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4">
  <p:sldMasterIdLst>
    <p:sldMasterId id="2147483648" r:id="rId4"/>
  </p:sldMasterIdLst>
  <p:notesMasterIdLst>
    <p:notesMasterId r:id="rId30"/>
  </p:notesMasterIdLst>
  <p:handoutMasterIdLst>
    <p:handoutMasterId r:id="rId31"/>
  </p:handoutMasterIdLst>
  <p:sldIdLst>
    <p:sldId id="256" r:id="rId5"/>
    <p:sldId id="363" r:id="rId6"/>
    <p:sldId id="388" r:id="rId7"/>
    <p:sldId id="393" r:id="rId8"/>
    <p:sldId id="453" r:id="rId9"/>
    <p:sldId id="421" r:id="rId10"/>
    <p:sldId id="463" r:id="rId11"/>
    <p:sldId id="418" r:id="rId12"/>
    <p:sldId id="419" r:id="rId13"/>
    <p:sldId id="456" r:id="rId14"/>
    <p:sldId id="429" r:id="rId15"/>
    <p:sldId id="458" r:id="rId16"/>
    <p:sldId id="430" r:id="rId17"/>
    <p:sldId id="464" r:id="rId18"/>
    <p:sldId id="460" r:id="rId19"/>
    <p:sldId id="461" r:id="rId20"/>
    <p:sldId id="462" r:id="rId21"/>
    <p:sldId id="459" r:id="rId22"/>
    <p:sldId id="455" r:id="rId23"/>
    <p:sldId id="465" r:id="rId24"/>
    <p:sldId id="466" r:id="rId25"/>
    <p:sldId id="467" r:id="rId26"/>
    <p:sldId id="469" r:id="rId27"/>
    <p:sldId id="470" r:id="rId28"/>
    <p:sldId id="471" r:id="rId29"/>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smine Hayes" initials="JH" lastIdx="5" clrIdx="0">
    <p:extLst/>
  </p:cmAuthor>
  <p:cmAuthor id="2" name="Jasmine Hayes" initials="JH [2]" lastIdx="3" clrIdx="1">
    <p:extLst/>
  </p:cmAuthor>
  <p:cmAuthor id="3" name="Matthew Doherty" initials="MD" lastIdx="7" clrIdx="2">
    <p:extLst>
      <p:ext uri="{19B8F6BF-5375-455C-9EA6-DF929625EA0E}">
        <p15:presenceInfo xmlns:p15="http://schemas.microsoft.com/office/powerpoint/2012/main" userId="S-1-5-21-1078574419-1912416553-1833789862-2120" providerId="AD"/>
      </p:ext>
    </p:extLst>
  </p:cmAuthor>
  <p:cmAuthor id="4" name="Diane Kean" initials="DK" lastIdx="1" clrIdx="3">
    <p:extLst>
      <p:ext uri="{19B8F6BF-5375-455C-9EA6-DF929625EA0E}">
        <p15:presenceInfo xmlns:p15="http://schemas.microsoft.com/office/powerpoint/2012/main" userId="S-1-5-21-1078574419-1912416553-1833789862-2223" providerId="AD"/>
      </p:ext>
    </p:extLst>
  </p:cmAuthor>
  <p:cmAuthor id="5" name="Jennifer Rich" initials="JR" lastIdx="4" clrIdx="4">
    <p:extLst>
      <p:ext uri="{19B8F6BF-5375-455C-9EA6-DF929625EA0E}">
        <p15:presenceInfo xmlns:p15="http://schemas.microsoft.com/office/powerpoint/2012/main" userId="S-1-5-21-1078574419-1912416553-1833789862-2240" providerId="AD"/>
      </p:ext>
    </p:extLst>
  </p:cmAuthor>
  <p:cmAuthor id="6" name="Lindsay Knotts" initials="LK" lastIdx="1" clrIdx="5">
    <p:extLst>
      <p:ext uri="{19B8F6BF-5375-455C-9EA6-DF929625EA0E}">
        <p15:presenceInfo xmlns:p15="http://schemas.microsoft.com/office/powerpoint/2012/main" userId="S-1-5-21-1078574419-1912416553-1833789862-21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1B1E"/>
    <a:srgbClr val="112E51"/>
    <a:srgbClr val="000000"/>
    <a:srgbClr val="046B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422" autoAdjust="0"/>
    <p:restoredTop sz="92484" autoAdjust="0"/>
  </p:normalViewPr>
  <p:slideViewPr>
    <p:cSldViewPr snapToGrid="0">
      <p:cViewPr varScale="1">
        <p:scale>
          <a:sx n="66" d="100"/>
          <a:sy n="66" d="100"/>
        </p:scale>
        <p:origin x="606" y="39"/>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11" y="0"/>
            <a:ext cx="4028440" cy="351737"/>
          </a:xfrm>
          <a:prstGeom prst="rect">
            <a:avLst/>
          </a:prstGeom>
        </p:spPr>
        <p:txBody>
          <a:bodyPr vert="horz" lIns="93177" tIns="46589" rIns="93177" bIns="46589" rtlCol="0"/>
          <a:lstStyle>
            <a:lvl1pPr algn="r">
              <a:defRPr sz="1200"/>
            </a:lvl1pPr>
          </a:lstStyle>
          <a:p>
            <a:fld id="{6A439180-5454-49B2-A85B-8B1DB73E412F}" type="datetimeFigureOut">
              <a:rPr lang="en-US" smtClean="0"/>
              <a:t>10/6/2017</a:t>
            </a:fld>
            <a:endParaRPr lang="en-US"/>
          </a:p>
        </p:txBody>
      </p:sp>
      <p:sp>
        <p:nvSpPr>
          <p:cNvPr id="4" name="Footer Placeholder 3"/>
          <p:cNvSpPr>
            <a:spLocks noGrp="1"/>
          </p:cNvSpPr>
          <p:nvPr>
            <p:ph type="ftr" sz="quarter" idx="2"/>
          </p:nvPr>
        </p:nvSpPr>
        <p:spPr>
          <a:xfrm>
            <a:off x="1"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11" y="6658664"/>
            <a:ext cx="4028440" cy="351736"/>
          </a:xfrm>
          <a:prstGeom prst="rect">
            <a:avLst/>
          </a:prstGeom>
        </p:spPr>
        <p:txBody>
          <a:bodyPr vert="horz" lIns="93177" tIns="46589" rIns="93177" bIns="46589" rtlCol="0" anchor="b"/>
          <a:lstStyle>
            <a:lvl1pPr algn="r">
              <a:defRPr sz="1200"/>
            </a:lvl1pPr>
          </a:lstStyle>
          <a:p>
            <a:fld id="{642AD2D2-E327-4377-884B-7B51BA313468}" type="slidenum">
              <a:rPr lang="en-US" smtClean="0"/>
              <a:t>‹#›</a:t>
            </a:fld>
            <a:endParaRPr lang="en-US"/>
          </a:p>
        </p:txBody>
      </p:sp>
    </p:spTree>
    <p:extLst>
      <p:ext uri="{BB962C8B-B14F-4D97-AF65-F5344CB8AC3E}">
        <p14:creationId xmlns:p14="http://schemas.microsoft.com/office/powerpoint/2010/main" val="1102336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11" y="0"/>
            <a:ext cx="4028440" cy="351737"/>
          </a:xfrm>
          <a:prstGeom prst="rect">
            <a:avLst/>
          </a:prstGeom>
        </p:spPr>
        <p:txBody>
          <a:bodyPr vert="horz" lIns="93177" tIns="46589" rIns="93177" bIns="46589" rtlCol="0"/>
          <a:lstStyle>
            <a:lvl1pPr algn="r">
              <a:defRPr sz="1200"/>
            </a:lvl1pPr>
          </a:lstStyle>
          <a:p>
            <a:fld id="{2118DCD8-8C0E-4115-853A-7CB863A0784E}" type="datetimeFigureOut">
              <a:rPr lang="en-US" smtClean="0"/>
              <a:t>10/6/2017</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1" y="3373755"/>
            <a:ext cx="7437119" cy="2760346"/>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11" y="6658664"/>
            <a:ext cx="4028440" cy="351736"/>
          </a:xfrm>
          <a:prstGeom prst="rect">
            <a:avLst/>
          </a:prstGeom>
        </p:spPr>
        <p:txBody>
          <a:bodyPr vert="horz" lIns="93177" tIns="46589" rIns="93177" bIns="46589" rtlCol="0" anchor="b"/>
          <a:lstStyle>
            <a:lvl1pPr algn="r">
              <a:defRPr sz="1200"/>
            </a:lvl1pPr>
          </a:lstStyle>
          <a:p>
            <a:fld id="{F6DC08D5-BD6F-4C17-9440-B0B0B4E6AD5A}" type="slidenum">
              <a:rPr lang="en-US" smtClean="0"/>
              <a:t>‹#›</a:t>
            </a:fld>
            <a:endParaRPr lang="en-US"/>
          </a:p>
        </p:txBody>
      </p:sp>
    </p:spTree>
    <p:extLst>
      <p:ext uri="{BB962C8B-B14F-4D97-AF65-F5344CB8AC3E}">
        <p14:creationId xmlns:p14="http://schemas.microsoft.com/office/powerpoint/2010/main" val="1668072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8D319-D449-43A1-B6A0-A4673F1D3145}" type="slidenum">
              <a:rPr lang="en-US" smtClean="0"/>
              <a:t>2</a:t>
            </a:fld>
            <a:endParaRPr lang="en-US" dirty="0"/>
          </a:p>
        </p:txBody>
      </p:sp>
    </p:spTree>
    <p:extLst>
      <p:ext uri="{BB962C8B-B14F-4D97-AF65-F5344CB8AC3E}">
        <p14:creationId xmlns:p14="http://schemas.microsoft.com/office/powerpoint/2010/main" val="609330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8775" indent="-168775">
              <a:buClr>
                <a:schemeClr val="accent1"/>
              </a:buCl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43E604B3-FE00-458A-9175-9551243BDCC0}"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683965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8775" indent="-168775">
              <a:buClr>
                <a:schemeClr val="accent1"/>
              </a:buCl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43E604B3-FE00-458A-9175-9551243BDCC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648745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8D319-D449-43A1-B6A0-A4673F1D3145}" type="slidenum">
              <a:rPr lang="en-US" smtClean="0"/>
              <a:t>7</a:t>
            </a:fld>
            <a:endParaRPr lang="en-US" dirty="0"/>
          </a:p>
        </p:txBody>
      </p:sp>
    </p:spTree>
    <p:extLst>
      <p:ext uri="{BB962C8B-B14F-4D97-AF65-F5344CB8AC3E}">
        <p14:creationId xmlns:p14="http://schemas.microsoft.com/office/powerpoint/2010/main" val="1703757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8D319-D449-43A1-B6A0-A4673F1D3145}" type="slidenum">
              <a:rPr lang="en-US" smtClean="0"/>
              <a:t>14</a:t>
            </a:fld>
            <a:endParaRPr lang="en-US" dirty="0"/>
          </a:p>
        </p:txBody>
      </p:sp>
    </p:spTree>
    <p:extLst>
      <p:ext uri="{BB962C8B-B14F-4D97-AF65-F5344CB8AC3E}">
        <p14:creationId xmlns:p14="http://schemas.microsoft.com/office/powerpoint/2010/main" val="2131268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8D319-D449-43A1-B6A0-A4673F1D3145}" type="slidenum">
              <a:rPr lang="en-US" smtClean="0"/>
              <a:t>23</a:t>
            </a:fld>
            <a:endParaRPr lang="en-US" dirty="0"/>
          </a:p>
        </p:txBody>
      </p:sp>
    </p:spTree>
    <p:extLst>
      <p:ext uri="{BB962C8B-B14F-4D97-AF65-F5344CB8AC3E}">
        <p14:creationId xmlns:p14="http://schemas.microsoft.com/office/powerpoint/2010/main" val="27430945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40"/>
            <a:ext cx="9144000" cy="1200021"/>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73363" y="4802061"/>
            <a:ext cx="1838067" cy="1838067"/>
          </a:xfrm>
          <a:prstGeom prst="rect">
            <a:avLst/>
          </a:prstGeom>
        </p:spPr>
      </p:pic>
    </p:spTree>
    <p:extLst>
      <p:ext uri="{BB962C8B-B14F-4D97-AF65-F5344CB8AC3E}">
        <p14:creationId xmlns:p14="http://schemas.microsoft.com/office/powerpoint/2010/main" val="256883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40922" y="365127"/>
            <a:ext cx="9961004" cy="1325563"/>
          </a:xfrm>
        </p:spPr>
        <p:txBody>
          <a:bodyPr/>
          <a:lstStyle>
            <a:lvl1pPr marL="0" indent="0">
              <a:defRPr/>
            </a:lvl1pPr>
          </a:lstStyle>
          <a:p>
            <a:r>
              <a:rPr lang="en-US" dirty="0"/>
              <a:t>Click to edit Master title style</a:t>
            </a:r>
          </a:p>
        </p:txBody>
      </p:sp>
      <p:sp>
        <p:nvSpPr>
          <p:cNvPr id="3" name="Content Placeholder 2"/>
          <p:cNvSpPr>
            <a:spLocks noGrp="1"/>
          </p:cNvSpPr>
          <p:nvPr>
            <p:ph idx="1"/>
          </p:nvPr>
        </p:nvSpPr>
        <p:spPr>
          <a:xfrm>
            <a:off x="1412047" y="1825625"/>
            <a:ext cx="9961004"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1392797" y="6356352"/>
            <a:ext cx="2188604" cy="365125"/>
          </a:xfrm>
        </p:spPr>
        <p:txBody>
          <a:bodyPr/>
          <a:lstStyle/>
          <a:p>
            <a:fld id="{F2EDE9E8-77FE-452C-BAE0-5C3E3DEFBD6C}" type="datetime1">
              <a:rPr lang="en-US" smtClean="0"/>
              <a:t>10/6/2017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B03859-88A8-4DA3-94A7-6F0B8F460C13}"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0505" y="335819"/>
            <a:ext cx="1310417" cy="1310417"/>
          </a:xfrm>
          <a:prstGeom prst="rect">
            <a:avLst/>
          </a:prstGeom>
        </p:spPr>
      </p:pic>
    </p:spTree>
    <p:extLst>
      <p:ext uri="{BB962C8B-B14F-4D97-AF65-F5344CB8AC3E}">
        <p14:creationId xmlns:p14="http://schemas.microsoft.com/office/powerpoint/2010/main" val="1960953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4182" y="365127"/>
            <a:ext cx="9986319" cy="1325563"/>
          </a:xfrm>
        </p:spPr>
        <p:txBody>
          <a:bodyPr/>
          <a:lstStyle>
            <a:lvl1pPr marL="0" indent="0">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3546CD-08D8-435C-8AC8-9C80B12D0642}" type="datetime1">
              <a:rPr lang="en-US" smtClean="0"/>
              <a:t>10/6/2017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B03859-88A8-4DA3-94A7-6F0B8F460C13}" type="slidenum">
              <a:rPr lang="en-US" smtClean="0"/>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0505" y="335819"/>
            <a:ext cx="1310417" cy="1310417"/>
          </a:xfrm>
          <a:prstGeom prst="rect">
            <a:avLst/>
          </a:prstGeom>
        </p:spPr>
      </p:pic>
    </p:spTree>
    <p:extLst>
      <p:ext uri="{BB962C8B-B14F-4D97-AF65-F5344CB8AC3E}">
        <p14:creationId xmlns:p14="http://schemas.microsoft.com/office/powerpoint/2010/main" val="176411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A3AF9C-5B22-4001-AC06-93170562507C}" type="datetime1">
              <a:rPr lang="en-US" smtClean="0"/>
              <a:t>10/6/2017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B03859-88A8-4DA3-94A7-6F0B8F460C13}" type="slidenum">
              <a:rPr lang="en-US" smtClean="0"/>
              <a:t>‹#›</a:t>
            </a:fld>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0505" y="335819"/>
            <a:ext cx="1310417" cy="1310417"/>
          </a:xfrm>
          <a:prstGeom prst="rect">
            <a:avLst/>
          </a:prstGeom>
        </p:spPr>
      </p:pic>
    </p:spTree>
    <p:extLst>
      <p:ext uri="{BB962C8B-B14F-4D97-AF65-F5344CB8AC3E}">
        <p14:creationId xmlns:p14="http://schemas.microsoft.com/office/powerpoint/2010/main" val="3189725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Last Slide">
    <p:spTree>
      <p:nvGrpSpPr>
        <p:cNvPr id="1" name=""/>
        <p:cNvGrpSpPr/>
        <p:nvPr/>
      </p:nvGrpSpPr>
      <p:grpSpPr>
        <a:xfrm>
          <a:off x="0" y="0"/>
          <a:ext cx="0" cy="0"/>
          <a:chOff x="0" y="0"/>
          <a:chExt cx="0" cy="0"/>
        </a:xfrm>
      </p:grpSpPr>
      <p:sp>
        <p:nvSpPr>
          <p:cNvPr id="13" name="TextBox 12"/>
          <p:cNvSpPr txBox="1"/>
          <p:nvPr userDrawn="1"/>
        </p:nvSpPr>
        <p:spPr>
          <a:xfrm>
            <a:off x="2284363" y="4426717"/>
            <a:ext cx="7620000" cy="769441"/>
          </a:xfrm>
          <a:prstGeom prst="rect">
            <a:avLst/>
          </a:prstGeom>
          <a:noFill/>
        </p:spPr>
        <p:txBody>
          <a:bodyPr wrap="square" rtlCol="0">
            <a:spAutoFit/>
          </a:bodyPr>
          <a:lstStyle/>
          <a:p>
            <a:pPr algn="ctr"/>
            <a:r>
              <a:rPr lang="en-US" sz="4400" b="1" dirty="0">
                <a:solidFill>
                  <a:schemeClr val="accent1"/>
                </a:solidFill>
                <a:latin typeface="+mj-lt"/>
              </a:rPr>
              <a:t>www.usich.gov</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85603" y="1378538"/>
            <a:ext cx="3017520" cy="3017520"/>
          </a:xfrm>
          <a:prstGeom prst="rect">
            <a:avLst/>
          </a:prstGeom>
        </p:spPr>
      </p:pic>
    </p:spTree>
    <p:extLst>
      <p:ext uri="{BB962C8B-B14F-4D97-AF65-F5344CB8AC3E}">
        <p14:creationId xmlns:p14="http://schemas.microsoft.com/office/powerpoint/2010/main" val="39078738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67482" y="365127"/>
            <a:ext cx="9986319"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367482" y="1825625"/>
            <a:ext cx="9986319"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367482" y="6356352"/>
            <a:ext cx="221391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8068A9-7087-4B11-8BC9-8CF5FC668C14}" type="datetime1">
              <a:rPr lang="en-US" smtClean="0"/>
              <a:t>10/6/2017</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B03859-88A8-4DA3-94A7-6F0B8F460C13}" type="slidenum">
              <a:rPr lang="en-US" smtClean="0"/>
              <a:t>‹#›</a:t>
            </a:fld>
            <a:endParaRPr lang="en-US"/>
          </a:p>
        </p:txBody>
      </p:sp>
    </p:spTree>
    <p:extLst>
      <p:ext uri="{BB962C8B-B14F-4D97-AF65-F5344CB8AC3E}">
        <p14:creationId xmlns:p14="http://schemas.microsoft.com/office/powerpoint/2010/main" val="3225736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5" r:id="rId4"/>
    <p:sldLayoutId id="2147483659" r:id="rId5"/>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17538"/>
            <a:ext cx="9144000" cy="2387600"/>
          </a:xfrm>
        </p:spPr>
        <p:txBody>
          <a:bodyPr>
            <a:normAutofit/>
          </a:bodyPr>
          <a:lstStyle/>
          <a:p>
            <a:r>
              <a:rPr lang="en-US" sz="4400" b="1" dirty="0">
                <a:latin typeface="Aharoni" panose="02010803020104030203" pitchFamily="2" charset="-79"/>
                <a:cs typeface="Aharoni" panose="02010803020104030203" pitchFamily="2" charset="-79"/>
              </a:rPr>
              <a:t>Revising and Strengthening the Federal Strategic Plan to Prevent and End Homelessness</a:t>
            </a:r>
          </a:p>
        </p:txBody>
      </p:sp>
      <p:sp>
        <p:nvSpPr>
          <p:cNvPr id="3" name="Subtitle 2"/>
          <p:cNvSpPr>
            <a:spLocks noGrp="1"/>
          </p:cNvSpPr>
          <p:nvPr>
            <p:ph type="subTitle" idx="1"/>
          </p:nvPr>
        </p:nvSpPr>
        <p:spPr>
          <a:xfrm>
            <a:off x="1524000" y="3392490"/>
            <a:ext cx="9144000" cy="1200021"/>
          </a:xfrm>
        </p:spPr>
        <p:txBody>
          <a:bodyPr>
            <a:normAutofit fontScale="77500" lnSpcReduction="20000"/>
          </a:bodyPr>
          <a:lstStyle/>
          <a:p>
            <a:r>
              <a:rPr lang="en-US" sz="3200" b="1" dirty="0"/>
              <a:t>Texas Homeless Network Conference</a:t>
            </a:r>
          </a:p>
          <a:p>
            <a:r>
              <a:rPr lang="en-US" sz="3200" b="1" dirty="0"/>
              <a:t>Wednesday, October 4, 2017</a:t>
            </a:r>
          </a:p>
          <a:p>
            <a:r>
              <a:rPr lang="en-US" sz="3200" b="1" dirty="0"/>
              <a:t>3:45 p.m. – 5:15 p.m.</a:t>
            </a:r>
          </a:p>
        </p:txBody>
      </p:sp>
    </p:spTree>
    <p:extLst>
      <p:ext uri="{BB962C8B-B14F-4D97-AF65-F5344CB8AC3E}">
        <p14:creationId xmlns:p14="http://schemas.microsoft.com/office/powerpoint/2010/main" val="2884318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Five Themes</a:t>
            </a:r>
          </a:p>
        </p:txBody>
      </p:sp>
      <p:sp>
        <p:nvSpPr>
          <p:cNvPr id="4" name="Slide Number Placeholder 3"/>
          <p:cNvSpPr>
            <a:spLocks noGrp="1"/>
          </p:cNvSpPr>
          <p:nvPr>
            <p:ph type="sldNum" sz="quarter" idx="12"/>
          </p:nvPr>
        </p:nvSpPr>
        <p:spPr/>
        <p:txBody>
          <a:bodyPr/>
          <a:lstStyle/>
          <a:p>
            <a:fld id="{A81BD844-2F64-44FA-963C-1C956594D1E8}" type="slidenum">
              <a:rPr lang="en-US" smtClean="0">
                <a:solidFill>
                  <a:srgbClr val="4F81BD"/>
                </a:solidFill>
              </a:rPr>
              <a:pPr/>
              <a:t>10</a:t>
            </a:fld>
            <a:endParaRPr lang="en-US" dirty="0">
              <a:solidFill>
                <a:srgbClr val="4F81BD"/>
              </a:solidFill>
            </a:endParaRPr>
          </a:p>
        </p:txBody>
      </p:sp>
      <p:sp>
        <p:nvSpPr>
          <p:cNvPr id="5" name="Content Placeholder 1"/>
          <p:cNvSpPr>
            <a:spLocks noGrp="1"/>
          </p:cNvSpPr>
          <p:nvPr>
            <p:ph idx="1"/>
          </p:nvPr>
        </p:nvSpPr>
        <p:spPr>
          <a:xfrm>
            <a:off x="1440922" y="1565329"/>
            <a:ext cx="8769878" cy="4606871"/>
          </a:xfrm>
        </p:spPr>
        <p:txBody>
          <a:bodyPr>
            <a:normAutofit/>
          </a:bodyPr>
          <a:lstStyle/>
          <a:p>
            <a:pPr marL="682625" lvl="1" indent="-508000">
              <a:lnSpc>
                <a:spcPct val="120000"/>
              </a:lnSpc>
              <a:spcBef>
                <a:spcPct val="0"/>
              </a:spcBef>
              <a:spcAft>
                <a:spcPts val="600"/>
              </a:spcAft>
              <a:buFont typeface="+mj-lt"/>
              <a:buAutoNum type="arabicPeriod"/>
              <a:defRPr/>
            </a:pPr>
            <a:r>
              <a:rPr lang="en-US" sz="3200" dirty="0"/>
              <a:t>Increase leadership, collaboration, and civic engagement</a:t>
            </a:r>
          </a:p>
          <a:p>
            <a:pPr marL="682625" lvl="1" indent="-508000">
              <a:lnSpc>
                <a:spcPct val="120000"/>
              </a:lnSpc>
              <a:spcBef>
                <a:spcPct val="0"/>
              </a:spcBef>
              <a:spcAft>
                <a:spcPts val="600"/>
              </a:spcAft>
              <a:buFont typeface="+mj-lt"/>
              <a:buAutoNum type="arabicPeriod"/>
              <a:defRPr/>
            </a:pPr>
            <a:r>
              <a:rPr lang="en-US" sz="3200" dirty="0"/>
              <a:t>Increase access to stable and affordable housing</a:t>
            </a:r>
          </a:p>
          <a:p>
            <a:pPr marL="682625" lvl="1" indent="-508000">
              <a:lnSpc>
                <a:spcPct val="120000"/>
              </a:lnSpc>
              <a:spcBef>
                <a:spcPct val="0"/>
              </a:spcBef>
              <a:spcAft>
                <a:spcPts val="600"/>
              </a:spcAft>
              <a:buFont typeface="+mj-lt"/>
              <a:buAutoNum type="arabicPeriod"/>
              <a:defRPr/>
            </a:pPr>
            <a:r>
              <a:rPr lang="en-US" sz="3200" dirty="0"/>
              <a:t>Increase economic security</a:t>
            </a:r>
          </a:p>
          <a:p>
            <a:pPr marL="682625" lvl="1" indent="-508000">
              <a:lnSpc>
                <a:spcPct val="120000"/>
              </a:lnSpc>
              <a:spcBef>
                <a:spcPct val="0"/>
              </a:spcBef>
              <a:spcAft>
                <a:spcPts val="600"/>
              </a:spcAft>
              <a:buFont typeface="+mj-lt"/>
              <a:buAutoNum type="arabicPeriod"/>
              <a:defRPr/>
            </a:pPr>
            <a:r>
              <a:rPr lang="en-US" sz="3200" dirty="0"/>
              <a:t>Improve health and stability</a:t>
            </a:r>
          </a:p>
          <a:p>
            <a:pPr marL="682625" lvl="1" indent="-508000">
              <a:lnSpc>
                <a:spcPct val="120000"/>
              </a:lnSpc>
              <a:spcBef>
                <a:spcPct val="0"/>
              </a:spcBef>
              <a:spcAft>
                <a:spcPts val="600"/>
              </a:spcAft>
              <a:buFont typeface="+mj-lt"/>
              <a:buAutoNum type="arabicPeriod"/>
              <a:defRPr/>
            </a:pPr>
            <a:r>
              <a:rPr lang="en-US" sz="3200" dirty="0"/>
              <a:t>Retool the homeless crisis response system</a:t>
            </a:r>
          </a:p>
          <a:p>
            <a:pPr marL="682625" lvl="1" indent="-508000">
              <a:lnSpc>
                <a:spcPct val="120000"/>
              </a:lnSpc>
              <a:spcBef>
                <a:spcPct val="0"/>
              </a:spcBef>
              <a:spcAft>
                <a:spcPts val="600"/>
              </a:spcAft>
              <a:buFont typeface="+mj-lt"/>
              <a:buAutoNum type="arabicPeriod"/>
              <a:defRPr/>
            </a:pPr>
            <a:endParaRPr lang="en-US" sz="2800" dirty="0"/>
          </a:p>
        </p:txBody>
      </p:sp>
    </p:spTree>
    <p:extLst>
      <p:ext uri="{BB962C8B-B14F-4D97-AF65-F5344CB8AC3E}">
        <p14:creationId xmlns:p14="http://schemas.microsoft.com/office/powerpoint/2010/main" val="4112687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0922" y="426087"/>
            <a:ext cx="9961004" cy="1325563"/>
          </a:xfrm>
        </p:spPr>
        <p:txBody>
          <a:bodyPr/>
          <a:lstStyle/>
          <a:p>
            <a:r>
              <a:rPr lang="en-US" b="1" dirty="0"/>
              <a:t>Operational Definition of an End to Homelessness</a:t>
            </a:r>
          </a:p>
        </p:txBody>
      </p:sp>
      <p:sp>
        <p:nvSpPr>
          <p:cNvPr id="3" name="Content Placeholder 2"/>
          <p:cNvSpPr>
            <a:spLocks noGrp="1"/>
          </p:cNvSpPr>
          <p:nvPr>
            <p:ph idx="1"/>
          </p:nvPr>
        </p:nvSpPr>
        <p:spPr>
          <a:xfrm>
            <a:off x="1440922" y="2005014"/>
            <a:ext cx="9961004" cy="4351338"/>
          </a:xfrm>
        </p:spPr>
        <p:txBody>
          <a:bodyPr>
            <a:normAutofit/>
          </a:bodyPr>
          <a:lstStyle/>
          <a:p>
            <a:pPr marL="0" indent="0">
              <a:buNone/>
            </a:pPr>
            <a:r>
              <a:rPr lang="en-US" sz="3000" dirty="0">
                <a:solidFill>
                  <a:srgbClr val="112E51"/>
                </a:solidFill>
              </a:rPr>
              <a:t>An end to homelessness </a:t>
            </a:r>
            <a:r>
              <a:rPr lang="en-US" sz="3000" b="1" dirty="0">
                <a:solidFill>
                  <a:srgbClr val="981B1E"/>
                </a:solidFill>
              </a:rPr>
              <a:t>does not mean that no one will ever experience a housing crisis again</a:t>
            </a:r>
            <a:r>
              <a:rPr lang="en-US" sz="3000" dirty="0">
                <a:solidFill>
                  <a:srgbClr val="112E51"/>
                </a:solidFill>
              </a:rPr>
              <a:t>. </a:t>
            </a:r>
          </a:p>
          <a:p>
            <a:pPr marL="0" indent="0">
              <a:buNone/>
            </a:pPr>
            <a:endParaRPr lang="en-US" sz="3000" dirty="0">
              <a:solidFill>
                <a:srgbClr val="112E51"/>
              </a:solidFill>
            </a:endParaRPr>
          </a:p>
          <a:p>
            <a:pPr marL="0" indent="0">
              <a:buNone/>
            </a:pPr>
            <a:r>
              <a:rPr lang="en-US" sz="3000" dirty="0">
                <a:solidFill>
                  <a:srgbClr val="112E51"/>
                </a:solidFill>
              </a:rPr>
              <a:t>Changing economic realities, the unpredictability of life, and unsafe or unwelcoming family environments may create situations where individuals, families, or youth could experience, re-experience, or be at risk of homelessness.</a:t>
            </a:r>
          </a:p>
          <a:p>
            <a:pPr marL="0" indent="0">
              <a:buNone/>
            </a:pPr>
            <a:r>
              <a:rPr lang="en-US" sz="3000" dirty="0">
                <a:solidFill>
                  <a:srgbClr val="112E51"/>
                </a:solidFill>
              </a:rPr>
              <a:t> </a:t>
            </a:r>
          </a:p>
          <a:p>
            <a:pPr marL="0" indent="0">
              <a:buNone/>
            </a:pPr>
            <a:r>
              <a:rPr lang="en-US" sz="3000" dirty="0">
                <a:solidFill>
                  <a:srgbClr val="000000"/>
                </a:solidFill>
              </a:rPr>
              <a:t> </a:t>
            </a:r>
          </a:p>
          <a:p>
            <a:endParaRPr lang="en-US" dirty="0"/>
          </a:p>
        </p:txBody>
      </p:sp>
      <p:sp>
        <p:nvSpPr>
          <p:cNvPr id="4" name="Slide Number Placeholder 3"/>
          <p:cNvSpPr>
            <a:spLocks noGrp="1"/>
          </p:cNvSpPr>
          <p:nvPr>
            <p:ph type="sldNum" sz="quarter" idx="12"/>
          </p:nvPr>
        </p:nvSpPr>
        <p:spPr/>
        <p:txBody>
          <a:bodyPr/>
          <a:lstStyle/>
          <a:p>
            <a:fld id="{9BB03859-88A8-4DA3-94A7-6F0B8F460C13}" type="slidenum">
              <a:rPr lang="en-US" smtClean="0"/>
              <a:t>11</a:t>
            </a:fld>
            <a:endParaRPr lang="en-US"/>
          </a:p>
        </p:txBody>
      </p:sp>
    </p:spTree>
    <p:extLst>
      <p:ext uri="{BB962C8B-B14F-4D97-AF65-F5344CB8AC3E}">
        <p14:creationId xmlns:p14="http://schemas.microsoft.com/office/powerpoint/2010/main" val="4294552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0922" y="426087"/>
            <a:ext cx="9961004" cy="1325563"/>
          </a:xfrm>
        </p:spPr>
        <p:txBody>
          <a:bodyPr/>
          <a:lstStyle/>
          <a:p>
            <a:r>
              <a:rPr lang="en-US" b="1" dirty="0"/>
              <a:t>Operational Definition of an End to Homelessness</a:t>
            </a:r>
          </a:p>
        </p:txBody>
      </p:sp>
      <p:sp>
        <p:nvSpPr>
          <p:cNvPr id="3" name="Content Placeholder 2"/>
          <p:cNvSpPr>
            <a:spLocks noGrp="1"/>
          </p:cNvSpPr>
          <p:nvPr>
            <p:ph idx="1"/>
          </p:nvPr>
        </p:nvSpPr>
        <p:spPr>
          <a:xfrm>
            <a:off x="1440922" y="2005014"/>
            <a:ext cx="9961004" cy="4351338"/>
          </a:xfrm>
        </p:spPr>
        <p:txBody>
          <a:bodyPr>
            <a:normAutofit/>
          </a:bodyPr>
          <a:lstStyle/>
          <a:p>
            <a:pPr marL="0" indent="0">
              <a:buNone/>
            </a:pPr>
            <a:r>
              <a:rPr lang="en-US" sz="3000" dirty="0">
                <a:solidFill>
                  <a:srgbClr val="112E51"/>
                </a:solidFill>
              </a:rPr>
              <a:t> </a:t>
            </a:r>
          </a:p>
          <a:p>
            <a:pPr marL="0" indent="0">
              <a:buNone/>
            </a:pPr>
            <a:r>
              <a:rPr lang="en-US" sz="3000" dirty="0">
                <a:solidFill>
                  <a:srgbClr val="112E51"/>
                </a:solidFill>
              </a:rPr>
              <a:t>An end to homelessness means that </a:t>
            </a:r>
            <a:r>
              <a:rPr lang="en-US" sz="3000" b="1" dirty="0">
                <a:solidFill>
                  <a:srgbClr val="981B1E"/>
                </a:solidFill>
              </a:rPr>
              <a:t>every community </a:t>
            </a:r>
            <a:r>
              <a:rPr lang="en-US" sz="3000" dirty="0">
                <a:solidFill>
                  <a:srgbClr val="112E51"/>
                </a:solidFill>
              </a:rPr>
              <a:t>will have a </a:t>
            </a:r>
            <a:r>
              <a:rPr lang="en-US" sz="3000" b="1" dirty="0">
                <a:solidFill>
                  <a:srgbClr val="981B1E"/>
                </a:solidFill>
              </a:rPr>
              <a:t>systematic response in place </a:t>
            </a:r>
            <a:r>
              <a:rPr lang="en-US" sz="3000" dirty="0">
                <a:solidFill>
                  <a:srgbClr val="112E51"/>
                </a:solidFill>
              </a:rPr>
              <a:t>that ensures </a:t>
            </a:r>
            <a:r>
              <a:rPr lang="en-US" sz="3000" b="1" dirty="0">
                <a:solidFill>
                  <a:srgbClr val="981B1E"/>
                </a:solidFill>
              </a:rPr>
              <a:t>homelessness is prevented whenever possible </a:t>
            </a:r>
            <a:r>
              <a:rPr lang="en-US" sz="3000" dirty="0">
                <a:solidFill>
                  <a:srgbClr val="112E51"/>
                </a:solidFill>
              </a:rPr>
              <a:t>or is otherwise a </a:t>
            </a:r>
            <a:r>
              <a:rPr lang="en-US" sz="3000" b="1" dirty="0">
                <a:solidFill>
                  <a:srgbClr val="981B1E"/>
                </a:solidFill>
              </a:rPr>
              <a:t>rare, brief, and non-recurring </a:t>
            </a:r>
            <a:r>
              <a:rPr lang="en-US" sz="3000" dirty="0">
                <a:solidFill>
                  <a:srgbClr val="112E51"/>
                </a:solidFill>
              </a:rPr>
              <a:t>experience.</a:t>
            </a:r>
          </a:p>
          <a:p>
            <a:pPr marL="0" indent="0">
              <a:buNone/>
            </a:pPr>
            <a:r>
              <a:rPr lang="en-US" sz="3000" dirty="0">
                <a:solidFill>
                  <a:srgbClr val="000000"/>
                </a:solidFill>
              </a:rPr>
              <a:t> </a:t>
            </a:r>
          </a:p>
          <a:p>
            <a:endParaRPr lang="en-US" dirty="0"/>
          </a:p>
        </p:txBody>
      </p:sp>
      <p:sp>
        <p:nvSpPr>
          <p:cNvPr id="4" name="Slide Number Placeholder 3"/>
          <p:cNvSpPr>
            <a:spLocks noGrp="1"/>
          </p:cNvSpPr>
          <p:nvPr>
            <p:ph type="sldNum" sz="quarter" idx="12"/>
          </p:nvPr>
        </p:nvSpPr>
        <p:spPr/>
        <p:txBody>
          <a:bodyPr/>
          <a:lstStyle/>
          <a:p>
            <a:fld id="{9BB03859-88A8-4DA3-94A7-6F0B8F460C13}" type="slidenum">
              <a:rPr lang="en-US" smtClean="0"/>
              <a:t>12</a:t>
            </a:fld>
            <a:endParaRPr lang="en-US"/>
          </a:p>
        </p:txBody>
      </p:sp>
    </p:spTree>
    <p:extLst>
      <p:ext uri="{BB962C8B-B14F-4D97-AF65-F5344CB8AC3E}">
        <p14:creationId xmlns:p14="http://schemas.microsoft.com/office/powerpoint/2010/main" val="2072349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Operational Definition of an End to Homelessness</a:t>
            </a:r>
          </a:p>
        </p:txBody>
      </p:sp>
      <p:sp>
        <p:nvSpPr>
          <p:cNvPr id="3" name="Content Placeholder 2"/>
          <p:cNvSpPr>
            <a:spLocks noGrp="1"/>
          </p:cNvSpPr>
          <p:nvPr>
            <p:ph idx="1"/>
          </p:nvPr>
        </p:nvSpPr>
        <p:spPr/>
        <p:txBody>
          <a:bodyPr>
            <a:normAutofit fontScale="70000" lnSpcReduction="20000"/>
          </a:bodyPr>
          <a:lstStyle/>
          <a:p>
            <a:pPr marL="0" indent="0">
              <a:lnSpc>
                <a:spcPct val="120000"/>
              </a:lnSpc>
              <a:buNone/>
            </a:pPr>
            <a:r>
              <a:rPr lang="en-US" sz="3400" dirty="0">
                <a:solidFill>
                  <a:srgbClr val="112E51"/>
                </a:solidFill>
              </a:rPr>
              <a:t>Specifically, every community will have the capacity to:</a:t>
            </a:r>
          </a:p>
          <a:p>
            <a:pPr>
              <a:lnSpc>
                <a:spcPct val="120000"/>
              </a:lnSpc>
            </a:pPr>
            <a:r>
              <a:rPr lang="en-US" sz="3400" dirty="0">
                <a:solidFill>
                  <a:srgbClr val="112E51"/>
                </a:solidFill>
              </a:rPr>
              <a:t>Quickly </a:t>
            </a:r>
            <a:r>
              <a:rPr lang="en-US" sz="3400" b="1" dirty="0">
                <a:solidFill>
                  <a:srgbClr val="981B1E"/>
                </a:solidFill>
              </a:rPr>
              <a:t>identify and engage</a:t>
            </a:r>
            <a:r>
              <a:rPr lang="en-US" sz="3400" dirty="0">
                <a:solidFill>
                  <a:srgbClr val="981B1E"/>
                </a:solidFill>
              </a:rPr>
              <a:t> </a:t>
            </a:r>
            <a:r>
              <a:rPr lang="en-US" sz="3400" dirty="0">
                <a:solidFill>
                  <a:srgbClr val="112E51"/>
                </a:solidFill>
              </a:rPr>
              <a:t>people at risk of and experiencing homelessness.</a:t>
            </a:r>
          </a:p>
          <a:p>
            <a:pPr>
              <a:lnSpc>
                <a:spcPct val="120000"/>
              </a:lnSpc>
            </a:pPr>
            <a:r>
              <a:rPr lang="en-US" sz="3400" dirty="0">
                <a:solidFill>
                  <a:srgbClr val="112E51"/>
                </a:solidFill>
              </a:rPr>
              <a:t>Intervene to </a:t>
            </a:r>
            <a:r>
              <a:rPr lang="en-US" sz="3400" b="1" dirty="0">
                <a:solidFill>
                  <a:srgbClr val="981B1E"/>
                </a:solidFill>
              </a:rPr>
              <a:t>prevent the loss of housing and divert people</a:t>
            </a:r>
            <a:r>
              <a:rPr lang="en-US" sz="3400" b="1" dirty="0">
                <a:solidFill>
                  <a:srgbClr val="112E51"/>
                </a:solidFill>
              </a:rPr>
              <a:t> </a:t>
            </a:r>
            <a:r>
              <a:rPr lang="en-US" sz="3400" dirty="0">
                <a:solidFill>
                  <a:srgbClr val="112E51"/>
                </a:solidFill>
              </a:rPr>
              <a:t>from entering the homelessness services system.</a:t>
            </a:r>
          </a:p>
          <a:p>
            <a:pPr>
              <a:lnSpc>
                <a:spcPct val="120000"/>
              </a:lnSpc>
            </a:pPr>
            <a:r>
              <a:rPr lang="en-US" sz="3400" dirty="0">
                <a:solidFill>
                  <a:srgbClr val="112E51"/>
                </a:solidFill>
              </a:rPr>
              <a:t>When homelessness does occur, </a:t>
            </a:r>
            <a:r>
              <a:rPr lang="en-US" sz="3400" b="1" dirty="0">
                <a:solidFill>
                  <a:srgbClr val="981B1E"/>
                </a:solidFill>
              </a:rPr>
              <a:t>provide immediate access to shelter and crisis services</a:t>
            </a:r>
            <a:r>
              <a:rPr lang="en-US" sz="3400" dirty="0">
                <a:solidFill>
                  <a:srgbClr val="112E51"/>
                </a:solidFill>
              </a:rPr>
              <a:t>, without barriers to entry, while permanent stable housing and appropriate supports are being secured, and </a:t>
            </a:r>
            <a:r>
              <a:rPr lang="en-US" sz="3400" b="1" dirty="0">
                <a:solidFill>
                  <a:srgbClr val="981B1E"/>
                </a:solidFill>
              </a:rPr>
              <a:t>quickly connect people to housing assistance and services</a:t>
            </a:r>
            <a:r>
              <a:rPr lang="en-US" sz="3400" dirty="0">
                <a:solidFill>
                  <a:srgbClr val="112E51"/>
                </a:solidFill>
              </a:rPr>
              <a:t>—tailored to their unique needs and strengths—to help them achieve and maintain stable housing.</a:t>
            </a:r>
          </a:p>
          <a:p>
            <a:endParaRPr lang="en-US" dirty="0"/>
          </a:p>
        </p:txBody>
      </p:sp>
      <p:sp>
        <p:nvSpPr>
          <p:cNvPr id="4" name="Slide Number Placeholder 3"/>
          <p:cNvSpPr>
            <a:spLocks noGrp="1"/>
          </p:cNvSpPr>
          <p:nvPr>
            <p:ph type="sldNum" sz="quarter" idx="12"/>
          </p:nvPr>
        </p:nvSpPr>
        <p:spPr/>
        <p:txBody>
          <a:bodyPr/>
          <a:lstStyle/>
          <a:p>
            <a:fld id="{9BB03859-88A8-4DA3-94A7-6F0B8F460C13}" type="slidenum">
              <a:rPr lang="en-US" smtClean="0"/>
              <a:t>13</a:t>
            </a:fld>
            <a:endParaRPr lang="en-US"/>
          </a:p>
        </p:txBody>
      </p:sp>
    </p:spTree>
    <p:extLst>
      <p:ext uri="{BB962C8B-B14F-4D97-AF65-F5344CB8AC3E}">
        <p14:creationId xmlns:p14="http://schemas.microsoft.com/office/powerpoint/2010/main" val="2707829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a:xfrm>
            <a:off x="1332461" y="1758157"/>
            <a:ext cx="9932129" cy="4530727"/>
          </a:xfrm>
        </p:spPr>
        <p:txBody>
          <a:bodyPr>
            <a:noAutofit/>
          </a:bodyPr>
          <a:lstStyle/>
          <a:p>
            <a:pPr marL="685800" indent="-685800">
              <a:lnSpc>
                <a:spcPct val="114000"/>
              </a:lnSpc>
              <a:spcBef>
                <a:spcPts val="0"/>
              </a:spcBef>
              <a:spcAft>
                <a:spcPts val="1200"/>
              </a:spcAft>
              <a:buFont typeface="+mj-lt"/>
              <a:buAutoNum type="romanUcPeriod"/>
            </a:pPr>
            <a:r>
              <a:rPr lang="en-US" dirty="0"/>
              <a:t>Welcome, Purpose, and Introductions</a:t>
            </a:r>
          </a:p>
          <a:p>
            <a:pPr marL="685800" indent="-685800">
              <a:lnSpc>
                <a:spcPct val="114000"/>
              </a:lnSpc>
              <a:spcBef>
                <a:spcPts val="0"/>
              </a:spcBef>
              <a:spcAft>
                <a:spcPts val="1200"/>
              </a:spcAft>
              <a:buFont typeface="+mj-lt"/>
              <a:buAutoNum type="romanUcPeriod"/>
            </a:pPr>
            <a:r>
              <a:rPr lang="en-US" dirty="0">
                <a:solidFill>
                  <a:srgbClr val="112E51"/>
                </a:solidFill>
              </a:rPr>
              <a:t>Review of Current Plan</a:t>
            </a:r>
          </a:p>
          <a:p>
            <a:pPr marL="685800" indent="-685800">
              <a:lnSpc>
                <a:spcPct val="114000"/>
              </a:lnSpc>
              <a:spcBef>
                <a:spcPts val="0"/>
              </a:spcBef>
              <a:spcAft>
                <a:spcPts val="1200"/>
              </a:spcAft>
              <a:buFont typeface="+mj-lt"/>
              <a:buAutoNum type="romanUcPeriod"/>
            </a:pPr>
            <a:r>
              <a:rPr lang="en-US" b="1" dirty="0">
                <a:solidFill>
                  <a:srgbClr val="981B1E"/>
                </a:solidFill>
              </a:rPr>
              <a:t>Priorities for Revising and Strengthening the Plan</a:t>
            </a:r>
          </a:p>
          <a:p>
            <a:pPr marL="685800" indent="-685800">
              <a:lnSpc>
                <a:spcPct val="114000"/>
              </a:lnSpc>
              <a:spcBef>
                <a:spcPts val="0"/>
              </a:spcBef>
              <a:spcAft>
                <a:spcPts val="1200"/>
              </a:spcAft>
              <a:buFont typeface="+mj-lt"/>
              <a:buAutoNum type="romanUcPeriod"/>
            </a:pPr>
            <a:r>
              <a:rPr lang="en-US" dirty="0">
                <a:solidFill>
                  <a:srgbClr val="112E51"/>
                </a:solidFill>
              </a:rPr>
              <a:t>Discussion to Prioritize Recommendation</a:t>
            </a:r>
          </a:p>
        </p:txBody>
      </p:sp>
      <p:sp>
        <p:nvSpPr>
          <p:cNvPr id="5" name="Slide Number Placeholder 4"/>
          <p:cNvSpPr>
            <a:spLocks noGrp="1"/>
          </p:cNvSpPr>
          <p:nvPr>
            <p:ph type="sldNum" sz="quarter" idx="12"/>
          </p:nvPr>
        </p:nvSpPr>
        <p:spPr/>
        <p:txBody>
          <a:bodyPr/>
          <a:lstStyle/>
          <a:p>
            <a:fld id="{A81BD844-2F64-44FA-963C-1C956594D1E8}" type="slidenum">
              <a:rPr lang="en-US" smtClean="0"/>
              <a:pPr/>
              <a:t>14</a:t>
            </a:fld>
            <a:endParaRPr lang="en-US" dirty="0"/>
          </a:p>
        </p:txBody>
      </p:sp>
    </p:spTree>
    <p:extLst>
      <p:ext uri="{BB962C8B-B14F-4D97-AF65-F5344CB8AC3E}">
        <p14:creationId xmlns:p14="http://schemas.microsoft.com/office/powerpoint/2010/main" val="1489955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Revising and Strengthening the Plan</a:t>
            </a:r>
            <a:endParaRPr lang="en-US" dirty="0"/>
          </a:p>
        </p:txBody>
      </p:sp>
      <p:sp>
        <p:nvSpPr>
          <p:cNvPr id="3" name="Content Placeholder 2"/>
          <p:cNvSpPr>
            <a:spLocks noGrp="1"/>
          </p:cNvSpPr>
          <p:nvPr>
            <p:ph idx="1"/>
          </p:nvPr>
        </p:nvSpPr>
        <p:spPr>
          <a:xfrm>
            <a:off x="1392796" y="1690690"/>
            <a:ext cx="9961004" cy="4400114"/>
          </a:xfrm>
        </p:spPr>
        <p:txBody>
          <a:bodyPr>
            <a:noAutofit/>
          </a:bodyPr>
          <a:lstStyle/>
          <a:p>
            <a:pPr>
              <a:lnSpc>
                <a:spcPct val="120000"/>
              </a:lnSpc>
              <a:spcBef>
                <a:spcPts val="0"/>
              </a:spcBef>
            </a:pPr>
            <a:r>
              <a:rPr lang="en-US" dirty="0"/>
              <a:t>Addressing the </a:t>
            </a:r>
            <a:r>
              <a:rPr lang="en-US" b="1" dirty="0">
                <a:solidFill>
                  <a:srgbClr val="981B1E"/>
                </a:solidFill>
              </a:rPr>
              <a:t>disparate impact of homelessness on people of color</a:t>
            </a:r>
            <a:br>
              <a:rPr lang="en-US" dirty="0"/>
            </a:br>
            <a:endParaRPr lang="en-US" sz="1400" dirty="0"/>
          </a:p>
          <a:p>
            <a:pPr>
              <a:lnSpc>
                <a:spcPct val="120000"/>
              </a:lnSpc>
              <a:spcBef>
                <a:spcPts val="0"/>
              </a:spcBef>
            </a:pPr>
            <a:r>
              <a:rPr lang="en-US" dirty="0"/>
              <a:t>Increased focus on </a:t>
            </a:r>
            <a:r>
              <a:rPr lang="en-US" b="1" dirty="0">
                <a:solidFill>
                  <a:srgbClr val="981B1E"/>
                </a:solidFill>
              </a:rPr>
              <a:t>prevention strategies</a:t>
            </a:r>
          </a:p>
          <a:p>
            <a:pPr lvl="1">
              <a:lnSpc>
                <a:spcPct val="120000"/>
              </a:lnSpc>
              <a:spcBef>
                <a:spcPts val="0"/>
              </a:spcBef>
            </a:pPr>
            <a:endParaRPr lang="en-US" sz="1400" dirty="0"/>
          </a:p>
          <a:p>
            <a:pPr>
              <a:lnSpc>
                <a:spcPct val="120000"/>
              </a:lnSpc>
              <a:spcBef>
                <a:spcPts val="0"/>
              </a:spcBef>
            </a:pPr>
            <a:r>
              <a:rPr lang="en-US" dirty="0"/>
              <a:t>Increasing alignment with </a:t>
            </a:r>
            <a:r>
              <a:rPr lang="en-US" b="1" dirty="0">
                <a:solidFill>
                  <a:srgbClr val="981B1E"/>
                </a:solidFill>
              </a:rPr>
              <a:t>mainstream systems, including workforce system</a:t>
            </a:r>
          </a:p>
          <a:p>
            <a:pPr>
              <a:lnSpc>
                <a:spcPct val="120000"/>
              </a:lnSpc>
              <a:spcBef>
                <a:spcPts val="0"/>
              </a:spcBef>
            </a:pPr>
            <a:endParaRPr lang="en-US" sz="1400" dirty="0"/>
          </a:p>
          <a:p>
            <a:pPr>
              <a:lnSpc>
                <a:spcPct val="120000"/>
              </a:lnSpc>
              <a:spcBef>
                <a:spcPts val="0"/>
              </a:spcBef>
            </a:pPr>
            <a:r>
              <a:rPr lang="en-US" dirty="0"/>
              <a:t>Strengthening focus on </a:t>
            </a:r>
            <a:r>
              <a:rPr lang="en-US" b="1" dirty="0">
                <a:solidFill>
                  <a:srgbClr val="981B1E"/>
                </a:solidFill>
              </a:rPr>
              <a:t>housing as a platform for addressing substance use</a:t>
            </a:r>
            <a:r>
              <a:rPr lang="en-US" dirty="0"/>
              <a:t>, including opioid use disorders</a:t>
            </a:r>
          </a:p>
        </p:txBody>
      </p:sp>
      <p:sp>
        <p:nvSpPr>
          <p:cNvPr id="4" name="Slide Number Placeholder 3"/>
          <p:cNvSpPr>
            <a:spLocks noGrp="1"/>
          </p:cNvSpPr>
          <p:nvPr>
            <p:ph type="sldNum" sz="quarter" idx="12"/>
          </p:nvPr>
        </p:nvSpPr>
        <p:spPr/>
        <p:txBody>
          <a:bodyPr/>
          <a:lstStyle/>
          <a:p>
            <a:fld id="{9BB03859-88A8-4DA3-94A7-6F0B8F460C13}" type="slidenum">
              <a:rPr lang="en-US" smtClean="0"/>
              <a:t>15</a:t>
            </a:fld>
            <a:endParaRPr lang="en-US"/>
          </a:p>
        </p:txBody>
      </p:sp>
    </p:spTree>
    <p:extLst>
      <p:ext uri="{BB962C8B-B14F-4D97-AF65-F5344CB8AC3E}">
        <p14:creationId xmlns:p14="http://schemas.microsoft.com/office/powerpoint/2010/main" val="1421968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Revising and Strengthening the Plan</a:t>
            </a:r>
            <a:endParaRPr lang="en-US" dirty="0"/>
          </a:p>
        </p:txBody>
      </p:sp>
      <p:sp>
        <p:nvSpPr>
          <p:cNvPr id="3" name="Content Placeholder 2"/>
          <p:cNvSpPr>
            <a:spLocks noGrp="1"/>
          </p:cNvSpPr>
          <p:nvPr>
            <p:ph idx="1"/>
          </p:nvPr>
        </p:nvSpPr>
        <p:spPr>
          <a:xfrm>
            <a:off x="1412047" y="1825625"/>
            <a:ext cx="9961004" cy="4619420"/>
          </a:xfrm>
        </p:spPr>
        <p:txBody>
          <a:bodyPr>
            <a:noAutofit/>
          </a:bodyPr>
          <a:lstStyle/>
          <a:p>
            <a:pPr>
              <a:lnSpc>
                <a:spcPct val="120000"/>
              </a:lnSpc>
              <a:spcBef>
                <a:spcPts val="0"/>
              </a:spcBef>
            </a:pPr>
            <a:r>
              <a:rPr lang="en-US" dirty="0"/>
              <a:t>Improving </a:t>
            </a:r>
            <a:r>
              <a:rPr lang="en-US" b="1" dirty="0">
                <a:solidFill>
                  <a:srgbClr val="981B1E"/>
                </a:solidFill>
              </a:rPr>
              <a:t>data collection</a:t>
            </a:r>
            <a:r>
              <a:rPr lang="en-US" dirty="0">
                <a:solidFill>
                  <a:srgbClr val="112E51"/>
                </a:solidFill>
              </a:rPr>
              <a:t>, analysis, reporting, and interpretation</a:t>
            </a:r>
            <a:br>
              <a:rPr lang="en-US" dirty="0"/>
            </a:br>
            <a:endParaRPr lang="en-US" sz="1400" dirty="0"/>
          </a:p>
          <a:p>
            <a:pPr>
              <a:lnSpc>
                <a:spcPct val="120000"/>
              </a:lnSpc>
              <a:spcBef>
                <a:spcPts val="0"/>
              </a:spcBef>
            </a:pPr>
            <a:r>
              <a:rPr lang="en-US" dirty="0">
                <a:solidFill>
                  <a:srgbClr val="112E51"/>
                </a:solidFill>
              </a:rPr>
              <a:t>Expanding</a:t>
            </a:r>
            <a:r>
              <a:rPr lang="en-US" b="1" dirty="0">
                <a:solidFill>
                  <a:srgbClr val="981B1E"/>
                </a:solidFill>
              </a:rPr>
              <a:t> public and private partnerships</a:t>
            </a:r>
            <a:r>
              <a:rPr lang="en-US" dirty="0"/>
              <a:t>, including non-traditional stakeholders, into collaborative planning and action</a:t>
            </a:r>
            <a:br>
              <a:rPr lang="en-US" dirty="0"/>
            </a:br>
            <a:endParaRPr lang="en-US" sz="1400" dirty="0"/>
          </a:p>
          <a:p>
            <a:pPr>
              <a:lnSpc>
                <a:spcPct val="120000"/>
              </a:lnSpc>
              <a:spcBef>
                <a:spcPts val="0"/>
              </a:spcBef>
            </a:pPr>
            <a:r>
              <a:rPr lang="en-US" dirty="0"/>
              <a:t>Increasing leadership and capacity within </a:t>
            </a:r>
            <a:r>
              <a:rPr lang="en-US" b="1" dirty="0">
                <a:solidFill>
                  <a:srgbClr val="981B1E"/>
                </a:solidFill>
              </a:rPr>
              <a:t>state and local </a:t>
            </a:r>
            <a:r>
              <a:rPr lang="en-US" dirty="0">
                <a:solidFill>
                  <a:srgbClr val="112E51"/>
                </a:solidFill>
              </a:rPr>
              <a:t>public agencies </a:t>
            </a:r>
            <a:r>
              <a:rPr lang="en-US" dirty="0"/>
              <a:t>and</a:t>
            </a:r>
            <a:r>
              <a:rPr lang="en-US" b="1" dirty="0"/>
              <a:t> </a:t>
            </a:r>
            <a:r>
              <a:rPr lang="en-US" dirty="0"/>
              <a:t>strengthening </a:t>
            </a:r>
            <a:r>
              <a:rPr lang="en-US" b="1" dirty="0">
                <a:solidFill>
                  <a:srgbClr val="981B1E"/>
                </a:solidFill>
              </a:rPr>
              <a:t>intergovernmental partnerships </a:t>
            </a:r>
            <a:r>
              <a:rPr lang="en-US" dirty="0"/>
              <a:t>and coordination</a:t>
            </a:r>
            <a:br>
              <a:rPr lang="en-US" dirty="0"/>
            </a:br>
            <a:endParaRPr lang="en-US" sz="1400" dirty="0"/>
          </a:p>
          <a:p>
            <a:pPr>
              <a:lnSpc>
                <a:spcPct val="120000"/>
              </a:lnSpc>
              <a:spcBef>
                <a:spcPts val="0"/>
              </a:spcBef>
            </a:pPr>
            <a:r>
              <a:rPr lang="en-US" dirty="0"/>
              <a:t>Strengthening the </a:t>
            </a:r>
            <a:r>
              <a:rPr lang="en-US" b="1" dirty="0">
                <a:solidFill>
                  <a:srgbClr val="981B1E"/>
                </a:solidFill>
              </a:rPr>
              <a:t>crisis response system</a:t>
            </a:r>
          </a:p>
        </p:txBody>
      </p:sp>
      <p:sp>
        <p:nvSpPr>
          <p:cNvPr id="4" name="Slide Number Placeholder 3"/>
          <p:cNvSpPr>
            <a:spLocks noGrp="1"/>
          </p:cNvSpPr>
          <p:nvPr>
            <p:ph type="sldNum" sz="quarter" idx="12"/>
          </p:nvPr>
        </p:nvSpPr>
        <p:spPr/>
        <p:txBody>
          <a:bodyPr/>
          <a:lstStyle/>
          <a:p>
            <a:fld id="{9BB03859-88A8-4DA3-94A7-6F0B8F460C13}" type="slidenum">
              <a:rPr lang="en-US" smtClean="0"/>
              <a:t>16</a:t>
            </a:fld>
            <a:endParaRPr lang="en-US"/>
          </a:p>
        </p:txBody>
      </p:sp>
    </p:spTree>
    <p:extLst>
      <p:ext uri="{BB962C8B-B14F-4D97-AF65-F5344CB8AC3E}">
        <p14:creationId xmlns:p14="http://schemas.microsoft.com/office/powerpoint/2010/main" val="38644594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Revising and Strengthening the Plan</a:t>
            </a:r>
          </a:p>
        </p:txBody>
      </p:sp>
      <p:sp>
        <p:nvSpPr>
          <p:cNvPr id="4" name="Slide Number Placeholder 3"/>
          <p:cNvSpPr>
            <a:spLocks noGrp="1"/>
          </p:cNvSpPr>
          <p:nvPr>
            <p:ph type="sldNum" sz="quarter" idx="12"/>
          </p:nvPr>
        </p:nvSpPr>
        <p:spPr/>
        <p:txBody>
          <a:bodyPr/>
          <a:lstStyle/>
          <a:p>
            <a:fld id="{9BB03859-88A8-4DA3-94A7-6F0B8F460C13}" type="slidenum">
              <a:rPr lang="en-US" smtClean="0"/>
              <a:t>17</a:t>
            </a:fld>
            <a:endParaRPr lang="en-US"/>
          </a:p>
        </p:txBody>
      </p:sp>
      <p:sp>
        <p:nvSpPr>
          <p:cNvPr id="8" name="Content Placeholder 2">
            <a:extLst>
              <a:ext uri="{FF2B5EF4-FFF2-40B4-BE49-F238E27FC236}">
                <a16:creationId xmlns:a16="http://schemas.microsoft.com/office/drawing/2014/main" id="{1EC7F716-793A-45D6-8706-F5E5CD8B5998}"/>
              </a:ext>
            </a:extLst>
          </p:cNvPr>
          <p:cNvSpPr>
            <a:spLocks noGrp="1"/>
          </p:cNvSpPr>
          <p:nvPr>
            <p:ph idx="1"/>
          </p:nvPr>
        </p:nvSpPr>
        <p:spPr>
          <a:xfrm>
            <a:off x="1412047" y="1825625"/>
            <a:ext cx="9961004" cy="4619420"/>
          </a:xfrm>
        </p:spPr>
        <p:txBody>
          <a:bodyPr>
            <a:normAutofit/>
          </a:bodyPr>
          <a:lstStyle/>
          <a:p>
            <a:r>
              <a:rPr lang="en-US" sz="3200" dirty="0"/>
              <a:t>Ensuring that </a:t>
            </a:r>
            <a:r>
              <a:rPr lang="en-US" sz="3200" b="1" dirty="0">
                <a:solidFill>
                  <a:srgbClr val="981B1E"/>
                </a:solidFill>
              </a:rPr>
              <a:t>people with lived experience</a:t>
            </a:r>
            <a:r>
              <a:rPr lang="en-US" sz="3200" b="1" dirty="0"/>
              <a:t> </a:t>
            </a:r>
            <a:r>
              <a:rPr lang="en-US" sz="3200" dirty="0"/>
              <a:t>are actively engaged in the </a:t>
            </a:r>
            <a:r>
              <a:rPr lang="en-US" sz="3200" b="1" dirty="0">
                <a:solidFill>
                  <a:srgbClr val="981B1E"/>
                </a:solidFill>
              </a:rPr>
              <a:t>development and implementation of the revised plan</a:t>
            </a:r>
            <a:r>
              <a:rPr lang="en-US" sz="3200" dirty="0"/>
              <a:t> and that strategies represent their perspectives and recommendations</a:t>
            </a:r>
            <a:endParaRPr lang="en-US" sz="3200" b="1" dirty="0"/>
          </a:p>
          <a:p>
            <a:endParaRPr lang="en-US" sz="3200" b="1" dirty="0">
              <a:solidFill>
                <a:srgbClr val="981B1E"/>
              </a:solidFill>
            </a:endParaRPr>
          </a:p>
        </p:txBody>
      </p:sp>
    </p:spTree>
    <p:extLst>
      <p:ext uri="{BB962C8B-B14F-4D97-AF65-F5344CB8AC3E}">
        <p14:creationId xmlns:p14="http://schemas.microsoft.com/office/powerpoint/2010/main" val="1154148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Confronting and Addressing Inequities</a:t>
            </a:r>
          </a:p>
        </p:txBody>
      </p:sp>
      <p:sp>
        <p:nvSpPr>
          <p:cNvPr id="3" name="Content Placeholder 2"/>
          <p:cNvSpPr>
            <a:spLocks noGrp="1"/>
          </p:cNvSpPr>
          <p:nvPr>
            <p:ph idx="1"/>
          </p:nvPr>
        </p:nvSpPr>
        <p:spPr/>
        <p:txBody>
          <a:bodyPr>
            <a:normAutofit/>
          </a:bodyPr>
          <a:lstStyle/>
          <a:p>
            <a:r>
              <a:rPr lang="en-US" dirty="0"/>
              <a:t>How are your agencies </a:t>
            </a:r>
            <a:r>
              <a:rPr lang="en-US" b="1" dirty="0">
                <a:solidFill>
                  <a:srgbClr val="981B1E"/>
                </a:solidFill>
              </a:rPr>
              <a:t>discussing, confronting, and addressing issues of racial inequities and other disparities </a:t>
            </a:r>
            <a:r>
              <a:rPr lang="en-US" dirty="0"/>
              <a:t>in your work?</a:t>
            </a:r>
          </a:p>
          <a:p>
            <a:endParaRPr lang="en-US" dirty="0"/>
          </a:p>
          <a:p>
            <a:pPr lvl="0"/>
            <a:r>
              <a:rPr lang="en-US" dirty="0"/>
              <a:t>How could we better </a:t>
            </a:r>
            <a:r>
              <a:rPr lang="en-US" b="1" dirty="0">
                <a:solidFill>
                  <a:srgbClr val="981B1E"/>
                </a:solidFill>
              </a:rPr>
              <a:t>address issues of racial inequities and other disparities in the Federal Strategic Plan</a:t>
            </a:r>
            <a:r>
              <a:rPr lang="en-US" dirty="0"/>
              <a:t>?</a:t>
            </a:r>
          </a:p>
          <a:p>
            <a:pPr lvl="0"/>
            <a:endParaRPr lang="en-US" dirty="0"/>
          </a:p>
          <a:p>
            <a:r>
              <a:rPr lang="en-US" b="1" dirty="0">
                <a:solidFill>
                  <a:srgbClr val="981B1E"/>
                </a:solidFill>
              </a:rPr>
              <a:t>How should USICH be helping</a:t>
            </a:r>
            <a:r>
              <a:rPr lang="en-US" dirty="0"/>
              <a:t> to support this work? What are your “asks” of us?</a:t>
            </a:r>
          </a:p>
          <a:p>
            <a:endParaRPr lang="en-US" dirty="0"/>
          </a:p>
        </p:txBody>
      </p:sp>
      <p:sp>
        <p:nvSpPr>
          <p:cNvPr id="4" name="Slide Number Placeholder 3"/>
          <p:cNvSpPr>
            <a:spLocks noGrp="1"/>
          </p:cNvSpPr>
          <p:nvPr>
            <p:ph type="sldNum" sz="quarter" idx="12"/>
          </p:nvPr>
        </p:nvSpPr>
        <p:spPr/>
        <p:txBody>
          <a:bodyPr/>
          <a:lstStyle/>
          <a:p>
            <a:fld id="{9BB03859-88A8-4DA3-94A7-6F0B8F460C13}" type="slidenum">
              <a:rPr lang="en-US" smtClean="0"/>
              <a:t>18</a:t>
            </a:fld>
            <a:endParaRPr lang="en-US"/>
          </a:p>
        </p:txBody>
      </p:sp>
    </p:spTree>
    <p:extLst>
      <p:ext uri="{BB962C8B-B14F-4D97-AF65-F5344CB8AC3E}">
        <p14:creationId xmlns:p14="http://schemas.microsoft.com/office/powerpoint/2010/main" val="27046708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Increasing Plan’s Focus on Prevention</a:t>
            </a:r>
          </a:p>
        </p:txBody>
      </p:sp>
      <p:sp>
        <p:nvSpPr>
          <p:cNvPr id="3" name="Content Placeholder 2"/>
          <p:cNvSpPr>
            <a:spLocks noGrp="1"/>
          </p:cNvSpPr>
          <p:nvPr>
            <p:ph idx="1"/>
          </p:nvPr>
        </p:nvSpPr>
        <p:spPr/>
        <p:txBody>
          <a:bodyPr>
            <a:normAutofit lnSpcReduction="10000"/>
          </a:bodyPr>
          <a:lstStyle/>
          <a:p>
            <a:pPr>
              <a:lnSpc>
                <a:spcPct val="110000"/>
              </a:lnSpc>
            </a:pPr>
            <a:r>
              <a:rPr lang="en-US" dirty="0"/>
              <a:t>What strategies would you recommend for helping to </a:t>
            </a:r>
            <a:r>
              <a:rPr lang="en-US" b="1" dirty="0">
                <a:solidFill>
                  <a:srgbClr val="981B1E"/>
                </a:solidFill>
              </a:rPr>
              <a:t>increase focus on prevention</a:t>
            </a:r>
            <a:r>
              <a:rPr lang="en-US" dirty="0"/>
              <a:t> in the Plan?:</a:t>
            </a:r>
          </a:p>
          <a:p>
            <a:endParaRPr lang="en-US" b="1" dirty="0">
              <a:solidFill>
                <a:srgbClr val="981B1E"/>
              </a:solidFill>
            </a:endParaRPr>
          </a:p>
          <a:p>
            <a:pPr lvl="1"/>
            <a:r>
              <a:rPr lang="en-US" sz="2800" dirty="0"/>
              <a:t>Reduce the </a:t>
            </a:r>
            <a:r>
              <a:rPr lang="en-US" sz="2800" b="1" dirty="0">
                <a:solidFill>
                  <a:srgbClr val="981B1E"/>
                </a:solidFill>
              </a:rPr>
              <a:t>prevalence of risk </a:t>
            </a:r>
            <a:r>
              <a:rPr lang="en-US" sz="2800" dirty="0"/>
              <a:t>of housing crises</a:t>
            </a:r>
          </a:p>
          <a:p>
            <a:pPr lvl="1"/>
            <a:endParaRPr lang="en-US" sz="2800" dirty="0"/>
          </a:p>
          <a:p>
            <a:pPr lvl="1"/>
            <a:r>
              <a:rPr lang="en-US" sz="2800" dirty="0"/>
              <a:t>Reduce the risk while households are </a:t>
            </a:r>
            <a:r>
              <a:rPr lang="en-US" sz="2800" b="1" dirty="0">
                <a:solidFill>
                  <a:srgbClr val="981B1E"/>
                </a:solidFill>
              </a:rPr>
              <a:t>engaged with or transitioning from public systems</a:t>
            </a:r>
          </a:p>
          <a:p>
            <a:pPr lvl="1"/>
            <a:endParaRPr lang="en-US" sz="2800" dirty="0"/>
          </a:p>
          <a:p>
            <a:pPr lvl="1"/>
            <a:r>
              <a:rPr lang="en-US" sz="2800" dirty="0"/>
              <a:t>Target assistance to </a:t>
            </a:r>
            <a:r>
              <a:rPr lang="en-US" sz="2800" b="1" dirty="0">
                <a:solidFill>
                  <a:srgbClr val="981B1E"/>
                </a:solidFill>
              </a:rPr>
              <a:t>prevent housing crises from escalating further</a:t>
            </a:r>
          </a:p>
          <a:p>
            <a:endParaRPr lang="en-US" b="1" dirty="0">
              <a:solidFill>
                <a:srgbClr val="981B1E"/>
              </a:solidFill>
            </a:endParaRPr>
          </a:p>
        </p:txBody>
      </p:sp>
      <p:sp>
        <p:nvSpPr>
          <p:cNvPr id="4" name="Slide Number Placeholder 3"/>
          <p:cNvSpPr>
            <a:spLocks noGrp="1"/>
          </p:cNvSpPr>
          <p:nvPr>
            <p:ph type="sldNum" sz="quarter" idx="12"/>
          </p:nvPr>
        </p:nvSpPr>
        <p:spPr/>
        <p:txBody>
          <a:bodyPr/>
          <a:lstStyle/>
          <a:p>
            <a:fld id="{9BB03859-88A8-4DA3-94A7-6F0B8F460C13}" type="slidenum">
              <a:rPr lang="en-US" smtClean="0"/>
              <a:t>19</a:t>
            </a:fld>
            <a:endParaRPr lang="en-US"/>
          </a:p>
        </p:txBody>
      </p:sp>
    </p:spTree>
    <p:extLst>
      <p:ext uri="{BB962C8B-B14F-4D97-AF65-F5344CB8AC3E}">
        <p14:creationId xmlns:p14="http://schemas.microsoft.com/office/powerpoint/2010/main" val="451421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a:xfrm>
            <a:off x="1332461" y="1758157"/>
            <a:ext cx="9932129" cy="4530727"/>
          </a:xfrm>
        </p:spPr>
        <p:txBody>
          <a:bodyPr>
            <a:noAutofit/>
          </a:bodyPr>
          <a:lstStyle/>
          <a:p>
            <a:pPr marL="685800" indent="-685800">
              <a:lnSpc>
                <a:spcPct val="114000"/>
              </a:lnSpc>
              <a:spcBef>
                <a:spcPts val="0"/>
              </a:spcBef>
              <a:spcAft>
                <a:spcPts val="1200"/>
              </a:spcAft>
              <a:buFont typeface="+mj-lt"/>
              <a:buAutoNum type="romanUcPeriod"/>
            </a:pPr>
            <a:r>
              <a:rPr lang="en-US" b="1" dirty="0">
                <a:solidFill>
                  <a:srgbClr val="981B1E"/>
                </a:solidFill>
              </a:rPr>
              <a:t>Welcome, Purpose, and Introductions</a:t>
            </a:r>
          </a:p>
          <a:p>
            <a:pPr marL="685800" indent="-685800">
              <a:lnSpc>
                <a:spcPct val="114000"/>
              </a:lnSpc>
              <a:spcBef>
                <a:spcPts val="0"/>
              </a:spcBef>
              <a:spcAft>
                <a:spcPts val="1200"/>
              </a:spcAft>
              <a:buFont typeface="+mj-lt"/>
              <a:buAutoNum type="romanUcPeriod"/>
            </a:pPr>
            <a:r>
              <a:rPr lang="en-US" dirty="0">
                <a:solidFill>
                  <a:srgbClr val="112E51"/>
                </a:solidFill>
              </a:rPr>
              <a:t>Review of Current Plan</a:t>
            </a:r>
          </a:p>
          <a:p>
            <a:pPr marL="685800" indent="-685800">
              <a:lnSpc>
                <a:spcPct val="114000"/>
              </a:lnSpc>
              <a:spcBef>
                <a:spcPts val="0"/>
              </a:spcBef>
              <a:spcAft>
                <a:spcPts val="1200"/>
              </a:spcAft>
              <a:buFont typeface="+mj-lt"/>
              <a:buAutoNum type="romanUcPeriod"/>
            </a:pPr>
            <a:r>
              <a:rPr lang="en-US" dirty="0">
                <a:solidFill>
                  <a:srgbClr val="112E51"/>
                </a:solidFill>
              </a:rPr>
              <a:t>Priorities for Revising and Strengthening the Plan</a:t>
            </a:r>
          </a:p>
          <a:p>
            <a:pPr marL="685800" indent="-685800">
              <a:lnSpc>
                <a:spcPct val="114000"/>
              </a:lnSpc>
              <a:spcBef>
                <a:spcPts val="0"/>
              </a:spcBef>
              <a:spcAft>
                <a:spcPts val="1200"/>
              </a:spcAft>
              <a:buFont typeface="+mj-lt"/>
              <a:buAutoNum type="romanUcPeriod"/>
            </a:pPr>
            <a:r>
              <a:rPr lang="en-US" dirty="0">
                <a:solidFill>
                  <a:srgbClr val="112E51"/>
                </a:solidFill>
              </a:rPr>
              <a:t>Discussion to Prioritize Recommendation</a:t>
            </a:r>
          </a:p>
        </p:txBody>
      </p:sp>
      <p:sp>
        <p:nvSpPr>
          <p:cNvPr id="5" name="Slide Number Placeholder 4"/>
          <p:cNvSpPr>
            <a:spLocks noGrp="1"/>
          </p:cNvSpPr>
          <p:nvPr>
            <p:ph type="sldNum" sz="quarter" idx="12"/>
          </p:nvPr>
        </p:nvSpPr>
        <p:spPr/>
        <p:txBody>
          <a:bodyPr/>
          <a:lstStyle/>
          <a:p>
            <a:fld id="{A81BD844-2F64-44FA-963C-1C956594D1E8}" type="slidenum">
              <a:rPr lang="en-US" smtClean="0"/>
              <a:pPr/>
              <a:t>2</a:t>
            </a:fld>
            <a:endParaRPr lang="en-US" dirty="0"/>
          </a:p>
        </p:txBody>
      </p:sp>
    </p:spTree>
    <p:extLst>
      <p:ext uri="{BB962C8B-B14F-4D97-AF65-F5344CB8AC3E}">
        <p14:creationId xmlns:p14="http://schemas.microsoft.com/office/powerpoint/2010/main" val="3151903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82EAE-E256-4B18-9D0A-AB3EF221C12F}"/>
              </a:ext>
            </a:extLst>
          </p:cNvPr>
          <p:cNvSpPr>
            <a:spLocks noGrp="1"/>
          </p:cNvSpPr>
          <p:nvPr>
            <p:ph type="title"/>
          </p:nvPr>
        </p:nvSpPr>
        <p:spPr/>
        <p:txBody>
          <a:bodyPr/>
          <a:lstStyle/>
          <a:p>
            <a:r>
              <a:rPr lang="en-US" b="1" dirty="0"/>
              <a:t>Revising and Strengthening the Plan</a:t>
            </a:r>
            <a:endParaRPr lang="en-US" dirty="0"/>
          </a:p>
        </p:txBody>
      </p:sp>
      <p:sp>
        <p:nvSpPr>
          <p:cNvPr id="3" name="Content Placeholder 2">
            <a:extLst>
              <a:ext uri="{FF2B5EF4-FFF2-40B4-BE49-F238E27FC236}">
                <a16:creationId xmlns:a16="http://schemas.microsoft.com/office/drawing/2014/main" id="{D6F6CAE7-7E0F-46B2-A9EF-E75017AE6029}"/>
              </a:ext>
            </a:extLst>
          </p:cNvPr>
          <p:cNvSpPr>
            <a:spLocks noGrp="1"/>
          </p:cNvSpPr>
          <p:nvPr>
            <p:ph idx="1"/>
          </p:nvPr>
        </p:nvSpPr>
        <p:spPr/>
        <p:txBody>
          <a:bodyPr>
            <a:normAutofit/>
          </a:bodyPr>
          <a:lstStyle/>
          <a:p>
            <a:pPr lvl="0">
              <a:lnSpc>
                <a:spcPct val="100000"/>
              </a:lnSpc>
              <a:spcBef>
                <a:spcPts val="0"/>
              </a:spcBef>
            </a:pPr>
            <a:r>
              <a:rPr lang="en-US" dirty="0"/>
              <a:t>How has the Federal Strategic Plan </a:t>
            </a:r>
            <a:r>
              <a:rPr lang="en-US" b="1" dirty="0">
                <a:solidFill>
                  <a:srgbClr val="981B1E"/>
                </a:solidFill>
              </a:rPr>
              <a:t>informed your local efforts and planning</a:t>
            </a:r>
            <a:r>
              <a:rPr lang="en-US" dirty="0"/>
              <a:t> around your work to end homelessness?</a:t>
            </a:r>
          </a:p>
          <a:p>
            <a:pPr lvl="0">
              <a:lnSpc>
                <a:spcPct val="100000"/>
              </a:lnSpc>
              <a:spcBef>
                <a:spcPts val="0"/>
              </a:spcBef>
            </a:pPr>
            <a:endParaRPr lang="en-US" dirty="0"/>
          </a:p>
          <a:p>
            <a:pPr lvl="0">
              <a:lnSpc>
                <a:spcPct val="100000"/>
              </a:lnSpc>
              <a:spcBef>
                <a:spcPts val="0"/>
              </a:spcBef>
            </a:pPr>
            <a:r>
              <a:rPr lang="en-US" dirty="0"/>
              <a:t>What </a:t>
            </a:r>
            <a:r>
              <a:rPr lang="en-US" b="1" dirty="0">
                <a:solidFill>
                  <a:srgbClr val="981B1E"/>
                </a:solidFill>
              </a:rPr>
              <a:t>qualities of the Plan were most helpful </a:t>
            </a:r>
            <a:r>
              <a:rPr lang="en-US" dirty="0"/>
              <a:t>to you?</a:t>
            </a:r>
          </a:p>
          <a:p>
            <a:pPr lvl="0">
              <a:lnSpc>
                <a:spcPct val="100000"/>
              </a:lnSpc>
              <a:spcBef>
                <a:spcPts val="0"/>
              </a:spcBef>
            </a:pPr>
            <a:endParaRPr lang="en-US" dirty="0"/>
          </a:p>
          <a:p>
            <a:pPr lvl="0">
              <a:lnSpc>
                <a:spcPct val="100000"/>
              </a:lnSpc>
              <a:spcBef>
                <a:spcPts val="0"/>
              </a:spcBef>
            </a:pPr>
            <a:r>
              <a:rPr lang="en-US" dirty="0"/>
              <a:t>What are </a:t>
            </a:r>
            <a:r>
              <a:rPr lang="en-US" b="1" dirty="0">
                <a:solidFill>
                  <a:srgbClr val="981B1E"/>
                </a:solidFill>
              </a:rPr>
              <a:t>the weaknesses of the Plan </a:t>
            </a:r>
            <a:r>
              <a:rPr lang="en-US" dirty="0"/>
              <a:t>as you see them?</a:t>
            </a:r>
          </a:p>
          <a:p>
            <a:endParaRPr lang="en-US" dirty="0"/>
          </a:p>
        </p:txBody>
      </p:sp>
      <p:sp>
        <p:nvSpPr>
          <p:cNvPr id="4" name="Slide Number Placeholder 3">
            <a:extLst>
              <a:ext uri="{FF2B5EF4-FFF2-40B4-BE49-F238E27FC236}">
                <a16:creationId xmlns:a16="http://schemas.microsoft.com/office/drawing/2014/main" id="{9A9905B0-F40F-4704-AD2E-027027CB43C2}"/>
              </a:ext>
            </a:extLst>
          </p:cNvPr>
          <p:cNvSpPr>
            <a:spLocks noGrp="1"/>
          </p:cNvSpPr>
          <p:nvPr>
            <p:ph type="sldNum" sz="quarter" idx="12"/>
          </p:nvPr>
        </p:nvSpPr>
        <p:spPr/>
        <p:txBody>
          <a:bodyPr/>
          <a:lstStyle/>
          <a:p>
            <a:fld id="{9BB03859-88A8-4DA3-94A7-6F0B8F460C13}" type="slidenum">
              <a:rPr lang="en-US" smtClean="0"/>
              <a:t>20</a:t>
            </a:fld>
            <a:endParaRPr lang="en-US"/>
          </a:p>
        </p:txBody>
      </p:sp>
    </p:spTree>
    <p:extLst>
      <p:ext uri="{BB962C8B-B14F-4D97-AF65-F5344CB8AC3E}">
        <p14:creationId xmlns:p14="http://schemas.microsoft.com/office/powerpoint/2010/main" val="1040987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82EAE-E256-4B18-9D0A-AB3EF221C12F}"/>
              </a:ext>
            </a:extLst>
          </p:cNvPr>
          <p:cNvSpPr>
            <a:spLocks noGrp="1"/>
          </p:cNvSpPr>
          <p:nvPr>
            <p:ph type="title"/>
          </p:nvPr>
        </p:nvSpPr>
        <p:spPr/>
        <p:txBody>
          <a:bodyPr/>
          <a:lstStyle/>
          <a:p>
            <a:r>
              <a:rPr lang="en-US" b="1" dirty="0"/>
              <a:t>Revising and Strengthening the Plan</a:t>
            </a:r>
            <a:endParaRPr lang="en-US" dirty="0"/>
          </a:p>
        </p:txBody>
      </p:sp>
      <p:sp>
        <p:nvSpPr>
          <p:cNvPr id="3" name="Content Placeholder 2">
            <a:extLst>
              <a:ext uri="{FF2B5EF4-FFF2-40B4-BE49-F238E27FC236}">
                <a16:creationId xmlns:a16="http://schemas.microsoft.com/office/drawing/2014/main" id="{D6F6CAE7-7E0F-46B2-A9EF-E75017AE6029}"/>
              </a:ext>
            </a:extLst>
          </p:cNvPr>
          <p:cNvSpPr>
            <a:spLocks noGrp="1"/>
          </p:cNvSpPr>
          <p:nvPr>
            <p:ph idx="1"/>
          </p:nvPr>
        </p:nvSpPr>
        <p:spPr/>
        <p:txBody>
          <a:bodyPr>
            <a:normAutofit/>
          </a:bodyPr>
          <a:lstStyle/>
          <a:p>
            <a:pPr lvl="0">
              <a:lnSpc>
                <a:spcPct val="100000"/>
              </a:lnSpc>
              <a:spcBef>
                <a:spcPts val="0"/>
              </a:spcBef>
            </a:pPr>
            <a:r>
              <a:rPr lang="en-US" dirty="0"/>
              <a:t>If the Federal Strategic Plan influenced your local processes, </a:t>
            </a:r>
            <a:r>
              <a:rPr lang="en-US" b="1" dirty="0">
                <a:solidFill>
                  <a:srgbClr val="981B1E"/>
                </a:solidFill>
              </a:rPr>
              <a:t>did you need to supplement it, and how</a:t>
            </a:r>
            <a:r>
              <a:rPr lang="en-US" dirty="0"/>
              <a:t>? </a:t>
            </a:r>
          </a:p>
          <a:p>
            <a:pPr lvl="0">
              <a:lnSpc>
                <a:spcPct val="100000"/>
              </a:lnSpc>
              <a:spcBef>
                <a:spcPts val="0"/>
              </a:spcBef>
            </a:pPr>
            <a:endParaRPr lang="en-US" dirty="0"/>
          </a:p>
          <a:p>
            <a:pPr lvl="0">
              <a:lnSpc>
                <a:spcPct val="100000"/>
              </a:lnSpc>
              <a:spcBef>
                <a:spcPts val="0"/>
              </a:spcBef>
            </a:pPr>
            <a:r>
              <a:rPr lang="en-US" dirty="0"/>
              <a:t>What was </a:t>
            </a:r>
            <a:r>
              <a:rPr lang="en-US" b="1" dirty="0">
                <a:solidFill>
                  <a:srgbClr val="981B1E"/>
                </a:solidFill>
              </a:rPr>
              <a:t>missing or what additional strategies or approaches did you add</a:t>
            </a:r>
            <a:r>
              <a:rPr lang="en-US" dirty="0"/>
              <a:t>?</a:t>
            </a:r>
          </a:p>
          <a:p>
            <a:pPr lvl="0">
              <a:lnSpc>
                <a:spcPct val="100000"/>
              </a:lnSpc>
              <a:spcBef>
                <a:spcPts val="0"/>
              </a:spcBef>
            </a:pPr>
            <a:endParaRPr lang="en-US" dirty="0"/>
          </a:p>
          <a:p>
            <a:pPr lvl="0">
              <a:lnSpc>
                <a:spcPct val="100000"/>
              </a:lnSpc>
              <a:spcBef>
                <a:spcPts val="0"/>
              </a:spcBef>
            </a:pPr>
            <a:r>
              <a:rPr lang="en-US" dirty="0"/>
              <a:t>What strategies do we </a:t>
            </a:r>
            <a:r>
              <a:rPr lang="en-US" b="1" dirty="0">
                <a:solidFill>
                  <a:srgbClr val="981B1E"/>
                </a:solidFill>
              </a:rPr>
              <a:t>need to strengthen or add</a:t>
            </a:r>
            <a:r>
              <a:rPr lang="en-US" dirty="0"/>
              <a:t> to?</a:t>
            </a:r>
          </a:p>
          <a:p>
            <a:endParaRPr lang="en-US" dirty="0"/>
          </a:p>
        </p:txBody>
      </p:sp>
      <p:sp>
        <p:nvSpPr>
          <p:cNvPr id="4" name="Slide Number Placeholder 3">
            <a:extLst>
              <a:ext uri="{FF2B5EF4-FFF2-40B4-BE49-F238E27FC236}">
                <a16:creationId xmlns:a16="http://schemas.microsoft.com/office/drawing/2014/main" id="{9A9905B0-F40F-4704-AD2E-027027CB43C2}"/>
              </a:ext>
            </a:extLst>
          </p:cNvPr>
          <p:cNvSpPr>
            <a:spLocks noGrp="1"/>
          </p:cNvSpPr>
          <p:nvPr>
            <p:ph type="sldNum" sz="quarter" idx="12"/>
          </p:nvPr>
        </p:nvSpPr>
        <p:spPr/>
        <p:txBody>
          <a:bodyPr/>
          <a:lstStyle/>
          <a:p>
            <a:fld id="{9BB03859-88A8-4DA3-94A7-6F0B8F460C13}" type="slidenum">
              <a:rPr lang="en-US" smtClean="0"/>
              <a:t>21</a:t>
            </a:fld>
            <a:endParaRPr lang="en-US"/>
          </a:p>
        </p:txBody>
      </p:sp>
    </p:spTree>
    <p:extLst>
      <p:ext uri="{BB962C8B-B14F-4D97-AF65-F5344CB8AC3E}">
        <p14:creationId xmlns:p14="http://schemas.microsoft.com/office/powerpoint/2010/main" val="35067511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82EAE-E256-4B18-9D0A-AB3EF221C12F}"/>
              </a:ext>
            </a:extLst>
          </p:cNvPr>
          <p:cNvSpPr>
            <a:spLocks noGrp="1"/>
          </p:cNvSpPr>
          <p:nvPr>
            <p:ph type="title"/>
          </p:nvPr>
        </p:nvSpPr>
        <p:spPr/>
        <p:txBody>
          <a:bodyPr/>
          <a:lstStyle/>
          <a:p>
            <a:r>
              <a:rPr lang="en-US" b="1" dirty="0"/>
              <a:t>Revising and Strengthening the Plan</a:t>
            </a:r>
            <a:endParaRPr lang="en-US" dirty="0"/>
          </a:p>
        </p:txBody>
      </p:sp>
      <p:sp>
        <p:nvSpPr>
          <p:cNvPr id="3" name="Content Placeholder 2">
            <a:extLst>
              <a:ext uri="{FF2B5EF4-FFF2-40B4-BE49-F238E27FC236}">
                <a16:creationId xmlns:a16="http://schemas.microsoft.com/office/drawing/2014/main" id="{D6F6CAE7-7E0F-46B2-A9EF-E75017AE6029}"/>
              </a:ext>
            </a:extLst>
          </p:cNvPr>
          <p:cNvSpPr>
            <a:spLocks noGrp="1"/>
          </p:cNvSpPr>
          <p:nvPr>
            <p:ph idx="1"/>
          </p:nvPr>
        </p:nvSpPr>
        <p:spPr/>
        <p:txBody>
          <a:bodyPr>
            <a:normAutofit/>
          </a:bodyPr>
          <a:lstStyle/>
          <a:p>
            <a:pPr lvl="0">
              <a:lnSpc>
                <a:spcPct val="100000"/>
              </a:lnSpc>
              <a:spcBef>
                <a:spcPts val="0"/>
              </a:spcBef>
            </a:pPr>
            <a:r>
              <a:rPr lang="en-US" dirty="0"/>
              <a:t>Are there </a:t>
            </a:r>
            <a:r>
              <a:rPr lang="en-US" b="1" dirty="0">
                <a:solidFill>
                  <a:srgbClr val="981B1E"/>
                </a:solidFill>
              </a:rPr>
              <a:t>additional strategies around rural homelessness </a:t>
            </a:r>
            <a:r>
              <a:rPr lang="en-US" dirty="0"/>
              <a:t>that need to be added?</a:t>
            </a:r>
          </a:p>
          <a:p>
            <a:pPr lvl="0">
              <a:lnSpc>
                <a:spcPct val="100000"/>
              </a:lnSpc>
              <a:spcBef>
                <a:spcPts val="0"/>
              </a:spcBef>
            </a:pPr>
            <a:endParaRPr lang="en-US" dirty="0"/>
          </a:p>
          <a:p>
            <a:pPr lvl="0">
              <a:lnSpc>
                <a:spcPct val="100000"/>
              </a:lnSpc>
              <a:spcBef>
                <a:spcPts val="0"/>
              </a:spcBef>
            </a:pPr>
            <a:r>
              <a:rPr lang="en-US" dirty="0"/>
              <a:t>Are there </a:t>
            </a:r>
            <a:r>
              <a:rPr lang="en-US" b="1" dirty="0">
                <a:solidFill>
                  <a:srgbClr val="981B1E"/>
                </a:solidFill>
              </a:rPr>
              <a:t>specific issues or topics that you feel need to covered </a:t>
            </a:r>
            <a:r>
              <a:rPr lang="en-US" dirty="0"/>
              <a:t>in the Federal Strategic Plan that are currently not included?</a:t>
            </a:r>
          </a:p>
          <a:p>
            <a:endParaRPr lang="en-US" dirty="0"/>
          </a:p>
        </p:txBody>
      </p:sp>
      <p:sp>
        <p:nvSpPr>
          <p:cNvPr id="4" name="Slide Number Placeholder 3">
            <a:extLst>
              <a:ext uri="{FF2B5EF4-FFF2-40B4-BE49-F238E27FC236}">
                <a16:creationId xmlns:a16="http://schemas.microsoft.com/office/drawing/2014/main" id="{9A9905B0-F40F-4704-AD2E-027027CB43C2}"/>
              </a:ext>
            </a:extLst>
          </p:cNvPr>
          <p:cNvSpPr>
            <a:spLocks noGrp="1"/>
          </p:cNvSpPr>
          <p:nvPr>
            <p:ph type="sldNum" sz="quarter" idx="12"/>
          </p:nvPr>
        </p:nvSpPr>
        <p:spPr/>
        <p:txBody>
          <a:bodyPr/>
          <a:lstStyle/>
          <a:p>
            <a:fld id="{9BB03859-88A8-4DA3-94A7-6F0B8F460C13}" type="slidenum">
              <a:rPr lang="en-US" smtClean="0"/>
              <a:t>22</a:t>
            </a:fld>
            <a:endParaRPr lang="en-US"/>
          </a:p>
        </p:txBody>
      </p:sp>
    </p:spTree>
    <p:extLst>
      <p:ext uri="{BB962C8B-B14F-4D97-AF65-F5344CB8AC3E}">
        <p14:creationId xmlns:p14="http://schemas.microsoft.com/office/powerpoint/2010/main" val="2555406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a:xfrm>
            <a:off x="1332461" y="1758157"/>
            <a:ext cx="9932129" cy="4530727"/>
          </a:xfrm>
        </p:spPr>
        <p:txBody>
          <a:bodyPr>
            <a:noAutofit/>
          </a:bodyPr>
          <a:lstStyle/>
          <a:p>
            <a:pPr marL="685800" indent="-685800">
              <a:lnSpc>
                <a:spcPct val="114000"/>
              </a:lnSpc>
              <a:spcBef>
                <a:spcPts val="0"/>
              </a:spcBef>
              <a:spcAft>
                <a:spcPts val="1200"/>
              </a:spcAft>
              <a:buFont typeface="+mj-lt"/>
              <a:buAutoNum type="romanUcPeriod"/>
            </a:pPr>
            <a:r>
              <a:rPr lang="en-US" dirty="0"/>
              <a:t>Welcome, Purpose, and Introductions</a:t>
            </a:r>
          </a:p>
          <a:p>
            <a:pPr marL="685800" indent="-685800">
              <a:lnSpc>
                <a:spcPct val="114000"/>
              </a:lnSpc>
              <a:spcBef>
                <a:spcPts val="0"/>
              </a:spcBef>
              <a:spcAft>
                <a:spcPts val="1200"/>
              </a:spcAft>
              <a:buFont typeface="+mj-lt"/>
              <a:buAutoNum type="romanUcPeriod"/>
            </a:pPr>
            <a:r>
              <a:rPr lang="en-US" dirty="0">
                <a:solidFill>
                  <a:srgbClr val="112E51"/>
                </a:solidFill>
              </a:rPr>
              <a:t>Review of Current Plan</a:t>
            </a:r>
          </a:p>
          <a:p>
            <a:pPr marL="685800" indent="-685800">
              <a:lnSpc>
                <a:spcPct val="114000"/>
              </a:lnSpc>
              <a:spcBef>
                <a:spcPts val="0"/>
              </a:spcBef>
              <a:spcAft>
                <a:spcPts val="1200"/>
              </a:spcAft>
              <a:buFont typeface="+mj-lt"/>
              <a:buAutoNum type="romanUcPeriod"/>
            </a:pPr>
            <a:r>
              <a:rPr lang="en-US" dirty="0"/>
              <a:t>Priorities for Revising and Strengthening the Plan</a:t>
            </a:r>
          </a:p>
          <a:p>
            <a:pPr marL="685800" indent="-685800">
              <a:lnSpc>
                <a:spcPct val="114000"/>
              </a:lnSpc>
              <a:spcBef>
                <a:spcPts val="0"/>
              </a:spcBef>
              <a:spcAft>
                <a:spcPts val="1200"/>
              </a:spcAft>
              <a:buFont typeface="+mj-lt"/>
              <a:buAutoNum type="romanUcPeriod"/>
            </a:pPr>
            <a:r>
              <a:rPr lang="en-US" b="1" dirty="0">
                <a:solidFill>
                  <a:srgbClr val="981B1E"/>
                </a:solidFill>
              </a:rPr>
              <a:t>Discussion to Prioritize Recommendation</a:t>
            </a:r>
          </a:p>
        </p:txBody>
      </p:sp>
      <p:sp>
        <p:nvSpPr>
          <p:cNvPr id="5" name="Slide Number Placeholder 4"/>
          <p:cNvSpPr>
            <a:spLocks noGrp="1"/>
          </p:cNvSpPr>
          <p:nvPr>
            <p:ph type="sldNum" sz="quarter" idx="12"/>
          </p:nvPr>
        </p:nvSpPr>
        <p:spPr/>
        <p:txBody>
          <a:bodyPr/>
          <a:lstStyle/>
          <a:p>
            <a:fld id="{A81BD844-2F64-44FA-963C-1C956594D1E8}" type="slidenum">
              <a:rPr lang="en-US" smtClean="0"/>
              <a:pPr/>
              <a:t>23</a:t>
            </a:fld>
            <a:endParaRPr lang="en-US" dirty="0"/>
          </a:p>
        </p:txBody>
      </p:sp>
    </p:spTree>
    <p:extLst>
      <p:ext uri="{BB962C8B-B14F-4D97-AF65-F5344CB8AC3E}">
        <p14:creationId xmlns:p14="http://schemas.microsoft.com/office/powerpoint/2010/main" val="13783755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Discussion Question</a:t>
            </a:r>
          </a:p>
        </p:txBody>
      </p:sp>
      <p:sp>
        <p:nvSpPr>
          <p:cNvPr id="3" name="Content Placeholder 2"/>
          <p:cNvSpPr>
            <a:spLocks noGrp="1"/>
          </p:cNvSpPr>
          <p:nvPr>
            <p:ph idx="1"/>
          </p:nvPr>
        </p:nvSpPr>
        <p:spPr>
          <a:xfrm>
            <a:off x="1440922" y="2005014"/>
            <a:ext cx="8850234" cy="4351338"/>
          </a:xfrm>
        </p:spPr>
        <p:txBody>
          <a:bodyPr>
            <a:normAutofit/>
          </a:bodyPr>
          <a:lstStyle/>
          <a:p>
            <a:pPr marL="0" indent="0">
              <a:buNone/>
            </a:pPr>
            <a:endParaRPr lang="en-US" sz="3200" b="1" i="1" dirty="0">
              <a:solidFill>
                <a:srgbClr val="112E51"/>
              </a:solidFill>
            </a:endParaRPr>
          </a:p>
          <a:p>
            <a:pPr marL="0" indent="0" algn="ctr">
              <a:buNone/>
            </a:pPr>
            <a:r>
              <a:rPr lang="en-US" sz="3600" b="1" dirty="0">
                <a:solidFill>
                  <a:srgbClr val="112E51"/>
                </a:solidFill>
              </a:rPr>
              <a:t> </a:t>
            </a:r>
            <a:r>
              <a:rPr lang="en-US" sz="3600" b="1" dirty="0">
                <a:solidFill>
                  <a:srgbClr val="981B1E"/>
                </a:solidFill>
              </a:rPr>
              <a:t>In 10 words or less</a:t>
            </a:r>
            <a:r>
              <a:rPr lang="en-US" sz="3600" b="1" dirty="0">
                <a:solidFill>
                  <a:srgbClr val="112E51"/>
                </a:solidFill>
              </a:rPr>
              <a:t> …</a:t>
            </a:r>
          </a:p>
          <a:p>
            <a:pPr marL="0" indent="0" algn="ctr">
              <a:buNone/>
            </a:pPr>
            <a:r>
              <a:rPr lang="en-US" sz="3200" dirty="0">
                <a:solidFill>
                  <a:srgbClr val="112E51"/>
                </a:solidFill>
              </a:rPr>
              <a:t>Of all the issues and ideas discussed today, what you would encourage USICH to prioritize in revising and strengthening the federal strategic plan?</a:t>
            </a:r>
          </a:p>
          <a:p>
            <a:pPr marL="0" indent="0">
              <a:buNone/>
            </a:pPr>
            <a:endParaRPr lang="en-US" sz="3200" dirty="0">
              <a:solidFill>
                <a:srgbClr val="112E51"/>
              </a:solidFill>
            </a:endParaRPr>
          </a:p>
        </p:txBody>
      </p:sp>
      <p:sp>
        <p:nvSpPr>
          <p:cNvPr id="4" name="Slide Number Placeholder 3"/>
          <p:cNvSpPr>
            <a:spLocks noGrp="1"/>
          </p:cNvSpPr>
          <p:nvPr>
            <p:ph type="sldNum" sz="quarter" idx="12"/>
          </p:nvPr>
        </p:nvSpPr>
        <p:spPr/>
        <p:txBody>
          <a:bodyPr/>
          <a:lstStyle/>
          <a:p>
            <a:fld id="{9BB03859-88A8-4DA3-94A7-6F0B8F460C13}" type="slidenum">
              <a:rPr lang="en-US" smtClean="0"/>
              <a:t>24</a:t>
            </a:fld>
            <a:endParaRPr lang="en-US"/>
          </a:p>
        </p:txBody>
      </p:sp>
    </p:spTree>
    <p:extLst>
      <p:ext uri="{BB962C8B-B14F-4D97-AF65-F5344CB8AC3E}">
        <p14:creationId xmlns:p14="http://schemas.microsoft.com/office/powerpoint/2010/main" val="26066705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205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Revising and Strengthening the Plan </a:t>
            </a:r>
          </a:p>
        </p:txBody>
      </p:sp>
      <p:sp>
        <p:nvSpPr>
          <p:cNvPr id="3" name="Content Placeholder 2"/>
          <p:cNvSpPr>
            <a:spLocks noGrp="1"/>
          </p:cNvSpPr>
          <p:nvPr>
            <p:ph idx="1"/>
          </p:nvPr>
        </p:nvSpPr>
        <p:spPr>
          <a:xfrm>
            <a:off x="1412047" y="1825624"/>
            <a:ext cx="6154944" cy="5032375"/>
          </a:xfrm>
        </p:spPr>
        <p:txBody>
          <a:bodyPr>
            <a:normAutofit fontScale="92500" lnSpcReduction="20000"/>
          </a:bodyPr>
          <a:lstStyle/>
          <a:p>
            <a:pPr marL="0" indent="0">
              <a:buNone/>
            </a:pPr>
            <a:r>
              <a:rPr lang="en-US" b="1" dirty="0">
                <a:solidFill>
                  <a:srgbClr val="981B1E"/>
                </a:solidFill>
              </a:rPr>
              <a:t>Purpose</a:t>
            </a:r>
            <a:r>
              <a:rPr lang="en-US" dirty="0">
                <a:solidFill>
                  <a:srgbClr val="981B1E"/>
                </a:solidFill>
              </a:rPr>
              <a:t>: </a:t>
            </a:r>
            <a:r>
              <a:rPr lang="en-US" dirty="0"/>
              <a:t>To identify opportunities to </a:t>
            </a:r>
            <a:r>
              <a:rPr lang="en-US" dirty="0">
                <a:solidFill>
                  <a:srgbClr val="112E51"/>
                </a:solidFill>
              </a:rPr>
              <a:t>strengthen the Federal Strategic Plan to Prevent and End Homelessness </a:t>
            </a:r>
            <a:r>
              <a:rPr lang="en-US" dirty="0"/>
              <a:t>by:</a:t>
            </a:r>
          </a:p>
          <a:p>
            <a:pPr>
              <a:spcBef>
                <a:spcPts val="1200"/>
              </a:spcBef>
            </a:pPr>
            <a:r>
              <a:rPr lang="en-US" dirty="0"/>
              <a:t>Sustaining or </a:t>
            </a:r>
            <a:r>
              <a:rPr lang="en-US" b="1" dirty="0">
                <a:solidFill>
                  <a:srgbClr val="981B1E"/>
                </a:solidFill>
              </a:rPr>
              <a:t>building on what is working </a:t>
            </a:r>
            <a:r>
              <a:rPr lang="en-US" dirty="0"/>
              <a:t>and leading to positive outcomes</a:t>
            </a:r>
          </a:p>
          <a:p>
            <a:pPr>
              <a:spcBef>
                <a:spcPts val="1200"/>
              </a:spcBef>
            </a:pPr>
            <a:r>
              <a:rPr lang="en-US" dirty="0"/>
              <a:t>Reflecting </a:t>
            </a:r>
            <a:r>
              <a:rPr lang="en-US" b="1" dirty="0">
                <a:solidFill>
                  <a:srgbClr val="981B1E"/>
                </a:solidFill>
              </a:rPr>
              <a:t>learnings and evolving practices</a:t>
            </a:r>
          </a:p>
          <a:p>
            <a:pPr>
              <a:spcBef>
                <a:spcPts val="1200"/>
              </a:spcBef>
            </a:pPr>
            <a:r>
              <a:rPr lang="en-US" dirty="0"/>
              <a:t>Identifying opportunities to </a:t>
            </a:r>
            <a:r>
              <a:rPr lang="en-US" b="1" dirty="0">
                <a:solidFill>
                  <a:srgbClr val="981B1E"/>
                </a:solidFill>
              </a:rPr>
              <a:t>address areas in need of greater attention</a:t>
            </a:r>
            <a:r>
              <a:rPr lang="en-US" dirty="0"/>
              <a:t> - including addressing </a:t>
            </a:r>
            <a:r>
              <a:rPr lang="en-US" b="1" dirty="0">
                <a:solidFill>
                  <a:srgbClr val="981B1E"/>
                </a:solidFill>
              </a:rPr>
              <a:t>racial inequities and other disparities</a:t>
            </a:r>
            <a:r>
              <a:rPr lang="en-US" dirty="0"/>
              <a:t> in the experiences of and risks for homelessness</a:t>
            </a:r>
          </a:p>
          <a:p>
            <a:pPr>
              <a:spcBef>
                <a:spcPts val="1200"/>
              </a:spcBef>
            </a:pPr>
            <a:r>
              <a:rPr lang="en-US" dirty="0"/>
              <a:t>Identifying opportunities to </a:t>
            </a:r>
            <a:r>
              <a:rPr lang="en-US" b="1" dirty="0">
                <a:solidFill>
                  <a:srgbClr val="981B1E"/>
                </a:solidFill>
              </a:rPr>
              <a:t>align strategies with emerging federal, state, and local priorities</a:t>
            </a:r>
          </a:p>
          <a:p>
            <a:pPr marL="0" indent="0">
              <a:buNone/>
            </a:pPr>
            <a:endParaRPr lang="en-US" dirty="0"/>
          </a:p>
        </p:txBody>
      </p:sp>
      <p:sp>
        <p:nvSpPr>
          <p:cNvPr id="4" name="Slide Number Placeholder 3"/>
          <p:cNvSpPr>
            <a:spLocks noGrp="1"/>
          </p:cNvSpPr>
          <p:nvPr>
            <p:ph type="sldNum" sz="quarter" idx="12"/>
          </p:nvPr>
        </p:nvSpPr>
        <p:spPr/>
        <p:txBody>
          <a:bodyPr/>
          <a:lstStyle/>
          <a:p>
            <a:fld id="{9BB03859-88A8-4DA3-94A7-6F0B8F460C13}" type="slidenum">
              <a:rPr lang="en-US" smtClean="0"/>
              <a:t>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0696" y="1690690"/>
            <a:ext cx="3543104" cy="4613681"/>
          </a:xfrm>
          <a:prstGeom prst="rect">
            <a:avLst/>
          </a:prstGeom>
        </p:spPr>
      </p:pic>
    </p:spTree>
    <p:extLst>
      <p:ext uri="{BB962C8B-B14F-4D97-AF65-F5344CB8AC3E}">
        <p14:creationId xmlns:p14="http://schemas.microsoft.com/office/powerpoint/2010/main" val="2593737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Planning and Input Processes 	</a:t>
            </a:r>
          </a:p>
        </p:txBody>
      </p:sp>
      <p:sp>
        <p:nvSpPr>
          <p:cNvPr id="3" name="Content Placeholder 2"/>
          <p:cNvSpPr>
            <a:spLocks noGrp="1"/>
          </p:cNvSpPr>
          <p:nvPr>
            <p:ph idx="1"/>
          </p:nvPr>
        </p:nvSpPr>
        <p:spPr/>
        <p:txBody>
          <a:bodyPr>
            <a:normAutofit/>
          </a:bodyPr>
          <a:lstStyle/>
          <a:p>
            <a:pPr marL="0" indent="0">
              <a:buNone/>
            </a:pPr>
            <a:r>
              <a:rPr lang="en-US" sz="3200" dirty="0"/>
              <a:t>Input processes for local, federal, and national partners and other stakeholders:</a:t>
            </a:r>
          </a:p>
          <a:p>
            <a:pPr marL="0" indent="0">
              <a:buNone/>
            </a:pPr>
            <a:endParaRPr lang="en-US" sz="800" dirty="0"/>
          </a:p>
          <a:p>
            <a:pPr lvl="1"/>
            <a:r>
              <a:rPr lang="en-US" sz="3200" dirty="0"/>
              <a:t>Listening sessions</a:t>
            </a:r>
          </a:p>
          <a:p>
            <a:pPr lvl="1"/>
            <a:r>
              <a:rPr lang="en-US" sz="3200" dirty="0"/>
              <a:t>Community visits</a:t>
            </a:r>
          </a:p>
          <a:p>
            <a:pPr lvl="1"/>
            <a:r>
              <a:rPr lang="en-US" sz="3200" dirty="0"/>
              <a:t>Online input opportunity </a:t>
            </a:r>
          </a:p>
          <a:p>
            <a:pPr lvl="1"/>
            <a:r>
              <a:rPr lang="en-US" sz="3200" dirty="0"/>
              <a:t>Federal interagency working group meetings</a:t>
            </a:r>
          </a:p>
          <a:p>
            <a:pPr lvl="1"/>
            <a:r>
              <a:rPr lang="en-US" sz="3200" dirty="0"/>
              <a:t>Council</a:t>
            </a:r>
          </a:p>
          <a:p>
            <a:endParaRPr lang="en-US" dirty="0"/>
          </a:p>
        </p:txBody>
      </p:sp>
      <p:sp>
        <p:nvSpPr>
          <p:cNvPr id="4" name="Slide Number Placeholder 3"/>
          <p:cNvSpPr>
            <a:spLocks noGrp="1"/>
          </p:cNvSpPr>
          <p:nvPr>
            <p:ph type="sldNum" sz="quarter" idx="12"/>
          </p:nvPr>
        </p:nvSpPr>
        <p:spPr/>
        <p:txBody>
          <a:bodyPr/>
          <a:lstStyle/>
          <a:p>
            <a:fld id="{9BB03859-88A8-4DA3-94A7-6F0B8F460C13}" type="slidenum">
              <a:rPr lang="en-US" smtClean="0"/>
              <a:t>4</a:t>
            </a:fld>
            <a:endParaRPr lang="en-US"/>
          </a:p>
        </p:txBody>
      </p:sp>
    </p:spTree>
    <p:extLst>
      <p:ext uri="{BB962C8B-B14F-4D97-AF65-F5344CB8AC3E}">
        <p14:creationId xmlns:p14="http://schemas.microsoft.com/office/powerpoint/2010/main" val="1234626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Current Federal Strategic Plan</a:t>
            </a:r>
          </a:p>
        </p:txBody>
      </p:sp>
      <p:sp>
        <p:nvSpPr>
          <p:cNvPr id="4" name="Content Placeholder 3"/>
          <p:cNvSpPr>
            <a:spLocks noGrp="1"/>
          </p:cNvSpPr>
          <p:nvPr>
            <p:ph idx="1"/>
          </p:nvPr>
        </p:nvSpPr>
        <p:spPr/>
        <p:txBody>
          <a:bodyPr>
            <a:noAutofit/>
          </a:bodyPr>
          <a:lstStyle/>
          <a:p>
            <a:pPr>
              <a:lnSpc>
                <a:spcPct val="120000"/>
              </a:lnSpc>
              <a:spcBef>
                <a:spcPts val="600"/>
              </a:spcBef>
              <a:buClr>
                <a:schemeClr val="tx2"/>
              </a:buClr>
            </a:pPr>
            <a:r>
              <a:rPr lang="en-US" sz="2600" b="1" i="1" dirty="0">
                <a:solidFill>
                  <a:srgbClr val="981B1E"/>
                </a:solidFill>
              </a:rPr>
              <a:t>Opening Doors</a:t>
            </a:r>
            <a:r>
              <a:rPr lang="en-US" sz="2600" i="1" dirty="0">
                <a:solidFill>
                  <a:srgbClr val="112E51"/>
                </a:solidFill>
              </a:rPr>
              <a:t>, </a:t>
            </a:r>
            <a:r>
              <a:rPr lang="en-US" sz="2600" dirty="0">
                <a:solidFill>
                  <a:srgbClr val="112E51"/>
                </a:solidFill>
              </a:rPr>
              <a:t>issued in June 2010</a:t>
            </a:r>
          </a:p>
          <a:p>
            <a:pPr>
              <a:lnSpc>
                <a:spcPct val="120000"/>
              </a:lnSpc>
              <a:spcBef>
                <a:spcPts val="600"/>
              </a:spcBef>
              <a:buClr>
                <a:schemeClr val="tx2"/>
              </a:buClr>
            </a:pPr>
            <a:r>
              <a:rPr lang="en-US" sz="2600" b="1" dirty="0">
                <a:solidFill>
                  <a:srgbClr val="981B1E"/>
                </a:solidFill>
              </a:rPr>
              <a:t>Amended in 2012 </a:t>
            </a:r>
            <a:r>
              <a:rPr lang="en-US" sz="2600" dirty="0">
                <a:solidFill>
                  <a:srgbClr val="112E51"/>
                </a:solidFill>
              </a:rPr>
              <a:t>to include the Federal Framework to End Youth Homelessness, as well as additional strategies to improve the educational outcomes for children and youth. </a:t>
            </a:r>
          </a:p>
          <a:p>
            <a:pPr>
              <a:lnSpc>
                <a:spcPct val="120000"/>
              </a:lnSpc>
              <a:spcBef>
                <a:spcPts val="600"/>
              </a:spcBef>
              <a:buClr>
                <a:schemeClr val="tx2"/>
              </a:buClr>
            </a:pPr>
            <a:r>
              <a:rPr lang="en-US" sz="2600" dirty="0">
                <a:solidFill>
                  <a:srgbClr val="112E51"/>
                </a:solidFill>
              </a:rPr>
              <a:t>Completely </a:t>
            </a:r>
            <a:r>
              <a:rPr lang="en-US" sz="2600" b="1" dirty="0">
                <a:solidFill>
                  <a:srgbClr val="981B1E"/>
                </a:solidFill>
              </a:rPr>
              <a:t>updated and amended in 2015</a:t>
            </a:r>
            <a:r>
              <a:rPr lang="en-US" sz="2600" dirty="0">
                <a:solidFill>
                  <a:srgbClr val="112E51"/>
                </a:solidFill>
              </a:rPr>
              <a:t> to include an operational definition for an end to homelessness, clarifications regarding the role of health and behavioral health systems in supporting services for permanent supportive housing, the use of metrics and accountability, and improved guidance for retooling crisis response systems. </a:t>
            </a:r>
          </a:p>
        </p:txBody>
      </p:sp>
      <p:sp>
        <p:nvSpPr>
          <p:cNvPr id="5" name="Slide Number Placeholder 4"/>
          <p:cNvSpPr>
            <a:spLocks noGrp="1"/>
          </p:cNvSpPr>
          <p:nvPr>
            <p:ph type="sldNum" sz="quarter" idx="12"/>
          </p:nvPr>
        </p:nvSpPr>
        <p:spPr>
          <a:xfrm>
            <a:off x="8610600" y="6356352"/>
            <a:ext cx="2743200" cy="365125"/>
          </a:xfrm>
        </p:spPr>
        <p:txBody>
          <a:bodyPr/>
          <a:lstStyle/>
          <a:p>
            <a:fld id="{A81BD844-2F64-44FA-963C-1C956594D1E8}" type="slidenum">
              <a:rPr lang="en-US" smtClean="0"/>
              <a:pPr/>
              <a:t>5</a:t>
            </a:fld>
            <a:endParaRPr lang="en-US" dirty="0"/>
          </a:p>
        </p:txBody>
      </p:sp>
    </p:spTree>
    <p:extLst>
      <p:ext uri="{BB962C8B-B14F-4D97-AF65-F5344CB8AC3E}">
        <p14:creationId xmlns:p14="http://schemas.microsoft.com/office/powerpoint/2010/main" val="3529804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Poll Question</a:t>
            </a:r>
          </a:p>
        </p:txBody>
      </p:sp>
      <p:sp>
        <p:nvSpPr>
          <p:cNvPr id="4" name="Content Placeholder 3"/>
          <p:cNvSpPr>
            <a:spLocks noGrp="1"/>
          </p:cNvSpPr>
          <p:nvPr>
            <p:ph idx="1"/>
          </p:nvPr>
        </p:nvSpPr>
        <p:spPr/>
        <p:txBody>
          <a:bodyPr>
            <a:normAutofit/>
          </a:bodyPr>
          <a:lstStyle/>
          <a:p>
            <a:pPr>
              <a:spcBef>
                <a:spcPts val="0"/>
              </a:spcBef>
              <a:buClr>
                <a:schemeClr val="tx2"/>
              </a:buClr>
            </a:pPr>
            <a:endParaRPr lang="en-US" dirty="0"/>
          </a:p>
          <a:p>
            <a:pPr marL="0" indent="0">
              <a:spcBef>
                <a:spcPts val="0"/>
              </a:spcBef>
              <a:buClr>
                <a:schemeClr val="tx2"/>
              </a:buClr>
              <a:buNone/>
            </a:pPr>
            <a:r>
              <a:rPr lang="en-US" sz="3200" dirty="0"/>
              <a:t>On a </a:t>
            </a:r>
            <a:r>
              <a:rPr lang="en-US" sz="3200" b="1" dirty="0">
                <a:solidFill>
                  <a:srgbClr val="981B1E"/>
                </a:solidFill>
              </a:rPr>
              <a:t>Scale of 1 (not so familiar) to 5 (very familiar)</a:t>
            </a:r>
            <a:r>
              <a:rPr lang="en-US" sz="3200" dirty="0"/>
              <a:t>,</a:t>
            </a:r>
            <a:r>
              <a:rPr lang="en-US" sz="3200" b="1" dirty="0">
                <a:solidFill>
                  <a:srgbClr val="981B1E"/>
                </a:solidFill>
              </a:rPr>
              <a:t> </a:t>
            </a:r>
            <a:r>
              <a:rPr lang="en-US" sz="3200" dirty="0"/>
              <a:t>how familiar are you with the objectives and strategies of </a:t>
            </a:r>
            <a:r>
              <a:rPr lang="en-US" sz="3200" i="1" dirty="0"/>
              <a:t>Opening Doors?</a:t>
            </a:r>
            <a:endParaRPr lang="en-US" sz="3200" dirty="0"/>
          </a:p>
          <a:p>
            <a:pPr marL="0" indent="0">
              <a:spcBef>
                <a:spcPts val="0"/>
              </a:spcBef>
              <a:buClr>
                <a:schemeClr val="tx2"/>
              </a:buClr>
              <a:buNone/>
            </a:pPr>
            <a:endParaRPr lang="en-US" sz="3600" dirty="0"/>
          </a:p>
          <a:p>
            <a:pPr marL="0" indent="0">
              <a:spcBef>
                <a:spcPts val="0"/>
              </a:spcBef>
              <a:buClr>
                <a:schemeClr val="tx2"/>
              </a:buClr>
              <a:buNone/>
            </a:pPr>
            <a:r>
              <a:rPr lang="en-US" sz="3200" b="1" i="1" dirty="0"/>
              <a:t>Note: </a:t>
            </a:r>
            <a:r>
              <a:rPr lang="en-US" sz="3200" i="1" dirty="0"/>
              <a:t>Please use handout, which outlines the core content of the federal strategic plan, to follow along.</a:t>
            </a:r>
          </a:p>
          <a:p>
            <a:pPr marL="342900" indent="-342900">
              <a:spcBef>
                <a:spcPts val="0"/>
              </a:spcBef>
              <a:buClr>
                <a:schemeClr val="tx2"/>
              </a:buClr>
              <a:buFont typeface="Wingdings" pitchFamily="2" charset="2"/>
              <a:buChar char="§"/>
            </a:pPr>
            <a:endParaRPr lang="en-US" dirty="0"/>
          </a:p>
          <a:p>
            <a:pPr marL="342900" indent="-342900"/>
            <a:endParaRPr lang="en-US" dirty="0">
              <a:solidFill>
                <a:srgbClr val="FF0000"/>
              </a:solidFill>
            </a:endParaRPr>
          </a:p>
          <a:p>
            <a:endParaRPr lang="en-US" dirty="0"/>
          </a:p>
          <a:p>
            <a:endParaRPr lang="en-US" dirty="0"/>
          </a:p>
        </p:txBody>
      </p:sp>
      <p:sp>
        <p:nvSpPr>
          <p:cNvPr id="5" name="Slide Number Placeholder 4"/>
          <p:cNvSpPr>
            <a:spLocks noGrp="1"/>
          </p:cNvSpPr>
          <p:nvPr>
            <p:ph type="sldNum" sz="quarter" idx="12"/>
          </p:nvPr>
        </p:nvSpPr>
        <p:spPr>
          <a:xfrm>
            <a:off x="8610600" y="6356352"/>
            <a:ext cx="2743200" cy="365125"/>
          </a:xfrm>
        </p:spPr>
        <p:txBody>
          <a:bodyPr/>
          <a:lstStyle/>
          <a:p>
            <a:fld id="{A81BD844-2F64-44FA-963C-1C956594D1E8}" type="slidenum">
              <a:rPr lang="en-US" smtClean="0"/>
              <a:pPr/>
              <a:t>6</a:t>
            </a:fld>
            <a:endParaRPr lang="en-US" dirty="0"/>
          </a:p>
        </p:txBody>
      </p:sp>
    </p:spTree>
    <p:extLst>
      <p:ext uri="{BB962C8B-B14F-4D97-AF65-F5344CB8AC3E}">
        <p14:creationId xmlns:p14="http://schemas.microsoft.com/office/powerpoint/2010/main" val="3553673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a:xfrm>
            <a:off x="1332461" y="1758157"/>
            <a:ext cx="9932129" cy="4530727"/>
          </a:xfrm>
        </p:spPr>
        <p:txBody>
          <a:bodyPr>
            <a:noAutofit/>
          </a:bodyPr>
          <a:lstStyle/>
          <a:p>
            <a:pPr marL="685800" indent="-685800">
              <a:lnSpc>
                <a:spcPct val="114000"/>
              </a:lnSpc>
              <a:spcBef>
                <a:spcPts val="0"/>
              </a:spcBef>
              <a:spcAft>
                <a:spcPts val="1200"/>
              </a:spcAft>
              <a:buFont typeface="+mj-lt"/>
              <a:buAutoNum type="romanUcPeriod"/>
            </a:pPr>
            <a:r>
              <a:rPr lang="en-US" dirty="0"/>
              <a:t>Welcome, Purpose, and Introductions</a:t>
            </a:r>
          </a:p>
          <a:p>
            <a:pPr marL="685800" indent="-685800">
              <a:lnSpc>
                <a:spcPct val="114000"/>
              </a:lnSpc>
              <a:spcBef>
                <a:spcPts val="0"/>
              </a:spcBef>
              <a:spcAft>
                <a:spcPts val="1200"/>
              </a:spcAft>
              <a:buFont typeface="+mj-lt"/>
              <a:buAutoNum type="romanUcPeriod"/>
            </a:pPr>
            <a:r>
              <a:rPr lang="en-US" b="1" dirty="0">
                <a:solidFill>
                  <a:srgbClr val="981B1E"/>
                </a:solidFill>
              </a:rPr>
              <a:t>Review of Current Plan</a:t>
            </a:r>
          </a:p>
          <a:p>
            <a:pPr marL="685800" indent="-685800">
              <a:lnSpc>
                <a:spcPct val="114000"/>
              </a:lnSpc>
              <a:spcBef>
                <a:spcPts val="0"/>
              </a:spcBef>
              <a:spcAft>
                <a:spcPts val="1200"/>
              </a:spcAft>
              <a:buFont typeface="+mj-lt"/>
              <a:buAutoNum type="romanUcPeriod"/>
            </a:pPr>
            <a:r>
              <a:rPr lang="en-US" dirty="0">
                <a:solidFill>
                  <a:srgbClr val="112E51"/>
                </a:solidFill>
              </a:rPr>
              <a:t>Priorities for Revising and Strengthening the Plan</a:t>
            </a:r>
          </a:p>
          <a:p>
            <a:pPr marL="685800" indent="-685800">
              <a:lnSpc>
                <a:spcPct val="114000"/>
              </a:lnSpc>
              <a:spcBef>
                <a:spcPts val="0"/>
              </a:spcBef>
              <a:spcAft>
                <a:spcPts val="1200"/>
              </a:spcAft>
              <a:buFont typeface="+mj-lt"/>
              <a:buAutoNum type="romanUcPeriod"/>
            </a:pPr>
            <a:r>
              <a:rPr lang="en-US" dirty="0">
                <a:solidFill>
                  <a:srgbClr val="112E51"/>
                </a:solidFill>
              </a:rPr>
              <a:t>Discussion to Prioritize Recommendations</a:t>
            </a:r>
          </a:p>
        </p:txBody>
      </p:sp>
      <p:sp>
        <p:nvSpPr>
          <p:cNvPr id="5" name="Slide Number Placeholder 4"/>
          <p:cNvSpPr>
            <a:spLocks noGrp="1"/>
          </p:cNvSpPr>
          <p:nvPr>
            <p:ph type="sldNum" sz="quarter" idx="12"/>
          </p:nvPr>
        </p:nvSpPr>
        <p:spPr/>
        <p:txBody>
          <a:bodyPr/>
          <a:lstStyle/>
          <a:p>
            <a:fld id="{A81BD844-2F64-44FA-963C-1C956594D1E8}" type="slidenum">
              <a:rPr lang="en-US" smtClean="0"/>
              <a:pPr/>
              <a:t>7</a:t>
            </a:fld>
            <a:endParaRPr lang="en-US" dirty="0"/>
          </a:p>
        </p:txBody>
      </p:sp>
    </p:spTree>
    <p:extLst>
      <p:ext uri="{BB962C8B-B14F-4D97-AF65-F5344CB8AC3E}">
        <p14:creationId xmlns:p14="http://schemas.microsoft.com/office/powerpoint/2010/main" val="1391538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Vision</a:t>
            </a:r>
          </a:p>
        </p:txBody>
      </p:sp>
      <p:sp>
        <p:nvSpPr>
          <p:cNvPr id="3" name="Content Placeholder 2"/>
          <p:cNvSpPr>
            <a:spLocks noGrp="1"/>
          </p:cNvSpPr>
          <p:nvPr>
            <p:ph idx="1"/>
          </p:nvPr>
        </p:nvSpPr>
        <p:spPr/>
        <p:txBody>
          <a:bodyPr/>
          <a:lstStyle/>
          <a:p>
            <a:pPr marL="0" indent="0">
              <a:spcBef>
                <a:spcPts val="3600"/>
              </a:spcBef>
              <a:buClr>
                <a:srgbClr val="00529B"/>
              </a:buClr>
              <a:buSzPct val="100000"/>
              <a:buNone/>
              <a:defRPr/>
            </a:pPr>
            <a:r>
              <a:rPr lang="en-US" sz="3200" b="1" kern="0" dirty="0">
                <a:solidFill>
                  <a:srgbClr val="981B1E"/>
                </a:solidFill>
                <a:ea typeface="Arial" pitchFamily="29" charset="0"/>
              </a:rPr>
              <a:t>No one </a:t>
            </a:r>
            <a:r>
              <a:rPr lang="en-US" sz="3200" kern="0" dirty="0">
                <a:solidFill>
                  <a:srgbClr val="112E51"/>
                </a:solidFill>
                <a:ea typeface="Arial" pitchFamily="29" charset="0"/>
              </a:rPr>
              <a:t>should experience homelessness.</a:t>
            </a:r>
          </a:p>
          <a:p>
            <a:pPr marL="0" indent="0">
              <a:spcBef>
                <a:spcPts val="3600"/>
              </a:spcBef>
              <a:buClr>
                <a:srgbClr val="00529B"/>
              </a:buClr>
              <a:buSzPct val="100000"/>
              <a:buNone/>
              <a:defRPr/>
            </a:pPr>
            <a:r>
              <a:rPr lang="en-US" sz="3200" b="1" kern="0" dirty="0">
                <a:solidFill>
                  <a:srgbClr val="981B1E"/>
                </a:solidFill>
                <a:ea typeface="Arial" pitchFamily="29" charset="0"/>
              </a:rPr>
              <a:t>No one </a:t>
            </a:r>
            <a:r>
              <a:rPr lang="en-US" sz="3200" kern="0" dirty="0">
                <a:solidFill>
                  <a:srgbClr val="112E51"/>
                </a:solidFill>
                <a:ea typeface="Arial" pitchFamily="29" charset="0"/>
              </a:rPr>
              <a:t>should be without a safe, stable place to call </a:t>
            </a:r>
            <a:r>
              <a:rPr lang="en-US" sz="3200" b="1" kern="0" dirty="0">
                <a:solidFill>
                  <a:srgbClr val="981B1E"/>
                </a:solidFill>
                <a:ea typeface="Arial" pitchFamily="29" charset="0"/>
              </a:rPr>
              <a:t>home</a:t>
            </a:r>
            <a:r>
              <a:rPr lang="en-US" sz="3200" b="1" kern="0" dirty="0">
                <a:solidFill>
                  <a:srgbClr val="112E51"/>
                </a:solidFill>
                <a:ea typeface="Arial" pitchFamily="29" charset="0"/>
              </a:rPr>
              <a:t>.</a:t>
            </a:r>
            <a:endParaRPr lang="en-US" sz="3200" kern="0" dirty="0">
              <a:solidFill>
                <a:srgbClr val="112E51"/>
              </a:solidFill>
              <a:ea typeface="Arial" pitchFamily="29" charset="0"/>
            </a:endParaRPr>
          </a:p>
          <a:p>
            <a:endParaRPr lang="en-US" dirty="0"/>
          </a:p>
        </p:txBody>
      </p:sp>
      <p:sp>
        <p:nvSpPr>
          <p:cNvPr id="4" name="Slide Number Placeholder 3"/>
          <p:cNvSpPr>
            <a:spLocks noGrp="1"/>
          </p:cNvSpPr>
          <p:nvPr>
            <p:ph type="sldNum" sz="quarter" idx="12"/>
          </p:nvPr>
        </p:nvSpPr>
        <p:spPr/>
        <p:txBody>
          <a:bodyPr/>
          <a:lstStyle/>
          <a:p>
            <a:fld id="{A81BD844-2F64-44FA-963C-1C956594D1E8}" type="slidenum">
              <a:rPr lang="en-US" smtClean="0"/>
              <a:pPr/>
              <a:t>8</a:t>
            </a:fld>
            <a:endParaRPr lang="en-US" dirty="0"/>
          </a:p>
        </p:txBody>
      </p:sp>
    </p:spTree>
    <p:extLst>
      <p:ext uri="{BB962C8B-B14F-4D97-AF65-F5344CB8AC3E}">
        <p14:creationId xmlns:p14="http://schemas.microsoft.com/office/powerpoint/2010/main" val="3150665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Four Goals</a:t>
            </a:r>
          </a:p>
        </p:txBody>
      </p:sp>
      <p:sp>
        <p:nvSpPr>
          <p:cNvPr id="4" name="Slide Number Placeholder 3"/>
          <p:cNvSpPr>
            <a:spLocks noGrp="1"/>
          </p:cNvSpPr>
          <p:nvPr>
            <p:ph type="sldNum" sz="quarter" idx="12"/>
          </p:nvPr>
        </p:nvSpPr>
        <p:spPr/>
        <p:txBody>
          <a:bodyPr/>
          <a:lstStyle/>
          <a:p>
            <a:fld id="{A81BD844-2F64-44FA-963C-1C956594D1E8}" type="slidenum">
              <a:rPr lang="en-US" smtClean="0"/>
              <a:pPr/>
              <a:t>9</a:t>
            </a:fld>
            <a:endParaRPr lang="en-US" dirty="0"/>
          </a:p>
        </p:txBody>
      </p:sp>
      <p:sp>
        <p:nvSpPr>
          <p:cNvPr id="5" name="Content Placeholder 4"/>
          <p:cNvSpPr>
            <a:spLocks noGrp="1"/>
          </p:cNvSpPr>
          <p:nvPr>
            <p:ph idx="1"/>
          </p:nvPr>
        </p:nvSpPr>
        <p:spPr>
          <a:xfrm>
            <a:off x="1440922" y="1676400"/>
            <a:ext cx="8769878" cy="4495800"/>
          </a:xfrm>
        </p:spPr>
        <p:txBody>
          <a:bodyPr/>
          <a:lstStyle/>
          <a:p>
            <a:pPr marL="465138" lvl="1" indent="-465138">
              <a:lnSpc>
                <a:spcPct val="80000"/>
              </a:lnSpc>
              <a:spcAft>
                <a:spcPts val="1800"/>
              </a:spcAft>
              <a:buClr>
                <a:srgbClr val="112E51"/>
              </a:buClr>
              <a:buFont typeface="+mj-lt"/>
              <a:buAutoNum type="arabicPeriod"/>
              <a:defRPr/>
            </a:pPr>
            <a:r>
              <a:rPr lang="en-US" sz="3200" dirty="0">
                <a:solidFill>
                  <a:srgbClr val="112E51"/>
                </a:solidFill>
              </a:rPr>
              <a:t>Finish the job of ending </a:t>
            </a:r>
            <a:r>
              <a:rPr lang="en-US" sz="3200" b="1" dirty="0">
                <a:solidFill>
                  <a:srgbClr val="981B1E"/>
                </a:solidFill>
              </a:rPr>
              <a:t>chronic homelessness </a:t>
            </a:r>
            <a:r>
              <a:rPr lang="en-US" sz="3200" dirty="0">
                <a:solidFill>
                  <a:srgbClr val="112E51"/>
                </a:solidFill>
              </a:rPr>
              <a:t>by 2017</a:t>
            </a:r>
          </a:p>
          <a:p>
            <a:pPr marL="465138" lvl="1" indent="-465138">
              <a:lnSpc>
                <a:spcPct val="80000"/>
              </a:lnSpc>
              <a:spcAft>
                <a:spcPts val="1800"/>
              </a:spcAft>
              <a:buClr>
                <a:srgbClr val="112E51"/>
              </a:buClr>
              <a:buFont typeface="+mj-lt"/>
              <a:buAutoNum type="arabicPeriod"/>
              <a:defRPr/>
            </a:pPr>
            <a:r>
              <a:rPr lang="en-US" sz="3200" dirty="0">
                <a:solidFill>
                  <a:srgbClr val="112E51"/>
                </a:solidFill>
              </a:rPr>
              <a:t>Prevent and end homelessness among </a:t>
            </a:r>
            <a:r>
              <a:rPr lang="en-US" sz="3200" b="1" dirty="0">
                <a:solidFill>
                  <a:srgbClr val="981B1E"/>
                </a:solidFill>
              </a:rPr>
              <a:t>Veterans</a:t>
            </a:r>
            <a:r>
              <a:rPr lang="en-US" sz="3200" b="1" dirty="0">
                <a:solidFill>
                  <a:srgbClr val="112E51"/>
                </a:solidFill>
              </a:rPr>
              <a:t> </a:t>
            </a:r>
            <a:r>
              <a:rPr lang="en-US" sz="3200" dirty="0">
                <a:solidFill>
                  <a:srgbClr val="112E51"/>
                </a:solidFill>
              </a:rPr>
              <a:t>by 2015</a:t>
            </a:r>
          </a:p>
          <a:p>
            <a:pPr marL="465138" lvl="1" indent="-465138">
              <a:lnSpc>
                <a:spcPct val="80000"/>
              </a:lnSpc>
              <a:spcAft>
                <a:spcPts val="1800"/>
              </a:spcAft>
              <a:buClr>
                <a:srgbClr val="112E51"/>
              </a:buClr>
              <a:buFont typeface="+mj-lt"/>
              <a:buAutoNum type="arabicPeriod"/>
              <a:defRPr/>
            </a:pPr>
            <a:r>
              <a:rPr lang="en-US" sz="3200" dirty="0">
                <a:solidFill>
                  <a:srgbClr val="112E51"/>
                </a:solidFill>
              </a:rPr>
              <a:t>Prevent and end homelessness for </a:t>
            </a:r>
            <a:r>
              <a:rPr lang="en-US" sz="3200" b="1" dirty="0">
                <a:solidFill>
                  <a:srgbClr val="981B1E"/>
                </a:solidFill>
              </a:rPr>
              <a:t>families, youth, and children</a:t>
            </a:r>
            <a:r>
              <a:rPr lang="en-US" sz="3200" b="1" dirty="0">
                <a:solidFill>
                  <a:srgbClr val="112E51"/>
                </a:solidFill>
              </a:rPr>
              <a:t> </a:t>
            </a:r>
            <a:r>
              <a:rPr lang="en-US" sz="3200" dirty="0">
                <a:solidFill>
                  <a:srgbClr val="112E51"/>
                </a:solidFill>
              </a:rPr>
              <a:t>by 2020</a:t>
            </a:r>
          </a:p>
          <a:p>
            <a:pPr marL="465138" lvl="1" indent="-465138">
              <a:lnSpc>
                <a:spcPct val="80000"/>
              </a:lnSpc>
              <a:spcAft>
                <a:spcPts val="1800"/>
              </a:spcAft>
              <a:buClr>
                <a:srgbClr val="112E51"/>
              </a:buClr>
              <a:buFont typeface="+mj-lt"/>
              <a:buAutoNum type="arabicPeriod"/>
              <a:defRPr/>
            </a:pPr>
            <a:r>
              <a:rPr lang="en-US" sz="3200" dirty="0">
                <a:solidFill>
                  <a:srgbClr val="112E51"/>
                </a:solidFill>
              </a:rPr>
              <a:t>Set a path to ending </a:t>
            </a:r>
            <a:r>
              <a:rPr lang="en-US" sz="3200" b="1" dirty="0">
                <a:solidFill>
                  <a:srgbClr val="981B1E"/>
                </a:solidFill>
              </a:rPr>
              <a:t>all types of homelessness</a:t>
            </a:r>
          </a:p>
        </p:txBody>
      </p:sp>
    </p:spTree>
    <p:extLst>
      <p:ext uri="{BB962C8B-B14F-4D97-AF65-F5344CB8AC3E}">
        <p14:creationId xmlns:p14="http://schemas.microsoft.com/office/powerpoint/2010/main" val="2727913917"/>
      </p:ext>
    </p:extLst>
  </p:cSld>
  <p:clrMapOvr>
    <a:masterClrMapping/>
  </p:clrMapOvr>
</p:sld>
</file>

<file path=ppt/theme/theme1.xml><?xml version="1.0" encoding="utf-8"?>
<a:theme xmlns:a="http://schemas.openxmlformats.org/drawingml/2006/main" name="Office Theme">
  <a:themeElements>
    <a:clrScheme name="USICH MAIN">
      <a:dk1>
        <a:srgbClr val="112E51"/>
      </a:dk1>
      <a:lt1>
        <a:sysClr val="window" lastClr="FFFFFF"/>
      </a:lt1>
      <a:dk2>
        <a:srgbClr val="323A45"/>
      </a:dk2>
      <a:lt2>
        <a:srgbClr val="F1F1F1"/>
      </a:lt2>
      <a:accent1>
        <a:srgbClr val="981B1E"/>
      </a:accent1>
      <a:accent2>
        <a:srgbClr val="046B99"/>
      </a:accent2>
      <a:accent3>
        <a:srgbClr val="494440"/>
      </a:accent3>
      <a:accent4>
        <a:srgbClr val="FDB81E"/>
      </a:accent4>
      <a:accent5>
        <a:srgbClr val="4472C4"/>
      </a:accent5>
      <a:accent6>
        <a:srgbClr val="2E8540"/>
      </a:accent6>
      <a:hlink>
        <a:srgbClr val="3E94CF"/>
      </a:hlink>
      <a:folHlink>
        <a:srgbClr val="3E94C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FT_Council_Slides.potx" id="{5D0F83B9-22BA-48B2-BE2E-06B54323D340}" vid="{4979396F-2014-45A6-A1E8-8C85C48925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f7878a7-011a-4fb9-afc4-b8cda8746c96">
      <Value>132</Value>
    </TaxCatchAll>
    <USICH_x0020_Type xmlns="df7878a7-011a-4fb9-afc4-b8cda8746c96">Presentation</USICH_x0020_Type>
    <TaxKeywordTaxHTField xmlns="df7878a7-011a-4fb9-afc4-b8cda8746c96">
      <Terms xmlns="http://schemas.microsoft.com/office/infopath/2007/PartnerControls">
        <TermInfo xmlns="http://schemas.microsoft.com/office/infopath/2007/PartnerControls">
          <TermName xmlns="http://schemas.microsoft.com/office/infopath/2007/PartnerControls">CPG</TermName>
          <TermId xmlns="http://schemas.microsoft.com/office/infopath/2007/PartnerControls">f638556c-55e1-4fa3-a98f-2958b98172a2</TermId>
        </TermInfo>
      </Terms>
    </TaxKeywordTaxHTField>
    <SharedWithUsers xmlns="df7878a7-011a-4fb9-afc4-b8cda8746c96">
      <UserInfo>
        <DisplayName>Lindsay Knotts</DisplayName>
        <AccountId>28</AccountId>
        <AccountType/>
      </UserInfo>
      <UserInfo>
        <DisplayName>Mary Owens</DisplayName>
        <AccountId>29</AccountId>
        <AccountType/>
      </UserInfo>
      <UserInfo>
        <DisplayName>Jasmine Hayes</DisplayName>
        <AccountId>17</AccountId>
        <AccountType/>
      </UserInfo>
      <UserInfo>
        <DisplayName>Brittani Manzo</DisplayName>
        <AccountId>47</AccountId>
        <AccountType/>
      </UserInfo>
      <UserInfo>
        <DisplayName>Elizabeth Osborn</DisplayName>
        <AccountId>31</AccountId>
        <AccountType/>
      </UserInfo>
      <UserInfo>
        <DisplayName>Jennifer Klein</DisplayName>
        <AccountId>24</AccountId>
        <AccountType/>
      </UserInfo>
      <UserInfo>
        <DisplayName>Eda Robinson</DisplayName>
        <AccountId>418</AccountId>
        <AccountType/>
      </UserInfo>
      <UserInfo>
        <DisplayName>Katie Jennings</DisplayName>
        <AccountId>30</AccountId>
        <AccountType/>
      </UserInfo>
      <UserInfo>
        <DisplayName>Matthew Doherty</DisplayName>
        <AccountId>34</AccountId>
        <AccountType/>
      </UserInfo>
      <UserInfo>
        <DisplayName>Chrischanne Smith</DisplayName>
        <AccountId>23</AccountId>
        <AccountType/>
      </UserInfo>
      <UserInfo>
        <DisplayName>Matthew Amundson</DisplayName>
        <AccountId>18</AccountId>
        <AccountType/>
      </UserInfo>
      <UserInfo>
        <DisplayName>ADMINISTRATOR</DisplayName>
        <AccountId>265</AccountId>
        <AccountType/>
      </UserInfo>
      <UserInfo>
        <DisplayName>Saralyn Adish</DisplayName>
        <AccountId>22</AccountId>
        <AccountType/>
      </UserInfo>
      <UserInfo>
        <DisplayName>Robert Pulster</DisplayName>
        <AccountId>25</AccountId>
        <AccountType/>
      </UserInfo>
      <UserInfo>
        <DisplayName>Beverley Ebersold</DisplayName>
        <AccountId>13</AccountId>
        <AccountType/>
      </UserInfo>
      <UserInfo>
        <DisplayName>Katy Miller</DisplayName>
        <AccountId>40</AccountId>
        <AccountType/>
      </UserInfo>
      <UserInfo>
        <DisplayName>Darren Franklin</DisplayName>
        <AccountId>11</AccountId>
        <AccountType/>
      </UserInfo>
      <UserInfo>
        <DisplayName>Events Info</DisplayName>
        <AccountId>36</AccountId>
        <AccountType/>
      </UserInfo>
      <UserInfo>
        <DisplayName>Jennifer Rich</DisplayName>
        <AccountId>32</AccountId>
        <AccountType/>
      </UserInfo>
      <UserInfo>
        <DisplayName>Joe N. Savage, Jr.</DisplayName>
        <AccountId>41</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074A783A6C57346A2E1D56BF0613473" ma:contentTypeVersion="12" ma:contentTypeDescription="Create a new document." ma:contentTypeScope="" ma:versionID="38be228aa2f2334da1b51457b09f0a22">
  <xsd:schema xmlns:xsd="http://www.w3.org/2001/XMLSchema" xmlns:xs="http://www.w3.org/2001/XMLSchema" xmlns:p="http://schemas.microsoft.com/office/2006/metadata/properties" xmlns:ns2="df7878a7-011a-4fb9-afc4-b8cda8746c96" xmlns:ns3="3779a59b-431a-43d9-814a-23cd4124dbd3" xmlns:ns4="572256ba-a33f-4a91-afaf-a74bd6ddf9f6" targetNamespace="http://schemas.microsoft.com/office/2006/metadata/properties" ma:root="true" ma:fieldsID="ae77c8150f2aed81836485813ef1bb04" ns2:_="" ns3:_="" ns4:_="">
    <xsd:import namespace="df7878a7-011a-4fb9-afc4-b8cda8746c96"/>
    <xsd:import namespace="3779a59b-431a-43d9-814a-23cd4124dbd3"/>
    <xsd:import namespace="572256ba-a33f-4a91-afaf-a74bd6ddf9f6"/>
    <xsd:element name="properties">
      <xsd:complexType>
        <xsd:sequence>
          <xsd:element name="documentManagement">
            <xsd:complexType>
              <xsd:all>
                <xsd:element ref="ns2:USICH_x0020_Type" minOccurs="0"/>
                <xsd:element ref="ns2:SharedWithUsers" minOccurs="0"/>
                <xsd:element ref="ns2:SharedWithDetails" minOccurs="0"/>
                <xsd:element ref="ns2:TaxKeywordTaxHTField" minOccurs="0"/>
                <xsd:element ref="ns2:TaxCatchAll" minOccurs="0"/>
                <xsd:element ref="ns3:LastSharedByUser" minOccurs="0"/>
                <xsd:element ref="ns3:LastSharedByTime"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7878a7-011a-4fb9-afc4-b8cda8746c96" elementFormDefault="qualified">
    <xsd:import namespace="http://schemas.microsoft.com/office/2006/documentManagement/types"/>
    <xsd:import namespace="http://schemas.microsoft.com/office/infopath/2007/PartnerControls"/>
    <xsd:element name="USICH_x0020_Type" ma:index="2" nillable="true" ma:displayName="USICH Type" ma:description="Agenda |&#10;Blog |&#10;Budget |&#10;Finance |&#10;Fact Sheet |&#10;Human Resources |&#10;Letter |&#10;List |&#10;Memo |&#10;Memorandum of Understanding |&#10;Notes |&#10;Plan |&#10;Presentation |&#10;Procedure |&#10;Report |&#10;Schedule |&#10;Speech &amp; Remarks |&#10;Summary |&#10;Talking Points |" ma:internalName="USICH_x0020_Type">
      <xsd:simpleType>
        <xsd:restriction base="dms:Text">
          <xsd:maxLength value="255"/>
        </xsd:restriction>
      </xsd:simpleType>
    </xsd:element>
    <xsd:element name="SharedWithUsers" ma:index="6"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7" nillable="true" ma:displayName="Shared With Details" ma:description="" ma:internalName="SharedWithDetails" ma:readOnly="true">
      <xsd:simpleType>
        <xsd:restriction base="dms:Note">
          <xsd:maxLength value="255"/>
        </xsd:restriction>
      </xsd:simpleType>
    </xsd:element>
    <xsd:element name="TaxKeywordTaxHTField" ma:index="8" nillable="true" ma:taxonomy="true" ma:internalName="TaxKeywordTaxHTField" ma:taxonomyFieldName="TaxKeyword" ma:displayName="Keywords" ma:fieldId="{23f27201-bee3-471e-b2e7-b64fd8b7ca38}" ma:taxonomyMulti="true" ma:sspId="9c3f2d32-6985-4acf-b4e7-30e6812432b6" ma:termSetId="00000000-0000-0000-0000-000000000000" ma:anchorId="00000000-0000-0000-0000-000000000000" ma:open="true" ma:isKeyword="true">
      <xsd:complexType>
        <xsd:sequence>
          <xsd:element ref="pc:Terms" minOccurs="0" maxOccurs="1"/>
        </xsd:sequence>
      </xsd:complexType>
    </xsd:element>
    <xsd:element name="TaxCatchAll" ma:index="9" nillable="true" ma:displayName="Taxonomy Catch All Column" ma:description="" ma:hidden="true" ma:list="{59add232-e0a6-4615-b2c0-ed48f93c2413}" ma:internalName="TaxCatchAll" ma:showField="CatchAllData" ma:web="df7878a7-011a-4fb9-afc4-b8cda8746c9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779a59b-431a-43d9-814a-23cd4124dbd3" elementFormDefault="qualified">
    <xsd:import namespace="http://schemas.microsoft.com/office/2006/documentManagement/types"/>
    <xsd:import namespace="http://schemas.microsoft.com/office/infopath/2007/PartnerControls"/>
    <xsd:element name="LastSharedByUser" ma:index="14" nillable="true" ma:displayName="Last Shared By User" ma:description="" ma:internalName="LastSharedByUser" ma:readOnly="true">
      <xsd:simpleType>
        <xsd:restriction base="dms:Note">
          <xsd:maxLength value="255"/>
        </xsd:restriction>
      </xsd:simpleType>
    </xsd:element>
    <xsd:element name="LastSharedByTime" ma:index="15"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72256ba-a33f-4a91-afaf-a74bd6ddf9f6" elementFormDefault="qualified">
    <xsd:import namespace="http://schemas.microsoft.com/office/2006/documentManagement/types"/>
    <xsd:import namespace="http://schemas.microsoft.com/office/infopath/2007/PartnerControls"/>
    <xsd:element name="MediaServiceMetadata" ma:index="16" nillable="true" ma:displayName="MediaServiceMetadata" ma:description="" ma:hidden="true" ma:internalName="MediaServiceMetadata" ma:readOnly="true">
      <xsd:simpleType>
        <xsd:restriction base="dms:Note"/>
      </xsd:simpleType>
    </xsd:element>
    <xsd:element name="MediaServiceFastMetadata" ma:index="17"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CCD0C14-91DA-4CA2-AA0E-AD0D8169A6FB}">
  <ds:schemaRefs>
    <ds:schemaRef ds:uri="http://schemas.microsoft.com/sharepoint/v3/contenttype/forms"/>
  </ds:schemaRefs>
</ds:datastoreItem>
</file>

<file path=customXml/itemProps2.xml><?xml version="1.0" encoding="utf-8"?>
<ds:datastoreItem xmlns:ds="http://schemas.openxmlformats.org/officeDocument/2006/customXml" ds:itemID="{893DB59F-C019-4504-91F4-9CC8511D4844}">
  <ds:schemaRefs>
    <ds:schemaRef ds:uri="http://schemas.microsoft.com/office/2006/documentManagement/types"/>
    <ds:schemaRef ds:uri="http://purl.org/dc/elements/1.1/"/>
    <ds:schemaRef ds:uri="3779a59b-431a-43d9-814a-23cd4124dbd3"/>
    <ds:schemaRef ds:uri="http://schemas.openxmlformats.org/package/2006/metadata/core-properties"/>
    <ds:schemaRef ds:uri="http://schemas.microsoft.com/office/infopath/2007/PartnerControls"/>
    <ds:schemaRef ds:uri="http://www.w3.org/XML/1998/namespace"/>
    <ds:schemaRef ds:uri="df7878a7-011a-4fb9-afc4-b8cda8746c96"/>
    <ds:schemaRef ds:uri="http://purl.org/dc/terms/"/>
    <ds:schemaRef ds:uri="572256ba-a33f-4a91-afaf-a74bd6ddf9f6"/>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FC0746D9-A2A0-4AA2-B0A7-B9536DF95E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7878a7-011a-4fb9-afc4-b8cda8746c96"/>
    <ds:schemaRef ds:uri="3779a59b-431a-43d9-814a-23cd4124dbd3"/>
    <ds:schemaRef ds:uri="572256ba-a33f-4a91-afaf-a74bd6ddf9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6940</TotalTime>
  <Words>1012</Words>
  <Application>Microsoft Office PowerPoint</Application>
  <PresentationFormat>Widescreen</PresentationFormat>
  <Paragraphs>155</Paragraphs>
  <Slides>25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Aharoni</vt:lpstr>
      <vt:lpstr>Arial</vt:lpstr>
      <vt:lpstr>Calibri</vt:lpstr>
      <vt:lpstr>Calibri Light</vt:lpstr>
      <vt:lpstr>Wingdings</vt:lpstr>
      <vt:lpstr>Office Theme</vt:lpstr>
      <vt:lpstr>Revising and Strengthening the Federal Strategic Plan to Prevent and End Homelessness</vt:lpstr>
      <vt:lpstr>Agenda</vt:lpstr>
      <vt:lpstr>Revising and Strengthening the Plan </vt:lpstr>
      <vt:lpstr>Planning and Input Processes  </vt:lpstr>
      <vt:lpstr>Current Federal Strategic Plan</vt:lpstr>
      <vt:lpstr>Poll Question</vt:lpstr>
      <vt:lpstr>Agenda</vt:lpstr>
      <vt:lpstr>Vision</vt:lpstr>
      <vt:lpstr>Four Goals</vt:lpstr>
      <vt:lpstr>Five Themes</vt:lpstr>
      <vt:lpstr>Operational Definition of an End to Homelessness</vt:lpstr>
      <vt:lpstr>Operational Definition of an End to Homelessness</vt:lpstr>
      <vt:lpstr>Operational Definition of an End to Homelessness</vt:lpstr>
      <vt:lpstr>Agenda</vt:lpstr>
      <vt:lpstr>Revising and Strengthening the Plan</vt:lpstr>
      <vt:lpstr>Revising and Strengthening the Plan</vt:lpstr>
      <vt:lpstr>Revising and Strengthening the Plan</vt:lpstr>
      <vt:lpstr>Confronting and Addressing Inequities</vt:lpstr>
      <vt:lpstr>Increasing Plan’s Focus on Prevention</vt:lpstr>
      <vt:lpstr>Revising and Strengthening the Plan</vt:lpstr>
      <vt:lpstr>Revising and Strengthening the Plan</vt:lpstr>
      <vt:lpstr>Revising and Strengthening the Plan</vt:lpstr>
      <vt:lpstr>Agenda</vt:lpstr>
      <vt:lpstr>Discussion Question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Rich</dc:creator>
  <cp:keywords>CPG</cp:keywords>
  <cp:lastModifiedBy>Robert Pulster</cp:lastModifiedBy>
  <cp:revision>411</cp:revision>
  <cp:lastPrinted>2017-07-10T20:45:23Z</cp:lastPrinted>
  <dcterms:created xsi:type="dcterms:W3CDTF">2015-12-14T15:00:29Z</dcterms:created>
  <dcterms:modified xsi:type="dcterms:W3CDTF">2017-10-06T16:22:09Z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0x0101000074A783A6C57346A2E1D56BF0613473</vt:lpwstr>
  </property>
  <property fmtid="{D5CDD505-2E9C-101B-9397-08002B2CF9AE}" pid="3" name="TaxKeyword">
    <vt:lpwstr>132;#CPG|f638556c-55e1-4fa3-a98f-2958b98172a2</vt:lpwstr>
  </property>
</Properties>
</file>