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Playfair Display" panose="00000500000000000000" pitchFamily="2" charset="0"/>
      <p:regular r:id="rId22"/>
      <p:bold r:id="rId23"/>
      <p:italic r:id="rId24"/>
      <p:boldItalic r:id="rId25"/>
    </p:embeddedFont>
    <p:embeddedFont>
      <p:font typeface="Raleway" panose="020B0503030101060003" pitchFamily="34" charset="0"/>
      <p:regular r:id="rId26"/>
      <p:bold r:id="rId27"/>
      <p:italic r:id="rId28"/>
      <p:boldItalic r:id="rId29"/>
    </p:embeddedFont>
    <p:embeddedFont>
      <p:font typeface="Playfair Display Black" panose="00000A00000000000000" pitchFamily="2" charset="0"/>
      <p:bold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11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25339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tableau.com/profile/mollie.lund#!/vizhome/ESGTDHCASubrecipientsinTXBoSCoC/Dashboard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n.org/texas-balance-state-continuum-care/esg-program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2077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5bfcf2d64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5bfcf2d64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230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7ce7ffe7b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57ce7ffe7b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3482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7ce7ffe7b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7ce7ffe7b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https://public.tableau.com/profile/mollie.lund#!/vizhome/ESGTDHCASubrecipientsinTXBoSCoC/Dashboard2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3376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c16ca6613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c16ca6613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https://public.tableau.com/profile/mollie.lund#!/vizhome/AllESGRecipientsintheTXBoSCoC/Dashboard1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48732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c16ca6613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c16ca6613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468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bfcf2d6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5bfcf2d6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0028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5bfcf2d64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5bfcf2d64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1758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bfcf2d64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5bfcf2d64d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1473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13b2930c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13b2930c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512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c16ca661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5c16ca661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5647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c0a2d247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c0a2d247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9635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c16ca66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5c16ca66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are available on THN Website: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https://www.thn.org/texas-balance-state-continuum-care/esg-program/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7442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5c0a2d2478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5c0a2d2478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8268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5c16ca6613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5c16ca6613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35897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c0a2d247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c0a2d247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24300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c0a2d247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c0a2d247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is no longer a letter of intent due, only this consultation form.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295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c16ca6613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c16ca6613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2227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c16ca6613_3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c16ca6613_3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2783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2;p2"/>
          <p:cNvGrpSpPr/>
          <p:nvPr/>
        </p:nvGrpSpPr>
        <p:grpSpPr>
          <a:xfrm>
            <a:off x="-975073" y="49137"/>
            <a:ext cx="10060801" cy="5026813"/>
            <a:chOff x="-1327981" y="26125"/>
            <a:chExt cx="13778145" cy="6884159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5902" y="2612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140227" y="2612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214613" y="2612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6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298938" y="2612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383263" y="2612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67588" y="2612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51632" y="1194560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826018" y="1186812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910343" y="1194560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984729" y="1194560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069054" y="1194560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437423" y="234791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521748" y="234791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596134" y="2357854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670520" y="2357854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28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754845" y="2357854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5902" y="3516350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130288" y="3528480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31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214613" y="3526289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32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288999" y="3526289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373324" y="3526289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34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67588" y="3530032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35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41693" y="4683176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826018" y="4692100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900404" y="469311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38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984729" y="469311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39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069054" y="469311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427484" y="5851611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501870" y="5853802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Google Shape;42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586195" y="5851611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660581" y="5851611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Google Shape;44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744906" y="5851611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45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322754" y="1194560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641767" y="2356620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47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327981" y="4684545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641767" y="5851371"/>
              <a:ext cx="1982575" cy="105648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" name="Google Shape;49;p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5094953" y="0"/>
            <a:ext cx="4049100" cy="51435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1" name="Google Shape;51;p2"/>
          <p:cNvSpPr txBox="1"/>
          <p:nvPr/>
        </p:nvSpPr>
        <p:spPr>
          <a:xfrm>
            <a:off x="5094954" y="4323688"/>
            <a:ext cx="37605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>
                <a:solidFill>
                  <a:schemeClr val="lt1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Strategies For Change</a:t>
            </a:r>
            <a:endParaRPr sz="1800" b="0" i="0" u="none" strike="noStrike" cap="none">
              <a:solidFill>
                <a:schemeClr val="lt1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52" name="Google Shape;52;p2"/>
          <p:cNvSpPr txBox="1"/>
          <p:nvPr/>
        </p:nvSpPr>
        <p:spPr>
          <a:xfrm>
            <a:off x="5094953" y="4699061"/>
            <a:ext cx="37605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thn.org</a:t>
            </a: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3" name="Google Shape;53;p2"/>
          <p:cNvSpPr txBox="1">
            <a:spLocks noGrp="1"/>
          </p:cNvSpPr>
          <p:nvPr>
            <p:ph type="title"/>
          </p:nvPr>
        </p:nvSpPr>
        <p:spPr>
          <a:xfrm>
            <a:off x="5608150" y="1556656"/>
            <a:ext cx="3247500" cy="18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Playfair Display Black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54" name="Google Shape;5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5299" y="410206"/>
            <a:ext cx="3055907" cy="91761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"/>
          <p:cNvSpPr/>
          <p:nvPr/>
        </p:nvSpPr>
        <p:spPr>
          <a:xfrm>
            <a:off x="-1284513" y="-195943"/>
            <a:ext cx="1230000" cy="59544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chemeClr val="dk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Playfair Display Black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5" name="Google Shape;65;p4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1" name="Google Shape;71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582" y="4373585"/>
            <a:ext cx="736094" cy="58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fair Display Black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FA7"/>
              </a:buClr>
              <a:buSzPts val="1800"/>
              <a:buNone/>
              <a:defRPr sz="1800">
                <a:solidFill>
                  <a:srgbClr val="888FA7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FA7"/>
              </a:buClr>
              <a:buSzPts val="1500"/>
              <a:buNone/>
              <a:defRPr sz="1500">
                <a:solidFill>
                  <a:srgbClr val="888F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FA7"/>
              </a:buClr>
              <a:buSzPts val="1400"/>
              <a:buNone/>
              <a:defRPr sz="1400">
                <a:solidFill>
                  <a:srgbClr val="888F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FA7"/>
              </a:buClr>
              <a:buSzPts val="1200"/>
              <a:buNone/>
              <a:defRPr sz="1200">
                <a:solidFill>
                  <a:srgbClr val="888F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FA7"/>
              </a:buClr>
              <a:buSzPts val="1200"/>
              <a:buNone/>
              <a:defRPr sz="1200">
                <a:solidFill>
                  <a:srgbClr val="888F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FA7"/>
              </a:buClr>
              <a:buSzPts val="1200"/>
              <a:buNone/>
              <a:defRPr sz="1200">
                <a:solidFill>
                  <a:srgbClr val="888F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FA7"/>
              </a:buClr>
              <a:buSzPts val="1200"/>
              <a:buNone/>
              <a:defRPr sz="1200">
                <a:solidFill>
                  <a:srgbClr val="888F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FA7"/>
              </a:buClr>
              <a:buSzPts val="1200"/>
              <a:buNone/>
              <a:defRPr sz="1200">
                <a:solidFill>
                  <a:srgbClr val="888F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FA7"/>
              </a:buClr>
              <a:buSzPts val="1200"/>
              <a:buNone/>
              <a:defRPr sz="1200">
                <a:solidFill>
                  <a:srgbClr val="888FA7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8" name="Google Shape;78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582" y="4373585"/>
            <a:ext cx="736094" cy="58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6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6" name="Google Shape;86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582" y="4373585"/>
            <a:ext cx="736094" cy="58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2" name="Google Shape;9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582" y="4373585"/>
            <a:ext cx="736094" cy="58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7" name="Google Shape;97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582" y="4373585"/>
            <a:ext cx="736094" cy="58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fair Display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5" name="Google Shape;105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582" y="4373585"/>
            <a:ext cx="736094" cy="58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fair Display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0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9" name="Google Shape;109;p1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3" name="Google Shape;11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582" y="4373585"/>
            <a:ext cx="736094" cy="58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1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0" name="Google Shape;120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582" y="4373585"/>
            <a:ext cx="736094" cy="58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2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2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7" name="Google Shape;12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3582" y="4373585"/>
            <a:ext cx="736094" cy="58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68575" tIns="34275" rIns="68575" bIns="3427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68575" tIns="34275" rIns="68575" bIns="34275" anchor="t" anchorCtr="0"/>
          <a:lstStyle>
            <a:lvl1pPr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/>
          <a:lstStyle>
            <a:lvl1pPr marL="457200" lvl="0" indent="-361950" rtl="0"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42900" rtl="0"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rtl="0"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Black"/>
              <a:buNone/>
              <a:defRPr sz="3300" b="0" i="0" u="none" strike="noStrike" cap="none">
                <a:solidFill>
                  <a:schemeClr val="dk1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FA7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rahomeless.org/wp-content/uploads/2019/06/19-ESG-LocalCompetition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public.tableau.com/profile/mollie.lund#!/vizhome/ESGTDHCASubrecipientsinTXBoSCoC/Dashboard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public.tableau.com/profile/mollie.lund#!/vizhome/AllESGRecipientsintheTXBoSCoC/Dashboard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w.cornell.edu/cfr/text/24/576.40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hyperlink" Target="https://www.law.cornell.edu/cfr/text/24/576.402" TargetMode="External"/><Relationship Id="rId4" Type="http://schemas.openxmlformats.org/officeDocument/2006/relationships/hyperlink" Target="https://statutes.capitol.texas.gov/Docs/PR/htm/PR.92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xreg.sos.state.tx.us/public/readtac$ext.ViewTAC?tac_view=5&amp;ti=10&amp;pt=1&amp;ch=1&amp;sch=C&amp;rl=Y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hyperlink" Target="https://www.law.cornell.edu/cfr/text/24/576.202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n.org/texas-balance-state-continuum-care/esg-progra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n.org/wp-content/uploads/2019/06/Attachment-F-Updated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thn.org/wp-content/uploads/2019/06/Attachment-D-Fillable-Updated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docs.google.com/forms/d/e/1FAIpQLSdm2Jg9au4cJxJUH2MmIiraz7-Nu7CvCLobS7SrbplInVOAEQ/viewfor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dm2Jg9au4cJxJUH2MmIiraz7-Nu7CvCLobS7SrbplInVOAEQ/viewfor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sg@thn.or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dm2Jg9au4cJxJUH2MmIiraz7-Nu7CvCLobS7SrbplInVOAEQ/viewfor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>
            <a:spLocks noGrp="1"/>
          </p:cNvSpPr>
          <p:nvPr>
            <p:ph type="ctrTitle"/>
          </p:nvPr>
        </p:nvSpPr>
        <p:spPr>
          <a:xfrm>
            <a:off x="371000" y="308325"/>
            <a:ext cx="8520600" cy="29289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Playfair Display"/>
                <a:ea typeface="Playfair Display"/>
                <a:cs typeface="Playfair Display"/>
                <a:sym typeface="Playfair Display"/>
              </a:rPr>
              <a:t>TDHCA </a:t>
            </a:r>
            <a:endParaRPr sz="5000"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Playfair Display"/>
                <a:ea typeface="Playfair Display"/>
                <a:cs typeface="Playfair Display"/>
                <a:sym typeface="Playfair Display"/>
              </a:rPr>
              <a:t>Emergency Solutions Grant </a:t>
            </a:r>
            <a:endParaRPr sz="5000"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Playfair Display"/>
                <a:ea typeface="Playfair Display"/>
                <a:cs typeface="Playfair Display"/>
                <a:sym typeface="Playfair Display"/>
              </a:rPr>
              <a:t>TX BoS CoC Local Competition</a:t>
            </a:r>
            <a:endParaRPr sz="5000" b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1" name="Google Shape;141;p15"/>
          <p:cNvSpPr txBox="1">
            <a:spLocks noGrp="1"/>
          </p:cNvSpPr>
          <p:nvPr>
            <p:ph type="subTitle" idx="1"/>
          </p:nvPr>
        </p:nvSpPr>
        <p:spPr>
          <a:xfrm>
            <a:off x="-100" y="3178050"/>
            <a:ext cx="9144000" cy="792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i="1">
                <a:latin typeface="Raleway"/>
                <a:ea typeface="Raleway"/>
                <a:cs typeface="Raleway"/>
                <a:sym typeface="Raleway"/>
              </a:rPr>
              <a:t>Local Competition for TX</a:t>
            </a:r>
            <a:r>
              <a:rPr lang="en" sz="1800" i="1"/>
              <a:t>-</a:t>
            </a:r>
            <a:r>
              <a:rPr lang="en" sz="1800" i="1">
                <a:latin typeface="Raleway"/>
                <a:ea typeface="Raleway"/>
                <a:cs typeface="Raleway"/>
                <a:sym typeface="Raleway"/>
              </a:rPr>
              <a:t>607 </a:t>
            </a:r>
            <a:endParaRPr sz="1800" i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i="1"/>
              <a:t>The Texas Balance of State Continuum of Care </a:t>
            </a:r>
            <a:endParaRPr sz="1800"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State ESG Coordinator? 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654025" y="1268050"/>
            <a:ext cx="8180700" cy="3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The Texas Department of Housing and Community Affairs (TDHCA) the State ESG Recipient in the State of Texas has designated 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three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Emergency Solutions Grants (ESG) Coordinators for the 2019 ESG Application cycle. The Texas Balance of State Continuum of Care (TX BoS CoC) is one of those three ESG Coordinators.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As the ESG Coordinator for the TX BoS CoC: The Texas Homeless Network (THN) will be running an application process to subgrant  ESG funds. While subgranting </a:t>
            </a:r>
            <a:r>
              <a:rPr lang="en" i="1">
                <a:latin typeface="Raleway"/>
                <a:ea typeface="Raleway"/>
                <a:cs typeface="Raleway"/>
                <a:sym typeface="Raleway"/>
              </a:rPr>
              <a:t>is not allowed for ESG Subrecipients,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the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ESG Application process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is a subgranting process on behalf of TDHCA by THN,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TDHCA’s ESG funds for competition are made available by Continuum of Care (CoC) region. The TX BoS CoC has $3,332,143 dollars of funding to award agencies working to make homelessness rare, brief and non-recurring in the TX Bos CoC.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Click </a:t>
            </a: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here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to read the official Local Competition notice from TDHCA.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>
            <a:spLocks noGrp="1"/>
          </p:cNvSpPr>
          <p:nvPr>
            <p:ph type="ctrTitle"/>
          </p:nvPr>
        </p:nvSpPr>
        <p:spPr>
          <a:xfrm>
            <a:off x="52550" y="74850"/>
            <a:ext cx="9144000" cy="28179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/>
              <a:t>What State ESG looks like in the Balance of State</a:t>
            </a:r>
            <a:endParaRPr sz="4800"/>
          </a:p>
        </p:txBody>
      </p:sp>
      <p:sp>
        <p:nvSpPr>
          <p:cNvPr id="153" name="Google Shape;153;p17"/>
          <p:cNvSpPr txBox="1">
            <a:spLocks noGrp="1"/>
          </p:cNvSpPr>
          <p:nvPr>
            <p:ph type="subTitle" idx="1"/>
          </p:nvPr>
        </p:nvSpPr>
        <p:spPr>
          <a:xfrm>
            <a:off x="0" y="2988075"/>
            <a:ext cx="9173100" cy="2001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 i="1"/>
              <a:t>There are currently </a:t>
            </a:r>
            <a:r>
              <a:rPr lang="en" sz="2400" i="1" u="sng"/>
              <a:t>23 TDHCA Subrecipients </a:t>
            </a:r>
            <a:endParaRPr sz="2400" i="1" u="sng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 i="1"/>
              <a:t>serving </a:t>
            </a:r>
            <a:r>
              <a:rPr lang="en" sz="2400" b="1" i="1"/>
              <a:t>35</a:t>
            </a:r>
            <a:r>
              <a:rPr lang="en" sz="2400" i="1"/>
              <a:t> counties across the </a:t>
            </a:r>
            <a:r>
              <a:rPr lang="en" sz="2400" b="1" i="1"/>
              <a:t>215 </a:t>
            </a:r>
            <a:r>
              <a:rPr lang="en" sz="2400" i="1"/>
              <a:t>counties </a:t>
            </a:r>
            <a:endParaRPr sz="2400" i="1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 i="1"/>
              <a:t>in the TX BoS CoC. </a:t>
            </a:r>
            <a:r>
              <a:rPr lang="en" sz="3000" i="1"/>
              <a:t> </a:t>
            </a:r>
            <a:endParaRPr sz="3000" i="1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>
            <a:spLocks noGrp="1"/>
          </p:cNvSpPr>
          <p:nvPr>
            <p:ph type="title"/>
          </p:nvPr>
        </p:nvSpPr>
        <p:spPr>
          <a:xfrm>
            <a:off x="483450" y="77825"/>
            <a:ext cx="8349000" cy="895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</a:t>
            </a:r>
            <a:r>
              <a:rPr lang="en" u="sng"/>
              <a:t>State ESG Subrecipients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TX BoS CoC </a:t>
            </a:r>
            <a:endParaRPr/>
          </a:p>
        </p:txBody>
      </p:sp>
      <p:pic>
        <p:nvPicPr>
          <p:cNvPr id="159" name="Google Shape;15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725" y="973325"/>
            <a:ext cx="7129000" cy="391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 txBox="1"/>
          <p:nvPr/>
        </p:nvSpPr>
        <p:spPr>
          <a:xfrm>
            <a:off x="5877200" y="4884925"/>
            <a:ext cx="4185600" cy="2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18"/>
          <p:cNvSpPr txBox="1"/>
          <p:nvPr/>
        </p:nvSpPr>
        <p:spPr>
          <a:xfrm>
            <a:off x="0" y="4775725"/>
            <a:ext cx="15582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Link to Tableau Map. 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75" y="1016925"/>
            <a:ext cx="6673899" cy="374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9"/>
          <p:cNvSpPr txBox="1">
            <a:spLocks noGrp="1"/>
          </p:cNvSpPr>
          <p:nvPr>
            <p:ph type="title"/>
          </p:nvPr>
        </p:nvSpPr>
        <p:spPr>
          <a:xfrm>
            <a:off x="311700" y="106650"/>
            <a:ext cx="8520600" cy="1638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State, County &amp; City ESG Recipients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the TX BoS CoC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311700" y="4861900"/>
            <a:ext cx="2730600" cy="2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Link to Tableau Map. 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40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Attachment E: Counties &amp; Cities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 ESG Funds </a:t>
            </a:r>
            <a:endParaRPr/>
          </a:p>
        </p:txBody>
      </p:sp>
      <p:pic>
        <p:nvPicPr>
          <p:cNvPr id="174" name="Google Shape;17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7050" y="980625"/>
            <a:ext cx="4293451" cy="392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500" y="1294675"/>
            <a:ext cx="3752875" cy="375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1"/>
          <p:cNvSpPr txBox="1">
            <a:spLocks noGrp="1"/>
          </p:cNvSpPr>
          <p:nvPr>
            <p:ph type="title"/>
          </p:nvPr>
        </p:nvSpPr>
        <p:spPr>
          <a:xfrm>
            <a:off x="396200" y="395500"/>
            <a:ext cx="8436000" cy="729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 Key Goals of ESG Funding.</a:t>
            </a:r>
            <a:endParaRPr/>
          </a:p>
        </p:txBody>
      </p:sp>
      <p:sp>
        <p:nvSpPr>
          <p:cNvPr id="181" name="Google Shape;181;p21"/>
          <p:cNvSpPr txBox="1">
            <a:spLocks noGrp="1"/>
          </p:cNvSpPr>
          <p:nvPr>
            <p:ph type="body" idx="1"/>
          </p:nvPr>
        </p:nvSpPr>
        <p:spPr>
          <a:xfrm>
            <a:off x="623400" y="1173700"/>
            <a:ext cx="85206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/>
              <a:t>The ESG program provides funding to:</a:t>
            </a:r>
            <a:endParaRPr sz="2400"/>
          </a:p>
          <a:p>
            <a:pPr marL="457200" lvl="0" indent="-381000" algn="l" rtl="0">
              <a:spcBef>
                <a:spcPts val="800"/>
              </a:spcBef>
              <a:spcAft>
                <a:spcPts val="0"/>
              </a:spcAft>
              <a:buSzPts val="2400"/>
              <a:buFont typeface="Raleway"/>
              <a:buAutoNum type="arabicPeriod"/>
            </a:pPr>
            <a:r>
              <a:rPr lang="en" sz="2400"/>
              <a:t>Engage homeless individuals and families living on the street;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AutoNum type="arabicPeriod"/>
            </a:pPr>
            <a:r>
              <a:rPr lang="en" sz="2400"/>
              <a:t>Improve the number and quality of emergency shelters for homeless individuals and families;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AutoNum type="arabicPeriod"/>
            </a:pPr>
            <a:r>
              <a:rPr lang="en" sz="2400"/>
              <a:t>Help operate these shelters;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AutoNum type="arabicPeriod"/>
            </a:pPr>
            <a:r>
              <a:rPr lang="en" sz="2400"/>
              <a:t>Provide essential services to shelter residents;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AutoNum type="arabicPeriod"/>
            </a:pPr>
            <a:r>
              <a:rPr lang="en" sz="2400"/>
              <a:t>Rapidly re-house homeless individuals and families; and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AutoNum type="arabicPeriod"/>
            </a:pPr>
            <a:r>
              <a:rPr lang="en" sz="2400"/>
              <a:t>Prevent families and individuals from becoming homeless.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694600" cy="708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ESG Components are there? </a:t>
            </a:r>
            <a:endParaRPr/>
          </a:p>
        </p:txBody>
      </p:sp>
      <p:pic>
        <p:nvPicPr>
          <p:cNvPr id="187" name="Google Shape;18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475" y="1935825"/>
            <a:ext cx="7995049" cy="191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>
            <a:spLocks noGrp="1"/>
          </p:cNvSpPr>
          <p:nvPr>
            <p:ph type="title"/>
          </p:nvPr>
        </p:nvSpPr>
        <p:spPr>
          <a:xfrm>
            <a:off x="227600" y="231975"/>
            <a:ext cx="8604600" cy="785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local competition deadlines?</a:t>
            </a:r>
            <a:endParaRPr/>
          </a:p>
        </p:txBody>
      </p:sp>
      <p:pic>
        <p:nvPicPr>
          <p:cNvPr id="193" name="Google Shape;19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075" y="2704300"/>
            <a:ext cx="2363325" cy="236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 rotWithShape="1">
          <a:blip r:embed="rId4">
            <a:alphaModFix/>
          </a:blip>
          <a:srcRect t="-1050"/>
          <a:stretch/>
        </p:blipFill>
        <p:spPr>
          <a:xfrm>
            <a:off x="2875025" y="1017675"/>
            <a:ext cx="4611576" cy="396644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/>
          <p:nvPr/>
        </p:nvSpPr>
        <p:spPr>
          <a:xfrm>
            <a:off x="8832200" y="0"/>
            <a:ext cx="311700" cy="5143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>
            <a:spLocks noGrp="1"/>
          </p:cNvSpPr>
          <p:nvPr>
            <p:ph type="title"/>
          </p:nvPr>
        </p:nvSpPr>
        <p:spPr>
          <a:xfrm>
            <a:off x="376025" y="49900"/>
            <a:ext cx="8632800" cy="1086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know if I qualify for ESG Funding? Threshold Criteria </a:t>
            </a:r>
            <a:endParaRPr/>
          </a:p>
        </p:txBody>
      </p:sp>
      <p:sp>
        <p:nvSpPr>
          <p:cNvPr id="201" name="Google Shape;201;p24"/>
          <p:cNvSpPr txBox="1">
            <a:spLocks noGrp="1"/>
          </p:cNvSpPr>
          <p:nvPr>
            <p:ph type="body" idx="1"/>
          </p:nvPr>
        </p:nvSpPr>
        <p:spPr>
          <a:xfrm>
            <a:off x="502325" y="1362325"/>
            <a:ext cx="8366100" cy="3781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600" b="1"/>
              <a:t>Applicants must meet the following Threshold Criteria to be eligible for ESG Funding: </a:t>
            </a:r>
            <a:endParaRPr sz="1600" b="1"/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An itemized </a:t>
            </a:r>
            <a:r>
              <a:rPr lang="en" sz="1600" b="1"/>
              <a:t>ESG budget</a:t>
            </a:r>
            <a:r>
              <a:rPr lang="en" sz="1600"/>
              <a:t> including both the request for ESG funds and the proposed Match for the ESG funds;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A copy of the Applicant’s </a:t>
            </a:r>
            <a:r>
              <a:rPr lang="en" sz="1600" b="1"/>
              <a:t>written standards </a:t>
            </a:r>
            <a:r>
              <a:rPr lang="en" sz="1600"/>
              <a:t>that comply with the requirements of </a:t>
            </a:r>
            <a:r>
              <a:rPr lang="en" sz="1600" u="sng">
                <a:solidFill>
                  <a:schemeClr val="hlink"/>
                </a:solidFill>
                <a:hlinkClick r:id="rId3"/>
              </a:rPr>
              <a:t>24 CFR §576.400</a:t>
            </a:r>
            <a:r>
              <a:rPr lang="en" sz="1600"/>
              <a:t> and certification of compliance with these standards. Any occupancy standard set by the Applicant must not conflict with local regulations or </a:t>
            </a:r>
            <a:r>
              <a:rPr lang="en" sz="1600" u="sng">
                <a:solidFill>
                  <a:schemeClr val="hlink"/>
                </a:solidFill>
                <a:hlinkClick r:id="rId4"/>
              </a:rPr>
              <a:t>Texas Property Code §92.010;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A copy of the Applicant’s </a:t>
            </a:r>
            <a:r>
              <a:rPr lang="en" sz="1600" b="1"/>
              <a:t>policy for termination of assistance</a:t>
            </a:r>
            <a:r>
              <a:rPr lang="en" sz="1600"/>
              <a:t> that complies with the requirements of </a:t>
            </a:r>
            <a:r>
              <a:rPr lang="en" sz="1600" u="sng">
                <a:solidFill>
                  <a:schemeClr val="hlink"/>
                </a:solidFill>
                <a:hlinkClick r:id="rId5"/>
              </a:rPr>
              <a:t>24 CFR §576.402 </a:t>
            </a:r>
            <a:r>
              <a:rPr lang="en" sz="1600"/>
              <a:t>and certification of compliance with these standards;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Commitment in the Applicant’s budget to the </a:t>
            </a:r>
            <a:r>
              <a:rPr lang="en" sz="1600" b="1"/>
              <a:t>provision of at least 100% Match</a:t>
            </a:r>
            <a:r>
              <a:rPr lang="en" sz="1600"/>
              <a:t>;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 b="1"/>
              <a:t>Applicant certification</a:t>
            </a:r>
            <a:r>
              <a:rPr lang="en" sz="1600"/>
              <a:t> of compliance with State and federal laws, rules and guidance governing the ESG Program published in the TDHCA Emergency Solutions Grant Application;</a:t>
            </a:r>
            <a:endParaRPr sz="16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600"/>
          </a:p>
        </p:txBody>
      </p:sp>
      <p:pic>
        <p:nvPicPr>
          <p:cNvPr id="202" name="Google Shape;202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0325" y="168725"/>
            <a:ext cx="1375651" cy="137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 txBox="1">
            <a:spLocks noGrp="1"/>
          </p:cNvSpPr>
          <p:nvPr>
            <p:ph type="title"/>
          </p:nvPr>
        </p:nvSpPr>
        <p:spPr>
          <a:xfrm>
            <a:off x="376025" y="49900"/>
            <a:ext cx="8632800" cy="1086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know if I qualify for ESG Funding? Threshold Criteria (Cont.) </a:t>
            </a:r>
            <a:endParaRPr/>
          </a:p>
        </p:txBody>
      </p:sp>
      <p:sp>
        <p:nvSpPr>
          <p:cNvPr id="208" name="Google Shape;208;p25"/>
          <p:cNvSpPr txBox="1">
            <a:spLocks noGrp="1"/>
          </p:cNvSpPr>
          <p:nvPr>
            <p:ph type="body" idx="1"/>
          </p:nvPr>
        </p:nvSpPr>
        <p:spPr>
          <a:xfrm>
            <a:off x="502325" y="1362325"/>
            <a:ext cx="8366100" cy="3781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600" b="1"/>
              <a:t>Applicants must meet  the following Threshold Criteria to be eligible for ESG Funding: </a:t>
            </a:r>
            <a:endParaRPr sz="1600" b="1"/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SzPts val="1600"/>
              <a:buChar char="•"/>
            </a:pPr>
            <a:r>
              <a:rPr lang="en" sz="1600" b="1"/>
              <a:t>Evidence of Data Universal Numbering System (DUNS) number</a:t>
            </a:r>
            <a:r>
              <a:rPr lang="en" sz="1600"/>
              <a:t> for Applicant;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Documentation of existing Section </a:t>
            </a:r>
            <a:r>
              <a:rPr lang="en" sz="1600" b="1"/>
              <a:t>501(c) tax-exempt status,</a:t>
            </a:r>
            <a:r>
              <a:rPr lang="en" sz="1600"/>
              <a:t> as applicable;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Completed previous participation review materials published by TDHCA, as outlined in </a:t>
            </a:r>
            <a:r>
              <a:rPr lang="en" sz="1600" u="sng">
                <a:solidFill>
                  <a:schemeClr val="hlink"/>
                </a:solidFill>
                <a:hlinkClick r:id="rId3"/>
              </a:rPr>
              <a:t>10 TAC Chapter 1, Subchapter C (relating to Previous Participation) for Applicant;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Local government approval per </a:t>
            </a:r>
            <a:r>
              <a:rPr lang="en" sz="1600" u="sng">
                <a:solidFill>
                  <a:schemeClr val="hlink"/>
                </a:solidFill>
                <a:hlinkClick r:id="rId4"/>
              </a:rPr>
              <a:t>24 CFR §576.202(a)(2)</a:t>
            </a:r>
            <a:r>
              <a:rPr lang="en" sz="1600"/>
              <a:t> for Applicant that will be providing shelter activities with ESG or as ESG Match, as applicable; and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A resolution or other governing body action from the Applicant's direct governing body which includes: Authorization of the submission of the Application; Title of the person authorized to represent the entity and who also has signature authority to execute an agreement ; and Date that the resolution was passed by the governing body, which must be within 12 months preceding the date the Application is submitted.</a:t>
            </a:r>
            <a:endParaRPr sz="16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209" name="Google Shape;20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70200" y="49900"/>
            <a:ext cx="1375651" cy="137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 txBox="1">
            <a:spLocks noGrp="1"/>
          </p:cNvSpPr>
          <p:nvPr>
            <p:ph type="title"/>
          </p:nvPr>
        </p:nvSpPr>
        <p:spPr>
          <a:xfrm>
            <a:off x="304275" y="289375"/>
            <a:ext cx="84432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Where can I find Application Materials? </a:t>
            </a:r>
            <a:endParaRPr sz="3500"/>
          </a:p>
        </p:txBody>
      </p:sp>
      <p:sp>
        <p:nvSpPr>
          <p:cNvPr id="215" name="Google Shape;215;p26"/>
          <p:cNvSpPr txBox="1"/>
          <p:nvPr/>
        </p:nvSpPr>
        <p:spPr>
          <a:xfrm>
            <a:off x="481575" y="915200"/>
            <a:ext cx="4039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i="1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THN’s ESG Page</a:t>
            </a:r>
            <a:endParaRPr sz="3000" b="1" i="1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6" name="Google Shape;21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0555" y="463875"/>
            <a:ext cx="8629546" cy="485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Updated Application Materials </a:t>
            </a:r>
            <a:endParaRPr/>
          </a:p>
        </p:txBody>
      </p:sp>
      <p:sp>
        <p:nvSpPr>
          <p:cNvPr id="222" name="Google Shape;222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•"/>
            </a:pPr>
            <a:r>
              <a:rPr lang="en" sz="1400"/>
              <a:t>Volume 2 – Uniform Scoring Criteria Revised 6/20/2019 at 2:40pm (Excel Sheet)</a:t>
            </a:r>
            <a:endParaRPr sz="1400"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 sz="1400" b="1"/>
              <a:t>Tab 3 &amp; 4 were updated as Contracts can no longer be from the second benchmark expenditure and must be from closed contracts. </a:t>
            </a:r>
            <a:endParaRPr sz="1400"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 sz="1400"/>
              <a:t>Volume 7 – TX BoS CoC Narrative Revised 6/19/19 at 2:55 pm (Excel Sheet)</a:t>
            </a:r>
            <a:endParaRPr sz="1400"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 sz="1400" b="1"/>
              <a:t>Excel Sheet was updated as it was protected when first posted on THN ESG web page. </a:t>
            </a:r>
            <a:endParaRPr sz="1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Attachment F: Local Government Approval of Shelter Activities Revised 6/20/19 at 7:20 am (PDF)</a:t>
            </a:r>
            <a:endParaRPr sz="1400"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 sz="1400" b="1"/>
              <a:t>Attachment F was updated in regards to a form field which was not allowing for typing.</a:t>
            </a:r>
            <a:endParaRPr sz="1400" b="1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Attachment D: Attachment D: ESG Applicant Certifications (PDF) </a:t>
            </a:r>
            <a:endParaRPr sz="140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 sz="1400" b="1"/>
              <a:t>Attachment D was updated in regards to a printing error on Page 36.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7975" y="445025"/>
            <a:ext cx="8577576" cy="482487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do I do with Excel Documents? </a:t>
            </a:r>
            <a:endParaRPr sz="3600"/>
          </a:p>
        </p:txBody>
      </p:sp>
      <p:sp>
        <p:nvSpPr>
          <p:cNvPr id="229" name="Google Shape;229;p28"/>
          <p:cNvSpPr txBox="1">
            <a:spLocks noGrp="1"/>
          </p:cNvSpPr>
          <p:nvPr>
            <p:ph type="body" idx="1"/>
          </p:nvPr>
        </p:nvSpPr>
        <p:spPr>
          <a:xfrm>
            <a:off x="455850" y="1152475"/>
            <a:ext cx="2517900" cy="998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3000" b="1" i="1" u="sng">
                <a:solidFill>
                  <a:schemeClr val="hlink"/>
                </a:solidFill>
                <a:hlinkClick r:id="rId4"/>
              </a:rPr>
              <a:t>Google Form</a:t>
            </a:r>
            <a:endParaRPr sz="3000" b="1" i="1" u="sng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do I do with PDF  Documents? </a:t>
            </a:r>
            <a:endParaRPr sz="3600"/>
          </a:p>
        </p:txBody>
      </p:sp>
      <p:sp>
        <p:nvSpPr>
          <p:cNvPr id="235" name="Google Shape;235;p29"/>
          <p:cNvSpPr txBox="1">
            <a:spLocks noGrp="1"/>
          </p:cNvSpPr>
          <p:nvPr>
            <p:ph type="body" idx="1"/>
          </p:nvPr>
        </p:nvSpPr>
        <p:spPr>
          <a:xfrm>
            <a:off x="455850" y="1152475"/>
            <a:ext cx="2517900" cy="998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3000" b="1" i="1" u="sng">
                <a:solidFill>
                  <a:schemeClr val="hlink"/>
                </a:solidFill>
                <a:hlinkClick r:id="rId3"/>
              </a:rPr>
              <a:t>Google Form</a:t>
            </a:r>
            <a:endParaRPr sz="3000" b="1" i="1" u="sng"/>
          </a:p>
        </p:txBody>
      </p:sp>
      <p:pic>
        <p:nvPicPr>
          <p:cNvPr id="236" name="Google Shape;23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7975" y="445025"/>
            <a:ext cx="8577576" cy="4824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095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Q&amp;A </a:t>
            </a:r>
            <a:endParaRPr sz="9600"/>
          </a:p>
        </p:txBody>
      </p:sp>
      <p:sp>
        <p:nvSpPr>
          <p:cNvPr id="242" name="Google Shape;242;p30"/>
          <p:cNvSpPr txBox="1">
            <a:spLocks noGrp="1"/>
          </p:cNvSpPr>
          <p:nvPr>
            <p:ph type="body" idx="1"/>
          </p:nvPr>
        </p:nvSpPr>
        <p:spPr>
          <a:xfrm>
            <a:off x="311700" y="2129675"/>
            <a:ext cx="8520600" cy="2021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 b="1"/>
              <a:t>Please take this time to place questions in the </a:t>
            </a:r>
            <a:endParaRPr sz="4800" b="1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 b="1"/>
              <a:t>chat box. </a:t>
            </a:r>
            <a:endParaRPr sz="4800" b="1"/>
          </a:p>
        </p:txBody>
      </p:sp>
      <p:pic>
        <p:nvPicPr>
          <p:cNvPr id="243" name="Google Shape;2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8375" y="-454449"/>
            <a:ext cx="4979026" cy="348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>
            <a:spLocks noGrp="1"/>
          </p:cNvSpPr>
          <p:nvPr>
            <p:ph type="title"/>
          </p:nvPr>
        </p:nvSpPr>
        <p:spPr>
          <a:xfrm>
            <a:off x="98625" y="445025"/>
            <a:ext cx="86151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First Applicant Deadline:</a:t>
            </a:r>
            <a:r>
              <a:rPr lang="en" sz="6000"/>
              <a:t>  </a:t>
            </a:r>
            <a:endParaRPr sz="6000"/>
          </a:p>
        </p:txBody>
      </p:sp>
      <p:sp>
        <p:nvSpPr>
          <p:cNvPr id="249" name="Google Shape;249;p31"/>
          <p:cNvSpPr txBox="1">
            <a:spLocks noGrp="1"/>
          </p:cNvSpPr>
          <p:nvPr>
            <p:ph type="body" idx="1"/>
          </p:nvPr>
        </p:nvSpPr>
        <p:spPr>
          <a:xfrm>
            <a:off x="98625" y="1213150"/>
            <a:ext cx="88608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/>
              <a:t>June 28, 2019 </a:t>
            </a:r>
            <a:endParaRPr sz="480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/>
              <a:t>5:00 pm CT </a:t>
            </a:r>
            <a:endParaRPr sz="480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/>
              <a:t>CoC Consultation Form Due</a:t>
            </a:r>
            <a:endParaRPr sz="480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/>
              <a:t>Email the form to: </a:t>
            </a:r>
            <a:r>
              <a:rPr lang="en" sz="4800" u="sng">
                <a:solidFill>
                  <a:schemeClr val="hlink"/>
                </a:solidFill>
                <a:hlinkClick r:id="rId3"/>
              </a:rPr>
              <a:t>esg@thn.org</a:t>
            </a:r>
            <a:r>
              <a:rPr lang="en" sz="4800"/>
              <a:t>  </a:t>
            </a:r>
            <a:endParaRPr sz="4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"/>
          <p:cNvSpPr txBox="1">
            <a:spLocks noGrp="1"/>
          </p:cNvSpPr>
          <p:nvPr>
            <p:ph type="title"/>
          </p:nvPr>
        </p:nvSpPr>
        <p:spPr>
          <a:xfrm>
            <a:off x="98625" y="445025"/>
            <a:ext cx="86151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Last Applicant Deadline:</a:t>
            </a:r>
            <a:r>
              <a:rPr lang="en" sz="6000"/>
              <a:t>  </a:t>
            </a:r>
            <a:endParaRPr sz="6000"/>
          </a:p>
        </p:txBody>
      </p:sp>
      <p:sp>
        <p:nvSpPr>
          <p:cNvPr id="255" name="Google Shape;255;p32"/>
          <p:cNvSpPr txBox="1">
            <a:spLocks noGrp="1"/>
          </p:cNvSpPr>
          <p:nvPr>
            <p:ph type="body" idx="1"/>
          </p:nvPr>
        </p:nvSpPr>
        <p:spPr>
          <a:xfrm>
            <a:off x="98625" y="1213150"/>
            <a:ext cx="88608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/>
              <a:t>July 10, 2019 </a:t>
            </a:r>
            <a:endParaRPr sz="480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/>
              <a:t>12:00 pm CT </a:t>
            </a:r>
            <a:endParaRPr sz="480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/>
              <a:t>All Application Materials Due</a:t>
            </a:r>
            <a:endParaRPr sz="480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Via Google Form</a:t>
            </a:r>
            <a:r>
              <a:rPr lang="en" sz="4800"/>
              <a:t> </a:t>
            </a:r>
            <a:endParaRPr sz="4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095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Q&amp;A </a:t>
            </a:r>
            <a:endParaRPr sz="9600"/>
          </a:p>
        </p:txBody>
      </p:sp>
      <p:sp>
        <p:nvSpPr>
          <p:cNvPr id="261" name="Google Shape;261;p33"/>
          <p:cNvSpPr txBox="1">
            <a:spLocks noGrp="1"/>
          </p:cNvSpPr>
          <p:nvPr>
            <p:ph type="body" idx="1"/>
          </p:nvPr>
        </p:nvSpPr>
        <p:spPr>
          <a:xfrm>
            <a:off x="311700" y="2129675"/>
            <a:ext cx="8520600" cy="2021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4800" b="1"/>
              <a:t>Please send all ESG questions to esg@thn.org </a:t>
            </a:r>
            <a:endParaRPr sz="4800" b="1"/>
          </a:p>
        </p:txBody>
      </p:sp>
      <p:pic>
        <p:nvPicPr>
          <p:cNvPr id="262" name="Google Shape;26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8375" y="-454449"/>
            <a:ext cx="4979026" cy="348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N Colors">
      <a:dk1>
        <a:srgbClr val="003D79"/>
      </a:dk1>
      <a:lt1>
        <a:srgbClr val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4472C4"/>
      </a:accent5>
      <a:accent6>
        <a:srgbClr val="718791"/>
      </a:accent6>
      <a:hlink>
        <a:srgbClr val="003D79"/>
      </a:hlink>
      <a:folHlink>
        <a:srgbClr val="9DBB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947</Words>
  <Application>Microsoft Office PowerPoint</Application>
  <PresentationFormat>On-screen Show (16:9)</PresentationFormat>
  <Paragraphs>85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Playfair Display</vt:lpstr>
      <vt:lpstr>Raleway</vt:lpstr>
      <vt:lpstr>Arial</vt:lpstr>
      <vt:lpstr>Playfair Display Black</vt:lpstr>
      <vt:lpstr>Office Theme</vt:lpstr>
      <vt:lpstr>TDHCA  Emergency Solutions Grant  TX BoS CoC Local Competition</vt:lpstr>
      <vt:lpstr>What is a State ESG Coordinator? </vt:lpstr>
      <vt:lpstr>What State ESG looks like in the Balance of State</vt:lpstr>
      <vt:lpstr>Current State ESG Subrecipients  in The TX BoS CoC </vt:lpstr>
      <vt:lpstr>State, County &amp; City ESG Recipients  in the TX BoS CoC  </vt:lpstr>
      <vt:lpstr>Attachment E: Counties &amp; Cities  with ESG Funds </vt:lpstr>
      <vt:lpstr>6 Key Goals of ESG Funding.</vt:lpstr>
      <vt:lpstr>What ESG Components are there? </vt:lpstr>
      <vt:lpstr>What are the local competition deadlines?</vt:lpstr>
      <vt:lpstr> How do I know if I qualify for ESG Funding? Threshold Criteria </vt:lpstr>
      <vt:lpstr> How do I know if I qualify for ESG Funding? Threshold Criteria (Cont.) </vt:lpstr>
      <vt:lpstr>Where can I find Application Materials? </vt:lpstr>
      <vt:lpstr>Updated Application Materials </vt:lpstr>
      <vt:lpstr>What do I do with Excel Documents? </vt:lpstr>
      <vt:lpstr>What do I do with PDF  Documents? </vt:lpstr>
      <vt:lpstr>Q&amp;A </vt:lpstr>
      <vt:lpstr>First Applicant Deadline:  </vt:lpstr>
      <vt:lpstr>Last Applicant Deadline:  </vt:lpstr>
      <vt:lpstr>Q&amp;A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TDHCA  Emergency Solutions Grant  TX BoS CoC Local Competition</dc:title>
  <dc:creator>Mollie Lund</dc:creator>
  <cp:lastModifiedBy>Mollie Lund</cp:lastModifiedBy>
  <cp:revision>1</cp:revision>
  <dcterms:modified xsi:type="dcterms:W3CDTF">2019-06-21T14:29:20Z</dcterms:modified>
</cp:coreProperties>
</file>