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49"/>
  </p:notesMasterIdLst>
  <p:sldIdLst>
    <p:sldId id="259" r:id="rId3"/>
    <p:sldId id="286" r:id="rId4"/>
    <p:sldId id="301" r:id="rId5"/>
    <p:sldId id="274" r:id="rId6"/>
    <p:sldId id="273" r:id="rId7"/>
    <p:sldId id="282" r:id="rId8"/>
    <p:sldId id="283" r:id="rId9"/>
    <p:sldId id="302" r:id="rId10"/>
    <p:sldId id="303" r:id="rId11"/>
    <p:sldId id="276" r:id="rId12"/>
    <p:sldId id="280" r:id="rId13"/>
    <p:sldId id="279" r:id="rId14"/>
    <p:sldId id="278" r:id="rId15"/>
    <p:sldId id="284" r:id="rId16"/>
    <p:sldId id="281" r:id="rId17"/>
    <p:sldId id="285" r:id="rId18"/>
    <p:sldId id="277" r:id="rId19"/>
    <p:sldId id="291" r:id="rId20"/>
    <p:sldId id="261" r:id="rId21"/>
    <p:sldId id="304" r:id="rId22"/>
    <p:sldId id="260" r:id="rId23"/>
    <p:sldId id="265" r:id="rId24"/>
    <p:sldId id="266" r:id="rId25"/>
    <p:sldId id="267" r:id="rId26"/>
    <p:sldId id="268" r:id="rId27"/>
    <p:sldId id="271" r:id="rId28"/>
    <p:sldId id="272" r:id="rId29"/>
    <p:sldId id="270" r:id="rId30"/>
    <p:sldId id="299" r:id="rId31"/>
    <p:sldId id="292" r:id="rId32"/>
    <p:sldId id="293" r:id="rId33"/>
    <p:sldId id="294" r:id="rId34"/>
    <p:sldId id="295" r:id="rId35"/>
    <p:sldId id="296" r:id="rId36"/>
    <p:sldId id="297" r:id="rId37"/>
    <p:sldId id="308" r:id="rId38"/>
    <p:sldId id="269" r:id="rId39"/>
    <p:sldId id="305" r:id="rId40"/>
    <p:sldId id="262" r:id="rId41"/>
    <p:sldId id="287" r:id="rId42"/>
    <p:sldId id="288" r:id="rId43"/>
    <p:sldId id="289" r:id="rId44"/>
    <p:sldId id="290" r:id="rId45"/>
    <p:sldId id="306" r:id="rId46"/>
    <p:sldId id="263" r:id="rId47"/>
    <p:sldId id="298" r:id="rId48"/>
  </p:sldIdLst>
  <p:sldSz cx="12192000" cy="6858000"/>
  <p:notesSz cx="6858000" cy="9144000"/>
  <p:embeddedFontLst>
    <p:embeddedFont>
      <p:font typeface="Calibri Light" panose="020F0302020204030204" pitchFamily="34" charset="0"/>
      <p:regular r:id="rId50"/>
      <p:italic r:id="rId51"/>
    </p:embeddedFont>
    <p:embeddedFont>
      <p:font typeface="Raleway" panose="020B0604020202020204" charset="0"/>
      <p:regular r:id="rId52"/>
      <p:bold r:id="rId53"/>
      <p:italic r:id="rId54"/>
      <p:boldItalic r:id="rId55"/>
    </p:embeddedFont>
    <p:embeddedFont>
      <p:font typeface="Rockwell Extra Bold" panose="02060903040505020403" pitchFamily="18" charset="0"/>
      <p:bold r:id="rId56"/>
    </p:embeddedFont>
    <p:embeddedFont>
      <p:font typeface="Playfair Display" panose="020B0604020202020204" charset="0"/>
      <p:bold r:id="rId57"/>
      <p:boldItalic r:id="rId58"/>
    </p:embeddedFont>
    <p:embeddedFont>
      <p:font typeface="Playfair Display Black" panose="020B0604020202020204" charset="0"/>
      <p:bold r:id="rId59"/>
      <p:boldItalic r:id="rId60"/>
    </p:embeddedFont>
    <p:embeddedFont>
      <p:font typeface="Calibri" panose="020F0502020204030204" pitchFamily="34" charset="0"/>
      <p:regular r:id="rId61"/>
      <p:bold r:id="rId62"/>
      <p:italic r:id="rId63"/>
      <p:boldItalic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97" autoAdjust="0"/>
    <p:restoredTop sz="42117" autoAdjust="0"/>
  </p:normalViewPr>
  <p:slideViewPr>
    <p:cSldViewPr snapToGrid="0">
      <p:cViewPr varScale="1">
        <p:scale>
          <a:sx n="49" d="100"/>
          <a:sy n="49" d="100"/>
        </p:scale>
        <p:origin x="2550" y="4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font" Target="fonts/font14.fntdata"/><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57" Type="http://schemas.openxmlformats.org/officeDocument/2006/relationships/font" Target="fonts/font8.fntdata"/><Relationship Id="rId61"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7.fntdata"/><Relationship Id="rId64" Type="http://schemas.openxmlformats.org/officeDocument/2006/relationships/font" Target="fonts/font15.fntdata"/><Relationship Id="rId8" Type="http://schemas.openxmlformats.org/officeDocument/2006/relationships/slide" Target="slides/slide6.xml"/><Relationship Id="rId51" Type="http://schemas.openxmlformats.org/officeDocument/2006/relationships/font" Target="fonts/font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0.fntdata"/><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5.fntdata"/><Relationship Id="rId62" Type="http://schemas.openxmlformats.org/officeDocument/2006/relationships/font" Target="fonts/font13.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228478-4487-4244-AAA3-F75F0DC0F69A}" type="doc">
      <dgm:prSet loTypeId="urn:microsoft.com/office/officeart/2005/8/layout/cycle8" loCatId="cycle" qsTypeId="urn:microsoft.com/office/officeart/2005/8/quickstyle/simple1" qsCatId="simple" csTypeId="urn:microsoft.com/office/officeart/2005/8/colors/accent1_2" csCatId="accent1" phldr="1"/>
      <dgm:spPr/>
    </dgm:pt>
    <dgm:pt modelId="{70C4629B-02B8-4203-A921-6328CC31C3EA}">
      <dgm:prSet phldrT="[Text]"/>
      <dgm:spPr>
        <a:solidFill>
          <a:schemeClr val="bg2"/>
        </a:solidFill>
      </dgm:spPr>
      <dgm:t>
        <a:bodyPr/>
        <a:lstStyle/>
        <a:p>
          <a:endParaRPr lang="en-US" dirty="0"/>
        </a:p>
      </dgm:t>
    </dgm:pt>
    <dgm:pt modelId="{26CDADF0-F5A6-450A-BA6D-77EF97A620B4}" type="parTrans" cxnId="{417DF6E1-E6FD-413F-9A07-EAB0B1AB4FF0}">
      <dgm:prSet/>
      <dgm:spPr/>
      <dgm:t>
        <a:bodyPr/>
        <a:lstStyle/>
        <a:p>
          <a:endParaRPr lang="en-US"/>
        </a:p>
      </dgm:t>
    </dgm:pt>
    <dgm:pt modelId="{CA4C93ED-7F68-466C-8CDB-3B0B89747949}" type="sibTrans" cxnId="{417DF6E1-E6FD-413F-9A07-EAB0B1AB4FF0}">
      <dgm:prSet/>
      <dgm:spPr/>
      <dgm:t>
        <a:bodyPr/>
        <a:lstStyle/>
        <a:p>
          <a:endParaRPr lang="en-US"/>
        </a:p>
      </dgm:t>
    </dgm:pt>
    <dgm:pt modelId="{0C49A1D5-ADED-4FC9-95B6-E4F865997C75}">
      <dgm:prSet phldrT="[Text]"/>
      <dgm:spPr>
        <a:solidFill>
          <a:schemeClr val="bg2"/>
        </a:solidFill>
      </dgm:spPr>
      <dgm:t>
        <a:bodyPr/>
        <a:lstStyle/>
        <a:p>
          <a:endParaRPr lang="en-US" dirty="0"/>
        </a:p>
      </dgm:t>
    </dgm:pt>
    <dgm:pt modelId="{C4E541F3-97B7-4190-86AA-5F18ECEFD228}" type="parTrans" cxnId="{09A5C79A-B88C-45D6-866E-4799E08A7AEA}">
      <dgm:prSet/>
      <dgm:spPr/>
      <dgm:t>
        <a:bodyPr/>
        <a:lstStyle/>
        <a:p>
          <a:endParaRPr lang="en-US"/>
        </a:p>
      </dgm:t>
    </dgm:pt>
    <dgm:pt modelId="{E41BD92E-73CC-44D2-8483-E36F11053E6E}" type="sibTrans" cxnId="{09A5C79A-B88C-45D6-866E-4799E08A7AEA}">
      <dgm:prSet/>
      <dgm:spPr/>
      <dgm:t>
        <a:bodyPr/>
        <a:lstStyle/>
        <a:p>
          <a:endParaRPr lang="en-US"/>
        </a:p>
      </dgm:t>
    </dgm:pt>
    <dgm:pt modelId="{75F237BA-2A0E-4A99-B586-9B797D2A5813}">
      <dgm:prSet phldrT="[Text]"/>
      <dgm:spPr>
        <a:solidFill>
          <a:schemeClr val="accent6">
            <a:lumMod val="40000"/>
            <a:lumOff val="60000"/>
          </a:schemeClr>
        </a:solidFill>
      </dgm:spPr>
      <dgm:t>
        <a:bodyPr/>
        <a:lstStyle/>
        <a:p>
          <a:endParaRPr lang="en-US" dirty="0"/>
        </a:p>
      </dgm:t>
    </dgm:pt>
    <dgm:pt modelId="{AB830578-6EE9-4B5B-8AEC-274DE395DFB9}" type="parTrans" cxnId="{64FC6FDF-F045-4728-B259-B52C37A9E718}">
      <dgm:prSet/>
      <dgm:spPr/>
      <dgm:t>
        <a:bodyPr/>
        <a:lstStyle/>
        <a:p>
          <a:endParaRPr lang="en-US"/>
        </a:p>
      </dgm:t>
    </dgm:pt>
    <dgm:pt modelId="{33B14582-8308-4AD9-9832-4884D025413C}" type="sibTrans" cxnId="{64FC6FDF-F045-4728-B259-B52C37A9E718}">
      <dgm:prSet/>
      <dgm:spPr/>
      <dgm:t>
        <a:bodyPr/>
        <a:lstStyle/>
        <a:p>
          <a:endParaRPr lang="en-US"/>
        </a:p>
      </dgm:t>
    </dgm:pt>
    <dgm:pt modelId="{B150829C-2533-4D0C-8EDD-B8C4B4FC6056}" type="pres">
      <dgm:prSet presAssocID="{D5228478-4487-4244-AAA3-F75F0DC0F69A}" presName="compositeShape" presStyleCnt="0">
        <dgm:presLayoutVars>
          <dgm:chMax val="7"/>
          <dgm:dir/>
          <dgm:resizeHandles val="exact"/>
        </dgm:presLayoutVars>
      </dgm:prSet>
      <dgm:spPr/>
    </dgm:pt>
    <dgm:pt modelId="{5CE7C562-40A1-470C-8322-569DE9E34357}" type="pres">
      <dgm:prSet presAssocID="{D5228478-4487-4244-AAA3-F75F0DC0F69A}" presName="wedge1" presStyleLbl="node1" presStyleIdx="0" presStyleCnt="3"/>
      <dgm:spPr/>
      <dgm:t>
        <a:bodyPr/>
        <a:lstStyle/>
        <a:p>
          <a:endParaRPr lang="en-US"/>
        </a:p>
      </dgm:t>
    </dgm:pt>
    <dgm:pt modelId="{C5E5D460-DB37-44D7-9F5F-3D82EF915656}" type="pres">
      <dgm:prSet presAssocID="{D5228478-4487-4244-AAA3-F75F0DC0F69A}" presName="dummy1a" presStyleCnt="0"/>
      <dgm:spPr/>
    </dgm:pt>
    <dgm:pt modelId="{77FD624C-E3C1-48D1-BA97-CCDE8EB6628B}" type="pres">
      <dgm:prSet presAssocID="{D5228478-4487-4244-AAA3-F75F0DC0F69A}" presName="dummy1b" presStyleCnt="0"/>
      <dgm:spPr/>
    </dgm:pt>
    <dgm:pt modelId="{F559146D-9754-4F45-AC45-0C6440C07D4B}" type="pres">
      <dgm:prSet presAssocID="{D5228478-4487-4244-AAA3-F75F0DC0F69A}" presName="wedge1Tx" presStyleLbl="node1" presStyleIdx="0" presStyleCnt="3">
        <dgm:presLayoutVars>
          <dgm:chMax val="0"/>
          <dgm:chPref val="0"/>
          <dgm:bulletEnabled val="1"/>
        </dgm:presLayoutVars>
      </dgm:prSet>
      <dgm:spPr/>
      <dgm:t>
        <a:bodyPr/>
        <a:lstStyle/>
        <a:p>
          <a:endParaRPr lang="en-US"/>
        </a:p>
      </dgm:t>
    </dgm:pt>
    <dgm:pt modelId="{787FE15C-A7DD-486F-89C6-065261ED257F}" type="pres">
      <dgm:prSet presAssocID="{D5228478-4487-4244-AAA3-F75F0DC0F69A}" presName="wedge2" presStyleLbl="node1" presStyleIdx="1" presStyleCnt="3"/>
      <dgm:spPr/>
      <dgm:t>
        <a:bodyPr/>
        <a:lstStyle/>
        <a:p>
          <a:endParaRPr lang="en-US"/>
        </a:p>
      </dgm:t>
    </dgm:pt>
    <dgm:pt modelId="{D247F461-B196-443A-9D01-43D44A7E57F8}" type="pres">
      <dgm:prSet presAssocID="{D5228478-4487-4244-AAA3-F75F0DC0F69A}" presName="dummy2a" presStyleCnt="0"/>
      <dgm:spPr/>
    </dgm:pt>
    <dgm:pt modelId="{78E90C0B-B05D-4491-8568-AE869D8E50DD}" type="pres">
      <dgm:prSet presAssocID="{D5228478-4487-4244-AAA3-F75F0DC0F69A}" presName="dummy2b" presStyleCnt="0"/>
      <dgm:spPr/>
    </dgm:pt>
    <dgm:pt modelId="{E2CDFFB9-6BDF-4168-BFFA-49E33A717B0B}" type="pres">
      <dgm:prSet presAssocID="{D5228478-4487-4244-AAA3-F75F0DC0F69A}" presName="wedge2Tx" presStyleLbl="node1" presStyleIdx="1" presStyleCnt="3">
        <dgm:presLayoutVars>
          <dgm:chMax val="0"/>
          <dgm:chPref val="0"/>
          <dgm:bulletEnabled val="1"/>
        </dgm:presLayoutVars>
      </dgm:prSet>
      <dgm:spPr/>
      <dgm:t>
        <a:bodyPr/>
        <a:lstStyle/>
        <a:p>
          <a:endParaRPr lang="en-US"/>
        </a:p>
      </dgm:t>
    </dgm:pt>
    <dgm:pt modelId="{B6848A09-89BA-41E4-8386-CFC3280B5DF3}" type="pres">
      <dgm:prSet presAssocID="{D5228478-4487-4244-AAA3-F75F0DC0F69A}" presName="wedge3" presStyleLbl="node1" presStyleIdx="2" presStyleCnt="3"/>
      <dgm:spPr/>
      <dgm:t>
        <a:bodyPr/>
        <a:lstStyle/>
        <a:p>
          <a:endParaRPr lang="en-US"/>
        </a:p>
      </dgm:t>
    </dgm:pt>
    <dgm:pt modelId="{430CDA94-3594-4AA8-9460-8C87FC73E732}" type="pres">
      <dgm:prSet presAssocID="{D5228478-4487-4244-AAA3-F75F0DC0F69A}" presName="dummy3a" presStyleCnt="0"/>
      <dgm:spPr/>
    </dgm:pt>
    <dgm:pt modelId="{268E2A3E-029C-4702-A598-74608DB55A08}" type="pres">
      <dgm:prSet presAssocID="{D5228478-4487-4244-AAA3-F75F0DC0F69A}" presName="dummy3b" presStyleCnt="0"/>
      <dgm:spPr/>
    </dgm:pt>
    <dgm:pt modelId="{28B26818-ADC3-4BAE-856F-80B5DC2F5EAD}" type="pres">
      <dgm:prSet presAssocID="{D5228478-4487-4244-AAA3-F75F0DC0F69A}" presName="wedge3Tx" presStyleLbl="node1" presStyleIdx="2" presStyleCnt="3">
        <dgm:presLayoutVars>
          <dgm:chMax val="0"/>
          <dgm:chPref val="0"/>
          <dgm:bulletEnabled val="1"/>
        </dgm:presLayoutVars>
      </dgm:prSet>
      <dgm:spPr/>
      <dgm:t>
        <a:bodyPr/>
        <a:lstStyle/>
        <a:p>
          <a:endParaRPr lang="en-US"/>
        </a:p>
      </dgm:t>
    </dgm:pt>
    <dgm:pt modelId="{F8E665C2-678E-4586-8F4F-C10EE311B2B1}" type="pres">
      <dgm:prSet presAssocID="{CA4C93ED-7F68-466C-8CDB-3B0B89747949}" presName="arrowWedge1" presStyleLbl="fgSibTrans2D1" presStyleIdx="0" presStyleCnt="3"/>
      <dgm:spPr/>
    </dgm:pt>
    <dgm:pt modelId="{1EA5AD5B-1617-486F-809D-A7EE9B231FAF}" type="pres">
      <dgm:prSet presAssocID="{E41BD92E-73CC-44D2-8483-E36F11053E6E}" presName="arrowWedge2" presStyleLbl="fgSibTrans2D1" presStyleIdx="1" presStyleCnt="3"/>
      <dgm:spPr/>
    </dgm:pt>
    <dgm:pt modelId="{B141C466-3BE0-48DD-AEE5-87C86C62D700}" type="pres">
      <dgm:prSet presAssocID="{33B14582-8308-4AD9-9832-4884D025413C}" presName="arrowWedge3" presStyleLbl="fgSibTrans2D1" presStyleIdx="2" presStyleCnt="3"/>
      <dgm:spPr/>
    </dgm:pt>
  </dgm:ptLst>
  <dgm:cxnLst>
    <dgm:cxn modelId="{08793118-B87F-4583-89E7-104090BCC0A4}" type="presOf" srcId="{0C49A1D5-ADED-4FC9-95B6-E4F865997C75}" destId="{E2CDFFB9-6BDF-4168-BFFA-49E33A717B0B}" srcOrd="1" destOrd="0" presId="urn:microsoft.com/office/officeart/2005/8/layout/cycle8"/>
    <dgm:cxn modelId="{64FC6FDF-F045-4728-B259-B52C37A9E718}" srcId="{D5228478-4487-4244-AAA3-F75F0DC0F69A}" destId="{75F237BA-2A0E-4A99-B586-9B797D2A5813}" srcOrd="2" destOrd="0" parTransId="{AB830578-6EE9-4B5B-8AEC-274DE395DFB9}" sibTransId="{33B14582-8308-4AD9-9832-4884D025413C}"/>
    <dgm:cxn modelId="{702E6B62-B62E-47DE-8FE8-4B5D8DD68686}" type="presOf" srcId="{70C4629B-02B8-4203-A921-6328CC31C3EA}" destId="{F559146D-9754-4F45-AC45-0C6440C07D4B}" srcOrd="1" destOrd="0" presId="urn:microsoft.com/office/officeart/2005/8/layout/cycle8"/>
    <dgm:cxn modelId="{417DF6E1-E6FD-413F-9A07-EAB0B1AB4FF0}" srcId="{D5228478-4487-4244-AAA3-F75F0DC0F69A}" destId="{70C4629B-02B8-4203-A921-6328CC31C3EA}" srcOrd="0" destOrd="0" parTransId="{26CDADF0-F5A6-450A-BA6D-77EF97A620B4}" sibTransId="{CA4C93ED-7F68-466C-8CDB-3B0B89747949}"/>
    <dgm:cxn modelId="{09A5C79A-B88C-45D6-866E-4799E08A7AEA}" srcId="{D5228478-4487-4244-AAA3-F75F0DC0F69A}" destId="{0C49A1D5-ADED-4FC9-95B6-E4F865997C75}" srcOrd="1" destOrd="0" parTransId="{C4E541F3-97B7-4190-86AA-5F18ECEFD228}" sibTransId="{E41BD92E-73CC-44D2-8483-E36F11053E6E}"/>
    <dgm:cxn modelId="{DA1F7B59-B12D-40A0-8A8C-FD9B487C4187}" type="presOf" srcId="{70C4629B-02B8-4203-A921-6328CC31C3EA}" destId="{5CE7C562-40A1-470C-8322-569DE9E34357}" srcOrd="0" destOrd="0" presId="urn:microsoft.com/office/officeart/2005/8/layout/cycle8"/>
    <dgm:cxn modelId="{F48CB378-43D4-455E-8A5C-BB044B1FDC96}" type="presOf" srcId="{75F237BA-2A0E-4A99-B586-9B797D2A5813}" destId="{B6848A09-89BA-41E4-8386-CFC3280B5DF3}" srcOrd="0" destOrd="0" presId="urn:microsoft.com/office/officeart/2005/8/layout/cycle8"/>
    <dgm:cxn modelId="{85794D7E-444B-49C3-8D14-7F168B231ABA}" type="presOf" srcId="{75F237BA-2A0E-4A99-B586-9B797D2A5813}" destId="{28B26818-ADC3-4BAE-856F-80B5DC2F5EAD}" srcOrd="1" destOrd="0" presId="urn:microsoft.com/office/officeart/2005/8/layout/cycle8"/>
    <dgm:cxn modelId="{AB133F8B-2095-4303-B337-CC038825D67E}" type="presOf" srcId="{D5228478-4487-4244-AAA3-F75F0DC0F69A}" destId="{B150829C-2533-4D0C-8EDD-B8C4B4FC6056}" srcOrd="0" destOrd="0" presId="urn:microsoft.com/office/officeart/2005/8/layout/cycle8"/>
    <dgm:cxn modelId="{FF037F7F-CC5B-4447-BCCB-13C43C73E917}" type="presOf" srcId="{0C49A1D5-ADED-4FC9-95B6-E4F865997C75}" destId="{787FE15C-A7DD-486F-89C6-065261ED257F}" srcOrd="0" destOrd="0" presId="urn:microsoft.com/office/officeart/2005/8/layout/cycle8"/>
    <dgm:cxn modelId="{2111267E-E469-4732-A529-78F638C50B61}" type="presParOf" srcId="{B150829C-2533-4D0C-8EDD-B8C4B4FC6056}" destId="{5CE7C562-40A1-470C-8322-569DE9E34357}" srcOrd="0" destOrd="0" presId="urn:microsoft.com/office/officeart/2005/8/layout/cycle8"/>
    <dgm:cxn modelId="{C02DF483-0420-4BBD-8EDC-4829B3A3A85D}" type="presParOf" srcId="{B150829C-2533-4D0C-8EDD-B8C4B4FC6056}" destId="{C5E5D460-DB37-44D7-9F5F-3D82EF915656}" srcOrd="1" destOrd="0" presId="urn:microsoft.com/office/officeart/2005/8/layout/cycle8"/>
    <dgm:cxn modelId="{F957F5B1-3460-428D-BC0E-84B01936DB6A}" type="presParOf" srcId="{B150829C-2533-4D0C-8EDD-B8C4B4FC6056}" destId="{77FD624C-E3C1-48D1-BA97-CCDE8EB6628B}" srcOrd="2" destOrd="0" presId="urn:microsoft.com/office/officeart/2005/8/layout/cycle8"/>
    <dgm:cxn modelId="{418CE172-A1E5-4819-9EB3-0A3B5FCD0167}" type="presParOf" srcId="{B150829C-2533-4D0C-8EDD-B8C4B4FC6056}" destId="{F559146D-9754-4F45-AC45-0C6440C07D4B}" srcOrd="3" destOrd="0" presId="urn:microsoft.com/office/officeart/2005/8/layout/cycle8"/>
    <dgm:cxn modelId="{4834DD6F-2813-400B-A3D7-561B63DE4EB1}" type="presParOf" srcId="{B150829C-2533-4D0C-8EDD-B8C4B4FC6056}" destId="{787FE15C-A7DD-486F-89C6-065261ED257F}" srcOrd="4" destOrd="0" presId="urn:microsoft.com/office/officeart/2005/8/layout/cycle8"/>
    <dgm:cxn modelId="{05678BDD-0F83-4075-A835-87EC92F3F911}" type="presParOf" srcId="{B150829C-2533-4D0C-8EDD-B8C4B4FC6056}" destId="{D247F461-B196-443A-9D01-43D44A7E57F8}" srcOrd="5" destOrd="0" presId="urn:microsoft.com/office/officeart/2005/8/layout/cycle8"/>
    <dgm:cxn modelId="{C8A0A265-971C-4BD2-B371-6158347C04DE}" type="presParOf" srcId="{B150829C-2533-4D0C-8EDD-B8C4B4FC6056}" destId="{78E90C0B-B05D-4491-8568-AE869D8E50DD}" srcOrd="6" destOrd="0" presId="urn:microsoft.com/office/officeart/2005/8/layout/cycle8"/>
    <dgm:cxn modelId="{962E7817-0DF4-4810-B446-CD25EDF0A245}" type="presParOf" srcId="{B150829C-2533-4D0C-8EDD-B8C4B4FC6056}" destId="{E2CDFFB9-6BDF-4168-BFFA-49E33A717B0B}" srcOrd="7" destOrd="0" presId="urn:microsoft.com/office/officeart/2005/8/layout/cycle8"/>
    <dgm:cxn modelId="{738206FD-D559-4381-9747-BDE0A863F43A}" type="presParOf" srcId="{B150829C-2533-4D0C-8EDD-B8C4B4FC6056}" destId="{B6848A09-89BA-41E4-8386-CFC3280B5DF3}" srcOrd="8" destOrd="0" presId="urn:microsoft.com/office/officeart/2005/8/layout/cycle8"/>
    <dgm:cxn modelId="{B368313E-E69E-4C61-8039-504136876E04}" type="presParOf" srcId="{B150829C-2533-4D0C-8EDD-B8C4B4FC6056}" destId="{430CDA94-3594-4AA8-9460-8C87FC73E732}" srcOrd="9" destOrd="0" presId="urn:microsoft.com/office/officeart/2005/8/layout/cycle8"/>
    <dgm:cxn modelId="{20D25CBD-17EA-44E2-B9ED-199DE4D686F9}" type="presParOf" srcId="{B150829C-2533-4D0C-8EDD-B8C4B4FC6056}" destId="{268E2A3E-029C-4702-A598-74608DB55A08}" srcOrd="10" destOrd="0" presId="urn:microsoft.com/office/officeart/2005/8/layout/cycle8"/>
    <dgm:cxn modelId="{3AB14D25-75EE-49A2-AA37-9B1B34A9E9AE}" type="presParOf" srcId="{B150829C-2533-4D0C-8EDD-B8C4B4FC6056}" destId="{28B26818-ADC3-4BAE-856F-80B5DC2F5EAD}" srcOrd="11" destOrd="0" presId="urn:microsoft.com/office/officeart/2005/8/layout/cycle8"/>
    <dgm:cxn modelId="{CDE16CC9-AF45-4A5B-8F50-40C32EBCC5FF}" type="presParOf" srcId="{B150829C-2533-4D0C-8EDD-B8C4B4FC6056}" destId="{F8E665C2-678E-4586-8F4F-C10EE311B2B1}" srcOrd="12" destOrd="0" presId="urn:microsoft.com/office/officeart/2005/8/layout/cycle8"/>
    <dgm:cxn modelId="{65490C0E-45E4-4D62-A3AC-061A551DC9E6}" type="presParOf" srcId="{B150829C-2533-4D0C-8EDD-B8C4B4FC6056}" destId="{1EA5AD5B-1617-486F-809D-A7EE9B231FAF}" srcOrd="13" destOrd="0" presId="urn:microsoft.com/office/officeart/2005/8/layout/cycle8"/>
    <dgm:cxn modelId="{CA29FBC9-1727-4E75-BE00-3D41727F43CD}" type="presParOf" srcId="{B150829C-2533-4D0C-8EDD-B8C4B4FC6056}" destId="{B141C466-3BE0-48DD-AEE5-87C86C62D700}"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228478-4487-4244-AAA3-F75F0DC0F69A}" type="doc">
      <dgm:prSet loTypeId="urn:microsoft.com/office/officeart/2005/8/layout/cycle8" loCatId="cycle" qsTypeId="urn:microsoft.com/office/officeart/2005/8/quickstyle/simple1" qsCatId="simple" csTypeId="urn:microsoft.com/office/officeart/2005/8/colors/accent1_2" csCatId="accent1" phldr="1"/>
      <dgm:spPr/>
    </dgm:pt>
    <dgm:pt modelId="{70C4629B-02B8-4203-A921-6328CC31C3EA}">
      <dgm:prSet phldrT="[Text]"/>
      <dgm:spPr>
        <a:solidFill>
          <a:schemeClr val="accent2">
            <a:lumMod val="40000"/>
            <a:lumOff val="60000"/>
          </a:schemeClr>
        </a:solidFill>
      </dgm:spPr>
      <dgm:t>
        <a:bodyPr/>
        <a:lstStyle/>
        <a:p>
          <a:endParaRPr lang="en-US" dirty="0"/>
        </a:p>
      </dgm:t>
    </dgm:pt>
    <dgm:pt modelId="{26CDADF0-F5A6-450A-BA6D-77EF97A620B4}" type="parTrans" cxnId="{417DF6E1-E6FD-413F-9A07-EAB0B1AB4FF0}">
      <dgm:prSet/>
      <dgm:spPr/>
      <dgm:t>
        <a:bodyPr/>
        <a:lstStyle/>
        <a:p>
          <a:endParaRPr lang="en-US"/>
        </a:p>
      </dgm:t>
    </dgm:pt>
    <dgm:pt modelId="{CA4C93ED-7F68-466C-8CDB-3B0B89747949}" type="sibTrans" cxnId="{417DF6E1-E6FD-413F-9A07-EAB0B1AB4FF0}">
      <dgm:prSet/>
      <dgm:spPr/>
      <dgm:t>
        <a:bodyPr/>
        <a:lstStyle/>
        <a:p>
          <a:endParaRPr lang="en-US"/>
        </a:p>
      </dgm:t>
    </dgm:pt>
    <dgm:pt modelId="{0C49A1D5-ADED-4FC9-95B6-E4F865997C75}">
      <dgm:prSet phldrT="[Text]"/>
      <dgm:spPr>
        <a:solidFill>
          <a:schemeClr val="bg2"/>
        </a:solidFill>
      </dgm:spPr>
      <dgm:t>
        <a:bodyPr/>
        <a:lstStyle/>
        <a:p>
          <a:endParaRPr lang="en-US" dirty="0"/>
        </a:p>
      </dgm:t>
    </dgm:pt>
    <dgm:pt modelId="{C4E541F3-97B7-4190-86AA-5F18ECEFD228}" type="parTrans" cxnId="{09A5C79A-B88C-45D6-866E-4799E08A7AEA}">
      <dgm:prSet/>
      <dgm:spPr/>
      <dgm:t>
        <a:bodyPr/>
        <a:lstStyle/>
        <a:p>
          <a:endParaRPr lang="en-US"/>
        </a:p>
      </dgm:t>
    </dgm:pt>
    <dgm:pt modelId="{E41BD92E-73CC-44D2-8483-E36F11053E6E}" type="sibTrans" cxnId="{09A5C79A-B88C-45D6-866E-4799E08A7AEA}">
      <dgm:prSet/>
      <dgm:spPr/>
      <dgm:t>
        <a:bodyPr/>
        <a:lstStyle/>
        <a:p>
          <a:endParaRPr lang="en-US"/>
        </a:p>
      </dgm:t>
    </dgm:pt>
    <dgm:pt modelId="{75F237BA-2A0E-4A99-B586-9B797D2A5813}">
      <dgm:prSet phldrT="[Text]"/>
      <dgm:spPr>
        <a:solidFill>
          <a:schemeClr val="bg2"/>
        </a:solidFill>
      </dgm:spPr>
      <dgm:t>
        <a:bodyPr/>
        <a:lstStyle/>
        <a:p>
          <a:endParaRPr lang="en-US" dirty="0"/>
        </a:p>
      </dgm:t>
    </dgm:pt>
    <dgm:pt modelId="{AB830578-6EE9-4B5B-8AEC-274DE395DFB9}" type="parTrans" cxnId="{64FC6FDF-F045-4728-B259-B52C37A9E718}">
      <dgm:prSet/>
      <dgm:spPr/>
      <dgm:t>
        <a:bodyPr/>
        <a:lstStyle/>
        <a:p>
          <a:endParaRPr lang="en-US"/>
        </a:p>
      </dgm:t>
    </dgm:pt>
    <dgm:pt modelId="{33B14582-8308-4AD9-9832-4884D025413C}" type="sibTrans" cxnId="{64FC6FDF-F045-4728-B259-B52C37A9E718}">
      <dgm:prSet/>
      <dgm:spPr/>
      <dgm:t>
        <a:bodyPr/>
        <a:lstStyle/>
        <a:p>
          <a:endParaRPr lang="en-US"/>
        </a:p>
      </dgm:t>
    </dgm:pt>
    <dgm:pt modelId="{B150829C-2533-4D0C-8EDD-B8C4B4FC6056}" type="pres">
      <dgm:prSet presAssocID="{D5228478-4487-4244-AAA3-F75F0DC0F69A}" presName="compositeShape" presStyleCnt="0">
        <dgm:presLayoutVars>
          <dgm:chMax val="7"/>
          <dgm:dir/>
          <dgm:resizeHandles val="exact"/>
        </dgm:presLayoutVars>
      </dgm:prSet>
      <dgm:spPr/>
    </dgm:pt>
    <dgm:pt modelId="{5CE7C562-40A1-470C-8322-569DE9E34357}" type="pres">
      <dgm:prSet presAssocID="{D5228478-4487-4244-AAA3-F75F0DC0F69A}" presName="wedge1" presStyleLbl="node1" presStyleIdx="0" presStyleCnt="3"/>
      <dgm:spPr/>
      <dgm:t>
        <a:bodyPr/>
        <a:lstStyle/>
        <a:p>
          <a:endParaRPr lang="en-US"/>
        </a:p>
      </dgm:t>
    </dgm:pt>
    <dgm:pt modelId="{C5E5D460-DB37-44D7-9F5F-3D82EF915656}" type="pres">
      <dgm:prSet presAssocID="{D5228478-4487-4244-AAA3-F75F0DC0F69A}" presName="dummy1a" presStyleCnt="0"/>
      <dgm:spPr/>
    </dgm:pt>
    <dgm:pt modelId="{77FD624C-E3C1-48D1-BA97-CCDE8EB6628B}" type="pres">
      <dgm:prSet presAssocID="{D5228478-4487-4244-AAA3-F75F0DC0F69A}" presName="dummy1b" presStyleCnt="0"/>
      <dgm:spPr/>
    </dgm:pt>
    <dgm:pt modelId="{F559146D-9754-4F45-AC45-0C6440C07D4B}" type="pres">
      <dgm:prSet presAssocID="{D5228478-4487-4244-AAA3-F75F0DC0F69A}" presName="wedge1Tx" presStyleLbl="node1" presStyleIdx="0" presStyleCnt="3">
        <dgm:presLayoutVars>
          <dgm:chMax val="0"/>
          <dgm:chPref val="0"/>
          <dgm:bulletEnabled val="1"/>
        </dgm:presLayoutVars>
      </dgm:prSet>
      <dgm:spPr/>
      <dgm:t>
        <a:bodyPr/>
        <a:lstStyle/>
        <a:p>
          <a:endParaRPr lang="en-US"/>
        </a:p>
      </dgm:t>
    </dgm:pt>
    <dgm:pt modelId="{787FE15C-A7DD-486F-89C6-065261ED257F}" type="pres">
      <dgm:prSet presAssocID="{D5228478-4487-4244-AAA3-F75F0DC0F69A}" presName="wedge2" presStyleLbl="node1" presStyleIdx="1" presStyleCnt="3"/>
      <dgm:spPr/>
      <dgm:t>
        <a:bodyPr/>
        <a:lstStyle/>
        <a:p>
          <a:endParaRPr lang="en-US"/>
        </a:p>
      </dgm:t>
    </dgm:pt>
    <dgm:pt modelId="{D247F461-B196-443A-9D01-43D44A7E57F8}" type="pres">
      <dgm:prSet presAssocID="{D5228478-4487-4244-AAA3-F75F0DC0F69A}" presName="dummy2a" presStyleCnt="0"/>
      <dgm:spPr/>
    </dgm:pt>
    <dgm:pt modelId="{78E90C0B-B05D-4491-8568-AE869D8E50DD}" type="pres">
      <dgm:prSet presAssocID="{D5228478-4487-4244-AAA3-F75F0DC0F69A}" presName="dummy2b" presStyleCnt="0"/>
      <dgm:spPr/>
    </dgm:pt>
    <dgm:pt modelId="{E2CDFFB9-6BDF-4168-BFFA-49E33A717B0B}" type="pres">
      <dgm:prSet presAssocID="{D5228478-4487-4244-AAA3-F75F0DC0F69A}" presName="wedge2Tx" presStyleLbl="node1" presStyleIdx="1" presStyleCnt="3">
        <dgm:presLayoutVars>
          <dgm:chMax val="0"/>
          <dgm:chPref val="0"/>
          <dgm:bulletEnabled val="1"/>
        </dgm:presLayoutVars>
      </dgm:prSet>
      <dgm:spPr/>
      <dgm:t>
        <a:bodyPr/>
        <a:lstStyle/>
        <a:p>
          <a:endParaRPr lang="en-US"/>
        </a:p>
      </dgm:t>
    </dgm:pt>
    <dgm:pt modelId="{B6848A09-89BA-41E4-8386-CFC3280B5DF3}" type="pres">
      <dgm:prSet presAssocID="{D5228478-4487-4244-AAA3-F75F0DC0F69A}" presName="wedge3" presStyleLbl="node1" presStyleIdx="2" presStyleCnt="3"/>
      <dgm:spPr/>
      <dgm:t>
        <a:bodyPr/>
        <a:lstStyle/>
        <a:p>
          <a:endParaRPr lang="en-US"/>
        </a:p>
      </dgm:t>
    </dgm:pt>
    <dgm:pt modelId="{430CDA94-3594-4AA8-9460-8C87FC73E732}" type="pres">
      <dgm:prSet presAssocID="{D5228478-4487-4244-AAA3-F75F0DC0F69A}" presName="dummy3a" presStyleCnt="0"/>
      <dgm:spPr/>
    </dgm:pt>
    <dgm:pt modelId="{268E2A3E-029C-4702-A598-74608DB55A08}" type="pres">
      <dgm:prSet presAssocID="{D5228478-4487-4244-AAA3-F75F0DC0F69A}" presName="dummy3b" presStyleCnt="0"/>
      <dgm:spPr/>
    </dgm:pt>
    <dgm:pt modelId="{28B26818-ADC3-4BAE-856F-80B5DC2F5EAD}" type="pres">
      <dgm:prSet presAssocID="{D5228478-4487-4244-AAA3-F75F0DC0F69A}" presName="wedge3Tx" presStyleLbl="node1" presStyleIdx="2" presStyleCnt="3">
        <dgm:presLayoutVars>
          <dgm:chMax val="0"/>
          <dgm:chPref val="0"/>
          <dgm:bulletEnabled val="1"/>
        </dgm:presLayoutVars>
      </dgm:prSet>
      <dgm:spPr/>
      <dgm:t>
        <a:bodyPr/>
        <a:lstStyle/>
        <a:p>
          <a:endParaRPr lang="en-US"/>
        </a:p>
      </dgm:t>
    </dgm:pt>
    <dgm:pt modelId="{F8E665C2-678E-4586-8F4F-C10EE311B2B1}" type="pres">
      <dgm:prSet presAssocID="{CA4C93ED-7F68-466C-8CDB-3B0B89747949}" presName="arrowWedge1" presStyleLbl="fgSibTrans2D1" presStyleIdx="0" presStyleCnt="3"/>
      <dgm:spPr/>
    </dgm:pt>
    <dgm:pt modelId="{1EA5AD5B-1617-486F-809D-A7EE9B231FAF}" type="pres">
      <dgm:prSet presAssocID="{E41BD92E-73CC-44D2-8483-E36F11053E6E}" presName="arrowWedge2" presStyleLbl="fgSibTrans2D1" presStyleIdx="1" presStyleCnt="3"/>
      <dgm:spPr/>
    </dgm:pt>
    <dgm:pt modelId="{B141C466-3BE0-48DD-AEE5-87C86C62D700}" type="pres">
      <dgm:prSet presAssocID="{33B14582-8308-4AD9-9832-4884D025413C}" presName="arrowWedge3" presStyleLbl="fgSibTrans2D1" presStyleIdx="2" presStyleCnt="3"/>
      <dgm:spPr/>
    </dgm:pt>
  </dgm:ptLst>
  <dgm:cxnLst>
    <dgm:cxn modelId="{92846748-1586-4E6E-BC57-99799A4C39BB}" type="presOf" srcId="{75F237BA-2A0E-4A99-B586-9B797D2A5813}" destId="{B6848A09-89BA-41E4-8386-CFC3280B5DF3}" srcOrd="0" destOrd="0" presId="urn:microsoft.com/office/officeart/2005/8/layout/cycle8"/>
    <dgm:cxn modelId="{09A5C79A-B88C-45D6-866E-4799E08A7AEA}" srcId="{D5228478-4487-4244-AAA3-F75F0DC0F69A}" destId="{0C49A1D5-ADED-4FC9-95B6-E4F865997C75}" srcOrd="1" destOrd="0" parTransId="{C4E541F3-97B7-4190-86AA-5F18ECEFD228}" sibTransId="{E41BD92E-73CC-44D2-8483-E36F11053E6E}"/>
    <dgm:cxn modelId="{417DF6E1-E6FD-413F-9A07-EAB0B1AB4FF0}" srcId="{D5228478-4487-4244-AAA3-F75F0DC0F69A}" destId="{70C4629B-02B8-4203-A921-6328CC31C3EA}" srcOrd="0" destOrd="0" parTransId="{26CDADF0-F5A6-450A-BA6D-77EF97A620B4}" sibTransId="{CA4C93ED-7F68-466C-8CDB-3B0B89747949}"/>
    <dgm:cxn modelId="{AE09E821-00D4-43ED-9EFE-BAF22CF0F4BA}" type="presOf" srcId="{75F237BA-2A0E-4A99-B586-9B797D2A5813}" destId="{28B26818-ADC3-4BAE-856F-80B5DC2F5EAD}" srcOrd="1" destOrd="0" presId="urn:microsoft.com/office/officeart/2005/8/layout/cycle8"/>
    <dgm:cxn modelId="{A505C1C8-62AF-41E5-8CF9-451FDBDD3DC1}" type="presOf" srcId="{70C4629B-02B8-4203-A921-6328CC31C3EA}" destId="{F559146D-9754-4F45-AC45-0C6440C07D4B}" srcOrd="1" destOrd="0" presId="urn:microsoft.com/office/officeart/2005/8/layout/cycle8"/>
    <dgm:cxn modelId="{F64BB5C9-726B-4312-A67C-3024A987469D}" type="presOf" srcId="{0C49A1D5-ADED-4FC9-95B6-E4F865997C75}" destId="{787FE15C-A7DD-486F-89C6-065261ED257F}" srcOrd="0" destOrd="0" presId="urn:microsoft.com/office/officeart/2005/8/layout/cycle8"/>
    <dgm:cxn modelId="{C79B5D71-6EA3-460D-8D80-71D7875F84DA}" type="presOf" srcId="{70C4629B-02B8-4203-A921-6328CC31C3EA}" destId="{5CE7C562-40A1-470C-8322-569DE9E34357}" srcOrd="0" destOrd="0" presId="urn:microsoft.com/office/officeart/2005/8/layout/cycle8"/>
    <dgm:cxn modelId="{A53D42A5-B937-43CC-BE43-9379F2149798}" type="presOf" srcId="{D5228478-4487-4244-AAA3-F75F0DC0F69A}" destId="{B150829C-2533-4D0C-8EDD-B8C4B4FC6056}" srcOrd="0" destOrd="0" presId="urn:microsoft.com/office/officeart/2005/8/layout/cycle8"/>
    <dgm:cxn modelId="{A35D2CC4-2C8C-40E5-A59C-A73CB96E21CD}" type="presOf" srcId="{0C49A1D5-ADED-4FC9-95B6-E4F865997C75}" destId="{E2CDFFB9-6BDF-4168-BFFA-49E33A717B0B}" srcOrd="1" destOrd="0" presId="urn:microsoft.com/office/officeart/2005/8/layout/cycle8"/>
    <dgm:cxn modelId="{64FC6FDF-F045-4728-B259-B52C37A9E718}" srcId="{D5228478-4487-4244-AAA3-F75F0DC0F69A}" destId="{75F237BA-2A0E-4A99-B586-9B797D2A5813}" srcOrd="2" destOrd="0" parTransId="{AB830578-6EE9-4B5B-8AEC-274DE395DFB9}" sibTransId="{33B14582-8308-4AD9-9832-4884D025413C}"/>
    <dgm:cxn modelId="{5DB70956-22DA-494C-BD98-2EB26547428F}" type="presParOf" srcId="{B150829C-2533-4D0C-8EDD-B8C4B4FC6056}" destId="{5CE7C562-40A1-470C-8322-569DE9E34357}" srcOrd="0" destOrd="0" presId="urn:microsoft.com/office/officeart/2005/8/layout/cycle8"/>
    <dgm:cxn modelId="{B56C5DBD-66F1-4221-AF22-997E196D5152}" type="presParOf" srcId="{B150829C-2533-4D0C-8EDD-B8C4B4FC6056}" destId="{C5E5D460-DB37-44D7-9F5F-3D82EF915656}" srcOrd="1" destOrd="0" presId="urn:microsoft.com/office/officeart/2005/8/layout/cycle8"/>
    <dgm:cxn modelId="{BF5AF120-CA66-4FE3-BCC9-9712DF6025C1}" type="presParOf" srcId="{B150829C-2533-4D0C-8EDD-B8C4B4FC6056}" destId="{77FD624C-E3C1-48D1-BA97-CCDE8EB6628B}" srcOrd="2" destOrd="0" presId="urn:microsoft.com/office/officeart/2005/8/layout/cycle8"/>
    <dgm:cxn modelId="{94C1D212-84F6-4F16-ABAD-FD8B610D0CCB}" type="presParOf" srcId="{B150829C-2533-4D0C-8EDD-B8C4B4FC6056}" destId="{F559146D-9754-4F45-AC45-0C6440C07D4B}" srcOrd="3" destOrd="0" presId="urn:microsoft.com/office/officeart/2005/8/layout/cycle8"/>
    <dgm:cxn modelId="{A4A3531D-ED21-465B-AF63-4B6A2911B88C}" type="presParOf" srcId="{B150829C-2533-4D0C-8EDD-B8C4B4FC6056}" destId="{787FE15C-A7DD-486F-89C6-065261ED257F}" srcOrd="4" destOrd="0" presId="urn:microsoft.com/office/officeart/2005/8/layout/cycle8"/>
    <dgm:cxn modelId="{94372D18-1BDE-4C44-8314-B4C8CDD84949}" type="presParOf" srcId="{B150829C-2533-4D0C-8EDD-B8C4B4FC6056}" destId="{D247F461-B196-443A-9D01-43D44A7E57F8}" srcOrd="5" destOrd="0" presId="urn:microsoft.com/office/officeart/2005/8/layout/cycle8"/>
    <dgm:cxn modelId="{9E612552-E8DF-4B0B-BFCE-9360C5E88699}" type="presParOf" srcId="{B150829C-2533-4D0C-8EDD-B8C4B4FC6056}" destId="{78E90C0B-B05D-4491-8568-AE869D8E50DD}" srcOrd="6" destOrd="0" presId="urn:microsoft.com/office/officeart/2005/8/layout/cycle8"/>
    <dgm:cxn modelId="{0E887D00-B220-4260-8F3E-74C26CF9783A}" type="presParOf" srcId="{B150829C-2533-4D0C-8EDD-B8C4B4FC6056}" destId="{E2CDFFB9-6BDF-4168-BFFA-49E33A717B0B}" srcOrd="7" destOrd="0" presId="urn:microsoft.com/office/officeart/2005/8/layout/cycle8"/>
    <dgm:cxn modelId="{77E22046-47A9-4ED2-8D02-4A64613337F5}" type="presParOf" srcId="{B150829C-2533-4D0C-8EDD-B8C4B4FC6056}" destId="{B6848A09-89BA-41E4-8386-CFC3280B5DF3}" srcOrd="8" destOrd="0" presId="urn:microsoft.com/office/officeart/2005/8/layout/cycle8"/>
    <dgm:cxn modelId="{4A120ACD-86FA-425E-8A62-9F052F924B50}" type="presParOf" srcId="{B150829C-2533-4D0C-8EDD-B8C4B4FC6056}" destId="{430CDA94-3594-4AA8-9460-8C87FC73E732}" srcOrd="9" destOrd="0" presId="urn:microsoft.com/office/officeart/2005/8/layout/cycle8"/>
    <dgm:cxn modelId="{A76C2B4E-DCFF-4668-9275-8C0C503738D6}" type="presParOf" srcId="{B150829C-2533-4D0C-8EDD-B8C4B4FC6056}" destId="{268E2A3E-029C-4702-A598-74608DB55A08}" srcOrd="10" destOrd="0" presId="urn:microsoft.com/office/officeart/2005/8/layout/cycle8"/>
    <dgm:cxn modelId="{DB50D200-E72A-46FD-B895-5F84994EDEC7}" type="presParOf" srcId="{B150829C-2533-4D0C-8EDD-B8C4B4FC6056}" destId="{28B26818-ADC3-4BAE-856F-80B5DC2F5EAD}" srcOrd="11" destOrd="0" presId="urn:microsoft.com/office/officeart/2005/8/layout/cycle8"/>
    <dgm:cxn modelId="{81F049E6-CDA3-4092-8160-28127F2F1707}" type="presParOf" srcId="{B150829C-2533-4D0C-8EDD-B8C4B4FC6056}" destId="{F8E665C2-678E-4586-8F4F-C10EE311B2B1}" srcOrd="12" destOrd="0" presId="urn:microsoft.com/office/officeart/2005/8/layout/cycle8"/>
    <dgm:cxn modelId="{047BC55F-8941-46E1-AF2B-C8DDC878868B}" type="presParOf" srcId="{B150829C-2533-4D0C-8EDD-B8C4B4FC6056}" destId="{1EA5AD5B-1617-486F-809D-A7EE9B231FAF}" srcOrd="13" destOrd="0" presId="urn:microsoft.com/office/officeart/2005/8/layout/cycle8"/>
    <dgm:cxn modelId="{088C277F-1DB1-4643-89BD-683732E8EFD3}" type="presParOf" srcId="{B150829C-2533-4D0C-8EDD-B8C4B4FC6056}" destId="{B141C466-3BE0-48DD-AEE5-87C86C62D700}"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D5244F7-3326-461C-9659-E020B7CF66B7}"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n-US"/>
        </a:p>
      </dgm:t>
    </dgm:pt>
    <dgm:pt modelId="{63D26A0F-AAC1-4971-A10A-462D66AB9C66}">
      <dgm:prSet phldrT="[Text]"/>
      <dgm:spPr/>
      <dgm:t>
        <a:bodyPr/>
        <a:lstStyle/>
        <a:p>
          <a:r>
            <a:rPr lang="en-US" dirty="0" smtClean="0"/>
            <a:t>1. Length of time persons remain homeless</a:t>
          </a:r>
          <a:endParaRPr lang="en-US" dirty="0"/>
        </a:p>
      </dgm:t>
    </dgm:pt>
    <dgm:pt modelId="{8131AC6B-49D9-484B-8735-0F9C6FEA0B79}" type="parTrans" cxnId="{BFB8FE5E-37FE-40AE-B909-514AD9ADA481}">
      <dgm:prSet/>
      <dgm:spPr/>
      <dgm:t>
        <a:bodyPr/>
        <a:lstStyle/>
        <a:p>
          <a:endParaRPr lang="en-US"/>
        </a:p>
      </dgm:t>
    </dgm:pt>
    <dgm:pt modelId="{0398330F-AB66-43E9-9180-D4C636AA9CCE}" type="sibTrans" cxnId="{BFB8FE5E-37FE-40AE-B909-514AD9ADA481}">
      <dgm:prSet/>
      <dgm:spPr/>
      <dgm:t>
        <a:bodyPr/>
        <a:lstStyle/>
        <a:p>
          <a:endParaRPr lang="en-US"/>
        </a:p>
      </dgm:t>
    </dgm:pt>
    <dgm:pt modelId="{C0A75E8E-53BB-46AB-8B2D-B62E839CB5B8}">
      <dgm:prSet phldrT="[Text]"/>
      <dgm:spPr/>
      <dgm:t>
        <a:bodyPr/>
        <a:lstStyle/>
        <a:p>
          <a:r>
            <a:rPr lang="en-US" dirty="0" smtClean="0"/>
            <a:t>2. The extent to which persons who exit homelessness to permanent housing destinations return to homelessness</a:t>
          </a:r>
          <a:endParaRPr lang="en-US" dirty="0"/>
        </a:p>
      </dgm:t>
    </dgm:pt>
    <dgm:pt modelId="{6F584C5F-D774-485A-A50E-1106303EC4F3}" type="parTrans" cxnId="{04752AC5-2CD5-4987-B360-494CB28EF1AA}">
      <dgm:prSet/>
      <dgm:spPr/>
      <dgm:t>
        <a:bodyPr/>
        <a:lstStyle/>
        <a:p>
          <a:endParaRPr lang="en-US"/>
        </a:p>
      </dgm:t>
    </dgm:pt>
    <dgm:pt modelId="{903C0F1C-C5D6-44EE-8DE2-7E978EF056FC}" type="sibTrans" cxnId="{04752AC5-2CD5-4987-B360-494CB28EF1AA}">
      <dgm:prSet/>
      <dgm:spPr/>
      <dgm:t>
        <a:bodyPr/>
        <a:lstStyle/>
        <a:p>
          <a:endParaRPr lang="en-US"/>
        </a:p>
      </dgm:t>
    </dgm:pt>
    <dgm:pt modelId="{A748675D-E9EB-4D68-937A-2E66C16D0DFF}">
      <dgm:prSet phldrT="[Text]"/>
      <dgm:spPr/>
      <dgm:t>
        <a:bodyPr/>
        <a:lstStyle/>
        <a:p>
          <a:r>
            <a:rPr lang="en-US" dirty="0" smtClean="0"/>
            <a:t>3. Number of homeless persons</a:t>
          </a:r>
          <a:endParaRPr lang="en-US" dirty="0"/>
        </a:p>
      </dgm:t>
    </dgm:pt>
    <dgm:pt modelId="{B64A01BF-D74A-4035-B5CF-D7169D5F35DC}" type="parTrans" cxnId="{3C495A3D-EB38-47A1-8F15-547931237206}">
      <dgm:prSet/>
      <dgm:spPr/>
      <dgm:t>
        <a:bodyPr/>
        <a:lstStyle/>
        <a:p>
          <a:endParaRPr lang="en-US"/>
        </a:p>
      </dgm:t>
    </dgm:pt>
    <dgm:pt modelId="{A0E311B0-7537-479B-9943-9C0D23B2B3EC}" type="sibTrans" cxnId="{3C495A3D-EB38-47A1-8F15-547931237206}">
      <dgm:prSet/>
      <dgm:spPr/>
      <dgm:t>
        <a:bodyPr/>
        <a:lstStyle/>
        <a:p>
          <a:endParaRPr lang="en-US"/>
        </a:p>
      </dgm:t>
    </dgm:pt>
    <dgm:pt modelId="{2B03ACB3-67EA-4851-89E1-80FB3ED69242}">
      <dgm:prSet phldrT="[Text]"/>
      <dgm:spPr/>
      <dgm:t>
        <a:bodyPr/>
        <a:lstStyle/>
        <a:p>
          <a:r>
            <a:rPr lang="en-US" dirty="0" smtClean="0"/>
            <a:t>4. Jobs and income growth for homeless persons in </a:t>
          </a:r>
          <a:r>
            <a:rPr lang="en-US" dirty="0" err="1" smtClean="0"/>
            <a:t>CoC</a:t>
          </a:r>
          <a:r>
            <a:rPr lang="en-US" dirty="0" smtClean="0"/>
            <a:t> Program-funded projects</a:t>
          </a:r>
          <a:endParaRPr lang="en-US" dirty="0"/>
        </a:p>
      </dgm:t>
    </dgm:pt>
    <dgm:pt modelId="{3B4309EF-9834-4A6C-BA1A-31207773D05D}" type="parTrans" cxnId="{72AD5FA4-B2ED-41F1-9055-6232C3EE59F1}">
      <dgm:prSet/>
      <dgm:spPr/>
      <dgm:t>
        <a:bodyPr/>
        <a:lstStyle/>
        <a:p>
          <a:endParaRPr lang="en-US"/>
        </a:p>
      </dgm:t>
    </dgm:pt>
    <dgm:pt modelId="{FCFF79C4-3B6E-439C-83B8-C91F796EA376}" type="sibTrans" cxnId="{72AD5FA4-B2ED-41F1-9055-6232C3EE59F1}">
      <dgm:prSet/>
      <dgm:spPr/>
      <dgm:t>
        <a:bodyPr/>
        <a:lstStyle/>
        <a:p>
          <a:endParaRPr lang="en-US"/>
        </a:p>
      </dgm:t>
    </dgm:pt>
    <dgm:pt modelId="{0C207656-115A-445C-A970-898B6F1A4AD7}">
      <dgm:prSet phldrT="[Text]"/>
      <dgm:spPr/>
      <dgm:t>
        <a:bodyPr/>
        <a:lstStyle/>
        <a:p>
          <a:r>
            <a:rPr lang="en-US" dirty="0" smtClean="0"/>
            <a:t>5. Number of persons who become homeless for the first time</a:t>
          </a:r>
          <a:endParaRPr lang="en-US" dirty="0"/>
        </a:p>
      </dgm:t>
    </dgm:pt>
    <dgm:pt modelId="{49184B68-88DC-472E-B61E-528BD6B51780}" type="parTrans" cxnId="{DD8D1CCA-CD85-4183-BD0B-5093A69BC57B}">
      <dgm:prSet/>
      <dgm:spPr/>
      <dgm:t>
        <a:bodyPr/>
        <a:lstStyle/>
        <a:p>
          <a:endParaRPr lang="en-US"/>
        </a:p>
      </dgm:t>
    </dgm:pt>
    <dgm:pt modelId="{B00FEF36-666D-4554-9FA7-7298AF9C346C}" type="sibTrans" cxnId="{DD8D1CCA-CD85-4183-BD0B-5093A69BC57B}">
      <dgm:prSet/>
      <dgm:spPr/>
      <dgm:t>
        <a:bodyPr/>
        <a:lstStyle/>
        <a:p>
          <a:endParaRPr lang="en-US"/>
        </a:p>
      </dgm:t>
    </dgm:pt>
    <dgm:pt modelId="{47BEDCC3-EA6B-440E-BADF-C9F5D16EC9DF}">
      <dgm:prSet phldrT="[Text]"/>
      <dgm:spPr/>
      <dgm:t>
        <a:bodyPr/>
        <a:lstStyle/>
        <a:p>
          <a:r>
            <a:rPr lang="en-US" dirty="0" smtClean="0"/>
            <a:t>6. Homelessness prevention and housing placement of persons defined by Category 3 of HUD’s homeless definition in </a:t>
          </a:r>
          <a:r>
            <a:rPr lang="en-US" dirty="0" err="1" smtClean="0"/>
            <a:t>CoC</a:t>
          </a:r>
          <a:r>
            <a:rPr lang="en-US" dirty="0" smtClean="0"/>
            <a:t> Program-funded projects</a:t>
          </a:r>
          <a:endParaRPr lang="en-US" dirty="0"/>
        </a:p>
      </dgm:t>
    </dgm:pt>
    <dgm:pt modelId="{C03D2394-4543-438B-94BE-49DB4C87AAD6}" type="parTrans" cxnId="{827AF563-96C6-4064-8F44-E3B195C5C235}">
      <dgm:prSet/>
      <dgm:spPr/>
      <dgm:t>
        <a:bodyPr/>
        <a:lstStyle/>
        <a:p>
          <a:endParaRPr lang="en-US"/>
        </a:p>
      </dgm:t>
    </dgm:pt>
    <dgm:pt modelId="{575EC429-686A-4C8F-9C34-80A05658D5DA}" type="sibTrans" cxnId="{827AF563-96C6-4064-8F44-E3B195C5C235}">
      <dgm:prSet/>
      <dgm:spPr/>
      <dgm:t>
        <a:bodyPr/>
        <a:lstStyle/>
        <a:p>
          <a:endParaRPr lang="en-US"/>
        </a:p>
      </dgm:t>
    </dgm:pt>
    <dgm:pt modelId="{C88569B6-E040-4AD7-B41F-27B7FC0D0741}">
      <dgm:prSet phldrT="[Text]"/>
      <dgm:spPr/>
      <dgm:t>
        <a:bodyPr/>
        <a:lstStyle/>
        <a:p>
          <a:r>
            <a:rPr lang="en-US" dirty="0" smtClean="0"/>
            <a:t>7. Successful housing placement</a:t>
          </a:r>
          <a:endParaRPr lang="en-US" dirty="0"/>
        </a:p>
      </dgm:t>
    </dgm:pt>
    <dgm:pt modelId="{FD40EE5D-8039-4F94-93C3-C1F1AD1A4238}" type="parTrans" cxnId="{AF596DF7-DF38-421F-B8A1-21A0962747E4}">
      <dgm:prSet/>
      <dgm:spPr/>
      <dgm:t>
        <a:bodyPr/>
        <a:lstStyle/>
        <a:p>
          <a:endParaRPr lang="en-US"/>
        </a:p>
      </dgm:t>
    </dgm:pt>
    <dgm:pt modelId="{5AA082C1-96A6-4CCA-9B7B-103631108D40}" type="sibTrans" cxnId="{AF596DF7-DF38-421F-B8A1-21A0962747E4}">
      <dgm:prSet/>
      <dgm:spPr/>
      <dgm:t>
        <a:bodyPr/>
        <a:lstStyle/>
        <a:p>
          <a:endParaRPr lang="en-US"/>
        </a:p>
      </dgm:t>
    </dgm:pt>
    <dgm:pt modelId="{8819F8A9-402F-4C55-A5FF-5A3FC95E2AE1}" type="pres">
      <dgm:prSet presAssocID="{2D5244F7-3326-461C-9659-E020B7CF66B7}" presName="Name0" presStyleCnt="0">
        <dgm:presLayoutVars>
          <dgm:chMax val="7"/>
          <dgm:chPref val="7"/>
          <dgm:dir/>
        </dgm:presLayoutVars>
      </dgm:prSet>
      <dgm:spPr/>
      <dgm:t>
        <a:bodyPr/>
        <a:lstStyle/>
        <a:p>
          <a:endParaRPr lang="en-US"/>
        </a:p>
      </dgm:t>
    </dgm:pt>
    <dgm:pt modelId="{AA8CE4A5-5C25-4040-B38A-B66F27490FAF}" type="pres">
      <dgm:prSet presAssocID="{2D5244F7-3326-461C-9659-E020B7CF66B7}" presName="Name1" presStyleCnt="0"/>
      <dgm:spPr/>
      <dgm:t>
        <a:bodyPr/>
        <a:lstStyle/>
        <a:p>
          <a:endParaRPr lang="en-US"/>
        </a:p>
      </dgm:t>
    </dgm:pt>
    <dgm:pt modelId="{3195044D-910B-4CD0-B7EC-7BD43BD2DFCF}" type="pres">
      <dgm:prSet presAssocID="{2D5244F7-3326-461C-9659-E020B7CF66B7}" presName="cycle" presStyleCnt="0"/>
      <dgm:spPr/>
      <dgm:t>
        <a:bodyPr/>
        <a:lstStyle/>
        <a:p>
          <a:endParaRPr lang="en-US"/>
        </a:p>
      </dgm:t>
    </dgm:pt>
    <dgm:pt modelId="{F8EFAB38-84EE-463E-A9CF-7E9C7EA41173}" type="pres">
      <dgm:prSet presAssocID="{2D5244F7-3326-461C-9659-E020B7CF66B7}" presName="srcNode" presStyleLbl="node1" presStyleIdx="0" presStyleCnt="7"/>
      <dgm:spPr/>
      <dgm:t>
        <a:bodyPr/>
        <a:lstStyle/>
        <a:p>
          <a:endParaRPr lang="en-US"/>
        </a:p>
      </dgm:t>
    </dgm:pt>
    <dgm:pt modelId="{7975A62D-FFB2-4023-A71F-A016477D56E7}" type="pres">
      <dgm:prSet presAssocID="{2D5244F7-3326-461C-9659-E020B7CF66B7}" presName="conn" presStyleLbl="parChTrans1D2" presStyleIdx="0" presStyleCnt="1"/>
      <dgm:spPr/>
      <dgm:t>
        <a:bodyPr/>
        <a:lstStyle/>
        <a:p>
          <a:endParaRPr lang="en-US"/>
        </a:p>
      </dgm:t>
    </dgm:pt>
    <dgm:pt modelId="{D22BB038-96A0-4F2F-9700-51F1DBCE3758}" type="pres">
      <dgm:prSet presAssocID="{2D5244F7-3326-461C-9659-E020B7CF66B7}" presName="extraNode" presStyleLbl="node1" presStyleIdx="0" presStyleCnt="7"/>
      <dgm:spPr/>
      <dgm:t>
        <a:bodyPr/>
        <a:lstStyle/>
        <a:p>
          <a:endParaRPr lang="en-US"/>
        </a:p>
      </dgm:t>
    </dgm:pt>
    <dgm:pt modelId="{9E613EDD-8E54-4663-BD99-7B57DF04B296}" type="pres">
      <dgm:prSet presAssocID="{2D5244F7-3326-461C-9659-E020B7CF66B7}" presName="dstNode" presStyleLbl="node1" presStyleIdx="0" presStyleCnt="7"/>
      <dgm:spPr/>
      <dgm:t>
        <a:bodyPr/>
        <a:lstStyle/>
        <a:p>
          <a:endParaRPr lang="en-US"/>
        </a:p>
      </dgm:t>
    </dgm:pt>
    <dgm:pt modelId="{1F592AB9-4590-4967-9E9B-B1D49090619A}" type="pres">
      <dgm:prSet presAssocID="{63D26A0F-AAC1-4971-A10A-462D66AB9C66}" presName="text_1" presStyleLbl="node1" presStyleIdx="0" presStyleCnt="7">
        <dgm:presLayoutVars>
          <dgm:bulletEnabled val="1"/>
        </dgm:presLayoutVars>
      </dgm:prSet>
      <dgm:spPr/>
      <dgm:t>
        <a:bodyPr/>
        <a:lstStyle/>
        <a:p>
          <a:endParaRPr lang="en-US"/>
        </a:p>
      </dgm:t>
    </dgm:pt>
    <dgm:pt modelId="{33D405AD-4955-4F75-AA5D-5D542D463753}" type="pres">
      <dgm:prSet presAssocID="{63D26A0F-AAC1-4971-A10A-462D66AB9C66}" presName="accent_1" presStyleCnt="0"/>
      <dgm:spPr/>
      <dgm:t>
        <a:bodyPr/>
        <a:lstStyle/>
        <a:p>
          <a:endParaRPr lang="en-US"/>
        </a:p>
      </dgm:t>
    </dgm:pt>
    <dgm:pt modelId="{CC03CD35-0D36-419B-8EBF-F796A91E91BA}" type="pres">
      <dgm:prSet presAssocID="{63D26A0F-AAC1-4971-A10A-462D66AB9C66}" presName="accentRepeatNode" presStyleLbl="solidFgAcc1" presStyleIdx="0" presStyleCnt="7"/>
      <dgm:spPr/>
      <dgm:t>
        <a:bodyPr/>
        <a:lstStyle/>
        <a:p>
          <a:endParaRPr lang="en-US"/>
        </a:p>
      </dgm:t>
    </dgm:pt>
    <dgm:pt modelId="{183C82F7-5006-4EC6-9643-6E0E5AB17441}" type="pres">
      <dgm:prSet presAssocID="{C0A75E8E-53BB-46AB-8B2D-B62E839CB5B8}" presName="text_2" presStyleLbl="node1" presStyleIdx="1" presStyleCnt="7">
        <dgm:presLayoutVars>
          <dgm:bulletEnabled val="1"/>
        </dgm:presLayoutVars>
      </dgm:prSet>
      <dgm:spPr/>
      <dgm:t>
        <a:bodyPr/>
        <a:lstStyle/>
        <a:p>
          <a:endParaRPr lang="en-US"/>
        </a:p>
      </dgm:t>
    </dgm:pt>
    <dgm:pt modelId="{0EF4BC38-84CF-4F0E-BE27-DF9B39990184}" type="pres">
      <dgm:prSet presAssocID="{C0A75E8E-53BB-46AB-8B2D-B62E839CB5B8}" presName="accent_2" presStyleCnt="0"/>
      <dgm:spPr/>
      <dgm:t>
        <a:bodyPr/>
        <a:lstStyle/>
        <a:p>
          <a:endParaRPr lang="en-US"/>
        </a:p>
      </dgm:t>
    </dgm:pt>
    <dgm:pt modelId="{47EAC158-A4BF-42CF-B7C5-DFB2AAC7F939}" type="pres">
      <dgm:prSet presAssocID="{C0A75E8E-53BB-46AB-8B2D-B62E839CB5B8}" presName="accentRepeatNode" presStyleLbl="solidFgAcc1" presStyleIdx="1" presStyleCnt="7"/>
      <dgm:spPr/>
      <dgm:t>
        <a:bodyPr/>
        <a:lstStyle/>
        <a:p>
          <a:endParaRPr lang="en-US"/>
        </a:p>
      </dgm:t>
    </dgm:pt>
    <dgm:pt modelId="{BAD2843B-82EB-49CF-B2FF-1B3A39929753}" type="pres">
      <dgm:prSet presAssocID="{A748675D-E9EB-4D68-937A-2E66C16D0DFF}" presName="text_3" presStyleLbl="node1" presStyleIdx="2" presStyleCnt="7">
        <dgm:presLayoutVars>
          <dgm:bulletEnabled val="1"/>
        </dgm:presLayoutVars>
      </dgm:prSet>
      <dgm:spPr/>
      <dgm:t>
        <a:bodyPr/>
        <a:lstStyle/>
        <a:p>
          <a:endParaRPr lang="en-US"/>
        </a:p>
      </dgm:t>
    </dgm:pt>
    <dgm:pt modelId="{E2DE8013-48F3-4C58-A171-2B83BE880643}" type="pres">
      <dgm:prSet presAssocID="{A748675D-E9EB-4D68-937A-2E66C16D0DFF}" presName="accent_3" presStyleCnt="0"/>
      <dgm:spPr/>
      <dgm:t>
        <a:bodyPr/>
        <a:lstStyle/>
        <a:p>
          <a:endParaRPr lang="en-US"/>
        </a:p>
      </dgm:t>
    </dgm:pt>
    <dgm:pt modelId="{7DDD7A22-A2FA-44E7-A3CC-61456DF96021}" type="pres">
      <dgm:prSet presAssocID="{A748675D-E9EB-4D68-937A-2E66C16D0DFF}" presName="accentRepeatNode" presStyleLbl="solidFgAcc1" presStyleIdx="2" presStyleCnt="7"/>
      <dgm:spPr/>
      <dgm:t>
        <a:bodyPr/>
        <a:lstStyle/>
        <a:p>
          <a:endParaRPr lang="en-US"/>
        </a:p>
      </dgm:t>
    </dgm:pt>
    <dgm:pt modelId="{A3078564-D6D6-4474-9FDD-2A7BF8A2B66E}" type="pres">
      <dgm:prSet presAssocID="{2B03ACB3-67EA-4851-89E1-80FB3ED69242}" presName="text_4" presStyleLbl="node1" presStyleIdx="3" presStyleCnt="7">
        <dgm:presLayoutVars>
          <dgm:bulletEnabled val="1"/>
        </dgm:presLayoutVars>
      </dgm:prSet>
      <dgm:spPr/>
      <dgm:t>
        <a:bodyPr/>
        <a:lstStyle/>
        <a:p>
          <a:endParaRPr lang="en-US"/>
        </a:p>
      </dgm:t>
    </dgm:pt>
    <dgm:pt modelId="{1115623A-E5EF-4D11-BF3B-ED12DCEBBD9E}" type="pres">
      <dgm:prSet presAssocID="{2B03ACB3-67EA-4851-89E1-80FB3ED69242}" presName="accent_4" presStyleCnt="0"/>
      <dgm:spPr/>
      <dgm:t>
        <a:bodyPr/>
        <a:lstStyle/>
        <a:p>
          <a:endParaRPr lang="en-US"/>
        </a:p>
      </dgm:t>
    </dgm:pt>
    <dgm:pt modelId="{DEEA723F-B9AC-4E72-B7C7-3FBD333246CB}" type="pres">
      <dgm:prSet presAssocID="{2B03ACB3-67EA-4851-89E1-80FB3ED69242}" presName="accentRepeatNode" presStyleLbl="solidFgAcc1" presStyleIdx="3" presStyleCnt="7"/>
      <dgm:spPr/>
      <dgm:t>
        <a:bodyPr/>
        <a:lstStyle/>
        <a:p>
          <a:endParaRPr lang="en-US"/>
        </a:p>
      </dgm:t>
    </dgm:pt>
    <dgm:pt modelId="{87B0632A-1BCC-4B4F-B29F-AFABB17A38F8}" type="pres">
      <dgm:prSet presAssocID="{0C207656-115A-445C-A970-898B6F1A4AD7}" presName="text_5" presStyleLbl="node1" presStyleIdx="4" presStyleCnt="7">
        <dgm:presLayoutVars>
          <dgm:bulletEnabled val="1"/>
        </dgm:presLayoutVars>
      </dgm:prSet>
      <dgm:spPr/>
      <dgm:t>
        <a:bodyPr/>
        <a:lstStyle/>
        <a:p>
          <a:endParaRPr lang="en-US"/>
        </a:p>
      </dgm:t>
    </dgm:pt>
    <dgm:pt modelId="{1E4ADED1-543E-45A7-9C28-80E561E441DE}" type="pres">
      <dgm:prSet presAssocID="{0C207656-115A-445C-A970-898B6F1A4AD7}" presName="accent_5" presStyleCnt="0"/>
      <dgm:spPr/>
      <dgm:t>
        <a:bodyPr/>
        <a:lstStyle/>
        <a:p>
          <a:endParaRPr lang="en-US"/>
        </a:p>
      </dgm:t>
    </dgm:pt>
    <dgm:pt modelId="{546B1C39-E75B-46E4-9C12-A957F38676C0}" type="pres">
      <dgm:prSet presAssocID="{0C207656-115A-445C-A970-898B6F1A4AD7}" presName="accentRepeatNode" presStyleLbl="solidFgAcc1" presStyleIdx="4" presStyleCnt="7"/>
      <dgm:spPr/>
      <dgm:t>
        <a:bodyPr/>
        <a:lstStyle/>
        <a:p>
          <a:endParaRPr lang="en-US"/>
        </a:p>
      </dgm:t>
    </dgm:pt>
    <dgm:pt modelId="{3D187A05-396A-4421-AF49-5CF060367ADA}" type="pres">
      <dgm:prSet presAssocID="{47BEDCC3-EA6B-440E-BADF-C9F5D16EC9DF}" presName="text_6" presStyleLbl="node1" presStyleIdx="5" presStyleCnt="7">
        <dgm:presLayoutVars>
          <dgm:bulletEnabled val="1"/>
        </dgm:presLayoutVars>
      </dgm:prSet>
      <dgm:spPr/>
      <dgm:t>
        <a:bodyPr/>
        <a:lstStyle/>
        <a:p>
          <a:endParaRPr lang="en-US"/>
        </a:p>
      </dgm:t>
    </dgm:pt>
    <dgm:pt modelId="{09752A6C-4BB2-43E5-B0DC-DDC077EB5E32}" type="pres">
      <dgm:prSet presAssocID="{47BEDCC3-EA6B-440E-BADF-C9F5D16EC9DF}" presName="accent_6" presStyleCnt="0"/>
      <dgm:spPr/>
      <dgm:t>
        <a:bodyPr/>
        <a:lstStyle/>
        <a:p>
          <a:endParaRPr lang="en-US"/>
        </a:p>
      </dgm:t>
    </dgm:pt>
    <dgm:pt modelId="{97A89368-A53E-4E8C-8592-0FC4DCDDE5BB}" type="pres">
      <dgm:prSet presAssocID="{47BEDCC3-EA6B-440E-BADF-C9F5D16EC9DF}" presName="accentRepeatNode" presStyleLbl="solidFgAcc1" presStyleIdx="5" presStyleCnt="7"/>
      <dgm:spPr/>
      <dgm:t>
        <a:bodyPr/>
        <a:lstStyle/>
        <a:p>
          <a:endParaRPr lang="en-US"/>
        </a:p>
      </dgm:t>
    </dgm:pt>
    <dgm:pt modelId="{114D641D-3EAD-4F46-BF59-2DC28BC62874}" type="pres">
      <dgm:prSet presAssocID="{C88569B6-E040-4AD7-B41F-27B7FC0D0741}" presName="text_7" presStyleLbl="node1" presStyleIdx="6" presStyleCnt="7">
        <dgm:presLayoutVars>
          <dgm:bulletEnabled val="1"/>
        </dgm:presLayoutVars>
      </dgm:prSet>
      <dgm:spPr/>
      <dgm:t>
        <a:bodyPr/>
        <a:lstStyle/>
        <a:p>
          <a:endParaRPr lang="en-US"/>
        </a:p>
      </dgm:t>
    </dgm:pt>
    <dgm:pt modelId="{752135A3-0F89-4A31-89A7-DA5C2652318F}" type="pres">
      <dgm:prSet presAssocID="{C88569B6-E040-4AD7-B41F-27B7FC0D0741}" presName="accent_7" presStyleCnt="0"/>
      <dgm:spPr/>
      <dgm:t>
        <a:bodyPr/>
        <a:lstStyle/>
        <a:p>
          <a:endParaRPr lang="en-US"/>
        </a:p>
      </dgm:t>
    </dgm:pt>
    <dgm:pt modelId="{0336B1CE-1B37-45BF-B67B-CD24A0D8FF93}" type="pres">
      <dgm:prSet presAssocID="{C88569B6-E040-4AD7-B41F-27B7FC0D0741}" presName="accentRepeatNode" presStyleLbl="solidFgAcc1" presStyleIdx="6" presStyleCnt="7"/>
      <dgm:spPr/>
      <dgm:t>
        <a:bodyPr/>
        <a:lstStyle/>
        <a:p>
          <a:endParaRPr lang="en-US"/>
        </a:p>
      </dgm:t>
    </dgm:pt>
  </dgm:ptLst>
  <dgm:cxnLst>
    <dgm:cxn modelId="{827AF563-96C6-4064-8F44-E3B195C5C235}" srcId="{2D5244F7-3326-461C-9659-E020B7CF66B7}" destId="{47BEDCC3-EA6B-440E-BADF-C9F5D16EC9DF}" srcOrd="5" destOrd="0" parTransId="{C03D2394-4543-438B-94BE-49DB4C87AAD6}" sibTransId="{575EC429-686A-4C8F-9C34-80A05658D5DA}"/>
    <dgm:cxn modelId="{6530E660-6E4D-4408-AED8-70BFDB2B6160}" type="presOf" srcId="{2D5244F7-3326-461C-9659-E020B7CF66B7}" destId="{8819F8A9-402F-4C55-A5FF-5A3FC95E2AE1}" srcOrd="0" destOrd="0" presId="urn:microsoft.com/office/officeart/2008/layout/VerticalCurvedList"/>
    <dgm:cxn modelId="{E45D412F-6757-40E7-AABA-C12AF92CBC93}" type="presOf" srcId="{C88569B6-E040-4AD7-B41F-27B7FC0D0741}" destId="{114D641D-3EAD-4F46-BF59-2DC28BC62874}" srcOrd="0" destOrd="0" presId="urn:microsoft.com/office/officeart/2008/layout/VerticalCurvedList"/>
    <dgm:cxn modelId="{99FC6066-102C-4BA9-955C-A00AB1D55557}" type="presOf" srcId="{0C207656-115A-445C-A970-898B6F1A4AD7}" destId="{87B0632A-1BCC-4B4F-B29F-AFABB17A38F8}" srcOrd="0" destOrd="0" presId="urn:microsoft.com/office/officeart/2008/layout/VerticalCurvedList"/>
    <dgm:cxn modelId="{AF596DF7-DF38-421F-B8A1-21A0962747E4}" srcId="{2D5244F7-3326-461C-9659-E020B7CF66B7}" destId="{C88569B6-E040-4AD7-B41F-27B7FC0D0741}" srcOrd="6" destOrd="0" parTransId="{FD40EE5D-8039-4F94-93C3-C1F1AD1A4238}" sibTransId="{5AA082C1-96A6-4CCA-9B7B-103631108D40}"/>
    <dgm:cxn modelId="{52148A84-8313-4562-B720-E09FA95DE6C2}" type="presOf" srcId="{63D26A0F-AAC1-4971-A10A-462D66AB9C66}" destId="{1F592AB9-4590-4967-9E9B-B1D49090619A}" srcOrd="0" destOrd="0" presId="urn:microsoft.com/office/officeart/2008/layout/VerticalCurvedList"/>
    <dgm:cxn modelId="{72AD5FA4-B2ED-41F1-9055-6232C3EE59F1}" srcId="{2D5244F7-3326-461C-9659-E020B7CF66B7}" destId="{2B03ACB3-67EA-4851-89E1-80FB3ED69242}" srcOrd="3" destOrd="0" parTransId="{3B4309EF-9834-4A6C-BA1A-31207773D05D}" sibTransId="{FCFF79C4-3B6E-439C-83B8-C91F796EA376}"/>
    <dgm:cxn modelId="{DD8D1CCA-CD85-4183-BD0B-5093A69BC57B}" srcId="{2D5244F7-3326-461C-9659-E020B7CF66B7}" destId="{0C207656-115A-445C-A970-898B6F1A4AD7}" srcOrd="4" destOrd="0" parTransId="{49184B68-88DC-472E-B61E-528BD6B51780}" sibTransId="{B00FEF36-666D-4554-9FA7-7298AF9C346C}"/>
    <dgm:cxn modelId="{ADD90E1F-C259-460F-948E-70699CB3E35C}" type="presOf" srcId="{A748675D-E9EB-4D68-937A-2E66C16D0DFF}" destId="{BAD2843B-82EB-49CF-B2FF-1B3A39929753}" srcOrd="0" destOrd="0" presId="urn:microsoft.com/office/officeart/2008/layout/VerticalCurvedList"/>
    <dgm:cxn modelId="{04752AC5-2CD5-4987-B360-494CB28EF1AA}" srcId="{2D5244F7-3326-461C-9659-E020B7CF66B7}" destId="{C0A75E8E-53BB-46AB-8B2D-B62E839CB5B8}" srcOrd="1" destOrd="0" parTransId="{6F584C5F-D774-485A-A50E-1106303EC4F3}" sibTransId="{903C0F1C-C5D6-44EE-8DE2-7E978EF056FC}"/>
    <dgm:cxn modelId="{3C495A3D-EB38-47A1-8F15-547931237206}" srcId="{2D5244F7-3326-461C-9659-E020B7CF66B7}" destId="{A748675D-E9EB-4D68-937A-2E66C16D0DFF}" srcOrd="2" destOrd="0" parTransId="{B64A01BF-D74A-4035-B5CF-D7169D5F35DC}" sibTransId="{A0E311B0-7537-479B-9943-9C0D23B2B3EC}"/>
    <dgm:cxn modelId="{418DE960-E32F-4654-B160-0BB29B9231D2}" type="presOf" srcId="{0398330F-AB66-43E9-9180-D4C636AA9CCE}" destId="{7975A62D-FFB2-4023-A71F-A016477D56E7}" srcOrd="0" destOrd="0" presId="urn:microsoft.com/office/officeart/2008/layout/VerticalCurvedList"/>
    <dgm:cxn modelId="{C4B803DF-459C-414D-8F57-E5D30E62F973}" type="presOf" srcId="{C0A75E8E-53BB-46AB-8B2D-B62E839CB5B8}" destId="{183C82F7-5006-4EC6-9643-6E0E5AB17441}" srcOrd="0" destOrd="0" presId="urn:microsoft.com/office/officeart/2008/layout/VerticalCurvedList"/>
    <dgm:cxn modelId="{AE5E1C39-BBD4-4EA8-931B-7C330710FA24}" type="presOf" srcId="{2B03ACB3-67EA-4851-89E1-80FB3ED69242}" destId="{A3078564-D6D6-4474-9FDD-2A7BF8A2B66E}" srcOrd="0" destOrd="0" presId="urn:microsoft.com/office/officeart/2008/layout/VerticalCurvedList"/>
    <dgm:cxn modelId="{FFE6A924-B73F-4383-AFF9-F7715ACE41A8}" type="presOf" srcId="{47BEDCC3-EA6B-440E-BADF-C9F5D16EC9DF}" destId="{3D187A05-396A-4421-AF49-5CF060367ADA}" srcOrd="0" destOrd="0" presId="urn:microsoft.com/office/officeart/2008/layout/VerticalCurvedList"/>
    <dgm:cxn modelId="{BFB8FE5E-37FE-40AE-B909-514AD9ADA481}" srcId="{2D5244F7-3326-461C-9659-E020B7CF66B7}" destId="{63D26A0F-AAC1-4971-A10A-462D66AB9C66}" srcOrd="0" destOrd="0" parTransId="{8131AC6B-49D9-484B-8735-0F9C6FEA0B79}" sibTransId="{0398330F-AB66-43E9-9180-D4C636AA9CCE}"/>
    <dgm:cxn modelId="{430D2949-00D0-4804-AD55-F6C9672D1E83}" type="presParOf" srcId="{8819F8A9-402F-4C55-A5FF-5A3FC95E2AE1}" destId="{AA8CE4A5-5C25-4040-B38A-B66F27490FAF}" srcOrd="0" destOrd="0" presId="urn:microsoft.com/office/officeart/2008/layout/VerticalCurvedList"/>
    <dgm:cxn modelId="{A184F5F3-9613-4601-BD42-16A09677F13D}" type="presParOf" srcId="{AA8CE4A5-5C25-4040-B38A-B66F27490FAF}" destId="{3195044D-910B-4CD0-B7EC-7BD43BD2DFCF}" srcOrd="0" destOrd="0" presId="urn:microsoft.com/office/officeart/2008/layout/VerticalCurvedList"/>
    <dgm:cxn modelId="{9F732D8F-C044-42C9-BB8D-FA2C9EE569B1}" type="presParOf" srcId="{3195044D-910B-4CD0-B7EC-7BD43BD2DFCF}" destId="{F8EFAB38-84EE-463E-A9CF-7E9C7EA41173}" srcOrd="0" destOrd="0" presId="urn:microsoft.com/office/officeart/2008/layout/VerticalCurvedList"/>
    <dgm:cxn modelId="{306CC2AC-DB7C-48DB-9D79-45768C108310}" type="presParOf" srcId="{3195044D-910B-4CD0-B7EC-7BD43BD2DFCF}" destId="{7975A62D-FFB2-4023-A71F-A016477D56E7}" srcOrd="1" destOrd="0" presId="urn:microsoft.com/office/officeart/2008/layout/VerticalCurvedList"/>
    <dgm:cxn modelId="{D506D3EC-85E1-4BC7-95B9-6397792BC5A7}" type="presParOf" srcId="{3195044D-910B-4CD0-B7EC-7BD43BD2DFCF}" destId="{D22BB038-96A0-4F2F-9700-51F1DBCE3758}" srcOrd="2" destOrd="0" presId="urn:microsoft.com/office/officeart/2008/layout/VerticalCurvedList"/>
    <dgm:cxn modelId="{FC41FB83-AFE1-4CFD-8A9B-4F577A3E95E8}" type="presParOf" srcId="{3195044D-910B-4CD0-B7EC-7BD43BD2DFCF}" destId="{9E613EDD-8E54-4663-BD99-7B57DF04B296}" srcOrd="3" destOrd="0" presId="urn:microsoft.com/office/officeart/2008/layout/VerticalCurvedList"/>
    <dgm:cxn modelId="{E8BA4068-D05C-40FA-8C6A-2ABC1FC2DDC5}" type="presParOf" srcId="{AA8CE4A5-5C25-4040-B38A-B66F27490FAF}" destId="{1F592AB9-4590-4967-9E9B-B1D49090619A}" srcOrd="1" destOrd="0" presId="urn:microsoft.com/office/officeart/2008/layout/VerticalCurvedList"/>
    <dgm:cxn modelId="{5D69C1AC-C35B-4C0F-865C-819BA670540B}" type="presParOf" srcId="{AA8CE4A5-5C25-4040-B38A-B66F27490FAF}" destId="{33D405AD-4955-4F75-AA5D-5D542D463753}" srcOrd="2" destOrd="0" presId="urn:microsoft.com/office/officeart/2008/layout/VerticalCurvedList"/>
    <dgm:cxn modelId="{4A4B23C2-C510-4165-A43B-BE9FA4E2D890}" type="presParOf" srcId="{33D405AD-4955-4F75-AA5D-5D542D463753}" destId="{CC03CD35-0D36-419B-8EBF-F796A91E91BA}" srcOrd="0" destOrd="0" presId="urn:microsoft.com/office/officeart/2008/layout/VerticalCurvedList"/>
    <dgm:cxn modelId="{9F75B31F-BCC8-4839-97B7-CF31502026EF}" type="presParOf" srcId="{AA8CE4A5-5C25-4040-B38A-B66F27490FAF}" destId="{183C82F7-5006-4EC6-9643-6E0E5AB17441}" srcOrd="3" destOrd="0" presId="urn:microsoft.com/office/officeart/2008/layout/VerticalCurvedList"/>
    <dgm:cxn modelId="{588C6D49-1717-4F58-8F6D-F3744B9DF0AB}" type="presParOf" srcId="{AA8CE4A5-5C25-4040-B38A-B66F27490FAF}" destId="{0EF4BC38-84CF-4F0E-BE27-DF9B39990184}" srcOrd="4" destOrd="0" presId="urn:microsoft.com/office/officeart/2008/layout/VerticalCurvedList"/>
    <dgm:cxn modelId="{BCE9317C-211B-4194-AECA-B078858D5E7D}" type="presParOf" srcId="{0EF4BC38-84CF-4F0E-BE27-DF9B39990184}" destId="{47EAC158-A4BF-42CF-B7C5-DFB2AAC7F939}" srcOrd="0" destOrd="0" presId="urn:microsoft.com/office/officeart/2008/layout/VerticalCurvedList"/>
    <dgm:cxn modelId="{1684A261-C958-471D-BC10-987F0C9F94C5}" type="presParOf" srcId="{AA8CE4A5-5C25-4040-B38A-B66F27490FAF}" destId="{BAD2843B-82EB-49CF-B2FF-1B3A39929753}" srcOrd="5" destOrd="0" presId="urn:microsoft.com/office/officeart/2008/layout/VerticalCurvedList"/>
    <dgm:cxn modelId="{A55600A9-CB11-45C3-9C95-34491B9DE31D}" type="presParOf" srcId="{AA8CE4A5-5C25-4040-B38A-B66F27490FAF}" destId="{E2DE8013-48F3-4C58-A171-2B83BE880643}" srcOrd="6" destOrd="0" presId="urn:microsoft.com/office/officeart/2008/layout/VerticalCurvedList"/>
    <dgm:cxn modelId="{60C01AD1-15D4-47E7-BE0F-C9C53B5A2B79}" type="presParOf" srcId="{E2DE8013-48F3-4C58-A171-2B83BE880643}" destId="{7DDD7A22-A2FA-44E7-A3CC-61456DF96021}" srcOrd="0" destOrd="0" presId="urn:microsoft.com/office/officeart/2008/layout/VerticalCurvedList"/>
    <dgm:cxn modelId="{387081AF-D1E7-4714-91A5-2B02C89B9B88}" type="presParOf" srcId="{AA8CE4A5-5C25-4040-B38A-B66F27490FAF}" destId="{A3078564-D6D6-4474-9FDD-2A7BF8A2B66E}" srcOrd="7" destOrd="0" presId="urn:microsoft.com/office/officeart/2008/layout/VerticalCurvedList"/>
    <dgm:cxn modelId="{2835E946-8F7D-4857-9D44-761BA2247EBE}" type="presParOf" srcId="{AA8CE4A5-5C25-4040-B38A-B66F27490FAF}" destId="{1115623A-E5EF-4D11-BF3B-ED12DCEBBD9E}" srcOrd="8" destOrd="0" presId="urn:microsoft.com/office/officeart/2008/layout/VerticalCurvedList"/>
    <dgm:cxn modelId="{8148E7EA-F22F-4274-916D-905D25EFD210}" type="presParOf" srcId="{1115623A-E5EF-4D11-BF3B-ED12DCEBBD9E}" destId="{DEEA723F-B9AC-4E72-B7C7-3FBD333246CB}" srcOrd="0" destOrd="0" presId="urn:microsoft.com/office/officeart/2008/layout/VerticalCurvedList"/>
    <dgm:cxn modelId="{D51A1819-CD54-4D77-AC3D-321AC98DAD62}" type="presParOf" srcId="{AA8CE4A5-5C25-4040-B38A-B66F27490FAF}" destId="{87B0632A-1BCC-4B4F-B29F-AFABB17A38F8}" srcOrd="9" destOrd="0" presId="urn:microsoft.com/office/officeart/2008/layout/VerticalCurvedList"/>
    <dgm:cxn modelId="{9F03E724-2BCF-49B6-AD29-65031475F452}" type="presParOf" srcId="{AA8CE4A5-5C25-4040-B38A-B66F27490FAF}" destId="{1E4ADED1-543E-45A7-9C28-80E561E441DE}" srcOrd="10" destOrd="0" presId="urn:microsoft.com/office/officeart/2008/layout/VerticalCurvedList"/>
    <dgm:cxn modelId="{187D5A1A-DF07-4E3F-B344-5BFC80F2803A}" type="presParOf" srcId="{1E4ADED1-543E-45A7-9C28-80E561E441DE}" destId="{546B1C39-E75B-46E4-9C12-A957F38676C0}" srcOrd="0" destOrd="0" presId="urn:microsoft.com/office/officeart/2008/layout/VerticalCurvedList"/>
    <dgm:cxn modelId="{66BC2879-EBD7-4991-ACD3-4D4652A01FDA}" type="presParOf" srcId="{AA8CE4A5-5C25-4040-B38A-B66F27490FAF}" destId="{3D187A05-396A-4421-AF49-5CF060367ADA}" srcOrd="11" destOrd="0" presId="urn:microsoft.com/office/officeart/2008/layout/VerticalCurvedList"/>
    <dgm:cxn modelId="{3699771E-1577-47C8-B878-29E20F06A6B8}" type="presParOf" srcId="{AA8CE4A5-5C25-4040-B38A-B66F27490FAF}" destId="{09752A6C-4BB2-43E5-B0DC-DDC077EB5E32}" srcOrd="12" destOrd="0" presId="urn:microsoft.com/office/officeart/2008/layout/VerticalCurvedList"/>
    <dgm:cxn modelId="{D4EBF0E6-BF38-45AC-9C55-29A4F8B18536}" type="presParOf" srcId="{09752A6C-4BB2-43E5-B0DC-DDC077EB5E32}" destId="{97A89368-A53E-4E8C-8592-0FC4DCDDE5BB}" srcOrd="0" destOrd="0" presId="urn:microsoft.com/office/officeart/2008/layout/VerticalCurvedList"/>
    <dgm:cxn modelId="{E9246E56-F6AE-4591-BBD3-B0F2EBF73CCD}" type="presParOf" srcId="{AA8CE4A5-5C25-4040-B38A-B66F27490FAF}" destId="{114D641D-3EAD-4F46-BF59-2DC28BC62874}" srcOrd="13" destOrd="0" presId="urn:microsoft.com/office/officeart/2008/layout/VerticalCurvedList"/>
    <dgm:cxn modelId="{527562D3-3728-4FFF-BEB8-A2DAB9837449}" type="presParOf" srcId="{AA8CE4A5-5C25-4040-B38A-B66F27490FAF}" destId="{752135A3-0F89-4A31-89A7-DA5C2652318F}" srcOrd="14" destOrd="0" presId="urn:microsoft.com/office/officeart/2008/layout/VerticalCurvedList"/>
    <dgm:cxn modelId="{7D252F79-291A-473D-87BF-77A5510CB10B}" type="presParOf" srcId="{752135A3-0F89-4A31-89A7-DA5C2652318F}" destId="{0336B1CE-1B37-45BF-B67B-CD24A0D8FF93}"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56F13C-B358-4520-96A2-35D38944D187}"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EB6E693B-3122-42F9-B22F-A8E5652FFB50}">
      <dgm:prSet phldrT="[Text]"/>
      <dgm:spPr/>
      <dgm:t>
        <a:bodyPr/>
        <a:lstStyle/>
        <a:p>
          <a:r>
            <a:rPr lang="en-US" dirty="0" smtClean="0"/>
            <a:t>Emergency Shelter</a:t>
          </a:r>
        </a:p>
      </dgm:t>
    </dgm:pt>
    <dgm:pt modelId="{54F47AF5-DE7F-49A4-91EE-031A09E64F0F}" type="parTrans" cxnId="{1D9E94A5-FAB5-46C6-B70B-D01D225BC2D7}">
      <dgm:prSet/>
      <dgm:spPr/>
      <dgm:t>
        <a:bodyPr/>
        <a:lstStyle/>
        <a:p>
          <a:endParaRPr lang="en-US"/>
        </a:p>
      </dgm:t>
    </dgm:pt>
    <dgm:pt modelId="{5C2067FA-DFCD-4B8B-9343-2ABBB66BAF15}" type="sibTrans" cxnId="{1D9E94A5-FAB5-46C6-B70B-D01D225BC2D7}">
      <dgm:prSet/>
      <dgm:spPr/>
      <dgm:t>
        <a:bodyPr/>
        <a:lstStyle/>
        <a:p>
          <a:endParaRPr lang="en-US"/>
        </a:p>
      </dgm:t>
    </dgm:pt>
    <dgm:pt modelId="{6D6FEE98-1DE5-4947-895D-00F496EE17CF}">
      <dgm:prSet phldrT="[Text]"/>
      <dgm:spPr/>
      <dgm:t>
        <a:bodyPr/>
        <a:lstStyle/>
        <a:p>
          <a:r>
            <a:rPr lang="en-US" dirty="0" smtClean="0"/>
            <a:t>Safe Haven</a:t>
          </a:r>
          <a:endParaRPr lang="en-US" dirty="0"/>
        </a:p>
      </dgm:t>
    </dgm:pt>
    <dgm:pt modelId="{CC404765-B7B8-4A72-A6AE-7776CC356C84}" type="parTrans" cxnId="{CCD4A262-CDF4-4F6F-9DF2-98D309D5B8A7}">
      <dgm:prSet/>
      <dgm:spPr/>
      <dgm:t>
        <a:bodyPr/>
        <a:lstStyle/>
        <a:p>
          <a:endParaRPr lang="en-US"/>
        </a:p>
      </dgm:t>
    </dgm:pt>
    <dgm:pt modelId="{FD9D21C6-93DE-4F1B-B597-39DE052AC9C3}" type="sibTrans" cxnId="{CCD4A262-CDF4-4F6F-9DF2-98D309D5B8A7}">
      <dgm:prSet/>
      <dgm:spPr/>
      <dgm:t>
        <a:bodyPr/>
        <a:lstStyle/>
        <a:p>
          <a:endParaRPr lang="en-US"/>
        </a:p>
      </dgm:t>
    </dgm:pt>
    <dgm:pt modelId="{1DD3E2BD-EC51-4826-A5A2-A501565949E9}">
      <dgm:prSet phldrT="[Text]"/>
      <dgm:spPr/>
      <dgm:t>
        <a:bodyPr/>
        <a:lstStyle/>
        <a:p>
          <a:r>
            <a:rPr lang="en-US" dirty="0" smtClean="0"/>
            <a:t>Street Outreach</a:t>
          </a:r>
          <a:endParaRPr lang="en-US" dirty="0"/>
        </a:p>
      </dgm:t>
    </dgm:pt>
    <dgm:pt modelId="{ADBCA7D2-C38C-4CE3-8509-4D502CDB81A7}" type="parTrans" cxnId="{630C4BC6-AC89-42D5-A328-270237AC5BB6}">
      <dgm:prSet/>
      <dgm:spPr/>
      <dgm:t>
        <a:bodyPr/>
        <a:lstStyle/>
        <a:p>
          <a:endParaRPr lang="en-US"/>
        </a:p>
      </dgm:t>
    </dgm:pt>
    <dgm:pt modelId="{9B64FECB-0F73-4ADF-8EAF-11E087071A4F}" type="sibTrans" cxnId="{630C4BC6-AC89-42D5-A328-270237AC5BB6}">
      <dgm:prSet/>
      <dgm:spPr/>
      <dgm:t>
        <a:bodyPr/>
        <a:lstStyle/>
        <a:p>
          <a:endParaRPr lang="en-US"/>
        </a:p>
      </dgm:t>
    </dgm:pt>
    <dgm:pt modelId="{A289BD73-1D78-4654-9BD8-98B110C5B862}">
      <dgm:prSet phldrT="[Text]"/>
      <dgm:spPr/>
      <dgm:t>
        <a:bodyPr/>
        <a:lstStyle/>
        <a:p>
          <a:r>
            <a:rPr lang="en-US" dirty="0" smtClean="0"/>
            <a:t>Permanent Supportive Housing</a:t>
          </a:r>
          <a:endParaRPr lang="en-US" dirty="0"/>
        </a:p>
      </dgm:t>
    </dgm:pt>
    <dgm:pt modelId="{BC5701D6-69A1-4733-BB4A-738B2D2C3FAD}" type="parTrans" cxnId="{8728AD0C-020C-44AE-A7DE-B4F9A81B0148}">
      <dgm:prSet/>
      <dgm:spPr/>
      <dgm:t>
        <a:bodyPr/>
        <a:lstStyle/>
        <a:p>
          <a:endParaRPr lang="en-US"/>
        </a:p>
      </dgm:t>
    </dgm:pt>
    <dgm:pt modelId="{37006CA8-A54F-43E3-825B-CB8C35E99BAF}" type="sibTrans" cxnId="{8728AD0C-020C-44AE-A7DE-B4F9A81B0148}">
      <dgm:prSet/>
      <dgm:spPr/>
      <dgm:t>
        <a:bodyPr/>
        <a:lstStyle/>
        <a:p>
          <a:endParaRPr lang="en-US"/>
        </a:p>
      </dgm:t>
    </dgm:pt>
    <dgm:pt modelId="{2066C93B-F462-4A8D-810D-AF4086960993}">
      <dgm:prSet phldrT="[Text]"/>
      <dgm:spPr/>
      <dgm:t>
        <a:bodyPr/>
        <a:lstStyle/>
        <a:p>
          <a:r>
            <a:rPr lang="en-US" dirty="0" smtClean="0"/>
            <a:t>Rapid </a:t>
          </a:r>
        </a:p>
        <a:p>
          <a:r>
            <a:rPr lang="en-US" dirty="0" smtClean="0"/>
            <a:t>Re-Housing</a:t>
          </a:r>
          <a:endParaRPr lang="en-US" dirty="0"/>
        </a:p>
      </dgm:t>
    </dgm:pt>
    <dgm:pt modelId="{AFC533F6-B8AD-477F-894C-FBA2F3B3614C}" type="parTrans" cxnId="{01CF39E2-2FD4-40CB-B538-C788114D7D8B}">
      <dgm:prSet/>
      <dgm:spPr/>
      <dgm:t>
        <a:bodyPr/>
        <a:lstStyle/>
        <a:p>
          <a:endParaRPr lang="en-US"/>
        </a:p>
      </dgm:t>
    </dgm:pt>
    <dgm:pt modelId="{2DBBFFF4-F5DE-4D98-8C0C-D464195B2BC2}" type="sibTrans" cxnId="{01CF39E2-2FD4-40CB-B538-C788114D7D8B}">
      <dgm:prSet/>
      <dgm:spPr/>
      <dgm:t>
        <a:bodyPr/>
        <a:lstStyle/>
        <a:p>
          <a:endParaRPr lang="en-US"/>
        </a:p>
      </dgm:t>
    </dgm:pt>
    <dgm:pt modelId="{A1120144-64ED-42FF-A7BD-164F9E0CCDEB}">
      <dgm:prSet phldrT="[Text]"/>
      <dgm:spPr/>
      <dgm:t>
        <a:bodyPr/>
        <a:lstStyle/>
        <a:p>
          <a:r>
            <a:rPr lang="en-US" dirty="0" smtClean="0"/>
            <a:t>Transitional Housing</a:t>
          </a:r>
          <a:endParaRPr lang="en-US" dirty="0"/>
        </a:p>
      </dgm:t>
    </dgm:pt>
    <dgm:pt modelId="{37893459-187F-49AC-8668-8B751AC30111}" type="parTrans" cxnId="{0E43A4A3-D47A-40F7-B28F-DE2A2439BF77}">
      <dgm:prSet/>
      <dgm:spPr/>
      <dgm:t>
        <a:bodyPr/>
        <a:lstStyle/>
        <a:p>
          <a:endParaRPr lang="en-US"/>
        </a:p>
      </dgm:t>
    </dgm:pt>
    <dgm:pt modelId="{C7F4FD8E-88F8-46AF-87AF-FBF00F6EE106}" type="sibTrans" cxnId="{0E43A4A3-D47A-40F7-B28F-DE2A2439BF77}">
      <dgm:prSet/>
      <dgm:spPr/>
      <dgm:t>
        <a:bodyPr/>
        <a:lstStyle/>
        <a:p>
          <a:endParaRPr lang="en-US"/>
        </a:p>
      </dgm:t>
    </dgm:pt>
    <dgm:pt modelId="{732E97A0-4982-479A-90BF-8DD313E07869}" type="pres">
      <dgm:prSet presAssocID="{5756F13C-B358-4520-96A2-35D38944D187}" presName="diagram" presStyleCnt="0">
        <dgm:presLayoutVars>
          <dgm:dir/>
          <dgm:resizeHandles val="exact"/>
        </dgm:presLayoutVars>
      </dgm:prSet>
      <dgm:spPr/>
      <dgm:t>
        <a:bodyPr/>
        <a:lstStyle/>
        <a:p>
          <a:endParaRPr lang="en-US"/>
        </a:p>
      </dgm:t>
    </dgm:pt>
    <dgm:pt modelId="{F8564E5B-B552-4775-94DF-A8433C1D74B7}" type="pres">
      <dgm:prSet presAssocID="{EB6E693B-3122-42F9-B22F-A8E5652FFB50}" presName="node" presStyleLbl="node1" presStyleIdx="0" presStyleCnt="6">
        <dgm:presLayoutVars>
          <dgm:bulletEnabled val="1"/>
        </dgm:presLayoutVars>
      </dgm:prSet>
      <dgm:spPr/>
      <dgm:t>
        <a:bodyPr/>
        <a:lstStyle/>
        <a:p>
          <a:endParaRPr lang="en-US"/>
        </a:p>
      </dgm:t>
    </dgm:pt>
    <dgm:pt modelId="{47C47267-E963-40D5-94AE-269E71183C2C}" type="pres">
      <dgm:prSet presAssocID="{5C2067FA-DFCD-4B8B-9343-2ABBB66BAF15}" presName="sibTrans" presStyleCnt="0"/>
      <dgm:spPr/>
    </dgm:pt>
    <dgm:pt modelId="{E3B45821-42E6-44C9-AF60-69181F1772EB}" type="pres">
      <dgm:prSet presAssocID="{6D6FEE98-1DE5-4947-895D-00F496EE17CF}" presName="node" presStyleLbl="node1" presStyleIdx="1" presStyleCnt="6">
        <dgm:presLayoutVars>
          <dgm:bulletEnabled val="1"/>
        </dgm:presLayoutVars>
      </dgm:prSet>
      <dgm:spPr/>
      <dgm:t>
        <a:bodyPr/>
        <a:lstStyle/>
        <a:p>
          <a:endParaRPr lang="en-US"/>
        </a:p>
      </dgm:t>
    </dgm:pt>
    <dgm:pt modelId="{D50A4B9C-D6C9-48D4-B54C-0AE7ECB5DE10}" type="pres">
      <dgm:prSet presAssocID="{FD9D21C6-93DE-4F1B-B597-39DE052AC9C3}" presName="sibTrans" presStyleCnt="0"/>
      <dgm:spPr/>
    </dgm:pt>
    <dgm:pt modelId="{A4F3B922-4E3B-46F3-BF21-DAB38BB2409C}" type="pres">
      <dgm:prSet presAssocID="{A1120144-64ED-42FF-A7BD-164F9E0CCDEB}" presName="node" presStyleLbl="node1" presStyleIdx="2" presStyleCnt="6">
        <dgm:presLayoutVars>
          <dgm:bulletEnabled val="1"/>
        </dgm:presLayoutVars>
      </dgm:prSet>
      <dgm:spPr/>
      <dgm:t>
        <a:bodyPr/>
        <a:lstStyle/>
        <a:p>
          <a:endParaRPr lang="en-US"/>
        </a:p>
      </dgm:t>
    </dgm:pt>
    <dgm:pt modelId="{015D8E77-3518-46FE-B4BC-8A70FD5DC882}" type="pres">
      <dgm:prSet presAssocID="{C7F4FD8E-88F8-46AF-87AF-FBF00F6EE106}" presName="sibTrans" presStyleCnt="0"/>
      <dgm:spPr/>
    </dgm:pt>
    <dgm:pt modelId="{FBB95EF8-73D9-4628-A9CB-A8F48F00F903}" type="pres">
      <dgm:prSet presAssocID="{1DD3E2BD-EC51-4826-A5A2-A501565949E9}" presName="node" presStyleLbl="node1" presStyleIdx="3" presStyleCnt="6">
        <dgm:presLayoutVars>
          <dgm:bulletEnabled val="1"/>
        </dgm:presLayoutVars>
      </dgm:prSet>
      <dgm:spPr/>
      <dgm:t>
        <a:bodyPr/>
        <a:lstStyle/>
        <a:p>
          <a:endParaRPr lang="en-US"/>
        </a:p>
      </dgm:t>
    </dgm:pt>
    <dgm:pt modelId="{9B3C58DE-3182-4BAF-9F5A-9C79566B79AD}" type="pres">
      <dgm:prSet presAssocID="{9B64FECB-0F73-4ADF-8EAF-11E087071A4F}" presName="sibTrans" presStyleCnt="0"/>
      <dgm:spPr/>
    </dgm:pt>
    <dgm:pt modelId="{0C447391-C529-4F02-B272-84D3086DEEF4}" type="pres">
      <dgm:prSet presAssocID="{A289BD73-1D78-4654-9BD8-98B110C5B862}" presName="node" presStyleLbl="node1" presStyleIdx="4" presStyleCnt="6">
        <dgm:presLayoutVars>
          <dgm:bulletEnabled val="1"/>
        </dgm:presLayoutVars>
      </dgm:prSet>
      <dgm:spPr/>
      <dgm:t>
        <a:bodyPr/>
        <a:lstStyle/>
        <a:p>
          <a:endParaRPr lang="en-US"/>
        </a:p>
      </dgm:t>
    </dgm:pt>
    <dgm:pt modelId="{78C7F203-451C-485F-A78B-3168D2A3C181}" type="pres">
      <dgm:prSet presAssocID="{37006CA8-A54F-43E3-825B-CB8C35E99BAF}" presName="sibTrans" presStyleCnt="0"/>
      <dgm:spPr/>
    </dgm:pt>
    <dgm:pt modelId="{42548E78-E606-4DF8-AE88-9BCCF5D44614}" type="pres">
      <dgm:prSet presAssocID="{2066C93B-F462-4A8D-810D-AF4086960993}" presName="node" presStyleLbl="node1" presStyleIdx="5" presStyleCnt="6">
        <dgm:presLayoutVars>
          <dgm:bulletEnabled val="1"/>
        </dgm:presLayoutVars>
      </dgm:prSet>
      <dgm:spPr/>
      <dgm:t>
        <a:bodyPr/>
        <a:lstStyle/>
        <a:p>
          <a:endParaRPr lang="en-US"/>
        </a:p>
      </dgm:t>
    </dgm:pt>
  </dgm:ptLst>
  <dgm:cxnLst>
    <dgm:cxn modelId="{0FBFC712-CE00-4449-8243-8B29E69A2868}" type="presOf" srcId="{EB6E693B-3122-42F9-B22F-A8E5652FFB50}" destId="{F8564E5B-B552-4775-94DF-A8433C1D74B7}" srcOrd="0" destOrd="0" presId="urn:microsoft.com/office/officeart/2005/8/layout/default"/>
    <dgm:cxn modelId="{6260B7AC-8E8C-4552-BF0B-1443AD50B84D}" type="presOf" srcId="{5756F13C-B358-4520-96A2-35D38944D187}" destId="{732E97A0-4982-479A-90BF-8DD313E07869}" srcOrd="0" destOrd="0" presId="urn:microsoft.com/office/officeart/2005/8/layout/default"/>
    <dgm:cxn modelId="{1D9E94A5-FAB5-46C6-B70B-D01D225BC2D7}" srcId="{5756F13C-B358-4520-96A2-35D38944D187}" destId="{EB6E693B-3122-42F9-B22F-A8E5652FFB50}" srcOrd="0" destOrd="0" parTransId="{54F47AF5-DE7F-49A4-91EE-031A09E64F0F}" sibTransId="{5C2067FA-DFCD-4B8B-9343-2ABBB66BAF15}"/>
    <dgm:cxn modelId="{D0D73BCE-10D4-46DA-9FC6-21B210AC4C8A}" type="presOf" srcId="{6D6FEE98-1DE5-4947-895D-00F496EE17CF}" destId="{E3B45821-42E6-44C9-AF60-69181F1772EB}" srcOrd="0" destOrd="0" presId="urn:microsoft.com/office/officeart/2005/8/layout/default"/>
    <dgm:cxn modelId="{1F1CD947-D9B4-4772-8177-5DBE57CC9573}" type="presOf" srcId="{A289BD73-1D78-4654-9BD8-98B110C5B862}" destId="{0C447391-C529-4F02-B272-84D3086DEEF4}" srcOrd="0" destOrd="0" presId="urn:microsoft.com/office/officeart/2005/8/layout/default"/>
    <dgm:cxn modelId="{CCD4A262-CDF4-4F6F-9DF2-98D309D5B8A7}" srcId="{5756F13C-B358-4520-96A2-35D38944D187}" destId="{6D6FEE98-1DE5-4947-895D-00F496EE17CF}" srcOrd="1" destOrd="0" parTransId="{CC404765-B7B8-4A72-A6AE-7776CC356C84}" sibTransId="{FD9D21C6-93DE-4F1B-B597-39DE052AC9C3}"/>
    <dgm:cxn modelId="{97D30BED-A9A3-4436-B567-B62D024CED72}" type="presOf" srcId="{1DD3E2BD-EC51-4826-A5A2-A501565949E9}" destId="{FBB95EF8-73D9-4628-A9CB-A8F48F00F903}" srcOrd="0" destOrd="0" presId="urn:microsoft.com/office/officeart/2005/8/layout/default"/>
    <dgm:cxn modelId="{4C565953-BB43-4599-92D1-75D76E228994}" type="presOf" srcId="{2066C93B-F462-4A8D-810D-AF4086960993}" destId="{42548E78-E606-4DF8-AE88-9BCCF5D44614}" srcOrd="0" destOrd="0" presId="urn:microsoft.com/office/officeart/2005/8/layout/default"/>
    <dgm:cxn modelId="{01CF39E2-2FD4-40CB-B538-C788114D7D8B}" srcId="{5756F13C-B358-4520-96A2-35D38944D187}" destId="{2066C93B-F462-4A8D-810D-AF4086960993}" srcOrd="5" destOrd="0" parTransId="{AFC533F6-B8AD-477F-894C-FBA2F3B3614C}" sibTransId="{2DBBFFF4-F5DE-4D98-8C0C-D464195B2BC2}"/>
    <dgm:cxn modelId="{0E43A4A3-D47A-40F7-B28F-DE2A2439BF77}" srcId="{5756F13C-B358-4520-96A2-35D38944D187}" destId="{A1120144-64ED-42FF-A7BD-164F9E0CCDEB}" srcOrd="2" destOrd="0" parTransId="{37893459-187F-49AC-8668-8B751AC30111}" sibTransId="{C7F4FD8E-88F8-46AF-87AF-FBF00F6EE106}"/>
    <dgm:cxn modelId="{630C4BC6-AC89-42D5-A328-270237AC5BB6}" srcId="{5756F13C-B358-4520-96A2-35D38944D187}" destId="{1DD3E2BD-EC51-4826-A5A2-A501565949E9}" srcOrd="3" destOrd="0" parTransId="{ADBCA7D2-C38C-4CE3-8509-4D502CDB81A7}" sibTransId="{9B64FECB-0F73-4ADF-8EAF-11E087071A4F}"/>
    <dgm:cxn modelId="{8728AD0C-020C-44AE-A7DE-B4F9A81B0148}" srcId="{5756F13C-B358-4520-96A2-35D38944D187}" destId="{A289BD73-1D78-4654-9BD8-98B110C5B862}" srcOrd="4" destOrd="0" parTransId="{BC5701D6-69A1-4733-BB4A-738B2D2C3FAD}" sibTransId="{37006CA8-A54F-43E3-825B-CB8C35E99BAF}"/>
    <dgm:cxn modelId="{ACA72A91-BA77-4562-B939-C3D024990609}" type="presOf" srcId="{A1120144-64ED-42FF-A7BD-164F9E0CCDEB}" destId="{A4F3B922-4E3B-46F3-BF21-DAB38BB2409C}" srcOrd="0" destOrd="0" presId="urn:microsoft.com/office/officeart/2005/8/layout/default"/>
    <dgm:cxn modelId="{0ACEE0B4-8C58-4A88-AB11-872FAC4AEA37}" type="presParOf" srcId="{732E97A0-4982-479A-90BF-8DD313E07869}" destId="{F8564E5B-B552-4775-94DF-A8433C1D74B7}" srcOrd="0" destOrd="0" presId="urn:microsoft.com/office/officeart/2005/8/layout/default"/>
    <dgm:cxn modelId="{5F8870BF-B8CF-436B-A1D5-B04E0380065C}" type="presParOf" srcId="{732E97A0-4982-479A-90BF-8DD313E07869}" destId="{47C47267-E963-40D5-94AE-269E71183C2C}" srcOrd="1" destOrd="0" presId="urn:microsoft.com/office/officeart/2005/8/layout/default"/>
    <dgm:cxn modelId="{BF713875-4CC4-4195-900F-112E28173F17}" type="presParOf" srcId="{732E97A0-4982-479A-90BF-8DD313E07869}" destId="{E3B45821-42E6-44C9-AF60-69181F1772EB}" srcOrd="2" destOrd="0" presId="urn:microsoft.com/office/officeart/2005/8/layout/default"/>
    <dgm:cxn modelId="{8CFA6180-9D82-432E-8AD7-5D31488FEC80}" type="presParOf" srcId="{732E97A0-4982-479A-90BF-8DD313E07869}" destId="{D50A4B9C-D6C9-48D4-B54C-0AE7ECB5DE10}" srcOrd="3" destOrd="0" presId="urn:microsoft.com/office/officeart/2005/8/layout/default"/>
    <dgm:cxn modelId="{58613405-94CD-4BD0-B7E9-B95CF54E04D2}" type="presParOf" srcId="{732E97A0-4982-479A-90BF-8DD313E07869}" destId="{A4F3B922-4E3B-46F3-BF21-DAB38BB2409C}" srcOrd="4" destOrd="0" presId="urn:microsoft.com/office/officeart/2005/8/layout/default"/>
    <dgm:cxn modelId="{09CF00C0-7EA8-402B-AEE1-E9ADBEB0A2B8}" type="presParOf" srcId="{732E97A0-4982-479A-90BF-8DD313E07869}" destId="{015D8E77-3518-46FE-B4BC-8A70FD5DC882}" srcOrd="5" destOrd="0" presId="urn:microsoft.com/office/officeart/2005/8/layout/default"/>
    <dgm:cxn modelId="{976C44E0-37EB-4985-A0AE-4F2486788B29}" type="presParOf" srcId="{732E97A0-4982-479A-90BF-8DD313E07869}" destId="{FBB95EF8-73D9-4628-A9CB-A8F48F00F903}" srcOrd="6" destOrd="0" presId="urn:microsoft.com/office/officeart/2005/8/layout/default"/>
    <dgm:cxn modelId="{5CE1070F-C7C3-4C2E-921D-ACC81E7F99DB}" type="presParOf" srcId="{732E97A0-4982-479A-90BF-8DD313E07869}" destId="{9B3C58DE-3182-4BAF-9F5A-9C79566B79AD}" srcOrd="7" destOrd="0" presId="urn:microsoft.com/office/officeart/2005/8/layout/default"/>
    <dgm:cxn modelId="{03B0859E-22E3-4A66-8CC7-EB882A1031CD}" type="presParOf" srcId="{732E97A0-4982-479A-90BF-8DD313E07869}" destId="{0C447391-C529-4F02-B272-84D3086DEEF4}" srcOrd="8" destOrd="0" presId="urn:microsoft.com/office/officeart/2005/8/layout/default"/>
    <dgm:cxn modelId="{0DD9DB30-9477-4379-9B4A-A9C8C30F8793}" type="presParOf" srcId="{732E97A0-4982-479A-90BF-8DD313E07869}" destId="{78C7F203-451C-485F-A78B-3168D2A3C181}" srcOrd="9" destOrd="0" presId="urn:microsoft.com/office/officeart/2005/8/layout/default"/>
    <dgm:cxn modelId="{9E398CAB-12AA-4374-8195-B549F28C96CB}" type="presParOf" srcId="{732E97A0-4982-479A-90BF-8DD313E07869}" destId="{42548E78-E606-4DF8-AE88-9BCCF5D44614}"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E6F5A0E-F533-483E-81D0-B3455E184712}" type="doc">
      <dgm:prSet loTypeId="urn:microsoft.com/office/officeart/2005/8/layout/chevron2" loCatId="list" qsTypeId="urn:microsoft.com/office/officeart/2005/8/quickstyle/simple1" qsCatId="simple" csTypeId="urn:microsoft.com/office/officeart/2005/8/colors/accent0_3" csCatId="mainScheme" phldr="1"/>
      <dgm:spPr/>
      <dgm:t>
        <a:bodyPr/>
        <a:lstStyle/>
        <a:p>
          <a:endParaRPr lang="en-US"/>
        </a:p>
      </dgm:t>
    </dgm:pt>
    <dgm:pt modelId="{C7D4759D-5526-4F2C-9FFF-D6810508706E}">
      <dgm:prSet phldrT="[Text]"/>
      <dgm:spPr/>
      <dgm:t>
        <a:bodyPr/>
        <a:lstStyle/>
        <a:p>
          <a:r>
            <a:rPr lang="en-US" dirty="0" smtClean="0"/>
            <a:t>APR</a:t>
          </a:r>
          <a:endParaRPr lang="en-US" dirty="0"/>
        </a:p>
      </dgm:t>
    </dgm:pt>
    <dgm:pt modelId="{D58BA217-993A-4CDE-A308-5EA3EB1D2A9D}" type="parTrans" cxnId="{40413FAC-AFD0-422B-8E17-D99A4557C69F}">
      <dgm:prSet/>
      <dgm:spPr/>
      <dgm:t>
        <a:bodyPr/>
        <a:lstStyle/>
        <a:p>
          <a:endParaRPr lang="en-US"/>
        </a:p>
      </dgm:t>
    </dgm:pt>
    <dgm:pt modelId="{288C2895-24E9-4E8C-879A-4F10568374CC}" type="sibTrans" cxnId="{40413FAC-AFD0-422B-8E17-D99A4557C69F}">
      <dgm:prSet/>
      <dgm:spPr/>
      <dgm:t>
        <a:bodyPr/>
        <a:lstStyle/>
        <a:p>
          <a:endParaRPr lang="en-US"/>
        </a:p>
      </dgm:t>
    </dgm:pt>
    <dgm:pt modelId="{84D08E5A-A05C-4078-BCD2-9D8946B1F515}">
      <dgm:prSet phldrT="[Text]"/>
      <dgm:spPr/>
      <dgm:t>
        <a:bodyPr/>
        <a:lstStyle/>
        <a:p>
          <a:r>
            <a:rPr lang="en-US" dirty="0" smtClean="0"/>
            <a:t>Entry/Exit Dates</a:t>
          </a:r>
          <a:endParaRPr lang="en-US" dirty="0"/>
        </a:p>
      </dgm:t>
    </dgm:pt>
    <dgm:pt modelId="{6F987B77-453F-4284-A70F-7BA5FD81D13A}" type="parTrans" cxnId="{03F7C3DB-36F7-4AE0-8706-80F3A20E05A9}">
      <dgm:prSet/>
      <dgm:spPr/>
      <dgm:t>
        <a:bodyPr/>
        <a:lstStyle/>
        <a:p>
          <a:endParaRPr lang="en-US"/>
        </a:p>
      </dgm:t>
    </dgm:pt>
    <dgm:pt modelId="{007AFEA8-3FE1-4EAB-B0B6-01A4D29BC2F5}" type="sibTrans" cxnId="{03F7C3DB-36F7-4AE0-8706-80F3A20E05A9}">
      <dgm:prSet/>
      <dgm:spPr/>
      <dgm:t>
        <a:bodyPr/>
        <a:lstStyle/>
        <a:p>
          <a:endParaRPr lang="en-US"/>
        </a:p>
      </dgm:t>
    </dgm:pt>
    <dgm:pt modelId="{5B03EC87-228C-4500-AF0A-92F4090FA17E}">
      <dgm:prSet phldrT="[Text]"/>
      <dgm:spPr/>
      <dgm:t>
        <a:bodyPr/>
        <a:lstStyle/>
        <a:p>
          <a:r>
            <a:rPr lang="en-US" dirty="0" smtClean="0"/>
            <a:t>UDQ</a:t>
          </a:r>
          <a:endParaRPr lang="en-US" dirty="0"/>
        </a:p>
      </dgm:t>
    </dgm:pt>
    <dgm:pt modelId="{F5AFC4C2-8057-429C-8150-0A509425D999}" type="parTrans" cxnId="{8EA1744A-80B2-4E7F-968A-631BADFD2B0D}">
      <dgm:prSet/>
      <dgm:spPr/>
      <dgm:t>
        <a:bodyPr/>
        <a:lstStyle/>
        <a:p>
          <a:endParaRPr lang="en-US"/>
        </a:p>
      </dgm:t>
    </dgm:pt>
    <dgm:pt modelId="{27C13763-5E49-46EB-8C50-15748CC1042B}" type="sibTrans" cxnId="{8EA1744A-80B2-4E7F-968A-631BADFD2B0D}">
      <dgm:prSet/>
      <dgm:spPr/>
      <dgm:t>
        <a:bodyPr/>
        <a:lstStyle/>
        <a:p>
          <a:endParaRPr lang="en-US"/>
        </a:p>
      </dgm:t>
    </dgm:pt>
    <dgm:pt modelId="{79C41E48-2860-45CD-9242-830B743E5852}">
      <dgm:prSet phldrT="[Text]"/>
      <dgm:spPr/>
      <dgm:t>
        <a:bodyPr/>
        <a:lstStyle/>
        <a:p>
          <a:r>
            <a:rPr lang="en-US" dirty="0" smtClean="0"/>
            <a:t>Timeliness</a:t>
          </a:r>
          <a:endParaRPr lang="en-US" dirty="0"/>
        </a:p>
      </dgm:t>
    </dgm:pt>
    <dgm:pt modelId="{2122A489-1086-44AB-8A1B-464C0241F35F}" type="parTrans" cxnId="{1A4D9103-7547-469E-8836-4B3EAD769361}">
      <dgm:prSet/>
      <dgm:spPr/>
      <dgm:t>
        <a:bodyPr/>
        <a:lstStyle/>
        <a:p>
          <a:endParaRPr lang="en-US"/>
        </a:p>
      </dgm:t>
    </dgm:pt>
    <dgm:pt modelId="{E4546911-4EED-41B3-B2CE-B625C9446AA7}" type="sibTrans" cxnId="{1A4D9103-7547-469E-8836-4B3EAD769361}">
      <dgm:prSet/>
      <dgm:spPr/>
      <dgm:t>
        <a:bodyPr/>
        <a:lstStyle/>
        <a:p>
          <a:endParaRPr lang="en-US"/>
        </a:p>
      </dgm:t>
    </dgm:pt>
    <dgm:pt modelId="{0267767E-468F-45DD-99D9-156CAA24E557}">
      <dgm:prSet phldrT="[Text]"/>
      <dgm:spPr/>
      <dgm:t>
        <a:bodyPr/>
        <a:lstStyle/>
        <a:p>
          <a:r>
            <a:rPr lang="en-US" dirty="0" smtClean="0"/>
            <a:t>Income</a:t>
          </a:r>
          <a:endParaRPr lang="en-US" dirty="0"/>
        </a:p>
      </dgm:t>
    </dgm:pt>
    <dgm:pt modelId="{91C32F62-2B2C-4548-A429-BCE2E1002C6F}" type="parTrans" cxnId="{43443C2A-18EA-4235-BBED-43C33B475949}">
      <dgm:prSet/>
      <dgm:spPr/>
      <dgm:t>
        <a:bodyPr/>
        <a:lstStyle/>
        <a:p>
          <a:endParaRPr lang="en-US"/>
        </a:p>
      </dgm:t>
    </dgm:pt>
    <dgm:pt modelId="{A1F75A24-C9F3-42FF-96E9-1664289F8ADA}" type="sibTrans" cxnId="{43443C2A-18EA-4235-BBED-43C33B475949}">
      <dgm:prSet/>
      <dgm:spPr/>
      <dgm:t>
        <a:bodyPr/>
        <a:lstStyle/>
        <a:p>
          <a:endParaRPr lang="en-US"/>
        </a:p>
      </dgm:t>
    </dgm:pt>
    <dgm:pt modelId="{E29A2B72-33BB-4221-AE60-A98E2056A1E9}">
      <dgm:prSet phldrT="[Text]"/>
      <dgm:spPr/>
      <dgm:t>
        <a:bodyPr/>
        <a:lstStyle/>
        <a:p>
          <a:r>
            <a:rPr lang="en-US" dirty="0" smtClean="0"/>
            <a:t>Annual Assessments</a:t>
          </a:r>
          <a:endParaRPr lang="en-US" dirty="0"/>
        </a:p>
      </dgm:t>
    </dgm:pt>
    <dgm:pt modelId="{40C387C8-1EBC-4D3F-AD17-A58A9168E724}" type="parTrans" cxnId="{425D0280-7BDA-4CF5-A486-09422BC60F9A}">
      <dgm:prSet/>
      <dgm:spPr/>
      <dgm:t>
        <a:bodyPr/>
        <a:lstStyle/>
        <a:p>
          <a:endParaRPr lang="en-US"/>
        </a:p>
      </dgm:t>
    </dgm:pt>
    <dgm:pt modelId="{E7E70937-92EC-40F2-A8F7-105EEBA6023F}" type="sibTrans" cxnId="{425D0280-7BDA-4CF5-A486-09422BC60F9A}">
      <dgm:prSet/>
      <dgm:spPr/>
      <dgm:t>
        <a:bodyPr/>
        <a:lstStyle/>
        <a:p>
          <a:endParaRPr lang="en-US"/>
        </a:p>
      </dgm:t>
    </dgm:pt>
    <dgm:pt modelId="{CF217E94-4C21-4D3D-9101-D97AD83A04AF}">
      <dgm:prSet phldrT="[Text]"/>
      <dgm:spPr/>
      <dgm:t>
        <a:bodyPr/>
        <a:lstStyle/>
        <a:p>
          <a:r>
            <a:rPr lang="en-US" dirty="0" smtClean="0"/>
            <a:t>Annual Assessments</a:t>
          </a:r>
          <a:endParaRPr lang="en-US" dirty="0"/>
        </a:p>
      </dgm:t>
    </dgm:pt>
    <dgm:pt modelId="{3446E128-B3AF-4F52-969D-D7DD99ACED73}" type="parTrans" cxnId="{0F637BB5-DE3C-45FF-8716-426EFD68FB07}">
      <dgm:prSet/>
      <dgm:spPr/>
      <dgm:t>
        <a:bodyPr/>
        <a:lstStyle/>
        <a:p>
          <a:endParaRPr lang="en-US"/>
        </a:p>
      </dgm:t>
    </dgm:pt>
    <dgm:pt modelId="{A5F962CB-1BE6-40B0-933A-FF6EF83C781F}" type="sibTrans" cxnId="{0F637BB5-DE3C-45FF-8716-426EFD68FB07}">
      <dgm:prSet/>
      <dgm:spPr/>
      <dgm:t>
        <a:bodyPr/>
        <a:lstStyle/>
        <a:p>
          <a:endParaRPr lang="en-US"/>
        </a:p>
      </dgm:t>
    </dgm:pt>
    <dgm:pt modelId="{A59639BD-8A58-4F79-AE60-7E28EDE0D669}" type="pres">
      <dgm:prSet presAssocID="{FE6F5A0E-F533-483E-81D0-B3455E184712}" presName="linearFlow" presStyleCnt="0">
        <dgm:presLayoutVars>
          <dgm:dir/>
          <dgm:animLvl val="lvl"/>
          <dgm:resizeHandles val="exact"/>
        </dgm:presLayoutVars>
      </dgm:prSet>
      <dgm:spPr/>
      <dgm:t>
        <a:bodyPr/>
        <a:lstStyle/>
        <a:p>
          <a:endParaRPr lang="en-US"/>
        </a:p>
      </dgm:t>
    </dgm:pt>
    <dgm:pt modelId="{91E2BE61-105D-43C4-831B-2A37B3861DF2}" type="pres">
      <dgm:prSet presAssocID="{C7D4759D-5526-4F2C-9FFF-D6810508706E}" presName="composite" presStyleCnt="0"/>
      <dgm:spPr/>
    </dgm:pt>
    <dgm:pt modelId="{A978BB23-5BD2-4DD1-B77A-CDA510E0134D}" type="pres">
      <dgm:prSet presAssocID="{C7D4759D-5526-4F2C-9FFF-D6810508706E}" presName="parentText" presStyleLbl="alignNode1" presStyleIdx="0" presStyleCnt="2">
        <dgm:presLayoutVars>
          <dgm:chMax val="1"/>
          <dgm:bulletEnabled val="1"/>
        </dgm:presLayoutVars>
      </dgm:prSet>
      <dgm:spPr/>
      <dgm:t>
        <a:bodyPr/>
        <a:lstStyle/>
        <a:p>
          <a:endParaRPr lang="en-US"/>
        </a:p>
      </dgm:t>
    </dgm:pt>
    <dgm:pt modelId="{393CF8D9-CA6E-4F59-A7B4-B7892F7AE3F6}" type="pres">
      <dgm:prSet presAssocID="{C7D4759D-5526-4F2C-9FFF-D6810508706E}" presName="descendantText" presStyleLbl="alignAcc1" presStyleIdx="0" presStyleCnt="2">
        <dgm:presLayoutVars>
          <dgm:bulletEnabled val="1"/>
        </dgm:presLayoutVars>
      </dgm:prSet>
      <dgm:spPr/>
      <dgm:t>
        <a:bodyPr/>
        <a:lstStyle/>
        <a:p>
          <a:endParaRPr lang="en-US"/>
        </a:p>
      </dgm:t>
    </dgm:pt>
    <dgm:pt modelId="{9B0456C4-47C5-4D38-94D5-431C62BF4652}" type="pres">
      <dgm:prSet presAssocID="{288C2895-24E9-4E8C-879A-4F10568374CC}" presName="sp" presStyleCnt="0"/>
      <dgm:spPr/>
    </dgm:pt>
    <dgm:pt modelId="{042002ED-4840-462E-9585-CFA410673EF5}" type="pres">
      <dgm:prSet presAssocID="{5B03EC87-228C-4500-AF0A-92F4090FA17E}" presName="composite" presStyleCnt="0"/>
      <dgm:spPr/>
    </dgm:pt>
    <dgm:pt modelId="{74237E47-CFDB-464A-81A0-0E7FC4C939F1}" type="pres">
      <dgm:prSet presAssocID="{5B03EC87-228C-4500-AF0A-92F4090FA17E}" presName="parentText" presStyleLbl="alignNode1" presStyleIdx="1" presStyleCnt="2">
        <dgm:presLayoutVars>
          <dgm:chMax val="1"/>
          <dgm:bulletEnabled val="1"/>
        </dgm:presLayoutVars>
      </dgm:prSet>
      <dgm:spPr/>
      <dgm:t>
        <a:bodyPr/>
        <a:lstStyle/>
        <a:p>
          <a:endParaRPr lang="en-US"/>
        </a:p>
      </dgm:t>
    </dgm:pt>
    <dgm:pt modelId="{9DB05CEC-A562-48C2-883E-215407BB7E29}" type="pres">
      <dgm:prSet presAssocID="{5B03EC87-228C-4500-AF0A-92F4090FA17E}" presName="descendantText" presStyleLbl="alignAcc1" presStyleIdx="1" presStyleCnt="2">
        <dgm:presLayoutVars>
          <dgm:bulletEnabled val="1"/>
        </dgm:presLayoutVars>
      </dgm:prSet>
      <dgm:spPr/>
      <dgm:t>
        <a:bodyPr/>
        <a:lstStyle/>
        <a:p>
          <a:endParaRPr lang="en-US"/>
        </a:p>
      </dgm:t>
    </dgm:pt>
  </dgm:ptLst>
  <dgm:cxnLst>
    <dgm:cxn modelId="{43443C2A-18EA-4235-BBED-43C33B475949}" srcId="{C7D4759D-5526-4F2C-9FFF-D6810508706E}" destId="{0267767E-468F-45DD-99D9-156CAA24E557}" srcOrd="1" destOrd="0" parTransId="{91C32F62-2B2C-4548-A429-BCE2E1002C6F}" sibTransId="{A1F75A24-C9F3-42FF-96E9-1664289F8ADA}"/>
    <dgm:cxn modelId="{CBF5F2BA-4268-4750-A161-BA8CFA3D1C54}" type="presOf" srcId="{C7D4759D-5526-4F2C-9FFF-D6810508706E}" destId="{A978BB23-5BD2-4DD1-B77A-CDA510E0134D}" srcOrd="0" destOrd="0" presId="urn:microsoft.com/office/officeart/2005/8/layout/chevron2"/>
    <dgm:cxn modelId="{9AD15E1F-9CF0-4A5B-A22A-CE5F887CB841}" type="presOf" srcId="{84D08E5A-A05C-4078-BCD2-9D8946B1F515}" destId="{393CF8D9-CA6E-4F59-A7B4-B7892F7AE3F6}" srcOrd="0" destOrd="0" presId="urn:microsoft.com/office/officeart/2005/8/layout/chevron2"/>
    <dgm:cxn modelId="{7303E57D-E0AA-4BE0-A398-C8CB812C705E}" type="presOf" srcId="{E29A2B72-33BB-4221-AE60-A98E2056A1E9}" destId="{393CF8D9-CA6E-4F59-A7B4-B7892F7AE3F6}" srcOrd="0" destOrd="2" presId="urn:microsoft.com/office/officeart/2005/8/layout/chevron2"/>
    <dgm:cxn modelId="{40413FAC-AFD0-422B-8E17-D99A4557C69F}" srcId="{FE6F5A0E-F533-483E-81D0-B3455E184712}" destId="{C7D4759D-5526-4F2C-9FFF-D6810508706E}" srcOrd="0" destOrd="0" parTransId="{D58BA217-993A-4CDE-A308-5EA3EB1D2A9D}" sibTransId="{288C2895-24E9-4E8C-879A-4F10568374CC}"/>
    <dgm:cxn modelId="{425D0280-7BDA-4CF5-A486-09422BC60F9A}" srcId="{C7D4759D-5526-4F2C-9FFF-D6810508706E}" destId="{E29A2B72-33BB-4221-AE60-A98E2056A1E9}" srcOrd="2" destOrd="0" parTransId="{40C387C8-1EBC-4D3F-AD17-A58A9168E724}" sibTransId="{E7E70937-92EC-40F2-A8F7-105EEBA6023F}"/>
    <dgm:cxn modelId="{03F7C3DB-36F7-4AE0-8706-80F3A20E05A9}" srcId="{C7D4759D-5526-4F2C-9FFF-D6810508706E}" destId="{84D08E5A-A05C-4078-BCD2-9D8946B1F515}" srcOrd="0" destOrd="0" parTransId="{6F987B77-453F-4284-A70F-7BA5FD81D13A}" sibTransId="{007AFEA8-3FE1-4EAB-B0B6-01A4D29BC2F5}"/>
    <dgm:cxn modelId="{866977B3-9669-4EB7-91B9-A668A64D52B7}" type="presOf" srcId="{CF217E94-4C21-4D3D-9101-D97AD83A04AF}" destId="{9DB05CEC-A562-48C2-883E-215407BB7E29}" srcOrd="0" destOrd="1" presId="urn:microsoft.com/office/officeart/2005/8/layout/chevron2"/>
    <dgm:cxn modelId="{C335DB5A-5389-49D1-BA4C-949325845B54}" type="presOf" srcId="{5B03EC87-228C-4500-AF0A-92F4090FA17E}" destId="{74237E47-CFDB-464A-81A0-0E7FC4C939F1}" srcOrd="0" destOrd="0" presId="urn:microsoft.com/office/officeart/2005/8/layout/chevron2"/>
    <dgm:cxn modelId="{54F381C9-925B-428B-86D0-3C40DBFD9C0D}" type="presOf" srcId="{79C41E48-2860-45CD-9242-830B743E5852}" destId="{9DB05CEC-A562-48C2-883E-215407BB7E29}" srcOrd="0" destOrd="0" presId="urn:microsoft.com/office/officeart/2005/8/layout/chevron2"/>
    <dgm:cxn modelId="{1A4D9103-7547-469E-8836-4B3EAD769361}" srcId="{5B03EC87-228C-4500-AF0A-92F4090FA17E}" destId="{79C41E48-2860-45CD-9242-830B743E5852}" srcOrd="0" destOrd="0" parTransId="{2122A489-1086-44AB-8A1B-464C0241F35F}" sibTransId="{E4546911-4EED-41B3-B2CE-B625C9446AA7}"/>
    <dgm:cxn modelId="{274515C5-4F32-4964-A473-EE1A7429F70C}" type="presOf" srcId="{0267767E-468F-45DD-99D9-156CAA24E557}" destId="{393CF8D9-CA6E-4F59-A7B4-B7892F7AE3F6}" srcOrd="0" destOrd="1" presId="urn:microsoft.com/office/officeart/2005/8/layout/chevron2"/>
    <dgm:cxn modelId="{8EA1744A-80B2-4E7F-968A-631BADFD2B0D}" srcId="{FE6F5A0E-F533-483E-81D0-B3455E184712}" destId="{5B03EC87-228C-4500-AF0A-92F4090FA17E}" srcOrd="1" destOrd="0" parTransId="{F5AFC4C2-8057-429C-8150-0A509425D999}" sibTransId="{27C13763-5E49-46EB-8C50-15748CC1042B}"/>
    <dgm:cxn modelId="{02617472-B4ED-4110-A107-94081D8A095E}" type="presOf" srcId="{FE6F5A0E-F533-483E-81D0-B3455E184712}" destId="{A59639BD-8A58-4F79-AE60-7E28EDE0D669}" srcOrd="0" destOrd="0" presId="urn:microsoft.com/office/officeart/2005/8/layout/chevron2"/>
    <dgm:cxn modelId="{0F637BB5-DE3C-45FF-8716-426EFD68FB07}" srcId="{5B03EC87-228C-4500-AF0A-92F4090FA17E}" destId="{CF217E94-4C21-4D3D-9101-D97AD83A04AF}" srcOrd="1" destOrd="0" parTransId="{3446E128-B3AF-4F52-969D-D7DD99ACED73}" sibTransId="{A5F962CB-1BE6-40B0-933A-FF6EF83C781F}"/>
    <dgm:cxn modelId="{EFEF4405-E5C4-4BE5-B25A-6E1BC68407DE}" type="presParOf" srcId="{A59639BD-8A58-4F79-AE60-7E28EDE0D669}" destId="{91E2BE61-105D-43C4-831B-2A37B3861DF2}" srcOrd="0" destOrd="0" presId="urn:microsoft.com/office/officeart/2005/8/layout/chevron2"/>
    <dgm:cxn modelId="{F7F43E7E-6B3B-4084-8D7A-E9EE196020CD}" type="presParOf" srcId="{91E2BE61-105D-43C4-831B-2A37B3861DF2}" destId="{A978BB23-5BD2-4DD1-B77A-CDA510E0134D}" srcOrd="0" destOrd="0" presId="urn:microsoft.com/office/officeart/2005/8/layout/chevron2"/>
    <dgm:cxn modelId="{E5131162-6B40-47C9-9AA5-0CADA2B9B2C4}" type="presParOf" srcId="{91E2BE61-105D-43C4-831B-2A37B3861DF2}" destId="{393CF8D9-CA6E-4F59-A7B4-B7892F7AE3F6}" srcOrd="1" destOrd="0" presId="urn:microsoft.com/office/officeart/2005/8/layout/chevron2"/>
    <dgm:cxn modelId="{0C6D4BC0-40D8-4AC6-9780-43EA3E1FF5ED}" type="presParOf" srcId="{A59639BD-8A58-4F79-AE60-7E28EDE0D669}" destId="{9B0456C4-47C5-4D38-94D5-431C62BF4652}" srcOrd="1" destOrd="0" presId="urn:microsoft.com/office/officeart/2005/8/layout/chevron2"/>
    <dgm:cxn modelId="{27C4E4F7-9C4F-4608-918A-A1C913C82896}" type="presParOf" srcId="{A59639BD-8A58-4F79-AE60-7E28EDE0D669}" destId="{042002ED-4840-462E-9585-CFA410673EF5}" srcOrd="2" destOrd="0" presId="urn:microsoft.com/office/officeart/2005/8/layout/chevron2"/>
    <dgm:cxn modelId="{FB13CF62-0627-416E-A025-67FDC4058EE9}" type="presParOf" srcId="{042002ED-4840-462E-9585-CFA410673EF5}" destId="{74237E47-CFDB-464A-81A0-0E7FC4C939F1}" srcOrd="0" destOrd="0" presId="urn:microsoft.com/office/officeart/2005/8/layout/chevron2"/>
    <dgm:cxn modelId="{E65AA830-328C-486F-A00D-3CD9073A7CDD}" type="presParOf" srcId="{042002ED-4840-462E-9585-CFA410673EF5}" destId="{9DB05CEC-A562-48C2-883E-215407BB7E2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A6F35C8-5AAC-4C43-BA44-38236AF68527}" type="doc">
      <dgm:prSet loTypeId="urn:microsoft.com/office/officeart/2005/8/layout/chevron2" loCatId="list" qsTypeId="urn:microsoft.com/office/officeart/2005/8/quickstyle/simple1" qsCatId="simple" csTypeId="urn:microsoft.com/office/officeart/2005/8/colors/accent0_3" csCatId="mainScheme" phldr="1"/>
      <dgm:spPr/>
      <dgm:t>
        <a:bodyPr/>
        <a:lstStyle/>
        <a:p>
          <a:endParaRPr lang="en-US"/>
        </a:p>
      </dgm:t>
    </dgm:pt>
    <dgm:pt modelId="{F7987EC6-CAC0-42C0-A130-DEB0B6C90ED7}">
      <dgm:prSet phldrT="[Text]"/>
      <dgm:spPr/>
      <dgm:t>
        <a:bodyPr/>
        <a:lstStyle/>
        <a:p>
          <a:r>
            <a:rPr lang="en-US" smtClean="0"/>
            <a:t>PIT</a:t>
          </a:r>
          <a:endParaRPr lang="en-US" dirty="0"/>
        </a:p>
      </dgm:t>
    </dgm:pt>
    <dgm:pt modelId="{137D341F-00CA-4765-B935-29C715AB4698}" type="parTrans" cxnId="{EBCBFF07-6571-4109-97D6-7EB879D53D90}">
      <dgm:prSet/>
      <dgm:spPr/>
      <dgm:t>
        <a:bodyPr/>
        <a:lstStyle/>
        <a:p>
          <a:endParaRPr lang="en-US"/>
        </a:p>
      </dgm:t>
    </dgm:pt>
    <dgm:pt modelId="{FB991A85-4D5D-4839-87D0-183F56B2B2FE}" type="sibTrans" cxnId="{EBCBFF07-6571-4109-97D6-7EB879D53D90}">
      <dgm:prSet/>
      <dgm:spPr/>
      <dgm:t>
        <a:bodyPr/>
        <a:lstStyle/>
        <a:p>
          <a:endParaRPr lang="en-US"/>
        </a:p>
      </dgm:t>
    </dgm:pt>
    <dgm:pt modelId="{9C6FFC16-4174-47E6-9576-91BA995CA1DF}">
      <dgm:prSet phldrT="[Text]"/>
      <dgm:spPr/>
      <dgm:t>
        <a:bodyPr/>
        <a:lstStyle/>
        <a:p>
          <a:r>
            <a:rPr lang="en-US" dirty="0" smtClean="0"/>
            <a:t>Number of Homeless (Annual Count)</a:t>
          </a:r>
          <a:endParaRPr lang="en-US" dirty="0"/>
        </a:p>
      </dgm:t>
    </dgm:pt>
    <dgm:pt modelId="{E7DEB704-D389-4BF3-8E04-CA40359D3C6C}" type="parTrans" cxnId="{581703E1-4C35-4EB5-9406-354A65CE5385}">
      <dgm:prSet/>
      <dgm:spPr/>
      <dgm:t>
        <a:bodyPr/>
        <a:lstStyle/>
        <a:p>
          <a:endParaRPr lang="en-US"/>
        </a:p>
      </dgm:t>
    </dgm:pt>
    <dgm:pt modelId="{198CFA03-C20F-4CE2-B6A3-94F82DB7FBD5}" type="sibTrans" cxnId="{581703E1-4C35-4EB5-9406-354A65CE5385}">
      <dgm:prSet/>
      <dgm:spPr/>
      <dgm:t>
        <a:bodyPr/>
        <a:lstStyle/>
        <a:p>
          <a:endParaRPr lang="en-US"/>
        </a:p>
      </dgm:t>
    </dgm:pt>
    <dgm:pt modelId="{9E90ED93-7874-4BD4-8EE2-9CB11395B799}">
      <dgm:prSet phldrT="[Text]"/>
      <dgm:spPr/>
      <dgm:t>
        <a:bodyPr/>
        <a:lstStyle/>
        <a:p>
          <a:r>
            <a:rPr lang="en-US" dirty="0" smtClean="0"/>
            <a:t>CE</a:t>
          </a:r>
          <a:endParaRPr lang="en-US" dirty="0"/>
        </a:p>
      </dgm:t>
    </dgm:pt>
    <dgm:pt modelId="{561EDAD7-8692-4307-8A51-702979B3BDA8}" type="parTrans" cxnId="{787C9A88-9565-4301-AB42-225769BD7FAE}">
      <dgm:prSet/>
      <dgm:spPr/>
      <dgm:t>
        <a:bodyPr/>
        <a:lstStyle/>
        <a:p>
          <a:endParaRPr lang="en-US"/>
        </a:p>
      </dgm:t>
    </dgm:pt>
    <dgm:pt modelId="{C21DA4AC-2610-4123-8042-EA8A3106233F}" type="sibTrans" cxnId="{787C9A88-9565-4301-AB42-225769BD7FAE}">
      <dgm:prSet/>
      <dgm:spPr/>
      <dgm:t>
        <a:bodyPr/>
        <a:lstStyle/>
        <a:p>
          <a:endParaRPr lang="en-US"/>
        </a:p>
      </dgm:t>
    </dgm:pt>
    <dgm:pt modelId="{7C610D0D-D84B-4039-B354-F78CE92DCA7D}">
      <dgm:prSet phldrT="[Text]"/>
      <dgm:spPr/>
      <dgm:t>
        <a:bodyPr/>
        <a:lstStyle/>
        <a:p>
          <a:r>
            <a:rPr lang="en-US" dirty="0" smtClean="0"/>
            <a:t>1</a:t>
          </a:r>
          <a:r>
            <a:rPr lang="en-US" baseline="30000" dirty="0" smtClean="0"/>
            <a:t>st</a:t>
          </a:r>
          <a:r>
            <a:rPr lang="en-US" dirty="0" smtClean="0"/>
            <a:t> contact with homeless assistance network</a:t>
          </a:r>
          <a:endParaRPr lang="en-US" dirty="0"/>
        </a:p>
      </dgm:t>
    </dgm:pt>
    <dgm:pt modelId="{FE67FD6E-295F-43F6-9C2C-BB7382DD38A2}" type="parTrans" cxnId="{590BB755-A3D1-4159-AE4B-284615E8CC79}">
      <dgm:prSet/>
      <dgm:spPr/>
      <dgm:t>
        <a:bodyPr/>
        <a:lstStyle/>
        <a:p>
          <a:endParaRPr lang="en-US"/>
        </a:p>
      </dgm:t>
    </dgm:pt>
    <dgm:pt modelId="{D5C2D0B5-C2EC-4F4E-904D-37BAC6A0E234}" type="sibTrans" cxnId="{590BB755-A3D1-4159-AE4B-284615E8CC79}">
      <dgm:prSet/>
      <dgm:spPr/>
      <dgm:t>
        <a:bodyPr/>
        <a:lstStyle/>
        <a:p>
          <a:endParaRPr lang="en-US"/>
        </a:p>
      </dgm:t>
    </dgm:pt>
    <dgm:pt modelId="{7FDC6158-6017-457E-88A5-D32F44ABB59B}">
      <dgm:prSet phldrT="[Text]"/>
      <dgm:spPr/>
      <dgm:t>
        <a:bodyPr/>
        <a:lstStyle/>
        <a:p>
          <a:r>
            <a:rPr lang="en-US" dirty="0" smtClean="0"/>
            <a:t>(Trickiest one for </a:t>
          </a:r>
          <a:r>
            <a:rPr lang="en-US" dirty="0" err="1" smtClean="0"/>
            <a:t>CoC</a:t>
          </a:r>
          <a:r>
            <a:rPr lang="en-US" dirty="0" smtClean="0"/>
            <a:t>)</a:t>
          </a:r>
          <a:endParaRPr lang="en-US" dirty="0"/>
        </a:p>
      </dgm:t>
    </dgm:pt>
    <dgm:pt modelId="{1AF04D55-5FFB-4AFA-ACA8-AABF2727FC7E}" type="parTrans" cxnId="{C03DF407-9B5C-41F3-AEF9-A9A800B81F18}">
      <dgm:prSet/>
      <dgm:spPr/>
      <dgm:t>
        <a:bodyPr/>
        <a:lstStyle/>
        <a:p>
          <a:endParaRPr lang="en-US"/>
        </a:p>
      </dgm:t>
    </dgm:pt>
    <dgm:pt modelId="{623590C4-CEB9-4BA2-A60E-0C0D10AD4DC3}" type="sibTrans" cxnId="{C03DF407-9B5C-41F3-AEF9-A9A800B81F18}">
      <dgm:prSet/>
      <dgm:spPr/>
      <dgm:t>
        <a:bodyPr/>
        <a:lstStyle/>
        <a:p>
          <a:endParaRPr lang="en-US"/>
        </a:p>
      </dgm:t>
    </dgm:pt>
    <dgm:pt modelId="{0F00D0AF-72F3-40F8-B2DF-DA558F72E69F}" type="pres">
      <dgm:prSet presAssocID="{2A6F35C8-5AAC-4C43-BA44-38236AF68527}" presName="linearFlow" presStyleCnt="0">
        <dgm:presLayoutVars>
          <dgm:dir/>
          <dgm:animLvl val="lvl"/>
          <dgm:resizeHandles val="exact"/>
        </dgm:presLayoutVars>
      </dgm:prSet>
      <dgm:spPr/>
      <dgm:t>
        <a:bodyPr/>
        <a:lstStyle/>
        <a:p>
          <a:endParaRPr lang="en-US"/>
        </a:p>
      </dgm:t>
    </dgm:pt>
    <dgm:pt modelId="{F2EC31D9-BA24-42B8-BC39-1662CE841582}" type="pres">
      <dgm:prSet presAssocID="{F7987EC6-CAC0-42C0-A130-DEB0B6C90ED7}" presName="composite" presStyleCnt="0"/>
      <dgm:spPr/>
    </dgm:pt>
    <dgm:pt modelId="{67CA531B-EBF4-496C-9E17-9DBAE0034D70}" type="pres">
      <dgm:prSet presAssocID="{F7987EC6-CAC0-42C0-A130-DEB0B6C90ED7}" presName="parentText" presStyleLbl="alignNode1" presStyleIdx="0" presStyleCnt="2">
        <dgm:presLayoutVars>
          <dgm:chMax val="1"/>
          <dgm:bulletEnabled val="1"/>
        </dgm:presLayoutVars>
      </dgm:prSet>
      <dgm:spPr/>
      <dgm:t>
        <a:bodyPr/>
        <a:lstStyle/>
        <a:p>
          <a:endParaRPr lang="en-US"/>
        </a:p>
      </dgm:t>
    </dgm:pt>
    <dgm:pt modelId="{505C2AC3-FF19-4637-BEC7-8C3051F1AFF8}" type="pres">
      <dgm:prSet presAssocID="{F7987EC6-CAC0-42C0-A130-DEB0B6C90ED7}" presName="descendantText" presStyleLbl="alignAcc1" presStyleIdx="0" presStyleCnt="2">
        <dgm:presLayoutVars>
          <dgm:bulletEnabled val="1"/>
        </dgm:presLayoutVars>
      </dgm:prSet>
      <dgm:spPr/>
      <dgm:t>
        <a:bodyPr/>
        <a:lstStyle/>
        <a:p>
          <a:endParaRPr lang="en-US"/>
        </a:p>
      </dgm:t>
    </dgm:pt>
    <dgm:pt modelId="{B00CE33E-0486-4C70-B453-4C071E169DA6}" type="pres">
      <dgm:prSet presAssocID="{FB991A85-4D5D-4839-87D0-183F56B2B2FE}" presName="sp" presStyleCnt="0"/>
      <dgm:spPr/>
    </dgm:pt>
    <dgm:pt modelId="{199EB32E-4E55-4809-8464-647ED74B88C9}" type="pres">
      <dgm:prSet presAssocID="{9E90ED93-7874-4BD4-8EE2-9CB11395B799}" presName="composite" presStyleCnt="0"/>
      <dgm:spPr/>
    </dgm:pt>
    <dgm:pt modelId="{67C44E5C-D7D2-4827-BAD0-29664ADDA511}" type="pres">
      <dgm:prSet presAssocID="{9E90ED93-7874-4BD4-8EE2-9CB11395B799}" presName="parentText" presStyleLbl="alignNode1" presStyleIdx="1" presStyleCnt="2">
        <dgm:presLayoutVars>
          <dgm:chMax val="1"/>
          <dgm:bulletEnabled val="1"/>
        </dgm:presLayoutVars>
      </dgm:prSet>
      <dgm:spPr/>
      <dgm:t>
        <a:bodyPr/>
        <a:lstStyle/>
        <a:p>
          <a:endParaRPr lang="en-US"/>
        </a:p>
      </dgm:t>
    </dgm:pt>
    <dgm:pt modelId="{D8CE5F79-4D2E-4CAE-875B-2B9FE8B4380D}" type="pres">
      <dgm:prSet presAssocID="{9E90ED93-7874-4BD4-8EE2-9CB11395B799}" presName="descendantText" presStyleLbl="alignAcc1" presStyleIdx="1" presStyleCnt="2">
        <dgm:presLayoutVars>
          <dgm:bulletEnabled val="1"/>
        </dgm:presLayoutVars>
      </dgm:prSet>
      <dgm:spPr/>
      <dgm:t>
        <a:bodyPr/>
        <a:lstStyle/>
        <a:p>
          <a:endParaRPr lang="en-US"/>
        </a:p>
      </dgm:t>
    </dgm:pt>
  </dgm:ptLst>
  <dgm:cxnLst>
    <dgm:cxn modelId="{4F0AFA6B-A7AF-490C-90F1-76D3631757B5}" type="presOf" srcId="{F7987EC6-CAC0-42C0-A130-DEB0B6C90ED7}" destId="{67CA531B-EBF4-496C-9E17-9DBAE0034D70}" srcOrd="0" destOrd="0" presId="urn:microsoft.com/office/officeart/2005/8/layout/chevron2"/>
    <dgm:cxn modelId="{125E9FB4-0E2F-4500-82DD-ED182035E512}" type="presOf" srcId="{9C6FFC16-4174-47E6-9576-91BA995CA1DF}" destId="{505C2AC3-FF19-4637-BEC7-8C3051F1AFF8}" srcOrd="0" destOrd="0" presId="urn:microsoft.com/office/officeart/2005/8/layout/chevron2"/>
    <dgm:cxn modelId="{787C9A88-9565-4301-AB42-225769BD7FAE}" srcId="{2A6F35C8-5AAC-4C43-BA44-38236AF68527}" destId="{9E90ED93-7874-4BD4-8EE2-9CB11395B799}" srcOrd="1" destOrd="0" parTransId="{561EDAD7-8692-4307-8A51-702979B3BDA8}" sibTransId="{C21DA4AC-2610-4123-8042-EA8A3106233F}"/>
    <dgm:cxn modelId="{E82B5A76-8213-423F-BAE0-CFB8C92342DA}" type="presOf" srcId="{7C610D0D-D84B-4039-B354-F78CE92DCA7D}" destId="{D8CE5F79-4D2E-4CAE-875B-2B9FE8B4380D}" srcOrd="0" destOrd="0" presId="urn:microsoft.com/office/officeart/2005/8/layout/chevron2"/>
    <dgm:cxn modelId="{7A851097-D4DC-47B6-A3AE-21AF71DBC2F0}" type="presOf" srcId="{2A6F35C8-5AAC-4C43-BA44-38236AF68527}" destId="{0F00D0AF-72F3-40F8-B2DF-DA558F72E69F}" srcOrd="0" destOrd="0" presId="urn:microsoft.com/office/officeart/2005/8/layout/chevron2"/>
    <dgm:cxn modelId="{EBCBFF07-6571-4109-97D6-7EB879D53D90}" srcId="{2A6F35C8-5AAC-4C43-BA44-38236AF68527}" destId="{F7987EC6-CAC0-42C0-A130-DEB0B6C90ED7}" srcOrd="0" destOrd="0" parTransId="{137D341F-00CA-4765-B935-29C715AB4698}" sibTransId="{FB991A85-4D5D-4839-87D0-183F56B2B2FE}"/>
    <dgm:cxn modelId="{FC505CBD-D7CE-43C2-B456-D5B151048B9D}" type="presOf" srcId="{7FDC6158-6017-457E-88A5-D32F44ABB59B}" destId="{D8CE5F79-4D2E-4CAE-875B-2B9FE8B4380D}" srcOrd="0" destOrd="1" presId="urn:microsoft.com/office/officeart/2005/8/layout/chevron2"/>
    <dgm:cxn modelId="{C03DF407-9B5C-41F3-AEF9-A9A800B81F18}" srcId="{9E90ED93-7874-4BD4-8EE2-9CB11395B799}" destId="{7FDC6158-6017-457E-88A5-D32F44ABB59B}" srcOrd="1" destOrd="0" parTransId="{1AF04D55-5FFB-4AFA-ACA8-AABF2727FC7E}" sibTransId="{623590C4-CEB9-4BA2-A60E-0C0D10AD4DC3}"/>
    <dgm:cxn modelId="{80C3F72C-F892-4A21-9939-ED050534D681}" type="presOf" srcId="{9E90ED93-7874-4BD4-8EE2-9CB11395B799}" destId="{67C44E5C-D7D2-4827-BAD0-29664ADDA511}" srcOrd="0" destOrd="0" presId="urn:microsoft.com/office/officeart/2005/8/layout/chevron2"/>
    <dgm:cxn modelId="{581703E1-4C35-4EB5-9406-354A65CE5385}" srcId="{F7987EC6-CAC0-42C0-A130-DEB0B6C90ED7}" destId="{9C6FFC16-4174-47E6-9576-91BA995CA1DF}" srcOrd="0" destOrd="0" parTransId="{E7DEB704-D389-4BF3-8E04-CA40359D3C6C}" sibTransId="{198CFA03-C20F-4CE2-B6A3-94F82DB7FBD5}"/>
    <dgm:cxn modelId="{590BB755-A3D1-4159-AE4B-284615E8CC79}" srcId="{9E90ED93-7874-4BD4-8EE2-9CB11395B799}" destId="{7C610D0D-D84B-4039-B354-F78CE92DCA7D}" srcOrd="0" destOrd="0" parTransId="{FE67FD6E-295F-43F6-9C2C-BB7382DD38A2}" sibTransId="{D5C2D0B5-C2EC-4F4E-904D-37BAC6A0E234}"/>
    <dgm:cxn modelId="{D48806CF-FEFE-4F70-90BA-6A24122A19F4}" type="presParOf" srcId="{0F00D0AF-72F3-40F8-B2DF-DA558F72E69F}" destId="{F2EC31D9-BA24-42B8-BC39-1662CE841582}" srcOrd="0" destOrd="0" presId="urn:microsoft.com/office/officeart/2005/8/layout/chevron2"/>
    <dgm:cxn modelId="{E5B11092-9378-47D4-88A7-4AED74829D6B}" type="presParOf" srcId="{F2EC31D9-BA24-42B8-BC39-1662CE841582}" destId="{67CA531B-EBF4-496C-9E17-9DBAE0034D70}" srcOrd="0" destOrd="0" presId="urn:microsoft.com/office/officeart/2005/8/layout/chevron2"/>
    <dgm:cxn modelId="{61C5C422-C01B-4735-BEF1-E10CDA902681}" type="presParOf" srcId="{F2EC31D9-BA24-42B8-BC39-1662CE841582}" destId="{505C2AC3-FF19-4637-BEC7-8C3051F1AFF8}" srcOrd="1" destOrd="0" presId="urn:microsoft.com/office/officeart/2005/8/layout/chevron2"/>
    <dgm:cxn modelId="{BB69C344-2E98-456A-9459-270D2A6D5629}" type="presParOf" srcId="{0F00D0AF-72F3-40F8-B2DF-DA558F72E69F}" destId="{B00CE33E-0486-4C70-B453-4C071E169DA6}" srcOrd="1" destOrd="0" presId="urn:microsoft.com/office/officeart/2005/8/layout/chevron2"/>
    <dgm:cxn modelId="{D3B33E76-FB40-45A2-8946-D3DB5C1EFA80}" type="presParOf" srcId="{0F00D0AF-72F3-40F8-B2DF-DA558F72E69F}" destId="{199EB32E-4E55-4809-8464-647ED74B88C9}" srcOrd="2" destOrd="0" presId="urn:microsoft.com/office/officeart/2005/8/layout/chevron2"/>
    <dgm:cxn modelId="{620C62FB-C678-4D33-BF80-56F2FE699996}" type="presParOf" srcId="{199EB32E-4E55-4809-8464-647ED74B88C9}" destId="{67C44E5C-D7D2-4827-BAD0-29664ADDA511}" srcOrd="0" destOrd="0" presId="urn:microsoft.com/office/officeart/2005/8/layout/chevron2"/>
    <dgm:cxn modelId="{3761A912-D42C-4D2F-9919-1715DCC2811B}" type="presParOf" srcId="{199EB32E-4E55-4809-8464-647ED74B88C9}" destId="{D8CE5F79-4D2E-4CAE-875B-2B9FE8B4380D}"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5228478-4487-4244-AAA3-F75F0DC0F69A}" type="doc">
      <dgm:prSet loTypeId="urn:microsoft.com/office/officeart/2005/8/layout/cycle8" loCatId="cycle" qsTypeId="urn:microsoft.com/office/officeart/2005/8/quickstyle/simple1" qsCatId="simple" csTypeId="urn:microsoft.com/office/officeart/2005/8/colors/accent1_2" csCatId="accent1" phldr="1"/>
      <dgm:spPr/>
    </dgm:pt>
    <dgm:pt modelId="{70C4629B-02B8-4203-A921-6328CC31C3EA}">
      <dgm:prSet phldrT="[Text]"/>
      <dgm:spPr>
        <a:solidFill>
          <a:schemeClr val="bg2"/>
        </a:solidFill>
      </dgm:spPr>
      <dgm:t>
        <a:bodyPr/>
        <a:lstStyle/>
        <a:p>
          <a:endParaRPr lang="en-US" dirty="0"/>
        </a:p>
      </dgm:t>
    </dgm:pt>
    <dgm:pt modelId="{26CDADF0-F5A6-450A-BA6D-77EF97A620B4}" type="parTrans" cxnId="{417DF6E1-E6FD-413F-9A07-EAB0B1AB4FF0}">
      <dgm:prSet/>
      <dgm:spPr/>
      <dgm:t>
        <a:bodyPr/>
        <a:lstStyle/>
        <a:p>
          <a:endParaRPr lang="en-US"/>
        </a:p>
      </dgm:t>
    </dgm:pt>
    <dgm:pt modelId="{CA4C93ED-7F68-466C-8CDB-3B0B89747949}" type="sibTrans" cxnId="{417DF6E1-E6FD-413F-9A07-EAB0B1AB4FF0}">
      <dgm:prSet/>
      <dgm:spPr/>
      <dgm:t>
        <a:bodyPr/>
        <a:lstStyle/>
        <a:p>
          <a:endParaRPr lang="en-US"/>
        </a:p>
      </dgm:t>
    </dgm:pt>
    <dgm:pt modelId="{0C49A1D5-ADED-4FC9-95B6-E4F865997C75}">
      <dgm:prSet phldrT="[Text]"/>
      <dgm:spPr>
        <a:solidFill>
          <a:schemeClr val="accent4">
            <a:lumMod val="40000"/>
            <a:lumOff val="60000"/>
          </a:schemeClr>
        </a:solidFill>
      </dgm:spPr>
      <dgm:t>
        <a:bodyPr/>
        <a:lstStyle/>
        <a:p>
          <a:endParaRPr lang="en-US" dirty="0"/>
        </a:p>
      </dgm:t>
    </dgm:pt>
    <dgm:pt modelId="{C4E541F3-97B7-4190-86AA-5F18ECEFD228}" type="parTrans" cxnId="{09A5C79A-B88C-45D6-866E-4799E08A7AEA}">
      <dgm:prSet/>
      <dgm:spPr/>
      <dgm:t>
        <a:bodyPr/>
        <a:lstStyle/>
        <a:p>
          <a:endParaRPr lang="en-US"/>
        </a:p>
      </dgm:t>
    </dgm:pt>
    <dgm:pt modelId="{E41BD92E-73CC-44D2-8483-E36F11053E6E}" type="sibTrans" cxnId="{09A5C79A-B88C-45D6-866E-4799E08A7AEA}">
      <dgm:prSet/>
      <dgm:spPr/>
      <dgm:t>
        <a:bodyPr/>
        <a:lstStyle/>
        <a:p>
          <a:endParaRPr lang="en-US"/>
        </a:p>
      </dgm:t>
    </dgm:pt>
    <dgm:pt modelId="{75F237BA-2A0E-4A99-B586-9B797D2A5813}">
      <dgm:prSet phldrT="[Text]"/>
      <dgm:spPr>
        <a:solidFill>
          <a:schemeClr val="bg2"/>
        </a:solidFill>
      </dgm:spPr>
      <dgm:t>
        <a:bodyPr/>
        <a:lstStyle/>
        <a:p>
          <a:endParaRPr lang="en-US" dirty="0"/>
        </a:p>
      </dgm:t>
    </dgm:pt>
    <dgm:pt modelId="{AB830578-6EE9-4B5B-8AEC-274DE395DFB9}" type="parTrans" cxnId="{64FC6FDF-F045-4728-B259-B52C37A9E718}">
      <dgm:prSet/>
      <dgm:spPr/>
      <dgm:t>
        <a:bodyPr/>
        <a:lstStyle/>
        <a:p>
          <a:endParaRPr lang="en-US"/>
        </a:p>
      </dgm:t>
    </dgm:pt>
    <dgm:pt modelId="{33B14582-8308-4AD9-9832-4884D025413C}" type="sibTrans" cxnId="{64FC6FDF-F045-4728-B259-B52C37A9E718}">
      <dgm:prSet/>
      <dgm:spPr/>
      <dgm:t>
        <a:bodyPr/>
        <a:lstStyle/>
        <a:p>
          <a:endParaRPr lang="en-US"/>
        </a:p>
      </dgm:t>
    </dgm:pt>
    <dgm:pt modelId="{B150829C-2533-4D0C-8EDD-B8C4B4FC6056}" type="pres">
      <dgm:prSet presAssocID="{D5228478-4487-4244-AAA3-F75F0DC0F69A}" presName="compositeShape" presStyleCnt="0">
        <dgm:presLayoutVars>
          <dgm:chMax val="7"/>
          <dgm:dir/>
          <dgm:resizeHandles val="exact"/>
        </dgm:presLayoutVars>
      </dgm:prSet>
      <dgm:spPr/>
    </dgm:pt>
    <dgm:pt modelId="{5CE7C562-40A1-470C-8322-569DE9E34357}" type="pres">
      <dgm:prSet presAssocID="{D5228478-4487-4244-AAA3-F75F0DC0F69A}" presName="wedge1" presStyleLbl="node1" presStyleIdx="0" presStyleCnt="3"/>
      <dgm:spPr/>
      <dgm:t>
        <a:bodyPr/>
        <a:lstStyle/>
        <a:p>
          <a:endParaRPr lang="en-US"/>
        </a:p>
      </dgm:t>
    </dgm:pt>
    <dgm:pt modelId="{C5E5D460-DB37-44D7-9F5F-3D82EF915656}" type="pres">
      <dgm:prSet presAssocID="{D5228478-4487-4244-AAA3-F75F0DC0F69A}" presName="dummy1a" presStyleCnt="0"/>
      <dgm:spPr/>
    </dgm:pt>
    <dgm:pt modelId="{77FD624C-E3C1-48D1-BA97-CCDE8EB6628B}" type="pres">
      <dgm:prSet presAssocID="{D5228478-4487-4244-AAA3-F75F0DC0F69A}" presName="dummy1b" presStyleCnt="0"/>
      <dgm:spPr/>
    </dgm:pt>
    <dgm:pt modelId="{F559146D-9754-4F45-AC45-0C6440C07D4B}" type="pres">
      <dgm:prSet presAssocID="{D5228478-4487-4244-AAA3-F75F0DC0F69A}" presName="wedge1Tx" presStyleLbl="node1" presStyleIdx="0" presStyleCnt="3">
        <dgm:presLayoutVars>
          <dgm:chMax val="0"/>
          <dgm:chPref val="0"/>
          <dgm:bulletEnabled val="1"/>
        </dgm:presLayoutVars>
      </dgm:prSet>
      <dgm:spPr/>
      <dgm:t>
        <a:bodyPr/>
        <a:lstStyle/>
        <a:p>
          <a:endParaRPr lang="en-US"/>
        </a:p>
      </dgm:t>
    </dgm:pt>
    <dgm:pt modelId="{787FE15C-A7DD-486F-89C6-065261ED257F}" type="pres">
      <dgm:prSet presAssocID="{D5228478-4487-4244-AAA3-F75F0DC0F69A}" presName="wedge2" presStyleLbl="node1" presStyleIdx="1" presStyleCnt="3"/>
      <dgm:spPr/>
      <dgm:t>
        <a:bodyPr/>
        <a:lstStyle/>
        <a:p>
          <a:endParaRPr lang="en-US"/>
        </a:p>
      </dgm:t>
    </dgm:pt>
    <dgm:pt modelId="{D247F461-B196-443A-9D01-43D44A7E57F8}" type="pres">
      <dgm:prSet presAssocID="{D5228478-4487-4244-AAA3-F75F0DC0F69A}" presName="dummy2a" presStyleCnt="0"/>
      <dgm:spPr/>
    </dgm:pt>
    <dgm:pt modelId="{78E90C0B-B05D-4491-8568-AE869D8E50DD}" type="pres">
      <dgm:prSet presAssocID="{D5228478-4487-4244-AAA3-F75F0DC0F69A}" presName="dummy2b" presStyleCnt="0"/>
      <dgm:spPr/>
    </dgm:pt>
    <dgm:pt modelId="{E2CDFFB9-6BDF-4168-BFFA-49E33A717B0B}" type="pres">
      <dgm:prSet presAssocID="{D5228478-4487-4244-AAA3-F75F0DC0F69A}" presName="wedge2Tx" presStyleLbl="node1" presStyleIdx="1" presStyleCnt="3">
        <dgm:presLayoutVars>
          <dgm:chMax val="0"/>
          <dgm:chPref val="0"/>
          <dgm:bulletEnabled val="1"/>
        </dgm:presLayoutVars>
      </dgm:prSet>
      <dgm:spPr/>
      <dgm:t>
        <a:bodyPr/>
        <a:lstStyle/>
        <a:p>
          <a:endParaRPr lang="en-US"/>
        </a:p>
      </dgm:t>
    </dgm:pt>
    <dgm:pt modelId="{B6848A09-89BA-41E4-8386-CFC3280B5DF3}" type="pres">
      <dgm:prSet presAssocID="{D5228478-4487-4244-AAA3-F75F0DC0F69A}" presName="wedge3" presStyleLbl="node1" presStyleIdx="2" presStyleCnt="3"/>
      <dgm:spPr/>
      <dgm:t>
        <a:bodyPr/>
        <a:lstStyle/>
        <a:p>
          <a:endParaRPr lang="en-US"/>
        </a:p>
      </dgm:t>
    </dgm:pt>
    <dgm:pt modelId="{430CDA94-3594-4AA8-9460-8C87FC73E732}" type="pres">
      <dgm:prSet presAssocID="{D5228478-4487-4244-AAA3-F75F0DC0F69A}" presName="dummy3a" presStyleCnt="0"/>
      <dgm:spPr/>
    </dgm:pt>
    <dgm:pt modelId="{268E2A3E-029C-4702-A598-74608DB55A08}" type="pres">
      <dgm:prSet presAssocID="{D5228478-4487-4244-AAA3-F75F0DC0F69A}" presName="dummy3b" presStyleCnt="0"/>
      <dgm:spPr/>
    </dgm:pt>
    <dgm:pt modelId="{28B26818-ADC3-4BAE-856F-80B5DC2F5EAD}" type="pres">
      <dgm:prSet presAssocID="{D5228478-4487-4244-AAA3-F75F0DC0F69A}" presName="wedge3Tx" presStyleLbl="node1" presStyleIdx="2" presStyleCnt="3">
        <dgm:presLayoutVars>
          <dgm:chMax val="0"/>
          <dgm:chPref val="0"/>
          <dgm:bulletEnabled val="1"/>
        </dgm:presLayoutVars>
      </dgm:prSet>
      <dgm:spPr/>
      <dgm:t>
        <a:bodyPr/>
        <a:lstStyle/>
        <a:p>
          <a:endParaRPr lang="en-US"/>
        </a:p>
      </dgm:t>
    </dgm:pt>
    <dgm:pt modelId="{F8E665C2-678E-4586-8F4F-C10EE311B2B1}" type="pres">
      <dgm:prSet presAssocID="{CA4C93ED-7F68-466C-8CDB-3B0B89747949}" presName="arrowWedge1" presStyleLbl="fgSibTrans2D1" presStyleIdx="0" presStyleCnt="3"/>
      <dgm:spPr/>
    </dgm:pt>
    <dgm:pt modelId="{1EA5AD5B-1617-486F-809D-A7EE9B231FAF}" type="pres">
      <dgm:prSet presAssocID="{E41BD92E-73CC-44D2-8483-E36F11053E6E}" presName="arrowWedge2" presStyleLbl="fgSibTrans2D1" presStyleIdx="1" presStyleCnt="3"/>
      <dgm:spPr/>
    </dgm:pt>
    <dgm:pt modelId="{B141C466-3BE0-48DD-AEE5-87C86C62D700}" type="pres">
      <dgm:prSet presAssocID="{33B14582-8308-4AD9-9832-4884D025413C}" presName="arrowWedge3" presStyleLbl="fgSibTrans2D1" presStyleIdx="2" presStyleCnt="3"/>
      <dgm:spPr/>
    </dgm:pt>
  </dgm:ptLst>
  <dgm:cxnLst>
    <dgm:cxn modelId="{09A5C79A-B88C-45D6-866E-4799E08A7AEA}" srcId="{D5228478-4487-4244-AAA3-F75F0DC0F69A}" destId="{0C49A1D5-ADED-4FC9-95B6-E4F865997C75}" srcOrd="1" destOrd="0" parTransId="{C4E541F3-97B7-4190-86AA-5F18ECEFD228}" sibTransId="{E41BD92E-73CC-44D2-8483-E36F11053E6E}"/>
    <dgm:cxn modelId="{B6527C63-3AC8-4F80-BAE1-89011D18464C}" type="presOf" srcId="{D5228478-4487-4244-AAA3-F75F0DC0F69A}" destId="{B150829C-2533-4D0C-8EDD-B8C4B4FC6056}" srcOrd="0" destOrd="0" presId="urn:microsoft.com/office/officeart/2005/8/layout/cycle8"/>
    <dgm:cxn modelId="{93920059-3C05-4B07-88FD-6EDAEDFC9708}" type="presOf" srcId="{0C49A1D5-ADED-4FC9-95B6-E4F865997C75}" destId="{787FE15C-A7DD-486F-89C6-065261ED257F}" srcOrd="0" destOrd="0" presId="urn:microsoft.com/office/officeart/2005/8/layout/cycle8"/>
    <dgm:cxn modelId="{417DF6E1-E6FD-413F-9A07-EAB0B1AB4FF0}" srcId="{D5228478-4487-4244-AAA3-F75F0DC0F69A}" destId="{70C4629B-02B8-4203-A921-6328CC31C3EA}" srcOrd="0" destOrd="0" parTransId="{26CDADF0-F5A6-450A-BA6D-77EF97A620B4}" sibTransId="{CA4C93ED-7F68-466C-8CDB-3B0B89747949}"/>
    <dgm:cxn modelId="{02DD3D00-85C3-4446-8819-95281A5E63EF}" type="presOf" srcId="{70C4629B-02B8-4203-A921-6328CC31C3EA}" destId="{F559146D-9754-4F45-AC45-0C6440C07D4B}" srcOrd="1" destOrd="0" presId="urn:microsoft.com/office/officeart/2005/8/layout/cycle8"/>
    <dgm:cxn modelId="{80C8643B-AE62-4AB6-AC33-6821FD5DA3AB}" type="presOf" srcId="{75F237BA-2A0E-4A99-B586-9B797D2A5813}" destId="{B6848A09-89BA-41E4-8386-CFC3280B5DF3}" srcOrd="0" destOrd="0" presId="urn:microsoft.com/office/officeart/2005/8/layout/cycle8"/>
    <dgm:cxn modelId="{50E7E8F8-9B96-4A73-BA7F-DC707D7B890F}" type="presOf" srcId="{70C4629B-02B8-4203-A921-6328CC31C3EA}" destId="{5CE7C562-40A1-470C-8322-569DE9E34357}" srcOrd="0" destOrd="0" presId="urn:microsoft.com/office/officeart/2005/8/layout/cycle8"/>
    <dgm:cxn modelId="{0E32E3DE-6310-4291-B9A7-9D9ECB4A0EDE}" type="presOf" srcId="{75F237BA-2A0E-4A99-B586-9B797D2A5813}" destId="{28B26818-ADC3-4BAE-856F-80B5DC2F5EAD}" srcOrd="1" destOrd="0" presId="urn:microsoft.com/office/officeart/2005/8/layout/cycle8"/>
    <dgm:cxn modelId="{0532127F-AB55-4D5A-B096-DE020C74AC6C}" type="presOf" srcId="{0C49A1D5-ADED-4FC9-95B6-E4F865997C75}" destId="{E2CDFFB9-6BDF-4168-BFFA-49E33A717B0B}" srcOrd="1" destOrd="0" presId="urn:microsoft.com/office/officeart/2005/8/layout/cycle8"/>
    <dgm:cxn modelId="{64FC6FDF-F045-4728-B259-B52C37A9E718}" srcId="{D5228478-4487-4244-AAA3-F75F0DC0F69A}" destId="{75F237BA-2A0E-4A99-B586-9B797D2A5813}" srcOrd="2" destOrd="0" parTransId="{AB830578-6EE9-4B5B-8AEC-274DE395DFB9}" sibTransId="{33B14582-8308-4AD9-9832-4884D025413C}"/>
    <dgm:cxn modelId="{7DAFDD68-605D-4C8E-9480-CAE5C3315958}" type="presParOf" srcId="{B150829C-2533-4D0C-8EDD-B8C4B4FC6056}" destId="{5CE7C562-40A1-470C-8322-569DE9E34357}" srcOrd="0" destOrd="0" presId="urn:microsoft.com/office/officeart/2005/8/layout/cycle8"/>
    <dgm:cxn modelId="{2076935D-B555-4CF2-889A-A80F0F70103E}" type="presParOf" srcId="{B150829C-2533-4D0C-8EDD-B8C4B4FC6056}" destId="{C5E5D460-DB37-44D7-9F5F-3D82EF915656}" srcOrd="1" destOrd="0" presId="urn:microsoft.com/office/officeart/2005/8/layout/cycle8"/>
    <dgm:cxn modelId="{2AE9D425-6290-4EF8-92D5-3F5E1463C6DE}" type="presParOf" srcId="{B150829C-2533-4D0C-8EDD-B8C4B4FC6056}" destId="{77FD624C-E3C1-48D1-BA97-CCDE8EB6628B}" srcOrd="2" destOrd="0" presId="urn:microsoft.com/office/officeart/2005/8/layout/cycle8"/>
    <dgm:cxn modelId="{F0E0CE7E-B5BD-491D-A36B-9C1D8C60B94A}" type="presParOf" srcId="{B150829C-2533-4D0C-8EDD-B8C4B4FC6056}" destId="{F559146D-9754-4F45-AC45-0C6440C07D4B}" srcOrd="3" destOrd="0" presId="urn:microsoft.com/office/officeart/2005/8/layout/cycle8"/>
    <dgm:cxn modelId="{08A87AD5-C88E-45A2-8988-07E29A90C091}" type="presParOf" srcId="{B150829C-2533-4D0C-8EDD-B8C4B4FC6056}" destId="{787FE15C-A7DD-486F-89C6-065261ED257F}" srcOrd="4" destOrd="0" presId="urn:microsoft.com/office/officeart/2005/8/layout/cycle8"/>
    <dgm:cxn modelId="{03CD2ED1-8EBD-4B10-82EC-8915EA47C5E7}" type="presParOf" srcId="{B150829C-2533-4D0C-8EDD-B8C4B4FC6056}" destId="{D247F461-B196-443A-9D01-43D44A7E57F8}" srcOrd="5" destOrd="0" presId="urn:microsoft.com/office/officeart/2005/8/layout/cycle8"/>
    <dgm:cxn modelId="{54834BA8-2992-4C8B-93B5-C0D942482258}" type="presParOf" srcId="{B150829C-2533-4D0C-8EDD-B8C4B4FC6056}" destId="{78E90C0B-B05D-4491-8568-AE869D8E50DD}" srcOrd="6" destOrd="0" presId="urn:microsoft.com/office/officeart/2005/8/layout/cycle8"/>
    <dgm:cxn modelId="{CC8FDE5E-C024-41DD-94E3-7EDA358050B7}" type="presParOf" srcId="{B150829C-2533-4D0C-8EDD-B8C4B4FC6056}" destId="{E2CDFFB9-6BDF-4168-BFFA-49E33A717B0B}" srcOrd="7" destOrd="0" presId="urn:microsoft.com/office/officeart/2005/8/layout/cycle8"/>
    <dgm:cxn modelId="{D4E7DEFC-E843-4D60-9B37-859F4ACFA045}" type="presParOf" srcId="{B150829C-2533-4D0C-8EDD-B8C4B4FC6056}" destId="{B6848A09-89BA-41E4-8386-CFC3280B5DF3}" srcOrd="8" destOrd="0" presId="urn:microsoft.com/office/officeart/2005/8/layout/cycle8"/>
    <dgm:cxn modelId="{5467F4BE-28CD-4D41-8D6F-6300B3B74A8E}" type="presParOf" srcId="{B150829C-2533-4D0C-8EDD-B8C4B4FC6056}" destId="{430CDA94-3594-4AA8-9460-8C87FC73E732}" srcOrd="9" destOrd="0" presId="urn:microsoft.com/office/officeart/2005/8/layout/cycle8"/>
    <dgm:cxn modelId="{71235FAB-B117-4FAF-8620-A2B6236A9DEA}" type="presParOf" srcId="{B150829C-2533-4D0C-8EDD-B8C4B4FC6056}" destId="{268E2A3E-029C-4702-A598-74608DB55A08}" srcOrd="10" destOrd="0" presId="urn:microsoft.com/office/officeart/2005/8/layout/cycle8"/>
    <dgm:cxn modelId="{43978747-0B86-4AFC-9283-E238E4614529}" type="presParOf" srcId="{B150829C-2533-4D0C-8EDD-B8C4B4FC6056}" destId="{28B26818-ADC3-4BAE-856F-80B5DC2F5EAD}" srcOrd="11" destOrd="0" presId="urn:microsoft.com/office/officeart/2005/8/layout/cycle8"/>
    <dgm:cxn modelId="{42E1CAD0-0A6A-4872-B111-962C68DF7516}" type="presParOf" srcId="{B150829C-2533-4D0C-8EDD-B8C4B4FC6056}" destId="{F8E665C2-678E-4586-8F4F-C10EE311B2B1}" srcOrd="12" destOrd="0" presId="urn:microsoft.com/office/officeart/2005/8/layout/cycle8"/>
    <dgm:cxn modelId="{AD37EC93-014B-4EF6-ADDC-356B87F3D29A}" type="presParOf" srcId="{B150829C-2533-4D0C-8EDD-B8C4B4FC6056}" destId="{1EA5AD5B-1617-486F-809D-A7EE9B231FAF}" srcOrd="13" destOrd="0" presId="urn:microsoft.com/office/officeart/2005/8/layout/cycle8"/>
    <dgm:cxn modelId="{6C7D0F10-C05E-4C99-AA81-901F723F4E6D}" type="presParOf" srcId="{B150829C-2533-4D0C-8EDD-B8C4B4FC6056}" destId="{B141C466-3BE0-48DD-AEE5-87C86C62D700}"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D5244F7-3326-461C-9659-E020B7CF66B7}"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63D26A0F-AAC1-4971-A10A-462D66AB9C66}">
      <dgm:prSet phldrT="[Text]"/>
      <dgm:spPr>
        <a:solidFill>
          <a:schemeClr val="tx2">
            <a:lumMod val="75000"/>
          </a:schemeClr>
        </a:solidFill>
      </dgm:spPr>
      <dgm:t>
        <a:bodyPr/>
        <a:lstStyle/>
        <a:p>
          <a:r>
            <a:rPr lang="en-US" dirty="0" smtClean="0"/>
            <a:t>—Estimating the number of people experiencing homelessness</a:t>
          </a:r>
          <a:endParaRPr lang="en-US" dirty="0"/>
        </a:p>
      </dgm:t>
    </dgm:pt>
    <dgm:pt modelId="{8131AC6B-49D9-484B-8735-0F9C6FEA0B79}" type="parTrans" cxnId="{BFB8FE5E-37FE-40AE-B909-514AD9ADA481}">
      <dgm:prSet/>
      <dgm:spPr/>
      <dgm:t>
        <a:bodyPr/>
        <a:lstStyle/>
        <a:p>
          <a:endParaRPr lang="en-US"/>
        </a:p>
      </dgm:t>
    </dgm:pt>
    <dgm:pt modelId="{0398330F-AB66-43E9-9180-D4C636AA9CCE}" type="sibTrans" cxnId="{BFB8FE5E-37FE-40AE-B909-514AD9ADA481}">
      <dgm:prSet/>
      <dgm:spPr>
        <a:ln>
          <a:solidFill>
            <a:schemeClr val="tx2">
              <a:lumMod val="75000"/>
            </a:schemeClr>
          </a:solidFill>
        </a:ln>
      </dgm:spPr>
      <dgm:t>
        <a:bodyPr/>
        <a:lstStyle/>
        <a:p>
          <a:endParaRPr lang="en-US"/>
        </a:p>
      </dgm:t>
    </dgm:pt>
    <dgm:pt modelId="{C0A75E8E-53BB-46AB-8B2D-B62E839CB5B8}">
      <dgm:prSet phldrT="[Text]"/>
      <dgm:spPr>
        <a:solidFill>
          <a:schemeClr val="tx2">
            <a:lumMod val="75000"/>
          </a:schemeClr>
        </a:solidFill>
      </dgm:spPr>
      <dgm:t>
        <a:bodyPr/>
        <a:lstStyle/>
        <a:p>
          <a:r>
            <a:rPr lang="en-US" dirty="0" smtClean="0"/>
            <a:t>—Counting the number of people receiving assistance in PSH</a:t>
          </a:r>
          <a:endParaRPr lang="en-US" dirty="0"/>
        </a:p>
      </dgm:t>
    </dgm:pt>
    <dgm:pt modelId="{6F584C5F-D774-485A-A50E-1106303EC4F3}" type="parTrans" cxnId="{04752AC5-2CD5-4987-B360-494CB28EF1AA}">
      <dgm:prSet/>
      <dgm:spPr/>
      <dgm:t>
        <a:bodyPr/>
        <a:lstStyle/>
        <a:p>
          <a:endParaRPr lang="en-US"/>
        </a:p>
      </dgm:t>
    </dgm:pt>
    <dgm:pt modelId="{903C0F1C-C5D6-44EE-8DE2-7E978EF056FC}" type="sibTrans" cxnId="{04752AC5-2CD5-4987-B360-494CB28EF1AA}">
      <dgm:prSet/>
      <dgm:spPr/>
      <dgm:t>
        <a:bodyPr/>
        <a:lstStyle/>
        <a:p>
          <a:endParaRPr lang="en-US"/>
        </a:p>
      </dgm:t>
    </dgm:pt>
    <dgm:pt modelId="{A748675D-E9EB-4D68-937A-2E66C16D0DFF}">
      <dgm:prSet phldrT="[Text]"/>
      <dgm:spPr>
        <a:solidFill>
          <a:schemeClr val="tx2">
            <a:lumMod val="75000"/>
          </a:schemeClr>
        </a:solidFill>
      </dgm:spPr>
      <dgm:t>
        <a:bodyPr/>
        <a:lstStyle/>
        <a:p>
          <a:r>
            <a:rPr lang="en-US" dirty="0" smtClean="0"/>
            <a:t>—Creating a descriptive profile of people in those circumstances</a:t>
          </a:r>
          <a:endParaRPr lang="en-US" dirty="0"/>
        </a:p>
      </dgm:t>
    </dgm:pt>
    <dgm:pt modelId="{B64A01BF-D74A-4035-B5CF-D7169D5F35DC}" type="parTrans" cxnId="{3C495A3D-EB38-47A1-8F15-547931237206}">
      <dgm:prSet/>
      <dgm:spPr/>
      <dgm:t>
        <a:bodyPr/>
        <a:lstStyle/>
        <a:p>
          <a:endParaRPr lang="en-US"/>
        </a:p>
      </dgm:t>
    </dgm:pt>
    <dgm:pt modelId="{A0E311B0-7537-479B-9943-9C0D23B2B3EC}" type="sibTrans" cxnId="{3C495A3D-EB38-47A1-8F15-547931237206}">
      <dgm:prSet/>
      <dgm:spPr/>
      <dgm:t>
        <a:bodyPr/>
        <a:lstStyle/>
        <a:p>
          <a:endParaRPr lang="en-US"/>
        </a:p>
      </dgm:t>
    </dgm:pt>
    <dgm:pt modelId="{2B03ACB3-67EA-4851-89E1-80FB3ED69242}">
      <dgm:prSet phldrT="[Text]"/>
      <dgm:spPr>
        <a:solidFill>
          <a:schemeClr val="tx2">
            <a:lumMod val="75000"/>
          </a:schemeClr>
        </a:solidFill>
      </dgm:spPr>
      <dgm:t>
        <a:bodyPr/>
        <a:lstStyle/>
        <a:p>
          <a:r>
            <a:rPr lang="en-US" dirty="0" smtClean="0"/>
            <a:t>—Producing a greater understanding of service use patterns</a:t>
          </a:r>
          <a:endParaRPr lang="en-US" dirty="0"/>
        </a:p>
      </dgm:t>
    </dgm:pt>
    <dgm:pt modelId="{3B4309EF-9834-4A6C-BA1A-31207773D05D}" type="parTrans" cxnId="{72AD5FA4-B2ED-41F1-9055-6232C3EE59F1}">
      <dgm:prSet/>
      <dgm:spPr/>
      <dgm:t>
        <a:bodyPr/>
        <a:lstStyle/>
        <a:p>
          <a:endParaRPr lang="en-US"/>
        </a:p>
      </dgm:t>
    </dgm:pt>
    <dgm:pt modelId="{FCFF79C4-3B6E-439C-83B8-C91F796EA376}" type="sibTrans" cxnId="{72AD5FA4-B2ED-41F1-9055-6232C3EE59F1}">
      <dgm:prSet/>
      <dgm:spPr/>
      <dgm:t>
        <a:bodyPr/>
        <a:lstStyle/>
        <a:p>
          <a:endParaRPr lang="en-US"/>
        </a:p>
      </dgm:t>
    </dgm:pt>
    <dgm:pt modelId="{0C207656-115A-445C-A970-898B6F1A4AD7}">
      <dgm:prSet phldrT="[Text]"/>
      <dgm:spPr>
        <a:solidFill>
          <a:schemeClr val="tx2">
            <a:lumMod val="75000"/>
          </a:schemeClr>
        </a:solidFill>
      </dgm:spPr>
      <dgm:t>
        <a:bodyPr/>
        <a:lstStyle/>
        <a:p>
          <a:r>
            <a:rPr lang="en-US" dirty="0" smtClean="0"/>
            <a:t>—Estimating the capacity to house people in homeless situations</a:t>
          </a:r>
          <a:endParaRPr lang="en-US" dirty="0"/>
        </a:p>
      </dgm:t>
    </dgm:pt>
    <dgm:pt modelId="{49184B68-88DC-472E-B61E-528BD6B51780}" type="parTrans" cxnId="{DD8D1CCA-CD85-4183-BD0B-5093A69BC57B}">
      <dgm:prSet/>
      <dgm:spPr/>
      <dgm:t>
        <a:bodyPr/>
        <a:lstStyle/>
        <a:p>
          <a:endParaRPr lang="en-US"/>
        </a:p>
      </dgm:t>
    </dgm:pt>
    <dgm:pt modelId="{B00FEF36-666D-4554-9FA7-7298AF9C346C}" type="sibTrans" cxnId="{DD8D1CCA-CD85-4183-BD0B-5093A69BC57B}">
      <dgm:prSet/>
      <dgm:spPr/>
      <dgm:t>
        <a:bodyPr/>
        <a:lstStyle/>
        <a:p>
          <a:endParaRPr lang="en-US"/>
        </a:p>
      </dgm:t>
    </dgm:pt>
    <dgm:pt modelId="{8819F8A9-402F-4C55-A5FF-5A3FC95E2AE1}" type="pres">
      <dgm:prSet presAssocID="{2D5244F7-3326-461C-9659-E020B7CF66B7}" presName="Name0" presStyleCnt="0">
        <dgm:presLayoutVars>
          <dgm:chMax val="7"/>
          <dgm:chPref val="7"/>
          <dgm:dir/>
        </dgm:presLayoutVars>
      </dgm:prSet>
      <dgm:spPr/>
      <dgm:t>
        <a:bodyPr/>
        <a:lstStyle/>
        <a:p>
          <a:endParaRPr lang="en-US"/>
        </a:p>
      </dgm:t>
    </dgm:pt>
    <dgm:pt modelId="{AA8CE4A5-5C25-4040-B38A-B66F27490FAF}" type="pres">
      <dgm:prSet presAssocID="{2D5244F7-3326-461C-9659-E020B7CF66B7}" presName="Name1" presStyleCnt="0"/>
      <dgm:spPr/>
    </dgm:pt>
    <dgm:pt modelId="{3195044D-910B-4CD0-B7EC-7BD43BD2DFCF}" type="pres">
      <dgm:prSet presAssocID="{2D5244F7-3326-461C-9659-E020B7CF66B7}" presName="cycle" presStyleCnt="0"/>
      <dgm:spPr/>
    </dgm:pt>
    <dgm:pt modelId="{F8EFAB38-84EE-463E-A9CF-7E9C7EA41173}" type="pres">
      <dgm:prSet presAssocID="{2D5244F7-3326-461C-9659-E020B7CF66B7}" presName="srcNode" presStyleLbl="node1" presStyleIdx="0" presStyleCnt="5"/>
      <dgm:spPr/>
    </dgm:pt>
    <dgm:pt modelId="{7975A62D-FFB2-4023-A71F-A016477D56E7}" type="pres">
      <dgm:prSet presAssocID="{2D5244F7-3326-461C-9659-E020B7CF66B7}" presName="conn" presStyleLbl="parChTrans1D2" presStyleIdx="0" presStyleCnt="1"/>
      <dgm:spPr/>
      <dgm:t>
        <a:bodyPr/>
        <a:lstStyle/>
        <a:p>
          <a:endParaRPr lang="en-US"/>
        </a:p>
      </dgm:t>
    </dgm:pt>
    <dgm:pt modelId="{D22BB038-96A0-4F2F-9700-51F1DBCE3758}" type="pres">
      <dgm:prSet presAssocID="{2D5244F7-3326-461C-9659-E020B7CF66B7}" presName="extraNode" presStyleLbl="node1" presStyleIdx="0" presStyleCnt="5"/>
      <dgm:spPr/>
    </dgm:pt>
    <dgm:pt modelId="{9E613EDD-8E54-4663-BD99-7B57DF04B296}" type="pres">
      <dgm:prSet presAssocID="{2D5244F7-3326-461C-9659-E020B7CF66B7}" presName="dstNode" presStyleLbl="node1" presStyleIdx="0" presStyleCnt="5"/>
      <dgm:spPr/>
    </dgm:pt>
    <dgm:pt modelId="{1F592AB9-4590-4967-9E9B-B1D49090619A}" type="pres">
      <dgm:prSet presAssocID="{63D26A0F-AAC1-4971-A10A-462D66AB9C66}" presName="text_1" presStyleLbl="node1" presStyleIdx="0" presStyleCnt="5">
        <dgm:presLayoutVars>
          <dgm:bulletEnabled val="1"/>
        </dgm:presLayoutVars>
      </dgm:prSet>
      <dgm:spPr/>
      <dgm:t>
        <a:bodyPr/>
        <a:lstStyle/>
        <a:p>
          <a:endParaRPr lang="en-US"/>
        </a:p>
      </dgm:t>
    </dgm:pt>
    <dgm:pt modelId="{33D405AD-4955-4F75-AA5D-5D542D463753}" type="pres">
      <dgm:prSet presAssocID="{63D26A0F-AAC1-4971-A10A-462D66AB9C66}" presName="accent_1" presStyleCnt="0"/>
      <dgm:spPr/>
    </dgm:pt>
    <dgm:pt modelId="{CC03CD35-0D36-419B-8EBF-F796A91E91BA}" type="pres">
      <dgm:prSet presAssocID="{63D26A0F-AAC1-4971-A10A-462D66AB9C66}" presName="accentRepeatNode" presStyleLbl="solidFgAcc1" presStyleIdx="0" presStyleCnt="5"/>
      <dgm:spPr>
        <a:ln>
          <a:solidFill>
            <a:schemeClr val="tx2">
              <a:lumMod val="75000"/>
            </a:schemeClr>
          </a:solidFill>
        </a:ln>
      </dgm:spPr>
      <dgm:t>
        <a:bodyPr/>
        <a:lstStyle/>
        <a:p>
          <a:endParaRPr lang="en-US"/>
        </a:p>
      </dgm:t>
    </dgm:pt>
    <dgm:pt modelId="{183C82F7-5006-4EC6-9643-6E0E5AB17441}" type="pres">
      <dgm:prSet presAssocID="{C0A75E8E-53BB-46AB-8B2D-B62E839CB5B8}" presName="text_2" presStyleLbl="node1" presStyleIdx="1" presStyleCnt="5">
        <dgm:presLayoutVars>
          <dgm:bulletEnabled val="1"/>
        </dgm:presLayoutVars>
      </dgm:prSet>
      <dgm:spPr/>
      <dgm:t>
        <a:bodyPr/>
        <a:lstStyle/>
        <a:p>
          <a:endParaRPr lang="en-US"/>
        </a:p>
      </dgm:t>
    </dgm:pt>
    <dgm:pt modelId="{0EF4BC38-84CF-4F0E-BE27-DF9B39990184}" type="pres">
      <dgm:prSet presAssocID="{C0A75E8E-53BB-46AB-8B2D-B62E839CB5B8}" presName="accent_2" presStyleCnt="0"/>
      <dgm:spPr/>
    </dgm:pt>
    <dgm:pt modelId="{47EAC158-A4BF-42CF-B7C5-DFB2AAC7F939}" type="pres">
      <dgm:prSet presAssocID="{C0A75E8E-53BB-46AB-8B2D-B62E839CB5B8}" presName="accentRepeatNode" presStyleLbl="solidFgAcc1" presStyleIdx="1" presStyleCnt="5"/>
      <dgm:spPr>
        <a:ln>
          <a:solidFill>
            <a:schemeClr val="tx2">
              <a:lumMod val="75000"/>
            </a:schemeClr>
          </a:solidFill>
        </a:ln>
      </dgm:spPr>
      <dgm:t>
        <a:bodyPr/>
        <a:lstStyle/>
        <a:p>
          <a:endParaRPr lang="en-US"/>
        </a:p>
      </dgm:t>
    </dgm:pt>
    <dgm:pt modelId="{BAD2843B-82EB-49CF-B2FF-1B3A39929753}" type="pres">
      <dgm:prSet presAssocID="{A748675D-E9EB-4D68-937A-2E66C16D0DFF}" presName="text_3" presStyleLbl="node1" presStyleIdx="2" presStyleCnt="5">
        <dgm:presLayoutVars>
          <dgm:bulletEnabled val="1"/>
        </dgm:presLayoutVars>
      </dgm:prSet>
      <dgm:spPr/>
      <dgm:t>
        <a:bodyPr/>
        <a:lstStyle/>
        <a:p>
          <a:endParaRPr lang="en-US"/>
        </a:p>
      </dgm:t>
    </dgm:pt>
    <dgm:pt modelId="{E2DE8013-48F3-4C58-A171-2B83BE880643}" type="pres">
      <dgm:prSet presAssocID="{A748675D-E9EB-4D68-937A-2E66C16D0DFF}" presName="accent_3" presStyleCnt="0"/>
      <dgm:spPr/>
    </dgm:pt>
    <dgm:pt modelId="{7DDD7A22-A2FA-44E7-A3CC-61456DF96021}" type="pres">
      <dgm:prSet presAssocID="{A748675D-E9EB-4D68-937A-2E66C16D0DFF}" presName="accentRepeatNode" presStyleLbl="solidFgAcc1" presStyleIdx="2" presStyleCnt="5"/>
      <dgm:spPr>
        <a:ln>
          <a:solidFill>
            <a:schemeClr val="tx2">
              <a:lumMod val="75000"/>
            </a:schemeClr>
          </a:solidFill>
        </a:ln>
      </dgm:spPr>
      <dgm:t>
        <a:bodyPr/>
        <a:lstStyle/>
        <a:p>
          <a:endParaRPr lang="en-US"/>
        </a:p>
      </dgm:t>
    </dgm:pt>
    <dgm:pt modelId="{A3078564-D6D6-4474-9FDD-2A7BF8A2B66E}" type="pres">
      <dgm:prSet presAssocID="{2B03ACB3-67EA-4851-89E1-80FB3ED69242}" presName="text_4" presStyleLbl="node1" presStyleIdx="3" presStyleCnt="5">
        <dgm:presLayoutVars>
          <dgm:bulletEnabled val="1"/>
        </dgm:presLayoutVars>
      </dgm:prSet>
      <dgm:spPr/>
      <dgm:t>
        <a:bodyPr/>
        <a:lstStyle/>
        <a:p>
          <a:endParaRPr lang="en-US"/>
        </a:p>
      </dgm:t>
    </dgm:pt>
    <dgm:pt modelId="{1115623A-E5EF-4D11-BF3B-ED12DCEBBD9E}" type="pres">
      <dgm:prSet presAssocID="{2B03ACB3-67EA-4851-89E1-80FB3ED69242}" presName="accent_4" presStyleCnt="0"/>
      <dgm:spPr/>
    </dgm:pt>
    <dgm:pt modelId="{DEEA723F-B9AC-4E72-B7C7-3FBD333246CB}" type="pres">
      <dgm:prSet presAssocID="{2B03ACB3-67EA-4851-89E1-80FB3ED69242}" presName="accentRepeatNode" presStyleLbl="solidFgAcc1" presStyleIdx="3" presStyleCnt="5"/>
      <dgm:spPr>
        <a:ln>
          <a:solidFill>
            <a:schemeClr val="tx2">
              <a:lumMod val="75000"/>
            </a:schemeClr>
          </a:solidFill>
        </a:ln>
      </dgm:spPr>
      <dgm:t>
        <a:bodyPr/>
        <a:lstStyle/>
        <a:p>
          <a:endParaRPr lang="en-US"/>
        </a:p>
      </dgm:t>
    </dgm:pt>
    <dgm:pt modelId="{87B0632A-1BCC-4B4F-B29F-AFABB17A38F8}" type="pres">
      <dgm:prSet presAssocID="{0C207656-115A-445C-A970-898B6F1A4AD7}" presName="text_5" presStyleLbl="node1" presStyleIdx="4" presStyleCnt="5">
        <dgm:presLayoutVars>
          <dgm:bulletEnabled val="1"/>
        </dgm:presLayoutVars>
      </dgm:prSet>
      <dgm:spPr/>
      <dgm:t>
        <a:bodyPr/>
        <a:lstStyle/>
        <a:p>
          <a:endParaRPr lang="en-US"/>
        </a:p>
      </dgm:t>
    </dgm:pt>
    <dgm:pt modelId="{1E4ADED1-543E-45A7-9C28-80E561E441DE}" type="pres">
      <dgm:prSet presAssocID="{0C207656-115A-445C-A970-898B6F1A4AD7}" presName="accent_5" presStyleCnt="0"/>
      <dgm:spPr/>
    </dgm:pt>
    <dgm:pt modelId="{546B1C39-E75B-46E4-9C12-A957F38676C0}" type="pres">
      <dgm:prSet presAssocID="{0C207656-115A-445C-A970-898B6F1A4AD7}" presName="accentRepeatNode" presStyleLbl="solidFgAcc1" presStyleIdx="4" presStyleCnt="5"/>
      <dgm:spPr>
        <a:ln>
          <a:solidFill>
            <a:schemeClr val="tx2">
              <a:lumMod val="75000"/>
            </a:schemeClr>
          </a:solidFill>
        </a:ln>
      </dgm:spPr>
      <dgm:t>
        <a:bodyPr/>
        <a:lstStyle/>
        <a:p>
          <a:endParaRPr lang="en-US"/>
        </a:p>
      </dgm:t>
    </dgm:pt>
  </dgm:ptLst>
  <dgm:cxnLst>
    <dgm:cxn modelId="{C0454A23-1EDF-EB44-BBBA-4626B532B8AF}" type="presOf" srcId="{A748675D-E9EB-4D68-937A-2E66C16D0DFF}" destId="{BAD2843B-82EB-49CF-B2FF-1B3A39929753}" srcOrd="0" destOrd="0" presId="urn:microsoft.com/office/officeart/2008/layout/VerticalCurvedList"/>
    <dgm:cxn modelId="{6557BF1E-23B5-5144-9E6D-02BEF6ED3B64}" type="presOf" srcId="{2D5244F7-3326-461C-9659-E020B7CF66B7}" destId="{8819F8A9-402F-4C55-A5FF-5A3FC95E2AE1}" srcOrd="0" destOrd="0" presId="urn:microsoft.com/office/officeart/2008/layout/VerticalCurvedList"/>
    <dgm:cxn modelId="{5188EABF-EF60-5646-9EDE-D5E2D666E267}" type="presOf" srcId="{C0A75E8E-53BB-46AB-8B2D-B62E839CB5B8}" destId="{183C82F7-5006-4EC6-9643-6E0E5AB17441}" srcOrd="0" destOrd="0" presId="urn:microsoft.com/office/officeart/2008/layout/VerticalCurvedList"/>
    <dgm:cxn modelId="{538F2127-EEEA-4648-8F8E-8BE8439059D6}" type="presOf" srcId="{2B03ACB3-67EA-4851-89E1-80FB3ED69242}" destId="{A3078564-D6D6-4474-9FDD-2A7BF8A2B66E}" srcOrd="0" destOrd="0" presId="urn:microsoft.com/office/officeart/2008/layout/VerticalCurvedList"/>
    <dgm:cxn modelId="{72AD5FA4-B2ED-41F1-9055-6232C3EE59F1}" srcId="{2D5244F7-3326-461C-9659-E020B7CF66B7}" destId="{2B03ACB3-67EA-4851-89E1-80FB3ED69242}" srcOrd="3" destOrd="0" parTransId="{3B4309EF-9834-4A6C-BA1A-31207773D05D}" sibTransId="{FCFF79C4-3B6E-439C-83B8-C91F796EA376}"/>
    <dgm:cxn modelId="{DD8D1CCA-CD85-4183-BD0B-5093A69BC57B}" srcId="{2D5244F7-3326-461C-9659-E020B7CF66B7}" destId="{0C207656-115A-445C-A970-898B6F1A4AD7}" srcOrd="4" destOrd="0" parTransId="{49184B68-88DC-472E-B61E-528BD6B51780}" sibTransId="{B00FEF36-666D-4554-9FA7-7298AF9C346C}"/>
    <dgm:cxn modelId="{25081BD1-193E-5D42-AD2E-9B5BA8B341C3}" type="presOf" srcId="{0C207656-115A-445C-A970-898B6F1A4AD7}" destId="{87B0632A-1BCC-4B4F-B29F-AFABB17A38F8}" srcOrd="0" destOrd="0" presId="urn:microsoft.com/office/officeart/2008/layout/VerticalCurvedList"/>
    <dgm:cxn modelId="{9F77B7C2-8806-3F4E-AD11-DA3165366207}" type="presOf" srcId="{63D26A0F-AAC1-4971-A10A-462D66AB9C66}" destId="{1F592AB9-4590-4967-9E9B-B1D49090619A}" srcOrd="0" destOrd="0" presId="urn:microsoft.com/office/officeart/2008/layout/VerticalCurvedList"/>
    <dgm:cxn modelId="{04752AC5-2CD5-4987-B360-494CB28EF1AA}" srcId="{2D5244F7-3326-461C-9659-E020B7CF66B7}" destId="{C0A75E8E-53BB-46AB-8B2D-B62E839CB5B8}" srcOrd="1" destOrd="0" parTransId="{6F584C5F-D774-485A-A50E-1106303EC4F3}" sibTransId="{903C0F1C-C5D6-44EE-8DE2-7E978EF056FC}"/>
    <dgm:cxn modelId="{3C495A3D-EB38-47A1-8F15-547931237206}" srcId="{2D5244F7-3326-461C-9659-E020B7CF66B7}" destId="{A748675D-E9EB-4D68-937A-2E66C16D0DFF}" srcOrd="2" destOrd="0" parTransId="{B64A01BF-D74A-4035-B5CF-D7169D5F35DC}" sibTransId="{A0E311B0-7537-479B-9943-9C0D23B2B3EC}"/>
    <dgm:cxn modelId="{8222D21F-193B-AE49-9E65-88E5BD24C48E}" type="presOf" srcId="{0398330F-AB66-43E9-9180-D4C636AA9CCE}" destId="{7975A62D-FFB2-4023-A71F-A016477D56E7}" srcOrd="0" destOrd="0" presId="urn:microsoft.com/office/officeart/2008/layout/VerticalCurvedList"/>
    <dgm:cxn modelId="{BFB8FE5E-37FE-40AE-B909-514AD9ADA481}" srcId="{2D5244F7-3326-461C-9659-E020B7CF66B7}" destId="{63D26A0F-AAC1-4971-A10A-462D66AB9C66}" srcOrd="0" destOrd="0" parTransId="{8131AC6B-49D9-484B-8735-0F9C6FEA0B79}" sibTransId="{0398330F-AB66-43E9-9180-D4C636AA9CCE}"/>
    <dgm:cxn modelId="{306DAEDC-9EC1-F645-B971-E2A494C544BA}" type="presParOf" srcId="{8819F8A9-402F-4C55-A5FF-5A3FC95E2AE1}" destId="{AA8CE4A5-5C25-4040-B38A-B66F27490FAF}" srcOrd="0" destOrd="0" presId="urn:microsoft.com/office/officeart/2008/layout/VerticalCurvedList"/>
    <dgm:cxn modelId="{C6928C70-12E3-3242-8B29-B5C9F82EF5E3}" type="presParOf" srcId="{AA8CE4A5-5C25-4040-B38A-B66F27490FAF}" destId="{3195044D-910B-4CD0-B7EC-7BD43BD2DFCF}" srcOrd="0" destOrd="0" presId="urn:microsoft.com/office/officeart/2008/layout/VerticalCurvedList"/>
    <dgm:cxn modelId="{D88C4DA5-5168-B94E-936E-200F5DC37A59}" type="presParOf" srcId="{3195044D-910B-4CD0-B7EC-7BD43BD2DFCF}" destId="{F8EFAB38-84EE-463E-A9CF-7E9C7EA41173}" srcOrd="0" destOrd="0" presId="urn:microsoft.com/office/officeart/2008/layout/VerticalCurvedList"/>
    <dgm:cxn modelId="{F0921EBE-1FC1-D74C-A359-D76E400C987C}" type="presParOf" srcId="{3195044D-910B-4CD0-B7EC-7BD43BD2DFCF}" destId="{7975A62D-FFB2-4023-A71F-A016477D56E7}" srcOrd="1" destOrd="0" presId="urn:microsoft.com/office/officeart/2008/layout/VerticalCurvedList"/>
    <dgm:cxn modelId="{02106413-8185-5E49-870D-6B50AB65A728}" type="presParOf" srcId="{3195044D-910B-4CD0-B7EC-7BD43BD2DFCF}" destId="{D22BB038-96A0-4F2F-9700-51F1DBCE3758}" srcOrd="2" destOrd="0" presId="urn:microsoft.com/office/officeart/2008/layout/VerticalCurvedList"/>
    <dgm:cxn modelId="{84E81571-0C8C-5B43-B978-66DFB2236AE0}" type="presParOf" srcId="{3195044D-910B-4CD0-B7EC-7BD43BD2DFCF}" destId="{9E613EDD-8E54-4663-BD99-7B57DF04B296}" srcOrd="3" destOrd="0" presId="urn:microsoft.com/office/officeart/2008/layout/VerticalCurvedList"/>
    <dgm:cxn modelId="{095E96EB-A93A-A045-921C-825609A97E4F}" type="presParOf" srcId="{AA8CE4A5-5C25-4040-B38A-B66F27490FAF}" destId="{1F592AB9-4590-4967-9E9B-B1D49090619A}" srcOrd="1" destOrd="0" presId="urn:microsoft.com/office/officeart/2008/layout/VerticalCurvedList"/>
    <dgm:cxn modelId="{76B22448-9212-904C-9C8A-18B8F6657610}" type="presParOf" srcId="{AA8CE4A5-5C25-4040-B38A-B66F27490FAF}" destId="{33D405AD-4955-4F75-AA5D-5D542D463753}" srcOrd="2" destOrd="0" presId="urn:microsoft.com/office/officeart/2008/layout/VerticalCurvedList"/>
    <dgm:cxn modelId="{138D8848-CB12-7D41-A4F5-2CB45023AB80}" type="presParOf" srcId="{33D405AD-4955-4F75-AA5D-5D542D463753}" destId="{CC03CD35-0D36-419B-8EBF-F796A91E91BA}" srcOrd="0" destOrd="0" presId="urn:microsoft.com/office/officeart/2008/layout/VerticalCurvedList"/>
    <dgm:cxn modelId="{0389018C-512B-CE4F-B007-40C346794D3C}" type="presParOf" srcId="{AA8CE4A5-5C25-4040-B38A-B66F27490FAF}" destId="{183C82F7-5006-4EC6-9643-6E0E5AB17441}" srcOrd="3" destOrd="0" presId="urn:microsoft.com/office/officeart/2008/layout/VerticalCurvedList"/>
    <dgm:cxn modelId="{D72A8BE0-671E-FF4E-9CB8-7EFFFAF2D3C5}" type="presParOf" srcId="{AA8CE4A5-5C25-4040-B38A-B66F27490FAF}" destId="{0EF4BC38-84CF-4F0E-BE27-DF9B39990184}" srcOrd="4" destOrd="0" presId="urn:microsoft.com/office/officeart/2008/layout/VerticalCurvedList"/>
    <dgm:cxn modelId="{C5258A7A-8629-D74A-929C-0E575CB41C8B}" type="presParOf" srcId="{0EF4BC38-84CF-4F0E-BE27-DF9B39990184}" destId="{47EAC158-A4BF-42CF-B7C5-DFB2AAC7F939}" srcOrd="0" destOrd="0" presId="urn:microsoft.com/office/officeart/2008/layout/VerticalCurvedList"/>
    <dgm:cxn modelId="{577D7B3C-0DAA-294C-A3BC-0566EE7F2AA9}" type="presParOf" srcId="{AA8CE4A5-5C25-4040-B38A-B66F27490FAF}" destId="{BAD2843B-82EB-49CF-B2FF-1B3A39929753}" srcOrd="5" destOrd="0" presId="urn:microsoft.com/office/officeart/2008/layout/VerticalCurvedList"/>
    <dgm:cxn modelId="{141DA3FE-EE79-254B-8E7F-C4BE429695A6}" type="presParOf" srcId="{AA8CE4A5-5C25-4040-B38A-B66F27490FAF}" destId="{E2DE8013-48F3-4C58-A171-2B83BE880643}" srcOrd="6" destOrd="0" presId="urn:microsoft.com/office/officeart/2008/layout/VerticalCurvedList"/>
    <dgm:cxn modelId="{D92E52F9-0B0B-A641-BACB-512A39734BC1}" type="presParOf" srcId="{E2DE8013-48F3-4C58-A171-2B83BE880643}" destId="{7DDD7A22-A2FA-44E7-A3CC-61456DF96021}" srcOrd="0" destOrd="0" presId="urn:microsoft.com/office/officeart/2008/layout/VerticalCurvedList"/>
    <dgm:cxn modelId="{1D04E337-BA8B-C647-9DFD-B92825CB8150}" type="presParOf" srcId="{AA8CE4A5-5C25-4040-B38A-B66F27490FAF}" destId="{A3078564-D6D6-4474-9FDD-2A7BF8A2B66E}" srcOrd="7" destOrd="0" presId="urn:microsoft.com/office/officeart/2008/layout/VerticalCurvedList"/>
    <dgm:cxn modelId="{F8737C7B-8F23-7743-8552-122F236BCC41}" type="presParOf" srcId="{AA8CE4A5-5C25-4040-B38A-B66F27490FAF}" destId="{1115623A-E5EF-4D11-BF3B-ED12DCEBBD9E}" srcOrd="8" destOrd="0" presId="urn:microsoft.com/office/officeart/2008/layout/VerticalCurvedList"/>
    <dgm:cxn modelId="{318217EA-6EC1-FE4A-9366-923BAB7E9885}" type="presParOf" srcId="{1115623A-E5EF-4D11-BF3B-ED12DCEBBD9E}" destId="{DEEA723F-B9AC-4E72-B7C7-3FBD333246CB}" srcOrd="0" destOrd="0" presId="urn:microsoft.com/office/officeart/2008/layout/VerticalCurvedList"/>
    <dgm:cxn modelId="{B426C70F-60C6-8D40-941C-3D67367BF84D}" type="presParOf" srcId="{AA8CE4A5-5C25-4040-B38A-B66F27490FAF}" destId="{87B0632A-1BCC-4B4F-B29F-AFABB17A38F8}" srcOrd="9" destOrd="0" presId="urn:microsoft.com/office/officeart/2008/layout/VerticalCurvedList"/>
    <dgm:cxn modelId="{9152645B-A949-D34C-8A0A-A12F7E50FA9E}" type="presParOf" srcId="{AA8CE4A5-5C25-4040-B38A-B66F27490FAF}" destId="{1E4ADED1-543E-45A7-9C28-80E561E441DE}" srcOrd="10" destOrd="0" presId="urn:microsoft.com/office/officeart/2008/layout/VerticalCurvedList"/>
    <dgm:cxn modelId="{E33523C9-238A-A244-A797-0664AA0C43FE}" type="presParOf" srcId="{1E4ADED1-543E-45A7-9C28-80E561E441DE}" destId="{546B1C39-E75B-46E4-9C12-A957F38676C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5228478-4487-4244-AAA3-F75F0DC0F69A}" type="doc">
      <dgm:prSet loTypeId="urn:microsoft.com/office/officeart/2005/8/layout/cycle8" loCatId="cycle" qsTypeId="urn:microsoft.com/office/officeart/2005/8/quickstyle/simple1" qsCatId="simple" csTypeId="urn:microsoft.com/office/officeart/2005/8/colors/accent1_2" csCatId="accent1" phldr="1"/>
      <dgm:spPr/>
    </dgm:pt>
    <dgm:pt modelId="{70C4629B-02B8-4203-A921-6328CC31C3EA}">
      <dgm:prSet phldrT="[Text]"/>
      <dgm:spPr>
        <a:solidFill>
          <a:schemeClr val="accent2">
            <a:lumMod val="40000"/>
            <a:lumOff val="60000"/>
          </a:schemeClr>
        </a:solidFill>
      </dgm:spPr>
      <dgm:t>
        <a:bodyPr/>
        <a:lstStyle/>
        <a:p>
          <a:endParaRPr lang="en-US" dirty="0"/>
        </a:p>
      </dgm:t>
    </dgm:pt>
    <dgm:pt modelId="{26CDADF0-F5A6-450A-BA6D-77EF97A620B4}" type="parTrans" cxnId="{417DF6E1-E6FD-413F-9A07-EAB0B1AB4FF0}">
      <dgm:prSet/>
      <dgm:spPr/>
      <dgm:t>
        <a:bodyPr/>
        <a:lstStyle/>
        <a:p>
          <a:endParaRPr lang="en-US"/>
        </a:p>
      </dgm:t>
    </dgm:pt>
    <dgm:pt modelId="{CA4C93ED-7F68-466C-8CDB-3B0B89747949}" type="sibTrans" cxnId="{417DF6E1-E6FD-413F-9A07-EAB0B1AB4FF0}">
      <dgm:prSet/>
      <dgm:spPr/>
      <dgm:t>
        <a:bodyPr/>
        <a:lstStyle/>
        <a:p>
          <a:endParaRPr lang="en-US"/>
        </a:p>
      </dgm:t>
    </dgm:pt>
    <dgm:pt modelId="{0C49A1D5-ADED-4FC9-95B6-E4F865997C75}">
      <dgm:prSet phldrT="[Text]"/>
      <dgm:spPr>
        <a:solidFill>
          <a:schemeClr val="accent4">
            <a:lumMod val="40000"/>
            <a:lumOff val="60000"/>
          </a:schemeClr>
        </a:solidFill>
      </dgm:spPr>
      <dgm:t>
        <a:bodyPr/>
        <a:lstStyle/>
        <a:p>
          <a:endParaRPr lang="en-US" dirty="0"/>
        </a:p>
      </dgm:t>
    </dgm:pt>
    <dgm:pt modelId="{C4E541F3-97B7-4190-86AA-5F18ECEFD228}" type="parTrans" cxnId="{09A5C79A-B88C-45D6-866E-4799E08A7AEA}">
      <dgm:prSet/>
      <dgm:spPr/>
      <dgm:t>
        <a:bodyPr/>
        <a:lstStyle/>
        <a:p>
          <a:endParaRPr lang="en-US"/>
        </a:p>
      </dgm:t>
    </dgm:pt>
    <dgm:pt modelId="{E41BD92E-73CC-44D2-8483-E36F11053E6E}" type="sibTrans" cxnId="{09A5C79A-B88C-45D6-866E-4799E08A7AEA}">
      <dgm:prSet/>
      <dgm:spPr/>
      <dgm:t>
        <a:bodyPr/>
        <a:lstStyle/>
        <a:p>
          <a:endParaRPr lang="en-US"/>
        </a:p>
      </dgm:t>
    </dgm:pt>
    <dgm:pt modelId="{75F237BA-2A0E-4A99-B586-9B797D2A5813}">
      <dgm:prSet phldrT="[Text]"/>
      <dgm:spPr>
        <a:solidFill>
          <a:schemeClr val="accent6">
            <a:lumMod val="40000"/>
            <a:lumOff val="60000"/>
          </a:schemeClr>
        </a:solidFill>
      </dgm:spPr>
      <dgm:t>
        <a:bodyPr/>
        <a:lstStyle/>
        <a:p>
          <a:endParaRPr lang="en-US" dirty="0"/>
        </a:p>
      </dgm:t>
    </dgm:pt>
    <dgm:pt modelId="{AB830578-6EE9-4B5B-8AEC-274DE395DFB9}" type="parTrans" cxnId="{64FC6FDF-F045-4728-B259-B52C37A9E718}">
      <dgm:prSet/>
      <dgm:spPr/>
      <dgm:t>
        <a:bodyPr/>
        <a:lstStyle/>
        <a:p>
          <a:endParaRPr lang="en-US"/>
        </a:p>
      </dgm:t>
    </dgm:pt>
    <dgm:pt modelId="{33B14582-8308-4AD9-9832-4884D025413C}" type="sibTrans" cxnId="{64FC6FDF-F045-4728-B259-B52C37A9E718}">
      <dgm:prSet/>
      <dgm:spPr/>
      <dgm:t>
        <a:bodyPr/>
        <a:lstStyle/>
        <a:p>
          <a:endParaRPr lang="en-US"/>
        </a:p>
      </dgm:t>
    </dgm:pt>
    <dgm:pt modelId="{B150829C-2533-4D0C-8EDD-B8C4B4FC6056}" type="pres">
      <dgm:prSet presAssocID="{D5228478-4487-4244-AAA3-F75F0DC0F69A}" presName="compositeShape" presStyleCnt="0">
        <dgm:presLayoutVars>
          <dgm:chMax val="7"/>
          <dgm:dir/>
          <dgm:resizeHandles val="exact"/>
        </dgm:presLayoutVars>
      </dgm:prSet>
      <dgm:spPr/>
    </dgm:pt>
    <dgm:pt modelId="{5CE7C562-40A1-470C-8322-569DE9E34357}" type="pres">
      <dgm:prSet presAssocID="{D5228478-4487-4244-AAA3-F75F0DC0F69A}" presName="wedge1" presStyleLbl="node1" presStyleIdx="0" presStyleCnt="3"/>
      <dgm:spPr/>
      <dgm:t>
        <a:bodyPr/>
        <a:lstStyle/>
        <a:p>
          <a:endParaRPr lang="en-US"/>
        </a:p>
      </dgm:t>
    </dgm:pt>
    <dgm:pt modelId="{C5E5D460-DB37-44D7-9F5F-3D82EF915656}" type="pres">
      <dgm:prSet presAssocID="{D5228478-4487-4244-AAA3-F75F0DC0F69A}" presName="dummy1a" presStyleCnt="0"/>
      <dgm:spPr/>
    </dgm:pt>
    <dgm:pt modelId="{77FD624C-E3C1-48D1-BA97-CCDE8EB6628B}" type="pres">
      <dgm:prSet presAssocID="{D5228478-4487-4244-AAA3-F75F0DC0F69A}" presName="dummy1b" presStyleCnt="0"/>
      <dgm:spPr/>
    </dgm:pt>
    <dgm:pt modelId="{F559146D-9754-4F45-AC45-0C6440C07D4B}" type="pres">
      <dgm:prSet presAssocID="{D5228478-4487-4244-AAA3-F75F0DC0F69A}" presName="wedge1Tx" presStyleLbl="node1" presStyleIdx="0" presStyleCnt="3">
        <dgm:presLayoutVars>
          <dgm:chMax val="0"/>
          <dgm:chPref val="0"/>
          <dgm:bulletEnabled val="1"/>
        </dgm:presLayoutVars>
      </dgm:prSet>
      <dgm:spPr/>
      <dgm:t>
        <a:bodyPr/>
        <a:lstStyle/>
        <a:p>
          <a:endParaRPr lang="en-US"/>
        </a:p>
      </dgm:t>
    </dgm:pt>
    <dgm:pt modelId="{787FE15C-A7DD-486F-89C6-065261ED257F}" type="pres">
      <dgm:prSet presAssocID="{D5228478-4487-4244-AAA3-F75F0DC0F69A}" presName="wedge2" presStyleLbl="node1" presStyleIdx="1" presStyleCnt="3"/>
      <dgm:spPr/>
      <dgm:t>
        <a:bodyPr/>
        <a:lstStyle/>
        <a:p>
          <a:endParaRPr lang="en-US"/>
        </a:p>
      </dgm:t>
    </dgm:pt>
    <dgm:pt modelId="{D247F461-B196-443A-9D01-43D44A7E57F8}" type="pres">
      <dgm:prSet presAssocID="{D5228478-4487-4244-AAA3-F75F0DC0F69A}" presName="dummy2a" presStyleCnt="0"/>
      <dgm:spPr/>
    </dgm:pt>
    <dgm:pt modelId="{78E90C0B-B05D-4491-8568-AE869D8E50DD}" type="pres">
      <dgm:prSet presAssocID="{D5228478-4487-4244-AAA3-F75F0DC0F69A}" presName="dummy2b" presStyleCnt="0"/>
      <dgm:spPr/>
    </dgm:pt>
    <dgm:pt modelId="{E2CDFFB9-6BDF-4168-BFFA-49E33A717B0B}" type="pres">
      <dgm:prSet presAssocID="{D5228478-4487-4244-AAA3-F75F0DC0F69A}" presName="wedge2Tx" presStyleLbl="node1" presStyleIdx="1" presStyleCnt="3">
        <dgm:presLayoutVars>
          <dgm:chMax val="0"/>
          <dgm:chPref val="0"/>
          <dgm:bulletEnabled val="1"/>
        </dgm:presLayoutVars>
      </dgm:prSet>
      <dgm:spPr/>
      <dgm:t>
        <a:bodyPr/>
        <a:lstStyle/>
        <a:p>
          <a:endParaRPr lang="en-US"/>
        </a:p>
      </dgm:t>
    </dgm:pt>
    <dgm:pt modelId="{B6848A09-89BA-41E4-8386-CFC3280B5DF3}" type="pres">
      <dgm:prSet presAssocID="{D5228478-4487-4244-AAA3-F75F0DC0F69A}" presName="wedge3" presStyleLbl="node1" presStyleIdx="2" presStyleCnt="3"/>
      <dgm:spPr/>
      <dgm:t>
        <a:bodyPr/>
        <a:lstStyle/>
        <a:p>
          <a:endParaRPr lang="en-US"/>
        </a:p>
      </dgm:t>
    </dgm:pt>
    <dgm:pt modelId="{430CDA94-3594-4AA8-9460-8C87FC73E732}" type="pres">
      <dgm:prSet presAssocID="{D5228478-4487-4244-AAA3-F75F0DC0F69A}" presName="dummy3a" presStyleCnt="0"/>
      <dgm:spPr/>
    </dgm:pt>
    <dgm:pt modelId="{268E2A3E-029C-4702-A598-74608DB55A08}" type="pres">
      <dgm:prSet presAssocID="{D5228478-4487-4244-AAA3-F75F0DC0F69A}" presName="dummy3b" presStyleCnt="0"/>
      <dgm:spPr/>
    </dgm:pt>
    <dgm:pt modelId="{28B26818-ADC3-4BAE-856F-80B5DC2F5EAD}" type="pres">
      <dgm:prSet presAssocID="{D5228478-4487-4244-AAA3-F75F0DC0F69A}" presName="wedge3Tx" presStyleLbl="node1" presStyleIdx="2" presStyleCnt="3">
        <dgm:presLayoutVars>
          <dgm:chMax val="0"/>
          <dgm:chPref val="0"/>
          <dgm:bulletEnabled val="1"/>
        </dgm:presLayoutVars>
      </dgm:prSet>
      <dgm:spPr/>
      <dgm:t>
        <a:bodyPr/>
        <a:lstStyle/>
        <a:p>
          <a:endParaRPr lang="en-US"/>
        </a:p>
      </dgm:t>
    </dgm:pt>
    <dgm:pt modelId="{F8E665C2-678E-4586-8F4F-C10EE311B2B1}" type="pres">
      <dgm:prSet presAssocID="{CA4C93ED-7F68-466C-8CDB-3B0B89747949}" presName="arrowWedge1" presStyleLbl="fgSibTrans2D1" presStyleIdx="0" presStyleCnt="3"/>
      <dgm:spPr/>
    </dgm:pt>
    <dgm:pt modelId="{1EA5AD5B-1617-486F-809D-A7EE9B231FAF}" type="pres">
      <dgm:prSet presAssocID="{E41BD92E-73CC-44D2-8483-E36F11053E6E}" presName="arrowWedge2" presStyleLbl="fgSibTrans2D1" presStyleIdx="1" presStyleCnt="3"/>
      <dgm:spPr/>
    </dgm:pt>
    <dgm:pt modelId="{B141C466-3BE0-48DD-AEE5-87C86C62D700}" type="pres">
      <dgm:prSet presAssocID="{33B14582-8308-4AD9-9832-4884D025413C}" presName="arrowWedge3" presStyleLbl="fgSibTrans2D1" presStyleIdx="2" presStyleCnt="3"/>
      <dgm:spPr/>
    </dgm:pt>
  </dgm:ptLst>
  <dgm:cxnLst>
    <dgm:cxn modelId="{29DE8B13-31C8-4795-884D-C9363C96A488}" type="presOf" srcId="{0C49A1D5-ADED-4FC9-95B6-E4F865997C75}" destId="{787FE15C-A7DD-486F-89C6-065261ED257F}" srcOrd="0" destOrd="0" presId="urn:microsoft.com/office/officeart/2005/8/layout/cycle8"/>
    <dgm:cxn modelId="{09A5C79A-B88C-45D6-866E-4799E08A7AEA}" srcId="{D5228478-4487-4244-AAA3-F75F0DC0F69A}" destId="{0C49A1D5-ADED-4FC9-95B6-E4F865997C75}" srcOrd="1" destOrd="0" parTransId="{C4E541F3-97B7-4190-86AA-5F18ECEFD228}" sibTransId="{E41BD92E-73CC-44D2-8483-E36F11053E6E}"/>
    <dgm:cxn modelId="{D30C0007-B285-41C6-AC08-E4BEAD3B295C}" type="presOf" srcId="{0C49A1D5-ADED-4FC9-95B6-E4F865997C75}" destId="{E2CDFFB9-6BDF-4168-BFFA-49E33A717B0B}" srcOrd="1" destOrd="0" presId="urn:microsoft.com/office/officeart/2005/8/layout/cycle8"/>
    <dgm:cxn modelId="{417DF6E1-E6FD-413F-9A07-EAB0B1AB4FF0}" srcId="{D5228478-4487-4244-AAA3-F75F0DC0F69A}" destId="{70C4629B-02B8-4203-A921-6328CC31C3EA}" srcOrd="0" destOrd="0" parTransId="{26CDADF0-F5A6-450A-BA6D-77EF97A620B4}" sibTransId="{CA4C93ED-7F68-466C-8CDB-3B0B89747949}"/>
    <dgm:cxn modelId="{E376AF20-38EA-41E0-AC34-768708F92AD2}" type="presOf" srcId="{70C4629B-02B8-4203-A921-6328CC31C3EA}" destId="{F559146D-9754-4F45-AC45-0C6440C07D4B}" srcOrd="1" destOrd="0" presId="urn:microsoft.com/office/officeart/2005/8/layout/cycle8"/>
    <dgm:cxn modelId="{07E79FCB-BE8D-4088-85FE-4A792274F29E}" type="presOf" srcId="{75F237BA-2A0E-4A99-B586-9B797D2A5813}" destId="{28B26818-ADC3-4BAE-856F-80B5DC2F5EAD}" srcOrd="1" destOrd="0" presId="urn:microsoft.com/office/officeart/2005/8/layout/cycle8"/>
    <dgm:cxn modelId="{BA4641F2-C627-4012-9222-77476447A02A}" type="presOf" srcId="{75F237BA-2A0E-4A99-B586-9B797D2A5813}" destId="{B6848A09-89BA-41E4-8386-CFC3280B5DF3}" srcOrd="0" destOrd="0" presId="urn:microsoft.com/office/officeart/2005/8/layout/cycle8"/>
    <dgm:cxn modelId="{90FAD12F-0CC0-4C03-9188-B243C7CF3D7F}" type="presOf" srcId="{D5228478-4487-4244-AAA3-F75F0DC0F69A}" destId="{B150829C-2533-4D0C-8EDD-B8C4B4FC6056}" srcOrd="0" destOrd="0" presId="urn:microsoft.com/office/officeart/2005/8/layout/cycle8"/>
    <dgm:cxn modelId="{64FC6FDF-F045-4728-B259-B52C37A9E718}" srcId="{D5228478-4487-4244-AAA3-F75F0DC0F69A}" destId="{75F237BA-2A0E-4A99-B586-9B797D2A5813}" srcOrd="2" destOrd="0" parTransId="{AB830578-6EE9-4B5B-8AEC-274DE395DFB9}" sibTransId="{33B14582-8308-4AD9-9832-4884D025413C}"/>
    <dgm:cxn modelId="{E11F0D3E-A5FE-4972-8255-BAA4222CAD5D}" type="presOf" srcId="{70C4629B-02B8-4203-A921-6328CC31C3EA}" destId="{5CE7C562-40A1-470C-8322-569DE9E34357}" srcOrd="0" destOrd="0" presId="urn:microsoft.com/office/officeart/2005/8/layout/cycle8"/>
    <dgm:cxn modelId="{2BBFC95F-3259-41ED-BC15-D025DA13D9F4}" type="presParOf" srcId="{B150829C-2533-4D0C-8EDD-B8C4B4FC6056}" destId="{5CE7C562-40A1-470C-8322-569DE9E34357}" srcOrd="0" destOrd="0" presId="urn:microsoft.com/office/officeart/2005/8/layout/cycle8"/>
    <dgm:cxn modelId="{BEF469E7-5E3A-4375-A317-6A06D292B5D7}" type="presParOf" srcId="{B150829C-2533-4D0C-8EDD-B8C4B4FC6056}" destId="{C5E5D460-DB37-44D7-9F5F-3D82EF915656}" srcOrd="1" destOrd="0" presId="urn:microsoft.com/office/officeart/2005/8/layout/cycle8"/>
    <dgm:cxn modelId="{B9439086-0330-426F-9E24-A333C62ECB09}" type="presParOf" srcId="{B150829C-2533-4D0C-8EDD-B8C4B4FC6056}" destId="{77FD624C-E3C1-48D1-BA97-CCDE8EB6628B}" srcOrd="2" destOrd="0" presId="urn:microsoft.com/office/officeart/2005/8/layout/cycle8"/>
    <dgm:cxn modelId="{C0D849DB-2A07-4B63-9492-4DBA94251B1F}" type="presParOf" srcId="{B150829C-2533-4D0C-8EDD-B8C4B4FC6056}" destId="{F559146D-9754-4F45-AC45-0C6440C07D4B}" srcOrd="3" destOrd="0" presId="urn:microsoft.com/office/officeart/2005/8/layout/cycle8"/>
    <dgm:cxn modelId="{DD7E8D35-1B67-4449-A28A-F039C6E2D0FD}" type="presParOf" srcId="{B150829C-2533-4D0C-8EDD-B8C4B4FC6056}" destId="{787FE15C-A7DD-486F-89C6-065261ED257F}" srcOrd="4" destOrd="0" presId="urn:microsoft.com/office/officeart/2005/8/layout/cycle8"/>
    <dgm:cxn modelId="{C2D5340E-618A-49D1-A97C-42B8F11F251F}" type="presParOf" srcId="{B150829C-2533-4D0C-8EDD-B8C4B4FC6056}" destId="{D247F461-B196-443A-9D01-43D44A7E57F8}" srcOrd="5" destOrd="0" presId="urn:microsoft.com/office/officeart/2005/8/layout/cycle8"/>
    <dgm:cxn modelId="{21F3D7DF-3D4D-49EE-AF60-90BF9A08B2E9}" type="presParOf" srcId="{B150829C-2533-4D0C-8EDD-B8C4B4FC6056}" destId="{78E90C0B-B05D-4491-8568-AE869D8E50DD}" srcOrd="6" destOrd="0" presId="urn:microsoft.com/office/officeart/2005/8/layout/cycle8"/>
    <dgm:cxn modelId="{CE911E20-51DD-49F5-9234-D6DDF2459548}" type="presParOf" srcId="{B150829C-2533-4D0C-8EDD-B8C4B4FC6056}" destId="{E2CDFFB9-6BDF-4168-BFFA-49E33A717B0B}" srcOrd="7" destOrd="0" presId="urn:microsoft.com/office/officeart/2005/8/layout/cycle8"/>
    <dgm:cxn modelId="{0C21D89F-3C39-4827-AB4E-B447DD6DF7BB}" type="presParOf" srcId="{B150829C-2533-4D0C-8EDD-B8C4B4FC6056}" destId="{B6848A09-89BA-41E4-8386-CFC3280B5DF3}" srcOrd="8" destOrd="0" presId="urn:microsoft.com/office/officeart/2005/8/layout/cycle8"/>
    <dgm:cxn modelId="{4AE7A17E-8D23-4122-B12D-2C283B21DB0D}" type="presParOf" srcId="{B150829C-2533-4D0C-8EDD-B8C4B4FC6056}" destId="{430CDA94-3594-4AA8-9460-8C87FC73E732}" srcOrd="9" destOrd="0" presId="urn:microsoft.com/office/officeart/2005/8/layout/cycle8"/>
    <dgm:cxn modelId="{0FBF56FC-5BA3-4495-B4B9-48BD62117B97}" type="presParOf" srcId="{B150829C-2533-4D0C-8EDD-B8C4B4FC6056}" destId="{268E2A3E-029C-4702-A598-74608DB55A08}" srcOrd="10" destOrd="0" presId="urn:microsoft.com/office/officeart/2005/8/layout/cycle8"/>
    <dgm:cxn modelId="{002885A8-2CD7-43A1-B67E-C97E2A27CD9E}" type="presParOf" srcId="{B150829C-2533-4D0C-8EDD-B8C4B4FC6056}" destId="{28B26818-ADC3-4BAE-856F-80B5DC2F5EAD}" srcOrd="11" destOrd="0" presId="urn:microsoft.com/office/officeart/2005/8/layout/cycle8"/>
    <dgm:cxn modelId="{7397F488-56D7-4832-8D0D-E7AF6197F54F}" type="presParOf" srcId="{B150829C-2533-4D0C-8EDD-B8C4B4FC6056}" destId="{F8E665C2-678E-4586-8F4F-C10EE311B2B1}" srcOrd="12" destOrd="0" presId="urn:microsoft.com/office/officeart/2005/8/layout/cycle8"/>
    <dgm:cxn modelId="{0DEF14A7-9CEF-49CC-ADA2-E42C6BDD9936}" type="presParOf" srcId="{B150829C-2533-4D0C-8EDD-B8C4B4FC6056}" destId="{1EA5AD5B-1617-486F-809D-A7EE9B231FAF}" srcOrd="13" destOrd="0" presId="urn:microsoft.com/office/officeart/2005/8/layout/cycle8"/>
    <dgm:cxn modelId="{99CCAD33-EB37-4446-AC39-9B6C1DC8889E}" type="presParOf" srcId="{B150829C-2533-4D0C-8EDD-B8C4B4FC6056}" destId="{B141C466-3BE0-48DD-AEE5-87C86C62D700}"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E7C562-40A1-470C-8322-569DE9E34357}">
      <dsp:nvSpPr>
        <dsp:cNvPr id="0" name=""/>
        <dsp:cNvSpPr/>
      </dsp:nvSpPr>
      <dsp:spPr>
        <a:xfrm>
          <a:off x="1614363" y="395396"/>
          <a:ext cx="5109745" cy="5109745"/>
        </a:xfrm>
        <a:prstGeom prst="pie">
          <a:avLst>
            <a:gd name="adj1" fmla="val 16200000"/>
            <a:gd name="adj2" fmla="val 1800000"/>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4307321" y="1478176"/>
        <a:ext cx="1824909" cy="1520757"/>
      </dsp:txXfrm>
    </dsp:sp>
    <dsp:sp modelId="{787FE15C-A7DD-486F-89C6-065261ED257F}">
      <dsp:nvSpPr>
        <dsp:cNvPr id="0" name=""/>
        <dsp:cNvSpPr/>
      </dsp:nvSpPr>
      <dsp:spPr>
        <a:xfrm>
          <a:off x="1509127" y="577887"/>
          <a:ext cx="5109745" cy="5109745"/>
        </a:xfrm>
        <a:prstGeom prst="pie">
          <a:avLst>
            <a:gd name="adj1" fmla="val 1800000"/>
            <a:gd name="adj2" fmla="val 9000000"/>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2725733" y="3893139"/>
        <a:ext cx="2737363" cy="1338266"/>
      </dsp:txXfrm>
    </dsp:sp>
    <dsp:sp modelId="{B6848A09-89BA-41E4-8386-CFC3280B5DF3}">
      <dsp:nvSpPr>
        <dsp:cNvPr id="0" name=""/>
        <dsp:cNvSpPr/>
      </dsp:nvSpPr>
      <dsp:spPr>
        <a:xfrm>
          <a:off x="1403890" y="395396"/>
          <a:ext cx="5109745" cy="5109745"/>
        </a:xfrm>
        <a:prstGeom prst="pie">
          <a:avLst>
            <a:gd name="adj1" fmla="val 9000000"/>
            <a:gd name="adj2" fmla="val 16200000"/>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1995769" y="1478176"/>
        <a:ext cx="1824909" cy="1520757"/>
      </dsp:txXfrm>
    </dsp:sp>
    <dsp:sp modelId="{F8E665C2-678E-4586-8F4F-C10EE311B2B1}">
      <dsp:nvSpPr>
        <dsp:cNvPr id="0" name=""/>
        <dsp:cNvSpPr/>
      </dsp:nvSpPr>
      <dsp:spPr>
        <a:xfrm>
          <a:off x="1298468" y="79079"/>
          <a:ext cx="5742380" cy="5742380"/>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EA5AD5B-1617-486F-809D-A7EE9B231FAF}">
      <dsp:nvSpPr>
        <dsp:cNvPr id="0" name=""/>
        <dsp:cNvSpPr/>
      </dsp:nvSpPr>
      <dsp:spPr>
        <a:xfrm>
          <a:off x="1192809" y="261247"/>
          <a:ext cx="5742380" cy="5742380"/>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141C466-3BE0-48DD-AEE5-87C86C62D700}">
      <dsp:nvSpPr>
        <dsp:cNvPr id="0" name=""/>
        <dsp:cNvSpPr/>
      </dsp:nvSpPr>
      <dsp:spPr>
        <a:xfrm>
          <a:off x="1087151" y="79079"/>
          <a:ext cx="5742380" cy="5742380"/>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C95878-5DB3-4A93-A069-DCCBDC02BD41}" type="datetimeFigureOut">
              <a:rPr lang="en-US" smtClean="0"/>
              <a:t>10/16/2017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61A9F3-10B3-4224-96EB-A0A5FF8F7276}" type="slidenum">
              <a:rPr lang="en-US" smtClean="0"/>
              <a:t>‹#›</a:t>
            </a:fld>
            <a:endParaRPr lang="en-US"/>
          </a:p>
        </p:txBody>
      </p:sp>
    </p:spTree>
    <p:extLst>
      <p:ext uri="{BB962C8B-B14F-4D97-AF65-F5344CB8AC3E}">
        <p14:creationId xmlns:p14="http://schemas.microsoft.com/office/powerpoint/2010/main" val="3344390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61A9F3-10B3-4224-96EB-A0A5FF8F7276}" type="slidenum">
              <a:rPr lang="en-US" smtClean="0"/>
              <a:t>1</a:t>
            </a:fld>
            <a:endParaRPr lang="en-US"/>
          </a:p>
        </p:txBody>
      </p:sp>
    </p:spTree>
    <p:extLst>
      <p:ext uri="{BB962C8B-B14F-4D97-AF65-F5344CB8AC3E}">
        <p14:creationId xmlns:p14="http://schemas.microsoft.com/office/powerpoint/2010/main" val="3601936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-Continuation</a:t>
            </a:r>
            <a:r>
              <a:rPr lang="en-US" baseline="0" dirty="0" smtClean="0"/>
              <a:t> of previous slide.</a:t>
            </a:r>
          </a:p>
          <a:p>
            <a:r>
              <a:rPr lang="en-US" baseline="0" dirty="0" smtClean="0"/>
              <a:t>-Deals with Leavers; no change</a:t>
            </a:r>
          </a:p>
          <a:p>
            <a:r>
              <a:rPr lang="en-US" baseline="0" dirty="0" smtClean="0"/>
              <a:t>-Harder to get in touch with clients that are already gone</a:t>
            </a:r>
          </a:p>
          <a:p>
            <a:r>
              <a:rPr lang="en-US" baseline="0" dirty="0" smtClean="0"/>
              <a:t>-Demonstrates importance of getting data in on time</a:t>
            </a:r>
            <a:endParaRPr lang="en-US" dirty="0"/>
          </a:p>
        </p:txBody>
      </p:sp>
      <p:sp>
        <p:nvSpPr>
          <p:cNvPr id="4" name="Slide Number Placeholder 3"/>
          <p:cNvSpPr>
            <a:spLocks noGrp="1"/>
          </p:cNvSpPr>
          <p:nvPr>
            <p:ph type="sldNum" sz="quarter" idx="10"/>
          </p:nvPr>
        </p:nvSpPr>
        <p:spPr/>
        <p:txBody>
          <a:bodyPr/>
          <a:lstStyle/>
          <a:p>
            <a:fld id="{DA61A9F3-10B3-4224-96EB-A0A5FF8F7276}" type="slidenum">
              <a:rPr lang="en-US" smtClean="0"/>
              <a:t>27</a:t>
            </a:fld>
            <a:endParaRPr lang="en-US"/>
          </a:p>
        </p:txBody>
      </p:sp>
    </p:spTree>
    <p:extLst>
      <p:ext uri="{BB962C8B-B14F-4D97-AF65-F5344CB8AC3E}">
        <p14:creationId xmlns:p14="http://schemas.microsoft.com/office/powerpoint/2010/main" val="3543905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61A9F3-10B3-4224-96EB-A0A5FF8F7276}" type="slidenum">
              <a:rPr lang="en-US" smtClean="0"/>
              <a:t>28</a:t>
            </a:fld>
            <a:endParaRPr lang="en-US"/>
          </a:p>
        </p:txBody>
      </p:sp>
    </p:spTree>
    <p:extLst>
      <p:ext uri="{BB962C8B-B14F-4D97-AF65-F5344CB8AC3E}">
        <p14:creationId xmlns:p14="http://schemas.microsoft.com/office/powerpoint/2010/main" val="1296480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Start with the easy things first.</a:t>
            </a:r>
            <a:r>
              <a:rPr lang="en-US" baseline="0" dirty="0" smtClean="0"/>
              <a:t> This will give you time to work on the harder things later 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You can set the APR to run, and while you’re waiting for that to export, run the easier reports.</a:t>
            </a:r>
            <a:endParaRPr lang="en-US" dirty="0" smtClean="0"/>
          </a:p>
          <a:p>
            <a:endParaRPr lang="en-US" baseline="0" dirty="0" smtClean="0"/>
          </a:p>
          <a:p>
            <a:r>
              <a:rPr lang="en-US" baseline="0" dirty="0" smtClean="0"/>
              <a:t>For example, it’s easier to run the Clients in Programs report to spot check things like clients with incorrect dates or who need to be exited or who have duplicate entries.</a:t>
            </a:r>
          </a:p>
          <a:p>
            <a:endParaRPr lang="en-US" baseline="0" dirty="0" smtClean="0"/>
          </a:p>
        </p:txBody>
      </p:sp>
      <p:sp>
        <p:nvSpPr>
          <p:cNvPr id="4" name="Slide Number Placeholder 3"/>
          <p:cNvSpPr>
            <a:spLocks noGrp="1"/>
          </p:cNvSpPr>
          <p:nvPr>
            <p:ph type="sldNum" sz="quarter" idx="10"/>
          </p:nvPr>
        </p:nvSpPr>
        <p:spPr/>
        <p:txBody>
          <a:bodyPr/>
          <a:lstStyle/>
          <a:p>
            <a:fld id="{DA61A9F3-10B3-4224-96EB-A0A5FF8F7276}" type="slidenum">
              <a:rPr lang="en-US" smtClean="0"/>
              <a:t>30</a:t>
            </a:fld>
            <a:endParaRPr lang="en-US"/>
          </a:p>
        </p:txBody>
      </p:sp>
    </p:spTree>
    <p:extLst>
      <p:ext uri="{BB962C8B-B14F-4D97-AF65-F5344CB8AC3E}">
        <p14:creationId xmlns:p14="http://schemas.microsoft.com/office/powerpoint/2010/main" val="3801358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61A9F3-10B3-4224-96EB-A0A5FF8F7276}" type="slidenum">
              <a:rPr lang="en-US" smtClean="0"/>
              <a:t>31</a:t>
            </a:fld>
            <a:endParaRPr lang="en-US"/>
          </a:p>
        </p:txBody>
      </p:sp>
    </p:spTree>
    <p:extLst>
      <p:ext uri="{BB962C8B-B14F-4D97-AF65-F5344CB8AC3E}">
        <p14:creationId xmlns:p14="http://schemas.microsoft.com/office/powerpoint/2010/main" val="2229389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61A9F3-10B3-4224-96EB-A0A5FF8F7276}" type="slidenum">
              <a:rPr lang="en-US" smtClean="0"/>
              <a:t>33</a:t>
            </a:fld>
            <a:endParaRPr lang="en-US"/>
          </a:p>
        </p:txBody>
      </p:sp>
    </p:spTree>
    <p:extLst>
      <p:ext uri="{BB962C8B-B14F-4D97-AF65-F5344CB8AC3E}">
        <p14:creationId xmlns:p14="http://schemas.microsoft.com/office/powerpoint/2010/main" val="41452079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61A9F3-10B3-4224-96EB-A0A5FF8F7276}" type="slidenum">
              <a:rPr lang="en-US" smtClean="0"/>
              <a:t>38</a:t>
            </a:fld>
            <a:endParaRPr lang="en-US"/>
          </a:p>
        </p:txBody>
      </p:sp>
    </p:spTree>
    <p:extLst>
      <p:ext uri="{BB962C8B-B14F-4D97-AF65-F5344CB8AC3E}">
        <p14:creationId xmlns:p14="http://schemas.microsoft.com/office/powerpoint/2010/main" val="9132964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baseline="0" dirty="0" smtClean="0"/>
              <a:t> Veterans</a:t>
            </a:r>
          </a:p>
          <a:p>
            <a:r>
              <a:rPr lang="en-US" baseline="0" dirty="0" smtClean="0"/>
              <a:t>+ Summary</a:t>
            </a:r>
          </a:p>
          <a:p>
            <a:r>
              <a:rPr lang="en-US" baseline="0" dirty="0" smtClean="0"/>
              <a:t>+ Rapid Rehousing</a:t>
            </a:r>
            <a:endParaRPr lang="en-US" dirty="0"/>
          </a:p>
        </p:txBody>
      </p:sp>
      <p:sp>
        <p:nvSpPr>
          <p:cNvPr id="4" name="Slide Number Placeholder 3"/>
          <p:cNvSpPr>
            <a:spLocks noGrp="1"/>
          </p:cNvSpPr>
          <p:nvPr>
            <p:ph type="sldNum" sz="quarter" idx="10"/>
          </p:nvPr>
        </p:nvSpPr>
        <p:spPr/>
        <p:txBody>
          <a:bodyPr/>
          <a:lstStyle/>
          <a:p>
            <a:fld id="{DA61A9F3-10B3-4224-96EB-A0A5FF8F7276}" type="slidenum">
              <a:rPr lang="en-US" smtClean="0"/>
              <a:t>40</a:t>
            </a:fld>
            <a:endParaRPr lang="en-US"/>
          </a:p>
        </p:txBody>
      </p:sp>
    </p:spTree>
    <p:extLst>
      <p:ext uri="{BB962C8B-B14F-4D97-AF65-F5344CB8AC3E}">
        <p14:creationId xmlns:p14="http://schemas.microsoft.com/office/powerpoint/2010/main" val="244370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Utilization Rates</a:t>
            </a:r>
          </a:p>
          <a:p>
            <a:endParaRPr lang="en-US" dirty="0" smtClean="0"/>
          </a:p>
          <a:p>
            <a:r>
              <a:rPr lang="en-US" sz="1200" kern="1200" dirty="0" smtClean="0">
                <a:solidFill>
                  <a:schemeClr val="tx1"/>
                </a:solidFill>
                <a:effectLst/>
                <a:latin typeface="+mn-lt"/>
                <a:ea typeface="+mn-ea"/>
                <a:cs typeface="+mn-cs"/>
              </a:rPr>
              <a:t>Utilization rates—or bed occupancy rates—represent the percentage of beds or units that are occupied on a given night or on an average night over a period of time. To calculate the overall bed utilization rate for a community on a given night, take the number of people served on that night and divide it by the number of beds available on that night. The average daily utilization rate is calculated by taking the average number of people served over a given time period divided by the total number of beds.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For the purposes of the report, your utilization rates should never be below 65% or above 105%. Any data that falls outside of those rates is considered poor data and it ends up being rejected and we look bad.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Bed utilization rates below 65 percent are usually attributed to two issues: </a:t>
            </a:r>
          </a:p>
          <a:p>
            <a:pPr lvl="0"/>
            <a:r>
              <a:rPr lang="en-US" sz="1200" kern="1200" dirty="0" smtClean="0">
                <a:solidFill>
                  <a:schemeClr val="tx1"/>
                </a:solidFill>
                <a:effectLst/>
                <a:latin typeface="+mn-lt"/>
                <a:ea typeface="+mn-ea"/>
                <a:cs typeface="+mn-cs"/>
              </a:rPr>
              <a:t>The project did not enter all their clients into the HMIS and thus the project appears to be underutilized; or</a:t>
            </a:r>
          </a:p>
          <a:p>
            <a:pPr lvl="0"/>
            <a:r>
              <a:rPr lang="en-US" sz="1200" kern="1200" dirty="0" smtClean="0">
                <a:solidFill>
                  <a:schemeClr val="tx1"/>
                </a:solidFill>
                <a:effectLst/>
                <a:latin typeface="+mn-lt"/>
                <a:ea typeface="+mn-ea"/>
                <a:cs typeface="+mn-cs"/>
              </a:rPr>
              <a:t>The project was genuinely under-utilized. Add a note to clarify any reasons why a project was under-utilized (weather, small families in large units, etc.)</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Bed utilization rates above 105 are often explained by: </a:t>
            </a:r>
          </a:p>
          <a:p>
            <a:pPr lvl="0"/>
            <a:r>
              <a:rPr lang="en-US" sz="1200" kern="1200" dirty="0" smtClean="0">
                <a:solidFill>
                  <a:schemeClr val="tx1"/>
                </a:solidFill>
                <a:effectLst/>
                <a:latin typeface="+mn-lt"/>
                <a:ea typeface="+mn-ea"/>
                <a:cs typeface="+mn-cs"/>
              </a:rPr>
              <a:t>The project did not capture exit dates for all their clients;</a:t>
            </a:r>
          </a:p>
          <a:p>
            <a:pPr lvl="0"/>
            <a:r>
              <a:rPr lang="en-US" sz="1200" kern="1200" dirty="0" smtClean="0">
                <a:solidFill>
                  <a:schemeClr val="tx1"/>
                </a:solidFill>
                <a:effectLst/>
                <a:latin typeface="+mn-lt"/>
                <a:ea typeface="+mn-ea"/>
                <a:cs typeface="+mn-cs"/>
              </a:rPr>
              <a:t>The project offered overflow beds—e.g., cots or mattresses—sporadically throughout the year to accommodate high-demand nights, which results in a larger count of persons but the same number of year-round beds.</a:t>
            </a:r>
          </a:p>
          <a:p>
            <a:pPr lvl="0"/>
            <a:r>
              <a:rPr lang="en-US" sz="1200" kern="1200" dirty="0" smtClean="0">
                <a:solidFill>
                  <a:schemeClr val="tx1"/>
                </a:solidFill>
                <a:effectLst/>
                <a:latin typeface="+mn-lt"/>
                <a:ea typeface="+mn-ea"/>
                <a:cs typeface="+mn-cs"/>
              </a:rPr>
              <a:t>Seasonal beds, overflow beds, or vouchers were used on the night of the count and the clients were counted as served, but the beds were not added to the bed count.</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A61A9F3-10B3-4224-96EB-A0A5FF8F7276}" type="slidenum">
              <a:rPr lang="en-US" smtClean="0"/>
              <a:t>42</a:t>
            </a:fld>
            <a:endParaRPr lang="en-US"/>
          </a:p>
        </p:txBody>
      </p:sp>
    </p:spTree>
    <p:extLst>
      <p:ext uri="{BB962C8B-B14F-4D97-AF65-F5344CB8AC3E}">
        <p14:creationId xmlns:p14="http://schemas.microsoft.com/office/powerpoint/2010/main" val="2045444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61A9F3-10B3-4224-96EB-A0A5FF8F7276}" type="slidenum">
              <a:rPr lang="en-US" smtClean="0"/>
              <a:t>3</a:t>
            </a:fld>
            <a:endParaRPr lang="en-US"/>
          </a:p>
        </p:txBody>
      </p:sp>
    </p:spTree>
    <p:extLst>
      <p:ext uri="{BB962C8B-B14F-4D97-AF65-F5344CB8AC3E}">
        <p14:creationId xmlns:p14="http://schemas.microsoft.com/office/powerpoint/2010/main" val="643639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61A9F3-10B3-4224-96EB-A0A5FF8F7276}" type="slidenum">
              <a:rPr lang="en-US" smtClean="0"/>
              <a:t>5</a:t>
            </a:fld>
            <a:endParaRPr lang="en-US"/>
          </a:p>
        </p:txBody>
      </p:sp>
    </p:spTree>
    <p:extLst>
      <p:ext uri="{BB962C8B-B14F-4D97-AF65-F5344CB8AC3E}">
        <p14:creationId xmlns:p14="http://schemas.microsoft.com/office/powerpoint/2010/main" val="1162321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DA61A9F3-10B3-4224-96EB-A0A5FF8F7276}" type="slidenum">
              <a:rPr lang="en-US" smtClean="0"/>
              <a:t>6</a:t>
            </a:fld>
            <a:endParaRPr lang="en-US"/>
          </a:p>
        </p:txBody>
      </p:sp>
    </p:spTree>
    <p:extLst>
      <p:ext uri="{BB962C8B-B14F-4D97-AF65-F5344CB8AC3E}">
        <p14:creationId xmlns:p14="http://schemas.microsoft.com/office/powerpoint/2010/main" val="2016611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61A9F3-10B3-4224-96EB-A0A5FF8F7276}" type="slidenum">
              <a:rPr lang="en-US" smtClean="0"/>
              <a:t>7</a:t>
            </a:fld>
            <a:endParaRPr lang="en-US"/>
          </a:p>
        </p:txBody>
      </p:sp>
    </p:spTree>
    <p:extLst>
      <p:ext uri="{BB962C8B-B14F-4D97-AF65-F5344CB8AC3E}">
        <p14:creationId xmlns:p14="http://schemas.microsoft.com/office/powerpoint/2010/main" val="2964304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DA61A9F3-10B3-4224-96EB-A0A5FF8F7276}" type="slidenum">
              <a:rPr lang="en-US" smtClean="0"/>
              <a:t>13</a:t>
            </a:fld>
            <a:endParaRPr lang="en-US"/>
          </a:p>
        </p:txBody>
      </p:sp>
    </p:spTree>
    <p:extLst>
      <p:ext uri="{BB962C8B-B14F-4D97-AF65-F5344CB8AC3E}">
        <p14:creationId xmlns:p14="http://schemas.microsoft.com/office/powerpoint/2010/main" val="4197046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61A9F3-10B3-4224-96EB-A0A5FF8F7276}" type="slidenum">
              <a:rPr lang="en-US" smtClean="0"/>
              <a:t>20</a:t>
            </a:fld>
            <a:endParaRPr lang="en-US"/>
          </a:p>
        </p:txBody>
      </p:sp>
    </p:spTree>
    <p:extLst>
      <p:ext uri="{BB962C8B-B14F-4D97-AF65-F5344CB8AC3E}">
        <p14:creationId xmlns:p14="http://schemas.microsoft.com/office/powerpoint/2010/main" val="3009123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Assessment real talk</a:t>
            </a:r>
          </a:p>
          <a:p>
            <a:endParaRPr lang="en-US" dirty="0" smtClean="0"/>
          </a:p>
          <a:p>
            <a:r>
              <a:rPr lang="en-US" dirty="0" smtClean="0"/>
              <a:t>-Many</a:t>
            </a:r>
            <a:r>
              <a:rPr lang="en-US" baseline="0" dirty="0" smtClean="0"/>
              <a:t> reports that we deal with drawn from data entered into HMIS. This is especially true for System Performance Measures.</a:t>
            </a:r>
          </a:p>
          <a:p>
            <a:r>
              <a:rPr lang="en-US" baseline="0" dirty="0" smtClean="0"/>
              <a:t>-Update data on a regular basis.</a:t>
            </a:r>
          </a:p>
          <a:p>
            <a:r>
              <a:rPr lang="en-US" baseline="0" dirty="0" smtClean="0"/>
              <a:t>-Hard for SPMs to measure change if there is data missing from Year 1, 2, 3, etc.</a:t>
            </a:r>
          </a:p>
          <a:p>
            <a:r>
              <a:rPr lang="en-US" baseline="0" dirty="0" smtClean="0"/>
              <a:t>-One of the biggest hurdles we faced the last time we submitted the SPMs was missing Annual Assessments.</a:t>
            </a:r>
            <a:endParaRPr lang="en-US" dirty="0"/>
          </a:p>
        </p:txBody>
      </p:sp>
      <p:sp>
        <p:nvSpPr>
          <p:cNvPr id="4" name="Slide Number Placeholder 3"/>
          <p:cNvSpPr>
            <a:spLocks noGrp="1"/>
          </p:cNvSpPr>
          <p:nvPr>
            <p:ph type="sldNum" sz="quarter" idx="10"/>
          </p:nvPr>
        </p:nvSpPr>
        <p:spPr/>
        <p:txBody>
          <a:bodyPr/>
          <a:lstStyle/>
          <a:p>
            <a:fld id="{DA61A9F3-10B3-4224-96EB-A0A5FF8F7276}" type="slidenum">
              <a:rPr lang="en-US" smtClean="0"/>
              <a:t>25</a:t>
            </a:fld>
            <a:endParaRPr lang="en-US"/>
          </a:p>
        </p:txBody>
      </p:sp>
    </p:spTree>
    <p:extLst>
      <p:ext uri="{BB962C8B-B14F-4D97-AF65-F5344CB8AC3E}">
        <p14:creationId xmlns:p14="http://schemas.microsoft.com/office/powerpoint/2010/main" val="3109239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Left hand side</a:t>
            </a:r>
            <a:r>
              <a:rPr lang="en-US" baseline="0" dirty="0" smtClean="0"/>
              <a:t> is what was sent to HUD</a:t>
            </a:r>
          </a:p>
          <a:p>
            <a:pPr marL="171450" indent="-171450">
              <a:buFontTx/>
              <a:buChar char="-"/>
            </a:pPr>
            <a:r>
              <a:rPr lang="en-US" baseline="0" dirty="0" smtClean="0"/>
              <a:t>Right side is after corrections were made; we didn’t submit the right hand numbers to HUD</a:t>
            </a:r>
          </a:p>
          <a:p>
            <a:pPr marL="171450" indent="-171450">
              <a:buFontTx/>
              <a:buChar char="-"/>
            </a:pPr>
            <a:r>
              <a:rPr lang="en-US" baseline="0" dirty="0" smtClean="0"/>
              <a:t>Numbers dealing with Stayers; easier to get in touch</a:t>
            </a:r>
          </a:p>
          <a:p>
            <a:pPr marL="171450" indent="-171450">
              <a:buFontTx/>
              <a:buChar char="-"/>
            </a:pPr>
            <a:r>
              <a:rPr lang="en-US" baseline="0" dirty="0" smtClean="0"/>
              <a:t>Might think it’s small, but it’s a significant difference</a:t>
            </a:r>
          </a:p>
          <a:p>
            <a:pPr marL="171450" indent="-171450">
              <a:buFontTx/>
              <a:buChar char="-"/>
            </a:pPr>
            <a:r>
              <a:rPr lang="en-US" baseline="0" dirty="0" smtClean="0"/>
              <a:t>We want to submit the highest quality data to HUD</a:t>
            </a:r>
            <a:endParaRPr lang="en-US" dirty="0"/>
          </a:p>
        </p:txBody>
      </p:sp>
      <p:sp>
        <p:nvSpPr>
          <p:cNvPr id="4" name="Slide Number Placeholder 3"/>
          <p:cNvSpPr>
            <a:spLocks noGrp="1"/>
          </p:cNvSpPr>
          <p:nvPr>
            <p:ph type="sldNum" sz="quarter" idx="10"/>
          </p:nvPr>
        </p:nvSpPr>
        <p:spPr/>
        <p:txBody>
          <a:bodyPr/>
          <a:lstStyle/>
          <a:p>
            <a:fld id="{DA61A9F3-10B3-4224-96EB-A0A5FF8F7276}" type="slidenum">
              <a:rPr lang="en-US" smtClean="0"/>
              <a:t>26</a:t>
            </a:fld>
            <a:endParaRPr lang="en-US"/>
          </a:p>
        </p:txBody>
      </p:sp>
    </p:spTree>
    <p:extLst>
      <p:ext uri="{BB962C8B-B14F-4D97-AF65-F5344CB8AC3E}">
        <p14:creationId xmlns:p14="http://schemas.microsoft.com/office/powerpoint/2010/main" val="19963414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98" name="Group 97"/>
          <p:cNvGrpSpPr/>
          <p:nvPr userDrawn="1"/>
        </p:nvGrpSpPr>
        <p:grpSpPr>
          <a:xfrm>
            <a:off x="-1300119" y="65517"/>
            <a:ext cx="13414626" cy="6702530"/>
            <a:chOff x="-1327981" y="26125"/>
            <a:chExt cx="13778145" cy="6884159"/>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902" y="26125"/>
              <a:ext cx="1982576" cy="1056482"/>
            </a:xfrm>
            <a:prstGeom prst="rect">
              <a:avLst/>
            </a:prstGeom>
          </p:spPr>
        </p:pic>
        <p:pic>
          <p:nvPicPr>
            <p:cNvPr id="56" name="Picture 5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40227" y="26125"/>
              <a:ext cx="1982576" cy="1056482"/>
            </a:xfrm>
            <a:prstGeom prst="rect">
              <a:avLst/>
            </a:prstGeom>
          </p:spPr>
        </p:pic>
        <p:pic>
          <p:nvPicPr>
            <p:cNvPr id="57" name="Picture 5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14613" y="26125"/>
              <a:ext cx="1982576" cy="1056482"/>
            </a:xfrm>
            <a:prstGeom prst="rect">
              <a:avLst/>
            </a:prstGeom>
          </p:spPr>
        </p:pic>
        <p:pic>
          <p:nvPicPr>
            <p:cNvPr id="58" name="Picture 5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98938" y="26125"/>
              <a:ext cx="1982576" cy="1056482"/>
            </a:xfrm>
            <a:prstGeom prst="rect">
              <a:avLst/>
            </a:prstGeom>
          </p:spPr>
        </p:pic>
        <p:pic>
          <p:nvPicPr>
            <p:cNvPr id="59" name="Picture 5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3263" y="26125"/>
              <a:ext cx="1982576" cy="1056482"/>
            </a:xfrm>
            <a:prstGeom prst="rect">
              <a:avLst/>
            </a:prstGeom>
          </p:spPr>
        </p:pic>
        <p:pic>
          <p:nvPicPr>
            <p:cNvPr id="60" name="Picture 5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7588" y="26125"/>
              <a:ext cx="1982576" cy="1056482"/>
            </a:xfrm>
            <a:prstGeom prst="rect">
              <a:avLst/>
            </a:prstGeom>
          </p:spPr>
        </p:pic>
        <p:pic>
          <p:nvPicPr>
            <p:cNvPr id="62" name="Picture 6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1632" y="1194560"/>
              <a:ext cx="1982576" cy="1056482"/>
            </a:xfrm>
            <a:prstGeom prst="rect">
              <a:avLst/>
            </a:prstGeom>
          </p:spPr>
        </p:pic>
        <p:pic>
          <p:nvPicPr>
            <p:cNvPr id="63" name="Picture 6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26018" y="1186812"/>
              <a:ext cx="1982576" cy="1056482"/>
            </a:xfrm>
            <a:prstGeom prst="rect">
              <a:avLst/>
            </a:prstGeom>
          </p:spPr>
        </p:pic>
        <p:pic>
          <p:nvPicPr>
            <p:cNvPr id="64" name="Picture 6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10343" y="1194560"/>
              <a:ext cx="1982576" cy="1056482"/>
            </a:xfrm>
            <a:prstGeom prst="rect">
              <a:avLst/>
            </a:prstGeom>
          </p:spPr>
        </p:pic>
        <p:pic>
          <p:nvPicPr>
            <p:cNvPr id="65" name="Picture 6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84729" y="1194560"/>
              <a:ext cx="1982576" cy="1056482"/>
            </a:xfrm>
            <a:prstGeom prst="rect">
              <a:avLst/>
            </a:prstGeom>
          </p:spPr>
        </p:pic>
        <p:pic>
          <p:nvPicPr>
            <p:cNvPr id="66" name="Picture 6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69054" y="1194560"/>
              <a:ext cx="1982576" cy="1056482"/>
            </a:xfrm>
            <a:prstGeom prst="rect">
              <a:avLst/>
            </a:prstGeom>
          </p:spPr>
        </p:pic>
        <p:pic>
          <p:nvPicPr>
            <p:cNvPr id="69" name="Picture 6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37423" y="2347915"/>
              <a:ext cx="1982576" cy="1056482"/>
            </a:xfrm>
            <a:prstGeom prst="rect">
              <a:avLst/>
            </a:prstGeom>
          </p:spPr>
        </p:pic>
        <p:pic>
          <p:nvPicPr>
            <p:cNvPr id="70" name="Picture 6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21748" y="2347915"/>
              <a:ext cx="1982576" cy="1056482"/>
            </a:xfrm>
            <a:prstGeom prst="rect">
              <a:avLst/>
            </a:prstGeom>
          </p:spPr>
        </p:pic>
        <p:pic>
          <p:nvPicPr>
            <p:cNvPr id="71" name="Picture 7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96134" y="2357854"/>
              <a:ext cx="1982576" cy="1056482"/>
            </a:xfrm>
            <a:prstGeom prst="rect">
              <a:avLst/>
            </a:prstGeom>
          </p:spPr>
        </p:pic>
        <p:pic>
          <p:nvPicPr>
            <p:cNvPr id="72" name="Picture 7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70520" y="2357854"/>
              <a:ext cx="1982576" cy="1056482"/>
            </a:xfrm>
            <a:prstGeom prst="rect">
              <a:avLst/>
            </a:prstGeom>
          </p:spPr>
        </p:pic>
        <p:pic>
          <p:nvPicPr>
            <p:cNvPr id="73" name="Picture 7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54845" y="2357854"/>
              <a:ext cx="1982576" cy="1056482"/>
            </a:xfrm>
            <a:prstGeom prst="rect">
              <a:avLst/>
            </a:prstGeom>
          </p:spPr>
        </p:pic>
        <p:pic>
          <p:nvPicPr>
            <p:cNvPr id="75" name="Picture 7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902" y="3516350"/>
              <a:ext cx="1982576" cy="1056482"/>
            </a:xfrm>
            <a:prstGeom prst="rect">
              <a:avLst/>
            </a:prstGeom>
          </p:spPr>
        </p:pic>
        <p:pic>
          <p:nvPicPr>
            <p:cNvPr id="76" name="Picture 7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30288" y="3528480"/>
              <a:ext cx="1982576" cy="1056482"/>
            </a:xfrm>
            <a:prstGeom prst="rect">
              <a:avLst/>
            </a:prstGeom>
          </p:spPr>
        </p:pic>
        <p:pic>
          <p:nvPicPr>
            <p:cNvPr id="77" name="Picture 7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14613" y="3526289"/>
              <a:ext cx="1982576" cy="1056482"/>
            </a:xfrm>
            <a:prstGeom prst="rect">
              <a:avLst/>
            </a:prstGeom>
          </p:spPr>
        </p:pic>
        <p:pic>
          <p:nvPicPr>
            <p:cNvPr id="78" name="Picture 7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88999" y="3526289"/>
              <a:ext cx="1982576" cy="1056482"/>
            </a:xfrm>
            <a:prstGeom prst="rect">
              <a:avLst/>
            </a:prstGeom>
          </p:spPr>
        </p:pic>
        <p:pic>
          <p:nvPicPr>
            <p:cNvPr id="79" name="Picture 7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73324" y="3526289"/>
              <a:ext cx="1982576" cy="1056482"/>
            </a:xfrm>
            <a:prstGeom prst="rect">
              <a:avLst/>
            </a:prstGeom>
          </p:spPr>
        </p:pic>
        <p:pic>
          <p:nvPicPr>
            <p:cNvPr id="80" name="Picture 7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7588" y="3530032"/>
              <a:ext cx="1982576" cy="1056482"/>
            </a:xfrm>
            <a:prstGeom prst="rect">
              <a:avLst/>
            </a:prstGeom>
          </p:spPr>
        </p:pic>
        <p:pic>
          <p:nvPicPr>
            <p:cNvPr id="81" name="Picture 8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693" y="4683176"/>
              <a:ext cx="1982576" cy="1056482"/>
            </a:xfrm>
            <a:prstGeom prst="rect">
              <a:avLst/>
            </a:prstGeom>
          </p:spPr>
        </p:pic>
        <p:pic>
          <p:nvPicPr>
            <p:cNvPr id="82" name="Picture 8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26018" y="4692100"/>
              <a:ext cx="1982576" cy="1056482"/>
            </a:xfrm>
            <a:prstGeom prst="rect">
              <a:avLst/>
            </a:prstGeom>
          </p:spPr>
        </p:pic>
        <p:pic>
          <p:nvPicPr>
            <p:cNvPr id="83" name="Picture 8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00404" y="4693115"/>
              <a:ext cx="1982576" cy="1056482"/>
            </a:xfrm>
            <a:prstGeom prst="rect">
              <a:avLst/>
            </a:prstGeom>
          </p:spPr>
        </p:pic>
        <p:pic>
          <p:nvPicPr>
            <p:cNvPr id="84" name="Picture 8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84729" y="4693115"/>
              <a:ext cx="1982576" cy="1056482"/>
            </a:xfrm>
            <a:prstGeom prst="rect">
              <a:avLst/>
            </a:prstGeom>
          </p:spPr>
        </p:pic>
        <p:pic>
          <p:nvPicPr>
            <p:cNvPr id="85" name="Picture 8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69054" y="4693115"/>
              <a:ext cx="1982576" cy="1056482"/>
            </a:xfrm>
            <a:prstGeom prst="rect">
              <a:avLst/>
            </a:prstGeom>
          </p:spPr>
        </p:pic>
        <p:pic>
          <p:nvPicPr>
            <p:cNvPr id="87" name="Picture 8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7484" y="5851611"/>
              <a:ext cx="1982576" cy="1056482"/>
            </a:xfrm>
            <a:prstGeom prst="rect">
              <a:avLst/>
            </a:prstGeom>
          </p:spPr>
        </p:pic>
        <p:pic>
          <p:nvPicPr>
            <p:cNvPr id="88" name="Picture 8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01870" y="5853802"/>
              <a:ext cx="1982576" cy="1056482"/>
            </a:xfrm>
            <a:prstGeom prst="rect">
              <a:avLst/>
            </a:prstGeom>
          </p:spPr>
        </p:pic>
        <p:pic>
          <p:nvPicPr>
            <p:cNvPr id="89" name="Picture 8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86195" y="5851611"/>
              <a:ext cx="1982576" cy="1056482"/>
            </a:xfrm>
            <a:prstGeom prst="rect">
              <a:avLst/>
            </a:prstGeom>
          </p:spPr>
        </p:pic>
        <p:pic>
          <p:nvPicPr>
            <p:cNvPr id="90" name="Picture 8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60581" y="5851611"/>
              <a:ext cx="1982576" cy="1056482"/>
            </a:xfrm>
            <a:prstGeom prst="rect">
              <a:avLst/>
            </a:prstGeom>
          </p:spPr>
        </p:pic>
        <p:pic>
          <p:nvPicPr>
            <p:cNvPr id="91" name="Picture 9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44906" y="5851611"/>
              <a:ext cx="1982576" cy="1056482"/>
            </a:xfrm>
            <a:prstGeom prst="rect">
              <a:avLst/>
            </a:prstGeom>
          </p:spPr>
        </p:pic>
        <p:pic>
          <p:nvPicPr>
            <p:cNvPr id="93" name="Picture 9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2754" y="1194560"/>
              <a:ext cx="1982576" cy="1056482"/>
            </a:xfrm>
            <a:prstGeom prst="rect">
              <a:avLst/>
            </a:prstGeom>
          </p:spPr>
        </p:pic>
        <p:pic>
          <p:nvPicPr>
            <p:cNvPr id="94" name="Picture 9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1767" y="2356620"/>
              <a:ext cx="1982576" cy="1056482"/>
            </a:xfrm>
            <a:prstGeom prst="rect">
              <a:avLst/>
            </a:prstGeom>
          </p:spPr>
        </p:pic>
        <p:pic>
          <p:nvPicPr>
            <p:cNvPr id="95" name="Picture 9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7981" y="4684545"/>
              <a:ext cx="1982576" cy="1056482"/>
            </a:xfrm>
            <a:prstGeom prst="rect">
              <a:avLst/>
            </a:prstGeom>
          </p:spPr>
        </p:pic>
        <p:pic>
          <p:nvPicPr>
            <p:cNvPr id="97" name="Picture 9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1767" y="5851371"/>
              <a:ext cx="1982576" cy="1056482"/>
            </a:xfrm>
            <a:prstGeom prst="rect">
              <a:avLst/>
            </a:prstGeom>
          </p:spPr>
        </p:pic>
      </p:grpSp>
      <p:sp>
        <p:nvSpPr>
          <p:cNvPr id="6" name="Slide Number Placeholder 5"/>
          <p:cNvSpPr>
            <a:spLocks noGrp="1"/>
          </p:cNvSpPr>
          <p:nvPr>
            <p:ph type="sldNum" sz="quarter" idx="12"/>
          </p:nvPr>
        </p:nvSpPr>
        <p:spPr/>
        <p:txBody>
          <a:bodyPr/>
          <a:lstStyle/>
          <a:p>
            <a:fld id="{37BF59D1-7C16-4B01-85C2-4A7CDD205D72}" type="slidenum">
              <a:rPr lang="en-US" smtClean="0"/>
              <a:t>‹#›</a:t>
            </a:fld>
            <a:endParaRPr lang="en-US"/>
          </a:p>
        </p:txBody>
      </p:sp>
      <p:sp>
        <p:nvSpPr>
          <p:cNvPr id="104" name="Rectangle 103"/>
          <p:cNvSpPr/>
          <p:nvPr userDrawn="1"/>
        </p:nvSpPr>
        <p:spPr>
          <a:xfrm>
            <a:off x="6793271" y="0"/>
            <a:ext cx="5398729"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Box 104"/>
          <p:cNvSpPr txBox="1"/>
          <p:nvPr userDrawn="1"/>
        </p:nvSpPr>
        <p:spPr>
          <a:xfrm>
            <a:off x="6793272" y="5764917"/>
            <a:ext cx="5014122" cy="461665"/>
          </a:xfrm>
          <a:prstGeom prst="rect">
            <a:avLst/>
          </a:prstGeom>
          <a:noFill/>
        </p:spPr>
        <p:txBody>
          <a:bodyPr wrap="square" rtlCol="0">
            <a:spAutoFit/>
          </a:bodyPr>
          <a:lstStyle/>
          <a:p>
            <a:pPr algn="r"/>
            <a:r>
              <a:rPr lang="en-US" sz="2400" dirty="0" smtClean="0">
                <a:solidFill>
                  <a:schemeClr val="bg1"/>
                </a:solidFill>
                <a:latin typeface="+mj-lt"/>
              </a:rPr>
              <a:t>Strategies</a:t>
            </a:r>
            <a:r>
              <a:rPr lang="en-US" sz="2400" baseline="0" dirty="0" smtClean="0">
                <a:solidFill>
                  <a:schemeClr val="bg1"/>
                </a:solidFill>
                <a:latin typeface="+mj-lt"/>
              </a:rPr>
              <a:t> For Change</a:t>
            </a:r>
            <a:endParaRPr lang="en-US" sz="2400" dirty="0">
              <a:solidFill>
                <a:schemeClr val="bg1"/>
              </a:solidFill>
              <a:latin typeface="+mj-lt"/>
            </a:endParaRPr>
          </a:p>
        </p:txBody>
      </p:sp>
      <p:sp>
        <p:nvSpPr>
          <p:cNvPr id="106" name="TextBox 105"/>
          <p:cNvSpPr txBox="1"/>
          <p:nvPr userDrawn="1"/>
        </p:nvSpPr>
        <p:spPr>
          <a:xfrm>
            <a:off x="6793271" y="6265415"/>
            <a:ext cx="5014123" cy="338554"/>
          </a:xfrm>
          <a:prstGeom prst="rect">
            <a:avLst/>
          </a:prstGeom>
          <a:noFill/>
        </p:spPr>
        <p:txBody>
          <a:bodyPr wrap="square" rtlCol="0">
            <a:spAutoFit/>
          </a:bodyPr>
          <a:lstStyle/>
          <a:p>
            <a:pPr algn="r"/>
            <a:r>
              <a:rPr lang="en-US" sz="1600" dirty="0" smtClean="0">
                <a:solidFill>
                  <a:schemeClr val="bg1"/>
                </a:solidFill>
                <a:latin typeface="+mn-lt"/>
              </a:rPr>
              <a:t>thn.org</a:t>
            </a:r>
            <a:endParaRPr lang="en-US" sz="1600" dirty="0">
              <a:solidFill>
                <a:schemeClr val="bg1"/>
              </a:solidFill>
              <a:latin typeface="+mn-lt"/>
            </a:endParaRPr>
          </a:p>
        </p:txBody>
      </p:sp>
      <p:sp>
        <p:nvSpPr>
          <p:cNvPr id="108" name="Title 107"/>
          <p:cNvSpPr>
            <a:spLocks noGrp="1"/>
          </p:cNvSpPr>
          <p:nvPr>
            <p:ph type="title"/>
          </p:nvPr>
        </p:nvSpPr>
        <p:spPr>
          <a:xfrm>
            <a:off x="7477533" y="2075542"/>
            <a:ext cx="4329861" cy="2453864"/>
          </a:xfrm>
        </p:spPr>
        <p:txBody>
          <a:bodyPr/>
          <a:lstStyle>
            <a:lvl1pPr algn="r">
              <a:defRPr>
                <a:solidFill>
                  <a:schemeClr val="bg1"/>
                </a:solidFill>
              </a:defRPr>
            </a:lvl1pPr>
          </a:lstStyle>
          <a:p>
            <a:r>
              <a:rPr lang="en-US" smtClean="0"/>
              <a:t>Click to edit Master title style</a:t>
            </a:r>
            <a:endParaRPr lang="en-US" dirty="0"/>
          </a:p>
        </p:txBody>
      </p:sp>
      <p:pic>
        <p:nvPicPr>
          <p:cNvPr id="119" name="Picture 1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60399" y="546942"/>
            <a:ext cx="4074545" cy="1223486"/>
          </a:xfrm>
          <a:prstGeom prst="rect">
            <a:avLst/>
          </a:prstGeom>
        </p:spPr>
      </p:pic>
      <p:sp>
        <p:nvSpPr>
          <p:cNvPr id="120" name="Rectangle 119"/>
          <p:cNvSpPr/>
          <p:nvPr userDrawn="1"/>
        </p:nvSpPr>
        <p:spPr>
          <a:xfrm>
            <a:off x="-1712684" y="-261257"/>
            <a:ext cx="1640114" cy="79393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275455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A96898-7E7E-4DF6-B26A-9F21224F7E22}" type="datetimeFigureOut">
              <a:rPr lang="en-US" smtClean="0"/>
              <a:t>10/16/2017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BF59D1-7C16-4B01-85C2-4A7CDD205D72}"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1443" y="5831446"/>
            <a:ext cx="981458" cy="783338"/>
          </a:xfrm>
          <a:prstGeom prst="rect">
            <a:avLst/>
          </a:prstGeom>
        </p:spPr>
      </p:pic>
    </p:spTree>
    <p:extLst>
      <p:ext uri="{BB962C8B-B14F-4D97-AF65-F5344CB8AC3E}">
        <p14:creationId xmlns:p14="http://schemas.microsoft.com/office/powerpoint/2010/main" val="3050672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A96898-7E7E-4DF6-B26A-9F21224F7E22}" type="datetimeFigureOut">
              <a:rPr lang="en-US" smtClean="0"/>
              <a:t>10/16/2017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BF59D1-7C16-4B01-85C2-4A7CDD205D72}"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1443" y="5831446"/>
            <a:ext cx="981458" cy="783338"/>
          </a:xfrm>
          <a:prstGeom prst="rect">
            <a:avLst/>
          </a:prstGeom>
        </p:spPr>
      </p:pic>
    </p:spTree>
    <p:extLst>
      <p:ext uri="{BB962C8B-B14F-4D97-AF65-F5344CB8AC3E}">
        <p14:creationId xmlns:p14="http://schemas.microsoft.com/office/powerpoint/2010/main" val="209431127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0F74FDC-79DB-491C-AFCE-16EDECD917F2}" type="datetimeFigureOut">
              <a:rPr lang="en-US">
                <a:solidFill>
                  <a:prstClr val="black">
                    <a:tint val="75000"/>
                  </a:prstClr>
                </a:solidFill>
              </a:rPr>
              <a:pPr/>
              <a:t>10/16/2017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F7832B-FCF5-4329-B265-474AB556DC6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64056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F74FDC-79DB-491C-AFCE-16EDECD917F2}" type="datetimeFigureOut">
              <a:rPr lang="en-US">
                <a:solidFill>
                  <a:prstClr val="black">
                    <a:tint val="75000"/>
                  </a:prstClr>
                </a:solidFill>
              </a:rPr>
              <a:pPr/>
              <a:t>10/16/2017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F7832B-FCF5-4329-B265-474AB556DC6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86704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F74FDC-79DB-491C-AFCE-16EDECD917F2}" type="datetimeFigureOut">
              <a:rPr lang="en-US">
                <a:solidFill>
                  <a:prstClr val="black">
                    <a:tint val="75000"/>
                  </a:prstClr>
                </a:solidFill>
              </a:rPr>
              <a:pPr/>
              <a:t>10/16/2017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F7832B-FCF5-4329-B265-474AB556DC6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3613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0F74FDC-79DB-491C-AFCE-16EDECD917F2}" type="datetimeFigureOut">
              <a:rPr lang="en-US">
                <a:solidFill>
                  <a:prstClr val="black">
                    <a:tint val="75000"/>
                  </a:prstClr>
                </a:solidFill>
              </a:rPr>
              <a:pPr/>
              <a:t>10/16/2017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F7832B-FCF5-4329-B265-474AB556DC6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3033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0F74FDC-79DB-491C-AFCE-16EDECD917F2}" type="datetimeFigureOut">
              <a:rPr lang="en-US">
                <a:solidFill>
                  <a:prstClr val="black">
                    <a:tint val="75000"/>
                  </a:prstClr>
                </a:solidFill>
              </a:rPr>
              <a:pPr/>
              <a:t>10/16/2017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0F7832B-FCF5-4329-B265-474AB556DC6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06628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0F74FDC-79DB-491C-AFCE-16EDECD917F2}" type="datetimeFigureOut">
              <a:rPr lang="en-US">
                <a:solidFill>
                  <a:prstClr val="black">
                    <a:tint val="75000"/>
                  </a:prstClr>
                </a:solidFill>
              </a:rPr>
              <a:pPr/>
              <a:t>10/16/2017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0F7832B-FCF5-4329-B265-474AB556DC6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4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F74FDC-79DB-491C-AFCE-16EDECD917F2}" type="datetimeFigureOut">
              <a:rPr lang="en-US">
                <a:solidFill>
                  <a:prstClr val="black">
                    <a:tint val="75000"/>
                  </a:prstClr>
                </a:solidFill>
              </a:rPr>
              <a:pPr/>
              <a:t>10/16/2017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0F7832B-FCF5-4329-B265-474AB556DC6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75220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F74FDC-79DB-491C-AFCE-16EDECD917F2}" type="datetimeFigureOut">
              <a:rPr lang="en-US">
                <a:solidFill>
                  <a:prstClr val="black">
                    <a:tint val="75000"/>
                  </a:prstClr>
                </a:solidFill>
              </a:rPr>
              <a:pPr/>
              <a:t>10/16/2017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F7832B-FCF5-4329-B265-474AB556DC6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524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A96898-7E7E-4DF6-B26A-9F21224F7E22}" type="datetimeFigureOut">
              <a:rPr lang="en-US" smtClean="0"/>
              <a:t>10/16/2017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BF59D1-7C16-4B01-85C2-4A7CDD205D72}"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1443" y="5831446"/>
            <a:ext cx="981458" cy="783338"/>
          </a:xfrm>
          <a:prstGeom prst="rect">
            <a:avLst/>
          </a:prstGeom>
        </p:spPr>
      </p:pic>
    </p:spTree>
    <p:extLst>
      <p:ext uri="{BB962C8B-B14F-4D97-AF65-F5344CB8AC3E}">
        <p14:creationId xmlns:p14="http://schemas.microsoft.com/office/powerpoint/2010/main" val="3598801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F74FDC-79DB-491C-AFCE-16EDECD917F2}" type="datetimeFigureOut">
              <a:rPr lang="en-US">
                <a:solidFill>
                  <a:prstClr val="black">
                    <a:tint val="75000"/>
                  </a:prstClr>
                </a:solidFill>
              </a:rPr>
              <a:pPr/>
              <a:t>10/16/2017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F7832B-FCF5-4329-B265-474AB556DC6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97297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F74FDC-79DB-491C-AFCE-16EDECD917F2}" type="datetimeFigureOut">
              <a:rPr lang="en-US">
                <a:solidFill>
                  <a:prstClr val="black">
                    <a:tint val="75000"/>
                  </a:prstClr>
                </a:solidFill>
              </a:rPr>
              <a:pPr/>
              <a:t>10/16/2017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F7832B-FCF5-4329-B265-474AB556DC6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8403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F74FDC-79DB-491C-AFCE-16EDECD917F2}" type="datetimeFigureOut">
              <a:rPr lang="en-US">
                <a:solidFill>
                  <a:prstClr val="black">
                    <a:tint val="75000"/>
                  </a:prstClr>
                </a:solidFill>
              </a:rPr>
              <a:pPr/>
              <a:t>10/16/2017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F7832B-FCF5-4329-B265-474AB556DC6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7685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6A96898-7E7E-4DF6-B26A-9F21224F7E22}" type="datetimeFigureOut">
              <a:rPr lang="en-US" smtClean="0"/>
              <a:t>10/16/2017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BF59D1-7C16-4B01-85C2-4A7CDD205D72}"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1443" y="5831446"/>
            <a:ext cx="981458" cy="783338"/>
          </a:xfrm>
          <a:prstGeom prst="rect">
            <a:avLst/>
          </a:prstGeom>
        </p:spPr>
      </p:pic>
    </p:spTree>
    <p:extLst>
      <p:ext uri="{BB962C8B-B14F-4D97-AF65-F5344CB8AC3E}">
        <p14:creationId xmlns:p14="http://schemas.microsoft.com/office/powerpoint/2010/main" val="3804203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A96898-7E7E-4DF6-B26A-9F21224F7E22}" type="datetimeFigureOut">
              <a:rPr lang="en-US" smtClean="0"/>
              <a:t>10/16/2017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BF59D1-7C16-4B01-85C2-4A7CDD205D72}"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1443" y="5831446"/>
            <a:ext cx="981458" cy="783338"/>
          </a:xfrm>
          <a:prstGeom prst="rect">
            <a:avLst/>
          </a:prstGeom>
        </p:spPr>
      </p:pic>
    </p:spTree>
    <p:extLst>
      <p:ext uri="{BB962C8B-B14F-4D97-AF65-F5344CB8AC3E}">
        <p14:creationId xmlns:p14="http://schemas.microsoft.com/office/powerpoint/2010/main" val="104792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6A96898-7E7E-4DF6-B26A-9F21224F7E22}" type="datetimeFigureOut">
              <a:rPr lang="en-US" smtClean="0"/>
              <a:t>10/16/2017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BF59D1-7C16-4B01-85C2-4A7CDD205D72}"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1443" y="5831446"/>
            <a:ext cx="981458" cy="783338"/>
          </a:xfrm>
          <a:prstGeom prst="rect">
            <a:avLst/>
          </a:prstGeom>
        </p:spPr>
      </p:pic>
    </p:spTree>
    <p:extLst>
      <p:ext uri="{BB962C8B-B14F-4D97-AF65-F5344CB8AC3E}">
        <p14:creationId xmlns:p14="http://schemas.microsoft.com/office/powerpoint/2010/main" val="907837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A96898-7E7E-4DF6-B26A-9F21224F7E22}" type="datetimeFigureOut">
              <a:rPr lang="en-US" smtClean="0"/>
              <a:t>10/16/2017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BF59D1-7C16-4B01-85C2-4A7CDD205D72}"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1443" y="5831446"/>
            <a:ext cx="981458" cy="783338"/>
          </a:xfrm>
          <a:prstGeom prst="rect">
            <a:avLst/>
          </a:prstGeom>
        </p:spPr>
      </p:pic>
    </p:spTree>
    <p:extLst>
      <p:ext uri="{BB962C8B-B14F-4D97-AF65-F5344CB8AC3E}">
        <p14:creationId xmlns:p14="http://schemas.microsoft.com/office/powerpoint/2010/main" val="588944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A96898-7E7E-4DF6-B26A-9F21224F7E22}" type="datetimeFigureOut">
              <a:rPr lang="en-US" smtClean="0"/>
              <a:t>10/16/2017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BF59D1-7C16-4B01-85C2-4A7CDD205D72}"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1443" y="5831446"/>
            <a:ext cx="981458" cy="783338"/>
          </a:xfrm>
          <a:prstGeom prst="rect">
            <a:avLst/>
          </a:prstGeom>
        </p:spPr>
      </p:pic>
    </p:spTree>
    <p:extLst>
      <p:ext uri="{BB962C8B-B14F-4D97-AF65-F5344CB8AC3E}">
        <p14:creationId xmlns:p14="http://schemas.microsoft.com/office/powerpoint/2010/main" val="3266527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A96898-7E7E-4DF6-B26A-9F21224F7E22}" type="datetimeFigureOut">
              <a:rPr lang="en-US" smtClean="0"/>
              <a:t>10/16/2017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BF59D1-7C16-4B01-85C2-4A7CDD205D72}"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1443" y="5831446"/>
            <a:ext cx="981458" cy="783338"/>
          </a:xfrm>
          <a:prstGeom prst="rect">
            <a:avLst/>
          </a:prstGeom>
        </p:spPr>
      </p:pic>
    </p:spTree>
    <p:extLst>
      <p:ext uri="{BB962C8B-B14F-4D97-AF65-F5344CB8AC3E}">
        <p14:creationId xmlns:p14="http://schemas.microsoft.com/office/powerpoint/2010/main" val="467851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A96898-7E7E-4DF6-B26A-9F21224F7E22}" type="datetimeFigureOut">
              <a:rPr lang="en-US" smtClean="0"/>
              <a:t>10/16/2017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BF59D1-7C16-4B01-85C2-4A7CDD205D72}"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1443" y="5831446"/>
            <a:ext cx="981458" cy="783338"/>
          </a:xfrm>
          <a:prstGeom prst="rect">
            <a:avLst/>
          </a:prstGeom>
        </p:spPr>
      </p:pic>
    </p:spTree>
    <p:extLst>
      <p:ext uri="{BB962C8B-B14F-4D97-AF65-F5344CB8AC3E}">
        <p14:creationId xmlns:p14="http://schemas.microsoft.com/office/powerpoint/2010/main" val="950565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A96898-7E7E-4DF6-B26A-9F21224F7E22}" type="datetimeFigureOut">
              <a:rPr lang="en-US" smtClean="0"/>
              <a:t>10/16/2017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BF59D1-7C16-4B01-85C2-4A7CDD205D72}" type="slidenum">
              <a:rPr lang="en-US" smtClean="0"/>
              <a:t>‹#›</a:t>
            </a:fld>
            <a:endParaRPr lang="en-US"/>
          </a:p>
        </p:txBody>
      </p:sp>
    </p:spTree>
    <p:extLst>
      <p:ext uri="{BB962C8B-B14F-4D97-AF65-F5344CB8AC3E}">
        <p14:creationId xmlns:p14="http://schemas.microsoft.com/office/powerpoint/2010/main" val="20572239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F74FDC-79DB-491C-AFCE-16EDECD917F2}" type="datetimeFigureOut">
              <a:rPr lang="en-US" smtClean="0">
                <a:solidFill>
                  <a:prstClr val="black">
                    <a:tint val="75000"/>
                  </a:prstClr>
                </a:solidFill>
              </a:rPr>
              <a:pPr/>
              <a:t>10/16/2017</a:t>
            </a:fld>
            <a:endParaRPr lang="en-US" smtClean="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mtClean="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F7832B-FCF5-4329-B265-474AB556DC66}" type="slidenum">
              <a:rPr lang="en-US" smtClean="0">
                <a:solidFill>
                  <a:prstClr val="black">
                    <a:tint val="75000"/>
                  </a:prstClr>
                </a:solidFill>
              </a:rPr>
              <a:pPr/>
              <a:t>‹#›</a:t>
            </a:fld>
            <a:endParaRPr lang="en-US" smtClean="0">
              <a:solidFill>
                <a:prstClr val="black">
                  <a:tint val="75000"/>
                </a:prstClr>
              </a:solidFill>
            </a:endParaRPr>
          </a:p>
        </p:txBody>
      </p:sp>
    </p:spTree>
    <p:extLst>
      <p:ext uri="{BB962C8B-B14F-4D97-AF65-F5344CB8AC3E}">
        <p14:creationId xmlns:p14="http://schemas.microsoft.com/office/powerpoint/2010/main" val="30629262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hyperlink" Target="https://youtu.be/rgAU-Btv1bM" TargetMode="Externa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hyperlink" Target="https://www.facebook.com/TexasHomelessNetwork/" TargetMode="External"/><Relationship Id="rId4" Type="http://schemas.openxmlformats.org/officeDocument/2006/relationships/hyperlink" Target="http://www.thn.org/" TargetMode="Externa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2.png"/><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hyperlink" Target="https://youtu.be/B2LqREZuYMs" TargetMode="Externa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notesSlide" Target="../notesSlides/notesSlide17.xml"/></Relationships>
</file>

<file path=ppt/slides/_rels/slide4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8.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hyperlink" Target="https://www.hudexchange.info/resources/documents/Data-Quality-and-Analysis-for-System-Performance-Improvement-Brief.pdf" TargetMode="External"/><Relationship Id="rId2" Type="http://schemas.openxmlformats.org/officeDocument/2006/relationships/hyperlink" Target="https://www.hudexchange.info/resources/documents/system-performance-measures-in-context.pdf" TargetMode="External"/><Relationship Id="rId1" Type="http://schemas.openxmlformats.org/officeDocument/2006/relationships/slideLayout" Target="../slideLayouts/slideLayout2.xml"/><Relationship Id="rId4" Type="http://schemas.openxmlformats.org/officeDocument/2006/relationships/hyperlink" Target="https://www.hudexchange.info/resources/documents/System-Performance-Measures-Introductory-Guide.pdf"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7533" y="2133600"/>
            <a:ext cx="4337096" cy="2844800"/>
          </a:xfrm>
        </p:spPr>
        <p:txBody>
          <a:bodyPr>
            <a:normAutofit/>
          </a:bodyPr>
          <a:lstStyle/>
          <a:p>
            <a:r>
              <a:rPr lang="en-US" dirty="0" smtClean="0"/>
              <a:t>A Year in the Life of an HMIS User</a:t>
            </a:r>
            <a:endParaRPr lang="en-US" dirty="0"/>
          </a:p>
        </p:txBody>
      </p:sp>
    </p:spTree>
    <p:extLst>
      <p:ext uri="{BB962C8B-B14F-4D97-AF65-F5344CB8AC3E}">
        <p14:creationId xmlns:p14="http://schemas.microsoft.com/office/powerpoint/2010/main" val="21213169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PIT and HMIS</a:t>
            </a:r>
            <a:endParaRPr lang="en-US" dirty="0"/>
          </a:p>
        </p:txBody>
      </p:sp>
      <p:sp>
        <p:nvSpPr>
          <p:cNvPr id="3" name="Content Placeholder 2"/>
          <p:cNvSpPr>
            <a:spLocks noGrp="1"/>
          </p:cNvSpPr>
          <p:nvPr>
            <p:ph idx="1"/>
          </p:nvPr>
        </p:nvSpPr>
        <p:spPr/>
        <p:txBody>
          <a:bodyPr/>
          <a:lstStyle/>
          <a:p>
            <a:r>
              <a:rPr lang="en-US" dirty="0" smtClean="0"/>
              <a:t>For HMIS shelters- run </a:t>
            </a:r>
            <a:r>
              <a:rPr lang="en-US" dirty="0"/>
              <a:t>a report that, for the night of the PIT, shows all active homeless clients for the specific agency</a:t>
            </a:r>
          </a:p>
          <a:p>
            <a:r>
              <a:rPr lang="en-US" dirty="0" smtClean="0"/>
              <a:t>Compare </a:t>
            </a:r>
            <a:r>
              <a:rPr lang="en-US" dirty="0"/>
              <a:t>HMIS report to report generated </a:t>
            </a:r>
            <a:r>
              <a:rPr lang="en-US" dirty="0" smtClean="0"/>
              <a:t>by “Counting Us” </a:t>
            </a:r>
            <a:r>
              <a:rPr lang="en-US" dirty="0"/>
              <a:t>app to verify all in shelter where surveyed</a:t>
            </a:r>
          </a:p>
          <a:p>
            <a:r>
              <a:rPr lang="en-US" dirty="0" smtClean="0"/>
              <a:t>PIT numbers are taken into consideration when running other reports in HMIS</a:t>
            </a:r>
            <a:endParaRPr lang="en-US" dirty="0"/>
          </a:p>
        </p:txBody>
      </p:sp>
    </p:spTree>
    <p:extLst>
      <p:ext uri="{BB962C8B-B14F-4D97-AF65-F5344CB8AC3E}">
        <p14:creationId xmlns:p14="http://schemas.microsoft.com/office/powerpoint/2010/main" val="3972059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When is the PIT conducted?</a:t>
            </a:r>
            <a:endParaRPr lang="en-US" dirty="0"/>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2058194"/>
            <a:ext cx="5181600" cy="3886200"/>
          </a:xfrm>
        </p:spPr>
      </p:pic>
      <p:sp>
        <p:nvSpPr>
          <p:cNvPr id="5" name="Content Placeholder 4"/>
          <p:cNvSpPr>
            <a:spLocks noGrp="1"/>
          </p:cNvSpPr>
          <p:nvPr>
            <p:ph sz="half" idx="2"/>
          </p:nvPr>
        </p:nvSpPr>
        <p:spPr>
          <a:xfrm>
            <a:off x="6172200" y="2615580"/>
            <a:ext cx="5181600" cy="2771427"/>
          </a:xfrm>
        </p:spPr>
        <p:txBody>
          <a:bodyPr>
            <a:normAutofit/>
          </a:bodyPr>
          <a:lstStyle/>
          <a:p>
            <a:pPr marL="0" indent="0">
              <a:buNone/>
            </a:pPr>
            <a:r>
              <a:rPr lang="en-US" b="1" dirty="0" smtClean="0"/>
              <a:t>2018 PIT Count</a:t>
            </a:r>
          </a:p>
          <a:p>
            <a:r>
              <a:rPr lang="en-US" dirty="0" smtClean="0"/>
              <a:t>TX BoS </a:t>
            </a:r>
            <a:r>
              <a:rPr lang="en-US" dirty="0" err="1" smtClean="0"/>
              <a:t>CoC</a:t>
            </a:r>
            <a:r>
              <a:rPr lang="en-US" dirty="0" smtClean="0"/>
              <a:t> will conduct the count on </a:t>
            </a:r>
            <a:r>
              <a:rPr lang="en-US" b="1" dirty="0" smtClean="0"/>
              <a:t>January 25</a:t>
            </a:r>
            <a:r>
              <a:rPr lang="en-US" b="1" baseline="30000" dirty="0" smtClean="0"/>
              <a:t>th</a:t>
            </a:r>
            <a:r>
              <a:rPr lang="en-US" dirty="0" smtClean="0"/>
              <a:t>.</a:t>
            </a:r>
          </a:p>
          <a:p>
            <a:pPr lvl="1"/>
            <a:r>
              <a:rPr lang="en-US" dirty="0" smtClean="0"/>
              <a:t>Alternate date January 29</a:t>
            </a:r>
            <a:r>
              <a:rPr lang="en-US" baseline="30000" dirty="0" smtClean="0"/>
              <a:t>th</a:t>
            </a:r>
            <a:endParaRPr lang="en-US" dirty="0" smtClean="0"/>
          </a:p>
          <a:p>
            <a:pPr lvl="1"/>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8026431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Housing Inventory Count</a:t>
            </a:r>
            <a:endParaRPr lang="en-US" dirty="0"/>
          </a:p>
        </p:txBody>
      </p:sp>
      <p:sp>
        <p:nvSpPr>
          <p:cNvPr id="4" name="Text Placeholder 3"/>
          <p:cNvSpPr>
            <a:spLocks noGrp="1"/>
          </p:cNvSpPr>
          <p:nvPr>
            <p:ph type="body" idx="1"/>
          </p:nvPr>
        </p:nvSpPr>
        <p:spPr/>
        <p:txBody>
          <a:bodyPr/>
          <a:lstStyle/>
          <a:p>
            <a:r>
              <a:rPr lang="en-US" dirty="0" smtClean="0"/>
              <a:t>Kristin Zakoor</a:t>
            </a:r>
            <a:endParaRPr lang="en-US" dirty="0"/>
          </a:p>
        </p:txBody>
      </p:sp>
    </p:spTree>
    <p:extLst>
      <p:ext uri="{BB962C8B-B14F-4D97-AF65-F5344CB8AC3E}">
        <p14:creationId xmlns:p14="http://schemas.microsoft.com/office/powerpoint/2010/main" val="25082107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65125"/>
            <a:ext cx="10820400" cy="1325563"/>
          </a:xfrm>
        </p:spPr>
        <p:txBody>
          <a:bodyPr>
            <a:normAutofit/>
          </a:bodyPr>
          <a:lstStyle/>
          <a:p>
            <a:r>
              <a:rPr lang="en-US" sz="4000" dirty="0" smtClean="0"/>
              <a:t>What is the Housing Inventory Count (HIC)?</a:t>
            </a:r>
            <a:endParaRPr lang="en-US" sz="4000" dirty="0"/>
          </a:p>
        </p:txBody>
      </p:sp>
      <p:sp>
        <p:nvSpPr>
          <p:cNvPr id="3" name="Content Placeholder 2"/>
          <p:cNvSpPr>
            <a:spLocks noGrp="1"/>
          </p:cNvSpPr>
          <p:nvPr>
            <p:ph idx="1"/>
          </p:nvPr>
        </p:nvSpPr>
        <p:spPr>
          <a:xfrm>
            <a:off x="838200" y="2768017"/>
            <a:ext cx="10515600" cy="2167877"/>
          </a:xfrm>
        </p:spPr>
        <p:txBody>
          <a:bodyPr/>
          <a:lstStyle/>
          <a:p>
            <a:r>
              <a:rPr lang="en-US" sz="2600" dirty="0"/>
              <a:t>The Housing Inventory Count (HIC) is a point-in-time inventory of provider programs within a Continuum of Care that provide beds and units dedicated to serve persons who are </a:t>
            </a:r>
            <a:r>
              <a:rPr lang="en-US" sz="2600" dirty="0" smtClean="0"/>
              <a:t>homeless, regardless of funding source</a:t>
            </a:r>
            <a:r>
              <a:rPr lang="en-US" sz="2600" dirty="0"/>
              <a:t>.</a:t>
            </a:r>
            <a:endParaRPr lang="en-US" dirty="0"/>
          </a:p>
        </p:txBody>
      </p:sp>
    </p:spTree>
    <p:extLst>
      <p:ext uri="{BB962C8B-B14F-4D97-AF65-F5344CB8AC3E}">
        <p14:creationId xmlns:p14="http://schemas.microsoft.com/office/powerpoint/2010/main" val="33702323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Who needs to conduct a HIC?</a:t>
            </a:r>
            <a:endParaRPr lang="en-US" dirty="0"/>
          </a:p>
        </p:txBody>
      </p:sp>
      <p:sp>
        <p:nvSpPr>
          <p:cNvPr id="3" name="Content Placeholder 2"/>
          <p:cNvSpPr>
            <a:spLocks noGrp="1"/>
          </p:cNvSpPr>
          <p:nvPr>
            <p:ph idx="1"/>
          </p:nvPr>
        </p:nvSpPr>
        <p:spPr/>
        <p:txBody>
          <a:bodyPr/>
          <a:lstStyle/>
          <a:p>
            <a:r>
              <a:rPr lang="en-US" dirty="0"/>
              <a:t>All projects that </a:t>
            </a:r>
            <a:r>
              <a:rPr lang="en-US" dirty="0" smtClean="0"/>
              <a:t>have </a:t>
            </a:r>
            <a:r>
              <a:rPr lang="en-US" dirty="0"/>
              <a:t>beds and units dedicated to serve homeless persons and/or </a:t>
            </a:r>
            <a:r>
              <a:rPr lang="en-US" dirty="0" smtClean="0"/>
              <a:t>families.</a:t>
            </a:r>
          </a:p>
          <a:p>
            <a:r>
              <a:rPr lang="en-US" dirty="0" smtClean="0"/>
              <a:t>Program Type:</a:t>
            </a:r>
          </a:p>
          <a:p>
            <a:pPr lvl="1"/>
            <a:r>
              <a:rPr lang="en-US" sz="2200" dirty="0"/>
              <a:t>Emergency Shelter</a:t>
            </a:r>
          </a:p>
          <a:p>
            <a:pPr lvl="1"/>
            <a:r>
              <a:rPr lang="en-US" sz="2200" dirty="0"/>
              <a:t>Transitional Housing</a:t>
            </a:r>
          </a:p>
          <a:p>
            <a:pPr lvl="1"/>
            <a:r>
              <a:rPr lang="en-US" sz="2200" dirty="0"/>
              <a:t>Rapid Re-housing</a:t>
            </a:r>
          </a:p>
          <a:p>
            <a:pPr lvl="1"/>
            <a:r>
              <a:rPr lang="en-US" sz="2200" dirty="0"/>
              <a:t>Safe Haven (NOT in TX BoS </a:t>
            </a:r>
            <a:r>
              <a:rPr lang="en-US" sz="2200" dirty="0" err="1"/>
              <a:t>CoC</a:t>
            </a:r>
            <a:r>
              <a:rPr lang="en-US" sz="2200" dirty="0"/>
              <a:t>)</a:t>
            </a:r>
          </a:p>
          <a:p>
            <a:pPr lvl="1"/>
            <a:r>
              <a:rPr lang="en-US" sz="2200" dirty="0"/>
              <a:t>Permanent Supportive Housing</a:t>
            </a:r>
          </a:p>
          <a:p>
            <a:pPr marL="0" indent="0">
              <a:buNone/>
            </a:pPr>
            <a:endParaRPr lang="en-US" dirty="0" smtClean="0"/>
          </a:p>
        </p:txBody>
      </p:sp>
    </p:spTree>
    <p:extLst>
      <p:ext uri="{BB962C8B-B14F-4D97-AF65-F5344CB8AC3E}">
        <p14:creationId xmlns:p14="http://schemas.microsoft.com/office/powerpoint/2010/main" val="41969247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Why do we conduct a HIC?</a:t>
            </a:r>
            <a:endParaRPr lang="en-US" dirty="0"/>
          </a:p>
        </p:txBody>
      </p:sp>
      <p:sp>
        <p:nvSpPr>
          <p:cNvPr id="3" name="Content Placeholder 2"/>
          <p:cNvSpPr>
            <a:spLocks noGrp="1"/>
          </p:cNvSpPr>
          <p:nvPr>
            <p:ph idx="1"/>
          </p:nvPr>
        </p:nvSpPr>
        <p:spPr/>
        <p:txBody>
          <a:bodyPr/>
          <a:lstStyle/>
          <a:p>
            <a:r>
              <a:rPr lang="en-US" dirty="0" smtClean="0"/>
              <a:t>HUD requirement- still want all to provide </a:t>
            </a:r>
            <a:r>
              <a:rPr lang="en-US" dirty="0" err="1" smtClean="0"/>
              <a:t>nfo</a:t>
            </a:r>
            <a:endParaRPr lang="en-US" dirty="0" smtClean="0"/>
          </a:p>
          <a:p>
            <a:r>
              <a:rPr lang="en-US" dirty="0" smtClean="0"/>
              <a:t>Completed in conjunction with Point-In-Time Count</a:t>
            </a:r>
          </a:p>
          <a:p>
            <a:pPr lvl="1"/>
            <a:r>
              <a:rPr lang="en-US" dirty="0" smtClean="0"/>
              <a:t>This informs utilization rates</a:t>
            </a:r>
          </a:p>
          <a:p>
            <a:r>
              <a:rPr lang="en-US" dirty="0" smtClean="0"/>
              <a:t>Contributes to the Annual Homeless Assessment Report (AHAR) and other important reports</a:t>
            </a:r>
          </a:p>
          <a:p>
            <a:r>
              <a:rPr lang="en-US" dirty="0" smtClean="0"/>
              <a:t>Contributes to the </a:t>
            </a:r>
            <a:r>
              <a:rPr lang="en-US" dirty="0" err="1" smtClean="0"/>
              <a:t>CoC</a:t>
            </a:r>
            <a:r>
              <a:rPr lang="en-US" dirty="0" smtClean="0"/>
              <a:t> application</a:t>
            </a:r>
          </a:p>
        </p:txBody>
      </p:sp>
    </p:spTree>
    <p:extLst>
      <p:ext uri="{BB962C8B-B14F-4D97-AF65-F5344CB8AC3E}">
        <p14:creationId xmlns:p14="http://schemas.microsoft.com/office/powerpoint/2010/main" val="14058903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HIC and HMIS</a:t>
            </a:r>
            <a:endParaRPr lang="en-US" dirty="0"/>
          </a:p>
        </p:txBody>
      </p:sp>
      <p:sp>
        <p:nvSpPr>
          <p:cNvPr id="3" name="Content Placeholder 2"/>
          <p:cNvSpPr>
            <a:spLocks noGrp="1"/>
          </p:cNvSpPr>
          <p:nvPr>
            <p:ph idx="1"/>
          </p:nvPr>
        </p:nvSpPr>
        <p:spPr/>
        <p:txBody>
          <a:bodyPr/>
          <a:lstStyle/>
          <a:p>
            <a:r>
              <a:rPr lang="en-US" dirty="0" smtClean="0"/>
              <a:t>For all agencies, THN will send a HIC survey to be completed on the night of the PIT count</a:t>
            </a:r>
          </a:p>
          <a:p>
            <a:pPr lvl="1"/>
            <a:r>
              <a:rPr lang="en-US" dirty="0" smtClean="0"/>
              <a:t>A separate survey must be completed for each applicable project within the agency</a:t>
            </a:r>
          </a:p>
          <a:p>
            <a:r>
              <a:rPr lang="en-US" dirty="0" smtClean="0"/>
              <a:t>For all HMIS participating agencies, THN will confirm that the information submitted via the survey is what is found within HMIS</a:t>
            </a:r>
          </a:p>
          <a:p>
            <a:pPr lvl="1"/>
            <a:r>
              <a:rPr lang="en-US" dirty="0" smtClean="0"/>
              <a:t>It is important that the HMIS information is accurate and up-to-date since the HIC data is used when running other reports</a:t>
            </a:r>
          </a:p>
          <a:p>
            <a:pPr lvl="1"/>
            <a:endParaRPr lang="en-US" dirty="0"/>
          </a:p>
        </p:txBody>
      </p:sp>
    </p:spTree>
    <p:extLst>
      <p:ext uri="{BB962C8B-B14F-4D97-AF65-F5344CB8AC3E}">
        <p14:creationId xmlns:p14="http://schemas.microsoft.com/office/powerpoint/2010/main" val="36784358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When is the HIC conducted?</a:t>
            </a:r>
            <a:endParaRPr lang="en-US" dirty="0"/>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2058194"/>
            <a:ext cx="5181600" cy="3886200"/>
          </a:xfrm>
        </p:spPr>
      </p:pic>
      <p:sp>
        <p:nvSpPr>
          <p:cNvPr id="5" name="Content Placeholder 4"/>
          <p:cNvSpPr>
            <a:spLocks noGrp="1"/>
          </p:cNvSpPr>
          <p:nvPr>
            <p:ph sz="half" idx="2"/>
          </p:nvPr>
        </p:nvSpPr>
        <p:spPr>
          <a:xfrm>
            <a:off x="6172200" y="2465268"/>
            <a:ext cx="5181600" cy="3072052"/>
          </a:xfrm>
        </p:spPr>
        <p:txBody>
          <a:bodyPr>
            <a:normAutofit/>
          </a:bodyPr>
          <a:lstStyle/>
          <a:p>
            <a:pPr marL="457200" lvl="1" indent="0">
              <a:buNone/>
            </a:pPr>
            <a:endParaRPr lang="en-US" dirty="0"/>
          </a:p>
          <a:p>
            <a:pPr marL="0" indent="0">
              <a:buNone/>
            </a:pPr>
            <a:r>
              <a:rPr lang="en-US" b="1" dirty="0" smtClean="0"/>
              <a:t>2018 HIC</a:t>
            </a:r>
          </a:p>
          <a:p>
            <a:r>
              <a:rPr lang="en-US" dirty="0" smtClean="0"/>
              <a:t>TX BoS </a:t>
            </a:r>
            <a:r>
              <a:rPr lang="en-US" dirty="0" err="1" smtClean="0"/>
              <a:t>CoC</a:t>
            </a:r>
            <a:r>
              <a:rPr lang="en-US" dirty="0" smtClean="0"/>
              <a:t> will conduct the HIC on the night of the PIT count, </a:t>
            </a:r>
            <a:r>
              <a:rPr lang="en-US" b="1" dirty="0"/>
              <a:t>January 25</a:t>
            </a:r>
            <a:r>
              <a:rPr lang="en-US" b="1" baseline="30000" dirty="0"/>
              <a:t>th</a:t>
            </a:r>
            <a:r>
              <a:rPr lang="en-US" dirty="0"/>
              <a:t>.</a:t>
            </a:r>
          </a:p>
          <a:p>
            <a:pPr marL="0" indent="0">
              <a:buNone/>
            </a:pPr>
            <a:endParaRPr lang="en-US" dirty="0"/>
          </a:p>
        </p:txBody>
      </p:sp>
    </p:spTree>
    <p:extLst>
      <p:ext uri="{BB962C8B-B14F-4D97-AF65-F5344CB8AC3E}">
        <p14:creationId xmlns:p14="http://schemas.microsoft.com/office/powerpoint/2010/main" val="8037781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message from Ben Mahoney</a:t>
            </a:r>
            <a:endParaRPr lang="en-US" dirty="0"/>
          </a:p>
        </p:txBody>
      </p:sp>
      <p:sp>
        <p:nvSpPr>
          <p:cNvPr id="4" name="Content Placeholder 3"/>
          <p:cNvSpPr>
            <a:spLocks noGrp="1"/>
          </p:cNvSpPr>
          <p:nvPr>
            <p:ph sz="half" idx="2"/>
          </p:nvPr>
        </p:nvSpPr>
        <p:spPr>
          <a:xfrm>
            <a:off x="855352" y="1697493"/>
            <a:ext cx="10498448" cy="4068799"/>
          </a:xfrm>
        </p:spPr>
        <p:txBody>
          <a:bodyPr/>
          <a:lstStyle/>
          <a:p>
            <a:pPr marL="0" indent="0">
              <a:buNone/>
            </a:pPr>
            <a:endParaRPr lang="en-US" dirty="0" smtClean="0"/>
          </a:p>
          <a:p>
            <a:pPr marL="0" indent="0">
              <a:buNone/>
            </a:pPr>
            <a:endParaRPr lang="en-US" dirty="0"/>
          </a:p>
          <a:p>
            <a:pPr marL="0" indent="0">
              <a:buNone/>
            </a:pPr>
            <a:endParaRPr lang="en-US" dirty="0" smtClean="0"/>
          </a:p>
          <a:p>
            <a:pPr marL="0" indent="0" algn="ctr">
              <a:buNone/>
            </a:pPr>
            <a:r>
              <a:rPr lang="en-US" dirty="0" smtClean="0">
                <a:hlinkClick r:id="rId2"/>
              </a:rPr>
              <a:t>Video</a:t>
            </a:r>
            <a:endParaRPr lang="en-US" dirty="0"/>
          </a:p>
        </p:txBody>
      </p:sp>
      <p:sp>
        <p:nvSpPr>
          <p:cNvPr id="7" name="Frame 6"/>
          <p:cNvSpPr/>
          <p:nvPr/>
        </p:nvSpPr>
        <p:spPr>
          <a:xfrm>
            <a:off x="1295985" y="1697493"/>
            <a:ext cx="10056861" cy="4016967"/>
          </a:xfrm>
          <a:prstGeom prst="frame">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019252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Performance Measures</a:t>
            </a:r>
            <a:endParaRPr lang="en-US" dirty="0"/>
          </a:p>
        </p:txBody>
      </p:sp>
      <p:sp>
        <p:nvSpPr>
          <p:cNvPr id="4" name="Text Placeholder 3"/>
          <p:cNvSpPr>
            <a:spLocks noGrp="1"/>
          </p:cNvSpPr>
          <p:nvPr>
            <p:ph type="body" idx="1"/>
          </p:nvPr>
        </p:nvSpPr>
        <p:spPr/>
        <p:txBody>
          <a:bodyPr/>
          <a:lstStyle/>
          <a:p>
            <a:r>
              <a:rPr lang="en-US" dirty="0" smtClean="0"/>
              <a:t>Victoria Lopez</a:t>
            </a:r>
            <a:endParaRPr lang="en-US" dirty="0"/>
          </a:p>
        </p:txBody>
      </p:sp>
    </p:spTree>
    <p:extLst>
      <p:ext uri="{BB962C8B-B14F-4D97-AF65-F5344CB8AC3E}">
        <p14:creationId xmlns:p14="http://schemas.microsoft.com/office/powerpoint/2010/main" val="41952877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064901" y="1426722"/>
            <a:ext cx="5337108" cy="4739952"/>
          </a:xfrm>
          <a:prstGeom prst="rect">
            <a:avLst/>
          </a:prstGeom>
          <a:blipFill dpi="0" rotWithShape="1">
            <a:blip r:embed="rId2">
              <a:alphaModFix amt="10000"/>
            </a:blip>
            <a:srcRect/>
            <a:stretch>
              <a:fillRect/>
            </a:stretch>
          </a:bli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61264" y="1600200"/>
            <a:ext cx="5803637" cy="4088532"/>
          </a:xfrm>
          <a:prstGeom prst="rect">
            <a:avLst/>
          </a:prstGeom>
          <a:blipFill dpi="0" rotWithShape="1">
            <a:blip r:embed="rId3">
              <a:alphaModFix amt="15000"/>
            </a:blip>
            <a:srcRect/>
            <a:stretch>
              <a:fillRect/>
            </a:stretch>
          </a:bli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b="1" dirty="0" smtClean="0">
                <a:latin typeface="Playfair Display" panose="00000500000000000000" pitchFamily="2" charset="0"/>
              </a:rPr>
              <a:t>Spread the word!</a:t>
            </a:r>
            <a:endParaRPr lang="en-US" b="1" dirty="0">
              <a:latin typeface="Playfair Display" panose="00000500000000000000" pitchFamily="2" charset="0"/>
            </a:endParaRPr>
          </a:p>
        </p:txBody>
      </p:sp>
      <p:sp>
        <p:nvSpPr>
          <p:cNvPr id="5" name="Content Placeholder 4"/>
          <p:cNvSpPr>
            <a:spLocks noGrp="1"/>
          </p:cNvSpPr>
          <p:nvPr>
            <p:ph sz="half" idx="1"/>
          </p:nvPr>
        </p:nvSpPr>
        <p:spPr>
          <a:xfrm>
            <a:off x="838200" y="2228769"/>
            <a:ext cx="5181600" cy="2837793"/>
          </a:xfrm>
        </p:spPr>
        <p:txBody>
          <a:bodyPr/>
          <a:lstStyle/>
          <a:p>
            <a:r>
              <a:rPr lang="en-US" dirty="0" smtClean="0"/>
              <a:t>Texas Homeless Network</a:t>
            </a:r>
            <a:br>
              <a:rPr lang="en-US" dirty="0" smtClean="0"/>
            </a:br>
            <a:r>
              <a:rPr lang="en-US" dirty="0" smtClean="0"/>
              <a:t>@</a:t>
            </a:r>
            <a:r>
              <a:rPr lang="en-US" dirty="0" err="1" smtClean="0"/>
              <a:t>TXHomeNet</a:t>
            </a:r>
            <a:endParaRPr lang="en-US" dirty="0" smtClean="0"/>
          </a:p>
          <a:p>
            <a:pPr marL="0" indent="0">
              <a:buNone/>
            </a:pPr>
            <a:endParaRPr lang="en-US" dirty="0"/>
          </a:p>
          <a:p>
            <a:r>
              <a:rPr lang="en-US" dirty="0" smtClean="0"/>
              <a:t>Conference Hashtag</a:t>
            </a:r>
            <a:br>
              <a:rPr lang="en-US" dirty="0" smtClean="0"/>
            </a:br>
            <a:r>
              <a:rPr lang="en-US" dirty="0" smtClean="0"/>
              <a:t>#</a:t>
            </a:r>
            <a:r>
              <a:rPr lang="en-US" dirty="0" err="1" smtClean="0"/>
              <a:t>EndTXHomelessness</a:t>
            </a:r>
            <a:endParaRPr lang="en-US" dirty="0"/>
          </a:p>
        </p:txBody>
      </p:sp>
      <p:sp>
        <p:nvSpPr>
          <p:cNvPr id="4" name="Slide Number Placeholder 3"/>
          <p:cNvSpPr>
            <a:spLocks noGrp="1"/>
          </p:cNvSpPr>
          <p:nvPr>
            <p:ph type="sldNum" sz="quarter" idx="12"/>
          </p:nvPr>
        </p:nvSpPr>
        <p:spPr/>
        <p:txBody>
          <a:bodyPr/>
          <a:lstStyle/>
          <a:p>
            <a:fld id="{37BF59D1-7C16-4B01-85C2-4A7CDD205D72}" type="slidenum">
              <a:rPr lang="en-US" smtClean="0"/>
              <a:t>2</a:t>
            </a:fld>
            <a:endParaRPr lang="en-US"/>
          </a:p>
        </p:txBody>
      </p:sp>
      <p:sp>
        <p:nvSpPr>
          <p:cNvPr id="8" name="Content Placeholder 7"/>
          <p:cNvSpPr>
            <a:spLocks noGrp="1"/>
          </p:cNvSpPr>
          <p:nvPr>
            <p:ph sz="half" idx="2"/>
          </p:nvPr>
        </p:nvSpPr>
        <p:spPr>
          <a:xfrm>
            <a:off x="6095979" y="1524000"/>
            <a:ext cx="5564069" cy="4351338"/>
          </a:xfrm>
        </p:spPr>
        <p:txBody>
          <a:bodyPr/>
          <a:lstStyle/>
          <a:p>
            <a:r>
              <a:rPr lang="en-US" dirty="0" smtClean="0"/>
              <a:t>Website</a:t>
            </a:r>
            <a:br>
              <a:rPr lang="en-US" dirty="0" smtClean="0"/>
            </a:br>
            <a:r>
              <a:rPr lang="en-US" dirty="0" smtClean="0">
                <a:hlinkClick r:id="rId4"/>
              </a:rPr>
              <a:t>www.thn.org</a:t>
            </a:r>
            <a:r>
              <a:rPr lang="en-US" dirty="0" smtClean="0"/>
              <a:t/>
            </a:r>
            <a:br>
              <a:rPr lang="en-US" dirty="0" smtClean="0"/>
            </a:br>
            <a:endParaRPr lang="en-US" dirty="0"/>
          </a:p>
          <a:p>
            <a:r>
              <a:rPr lang="en-US" dirty="0"/>
              <a:t>Facebook</a:t>
            </a:r>
            <a:br>
              <a:rPr lang="en-US" dirty="0"/>
            </a:br>
            <a:r>
              <a:rPr lang="en-US" dirty="0">
                <a:hlinkClick r:id="rId5"/>
              </a:rPr>
              <a:t>https://www.facebook.com/TexasHomelessNetwork</a:t>
            </a:r>
            <a:r>
              <a:rPr lang="en-US" dirty="0" smtClean="0">
                <a:hlinkClick r:id="rId5"/>
              </a:rPr>
              <a:t>/</a:t>
            </a:r>
            <a:endParaRPr lang="en-US" dirty="0" smtClean="0"/>
          </a:p>
          <a:p>
            <a:endParaRPr lang="en-US" dirty="0"/>
          </a:p>
          <a:p>
            <a:r>
              <a:rPr lang="en-US" dirty="0"/>
              <a:t>Instagram</a:t>
            </a:r>
            <a:br>
              <a:rPr lang="en-US" dirty="0"/>
            </a:br>
            <a:r>
              <a:rPr lang="en-US" dirty="0"/>
              <a:t>https://www.instagram.com/txhomenet/</a:t>
            </a:r>
          </a:p>
        </p:txBody>
      </p:sp>
    </p:spTree>
    <p:extLst>
      <p:ext uri="{BB962C8B-B14F-4D97-AF65-F5344CB8AC3E}">
        <p14:creationId xmlns:p14="http://schemas.microsoft.com/office/powerpoint/2010/main" val="22613447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14970667"/>
              </p:ext>
            </p:extLst>
          </p:nvPr>
        </p:nvGraphicFramePr>
        <p:xfrm>
          <a:off x="4467719" y="541507"/>
          <a:ext cx="8128000" cy="60830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 name="TextBox 25"/>
          <p:cNvSpPr txBox="1"/>
          <p:nvPr/>
        </p:nvSpPr>
        <p:spPr>
          <a:xfrm>
            <a:off x="8702402" y="1708667"/>
            <a:ext cx="1718705" cy="1107996"/>
          </a:xfrm>
          <a:prstGeom prst="rect">
            <a:avLst/>
          </a:prstGeom>
          <a:noFill/>
        </p:spPr>
        <p:txBody>
          <a:bodyPr wrap="square" rtlCol="0">
            <a:spAutoFit/>
          </a:bodyPr>
          <a:lstStyle/>
          <a:p>
            <a:pPr algn="ctr"/>
            <a:r>
              <a:rPr lang="en-US" sz="1600" b="1" dirty="0" smtClean="0">
                <a:solidFill>
                  <a:prstClr val="black"/>
                </a:solidFill>
              </a:rPr>
              <a:t>System Performance Measures</a:t>
            </a:r>
          </a:p>
          <a:p>
            <a:endParaRPr lang="en-US" dirty="0" smtClean="0">
              <a:solidFill>
                <a:prstClr val="black"/>
              </a:solidFill>
            </a:endParaRPr>
          </a:p>
        </p:txBody>
      </p:sp>
      <p:sp>
        <p:nvSpPr>
          <p:cNvPr id="29" name="TextBox 28"/>
          <p:cNvSpPr txBox="1"/>
          <p:nvPr/>
        </p:nvSpPr>
        <p:spPr>
          <a:xfrm>
            <a:off x="7530828" y="4088219"/>
            <a:ext cx="2001777" cy="584775"/>
          </a:xfrm>
          <a:prstGeom prst="rect">
            <a:avLst/>
          </a:prstGeom>
          <a:noFill/>
        </p:spPr>
        <p:txBody>
          <a:bodyPr wrap="square" rtlCol="0">
            <a:spAutoFit/>
          </a:bodyPr>
          <a:lstStyle/>
          <a:p>
            <a:pPr algn="ctr"/>
            <a:r>
              <a:rPr lang="en-US" sz="1600" b="1" dirty="0" smtClean="0">
                <a:solidFill>
                  <a:prstClr val="black"/>
                </a:solidFill>
              </a:rPr>
              <a:t>Annual Homeless Assessment Report</a:t>
            </a:r>
          </a:p>
        </p:txBody>
      </p:sp>
      <p:sp>
        <p:nvSpPr>
          <p:cNvPr id="23" name="TextBox 22"/>
          <p:cNvSpPr txBox="1"/>
          <p:nvPr/>
        </p:nvSpPr>
        <p:spPr>
          <a:xfrm>
            <a:off x="6317840" y="2662560"/>
            <a:ext cx="2169137" cy="938719"/>
          </a:xfrm>
          <a:prstGeom prst="rect">
            <a:avLst/>
          </a:prstGeom>
          <a:noFill/>
        </p:spPr>
        <p:txBody>
          <a:bodyPr wrap="square" rtlCol="0">
            <a:spAutoFit/>
          </a:bodyPr>
          <a:lstStyle/>
          <a:p>
            <a:r>
              <a:rPr lang="en-US" sz="1300" b="1" u="sng" dirty="0" smtClean="0">
                <a:solidFill>
                  <a:prstClr val="black"/>
                </a:solidFill>
              </a:rPr>
              <a:t>Dates</a:t>
            </a:r>
            <a:r>
              <a:rPr lang="en-US" sz="1300" b="1" dirty="0" smtClean="0">
                <a:solidFill>
                  <a:prstClr val="black"/>
                </a:solidFill>
              </a:rPr>
              <a:t>: Count on January 25</a:t>
            </a:r>
            <a:r>
              <a:rPr lang="en-US" sz="1300" b="1" baseline="30000" dirty="0" smtClean="0">
                <a:solidFill>
                  <a:prstClr val="black"/>
                </a:solidFill>
              </a:rPr>
              <a:t>th</a:t>
            </a:r>
            <a:r>
              <a:rPr lang="en-US" sz="1300" b="1" dirty="0" smtClean="0">
                <a:solidFill>
                  <a:prstClr val="black"/>
                </a:solidFill>
              </a:rPr>
              <a:t> HIC surveys due to THN, January 29th.</a:t>
            </a:r>
          </a:p>
          <a:p>
            <a:endParaRPr lang="en-US" sz="1600" dirty="0" smtClean="0">
              <a:solidFill>
                <a:prstClr val="black"/>
              </a:solidFill>
            </a:endParaRPr>
          </a:p>
        </p:txBody>
      </p:sp>
      <p:sp>
        <p:nvSpPr>
          <p:cNvPr id="25" name="TextBox 24"/>
          <p:cNvSpPr txBox="1"/>
          <p:nvPr/>
        </p:nvSpPr>
        <p:spPr>
          <a:xfrm>
            <a:off x="8780827" y="2540522"/>
            <a:ext cx="2135266" cy="1092607"/>
          </a:xfrm>
          <a:prstGeom prst="rect">
            <a:avLst/>
          </a:prstGeom>
          <a:noFill/>
        </p:spPr>
        <p:txBody>
          <a:bodyPr wrap="square" rtlCol="0">
            <a:spAutoFit/>
          </a:bodyPr>
          <a:lstStyle/>
          <a:p>
            <a:r>
              <a:rPr lang="en-US" sz="1300" b="1" u="sng" dirty="0" smtClean="0">
                <a:solidFill>
                  <a:prstClr val="black"/>
                </a:solidFill>
              </a:rPr>
              <a:t>Date</a:t>
            </a:r>
            <a:r>
              <a:rPr lang="en-US" sz="1300" b="1" dirty="0" smtClean="0">
                <a:solidFill>
                  <a:prstClr val="black"/>
                </a:solidFill>
              </a:rPr>
              <a:t>: HMIS report will be reviewed in May. </a:t>
            </a:r>
          </a:p>
          <a:p>
            <a:endParaRPr lang="en-US" sz="1300" b="1" dirty="0" smtClean="0">
              <a:solidFill>
                <a:prstClr val="black"/>
              </a:solidFill>
            </a:endParaRPr>
          </a:p>
          <a:p>
            <a:r>
              <a:rPr lang="en-US" sz="1300" b="1" dirty="0" smtClean="0">
                <a:solidFill>
                  <a:prstClr val="black"/>
                </a:solidFill>
              </a:rPr>
              <a:t>All data quality issues must   be fixed before May.</a:t>
            </a:r>
          </a:p>
        </p:txBody>
      </p:sp>
      <p:sp>
        <p:nvSpPr>
          <p:cNvPr id="28" name="TextBox 27"/>
          <p:cNvSpPr txBox="1"/>
          <p:nvPr/>
        </p:nvSpPr>
        <p:spPr>
          <a:xfrm>
            <a:off x="6554939" y="1708667"/>
            <a:ext cx="1932038" cy="830997"/>
          </a:xfrm>
          <a:prstGeom prst="rect">
            <a:avLst/>
          </a:prstGeom>
          <a:noFill/>
        </p:spPr>
        <p:txBody>
          <a:bodyPr wrap="square" rtlCol="0">
            <a:spAutoFit/>
          </a:bodyPr>
          <a:lstStyle/>
          <a:p>
            <a:pPr algn="ctr"/>
            <a:r>
              <a:rPr lang="en-US" sz="1600" b="1" dirty="0" smtClean="0">
                <a:solidFill>
                  <a:prstClr val="black"/>
                </a:solidFill>
              </a:rPr>
              <a:t>Point-In-Time &amp; Housing Inventory Count</a:t>
            </a:r>
          </a:p>
        </p:txBody>
      </p:sp>
      <p:sp>
        <p:nvSpPr>
          <p:cNvPr id="34" name="TextBox 33"/>
          <p:cNvSpPr txBox="1"/>
          <p:nvPr/>
        </p:nvSpPr>
        <p:spPr>
          <a:xfrm>
            <a:off x="7436356" y="4752987"/>
            <a:ext cx="2190723" cy="692497"/>
          </a:xfrm>
          <a:prstGeom prst="rect">
            <a:avLst/>
          </a:prstGeom>
          <a:noFill/>
        </p:spPr>
        <p:txBody>
          <a:bodyPr wrap="square" rtlCol="0">
            <a:spAutoFit/>
          </a:bodyPr>
          <a:lstStyle/>
          <a:p>
            <a:pPr algn="ctr"/>
            <a:r>
              <a:rPr lang="en-US" sz="1300" b="1" u="sng" dirty="0" smtClean="0">
                <a:solidFill>
                  <a:prstClr val="black"/>
                </a:solidFill>
              </a:rPr>
              <a:t>Date</a:t>
            </a:r>
            <a:r>
              <a:rPr lang="en-US" sz="1300" b="1" dirty="0" smtClean="0">
                <a:solidFill>
                  <a:prstClr val="black"/>
                </a:solidFill>
              </a:rPr>
              <a:t>: HMIS staff will review report and conduct data quality checks Oct-Nov.</a:t>
            </a:r>
          </a:p>
        </p:txBody>
      </p:sp>
      <p:sp>
        <p:nvSpPr>
          <p:cNvPr id="40" name="TextBox 39"/>
          <p:cNvSpPr txBox="1"/>
          <p:nvPr/>
        </p:nvSpPr>
        <p:spPr>
          <a:xfrm>
            <a:off x="61143" y="1290966"/>
            <a:ext cx="5380741" cy="3681905"/>
          </a:xfrm>
          <a:prstGeom prst="rect">
            <a:avLst/>
          </a:prstGeom>
          <a:noFill/>
          <a:ln>
            <a:noFill/>
          </a:ln>
        </p:spPr>
        <p:txBody>
          <a:bodyPr wrap="square" rtlCol="0">
            <a:spAutoFit/>
          </a:bodyPr>
          <a:lstStyle/>
          <a:p>
            <a:pPr algn="ctr">
              <a:lnSpc>
                <a:spcPct val="150000"/>
              </a:lnSpc>
            </a:pPr>
            <a:r>
              <a:rPr lang="en-US" sz="5400" b="1" dirty="0" smtClean="0">
                <a:ln w="22225">
                  <a:solidFill>
                    <a:prstClr val="black"/>
                  </a:solidFill>
                  <a:prstDash val="solid"/>
                </a:ln>
                <a:solidFill>
                  <a:prstClr val="black"/>
                </a:solidFill>
                <a:latin typeface="Rockwell Extra Bold" panose="02060903040505020403" pitchFamily="18" charset="0"/>
              </a:rPr>
              <a:t>HMIS REPORT TIMELINE</a:t>
            </a:r>
          </a:p>
        </p:txBody>
      </p:sp>
      <p:sp>
        <p:nvSpPr>
          <p:cNvPr id="42" name="Oval 41"/>
          <p:cNvSpPr/>
          <p:nvPr/>
        </p:nvSpPr>
        <p:spPr>
          <a:xfrm>
            <a:off x="5695586" y="2094779"/>
            <a:ext cx="780706" cy="59647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sp>
        <p:nvSpPr>
          <p:cNvPr id="43" name="Oval 42"/>
          <p:cNvSpPr/>
          <p:nvPr/>
        </p:nvSpPr>
        <p:spPr>
          <a:xfrm>
            <a:off x="8216287" y="5887664"/>
            <a:ext cx="780706" cy="59647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sp>
        <p:nvSpPr>
          <p:cNvPr id="44" name="Oval 43"/>
          <p:cNvSpPr/>
          <p:nvPr/>
        </p:nvSpPr>
        <p:spPr>
          <a:xfrm>
            <a:off x="10525740" y="2090186"/>
            <a:ext cx="780706" cy="59647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sp>
        <p:nvSpPr>
          <p:cNvPr id="37" name="TextBox 36"/>
          <p:cNvSpPr txBox="1"/>
          <p:nvPr/>
        </p:nvSpPr>
        <p:spPr bwMode="gray">
          <a:xfrm>
            <a:off x="10711812" y="2053981"/>
            <a:ext cx="408562" cy="615553"/>
          </a:xfrm>
          <a:prstGeom prst="rect">
            <a:avLst/>
          </a:prstGeom>
          <a:noFill/>
        </p:spPr>
        <p:txBody>
          <a:bodyPr wrap="square" rtlCol="0">
            <a:spAutoFit/>
          </a:bodyPr>
          <a:lstStyle/>
          <a:p>
            <a:r>
              <a:rPr lang="en-US" sz="3400" b="1" dirty="0" smtClean="0">
                <a:solidFill>
                  <a:prstClr val="white"/>
                </a:solidFill>
              </a:rPr>
              <a:t>2</a:t>
            </a:r>
          </a:p>
        </p:txBody>
      </p:sp>
      <p:sp>
        <p:nvSpPr>
          <p:cNvPr id="38" name="TextBox 37"/>
          <p:cNvSpPr txBox="1"/>
          <p:nvPr/>
        </p:nvSpPr>
        <p:spPr bwMode="gray">
          <a:xfrm>
            <a:off x="8417050" y="5868586"/>
            <a:ext cx="408562" cy="615553"/>
          </a:xfrm>
          <a:prstGeom prst="rect">
            <a:avLst/>
          </a:prstGeom>
          <a:noFill/>
        </p:spPr>
        <p:txBody>
          <a:bodyPr wrap="square" rtlCol="0">
            <a:spAutoFit/>
          </a:bodyPr>
          <a:lstStyle/>
          <a:p>
            <a:r>
              <a:rPr lang="en-US" sz="3400" b="1" dirty="0" smtClean="0">
                <a:solidFill>
                  <a:prstClr val="white"/>
                </a:solidFill>
              </a:rPr>
              <a:t>3</a:t>
            </a:r>
          </a:p>
        </p:txBody>
      </p:sp>
      <p:sp>
        <p:nvSpPr>
          <p:cNvPr id="36" name="TextBox 35"/>
          <p:cNvSpPr txBox="1"/>
          <p:nvPr/>
        </p:nvSpPr>
        <p:spPr bwMode="gray">
          <a:xfrm>
            <a:off x="5892655" y="2053980"/>
            <a:ext cx="408562" cy="615553"/>
          </a:xfrm>
          <a:prstGeom prst="rect">
            <a:avLst/>
          </a:prstGeom>
          <a:noFill/>
        </p:spPr>
        <p:txBody>
          <a:bodyPr wrap="square" rtlCol="0">
            <a:spAutoFit/>
          </a:bodyPr>
          <a:lstStyle/>
          <a:p>
            <a:r>
              <a:rPr lang="en-US" sz="3400" b="1" dirty="0" smtClean="0">
                <a:solidFill>
                  <a:prstClr val="white"/>
                </a:solidFill>
              </a:rPr>
              <a:t>1</a:t>
            </a:r>
          </a:p>
        </p:txBody>
      </p:sp>
    </p:spTree>
    <p:extLst>
      <p:ext uri="{BB962C8B-B14F-4D97-AF65-F5344CB8AC3E}">
        <p14:creationId xmlns:p14="http://schemas.microsoft.com/office/powerpoint/2010/main" val="22204770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SPMs?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28629354"/>
              </p:ext>
            </p:extLst>
          </p:nvPr>
        </p:nvGraphicFramePr>
        <p:xfrm>
          <a:off x="838200" y="1381468"/>
          <a:ext cx="10515600" cy="47954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71482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7975A62D-FFB2-4023-A71F-A016477D56E7}"/>
                                            </p:graphicEl>
                                          </p:spTgt>
                                        </p:tgtEl>
                                        <p:attrNameLst>
                                          <p:attrName>style.visibility</p:attrName>
                                        </p:attrNameLst>
                                      </p:cBhvr>
                                      <p:to>
                                        <p:strVal val="visible"/>
                                      </p:to>
                                    </p:set>
                                    <p:animEffect transition="in" filter="fade">
                                      <p:cBhvr>
                                        <p:cTn id="7" dur="500"/>
                                        <p:tgtEl>
                                          <p:spTgt spid="4">
                                            <p:graphicEl>
                                              <a:dgm id="{7975A62D-FFB2-4023-A71F-A016477D56E7}"/>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graphicEl>
                                              <a:dgm id="{CC03CD35-0D36-419B-8EBF-F796A91E91BA}"/>
                                            </p:graphicEl>
                                          </p:spTgt>
                                        </p:tgtEl>
                                        <p:attrNameLst>
                                          <p:attrName>style.visibility</p:attrName>
                                        </p:attrNameLst>
                                      </p:cBhvr>
                                      <p:to>
                                        <p:strVal val="visible"/>
                                      </p:to>
                                    </p:set>
                                    <p:animEffect transition="in" filter="fade">
                                      <p:cBhvr>
                                        <p:cTn id="10" dur="500"/>
                                        <p:tgtEl>
                                          <p:spTgt spid="4">
                                            <p:graphicEl>
                                              <a:dgm id="{CC03CD35-0D36-419B-8EBF-F796A91E91BA}"/>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graphicEl>
                                              <a:dgm id="{1F592AB9-4590-4967-9E9B-B1D49090619A}"/>
                                            </p:graphicEl>
                                          </p:spTgt>
                                        </p:tgtEl>
                                        <p:attrNameLst>
                                          <p:attrName>style.visibility</p:attrName>
                                        </p:attrNameLst>
                                      </p:cBhvr>
                                      <p:to>
                                        <p:strVal val="visible"/>
                                      </p:to>
                                    </p:set>
                                    <p:animEffect transition="in" filter="fade">
                                      <p:cBhvr>
                                        <p:cTn id="13" dur="500"/>
                                        <p:tgtEl>
                                          <p:spTgt spid="4">
                                            <p:graphicEl>
                                              <a:dgm id="{1F592AB9-4590-4967-9E9B-B1D49090619A}"/>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graphicEl>
                                              <a:dgm id="{47EAC158-A4BF-42CF-B7C5-DFB2AAC7F939}"/>
                                            </p:graphicEl>
                                          </p:spTgt>
                                        </p:tgtEl>
                                        <p:attrNameLst>
                                          <p:attrName>style.visibility</p:attrName>
                                        </p:attrNameLst>
                                      </p:cBhvr>
                                      <p:to>
                                        <p:strVal val="visible"/>
                                      </p:to>
                                    </p:set>
                                    <p:animEffect transition="in" filter="fade">
                                      <p:cBhvr>
                                        <p:cTn id="18" dur="500"/>
                                        <p:tgtEl>
                                          <p:spTgt spid="4">
                                            <p:graphicEl>
                                              <a:dgm id="{47EAC158-A4BF-42CF-B7C5-DFB2AAC7F939}"/>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graphicEl>
                                              <a:dgm id="{183C82F7-5006-4EC6-9643-6E0E5AB17441}"/>
                                            </p:graphicEl>
                                          </p:spTgt>
                                        </p:tgtEl>
                                        <p:attrNameLst>
                                          <p:attrName>style.visibility</p:attrName>
                                        </p:attrNameLst>
                                      </p:cBhvr>
                                      <p:to>
                                        <p:strVal val="visible"/>
                                      </p:to>
                                    </p:set>
                                    <p:animEffect transition="in" filter="fade">
                                      <p:cBhvr>
                                        <p:cTn id="21" dur="500"/>
                                        <p:tgtEl>
                                          <p:spTgt spid="4">
                                            <p:graphicEl>
                                              <a:dgm id="{183C82F7-5006-4EC6-9643-6E0E5AB17441}"/>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graphicEl>
                                              <a:dgm id="{7DDD7A22-A2FA-44E7-A3CC-61456DF96021}"/>
                                            </p:graphicEl>
                                          </p:spTgt>
                                        </p:tgtEl>
                                        <p:attrNameLst>
                                          <p:attrName>style.visibility</p:attrName>
                                        </p:attrNameLst>
                                      </p:cBhvr>
                                      <p:to>
                                        <p:strVal val="visible"/>
                                      </p:to>
                                    </p:set>
                                    <p:animEffect transition="in" filter="fade">
                                      <p:cBhvr>
                                        <p:cTn id="26" dur="500"/>
                                        <p:tgtEl>
                                          <p:spTgt spid="4">
                                            <p:graphicEl>
                                              <a:dgm id="{7DDD7A22-A2FA-44E7-A3CC-61456DF96021}"/>
                                            </p:graphic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
                                            <p:graphicEl>
                                              <a:dgm id="{BAD2843B-82EB-49CF-B2FF-1B3A39929753}"/>
                                            </p:graphicEl>
                                          </p:spTgt>
                                        </p:tgtEl>
                                        <p:attrNameLst>
                                          <p:attrName>style.visibility</p:attrName>
                                        </p:attrNameLst>
                                      </p:cBhvr>
                                      <p:to>
                                        <p:strVal val="visible"/>
                                      </p:to>
                                    </p:set>
                                    <p:animEffect transition="in" filter="fade">
                                      <p:cBhvr>
                                        <p:cTn id="29" dur="500"/>
                                        <p:tgtEl>
                                          <p:spTgt spid="4">
                                            <p:graphicEl>
                                              <a:dgm id="{BAD2843B-82EB-49CF-B2FF-1B3A39929753}"/>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graphicEl>
                                              <a:dgm id="{DEEA723F-B9AC-4E72-B7C7-3FBD333246CB}"/>
                                            </p:graphicEl>
                                          </p:spTgt>
                                        </p:tgtEl>
                                        <p:attrNameLst>
                                          <p:attrName>style.visibility</p:attrName>
                                        </p:attrNameLst>
                                      </p:cBhvr>
                                      <p:to>
                                        <p:strVal val="visible"/>
                                      </p:to>
                                    </p:set>
                                    <p:animEffect transition="in" filter="fade">
                                      <p:cBhvr>
                                        <p:cTn id="34" dur="500"/>
                                        <p:tgtEl>
                                          <p:spTgt spid="4">
                                            <p:graphicEl>
                                              <a:dgm id="{DEEA723F-B9AC-4E72-B7C7-3FBD333246CB}"/>
                                            </p:graphic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
                                            <p:graphicEl>
                                              <a:dgm id="{A3078564-D6D6-4474-9FDD-2A7BF8A2B66E}"/>
                                            </p:graphicEl>
                                          </p:spTgt>
                                        </p:tgtEl>
                                        <p:attrNameLst>
                                          <p:attrName>style.visibility</p:attrName>
                                        </p:attrNameLst>
                                      </p:cBhvr>
                                      <p:to>
                                        <p:strVal val="visible"/>
                                      </p:to>
                                    </p:set>
                                    <p:animEffect transition="in" filter="fade">
                                      <p:cBhvr>
                                        <p:cTn id="37" dur="500"/>
                                        <p:tgtEl>
                                          <p:spTgt spid="4">
                                            <p:graphicEl>
                                              <a:dgm id="{A3078564-D6D6-4474-9FDD-2A7BF8A2B66E}"/>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graphicEl>
                                              <a:dgm id="{546B1C39-E75B-46E4-9C12-A957F38676C0}"/>
                                            </p:graphicEl>
                                          </p:spTgt>
                                        </p:tgtEl>
                                        <p:attrNameLst>
                                          <p:attrName>style.visibility</p:attrName>
                                        </p:attrNameLst>
                                      </p:cBhvr>
                                      <p:to>
                                        <p:strVal val="visible"/>
                                      </p:to>
                                    </p:set>
                                    <p:animEffect transition="in" filter="fade">
                                      <p:cBhvr>
                                        <p:cTn id="42" dur="500"/>
                                        <p:tgtEl>
                                          <p:spTgt spid="4">
                                            <p:graphicEl>
                                              <a:dgm id="{546B1C39-E75B-46E4-9C12-A957F38676C0}"/>
                                            </p:graphic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
                                            <p:graphicEl>
                                              <a:dgm id="{87B0632A-1BCC-4B4F-B29F-AFABB17A38F8}"/>
                                            </p:graphicEl>
                                          </p:spTgt>
                                        </p:tgtEl>
                                        <p:attrNameLst>
                                          <p:attrName>style.visibility</p:attrName>
                                        </p:attrNameLst>
                                      </p:cBhvr>
                                      <p:to>
                                        <p:strVal val="visible"/>
                                      </p:to>
                                    </p:set>
                                    <p:animEffect transition="in" filter="fade">
                                      <p:cBhvr>
                                        <p:cTn id="45" dur="500"/>
                                        <p:tgtEl>
                                          <p:spTgt spid="4">
                                            <p:graphicEl>
                                              <a:dgm id="{87B0632A-1BCC-4B4F-B29F-AFABB17A38F8}"/>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
                                            <p:graphicEl>
                                              <a:dgm id="{97A89368-A53E-4E8C-8592-0FC4DCDDE5BB}"/>
                                            </p:graphicEl>
                                          </p:spTgt>
                                        </p:tgtEl>
                                        <p:attrNameLst>
                                          <p:attrName>style.visibility</p:attrName>
                                        </p:attrNameLst>
                                      </p:cBhvr>
                                      <p:to>
                                        <p:strVal val="visible"/>
                                      </p:to>
                                    </p:set>
                                    <p:animEffect transition="in" filter="fade">
                                      <p:cBhvr>
                                        <p:cTn id="50" dur="500"/>
                                        <p:tgtEl>
                                          <p:spTgt spid="4">
                                            <p:graphicEl>
                                              <a:dgm id="{97A89368-A53E-4E8C-8592-0FC4DCDDE5BB}"/>
                                            </p:graphic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
                                            <p:graphicEl>
                                              <a:dgm id="{3D187A05-396A-4421-AF49-5CF060367ADA}"/>
                                            </p:graphicEl>
                                          </p:spTgt>
                                        </p:tgtEl>
                                        <p:attrNameLst>
                                          <p:attrName>style.visibility</p:attrName>
                                        </p:attrNameLst>
                                      </p:cBhvr>
                                      <p:to>
                                        <p:strVal val="visible"/>
                                      </p:to>
                                    </p:set>
                                    <p:animEffect transition="in" filter="fade">
                                      <p:cBhvr>
                                        <p:cTn id="53" dur="500"/>
                                        <p:tgtEl>
                                          <p:spTgt spid="4">
                                            <p:graphicEl>
                                              <a:dgm id="{3D187A05-396A-4421-AF49-5CF060367ADA}"/>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
                                            <p:graphicEl>
                                              <a:dgm id="{0336B1CE-1B37-45BF-B67B-CD24A0D8FF93}"/>
                                            </p:graphicEl>
                                          </p:spTgt>
                                        </p:tgtEl>
                                        <p:attrNameLst>
                                          <p:attrName>style.visibility</p:attrName>
                                        </p:attrNameLst>
                                      </p:cBhvr>
                                      <p:to>
                                        <p:strVal val="visible"/>
                                      </p:to>
                                    </p:set>
                                    <p:animEffect transition="in" filter="fade">
                                      <p:cBhvr>
                                        <p:cTn id="58" dur="500"/>
                                        <p:tgtEl>
                                          <p:spTgt spid="4">
                                            <p:graphicEl>
                                              <a:dgm id="{0336B1CE-1B37-45BF-B67B-CD24A0D8FF93}"/>
                                            </p:graphic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
                                            <p:graphicEl>
                                              <a:dgm id="{114D641D-3EAD-4F46-BF59-2DC28BC62874}"/>
                                            </p:graphicEl>
                                          </p:spTgt>
                                        </p:tgtEl>
                                        <p:attrNameLst>
                                          <p:attrName>style.visibility</p:attrName>
                                        </p:attrNameLst>
                                      </p:cBhvr>
                                      <p:to>
                                        <p:strVal val="visible"/>
                                      </p:to>
                                    </p:set>
                                    <p:animEffect transition="in" filter="fade">
                                      <p:cBhvr>
                                        <p:cTn id="61" dur="500"/>
                                        <p:tgtEl>
                                          <p:spTgt spid="4">
                                            <p:graphicEl>
                                              <a:dgm id="{114D641D-3EAD-4F46-BF59-2DC28BC6287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elements are considered for SPMs?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604843030"/>
              </p:ext>
            </p:extLst>
          </p:nvPr>
        </p:nvGraphicFramePr>
        <p:xfrm>
          <a:off x="838200" y="1825625"/>
          <a:ext cx="10515600" cy="4348480"/>
        </p:xfrm>
        <a:graphic>
          <a:graphicData uri="http://schemas.openxmlformats.org/drawingml/2006/table">
            <a:tbl>
              <a:tblPr firstRow="1" bandRow="1">
                <a:tableStyleId>{073A0DAA-6AF3-43AB-8588-CEC1D06C72B9}</a:tableStyleId>
              </a:tblPr>
              <a:tblGrid>
                <a:gridCol w="4437185"/>
                <a:gridCol w="6078415"/>
              </a:tblGrid>
              <a:tr h="370840">
                <a:tc>
                  <a:txBody>
                    <a:bodyPr/>
                    <a:lstStyle/>
                    <a:p>
                      <a:pPr algn="r"/>
                      <a:r>
                        <a:rPr lang="en-US" dirty="0" smtClean="0"/>
                        <a:t>2017</a:t>
                      </a:r>
                      <a:r>
                        <a:rPr lang="en-US" baseline="0" dirty="0" smtClean="0"/>
                        <a:t> Data Standards Element Number</a:t>
                      </a:r>
                      <a:endParaRPr lang="en-US" dirty="0"/>
                    </a:p>
                  </a:txBody>
                  <a:tcPr anchor="ctr"/>
                </a:tc>
                <a:tc>
                  <a:txBody>
                    <a:bodyPr/>
                    <a:lstStyle/>
                    <a:p>
                      <a:r>
                        <a:rPr lang="en-US" dirty="0" smtClean="0"/>
                        <a:t>Element Name</a:t>
                      </a:r>
                      <a:endParaRPr lang="en-US" dirty="0"/>
                    </a:p>
                  </a:txBody>
                  <a:tcPr anchor="ctr"/>
                </a:tc>
              </a:tr>
              <a:tr h="370840">
                <a:tc>
                  <a:txBody>
                    <a:bodyPr/>
                    <a:lstStyle/>
                    <a:p>
                      <a:pPr algn="r"/>
                      <a:r>
                        <a:rPr lang="en-US" dirty="0" smtClean="0"/>
                        <a:t>2.4</a:t>
                      </a:r>
                      <a:endParaRPr lang="en-US" dirty="0"/>
                    </a:p>
                  </a:txBody>
                  <a:tcPr anchor="ctr"/>
                </a:tc>
                <a:tc>
                  <a:txBody>
                    <a:bodyPr/>
                    <a:lstStyle/>
                    <a:p>
                      <a:r>
                        <a:rPr lang="en-US" dirty="0" smtClean="0"/>
                        <a:t>Project Type</a:t>
                      </a:r>
                    </a:p>
                  </a:txBody>
                  <a:tcPr anchor="ctr"/>
                </a:tc>
              </a:tr>
              <a:tr h="370840">
                <a:tc>
                  <a:txBody>
                    <a:bodyPr/>
                    <a:lstStyle/>
                    <a:p>
                      <a:pPr algn="r"/>
                      <a:r>
                        <a:rPr lang="en-US" dirty="0" smtClean="0"/>
                        <a:t>2.5</a:t>
                      </a:r>
                      <a:endParaRPr lang="en-US" dirty="0"/>
                    </a:p>
                  </a:txBody>
                  <a:tcPr anchor="ctr"/>
                </a:tc>
                <a:tc>
                  <a:txBody>
                    <a:bodyPr/>
                    <a:lstStyle/>
                    <a:p>
                      <a:r>
                        <a:rPr lang="en-US" dirty="0" smtClean="0"/>
                        <a:t>Method for Tracking</a:t>
                      </a:r>
                      <a:r>
                        <a:rPr lang="en-US" baseline="0" dirty="0" smtClean="0"/>
                        <a:t> Emergency Shelter Utilization</a:t>
                      </a:r>
                      <a:endParaRPr lang="en-US" dirty="0"/>
                    </a:p>
                  </a:txBody>
                  <a:tcPr anchor="ctr"/>
                </a:tc>
              </a:tr>
              <a:tr h="370840">
                <a:tc>
                  <a:txBody>
                    <a:bodyPr/>
                    <a:lstStyle/>
                    <a:p>
                      <a:pPr algn="r"/>
                      <a:r>
                        <a:rPr lang="en-US" dirty="0" smtClean="0"/>
                        <a:t>2.6</a:t>
                      </a:r>
                      <a:endParaRPr lang="en-US" dirty="0"/>
                    </a:p>
                  </a:txBody>
                  <a:tcPr anchor="ctr"/>
                </a:tc>
                <a:tc>
                  <a:txBody>
                    <a:bodyPr/>
                    <a:lstStyle/>
                    <a:p>
                      <a:r>
                        <a:rPr lang="en-US" dirty="0" smtClean="0"/>
                        <a:t>Federal Partner Programs and Components</a:t>
                      </a:r>
                      <a:endParaRPr lang="en-US" dirty="0"/>
                    </a:p>
                  </a:txBody>
                  <a:tcPr anchor="ctr"/>
                </a:tc>
              </a:tr>
              <a:tr h="370840">
                <a:tc>
                  <a:txBody>
                    <a:bodyPr/>
                    <a:lstStyle/>
                    <a:p>
                      <a:pPr algn="r"/>
                      <a:r>
                        <a:rPr lang="en-US" dirty="0" smtClean="0"/>
                        <a:t>3.3</a:t>
                      </a:r>
                      <a:endParaRPr lang="en-US" dirty="0"/>
                    </a:p>
                  </a:txBody>
                  <a:tcPr anchor="ctr"/>
                </a:tc>
                <a:tc>
                  <a:txBody>
                    <a:bodyPr/>
                    <a:lstStyle/>
                    <a:p>
                      <a:r>
                        <a:rPr lang="en-US" dirty="0" smtClean="0"/>
                        <a:t>Date</a:t>
                      </a:r>
                      <a:r>
                        <a:rPr lang="en-US" baseline="0" dirty="0" smtClean="0"/>
                        <a:t> of Birth</a:t>
                      </a:r>
                      <a:endParaRPr lang="en-US" dirty="0"/>
                    </a:p>
                  </a:txBody>
                  <a:tcPr anchor="ctr"/>
                </a:tc>
              </a:tr>
              <a:tr h="370840">
                <a:tc>
                  <a:txBody>
                    <a:bodyPr/>
                    <a:lstStyle/>
                    <a:p>
                      <a:pPr algn="r"/>
                      <a:r>
                        <a:rPr lang="en-US" dirty="0" smtClean="0"/>
                        <a:t>3.10</a:t>
                      </a:r>
                      <a:endParaRPr lang="en-US" dirty="0"/>
                    </a:p>
                  </a:txBody>
                  <a:tcPr anchor="ctr"/>
                </a:tc>
                <a:tc>
                  <a:txBody>
                    <a:bodyPr/>
                    <a:lstStyle/>
                    <a:p>
                      <a:r>
                        <a:rPr lang="en-US" dirty="0" smtClean="0"/>
                        <a:t>Project Start Date</a:t>
                      </a:r>
                      <a:endParaRPr lang="en-US" dirty="0"/>
                    </a:p>
                  </a:txBody>
                  <a:tcPr anchor="ctr"/>
                </a:tc>
              </a:tr>
              <a:tr h="370840">
                <a:tc>
                  <a:txBody>
                    <a:bodyPr/>
                    <a:lstStyle/>
                    <a:p>
                      <a:pPr algn="r"/>
                      <a:r>
                        <a:rPr lang="en-US" dirty="0" smtClean="0"/>
                        <a:t>3.11</a:t>
                      </a:r>
                      <a:endParaRPr lang="en-US" dirty="0"/>
                    </a:p>
                  </a:txBody>
                  <a:tcPr anchor="ctr"/>
                </a:tc>
                <a:tc>
                  <a:txBody>
                    <a:bodyPr/>
                    <a:lstStyle/>
                    <a:p>
                      <a:r>
                        <a:rPr lang="en-US" dirty="0" smtClean="0"/>
                        <a:t>Project Exit Date</a:t>
                      </a:r>
                      <a:endParaRPr lang="en-US" dirty="0"/>
                    </a:p>
                  </a:txBody>
                  <a:tcPr anchor="ctr"/>
                </a:tc>
              </a:tr>
              <a:tr h="370840">
                <a:tc>
                  <a:txBody>
                    <a:bodyPr/>
                    <a:lstStyle/>
                    <a:p>
                      <a:pPr algn="r"/>
                      <a:r>
                        <a:rPr lang="en-US" dirty="0" smtClean="0"/>
                        <a:t>3.12</a:t>
                      </a:r>
                      <a:endParaRPr lang="en-US" dirty="0"/>
                    </a:p>
                  </a:txBody>
                  <a:tcPr anchor="ctr"/>
                </a:tc>
                <a:tc>
                  <a:txBody>
                    <a:bodyPr/>
                    <a:lstStyle/>
                    <a:p>
                      <a:r>
                        <a:rPr lang="en-US" dirty="0" smtClean="0"/>
                        <a:t>Destination</a:t>
                      </a:r>
                      <a:endParaRPr lang="en-US" dirty="0"/>
                    </a:p>
                  </a:txBody>
                  <a:tcPr anchor="ctr"/>
                </a:tc>
              </a:tr>
              <a:tr h="370840">
                <a:tc>
                  <a:txBody>
                    <a:bodyPr/>
                    <a:lstStyle/>
                    <a:p>
                      <a:pPr algn="r"/>
                      <a:r>
                        <a:rPr lang="en-US" dirty="0" smtClean="0"/>
                        <a:t>3.917 A</a:t>
                      </a:r>
                      <a:endParaRPr lang="en-US" dirty="0"/>
                    </a:p>
                  </a:txBody>
                  <a:tcPr anchor="ctr"/>
                </a:tc>
                <a:tc>
                  <a:txBody>
                    <a:bodyPr/>
                    <a:lstStyle/>
                    <a:p>
                      <a:r>
                        <a:rPr lang="en-US" dirty="0" smtClean="0"/>
                        <a:t>Living Situation</a:t>
                      </a:r>
                      <a:endParaRPr lang="en-US" dirty="0"/>
                    </a:p>
                  </a:txBody>
                  <a:tcPr anchor="ctr"/>
                </a:tc>
              </a:tr>
              <a:tr h="370840">
                <a:tc>
                  <a:txBody>
                    <a:bodyPr/>
                    <a:lstStyle/>
                    <a:p>
                      <a:pPr algn="r"/>
                      <a:r>
                        <a:rPr lang="en-US" dirty="0" smtClean="0"/>
                        <a:t>3.20 (formerly 4.17)</a:t>
                      </a:r>
                      <a:endParaRPr lang="en-US" dirty="0"/>
                    </a:p>
                  </a:txBody>
                  <a:tcPr anchor="ctr"/>
                </a:tc>
                <a:tc>
                  <a:txBody>
                    <a:bodyPr/>
                    <a:lstStyle/>
                    <a:p>
                      <a:r>
                        <a:rPr lang="en-US" dirty="0" smtClean="0"/>
                        <a:t>Housing Move-In</a:t>
                      </a:r>
                      <a:r>
                        <a:rPr lang="en-US" baseline="0" dirty="0" smtClean="0"/>
                        <a:t> Date (formerly Residential Move-In Date)</a:t>
                      </a:r>
                      <a:endParaRPr lang="en-US" dirty="0"/>
                    </a:p>
                  </a:txBody>
                  <a:tcPr anchor="ctr"/>
                </a:tc>
              </a:tr>
              <a:tr h="370840">
                <a:tc>
                  <a:txBody>
                    <a:bodyPr/>
                    <a:lstStyle/>
                    <a:p>
                      <a:pPr algn="r"/>
                      <a:r>
                        <a:rPr lang="en-US" dirty="0" smtClean="0"/>
                        <a:t>4.2</a:t>
                      </a:r>
                      <a:endParaRPr lang="en-US" dirty="0"/>
                    </a:p>
                  </a:txBody>
                  <a:tcPr anchor="ctr"/>
                </a:tc>
                <a:tc>
                  <a:txBody>
                    <a:bodyPr/>
                    <a:lstStyle/>
                    <a:p>
                      <a:r>
                        <a:rPr lang="en-US" dirty="0" smtClean="0"/>
                        <a:t>Income and Sources</a:t>
                      </a:r>
                      <a:endParaRPr lang="en-US" dirty="0"/>
                    </a:p>
                  </a:txBody>
                  <a:tcPr anchor="ctr"/>
                </a:tc>
              </a:tr>
            </a:tbl>
          </a:graphicData>
        </a:graphic>
      </p:graphicFrame>
    </p:spTree>
    <p:extLst>
      <p:ext uri="{BB962C8B-B14F-4D97-AF65-F5344CB8AC3E}">
        <p14:creationId xmlns:p14="http://schemas.microsoft.com/office/powerpoint/2010/main" val="297264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programs are considered for SPMs?</a:t>
            </a:r>
            <a:endParaRPr lang="en-US" dirty="0"/>
          </a:p>
        </p:txBody>
      </p:sp>
      <p:graphicFrame>
        <p:nvGraphicFramePr>
          <p:cNvPr id="8" name="Content Placeholder 7"/>
          <p:cNvGraphicFramePr>
            <a:graphicFrameLocks noGrp="1"/>
          </p:cNvGraphicFramePr>
          <p:nvPr>
            <p:ph sz="half" idx="1"/>
            <p:extLst>
              <p:ext uri="{D42A27DB-BD31-4B8C-83A1-F6EECF244321}">
                <p14:modId xmlns:p14="http://schemas.microsoft.com/office/powerpoint/2010/main" val="2666554720"/>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ontent Placeholder 6"/>
          <p:cNvSpPr>
            <a:spLocks noGrp="1"/>
          </p:cNvSpPr>
          <p:nvPr>
            <p:ph sz="half" idx="2"/>
          </p:nvPr>
        </p:nvSpPr>
        <p:spPr/>
        <p:txBody>
          <a:bodyPr/>
          <a:lstStyle/>
          <a:p>
            <a:endParaRPr lang="en-US"/>
          </a:p>
        </p:txBody>
      </p:sp>
      <p:pic>
        <p:nvPicPr>
          <p:cNvPr id="5" name="Picture 4"/>
          <p:cNvPicPr/>
          <p:nvPr/>
        </p:nvPicPr>
        <p:blipFill rotWithShape="1">
          <a:blip r:embed="rId7"/>
          <a:srcRect l="1282" t="4775" r="589" b="49675"/>
          <a:stretch/>
        </p:blipFill>
        <p:spPr>
          <a:xfrm>
            <a:off x="6172200" y="1825625"/>
            <a:ext cx="5181600" cy="4351338"/>
          </a:xfrm>
          <a:prstGeom prst="rect">
            <a:avLst/>
          </a:prstGeom>
        </p:spPr>
      </p:pic>
    </p:spTree>
    <p:extLst>
      <p:ext uri="{BB962C8B-B14F-4D97-AF65-F5344CB8AC3E}">
        <p14:creationId xmlns:p14="http://schemas.microsoft.com/office/powerpoint/2010/main" val="394155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graphicEl>
                                              <a:dgm id="{F8564E5B-B552-4775-94DF-A8433C1D74B7}"/>
                                            </p:graphicEl>
                                          </p:spTgt>
                                        </p:tgtEl>
                                        <p:attrNameLst>
                                          <p:attrName>style.visibility</p:attrName>
                                        </p:attrNameLst>
                                      </p:cBhvr>
                                      <p:to>
                                        <p:strVal val="visible"/>
                                      </p:to>
                                    </p:set>
                                    <p:animEffect transition="in" filter="fade">
                                      <p:cBhvr>
                                        <p:cTn id="7" dur="1000"/>
                                        <p:tgtEl>
                                          <p:spTgt spid="8">
                                            <p:graphicEl>
                                              <a:dgm id="{F8564E5B-B552-4775-94DF-A8433C1D74B7}"/>
                                            </p:graphicEl>
                                          </p:spTgt>
                                        </p:tgtEl>
                                      </p:cBhvr>
                                    </p:animEffect>
                                    <p:anim calcmode="lin" valueType="num">
                                      <p:cBhvr>
                                        <p:cTn id="8" dur="1000" fill="hold"/>
                                        <p:tgtEl>
                                          <p:spTgt spid="8">
                                            <p:graphicEl>
                                              <a:dgm id="{F8564E5B-B552-4775-94DF-A8433C1D74B7}"/>
                                            </p:graphicEl>
                                          </p:spTgt>
                                        </p:tgtEl>
                                        <p:attrNameLst>
                                          <p:attrName>ppt_x</p:attrName>
                                        </p:attrNameLst>
                                      </p:cBhvr>
                                      <p:tavLst>
                                        <p:tav tm="0">
                                          <p:val>
                                            <p:strVal val="#ppt_x"/>
                                          </p:val>
                                        </p:tav>
                                        <p:tav tm="100000">
                                          <p:val>
                                            <p:strVal val="#ppt_x"/>
                                          </p:val>
                                        </p:tav>
                                      </p:tavLst>
                                    </p:anim>
                                    <p:anim calcmode="lin" valueType="num">
                                      <p:cBhvr>
                                        <p:cTn id="9" dur="1000" fill="hold"/>
                                        <p:tgtEl>
                                          <p:spTgt spid="8">
                                            <p:graphicEl>
                                              <a:dgm id="{F8564E5B-B552-4775-94DF-A8433C1D74B7}"/>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graphicEl>
                                              <a:dgm id="{E3B45821-42E6-44C9-AF60-69181F1772EB}"/>
                                            </p:graphicEl>
                                          </p:spTgt>
                                        </p:tgtEl>
                                        <p:attrNameLst>
                                          <p:attrName>style.visibility</p:attrName>
                                        </p:attrNameLst>
                                      </p:cBhvr>
                                      <p:to>
                                        <p:strVal val="visible"/>
                                      </p:to>
                                    </p:set>
                                    <p:animEffect transition="in" filter="fade">
                                      <p:cBhvr>
                                        <p:cTn id="14" dur="1000"/>
                                        <p:tgtEl>
                                          <p:spTgt spid="8">
                                            <p:graphicEl>
                                              <a:dgm id="{E3B45821-42E6-44C9-AF60-69181F1772EB}"/>
                                            </p:graphicEl>
                                          </p:spTgt>
                                        </p:tgtEl>
                                      </p:cBhvr>
                                    </p:animEffect>
                                    <p:anim calcmode="lin" valueType="num">
                                      <p:cBhvr>
                                        <p:cTn id="15" dur="1000" fill="hold"/>
                                        <p:tgtEl>
                                          <p:spTgt spid="8">
                                            <p:graphicEl>
                                              <a:dgm id="{E3B45821-42E6-44C9-AF60-69181F1772EB}"/>
                                            </p:graphicEl>
                                          </p:spTgt>
                                        </p:tgtEl>
                                        <p:attrNameLst>
                                          <p:attrName>ppt_x</p:attrName>
                                        </p:attrNameLst>
                                      </p:cBhvr>
                                      <p:tavLst>
                                        <p:tav tm="0">
                                          <p:val>
                                            <p:strVal val="#ppt_x"/>
                                          </p:val>
                                        </p:tav>
                                        <p:tav tm="100000">
                                          <p:val>
                                            <p:strVal val="#ppt_x"/>
                                          </p:val>
                                        </p:tav>
                                      </p:tavLst>
                                    </p:anim>
                                    <p:anim calcmode="lin" valueType="num">
                                      <p:cBhvr>
                                        <p:cTn id="16" dur="1000" fill="hold"/>
                                        <p:tgtEl>
                                          <p:spTgt spid="8">
                                            <p:graphicEl>
                                              <a:dgm id="{E3B45821-42E6-44C9-AF60-69181F1772EB}"/>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graphicEl>
                                              <a:dgm id="{A4F3B922-4E3B-46F3-BF21-DAB38BB2409C}"/>
                                            </p:graphicEl>
                                          </p:spTgt>
                                        </p:tgtEl>
                                        <p:attrNameLst>
                                          <p:attrName>style.visibility</p:attrName>
                                        </p:attrNameLst>
                                      </p:cBhvr>
                                      <p:to>
                                        <p:strVal val="visible"/>
                                      </p:to>
                                    </p:set>
                                    <p:animEffect transition="in" filter="fade">
                                      <p:cBhvr>
                                        <p:cTn id="21" dur="1000"/>
                                        <p:tgtEl>
                                          <p:spTgt spid="8">
                                            <p:graphicEl>
                                              <a:dgm id="{A4F3B922-4E3B-46F3-BF21-DAB38BB2409C}"/>
                                            </p:graphicEl>
                                          </p:spTgt>
                                        </p:tgtEl>
                                      </p:cBhvr>
                                    </p:animEffect>
                                    <p:anim calcmode="lin" valueType="num">
                                      <p:cBhvr>
                                        <p:cTn id="22" dur="1000" fill="hold"/>
                                        <p:tgtEl>
                                          <p:spTgt spid="8">
                                            <p:graphicEl>
                                              <a:dgm id="{A4F3B922-4E3B-46F3-BF21-DAB38BB2409C}"/>
                                            </p:graphicEl>
                                          </p:spTgt>
                                        </p:tgtEl>
                                        <p:attrNameLst>
                                          <p:attrName>ppt_x</p:attrName>
                                        </p:attrNameLst>
                                      </p:cBhvr>
                                      <p:tavLst>
                                        <p:tav tm="0">
                                          <p:val>
                                            <p:strVal val="#ppt_x"/>
                                          </p:val>
                                        </p:tav>
                                        <p:tav tm="100000">
                                          <p:val>
                                            <p:strVal val="#ppt_x"/>
                                          </p:val>
                                        </p:tav>
                                      </p:tavLst>
                                    </p:anim>
                                    <p:anim calcmode="lin" valueType="num">
                                      <p:cBhvr>
                                        <p:cTn id="23" dur="1000" fill="hold"/>
                                        <p:tgtEl>
                                          <p:spTgt spid="8">
                                            <p:graphicEl>
                                              <a:dgm id="{A4F3B922-4E3B-46F3-BF21-DAB38BB2409C}"/>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graphicEl>
                                              <a:dgm id="{FBB95EF8-73D9-4628-A9CB-A8F48F00F903}"/>
                                            </p:graphicEl>
                                          </p:spTgt>
                                        </p:tgtEl>
                                        <p:attrNameLst>
                                          <p:attrName>style.visibility</p:attrName>
                                        </p:attrNameLst>
                                      </p:cBhvr>
                                      <p:to>
                                        <p:strVal val="visible"/>
                                      </p:to>
                                    </p:set>
                                    <p:animEffect transition="in" filter="fade">
                                      <p:cBhvr>
                                        <p:cTn id="28" dur="1000"/>
                                        <p:tgtEl>
                                          <p:spTgt spid="8">
                                            <p:graphicEl>
                                              <a:dgm id="{FBB95EF8-73D9-4628-A9CB-A8F48F00F903}"/>
                                            </p:graphicEl>
                                          </p:spTgt>
                                        </p:tgtEl>
                                      </p:cBhvr>
                                    </p:animEffect>
                                    <p:anim calcmode="lin" valueType="num">
                                      <p:cBhvr>
                                        <p:cTn id="29" dur="1000" fill="hold"/>
                                        <p:tgtEl>
                                          <p:spTgt spid="8">
                                            <p:graphicEl>
                                              <a:dgm id="{FBB95EF8-73D9-4628-A9CB-A8F48F00F903}"/>
                                            </p:graphicEl>
                                          </p:spTgt>
                                        </p:tgtEl>
                                        <p:attrNameLst>
                                          <p:attrName>ppt_x</p:attrName>
                                        </p:attrNameLst>
                                      </p:cBhvr>
                                      <p:tavLst>
                                        <p:tav tm="0">
                                          <p:val>
                                            <p:strVal val="#ppt_x"/>
                                          </p:val>
                                        </p:tav>
                                        <p:tav tm="100000">
                                          <p:val>
                                            <p:strVal val="#ppt_x"/>
                                          </p:val>
                                        </p:tav>
                                      </p:tavLst>
                                    </p:anim>
                                    <p:anim calcmode="lin" valueType="num">
                                      <p:cBhvr>
                                        <p:cTn id="30" dur="1000" fill="hold"/>
                                        <p:tgtEl>
                                          <p:spTgt spid="8">
                                            <p:graphicEl>
                                              <a:dgm id="{FBB95EF8-73D9-4628-A9CB-A8F48F00F903}"/>
                                            </p:graphic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graphicEl>
                                              <a:dgm id="{0C447391-C529-4F02-B272-84D3086DEEF4}"/>
                                            </p:graphicEl>
                                          </p:spTgt>
                                        </p:tgtEl>
                                        <p:attrNameLst>
                                          <p:attrName>style.visibility</p:attrName>
                                        </p:attrNameLst>
                                      </p:cBhvr>
                                      <p:to>
                                        <p:strVal val="visible"/>
                                      </p:to>
                                    </p:set>
                                    <p:animEffect transition="in" filter="fade">
                                      <p:cBhvr>
                                        <p:cTn id="35" dur="1000"/>
                                        <p:tgtEl>
                                          <p:spTgt spid="8">
                                            <p:graphicEl>
                                              <a:dgm id="{0C447391-C529-4F02-B272-84D3086DEEF4}"/>
                                            </p:graphicEl>
                                          </p:spTgt>
                                        </p:tgtEl>
                                      </p:cBhvr>
                                    </p:animEffect>
                                    <p:anim calcmode="lin" valueType="num">
                                      <p:cBhvr>
                                        <p:cTn id="36" dur="1000" fill="hold"/>
                                        <p:tgtEl>
                                          <p:spTgt spid="8">
                                            <p:graphicEl>
                                              <a:dgm id="{0C447391-C529-4F02-B272-84D3086DEEF4}"/>
                                            </p:graphicEl>
                                          </p:spTgt>
                                        </p:tgtEl>
                                        <p:attrNameLst>
                                          <p:attrName>ppt_x</p:attrName>
                                        </p:attrNameLst>
                                      </p:cBhvr>
                                      <p:tavLst>
                                        <p:tav tm="0">
                                          <p:val>
                                            <p:strVal val="#ppt_x"/>
                                          </p:val>
                                        </p:tav>
                                        <p:tav tm="100000">
                                          <p:val>
                                            <p:strVal val="#ppt_x"/>
                                          </p:val>
                                        </p:tav>
                                      </p:tavLst>
                                    </p:anim>
                                    <p:anim calcmode="lin" valueType="num">
                                      <p:cBhvr>
                                        <p:cTn id="37" dur="1000" fill="hold"/>
                                        <p:tgtEl>
                                          <p:spTgt spid="8">
                                            <p:graphicEl>
                                              <a:dgm id="{0C447391-C529-4F02-B272-84D3086DEEF4}"/>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graphicEl>
                                              <a:dgm id="{42548E78-E606-4DF8-AE88-9BCCF5D44614}"/>
                                            </p:graphicEl>
                                          </p:spTgt>
                                        </p:tgtEl>
                                        <p:attrNameLst>
                                          <p:attrName>style.visibility</p:attrName>
                                        </p:attrNameLst>
                                      </p:cBhvr>
                                      <p:to>
                                        <p:strVal val="visible"/>
                                      </p:to>
                                    </p:set>
                                    <p:animEffect transition="in" filter="fade">
                                      <p:cBhvr>
                                        <p:cTn id="42" dur="1000"/>
                                        <p:tgtEl>
                                          <p:spTgt spid="8">
                                            <p:graphicEl>
                                              <a:dgm id="{42548E78-E606-4DF8-AE88-9BCCF5D44614}"/>
                                            </p:graphicEl>
                                          </p:spTgt>
                                        </p:tgtEl>
                                      </p:cBhvr>
                                    </p:animEffect>
                                    <p:anim calcmode="lin" valueType="num">
                                      <p:cBhvr>
                                        <p:cTn id="43" dur="1000" fill="hold"/>
                                        <p:tgtEl>
                                          <p:spTgt spid="8">
                                            <p:graphicEl>
                                              <a:dgm id="{42548E78-E606-4DF8-AE88-9BCCF5D44614}"/>
                                            </p:graphicEl>
                                          </p:spTgt>
                                        </p:tgtEl>
                                        <p:attrNameLst>
                                          <p:attrName>ppt_x</p:attrName>
                                        </p:attrNameLst>
                                      </p:cBhvr>
                                      <p:tavLst>
                                        <p:tav tm="0">
                                          <p:val>
                                            <p:strVal val="#ppt_x"/>
                                          </p:val>
                                        </p:tav>
                                        <p:tav tm="100000">
                                          <p:val>
                                            <p:strVal val="#ppt_x"/>
                                          </p:val>
                                        </p:tav>
                                      </p:tavLst>
                                    </p:anim>
                                    <p:anim calcmode="lin" valueType="num">
                                      <p:cBhvr>
                                        <p:cTn id="44" dur="1000" fill="hold"/>
                                        <p:tgtEl>
                                          <p:spTgt spid="8">
                                            <p:graphicEl>
                                              <a:dgm id="{42548E78-E606-4DF8-AE88-9BCCF5D44614}"/>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1000"/>
                                        <p:tgtEl>
                                          <p:spTgt spid="5"/>
                                        </p:tgtEl>
                                      </p:cBhvr>
                                    </p:animEffect>
                                    <p:anim calcmode="lin" valueType="num">
                                      <p:cBhvr>
                                        <p:cTn id="50" dur="1000" fill="hold"/>
                                        <p:tgtEl>
                                          <p:spTgt spid="5"/>
                                        </p:tgtEl>
                                        <p:attrNameLst>
                                          <p:attrName>ppt_x</p:attrName>
                                        </p:attrNameLst>
                                      </p:cBhvr>
                                      <p:tavLst>
                                        <p:tav tm="0">
                                          <p:val>
                                            <p:strVal val="#ppt_x"/>
                                          </p:val>
                                        </p:tav>
                                        <p:tav tm="100000">
                                          <p:val>
                                            <p:strVal val="#ppt_x"/>
                                          </p:val>
                                        </p:tav>
                                      </p:tavLst>
                                    </p:anim>
                                    <p:anim calcmode="lin" valueType="num">
                                      <p:cBhvr>
                                        <p:cTn id="5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are SPMs run?</a:t>
            </a:r>
            <a:endParaRPr lang="en-US" dirty="0"/>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2058194"/>
            <a:ext cx="5181600" cy="3886200"/>
          </a:xfrm>
        </p:spPr>
      </p:pic>
      <p:sp>
        <p:nvSpPr>
          <p:cNvPr id="5" name="Content Placeholder 4"/>
          <p:cNvSpPr>
            <a:spLocks noGrp="1"/>
          </p:cNvSpPr>
          <p:nvPr>
            <p:ph sz="half" idx="2"/>
          </p:nvPr>
        </p:nvSpPr>
        <p:spPr/>
        <p:txBody>
          <a:bodyPr>
            <a:noAutofit/>
          </a:bodyPr>
          <a:lstStyle/>
          <a:p>
            <a:pPr marL="0" indent="0">
              <a:buNone/>
            </a:pPr>
            <a:r>
              <a:rPr lang="en-US" sz="2000" dirty="0"/>
              <a:t>HUD has established the reporting period for system performance measures to be consistent with the federal fiscal year (October 1 through September 30), with the exception of PIT count data collected according to HUD specifications during the fiscal year. </a:t>
            </a:r>
            <a:endParaRPr lang="en-US" sz="2000" dirty="0" smtClean="0"/>
          </a:p>
          <a:p>
            <a:pPr marL="0" indent="0">
              <a:buNone/>
            </a:pPr>
            <a:endParaRPr lang="en-US" sz="2000" dirty="0"/>
          </a:p>
          <a:p>
            <a:pPr marL="0" indent="0">
              <a:buNone/>
            </a:pPr>
            <a:r>
              <a:rPr lang="en-US" sz="2000" b="1" dirty="0" smtClean="0"/>
              <a:t>2017 SPMs</a:t>
            </a:r>
          </a:p>
          <a:p>
            <a:r>
              <a:rPr lang="en-US" sz="2000" dirty="0" smtClean="0"/>
              <a:t>TX </a:t>
            </a:r>
            <a:r>
              <a:rPr lang="en-US" sz="2000" dirty="0" err="1" smtClean="0"/>
              <a:t>BoS</a:t>
            </a:r>
            <a:r>
              <a:rPr lang="en-US" sz="2000" dirty="0" smtClean="0"/>
              <a:t> </a:t>
            </a:r>
            <a:r>
              <a:rPr lang="en-US" sz="2000" dirty="0" err="1" smtClean="0"/>
              <a:t>CoC</a:t>
            </a:r>
            <a:r>
              <a:rPr lang="en-US" sz="2000" dirty="0" smtClean="0"/>
              <a:t> will run the report</a:t>
            </a:r>
            <a:r>
              <a:rPr lang="en-US" sz="2000" dirty="0"/>
              <a:t> </a:t>
            </a:r>
            <a:r>
              <a:rPr lang="en-US" sz="2000" dirty="0" smtClean="0"/>
              <a:t>in May.</a:t>
            </a:r>
          </a:p>
          <a:p>
            <a:pPr lvl="1"/>
            <a:r>
              <a:rPr lang="en-US" sz="2000" dirty="0" smtClean="0"/>
              <a:t>Submit to HUD mid-June.</a:t>
            </a:r>
          </a:p>
        </p:txBody>
      </p:sp>
    </p:spTree>
    <p:extLst>
      <p:ext uri="{BB962C8B-B14F-4D97-AF65-F5344CB8AC3E}">
        <p14:creationId xmlns:p14="http://schemas.microsoft.com/office/powerpoint/2010/main" val="11483231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t>
            </a:r>
            <a:r>
              <a:rPr lang="en-US" dirty="0" smtClean="0"/>
              <a:t>ow does this tie back to HMIS?</a:t>
            </a:r>
            <a:endParaRPr lang="en-US" dirty="0"/>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12021829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SPMs: Measure 4</a:t>
            </a:r>
            <a:endParaRPr lang="en-US" dirty="0"/>
          </a:p>
        </p:txBody>
      </p:sp>
      <p:pic>
        <p:nvPicPr>
          <p:cNvPr id="6" name="Picture Placeholder 3" descr="Screen Shot 2017-06-22 at 4.29.01 PM.png"/>
          <p:cNvPicPr>
            <a:picLocks noChangeAspect="1"/>
          </p:cNvPicPr>
          <p:nvPr/>
        </p:nvPicPr>
        <p:blipFill>
          <a:blip r:embed="rId3">
            <a:extLst>
              <a:ext uri="{28A0092B-C50C-407E-A947-70E740481C1C}">
                <a14:useLocalDpi xmlns:a14="http://schemas.microsoft.com/office/drawing/2010/main" val="0"/>
              </a:ext>
            </a:extLst>
          </a:blip>
          <a:srcRect t="1299" b="1299"/>
          <a:stretch>
            <a:fillRect/>
          </a:stretch>
        </p:blipFill>
        <p:spPr>
          <a:xfrm>
            <a:off x="1524000" y="1690688"/>
            <a:ext cx="9144000" cy="3657600"/>
          </a:xfrm>
          <a:custGeom>
            <a:avLst/>
            <a:gdLst>
              <a:gd name="connsiteX0" fmla="*/ 0 w 8129016"/>
              <a:gd name="connsiteY0" fmla="*/ 0 h 3657600"/>
              <a:gd name="connsiteX1" fmla="*/ 8129016 w 8129016"/>
              <a:gd name="connsiteY1" fmla="*/ 0 h 3657600"/>
              <a:gd name="connsiteX2" fmla="*/ 8129016 w 8129016"/>
              <a:gd name="connsiteY2" fmla="*/ 1828800 h 3657600"/>
              <a:gd name="connsiteX3" fmla="*/ 8129016 w 8129016"/>
              <a:gd name="connsiteY3" fmla="*/ 3657600 h 3657600"/>
              <a:gd name="connsiteX4" fmla="*/ 4064000 w 8129016"/>
              <a:gd name="connsiteY4" fmla="*/ 3657600 h 3657600"/>
              <a:gd name="connsiteX5" fmla="*/ 0 w 8129016"/>
              <a:gd name="connsiteY5" fmla="*/ 36576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9016" h="3657600">
                <a:moveTo>
                  <a:pt x="0" y="0"/>
                </a:moveTo>
                <a:lnTo>
                  <a:pt x="8129016" y="0"/>
                </a:lnTo>
                <a:lnTo>
                  <a:pt x="8129016" y="1828800"/>
                </a:lnTo>
                <a:lnTo>
                  <a:pt x="8129016" y="3657600"/>
                </a:lnTo>
                <a:lnTo>
                  <a:pt x="4064000" y="3657600"/>
                </a:lnTo>
                <a:lnTo>
                  <a:pt x="0" y="3657600"/>
                </a:lnTo>
                <a:close/>
              </a:path>
            </a:pathLst>
          </a:custGeom>
        </p:spPr>
      </p:pic>
    </p:spTree>
    <p:extLst>
      <p:ext uri="{BB962C8B-B14F-4D97-AF65-F5344CB8AC3E}">
        <p14:creationId xmlns:p14="http://schemas.microsoft.com/office/powerpoint/2010/main" val="868824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SPMs: Measure 4 (cont.)</a:t>
            </a:r>
            <a:endParaRPr lang="en-US" dirty="0"/>
          </a:p>
        </p:txBody>
      </p:sp>
      <p:pic>
        <p:nvPicPr>
          <p:cNvPr id="5" name="Picture Placeholder 5" descr="Screen Shot 2017-06-22 at 4.32.38 PM.png"/>
          <p:cNvPicPr>
            <a:picLocks noChangeAspect="1"/>
          </p:cNvPicPr>
          <p:nvPr/>
        </p:nvPicPr>
        <p:blipFill rotWithShape="1">
          <a:blip r:embed="rId3">
            <a:extLst>
              <a:ext uri="{28A0092B-C50C-407E-A947-70E740481C1C}">
                <a14:useLocalDpi xmlns:a14="http://schemas.microsoft.com/office/drawing/2010/main" val="0"/>
              </a:ext>
            </a:extLst>
          </a:blip>
          <a:srcRect t="-460" b="1240"/>
          <a:stretch/>
        </p:blipFill>
        <p:spPr>
          <a:xfrm>
            <a:off x="1524000" y="1690688"/>
            <a:ext cx="9144000" cy="3889375"/>
          </a:xfrm>
          <a:custGeom>
            <a:avLst/>
            <a:gdLst>
              <a:gd name="connsiteX0" fmla="*/ 0 w 8129016"/>
              <a:gd name="connsiteY0" fmla="*/ 0 h 3657600"/>
              <a:gd name="connsiteX1" fmla="*/ 8129016 w 8129016"/>
              <a:gd name="connsiteY1" fmla="*/ 0 h 3657600"/>
              <a:gd name="connsiteX2" fmla="*/ 8129016 w 8129016"/>
              <a:gd name="connsiteY2" fmla="*/ 1828800 h 3657600"/>
              <a:gd name="connsiteX3" fmla="*/ 8129016 w 8129016"/>
              <a:gd name="connsiteY3" fmla="*/ 3657600 h 3657600"/>
              <a:gd name="connsiteX4" fmla="*/ 4064000 w 8129016"/>
              <a:gd name="connsiteY4" fmla="*/ 3657600 h 3657600"/>
              <a:gd name="connsiteX5" fmla="*/ 0 w 8129016"/>
              <a:gd name="connsiteY5" fmla="*/ 36576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9016" h="3657600">
                <a:moveTo>
                  <a:pt x="0" y="0"/>
                </a:moveTo>
                <a:lnTo>
                  <a:pt x="8129016" y="0"/>
                </a:lnTo>
                <a:lnTo>
                  <a:pt x="8129016" y="1828800"/>
                </a:lnTo>
                <a:lnTo>
                  <a:pt x="8129016" y="3657600"/>
                </a:lnTo>
                <a:lnTo>
                  <a:pt x="4064000" y="3657600"/>
                </a:lnTo>
                <a:lnTo>
                  <a:pt x="0" y="3657600"/>
                </a:lnTo>
                <a:close/>
              </a:path>
            </a:pathLst>
          </a:custGeom>
        </p:spPr>
      </p:pic>
    </p:spTree>
    <p:extLst>
      <p:ext uri="{BB962C8B-B14F-4D97-AF65-F5344CB8AC3E}">
        <p14:creationId xmlns:p14="http://schemas.microsoft.com/office/powerpoint/2010/main" val="12528154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can you do to prepare?</a:t>
            </a:r>
            <a:endParaRPr lang="en-US" dirty="0"/>
          </a:p>
        </p:txBody>
      </p:sp>
      <p:sp>
        <p:nvSpPr>
          <p:cNvPr id="5" name="Text Placeholder 4"/>
          <p:cNvSpPr>
            <a:spLocks noGrp="1"/>
          </p:cNvSpPr>
          <p:nvPr>
            <p:ph type="body" idx="1"/>
          </p:nvPr>
        </p:nvSpPr>
        <p:spPr/>
        <p:txBody>
          <a:bodyPr anchor="ctr">
            <a:normAutofit/>
          </a:bodyPr>
          <a:lstStyle/>
          <a:p>
            <a:pPr algn="ctr"/>
            <a:r>
              <a:rPr lang="en-US" sz="2800" dirty="0" smtClean="0"/>
              <a:t>Measures 1, 2, 4, &amp; 7</a:t>
            </a:r>
            <a:endParaRPr lang="en-US" sz="2800" dirty="0"/>
          </a:p>
        </p:txBody>
      </p:sp>
      <p:graphicFrame>
        <p:nvGraphicFramePr>
          <p:cNvPr id="2" name="Content Placeholder 1"/>
          <p:cNvGraphicFramePr>
            <a:graphicFrameLocks noGrp="1"/>
          </p:cNvGraphicFramePr>
          <p:nvPr>
            <p:ph sz="half" idx="2"/>
            <p:extLst>
              <p:ext uri="{D42A27DB-BD31-4B8C-83A1-F6EECF244321}">
                <p14:modId xmlns:p14="http://schemas.microsoft.com/office/powerpoint/2010/main" val="3872797228"/>
              </p:ext>
            </p:extLst>
          </p:nvPr>
        </p:nvGraphicFramePr>
        <p:xfrm>
          <a:off x="839788" y="2505075"/>
          <a:ext cx="5157787" cy="3684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 Placeholder 6"/>
          <p:cNvSpPr>
            <a:spLocks noGrp="1"/>
          </p:cNvSpPr>
          <p:nvPr>
            <p:ph type="body" sz="quarter" idx="3"/>
          </p:nvPr>
        </p:nvSpPr>
        <p:spPr/>
        <p:txBody>
          <a:bodyPr anchor="ctr">
            <a:normAutofit/>
          </a:bodyPr>
          <a:lstStyle/>
          <a:p>
            <a:pPr algn="ctr"/>
            <a:r>
              <a:rPr lang="en-US" sz="2800" dirty="0" smtClean="0"/>
              <a:t>Measures 3 &amp; 5</a:t>
            </a:r>
          </a:p>
        </p:txBody>
      </p:sp>
      <p:graphicFrame>
        <p:nvGraphicFramePr>
          <p:cNvPr id="3" name="Content Placeholder 2"/>
          <p:cNvGraphicFramePr>
            <a:graphicFrameLocks noGrp="1"/>
          </p:cNvGraphicFramePr>
          <p:nvPr>
            <p:ph sz="quarter" idx="4"/>
            <p:extLst>
              <p:ext uri="{D42A27DB-BD31-4B8C-83A1-F6EECF244321}">
                <p14:modId xmlns:p14="http://schemas.microsoft.com/office/powerpoint/2010/main" val="467674774"/>
              </p:ext>
            </p:extLst>
          </p:nvPr>
        </p:nvGraphicFramePr>
        <p:xfrm>
          <a:off x="6172200" y="2505075"/>
          <a:ext cx="5183188" cy="368458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854409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838200" y="365125"/>
            <a:ext cx="10515600" cy="5811837"/>
          </a:xfrm>
        </p:spPr>
        <p:txBody>
          <a:bodyPr>
            <a:normAutofit lnSpcReduction="10000"/>
          </a:bodyPr>
          <a:lstStyle/>
          <a:p>
            <a:pPr marL="0" indent="0">
              <a:buNone/>
            </a:pPr>
            <a:r>
              <a:rPr lang="en-US" dirty="0" smtClean="0"/>
              <a:t>The purpose of the following slides is to give a measure by measure breakdown of what reports you can run in order to get prepared for the SPMs.</a:t>
            </a:r>
          </a:p>
          <a:p>
            <a:pPr marL="0" indent="0">
              <a:buNone/>
            </a:pPr>
            <a:endParaRPr lang="en-US" dirty="0"/>
          </a:p>
          <a:p>
            <a:pPr marL="0" indent="0">
              <a:buNone/>
            </a:pPr>
            <a:r>
              <a:rPr lang="en-US" dirty="0" smtClean="0"/>
              <a:t>There is a caveat here, though. At the time of this presentation, </a:t>
            </a:r>
            <a:r>
              <a:rPr lang="en-US" b="1" i="1" dirty="0" smtClean="0"/>
              <a:t>individual agencies and communities are not able to run SPMs on their own</a:t>
            </a:r>
            <a:r>
              <a:rPr lang="en-US" dirty="0" smtClean="0"/>
              <a:t>. The Texas </a:t>
            </a:r>
            <a:r>
              <a:rPr lang="en-US" dirty="0" err="1" smtClean="0"/>
              <a:t>BoS</a:t>
            </a:r>
            <a:r>
              <a:rPr lang="en-US" dirty="0" smtClean="0"/>
              <a:t> </a:t>
            </a:r>
            <a:r>
              <a:rPr lang="en-US" dirty="0" err="1" smtClean="0"/>
              <a:t>CoC</a:t>
            </a:r>
            <a:r>
              <a:rPr lang="en-US" dirty="0" smtClean="0"/>
              <a:t> runs the SPMs for the </a:t>
            </a:r>
            <a:r>
              <a:rPr lang="en-US" dirty="0" err="1" smtClean="0"/>
              <a:t>CoC</a:t>
            </a:r>
            <a:r>
              <a:rPr lang="en-US" dirty="0" smtClean="0"/>
              <a:t> as a whole. The SPM report was not designed to be run on a small scale.</a:t>
            </a:r>
          </a:p>
          <a:p>
            <a:pPr marL="0" indent="0">
              <a:buNone/>
            </a:pPr>
            <a:endParaRPr lang="en-US" dirty="0"/>
          </a:p>
          <a:p>
            <a:pPr marL="0" indent="0">
              <a:buNone/>
            </a:pPr>
            <a:r>
              <a:rPr lang="en-US" dirty="0" smtClean="0"/>
              <a:t>That being said, the Texas Balance of State </a:t>
            </a:r>
            <a:r>
              <a:rPr lang="en-US" dirty="0" err="1" smtClean="0"/>
              <a:t>CoC</a:t>
            </a:r>
            <a:r>
              <a:rPr lang="en-US" dirty="0" smtClean="0"/>
              <a:t> will get in touch with individual agencies in order to correct data prior to submitting the SPMs to HUD. With that in mind, the upcoming slides are a way for you to check and prepare your data ahead of time…before we come </a:t>
            </a:r>
            <a:r>
              <a:rPr lang="en-US" dirty="0" err="1" smtClean="0"/>
              <a:t>knockin</a:t>
            </a:r>
            <a:r>
              <a:rPr lang="en-US" dirty="0" smtClean="0"/>
              <a:t>’ on your door.</a:t>
            </a:r>
            <a:endParaRPr lang="en-US" dirty="0"/>
          </a:p>
        </p:txBody>
      </p:sp>
    </p:spTree>
    <p:extLst>
      <p:ext uri="{BB962C8B-B14F-4D97-AF65-F5344CB8AC3E}">
        <p14:creationId xmlns:p14="http://schemas.microsoft.com/office/powerpoint/2010/main" val="59386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3993563"/>
              </p:ext>
            </p:extLst>
          </p:nvPr>
        </p:nvGraphicFramePr>
        <p:xfrm>
          <a:off x="4467719" y="541507"/>
          <a:ext cx="8128000" cy="60830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 name="TextBox 25"/>
          <p:cNvSpPr txBox="1"/>
          <p:nvPr/>
        </p:nvSpPr>
        <p:spPr>
          <a:xfrm>
            <a:off x="8702402" y="1708667"/>
            <a:ext cx="1718705" cy="1107996"/>
          </a:xfrm>
          <a:prstGeom prst="rect">
            <a:avLst/>
          </a:prstGeom>
          <a:noFill/>
        </p:spPr>
        <p:txBody>
          <a:bodyPr wrap="square" rtlCol="0">
            <a:spAutoFit/>
          </a:bodyPr>
          <a:lstStyle/>
          <a:p>
            <a:pPr algn="ctr"/>
            <a:r>
              <a:rPr lang="en-US" sz="1600" b="1" dirty="0" smtClean="0">
                <a:solidFill>
                  <a:prstClr val="black"/>
                </a:solidFill>
              </a:rPr>
              <a:t>System Performance Measures</a:t>
            </a:r>
          </a:p>
          <a:p>
            <a:endParaRPr lang="en-US" dirty="0" smtClean="0">
              <a:solidFill>
                <a:prstClr val="black"/>
              </a:solidFill>
            </a:endParaRPr>
          </a:p>
        </p:txBody>
      </p:sp>
      <p:sp>
        <p:nvSpPr>
          <p:cNvPr id="29" name="TextBox 28"/>
          <p:cNvSpPr txBox="1"/>
          <p:nvPr/>
        </p:nvSpPr>
        <p:spPr>
          <a:xfrm>
            <a:off x="7530828" y="4088219"/>
            <a:ext cx="2001777" cy="584775"/>
          </a:xfrm>
          <a:prstGeom prst="rect">
            <a:avLst/>
          </a:prstGeom>
          <a:noFill/>
        </p:spPr>
        <p:txBody>
          <a:bodyPr wrap="square" rtlCol="0">
            <a:spAutoFit/>
          </a:bodyPr>
          <a:lstStyle/>
          <a:p>
            <a:pPr algn="ctr"/>
            <a:r>
              <a:rPr lang="en-US" sz="1600" b="1" dirty="0" smtClean="0">
                <a:solidFill>
                  <a:prstClr val="black"/>
                </a:solidFill>
              </a:rPr>
              <a:t>Annual Homeless Assessment Report</a:t>
            </a:r>
          </a:p>
        </p:txBody>
      </p:sp>
      <p:sp>
        <p:nvSpPr>
          <p:cNvPr id="23" name="TextBox 22"/>
          <p:cNvSpPr txBox="1"/>
          <p:nvPr/>
        </p:nvSpPr>
        <p:spPr>
          <a:xfrm>
            <a:off x="6317840" y="2662560"/>
            <a:ext cx="2169137" cy="938719"/>
          </a:xfrm>
          <a:prstGeom prst="rect">
            <a:avLst/>
          </a:prstGeom>
          <a:noFill/>
        </p:spPr>
        <p:txBody>
          <a:bodyPr wrap="square" rtlCol="0">
            <a:spAutoFit/>
          </a:bodyPr>
          <a:lstStyle/>
          <a:p>
            <a:r>
              <a:rPr lang="en-US" sz="1300" b="1" u="sng" dirty="0" smtClean="0">
                <a:solidFill>
                  <a:prstClr val="black"/>
                </a:solidFill>
              </a:rPr>
              <a:t>Dates</a:t>
            </a:r>
            <a:r>
              <a:rPr lang="en-US" sz="1300" b="1" dirty="0" smtClean="0">
                <a:solidFill>
                  <a:prstClr val="black"/>
                </a:solidFill>
              </a:rPr>
              <a:t>: Count on January 25</a:t>
            </a:r>
            <a:r>
              <a:rPr lang="en-US" sz="1300" b="1" baseline="30000" dirty="0" smtClean="0">
                <a:solidFill>
                  <a:prstClr val="black"/>
                </a:solidFill>
              </a:rPr>
              <a:t>th</a:t>
            </a:r>
            <a:r>
              <a:rPr lang="en-US" sz="1300" b="1" dirty="0" smtClean="0">
                <a:solidFill>
                  <a:prstClr val="black"/>
                </a:solidFill>
              </a:rPr>
              <a:t> HIC surveys due to THN, January 29th.</a:t>
            </a:r>
          </a:p>
          <a:p>
            <a:endParaRPr lang="en-US" sz="1600" dirty="0" smtClean="0">
              <a:solidFill>
                <a:prstClr val="black"/>
              </a:solidFill>
            </a:endParaRPr>
          </a:p>
        </p:txBody>
      </p:sp>
      <p:sp>
        <p:nvSpPr>
          <p:cNvPr id="25" name="TextBox 24"/>
          <p:cNvSpPr txBox="1"/>
          <p:nvPr/>
        </p:nvSpPr>
        <p:spPr>
          <a:xfrm>
            <a:off x="8780827" y="2540522"/>
            <a:ext cx="2135266" cy="1092607"/>
          </a:xfrm>
          <a:prstGeom prst="rect">
            <a:avLst/>
          </a:prstGeom>
          <a:noFill/>
        </p:spPr>
        <p:txBody>
          <a:bodyPr wrap="square" rtlCol="0">
            <a:spAutoFit/>
          </a:bodyPr>
          <a:lstStyle/>
          <a:p>
            <a:r>
              <a:rPr lang="en-US" sz="1300" b="1" u="sng" dirty="0" smtClean="0">
                <a:solidFill>
                  <a:prstClr val="black"/>
                </a:solidFill>
              </a:rPr>
              <a:t>Date</a:t>
            </a:r>
            <a:r>
              <a:rPr lang="en-US" sz="1300" b="1" dirty="0" smtClean="0">
                <a:solidFill>
                  <a:prstClr val="black"/>
                </a:solidFill>
              </a:rPr>
              <a:t>: HMIS report will be reviewed in May. </a:t>
            </a:r>
          </a:p>
          <a:p>
            <a:endParaRPr lang="en-US" sz="1300" b="1" dirty="0" smtClean="0">
              <a:solidFill>
                <a:prstClr val="black"/>
              </a:solidFill>
            </a:endParaRPr>
          </a:p>
          <a:p>
            <a:r>
              <a:rPr lang="en-US" sz="1300" b="1" dirty="0" smtClean="0">
                <a:solidFill>
                  <a:prstClr val="black"/>
                </a:solidFill>
              </a:rPr>
              <a:t>All data quality issues must   be fixed before May.</a:t>
            </a:r>
          </a:p>
        </p:txBody>
      </p:sp>
      <p:sp>
        <p:nvSpPr>
          <p:cNvPr id="28" name="TextBox 27"/>
          <p:cNvSpPr txBox="1"/>
          <p:nvPr/>
        </p:nvSpPr>
        <p:spPr>
          <a:xfrm>
            <a:off x="6554939" y="1708667"/>
            <a:ext cx="1932038" cy="830997"/>
          </a:xfrm>
          <a:prstGeom prst="rect">
            <a:avLst/>
          </a:prstGeom>
          <a:noFill/>
        </p:spPr>
        <p:txBody>
          <a:bodyPr wrap="square" rtlCol="0">
            <a:spAutoFit/>
          </a:bodyPr>
          <a:lstStyle/>
          <a:p>
            <a:pPr algn="ctr"/>
            <a:r>
              <a:rPr lang="en-US" sz="1600" b="1" dirty="0" smtClean="0">
                <a:solidFill>
                  <a:prstClr val="black"/>
                </a:solidFill>
              </a:rPr>
              <a:t>Point-In-Time &amp; Housing Inventory Count</a:t>
            </a:r>
          </a:p>
        </p:txBody>
      </p:sp>
      <p:sp>
        <p:nvSpPr>
          <p:cNvPr id="34" name="TextBox 33"/>
          <p:cNvSpPr txBox="1"/>
          <p:nvPr/>
        </p:nvSpPr>
        <p:spPr>
          <a:xfrm>
            <a:off x="7436356" y="4752987"/>
            <a:ext cx="2190723" cy="692497"/>
          </a:xfrm>
          <a:prstGeom prst="rect">
            <a:avLst/>
          </a:prstGeom>
          <a:noFill/>
        </p:spPr>
        <p:txBody>
          <a:bodyPr wrap="square" rtlCol="0">
            <a:spAutoFit/>
          </a:bodyPr>
          <a:lstStyle/>
          <a:p>
            <a:pPr algn="ctr"/>
            <a:r>
              <a:rPr lang="en-US" sz="1300" b="1" u="sng" dirty="0" smtClean="0">
                <a:solidFill>
                  <a:prstClr val="black"/>
                </a:solidFill>
              </a:rPr>
              <a:t>Date</a:t>
            </a:r>
            <a:r>
              <a:rPr lang="en-US" sz="1300" b="1" dirty="0" smtClean="0">
                <a:solidFill>
                  <a:prstClr val="black"/>
                </a:solidFill>
              </a:rPr>
              <a:t>: HMIS staff will review report and conduct data quality checks Oct-Nov.</a:t>
            </a:r>
          </a:p>
        </p:txBody>
      </p:sp>
      <p:sp>
        <p:nvSpPr>
          <p:cNvPr id="40" name="TextBox 39"/>
          <p:cNvSpPr txBox="1"/>
          <p:nvPr/>
        </p:nvSpPr>
        <p:spPr>
          <a:xfrm>
            <a:off x="61143" y="1290966"/>
            <a:ext cx="5380741" cy="3681905"/>
          </a:xfrm>
          <a:prstGeom prst="rect">
            <a:avLst/>
          </a:prstGeom>
          <a:noFill/>
          <a:ln>
            <a:noFill/>
          </a:ln>
        </p:spPr>
        <p:txBody>
          <a:bodyPr wrap="square" rtlCol="0">
            <a:spAutoFit/>
          </a:bodyPr>
          <a:lstStyle/>
          <a:p>
            <a:pPr algn="ctr">
              <a:lnSpc>
                <a:spcPct val="150000"/>
              </a:lnSpc>
            </a:pPr>
            <a:r>
              <a:rPr lang="en-US" sz="5400" b="1" dirty="0" smtClean="0">
                <a:ln w="22225">
                  <a:solidFill>
                    <a:prstClr val="black"/>
                  </a:solidFill>
                  <a:prstDash val="solid"/>
                </a:ln>
                <a:solidFill>
                  <a:prstClr val="black"/>
                </a:solidFill>
                <a:latin typeface="Rockwell Extra Bold" panose="02060903040505020403" pitchFamily="18" charset="0"/>
              </a:rPr>
              <a:t>HMIS REPORT TIMELINE</a:t>
            </a:r>
          </a:p>
        </p:txBody>
      </p:sp>
      <p:sp>
        <p:nvSpPr>
          <p:cNvPr id="42" name="Oval 41"/>
          <p:cNvSpPr/>
          <p:nvPr/>
        </p:nvSpPr>
        <p:spPr>
          <a:xfrm>
            <a:off x="5695586" y="2094779"/>
            <a:ext cx="780706" cy="59647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sp>
        <p:nvSpPr>
          <p:cNvPr id="43" name="Oval 42"/>
          <p:cNvSpPr/>
          <p:nvPr/>
        </p:nvSpPr>
        <p:spPr>
          <a:xfrm>
            <a:off x="8216287" y="5887664"/>
            <a:ext cx="780706" cy="59647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sp>
        <p:nvSpPr>
          <p:cNvPr id="44" name="Oval 43"/>
          <p:cNvSpPr/>
          <p:nvPr/>
        </p:nvSpPr>
        <p:spPr>
          <a:xfrm>
            <a:off x="10525740" y="2090186"/>
            <a:ext cx="780706" cy="59647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sp>
        <p:nvSpPr>
          <p:cNvPr id="37" name="TextBox 36"/>
          <p:cNvSpPr txBox="1"/>
          <p:nvPr/>
        </p:nvSpPr>
        <p:spPr bwMode="gray">
          <a:xfrm>
            <a:off x="10711812" y="2053981"/>
            <a:ext cx="408562" cy="615553"/>
          </a:xfrm>
          <a:prstGeom prst="rect">
            <a:avLst/>
          </a:prstGeom>
          <a:noFill/>
        </p:spPr>
        <p:txBody>
          <a:bodyPr wrap="square" rtlCol="0">
            <a:spAutoFit/>
          </a:bodyPr>
          <a:lstStyle/>
          <a:p>
            <a:r>
              <a:rPr lang="en-US" sz="3400" b="1" dirty="0" smtClean="0">
                <a:solidFill>
                  <a:prstClr val="white"/>
                </a:solidFill>
              </a:rPr>
              <a:t>2</a:t>
            </a:r>
          </a:p>
        </p:txBody>
      </p:sp>
      <p:sp>
        <p:nvSpPr>
          <p:cNvPr id="38" name="TextBox 37"/>
          <p:cNvSpPr txBox="1"/>
          <p:nvPr/>
        </p:nvSpPr>
        <p:spPr bwMode="gray">
          <a:xfrm>
            <a:off x="8417050" y="5868586"/>
            <a:ext cx="408562" cy="615553"/>
          </a:xfrm>
          <a:prstGeom prst="rect">
            <a:avLst/>
          </a:prstGeom>
          <a:noFill/>
        </p:spPr>
        <p:txBody>
          <a:bodyPr wrap="square" rtlCol="0">
            <a:spAutoFit/>
          </a:bodyPr>
          <a:lstStyle/>
          <a:p>
            <a:r>
              <a:rPr lang="en-US" sz="3400" b="1" dirty="0" smtClean="0">
                <a:solidFill>
                  <a:prstClr val="white"/>
                </a:solidFill>
              </a:rPr>
              <a:t>3</a:t>
            </a:r>
          </a:p>
        </p:txBody>
      </p:sp>
      <p:sp>
        <p:nvSpPr>
          <p:cNvPr id="36" name="TextBox 35"/>
          <p:cNvSpPr txBox="1"/>
          <p:nvPr/>
        </p:nvSpPr>
        <p:spPr bwMode="gray">
          <a:xfrm>
            <a:off x="5892655" y="2053980"/>
            <a:ext cx="408562" cy="615553"/>
          </a:xfrm>
          <a:prstGeom prst="rect">
            <a:avLst/>
          </a:prstGeom>
          <a:noFill/>
        </p:spPr>
        <p:txBody>
          <a:bodyPr wrap="square" rtlCol="0">
            <a:spAutoFit/>
          </a:bodyPr>
          <a:lstStyle/>
          <a:p>
            <a:r>
              <a:rPr lang="en-US" sz="3400" b="1" dirty="0" smtClean="0">
                <a:solidFill>
                  <a:prstClr val="white"/>
                </a:solidFill>
              </a:rPr>
              <a:t>1</a:t>
            </a:r>
          </a:p>
        </p:txBody>
      </p:sp>
    </p:spTree>
    <p:extLst>
      <p:ext uri="{BB962C8B-B14F-4D97-AF65-F5344CB8AC3E}">
        <p14:creationId xmlns:p14="http://schemas.microsoft.com/office/powerpoint/2010/main" val="40575172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Measure 1: Length of Time Persons Remain Homeless</a:t>
            </a:r>
            <a:endParaRPr lang="en-US" dirty="0"/>
          </a:p>
        </p:txBody>
      </p:sp>
      <p:sp>
        <p:nvSpPr>
          <p:cNvPr id="9" name="Content Placeholder 8"/>
          <p:cNvSpPr>
            <a:spLocks noGrp="1"/>
          </p:cNvSpPr>
          <p:nvPr>
            <p:ph sz="half" idx="1"/>
          </p:nvPr>
        </p:nvSpPr>
        <p:spPr>
          <a:xfrm>
            <a:off x="838200" y="4416107"/>
            <a:ext cx="5181600" cy="1760856"/>
          </a:xfrm>
        </p:spPr>
        <p:txBody>
          <a:bodyPr>
            <a:normAutofit fontScale="92500" lnSpcReduction="10000"/>
          </a:bodyPr>
          <a:lstStyle/>
          <a:p>
            <a:pPr marL="0" indent="0">
              <a:buNone/>
            </a:pPr>
            <a:r>
              <a:rPr lang="en-US" b="1" dirty="0" smtClean="0"/>
              <a:t>Reports to Try</a:t>
            </a:r>
          </a:p>
          <a:p>
            <a:r>
              <a:rPr lang="en-US" dirty="0" smtClean="0"/>
              <a:t>APR</a:t>
            </a:r>
          </a:p>
          <a:p>
            <a:r>
              <a:rPr lang="en-US" dirty="0" smtClean="0"/>
              <a:t>Clients in Programs</a:t>
            </a:r>
          </a:p>
          <a:p>
            <a:r>
              <a:rPr lang="en-US" dirty="0" smtClean="0"/>
              <a:t>Housing and Shelter Utilization</a:t>
            </a:r>
            <a:endParaRPr lang="en-US" dirty="0"/>
          </a:p>
        </p:txBody>
      </p:sp>
      <p:sp>
        <p:nvSpPr>
          <p:cNvPr id="10" name="Content Placeholder 9"/>
          <p:cNvSpPr>
            <a:spLocks noGrp="1"/>
          </p:cNvSpPr>
          <p:nvPr>
            <p:ph sz="half" idx="2"/>
          </p:nvPr>
        </p:nvSpPr>
        <p:spPr/>
        <p:txBody>
          <a:bodyPr>
            <a:normAutofit fontScale="92500" lnSpcReduction="10000"/>
          </a:bodyPr>
          <a:lstStyle/>
          <a:p>
            <a:pPr marL="0" indent="0">
              <a:buNone/>
            </a:pPr>
            <a:r>
              <a:rPr lang="en-US" b="1" dirty="0" smtClean="0"/>
              <a:t>What to Look For</a:t>
            </a:r>
          </a:p>
          <a:p>
            <a:r>
              <a:rPr lang="en-US" dirty="0" smtClean="0"/>
              <a:t>Clients with incorrect Entry/Exit dates</a:t>
            </a:r>
          </a:p>
          <a:p>
            <a:r>
              <a:rPr lang="en-US" dirty="0" smtClean="0"/>
              <a:t>Clients that need to be exited</a:t>
            </a:r>
          </a:p>
          <a:p>
            <a:r>
              <a:rPr lang="en-US" dirty="0" smtClean="0"/>
              <a:t>Duplicate entries/clients</a:t>
            </a:r>
          </a:p>
          <a:p>
            <a:r>
              <a:rPr lang="en-US" dirty="0" smtClean="0"/>
              <a:t>More people in facilities than beds without a reasonable explanation</a:t>
            </a:r>
            <a:endParaRPr lang="en-US" dirty="0"/>
          </a:p>
        </p:txBody>
      </p:sp>
      <p:pic>
        <p:nvPicPr>
          <p:cNvPr id="11" name="Picture 10"/>
          <p:cNvPicPr/>
          <p:nvPr/>
        </p:nvPicPr>
        <p:blipFill>
          <a:blip r:embed="rId3"/>
          <a:stretch>
            <a:fillRect/>
          </a:stretch>
        </p:blipFill>
        <p:spPr>
          <a:xfrm>
            <a:off x="76200" y="1825625"/>
            <a:ext cx="5943600" cy="2455545"/>
          </a:xfrm>
          <a:prstGeom prst="rect">
            <a:avLst/>
          </a:prstGeom>
        </p:spPr>
      </p:pic>
    </p:spTree>
    <p:extLst>
      <p:ext uri="{BB962C8B-B14F-4D97-AF65-F5344CB8AC3E}">
        <p14:creationId xmlns:p14="http://schemas.microsoft.com/office/powerpoint/2010/main" val="3604473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Measure 2: Return to Homelessness</a:t>
            </a:r>
            <a:endParaRPr lang="en-US" dirty="0"/>
          </a:p>
        </p:txBody>
      </p:sp>
      <p:sp>
        <p:nvSpPr>
          <p:cNvPr id="9" name="Content Placeholder 8"/>
          <p:cNvSpPr>
            <a:spLocks noGrp="1"/>
          </p:cNvSpPr>
          <p:nvPr>
            <p:ph sz="half" idx="1"/>
          </p:nvPr>
        </p:nvSpPr>
        <p:spPr>
          <a:xfrm>
            <a:off x="838200" y="3032441"/>
            <a:ext cx="5181600" cy="3144521"/>
          </a:xfrm>
        </p:spPr>
        <p:txBody>
          <a:bodyPr/>
          <a:lstStyle/>
          <a:p>
            <a:pPr marL="0" indent="0">
              <a:buNone/>
            </a:pPr>
            <a:r>
              <a:rPr lang="en-US" b="1" dirty="0" smtClean="0"/>
              <a:t>Reports to Try</a:t>
            </a:r>
          </a:p>
          <a:p>
            <a:r>
              <a:rPr lang="en-US" dirty="0" smtClean="0"/>
              <a:t>Clients in Programs</a:t>
            </a:r>
          </a:p>
          <a:p>
            <a:r>
              <a:rPr lang="en-US" dirty="0" smtClean="0"/>
              <a:t>Universal Data Quality (UDQ)</a:t>
            </a:r>
            <a:endParaRPr lang="en-US" dirty="0"/>
          </a:p>
        </p:txBody>
      </p:sp>
      <p:sp>
        <p:nvSpPr>
          <p:cNvPr id="10" name="Content Placeholder 9"/>
          <p:cNvSpPr>
            <a:spLocks noGrp="1"/>
          </p:cNvSpPr>
          <p:nvPr>
            <p:ph sz="half" idx="2"/>
          </p:nvPr>
        </p:nvSpPr>
        <p:spPr/>
        <p:txBody>
          <a:bodyPr/>
          <a:lstStyle/>
          <a:p>
            <a:pPr marL="0" indent="0">
              <a:buNone/>
            </a:pPr>
            <a:r>
              <a:rPr lang="en-US" b="1" dirty="0" smtClean="0"/>
              <a:t>What to Look For</a:t>
            </a:r>
          </a:p>
          <a:p>
            <a:r>
              <a:rPr lang="en-US" dirty="0" smtClean="0"/>
              <a:t>Clients with incorrect Entry/Exit dates</a:t>
            </a:r>
          </a:p>
          <a:p>
            <a:r>
              <a:rPr lang="en-US" dirty="0" smtClean="0"/>
              <a:t>Timeliness</a:t>
            </a:r>
            <a:endParaRPr lang="en-US" dirty="0"/>
          </a:p>
        </p:txBody>
      </p:sp>
      <p:pic>
        <p:nvPicPr>
          <p:cNvPr id="11" name="Picture 10"/>
          <p:cNvPicPr/>
          <p:nvPr/>
        </p:nvPicPr>
        <p:blipFill>
          <a:blip r:embed="rId3"/>
          <a:stretch>
            <a:fillRect/>
          </a:stretch>
        </p:blipFill>
        <p:spPr>
          <a:xfrm>
            <a:off x="76200" y="1825625"/>
            <a:ext cx="5943600" cy="1071880"/>
          </a:xfrm>
          <a:prstGeom prst="rect">
            <a:avLst/>
          </a:prstGeom>
        </p:spPr>
      </p:pic>
      <p:pic>
        <p:nvPicPr>
          <p:cNvPr id="3" name="Picture 2"/>
          <p:cNvPicPr>
            <a:picLocks noChangeAspect="1"/>
          </p:cNvPicPr>
          <p:nvPr/>
        </p:nvPicPr>
        <p:blipFill>
          <a:blip r:embed="rId4"/>
          <a:stretch>
            <a:fillRect/>
          </a:stretch>
        </p:blipFill>
        <p:spPr>
          <a:xfrm>
            <a:off x="6329620" y="3808617"/>
            <a:ext cx="4866760" cy="2827475"/>
          </a:xfrm>
          <a:prstGeom prst="rect">
            <a:avLst/>
          </a:prstGeom>
        </p:spPr>
      </p:pic>
      <p:pic>
        <p:nvPicPr>
          <p:cNvPr id="4" name="Picture 3"/>
          <p:cNvPicPr>
            <a:picLocks noChangeAspect="1"/>
          </p:cNvPicPr>
          <p:nvPr/>
        </p:nvPicPr>
        <p:blipFill>
          <a:blip r:embed="rId5"/>
          <a:stretch>
            <a:fillRect/>
          </a:stretch>
        </p:blipFill>
        <p:spPr>
          <a:xfrm>
            <a:off x="709612" y="4588217"/>
            <a:ext cx="5438775" cy="2047875"/>
          </a:xfrm>
          <a:prstGeom prst="rect">
            <a:avLst/>
          </a:prstGeom>
        </p:spPr>
      </p:pic>
    </p:spTree>
    <p:extLst>
      <p:ext uri="{BB962C8B-B14F-4D97-AF65-F5344CB8AC3E}">
        <p14:creationId xmlns:p14="http://schemas.microsoft.com/office/powerpoint/2010/main" val="2721115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Measure 3: Number of People Experiencing Homelessness</a:t>
            </a:r>
            <a:endParaRPr lang="en-US" dirty="0"/>
          </a:p>
        </p:txBody>
      </p:sp>
      <p:sp>
        <p:nvSpPr>
          <p:cNvPr id="9" name="Content Placeholder 8"/>
          <p:cNvSpPr>
            <a:spLocks noGrp="1"/>
          </p:cNvSpPr>
          <p:nvPr>
            <p:ph sz="half" idx="1"/>
          </p:nvPr>
        </p:nvSpPr>
        <p:spPr>
          <a:xfrm>
            <a:off x="838200" y="3941761"/>
            <a:ext cx="5181600" cy="2235201"/>
          </a:xfrm>
        </p:spPr>
        <p:txBody>
          <a:bodyPr/>
          <a:lstStyle/>
          <a:p>
            <a:pPr marL="0" indent="0">
              <a:buNone/>
            </a:pPr>
            <a:r>
              <a:rPr lang="en-US" b="1" dirty="0" smtClean="0"/>
              <a:t>Reports to Try</a:t>
            </a:r>
          </a:p>
          <a:p>
            <a:r>
              <a:rPr lang="en-US" dirty="0" smtClean="0"/>
              <a:t>AHAR</a:t>
            </a:r>
          </a:p>
          <a:p>
            <a:r>
              <a:rPr lang="en-US" dirty="0" smtClean="0"/>
              <a:t>Clients in Programs</a:t>
            </a:r>
          </a:p>
          <a:p>
            <a:r>
              <a:rPr lang="en-US" dirty="0" smtClean="0"/>
              <a:t>PIT Reports</a:t>
            </a:r>
            <a:endParaRPr lang="en-US" dirty="0"/>
          </a:p>
        </p:txBody>
      </p:sp>
      <p:sp>
        <p:nvSpPr>
          <p:cNvPr id="10" name="Content Placeholder 9"/>
          <p:cNvSpPr>
            <a:spLocks noGrp="1"/>
          </p:cNvSpPr>
          <p:nvPr>
            <p:ph sz="half" idx="2"/>
          </p:nvPr>
        </p:nvSpPr>
        <p:spPr/>
        <p:txBody>
          <a:bodyPr/>
          <a:lstStyle/>
          <a:p>
            <a:pPr marL="0" indent="0">
              <a:buNone/>
            </a:pPr>
            <a:r>
              <a:rPr lang="en-US" b="1" dirty="0" smtClean="0"/>
              <a:t>What to Look For</a:t>
            </a:r>
          </a:p>
          <a:p>
            <a:r>
              <a:rPr lang="en-US" dirty="0" smtClean="0"/>
              <a:t>If annual count is higher than expected…</a:t>
            </a:r>
          </a:p>
          <a:p>
            <a:pPr lvl="1"/>
            <a:r>
              <a:rPr lang="en-US" dirty="0" smtClean="0"/>
              <a:t>Clients with incorrect Entry/Exit dates</a:t>
            </a:r>
          </a:p>
          <a:p>
            <a:pPr lvl="1"/>
            <a:r>
              <a:rPr lang="en-US" dirty="0" smtClean="0"/>
              <a:t>Clients that need to be exited</a:t>
            </a:r>
          </a:p>
          <a:p>
            <a:r>
              <a:rPr lang="en-US" dirty="0" smtClean="0"/>
              <a:t>If annual count is lower than expected…</a:t>
            </a:r>
          </a:p>
          <a:p>
            <a:pPr lvl="1"/>
            <a:r>
              <a:rPr lang="en-US" dirty="0" smtClean="0"/>
              <a:t>Clients with incorrect Entry/Exit dates</a:t>
            </a:r>
          </a:p>
          <a:p>
            <a:pPr lvl="1"/>
            <a:endParaRPr lang="en-US" dirty="0"/>
          </a:p>
        </p:txBody>
      </p:sp>
      <p:pic>
        <p:nvPicPr>
          <p:cNvPr id="11" name="Picture 10"/>
          <p:cNvPicPr/>
          <p:nvPr/>
        </p:nvPicPr>
        <p:blipFill>
          <a:blip r:embed="rId2"/>
          <a:stretch>
            <a:fillRect/>
          </a:stretch>
        </p:blipFill>
        <p:spPr>
          <a:xfrm>
            <a:off x="76200" y="1825625"/>
            <a:ext cx="5943600" cy="1981200"/>
          </a:xfrm>
          <a:prstGeom prst="rect">
            <a:avLst/>
          </a:prstGeom>
        </p:spPr>
      </p:pic>
    </p:spTree>
    <p:extLst>
      <p:ext uri="{BB962C8B-B14F-4D97-AF65-F5344CB8AC3E}">
        <p14:creationId xmlns:p14="http://schemas.microsoft.com/office/powerpoint/2010/main" val="2421919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Measure 4: Employment and Income Growth</a:t>
            </a:r>
            <a:endParaRPr lang="en-US" dirty="0"/>
          </a:p>
        </p:txBody>
      </p:sp>
      <p:sp>
        <p:nvSpPr>
          <p:cNvPr id="9" name="Content Placeholder 8"/>
          <p:cNvSpPr>
            <a:spLocks noGrp="1"/>
          </p:cNvSpPr>
          <p:nvPr>
            <p:ph sz="half" idx="1"/>
          </p:nvPr>
        </p:nvSpPr>
        <p:spPr>
          <a:xfrm>
            <a:off x="76200" y="3775393"/>
            <a:ext cx="5943600" cy="1978352"/>
          </a:xfrm>
        </p:spPr>
        <p:txBody>
          <a:bodyPr>
            <a:normAutofit fontScale="92500" lnSpcReduction="20000"/>
          </a:bodyPr>
          <a:lstStyle/>
          <a:p>
            <a:pPr marL="0" indent="0">
              <a:buNone/>
            </a:pPr>
            <a:r>
              <a:rPr lang="en-US" b="1" dirty="0" smtClean="0"/>
              <a:t>Reports to Try</a:t>
            </a:r>
          </a:p>
          <a:p>
            <a:r>
              <a:rPr lang="en-US" dirty="0" smtClean="0"/>
              <a:t>APR</a:t>
            </a:r>
          </a:p>
          <a:p>
            <a:r>
              <a:rPr lang="en-US" dirty="0" smtClean="0"/>
              <a:t>Universal Data Quality (UDQ)</a:t>
            </a:r>
          </a:p>
          <a:p>
            <a:r>
              <a:rPr lang="en-US" dirty="0" smtClean="0"/>
              <a:t>Open Enrollments w/Most Recent Assessment</a:t>
            </a:r>
            <a:endParaRPr lang="en-US" dirty="0"/>
          </a:p>
        </p:txBody>
      </p:sp>
      <p:sp>
        <p:nvSpPr>
          <p:cNvPr id="10" name="Content Placeholder 9"/>
          <p:cNvSpPr>
            <a:spLocks noGrp="1"/>
          </p:cNvSpPr>
          <p:nvPr>
            <p:ph sz="half" idx="2"/>
          </p:nvPr>
        </p:nvSpPr>
        <p:spPr/>
        <p:txBody>
          <a:bodyPr>
            <a:normAutofit fontScale="92500" lnSpcReduction="20000"/>
          </a:bodyPr>
          <a:lstStyle/>
          <a:p>
            <a:pPr marL="0" indent="0">
              <a:buNone/>
            </a:pPr>
            <a:r>
              <a:rPr lang="en-US" b="1" dirty="0" smtClean="0"/>
              <a:t>What to Look For</a:t>
            </a:r>
          </a:p>
          <a:p>
            <a:r>
              <a:rPr lang="en-US" dirty="0" smtClean="0"/>
              <a:t>Annual Assessments entered correctly</a:t>
            </a:r>
          </a:p>
        </p:txBody>
      </p:sp>
      <p:pic>
        <p:nvPicPr>
          <p:cNvPr id="11" name="Picture 10"/>
          <p:cNvPicPr/>
          <p:nvPr/>
        </p:nvPicPr>
        <p:blipFill>
          <a:blip r:embed="rId3"/>
          <a:stretch>
            <a:fillRect/>
          </a:stretch>
        </p:blipFill>
        <p:spPr>
          <a:xfrm>
            <a:off x="76200" y="1825625"/>
            <a:ext cx="5943600" cy="1814830"/>
          </a:xfrm>
          <a:prstGeom prst="rect">
            <a:avLst/>
          </a:prstGeom>
        </p:spPr>
      </p:pic>
      <p:pic>
        <p:nvPicPr>
          <p:cNvPr id="2" name="Picture 1"/>
          <p:cNvPicPr>
            <a:picLocks noChangeAspect="1"/>
          </p:cNvPicPr>
          <p:nvPr/>
        </p:nvPicPr>
        <p:blipFill>
          <a:blip r:embed="rId4"/>
          <a:stretch>
            <a:fillRect/>
          </a:stretch>
        </p:blipFill>
        <p:spPr>
          <a:xfrm>
            <a:off x="6172200" y="3405155"/>
            <a:ext cx="5669305" cy="2771807"/>
          </a:xfrm>
          <a:prstGeom prst="rect">
            <a:avLst/>
          </a:prstGeom>
        </p:spPr>
      </p:pic>
      <p:pic>
        <p:nvPicPr>
          <p:cNvPr id="3" name="Picture 2"/>
          <p:cNvPicPr>
            <a:picLocks noChangeAspect="1"/>
          </p:cNvPicPr>
          <p:nvPr/>
        </p:nvPicPr>
        <p:blipFill>
          <a:blip r:embed="rId5"/>
          <a:stretch>
            <a:fillRect/>
          </a:stretch>
        </p:blipFill>
        <p:spPr>
          <a:xfrm>
            <a:off x="156480" y="5753744"/>
            <a:ext cx="2886075" cy="285750"/>
          </a:xfrm>
          <a:prstGeom prst="rect">
            <a:avLst/>
          </a:prstGeom>
        </p:spPr>
      </p:pic>
      <p:pic>
        <p:nvPicPr>
          <p:cNvPr id="4" name="Picture 3"/>
          <p:cNvPicPr>
            <a:picLocks noChangeAspect="1"/>
          </p:cNvPicPr>
          <p:nvPr/>
        </p:nvPicPr>
        <p:blipFill>
          <a:blip r:embed="rId6"/>
          <a:stretch>
            <a:fillRect/>
          </a:stretch>
        </p:blipFill>
        <p:spPr>
          <a:xfrm>
            <a:off x="156480" y="6039494"/>
            <a:ext cx="5362575" cy="752475"/>
          </a:xfrm>
          <a:prstGeom prst="rect">
            <a:avLst/>
          </a:prstGeom>
        </p:spPr>
      </p:pic>
    </p:spTree>
    <p:extLst>
      <p:ext uri="{BB962C8B-B14F-4D97-AF65-F5344CB8AC3E}">
        <p14:creationId xmlns:p14="http://schemas.microsoft.com/office/powerpoint/2010/main" val="386310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Measure 5: Number of People Experiencing Homelessness for the First Time</a:t>
            </a:r>
            <a:endParaRPr lang="en-US" dirty="0"/>
          </a:p>
        </p:txBody>
      </p:sp>
      <p:sp>
        <p:nvSpPr>
          <p:cNvPr id="9" name="Content Placeholder 8"/>
          <p:cNvSpPr>
            <a:spLocks noGrp="1"/>
          </p:cNvSpPr>
          <p:nvPr>
            <p:ph sz="half" idx="1"/>
          </p:nvPr>
        </p:nvSpPr>
        <p:spPr>
          <a:xfrm>
            <a:off x="838200" y="3122611"/>
            <a:ext cx="5181600" cy="3054351"/>
          </a:xfrm>
        </p:spPr>
        <p:txBody>
          <a:bodyPr/>
          <a:lstStyle/>
          <a:p>
            <a:pPr marL="0" indent="0">
              <a:buNone/>
            </a:pPr>
            <a:r>
              <a:rPr lang="en-US" b="1" dirty="0" smtClean="0"/>
              <a:t>Reports to Try</a:t>
            </a:r>
          </a:p>
          <a:p>
            <a:r>
              <a:rPr lang="en-US" dirty="0" smtClean="0"/>
              <a:t>Data Explorer (</a:t>
            </a:r>
            <a:r>
              <a:rPr lang="en-US" dirty="0" err="1" smtClean="0"/>
              <a:t>ClientTrack</a:t>
            </a:r>
            <a:r>
              <a:rPr lang="en-US" dirty="0" smtClean="0"/>
              <a:t> only)</a:t>
            </a:r>
          </a:p>
          <a:p>
            <a:r>
              <a:rPr lang="en-US" dirty="0" smtClean="0"/>
              <a:t>Housing Priority List(s)</a:t>
            </a:r>
          </a:p>
          <a:p>
            <a:pPr marL="0" indent="0">
              <a:buNone/>
            </a:pPr>
            <a:endParaRPr lang="en-US" dirty="0"/>
          </a:p>
        </p:txBody>
      </p:sp>
      <p:sp>
        <p:nvSpPr>
          <p:cNvPr id="10" name="Content Placeholder 9"/>
          <p:cNvSpPr>
            <a:spLocks noGrp="1"/>
          </p:cNvSpPr>
          <p:nvPr>
            <p:ph sz="half" idx="2"/>
          </p:nvPr>
        </p:nvSpPr>
        <p:spPr/>
        <p:txBody>
          <a:bodyPr/>
          <a:lstStyle/>
          <a:p>
            <a:pPr marL="0" indent="0">
              <a:buNone/>
            </a:pPr>
            <a:r>
              <a:rPr lang="en-US" dirty="0" smtClean="0"/>
              <a:t>This </a:t>
            </a:r>
            <a:r>
              <a:rPr lang="en-US" dirty="0"/>
              <a:t>one is going to be the trickiest one for us, because at this point, we don’t really have a robust Coordinated Entry System working through all major areas of our </a:t>
            </a:r>
            <a:r>
              <a:rPr lang="en-US" dirty="0" err="1"/>
              <a:t>CoC</a:t>
            </a:r>
            <a:r>
              <a:rPr lang="en-US" dirty="0"/>
              <a:t>.</a:t>
            </a:r>
          </a:p>
        </p:txBody>
      </p:sp>
      <p:pic>
        <p:nvPicPr>
          <p:cNvPr id="12" name="Picture 11"/>
          <p:cNvPicPr/>
          <p:nvPr/>
        </p:nvPicPr>
        <p:blipFill>
          <a:blip r:embed="rId2"/>
          <a:stretch>
            <a:fillRect/>
          </a:stretch>
        </p:blipFill>
        <p:spPr>
          <a:xfrm>
            <a:off x="76200" y="1825625"/>
            <a:ext cx="5943600" cy="1162050"/>
          </a:xfrm>
          <a:prstGeom prst="rect">
            <a:avLst/>
          </a:prstGeom>
        </p:spPr>
      </p:pic>
      <p:pic>
        <p:nvPicPr>
          <p:cNvPr id="2" name="Picture 1"/>
          <p:cNvPicPr>
            <a:picLocks noChangeAspect="1"/>
          </p:cNvPicPr>
          <p:nvPr/>
        </p:nvPicPr>
        <p:blipFill>
          <a:blip r:embed="rId3"/>
          <a:stretch>
            <a:fillRect/>
          </a:stretch>
        </p:blipFill>
        <p:spPr>
          <a:xfrm>
            <a:off x="6991350" y="4649786"/>
            <a:ext cx="3543300" cy="676275"/>
          </a:xfrm>
          <a:prstGeom prst="rect">
            <a:avLst/>
          </a:prstGeom>
        </p:spPr>
      </p:pic>
      <p:pic>
        <p:nvPicPr>
          <p:cNvPr id="3" name="Picture 2"/>
          <p:cNvPicPr>
            <a:picLocks noChangeAspect="1"/>
          </p:cNvPicPr>
          <p:nvPr/>
        </p:nvPicPr>
        <p:blipFill>
          <a:blip r:embed="rId4"/>
          <a:stretch>
            <a:fillRect/>
          </a:stretch>
        </p:blipFill>
        <p:spPr>
          <a:xfrm>
            <a:off x="7886700" y="5672137"/>
            <a:ext cx="1752600" cy="504825"/>
          </a:xfrm>
          <a:prstGeom prst="rect">
            <a:avLst/>
          </a:prstGeom>
        </p:spPr>
      </p:pic>
    </p:spTree>
    <p:extLst>
      <p:ext uri="{BB962C8B-B14F-4D97-AF65-F5344CB8AC3E}">
        <p14:creationId xmlns:p14="http://schemas.microsoft.com/office/powerpoint/2010/main" val="2863210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Measure 7: Successful Placements at System Exit</a:t>
            </a:r>
            <a:endParaRPr lang="en-US" dirty="0"/>
          </a:p>
        </p:txBody>
      </p:sp>
      <p:sp>
        <p:nvSpPr>
          <p:cNvPr id="9" name="Content Placeholder 8"/>
          <p:cNvSpPr>
            <a:spLocks noGrp="1"/>
          </p:cNvSpPr>
          <p:nvPr>
            <p:ph sz="half" idx="1"/>
          </p:nvPr>
        </p:nvSpPr>
        <p:spPr>
          <a:xfrm>
            <a:off x="838200" y="3288347"/>
            <a:ext cx="5181600" cy="2888616"/>
          </a:xfrm>
        </p:spPr>
        <p:txBody>
          <a:bodyPr/>
          <a:lstStyle/>
          <a:p>
            <a:pPr marL="0" indent="0">
              <a:buNone/>
            </a:pPr>
            <a:r>
              <a:rPr lang="en-US" b="1" dirty="0" smtClean="0"/>
              <a:t>Reports to Try</a:t>
            </a:r>
          </a:p>
          <a:p>
            <a:r>
              <a:rPr lang="en-US" dirty="0" smtClean="0"/>
              <a:t>APR</a:t>
            </a:r>
          </a:p>
          <a:p>
            <a:r>
              <a:rPr lang="en-US" dirty="0" smtClean="0"/>
              <a:t>Clients in Programs</a:t>
            </a:r>
            <a:endParaRPr lang="en-US" dirty="0"/>
          </a:p>
        </p:txBody>
      </p:sp>
      <p:sp>
        <p:nvSpPr>
          <p:cNvPr id="10" name="Content Placeholder 9"/>
          <p:cNvSpPr>
            <a:spLocks noGrp="1"/>
          </p:cNvSpPr>
          <p:nvPr>
            <p:ph sz="half" idx="2"/>
          </p:nvPr>
        </p:nvSpPr>
        <p:spPr/>
        <p:txBody>
          <a:bodyPr/>
          <a:lstStyle/>
          <a:p>
            <a:pPr marL="0" indent="0">
              <a:buNone/>
            </a:pPr>
            <a:r>
              <a:rPr lang="en-US" b="1" dirty="0" smtClean="0"/>
              <a:t>What to Look For</a:t>
            </a:r>
          </a:p>
          <a:p>
            <a:r>
              <a:rPr lang="en-US" dirty="0" smtClean="0"/>
              <a:t>Clients that need to be exited</a:t>
            </a:r>
          </a:p>
          <a:p>
            <a:r>
              <a:rPr lang="en-US" dirty="0" smtClean="0"/>
              <a:t>Destination (APR Q23)</a:t>
            </a:r>
            <a:endParaRPr lang="en-US" dirty="0"/>
          </a:p>
        </p:txBody>
      </p:sp>
      <p:pic>
        <p:nvPicPr>
          <p:cNvPr id="11" name="Picture 10"/>
          <p:cNvPicPr/>
          <p:nvPr/>
        </p:nvPicPr>
        <p:blipFill>
          <a:blip r:embed="rId2"/>
          <a:stretch>
            <a:fillRect/>
          </a:stretch>
        </p:blipFill>
        <p:spPr>
          <a:xfrm>
            <a:off x="76200" y="1825625"/>
            <a:ext cx="5943600" cy="1327785"/>
          </a:xfrm>
          <a:prstGeom prst="rect">
            <a:avLst/>
          </a:prstGeom>
        </p:spPr>
      </p:pic>
      <p:pic>
        <p:nvPicPr>
          <p:cNvPr id="6" name="Picture 5"/>
          <p:cNvPicPr>
            <a:picLocks noChangeAspect="1"/>
          </p:cNvPicPr>
          <p:nvPr/>
        </p:nvPicPr>
        <p:blipFill>
          <a:blip r:embed="rId3"/>
          <a:stretch>
            <a:fillRect/>
          </a:stretch>
        </p:blipFill>
        <p:spPr>
          <a:xfrm>
            <a:off x="6329620" y="3797463"/>
            <a:ext cx="4866760" cy="2827475"/>
          </a:xfrm>
          <a:prstGeom prst="rect">
            <a:avLst/>
          </a:prstGeom>
        </p:spPr>
      </p:pic>
    </p:spTree>
    <p:extLst>
      <p:ext uri="{BB962C8B-B14F-4D97-AF65-F5344CB8AC3E}">
        <p14:creationId xmlns:p14="http://schemas.microsoft.com/office/powerpoint/2010/main" val="1333758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message from Ben Mahoney</a:t>
            </a:r>
          </a:p>
        </p:txBody>
      </p:sp>
      <p:sp>
        <p:nvSpPr>
          <p:cNvPr id="4" name="Content Placeholder 3"/>
          <p:cNvSpPr>
            <a:spLocks noGrp="1"/>
          </p:cNvSpPr>
          <p:nvPr>
            <p:ph sz="half" idx="2"/>
          </p:nvPr>
        </p:nvSpPr>
        <p:spPr>
          <a:xfrm>
            <a:off x="855352" y="1697493"/>
            <a:ext cx="10498448" cy="4068799"/>
          </a:xfrm>
        </p:spPr>
        <p:txBody>
          <a:bodyPr/>
          <a:lstStyle/>
          <a:p>
            <a:pPr marL="0" indent="0">
              <a:buNone/>
            </a:pPr>
            <a:endParaRPr lang="en-US" dirty="0" smtClean="0"/>
          </a:p>
          <a:p>
            <a:pPr marL="0" indent="0">
              <a:buNone/>
            </a:pPr>
            <a:endParaRPr lang="en-US" dirty="0"/>
          </a:p>
          <a:p>
            <a:pPr marL="0" indent="0">
              <a:buNone/>
            </a:pPr>
            <a:endParaRPr lang="en-US" dirty="0" smtClean="0">
              <a:hlinkClick r:id="rId2"/>
            </a:endParaRPr>
          </a:p>
          <a:p>
            <a:pPr marL="0" indent="0" algn="ctr">
              <a:buNone/>
            </a:pPr>
            <a:r>
              <a:rPr lang="en-US" dirty="0" smtClean="0">
                <a:hlinkClick r:id="rId2"/>
              </a:rPr>
              <a:t>Video</a:t>
            </a:r>
            <a:endParaRPr lang="en-US" dirty="0"/>
          </a:p>
        </p:txBody>
      </p:sp>
      <p:sp>
        <p:nvSpPr>
          <p:cNvPr id="7" name="Frame 6"/>
          <p:cNvSpPr/>
          <p:nvPr/>
        </p:nvSpPr>
        <p:spPr>
          <a:xfrm>
            <a:off x="1295985" y="1697493"/>
            <a:ext cx="10056861" cy="4016967"/>
          </a:xfrm>
          <a:prstGeom prst="frame">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622542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Annual </a:t>
            </a:r>
            <a:r>
              <a:rPr lang="en-US" dirty="0" smtClean="0"/>
              <a:t>Homeless</a:t>
            </a:r>
            <a:br>
              <a:rPr lang="en-US" dirty="0" smtClean="0"/>
            </a:br>
            <a:r>
              <a:rPr lang="en-US" dirty="0" smtClean="0"/>
              <a:t>Assessment </a:t>
            </a:r>
            <a:r>
              <a:rPr lang="en-US" dirty="0"/>
              <a:t>Report</a:t>
            </a:r>
          </a:p>
        </p:txBody>
      </p:sp>
      <p:sp>
        <p:nvSpPr>
          <p:cNvPr id="4" name="Text Placeholder 3"/>
          <p:cNvSpPr>
            <a:spLocks noGrp="1"/>
          </p:cNvSpPr>
          <p:nvPr>
            <p:ph type="body" idx="1"/>
          </p:nvPr>
        </p:nvSpPr>
        <p:spPr/>
        <p:txBody>
          <a:bodyPr/>
          <a:lstStyle/>
          <a:p>
            <a:r>
              <a:rPr lang="en-US" dirty="0" smtClean="0"/>
              <a:t>Jesús DeLeón-Serratos</a:t>
            </a:r>
            <a:endParaRPr lang="en-US" dirty="0"/>
          </a:p>
        </p:txBody>
      </p:sp>
    </p:spTree>
    <p:extLst>
      <p:ext uri="{BB962C8B-B14F-4D97-AF65-F5344CB8AC3E}">
        <p14:creationId xmlns:p14="http://schemas.microsoft.com/office/powerpoint/2010/main" val="34206730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581622382"/>
              </p:ext>
            </p:extLst>
          </p:nvPr>
        </p:nvGraphicFramePr>
        <p:xfrm>
          <a:off x="4467719" y="541507"/>
          <a:ext cx="8128000" cy="60830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 name="TextBox 25"/>
          <p:cNvSpPr txBox="1"/>
          <p:nvPr/>
        </p:nvSpPr>
        <p:spPr>
          <a:xfrm>
            <a:off x="8702402" y="1708667"/>
            <a:ext cx="1718705" cy="1107996"/>
          </a:xfrm>
          <a:prstGeom prst="rect">
            <a:avLst/>
          </a:prstGeom>
          <a:noFill/>
        </p:spPr>
        <p:txBody>
          <a:bodyPr wrap="square" rtlCol="0">
            <a:spAutoFit/>
          </a:bodyPr>
          <a:lstStyle/>
          <a:p>
            <a:pPr algn="ctr"/>
            <a:r>
              <a:rPr lang="en-US" sz="1600" b="1" dirty="0" smtClean="0">
                <a:solidFill>
                  <a:prstClr val="black"/>
                </a:solidFill>
              </a:rPr>
              <a:t>System Performance Measures</a:t>
            </a:r>
          </a:p>
          <a:p>
            <a:endParaRPr lang="en-US" dirty="0" smtClean="0">
              <a:solidFill>
                <a:prstClr val="black"/>
              </a:solidFill>
            </a:endParaRPr>
          </a:p>
        </p:txBody>
      </p:sp>
      <p:sp>
        <p:nvSpPr>
          <p:cNvPr id="29" name="TextBox 28"/>
          <p:cNvSpPr txBox="1"/>
          <p:nvPr/>
        </p:nvSpPr>
        <p:spPr>
          <a:xfrm>
            <a:off x="7530828" y="4088219"/>
            <a:ext cx="2001777" cy="584775"/>
          </a:xfrm>
          <a:prstGeom prst="rect">
            <a:avLst/>
          </a:prstGeom>
          <a:noFill/>
        </p:spPr>
        <p:txBody>
          <a:bodyPr wrap="square" rtlCol="0">
            <a:spAutoFit/>
          </a:bodyPr>
          <a:lstStyle/>
          <a:p>
            <a:pPr algn="ctr"/>
            <a:r>
              <a:rPr lang="en-US" sz="1600" b="1" dirty="0" smtClean="0">
                <a:solidFill>
                  <a:prstClr val="black"/>
                </a:solidFill>
              </a:rPr>
              <a:t>Annual Homeless Assessment Report</a:t>
            </a:r>
          </a:p>
        </p:txBody>
      </p:sp>
      <p:sp>
        <p:nvSpPr>
          <p:cNvPr id="23" name="TextBox 22"/>
          <p:cNvSpPr txBox="1"/>
          <p:nvPr/>
        </p:nvSpPr>
        <p:spPr>
          <a:xfrm>
            <a:off x="6317840" y="2662560"/>
            <a:ext cx="2169137" cy="938719"/>
          </a:xfrm>
          <a:prstGeom prst="rect">
            <a:avLst/>
          </a:prstGeom>
          <a:noFill/>
        </p:spPr>
        <p:txBody>
          <a:bodyPr wrap="square" rtlCol="0">
            <a:spAutoFit/>
          </a:bodyPr>
          <a:lstStyle/>
          <a:p>
            <a:r>
              <a:rPr lang="en-US" sz="1300" b="1" u="sng" dirty="0" smtClean="0">
                <a:solidFill>
                  <a:prstClr val="black"/>
                </a:solidFill>
              </a:rPr>
              <a:t>Dates</a:t>
            </a:r>
            <a:r>
              <a:rPr lang="en-US" sz="1300" b="1" dirty="0" smtClean="0">
                <a:solidFill>
                  <a:prstClr val="black"/>
                </a:solidFill>
              </a:rPr>
              <a:t>: Count on January 25</a:t>
            </a:r>
            <a:r>
              <a:rPr lang="en-US" sz="1300" b="1" baseline="30000" dirty="0" smtClean="0">
                <a:solidFill>
                  <a:prstClr val="black"/>
                </a:solidFill>
              </a:rPr>
              <a:t>th</a:t>
            </a:r>
            <a:r>
              <a:rPr lang="en-US" sz="1300" b="1" dirty="0" smtClean="0">
                <a:solidFill>
                  <a:prstClr val="black"/>
                </a:solidFill>
              </a:rPr>
              <a:t> HIC surveys due to THN, January 29th.</a:t>
            </a:r>
          </a:p>
          <a:p>
            <a:endParaRPr lang="en-US" sz="1600" dirty="0" smtClean="0">
              <a:solidFill>
                <a:prstClr val="black"/>
              </a:solidFill>
            </a:endParaRPr>
          </a:p>
        </p:txBody>
      </p:sp>
      <p:sp>
        <p:nvSpPr>
          <p:cNvPr id="25" name="TextBox 24"/>
          <p:cNvSpPr txBox="1"/>
          <p:nvPr/>
        </p:nvSpPr>
        <p:spPr>
          <a:xfrm>
            <a:off x="8780827" y="2540522"/>
            <a:ext cx="2135266" cy="1092607"/>
          </a:xfrm>
          <a:prstGeom prst="rect">
            <a:avLst/>
          </a:prstGeom>
          <a:noFill/>
        </p:spPr>
        <p:txBody>
          <a:bodyPr wrap="square" rtlCol="0">
            <a:spAutoFit/>
          </a:bodyPr>
          <a:lstStyle/>
          <a:p>
            <a:r>
              <a:rPr lang="en-US" sz="1300" b="1" u="sng" dirty="0" smtClean="0">
                <a:solidFill>
                  <a:prstClr val="black"/>
                </a:solidFill>
              </a:rPr>
              <a:t>Date</a:t>
            </a:r>
            <a:r>
              <a:rPr lang="en-US" sz="1300" b="1" dirty="0" smtClean="0">
                <a:solidFill>
                  <a:prstClr val="black"/>
                </a:solidFill>
              </a:rPr>
              <a:t>: HMIS report will be reviewed in May. </a:t>
            </a:r>
          </a:p>
          <a:p>
            <a:endParaRPr lang="en-US" sz="1300" b="1" dirty="0" smtClean="0">
              <a:solidFill>
                <a:prstClr val="black"/>
              </a:solidFill>
            </a:endParaRPr>
          </a:p>
          <a:p>
            <a:r>
              <a:rPr lang="en-US" sz="1300" b="1" dirty="0" smtClean="0">
                <a:solidFill>
                  <a:prstClr val="black"/>
                </a:solidFill>
              </a:rPr>
              <a:t>All data quality issues must   be fixed before May.</a:t>
            </a:r>
          </a:p>
        </p:txBody>
      </p:sp>
      <p:sp>
        <p:nvSpPr>
          <p:cNvPr id="28" name="TextBox 27"/>
          <p:cNvSpPr txBox="1"/>
          <p:nvPr/>
        </p:nvSpPr>
        <p:spPr>
          <a:xfrm>
            <a:off x="6554939" y="1708667"/>
            <a:ext cx="1932038" cy="830997"/>
          </a:xfrm>
          <a:prstGeom prst="rect">
            <a:avLst/>
          </a:prstGeom>
          <a:noFill/>
        </p:spPr>
        <p:txBody>
          <a:bodyPr wrap="square" rtlCol="0">
            <a:spAutoFit/>
          </a:bodyPr>
          <a:lstStyle/>
          <a:p>
            <a:pPr algn="ctr"/>
            <a:r>
              <a:rPr lang="en-US" sz="1600" b="1" dirty="0" smtClean="0">
                <a:solidFill>
                  <a:prstClr val="black"/>
                </a:solidFill>
              </a:rPr>
              <a:t>Point-In-Time &amp; Housing Inventory Count</a:t>
            </a:r>
          </a:p>
        </p:txBody>
      </p:sp>
      <p:sp>
        <p:nvSpPr>
          <p:cNvPr id="34" name="TextBox 33"/>
          <p:cNvSpPr txBox="1"/>
          <p:nvPr/>
        </p:nvSpPr>
        <p:spPr>
          <a:xfrm>
            <a:off x="7436356" y="4752987"/>
            <a:ext cx="2190723" cy="692497"/>
          </a:xfrm>
          <a:prstGeom prst="rect">
            <a:avLst/>
          </a:prstGeom>
          <a:noFill/>
        </p:spPr>
        <p:txBody>
          <a:bodyPr wrap="square" rtlCol="0">
            <a:spAutoFit/>
          </a:bodyPr>
          <a:lstStyle/>
          <a:p>
            <a:pPr algn="ctr"/>
            <a:r>
              <a:rPr lang="en-US" sz="1300" b="1" u="sng" dirty="0" smtClean="0">
                <a:solidFill>
                  <a:prstClr val="black"/>
                </a:solidFill>
              </a:rPr>
              <a:t>Date</a:t>
            </a:r>
            <a:r>
              <a:rPr lang="en-US" sz="1300" b="1" dirty="0" smtClean="0">
                <a:solidFill>
                  <a:prstClr val="black"/>
                </a:solidFill>
              </a:rPr>
              <a:t>: HMIS staff will review report and conduct data quality checks Oct-Nov.</a:t>
            </a:r>
          </a:p>
        </p:txBody>
      </p:sp>
      <p:sp>
        <p:nvSpPr>
          <p:cNvPr id="40" name="TextBox 39"/>
          <p:cNvSpPr txBox="1"/>
          <p:nvPr/>
        </p:nvSpPr>
        <p:spPr>
          <a:xfrm>
            <a:off x="61143" y="1290966"/>
            <a:ext cx="5380741" cy="3681905"/>
          </a:xfrm>
          <a:prstGeom prst="rect">
            <a:avLst/>
          </a:prstGeom>
          <a:noFill/>
          <a:ln>
            <a:noFill/>
          </a:ln>
        </p:spPr>
        <p:txBody>
          <a:bodyPr wrap="square" rtlCol="0">
            <a:spAutoFit/>
          </a:bodyPr>
          <a:lstStyle/>
          <a:p>
            <a:pPr algn="ctr">
              <a:lnSpc>
                <a:spcPct val="150000"/>
              </a:lnSpc>
            </a:pPr>
            <a:r>
              <a:rPr lang="en-US" sz="5400" b="1" dirty="0" smtClean="0">
                <a:ln w="22225">
                  <a:solidFill>
                    <a:prstClr val="black"/>
                  </a:solidFill>
                  <a:prstDash val="solid"/>
                </a:ln>
                <a:solidFill>
                  <a:prstClr val="black"/>
                </a:solidFill>
                <a:latin typeface="Rockwell Extra Bold" panose="02060903040505020403" pitchFamily="18" charset="0"/>
              </a:rPr>
              <a:t>HMIS REPORT TIMELINE</a:t>
            </a:r>
          </a:p>
        </p:txBody>
      </p:sp>
      <p:sp>
        <p:nvSpPr>
          <p:cNvPr id="42" name="Oval 41"/>
          <p:cNvSpPr/>
          <p:nvPr/>
        </p:nvSpPr>
        <p:spPr>
          <a:xfrm>
            <a:off x="5695586" y="2094779"/>
            <a:ext cx="780706" cy="59647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sp>
        <p:nvSpPr>
          <p:cNvPr id="43" name="Oval 42"/>
          <p:cNvSpPr/>
          <p:nvPr/>
        </p:nvSpPr>
        <p:spPr>
          <a:xfrm>
            <a:off x="8216287" y="5887664"/>
            <a:ext cx="780706" cy="59647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sp>
        <p:nvSpPr>
          <p:cNvPr id="44" name="Oval 43"/>
          <p:cNvSpPr/>
          <p:nvPr/>
        </p:nvSpPr>
        <p:spPr>
          <a:xfrm>
            <a:off x="10525740" y="2090186"/>
            <a:ext cx="780706" cy="59647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sp>
        <p:nvSpPr>
          <p:cNvPr id="37" name="TextBox 36"/>
          <p:cNvSpPr txBox="1"/>
          <p:nvPr/>
        </p:nvSpPr>
        <p:spPr bwMode="gray">
          <a:xfrm>
            <a:off x="10711812" y="2053981"/>
            <a:ext cx="408562" cy="615553"/>
          </a:xfrm>
          <a:prstGeom prst="rect">
            <a:avLst/>
          </a:prstGeom>
          <a:noFill/>
        </p:spPr>
        <p:txBody>
          <a:bodyPr wrap="square" rtlCol="0">
            <a:spAutoFit/>
          </a:bodyPr>
          <a:lstStyle/>
          <a:p>
            <a:r>
              <a:rPr lang="en-US" sz="3400" b="1" dirty="0" smtClean="0">
                <a:solidFill>
                  <a:prstClr val="white"/>
                </a:solidFill>
              </a:rPr>
              <a:t>2</a:t>
            </a:r>
          </a:p>
        </p:txBody>
      </p:sp>
      <p:sp>
        <p:nvSpPr>
          <p:cNvPr id="38" name="TextBox 37"/>
          <p:cNvSpPr txBox="1"/>
          <p:nvPr/>
        </p:nvSpPr>
        <p:spPr bwMode="gray">
          <a:xfrm>
            <a:off x="8417050" y="5868586"/>
            <a:ext cx="408562" cy="615553"/>
          </a:xfrm>
          <a:prstGeom prst="rect">
            <a:avLst/>
          </a:prstGeom>
          <a:noFill/>
        </p:spPr>
        <p:txBody>
          <a:bodyPr wrap="square" rtlCol="0">
            <a:spAutoFit/>
          </a:bodyPr>
          <a:lstStyle/>
          <a:p>
            <a:r>
              <a:rPr lang="en-US" sz="3400" b="1" dirty="0" smtClean="0">
                <a:solidFill>
                  <a:prstClr val="white"/>
                </a:solidFill>
              </a:rPr>
              <a:t>3</a:t>
            </a:r>
          </a:p>
        </p:txBody>
      </p:sp>
      <p:sp>
        <p:nvSpPr>
          <p:cNvPr id="36" name="TextBox 35"/>
          <p:cNvSpPr txBox="1"/>
          <p:nvPr/>
        </p:nvSpPr>
        <p:spPr bwMode="gray">
          <a:xfrm>
            <a:off x="5892655" y="2053980"/>
            <a:ext cx="408562" cy="615553"/>
          </a:xfrm>
          <a:prstGeom prst="rect">
            <a:avLst/>
          </a:prstGeom>
          <a:noFill/>
        </p:spPr>
        <p:txBody>
          <a:bodyPr wrap="square" rtlCol="0">
            <a:spAutoFit/>
          </a:bodyPr>
          <a:lstStyle/>
          <a:p>
            <a:r>
              <a:rPr lang="en-US" sz="3400" b="1" dirty="0" smtClean="0">
                <a:solidFill>
                  <a:prstClr val="white"/>
                </a:solidFill>
              </a:rPr>
              <a:t>1</a:t>
            </a:r>
          </a:p>
        </p:txBody>
      </p:sp>
    </p:spTree>
    <p:extLst>
      <p:ext uri="{BB962C8B-B14F-4D97-AF65-F5344CB8AC3E}">
        <p14:creationId xmlns:p14="http://schemas.microsoft.com/office/powerpoint/2010/main" val="501442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a:t>
            </a:r>
            <a:r>
              <a:rPr lang="is-IS" dirty="0" smtClean="0"/>
              <a: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81565805"/>
              </p:ext>
            </p:extLst>
          </p:nvPr>
        </p:nvGraphicFramePr>
        <p:xfrm>
          <a:off x="838200" y="1381468"/>
          <a:ext cx="10515600" cy="47954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9487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7975A62D-FFB2-4023-A71F-A016477D56E7}"/>
                                            </p:graphicEl>
                                          </p:spTgt>
                                        </p:tgtEl>
                                        <p:attrNameLst>
                                          <p:attrName>style.visibility</p:attrName>
                                        </p:attrNameLst>
                                      </p:cBhvr>
                                      <p:to>
                                        <p:strVal val="visible"/>
                                      </p:to>
                                    </p:set>
                                    <p:animEffect transition="in" filter="fade">
                                      <p:cBhvr>
                                        <p:cTn id="7" dur="500"/>
                                        <p:tgtEl>
                                          <p:spTgt spid="4">
                                            <p:graphicEl>
                                              <a:dgm id="{7975A62D-FFB2-4023-A71F-A016477D56E7}"/>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graphicEl>
                                              <a:dgm id="{CC03CD35-0D36-419B-8EBF-F796A91E91BA}"/>
                                            </p:graphicEl>
                                          </p:spTgt>
                                        </p:tgtEl>
                                        <p:attrNameLst>
                                          <p:attrName>style.visibility</p:attrName>
                                        </p:attrNameLst>
                                      </p:cBhvr>
                                      <p:to>
                                        <p:strVal val="visible"/>
                                      </p:to>
                                    </p:set>
                                    <p:animEffect transition="in" filter="fade">
                                      <p:cBhvr>
                                        <p:cTn id="10" dur="500"/>
                                        <p:tgtEl>
                                          <p:spTgt spid="4">
                                            <p:graphicEl>
                                              <a:dgm id="{CC03CD35-0D36-419B-8EBF-F796A91E91BA}"/>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graphicEl>
                                              <a:dgm id="{1F592AB9-4590-4967-9E9B-B1D49090619A}"/>
                                            </p:graphicEl>
                                          </p:spTgt>
                                        </p:tgtEl>
                                        <p:attrNameLst>
                                          <p:attrName>style.visibility</p:attrName>
                                        </p:attrNameLst>
                                      </p:cBhvr>
                                      <p:to>
                                        <p:strVal val="visible"/>
                                      </p:to>
                                    </p:set>
                                    <p:animEffect transition="in" filter="fade">
                                      <p:cBhvr>
                                        <p:cTn id="13" dur="500"/>
                                        <p:tgtEl>
                                          <p:spTgt spid="4">
                                            <p:graphicEl>
                                              <a:dgm id="{1F592AB9-4590-4967-9E9B-B1D49090619A}"/>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graphicEl>
                                              <a:dgm id="{47EAC158-A4BF-42CF-B7C5-DFB2AAC7F939}"/>
                                            </p:graphicEl>
                                          </p:spTgt>
                                        </p:tgtEl>
                                        <p:attrNameLst>
                                          <p:attrName>style.visibility</p:attrName>
                                        </p:attrNameLst>
                                      </p:cBhvr>
                                      <p:to>
                                        <p:strVal val="visible"/>
                                      </p:to>
                                    </p:set>
                                    <p:animEffect transition="in" filter="fade">
                                      <p:cBhvr>
                                        <p:cTn id="18" dur="500"/>
                                        <p:tgtEl>
                                          <p:spTgt spid="4">
                                            <p:graphicEl>
                                              <a:dgm id="{47EAC158-A4BF-42CF-B7C5-DFB2AAC7F939}"/>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graphicEl>
                                              <a:dgm id="{183C82F7-5006-4EC6-9643-6E0E5AB17441}"/>
                                            </p:graphicEl>
                                          </p:spTgt>
                                        </p:tgtEl>
                                        <p:attrNameLst>
                                          <p:attrName>style.visibility</p:attrName>
                                        </p:attrNameLst>
                                      </p:cBhvr>
                                      <p:to>
                                        <p:strVal val="visible"/>
                                      </p:to>
                                    </p:set>
                                    <p:animEffect transition="in" filter="fade">
                                      <p:cBhvr>
                                        <p:cTn id="21" dur="500"/>
                                        <p:tgtEl>
                                          <p:spTgt spid="4">
                                            <p:graphicEl>
                                              <a:dgm id="{183C82F7-5006-4EC6-9643-6E0E5AB17441}"/>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graphicEl>
                                              <a:dgm id="{7DDD7A22-A2FA-44E7-A3CC-61456DF96021}"/>
                                            </p:graphicEl>
                                          </p:spTgt>
                                        </p:tgtEl>
                                        <p:attrNameLst>
                                          <p:attrName>style.visibility</p:attrName>
                                        </p:attrNameLst>
                                      </p:cBhvr>
                                      <p:to>
                                        <p:strVal val="visible"/>
                                      </p:to>
                                    </p:set>
                                    <p:animEffect transition="in" filter="fade">
                                      <p:cBhvr>
                                        <p:cTn id="26" dur="500"/>
                                        <p:tgtEl>
                                          <p:spTgt spid="4">
                                            <p:graphicEl>
                                              <a:dgm id="{7DDD7A22-A2FA-44E7-A3CC-61456DF96021}"/>
                                            </p:graphic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
                                            <p:graphicEl>
                                              <a:dgm id="{BAD2843B-82EB-49CF-B2FF-1B3A39929753}"/>
                                            </p:graphicEl>
                                          </p:spTgt>
                                        </p:tgtEl>
                                        <p:attrNameLst>
                                          <p:attrName>style.visibility</p:attrName>
                                        </p:attrNameLst>
                                      </p:cBhvr>
                                      <p:to>
                                        <p:strVal val="visible"/>
                                      </p:to>
                                    </p:set>
                                    <p:animEffect transition="in" filter="fade">
                                      <p:cBhvr>
                                        <p:cTn id="29" dur="500"/>
                                        <p:tgtEl>
                                          <p:spTgt spid="4">
                                            <p:graphicEl>
                                              <a:dgm id="{BAD2843B-82EB-49CF-B2FF-1B3A39929753}"/>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graphicEl>
                                              <a:dgm id="{DEEA723F-B9AC-4E72-B7C7-3FBD333246CB}"/>
                                            </p:graphicEl>
                                          </p:spTgt>
                                        </p:tgtEl>
                                        <p:attrNameLst>
                                          <p:attrName>style.visibility</p:attrName>
                                        </p:attrNameLst>
                                      </p:cBhvr>
                                      <p:to>
                                        <p:strVal val="visible"/>
                                      </p:to>
                                    </p:set>
                                    <p:animEffect transition="in" filter="fade">
                                      <p:cBhvr>
                                        <p:cTn id="34" dur="500"/>
                                        <p:tgtEl>
                                          <p:spTgt spid="4">
                                            <p:graphicEl>
                                              <a:dgm id="{DEEA723F-B9AC-4E72-B7C7-3FBD333246CB}"/>
                                            </p:graphic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
                                            <p:graphicEl>
                                              <a:dgm id="{A3078564-D6D6-4474-9FDD-2A7BF8A2B66E}"/>
                                            </p:graphicEl>
                                          </p:spTgt>
                                        </p:tgtEl>
                                        <p:attrNameLst>
                                          <p:attrName>style.visibility</p:attrName>
                                        </p:attrNameLst>
                                      </p:cBhvr>
                                      <p:to>
                                        <p:strVal val="visible"/>
                                      </p:to>
                                    </p:set>
                                    <p:animEffect transition="in" filter="fade">
                                      <p:cBhvr>
                                        <p:cTn id="37" dur="500"/>
                                        <p:tgtEl>
                                          <p:spTgt spid="4">
                                            <p:graphicEl>
                                              <a:dgm id="{A3078564-D6D6-4474-9FDD-2A7BF8A2B66E}"/>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graphicEl>
                                              <a:dgm id="{546B1C39-E75B-46E4-9C12-A957F38676C0}"/>
                                            </p:graphicEl>
                                          </p:spTgt>
                                        </p:tgtEl>
                                        <p:attrNameLst>
                                          <p:attrName>style.visibility</p:attrName>
                                        </p:attrNameLst>
                                      </p:cBhvr>
                                      <p:to>
                                        <p:strVal val="visible"/>
                                      </p:to>
                                    </p:set>
                                    <p:animEffect transition="in" filter="fade">
                                      <p:cBhvr>
                                        <p:cTn id="42" dur="500"/>
                                        <p:tgtEl>
                                          <p:spTgt spid="4">
                                            <p:graphicEl>
                                              <a:dgm id="{546B1C39-E75B-46E4-9C12-A957F38676C0}"/>
                                            </p:graphic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
                                            <p:graphicEl>
                                              <a:dgm id="{87B0632A-1BCC-4B4F-B29F-AFABB17A38F8}"/>
                                            </p:graphicEl>
                                          </p:spTgt>
                                        </p:tgtEl>
                                        <p:attrNameLst>
                                          <p:attrName>style.visibility</p:attrName>
                                        </p:attrNameLst>
                                      </p:cBhvr>
                                      <p:to>
                                        <p:strVal val="visible"/>
                                      </p:to>
                                    </p:set>
                                    <p:animEffect transition="in" filter="fade">
                                      <p:cBhvr>
                                        <p:cTn id="45" dur="500"/>
                                        <p:tgtEl>
                                          <p:spTgt spid="4">
                                            <p:graphicEl>
                                              <a:dgm id="{87B0632A-1BCC-4B4F-B29F-AFABB17A38F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Point-In-Time Count</a:t>
            </a:r>
            <a:endParaRPr lang="en-US" dirty="0"/>
          </a:p>
        </p:txBody>
      </p:sp>
      <p:sp>
        <p:nvSpPr>
          <p:cNvPr id="4" name="Text Placeholder 3"/>
          <p:cNvSpPr>
            <a:spLocks noGrp="1"/>
          </p:cNvSpPr>
          <p:nvPr>
            <p:ph type="body" idx="1"/>
          </p:nvPr>
        </p:nvSpPr>
        <p:spPr/>
        <p:txBody>
          <a:bodyPr/>
          <a:lstStyle/>
          <a:p>
            <a:r>
              <a:rPr lang="en-US" dirty="0" smtClean="0"/>
              <a:t>Kristin Zakoor</a:t>
            </a:r>
            <a:endParaRPr lang="en-US" dirty="0"/>
          </a:p>
        </p:txBody>
      </p:sp>
    </p:spTree>
    <p:extLst>
      <p:ext uri="{BB962C8B-B14F-4D97-AF65-F5344CB8AC3E}">
        <p14:creationId xmlns:p14="http://schemas.microsoft.com/office/powerpoint/2010/main" val="30809720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a:t>
            </a:r>
            <a:r>
              <a:rPr lang="is-IS" dirty="0" smtClean="0"/>
              <a:t>…</a:t>
            </a:r>
            <a:r>
              <a:rPr lang="en-US" dirty="0" smtClean="0"/>
              <a:t>?</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086072142"/>
              </p:ext>
            </p:extLst>
          </p:nvPr>
        </p:nvGraphicFramePr>
        <p:xfrm>
          <a:off x="1058381" y="1926984"/>
          <a:ext cx="10113451" cy="3105548"/>
        </p:xfrm>
        <a:graphic>
          <a:graphicData uri="http://schemas.openxmlformats.org/drawingml/2006/table">
            <a:tbl>
              <a:tblPr firstRow="1" bandRow="1">
                <a:tableStyleId>{073A0DAA-6AF3-43AB-8588-CEC1D06C72B9}</a:tableStyleId>
              </a:tblPr>
              <a:tblGrid>
                <a:gridCol w="6889965"/>
                <a:gridCol w="3223486"/>
              </a:tblGrid>
              <a:tr h="411491">
                <a:tc>
                  <a:txBody>
                    <a:bodyPr/>
                    <a:lstStyle/>
                    <a:p>
                      <a:endParaRPr lang="en-US" dirty="0"/>
                    </a:p>
                  </a:txBody>
                  <a:tcPr/>
                </a:tc>
                <a:tc>
                  <a:txBody>
                    <a:bodyPr/>
                    <a:lstStyle/>
                    <a:p>
                      <a:endParaRPr lang="en-US"/>
                    </a:p>
                  </a:txBody>
                  <a:tcPr/>
                </a:tc>
              </a:tr>
              <a:tr h="439674">
                <a:tc>
                  <a:txBody>
                    <a:bodyPr/>
                    <a:lstStyle/>
                    <a:p>
                      <a:pPr algn="r"/>
                      <a:r>
                        <a:rPr lang="en-US" sz="2000" dirty="0" smtClean="0"/>
                        <a:t>Emergency Shelter for</a:t>
                      </a:r>
                      <a:r>
                        <a:rPr lang="en-US" sz="2000" baseline="0" dirty="0" smtClean="0"/>
                        <a:t> Families</a:t>
                      </a:r>
                      <a:endParaRPr lang="en-US" sz="2000" dirty="0"/>
                    </a:p>
                  </a:txBody>
                  <a:tcPr/>
                </a:tc>
                <a:tc>
                  <a:txBody>
                    <a:bodyPr/>
                    <a:lstStyle/>
                    <a:p>
                      <a:r>
                        <a:rPr lang="en-US" sz="2000" dirty="0" smtClean="0"/>
                        <a:t>ES-FAM</a:t>
                      </a:r>
                      <a:endParaRPr lang="en-US" sz="2000" dirty="0"/>
                    </a:p>
                  </a:txBody>
                  <a:tcPr/>
                </a:tc>
              </a:tr>
              <a:tr h="439674">
                <a:tc>
                  <a:txBody>
                    <a:bodyPr/>
                    <a:lstStyle/>
                    <a:p>
                      <a:pPr algn="r"/>
                      <a:r>
                        <a:rPr lang="en-US" sz="2000" dirty="0" smtClean="0"/>
                        <a:t>Emergency Shelter for</a:t>
                      </a:r>
                      <a:r>
                        <a:rPr lang="en-US" sz="2000" baseline="0" dirty="0" smtClean="0"/>
                        <a:t> Individuals</a:t>
                      </a:r>
                      <a:endParaRPr lang="en-US" sz="2000" dirty="0"/>
                    </a:p>
                  </a:txBody>
                  <a:tcPr/>
                </a:tc>
                <a:tc>
                  <a:txBody>
                    <a:bodyPr/>
                    <a:lstStyle/>
                    <a:p>
                      <a:r>
                        <a:rPr lang="en-US" sz="2000" dirty="0" smtClean="0"/>
                        <a:t>ES-IND</a:t>
                      </a:r>
                      <a:endParaRPr lang="en-US" sz="2000" dirty="0"/>
                    </a:p>
                  </a:txBody>
                  <a:tcPr/>
                </a:tc>
              </a:tr>
              <a:tr h="439674">
                <a:tc>
                  <a:txBody>
                    <a:bodyPr/>
                    <a:lstStyle/>
                    <a:p>
                      <a:pPr algn="r"/>
                      <a:r>
                        <a:rPr lang="en-US" sz="2000" dirty="0" smtClean="0"/>
                        <a:t>Transitional Housing for Families</a:t>
                      </a:r>
                      <a:endParaRPr lang="en-US" sz="2000" dirty="0"/>
                    </a:p>
                  </a:txBody>
                  <a:tcPr/>
                </a:tc>
                <a:tc>
                  <a:txBody>
                    <a:bodyPr/>
                    <a:lstStyle/>
                    <a:p>
                      <a:r>
                        <a:rPr lang="en-US" sz="2000" dirty="0" smtClean="0"/>
                        <a:t>TH-FAM</a:t>
                      </a:r>
                      <a:endParaRPr lang="en-US" sz="2000" dirty="0"/>
                    </a:p>
                  </a:txBody>
                  <a:tcPr/>
                </a:tc>
              </a:tr>
              <a:tr h="439674">
                <a:tc>
                  <a:txBody>
                    <a:bodyPr/>
                    <a:lstStyle/>
                    <a:p>
                      <a:pPr algn="r"/>
                      <a:r>
                        <a:rPr lang="en-US" sz="2000" dirty="0" smtClean="0"/>
                        <a:t>Transitional Families for Individuals</a:t>
                      </a:r>
                      <a:endParaRPr lang="en-US" sz="2000" dirty="0"/>
                    </a:p>
                  </a:txBody>
                  <a:tcPr/>
                </a:tc>
                <a:tc>
                  <a:txBody>
                    <a:bodyPr/>
                    <a:lstStyle/>
                    <a:p>
                      <a:r>
                        <a:rPr lang="en-US" sz="2000" dirty="0" smtClean="0"/>
                        <a:t>TH-IND</a:t>
                      </a:r>
                      <a:endParaRPr lang="en-US" sz="2000" dirty="0"/>
                    </a:p>
                  </a:txBody>
                  <a:tcPr/>
                </a:tc>
              </a:tr>
              <a:tr h="439674">
                <a:tc>
                  <a:txBody>
                    <a:bodyPr/>
                    <a:lstStyle/>
                    <a:p>
                      <a:pPr algn="r"/>
                      <a:r>
                        <a:rPr lang="en-US" sz="2000" dirty="0" smtClean="0"/>
                        <a:t>Permanent Supportive Housing for Families</a:t>
                      </a:r>
                      <a:endParaRPr lang="en-US" sz="2000" dirty="0"/>
                    </a:p>
                  </a:txBody>
                  <a:tcPr/>
                </a:tc>
                <a:tc>
                  <a:txBody>
                    <a:bodyPr/>
                    <a:lstStyle/>
                    <a:p>
                      <a:r>
                        <a:rPr lang="en-US" sz="2000" dirty="0" smtClean="0"/>
                        <a:t>PSH-FAM</a:t>
                      </a:r>
                      <a:endParaRPr lang="en-US" sz="2000" dirty="0"/>
                    </a:p>
                  </a:txBody>
                  <a:tcPr/>
                </a:tc>
              </a:tr>
              <a:tr h="495687">
                <a:tc>
                  <a:txBody>
                    <a:bodyPr/>
                    <a:lstStyle/>
                    <a:p>
                      <a:pPr algn="r"/>
                      <a:r>
                        <a:rPr lang="en-US" sz="2000" dirty="0" smtClean="0"/>
                        <a:t>Permanent Supportive Housing for Individuals</a:t>
                      </a:r>
                      <a:endParaRPr lang="en-US" sz="2000" dirty="0"/>
                    </a:p>
                  </a:txBody>
                  <a:tcPr/>
                </a:tc>
                <a:tc>
                  <a:txBody>
                    <a:bodyPr/>
                    <a:lstStyle/>
                    <a:p>
                      <a:r>
                        <a:rPr lang="en-US" sz="2000" dirty="0" smtClean="0"/>
                        <a:t>PSH-IND</a:t>
                      </a:r>
                      <a:endParaRPr lang="en-US" sz="2000" dirty="0"/>
                    </a:p>
                  </a:txBody>
                  <a:tcPr/>
                </a:tc>
              </a:tr>
            </a:tbl>
          </a:graphicData>
        </a:graphic>
      </p:graphicFrame>
    </p:spTree>
    <p:extLst>
      <p:ext uri="{BB962C8B-B14F-4D97-AF65-F5344CB8AC3E}">
        <p14:creationId xmlns:p14="http://schemas.microsoft.com/office/powerpoint/2010/main" val="4994575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a:t>
            </a:r>
            <a:r>
              <a:rPr lang="is-IS" dirty="0" smtClean="0"/>
              <a:t>…</a:t>
            </a:r>
            <a:r>
              <a:rPr lang="en-US" dirty="0" smtClean="0"/>
              <a:t>?</a:t>
            </a:r>
            <a:endParaRPr lang="en-US" dirty="0"/>
          </a:p>
        </p:txBody>
      </p:sp>
      <p:sp>
        <p:nvSpPr>
          <p:cNvPr id="4" name="TextBox 3"/>
          <p:cNvSpPr txBox="1"/>
          <p:nvPr/>
        </p:nvSpPr>
        <p:spPr>
          <a:xfrm>
            <a:off x="470392" y="1740231"/>
            <a:ext cx="11336474" cy="3785652"/>
          </a:xfrm>
          <a:prstGeom prst="rect">
            <a:avLst/>
          </a:prstGeom>
          <a:noFill/>
        </p:spPr>
        <p:txBody>
          <a:bodyPr wrap="square" numCol="2" rtlCol="0">
            <a:spAutoFit/>
          </a:bodyPr>
          <a:lstStyle/>
          <a:p>
            <a:pPr marL="342900" indent="-342900">
              <a:buFont typeface="+mj-lt"/>
              <a:buAutoNum type="arabicPeriod"/>
            </a:pPr>
            <a:r>
              <a:rPr lang="en-US" sz="2400" b="1" dirty="0" smtClean="0"/>
              <a:t>UNDUPLICATED list of participants</a:t>
            </a:r>
          </a:p>
          <a:p>
            <a:pPr marL="342900" indent="-342900">
              <a:buFont typeface="+mj-lt"/>
              <a:buAutoNum type="arabicPeriod"/>
            </a:pPr>
            <a:r>
              <a:rPr lang="en-US" sz="2400" b="1" dirty="0" smtClean="0"/>
              <a:t>HIC</a:t>
            </a:r>
          </a:p>
          <a:p>
            <a:pPr marL="342900" indent="-342900">
              <a:buFont typeface="+mj-lt"/>
              <a:buAutoNum type="arabicPeriod"/>
            </a:pPr>
            <a:r>
              <a:rPr lang="en-US" sz="2400" b="1" dirty="0" smtClean="0"/>
              <a:t>PIT</a:t>
            </a:r>
          </a:p>
          <a:p>
            <a:pPr marL="342900" indent="-342900">
              <a:buFont typeface="+mj-lt"/>
              <a:buAutoNum type="arabicPeriod"/>
            </a:pPr>
            <a:r>
              <a:rPr lang="en-US" sz="2400" b="1" dirty="0" smtClean="0"/>
              <a:t>AGE</a:t>
            </a:r>
          </a:p>
          <a:p>
            <a:pPr marL="342900" indent="-342900">
              <a:buFont typeface="+mj-lt"/>
              <a:buAutoNum type="arabicPeriod"/>
            </a:pPr>
            <a:r>
              <a:rPr lang="en-US" sz="2400" b="1" dirty="0" smtClean="0"/>
              <a:t>GENDER</a:t>
            </a:r>
          </a:p>
          <a:p>
            <a:pPr marL="342900" indent="-342900">
              <a:buFont typeface="+mj-lt"/>
              <a:buAutoNum type="arabicPeriod"/>
            </a:pPr>
            <a:r>
              <a:rPr lang="en-US" sz="2400" b="1" dirty="0" smtClean="0"/>
              <a:t>ETHNICITY</a:t>
            </a:r>
          </a:p>
          <a:p>
            <a:pPr marL="342900" indent="-342900">
              <a:buFont typeface="+mj-lt"/>
              <a:buAutoNum type="arabicPeriod"/>
            </a:pPr>
            <a:r>
              <a:rPr lang="en-US" sz="2400" b="1" dirty="0" smtClean="0"/>
              <a:t>RACE</a:t>
            </a:r>
          </a:p>
          <a:p>
            <a:pPr marL="342900" indent="-342900">
              <a:buFont typeface="+mj-lt"/>
              <a:buAutoNum type="arabicPeriod"/>
            </a:pPr>
            <a:r>
              <a:rPr lang="en-US" sz="2400" b="1" dirty="0" smtClean="0"/>
              <a:t>PERSONS by Household Size</a:t>
            </a:r>
          </a:p>
          <a:p>
            <a:pPr marL="342900" indent="-342900">
              <a:buFont typeface="+mj-lt"/>
              <a:buAutoNum type="arabicPeriod"/>
            </a:pPr>
            <a:r>
              <a:rPr lang="en-US" sz="2400" b="1" dirty="0" smtClean="0"/>
              <a:t>PERSONS by Household Type</a:t>
            </a:r>
          </a:p>
          <a:p>
            <a:pPr marL="342900" indent="-342900">
              <a:buFont typeface="+mj-lt"/>
              <a:buAutoNum type="arabicPeriod"/>
            </a:pPr>
            <a:endParaRPr lang="en-US" sz="2400" b="1" dirty="0" smtClean="0"/>
          </a:p>
          <a:p>
            <a:pPr marL="342900" indent="-342900">
              <a:buFont typeface="+mj-lt"/>
              <a:buAutoNum type="arabicPeriod"/>
            </a:pPr>
            <a:r>
              <a:rPr lang="en-US" sz="2400" b="1" dirty="0" smtClean="0"/>
              <a:t>VETERAN Status</a:t>
            </a:r>
          </a:p>
          <a:p>
            <a:pPr marL="342900" indent="-342900">
              <a:buFont typeface="+mj-lt"/>
              <a:buAutoNum type="arabicPeriod"/>
            </a:pPr>
            <a:r>
              <a:rPr lang="en-US" sz="2400" b="1" dirty="0" smtClean="0"/>
              <a:t>NUMBER of Disabled Participants</a:t>
            </a:r>
          </a:p>
          <a:p>
            <a:pPr marL="342900" indent="-342900">
              <a:buFont typeface="+mj-lt"/>
              <a:buAutoNum type="arabicPeriod"/>
            </a:pPr>
            <a:r>
              <a:rPr lang="en-US" sz="2400" b="1" dirty="0" smtClean="0"/>
              <a:t>LIVING Situation [Prior]</a:t>
            </a:r>
          </a:p>
          <a:p>
            <a:pPr marL="342900" indent="-342900">
              <a:buFont typeface="+mj-lt"/>
              <a:buAutoNum type="arabicPeriod"/>
            </a:pPr>
            <a:r>
              <a:rPr lang="en-US" sz="2400" b="1" dirty="0" smtClean="0"/>
              <a:t>HOW long were they in said situation</a:t>
            </a:r>
          </a:p>
          <a:p>
            <a:pPr marL="342900" indent="-342900">
              <a:buFont typeface="+mj-lt"/>
              <a:buAutoNum type="arabicPeriod"/>
            </a:pPr>
            <a:r>
              <a:rPr lang="en-US" sz="2400" b="1" dirty="0" smtClean="0"/>
              <a:t>TOTAL nights in ES/TH/PSH for adults</a:t>
            </a:r>
          </a:p>
          <a:p>
            <a:pPr marL="342900" indent="-342900">
              <a:buFont typeface="+mj-lt"/>
              <a:buAutoNum type="arabicPeriod"/>
            </a:pPr>
            <a:r>
              <a:rPr lang="en-US" sz="2400" b="1" dirty="0" smtClean="0"/>
              <a:t>TOTAL nights in ES/TH/PSH for children/unaccompanied youth</a:t>
            </a:r>
          </a:p>
          <a:p>
            <a:endParaRPr lang="en-US" dirty="0"/>
          </a:p>
        </p:txBody>
      </p:sp>
    </p:spTree>
    <p:extLst>
      <p:ext uri="{BB962C8B-B14F-4D97-AF65-F5344CB8AC3E}">
        <p14:creationId xmlns:p14="http://schemas.microsoft.com/office/powerpoint/2010/main" val="25697971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else</a:t>
            </a:r>
            <a:r>
              <a:rPr lang="is-IS" dirty="0" smtClean="0"/>
              <a:t>…?</a:t>
            </a:r>
            <a:endParaRPr lang="en-US" dirty="0"/>
          </a:p>
        </p:txBody>
      </p:sp>
      <p:pic>
        <p:nvPicPr>
          <p:cNvPr id="4" name="HMIS Quick Train- Checking Clients into Bed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27263" y="1825625"/>
            <a:ext cx="7735887" cy="4351338"/>
          </a:xfrm>
        </p:spPr>
      </p:pic>
    </p:spTree>
    <p:extLst>
      <p:ext uri="{BB962C8B-B14F-4D97-AF65-F5344CB8AC3E}">
        <p14:creationId xmlns:p14="http://schemas.microsoft.com/office/powerpoint/2010/main" val="40199628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a:t>
            </a:r>
            <a:r>
              <a:rPr lang="is-IS" dirty="0" smtClean="0"/>
              <a:t>…</a:t>
            </a:r>
            <a:r>
              <a:rPr lang="en-US" dirty="0" smtClean="0"/>
              <a:t>?</a:t>
            </a:r>
            <a:endParaRPr lang="en-US" dirty="0"/>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2058194"/>
            <a:ext cx="5181600" cy="3886200"/>
          </a:xfrm>
        </p:spPr>
      </p:pic>
      <p:sp>
        <p:nvSpPr>
          <p:cNvPr id="5" name="Content Placeholder 4"/>
          <p:cNvSpPr>
            <a:spLocks noGrp="1"/>
          </p:cNvSpPr>
          <p:nvPr>
            <p:ph sz="half" idx="2"/>
          </p:nvPr>
        </p:nvSpPr>
        <p:spPr/>
        <p:txBody>
          <a:bodyPr>
            <a:normAutofit fontScale="85000" lnSpcReduction="20000"/>
          </a:bodyPr>
          <a:lstStyle/>
          <a:p>
            <a:r>
              <a:rPr lang="en-US" dirty="0"/>
              <a:t>This report is usually our Christmas present. It’s the one we complete just before the year ends. Usually, it’s around November, although sometimes it can also go into December. Since we all are ready to pack and leave and enjoy the Christmas break at easy, we would prefer to have this done as soon as possible. Early November.</a:t>
            </a:r>
          </a:p>
          <a:p>
            <a:endParaRPr lang="en-US" dirty="0"/>
          </a:p>
          <a:p>
            <a:r>
              <a:rPr lang="en-US" dirty="0"/>
              <a:t>This year, we will start working on it this Month </a:t>
            </a:r>
            <a:r>
              <a:rPr lang="en-US" dirty="0" smtClean="0"/>
              <a:t>.</a:t>
            </a:r>
            <a:endParaRPr lang="en-US" dirty="0"/>
          </a:p>
        </p:txBody>
      </p:sp>
    </p:spTree>
    <p:extLst>
      <p:ext uri="{BB962C8B-B14F-4D97-AF65-F5344CB8AC3E}">
        <p14:creationId xmlns:p14="http://schemas.microsoft.com/office/powerpoint/2010/main" val="19045048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4467719" y="541507"/>
          <a:ext cx="8128000" cy="60830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 name="TextBox 25"/>
          <p:cNvSpPr txBox="1"/>
          <p:nvPr/>
        </p:nvSpPr>
        <p:spPr>
          <a:xfrm>
            <a:off x="8702402" y="1708667"/>
            <a:ext cx="1718705" cy="1107996"/>
          </a:xfrm>
          <a:prstGeom prst="rect">
            <a:avLst/>
          </a:prstGeom>
          <a:noFill/>
        </p:spPr>
        <p:txBody>
          <a:bodyPr wrap="square" rtlCol="0">
            <a:spAutoFit/>
          </a:bodyPr>
          <a:lstStyle/>
          <a:p>
            <a:pPr algn="ctr"/>
            <a:r>
              <a:rPr lang="en-US" sz="1600" b="1" dirty="0" smtClean="0">
                <a:solidFill>
                  <a:prstClr val="black"/>
                </a:solidFill>
              </a:rPr>
              <a:t>System Performance Measures</a:t>
            </a:r>
          </a:p>
          <a:p>
            <a:endParaRPr lang="en-US" dirty="0" smtClean="0">
              <a:solidFill>
                <a:prstClr val="black"/>
              </a:solidFill>
            </a:endParaRPr>
          </a:p>
        </p:txBody>
      </p:sp>
      <p:sp>
        <p:nvSpPr>
          <p:cNvPr id="29" name="TextBox 28"/>
          <p:cNvSpPr txBox="1"/>
          <p:nvPr/>
        </p:nvSpPr>
        <p:spPr>
          <a:xfrm>
            <a:off x="7530828" y="4088219"/>
            <a:ext cx="2001777" cy="584775"/>
          </a:xfrm>
          <a:prstGeom prst="rect">
            <a:avLst/>
          </a:prstGeom>
          <a:noFill/>
        </p:spPr>
        <p:txBody>
          <a:bodyPr wrap="square" rtlCol="0">
            <a:spAutoFit/>
          </a:bodyPr>
          <a:lstStyle/>
          <a:p>
            <a:pPr algn="ctr"/>
            <a:r>
              <a:rPr lang="en-US" sz="1600" b="1" dirty="0" smtClean="0">
                <a:solidFill>
                  <a:prstClr val="black"/>
                </a:solidFill>
              </a:rPr>
              <a:t>Annual Homeless Assessment Report</a:t>
            </a:r>
          </a:p>
        </p:txBody>
      </p:sp>
      <p:sp>
        <p:nvSpPr>
          <p:cNvPr id="23" name="TextBox 22"/>
          <p:cNvSpPr txBox="1"/>
          <p:nvPr/>
        </p:nvSpPr>
        <p:spPr>
          <a:xfrm>
            <a:off x="6317840" y="2662560"/>
            <a:ext cx="2169137" cy="938719"/>
          </a:xfrm>
          <a:prstGeom prst="rect">
            <a:avLst/>
          </a:prstGeom>
          <a:noFill/>
        </p:spPr>
        <p:txBody>
          <a:bodyPr wrap="square" rtlCol="0">
            <a:spAutoFit/>
          </a:bodyPr>
          <a:lstStyle/>
          <a:p>
            <a:r>
              <a:rPr lang="en-US" sz="1300" b="1" u="sng" dirty="0" smtClean="0">
                <a:solidFill>
                  <a:prstClr val="black"/>
                </a:solidFill>
              </a:rPr>
              <a:t>Dates</a:t>
            </a:r>
            <a:r>
              <a:rPr lang="en-US" sz="1300" b="1" dirty="0" smtClean="0">
                <a:solidFill>
                  <a:prstClr val="black"/>
                </a:solidFill>
              </a:rPr>
              <a:t>: Count on January 25</a:t>
            </a:r>
            <a:r>
              <a:rPr lang="en-US" sz="1300" b="1" baseline="30000" dirty="0" smtClean="0">
                <a:solidFill>
                  <a:prstClr val="black"/>
                </a:solidFill>
              </a:rPr>
              <a:t>th</a:t>
            </a:r>
            <a:r>
              <a:rPr lang="en-US" sz="1300" b="1" dirty="0" smtClean="0">
                <a:solidFill>
                  <a:prstClr val="black"/>
                </a:solidFill>
              </a:rPr>
              <a:t> HIC surveys due to THN, January 29th.</a:t>
            </a:r>
          </a:p>
          <a:p>
            <a:endParaRPr lang="en-US" sz="1600" dirty="0" smtClean="0">
              <a:solidFill>
                <a:prstClr val="black"/>
              </a:solidFill>
            </a:endParaRPr>
          </a:p>
        </p:txBody>
      </p:sp>
      <p:sp>
        <p:nvSpPr>
          <p:cNvPr id="25" name="TextBox 24"/>
          <p:cNvSpPr txBox="1"/>
          <p:nvPr/>
        </p:nvSpPr>
        <p:spPr>
          <a:xfrm>
            <a:off x="8780827" y="2540522"/>
            <a:ext cx="2135266" cy="1092607"/>
          </a:xfrm>
          <a:prstGeom prst="rect">
            <a:avLst/>
          </a:prstGeom>
          <a:noFill/>
        </p:spPr>
        <p:txBody>
          <a:bodyPr wrap="square" rtlCol="0">
            <a:spAutoFit/>
          </a:bodyPr>
          <a:lstStyle/>
          <a:p>
            <a:r>
              <a:rPr lang="en-US" sz="1300" b="1" u="sng" dirty="0" smtClean="0">
                <a:solidFill>
                  <a:prstClr val="black"/>
                </a:solidFill>
              </a:rPr>
              <a:t>Date</a:t>
            </a:r>
            <a:r>
              <a:rPr lang="en-US" sz="1300" b="1" dirty="0" smtClean="0">
                <a:solidFill>
                  <a:prstClr val="black"/>
                </a:solidFill>
              </a:rPr>
              <a:t>: HMIS report will be reviewed in May. </a:t>
            </a:r>
          </a:p>
          <a:p>
            <a:endParaRPr lang="en-US" sz="1300" b="1" dirty="0" smtClean="0">
              <a:solidFill>
                <a:prstClr val="black"/>
              </a:solidFill>
            </a:endParaRPr>
          </a:p>
          <a:p>
            <a:r>
              <a:rPr lang="en-US" sz="1300" b="1" dirty="0" smtClean="0">
                <a:solidFill>
                  <a:prstClr val="black"/>
                </a:solidFill>
              </a:rPr>
              <a:t>All data quality issues must   be fixed before May.</a:t>
            </a:r>
          </a:p>
        </p:txBody>
      </p:sp>
      <p:sp>
        <p:nvSpPr>
          <p:cNvPr id="28" name="TextBox 27"/>
          <p:cNvSpPr txBox="1"/>
          <p:nvPr/>
        </p:nvSpPr>
        <p:spPr>
          <a:xfrm>
            <a:off x="6554939" y="1708667"/>
            <a:ext cx="1932038" cy="830997"/>
          </a:xfrm>
          <a:prstGeom prst="rect">
            <a:avLst/>
          </a:prstGeom>
          <a:noFill/>
        </p:spPr>
        <p:txBody>
          <a:bodyPr wrap="square" rtlCol="0">
            <a:spAutoFit/>
          </a:bodyPr>
          <a:lstStyle/>
          <a:p>
            <a:pPr algn="ctr"/>
            <a:r>
              <a:rPr lang="en-US" sz="1600" b="1" dirty="0" smtClean="0">
                <a:solidFill>
                  <a:prstClr val="black"/>
                </a:solidFill>
              </a:rPr>
              <a:t>Point-In-Time &amp; Housing Inventory Count</a:t>
            </a:r>
          </a:p>
        </p:txBody>
      </p:sp>
      <p:sp>
        <p:nvSpPr>
          <p:cNvPr id="34" name="TextBox 33"/>
          <p:cNvSpPr txBox="1"/>
          <p:nvPr/>
        </p:nvSpPr>
        <p:spPr>
          <a:xfrm>
            <a:off x="7436356" y="4752987"/>
            <a:ext cx="2190723" cy="692497"/>
          </a:xfrm>
          <a:prstGeom prst="rect">
            <a:avLst/>
          </a:prstGeom>
          <a:noFill/>
        </p:spPr>
        <p:txBody>
          <a:bodyPr wrap="square" rtlCol="0">
            <a:spAutoFit/>
          </a:bodyPr>
          <a:lstStyle/>
          <a:p>
            <a:pPr algn="ctr"/>
            <a:r>
              <a:rPr lang="en-US" sz="1300" b="1" u="sng" dirty="0" smtClean="0">
                <a:solidFill>
                  <a:prstClr val="black"/>
                </a:solidFill>
              </a:rPr>
              <a:t>Date</a:t>
            </a:r>
            <a:r>
              <a:rPr lang="en-US" sz="1300" b="1" dirty="0" smtClean="0">
                <a:solidFill>
                  <a:prstClr val="black"/>
                </a:solidFill>
              </a:rPr>
              <a:t>: HMIS staff will review report and conduct data quality checks Oct-Nov.</a:t>
            </a:r>
          </a:p>
        </p:txBody>
      </p:sp>
      <p:sp>
        <p:nvSpPr>
          <p:cNvPr id="40" name="TextBox 39"/>
          <p:cNvSpPr txBox="1"/>
          <p:nvPr/>
        </p:nvSpPr>
        <p:spPr>
          <a:xfrm>
            <a:off x="61143" y="1290966"/>
            <a:ext cx="5380741" cy="3681905"/>
          </a:xfrm>
          <a:prstGeom prst="rect">
            <a:avLst/>
          </a:prstGeom>
          <a:noFill/>
          <a:ln>
            <a:noFill/>
          </a:ln>
        </p:spPr>
        <p:txBody>
          <a:bodyPr wrap="square" rtlCol="0">
            <a:spAutoFit/>
          </a:bodyPr>
          <a:lstStyle/>
          <a:p>
            <a:pPr algn="ctr">
              <a:lnSpc>
                <a:spcPct val="150000"/>
              </a:lnSpc>
            </a:pPr>
            <a:r>
              <a:rPr lang="en-US" sz="5400" b="1" dirty="0" smtClean="0">
                <a:ln w="22225">
                  <a:solidFill>
                    <a:prstClr val="black"/>
                  </a:solidFill>
                  <a:prstDash val="solid"/>
                </a:ln>
                <a:solidFill>
                  <a:prstClr val="black"/>
                </a:solidFill>
                <a:latin typeface="Rockwell Extra Bold" panose="02060903040505020403" pitchFamily="18" charset="0"/>
              </a:rPr>
              <a:t>HMIS REPORT TIMELINE</a:t>
            </a:r>
          </a:p>
        </p:txBody>
      </p:sp>
      <p:sp>
        <p:nvSpPr>
          <p:cNvPr id="42" name="Oval 41"/>
          <p:cNvSpPr/>
          <p:nvPr/>
        </p:nvSpPr>
        <p:spPr>
          <a:xfrm>
            <a:off x="5695586" y="2094779"/>
            <a:ext cx="780706" cy="59647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sp>
        <p:nvSpPr>
          <p:cNvPr id="43" name="Oval 42"/>
          <p:cNvSpPr/>
          <p:nvPr/>
        </p:nvSpPr>
        <p:spPr>
          <a:xfrm>
            <a:off x="8216287" y="5887664"/>
            <a:ext cx="780706" cy="59647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sp>
        <p:nvSpPr>
          <p:cNvPr id="44" name="Oval 43"/>
          <p:cNvSpPr/>
          <p:nvPr/>
        </p:nvSpPr>
        <p:spPr>
          <a:xfrm>
            <a:off x="10525740" y="2090186"/>
            <a:ext cx="780706" cy="59647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sp>
        <p:nvSpPr>
          <p:cNvPr id="37" name="TextBox 36"/>
          <p:cNvSpPr txBox="1"/>
          <p:nvPr/>
        </p:nvSpPr>
        <p:spPr bwMode="gray">
          <a:xfrm>
            <a:off x="10711812" y="2053981"/>
            <a:ext cx="408562" cy="615553"/>
          </a:xfrm>
          <a:prstGeom prst="rect">
            <a:avLst/>
          </a:prstGeom>
          <a:noFill/>
        </p:spPr>
        <p:txBody>
          <a:bodyPr wrap="square" rtlCol="0">
            <a:spAutoFit/>
          </a:bodyPr>
          <a:lstStyle/>
          <a:p>
            <a:r>
              <a:rPr lang="en-US" sz="3400" b="1" dirty="0" smtClean="0">
                <a:solidFill>
                  <a:prstClr val="white"/>
                </a:solidFill>
              </a:rPr>
              <a:t>2</a:t>
            </a:r>
          </a:p>
        </p:txBody>
      </p:sp>
      <p:sp>
        <p:nvSpPr>
          <p:cNvPr id="38" name="TextBox 37"/>
          <p:cNvSpPr txBox="1"/>
          <p:nvPr/>
        </p:nvSpPr>
        <p:spPr bwMode="gray">
          <a:xfrm>
            <a:off x="8417050" y="5868586"/>
            <a:ext cx="408562" cy="615553"/>
          </a:xfrm>
          <a:prstGeom prst="rect">
            <a:avLst/>
          </a:prstGeom>
          <a:noFill/>
        </p:spPr>
        <p:txBody>
          <a:bodyPr wrap="square" rtlCol="0">
            <a:spAutoFit/>
          </a:bodyPr>
          <a:lstStyle/>
          <a:p>
            <a:r>
              <a:rPr lang="en-US" sz="3400" b="1" dirty="0" smtClean="0">
                <a:solidFill>
                  <a:prstClr val="white"/>
                </a:solidFill>
              </a:rPr>
              <a:t>3</a:t>
            </a:r>
          </a:p>
        </p:txBody>
      </p:sp>
      <p:sp>
        <p:nvSpPr>
          <p:cNvPr id="36" name="TextBox 35"/>
          <p:cNvSpPr txBox="1"/>
          <p:nvPr/>
        </p:nvSpPr>
        <p:spPr bwMode="gray">
          <a:xfrm>
            <a:off x="5892655" y="2053980"/>
            <a:ext cx="408562" cy="615553"/>
          </a:xfrm>
          <a:prstGeom prst="rect">
            <a:avLst/>
          </a:prstGeom>
          <a:noFill/>
        </p:spPr>
        <p:txBody>
          <a:bodyPr wrap="square" rtlCol="0">
            <a:spAutoFit/>
          </a:bodyPr>
          <a:lstStyle/>
          <a:p>
            <a:r>
              <a:rPr lang="en-US" sz="3400" b="1" dirty="0" smtClean="0">
                <a:solidFill>
                  <a:prstClr val="white"/>
                </a:solidFill>
              </a:rPr>
              <a:t>1</a:t>
            </a:r>
          </a:p>
        </p:txBody>
      </p:sp>
    </p:spTree>
    <p:extLst>
      <p:ext uri="{BB962C8B-B14F-4D97-AF65-F5344CB8AC3E}">
        <p14:creationId xmlns:p14="http://schemas.microsoft.com/office/powerpoint/2010/main" val="2019403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Questions?</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439915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Resources</a:t>
            </a:r>
            <a:endParaRPr lang="en-US" dirty="0"/>
          </a:p>
        </p:txBody>
      </p:sp>
      <p:sp>
        <p:nvSpPr>
          <p:cNvPr id="5" name="Content Placeholder 4"/>
          <p:cNvSpPr>
            <a:spLocks noGrp="1"/>
          </p:cNvSpPr>
          <p:nvPr>
            <p:ph idx="1"/>
          </p:nvPr>
        </p:nvSpPr>
        <p:spPr/>
        <p:txBody>
          <a:bodyPr/>
          <a:lstStyle/>
          <a:p>
            <a:r>
              <a:rPr lang="en-US" dirty="0"/>
              <a:t>“</a:t>
            </a:r>
            <a:r>
              <a:rPr lang="en-US" u="sng" dirty="0">
                <a:hlinkClick r:id="rId2"/>
              </a:rPr>
              <a:t>System Performance Measures in Context</a:t>
            </a:r>
            <a:r>
              <a:rPr lang="en-US" dirty="0"/>
              <a:t>,” July 2014, </a:t>
            </a:r>
            <a:r>
              <a:rPr lang="en-US" dirty="0" smtClean="0"/>
              <a:t>HUD</a:t>
            </a:r>
          </a:p>
          <a:p>
            <a:r>
              <a:rPr lang="en-US" dirty="0" smtClean="0"/>
              <a:t>“</a:t>
            </a:r>
            <a:r>
              <a:rPr lang="en-US" dirty="0" smtClean="0">
                <a:hlinkClick r:id="rId3"/>
              </a:rPr>
              <a:t>System Performance Improvement Briefs</a:t>
            </a:r>
            <a:r>
              <a:rPr lang="en-US" dirty="0" smtClean="0"/>
              <a:t>,” July 2017, HUD</a:t>
            </a:r>
          </a:p>
          <a:p>
            <a:r>
              <a:rPr lang="en-US" dirty="0" smtClean="0"/>
              <a:t>“</a:t>
            </a:r>
            <a:r>
              <a:rPr lang="en-US" dirty="0" smtClean="0">
                <a:hlinkClick r:id="rId4"/>
              </a:rPr>
              <a:t>System Performance Measures Introductory Guide</a:t>
            </a:r>
            <a:r>
              <a:rPr lang="en-US" dirty="0" smtClean="0"/>
              <a:t>,” May 2015, HUD</a:t>
            </a:r>
            <a:endParaRPr lang="en-US" dirty="0"/>
          </a:p>
        </p:txBody>
      </p:sp>
    </p:spTree>
    <p:extLst>
      <p:ext uri="{BB962C8B-B14F-4D97-AF65-F5344CB8AC3E}">
        <p14:creationId xmlns:p14="http://schemas.microsoft.com/office/powerpoint/2010/main" val="1020035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is a Point-In-Time Count (PIT)?</a:t>
            </a:r>
            <a:endParaRPr lang="en-US" dirty="0"/>
          </a:p>
        </p:txBody>
      </p:sp>
      <p:sp>
        <p:nvSpPr>
          <p:cNvPr id="3" name="Content Placeholder 2"/>
          <p:cNvSpPr>
            <a:spLocks noGrp="1"/>
          </p:cNvSpPr>
          <p:nvPr>
            <p:ph idx="1"/>
          </p:nvPr>
        </p:nvSpPr>
        <p:spPr>
          <a:xfrm>
            <a:off x="838200" y="2133535"/>
            <a:ext cx="10515600" cy="4351338"/>
          </a:xfrm>
        </p:spPr>
        <p:txBody>
          <a:bodyPr/>
          <a:lstStyle/>
          <a:p>
            <a:pPr marL="342900" indent="-342900"/>
            <a:r>
              <a:rPr lang="en-US" dirty="0"/>
              <a:t>A count of all sheltered and unsheltered homeless people in your community on a single </a:t>
            </a:r>
            <a:r>
              <a:rPr lang="en-US" dirty="0" smtClean="0"/>
              <a:t>night. </a:t>
            </a:r>
            <a:endParaRPr lang="en-US" dirty="0"/>
          </a:p>
          <a:p>
            <a:pPr marL="342900" indent="-342900"/>
            <a:r>
              <a:rPr lang="en-US" dirty="0"/>
              <a:t>Useful for:</a:t>
            </a:r>
          </a:p>
          <a:p>
            <a:pPr marL="800100" lvl="1" indent="-342900"/>
            <a:r>
              <a:rPr lang="en-US" dirty="0"/>
              <a:t>Planning and program development </a:t>
            </a:r>
          </a:p>
          <a:p>
            <a:pPr marL="800100" lvl="1" indent="-342900">
              <a:buFont typeface="Wingdings" panose="05000000000000000000" pitchFamily="2" charset="2"/>
              <a:buChar char="§"/>
            </a:pPr>
            <a:r>
              <a:rPr lang="en-US" dirty="0" smtClean="0"/>
              <a:t>Measuring </a:t>
            </a:r>
            <a:r>
              <a:rPr lang="en-US" dirty="0"/>
              <a:t>progress </a:t>
            </a:r>
          </a:p>
          <a:p>
            <a:pPr marL="800100" lvl="1" indent="-342900">
              <a:buFont typeface="Wingdings" panose="05000000000000000000" pitchFamily="2" charset="2"/>
              <a:buChar char="§"/>
            </a:pPr>
            <a:r>
              <a:rPr lang="en-US" dirty="0"/>
              <a:t>Raising public awareness </a:t>
            </a:r>
          </a:p>
          <a:p>
            <a:pPr marL="800100" lvl="1" indent="-342900">
              <a:buFont typeface="Wingdings" panose="05000000000000000000" pitchFamily="2" charset="2"/>
              <a:buChar char="§"/>
            </a:pPr>
            <a:r>
              <a:rPr lang="en-US" dirty="0"/>
              <a:t>Maintaining/improving HMIS data quality + completeness</a:t>
            </a:r>
          </a:p>
          <a:p>
            <a:pPr marL="0" indent="0">
              <a:buNone/>
            </a:pPr>
            <a:endParaRPr lang="en-US" dirty="0"/>
          </a:p>
        </p:txBody>
      </p:sp>
    </p:spTree>
    <p:extLst>
      <p:ext uri="{BB962C8B-B14F-4D97-AF65-F5344CB8AC3E}">
        <p14:creationId xmlns:p14="http://schemas.microsoft.com/office/powerpoint/2010/main" val="10520028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Who needs to conduct a PIT Count?</a:t>
            </a:r>
            <a:endParaRPr lang="en-US" dirty="0"/>
          </a:p>
        </p:txBody>
      </p:sp>
      <p:sp>
        <p:nvSpPr>
          <p:cNvPr id="3" name="Content Placeholder 2"/>
          <p:cNvSpPr>
            <a:spLocks noGrp="1"/>
          </p:cNvSpPr>
          <p:nvPr>
            <p:ph idx="1"/>
          </p:nvPr>
        </p:nvSpPr>
        <p:spPr>
          <a:xfrm>
            <a:off x="2046561" y="2800325"/>
            <a:ext cx="8098878" cy="2041525"/>
          </a:xfrm>
        </p:spPr>
        <p:txBody>
          <a:bodyPr/>
          <a:lstStyle/>
          <a:p>
            <a:r>
              <a:rPr lang="en-US" b="1" dirty="0" smtClean="0"/>
              <a:t>ALL</a:t>
            </a:r>
            <a:r>
              <a:rPr lang="en-US" dirty="0" smtClean="0"/>
              <a:t> agencies that receive federal funding (HUD requirement)</a:t>
            </a:r>
          </a:p>
          <a:p>
            <a:r>
              <a:rPr lang="en-US" dirty="0" smtClean="0"/>
              <a:t>Any organization that wants to better understand homelessness in their community</a:t>
            </a:r>
            <a:endParaRPr lang="en-US" dirty="0"/>
          </a:p>
        </p:txBody>
      </p:sp>
    </p:spTree>
    <p:extLst>
      <p:ext uri="{BB962C8B-B14F-4D97-AF65-F5344CB8AC3E}">
        <p14:creationId xmlns:p14="http://schemas.microsoft.com/office/powerpoint/2010/main" val="41125686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Why do we conduct a PIT?</a:t>
            </a:r>
            <a:endParaRPr lang="en-US" dirty="0"/>
          </a:p>
        </p:txBody>
      </p:sp>
      <p:sp>
        <p:nvSpPr>
          <p:cNvPr id="3" name="Content Placeholder 2"/>
          <p:cNvSpPr>
            <a:spLocks noGrp="1"/>
          </p:cNvSpPr>
          <p:nvPr>
            <p:ph idx="1"/>
          </p:nvPr>
        </p:nvSpPr>
        <p:spPr>
          <a:xfrm>
            <a:off x="515007" y="1809859"/>
            <a:ext cx="11161986" cy="4351338"/>
          </a:xfrm>
        </p:spPr>
        <p:txBody>
          <a:bodyPr/>
          <a:lstStyle/>
          <a:p>
            <a:pPr marL="628650" lvl="1" indent="-171450" algn="ctr"/>
            <a:r>
              <a:rPr lang="en-US" sz="2800" dirty="0"/>
              <a:t>Point-in-time counts are important because they establish the dimensions of the problem of homelessness and help policymakers and program administrators track progress toward the goal of ending homelessness. </a:t>
            </a:r>
            <a:endParaRPr lang="en-US" sz="2800" dirty="0" smtClean="0"/>
          </a:p>
          <a:p>
            <a:pPr marL="457200" lvl="1" indent="0">
              <a:buNone/>
            </a:pPr>
            <a:endParaRPr lang="en-US" sz="2800" dirty="0"/>
          </a:p>
          <a:p>
            <a:pPr marL="628650" lvl="1" indent="-171450" algn="ctr"/>
            <a:r>
              <a:rPr lang="en-US" sz="2800" dirty="0"/>
              <a:t>Collecting data on homelessness and tracking progress can inform public opinion, increase public awareness, and attract resources that will lead to the eradication of the problem.</a:t>
            </a:r>
          </a:p>
          <a:p>
            <a:endParaRPr lang="en-US" dirty="0"/>
          </a:p>
        </p:txBody>
      </p:sp>
    </p:spTree>
    <p:extLst>
      <p:ext uri="{BB962C8B-B14F-4D97-AF65-F5344CB8AC3E}">
        <p14:creationId xmlns:p14="http://schemas.microsoft.com/office/powerpoint/2010/main" val="26121953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Counting Us App</a:t>
            </a:r>
            <a:endParaRPr lang="en-US" dirty="0"/>
          </a:p>
        </p:txBody>
      </p:sp>
      <p:pic>
        <p:nvPicPr>
          <p:cNvPr id="4" name="Content Placeholder 3"/>
          <p:cNvPicPr>
            <a:picLocks noGrp="1" noChangeAspect="1"/>
          </p:cNvPicPr>
          <p:nvPr>
            <p:ph idx="1"/>
          </p:nvPr>
        </p:nvPicPr>
        <p:blipFill>
          <a:blip r:embed="rId2"/>
          <a:stretch>
            <a:fillRect/>
          </a:stretch>
        </p:blipFill>
        <p:spPr>
          <a:xfrm>
            <a:off x="641357" y="1772333"/>
            <a:ext cx="2869098" cy="3566751"/>
          </a:xfrm>
          <a:prstGeom prst="rect">
            <a:avLst/>
          </a:prstGeom>
        </p:spPr>
      </p:pic>
      <p:pic>
        <p:nvPicPr>
          <p:cNvPr id="5" name="Picture 4"/>
          <p:cNvPicPr>
            <a:picLocks noChangeAspect="1"/>
          </p:cNvPicPr>
          <p:nvPr/>
        </p:nvPicPr>
        <p:blipFill>
          <a:blip r:embed="rId3"/>
          <a:stretch>
            <a:fillRect/>
          </a:stretch>
        </p:blipFill>
        <p:spPr>
          <a:xfrm>
            <a:off x="8581552" y="1772333"/>
            <a:ext cx="2869950" cy="3566751"/>
          </a:xfrm>
          <a:prstGeom prst="rect">
            <a:avLst/>
          </a:prstGeom>
        </p:spPr>
      </p:pic>
      <p:pic>
        <p:nvPicPr>
          <p:cNvPr id="6" name="Picture 5"/>
          <p:cNvPicPr>
            <a:picLocks noChangeAspect="1"/>
          </p:cNvPicPr>
          <p:nvPr/>
        </p:nvPicPr>
        <p:blipFill>
          <a:blip r:embed="rId4"/>
          <a:stretch>
            <a:fillRect/>
          </a:stretch>
        </p:blipFill>
        <p:spPr>
          <a:xfrm>
            <a:off x="4475763" y="1772333"/>
            <a:ext cx="2881478" cy="3572333"/>
          </a:xfrm>
          <a:prstGeom prst="rect">
            <a:avLst/>
          </a:prstGeom>
        </p:spPr>
      </p:pic>
    </p:spTree>
    <p:extLst>
      <p:ext uri="{BB962C8B-B14F-4D97-AF65-F5344CB8AC3E}">
        <p14:creationId xmlns:p14="http://schemas.microsoft.com/office/powerpoint/2010/main" val="41941601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Counting Us Command Center</a:t>
            </a:r>
            <a:endParaRPr lang="en-US" dirty="0"/>
          </a:p>
        </p:txBody>
      </p:sp>
      <p:pic>
        <p:nvPicPr>
          <p:cNvPr id="4" name="Content Placeholder 3"/>
          <p:cNvPicPr>
            <a:picLocks noGrp="1" noChangeAspect="1"/>
          </p:cNvPicPr>
          <p:nvPr>
            <p:ph idx="1"/>
          </p:nvPr>
        </p:nvPicPr>
        <p:blipFill>
          <a:blip r:embed="rId2"/>
          <a:stretch>
            <a:fillRect/>
          </a:stretch>
        </p:blipFill>
        <p:spPr>
          <a:xfrm>
            <a:off x="1049373" y="1690688"/>
            <a:ext cx="5573805" cy="4351338"/>
          </a:xfrm>
          <a:prstGeom prst="rect">
            <a:avLst/>
          </a:prstGeom>
        </p:spPr>
      </p:pic>
      <p:pic>
        <p:nvPicPr>
          <p:cNvPr id="5" name="Picture 4"/>
          <p:cNvPicPr>
            <a:picLocks noChangeAspect="1"/>
          </p:cNvPicPr>
          <p:nvPr/>
        </p:nvPicPr>
        <p:blipFill>
          <a:blip r:embed="rId3"/>
          <a:stretch>
            <a:fillRect/>
          </a:stretch>
        </p:blipFill>
        <p:spPr>
          <a:xfrm>
            <a:off x="7147609" y="1976383"/>
            <a:ext cx="4419721" cy="3772776"/>
          </a:xfrm>
          <a:prstGeom prst="rect">
            <a:avLst/>
          </a:prstGeom>
        </p:spPr>
      </p:pic>
    </p:spTree>
    <p:extLst>
      <p:ext uri="{BB962C8B-B14F-4D97-AF65-F5344CB8AC3E}">
        <p14:creationId xmlns:p14="http://schemas.microsoft.com/office/powerpoint/2010/main" val="396785491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THN colors">
      <a:dk1>
        <a:srgbClr val="003D79"/>
      </a:dk1>
      <a:lt1>
        <a:sysClr val="window" lastClr="FFFFFF"/>
      </a:lt1>
      <a:dk2>
        <a:srgbClr val="003D79"/>
      </a:dk2>
      <a:lt2>
        <a:srgbClr val="FFFFFF"/>
      </a:lt2>
      <a:accent1>
        <a:srgbClr val="9DBB53"/>
      </a:accent1>
      <a:accent2>
        <a:srgbClr val="BA431B"/>
      </a:accent2>
      <a:accent3>
        <a:srgbClr val="6B506B"/>
      </a:accent3>
      <a:accent4>
        <a:srgbClr val="1B5CBB"/>
      </a:accent4>
      <a:accent5>
        <a:srgbClr val="718791"/>
      </a:accent5>
      <a:accent6>
        <a:srgbClr val="D9D9D9"/>
      </a:accent6>
      <a:hlink>
        <a:srgbClr val="003D79"/>
      </a:hlink>
      <a:folHlink>
        <a:srgbClr val="9DBB53"/>
      </a:folHlink>
    </a:clrScheme>
    <a:fontScheme name="THN Fonts">
      <a:majorFont>
        <a:latin typeface="Playfair Display Black"/>
        <a:ea typeface=""/>
        <a:cs typeface=""/>
      </a:majorFont>
      <a:minorFont>
        <a:latin typeface="Ralew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N Template 1.potx" id="{54D5AF8D-C9D2-42C0-AB16-D29809690F7E}" vid="{C2E0D01D-6501-4CDE-AC33-DFEA31277FA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THN Template 1</Template>
  <TotalTime>1385</TotalTime>
  <Words>1968</Words>
  <Application>Microsoft Office PowerPoint</Application>
  <PresentationFormat>Widescreen</PresentationFormat>
  <Paragraphs>342</Paragraphs>
  <Slides>46</Slides>
  <Notes>17</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46</vt:i4>
      </vt:variant>
    </vt:vector>
  </HeadingPairs>
  <TitlesOfParts>
    <vt:vector size="56" baseType="lpstr">
      <vt:lpstr>Calibri Light</vt:lpstr>
      <vt:lpstr>Raleway</vt:lpstr>
      <vt:lpstr>Rockwell Extra Bold</vt:lpstr>
      <vt:lpstr>Playfair Display</vt:lpstr>
      <vt:lpstr>Playfair Display Black</vt:lpstr>
      <vt:lpstr>Calibri</vt:lpstr>
      <vt:lpstr>Wingdings</vt:lpstr>
      <vt:lpstr>Arial</vt:lpstr>
      <vt:lpstr>Office Theme</vt:lpstr>
      <vt:lpstr>1_Office Theme</vt:lpstr>
      <vt:lpstr>A Year in the Life of an HMIS User</vt:lpstr>
      <vt:lpstr>Spread the word!</vt:lpstr>
      <vt:lpstr>PowerPoint Presentation</vt:lpstr>
      <vt:lpstr>Point-In-Time Count</vt:lpstr>
      <vt:lpstr>What is a Point-In-Time Count (PIT)?</vt:lpstr>
      <vt:lpstr>Who needs to conduct a PIT Count?</vt:lpstr>
      <vt:lpstr>Why do we conduct a PIT?</vt:lpstr>
      <vt:lpstr>Counting Us App</vt:lpstr>
      <vt:lpstr>Counting Us Command Center</vt:lpstr>
      <vt:lpstr>PIT and HMIS</vt:lpstr>
      <vt:lpstr>When is the PIT conducted?</vt:lpstr>
      <vt:lpstr>Housing Inventory Count</vt:lpstr>
      <vt:lpstr>What is the Housing Inventory Count (HIC)?</vt:lpstr>
      <vt:lpstr>Who needs to conduct a HIC?</vt:lpstr>
      <vt:lpstr>Why do we conduct a HIC?</vt:lpstr>
      <vt:lpstr>HIC and HMIS</vt:lpstr>
      <vt:lpstr>When is the HIC conducted?</vt:lpstr>
      <vt:lpstr>A message from Ben Mahoney</vt:lpstr>
      <vt:lpstr>System Performance Measures</vt:lpstr>
      <vt:lpstr>PowerPoint Presentation</vt:lpstr>
      <vt:lpstr>What are SPMs?</vt:lpstr>
      <vt:lpstr>What elements are considered for SPMs?</vt:lpstr>
      <vt:lpstr>What programs are considered for SPMs?</vt:lpstr>
      <vt:lpstr>When are SPMs run?</vt:lpstr>
      <vt:lpstr>How does this tie back to HMIS?</vt:lpstr>
      <vt:lpstr>SPMs: Measure 4</vt:lpstr>
      <vt:lpstr>SPMs: Measure 4 (cont.)</vt:lpstr>
      <vt:lpstr>What can you do to prepare?</vt:lpstr>
      <vt:lpstr>PowerPoint Presentation</vt:lpstr>
      <vt:lpstr>Measure 1: Length of Time Persons Remain Homeless</vt:lpstr>
      <vt:lpstr>Measure 2: Return to Homelessness</vt:lpstr>
      <vt:lpstr>Measure 3: Number of People Experiencing Homelessness</vt:lpstr>
      <vt:lpstr>Measure 4: Employment and Income Growth</vt:lpstr>
      <vt:lpstr>Measure 5: Number of People Experiencing Homelessness for the First Time</vt:lpstr>
      <vt:lpstr>Measure 7: Successful Placements at System Exit</vt:lpstr>
      <vt:lpstr>A message from Ben Mahoney</vt:lpstr>
      <vt:lpstr>Annual Homeless Assessment Report</vt:lpstr>
      <vt:lpstr>PowerPoint Presentation</vt:lpstr>
      <vt:lpstr>How…?</vt:lpstr>
      <vt:lpstr>Who…?</vt:lpstr>
      <vt:lpstr>What…?</vt:lpstr>
      <vt:lpstr>What else…?</vt:lpstr>
      <vt:lpstr>When…?</vt:lpstr>
      <vt:lpstr>PowerPoint Presentation</vt:lpstr>
      <vt:lpstr>Questions?</vt:lpstr>
      <vt:lpstr>Resources</vt:lpstr>
    </vt:vector>
  </TitlesOfParts>
  <Company>Texas Homeless Network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Title Here)</dc:title>
  <dc:creator>Victoria Lopez</dc:creator>
  <cp:lastModifiedBy>Kristin Zakoor</cp:lastModifiedBy>
  <cp:revision>99</cp:revision>
  <dcterms:created xsi:type="dcterms:W3CDTF">2017-08-02T20:13:49Z</dcterms:created>
  <dcterms:modified xsi:type="dcterms:W3CDTF">2017-10-16T17:34:58Z</dcterms:modified>
</cp:coreProperties>
</file>