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9" r:id="rId2"/>
    <p:sldId id="273" r:id="rId3"/>
    <p:sldId id="257" r:id="rId4"/>
    <p:sldId id="277" r:id="rId5"/>
    <p:sldId id="265" r:id="rId6"/>
    <p:sldId id="266" r:id="rId7"/>
    <p:sldId id="268" r:id="rId8"/>
    <p:sldId id="260" r:id="rId9"/>
    <p:sldId id="261" r:id="rId10"/>
    <p:sldId id="264" r:id="rId11"/>
    <p:sldId id="279" r:id="rId12"/>
    <p:sldId id="280" r:id="rId13"/>
    <p:sldId id="281" r:id="rId14"/>
    <p:sldId id="284" r:id="rId15"/>
    <p:sldId id="263" r:id="rId16"/>
    <p:sldId id="282" r:id="rId17"/>
    <p:sldId id="283" r:id="rId18"/>
    <p:sldId id="272" r:id="rId19"/>
    <p:sldId id="269" r:id="rId20"/>
    <p:sldId id="270" r:id="rId21"/>
    <p:sldId id="274" r:id="rId22"/>
    <p:sldId id="276" r:id="rId23"/>
    <p:sldId id="271" r:id="rId24"/>
  </p:sldIdLst>
  <p:sldSz cx="12192000" cy="6858000"/>
  <p:notesSz cx="6858000" cy="9296400"/>
  <p:embeddedFontLst>
    <p:embeddedFont>
      <p:font typeface="Playfair Display Black" panose="020B0604020202020204" charset="0"/>
      <p:bold r:id="rId26"/>
      <p:boldItalic r:id="rId27"/>
    </p:embeddedFont>
    <p:embeddedFont>
      <p:font typeface="Playfair Display" panose="020B0604020202020204" charset="0"/>
      <p:bold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Raleway" panose="020B060402020202020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a Checa" initials="SC" lastIdx="1" clrIdx="0">
    <p:extLst>
      <p:ext uri="{19B8F6BF-5375-455C-9EA6-DF929625EA0E}">
        <p15:presenceInfo xmlns:p15="http://schemas.microsoft.com/office/powerpoint/2012/main" userId="S-1-5-21-2531117529-53470595-587515952-12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0" autoAdjust="0"/>
    <p:restoredTop sz="58788" autoAdjust="0"/>
  </p:normalViewPr>
  <p:slideViewPr>
    <p:cSldViewPr snapToGrid="0">
      <p:cViewPr varScale="1">
        <p:scale>
          <a:sx n="68" d="100"/>
          <a:sy n="68" d="100"/>
        </p:scale>
        <p:origin x="194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FE36F-635B-4B4E-A382-4FB92E2CAC62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6E8B5-1922-4C31-9BF2-151FE0ABB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38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3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87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93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55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45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47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62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71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38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2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94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44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25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66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63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11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1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27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E8B5-1922-4C31-9BF2-151FE0ABB7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3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>
          <a:xfrm>
            <a:off x="-1300119" y="65517"/>
            <a:ext cx="13414626" cy="6702530"/>
            <a:chOff x="-1327981" y="26125"/>
            <a:chExt cx="13778145" cy="688415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26125"/>
              <a:ext cx="1982576" cy="10564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27" y="26125"/>
              <a:ext cx="1982576" cy="105648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26125"/>
              <a:ext cx="1982576" cy="10564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938" y="26125"/>
              <a:ext cx="1982576" cy="10564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63" y="26125"/>
              <a:ext cx="1982576" cy="10564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26125"/>
              <a:ext cx="1982576" cy="10564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2" y="1194560"/>
              <a:ext cx="1982576" cy="10564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1186812"/>
              <a:ext cx="1982576" cy="10564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43" y="1194560"/>
              <a:ext cx="1982576" cy="10564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1194560"/>
              <a:ext cx="1982576" cy="10564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1194560"/>
              <a:ext cx="1982576" cy="105648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23" y="2347915"/>
              <a:ext cx="1982576" cy="10564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48" y="2347915"/>
              <a:ext cx="1982576" cy="10564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134" y="2357854"/>
              <a:ext cx="1982576" cy="10564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20" y="2357854"/>
              <a:ext cx="1982576" cy="10564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845" y="2357854"/>
              <a:ext cx="1982576" cy="105648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3516350"/>
              <a:ext cx="1982576" cy="105648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88" y="3528480"/>
              <a:ext cx="1982576" cy="105648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3526289"/>
              <a:ext cx="1982576" cy="105648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9" y="3526289"/>
              <a:ext cx="1982576" cy="1056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24" y="3526289"/>
              <a:ext cx="1982576" cy="105648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3530032"/>
              <a:ext cx="1982576" cy="10564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93" y="4683176"/>
              <a:ext cx="1982576" cy="105648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4692100"/>
              <a:ext cx="1982576" cy="105648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04" y="4693115"/>
              <a:ext cx="1982576" cy="10564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4693115"/>
              <a:ext cx="1982576" cy="105648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4693115"/>
              <a:ext cx="1982576" cy="105648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4" y="5851611"/>
              <a:ext cx="1982576" cy="1056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870" y="5853802"/>
              <a:ext cx="1982576" cy="105648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95" y="5851611"/>
              <a:ext cx="1982576" cy="105648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81" y="5851611"/>
              <a:ext cx="1982576" cy="105648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06" y="5851611"/>
              <a:ext cx="1982576" cy="105648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754" y="1194560"/>
              <a:ext cx="1982576" cy="105648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2356620"/>
              <a:ext cx="1982576" cy="105648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7981" y="4684545"/>
              <a:ext cx="1982576" cy="105648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5851371"/>
              <a:ext cx="1982576" cy="105648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sp>
        <p:nvSpPr>
          <p:cNvPr id="104" name="Rectangle 103"/>
          <p:cNvSpPr/>
          <p:nvPr userDrawn="1"/>
        </p:nvSpPr>
        <p:spPr>
          <a:xfrm>
            <a:off x="6793271" y="0"/>
            <a:ext cx="53987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793272" y="5764917"/>
            <a:ext cx="50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Strategies</a:t>
            </a:r>
            <a:r>
              <a:rPr lang="en-US" sz="2400" baseline="0" dirty="0" smtClean="0">
                <a:solidFill>
                  <a:schemeClr val="bg1"/>
                </a:solidFill>
                <a:latin typeface="+mj-lt"/>
              </a:rPr>
              <a:t> For Change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793271" y="6265415"/>
            <a:ext cx="50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thn.org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7477533" y="2075542"/>
            <a:ext cx="4329861" cy="24538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99" y="546942"/>
            <a:ext cx="4074545" cy="1223486"/>
          </a:xfrm>
          <a:prstGeom prst="rect">
            <a:avLst/>
          </a:prstGeom>
        </p:spPr>
      </p:pic>
      <p:sp>
        <p:nvSpPr>
          <p:cNvPr id="120" name="Rectangle 119"/>
          <p:cNvSpPr/>
          <p:nvPr userDrawn="1"/>
        </p:nvSpPr>
        <p:spPr>
          <a:xfrm>
            <a:off x="-1712684" y="-261257"/>
            <a:ext cx="1640114" cy="793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5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7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1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0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3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4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2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5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6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6898-7E7E-4DF6-B26A-9F21224F7E22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59D1-7C16-4B01-85C2-4A7CDD20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acebook.com/TexasHomelessNetwork/" TargetMode="External"/><Relationship Id="rId5" Type="http://schemas.openxmlformats.org/officeDocument/2006/relationships/hyperlink" Target="http://www.thn.org/" TargetMode="Externa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533" y="2133600"/>
            <a:ext cx="4337096" cy="28448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Using Data for Planning and Goal Setting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13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Action Steps: Translating the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768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Effectively </a:t>
            </a:r>
            <a:r>
              <a:rPr lang="en-US" dirty="0"/>
              <a:t>understand </a:t>
            </a:r>
            <a:r>
              <a:rPr lang="en-US" dirty="0" smtClean="0"/>
              <a:t>the data </a:t>
            </a:r>
            <a:r>
              <a:rPr lang="en-US" dirty="0"/>
              <a:t>and </a:t>
            </a:r>
            <a:r>
              <a:rPr lang="en-US" dirty="0" smtClean="0"/>
              <a:t>find a way to turn it into user-friendly material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harts, graphs, tables</a:t>
            </a:r>
          </a:p>
          <a:p>
            <a:pPr lvl="2"/>
            <a:r>
              <a:rPr lang="en-US" dirty="0" smtClean="0"/>
              <a:t>Tableau</a:t>
            </a:r>
            <a:endParaRPr lang="en-US" dirty="0"/>
          </a:p>
          <a:p>
            <a:pPr lvl="2"/>
            <a:r>
              <a:rPr lang="en-US" dirty="0" smtClean="0"/>
              <a:t>Word Clouds</a:t>
            </a:r>
          </a:p>
          <a:p>
            <a:pPr lvl="2"/>
            <a:r>
              <a:rPr lang="en-US" dirty="0" smtClean="0"/>
              <a:t>Heat maps </a:t>
            </a:r>
          </a:p>
          <a:p>
            <a:pPr lvl="2"/>
            <a:r>
              <a:rPr lang="en-US" dirty="0" smtClean="0"/>
              <a:t>Master Lists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data as the </a:t>
            </a:r>
            <a:r>
              <a:rPr lang="en-US" dirty="0"/>
              <a:t>mechanism for system </a:t>
            </a:r>
            <a:r>
              <a:rPr lang="en-US" dirty="0" smtClean="0"/>
              <a:t>change</a:t>
            </a:r>
          </a:p>
          <a:p>
            <a:pPr lvl="2"/>
            <a:r>
              <a:rPr lang="en-US" dirty="0" smtClean="0"/>
              <a:t>Create tools to address gaps in the system, monitor progress, and highlight outcomes.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Re-assess </a:t>
            </a:r>
            <a:r>
              <a:rPr lang="en-US" dirty="0"/>
              <a:t>impact of actions and further review 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054" y="803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Example: Raw Data- Housing Inventory Count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6050" y="1167336"/>
            <a:ext cx="11367053" cy="46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Translated 1: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5896" y="1690688"/>
            <a:ext cx="6000392" cy="465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Translated </a:t>
            </a:r>
            <a:r>
              <a:rPr lang="en-US" dirty="0" smtClean="0"/>
              <a:t>2: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6191" y="1690688"/>
            <a:ext cx="9301939" cy="431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Translated 3: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165" y="1578077"/>
            <a:ext cx="7713670" cy="47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016" y="365125"/>
            <a:ext cx="10348784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Example: Translating the Data to help with Planning/Goal Setting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608" y="2636786"/>
            <a:ext cx="10515600" cy="2436659"/>
          </a:xfrm>
        </p:spPr>
        <p:txBody>
          <a:bodyPr/>
          <a:lstStyle/>
          <a:p>
            <a:r>
              <a:rPr lang="en-US" sz="2600" b="1" i="1" u="sng" dirty="0" smtClean="0">
                <a:cs typeface="Myriad Pro"/>
              </a:rPr>
              <a:t>“Master Lists”</a:t>
            </a:r>
            <a:r>
              <a:rPr lang="en-US" sz="2600" dirty="0" smtClean="0">
                <a:cs typeface="Myriad Pro"/>
              </a:rPr>
              <a:t>: </a:t>
            </a:r>
            <a:r>
              <a:rPr lang="en-US" sz="2600" dirty="0">
                <a:cs typeface="Myriad Pro"/>
              </a:rPr>
              <a:t>A real-time, up-to date list of all people experiencing homelessness, which serves as a means to deepen the understanding of homelessness at a local level as well as supports </a:t>
            </a:r>
            <a:r>
              <a:rPr lang="en-US" sz="2600" dirty="0" smtClean="0">
                <a:cs typeface="Myriad Pro"/>
              </a:rPr>
              <a:t>communities’ planning </a:t>
            </a:r>
            <a:r>
              <a:rPr lang="en-US" sz="2600" dirty="0">
                <a:cs typeface="Myriad Pro"/>
              </a:rPr>
              <a:t>efforts for reducing and ending </a:t>
            </a:r>
            <a:r>
              <a:rPr lang="en-US" sz="2600" dirty="0" smtClean="0">
                <a:cs typeface="Myriad Pro"/>
              </a:rPr>
              <a:t>homelessness. </a:t>
            </a:r>
          </a:p>
        </p:txBody>
      </p:sp>
    </p:spTree>
    <p:extLst>
      <p:ext uri="{BB962C8B-B14F-4D97-AF65-F5344CB8AC3E}">
        <p14:creationId xmlns:p14="http://schemas.microsoft.com/office/powerpoint/2010/main" val="39288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Veteran’s Master List 1: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28520"/>
            <a:ext cx="10515600" cy="429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Veteran’s Master List </a:t>
            </a:r>
            <a:r>
              <a:rPr lang="en-US" dirty="0" smtClean="0"/>
              <a:t>2: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1626" y="1825625"/>
            <a:ext cx="5004167" cy="46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Data is the future!</a:t>
            </a:r>
          </a:p>
          <a:p>
            <a:pPr lvl="1"/>
            <a:r>
              <a:rPr lang="en-US" sz="2200" dirty="0" smtClean="0"/>
              <a:t>Important to find ways to incorporate your data into everyday decision making</a:t>
            </a:r>
          </a:p>
          <a:p>
            <a:r>
              <a:rPr lang="en-US" sz="2600" dirty="0" smtClean="0"/>
              <a:t>Use what you have and know</a:t>
            </a:r>
          </a:p>
          <a:p>
            <a:pPr lvl="1"/>
            <a:r>
              <a:rPr lang="en-US" sz="2200" dirty="0" smtClean="0"/>
              <a:t>Remember it doesn’t have to be fancy to get your point across</a:t>
            </a:r>
          </a:p>
          <a:p>
            <a:r>
              <a:rPr lang="en-US" sz="2600" dirty="0" smtClean="0"/>
              <a:t>Determine issues of importance and use repetition</a:t>
            </a:r>
            <a:endParaRPr lang="en-US" sz="2600" dirty="0"/>
          </a:p>
          <a:p>
            <a:pPr lvl="1">
              <a:spcBef>
                <a:spcPts val="1000"/>
              </a:spcBef>
            </a:pPr>
            <a:r>
              <a:rPr lang="en-US" sz="2200" dirty="0"/>
              <a:t>Familiarity lends itself to </a:t>
            </a:r>
            <a:r>
              <a:rPr lang="en-US" sz="2200" dirty="0" smtClean="0"/>
              <a:t>comprehension</a:t>
            </a:r>
          </a:p>
          <a:p>
            <a:r>
              <a:rPr lang="en-US" sz="2600" dirty="0"/>
              <a:t>Know your audience</a:t>
            </a:r>
          </a:p>
          <a:p>
            <a:pPr lvl="1">
              <a:spcBef>
                <a:spcPts val="1000"/>
              </a:spcBef>
            </a:pPr>
            <a:r>
              <a:rPr lang="en-US" sz="2200" dirty="0"/>
              <a:t>Communicate data across all levels of </a:t>
            </a:r>
            <a:r>
              <a:rPr lang="en-US" sz="2200" dirty="0" smtClean="0"/>
              <a:t>knowledge</a:t>
            </a:r>
            <a:endParaRPr lang="en-US" sz="2600" dirty="0"/>
          </a:p>
          <a:p>
            <a:r>
              <a:rPr lang="en-US" sz="2600" dirty="0"/>
              <a:t>Data is a starting point for planning</a:t>
            </a:r>
          </a:p>
          <a:p>
            <a:pPr lvl="1">
              <a:spcBef>
                <a:spcPts val="1000"/>
              </a:spcBef>
            </a:pPr>
            <a:r>
              <a:rPr lang="en-US" sz="2200" dirty="0"/>
              <a:t>It’s ok to not have a plan at the start of the data review, but it’s vital to have the data when it’s time to plan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of the challenges you have faced in implementing data-driven strategies?</a:t>
            </a:r>
          </a:p>
          <a:p>
            <a:r>
              <a:rPr lang="en-US" dirty="0" smtClean="0"/>
              <a:t>What are some issues you have had in translating the data?</a:t>
            </a:r>
          </a:p>
          <a:p>
            <a:r>
              <a:rPr lang="en-US" dirty="0">
                <a:cs typeface="Myriad Pro"/>
              </a:rPr>
              <a:t>What is one way you’ve successfully used a technique to translate data </a:t>
            </a:r>
            <a:r>
              <a:rPr lang="en-US" dirty="0" smtClean="0">
                <a:cs typeface="Myriad Pro"/>
              </a:rPr>
              <a:t>for leadership/ community partners?</a:t>
            </a:r>
          </a:p>
          <a:p>
            <a:r>
              <a:rPr lang="en-US" dirty="0" smtClean="0">
                <a:cs typeface="Myriad Pro"/>
              </a:rPr>
              <a:t>How can THN help you to become more data-driven?</a:t>
            </a:r>
            <a:endParaRPr lang="en-US" dirty="0">
              <a:cs typeface="Myriad Pr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64910" y="1426722"/>
            <a:ext cx="5335718" cy="4739952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2784" y="1600200"/>
            <a:ext cx="5802126" cy="4088532"/>
          </a:xfrm>
          <a:prstGeom prst="rect">
            <a:avLst/>
          </a:prstGeom>
          <a:blipFill dpi="0" rotWithShape="1">
            <a:blip r:embed="rId4">
              <a:alphaModFix amt="15000"/>
            </a:blip>
            <a:srcRect/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layfair Display" panose="00000500000000000000" pitchFamily="2" charset="0"/>
              </a:rPr>
              <a:t>Spread the word!</a:t>
            </a:r>
            <a:endParaRPr lang="en-US" b="1" dirty="0">
              <a:latin typeface="Playfair Display" panose="000005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Texas Homeless Network</a:t>
            </a:r>
            <a:br>
              <a:rPr lang="en-US" dirty="0" smtClean="0"/>
            </a:br>
            <a:r>
              <a:rPr lang="en-US" dirty="0" smtClean="0"/>
              <a:t>@</a:t>
            </a:r>
            <a:r>
              <a:rPr lang="en-US" dirty="0" err="1" smtClean="0"/>
              <a:t>TXHomeNet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Conference Hashtag</a:t>
            </a:r>
            <a:br>
              <a:rPr lang="en-US" dirty="0" smtClean="0"/>
            </a:br>
            <a:r>
              <a:rPr lang="en-US" dirty="0" smtClean="0"/>
              <a:t>#</a:t>
            </a:r>
            <a:r>
              <a:rPr lang="en-US" dirty="0" err="1" smtClean="0"/>
              <a:t>EndTXHomelessness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www.thn.org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Facebook</a:t>
            </a:r>
            <a:br>
              <a:rPr lang="en-US" dirty="0"/>
            </a:br>
            <a:r>
              <a:rPr lang="en-US" dirty="0">
                <a:hlinkClick r:id="rId6"/>
              </a:rPr>
              <a:t>https://www.facebook.com/TexasHomelessNetwork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Instagram</a:t>
            </a:r>
            <a:br>
              <a:rPr lang="en-US" dirty="0"/>
            </a:br>
            <a:r>
              <a:rPr lang="en-US" dirty="0"/>
              <a:t>https://www.instagram.com/txhomenet/</a:t>
            </a:r>
          </a:p>
        </p:txBody>
      </p:sp>
    </p:spTree>
    <p:extLst>
      <p:ext uri="{BB962C8B-B14F-4D97-AF65-F5344CB8AC3E}">
        <p14:creationId xmlns:p14="http://schemas.microsoft.com/office/powerpoint/2010/main" val="3636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6004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If you liked this presentation, you’ll also like…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5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TX BoS CoC Conference Track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Friday, Oct. 6th</a:t>
            </a:r>
          </a:p>
          <a:p>
            <a:r>
              <a:rPr lang="en-US" dirty="0" smtClean="0"/>
              <a:t>7.3: A Year in the Life of an HMIS User (10:30 AM)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491" y="270467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insight on the importance of using data-driven strategies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Help identify action steps for planning and goal setting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Assist in creating ways to translate data into digestible information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Importance of Using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67586" cy="435133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4379"/>
              </a:buClr>
            </a:pPr>
            <a:r>
              <a:rPr lang="en-US" sz="2100" dirty="0"/>
              <a:t>Documenting </a:t>
            </a:r>
            <a:r>
              <a:rPr lang="en-US" sz="2100" dirty="0" smtClean="0"/>
              <a:t>needs </a:t>
            </a:r>
            <a:r>
              <a:rPr lang="en-US" sz="2100" dirty="0"/>
              <a:t>of homeless persons in our communities, as well as the number of </a:t>
            </a:r>
            <a:r>
              <a:rPr lang="en-US" sz="2100" dirty="0" smtClean="0"/>
              <a:t>services is </a:t>
            </a:r>
            <a:r>
              <a:rPr lang="en-US" sz="2100" dirty="0"/>
              <a:t>essential to identifying the proper strategies to tackle the problem; </a:t>
            </a:r>
            <a:r>
              <a:rPr lang="en-US" sz="2100" b="1" dirty="0"/>
              <a:t>it’s very difficult to manage what you can’t measure.</a:t>
            </a:r>
          </a:p>
          <a:p>
            <a:pPr marL="0" indent="0">
              <a:buClr>
                <a:srgbClr val="004379"/>
              </a:buClr>
              <a:buNone/>
            </a:pPr>
            <a:endParaRPr lang="en-US" sz="2100" dirty="0">
              <a:cs typeface="Myriad Pro"/>
            </a:endParaRPr>
          </a:p>
          <a:p>
            <a:pPr marL="285750" indent="-285750">
              <a:buClr>
                <a:srgbClr val="004379"/>
              </a:buClr>
            </a:pPr>
            <a:r>
              <a:rPr lang="en-US" sz="2100" dirty="0">
                <a:cs typeface="Myriad Pro"/>
              </a:rPr>
              <a:t>Understanding the needs of individuals and families who are homeless is pertinent for a </a:t>
            </a:r>
            <a:r>
              <a:rPr lang="en-US" sz="2100" dirty="0" smtClean="0">
                <a:cs typeface="Myriad Pro"/>
              </a:rPr>
              <a:t>Continuum of Care (CoC) </a:t>
            </a:r>
            <a:r>
              <a:rPr lang="en-US" sz="2100" dirty="0">
                <a:cs typeface="Myriad Pro"/>
              </a:rPr>
              <a:t>to develop a plan coordinating implementation of a housing and service system</a:t>
            </a:r>
          </a:p>
          <a:p>
            <a:pPr marL="0" indent="0">
              <a:buClr>
                <a:srgbClr val="004379"/>
              </a:buClr>
              <a:buNone/>
            </a:pPr>
            <a:endParaRPr lang="fr-FR" sz="2100" dirty="0">
              <a:cs typeface="Myriad Pro"/>
            </a:endParaRPr>
          </a:p>
          <a:p>
            <a:r>
              <a:rPr lang="en-US" sz="2100" dirty="0"/>
              <a:t>Data lets agencies challenge assumptions and redirect resources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cs typeface="Myriad Pro"/>
              </a:rPr>
              <a:t>Helping mainstream system providers unfamiliar with a community’s homeless crisis response system</a:t>
            </a:r>
            <a:r>
              <a:rPr lang="en-US" sz="1800" b="1" dirty="0">
                <a:cs typeface="Myriad Pro"/>
              </a:rPr>
              <a:t> </a:t>
            </a:r>
            <a:r>
              <a:rPr lang="en-US" sz="1800" dirty="0">
                <a:cs typeface="Myriad Pro"/>
              </a:rPr>
              <a:t>understand how they currently and could potentially have an impact on improving the overall system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Data collection efforts offer a more in-depth picture of homelessness that enables policymakers to target resources toward effective assistance models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>
                <a:cs typeface="Myriad Pro"/>
              </a:rPr>
              <a:t>Efforts </a:t>
            </a:r>
            <a:r>
              <a:rPr lang="en-US" sz="1800" dirty="0">
                <a:cs typeface="Myriad Pro"/>
              </a:rPr>
              <a:t>to improve planning by effectively translating data ultimately means the goal is to benefit individuals and families experiencing homelessness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12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854" y="439265"/>
            <a:ext cx="7867135" cy="13863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Data and Reporting</a:t>
            </a:r>
            <a:br>
              <a:rPr lang="en-US" sz="4000" dirty="0" smtClean="0"/>
            </a:br>
            <a:r>
              <a:rPr lang="en-US" sz="2400" b="1" i="1" dirty="0" smtClean="0"/>
              <a:t>What we are working with…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184" y="1653272"/>
            <a:ext cx="4812957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300" dirty="0"/>
              <a:t>Annual Homeless Assessment Report (AHAR)</a:t>
            </a:r>
          </a:p>
          <a:p>
            <a:pPr lvl="0"/>
            <a:r>
              <a:rPr lang="en-US" sz="2300" dirty="0"/>
              <a:t>Annual Point in Time Count (PIT) and Housing Inventory Count (HIC)</a:t>
            </a:r>
          </a:p>
          <a:p>
            <a:pPr lvl="0"/>
            <a:r>
              <a:rPr lang="en-US" sz="2300" dirty="0"/>
              <a:t>System Performance Measures (SPMs)</a:t>
            </a:r>
          </a:p>
          <a:p>
            <a:pPr lvl="0"/>
            <a:r>
              <a:rPr lang="en-US" sz="2300" dirty="0" err="1"/>
              <a:t>CoC</a:t>
            </a:r>
            <a:r>
              <a:rPr lang="en-US" sz="2300" dirty="0"/>
              <a:t> Annual Performance Report (APR</a:t>
            </a:r>
            <a:r>
              <a:rPr lang="en-US" sz="2300" dirty="0" smtClean="0"/>
              <a:t>)</a:t>
            </a:r>
          </a:p>
          <a:p>
            <a:pPr lvl="0"/>
            <a:r>
              <a:rPr lang="en-US" sz="2300" dirty="0" smtClean="0"/>
              <a:t>Canned Reports for Client-level and Program-level Data</a:t>
            </a:r>
          </a:p>
          <a:p>
            <a:pPr lvl="0"/>
            <a:r>
              <a:rPr lang="en-US" sz="2300" dirty="0" smtClean="0"/>
              <a:t>Custom Reporting</a:t>
            </a:r>
            <a:endParaRPr lang="en-US" sz="23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785" y="1653272"/>
            <a:ext cx="4641638" cy="383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41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All this data is great.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79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Strategies:</a:t>
            </a:r>
          </a:p>
          <a:p>
            <a:r>
              <a:rPr lang="en-US" sz="2400" dirty="0" smtClean="0"/>
              <a:t>Work within your agency and community to determine what is important/most pressing matter</a:t>
            </a:r>
          </a:p>
          <a:p>
            <a:pPr lvl="1"/>
            <a:r>
              <a:rPr lang="en-US" sz="2000" dirty="0" smtClean="0"/>
              <a:t>Get feedback then apply it to your planning process</a:t>
            </a:r>
          </a:p>
          <a:p>
            <a:r>
              <a:rPr lang="en-US" sz="2400" dirty="0" smtClean="0"/>
              <a:t>Sift </a:t>
            </a:r>
            <a:r>
              <a:rPr lang="en-US" sz="2400" dirty="0"/>
              <a:t>through </a:t>
            </a:r>
            <a:r>
              <a:rPr lang="en-US" sz="2400" dirty="0" smtClean="0"/>
              <a:t>available </a:t>
            </a:r>
            <a:r>
              <a:rPr lang="en-US" sz="2400" dirty="0"/>
              <a:t>data to create usable, valuable </a:t>
            </a:r>
            <a:r>
              <a:rPr lang="en-US" sz="2400" dirty="0" smtClean="0"/>
              <a:t>reports to initiate planning process</a:t>
            </a:r>
          </a:p>
          <a:p>
            <a:pPr lvl="1"/>
            <a:r>
              <a:rPr lang="en-US" sz="2000" dirty="0" smtClean="0"/>
              <a:t>Use what you have; “valuable” doesn’t have to mean fancy or cutting edge</a:t>
            </a:r>
          </a:p>
          <a:p>
            <a:r>
              <a:rPr lang="en-US" sz="2400" dirty="0"/>
              <a:t>Remember the numbers you are crunching are based on real </a:t>
            </a:r>
            <a:r>
              <a:rPr lang="en-US" sz="2400" dirty="0" smtClean="0"/>
              <a:t>people, and the </a:t>
            </a:r>
            <a:r>
              <a:rPr lang="en-US" sz="2400" dirty="0"/>
              <a:t>data is input by more real people. </a:t>
            </a:r>
          </a:p>
          <a:p>
            <a:pPr lvl="1"/>
            <a:r>
              <a:rPr lang="en-US" sz="2000" dirty="0"/>
              <a:t>Help them understand their importance </a:t>
            </a:r>
            <a:r>
              <a:rPr lang="en-US" sz="2000" dirty="0" smtClean="0"/>
              <a:t>in the process, i.e., data quality</a:t>
            </a: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Action Steps: Planning/Goal Setting</a:t>
            </a:r>
            <a:r>
              <a:rPr lang="en-US" dirty="0"/>
              <a:t/>
            </a:r>
            <a:br>
              <a:rPr lang="en-US" dirty="0"/>
            </a:br>
            <a:r>
              <a:rPr lang="en-US" sz="2800" i="1" dirty="0"/>
              <a:t>Using Data-Driven Approach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599" y="1825625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Determine what you want to measure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what data and reports you will need to show outcomes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Translate report data into easily understood charts and tables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reports available widely and be open and transparent about where report numbers come from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data to inform decisions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Re-evaluate </a:t>
            </a:r>
            <a:r>
              <a:rPr lang="en-US" dirty="0"/>
              <a:t>and reassess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507" y="2528343"/>
            <a:ext cx="5181600" cy="29459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Results from focusing on data-driven </a:t>
            </a:r>
            <a:r>
              <a:rPr lang="en-US" dirty="0" smtClean="0"/>
              <a:t>strategies</a:t>
            </a:r>
          </a:p>
          <a:p>
            <a:pPr lvl="1"/>
            <a:r>
              <a:rPr lang="en-US" dirty="0"/>
              <a:t>Better data quality </a:t>
            </a:r>
            <a:endParaRPr lang="en-US" dirty="0" smtClean="0"/>
          </a:p>
          <a:p>
            <a:pPr lvl="1"/>
            <a:r>
              <a:rPr lang="en-US" dirty="0" smtClean="0"/>
              <a:t>Increase </a:t>
            </a:r>
            <a:r>
              <a:rPr lang="en-US" dirty="0"/>
              <a:t>in </a:t>
            </a:r>
            <a:r>
              <a:rPr lang="en-US" dirty="0" err="1"/>
              <a:t>CoC</a:t>
            </a:r>
            <a:r>
              <a:rPr lang="en-US" dirty="0"/>
              <a:t> funding </a:t>
            </a:r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transparency in local funding application </a:t>
            </a:r>
            <a:endParaRPr lang="en-US" dirty="0" smtClean="0"/>
          </a:p>
          <a:p>
            <a:pPr lvl="1"/>
            <a:r>
              <a:rPr lang="en-US" dirty="0" smtClean="0"/>
              <a:t>Better </a:t>
            </a:r>
            <a:r>
              <a:rPr lang="en-US" dirty="0"/>
              <a:t>system planning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Activity: </a:t>
            </a:r>
            <a:r>
              <a:rPr lang="en-US" sz="3600" b="1" dirty="0">
                <a:solidFill>
                  <a:srgbClr val="004379"/>
                </a:solidFill>
                <a:cs typeface="Myriad Pro"/>
              </a:rPr>
              <a:t>Using Data within Day-to-Day Decision-Making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3376"/>
            <a:ext cx="10515600" cy="4351338"/>
          </a:xfrm>
        </p:spPr>
        <p:txBody>
          <a:bodyPr/>
          <a:lstStyle/>
          <a:p>
            <a:r>
              <a:rPr lang="en-US" sz="2400" dirty="0">
                <a:cs typeface="Myriad Pro"/>
              </a:rPr>
              <a:t>During an average day, what are examples of how you use data </a:t>
            </a:r>
            <a:r>
              <a:rPr lang="en-US" sz="2400" dirty="0" smtClean="0">
                <a:cs typeface="Myriad Pro"/>
              </a:rPr>
              <a:t>to make decisions during </a:t>
            </a:r>
            <a:r>
              <a:rPr lang="en-US" sz="2400" dirty="0">
                <a:cs typeface="Myriad Pro"/>
              </a:rPr>
              <a:t>work? </a:t>
            </a:r>
            <a:r>
              <a:rPr lang="en-US" sz="2400" dirty="0" smtClean="0">
                <a:cs typeface="Myriad Pro"/>
              </a:rPr>
              <a:t>What </a:t>
            </a:r>
            <a:r>
              <a:rPr lang="en-US" sz="2400" dirty="0">
                <a:cs typeface="Myriad Pro"/>
              </a:rPr>
              <a:t>are examples of how you use data within your decision-making during your free time</a:t>
            </a:r>
            <a:r>
              <a:rPr lang="en-US" sz="2400" dirty="0" smtClean="0">
                <a:cs typeface="Myriad Pro"/>
              </a:rPr>
              <a:t>?</a:t>
            </a:r>
          </a:p>
          <a:p>
            <a:endParaRPr lang="en-US" sz="2400" dirty="0">
              <a:latin typeface="Myriad Pro"/>
              <a:cs typeface="Myriad Pro"/>
            </a:endParaRPr>
          </a:p>
          <a:p>
            <a:r>
              <a:rPr lang="en-US" sz="2400" dirty="0"/>
              <a:t>On a single night in 2016, </a:t>
            </a:r>
            <a:r>
              <a:rPr lang="en-US" sz="2400" dirty="0" smtClean="0"/>
              <a:t>there </a:t>
            </a:r>
            <a:r>
              <a:rPr lang="en-US" sz="2400" dirty="0"/>
              <a:t>were 194,716 people in families with children experiencing homelessness, representing 35 percent of the homeless </a:t>
            </a:r>
            <a:r>
              <a:rPr lang="en-US" sz="2400" dirty="0" smtClean="0"/>
              <a:t>population (</a:t>
            </a:r>
            <a:r>
              <a:rPr lang="en-US" sz="2400" dirty="0"/>
              <a:t>2016 </a:t>
            </a:r>
            <a:r>
              <a:rPr lang="en-US" sz="2400" dirty="0" smtClean="0"/>
              <a:t>AHAR).</a:t>
            </a:r>
          </a:p>
          <a:p>
            <a:pPr lvl="1"/>
            <a:r>
              <a:rPr lang="en-US" sz="1800" i="1" dirty="0">
                <a:cs typeface="Myriad Pro"/>
              </a:rPr>
              <a:t>How do you think you could present this data to your </a:t>
            </a:r>
            <a:r>
              <a:rPr lang="en-US" sz="1800" i="1" dirty="0" smtClean="0">
                <a:cs typeface="Myriad Pro"/>
              </a:rPr>
              <a:t>community’s school </a:t>
            </a:r>
            <a:r>
              <a:rPr lang="en-US" sz="1800" i="1" dirty="0">
                <a:cs typeface="Myriad Pro"/>
              </a:rPr>
              <a:t>system in a way that could impact its decision-making in its </a:t>
            </a:r>
            <a:r>
              <a:rPr lang="en-US" sz="1800" i="1" dirty="0" smtClean="0">
                <a:cs typeface="Myriad Pro"/>
              </a:rPr>
              <a:t>efforts </a:t>
            </a:r>
            <a:r>
              <a:rPr lang="en-US" sz="1800" i="1" dirty="0">
                <a:cs typeface="Myriad Pro"/>
              </a:rPr>
              <a:t>to alleviate family homelessness within the community?</a:t>
            </a:r>
            <a:endParaRPr lang="en-US" sz="1800" dirty="0"/>
          </a:p>
          <a:p>
            <a:pPr lvl="1"/>
            <a:endParaRPr lang="en-US" sz="2000" dirty="0">
              <a:latin typeface="Myriad Pro"/>
              <a:cs typeface="Myriad Pr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132" y="455741"/>
            <a:ext cx="8857735" cy="1325563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Translating Data for Planning and Goal Setting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285750" indent="-285750">
              <a:buClr>
                <a:srgbClr val="004379"/>
              </a:buClr>
            </a:pPr>
            <a:r>
              <a:rPr lang="en-US" b="1" u="sng" dirty="0"/>
              <a:t>Method of translation</a:t>
            </a:r>
            <a:r>
              <a:rPr lang="en-US" b="1" dirty="0"/>
              <a:t>: </a:t>
            </a:r>
            <a:r>
              <a:rPr lang="en-US" dirty="0"/>
              <a:t>Use of data translation techniques like dashboards, </a:t>
            </a:r>
            <a:r>
              <a:rPr lang="en-US" dirty="0" smtClean="0"/>
              <a:t>scorecards, </a:t>
            </a:r>
            <a:r>
              <a:rPr lang="en-US" dirty="0"/>
              <a:t>and other graphics to make the data digestible for planning purposes</a:t>
            </a:r>
          </a:p>
          <a:p>
            <a:pPr>
              <a:buClr>
                <a:srgbClr val="004379"/>
              </a:buClr>
            </a:pPr>
            <a:endParaRPr lang="en-US" dirty="0">
              <a:solidFill>
                <a:srgbClr val="004379"/>
              </a:solidFill>
              <a:cs typeface="Myriad Pro"/>
            </a:endParaRPr>
          </a:p>
          <a:p>
            <a:pPr marL="285750" indent="-285750">
              <a:buClr>
                <a:srgbClr val="004379"/>
              </a:buClr>
            </a:pPr>
            <a:r>
              <a:rPr lang="en-US" b="1" u="sng" dirty="0"/>
              <a:t>Outcome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Common understanding of the data set that will ensure key stakeholders are making informed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N colors">
      <a:dk1>
        <a:srgbClr val="003D79"/>
      </a:dk1>
      <a:lt1>
        <a:sysClr val="window" lastClr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718791"/>
      </a:accent5>
      <a:accent6>
        <a:srgbClr val="D9D9D9"/>
      </a:accent6>
      <a:hlink>
        <a:srgbClr val="003D79"/>
      </a:hlink>
      <a:folHlink>
        <a:srgbClr val="9DBB53"/>
      </a:folHlink>
    </a:clrScheme>
    <a:fontScheme name="THN Fonts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N Template 1.potx" id="{54D5AF8D-C9D2-42C0-AB16-D29809690F7E}" vid="{C2E0D01D-6501-4CDE-AC33-DFEA31277F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THN Template 1</Template>
  <TotalTime>2147</TotalTime>
  <Words>927</Words>
  <Application>Microsoft Office PowerPoint</Application>
  <PresentationFormat>Widescreen</PresentationFormat>
  <Paragraphs>132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Playfair Display Black</vt:lpstr>
      <vt:lpstr>Myriad Pro</vt:lpstr>
      <vt:lpstr>Playfair Display</vt:lpstr>
      <vt:lpstr>Calibri</vt:lpstr>
      <vt:lpstr>Raleway</vt:lpstr>
      <vt:lpstr>Arial</vt:lpstr>
      <vt:lpstr>Office Theme</vt:lpstr>
      <vt:lpstr>Using Data for Planning and Goal Setting</vt:lpstr>
      <vt:lpstr>Spread the word!</vt:lpstr>
      <vt:lpstr>Purpose</vt:lpstr>
      <vt:lpstr>Importance of Using Data</vt:lpstr>
      <vt:lpstr>Data and Reporting What we are working with… </vt:lpstr>
      <vt:lpstr>All this data is great. Now what?</vt:lpstr>
      <vt:lpstr>Action Steps: Planning/Goal Setting Using Data-Driven Approach</vt:lpstr>
      <vt:lpstr>Activity: Using Data within Day-to-Day Decision-Making</vt:lpstr>
      <vt:lpstr>Translating Data for Planning and Goal Setting</vt:lpstr>
      <vt:lpstr>Action Steps: Translating the Data</vt:lpstr>
      <vt:lpstr>Example: Raw Data- Housing Inventory Count</vt:lpstr>
      <vt:lpstr>Data Translated 1: </vt:lpstr>
      <vt:lpstr>Data Translated 2: </vt:lpstr>
      <vt:lpstr>Data Translated 3:</vt:lpstr>
      <vt:lpstr>Example: Translating the Data to help with Planning/Goal Setting</vt:lpstr>
      <vt:lpstr>Veteran’s Master List 1:</vt:lpstr>
      <vt:lpstr>Veteran’s Master List 2:</vt:lpstr>
      <vt:lpstr>Recap</vt:lpstr>
      <vt:lpstr>Discussion</vt:lpstr>
      <vt:lpstr>QUESTIONS?</vt:lpstr>
      <vt:lpstr>If you liked this presentation, you’ll also like…</vt:lpstr>
      <vt:lpstr>TX BoS CoC Conference Track</vt:lpstr>
      <vt:lpstr>THANK YOU!</vt:lpstr>
    </vt:vector>
  </TitlesOfParts>
  <Company>Texas Homeless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(Insert Title Here)</dc:title>
  <dc:creator>Kristin Zakoor</dc:creator>
  <cp:lastModifiedBy>Kristin Zakoor</cp:lastModifiedBy>
  <cp:revision>78</cp:revision>
  <cp:lastPrinted>2017-10-02T20:45:56Z</cp:lastPrinted>
  <dcterms:created xsi:type="dcterms:W3CDTF">2017-09-26T20:02:00Z</dcterms:created>
  <dcterms:modified xsi:type="dcterms:W3CDTF">2017-10-16T17:34:04Z</dcterms:modified>
</cp:coreProperties>
</file>