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30"/>
  </p:notesMasterIdLst>
  <p:handoutMasterIdLst>
    <p:handoutMasterId r:id="rId31"/>
  </p:handoutMasterIdLst>
  <p:sldIdLst>
    <p:sldId id="256" r:id="rId2"/>
    <p:sldId id="258" r:id="rId3"/>
    <p:sldId id="281" r:id="rId4"/>
    <p:sldId id="259" r:id="rId5"/>
    <p:sldId id="261" r:id="rId6"/>
    <p:sldId id="262" r:id="rId7"/>
    <p:sldId id="263" r:id="rId8"/>
    <p:sldId id="277" r:id="rId9"/>
    <p:sldId id="278" r:id="rId10"/>
    <p:sldId id="279" r:id="rId11"/>
    <p:sldId id="266" r:id="rId12"/>
    <p:sldId id="267" r:id="rId13"/>
    <p:sldId id="268" r:id="rId14"/>
    <p:sldId id="270" r:id="rId15"/>
    <p:sldId id="282" r:id="rId16"/>
    <p:sldId id="286" r:id="rId17"/>
    <p:sldId id="290" r:id="rId18"/>
    <p:sldId id="272" r:id="rId19"/>
    <p:sldId id="287" r:id="rId20"/>
    <p:sldId id="289" r:id="rId21"/>
    <p:sldId id="292" r:id="rId22"/>
    <p:sldId id="273" r:id="rId23"/>
    <p:sldId id="274" r:id="rId24"/>
    <p:sldId id="280" r:id="rId25"/>
    <p:sldId id="291" r:id="rId26"/>
    <p:sldId id="260" r:id="rId27"/>
    <p:sldId id="276" r:id="rId28"/>
    <p:sldId id="293"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83579" autoAdjust="0"/>
  </p:normalViewPr>
  <p:slideViewPr>
    <p:cSldViewPr snapToGrid="0">
      <p:cViewPr varScale="1">
        <p:scale>
          <a:sx n="97" d="100"/>
          <a:sy n="97" d="100"/>
        </p:scale>
        <p:origin x="1020" y="84"/>
      </p:cViewPr>
      <p:guideLst/>
    </p:cSldViewPr>
  </p:slideViewPr>
  <p:notesTextViewPr>
    <p:cViewPr>
      <p:scale>
        <a:sx n="1" d="1"/>
        <a:sy n="1" d="1"/>
      </p:scale>
      <p:origin x="0" y="-277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A08F14-41F9-4AE1-8206-E756F0274B12}" type="datetimeFigureOut">
              <a:rPr lang="en-US" smtClean="0"/>
              <a:t>10/5/2017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F54A9F4-0C93-461F-B9CF-687129EAA8A5}" type="slidenum">
              <a:rPr lang="en-US" smtClean="0"/>
              <a:t>‹#›</a:t>
            </a:fld>
            <a:endParaRPr lang="en-US"/>
          </a:p>
        </p:txBody>
      </p:sp>
    </p:spTree>
    <p:extLst>
      <p:ext uri="{BB962C8B-B14F-4D97-AF65-F5344CB8AC3E}">
        <p14:creationId xmlns:p14="http://schemas.microsoft.com/office/powerpoint/2010/main" val="92749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128709-D2BC-47C0-BD1A-ADB81CDA60F3}" type="datetimeFigureOut">
              <a:rPr lang="en-US" smtClean="0"/>
              <a:t>10/5/2017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948D28-BD09-43A5-9AFA-4D0FC7FE450B}" type="slidenum">
              <a:rPr lang="en-US" smtClean="0"/>
              <a:t>‹#›</a:t>
            </a:fld>
            <a:endParaRPr lang="en-US"/>
          </a:p>
        </p:txBody>
      </p:sp>
    </p:spTree>
    <p:extLst>
      <p:ext uri="{BB962C8B-B14F-4D97-AF65-F5344CB8AC3E}">
        <p14:creationId xmlns:p14="http://schemas.microsoft.com/office/powerpoint/2010/main" val="165705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1</a:t>
            </a:fld>
            <a:endParaRPr lang="en-US"/>
          </a:p>
        </p:txBody>
      </p:sp>
    </p:spTree>
    <p:extLst>
      <p:ext uri="{BB962C8B-B14F-4D97-AF65-F5344CB8AC3E}">
        <p14:creationId xmlns:p14="http://schemas.microsoft.com/office/powerpoint/2010/main" val="3856387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More likely to be African American</a:t>
            </a:r>
          </a:p>
          <a:p>
            <a:pPr>
              <a:lnSpc>
                <a:spcPct val="150000"/>
              </a:lnSpc>
            </a:pPr>
            <a:r>
              <a:rPr lang="en-US" dirty="0"/>
              <a:t>---12% of non-Veteran women     19% Veteran women</a:t>
            </a:r>
          </a:p>
          <a:p>
            <a:pPr>
              <a:lnSpc>
                <a:spcPct val="150000"/>
              </a:lnSpc>
            </a:pPr>
            <a:r>
              <a:rPr lang="en-US" dirty="0"/>
              <a:t>More likely to be divorced</a:t>
            </a:r>
          </a:p>
          <a:p>
            <a:pPr>
              <a:lnSpc>
                <a:spcPct val="150000"/>
              </a:lnSpc>
            </a:pPr>
            <a:r>
              <a:rPr lang="en-US" dirty="0"/>
              <a:t>---13% non Veteran women     23% Veteran women</a:t>
            </a:r>
          </a:p>
          <a:p>
            <a:pPr>
              <a:lnSpc>
                <a:spcPct val="150000"/>
              </a:lnSpc>
            </a:pPr>
            <a:r>
              <a:rPr lang="en-US" dirty="0"/>
              <a:t>Have a higher median household income</a:t>
            </a:r>
          </a:p>
          <a:p>
            <a:pPr>
              <a:lnSpc>
                <a:spcPct val="150000"/>
              </a:lnSpc>
            </a:pPr>
            <a:r>
              <a:rPr lang="en-US" dirty="0"/>
              <a:t>---47,000 non-Veteran women     55,000 Veteran women</a:t>
            </a:r>
          </a:p>
          <a:p>
            <a:pPr>
              <a:lnSpc>
                <a:spcPct val="150000"/>
              </a:lnSpc>
            </a:pPr>
            <a:r>
              <a:rPr lang="en-US" dirty="0"/>
              <a:t>More likely to have higher education</a:t>
            </a:r>
          </a:p>
          <a:p>
            <a:pPr>
              <a:lnSpc>
                <a:spcPct val="150000"/>
              </a:lnSpc>
            </a:pPr>
            <a:r>
              <a:rPr lang="en-US" dirty="0"/>
              <a:t>---31% with some college non Veteran women     44% Veteran women</a:t>
            </a:r>
          </a:p>
          <a:p>
            <a:pPr>
              <a:lnSpc>
                <a:spcPct val="150000"/>
              </a:lnSpc>
            </a:pPr>
            <a:r>
              <a:rPr lang="en-US" dirty="0"/>
              <a:t>Less likely to be uninsured, have no personal income, or be in poverty</a:t>
            </a:r>
          </a:p>
          <a:p>
            <a:pPr>
              <a:lnSpc>
                <a:spcPct val="150000"/>
              </a:lnSpc>
            </a:pPr>
            <a:r>
              <a:rPr lang="en-US" dirty="0"/>
              <a:t>---15% non Veteran women no income     7% Veteran women</a:t>
            </a:r>
          </a:p>
          <a:p>
            <a:pPr>
              <a:lnSpc>
                <a:spcPct val="150000"/>
              </a:lnSpc>
            </a:pPr>
            <a:r>
              <a:rPr lang="en-US" dirty="0"/>
              <a:t>---15% non Veteran women in poverty     10% Veteran women </a:t>
            </a:r>
          </a:p>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10</a:t>
            </a:fld>
            <a:endParaRPr lang="en-US"/>
          </a:p>
        </p:txBody>
      </p:sp>
    </p:spTree>
    <p:extLst>
      <p:ext uri="{BB962C8B-B14F-4D97-AF65-F5344CB8AC3E}">
        <p14:creationId xmlns:p14="http://schemas.microsoft.com/office/powerpoint/2010/main" val="316089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https://www.youtube.com/watch?v=lD0v21jj2HA&amp;t=43s</a:t>
            </a:r>
          </a:p>
        </p:txBody>
      </p:sp>
      <p:sp>
        <p:nvSpPr>
          <p:cNvPr id="4" name="Slide Number Placeholder 3"/>
          <p:cNvSpPr>
            <a:spLocks noGrp="1"/>
          </p:cNvSpPr>
          <p:nvPr>
            <p:ph type="sldNum" sz="quarter" idx="10"/>
          </p:nvPr>
        </p:nvSpPr>
        <p:spPr/>
        <p:txBody>
          <a:bodyPr/>
          <a:lstStyle/>
          <a:p>
            <a:fld id="{28948D28-BD09-43A5-9AFA-4D0FC7FE450B}" type="slidenum">
              <a:rPr lang="en-US" smtClean="0"/>
              <a:t>11</a:t>
            </a:fld>
            <a:endParaRPr lang="en-US"/>
          </a:p>
        </p:txBody>
      </p:sp>
    </p:spTree>
    <p:extLst>
      <p:ext uri="{BB962C8B-B14F-4D97-AF65-F5344CB8AC3E}">
        <p14:creationId xmlns:p14="http://schemas.microsoft.com/office/powerpoint/2010/main" val="163003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Factors of unemployment, disability, poor health and lack of treatment, PTSD and or anxiety problems are driving forces that keep female Veterans  that we service day to day. </a:t>
            </a:r>
          </a:p>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12</a:t>
            </a:fld>
            <a:endParaRPr lang="en-US"/>
          </a:p>
        </p:txBody>
      </p:sp>
    </p:spTree>
    <p:extLst>
      <p:ext uri="{BB962C8B-B14F-4D97-AF65-F5344CB8AC3E}">
        <p14:creationId xmlns:p14="http://schemas.microsoft.com/office/powerpoint/2010/main" val="2109659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1: Source: HOMES data</a:t>
            </a:r>
          </a:p>
          <a:p>
            <a:endParaRPr lang="en-US" dirty="0"/>
          </a:p>
          <a:p>
            <a:r>
              <a:rPr lang="en-US" dirty="0"/>
              <a:t>Bullet 2:   Creates a need for non-VA service providers</a:t>
            </a:r>
            <a:r>
              <a:rPr lang="en-US" baseline="0" dirty="0"/>
              <a:t> to have an awareness of military culture and the need for partnerships between VA and community orgs</a:t>
            </a:r>
          </a:p>
          <a:p>
            <a:endParaRPr lang="en-US" baseline="0" dirty="0"/>
          </a:p>
          <a:p>
            <a:r>
              <a:rPr lang="en-US" baseline="0" dirty="0"/>
              <a:t>Bullet 3: </a:t>
            </a:r>
          </a:p>
          <a:p>
            <a:r>
              <a:rPr lang="en-US" baseline="0" dirty="0"/>
              <a:t>     Estimated that 33% of Women Veterans had a history of adult sexual abuse prior to entering military and 35% experienced childhood physical or emotional abuse</a:t>
            </a:r>
          </a:p>
          <a:p>
            <a:r>
              <a:rPr lang="en-US" baseline="0" dirty="0"/>
              <a:t>     Estimated that approximately 32% of female Veterans experienced MST (5% of male Veterans) </a:t>
            </a:r>
          </a:p>
          <a:p>
            <a:endParaRPr lang="en-US" baseline="0" dirty="0"/>
          </a:p>
          <a:p>
            <a:r>
              <a:rPr lang="en-US" baseline="0" dirty="0"/>
              <a:t>     MST is more predictive of developing PTSD than other types of military trauma, with estimates as high as 40-60% of women Veterans who experienced MST during service developing PTSD. </a:t>
            </a:r>
          </a:p>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13</a:t>
            </a:fld>
            <a:endParaRPr lang="en-US"/>
          </a:p>
        </p:txBody>
      </p:sp>
    </p:spTree>
    <p:extLst>
      <p:ext uri="{BB962C8B-B14F-4D97-AF65-F5344CB8AC3E}">
        <p14:creationId xmlns:p14="http://schemas.microsoft.com/office/powerpoint/2010/main" val="656951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948D28-BD09-43A5-9AFA-4D0FC7FE450B}" type="slidenum">
              <a:rPr lang="en-US" smtClean="0"/>
              <a:t>14</a:t>
            </a:fld>
            <a:endParaRPr lang="en-US"/>
          </a:p>
        </p:txBody>
      </p:sp>
    </p:spTree>
    <p:extLst>
      <p:ext uri="{BB962C8B-B14F-4D97-AF65-F5344CB8AC3E}">
        <p14:creationId xmlns:p14="http://schemas.microsoft.com/office/powerpoint/2010/main" val="282122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VA.gov, 2011</a:t>
            </a:r>
          </a:p>
        </p:txBody>
      </p:sp>
      <p:sp>
        <p:nvSpPr>
          <p:cNvPr id="4" name="Slide Number Placeholder 3"/>
          <p:cNvSpPr>
            <a:spLocks noGrp="1"/>
          </p:cNvSpPr>
          <p:nvPr>
            <p:ph type="sldNum" sz="quarter" idx="10"/>
          </p:nvPr>
        </p:nvSpPr>
        <p:spPr/>
        <p:txBody>
          <a:bodyPr/>
          <a:lstStyle/>
          <a:p>
            <a:fld id="{28948D28-BD09-43A5-9AFA-4D0FC7FE450B}" type="slidenum">
              <a:rPr lang="en-US" smtClean="0"/>
              <a:t>15</a:t>
            </a:fld>
            <a:endParaRPr lang="en-US"/>
          </a:p>
        </p:txBody>
      </p:sp>
    </p:spTree>
    <p:extLst>
      <p:ext uri="{BB962C8B-B14F-4D97-AF65-F5344CB8AC3E}">
        <p14:creationId xmlns:p14="http://schemas.microsoft.com/office/powerpoint/2010/main" val="2556067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above chart represents the current income limits that are reviewed for various programs to include SSVF that work to serve the most critical populations. (Women Veterans with children during the 2016-2017 grant year were 75% more likely to be at 30% ELI rating vs single female Veterans. (HMIS collected data, Dallas County, Family Endeavors) </a:t>
            </a:r>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16</a:t>
            </a:fld>
            <a:endParaRPr lang="en-US"/>
          </a:p>
        </p:txBody>
      </p:sp>
    </p:spTree>
    <p:extLst>
      <p:ext uri="{BB962C8B-B14F-4D97-AF65-F5344CB8AC3E}">
        <p14:creationId xmlns:p14="http://schemas.microsoft.com/office/powerpoint/2010/main" val="965536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Factors of unemployment, disability, poor health and lack of treatment, PTSD and or anxiety problems are driving forces that keep female Veterans  that we service day to day. </a:t>
            </a:r>
          </a:p>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17</a:t>
            </a:fld>
            <a:endParaRPr lang="en-US"/>
          </a:p>
        </p:txBody>
      </p:sp>
    </p:spTree>
    <p:extLst>
      <p:ext uri="{BB962C8B-B14F-4D97-AF65-F5344CB8AC3E}">
        <p14:creationId xmlns:p14="http://schemas.microsoft.com/office/powerpoint/2010/main" val="3547665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reminder to share interventions, not stories so that we have enough time</a:t>
            </a:r>
            <a:r>
              <a:rPr lang="en-US" baseline="0" dirty="0"/>
              <a:t> to share successful interventions with others </a:t>
            </a:r>
          </a:p>
          <a:p>
            <a:endParaRPr lang="en-US" baseline="0" dirty="0"/>
          </a:p>
          <a:p>
            <a:r>
              <a:rPr lang="en-US" baseline="0" dirty="0"/>
              <a:t>Housing First</a:t>
            </a:r>
          </a:p>
          <a:p>
            <a:r>
              <a:rPr lang="en-US" baseline="0" dirty="0"/>
              <a:t>Advocacy</a:t>
            </a:r>
          </a:p>
          <a:p>
            <a:r>
              <a:rPr lang="en-US" baseline="0" dirty="0"/>
              <a:t>Utilizing Continuum of Care – warm handoffs </a:t>
            </a:r>
          </a:p>
          <a:p>
            <a:r>
              <a:rPr lang="en-US" baseline="0" dirty="0"/>
              <a:t>Being culturally competent </a:t>
            </a:r>
            <a:endParaRPr lang="en-US" dirty="0"/>
          </a:p>
        </p:txBody>
      </p:sp>
      <p:sp>
        <p:nvSpPr>
          <p:cNvPr id="4" name="Slide Number Placeholder 3"/>
          <p:cNvSpPr>
            <a:spLocks noGrp="1"/>
          </p:cNvSpPr>
          <p:nvPr>
            <p:ph type="sldNum" sz="quarter" idx="10"/>
          </p:nvPr>
        </p:nvSpPr>
        <p:spPr/>
        <p:txBody>
          <a:bodyPr/>
          <a:lstStyle/>
          <a:p>
            <a:pPr>
              <a:defRPr/>
            </a:pPr>
            <a:fld id="{A4C50C23-9F19-47EB-AE21-E03E8C9EFF61}" type="slidenum">
              <a:rPr lang="en-US" smtClean="0"/>
              <a:pPr>
                <a:defRPr/>
              </a:pPr>
              <a:t>18</a:t>
            </a:fld>
            <a:endParaRPr lang="en-US"/>
          </a:p>
        </p:txBody>
      </p:sp>
    </p:spTree>
    <p:extLst>
      <p:ext uri="{BB962C8B-B14F-4D97-AF65-F5344CB8AC3E}">
        <p14:creationId xmlns:p14="http://schemas.microsoft.com/office/powerpoint/2010/main" val="1884847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 </a:t>
            </a:r>
          </a:p>
          <a:p>
            <a:r>
              <a:rPr lang="en-US" dirty="0" smtClean="0"/>
              <a:t>Discussion: Can anyone share with us what this picture represents</a:t>
            </a:r>
            <a:r>
              <a:rPr lang="en-US" baseline="0" dirty="0" smtClean="0"/>
              <a:t> to them?</a:t>
            </a:r>
          </a:p>
          <a:p>
            <a:endParaRPr lang="en-US" baseline="0" dirty="0"/>
          </a:p>
          <a:p>
            <a:r>
              <a:rPr lang="en-US" baseline="0" dirty="0" smtClean="0"/>
              <a:t>For me, the picture represent just as you’ve mentioned in addition to the struggle that our clients face. Women tend to see a home a structure where as men see providing for the home as structure….but what happens when it all falls apart? What do we do? </a:t>
            </a:r>
          </a:p>
        </p:txBody>
      </p:sp>
      <p:sp>
        <p:nvSpPr>
          <p:cNvPr id="4" name="Slide Number Placeholder 3"/>
          <p:cNvSpPr>
            <a:spLocks noGrp="1"/>
          </p:cNvSpPr>
          <p:nvPr>
            <p:ph type="sldNum" sz="quarter" idx="10"/>
          </p:nvPr>
        </p:nvSpPr>
        <p:spPr/>
        <p:txBody>
          <a:bodyPr/>
          <a:lstStyle/>
          <a:p>
            <a:fld id="{28948D28-BD09-43A5-9AFA-4D0FC7FE450B}" type="slidenum">
              <a:rPr lang="en-US" smtClean="0"/>
              <a:t>19</a:t>
            </a:fld>
            <a:endParaRPr lang="en-US"/>
          </a:p>
        </p:txBody>
      </p:sp>
    </p:spTree>
    <p:extLst>
      <p:ext uri="{BB962C8B-B14F-4D97-AF65-F5344CB8AC3E}">
        <p14:creationId xmlns:p14="http://schemas.microsoft.com/office/powerpoint/2010/main" val="85451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My name</a:t>
            </a:r>
            <a:r>
              <a:rPr lang="en-US" baseline="0" dirty="0" smtClean="0"/>
              <a:t> is Cassandra Lott with Family Endeavors.</a:t>
            </a:r>
          </a:p>
          <a:p>
            <a:pPr defTabSz="931774"/>
            <a:r>
              <a:rPr lang="en-US" baseline="0" dirty="0" smtClean="0"/>
              <a:t>Family Endeavors runs a host of programs such as:</a:t>
            </a:r>
            <a:endParaRPr lang="en-US" dirty="0" smtClean="0"/>
          </a:p>
          <a:p>
            <a:pPr defTabSz="931774"/>
            <a:endParaRPr lang="en-US" dirty="0" smtClean="0"/>
          </a:p>
          <a:p>
            <a:pPr defTabSz="931774"/>
            <a:r>
              <a:rPr lang="en-US" sz="2000" b="1" dirty="0" smtClean="0"/>
              <a:t>Veteran Services:</a:t>
            </a:r>
          </a:p>
          <a:p>
            <a:pPr marL="171450" indent="-171450" defTabSz="931774">
              <a:buFont typeface="Arial" panose="020B0604020202020204" pitchFamily="34" charset="0"/>
              <a:buChar char="•"/>
            </a:pPr>
            <a:r>
              <a:rPr lang="en-US" dirty="0" smtClean="0"/>
              <a:t>That</a:t>
            </a:r>
            <a:r>
              <a:rPr lang="en-US" baseline="0" dirty="0" smtClean="0"/>
              <a:t> offers</a:t>
            </a:r>
            <a:r>
              <a:rPr lang="en-US" dirty="0" smtClean="0"/>
              <a:t> Homelessness Prevention &amp; Stabilization Services to Veterans and their families in Texas, Alabama, Florida and North Carolina. </a:t>
            </a:r>
          </a:p>
          <a:p>
            <a:pPr marL="0" indent="0" defTabSz="931774">
              <a:buFont typeface="Arial" panose="020B0604020202020204" pitchFamily="34" charset="0"/>
              <a:buNone/>
            </a:pPr>
            <a:r>
              <a:rPr lang="en-US" b="1" dirty="0" err="1" smtClean="0"/>
              <a:t>Fairweather</a:t>
            </a:r>
            <a:r>
              <a:rPr lang="en-US" b="1" dirty="0" smtClean="0"/>
              <a:t> Program </a:t>
            </a:r>
          </a:p>
          <a:p>
            <a:pPr marL="171450" indent="-171450" defTabSz="931774">
              <a:buFont typeface="Arial" panose="020B0604020202020204" pitchFamily="34" charset="0"/>
              <a:buChar char="•"/>
            </a:pPr>
            <a:r>
              <a:rPr lang="en-US" dirty="0" smtClean="0"/>
              <a:t>The </a:t>
            </a:r>
            <a:r>
              <a:rPr lang="en-US" dirty="0" err="1" smtClean="0"/>
              <a:t>Fairweather</a:t>
            </a:r>
            <a:r>
              <a:rPr lang="en-US" dirty="0" smtClean="0"/>
              <a:t> Family Lodge (FFL) provides case management, life skills training, employment assistance, educational guidance and other supportive services for women with mental illness and their children in an apartment style campus. Provides services such as…………..</a:t>
            </a:r>
          </a:p>
          <a:p>
            <a:pPr defTabSz="931774"/>
            <a:r>
              <a:rPr lang="en-US" dirty="0" smtClean="0"/>
              <a:t> Group and individual counseling</a:t>
            </a:r>
          </a:p>
          <a:p>
            <a:pPr defTabSz="931774"/>
            <a:r>
              <a:rPr lang="en-US" dirty="0" smtClean="0"/>
              <a:t>•An individualized assessment of the mother and children’s needs (FFL only)</a:t>
            </a:r>
            <a:r>
              <a:rPr lang="en-US" baseline="0" dirty="0" smtClean="0"/>
              <a:t> and </a:t>
            </a:r>
            <a:r>
              <a:rPr lang="en-US" dirty="0" smtClean="0"/>
              <a:t>Parenting training (FFL only)</a:t>
            </a:r>
          </a:p>
          <a:p>
            <a:pPr defTabSz="931774"/>
            <a:endParaRPr lang="en-US" dirty="0" smtClean="0"/>
          </a:p>
          <a:p>
            <a:pPr defTabSz="931774"/>
            <a:r>
              <a:rPr lang="en-US" b="1" dirty="0" smtClean="0"/>
              <a:t>Children and Youth Services</a:t>
            </a:r>
          </a:p>
          <a:p>
            <a:pPr defTabSz="931774"/>
            <a:r>
              <a:rPr lang="en-US" dirty="0" smtClean="0"/>
              <a:t>Family Endeavors has been operating child and youth programs for 25 years, providing after school programs, summer camps, and a Learning &amp; Childcare center to thousands of children a year. </a:t>
            </a:r>
          </a:p>
          <a:p>
            <a:pPr defTabSz="931774"/>
            <a:endParaRPr lang="en-US" b="1" dirty="0" smtClean="0"/>
          </a:p>
          <a:p>
            <a:pPr defTabSz="931774"/>
            <a:r>
              <a:rPr lang="en-US" b="1" dirty="0" smtClean="0"/>
              <a:t>Disaster Relief/Emergency Services</a:t>
            </a:r>
            <a:endParaRPr lang="en-US" dirty="0" smtClean="0"/>
          </a:p>
          <a:p>
            <a:pPr marL="171450" indent="-171450" defTabSz="931774">
              <a:buFont typeface="Arial" panose="020B0604020202020204" pitchFamily="34" charset="0"/>
              <a:buChar char="•"/>
            </a:pPr>
            <a:r>
              <a:rPr lang="en-US" dirty="0" smtClean="0"/>
              <a:t>Since 2011, our Disaster Relief/ES program provides client-focused, temporary staff to support emergency staffing needs due to disasters or other unforeseen events. </a:t>
            </a:r>
          </a:p>
          <a:p>
            <a:pPr marL="171450" indent="-171450" defTabSz="931774">
              <a:buFont typeface="Arial" panose="020B0604020202020204" pitchFamily="34" charset="0"/>
              <a:buChar char="•"/>
            </a:pPr>
            <a:r>
              <a:rPr lang="en-US" dirty="0" smtClean="0"/>
              <a:t>We have and are providing support for four federally declared Texas disasters. We are serving 60 counties across Texas with our Disaster Case Management (DCM) services operating in five DCM offices in Texas covering 35 counties.</a:t>
            </a:r>
          </a:p>
          <a:p>
            <a:pPr marL="171450" indent="-171450" defTabSz="931774">
              <a:buFont typeface="Arial" panose="020B0604020202020204" pitchFamily="34" charset="0"/>
              <a:buChar char="•"/>
            </a:pPr>
            <a:r>
              <a:rPr lang="en-US" dirty="0" smtClean="0"/>
              <a:t>We have assisted in four major surge staffing events that include providing case managers, clinicians, teachers, logistical support, and direct care staff for over 20,000 undocumented youth.</a:t>
            </a:r>
          </a:p>
          <a:p>
            <a:pPr marL="171450" indent="-171450" defTabSz="931774">
              <a:buFont typeface="Arial" panose="020B0604020202020204" pitchFamily="34" charset="0"/>
              <a:buChar char="•"/>
            </a:pPr>
            <a:endParaRPr lang="en-US" dirty="0" smtClean="0"/>
          </a:p>
          <a:p>
            <a:pPr marL="0" indent="0" defTabSz="931774">
              <a:buFont typeface="Arial" panose="020B0604020202020204" pitchFamily="34" charset="0"/>
              <a:buNone/>
            </a:pPr>
            <a:r>
              <a:rPr lang="en-US" b="1" dirty="0" smtClean="0"/>
              <a:t>Community</a:t>
            </a:r>
            <a:r>
              <a:rPr lang="en-US" b="1" baseline="0" dirty="0" smtClean="0"/>
              <a:t> Based Services</a:t>
            </a:r>
          </a:p>
          <a:p>
            <a:pPr marL="171450" indent="-171450" defTabSz="931774">
              <a:buFont typeface="Arial" panose="020B0604020202020204" pitchFamily="34" charset="0"/>
              <a:buChar char="•"/>
            </a:pPr>
            <a:r>
              <a:rPr lang="en-US" dirty="0" smtClean="0"/>
              <a:t>Provides case managements and support for over 2,500 abused and/or neglected children across Texas each year</a:t>
            </a:r>
          </a:p>
          <a:p>
            <a:pPr marL="171450" indent="-171450" defTabSz="931774">
              <a:buFont typeface="Arial" panose="020B0604020202020204" pitchFamily="34" charset="0"/>
              <a:buChar char="•"/>
            </a:pPr>
            <a:r>
              <a:rPr lang="en-US" dirty="0" smtClean="0"/>
              <a:t>Provides essential supportive services to over 150 low-income seniors, shut-ins, and adults with disabilities each year through regularly scheduled in home visits.</a:t>
            </a:r>
          </a:p>
          <a:p>
            <a:pPr defTabSz="931774"/>
            <a:endParaRPr lang="en-US" dirty="0" smtClean="0"/>
          </a:p>
          <a:p>
            <a:pPr defTabSz="931774"/>
            <a:r>
              <a:rPr lang="en-US" dirty="0" smtClean="0"/>
              <a:t>Endeavors Unlimited is a division</a:t>
            </a:r>
            <a:r>
              <a:rPr lang="en-US" baseline="0" dirty="0" smtClean="0"/>
              <a:t> of Family Endeavors that provides employment to those with significant disabilities through developed contracts such custodial services and commercial grounds maintenance and landscaping.  </a:t>
            </a:r>
          </a:p>
          <a:p>
            <a:pPr defTabSz="931774"/>
            <a:endParaRPr lang="en-US" dirty="0" smtClean="0"/>
          </a:p>
          <a:p>
            <a:pPr defTabSz="931774"/>
            <a:r>
              <a:rPr lang="en-US" b="1" dirty="0" smtClean="0"/>
              <a:t>My position with the</a:t>
            </a:r>
            <a:r>
              <a:rPr lang="en-US" b="1" baseline="0" dirty="0" smtClean="0"/>
              <a:t> organization is centralized around Case Management and as the Housing Specialist for the Dallas, Fort Worth, and Waco region of North Texas. In the roles, I act as a liaison for the organization in the development of housing resources with apartment complexes and landlord both private and public sector and provide CM related support to Veterans to aid in housing stabilization etc. I am also a Certified Ready to Rent Facilitator for the organization.</a:t>
            </a:r>
          </a:p>
          <a:p>
            <a:pPr defTabSz="931774"/>
            <a:endParaRPr lang="en-US" baseline="0" dirty="0" smtClean="0"/>
          </a:p>
          <a:p>
            <a:pPr defTabSz="931774"/>
            <a:r>
              <a:rPr lang="en-US" baseline="0" dirty="0" smtClean="0"/>
              <a:t>PAUSE FOR TIFFANY</a:t>
            </a:r>
            <a:endParaRPr lang="en-US" dirty="0" smtClean="0"/>
          </a:p>
          <a:p>
            <a:pPr defTabSz="931774"/>
            <a:r>
              <a:rPr lang="en-US" b="1" smtClean="0">
                <a:solidFill>
                  <a:schemeClr val="accent1"/>
                </a:solidFill>
              </a:rPr>
              <a:t>In</a:t>
            </a:r>
            <a:r>
              <a:rPr lang="en-US" b="1" baseline="0" smtClean="0">
                <a:solidFill>
                  <a:schemeClr val="accent1"/>
                </a:solidFill>
              </a:rPr>
              <a:t> </a:t>
            </a:r>
            <a:r>
              <a:rPr lang="en-US" b="1" baseline="0" dirty="0">
                <a:solidFill>
                  <a:schemeClr val="accent1"/>
                </a:solidFill>
              </a:rPr>
              <a:t>light of the recent devastation caused by Hurricane Harvey, </a:t>
            </a:r>
            <a:r>
              <a:rPr lang="en-US" b="1" dirty="0">
                <a:solidFill>
                  <a:schemeClr val="accent1"/>
                </a:solidFill>
              </a:rPr>
              <a:t>Family</a:t>
            </a:r>
            <a:r>
              <a:rPr lang="en-US" b="1" baseline="0" dirty="0">
                <a:solidFill>
                  <a:schemeClr val="accent1"/>
                </a:solidFill>
              </a:rPr>
              <a:t> Endeavors and the VA of North Texas proactively stepped up to assist Veterans in need. Through the partnership we’ve been able to access those in need to provide resources, financial assistance, and support to Veterans displaced from 80 Texas Counties from A to Z. It is because of the relationship that we both stand here today as we know if takes more than one entity to complete a mission. We have been able to maximize outreach efforts, provide supportive services to Veteran families to include Emergency Housing, Community Referrals, Temporary Financial Assistance, and Case Management/Lite-Touch Services. </a:t>
            </a:r>
            <a:endParaRPr lang="en-US" b="1" dirty="0">
              <a:solidFill>
                <a:schemeClr val="accent1"/>
              </a:solidFill>
            </a:endParaRPr>
          </a:p>
          <a:p>
            <a:endParaRPr lang="en-US" b="1" dirty="0" smtClean="0">
              <a:solidFill>
                <a:schemeClr val="accent1"/>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2</a:t>
            </a:fld>
            <a:endParaRPr lang="en-US"/>
          </a:p>
        </p:txBody>
      </p:sp>
    </p:spTree>
    <p:extLst>
      <p:ext uri="{BB962C8B-B14F-4D97-AF65-F5344CB8AC3E}">
        <p14:creationId xmlns:p14="http://schemas.microsoft.com/office/powerpoint/2010/main" val="3163356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 </a:t>
            </a:r>
          </a:p>
          <a:p>
            <a:endParaRPr lang="en-US" dirty="0" smtClean="0"/>
          </a:p>
          <a:p>
            <a:r>
              <a:rPr lang="en-US" dirty="0" smtClean="0"/>
              <a:t>It is incumbent</a:t>
            </a:r>
            <a:r>
              <a:rPr lang="en-US" baseline="0" dirty="0" smtClean="0"/>
              <a:t> upon each service provider to determine what model best fits into their female Veterans situation. Collectively as service providers </a:t>
            </a:r>
          </a:p>
          <a:p>
            <a:r>
              <a:rPr lang="en-US" baseline="0" dirty="0" smtClean="0"/>
              <a:t>understanding both models can prove beneficial for the outcomes to be attained by the client.</a:t>
            </a:r>
          </a:p>
          <a:p>
            <a:endParaRPr lang="en-US" baseline="0" dirty="0" smtClean="0"/>
          </a:p>
          <a:p>
            <a:r>
              <a:rPr lang="en-US" dirty="0" smtClean="0"/>
              <a:t>What services are available? </a:t>
            </a:r>
          </a:p>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20</a:t>
            </a:fld>
            <a:endParaRPr lang="en-US"/>
          </a:p>
        </p:txBody>
      </p:sp>
    </p:spTree>
    <p:extLst>
      <p:ext uri="{BB962C8B-B14F-4D97-AF65-F5344CB8AC3E}">
        <p14:creationId xmlns:p14="http://schemas.microsoft.com/office/powerpoint/2010/main" val="3207124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a:t>
            </a:r>
          </a:p>
          <a:p>
            <a:endParaRPr lang="en-US" dirty="0" smtClean="0"/>
          </a:p>
        </p:txBody>
      </p:sp>
      <p:sp>
        <p:nvSpPr>
          <p:cNvPr id="4" name="Slide Number Placeholder 3"/>
          <p:cNvSpPr>
            <a:spLocks noGrp="1"/>
          </p:cNvSpPr>
          <p:nvPr>
            <p:ph type="sldNum" sz="quarter" idx="10"/>
          </p:nvPr>
        </p:nvSpPr>
        <p:spPr/>
        <p:txBody>
          <a:bodyPr/>
          <a:lstStyle/>
          <a:p>
            <a:fld id="{28948D28-BD09-43A5-9AFA-4D0FC7FE450B}" type="slidenum">
              <a:rPr lang="en-US" smtClean="0"/>
              <a:t>21</a:t>
            </a:fld>
            <a:endParaRPr lang="en-US"/>
          </a:p>
        </p:txBody>
      </p:sp>
    </p:spTree>
    <p:extLst>
      <p:ext uri="{BB962C8B-B14F-4D97-AF65-F5344CB8AC3E}">
        <p14:creationId xmlns:p14="http://schemas.microsoft.com/office/powerpoint/2010/main" val="1453935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a:t>
            </a:r>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22</a:t>
            </a:fld>
            <a:endParaRPr lang="en-US"/>
          </a:p>
        </p:txBody>
      </p:sp>
    </p:spTree>
    <p:extLst>
      <p:ext uri="{BB962C8B-B14F-4D97-AF65-F5344CB8AC3E}">
        <p14:creationId xmlns:p14="http://schemas.microsoft.com/office/powerpoint/2010/main" val="1714106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reminder to share interventions, not stories so that we have enough time</a:t>
            </a:r>
            <a:r>
              <a:rPr lang="en-US" baseline="0" dirty="0"/>
              <a:t> to share successful interventions with others </a:t>
            </a:r>
            <a:endParaRPr lang="en-US" dirty="0"/>
          </a:p>
        </p:txBody>
      </p:sp>
      <p:sp>
        <p:nvSpPr>
          <p:cNvPr id="4" name="Slide Number Placeholder 3"/>
          <p:cNvSpPr>
            <a:spLocks noGrp="1"/>
          </p:cNvSpPr>
          <p:nvPr>
            <p:ph type="sldNum" sz="quarter" idx="10"/>
          </p:nvPr>
        </p:nvSpPr>
        <p:spPr/>
        <p:txBody>
          <a:bodyPr/>
          <a:lstStyle/>
          <a:p>
            <a:pPr>
              <a:defRPr/>
            </a:pPr>
            <a:fld id="{A4C50C23-9F19-47EB-AE21-E03E8C9EFF61}" type="slidenum">
              <a:rPr lang="en-US" smtClean="0"/>
              <a:pPr>
                <a:defRPr/>
              </a:pPr>
              <a:t>23</a:t>
            </a:fld>
            <a:endParaRPr lang="en-US"/>
          </a:p>
        </p:txBody>
      </p:sp>
    </p:spTree>
    <p:extLst>
      <p:ext uri="{BB962C8B-B14F-4D97-AF65-F5344CB8AC3E}">
        <p14:creationId xmlns:p14="http://schemas.microsoft.com/office/powerpoint/2010/main" val="19385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Homeless Women</a:t>
            </a:r>
            <a:r>
              <a:rPr lang="en-US" sz="1200" kern="1200" baseline="0" dirty="0">
                <a:solidFill>
                  <a:schemeClr val="tx1"/>
                </a:solidFill>
                <a:effectLst/>
                <a:latin typeface="+mn-lt"/>
                <a:ea typeface="+mn-ea"/>
                <a:cs typeface="+mn-cs"/>
              </a:rPr>
              <a:t> Veterans Program Coordinator: Michelle King-Thompson, LMSW</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Women Veterans Program Manager: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Leslie Snowden-Crawford RN</a:t>
            </a:r>
          </a:p>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24</a:t>
            </a:fld>
            <a:endParaRPr lang="en-US"/>
          </a:p>
        </p:txBody>
      </p:sp>
    </p:spTree>
    <p:extLst>
      <p:ext uri="{BB962C8B-B14F-4D97-AF65-F5344CB8AC3E}">
        <p14:creationId xmlns:p14="http://schemas.microsoft.com/office/powerpoint/2010/main" val="3767728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SWAN supports, defends, and empowers today’s servicewomen and women Veterans of all eras, through groundbreaking advocacy initiatives and innovative, healing community programs</a:t>
            </a:r>
          </a:p>
          <a:p>
            <a:endParaRPr lang="en-US" dirty="0"/>
          </a:p>
          <a:p>
            <a:r>
              <a:rPr lang="en-US" sz="2400" dirty="0">
                <a:solidFill>
                  <a:schemeClr val="tx1"/>
                </a:solidFill>
              </a:rPr>
              <a:t>Texas Women’s Vets</a:t>
            </a:r>
          </a:p>
          <a:p>
            <a:pPr lvl="1">
              <a:defRPr/>
            </a:pPr>
            <a:r>
              <a:rPr lang="en-US" sz="2000" dirty="0">
                <a:solidFill>
                  <a:schemeClr val="tx1"/>
                </a:solidFill>
              </a:rPr>
              <a:t>Offers programs such as Social Entrepreneurship, Mentorship, Rapid Rehabilitative Therapy, and Art Therapy and Services of Counseling, Job Prep, Employment, and Re-entry services</a:t>
            </a:r>
          </a:p>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25</a:t>
            </a:fld>
            <a:endParaRPr lang="en-US"/>
          </a:p>
        </p:txBody>
      </p:sp>
    </p:spTree>
    <p:extLst>
      <p:ext uri="{BB962C8B-B14F-4D97-AF65-F5344CB8AC3E}">
        <p14:creationId xmlns:p14="http://schemas.microsoft.com/office/powerpoint/2010/main" val="1092297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 </a:t>
            </a:r>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26</a:t>
            </a:fld>
            <a:endParaRPr lang="en-US"/>
          </a:p>
        </p:txBody>
      </p:sp>
    </p:spTree>
    <p:extLst>
      <p:ext uri="{BB962C8B-B14F-4D97-AF65-F5344CB8AC3E}">
        <p14:creationId xmlns:p14="http://schemas.microsoft.com/office/powerpoint/2010/main" val="555604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948D28-BD09-43A5-9AFA-4D0FC7FE450B}" type="slidenum">
              <a:rPr lang="en-US" smtClean="0"/>
              <a:t>27</a:t>
            </a:fld>
            <a:endParaRPr lang="en-US"/>
          </a:p>
        </p:txBody>
      </p:sp>
    </p:spTree>
    <p:extLst>
      <p:ext uri="{BB962C8B-B14F-4D97-AF65-F5344CB8AC3E}">
        <p14:creationId xmlns:p14="http://schemas.microsoft.com/office/powerpoint/2010/main" val="2753733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28</a:t>
            </a:fld>
            <a:endParaRPr lang="en-US"/>
          </a:p>
        </p:txBody>
      </p:sp>
    </p:spTree>
    <p:extLst>
      <p:ext uri="{BB962C8B-B14F-4D97-AF65-F5344CB8AC3E}">
        <p14:creationId xmlns:p14="http://schemas.microsoft.com/office/powerpoint/2010/main" val="421372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Cassandra </a:t>
            </a:r>
          </a:p>
        </p:txBody>
      </p:sp>
      <p:sp>
        <p:nvSpPr>
          <p:cNvPr id="4" name="Slide Number Placeholder 3"/>
          <p:cNvSpPr>
            <a:spLocks noGrp="1"/>
          </p:cNvSpPr>
          <p:nvPr>
            <p:ph type="sldNum" sz="quarter" idx="10"/>
          </p:nvPr>
        </p:nvSpPr>
        <p:spPr/>
        <p:txBody>
          <a:bodyPr/>
          <a:lstStyle/>
          <a:p>
            <a:fld id="{28948D28-BD09-43A5-9AFA-4D0FC7FE450B}" type="slidenum">
              <a:rPr lang="en-US" smtClean="0"/>
              <a:t>3</a:t>
            </a:fld>
            <a:endParaRPr lang="en-US"/>
          </a:p>
        </p:txBody>
      </p:sp>
    </p:spTree>
    <p:extLst>
      <p:ext uri="{BB962C8B-B14F-4D97-AF65-F5344CB8AC3E}">
        <p14:creationId xmlns:p14="http://schemas.microsoft.com/office/powerpoint/2010/main" val="197530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 </a:t>
            </a:r>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4</a:t>
            </a:fld>
            <a:endParaRPr lang="en-US"/>
          </a:p>
        </p:txBody>
      </p:sp>
    </p:spTree>
    <p:extLst>
      <p:ext uri="{BB962C8B-B14F-4D97-AF65-F5344CB8AC3E}">
        <p14:creationId xmlns:p14="http://schemas.microsoft.com/office/powerpoint/2010/main" val="382202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a:t>
            </a:r>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5</a:t>
            </a:fld>
            <a:endParaRPr lang="en-US"/>
          </a:p>
        </p:txBody>
      </p:sp>
    </p:spTree>
    <p:extLst>
      <p:ext uri="{BB962C8B-B14F-4D97-AF65-F5344CB8AC3E}">
        <p14:creationId xmlns:p14="http://schemas.microsoft.com/office/powerpoint/2010/main" val="163853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has</a:t>
            </a:r>
            <a:r>
              <a:rPr lang="en-US" baseline="0" dirty="0"/>
              <a:t> the most Women Veterans, at 180,286</a:t>
            </a:r>
          </a:p>
          <a:p>
            <a:endParaRPr lang="en-US" baseline="0" dirty="0"/>
          </a:p>
          <a:p>
            <a:endParaRPr lang="en-US" baseline="0" dirty="0"/>
          </a:p>
          <a:p>
            <a:endParaRPr lang="en-US" baseline="0" dirty="0"/>
          </a:p>
          <a:p>
            <a:r>
              <a:rPr lang="en-US" baseline="0" dirty="0"/>
              <a:t>Tiffany</a:t>
            </a:r>
          </a:p>
          <a:p>
            <a:endParaRPr lang="en-US" dirty="0"/>
          </a:p>
        </p:txBody>
      </p:sp>
      <p:sp>
        <p:nvSpPr>
          <p:cNvPr id="4" name="Slide Number Placeholder 3"/>
          <p:cNvSpPr>
            <a:spLocks noGrp="1"/>
          </p:cNvSpPr>
          <p:nvPr>
            <p:ph type="sldNum" sz="quarter" idx="10"/>
          </p:nvPr>
        </p:nvSpPr>
        <p:spPr/>
        <p:txBody>
          <a:bodyPr/>
          <a:lstStyle/>
          <a:p>
            <a:fld id="{C63D0867-FAE6-4B49-A720-2DBC14EB9501}" type="slidenum">
              <a:rPr lang="en-US" smtClean="0"/>
              <a:t>6</a:t>
            </a:fld>
            <a:endParaRPr lang="en-US"/>
          </a:p>
        </p:txBody>
      </p:sp>
    </p:spTree>
    <p:extLst>
      <p:ext uri="{BB962C8B-B14F-4D97-AF65-F5344CB8AC3E}">
        <p14:creationId xmlns:p14="http://schemas.microsoft.com/office/powerpoint/2010/main" val="254662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about 54% of</a:t>
            </a:r>
            <a:r>
              <a:rPr lang="en-US" baseline="0" dirty="0"/>
              <a:t> Women Veterans have children, with Amarillo and North Texas having the highest percentage at 67% and 58%</a:t>
            </a:r>
          </a:p>
          <a:p>
            <a:r>
              <a:rPr lang="en-US" baseline="0" dirty="0"/>
              <a:t>Nationally, 45%</a:t>
            </a:r>
            <a:endParaRPr lang="en-US" dirty="0"/>
          </a:p>
          <a:p>
            <a:endParaRPr lang="en-US" dirty="0"/>
          </a:p>
          <a:p>
            <a:r>
              <a:rPr lang="en-US" dirty="0"/>
              <a:t>Nationally, the number of</a:t>
            </a:r>
            <a:r>
              <a:rPr lang="en-US" baseline="0" dirty="0"/>
              <a:t> male Veterans with children is just under 25%</a:t>
            </a:r>
          </a:p>
          <a:p>
            <a:endParaRPr lang="en-US" baseline="0" dirty="0"/>
          </a:p>
          <a:p>
            <a:r>
              <a:rPr lang="en-US" baseline="0" dirty="0"/>
              <a:t>Statewide, the number of male Veterans with children is just under 27%</a:t>
            </a:r>
          </a:p>
          <a:p>
            <a:endParaRPr lang="en-US" baseline="0" dirty="0"/>
          </a:p>
          <a:p>
            <a:r>
              <a:rPr lang="en-US" baseline="0" dirty="0"/>
              <a:t>If  you look at the number of Women Veterans with children whose children live with them, about 23% of Women Veterans in Texas do not live with their children</a:t>
            </a:r>
          </a:p>
          <a:p>
            <a:endParaRPr lang="en-US" baseline="0" dirty="0"/>
          </a:p>
          <a:p>
            <a:endParaRPr lang="en-US" baseline="0" dirty="0"/>
          </a:p>
          <a:p>
            <a:endParaRPr lang="en-US" baseline="0" dirty="0"/>
          </a:p>
          <a:p>
            <a:r>
              <a:rPr lang="en-US" baseline="0" dirty="0"/>
              <a:t>Tiffany</a:t>
            </a:r>
            <a:endParaRPr lang="en-US" dirty="0"/>
          </a:p>
        </p:txBody>
      </p:sp>
      <p:sp>
        <p:nvSpPr>
          <p:cNvPr id="4" name="Slide Number Placeholder 3"/>
          <p:cNvSpPr>
            <a:spLocks noGrp="1"/>
          </p:cNvSpPr>
          <p:nvPr>
            <p:ph type="sldNum" sz="quarter" idx="10"/>
          </p:nvPr>
        </p:nvSpPr>
        <p:spPr/>
        <p:txBody>
          <a:bodyPr/>
          <a:lstStyle/>
          <a:p>
            <a:fld id="{C63D0867-FAE6-4B49-A720-2DBC14EB9501}" type="slidenum">
              <a:rPr lang="en-US" smtClean="0"/>
              <a:t>7</a:t>
            </a:fld>
            <a:endParaRPr lang="en-US"/>
          </a:p>
        </p:txBody>
      </p:sp>
    </p:spTree>
    <p:extLst>
      <p:ext uri="{BB962C8B-B14F-4D97-AF65-F5344CB8AC3E}">
        <p14:creationId xmlns:p14="http://schemas.microsoft.com/office/powerpoint/2010/main" val="400333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a:t>
            </a:r>
          </a:p>
          <a:p>
            <a:r>
              <a:rPr lang="en-US" dirty="0" smtClean="0"/>
              <a:t>HMIS data 2015, 2016 Dallas County</a:t>
            </a:r>
          </a:p>
          <a:p>
            <a:r>
              <a:rPr lang="en-US" dirty="0" smtClean="0"/>
              <a:t>ETO</a:t>
            </a:r>
            <a:r>
              <a:rPr lang="en-US" baseline="0" dirty="0" smtClean="0"/>
              <a:t> data system</a:t>
            </a:r>
          </a:p>
        </p:txBody>
      </p:sp>
      <p:sp>
        <p:nvSpPr>
          <p:cNvPr id="4" name="Slide Number Placeholder 3"/>
          <p:cNvSpPr>
            <a:spLocks noGrp="1"/>
          </p:cNvSpPr>
          <p:nvPr>
            <p:ph type="sldNum" sz="quarter" idx="10"/>
          </p:nvPr>
        </p:nvSpPr>
        <p:spPr/>
        <p:txBody>
          <a:bodyPr/>
          <a:lstStyle/>
          <a:p>
            <a:fld id="{28948D28-BD09-43A5-9AFA-4D0FC7FE450B}" type="slidenum">
              <a:rPr lang="en-US" smtClean="0"/>
              <a:t>8</a:t>
            </a:fld>
            <a:endParaRPr lang="en-US"/>
          </a:p>
        </p:txBody>
      </p:sp>
    </p:spTree>
    <p:extLst>
      <p:ext uri="{BB962C8B-B14F-4D97-AF65-F5344CB8AC3E}">
        <p14:creationId xmlns:p14="http://schemas.microsoft.com/office/powerpoint/2010/main" val="90485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Younger</a:t>
            </a:r>
          </a:p>
          <a:p>
            <a:r>
              <a:rPr lang="en-US" dirty="0"/>
              <a:t>---Men: 65	Women: 50</a:t>
            </a:r>
          </a:p>
          <a:p>
            <a:r>
              <a:rPr lang="en-US" dirty="0"/>
              <a:t>Less likely to be married, more likely to be divorced</a:t>
            </a:r>
          </a:p>
          <a:p>
            <a:r>
              <a:rPr lang="en-US" dirty="0"/>
              <a:t>---65% Men married	50% Women married </a:t>
            </a:r>
          </a:p>
          <a:p>
            <a:r>
              <a:rPr lang="en-US" dirty="0"/>
              <a:t>---15% Men divorced/separated	23% Women</a:t>
            </a:r>
          </a:p>
          <a:p>
            <a:r>
              <a:rPr lang="en-US" dirty="0"/>
              <a:t>More ethnically diverse </a:t>
            </a:r>
          </a:p>
          <a:p>
            <a:r>
              <a:rPr lang="en-US" dirty="0"/>
              <a:t>---79% Men White	66% of Women</a:t>
            </a:r>
          </a:p>
          <a:p>
            <a:r>
              <a:rPr lang="en-US" dirty="0"/>
              <a:t>---19% AA, 10% Hispanic</a:t>
            </a:r>
          </a:p>
          <a:p>
            <a:r>
              <a:rPr lang="en-US" dirty="0"/>
              <a:t>Have a lower median household income</a:t>
            </a:r>
            <a:br>
              <a:rPr lang="en-US" dirty="0"/>
            </a:br>
            <a:r>
              <a:rPr lang="en-US" dirty="0"/>
              <a:t>---6% males use SNAP	10% of Women</a:t>
            </a:r>
          </a:p>
          <a:p>
            <a:r>
              <a:rPr lang="en-US" dirty="0"/>
              <a:t>More likely to receive a service connected disability, have no personal income, are in poverty </a:t>
            </a:r>
          </a:p>
          <a:p>
            <a:r>
              <a:rPr lang="en-US" dirty="0"/>
              <a:t>---6% Men in poverty	10% Women</a:t>
            </a:r>
          </a:p>
          <a:p>
            <a:endParaRPr lang="en-US" dirty="0"/>
          </a:p>
        </p:txBody>
      </p:sp>
      <p:sp>
        <p:nvSpPr>
          <p:cNvPr id="4" name="Slide Number Placeholder 3"/>
          <p:cNvSpPr>
            <a:spLocks noGrp="1"/>
          </p:cNvSpPr>
          <p:nvPr>
            <p:ph type="sldNum" sz="quarter" idx="10"/>
          </p:nvPr>
        </p:nvSpPr>
        <p:spPr/>
        <p:txBody>
          <a:bodyPr/>
          <a:lstStyle/>
          <a:p>
            <a:fld id="{28948D28-BD09-43A5-9AFA-4D0FC7FE450B}" type="slidenum">
              <a:rPr lang="en-US" smtClean="0"/>
              <a:t>9</a:t>
            </a:fld>
            <a:endParaRPr lang="en-US"/>
          </a:p>
        </p:txBody>
      </p:sp>
    </p:spTree>
    <p:extLst>
      <p:ext uri="{BB962C8B-B14F-4D97-AF65-F5344CB8AC3E}">
        <p14:creationId xmlns:p14="http://schemas.microsoft.com/office/powerpoint/2010/main" val="61242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96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964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8422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7672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47673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2827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040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888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039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8799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97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629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59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874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357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787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10/5/2017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477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lD0v21jj2HA&amp;t=43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b9snig5gZf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mailto:clott@familyendeavors.org"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Tiffany.price@va.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milyendeavors.org/programs/veteran-servi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va.gov/womenve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ttitudesandattire.org/boots-to-heel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servicewomen.org/" TargetMode="External"/><Relationship Id="rId4" Type="http://schemas.openxmlformats.org/officeDocument/2006/relationships/hyperlink" Target="http://www.graceafterfire.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lott@familyendeavors.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hyperlink" Target="mailto:Tiffany.price@v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hyperlink" Target="http://vaww.nepec.mentalhealth.med.va.gov/PHV/HCHV/outreachqtr.ht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hyperlink" Target="http://vaww.nepec.mentalhealth.med.va.gov/PHV/HCHV/outreachqtr.ht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016" y="0"/>
            <a:ext cx="11774658" cy="3528595"/>
          </a:xfrm>
        </p:spPr>
        <p:txBody>
          <a:bodyPr>
            <a:noAutofit/>
          </a:bodyPr>
          <a:lstStyle/>
          <a:p>
            <a:pPr algn="ctr"/>
            <a:r>
              <a:rPr lang="en-US" sz="4400" dirty="0"/>
              <a:t>How to Help Homeless Women Veterans</a:t>
            </a:r>
            <a:r>
              <a:rPr lang="en-US" sz="4400" b="1" dirty="0"/>
              <a:t/>
            </a:r>
            <a:br>
              <a:rPr lang="en-US" sz="4400" b="1" dirty="0"/>
            </a:br>
            <a:r>
              <a:rPr lang="en-US" sz="4400" dirty="0"/>
              <a:t> and </a:t>
            </a:r>
            <a:br>
              <a:rPr lang="en-US" sz="4400" dirty="0"/>
            </a:br>
            <a:r>
              <a:rPr lang="en-US" sz="4400" dirty="0"/>
              <a:t>Homeless Women Veterans with Children </a:t>
            </a:r>
          </a:p>
        </p:txBody>
      </p:sp>
      <p:sp>
        <p:nvSpPr>
          <p:cNvPr id="3" name="Subtitle 2"/>
          <p:cNvSpPr>
            <a:spLocks noGrp="1"/>
          </p:cNvSpPr>
          <p:nvPr>
            <p:ph type="subTitle" idx="1"/>
          </p:nvPr>
        </p:nvSpPr>
        <p:spPr>
          <a:xfrm>
            <a:off x="1219201" y="4721108"/>
            <a:ext cx="10972800" cy="1689682"/>
          </a:xfrm>
        </p:spPr>
        <p:txBody>
          <a:bodyPr>
            <a:normAutofit lnSpcReduction="10000"/>
          </a:bodyPr>
          <a:lstStyle/>
          <a:p>
            <a:pPr algn="ctr">
              <a:spcBef>
                <a:spcPts val="0"/>
              </a:spcBef>
            </a:pPr>
            <a:r>
              <a:rPr lang="en-US" sz="2800" dirty="0"/>
              <a:t>Cassandra Lott</a:t>
            </a:r>
          </a:p>
          <a:p>
            <a:pPr algn="ctr">
              <a:spcBef>
                <a:spcPts val="0"/>
              </a:spcBef>
            </a:pPr>
            <a:r>
              <a:rPr lang="en-US" dirty="0"/>
              <a:t>Case Manager/Housing Specialist, Veteran Supportive Services, Family Endeavors, Inc.</a:t>
            </a:r>
          </a:p>
          <a:p>
            <a:pPr algn="ctr">
              <a:spcBef>
                <a:spcPts val="0"/>
              </a:spcBef>
            </a:pPr>
            <a:endParaRPr lang="en-US" dirty="0"/>
          </a:p>
          <a:p>
            <a:pPr algn="ctr">
              <a:spcBef>
                <a:spcPts val="0"/>
              </a:spcBef>
            </a:pPr>
            <a:r>
              <a:rPr lang="en-US" sz="2800" dirty="0"/>
              <a:t>Tiffany Price, LCSW</a:t>
            </a:r>
          </a:p>
          <a:p>
            <a:pPr algn="ctr">
              <a:spcBef>
                <a:spcPts val="0"/>
              </a:spcBef>
            </a:pPr>
            <a:r>
              <a:rPr lang="en-US" dirty="0"/>
              <a:t>Social Worker, Healthcare for Homeless Veterans Programs, VA North Texas Health Care System </a:t>
            </a:r>
          </a:p>
        </p:txBody>
      </p:sp>
    </p:spTree>
    <p:extLst>
      <p:ext uri="{BB962C8B-B14F-4D97-AF65-F5344CB8AC3E}">
        <p14:creationId xmlns:p14="http://schemas.microsoft.com/office/powerpoint/2010/main" val="2511596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3" y="292806"/>
            <a:ext cx="9593179" cy="1280890"/>
          </a:xfrm>
        </p:spPr>
        <p:txBody>
          <a:bodyPr>
            <a:noAutofit/>
          </a:bodyPr>
          <a:lstStyle/>
          <a:p>
            <a:pPr algn="ctr"/>
            <a:r>
              <a:rPr lang="en-US" sz="4000" b="1" dirty="0"/>
              <a:t>Characteristics of Women Veterans</a:t>
            </a:r>
            <a:br>
              <a:rPr lang="en-US" sz="4000" b="1" dirty="0"/>
            </a:br>
            <a:r>
              <a:rPr lang="en-US" sz="2400" b="1" dirty="0"/>
              <a:t>(In comparison to Non-Veteran Women)</a:t>
            </a:r>
            <a:endParaRPr lang="en-US" sz="4000" dirty="0"/>
          </a:p>
        </p:txBody>
      </p:sp>
      <p:sp>
        <p:nvSpPr>
          <p:cNvPr id="3" name="Content Placeholder 2"/>
          <p:cNvSpPr>
            <a:spLocks noGrp="1"/>
          </p:cNvSpPr>
          <p:nvPr>
            <p:ph idx="1"/>
          </p:nvPr>
        </p:nvSpPr>
        <p:spPr>
          <a:xfrm>
            <a:off x="1925053" y="1775790"/>
            <a:ext cx="9593179" cy="4306957"/>
          </a:xfrm>
        </p:spPr>
        <p:txBody>
          <a:bodyPr>
            <a:normAutofit lnSpcReduction="10000"/>
          </a:bodyPr>
          <a:lstStyle/>
          <a:p>
            <a:pPr>
              <a:lnSpc>
                <a:spcPct val="150000"/>
              </a:lnSpc>
            </a:pPr>
            <a:r>
              <a:rPr lang="en-US" sz="2800" dirty="0"/>
              <a:t>More likely to be African American</a:t>
            </a:r>
          </a:p>
          <a:p>
            <a:pPr>
              <a:lnSpc>
                <a:spcPct val="150000"/>
              </a:lnSpc>
            </a:pPr>
            <a:r>
              <a:rPr lang="en-US" sz="2800" dirty="0"/>
              <a:t>More likely to be divorced</a:t>
            </a:r>
          </a:p>
          <a:p>
            <a:pPr>
              <a:lnSpc>
                <a:spcPct val="150000"/>
              </a:lnSpc>
            </a:pPr>
            <a:r>
              <a:rPr lang="en-US" sz="2800" dirty="0"/>
              <a:t>Have a higher median household income</a:t>
            </a:r>
          </a:p>
          <a:p>
            <a:pPr>
              <a:lnSpc>
                <a:spcPct val="150000"/>
              </a:lnSpc>
            </a:pPr>
            <a:r>
              <a:rPr lang="en-US" sz="2800" dirty="0"/>
              <a:t>More likely to have higher education</a:t>
            </a:r>
          </a:p>
          <a:p>
            <a:pPr>
              <a:lnSpc>
                <a:spcPct val="150000"/>
              </a:lnSpc>
            </a:pPr>
            <a:r>
              <a:rPr lang="en-US" sz="2800" dirty="0"/>
              <a:t>Less likely to be uninsured, have no personal income, or be in poverty</a:t>
            </a:r>
          </a:p>
          <a:p>
            <a:pPr>
              <a:lnSpc>
                <a:spcPct val="150000"/>
              </a:lnSpc>
            </a:pPr>
            <a:endParaRPr lang="en-US" sz="2800" dirty="0"/>
          </a:p>
          <a:p>
            <a:pPr marL="0" indent="0">
              <a:buNone/>
            </a:pPr>
            <a:endParaRPr lang="en-US" sz="2600" dirty="0"/>
          </a:p>
          <a:p>
            <a:endParaRPr lang="en-US" sz="2600" dirty="0"/>
          </a:p>
          <a:p>
            <a:endParaRPr lang="en-US" sz="2600" dirty="0"/>
          </a:p>
        </p:txBody>
      </p:sp>
      <p:sp>
        <p:nvSpPr>
          <p:cNvPr id="4" name="Rectangle 3"/>
          <p:cNvSpPr/>
          <p:nvPr/>
        </p:nvSpPr>
        <p:spPr>
          <a:xfrm>
            <a:off x="1499936" y="6284841"/>
            <a:ext cx="10443411" cy="369332"/>
          </a:xfrm>
          <a:prstGeom prst="rect">
            <a:avLst/>
          </a:prstGeom>
        </p:spPr>
        <p:txBody>
          <a:bodyPr wrap="square">
            <a:spAutoFit/>
          </a:bodyPr>
          <a:lstStyle/>
          <a:p>
            <a:r>
              <a:rPr lang="en-US" dirty="0"/>
              <a:t>https://www.va.gov/vetdata/docs/SpecialReports/Women_Veterans_Profile_12_22_2016.pdf</a:t>
            </a:r>
          </a:p>
        </p:txBody>
      </p:sp>
    </p:spTree>
    <p:extLst>
      <p:ext uri="{BB962C8B-B14F-4D97-AF65-F5344CB8AC3E}">
        <p14:creationId xmlns:p14="http://schemas.microsoft.com/office/powerpoint/2010/main" val="162897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958" y="216147"/>
            <a:ext cx="10218821" cy="824862"/>
          </a:xfrm>
        </p:spPr>
        <p:txBody>
          <a:bodyPr>
            <a:noAutofit/>
          </a:bodyPr>
          <a:lstStyle/>
          <a:p>
            <a:pPr algn="ctr"/>
            <a:r>
              <a:rPr lang="en-US" altLang="en-US" sz="4000" dirty="0">
                <a:hlinkClick r:id="rId3"/>
              </a:rPr>
              <a:t>Homeless Women Vets Struggle for Aid</a:t>
            </a:r>
            <a:endParaRPr lang="en-US" sz="4000" dirty="0"/>
          </a:p>
        </p:txBody>
      </p:sp>
      <p:pic>
        <p:nvPicPr>
          <p:cNvPr id="5" name="Content Placeholder 4"/>
          <p:cNvPicPr>
            <a:picLocks noGrp="1" noChangeAspect="1"/>
          </p:cNvPicPr>
          <p:nvPr>
            <p:ph idx="1"/>
          </p:nvPr>
        </p:nvPicPr>
        <p:blipFill>
          <a:blip r:embed="rId4"/>
          <a:stretch>
            <a:fillRect/>
          </a:stretch>
        </p:blipFill>
        <p:spPr>
          <a:xfrm>
            <a:off x="2047039" y="1332182"/>
            <a:ext cx="9014247" cy="5068617"/>
          </a:xfrm>
        </p:spPr>
      </p:pic>
      <p:sp>
        <p:nvSpPr>
          <p:cNvPr id="6" name="Rectangle 5"/>
          <p:cNvSpPr/>
          <p:nvPr/>
        </p:nvSpPr>
        <p:spPr>
          <a:xfrm>
            <a:off x="3428518" y="6488668"/>
            <a:ext cx="6377699" cy="369332"/>
          </a:xfrm>
          <a:prstGeom prst="rect">
            <a:avLst/>
          </a:prstGeom>
        </p:spPr>
        <p:txBody>
          <a:bodyPr wrap="square">
            <a:spAutoFit/>
          </a:bodyPr>
          <a:lstStyle/>
          <a:p>
            <a:r>
              <a:rPr lang="en-US" dirty="0"/>
              <a:t>https://www.youtube.com/watch?v=lD0v21jj2HA&amp;t=43s</a:t>
            </a:r>
          </a:p>
        </p:txBody>
      </p:sp>
    </p:spTree>
    <p:extLst>
      <p:ext uri="{BB962C8B-B14F-4D97-AF65-F5344CB8AC3E}">
        <p14:creationId xmlns:p14="http://schemas.microsoft.com/office/powerpoint/2010/main" val="405357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6505" y="492369"/>
            <a:ext cx="9788107" cy="5992837"/>
          </a:xfrm>
        </p:spPr>
        <p:txBody>
          <a:bodyPr>
            <a:normAutofit/>
          </a:bodyPr>
          <a:lstStyle/>
          <a:p>
            <a:pPr marL="0" indent="0" algn="ctr">
              <a:buNone/>
            </a:pPr>
            <a:r>
              <a:rPr lang="en-US" sz="4400" b="1" dirty="0">
                <a:solidFill>
                  <a:schemeClr val="accent2">
                    <a:lumMod val="75000"/>
                  </a:schemeClr>
                </a:solidFill>
              </a:rPr>
              <a:t>Discussion:</a:t>
            </a:r>
          </a:p>
          <a:p>
            <a:pPr marL="0" indent="0" algn="ctr">
              <a:buNone/>
            </a:pPr>
            <a:r>
              <a:rPr lang="en-US" sz="4400" b="1" dirty="0">
                <a:solidFill>
                  <a:schemeClr val="accent2">
                    <a:lumMod val="75000"/>
                  </a:schemeClr>
                </a:solidFill>
              </a:rPr>
              <a:t>Challenges and Barriers </a:t>
            </a:r>
          </a:p>
        </p:txBody>
      </p:sp>
      <p:pic>
        <p:nvPicPr>
          <p:cNvPr id="4" name="Picture 3"/>
          <p:cNvPicPr>
            <a:picLocks noChangeAspect="1"/>
          </p:cNvPicPr>
          <p:nvPr/>
        </p:nvPicPr>
        <p:blipFill>
          <a:blip r:embed="rId3"/>
          <a:stretch>
            <a:fillRect/>
          </a:stretch>
        </p:blipFill>
        <p:spPr>
          <a:xfrm>
            <a:off x="2539007" y="2102321"/>
            <a:ext cx="8143102" cy="3853495"/>
          </a:xfrm>
          <a:prstGeom prst="rect">
            <a:avLst/>
          </a:prstGeom>
        </p:spPr>
      </p:pic>
      <p:sp>
        <p:nvSpPr>
          <p:cNvPr id="2" name="Rectangle 1"/>
          <p:cNvSpPr/>
          <p:nvPr/>
        </p:nvSpPr>
        <p:spPr>
          <a:xfrm>
            <a:off x="2539007" y="6115874"/>
            <a:ext cx="8143102" cy="461665"/>
          </a:xfrm>
          <a:prstGeom prst="rect">
            <a:avLst/>
          </a:prstGeom>
        </p:spPr>
        <p:txBody>
          <a:bodyPr wrap="square">
            <a:spAutoFit/>
          </a:bodyPr>
          <a:lstStyle/>
          <a:p>
            <a:pPr algn="ctr"/>
            <a:r>
              <a:rPr lang="en-US" sz="2400" b="1" dirty="0">
                <a:solidFill>
                  <a:schemeClr val="accent2">
                    <a:lumMod val="75000"/>
                  </a:schemeClr>
                </a:solidFill>
              </a:rPr>
              <a:t>REAL WOMEN, REAL PROBLEMS, REAL NEEDS</a:t>
            </a:r>
            <a:endParaRPr lang="en-US" sz="2400" dirty="0">
              <a:solidFill>
                <a:schemeClr val="accent2">
                  <a:lumMod val="75000"/>
                </a:schemeClr>
              </a:solidFill>
            </a:endParaRPr>
          </a:p>
        </p:txBody>
      </p:sp>
    </p:spTree>
    <p:extLst>
      <p:ext uri="{BB962C8B-B14F-4D97-AF65-F5344CB8AC3E}">
        <p14:creationId xmlns:p14="http://schemas.microsoft.com/office/powerpoint/2010/main" val="373959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0" y="356824"/>
            <a:ext cx="9820191" cy="1280890"/>
          </a:xfrm>
        </p:spPr>
        <p:txBody>
          <a:bodyPr>
            <a:normAutofit/>
          </a:bodyPr>
          <a:lstStyle/>
          <a:p>
            <a:pPr algn="ctr"/>
            <a:r>
              <a:rPr lang="en-US" sz="4800" dirty="0"/>
              <a:t>Challenges and Barriers</a:t>
            </a:r>
          </a:p>
        </p:txBody>
      </p:sp>
      <p:sp>
        <p:nvSpPr>
          <p:cNvPr id="3" name="Content Placeholder 2"/>
          <p:cNvSpPr>
            <a:spLocks noGrp="1"/>
          </p:cNvSpPr>
          <p:nvPr>
            <p:ph idx="1"/>
          </p:nvPr>
        </p:nvSpPr>
        <p:spPr>
          <a:xfrm>
            <a:off x="1909011" y="1308295"/>
            <a:ext cx="9595601" cy="5275385"/>
          </a:xfrm>
        </p:spPr>
        <p:txBody>
          <a:bodyPr/>
          <a:lstStyle/>
          <a:p>
            <a:r>
              <a:rPr lang="en-US" sz="2400" dirty="0"/>
              <a:t>Approximately 54% of Women Veterans in Texas have children </a:t>
            </a:r>
          </a:p>
          <a:p>
            <a:r>
              <a:rPr lang="en-US" sz="2400" dirty="0"/>
              <a:t>Only 24% of Women Veterans utilize the VA Health Care System (</a:t>
            </a:r>
            <a:r>
              <a:rPr lang="en-US" sz="2400" dirty="0" err="1"/>
              <a:t>Levander</a:t>
            </a:r>
            <a:r>
              <a:rPr lang="en-US" sz="2400" dirty="0"/>
              <a:t> &amp; Overland)</a:t>
            </a:r>
          </a:p>
          <a:p>
            <a:r>
              <a:rPr lang="en-US" sz="2400" dirty="0"/>
              <a:t>History of trauma</a:t>
            </a:r>
          </a:p>
          <a:p>
            <a:pPr lvl="1"/>
            <a:r>
              <a:rPr lang="en-US" sz="2400" dirty="0"/>
              <a:t>More likely to experience trauma prior to entering the military (Burkhart &amp; Hogan)</a:t>
            </a:r>
          </a:p>
          <a:p>
            <a:pPr lvl="1"/>
            <a:r>
              <a:rPr lang="en-US" sz="2400" dirty="0"/>
              <a:t>Military trauma, including military sexual trauma (</a:t>
            </a:r>
            <a:r>
              <a:rPr lang="en-US" sz="2400" dirty="0" err="1"/>
              <a:t>Levander</a:t>
            </a:r>
            <a:r>
              <a:rPr lang="en-US" sz="2400" dirty="0"/>
              <a:t> &amp; Overland)</a:t>
            </a:r>
          </a:p>
          <a:p>
            <a:endParaRPr lang="en-US" dirty="0"/>
          </a:p>
        </p:txBody>
      </p:sp>
    </p:spTree>
    <p:extLst>
      <p:ext uri="{BB962C8B-B14F-4D97-AF65-F5344CB8AC3E}">
        <p14:creationId xmlns:p14="http://schemas.microsoft.com/office/powerpoint/2010/main" val="411888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582" y="244282"/>
            <a:ext cx="9886827" cy="1007743"/>
          </a:xfrm>
        </p:spPr>
        <p:txBody>
          <a:bodyPr>
            <a:normAutofit/>
          </a:bodyPr>
          <a:lstStyle/>
          <a:p>
            <a:pPr algn="ctr"/>
            <a:r>
              <a:rPr lang="en-US" sz="4800" dirty="0">
                <a:hlinkClick r:id="rId3"/>
              </a:rPr>
              <a:t>About Military Sexual Trauma</a:t>
            </a:r>
            <a:endParaRPr lang="en-US" sz="4800" dirty="0"/>
          </a:p>
        </p:txBody>
      </p:sp>
      <p:pic>
        <p:nvPicPr>
          <p:cNvPr id="5" name="Content Placeholder 4"/>
          <p:cNvPicPr>
            <a:picLocks noGrp="1" noChangeAspect="1"/>
          </p:cNvPicPr>
          <p:nvPr>
            <p:ph idx="1"/>
          </p:nvPr>
        </p:nvPicPr>
        <p:blipFill>
          <a:blip r:embed="rId4"/>
          <a:stretch>
            <a:fillRect/>
          </a:stretch>
        </p:blipFill>
        <p:spPr>
          <a:xfrm>
            <a:off x="2235753" y="968541"/>
            <a:ext cx="8566483" cy="5889459"/>
          </a:xfrm>
        </p:spPr>
      </p:pic>
      <p:sp>
        <p:nvSpPr>
          <p:cNvPr id="6" name="Rectangle 5"/>
          <p:cNvSpPr/>
          <p:nvPr/>
        </p:nvSpPr>
        <p:spPr>
          <a:xfrm>
            <a:off x="3677511" y="6083787"/>
            <a:ext cx="5682966" cy="369332"/>
          </a:xfrm>
          <a:prstGeom prst="rect">
            <a:avLst/>
          </a:prstGeom>
        </p:spPr>
        <p:txBody>
          <a:bodyPr wrap="none">
            <a:spAutoFit/>
          </a:bodyPr>
          <a:lstStyle/>
          <a:p>
            <a:r>
              <a:rPr lang="en-US" dirty="0"/>
              <a:t>https://www.youtube.com/watch?v=b9snig5gZfk</a:t>
            </a:r>
          </a:p>
        </p:txBody>
      </p:sp>
    </p:spTree>
    <p:extLst>
      <p:ext uri="{BB962C8B-B14F-4D97-AF65-F5344CB8AC3E}">
        <p14:creationId xmlns:p14="http://schemas.microsoft.com/office/powerpoint/2010/main" val="33628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9011" y="1968137"/>
            <a:ext cx="9595601" cy="4517069"/>
          </a:xfrm>
        </p:spPr>
        <p:txBody>
          <a:bodyPr>
            <a:normAutofit/>
          </a:bodyPr>
          <a:lstStyle/>
          <a:p>
            <a:r>
              <a:rPr lang="en-US" sz="2800" dirty="0">
                <a:solidFill>
                  <a:schemeClr val="tx1"/>
                </a:solidFill>
              </a:rPr>
              <a:t>In working daily with Veterans as services providers we see a more male dominated presence of those who present for assistance. </a:t>
            </a:r>
          </a:p>
          <a:p>
            <a:pPr marL="0" indent="0">
              <a:buNone/>
            </a:pPr>
            <a:endParaRPr lang="en-US" sz="2800" dirty="0">
              <a:solidFill>
                <a:schemeClr val="tx1"/>
              </a:solidFill>
            </a:endParaRPr>
          </a:p>
          <a:p>
            <a:r>
              <a:rPr lang="en-US" sz="2800" dirty="0">
                <a:solidFill>
                  <a:schemeClr val="tx1"/>
                </a:solidFill>
              </a:rPr>
              <a:t>Many female Veterans suffer from trouble re-integrating into communities as Veterans and as a result the number of homeless female Veterans is steadily rising according to reports from the National Coalition for Homeless Veterans.</a:t>
            </a:r>
          </a:p>
          <a:p>
            <a:pPr marL="0" indent="0">
              <a:buNone/>
            </a:pPr>
            <a:endParaRPr lang="en-US" sz="1400" b="1" dirty="0">
              <a:solidFill>
                <a:schemeClr val="accent2">
                  <a:lumMod val="75000"/>
                </a:schemeClr>
              </a:solidFill>
            </a:endParaRPr>
          </a:p>
        </p:txBody>
      </p:sp>
      <p:sp>
        <p:nvSpPr>
          <p:cNvPr id="4" name="TextBox 3"/>
          <p:cNvSpPr txBox="1"/>
          <p:nvPr/>
        </p:nvSpPr>
        <p:spPr>
          <a:xfrm>
            <a:off x="1909011" y="208547"/>
            <a:ext cx="9595601" cy="1200329"/>
          </a:xfrm>
          <a:prstGeom prst="rect">
            <a:avLst/>
          </a:prstGeom>
          <a:noFill/>
        </p:spPr>
        <p:txBody>
          <a:bodyPr wrap="square" rtlCol="0">
            <a:spAutoFit/>
          </a:bodyPr>
          <a:lstStyle/>
          <a:p>
            <a:pPr algn="ctr"/>
            <a:r>
              <a:rPr lang="en-US" sz="3600" dirty="0">
                <a:solidFill>
                  <a:schemeClr val="accent2">
                    <a:lumMod val="75000"/>
                  </a:schemeClr>
                </a:solidFill>
              </a:rPr>
              <a:t>Challenges and Barriers </a:t>
            </a:r>
          </a:p>
          <a:p>
            <a:pPr algn="ctr"/>
            <a:r>
              <a:rPr lang="en-US" sz="3600" dirty="0">
                <a:solidFill>
                  <a:schemeClr val="accent2">
                    <a:lumMod val="75000"/>
                  </a:schemeClr>
                </a:solidFill>
              </a:rPr>
              <a:t>from a Service Providers Lens</a:t>
            </a:r>
          </a:p>
        </p:txBody>
      </p:sp>
    </p:spTree>
    <p:extLst>
      <p:ext uri="{BB962C8B-B14F-4D97-AF65-F5344CB8AC3E}">
        <p14:creationId xmlns:p14="http://schemas.microsoft.com/office/powerpoint/2010/main" val="156804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446" y="356824"/>
            <a:ext cx="8420791" cy="1280890"/>
          </a:xfrm>
        </p:spPr>
        <p:txBody>
          <a:bodyPr>
            <a:normAutofit fontScale="90000"/>
          </a:bodyPr>
          <a:lstStyle/>
          <a:p>
            <a:pPr algn="ctr"/>
            <a:r>
              <a:rPr lang="en-US" dirty="0"/>
              <a:t>Current HUD Income Limits </a:t>
            </a:r>
            <a:br>
              <a:rPr lang="en-US" dirty="0"/>
            </a:br>
            <a:r>
              <a:rPr lang="en-US" dirty="0"/>
              <a:t>ELI-30% and 50% VLI Area Median Income </a:t>
            </a:r>
          </a:p>
        </p:txBody>
      </p:sp>
      <p:graphicFrame>
        <p:nvGraphicFramePr>
          <p:cNvPr id="8" name="Content Placeholder 7"/>
          <p:cNvGraphicFramePr>
            <a:graphicFrameLocks noGrp="1"/>
          </p:cNvGraphicFramePr>
          <p:nvPr>
            <p:ph idx="1"/>
            <p:extLst/>
          </p:nvPr>
        </p:nvGraphicFramePr>
        <p:xfrm>
          <a:off x="2643446" y="1712421"/>
          <a:ext cx="8420791" cy="4663440"/>
        </p:xfrm>
        <a:graphic>
          <a:graphicData uri="http://schemas.openxmlformats.org/drawingml/2006/table">
            <a:tbl>
              <a:tblPr firstRow="1" firstCol="1" lastRow="1" lastCol="1" bandRow="1" bandCol="1"/>
              <a:tblGrid>
                <a:gridCol w="1132208">
                  <a:extLst>
                    <a:ext uri="{9D8B030D-6E8A-4147-A177-3AD203B41FA5}">
                      <a16:colId xmlns:a16="http://schemas.microsoft.com/office/drawing/2014/main" xmlns="" val="20000"/>
                    </a:ext>
                  </a:extLst>
                </a:gridCol>
                <a:gridCol w="990682">
                  <a:extLst>
                    <a:ext uri="{9D8B030D-6E8A-4147-A177-3AD203B41FA5}">
                      <a16:colId xmlns:a16="http://schemas.microsoft.com/office/drawing/2014/main" xmlns="" val="20001"/>
                    </a:ext>
                  </a:extLst>
                </a:gridCol>
                <a:gridCol w="990682">
                  <a:extLst>
                    <a:ext uri="{9D8B030D-6E8A-4147-A177-3AD203B41FA5}">
                      <a16:colId xmlns:a16="http://schemas.microsoft.com/office/drawing/2014/main" xmlns="" val="20002"/>
                    </a:ext>
                  </a:extLst>
                </a:gridCol>
                <a:gridCol w="849155">
                  <a:extLst>
                    <a:ext uri="{9D8B030D-6E8A-4147-A177-3AD203B41FA5}">
                      <a16:colId xmlns:a16="http://schemas.microsoft.com/office/drawing/2014/main" xmlns="" val="20003"/>
                    </a:ext>
                  </a:extLst>
                </a:gridCol>
                <a:gridCol w="849155">
                  <a:extLst>
                    <a:ext uri="{9D8B030D-6E8A-4147-A177-3AD203B41FA5}">
                      <a16:colId xmlns:a16="http://schemas.microsoft.com/office/drawing/2014/main" xmlns="" val="20004"/>
                    </a:ext>
                  </a:extLst>
                </a:gridCol>
                <a:gridCol w="849155">
                  <a:extLst>
                    <a:ext uri="{9D8B030D-6E8A-4147-A177-3AD203B41FA5}">
                      <a16:colId xmlns:a16="http://schemas.microsoft.com/office/drawing/2014/main" xmlns="" val="20005"/>
                    </a:ext>
                  </a:extLst>
                </a:gridCol>
                <a:gridCol w="849155">
                  <a:extLst>
                    <a:ext uri="{9D8B030D-6E8A-4147-A177-3AD203B41FA5}">
                      <a16:colId xmlns:a16="http://schemas.microsoft.com/office/drawing/2014/main" xmlns="" val="20006"/>
                    </a:ext>
                  </a:extLst>
                </a:gridCol>
                <a:gridCol w="1132208">
                  <a:extLst>
                    <a:ext uri="{9D8B030D-6E8A-4147-A177-3AD203B41FA5}">
                      <a16:colId xmlns:a16="http://schemas.microsoft.com/office/drawing/2014/main" xmlns="" val="20007"/>
                    </a:ext>
                  </a:extLst>
                </a:gridCol>
                <a:gridCol w="778391">
                  <a:extLst>
                    <a:ext uri="{9D8B030D-6E8A-4147-A177-3AD203B41FA5}">
                      <a16:colId xmlns:a16="http://schemas.microsoft.com/office/drawing/2014/main" xmlns="" val="20008"/>
                    </a:ext>
                  </a:extLst>
                </a:gridCol>
              </a:tblGrid>
              <a:tr h="291465">
                <a:tc gridSpan="9">
                  <a:txBody>
                    <a:bodyPr/>
                    <a:lstStyle/>
                    <a:p>
                      <a:pPr marL="0" marR="0" algn="ctr">
                        <a:lnSpc>
                          <a:spcPct val="107000"/>
                        </a:lnSpc>
                        <a:spcBef>
                          <a:spcPts val="0"/>
                        </a:spcBef>
                        <a:spcAft>
                          <a:spcPts val="0"/>
                        </a:spcAft>
                      </a:pPr>
                      <a:r>
                        <a:rPr lang="en-US" sz="1100" b="1" dirty="0">
                          <a:effectLst/>
                          <a:latin typeface="Arial" panose="020B0604020202020204" pitchFamily="34" charset="0"/>
                          <a:ea typeface="Times New Roman" panose="02020603050405020304" pitchFamily="18" charset="0"/>
                        </a:rPr>
                        <a:t>FY2017 HUD Income Limits Test – FOR STAFF USE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748790">
                <a:tc rowSpan="2">
                  <a:txBody>
                    <a:bodyPr/>
                    <a:lstStyle/>
                    <a:p>
                      <a:pPr marL="0" marR="0" algn="ctr">
                        <a:lnSpc>
                          <a:spcPct val="107000"/>
                        </a:lnSpc>
                        <a:spcBef>
                          <a:spcPts val="0"/>
                        </a:spcBef>
                        <a:spcAft>
                          <a:spcPts val="0"/>
                        </a:spcAft>
                      </a:pPr>
                      <a:r>
                        <a:rPr lang="en-US" sz="1100" b="1" dirty="0">
                          <a:effectLst/>
                          <a:latin typeface="Arial" panose="020B0604020202020204" pitchFamily="34" charset="0"/>
                          <a:ea typeface="Times New Roman" panose="02020603050405020304" pitchFamily="18" charset="0"/>
                        </a:rPr>
                        <a:t>Household Size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dirty="0">
                          <a:effectLst/>
                          <a:latin typeface="Arial" panose="020B0604020202020204" pitchFamily="34" charset="0"/>
                          <a:ea typeface="Times New Roman" panose="02020603050405020304" pitchFamily="18" charset="0"/>
                        </a:rPr>
                        <a:t>Household Income</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n-US" sz="1100" b="1" dirty="0">
                          <a:effectLst/>
                          <a:latin typeface="Arial" panose="020B0604020202020204" pitchFamily="34" charset="0"/>
                          <a:ea typeface="Times New Roman" panose="02020603050405020304" pitchFamily="18" charset="0"/>
                        </a:rPr>
                        <a:t>Extremely Low Income Eligibility Test</a:t>
                      </a:r>
                      <a:endParaRPr lang="en-US" sz="12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n-US" sz="1100" b="1" dirty="0">
                          <a:effectLst/>
                          <a:latin typeface="Arial" panose="020B0604020202020204" pitchFamily="34" charset="0"/>
                          <a:ea typeface="Times New Roman" panose="02020603050405020304" pitchFamily="18" charset="0"/>
                        </a:rPr>
                        <a:t>30% AMI</a:t>
                      </a:r>
                      <a:endParaRPr lang="en-US" sz="1200" dirty="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n-US" sz="1100" b="1"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Arial" panose="020B0604020202020204" pitchFamily="34" charset="0"/>
                          <a:ea typeface="Times New Roman" panose="02020603050405020304" pitchFamily="18" charset="0"/>
                        </a:rPr>
                        <a:t>Very Low Income Eligibility Test</a:t>
                      </a:r>
                      <a:endParaRPr lang="en-US" sz="1200">
                        <a:effectLst/>
                        <a:latin typeface="Times New Roman" panose="02020603050405020304" pitchFamily="18" charset="0"/>
                        <a:ea typeface="Times New Roman" panose="02020603050405020304" pitchFamily="18" charset="0"/>
                      </a:endParaRPr>
                    </a:p>
                    <a:p>
                      <a:pPr marL="0" marR="0" algn="ctr">
                        <a:lnSpc>
                          <a:spcPct val="107000"/>
                        </a:lnSpc>
                        <a:spcBef>
                          <a:spcPts val="0"/>
                        </a:spcBef>
                        <a:spcAft>
                          <a:spcPts val="0"/>
                        </a:spcAft>
                      </a:pPr>
                      <a:r>
                        <a:rPr lang="en-US" sz="1100" b="1">
                          <a:effectLst/>
                          <a:latin typeface="Arial" panose="020B0604020202020204" pitchFamily="34" charset="0"/>
                          <a:ea typeface="Times New Roman" panose="02020603050405020304" pitchFamily="18" charset="0"/>
                        </a:rPr>
                        <a:t>50% AMI</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0"/>
                        </a:spcBef>
                        <a:spcAft>
                          <a:spcPts val="0"/>
                        </a:spcAft>
                      </a:pPr>
                      <a:r>
                        <a:rPr lang="en-US" sz="1100" b="1">
                          <a:effectLst/>
                          <a:latin typeface="Arial" panose="020B0604020202020204" pitchFamily="34" charset="0"/>
                          <a:ea typeface="Times New Roman" panose="02020603050405020304" pitchFamily="18" charset="0"/>
                        </a:rPr>
                        <a:t>Does Household Pass?</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1100" b="1">
                          <a:effectLst/>
                          <a:latin typeface="Arial" panose="020B0604020202020204" pitchFamily="34" charset="0"/>
                          <a:ea typeface="Times New Roman" panose="02020603050405020304" pitchFamily="18" charset="0"/>
                        </a:rPr>
                        <a:t>Staff Initials</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1465">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Monthly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Yearly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rPr>
                        <a:t>Monthly</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Yearly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Monthly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Yearly</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2"/>
                  </a:ext>
                </a:extLst>
              </a:tr>
              <a:tr h="291465">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388620" algn="l"/>
                        </a:tabLst>
                      </a:pPr>
                      <a:r>
                        <a:rPr lang="en-US" sz="1100" dirty="0">
                          <a:effectLst/>
                          <a:latin typeface="Arial" panose="020B0604020202020204" pitchFamily="34" charset="0"/>
                          <a:ea typeface="Times New Roman" panose="02020603050405020304" pitchFamily="18" charset="0"/>
                        </a:rPr>
                        <a:t>$	.00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445770" algn="l"/>
                        </a:tabLst>
                      </a:pPr>
                      <a:r>
                        <a:rPr lang="en-US" sz="1100" dirty="0">
                          <a:effectLst/>
                          <a:latin typeface="Arial" panose="020B0604020202020204" pitchFamily="34" charset="0"/>
                          <a:ea typeface="Times New Roman" panose="02020603050405020304" pitchFamily="18" charset="0"/>
                        </a:rPr>
                        <a:t>$         .</a:t>
                      </a:r>
                      <a:r>
                        <a:rPr lang="en-US" sz="1100" baseline="0" dirty="0">
                          <a:effectLst/>
                          <a:latin typeface="Arial" panose="020B0604020202020204" pitchFamily="34" charset="0"/>
                          <a:ea typeface="Times New Roman" panose="02020603050405020304" pitchFamily="18" charset="0"/>
                        </a:rPr>
                        <a:t> </a:t>
                      </a:r>
                      <a:r>
                        <a:rPr lang="en-US" sz="1100" dirty="0">
                          <a:effectLst/>
                          <a:latin typeface="Arial" panose="020B0604020202020204" pitchFamily="34" charset="0"/>
                          <a:ea typeface="Times New Roman" panose="02020603050405020304" pitchFamily="18" charset="0"/>
                        </a:rPr>
                        <a:t>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 $1,283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$15,400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$2,141</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$25,700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MS Gothic" panose="020B0609070205080204" pitchFamily="49" charset="-128"/>
                          <a:ea typeface="Times New Roman" panose="02020603050405020304" pitchFamily="18" charset="0"/>
                        </a:rPr>
                        <a:t>☐</a:t>
                      </a:r>
                      <a:r>
                        <a:rPr lang="en-US" sz="1100">
                          <a:effectLst/>
                          <a:latin typeface="Arial" panose="020B0604020202020204" pitchFamily="34" charset="0"/>
                          <a:ea typeface="Times New Roman" panose="02020603050405020304" pitchFamily="18" charset="0"/>
                        </a:rPr>
                        <a:t>Yes  </a:t>
                      </a: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1465">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388620" algn="l"/>
                        </a:tabLst>
                      </a:pPr>
                      <a:r>
                        <a:rPr lang="en-US" sz="1100" dirty="0">
                          <a:effectLst/>
                          <a:latin typeface="Arial" panose="020B0604020202020204" pitchFamily="34" charset="0"/>
                          <a:ea typeface="Times New Roman" panose="02020603050405020304" pitchFamily="18" charset="0"/>
                        </a:rPr>
                        <a:t>$	.00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445770" algn="l"/>
                        </a:tabLst>
                      </a:pPr>
                      <a:r>
                        <a:rPr lang="en-US" sz="1100" dirty="0">
                          <a:effectLst/>
                          <a:latin typeface="Arial" panose="020B0604020202020204" pitchFamily="34" charset="0"/>
                          <a:ea typeface="Times New Roman" panose="02020603050405020304" pitchFamily="18" charset="0"/>
                        </a:rPr>
                        <a:t>$	.00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$1,466</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$17,600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$2,450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$29,400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Yes  </a:t>
                      </a: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1465">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388620" algn="l"/>
                        </a:tabLst>
                      </a:pPr>
                      <a:r>
                        <a:rPr lang="en-US" sz="1100" dirty="0">
                          <a:effectLst/>
                          <a:latin typeface="Arial" panose="020B0604020202020204" pitchFamily="34" charset="0"/>
                          <a:ea typeface="Times New Roman" panose="02020603050405020304" pitchFamily="18" charset="0"/>
                        </a:rPr>
                        <a:t>$	.00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445770" algn="l"/>
                        </a:tabLst>
                      </a:pPr>
                      <a:r>
                        <a:rPr lang="en-US" sz="1100" dirty="0">
                          <a:effectLst/>
                          <a:latin typeface="Arial" panose="020B0604020202020204" pitchFamily="34" charset="0"/>
                          <a:ea typeface="Times New Roman" panose="02020603050405020304" pitchFamily="18" charset="0"/>
                        </a:rPr>
                        <a:t>$	.00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 $1,701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$20,420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$2,754</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$33,050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Yes  </a:t>
                      </a: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1465">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388620" algn="l"/>
                        </a:tabLst>
                      </a:pPr>
                      <a:r>
                        <a:rPr lang="en-US" sz="1100" dirty="0">
                          <a:effectLst/>
                          <a:latin typeface="Arial" panose="020B0604020202020204" pitchFamily="34" charset="0"/>
                          <a:ea typeface="Times New Roman" panose="02020603050405020304" pitchFamily="18" charset="0"/>
                        </a:rPr>
                        <a:t>$	.00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445770" algn="l"/>
                        </a:tabLst>
                      </a:pPr>
                      <a:r>
                        <a:rPr lang="en-US" sz="1100">
                          <a:effectLst/>
                          <a:latin typeface="Arial" panose="020B0604020202020204" pitchFamily="34" charset="0"/>
                          <a:ea typeface="Times New Roman" panose="02020603050405020304" pitchFamily="18" charset="0"/>
                        </a:rPr>
                        <a:t>$	.00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$2,050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$24,600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$3,058</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$36,700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Yes  </a:t>
                      </a: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91465">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388620" algn="l"/>
                        </a:tabLst>
                      </a:pPr>
                      <a:r>
                        <a:rPr lang="en-US" sz="1100" dirty="0">
                          <a:effectLst/>
                          <a:latin typeface="Arial" panose="020B0604020202020204" pitchFamily="34" charset="0"/>
                          <a:ea typeface="Times New Roman" panose="02020603050405020304" pitchFamily="18" charset="0"/>
                        </a:rPr>
                        <a:t>$	.00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445770" algn="l"/>
                        </a:tabLst>
                      </a:pPr>
                      <a:r>
                        <a:rPr lang="en-US" sz="1100">
                          <a:effectLst/>
                          <a:latin typeface="Arial" panose="020B0604020202020204" pitchFamily="34" charset="0"/>
                          <a:ea typeface="Times New Roman" panose="02020603050405020304" pitchFamily="18" charset="0"/>
                        </a:rPr>
                        <a:t>$	.00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 $2,398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$28,780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$3,304</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$39,650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Yes  </a:t>
                      </a: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91465">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388620" algn="l"/>
                        </a:tabLst>
                      </a:pPr>
                      <a:r>
                        <a:rPr lang="en-US" sz="1100" dirty="0">
                          <a:effectLst/>
                          <a:latin typeface="Arial" panose="020B0604020202020204" pitchFamily="34" charset="0"/>
                          <a:ea typeface="Times New Roman" panose="02020603050405020304" pitchFamily="18" charset="0"/>
                        </a:rPr>
                        <a:t>$	.00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445770" algn="l"/>
                        </a:tabLst>
                      </a:pPr>
                      <a:r>
                        <a:rPr lang="en-US" sz="1100">
                          <a:effectLst/>
                          <a:latin typeface="Arial" panose="020B0604020202020204" pitchFamily="34" charset="0"/>
                          <a:ea typeface="Times New Roman" panose="02020603050405020304" pitchFamily="18" charset="0"/>
                        </a:rPr>
                        <a:t>$	.00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$2,746</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$32,960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$3,550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$42,600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Yes  </a:t>
                      </a: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91465">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388620" algn="l"/>
                        </a:tabLst>
                      </a:pPr>
                      <a:r>
                        <a:rPr lang="en-US" sz="1100" dirty="0">
                          <a:effectLst/>
                          <a:latin typeface="Arial" panose="020B0604020202020204" pitchFamily="34" charset="0"/>
                          <a:ea typeface="Times New Roman" panose="02020603050405020304" pitchFamily="18" charset="0"/>
                        </a:rPr>
                        <a:t>$	.00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445770" algn="l"/>
                        </a:tabLst>
                      </a:pPr>
                      <a:r>
                        <a:rPr lang="en-US" sz="1100">
                          <a:effectLst/>
                          <a:latin typeface="Arial" panose="020B0604020202020204" pitchFamily="34" charset="0"/>
                          <a:ea typeface="Times New Roman" panose="02020603050405020304" pitchFamily="18" charset="0"/>
                        </a:rPr>
                        <a:t>$	.00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 $3,095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$37,140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$3,795</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$45,550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Yes  </a:t>
                      </a: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1465">
                <a:tc>
                  <a:txBody>
                    <a:bodyPr/>
                    <a:lstStyle/>
                    <a:p>
                      <a:pPr marL="0" marR="0" algn="ctr">
                        <a:lnSpc>
                          <a:spcPct val="107000"/>
                        </a:lnSpc>
                        <a:spcBef>
                          <a:spcPts val="0"/>
                        </a:spcBef>
                        <a:spcAft>
                          <a:spcPts val="0"/>
                        </a:spcAft>
                      </a:pPr>
                      <a:r>
                        <a:rPr lang="en-US" sz="1100">
                          <a:effectLst/>
                          <a:latin typeface="Arial" panose="020B0604020202020204" pitchFamily="34"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388620" algn="l"/>
                        </a:tabLst>
                      </a:pPr>
                      <a:r>
                        <a:rPr lang="en-US" sz="1100" dirty="0">
                          <a:effectLst/>
                          <a:latin typeface="Arial" panose="020B0604020202020204" pitchFamily="34" charset="0"/>
                          <a:ea typeface="Times New Roman" panose="02020603050405020304" pitchFamily="18" charset="0"/>
                        </a:rPr>
                        <a:t>$	.00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tabLst>
                          <a:tab pos="445770" algn="l"/>
                        </a:tabLst>
                      </a:pPr>
                      <a:r>
                        <a:rPr lang="en-US" sz="1100">
                          <a:effectLst/>
                          <a:latin typeface="Arial" panose="020B0604020202020204" pitchFamily="34" charset="0"/>
                          <a:ea typeface="Times New Roman" panose="02020603050405020304" pitchFamily="18" charset="0"/>
                        </a:rPr>
                        <a:t>$	.00</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    $3,443</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$41,320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$4,037</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rPr>
                        <a:t>$48,450</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Yes  </a:t>
                      </a:r>
                      <a:r>
                        <a:rPr lang="en-US" sz="1100">
                          <a:effectLst/>
                          <a:latin typeface="MS Gothic" panose="020B0609070205080204" pitchFamily="49" charset="-128"/>
                          <a:ea typeface="Times New Roman" panose="02020603050405020304" pitchFamily="18" charset="0"/>
                          <a:cs typeface="MS Gothic" panose="020B0609070205080204" pitchFamily="49" charset="-128"/>
                        </a:rPr>
                        <a:t>☐</a:t>
                      </a:r>
                      <a:r>
                        <a:rPr lang="en-US" sz="1100">
                          <a:effectLst/>
                          <a:latin typeface="Arial" panose="020B0604020202020204" pitchFamily="34" charset="0"/>
                          <a:ea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4" name="TextBox 3"/>
          <p:cNvSpPr txBox="1"/>
          <p:nvPr/>
        </p:nvSpPr>
        <p:spPr>
          <a:xfrm>
            <a:off x="3529780" y="6375861"/>
            <a:ext cx="8662219" cy="307777"/>
          </a:xfrm>
          <a:prstGeom prst="rect">
            <a:avLst/>
          </a:prstGeom>
          <a:noFill/>
        </p:spPr>
        <p:txBody>
          <a:bodyPr wrap="square" rtlCol="0">
            <a:spAutoFit/>
          </a:bodyPr>
          <a:lstStyle/>
          <a:p>
            <a:r>
              <a:rPr lang="en-US" sz="1400" b="1" dirty="0">
                <a:solidFill>
                  <a:srgbClr val="397740"/>
                </a:solidFill>
              </a:rPr>
              <a:t>https://www.hud.gov/.../</a:t>
            </a:r>
            <a:r>
              <a:rPr lang="en-US" sz="1400" b="1" dirty="0" err="1">
                <a:solidFill>
                  <a:srgbClr val="397740"/>
                </a:solidFill>
              </a:rPr>
              <a:t>affordablehousing</a:t>
            </a:r>
            <a:r>
              <a:rPr lang="en-US" sz="1400" b="1" dirty="0">
                <a:solidFill>
                  <a:srgbClr val="397740"/>
                </a:solidFill>
              </a:rPr>
              <a:t>/programs/home/limits/income</a:t>
            </a:r>
          </a:p>
        </p:txBody>
      </p:sp>
    </p:spTree>
    <p:extLst>
      <p:ext uri="{BB962C8B-B14F-4D97-AF65-F5344CB8AC3E}">
        <p14:creationId xmlns:p14="http://schemas.microsoft.com/office/powerpoint/2010/main" val="29097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6505" y="492369"/>
            <a:ext cx="9788107" cy="5992837"/>
          </a:xfrm>
        </p:spPr>
        <p:txBody>
          <a:bodyPr>
            <a:normAutofit/>
          </a:bodyPr>
          <a:lstStyle/>
          <a:p>
            <a:pPr marL="0" indent="0" algn="ctr">
              <a:buNone/>
            </a:pPr>
            <a:r>
              <a:rPr lang="en-US" sz="4400" b="1" dirty="0">
                <a:solidFill>
                  <a:schemeClr val="accent2">
                    <a:lumMod val="75000"/>
                  </a:schemeClr>
                </a:solidFill>
              </a:rPr>
              <a:t>Discussion:</a:t>
            </a:r>
          </a:p>
          <a:p>
            <a:pPr marL="0" indent="0" algn="ctr">
              <a:buNone/>
            </a:pPr>
            <a:r>
              <a:rPr lang="en-US" sz="4400" b="1" dirty="0">
                <a:solidFill>
                  <a:schemeClr val="accent2">
                    <a:lumMod val="75000"/>
                  </a:schemeClr>
                </a:solidFill>
              </a:rPr>
              <a:t>Interventions and Best Practices</a:t>
            </a:r>
          </a:p>
        </p:txBody>
      </p:sp>
      <p:pic>
        <p:nvPicPr>
          <p:cNvPr id="5" name="Picture 4"/>
          <p:cNvPicPr>
            <a:picLocks noChangeAspect="1"/>
          </p:cNvPicPr>
          <p:nvPr/>
        </p:nvPicPr>
        <p:blipFill>
          <a:blip r:embed="rId3"/>
          <a:stretch>
            <a:fillRect/>
          </a:stretch>
        </p:blipFill>
        <p:spPr>
          <a:xfrm>
            <a:off x="2579979" y="2197768"/>
            <a:ext cx="8061158" cy="4450431"/>
          </a:xfrm>
          <a:prstGeom prst="rect">
            <a:avLst/>
          </a:prstGeom>
        </p:spPr>
      </p:pic>
    </p:spTree>
    <p:extLst>
      <p:ext uri="{BB962C8B-B14F-4D97-AF65-F5344CB8AC3E}">
        <p14:creationId xmlns:p14="http://schemas.microsoft.com/office/powerpoint/2010/main" val="416865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1617785" y="260350"/>
            <a:ext cx="9931789" cy="1430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200" dirty="0"/>
              <a:t>Interventions/Best Practices….as services providers what do you see?</a:t>
            </a:r>
            <a:r>
              <a:rPr lang="en-US" altLang="en-US" sz="3200" dirty="0">
                <a:solidFill>
                  <a:schemeClr val="tx1"/>
                </a:solidFill>
              </a:rPr>
              <a:t> </a:t>
            </a:r>
            <a:r>
              <a:rPr lang="en-US" altLang="en-US" sz="4000" dirty="0">
                <a:solidFill>
                  <a:schemeClr val="tx1"/>
                </a:solidFill>
              </a:rPr>
              <a:t>(interactive) </a:t>
            </a:r>
          </a:p>
        </p:txBody>
      </p:sp>
      <p:sp>
        <p:nvSpPr>
          <p:cNvPr id="3" name="Content Placeholder 2"/>
          <p:cNvSpPr>
            <a:spLocks noGrp="1"/>
          </p:cNvSpPr>
          <p:nvPr>
            <p:ph sz="half" idx="1"/>
          </p:nvPr>
        </p:nvSpPr>
        <p:spPr>
          <a:xfrm>
            <a:off x="2532185" y="1690688"/>
            <a:ext cx="8314006" cy="4690640"/>
          </a:xfrm>
        </p:spPr>
        <p:txBody>
          <a:bodyPr>
            <a:normAutofit/>
          </a:bodyPr>
          <a:lstStyle/>
          <a:p>
            <a:pPr eaLnBrk="1" hangingPunct="1">
              <a:defRPr/>
            </a:pPr>
            <a:r>
              <a:rPr lang="en-US" sz="2800" dirty="0">
                <a:solidFill>
                  <a:schemeClr val="tx1"/>
                </a:solidFill>
              </a:rPr>
              <a:t>(</a:t>
            </a:r>
            <a:r>
              <a:rPr lang="en-US" sz="2800" dirty="0">
                <a:solidFill>
                  <a:schemeClr val="tx1"/>
                </a:solidFill>
                <a:latin typeface="Rockwell Condensed" panose="02060603050405020104" pitchFamily="18" charset="0"/>
              </a:rPr>
              <a:t>Intervention/Best Practices Ideas</a:t>
            </a:r>
            <a:r>
              <a:rPr lang="en-US" sz="2800" dirty="0">
                <a:solidFill>
                  <a:schemeClr val="tx1"/>
                </a:solidFill>
              </a:rPr>
              <a:t>)</a:t>
            </a:r>
          </a:p>
          <a:p>
            <a:pPr marL="0" indent="0">
              <a:buNone/>
              <a:defRPr/>
            </a:pPr>
            <a:r>
              <a:rPr lang="en-US" sz="2000" b="1" dirty="0">
                <a:solidFill>
                  <a:schemeClr val="accent2">
                    <a:lumMod val="75000"/>
                  </a:schemeClr>
                </a:solidFill>
              </a:rPr>
              <a:t>1.</a:t>
            </a:r>
          </a:p>
          <a:p>
            <a:pPr marL="0" indent="0">
              <a:buNone/>
              <a:defRPr/>
            </a:pPr>
            <a:endParaRPr lang="en-US" sz="2000" b="1" dirty="0">
              <a:solidFill>
                <a:schemeClr val="accent2">
                  <a:lumMod val="75000"/>
                </a:schemeClr>
              </a:solidFill>
            </a:endParaRPr>
          </a:p>
          <a:p>
            <a:pPr marL="0" indent="0">
              <a:buNone/>
              <a:defRPr/>
            </a:pPr>
            <a:r>
              <a:rPr lang="en-US" sz="2000" b="1" dirty="0">
                <a:solidFill>
                  <a:schemeClr val="accent2">
                    <a:lumMod val="75000"/>
                  </a:schemeClr>
                </a:solidFill>
              </a:rPr>
              <a:t>2.</a:t>
            </a:r>
          </a:p>
          <a:p>
            <a:pPr marL="0" indent="0">
              <a:buNone/>
              <a:defRPr/>
            </a:pPr>
            <a:endParaRPr lang="en-US" sz="2000" b="1" dirty="0">
              <a:solidFill>
                <a:schemeClr val="accent2">
                  <a:lumMod val="75000"/>
                </a:schemeClr>
              </a:solidFill>
            </a:endParaRPr>
          </a:p>
          <a:p>
            <a:pPr marL="0" indent="0">
              <a:buNone/>
              <a:defRPr/>
            </a:pPr>
            <a:r>
              <a:rPr lang="en-US" sz="2000" b="1" dirty="0">
                <a:solidFill>
                  <a:schemeClr val="accent2">
                    <a:lumMod val="75000"/>
                  </a:schemeClr>
                </a:solidFill>
              </a:rPr>
              <a:t>3.</a:t>
            </a:r>
          </a:p>
          <a:p>
            <a:pPr marL="0" indent="0">
              <a:buNone/>
              <a:defRPr/>
            </a:pPr>
            <a:endParaRPr lang="en-US" sz="2000" b="1" dirty="0">
              <a:solidFill>
                <a:schemeClr val="accent2">
                  <a:lumMod val="75000"/>
                </a:schemeClr>
              </a:solidFill>
            </a:endParaRPr>
          </a:p>
          <a:p>
            <a:pPr marL="0" indent="0">
              <a:buNone/>
              <a:defRPr/>
            </a:pPr>
            <a:r>
              <a:rPr lang="en-US" sz="2000" b="1" dirty="0">
                <a:solidFill>
                  <a:schemeClr val="accent2">
                    <a:lumMod val="75000"/>
                  </a:schemeClr>
                </a:solidFill>
              </a:rPr>
              <a:t>4.</a:t>
            </a:r>
          </a:p>
          <a:p>
            <a:pPr marL="0" indent="0">
              <a:buNone/>
              <a:defRPr/>
            </a:pPr>
            <a:endParaRPr lang="en-US" sz="2000" b="1" dirty="0">
              <a:solidFill>
                <a:schemeClr val="accent2">
                  <a:lumMod val="75000"/>
                </a:schemeClr>
              </a:solidFill>
            </a:endParaRPr>
          </a:p>
          <a:p>
            <a:pPr marL="0" indent="0">
              <a:buNone/>
              <a:defRPr/>
            </a:pPr>
            <a:r>
              <a:rPr lang="en-US" sz="2000" b="1" dirty="0">
                <a:solidFill>
                  <a:schemeClr val="accent2">
                    <a:lumMod val="75000"/>
                  </a:schemeClr>
                </a:solidFill>
              </a:rPr>
              <a:t>5.</a:t>
            </a:r>
          </a:p>
          <a:p>
            <a:pPr marL="0" indent="0" eaLnBrk="1" hangingPunct="1">
              <a:buNone/>
              <a:defRPr/>
            </a:pPr>
            <a:endParaRPr lang="en-US" sz="1600" dirty="0">
              <a:solidFill>
                <a:srgbClr val="FF0000"/>
              </a:solidFill>
            </a:endParaRPr>
          </a:p>
        </p:txBody>
      </p:sp>
    </p:spTree>
    <p:extLst>
      <p:ext uri="{BB962C8B-B14F-4D97-AF65-F5344CB8AC3E}">
        <p14:creationId xmlns:p14="http://schemas.microsoft.com/office/powerpoint/2010/main" val="308080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B5D27D0B-B236-43E0-84ED-24198D7867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C47E887-C87E-4D8A-9840-6D07188197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2">
            <a:extLst>
              <a:ext uri="{FF2B5EF4-FFF2-40B4-BE49-F238E27FC236}">
                <a16:creationId xmlns:a16="http://schemas.microsoft.com/office/drawing/2014/main" xmlns="" id="{CC5AFBB9-F80F-4FCC-A53E-F9CD83EFE07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29" r="19555" b="-3"/>
          <a:stretch/>
        </p:blipFill>
        <p:spPr>
          <a:xfrm>
            <a:off x="6091916" y="645106"/>
            <a:ext cx="5451627" cy="5247747"/>
          </a:xfrm>
          <a:prstGeom prst="rect">
            <a:avLst/>
          </a:prstGeom>
        </p:spPr>
      </p:pic>
      <p:sp>
        <p:nvSpPr>
          <p:cNvPr id="2" name="Title 1"/>
          <p:cNvSpPr>
            <a:spLocks noGrp="1"/>
          </p:cNvSpPr>
          <p:nvPr>
            <p:ph type="title"/>
          </p:nvPr>
        </p:nvSpPr>
        <p:spPr>
          <a:xfrm>
            <a:off x="649224" y="385011"/>
            <a:ext cx="5122652" cy="1519989"/>
          </a:xfrm>
        </p:spPr>
        <p:txBody>
          <a:bodyPr>
            <a:noAutofit/>
          </a:bodyPr>
          <a:lstStyle/>
          <a:p>
            <a:pPr algn="ctr">
              <a:lnSpc>
                <a:spcPct val="90000"/>
              </a:lnSpc>
            </a:pPr>
            <a:r>
              <a:rPr lang="en-US" sz="3200" dirty="0"/>
              <a:t>What is the </a:t>
            </a:r>
            <a:br>
              <a:rPr lang="en-US" sz="3200" dirty="0"/>
            </a:br>
            <a:r>
              <a:rPr lang="en-US" sz="3200" dirty="0"/>
              <a:t>HOUSING FIRST MODEL???</a:t>
            </a:r>
          </a:p>
        </p:txBody>
      </p:sp>
      <p:sp>
        <p:nvSpPr>
          <p:cNvPr id="5" name="Content Placeholder 4"/>
          <p:cNvSpPr>
            <a:spLocks noGrp="1"/>
          </p:cNvSpPr>
          <p:nvPr>
            <p:ph idx="1"/>
          </p:nvPr>
        </p:nvSpPr>
        <p:spPr>
          <a:xfrm>
            <a:off x="649225" y="2133600"/>
            <a:ext cx="5122652" cy="3759253"/>
          </a:xfrm>
        </p:spPr>
        <p:txBody>
          <a:bodyPr>
            <a:normAutofit/>
          </a:bodyPr>
          <a:lstStyle/>
          <a:p>
            <a:r>
              <a:rPr lang="en-US" sz="2000" b="1" dirty="0"/>
              <a:t>Housing</a:t>
            </a:r>
            <a:r>
              <a:rPr lang="en-US" sz="2000" dirty="0"/>
              <a:t> </a:t>
            </a:r>
            <a:r>
              <a:rPr lang="en-US" sz="2000" b="1" dirty="0"/>
              <a:t>First</a:t>
            </a:r>
            <a:r>
              <a:rPr lang="en-US" sz="2000" dirty="0"/>
              <a:t> is an approach used for both homeless families and individuals and for people who are chronically homeless. Program </a:t>
            </a:r>
            <a:r>
              <a:rPr lang="en-US" sz="2000" b="1" dirty="0"/>
              <a:t>models</a:t>
            </a:r>
            <a:r>
              <a:rPr lang="en-US" sz="2000" dirty="0"/>
              <a:t> vary depending on the client population, availability of affordable rental </a:t>
            </a:r>
            <a:r>
              <a:rPr lang="en-US" sz="2000" b="1" dirty="0"/>
              <a:t>housing</a:t>
            </a:r>
            <a:r>
              <a:rPr lang="en-US" sz="2000" dirty="0"/>
              <a:t> and/or </a:t>
            </a:r>
            <a:r>
              <a:rPr lang="en-US" sz="2000" b="1" dirty="0"/>
              <a:t>housing</a:t>
            </a:r>
            <a:r>
              <a:rPr lang="en-US" sz="2000" dirty="0"/>
              <a:t> subsidies and services that can be provided. </a:t>
            </a:r>
          </a:p>
          <a:p>
            <a:pPr marL="0" indent="0">
              <a:buNone/>
            </a:pPr>
            <a:r>
              <a:rPr lang="en-US" sz="2000" i="1" dirty="0"/>
              <a:t>(National Alliance to End Homelessness)</a:t>
            </a:r>
          </a:p>
        </p:txBody>
      </p:sp>
    </p:spTree>
    <p:extLst>
      <p:ext uri="{BB962C8B-B14F-4D97-AF65-F5344CB8AC3E}">
        <p14:creationId xmlns:p14="http://schemas.microsoft.com/office/powerpoint/2010/main" val="284730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t>Introductions</a:t>
            </a:r>
          </a:p>
        </p:txBody>
      </p:sp>
      <p:sp>
        <p:nvSpPr>
          <p:cNvPr id="5" name="Content Placeholder 4"/>
          <p:cNvSpPr>
            <a:spLocks noGrp="1"/>
          </p:cNvSpPr>
          <p:nvPr>
            <p:ph sz="half" idx="1"/>
          </p:nvPr>
        </p:nvSpPr>
        <p:spPr/>
        <p:txBody>
          <a:bodyPr/>
          <a:lstStyle/>
          <a:p>
            <a:pPr marL="0" indent="0" algn="ctr">
              <a:buNone/>
            </a:pPr>
            <a:r>
              <a:rPr lang="en-US" sz="2400" dirty="0"/>
              <a:t>Cassandra Lott</a:t>
            </a:r>
          </a:p>
          <a:p>
            <a:pPr marL="0" indent="0" algn="ctr">
              <a:buNone/>
            </a:pPr>
            <a:r>
              <a:rPr lang="en-US" sz="2400" u="sng" dirty="0">
                <a:hlinkClick r:id="rId3"/>
              </a:rPr>
              <a:t>clott@familyendeavors.org</a:t>
            </a:r>
            <a:endParaRPr lang="en-US" sz="2400" u="sng" dirty="0"/>
          </a:p>
          <a:p>
            <a:pPr marL="0" indent="0" algn="ctr">
              <a:buNone/>
            </a:pPr>
            <a:r>
              <a:rPr lang="en-US" sz="2400" dirty="0"/>
              <a:t>214. 932.6276  </a:t>
            </a:r>
            <a:r>
              <a:rPr lang="en-US" dirty="0"/>
              <a:t> </a:t>
            </a:r>
          </a:p>
          <a:p>
            <a:pPr marL="0" indent="0" algn="ctr">
              <a:buNone/>
            </a:pPr>
            <a:endParaRPr lang="en-US" dirty="0"/>
          </a:p>
        </p:txBody>
      </p:sp>
      <p:sp>
        <p:nvSpPr>
          <p:cNvPr id="6" name="Content Placeholder 5"/>
          <p:cNvSpPr>
            <a:spLocks noGrp="1"/>
          </p:cNvSpPr>
          <p:nvPr>
            <p:ph sz="half" idx="2"/>
          </p:nvPr>
        </p:nvSpPr>
        <p:spPr/>
        <p:txBody>
          <a:bodyPr>
            <a:normAutofit/>
          </a:bodyPr>
          <a:lstStyle/>
          <a:p>
            <a:pPr marL="0" indent="0" algn="ctr">
              <a:buNone/>
            </a:pPr>
            <a:r>
              <a:rPr lang="en-US" sz="2400" dirty="0"/>
              <a:t>Tiffany Price, LCSW</a:t>
            </a:r>
          </a:p>
          <a:p>
            <a:pPr marL="0" indent="0" algn="ctr">
              <a:buNone/>
            </a:pPr>
            <a:r>
              <a:rPr lang="en-US" sz="2400" dirty="0">
                <a:hlinkClick r:id="rId4"/>
              </a:rPr>
              <a:t>Tiffany.price@va.gov</a:t>
            </a:r>
            <a:endParaRPr lang="en-US" sz="2400" dirty="0"/>
          </a:p>
          <a:p>
            <a:pPr marL="0" indent="0" algn="ctr">
              <a:buNone/>
            </a:pPr>
            <a:r>
              <a:rPr lang="en-US" sz="2400" dirty="0"/>
              <a:t>214.857.4675</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79319" y="5970672"/>
            <a:ext cx="1510836" cy="81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2106" y="3634979"/>
            <a:ext cx="1565263" cy="222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VA North Texas Health Care System" title="VANTHCS Logo "/>
          <p:cNvPicPr>
            <a:picLocks noChangeAspect="1" noChangeArrowheads="1"/>
          </p:cNvPicPr>
          <p:nvPr/>
        </p:nvPicPr>
        <p:blipFill>
          <a:blip r:embed="rId7"/>
          <a:srcRect/>
          <a:stretch>
            <a:fillRect/>
          </a:stretch>
        </p:blipFill>
        <p:spPr bwMode="auto">
          <a:xfrm>
            <a:off x="8707901" y="5801963"/>
            <a:ext cx="1375155" cy="986338"/>
          </a:xfrm>
          <a:prstGeom prst="rect">
            <a:avLst/>
          </a:prstGeom>
          <a:noFill/>
          <a:ln w="9525">
            <a:noFill/>
            <a:miter lim="800000"/>
            <a:headEnd/>
            <a:tailEnd/>
          </a:ln>
        </p:spPr>
      </p:pic>
      <p:pic>
        <p:nvPicPr>
          <p:cNvPr id="10" name="Picture 9"/>
          <p:cNvPicPr>
            <a:picLocks noChangeAspect="1"/>
          </p:cNvPicPr>
          <p:nvPr/>
        </p:nvPicPr>
        <p:blipFill>
          <a:blip r:embed="rId8"/>
          <a:stretch>
            <a:fillRect/>
          </a:stretch>
        </p:blipFill>
        <p:spPr>
          <a:xfrm>
            <a:off x="8412120" y="3763382"/>
            <a:ext cx="1871117" cy="1871117"/>
          </a:xfrm>
          <a:prstGeom prst="rect">
            <a:avLst/>
          </a:prstGeom>
        </p:spPr>
      </p:pic>
    </p:spTree>
    <p:extLst>
      <p:ext uri="{BB962C8B-B14F-4D97-AF65-F5344CB8AC3E}">
        <p14:creationId xmlns:p14="http://schemas.microsoft.com/office/powerpoint/2010/main" val="1581872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05" y="624110"/>
            <a:ext cx="9978190" cy="915932"/>
          </a:xfrm>
        </p:spPr>
        <p:txBody>
          <a:bodyPr/>
          <a:lstStyle/>
          <a:p>
            <a:pPr algn="ctr"/>
            <a:r>
              <a:rPr lang="en-US" dirty="0"/>
              <a:t>HOUSING FIRST PROGRAM MODELS </a:t>
            </a:r>
            <a:r>
              <a:rPr lang="en-US" dirty="0" err="1"/>
              <a:t>cont</a:t>
            </a:r>
            <a:r>
              <a:rPr lang="en-US" dirty="0"/>
              <a:t>….</a:t>
            </a:r>
          </a:p>
        </p:txBody>
      </p:sp>
      <p:sp>
        <p:nvSpPr>
          <p:cNvPr id="5" name="Content Placeholder 4"/>
          <p:cNvSpPr>
            <a:spLocks noGrp="1"/>
          </p:cNvSpPr>
          <p:nvPr>
            <p:ph idx="1"/>
          </p:nvPr>
        </p:nvSpPr>
        <p:spPr>
          <a:xfrm>
            <a:off x="1716505" y="1540042"/>
            <a:ext cx="9978190" cy="4828674"/>
          </a:xfrm>
        </p:spPr>
        <p:txBody>
          <a:bodyPr>
            <a:normAutofit fontScale="92500" lnSpcReduction="10000"/>
          </a:bodyPr>
          <a:lstStyle/>
          <a:p>
            <a:pPr>
              <a:defRPr/>
            </a:pPr>
            <a:r>
              <a:rPr lang="en-US" sz="2400" dirty="0"/>
              <a:t>Two common program models follow the Housing First approach but differ in implementation. Permanent supportive housing (PSH) is targeted to individuals and families with chronic illnesses, disabilities, mental health issues, or substance use disorders who have experienced long-term or repeated homelessness. It provides long-term rental assistance and supportive services.</a:t>
            </a:r>
          </a:p>
          <a:p>
            <a:pPr marL="0" indent="0">
              <a:buNone/>
              <a:defRPr/>
            </a:pPr>
            <a:endParaRPr lang="en-US" sz="2400" dirty="0"/>
          </a:p>
          <a:p>
            <a:pPr>
              <a:defRPr/>
            </a:pPr>
            <a:r>
              <a:rPr lang="en-US" sz="2400" dirty="0"/>
              <a:t>A second program model, rapid re-housing, is employed for a wide variety of individuals and families. It provides short-term rental assistance and services. The goals are to help people obtain housing quickly, increase self-sufficiency, and remain housed. The Core Components of rapid re-housing—housing identification, rent and move-in assistance, and case management and services—operationalize Housing First principles. </a:t>
            </a:r>
          </a:p>
          <a:p>
            <a:pPr marL="0" indent="0">
              <a:buNone/>
              <a:defRPr/>
            </a:pPr>
            <a:endParaRPr lang="en-US" dirty="0"/>
          </a:p>
          <a:p>
            <a:pPr marL="0" indent="0">
              <a:buNone/>
              <a:defRPr/>
            </a:pPr>
            <a:endParaRPr lang="en-US" dirty="0">
              <a:solidFill>
                <a:srgbClr val="FF0000"/>
              </a:solidFill>
            </a:endParaRPr>
          </a:p>
          <a:p>
            <a:endParaRPr lang="en-US" dirty="0"/>
          </a:p>
        </p:txBody>
      </p:sp>
      <p:sp>
        <p:nvSpPr>
          <p:cNvPr id="3" name="TextBox 2"/>
          <p:cNvSpPr txBox="1"/>
          <p:nvPr/>
        </p:nvSpPr>
        <p:spPr>
          <a:xfrm>
            <a:off x="3510117" y="6368716"/>
            <a:ext cx="6302478" cy="369332"/>
          </a:xfrm>
          <a:prstGeom prst="rect">
            <a:avLst/>
          </a:prstGeom>
          <a:noFill/>
        </p:spPr>
        <p:txBody>
          <a:bodyPr wrap="square" rtlCol="0">
            <a:spAutoFit/>
          </a:bodyPr>
          <a:lstStyle/>
          <a:p>
            <a:r>
              <a:rPr lang="en-US" b="1" dirty="0">
                <a:solidFill>
                  <a:srgbClr val="397740"/>
                </a:solidFill>
              </a:rPr>
              <a:t>https://endhomelessness.org/resource/housing-first</a:t>
            </a:r>
          </a:p>
        </p:txBody>
      </p:sp>
    </p:spTree>
    <p:extLst>
      <p:ext uri="{BB962C8B-B14F-4D97-AF65-F5344CB8AC3E}">
        <p14:creationId xmlns:p14="http://schemas.microsoft.com/office/powerpoint/2010/main" val="360259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05" y="256674"/>
            <a:ext cx="9978190" cy="1283368"/>
          </a:xfrm>
        </p:spPr>
        <p:txBody>
          <a:bodyPr>
            <a:normAutofit/>
          </a:bodyPr>
          <a:lstStyle/>
          <a:p>
            <a:pPr algn="ctr"/>
            <a:r>
              <a:rPr lang="en-US" dirty="0"/>
              <a:t>SSVF</a:t>
            </a:r>
            <a:br>
              <a:rPr lang="en-US" dirty="0"/>
            </a:br>
            <a:r>
              <a:rPr lang="en-US" dirty="0"/>
              <a:t>Supportive Services for Veteran Families</a:t>
            </a:r>
          </a:p>
        </p:txBody>
      </p:sp>
      <p:sp>
        <p:nvSpPr>
          <p:cNvPr id="5" name="Content Placeholder 4"/>
          <p:cNvSpPr>
            <a:spLocks noGrp="1"/>
          </p:cNvSpPr>
          <p:nvPr>
            <p:ph idx="1"/>
          </p:nvPr>
        </p:nvSpPr>
        <p:spPr>
          <a:xfrm>
            <a:off x="1524000" y="1540042"/>
            <a:ext cx="10170695" cy="4828674"/>
          </a:xfrm>
        </p:spPr>
        <p:txBody>
          <a:bodyPr>
            <a:normAutofit fontScale="92500" lnSpcReduction="10000"/>
          </a:bodyPr>
          <a:lstStyle/>
          <a:p>
            <a:r>
              <a:rPr lang="en-US" sz="2100" b="1" dirty="0"/>
              <a:t>What is SSVF?</a:t>
            </a:r>
          </a:p>
          <a:p>
            <a:pPr lvl="1"/>
            <a:r>
              <a:rPr lang="en-US" sz="2100" dirty="0"/>
              <a:t>Supportive Services for Veteran Families is a nationwide homelessness prevention and rapid-rehousing program that focuses primarily on those in a crisis of homelessness. </a:t>
            </a:r>
          </a:p>
          <a:p>
            <a:pPr lvl="1"/>
            <a:r>
              <a:rPr lang="en-US" sz="2100" dirty="0">
                <a:solidFill>
                  <a:schemeClr val="tx1"/>
                </a:solidFill>
                <a:cs typeface="Arial" panose="020B0604020202020204" pitchFamily="34" charset="0"/>
              </a:rPr>
              <a:t>A 90 day program and our goal is to have our Veterans housed in 30 days. In some instances, Veteran can be eligible for an extended period of service on a case by case basis. </a:t>
            </a:r>
            <a:endParaRPr lang="en-US" sz="2100" b="1" dirty="0"/>
          </a:p>
          <a:p>
            <a:pPr>
              <a:defRPr/>
            </a:pPr>
            <a:r>
              <a:rPr lang="en-US" sz="2100" b="1" dirty="0"/>
              <a:t>Program Goal</a:t>
            </a:r>
          </a:p>
          <a:p>
            <a:pPr lvl="1">
              <a:defRPr/>
            </a:pPr>
            <a:r>
              <a:rPr lang="en-US" sz="2100" dirty="0"/>
              <a:t>Promote housing stability among very low-income Veteran families who reside in or are transitioning to permanent housing. </a:t>
            </a:r>
          </a:p>
          <a:p>
            <a:r>
              <a:rPr lang="en-US" sz="2100" i="1" dirty="0"/>
              <a:t>Eligibility for SSVF services is based upon numerous factors (i.e. annual income, characterization of discharge, homelessness status/risk, household characteristics, and funding availability to name a few.) As service providers it is incumbent upon each organization whether connected to SSVF or not, to provided “resource referrals” to assist Veterans as often as possible. </a:t>
            </a:r>
            <a:endParaRPr lang="en-US" sz="2100" dirty="0"/>
          </a:p>
          <a:p>
            <a:endParaRPr lang="en-US" sz="2400" b="1" dirty="0"/>
          </a:p>
          <a:p>
            <a:pPr marL="457200" lvl="1" indent="0">
              <a:buNone/>
              <a:defRPr/>
            </a:pPr>
            <a:endParaRPr lang="en-US" dirty="0">
              <a:solidFill>
                <a:schemeClr val="tx1"/>
              </a:solidFill>
              <a:cs typeface="Arial" panose="020B0604020202020204" pitchFamily="34" charset="0"/>
            </a:endParaRPr>
          </a:p>
          <a:p>
            <a:pPr lvl="1">
              <a:defRPr/>
            </a:pPr>
            <a:endParaRPr lang="en-US" b="1" dirty="0"/>
          </a:p>
          <a:p>
            <a:pPr lvl="1">
              <a:defRPr/>
            </a:pPr>
            <a:endParaRPr lang="en-US" b="1" dirty="0"/>
          </a:p>
          <a:p>
            <a:pPr marL="0" indent="0">
              <a:buNone/>
              <a:defRPr/>
            </a:pPr>
            <a:endParaRPr lang="en-US" dirty="0"/>
          </a:p>
          <a:p>
            <a:pPr marL="0" indent="0">
              <a:buNone/>
              <a:defRPr/>
            </a:pPr>
            <a:endParaRPr lang="en-US" dirty="0">
              <a:solidFill>
                <a:srgbClr val="FF0000"/>
              </a:solidFill>
            </a:endParaRPr>
          </a:p>
          <a:p>
            <a:endParaRPr lang="en-US" dirty="0"/>
          </a:p>
        </p:txBody>
      </p:sp>
      <p:sp>
        <p:nvSpPr>
          <p:cNvPr id="3" name="TextBox 2"/>
          <p:cNvSpPr txBox="1"/>
          <p:nvPr/>
        </p:nvSpPr>
        <p:spPr>
          <a:xfrm>
            <a:off x="2507226" y="6368716"/>
            <a:ext cx="8141109" cy="369332"/>
          </a:xfrm>
          <a:prstGeom prst="rect">
            <a:avLst/>
          </a:prstGeom>
          <a:noFill/>
        </p:spPr>
        <p:txBody>
          <a:bodyPr wrap="square" rtlCol="0">
            <a:spAutoFit/>
          </a:bodyPr>
          <a:lstStyle/>
          <a:p>
            <a:r>
              <a:rPr lang="en-US" b="1" dirty="0">
                <a:solidFill>
                  <a:srgbClr val="397740"/>
                </a:solidFill>
              </a:rPr>
              <a:t>https://www.va.gov/HOMELESS/ssvf/docs/SSVFUniversity/SSVF_Program</a:t>
            </a:r>
          </a:p>
        </p:txBody>
      </p:sp>
    </p:spTree>
    <p:extLst>
      <p:ext uri="{BB962C8B-B14F-4D97-AF65-F5344CB8AC3E}">
        <p14:creationId xmlns:p14="http://schemas.microsoft.com/office/powerpoint/2010/main" val="76841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92369"/>
            <a:ext cx="8915400" cy="5992837"/>
          </a:xfrm>
        </p:spPr>
        <p:txBody>
          <a:bodyPr/>
          <a:lstStyle/>
          <a:p>
            <a:pPr marL="0" indent="0" algn="ctr">
              <a:buNone/>
            </a:pPr>
            <a:endParaRPr lang="en-US" dirty="0"/>
          </a:p>
          <a:p>
            <a:pPr marL="0" indent="0" algn="ctr">
              <a:buNone/>
            </a:pPr>
            <a:endParaRPr lang="en-US" sz="5400" b="1" dirty="0">
              <a:solidFill>
                <a:schemeClr val="accent2">
                  <a:lumMod val="75000"/>
                </a:schemeClr>
              </a:solidFill>
            </a:endParaRPr>
          </a:p>
          <a:p>
            <a:pPr marL="0" indent="0" algn="ctr">
              <a:buNone/>
            </a:pPr>
            <a:r>
              <a:rPr lang="en-US" sz="5400" b="1" dirty="0">
                <a:solidFill>
                  <a:schemeClr val="accent2">
                    <a:lumMod val="75000"/>
                  </a:schemeClr>
                </a:solidFill>
              </a:rPr>
              <a:t>Discussion:</a:t>
            </a:r>
          </a:p>
          <a:p>
            <a:pPr marL="0" indent="0" algn="ctr">
              <a:buNone/>
            </a:pPr>
            <a:r>
              <a:rPr lang="en-US" sz="5400" b="1" dirty="0">
                <a:solidFill>
                  <a:schemeClr val="accent2">
                    <a:lumMod val="75000"/>
                  </a:schemeClr>
                </a:solidFill>
              </a:rPr>
              <a:t>What resources do you use when working with Women Veteran clients?</a:t>
            </a:r>
          </a:p>
        </p:txBody>
      </p:sp>
    </p:spTree>
    <p:extLst>
      <p:ext uri="{BB962C8B-B14F-4D97-AF65-F5344CB8AC3E}">
        <p14:creationId xmlns:p14="http://schemas.microsoft.com/office/powerpoint/2010/main" val="291158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1617785" y="260350"/>
            <a:ext cx="9931789" cy="1430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200" dirty="0"/>
              <a:t>Commonly Utilized Resources When Working with Homeless Women Veteran Clients </a:t>
            </a:r>
            <a:r>
              <a:rPr lang="en-US" altLang="en-US" sz="4000" dirty="0">
                <a:solidFill>
                  <a:schemeClr val="tx1"/>
                </a:solidFill>
              </a:rPr>
              <a:t>(interactive) </a:t>
            </a:r>
          </a:p>
        </p:txBody>
      </p:sp>
      <p:sp>
        <p:nvSpPr>
          <p:cNvPr id="3" name="Content Placeholder 2"/>
          <p:cNvSpPr>
            <a:spLocks noGrp="1"/>
          </p:cNvSpPr>
          <p:nvPr>
            <p:ph sz="half" idx="1"/>
          </p:nvPr>
        </p:nvSpPr>
        <p:spPr>
          <a:xfrm>
            <a:off x="2532185" y="1690688"/>
            <a:ext cx="8314006" cy="4690640"/>
          </a:xfrm>
        </p:spPr>
        <p:txBody>
          <a:bodyPr>
            <a:normAutofit/>
          </a:bodyPr>
          <a:lstStyle/>
          <a:p>
            <a:pPr eaLnBrk="1" hangingPunct="1">
              <a:defRPr/>
            </a:pPr>
            <a:r>
              <a:rPr lang="en-US" sz="2800" dirty="0">
                <a:solidFill>
                  <a:schemeClr val="tx1"/>
                </a:solidFill>
              </a:rPr>
              <a:t>(</a:t>
            </a:r>
            <a:r>
              <a:rPr lang="en-US" sz="2800" dirty="0">
                <a:solidFill>
                  <a:schemeClr val="tx1"/>
                </a:solidFill>
                <a:latin typeface="Rockwell Condensed" panose="02060603050405020104" pitchFamily="18" charset="0"/>
              </a:rPr>
              <a:t>Resources</a:t>
            </a:r>
            <a:r>
              <a:rPr lang="en-US" sz="2800" dirty="0">
                <a:solidFill>
                  <a:schemeClr val="tx1"/>
                </a:solidFill>
              </a:rPr>
              <a:t>)</a:t>
            </a:r>
          </a:p>
          <a:p>
            <a:pPr marL="0" indent="0">
              <a:buNone/>
              <a:defRPr/>
            </a:pPr>
            <a:r>
              <a:rPr lang="en-US" sz="2000" b="1" dirty="0">
                <a:solidFill>
                  <a:schemeClr val="accent2">
                    <a:lumMod val="75000"/>
                  </a:schemeClr>
                </a:solidFill>
              </a:rPr>
              <a:t>1.</a:t>
            </a:r>
          </a:p>
          <a:p>
            <a:pPr marL="0" indent="0">
              <a:buNone/>
              <a:defRPr/>
            </a:pPr>
            <a:endParaRPr lang="en-US" sz="2000" b="1" dirty="0">
              <a:solidFill>
                <a:schemeClr val="accent2">
                  <a:lumMod val="75000"/>
                </a:schemeClr>
              </a:solidFill>
            </a:endParaRPr>
          </a:p>
          <a:p>
            <a:pPr marL="0" indent="0">
              <a:buNone/>
              <a:defRPr/>
            </a:pPr>
            <a:r>
              <a:rPr lang="en-US" sz="2000" b="1" dirty="0">
                <a:solidFill>
                  <a:schemeClr val="accent2">
                    <a:lumMod val="75000"/>
                  </a:schemeClr>
                </a:solidFill>
              </a:rPr>
              <a:t>2.</a:t>
            </a:r>
          </a:p>
          <a:p>
            <a:pPr marL="0" indent="0">
              <a:buNone/>
              <a:defRPr/>
            </a:pPr>
            <a:endParaRPr lang="en-US" sz="2000" b="1" dirty="0">
              <a:solidFill>
                <a:schemeClr val="accent2">
                  <a:lumMod val="75000"/>
                </a:schemeClr>
              </a:solidFill>
            </a:endParaRPr>
          </a:p>
          <a:p>
            <a:pPr marL="0" indent="0">
              <a:buNone/>
              <a:defRPr/>
            </a:pPr>
            <a:r>
              <a:rPr lang="en-US" sz="2000" b="1" dirty="0">
                <a:solidFill>
                  <a:schemeClr val="accent2">
                    <a:lumMod val="75000"/>
                  </a:schemeClr>
                </a:solidFill>
              </a:rPr>
              <a:t>3.</a:t>
            </a:r>
          </a:p>
          <a:p>
            <a:pPr marL="0" indent="0">
              <a:buNone/>
              <a:defRPr/>
            </a:pPr>
            <a:endParaRPr lang="en-US" sz="2000" b="1" dirty="0">
              <a:solidFill>
                <a:schemeClr val="accent2">
                  <a:lumMod val="75000"/>
                </a:schemeClr>
              </a:solidFill>
            </a:endParaRPr>
          </a:p>
          <a:p>
            <a:pPr marL="0" indent="0">
              <a:buNone/>
              <a:defRPr/>
            </a:pPr>
            <a:r>
              <a:rPr lang="en-US" sz="2000" b="1" dirty="0">
                <a:solidFill>
                  <a:schemeClr val="accent2">
                    <a:lumMod val="75000"/>
                  </a:schemeClr>
                </a:solidFill>
              </a:rPr>
              <a:t>4.</a:t>
            </a:r>
          </a:p>
          <a:p>
            <a:pPr marL="0" indent="0">
              <a:buNone/>
              <a:defRPr/>
            </a:pPr>
            <a:endParaRPr lang="en-US" sz="2000" b="1" dirty="0">
              <a:solidFill>
                <a:schemeClr val="accent2">
                  <a:lumMod val="75000"/>
                </a:schemeClr>
              </a:solidFill>
            </a:endParaRPr>
          </a:p>
          <a:p>
            <a:pPr marL="0" indent="0">
              <a:buNone/>
              <a:defRPr/>
            </a:pPr>
            <a:r>
              <a:rPr lang="en-US" sz="2000" b="1" dirty="0">
                <a:solidFill>
                  <a:schemeClr val="accent2">
                    <a:lumMod val="75000"/>
                  </a:schemeClr>
                </a:solidFill>
              </a:rPr>
              <a:t>5.</a:t>
            </a:r>
          </a:p>
          <a:p>
            <a:pPr marL="0" indent="0" eaLnBrk="1" hangingPunct="1">
              <a:buNone/>
              <a:defRPr/>
            </a:pPr>
            <a:endParaRPr lang="en-US" sz="1600" dirty="0">
              <a:solidFill>
                <a:srgbClr val="FF0000"/>
              </a:solidFill>
            </a:endParaRPr>
          </a:p>
        </p:txBody>
      </p:sp>
    </p:spTree>
    <p:extLst>
      <p:ext uri="{BB962C8B-B14F-4D97-AF65-F5344CB8AC3E}">
        <p14:creationId xmlns:p14="http://schemas.microsoft.com/office/powerpoint/2010/main" val="3880001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05" y="624110"/>
            <a:ext cx="9978190" cy="1280890"/>
          </a:xfrm>
        </p:spPr>
        <p:txBody>
          <a:bodyPr/>
          <a:lstStyle/>
          <a:p>
            <a:pPr algn="ctr"/>
            <a:r>
              <a:rPr lang="en-US" dirty="0"/>
              <a:t>Resources/Services for Homeless</a:t>
            </a:r>
            <a:br>
              <a:rPr lang="en-US" dirty="0"/>
            </a:br>
            <a:r>
              <a:rPr lang="en-US" dirty="0"/>
              <a:t> Women Veterans</a:t>
            </a:r>
          </a:p>
        </p:txBody>
      </p:sp>
      <p:sp>
        <p:nvSpPr>
          <p:cNvPr id="5" name="Content Placeholder 4"/>
          <p:cNvSpPr>
            <a:spLocks noGrp="1"/>
          </p:cNvSpPr>
          <p:nvPr>
            <p:ph idx="1"/>
          </p:nvPr>
        </p:nvSpPr>
        <p:spPr>
          <a:xfrm>
            <a:off x="1716505" y="2133600"/>
            <a:ext cx="9978190" cy="4235116"/>
          </a:xfrm>
        </p:spPr>
        <p:txBody>
          <a:bodyPr>
            <a:normAutofit/>
          </a:bodyPr>
          <a:lstStyle/>
          <a:p>
            <a:r>
              <a:rPr lang="en-US" sz="2400" dirty="0">
                <a:solidFill>
                  <a:schemeClr val="tx1"/>
                </a:solidFill>
              </a:rPr>
              <a:t>Family Endeavors:  Supportive Services for Veteran Families: </a:t>
            </a:r>
            <a:r>
              <a:rPr lang="en-US" sz="2400" dirty="0">
                <a:solidFill>
                  <a:schemeClr val="tx1"/>
                </a:solidFill>
                <a:hlinkClick r:id="rId3"/>
              </a:rPr>
              <a:t>https://www.familyendeavors.org/programs/veteran-services/</a:t>
            </a:r>
            <a:endParaRPr lang="en-US" sz="2400" dirty="0">
              <a:solidFill>
                <a:schemeClr val="tx1"/>
              </a:solidFill>
            </a:endParaRPr>
          </a:p>
          <a:p>
            <a:r>
              <a:rPr lang="en-US" sz="2400" dirty="0">
                <a:solidFill>
                  <a:schemeClr val="tx1"/>
                </a:solidFill>
              </a:rPr>
              <a:t>VA Center for Women Veterans: </a:t>
            </a:r>
            <a:r>
              <a:rPr lang="en-US" sz="2400" dirty="0">
                <a:solidFill>
                  <a:schemeClr val="tx1"/>
                </a:solidFill>
                <a:hlinkClick r:id="rId4"/>
              </a:rPr>
              <a:t>https://www.va.gov/womenvet/</a:t>
            </a:r>
            <a:endParaRPr lang="en-US" sz="2400" dirty="0">
              <a:solidFill>
                <a:schemeClr val="tx1"/>
              </a:solidFill>
            </a:endParaRPr>
          </a:p>
          <a:p>
            <a:r>
              <a:rPr lang="en-US" sz="2400" dirty="0">
                <a:solidFill>
                  <a:schemeClr val="tx1"/>
                </a:solidFill>
              </a:rPr>
              <a:t>Local Homeless Women Veterans Program Coordinator</a:t>
            </a:r>
          </a:p>
          <a:p>
            <a:r>
              <a:rPr lang="en-US" sz="2400" dirty="0">
                <a:solidFill>
                  <a:schemeClr val="tx1"/>
                </a:solidFill>
              </a:rPr>
              <a:t>Local Veteran Women Program Coordinator </a:t>
            </a:r>
          </a:p>
          <a:p>
            <a:r>
              <a:rPr lang="en-US" sz="2400" dirty="0">
                <a:solidFill>
                  <a:schemeClr val="tx1"/>
                </a:solidFill>
              </a:rPr>
              <a:t>VA Women Veterans Call Center:  1-800-VA-Women </a:t>
            </a:r>
          </a:p>
          <a:p>
            <a:r>
              <a:rPr lang="en-US" sz="2400" dirty="0">
                <a:solidFill>
                  <a:schemeClr val="tx1"/>
                </a:solidFill>
              </a:rPr>
              <a:t>VA Homeless Veterans Call Center: 1-877-4AID-VET</a:t>
            </a:r>
          </a:p>
          <a:p>
            <a:pPr marL="0" indent="0">
              <a:buNone/>
              <a:defRPr/>
            </a:pPr>
            <a:endParaRPr lang="en-US" dirty="0">
              <a:solidFill>
                <a:srgbClr val="FF0000"/>
              </a:solidFill>
            </a:endParaRPr>
          </a:p>
          <a:p>
            <a:endParaRPr lang="en-US" dirty="0"/>
          </a:p>
        </p:txBody>
      </p:sp>
    </p:spTree>
    <p:extLst>
      <p:ext uri="{BB962C8B-B14F-4D97-AF65-F5344CB8AC3E}">
        <p14:creationId xmlns:p14="http://schemas.microsoft.com/office/powerpoint/2010/main" val="42364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05" y="624110"/>
            <a:ext cx="9978190" cy="1280890"/>
          </a:xfrm>
        </p:spPr>
        <p:txBody>
          <a:bodyPr/>
          <a:lstStyle/>
          <a:p>
            <a:pPr algn="ctr"/>
            <a:r>
              <a:rPr lang="en-US" dirty="0"/>
              <a:t>Resources/Services for Homeless</a:t>
            </a:r>
            <a:br>
              <a:rPr lang="en-US" dirty="0"/>
            </a:br>
            <a:r>
              <a:rPr lang="en-US" dirty="0"/>
              <a:t> Women Veterans</a:t>
            </a:r>
          </a:p>
        </p:txBody>
      </p:sp>
      <p:sp>
        <p:nvSpPr>
          <p:cNvPr id="5" name="Content Placeholder 4"/>
          <p:cNvSpPr>
            <a:spLocks noGrp="1"/>
          </p:cNvSpPr>
          <p:nvPr>
            <p:ph idx="1"/>
          </p:nvPr>
        </p:nvSpPr>
        <p:spPr>
          <a:xfrm>
            <a:off x="1716505" y="2133600"/>
            <a:ext cx="9978190" cy="4235116"/>
          </a:xfrm>
        </p:spPr>
        <p:txBody>
          <a:bodyPr>
            <a:normAutofit/>
          </a:bodyPr>
          <a:lstStyle/>
          <a:p>
            <a:r>
              <a:rPr lang="en-US" sz="2400" dirty="0">
                <a:solidFill>
                  <a:schemeClr val="tx1"/>
                </a:solidFill>
              </a:rPr>
              <a:t>Attitudes and Attire:  Boots to Heels Program: </a:t>
            </a:r>
            <a:r>
              <a:rPr lang="en-US" sz="2400" dirty="0">
                <a:solidFill>
                  <a:schemeClr val="tx1"/>
                </a:solidFill>
                <a:hlinkClick r:id="rId3"/>
              </a:rPr>
              <a:t>https://www.attitudesandattire.org/boots-to-heels/</a:t>
            </a:r>
            <a:endParaRPr lang="en-US" sz="2400" dirty="0">
              <a:solidFill>
                <a:schemeClr val="tx1"/>
              </a:solidFill>
            </a:endParaRPr>
          </a:p>
          <a:p>
            <a:r>
              <a:rPr lang="en-US" sz="2400" dirty="0">
                <a:solidFill>
                  <a:schemeClr val="tx1"/>
                </a:solidFill>
              </a:rPr>
              <a:t>Grace After Fire: </a:t>
            </a:r>
            <a:r>
              <a:rPr lang="en-US" sz="2400" dirty="0">
                <a:solidFill>
                  <a:schemeClr val="tx1"/>
                </a:solidFill>
                <a:hlinkClick r:id="rId4"/>
              </a:rPr>
              <a:t>http://www.graceafterfire.org/</a:t>
            </a:r>
            <a:endParaRPr lang="en-US" sz="2400" dirty="0">
              <a:solidFill>
                <a:schemeClr val="tx1"/>
              </a:solidFill>
            </a:endParaRPr>
          </a:p>
          <a:p>
            <a:r>
              <a:rPr lang="en-US" sz="2400" dirty="0">
                <a:solidFill>
                  <a:schemeClr val="tx1"/>
                </a:solidFill>
              </a:rPr>
              <a:t>Service Women's Action Network: </a:t>
            </a:r>
            <a:r>
              <a:rPr lang="en-US" sz="2400" dirty="0">
                <a:solidFill>
                  <a:schemeClr val="tx1"/>
                </a:solidFill>
                <a:hlinkClick r:id="rId5"/>
              </a:rPr>
              <a:t>http://www.servicewomen.org/</a:t>
            </a:r>
            <a:endParaRPr lang="en-US" sz="2400" dirty="0">
              <a:solidFill>
                <a:schemeClr val="tx1"/>
              </a:solidFill>
            </a:endParaRPr>
          </a:p>
          <a:p>
            <a:r>
              <a:rPr lang="en-US" sz="2400" dirty="0">
                <a:solidFill>
                  <a:schemeClr val="tx1"/>
                </a:solidFill>
              </a:rPr>
              <a:t>Texas Women’s Vets</a:t>
            </a:r>
          </a:p>
          <a:p>
            <a:pPr>
              <a:defRPr/>
            </a:pPr>
            <a:r>
              <a:rPr lang="en-US" sz="2400" dirty="0">
                <a:solidFill>
                  <a:schemeClr val="tx1"/>
                </a:solidFill>
              </a:rPr>
              <a:t>Lifeline for VETS (offers Vet to Vet assistance) </a:t>
            </a:r>
          </a:p>
          <a:p>
            <a:pPr lvl="1">
              <a:defRPr/>
            </a:pPr>
            <a:r>
              <a:rPr lang="en-US" sz="2400" dirty="0">
                <a:solidFill>
                  <a:schemeClr val="tx1"/>
                </a:solidFill>
              </a:rPr>
              <a:t>Call, text, or online 1-888-777-4443</a:t>
            </a:r>
          </a:p>
          <a:p>
            <a:pPr marL="0" indent="0">
              <a:buNone/>
              <a:defRPr/>
            </a:pPr>
            <a:endParaRPr lang="en-US" dirty="0">
              <a:solidFill>
                <a:srgbClr val="FF0000"/>
              </a:solidFill>
            </a:endParaRPr>
          </a:p>
          <a:p>
            <a:endParaRPr lang="en-US" dirty="0"/>
          </a:p>
        </p:txBody>
      </p:sp>
    </p:spTree>
    <p:extLst>
      <p:ext uri="{BB962C8B-B14F-4D97-AF65-F5344CB8AC3E}">
        <p14:creationId xmlns:p14="http://schemas.microsoft.com/office/powerpoint/2010/main" val="1017143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3578"/>
            <a:ext cx="8911687" cy="1708273"/>
          </a:xfrm>
        </p:spPr>
        <p:txBody>
          <a:bodyPr>
            <a:noAutofit/>
          </a:bodyPr>
          <a:lstStyle/>
          <a:p>
            <a:pPr algn="ctr"/>
            <a:r>
              <a:rPr lang="en-US" sz="4400" dirty="0"/>
              <a:t>Often Times People Forget…</a:t>
            </a:r>
            <a:br>
              <a:rPr lang="en-US" sz="4400" dirty="0"/>
            </a:br>
            <a:r>
              <a:rPr lang="en-US" sz="4400" dirty="0"/>
              <a:t>#</a:t>
            </a:r>
            <a:r>
              <a:rPr lang="en-US" sz="4400" dirty="0" err="1"/>
              <a:t>WomenVeteransMatter</a:t>
            </a:r>
            <a:r>
              <a:rPr lang="en-US" sz="4400" dirty="0"/>
              <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p:txBody>
          <a:bodyPr/>
          <a:lstStyle/>
          <a:p>
            <a:pPr marL="0" indent="0">
              <a:buNone/>
            </a:pPr>
            <a:r>
              <a:rPr lang="en-US" sz="2000" dirty="0">
                <a:solidFill>
                  <a:schemeClr val="tx1"/>
                </a:solidFill>
              </a:rPr>
              <a:t>Let’s continue to share resources using </a:t>
            </a:r>
            <a:r>
              <a:rPr lang="en-US" sz="2000" b="1" dirty="0">
                <a:solidFill>
                  <a:schemeClr val="accent2">
                    <a:lumMod val="75000"/>
                  </a:schemeClr>
                </a:solidFill>
              </a:rPr>
              <a:t>#</a:t>
            </a:r>
            <a:r>
              <a:rPr lang="en-US" sz="2000" b="1" dirty="0" err="1">
                <a:solidFill>
                  <a:schemeClr val="accent2">
                    <a:lumMod val="75000"/>
                  </a:schemeClr>
                </a:solidFill>
              </a:rPr>
              <a:t>WomenVeteransMatter</a:t>
            </a:r>
            <a:r>
              <a:rPr lang="en-US" sz="2000" b="1" dirty="0">
                <a:solidFill>
                  <a:schemeClr val="accent2">
                    <a:lumMod val="75000"/>
                  </a:schemeClr>
                </a:solidFill>
              </a:rPr>
              <a:t> </a:t>
            </a:r>
            <a:r>
              <a:rPr lang="en-US" sz="2000" dirty="0">
                <a:solidFill>
                  <a:schemeClr val="tx1"/>
                </a:solidFill>
              </a:rPr>
              <a:t>on social media and show that we do not forget.</a:t>
            </a:r>
            <a:endParaRPr lang="en-US" sz="2000" dirty="0">
              <a:solidFill>
                <a:srgbClr val="6F65FF"/>
              </a:solidFill>
              <a:latin typeface="Rockwell Condensed" panose="02060603050405020104" pitchFamily="18" charset="0"/>
            </a:endParaRPr>
          </a:p>
          <a:p>
            <a:pPr marL="0" indent="0">
              <a:buNone/>
            </a:pPr>
            <a:endParaRPr lang="en-US" dirty="0"/>
          </a:p>
        </p:txBody>
      </p:sp>
      <p:pic>
        <p:nvPicPr>
          <p:cNvPr id="5" name="Picture 4"/>
          <p:cNvPicPr>
            <a:picLocks noChangeAspect="1"/>
          </p:cNvPicPr>
          <p:nvPr/>
        </p:nvPicPr>
        <p:blipFill>
          <a:blip r:embed="rId3"/>
          <a:stretch>
            <a:fillRect/>
          </a:stretch>
        </p:blipFill>
        <p:spPr>
          <a:xfrm>
            <a:off x="2355326" y="3630591"/>
            <a:ext cx="1671748" cy="2926496"/>
          </a:xfrm>
          <a:prstGeom prst="rect">
            <a:avLst/>
          </a:prstGeom>
        </p:spPr>
      </p:pic>
      <p:pic>
        <p:nvPicPr>
          <p:cNvPr id="6" name="Picture 5"/>
          <p:cNvPicPr>
            <a:picLocks noChangeAspect="1"/>
          </p:cNvPicPr>
          <p:nvPr/>
        </p:nvPicPr>
        <p:blipFill>
          <a:blip r:embed="rId4"/>
          <a:stretch>
            <a:fillRect/>
          </a:stretch>
        </p:blipFill>
        <p:spPr>
          <a:xfrm>
            <a:off x="5896776" y="3630592"/>
            <a:ext cx="1690561" cy="2926495"/>
          </a:xfrm>
          <a:prstGeom prst="rect">
            <a:avLst/>
          </a:prstGeom>
        </p:spPr>
      </p:pic>
      <p:pic>
        <p:nvPicPr>
          <p:cNvPr id="7" name="Picture 6"/>
          <p:cNvPicPr>
            <a:picLocks noChangeAspect="1"/>
          </p:cNvPicPr>
          <p:nvPr/>
        </p:nvPicPr>
        <p:blipFill>
          <a:blip r:embed="rId5"/>
          <a:stretch>
            <a:fillRect/>
          </a:stretch>
        </p:blipFill>
        <p:spPr>
          <a:xfrm>
            <a:off x="9793357" y="3630592"/>
            <a:ext cx="1711255" cy="2926495"/>
          </a:xfrm>
          <a:prstGeom prst="rect">
            <a:avLst/>
          </a:prstGeom>
        </p:spPr>
      </p:pic>
    </p:spTree>
    <p:extLst>
      <p:ext uri="{BB962C8B-B14F-4D97-AF65-F5344CB8AC3E}">
        <p14:creationId xmlns:p14="http://schemas.microsoft.com/office/powerpoint/2010/main" val="2527594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674" y="1654422"/>
            <a:ext cx="9577137" cy="2167989"/>
          </a:xfrm>
        </p:spPr>
        <p:txBody>
          <a:bodyPr>
            <a:noAutofit/>
          </a:bodyPr>
          <a:lstStyle/>
          <a:p>
            <a:pPr algn="ctr"/>
            <a:r>
              <a:rPr lang="en-US" sz="13800" dirty="0"/>
              <a:t>Questions?</a:t>
            </a:r>
          </a:p>
        </p:txBody>
      </p:sp>
    </p:spTree>
    <p:extLst>
      <p:ext uri="{BB962C8B-B14F-4D97-AF65-F5344CB8AC3E}">
        <p14:creationId xmlns:p14="http://schemas.microsoft.com/office/powerpoint/2010/main" val="416425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t>Thank you </a:t>
            </a:r>
          </a:p>
        </p:txBody>
      </p:sp>
      <p:sp>
        <p:nvSpPr>
          <p:cNvPr id="5" name="Content Placeholder 4"/>
          <p:cNvSpPr>
            <a:spLocks noGrp="1"/>
          </p:cNvSpPr>
          <p:nvPr>
            <p:ph sz="half" idx="1"/>
          </p:nvPr>
        </p:nvSpPr>
        <p:spPr/>
        <p:txBody>
          <a:bodyPr/>
          <a:lstStyle/>
          <a:p>
            <a:pPr marL="0" indent="0" algn="ctr">
              <a:buNone/>
            </a:pPr>
            <a:r>
              <a:rPr lang="en-US" sz="2400" dirty="0"/>
              <a:t>Cassandra Lott</a:t>
            </a:r>
          </a:p>
          <a:p>
            <a:pPr marL="0" indent="0" algn="ctr">
              <a:buNone/>
            </a:pPr>
            <a:r>
              <a:rPr lang="en-US" sz="2400" dirty="0"/>
              <a:t>Case Manager/Housing Specialist</a:t>
            </a:r>
          </a:p>
          <a:p>
            <a:pPr marL="0" indent="0" algn="ctr">
              <a:buNone/>
            </a:pPr>
            <a:r>
              <a:rPr lang="en-US" sz="2400" u="sng" dirty="0">
                <a:hlinkClick r:id="rId3"/>
              </a:rPr>
              <a:t>clott@familyendeavors.org</a:t>
            </a:r>
            <a:endParaRPr lang="en-US" sz="2400" u="sng" dirty="0"/>
          </a:p>
          <a:p>
            <a:pPr marL="0" indent="0" algn="ctr">
              <a:buNone/>
            </a:pPr>
            <a:r>
              <a:rPr lang="en-US" sz="2400" dirty="0"/>
              <a:t>214. 932.6276  </a:t>
            </a:r>
            <a:r>
              <a:rPr lang="en-US" dirty="0"/>
              <a:t> </a:t>
            </a:r>
          </a:p>
          <a:p>
            <a:pPr marL="0" indent="0" algn="ctr">
              <a:buNone/>
            </a:pPr>
            <a:endParaRPr lang="en-US" dirty="0"/>
          </a:p>
        </p:txBody>
      </p:sp>
      <p:sp>
        <p:nvSpPr>
          <p:cNvPr id="6" name="Content Placeholder 5"/>
          <p:cNvSpPr>
            <a:spLocks noGrp="1"/>
          </p:cNvSpPr>
          <p:nvPr>
            <p:ph sz="half" idx="2"/>
          </p:nvPr>
        </p:nvSpPr>
        <p:spPr/>
        <p:txBody>
          <a:bodyPr>
            <a:normAutofit/>
          </a:bodyPr>
          <a:lstStyle/>
          <a:p>
            <a:pPr marL="0" indent="0" algn="ctr">
              <a:buNone/>
            </a:pPr>
            <a:r>
              <a:rPr lang="en-US" sz="2400" dirty="0"/>
              <a:t>Tiffany Price, LCSW</a:t>
            </a:r>
          </a:p>
          <a:p>
            <a:pPr marL="0" indent="0" algn="ctr">
              <a:buNone/>
            </a:pPr>
            <a:r>
              <a:rPr lang="en-US" sz="2400" dirty="0"/>
              <a:t>Social Worker</a:t>
            </a:r>
          </a:p>
          <a:p>
            <a:pPr marL="0" indent="0" algn="ctr">
              <a:buNone/>
            </a:pPr>
            <a:r>
              <a:rPr lang="en-US" sz="2400" dirty="0">
                <a:hlinkClick r:id="rId4"/>
              </a:rPr>
              <a:t>Tiffany.price@va.gov</a:t>
            </a:r>
            <a:endParaRPr lang="en-US" sz="2400" dirty="0"/>
          </a:p>
          <a:p>
            <a:pPr marL="0" indent="0" algn="ctr">
              <a:buNone/>
            </a:pPr>
            <a:r>
              <a:rPr lang="en-US" sz="2400" dirty="0"/>
              <a:t>214.857.4675</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5707" y="4545961"/>
            <a:ext cx="2320873" cy="12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descr="VA North Texas Health Care System" title="VANTHCS Logo "/>
          <p:cNvPicPr>
            <a:picLocks noChangeAspect="1" noChangeArrowheads="1"/>
          </p:cNvPicPr>
          <p:nvPr/>
        </p:nvPicPr>
        <p:blipFill>
          <a:blip r:embed="rId6"/>
          <a:srcRect/>
          <a:stretch>
            <a:fillRect/>
          </a:stretch>
        </p:blipFill>
        <p:spPr bwMode="auto">
          <a:xfrm>
            <a:off x="8373024" y="4403809"/>
            <a:ext cx="1949310" cy="1398154"/>
          </a:xfrm>
          <a:prstGeom prst="rect">
            <a:avLst/>
          </a:prstGeom>
          <a:noFill/>
          <a:ln w="9525">
            <a:noFill/>
            <a:miter lim="800000"/>
            <a:headEnd/>
            <a:tailEnd/>
          </a:ln>
        </p:spPr>
      </p:pic>
    </p:spTree>
    <p:extLst>
      <p:ext uri="{BB962C8B-B14F-4D97-AF65-F5344CB8AC3E}">
        <p14:creationId xmlns:p14="http://schemas.microsoft.com/office/powerpoint/2010/main" val="319908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09304"/>
            <a:ext cx="8911687" cy="1099740"/>
          </a:xfrm>
        </p:spPr>
        <p:txBody>
          <a:bodyPr>
            <a:normAutofit/>
          </a:bodyPr>
          <a:lstStyle/>
          <a:p>
            <a:pPr algn="ctr"/>
            <a:r>
              <a:rPr lang="en-US" sz="2000" dirty="0"/>
              <a:t>To all Military Personnel would you please stand……</a:t>
            </a:r>
            <a:br>
              <a:rPr lang="en-US" sz="2000" dirty="0"/>
            </a:br>
            <a:r>
              <a:rPr lang="en-US" sz="2000" dirty="0"/>
              <a:t>We would like to take a moment to recognize and thank each of you for your service and sacrifice for our freedom!</a:t>
            </a:r>
            <a:endParaRPr lang="en-US" dirty="0"/>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47217" y="5488296"/>
            <a:ext cx="1927297" cy="97535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392" y="1420749"/>
            <a:ext cx="6325037" cy="4954612"/>
          </a:xfrm>
          <a:prstGeom prst="rect">
            <a:avLst/>
          </a:prstGeom>
        </p:spPr>
      </p:pic>
    </p:spTree>
    <p:extLst>
      <p:ext uri="{BB962C8B-B14F-4D97-AF65-F5344CB8AC3E}">
        <p14:creationId xmlns:p14="http://schemas.microsoft.com/office/powerpoint/2010/main" val="19088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5" y="441894"/>
            <a:ext cx="9834838" cy="1280890"/>
          </a:xfrm>
        </p:spPr>
        <p:txBody>
          <a:bodyPr>
            <a:normAutofit/>
          </a:bodyPr>
          <a:lstStyle/>
          <a:p>
            <a:pPr algn="ctr"/>
            <a:r>
              <a:rPr lang="en-US" sz="4800" dirty="0"/>
              <a:t>Training Objectives </a:t>
            </a:r>
          </a:p>
        </p:txBody>
      </p:sp>
      <p:sp>
        <p:nvSpPr>
          <p:cNvPr id="5" name="Content Placeholder 4"/>
          <p:cNvSpPr>
            <a:spLocks noGrp="1"/>
          </p:cNvSpPr>
          <p:nvPr>
            <p:ph idx="1"/>
          </p:nvPr>
        </p:nvSpPr>
        <p:spPr>
          <a:xfrm>
            <a:off x="1991952" y="1470992"/>
            <a:ext cx="9190483" cy="4929807"/>
          </a:xfrm>
        </p:spPr>
        <p:txBody>
          <a:bodyPr>
            <a:normAutofit/>
          </a:bodyPr>
          <a:lstStyle/>
          <a:p>
            <a:pPr marL="285750" indent="-285750">
              <a:spcBef>
                <a:spcPts val="0"/>
              </a:spcBef>
              <a:buFont typeface="Arial" panose="020B0604020202020204" pitchFamily="34" charset="0"/>
              <a:buChar char="•"/>
              <a:defRPr/>
            </a:pPr>
            <a:r>
              <a:rPr lang="en-US" sz="2800" dirty="0"/>
              <a:t>To identify challenges/barriers when working with homeless women Veterans/homeless women Veterans with children</a:t>
            </a:r>
          </a:p>
          <a:p>
            <a:pPr>
              <a:spcBef>
                <a:spcPts val="0"/>
              </a:spcBef>
              <a:defRPr/>
            </a:pPr>
            <a:endParaRPr lang="en-US" sz="2800" dirty="0"/>
          </a:p>
          <a:p>
            <a:pPr marL="285750" indent="-285750">
              <a:spcBef>
                <a:spcPts val="0"/>
              </a:spcBef>
              <a:buFont typeface="Arial" panose="020B0604020202020204" pitchFamily="34" charset="0"/>
              <a:buChar char="•"/>
              <a:defRPr/>
            </a:pPr>
            <a:r>
              <a:rPr lang="en-US" sz="2800" dirty="0"/>
              <a:t>To identify successful interventions/best practices when working with homeless female Veterans</a:t>
            </a:r>
          </a:p>
          <a:p>
            <a:pPr>
              <a:spcBef>
                <a:spcPts val="0"/>
              </a:spcBef>
              <a:defRPr/>
            </a:pPr>
            <a:endParaRPr lang="en-US" sz="2800" dirty="0"/>
          </a:p>
          <a:p>
            <a:pPr marL="285750" indent="-285750">
              <a:spcBef>
                <a:spcPts val="0"/>
              </a:spcBef>
              <a:buFont typeface="Arial" panose="020B0604020202020204" pitchFamily="34" charset="0"/>
              <a:buChar char="•"/>
              <a:defRPr/>
            </a:pPr>
            <a:r>
              <a:rPr lang="en-US" sz="2800" dirty="0"/>
              <a:t>To identify services/resources homeless female Veterans commonly utilize</a:t>
            </a:r>
            <a:r>
              <a:rPr lang="en-US" sz="2800" b="1" dirty="0">
                <a:solidFill>
                  <a:schemeClr val="accent2">
                    <a:lumMod val="75000"/>
                  </a:schemeClr>
                </a:solidFill>
              </a:rPr>
              <a:t>   </a:t>
            </a:r>
          </a:p>
          <a:p>
            <a:pPr marL="0" indent="0">
              <a:spcBef>
                <a:spcPts val="0"/>
              </a:spcBef>
              <a:buNone/>
              <a:defRPr/>
            </a:pPr>
            <a:endParaRPr lang="en-US" b="1" dirty="0">
              <a:solidFill>
                <a:schemeClr val="accent2">
                  <a:lumMod val="75000"/>
                </a:schemeClr>
              </a:solidFill>
            </a:endParaRPr>
          </a:p>
          <a:p>
            <a:pPr marL="0" indent="0">
              <a:spcBef>
                <a:spcPts val="0"/>
              </a:spcBef>
              <a:buNone/>
              <a:defRPr/>
            </a:pPr>
            <a:endParaRPr lang="en-US" b="1" dirty="0">
              <a:solidFill>
                <a:schemeClr val="accent2">
                  <a:lumMod val="75000"/>
                </a:schemeClr>
              </a:solidFill>
            </a:endParaRPr>
          </a:p>
          <a:p>
            <a:pPr marL="0" indent="0">
              <a:spcBef>
                <a:spcPts val="0"/>
              </a:spcBef>
              <a:buNone/>
              <a:defRPr/>
            </a:pPr>
            <a:r>
              <a:rPr lang="en-US" b="1" dirty="0">
                <a:solidFill>
                  <a:schemeClr val="accent2">
                    <a:lumMod val="75000"/>
                  </a:schemeClr>
                </a:solidFill>
              </a:rPr>
              <a:t>		</a:t>
            </a:r>
            <a:endParaRPr lang="en-US" dirty="0"/>
          </a:p>
        </p:txBody>
      </p:sp>
    </p:spTree>
    <p:extLst>
      <p:ext uri="{BB962C8B-B14F-4D97-AF65-F5344CB8AC3E}">
        <p14:creationId xmlns:p14="http://schemas.microsoft.com/office/powerpoint/2010/main" val="308181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847" y="292806"/>
            <a:ext cx="8911687" cy="1280890"/>
          </a:xfrm>
        </p:spPr>
        <p:txBody>
          <a:bodyPr>
            <a:normAutofit/>
          </a:bodyPr>
          <a:lstStyle/>
          <a:p>
            <a:pPr algn="ctr"/>
            <a:r>
              <a:rPr lang="en-US" sz="6000" dirty="0"/>
              <a:t>Quick Facts</a:t>
            </a:r>
          </a:p>
        </p:txBody>
      </p:sp>
      <p:sp>
        <p:nvSpPr>
          <p:cNvPr id="3" name="Content Placeholder 2"/>
          <p:cNvSpPr>
            <a:spLocks noGrp="1"/>
          </p:cNvSpPr>
          <p:nvPr>
            <p:ph idx="1"/>
          </p:nvPr>
        </p:nvSpPr>
        <p:spPr>
          <a:xfrm>
            <a:off x="2207224" y="1775790"/>
            <a:ext cx="8915400" cy="4432505"/>
          </a:xfrm>
        </p:spPr>
        <p:txBody>
          <a:bodyPr>
            <a:noAutofit/>
          </a:bodyPr>
          <a:lstStyle/>
          <a:p>
            <a:r>
              <a:rPr lang="en-US" sz="2200" dirty="0"/>
              <a:t>It is estimated that approximately 11% of the homeless population are Veterans (National Coalition for Homeless Veterans)</a:t>
            </a:r>
          </a:p>
          <a:p>
            <a:r>
              <a:rPr lang="en-US" sz="2200" dirty="0"/>
              <a:t>While overall population of Veterans is on the decline, the number of women Veterans is increasing </a:t>
            </a:r>
          </a:p>
          <a:p>
            <a:pPr lvl="1"/>
            <a:r>
              <a:rPr lang="en-US" sz="2200" dirty="0"/>
              <a:t>Until 1980: 2% of uniformed personnel were women</a:t>
            </a:r>
          </a:p>
          <a:p>
            <a:pPr lvl="1"/>
            <a:r>
              <a:rPr lang="en-US" sz="2200" dirty="0"/>
              <a:t>2020: It is estimated that 18% of the Veteran population will be comprised of women (</a:t>
            </a:r>
            <a:r>
              <a:rPr lang="en-US" sz="2200" dirty="0" err="1"/>
              <a:t>Levander</a:t>
            </a:r>
            <a:r>
              <a:rPr lang="en-US" sz="2200" dirty="0"/>
              <a:t> &amp; Overland)</a:t>
            </a:r>
          </a:p>
          <a:p>
            <a:r>
              <a:rPr lang="en-US" sz="2200" dirty="0"/>
              <a:t>Women Veterans are up to 3 times more likely to be homeless than non-Veteran women (</a:t>
            </a:r>
            <a:r>
              <a:rPr lang="en-US" sz="2200" dirty="0" err="1"/>
              <a:t>Rosenheck</a:t>
            </a:r>
            <a:r>
              <a:rPr lang="en-US" sz="2200" dirty="0"/>
              <a:t> and Kane)</a:t>
            </a:r>
          </a:p>
        </p:txBody>
      </p:sp>
    </p:spTree>
    <p:extLst>
      <p:ext uri="{BB962C8B-B14F-4D97-AF65-F5344CB8AC3E}">
        <p14:creationId xmlns:p14="http://schemas.microsoft.com/office/powerpoint/2010/main" val="254300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213" y="354616"/>
            <a:ext cx="10369555" cy="1280890"/>
          </a:xfrm>
        </p:spPr>
        <p:txBody>
          <a:bodyPr>
            <a:normAutofit/>
          </a:bodyPr>
          <a:lstStyle/>
          <a:p>
            <a:pPr algn="ctr"/>
            <a:r>
              <a:rPr lang="en-US" sz="4400" dirty="0"/>
              <a:t>Homeless Veterans, by Gender</a:t>
            </a:r>
            <a:endParaRPr lang="en-US" sz="4400" dirty="0">
              <a:solidFill>
                <a:schemeClr val="bg1"/>
              </a:solidFill>
            </a:endParaRPr>
          </a:p>
        </p:txBody>
      </p:sp>
      <p:sp>
        <p:nvSpPr>
          <p:cNvPr id="3" name="Rectangle 2"/>
          <p:cNvSpPr/>
          <p:nvPr/>
        </p:nvSpPr>
        <p:spPr>
          <a:xfrm>
            <a:off x="2082799" y="6331313"/>
            <a:ext cx="8026400" cy="369332"/>
          </a:xfrm>
          <a:prstGeom prst="rect">
            <a:avLst/>
          </a:prstGeom>
        </p:spPr>
        <p:txBody>
          <a:bodyPr wrap="square">
            <a:spAutoFit/>
          </a:bodyPr>
          <a:lstStyle/>
          <a:p>
            <a:r>
              <a:rPr lang="en-US" u="sng" dirty="0">
                <a:solidFill>
                  <a:srgbClr val="000000"/>
                </a:solidFill>
                <a:latin typeface="Segoe UI" panose="020B0502040204020203" pitchFamily="34" charset="0"/>
                <a:ea typeface="Calibri" panose="020F0502020204030204" pitchFamily="34" charset="0"/>
                <a:hlinkClick r:id="rId4"/>
              </a:rPr>
              <a:t>http://vaww.nepec.mentalhealth.med.va.gov/PHV/HCHV/outreachqtr.htm</a:t>
            </a:r>
            <a:r>
              <a:rPr lang="en-US" dirty="0">
                <a:solidFill>
                  <a:srgbClr val="000000"/>
                </a:solidFill>
                <a:latin typeface="Segoe UI" panose="020B0502040204020203" pitchFamily="34" charset="0"/>
                <a:ea typeface="Calibri" panose="020F0502020204030204" pitchFamily="34" charset="0"/>
              </a:rPr>
              <a:t> </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183141080"/>
              </p:ext>
            </p:extLst>
          </p:nvPr>
        </p:nvGraphicFramePr>
        <p:xfrm>
          <a:off x="972212" y="1395663"/>
          <a:ext cx="10369556" cy="4031491"/>
        </p:xfrm>
        <a:graphic>
          <a:graphicData uri="http://schemas.openxmlformats.org/presentationml/2006/ole">
            <mc:AlternateContent xmlns:mc="http://schemas.openxmlformats.org/markup-compatibility/2006">
              <mc:Choice xmlns:v="urn:schemas-microsoft-com:vml" Requires="v">
                <p:oleObj spid="_x0000_s1086" name="Worksheet" r:id="rId5" imgW="4924531" imgH="1914639" progId="Excel.Sheet.12">
                  <p:embed/>
                </p:oleObj>
              </mc:Choice>
              <mc:Fallback>
                <p:oleObj name="Worksheet" r:id="rId5" imgW="4924531" imgH="1914639" progId="Excel.Sheet.12">
                  <p:embed/>
                  <p:pic>
                    <p:nvPicPr>
                      <p:cNvPr id="0" name=""/>
                      <p:cNvPicPr/>
                      <p:nvPr/>
                    </p:nvPicPr>
                    <p:blipFill>
                      <a:blip r:embed="rId6"/>
                      <a:stretch>
                        <a:fillRect/>
                      </a:stretch>
                    </p:blipFill>
                    <p:spPr>
                      <a:xfrm>
                        <a:off x="972212" y="1395663"/>
                        <a:ext cx="10369556" cy="4031491"/>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19483626"/>
              </p:ext>
            </p:extLst>
          </p:nvPr>
        </p:nvGraphicFramePr>
        <p:xfrm>
          <a:off x="972212" y="5690210"/>
          <a:ext cx="10371299" cy="421831"/>
        </p:xfrm>
        <a:graphic>
          <a:graphicData uri="http://schemas.openxmlformats.org/presentationml/2006/ole">
            <mc:AlternateContent xmlns:mc="http://schemas.openxmlformats.org/markup-compatibility/2006">
              <mc:Choice xmlns:v="urn:schemas-microsoft-com:vml" Requires="v">
                <p:oleObj spid="_x0000_s1087" name="Worksheet" r:id="rId7" imgW="4924531" imgH="200021" progId="Excel.Sheet.12">
                  <p:embed/>
                </p:oleObj>
              </mc:Choice>
              <mc:Fallback>
                <p:oleObj name="Worksheet" r:id="rId7" imgW="4924531" imgH="200021" progId="Excel.Sheet.12">
                  <p:embed/>
                  <p:pic>
                    <p:nvPicPr>
                      <p:cNvPr id="0" name=""/>
                      <p:cNvPicPr/>
                      <p:nvPr/>
                    </p:nvPicPr>
                    <p:blipFill>
                      <a:blip r:embed="rId8"/>
                      <a:stretch>
                        <a:fillRect/>
                      </a:stretch>
                    </p:blipFill>
                    <p:spPr>
                      <a:xfrm>
                        <a:off x="972212" y="5690210"/>
                        <a:ext cx="10371299" cy="421831"/>
                      </a:xfrm>
                      <a:prstGeom prst="rect">
                        <a:avLst/>
                      </a:prstGeom>
                    </p:spPr>
                  </p:pic>
                </p:oleObj>
              </mc:Fallback>
            </mc:AlternateContent>
          </a:graphicData>
        </a:graphic>
      </p:graphicFrame>
    </p:spTree>
    <p:extLst>
      <p:ext uri="{BB962C8B-B14F-4D97-AF65-F5344CB8AC3E}">
        <p14:creationId xmlns:p14="http://schemas.microsoft.com/office/powerpoint/2010/main" val="305265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7745" y="6279730"/>
            <a:ext cx="8296507" cy="369332"/>
          </a:xfrm>
          <a:prstGeom prst="rect">
            <a:avLst/>
          </a:prstGeom>
        </p:spPr>
        <p:txBody>
          <a:bodyPr wrap="square">
            <a:spAutoFit/>
          </a:bodyPr>
          <a:lstStyle/>
          <a:p>
            <a:r>
              <a:rPr lang="en-US" u="sng" dirty="0">
                <a:solidFill>
                  <a:srgbClr val="000000"/>
                </a:solidFill>
                <a:latin typeface="Segoe UI" panose="020B0502040204020203" pitchFamily="34" charset="0"/>
                <a:ea typeface="Calibri" panose="020F0502020204030204" pitchFamily="34" charset="0"/>
                <a:hlinkClick r:id="rId4"/>
              </a:rPr>
              <a:t>http://vaww.nepec.mentalhealth.med.va.gov/PHV/HCHV/outreachqtr.htm</a:t>
            </a:r>
            <a:r>
              <a:rPr lang="en-US" dirty="0">
                <a:solidFill>
                  <a:srgbClr val="000000"/>
                </a:solidFill>
                <a:latin typeface="Segoe UI" panose="020B0502040204020203" pitchFamily="34" charset="0"/>
                <a:ea typeface="Calibri" panose="020F0502020204030204" pitchFamily="34" charset="0"/>
              </a:rPr>
              <a:t> </a:t>
            </a:r>
            <a:endParaRPr lang="en-US" dirty="0"/>
          </a:p>
        </p:txBody>
      </p:sp>
      <p:sp>
        <p:nvSpPr>
          <p:cNvPr id="5" name="Title 4"/>
          <p:cNvSpPr>
            <a:spLocks noGrp="1"/>
          </p:cNvSpPr>
          <p:nvPr>
            <p:ph type="title"/>
          </p:nvPr>
        </p:nvSpPr>
        <p:spPr>
          <a:xfrm>
            <a:off x="797858" y="361645"/>
            <a:ext cx="10748994" cy="1280890"/>
          </a:xfrm>
        </p:spPr>
        <p:txBody>
          <a:bodyPr/>
          <a:lstStyle/>
          <a:p>
            <a:pPr algn="ctr"/>
            <a:r>
              <a:rPr lang="en-US" dirty="0"/>
              <a:t>Homeless Women Veterans with Children </a:t>
            </a:r>
          </a:p>
        </p:txBody>
      </p:sp>
      <p:graphicFrame>
        <p:nvGraphicFramePr>
          <p:cNvPr id="11" name="Object 10"/>
          <p:cNvGraphicFramePr>
            <a:graphicFrameLocks noChangeAspect="1"/>
          </p:cNvGraphicFramePr>
          <p:nvPr>
            <p:extLst>
              <p:ext uri="{D42A27DB-BD31-4B8C-83A1-F6EECF244321}">
                <p14:modId xmlns:p14="http://schemas.microsoft.com/office/powerpoint/2010/main" val="2742966131"/>
              </p:ext>
            </p:extLst>
          </p:nvPr>
        </p:nvGraphicFramePr>
        <p:xfrm>
          <a:off x="883159" y="1420320"/>
          <a:ext cx="10425677" cy="4306648"/>
        </p:xfrm>
        <a:graphic>
          <a:graphicData uri="http://schemas.openxmlformats.org/presentationml/2006/ole">
            <mc:AlternateContent xmlns:mc="http://schemas.openxmlformats.org/markup-compatibility/2006">
              <mc:Choice xmlns:v="urn:schemas-microsoft-com:vml" Requires="v">
                <p:oleObj spid="_x0000_s2111" name="Worksheet" r:id="rId5" imgW="5534058" imgH="2286067" progId="Excel.Sheet.12">
                  <p:embed/>
                </p:oleObj>
              </mc:Choice>
              <mc:Fallback>
                <p:oleObj name="Worksheet" r:id="rId5" imgW="5534058" imgH="2286067" progId="Excel.Sheet.12">
                  <p:embed/>
                  <p:pic>
                    <p:nvPicPr>
                      <p:cNvPr id="0" name=""/>
                      <p:cNvPicPr/>
                      <p:nvPr/>
                    </p:nvPicPr>
                    <p:blipFill>
                      <a:blip r:embed="rId6"/>
                      <a:stretch>
                        <a:fillRect/>
                      </a:stretch>
                    </p:blipFill>
                    <p:spPr>
                      <a:xfrm>
                        <a:off x="883159" y="1420320"/>
                        <a:ext cx="10425677" cy="430664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05755379"/>
              </p:ext>
            </p:extLst>
          </p:nvPr>
        </p:nvGraphicFramePr>
        <p:xfrm>
          <a:off x="883159" y="5899658"/>
          <a:ext cx="10470513" cy="378452"/>
        </p:xfrm>
        <a:graphic>
          <a:graphicData uri="http://schemas.openxmlformats.org/presentationml/2006/ole">
            <mc:AlternateContent xmlns:mc="http://schemas.openxmlformats.org/markup-compatibility/2006">
              <mc:Choice xmlns:v="urn:schemas-microsoft-com:vml" Requires="v">
                <p:oleObj spid="_x0000_s2112" name="Worksheet" r:id="rId7" imgW="5534058" imgH="200021" progId="Excel.Sheet.12">
                  <p:embed/>
                </p:oleObj>
              </mc:Choice>
              <mc:Fallback>
                <p:oleObj name="Worksheet" r:id="rId7" imgW="5534058" imgH="200021" progId="Excel.Sheet.12">
                  <p:embed/>
                  <p:pic>
                    <p:nvPicPr>
                      <p:cNvPr id="0" name=""/>
                      <p:cNvPicPr/>
                      <p:nvPr/>
                    </p:nvPicPr>
                    <p:blipFill>
                      <a:blip r:embed="rId8"/>
                      <a:stretch>
                        <a:fillRect/>
                      </a:stretch>
                    </p:blipFill>
                    <p:spPr>
                      <a:xfrm>
                        <a:off x="883159" y="5899658"/>
                        <a:ext cx="10470513" cy="378452"/>
                      </a:xfrm>
                      <a:prstGeom prst="rect">
                        <a:avLst/>
                      </a:prstGeom>
                    </p:spPr>
                  </p:pic>
                </p:oleObj>
              </mc:Fallback>
            </mc:AlternateContent>
          </a:graphicData>
        </a:graphic>
      </p:graphicFrame>
    </p:spTree>
    <p:extLst>
      <p:ext uri="{BB962C8B-B14F-4D97-AF65-F5344CB8AC3E}">
        <p14:creationId xmlns:p14="http://schemas.microsoft.com/office/powerpoint/2010/main" val="214181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55142"/>
            <a:ext cx="8911687" cy="1280890"/>
          </a:xfrm>
        </p:spPr>
        <p:txBody>
          <a:bodyPr/>
          <a:lstStyle/>
          <a:p>
            <a:pPr algn="ctr"/>
            <a:r>
              <a:rPr lang="en-US" dirty="0"/>
              <a:t>Demographics Served</a:t>
            </a:r>
          </a:p>
        </p:txBody>
      </p:sp>
      <p:graphicFrame>
        <p:nvGraphicFramePr>
          <p:cNvPr id="11" name="Object 10"/>
          <p:cNvGraphicFramePr>
            <a:graphicFrameLocks noChangeAspect="1"/>
          </p:cNvGraphicFramePr>
          <p:nvPr>
            <p:extLst>
              <p:ext uri="{D42A27DB-BD31-4B8C-83A1-F6EECF244321}">
                <p14:modId xmlns:p14="http://schemas.microsoft.com/office/powerpoint/2010/main" val="3288640668"/>
              </p:ext>
            </p:extLst>
          </p:nvPr>
        </p:nvGraphicFramePr>
        <p:xfrm>
          <a:off x="1427747" y="4423945"/>
          <a:ext cx="10073151" cy="1793652"/>
        </p:xfrm>
        <a:graphic>
          <a:graphicData uri="http://schemas.openxmlformats.org/presentationml/2006/ole">
            <mc:AlternateContent xmlns:mc="http://schemas.openxmlformats.org/markup-compatibility/2006">
              <mc:Choice xmlns:v="urn:schemas-microsoft-com:vml" Requires="v">
                <p:oleObj spid="_x0000_s3138" name="Worksheet" r:id="rId4" imgW="6686435" imgH="1190677" progId="Excel.Sheet.12">
                  <p:embed/>
                </p:oleObj>
              </mc:Choice>
              <mc:Fallback>
                <p:oleObj name="Worksheet" r:id="rId4" imgW="6686435" imgH="1190677" progId="Excel.Sheet.12">
                  <p:embed/>
                  <p:pic>
                    <p:nvPicPr>
                      <p:cNvPr id="0" name=""/>
                      <p:cNvPicPr/>
                      <p:nvPr/>
                    </p:nvPicPr>
                    <p:blipFill>
                      <a:blip r:embed="rId5"/>
                      <a:stretch>
                        <a:fillRect/>
                      </a:stretch>
                    </p:blipFill>
                    <p:spPr>
                      <a:xfrm>
                        <a:off x="1427747" y="4423945"/>
                        <a:ext cx="10073151" cy="179365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978711081"/>
              </p:ext>
            </p:extLst>
          </p:nvPr>
        </p:nvGraphicFramePr>
        <p:xfrm>
          <a:off x="1427747" y="1677070"/>
          <a:ext cx="10073151" cy="1793652"/>
        </p:xfrm>
        <a:graphic>
          <a:graphicData uri="http://schemas.openxmlformats.org/presentationml/2006/ole">
            <mc:AlternateContent xmlns:mc="http://schemas.openxmlformats.org/markup-compatibility/2006">
              <mc:Choice xmlns:v="urn:schemas-microsoft-com:vml" Requires="v">
                <p:oleObj spid="_x0000_s3139" name="Worksheet" r:id="rId6" imgW="6686435" imgH="1190677" progId="Excel.Sheet.12">
                  <p:embed/>
                </p:oleObj>
              </mc:Choice>
              <mc:Fallback>
                <p:oleObj name="Worksheet" r:id="rId6" imgW="6686435" imgH="1190677" progId="Excel.Sheet.12">
                  <p:embed/>
                  <p:pic>
                    <p:nvPicPr>
                      <p:cNvPr id="0" name=""/>
                      <p:cNvPicPr/>
                      <p:nvPr/>
                    </p:nvPicPr>
                    <p:blipFill>
                      <a:blip r:embed="rId7"/>
                      <a:stretch>
                        <a:fillRect/>
                      </a:stretch>
                    </p:blipFill>
                    <p:spPr>
                      <a:xfrm>
                        <a:off x="1427747" y="1677070"/>
                        <a:ext cx="10073151" cy="1793652"/>
                      </a:xfrm>
                      <a:prstGeom prst="rect">
                        <a:avLst/>
                      </a:prstGeom>
                    </p:spPr>
                  </p:pic>
                </p:oleObj>
              </mc:Fallback>
            </mc:AlternateContent>
          </a:graphicData>
        </a:graphic>
      </p:graphicFrame>
      <p:sp>
        <p:nvSpPr>
          <p:cNvPr id="3" name="TextBox 2"/>
          <p:cNvSpPr txBox="1"/>
          <p:nvPr/>
        </p:nvSpPr>
        <p:spPr>
          <a:xfrm>
            <a:off x="3982064" y="6488668"/>
            <a:ext cx="45719" cy="369332"/>
          </a:xfrm>
          <a:prstGeom prst="rect">
            <a:avLst/>
          </a:prstGeom>
          <a:noFill/>
        </p:spPr>
        <p:txBody>
          <a:bodyPr wrap="square" rtlCol="0">
            <a:spAutoFit/>
          </a:bodyPr>
          <a:lstStyle/>
          <a:p>
            <a:endParaRPr lang="en-US" dirty="0"/>
          </a:p>
        </p:txBody>
      </p:sp>
      <p:sp>
        <p:nvSpPr>
          <p:cNvPr id="4" name="TextBox 3"/>
          <p:cNvSpPr txBox="1"/>
          <p:nvPr/>
        </p:nvSpPr>
        <p:spPr>
          <a:xfrm>
            <a:off x="2792361" y="6292646"/>
            <a:ext cx="8708538" cy="461665"/>
          </a:xfrm>
          <a:prstGeom prst="rect">
            <a:avLst/>
          </a:prstGeom>
          <a:noFill/>
        </p:spPr>
        <p:txBody>
          <a:bodyPr wrap="square" rtlCol="0">
            <a:spAutoFit/>
          </a:bodyPr>
          <a:lstStyle/>
          <a:p>
            <a:r>
              <a:rPr lang="en-US" sz="1200" b="1" dirty="0" smtClean="0">
                <a:solidFill>
                  <a:srgbClr val="397740"/>
                </a:solidFill>
              </a:rPr>
              <a:t>HMIS-Homeless Management Information Systems Data 2015-2016 and 2016-2017-Dallas County</a:t>
            </a:r>
          </a:p>
          <a:p>
            <a:r>
              <a:rPr lang="en-US" sz="1200" b="1" dirty="0" smtClean="0">
                <a:solidFill>
                  <a:srgbClr val="397740"/>
                </a:solidFill>
              </a:rPr>
              <a:t>ETO HMIS system Tarrant County Homeless Coalition </a:t>
            </a:r>
            <a:r>
              <a:rPr lang="en-US" sz="1200" b="1" dirty="0">
                <a:solidFill>
                  <a:srgbClr val="397740"/>
                </a:solidFill>
              </a:rPr>
              <a:t>2015-2016 and 2016-2017</a:t>
            </a:r>
          </a:p>
        </p:txBody>
      </p:sp>
    </p:spTree>
    <p:extLst>
      <p:ext uri="{BB962C8B-B14F-4D97-AF65-F5344CB8AC3E}">
        <p14:creationId xmlns:p14="http://schemas.microsoft.com/office/powerpoint/2010/main" val="130010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3" y="292806"/>
            <a:ext cx="9593179" cy="1280890"/>
          </a:xfrm>
        </p:spPr>
        <p:txBody>
          <a:bodyPr>
            <a:noAutofit/>
          </a:bodyPr>
          <a:lstStyle/>
          <a:p>
            <a:pPr algn="ctr"/>
            <a:r>
              <a:rPr lang="en-US" sz="4000" b="1" dirty="0"/>
              <a:t>Characteristics of Women Veterans</a:t>
            </a:r>
            <a:br>
              <a:rPr lang="en-US" sz="4000" b="1" dirty="0"/>
            </a:br>
            <a:r>
              <a:rPr lang="en-US" sz="2400" b="1" dirty="0"/>
              <a:t>(In comparison to Men Veterans)</a:t>
            </a:r>
            <a:endParaRPr lang="en-US" sz="4000" dirty="0"/>
          </a:p>
        </p:txBody>
      </p:sp>
      <p:sp>
        <p:nvSpPr>
          <p:cNvPr id="3" name="Content Placeholder 2"/>
          <p:cNvSpPr>
            <a:spLocks noGrp="1"/>
          </p:cNvSpPr>
          <p:nvPr>
            <p:ph idx="1"/>
          </p:nvPr>
        </p:nvSpPr>
        <p:spPr>
          <a:xfrm>
            <a:off x="1925053" y="1775790"/>
            <a:ext cx="9593179" cy="4306957"/>
          </a:xfrm>
        </p:spPr>
        <p:txBody>
          <a:bodyPr>
            <a:normAutofit lnSpcReduction="10000"/>
          </a:bodyPr>
          <a:lstStyle/>
          <a:p>
            <a:pPr>
              <a:lnSpc>
                <a:spcPct val="150000"/>
              </a:lnSpc>
            </a:pPr>
            <a:r>
              <a:rPr lang="en-US" sz="2800" dirty="0"/>
              <a:t>Younger</a:t>
            </a:r>
          </a:p>
          <a:p>
            <a:pPr>
              <a:lnSpc>
                <a:spcPct val="150000"/>
              </a:lnSpc>
            </a:pPr>
            <a:r>
              <a:rPr lang="en-US" sz="2800" dirty="0"/>
              <a:t>Less likely to be married, more likely to be divorced</a:t>
            </a:r>
          </a:p>
          <a:p>
            <a:pPr>
              <a:lnSpc>
                <a:spcPct val="150000"/>
              </a:lnSpc>
            </a:pPr>
            <a:r>
              <a:rPr lang="en-US" sz="2800" dirty="0"/>
              <a:t>More ethnically diverse </a:t>
            </a:r>
          </a:p>
          <a:p>
            <a:pPr>
              <a:lnSpc>
                <a:spcPct val="150000"/>
              </a:lnSpc>
            </a:pPr>
            <a:r>
              <a:rPr lang="en-US" sz="2800" dirty="0"/>
              <a:t>Have a lower median household income</a:t>
            </a:r>
          </a:p>
          <a:p>
            <a:pPr>
              <a:lnSpc>
                <a:spcPct val="150000"/>
              </a:lnSpc>
            </a:pPr>
            <a:r>
              <a:rPr lang="en-US" sz="2800" dirty="0"/>
              <a:t>More likely to receive a service connected disability, have no personal income, are in poverty </a:t>
            </a:r>
          </a:p>
          <a:p>
            <a:pPr marL="0" indent="0">
              <a:buNone/>
            </a:pPr>
            <a:endParaRPr lang="en-US" sz="2600" dirty="0"/>
          </a:p>
          <a:p>
            <a:endParaRPr lang="en-US" sz="2600" dirty="0"/>
          </a:p>
          <a:p>
            <a:endParaRPr lang="en-US" sz="2600" dirty="0"/>
          </a:p>
        </p:txBody>
      </p:sp>
      <p:sp>
        <p:nvSpPr>
          <p:cNvPr id="4" name="Rectangle 3"/>
          <p:cNvSpPr/>
          <p:nvPr/>
        </p:nvSpPr>
        <p:spPr>
          <a:xfrm>
            <a:off x="1491915" y="6284841"/>
            <a:ext cx="10459453" cy="369332"/>
          </a:xfrm>
          <a:prstGeom prst="rect">
            <a:avLst/>
          </a:prstGeom>
        </p:spPr>
        <p:txBody>
          <a:bodyPr wrap="square">
            <a:spAutoFit/>
          </a:bodyPr>
          <a:lstStyle/>
          <a:p>
            <a:r>
              <a:rPr lang="en-US" dirty="0"/>
              <a:t>https://www.va.gov/vetdata/docs/SpecialReports/Women_Veterans_Profile_12_22_2016.pdf</a:t>
            </a:r>
          </a:p>
        </p:txBody>
      </p:sp>
    </p:spTree>
    <p:extLst>
      <p:ext uri="{BB962C8B-B14F-4D97-AF65-F5344CB8AC3E}">
        <p14:creationId xmlns:p14="http://schemas.microsoft.com/office/powerpoint/2010/main" val="37719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2998</TotalTime>
  <Words>2474</Words>
  <Application>Microsoft Office PowerPoint</Application>
  <PresentationFormat>Widescreen</PresentationFormat>
  <Paragraphs>380</Paragraphs>
  <Slides>28</Slides>
  <Notes>28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MS Gothic</vt:lpstr>
      <vt:lpstr>Arial</vt:lpstr>
      <vt:lpstr>Calibri</vt:lpstr>
      <vt:lpstr>Century Gothic</vt:lpstr>
      <vt:lpstr>Rockwell Condensed</vt:lpstr>
      <vt:lpstr>Segoe UI</vt:lpstr>
      <vt:lpstr>Times New Roman</vt:lpstr>
      <vt:lpstr>Wingdings 3</vt:lpstr>
      <vt:lpstr>Wisp</vt:lpstr>
      <vt:lpstr>Worksheet</vt:lpstr>
      <vt:lpstr>How to Help Homeless Women Veterans  and  Homeless Women Veterans with Children </vt:lpstr>
      <vt:lpstr>Introductions</vt:lpstr>
      <vt:lpstr>To all Military Personnel would you please stand…… We would like to take a moment to recognize and thank each of you for your service and sacrifice for our freedom!</vt:lpstr>
      <vt:lpstr>Training Objectives </vt:lpstr>
      <vt:lpstr>Quick Facts</vt:lpstr>
      <vt:lpstr>Homeless Veterans, by Gender</vt:lpstr>
      <vt:lpstr>Homeless Women Veterans with Children </vt:lpstr>
      <vt:lpstr>Demographics Served</vt:lpstr>
      <vt:lpstr>Characteristics of Women Veterans (In comparison to Men Veterans)</vt:lpstr>
      <vt:lpstr>Characteristics of Women Veterans (In comparison to Non-Veteran Women)</vt:lpstr>
      <vt:lpstr>Homeless Women Vets Struggle for Aid</vt:lpstr>
      <vt:lpstr>PowerPoint Presentation</vt:lpstr>
      <vt:lpstr>Challenges and Barriers</vt:lpstr>
      <vt:lpstr>About Military Sexual Trauma</vt:lpstr>
      <vt:lpstr>PowerPoint Presentation</vt:lpstr>
      <vt:lpstr>Current HUD Income Limits  ELI-30% and 50% VLI Area Median Income </vt:lpstr>
      <vt:lpstr>PowerPoint Presentation</vt:lpstr>
      <vt:lpstr>Interventions/Best Practices….as services providers what do you see? (interactive) </vt:lpstr>
      <vt:lpstr>What is the  HOUSING FIRST MODEL???</vt:lpstr>
      <vt:lpstr>HOUSING FIRST PROGRAM MODELS cont….</vt:lpstr>
      <vt:lpstr>SSVF Supportive Services for Veteran Families</vt:lpstr>
      <vt:lpstr>PowerPoint Presentation</vt:lpstr>
      <vt:lpstr>Commonly Utilized Resources When Working with Homeless Women Veteran Clients (interactive) </vt:lpstr>
      <vt:lpstr>Resources/Services for Homeless  Women Veterans</vt:lpstr>
      <vt:lpstr>Resources/Services for Homeless  Women Veterans</vt:lpstr>
      <vt:lpstr>Often Times People Forget… #WomenVeteransMatter  </vt:lpstr>
      <vt:lpstr>Questions?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Homeless Women Veterans and Homeless Women Veterans with Children</dc:title>
  <dc:creator>Price, Tiffany L.</dc:creator>
  <cp:lastModifiedBy>Cassandra Lott</cp:lastModifiedBy>
  <cp:revision>63</cp:revision>
  <cp:lastPrinted>2017-10-05T17:29:31Z</cp:lastPrinted>
  <dcterms:created xsi:type="dcterms:W3CDTF">2017-09-28T18:12:51Z</dcterms:created>
  <dcterms:modified xsi:type="dcterms:W3CDTF">2017-10-06T18:59:50Z</dcterms:modified>
</cp:coreProperties>
</file>