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Lst>
  <p:notesMasterIdLst>
    <p:notesMasterId r:id="rId40"/>
  </p:notesMasterIdLst>
  <p:handoutMasterIdLst>
    <p:handoutMasterId r:id="rId41"/>
  </p:handoutMasterIdLst>
  <p:sldIdLst>
    <p:sldId id="429" r:id="rId2"/>
    <p:sldId id="480" r:id="rId3"/>
    <p:sldId id="489" r:id="rId4"/>
    <p:sldId id="418" r:id="rId5"/>
    <p:sldId id="484" r:id="rId6"/>
    <p:sldId id="490" r:id="rId7"/>
    <p:sldId id="485" r:id="rId8"/>
    <p:sldId id="486" r:id="rId9"/>
    <p:sldId id="406" r:id="rId10"/>
    <p:sldId id="483" r:id="rId11"/>
    <p:sldId id="487" r:id="rId12"/>
    <p:sldId id="433" r:id="rId13"/>
    <p:sldId id="446" r:id="rId14"/>
    <p:sldId id="494" r:id="rId15"/>
    <p:sldId id="430" r:id="rId16"/>
    <p:sldId id="441" r:id="rId17"/>
    <p:sldId id="495" r:id="rId18"/>
    <p:sldId id="496" r:id="rId19"/>
    <p:sldId id="409" r:id="rId20"/>
    <p:sldId id="425" r:id="rId21"/>
    <p:sldId id="426" r:id="rId22"/>
    <p:sldId id="497" r:id="rId23"/>
    <p:sldId id="410" r:id="rId24"/>
    <p:sldId id="420" r:id="rId25"/>
    <p:sldId id="493" r:id="rId26"/>
    <p:sldId id="492" r:id="rId27"/>
    <p:sldId id="498" r:id="rId28"/>
    <p:sldId id="499" r:id="rId29"/>
    <p:sldId id="491" r:id="rId30"/>
    <p:sldId id="500" r:id="rId31"/>
    <p:sldId id="501" r:id="rId32"/>
    <p:sldId id="502" r:id="rId33"/>
    <p:sldId id="447" r:id="rId34"/>
    <p:sldId id="451" r:id="rId35"/>
    <p:sldId id="445" r:id="rId36"/>
    <p:sldId id="475" r:id="rId37"/>
    <p:sldId id="476" r:id="rId38"/>
    <p:sldId id="477" r:id="rId3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99FF"/>
    <a:srgbClr val="0461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75699" autoAdjust="0"/>
  </p:normalViewPr>
  <p:slideViewPr>
    <p:cSldViewPr>
      <p:cViewPr varScale="1">
        <p:scale>
          <a:sx n="84" d="100"/>
          <a:sy n="84" d="100"/>
        </p:scale>
        <p:origin x="1512" y="78"/>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2844"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95854A-E427-48DB-86CB-52F6B42697C8}" type="doc">
      <dgm:prSet loTypeId="urn:microsoft.com/office/officeart/2016/7/layout/VerticalDownArrowProcess" loCatId="process" qsTypeId="urn:microsoft.com/office/officeart/2005/8/quickstyle/simple1" qsCatId="simple" csTypeId="urn:microsoft.com/office/officeart/2005/8/colors/colorful5" csCatId="colorful"/>
      <dgm:spPr/>
      <dgm:t>
        <a:bodyPr/>
        <a:lstStyle/>
        <a:p>
          <a:endParaRPr lang="en-US"/>
        </a:p>
      </dgm:t>
    </dgm:pt>
    <dgm:pt modelId="{B230E932-1946-4A7E-8AC4-0A5C29CBD3D4}">
      <dgm:prSet/>
      <dgm:spPr/>
      <dgm:t>
        <a:bodyPr/>
        <a:lstStyle/>
        <a:p>
          <a:r>
            <a:rPr lang="en-US" dirty="0"/>
            <a:t>Help</a:t>
          </a:r>
        </a:p>
      </dgm:t>
    </dgm:pt>
    <dgm:pt modelId="{D7F9DD16-6F98-4FAC-9B89-DD7CFEB39A4D}" type="parTrans" cxnId="{1F98C37D-8982-4FE1-ACCF-D31F5BF2A840}">
      <dgm:prSet/>
      <dgm:spPr/>
      <dgm:t>
        <a:bodyPr/>
        <a:lstStyle/>
        <a:p>
          <a:endParaRPr lang="en-US"/>
        </a:p>
      </dgm:t>
    </dgm:pt>
    <dgm:pt modelId="{3063253E-7868-46E9-8010-7623F653A9CB}" type="sibTrans" cxnId="{1F98C37D-8982-4FE1-ACCF-D31F5BF2A840}">
      <dgm:prSet/>
      <dgm:spPr/>
      <dgm:t>
        <a:bodyPr/>
        <a:lstStyle/>
        <a:p>
          <a:endParaRPr lang="en-US"/>
        </a:p>
      </dgm:t>
    </dgm:pt>
    <dgm:pt modelId="{0C661D96-7904-48AD-A6C6-D0151C476C0B}">
      <dgm:prSet/>
      <dgm:spPr/>
      <dgm:t>
        <a:bodyPr/>
        <a:lstStyle/>
        <a:p>
          <a:r>
            <a:rPr lang="en-US" dirty="0"/>
            <a:t>Help those in difficult situations with advice</a:t>
          </a:r>
        </a:p>
      </dgm:t>
    </dgm:pt>
    <dgm:pt modelId="{EAC35776-18BF-422A-B4A2-CE697762E1A6}" type="parTrans" cxnId="{04082E66-8EEF-43A7-8B57-83D8AEF03769}">
      <dgm:prSet/>
      <dgm:spPr/>
      <dgm:t>
        <a:bodyPr/>
        <a:lstStyle/>
        <a:p>
          <a:endParaRPr lang="en-US"/>
        </a:p>
      </dgm:t>
    </dgm:pt>
    <dgm:pt modelId="{ACF06EB9-0EEE-49A6-928C-2D208EB8609A}" type="sibTrans" cxnId="{04082E66-8EEF-43A7-8B57-83D8AEF03769}">
      <dgm:prSet/>
      <dgm:spPr/>
      <dgm:t>
        <a:bodyPr/>
        <a:lstStyle/>
        <a:p>
          <a:endParaRPr lang="en-US"/>
        </a:p>
      </dgm:t>
    </dgm:pt>
    <dgm:pt modelId="{6C99AF41-C92B-4C7A-B7F7-DD8364D4FDF5}">
      <dgm:prSet/>
      <dgm:spPr/>
      <dgm:t>
        <a:bodyPr/>
        <a:lstStyle/>
        <a:p>
          <a:r>
            <a:rPr lang="en-US" dirty="0"/>
            <a:t>Figure out</a:t>
          </a:r>
        </a:p>
      </dgm:t>
    </dgm:pt>
    <dgm:pt modelId="{4256A6E1-08BF-472D-A35E-8A3E476ADC6E}" type="parTrans" cxnId="{B16929EC-AA66-40D0-BC47-E932B16809F8}">
      <dgm:prSet/>
      <dgm:spPr/>
      <dgm:t>
        <a:bodyPr/>
        <a:lstStyle/>
        <a:p>
          <a:endParaRPr lang="en-US"/>
        </a:p>
      </dgm:t>
    </dgm:pt>
    <dgm:pt modelId="{AB056292-7D9B-4EEA-A1A9-8671D269FC7D}" type="sibTrans" cxnId="{B16929EC-AA66-40D0-BC47-E932B16809F8}">
      <dgm:prSet/>
      <dgm:spPr/>
      <dgm:t>
        <a:bodyPr/>
        <a:lstStyle/>
        <a:p>
          <a:endParaRPr lang="en-US"/>
        </a:p>
      </dgm:t>
    </dgm:pt>
    <dgm:pt modelId="{0F5F1935-1380-463A-AF34-A094EFBDFB96}">
      <dgm:prSet/>
      <dgm:spPr/>
      <dgm:t>
        <a:bodyPr/>
        <a:lstStyle/>
        <a:p>
          <a:r>
            <a:rPr lang="en-US" dirty="0"/>
            <a:t>Figure out what kind of help they need</a:t>
          </a:r>
        </a:p>
      </dgm:t>
    </dgm:pt>
    <dgm:pt modelId="{CF9B9EBF-6D0C-4C7A-82B5-1EEE32A334C2}" type="parTrans" cxnId="{D3919F0F-6EA3-4D22-BFE0-9E5D61E0DB35}">
      <dgm:prSet/>
      <dgm:spPr/>
      <dgm:t>
        <a:bodyPr/>
        <a:lstStyle/>
        <a:p>
          <a:endParaRPr lang="en-US"/>
        </a:p>
      </dgm:t>
    </dgm:pt>
    <dgm:pt modelId="{8B9DD12F-6C7E-4D71-B2C3-84BAAA4F8479}" type="sibTrans" cxnId="{D3919F0F-6EA3-4D22-BFE0-9E5D61E0DB35}">
      <dgm:prSet/>
      <dgm:spPr/>
      <dgm:t>
        <a:bodyPr/>
        <a:lstStyle/>
        <a:p>
          <a:endParaRPr lang="en-US"/>
        </a:p>
      </dgm:t>
    </dgm:pt>
    <dgm:pt modelId="{ABDE8C8D-50F3-44D1-94DE-1F933F6EE2FA}">
      <dgm:prSet/>
      <dgm:spPr/>
      <dgm:t>
        <a:bodyPr/>
        <a:lstStyle/>
        <a:p>
          <a:r>
            <a:rPr lang="en-US" dirty="0"/>
            <a:t>Help</a:t>
          </a:r>
        </a:p>
      </dgm:t>
    </dgm:pt>
    <dgm:pt modelId="{4748AFC7-F0CA-497D-9564-5C9CC28C3232}" type="parTrans" cxnId="{9B540D14-3C4A-49F4-82D2-A9AFC96A9F6F}">
      <dgm:prSet/>
      <dgm:spPr/>
      <dgm:t>
        <a:bodyPr/>
        <a:lstStyle/>
        <a:p>
          <a:endParaRPr lang="en-US"/>
        </a:p>
      </dgm:t>
    </dgm:pt>
    <dgm:pt modelId="{EADF0B4A-19AE-4039-93D3-38A05C868D0B}" type="sibTrans" cxnId="{9B540D14-3C4A-49F4-82D2-A9AFC96A9F6F}">
      <dgm:prSet/>
      <dgm:spPr/>
      <dgm:t>
        <a:bodyPr/>
        <a:lstStyle/>
        <a:p>
          <a:endParaRPr lang="en-US"/>
        </a:p>
      </dgm:t>
    </dgm:pt>
    <dgm:pt modelId="{84F37A04-9241-4039-A185-C01F11998A24}">
      <dgm:prSet/>
      <dgm:spPr/>
      <dgm:t>
        <a:bodyPr/>
        <a:lstStyle/>
        <a:p>
          <a:r>
            <a:rPr lang="en-US" dirty="0"/>
            <a:t>Help them find the services they need</a:t>
          </a:r>
        </a:p>
      </dgm:t>
    </dgm:pt>
    <dgm:pt modelId="{E7469B03-99A0-4316-BF77-67C7F03903EB}" type="parTrans" cxnId="{2C2B7A1B-81C8-43F4-8927-F33EA14DD81F}">
      <dgm:prSet/>
      <dgm:spPr/>
      <dgm:t>
        <a:bodyPr/>
        <a:lstStyle/>
        <a:p>
          <a:endParaRPr lang="en-US"/>
        </a:p>
      </dgm:t>
    </dgm:pt>
    <dgm:pt modelId="{8041A207-F209-44E3-AA82-3AE1E884CEEA}" type="sibTrans" cxnId="{2C2B7A1B-81C8-43F4-8927-F33EA14DD81F}">
      <dgm:prSet/>
      <dgm:spPr/>
      <dgm:t>
        <a:bodyPr/>
        <a:lstStyle/>
        <a:p>
          <a:endParaRPr lang="en-US"/>
        </a:p>
      </dgm:t>
    </dgm:pt>
    <dgm:pt modelId="{3AAD8401-6564-4F5B-8BD7-F8615934920A}">
      <dgm:prSet/>
      <dgm:spPr/>
      <dgm:t>
        <a:bodyPr/>
        <a:lstStyle/>
        <a:p>
          <a:r>
            <a:rPr lang="en-US" dirty="0"/>
            <a:t>Create</a:t>
          </a:r>
        </a:p>
      </dgm:t>
    </dgm:pt>
    <dgm:pt modelId="{429FC66B-F2BF-45DE-8552-59A5A9960C54}" type="parTrans" cxnId="{F0E415E9-CB64-4B05-87B7-7135F51F5640}">
      <dgm:prSet/>
      <dgm:spPr/>
      <dgm:t>
        <a:bodyPr/>
        <a:lstStyle/>
        <a:p>
          <a:endParaRPr lang="en-US"/>
        </a:p>
      </dgm:t>
    </dgm:pt>
    <dgm:pt modelId="{8AD6DD2C-ECFF-446C-A97A-7330BFF504EC}" type="sibTrans" cxnId="{F0E415E9-CB64-4B05-87B7-7135F51F5640}">
      <dgm:prSet/>
      <dgm:spPr/>
      <dgm:t>
        <a:bodyPr/>
        <a:lstStyle/>
        <a:p>
          <a:endParaRPr lang="en-US"/>
        </a:p>
      </dgm:t>
    </dgm:pt>
    <dgm:pt modelId="{84885E28-987E-413B-8353-AB5D5E92F2EE}">
      <dgm:prSet/>
      <dgm:spPr/>
      <dgm:t>
        <a:bodyPr/>
        <a:lstStyle/>
        <a:p>
          <a:r>
            <a:rPr lang="en-US" dirty="0"/>
            <a:t>Create plans for treatment or recovery</a:t>
          </a:r>
        </a:p>
      </dgm:t>
    </dgm:pt>
    <dgm:pt modelId="{E06FA160-3E85-4C41-958F-31254C844522}" type="parTrans" cxnId="{F84F1B6C-D54D-420F-A0AB-659D2B983690}">
      <dgm:prSet/>
      <dgm:spPr/>
      <dgm:t>
        <a:bodyPr/>
        <a:lstStyle/>
        <a:p>
          <a:endParaRPr lang="en-US"/>
        </a:p>
      </dgm:t>
    </dgm:pt>
    <dgm:pt modelId="{FC8F4172-6674-4B71-874F-E87E5CA91FD3}" type="sibTrans" cxnId="{F84F1B6C-D54D-420F-A0AB-659D2B983690}">
      <dgm:prSet/>
      <dgm:spPr/>
      <dgm:t>
        <a:bodyPr/>
        <a:lstStyle/>
        <a:p>
          <a:endParaRPr lang="en-US"/>
        </a:p>
      </dgm:t>
    </dgm:pt>
    <dgm:pt modelId="{87A74688-BE8C-437C-9F63-4C452A46654F}">
      <dgm:prSet/>
      <dgm:spPr/>
      <dgm:t>
        <a:bodyPr/>
        <a:lstStyle/>
        <a:p>
          <a:r>
            <a:rPr lang="en-US" dirty="0"/>
            <a:t>Work</a:t>
          </a:r>
        </a:p>
      </dgm:t>
    </dgm:pt>
    <dgm:pt modelId="{8880C5D6-B3A4-4EF5-B8C2-21D2CB042B06}" type="parTrans" cxnId="{91C95B77-90F4-4145-BF33-C05B477283D0}">
      <dgm:prSet/>
      <dgm:spPr/>
      <dgm:t>
        <a:bodyPr/>
        <a:lstStyle/>
        <a:p>
          <a:endParaRPr lang="en-US"/>
        </a:p>
      </dgm:t>
    </dgm:pt>
    <dgm:pt modelId="{5D40C1FE-86DE-42D2-9640-99EA52CE13DC}" type="sibTrans" cxnId="{91C95B77-90F4-4145-BF33-C05B477283D0}">
      <dgm:prSet/>
      <dgm:spPr/>
      <dgm:t>
        <a:bodyPr/>
        <a:lstStyle/>
        <a:p>
          <a:endParaRPr lang="en-US"/>
        </a:p>
      </dgm:t>
    </dgm:pt>
    <dgm:pt modelId="{C66C4BB1-346B-4B50-B5DB-D830EFC7BDCF}">
      <dgm:prSet/>
      <dgm:spPr/>
      <dgm:t>
        <a:bodyPr/>
        <a:lstStyle/>
        <a:p>
          <a:r>
            <a:rPr lang="en-US" dirty="0"/>
            <a:t>Work with other providers</a:t>
          </a:r>
        </a:p>
      </dgm:t>
    </dgm:pt>
    <dgm:pt modelId="{3A5C11E8-4545-4D97-843A-5C47593046D6}" type="parTrans" cxnId="{4EC5E888-6728-4F00-956C-2DC5FBA9C670}">
      <dgm:prSet/>
      <dgm:spPr/>
      <dgm:t>
        <a:bodyPr/>
        <a:lstStyle/>
        <a:p>
          <a:endParaRPr lang="en-US"/>
        </a:p>
      </dgm:t>
    </dgm:pt>
    <dgm:pt modelId="{5BE49BBC-674F-4A52-85F3-296DCC7023D9}" type="sibTrans" cxnId="{4EC5E888-6728-4F00-956C-2DC5FBA9C670}">
      <dgm:prSet/>
      <dgm:spPr/>
      <dgm:t>
        <a:bodyPr/>
        <a:lstStyle/>
        <a:p>
          <a:endParaRPr lang="en-US"/>
        </a:p>
      </dgm:t>
    </dgm:pt>
    <dgm:pt modelId="{747CAD10-0F67-4F2E-BBF6-3F610551F270}">
      <dgm:prSet/>
      <dgm:spPr/>
      <dgm:t>
        <a:bodyPr/>
        <a:lstStyle/>
        <a:p>
          <a:r>
            <a:rPr lang="en-US" dirty="0"/>
            <a:t>Keep</a:t>
          </a:r>
        </a:p>
      </dgm:t>
    </dgm:pt>
    <dgm:pt modelId="{FDCB9AC9-5C94-4EC6-9975-8FBA4B73CC7E}" type="parTrans" cxnId="{14B3BCA1-4F64-46D8-AA22-349D70479008}">
      <dgm:prSet/>
      <dgm:spPr/>
      <dgm:t>
        <a:bodyPr/>
        <a:lstStyle/>
        <a:p>
          <a:endParaRPr lang="en-US"/>
        </a:p>
      </dgm:t>
    </dgm:pt>
    <dgm:pt modelId="{95BE3417-A24B-4FA5-9810-FB96E01D2F10}" type="sibTrans" cxnId="{14B3BCA1-4F64-46D8-AA22-349D70479008}">
      <dgm:prSet/>
      <dgm:spPr/>
      <dgm:t>
        <a:bodyPr/>
        <a:lstStyle/>
        <a:p>
          <a:endParaRPr lang="en-US"/>
        </a:p>
      </dgm:t>
    </dgm:pt>
    <dgm:pt modelId="{262995B2-E940-4865-937F-426B396C7433}">
      <dgm:prSet/>
      <dgm:spPr/>
      <dgm:t>
        <a:bodyPr/>
        <a:lstStyle/>
        <a:p>
          <a:r>
            <a:rPr lang="en-US" dirty="0"/>
            <a:t>Keep tabs on client’s progress with treatment plans</a:t>
          </a:r>
        </a:p>
      </dgm:t>
    </dgm:pt>
    <dgm:pt modelId="{A0A2AD40-D156-4705-B9A3-9202EC58F9E0}" type="parTrans" cxnId="{F5A4D1EA-3B20-4A1C-9137-473A6C823B14}">
      <dgm:prSet/>
      <dgm:spPr/>
      <dgm:t>
        <a:bodyPr/>
        <a:lstStyle/>
        <a:p>
          <a:endParaRPr lang="en-US"/>
        </a:p>
      </dgm:t>
    </dgm:pt>
    <dgm:pt modelId="{A516C74B-27C3-4EE3-A03D-11D926325F90}" type="sibTrans" cxnId="{F5A4D1EA-3B20-4A1C-9137-473A6C823B14}">
      <dgm:prSet/>
      <dgm:spPr/>
      <dgm:t>
        <a:bodyPr/>
        <a:lstStyle/>
        <a:p>
          <a:endParaRPr lang="en-US"/>
        </a:p>
      </dgm:t>
    </dgm:pt>
    <dgm:pt modelId="{984EC24C-80D9-4A58-B830-C2AE391DA159}" type="pres">
      <dgm:prSet presAssocID="{C595854A-E427-48DB-86CB-52F6B42697C8}" presName="Name0" presStyleCnt="0">
        <dgm:presLayoutVars>
          <dgm:dir/>
          <dgm:animLvl val="lvl"/>
          <dgm:resizeHandles val="exact"/>
        </dgm:presLayoutVars>
      </dgm:prSet>
      <dgm:spPr/>
    </dgm:pt>
    <dgm:pt modelId="{6B42A413-5DBC-477C-BE6F-6A6394FCBD5F}" type="pres">
      <dgm:prSet presAssocID="{747CAD10-0F67-4F2E-BBF6-3F610551F270}" presName="boxAndChildren" presStyleCnt="0"/>
      <dgm:spPr/>
    </dgm:pt>
    <dgm:pt modelId="{4898DF18-9C8E-4EDF-A57C-DF650530EC5C}" type="pres">
      <dgm:prSet presAssocID="{747CAD10-0F67-4F2E-BBF6-3F610551F270}" presName="parentTextBox" presStyleLbl="alignNode1" presStyleIdx="0" presStyleCnt="6"/>
      <dgm:spPr/>
    </dgm:pt>
    <dgm:pt modelId="{5718AE07-FA13-4517-96B7-E16B3470C720}" type="pres">
      <dgm:prSet presAssocID="{747CAD10-0F67-4F2E-BBF6-3F610551F270}" presName="descendantBox" presStyleLbl="bgAccFollowNode1" presStyleIdx="0" presStyleCnt="6"/>
      <dgm:spPr/>
    </dgm:pt>
    <dgm:pt modelId="{D0E218C8-6CF6-4BFA-B7E3-145113AF3280}" type="pres">
      <dgm:prSet presAssocID="{5D40C1FE-86DE-42D2-9640-99EA52CE13DC}" presName="sp" presStyleCnt="0"/>
      <dgm:spPr/>
    </dgm:pt>
    <dgm:pt modelId="{9F90C545-EC01-46CF-B143-CA91E4FE9FDC}" type="pres">
      <dgm:prSet presAssocID="{87A74688-BE8C-437C-9F63-4C452A46654F}" presName="arrowAndChildren" presStyleCnt="0"/>
      <dgm:spPr/>
    </dgm:pt>
    <dgm:pt modelId="{FBA25F7A-3823-4B4B-9990-4C6CEEAFD405}" type="pres">
      <dgm:prSet presAssocID="{87A74688-BE8C-437C-9F63-4C452A46654F}" presName="parentTextArrow" presStyleLbl="node1" presStyleIdx="0" presStyleCnt="0"/>
      <dgm:spPr/>
    </dgm:pt>
    <dgm:pt modelId="{29AB541A-D7CB-4964-BC50-F640411962BC}" type="pres">
      <dgm:prSet presAssocID="{87A74688-BE8C-437C-9F63-4C452A46654F}" presName="arrow" presStyleLbl="alignNode1" presStyleIdx="1" presStyleCnt="6"/>
      <dgm:spPr/>
    </dgm:pt>
    <dgm:pt modelId="{13CDD0A7-2E09-469B-AD54-C2E5CDECAFEC}" type="pres">
      <dgm:prSet presAssocID="{87A74688-BE8C-437C-9F63-4C452A46654F}" presName="descendantArrow" presStyleLbl="bgAccFollowNode1" presStyleIdx="1" presStyleCnt="6"/>
      <dgm:spPr/>
    </dgm:pt>
    <dgm:pt modelId="{246EAED0-345A-4F43-BBA3-BF78E8EA8CC8}" type="pres">
      <dgm:prSet presAssocID="{8AD6DD2C-ECFF-446C-A97A-7330BFF504EC}" presName="sp" presStyleCnt="0"/>
      <dgm:spPr/>
    </dgm:pt>
    <dgm:pt modelId="{074353AC-9070-4FD5-BAF5-1EB25C87F591}" type="pres">
      <dgm:prSet presAssocID="{3AAD8401-6564-4F5B-8BD7-F8615934920A}" presName="arrowAndChildren" presStyleCnt="0"/>
      <dgm:spPr/>
    </dgm:pt>
    <dgm:pt modelId="{6F7D3EE8-4079-40DF-B58D-605B6889A05A}" type="pres">
      <dgm:prSet presAssocID="{3AAD8401-6564-4F5B-8BD7-F8615934920A}" presName="parentTextArrow" presStyleLbl="node1" presStyleIdx="0" presStyleCnt="0"/>
      <dgm:spPr/>
    </dgm:pt>
    <dgm:pt modelId="{8FF64E72-A140-4BEB-92F1-23A67473D8F4}" type="pres">
      <dgm:prSet presAssocID="{3AAD8401-6564-4F5B-8BD7-F8615934920A}" presName="arrow" presStyleLbl="alignNode1" presStyleIdx="2" presStyleCnt="6"/>
      <dgm:spPr/>
    </dgm:pt>
    <dgm:pt modelId="{BB2C40E9-3A07-4EAD-AC47-E382E580EADC}" type="pres">
      <dgm:prSet presAssocID="{3AAD8401-6564-4F5B-8BD7-F8615934920A}" presName="descendantArrow" presStyleLbl="bgAccFollowNode1" presStyleIdx="2" presStyleCnt="6"/>
      <dgm:spPr/>
    </dgm:pt>
    <dgm:pt modelId="{B0B87312-26C2-4B0E-8BC1-30B0E59FBCC9}" type="pres">
      <dgm:prSet presAssocID="{EADF0B4A-19AE-4039-93D3-38A05C868D0B}" presName="sp" presStyleCnt="0"/>
      <dgm:spPr/>
    </dgm:pt>
    <dgm:pt modelId="{5B13FA4E-B9BE-4766-B5A8-10B0817E0CD0}" type="pres">
      <dgm:prSet presAssocID="{ABDE8C8D-50F3-44D1-94DE-1F933F6EE2FA}" presName="arrowAndChildren" presStyleCnt="0"/>
      <dgm:spPr/>
    </dgm:pt>
    <dgm:pt modelId="{0A3A7B2A-5D88-4B6D-A5D7-9DD5EA0240E5}" type="pres">
      <dgm:prSet presAssocID="{ABDE8C8D-50F3-44D1-94DE-1F933F6EE2FA}" presName="parentTextArrow" presStyleLbl="node1" presStyleIdx="0" presStyleCnt="0"/>
      <dgm:spPr/>
    </dgm:pt>
    <dgm:pt modelId="{17A21341-828A-4CCC-AD20-2E4ACA274926}" type="pres">
      <dgm:prSet presAssocID="{ABDE8C8D-50F3-44D1-94DE-1F933F6EE2FA}" presName="arrow" presStyleLbl="alignNode1" presStyleIdx="3" presStyleCnt="6"/>
      <dgm:spPr/>
    </dgm:pt>
    <dgm:pt modelId="{482AA53A-4CAE-4051-8F4F-6CC64CDFE7E6}" type="pres">
      <dgm:prSet presAssocID="{ABDE8C8D-50F3-44D1-94DE-1F933F6EE2FA}" presName="descendantArrow" presStyleLbl="bgAccFollowNode1" presStyleIdx="3" presStyleCnt="6"/>
      <dgm:spPr/>
    </dgm:pt>
    <dgm:pt modelId="{9C488437-E4BD-4C66-AEA3-CB2576617423}" type="pres">
      <dgm:prSet presAssocID="{AB056292-7D9B-4EEA-A1A9-8671D269FC7D}" presName="sp" presStyleCnt="0"/>
      <dgm:spPr/>
    </dgm:pt>
    <dgm:pt modelId="{B4FD4C83-4291-475B-B654-0E34F62BC0D5}" type="pres">
      <dgm:prSet presAssocID="{6C99AF41-C92B-4C7A-B7F7-DD8364D4FDF5}" presName="arrowAndChildren" presStyleCnt="0"/>
      <dgm:spPr/>
    </dgm:pt>
    <dgm:pt modelId="{B7C32BB3-8D21-48E2-9A67-084420837657}" type="pres">
      <dgm:prSet presAssocID="{6C99AF41-C92B-4C7A-B7F7-DD8364D4FDF5}" presName="parentTextArrow" presStyleLbl="node1" presStyleIdx="0" presStyleCnt="0"/>
      <dgm:spPr/>
    </dgm:pt>
    <dgm:pt modelId="{573D5A0E-4006-4544-966F-B9433AA7BCC9}" type="pres">
      <dgm:prSet presAssocID="{6C99AF41-C92B-4C7A-B7F7-DD8364D4FDF5}" presName="arrow" presStyleLbl="alignNode1" presStyleIdx="4" presStyleCnt="6"/>
      <dgm:spPr/>
    </dgm:pt>
    <dgm:pt modelId="{ED46CF4A-CC5B-4649-98C3-7E61CD528BDB}" type="pres">
      <dgm:prSet presAssocID="{6C99AF41-C92B-4C7A-B7F7-DD8364D4FDF5}" presName="descendantArrow" presStyleLbl="bgAccFollowNode1" presStyleIdx="4" presStyleCnt="6"/>
      <dgm:spPr/>
    </dgm:pt>
    <dgm:pt modelId="{FD0A384E-0761-4729-882D-FB182405D7FF}" type="pres">
      <dgm:prSet presAssocID="{3063253E-7868-46E9-8010-7623F653A9CB}" presName="sp" presStyleCnt="0"/>
      <dgm:spPr/>
    </dgm:pt>
    <dgm:pt modelId="{C7CC4E7D-7D47-4999-8E47-162CB5DA74C1}" type="pres">
      <dgm:prSet presAssocID="{B230E932-1946-4A7E-8AC4-0A5C29CBD3D4}" presName="arrowAndChildren" presStyleCnt="0"/>
      <dgm:spPr/>
    </dgm:pt>
    <dgm:pt modelId="{B015CAD8-99E2-44F6-8277-9BF15B8A589C}" type="pres">
      <dgm:prSet presAssocID="{B230E932-1946-4A7E-8AC4-0A5C29CBD3D4}" presName="parentTextArrow" presStyleLbl="node1" presStyleIdx="0" presStyleCnt="0"/>
      <dgm:spPr/>
    </dgm:pt>
    <dgm:pt modelId="{A88954E4-4173-471F-87C3-39392E29EC38}" type="pres">
      <dgm:prSet presAssocID="{B230E932-1946-4A7E-8AC4-0A5C29CBD3D4}" presName="arrow" presStyleLbl="alignNode1" presStyleIdx="5" presStyleCnt="6"/>
      <dgm:spPr/>
    </dgm:pt>
    <dgm:pt modelId="{C8BC86B7-7C02-486E-A7FB-CB671415A279}" type="pres">
      <dgm:prSet presAssocID="{B230E932-1946-4A7E-8AC4-0A5C29CBD3D4}" presName="descendantArrow" presStyleLbl="bgAccFollowNode1" presStyleIdx="5" presStyleCnt="6"/>
      <dgm:spPr/>
    </dgm:pt>
  </dgm:ptLst>
  <dgm:cxnLst>
    <dgm:cxn modelId="{96DC5505-995A-4653-8887-78F870540B01}" type="presOf" srcId="{C595854A-E427-48DB-86CB-52F6B42697C8}" destId="{984EC24C-80D9-4A58-B830-C2AE391DA159}" srcOrd="0" destOrd="0" presId="urn:microsoft.com/office/officeart/2016/7/layout/VerticalDownArrowProcess"/>
    <dgm:cxn modelId="{D3919F0F-6EA3-4D22-BFE0-9E5D61E0DB35}" srcId="{6C99AF41-C92B-4C7A-B7F7-DD8364D4FDF5}" destId="{0F5F1935-1380-463A-AF34-A094EFBDFB96}" srcOrd="0" destOrd="0" parTransId="{CF9B9EBF-6D0C-4C7A-82B5-1EEE32A334C2}" sibTransId="{8B9DD12F-6C7E-4D71-B2C3-84BAAA4F8479}"/>
    <dgm:cxn modelId="{5AD96813-A969-4644-B8EA-388DBAAB411F}" type="presOf" srcId="{ABDE8C8D-50F3-44D1-94DE-1F933F6EE2FA}" destId="{0A3A7B2A-5D88-4B6D-A5D7-9DD5EA0240E5}" srcOrd="0" destOrd="0" presId="urn:microsoft.com/office/officeart/2016/7/layout/VerticalDownArrowProcess"/>
    <dgm:cxn modelId="{9B540D14-3C4A-49F4-82D2-A9AFC96A9F6F}" srcId="{C595854A-E427-48DB-86CB-52F6B42697C8}" destId="{ABDE8C8D-50F3-44D1-94DE-1F933F6EE2FA}" srcOrd="2" destOrd="0" parTransId="{4748AFC7-F0CA-497D-9564-5C9CC28C3232}" sibTransId="{EADF0B4A-19AE-4039-93D3-38A05C868D0B}"/>
    <dgm:cxn modelId="{DB9B6C14-3AEE-4098-A31F-7095B9EE0C89}" type="presOf" srcId="{84885E28-987E-413B-8353-AB5D5E92F2EE}" destId="{BB2C40E9-3A07-4EAD-AC47-E382E580EADC}" srcOrd="0" destOrd="0" presId="urn:microsoft.com/office/officeart/2016/7/layout/VerticalDownArrowProcess"/>
    <dgm:cxn modelId="{5A0DD516-5EF3-492A-B6F3-376558AB7982}" type="presOf" srcId="{747CAD10-0F67-4F2E-BBF6-3F610551F270}" destId="{4898DF18-9C8E-4EDF-A57C-DF650530EC5C}" srcOrd="0" destOrd="0" presId="urn:microsoft.com/office/officeart/2016/7/layout/VerticalDownArrowProcess"/>
    <dgm:cxn modelId="{2C2B7A1B-81C8-43F4-8927-F33EA14DD81F}" srcId="{ABDE8C8D-50F3-44D1-94DE-1F933F6EE2FA}" destId="{84F37A04-9241-4039-A185-C01F11998A24}" srcOrd="0" destOrd="0" parTransId="{E7469B03-99A0-4316-BF77-67C7F03903EB}" sibTransId="{8041A207-F209-44E3-AA82-3AE1E884CEEA}"/>
    <dgm:cxn modelId="{7935B22B-DD2E-466F-BF92-AC63FB223B8B}" type="presOf" srcId="{B230E932-1946-4A7E-8AC4-0A5C29CBD3D4}" destId="{B015CAD8-99E2-44F6-8277-9BF15B8A589C}" srcOrd="0" destOrd="0" presId="urn:microsoft.com/office/officeart/2016/7/layout/VerticalDownArrowProcess"/>
    <dgm:cxn modelId="{813AE839-D9A3-487A-9A7A-177EF2816ADD}" type="presOf" srcId="{B230E932-1946-4A7E-8AC4-0A5C29CBD3D4}" destId="{A88954E4-4173-471F-87C3-39392E29EC38}" srcOrd="1" destOrd="0" presId="urn:microsoft.com/office/officeart/2016/7/layout/VerticalDownArrowProcess"/>
    <dgm:cxn modelId="{76AB455B-64E8-426F-9135-88AE39EF5F08}" type="presOf" srcId="{0C661D96-7904-48AD-A6C6-D0151C476C0B}" destId="{C8BC86B7-7C02-486E-A7FB-CB671415A279}" srcOrd="0" destOrd="0" presId="urn:microsoft.com/office/officeart/2016/7/layout/VerticalDownArrowProcess"/>
    <dgm:cxn modelId="{04082E66-8EEF-43A7-8B57-83D8AEF03769}" srcId="{B230E932-1946-4A7E-8AC4-0A5C29CBD3D4}" destId="{0C661D96-7904-48AD-A6C6-D0151C476C0B}" srcOrd="0" destOrd="0" parTransId="{EAC35776-18BF-422A-B4A2-CE697762E1A6}" sibTransId="{ACF06EB9-0EEE-49A6-928C-2D208EB8609A}"/>
    <dgm:cxn modelId="{3AA55E67-F814-4392-94B3-03577B5F72F6}" type="presOf" srcId="{262995B2-E940-4865-937F-426B396C7433}" destId="{5718AE07-FA13-4517-96B7-E16B3470C720}" srcOrd="0" destOrd="0" presId="urn:microsoft.com/office/officeart/2016/7/layout/VerticalDownArrowProcess"/>
    <dgm:cxn modelId="{AE50B668-4B04-46D6-861E-A0D22A43FF5B}" type="presOf" srcId="{87A74688-BE8C-437C-9F63-4C452A46654F}" destId="{FBA25F7A-3823-4B4B-9990-4C6CEEAFD405}" srcOrd="0" destOrd="0" presId="urn:microsoft.com/office/officeart/2016/7/layout/VerticalDownArrowProcess"/>
    <dgm:cxn modelId="{F84F1B6C-D54D-420F-A0AB-659D2B983690}" srcId="{3AAD8401-6564-4F5B-8BD7-F8615934920A}" destId="{84885E28-987E-413B-8353-AB5D5E92F2EE}" srcOrd="0" destOrd="0" parTransId="{E06FA160-3E85-4C41-958F-31254C844522}" sibTransId="{FC8F4172-6674-4B71-874F-E87E5CA91FD3}"/>
    <dgm:cxn modelId="{DDD0CA51-3C7C-437F-A6B8-7AE6E9AE590E}" type="presOf" srcId="{6C99AF41-C92B-4C7A-B7F7-DD8364D4FDF5}" destId="{573D5A0E-4006-4544-966F-B9433AA7BCC9}" srcOrd="1" destOrd="0" presId="urn:microsoft.com/office/officeart/2016/7/layout/VerticalDownArrowProcess"/>
    <dgm:cxn modelId="{91C95B77-90F4-4145-BF33-C05B477283D0}" srcId="{C595854A-E427-48DB-86CB-52F6B42697C8}" destId="{87A74688-BE8C-437C-9F63-4C452A46654F}" srcOrd="4" destOrd="0" parTransId="{8880C5D6-B3A4-4EF5-B8C2-21D2CB042B06}" sibTransId="{5D40C1FE-86DE-42D2-9640-99EA52CE13DC}"/>
    <dgm:cxn modelId="{1F98C37D-8982-4FE1-ACCF-D31F5BF2A840}" srcId="{C595854A-E427-48DB-86CB-52F6B42697C8}" destId="{B230E932-1946-4A7E-8AC4-0A5C29CBD3D4}" srcOrd="0" destOrd="0" parTransId="{D7F9DD16-6F98-4FAC-9B89-DD7CFEB39A4D}" sibTransId="{3063253E-7868-46E9-8010-7623F653A9CB}"/>
    <dgm:cxn modelId="{E47D4D85-BDE3-4D56-B0DF-0CCB33C86097}" type="presOf" srcId="{0F5F1935-1380-463A-AF34-A094EFBDFB96}" destId="{ED46CF4A-CC5B-4649-98C3-7E61CD528BDB}" srcOrd="0" destOrd="0" presId="urn:microsoft.com/office/officeart/2016/7/layout/VerticalDownArrowProcess"/>
    <dgm:cxn modelId="{4EC5E888-6728-4F00-956C-2DC5FBA9C670}" srcId="{87A74688-BE8C-437C-9F63-4C452A46654F}" destId="{C66C4BB1-346B-4B50-B5DB-D830EFC7BDCF}" srcOrd="0" destOrd="0" parTransId="{3A5C11E8-4545-4D97-843A-5C47593046D6}" sibTransId="{5BE49BBC-674F-4A52-85F3-296DCC7023D9}"/>
    <dgm:cxn modelId="{14B3BCA1-4F64-46D8-AA22-349D70479008}" srcId="{C595854A-E427-48DB-86CB-52F6B42697C8}" destId="{747CAD10-0F67-4F2E-BBF6-3F610551F270}" srcOrd="5" destOrd="0" parTransId="{FDCB9AC9-5C94-4EC6-9975-8FBA4B73CC7E}" sibTransId="{95BE3417-A24B-4FA5-9810-FB96E01D2F10}"/>
    <dgm:cxn modelId="{1C7200AF-487D-4880-AA86-25F5674D2383}" type="presOf" srcId="{84F37A04-9241-4039-A185-C01F11998A24}" destId="{482AA53A-4CAE-4051-8F4F-6CC64CDFE7E6}" srcOrd="0" destOrd="0" presId="urn:microsoft.com/office/officeart/2016/7/layout/VerticalDownArrowProcess"/>
    <dgm:cxn modelId="{2210F4BA-0ADB-44FE-983E-B2CEBA86C234}" type="presOf" srcId="{3AAD8401-6564-4F5B-8BD7-F8615934920A}" destId="{8FF64E72-A140-4BEB-92F1-23A67473D8F4}" srcOrd="1" destOrd="0" presId="urn:microsoft.com/office/officeart/2016/7/layout/VerticalDownArrowProcess"/>
    <dgm:cxn modelId="{FFAEFBBC-34BD-47A0-B901-67EE8E63F14F}" type="presOf" srcId="{6C99AF41-C92B-4C7A-B7F7-DD8364D4FDF5}" destId="{B7C32BB3-8D21-48E2-9A67-084420837657}" srcOrd="0" destOrd="0" presId="urn:microsoft.com/office/officeart/2016/7/layout/VerticalDownArrowProcess"/>
    <dgm:cxn modelId="{FB936ACD-E4D4-4EE6-8931-BFE80D03D9C1}" type="presOf" srcId="{ABDE8C8D-50F3-44D1-94DE-1F933F6EE2FA}" destId="{17A21341-828A-4CCC-AD20-2E4ACA274926}" srcOrd="1" destOrd="0" presId="urn:microsoft.com/office/officeart/2016/7/layout/VerticalDownArrowProcess"/>
    <dgm:cxn modelId="{68FD33E6-6483-4790-997B-ED499F570F1B}" type="presOf" srcId="{87A74688-BE8C-437C-9F63-4C452A46654F}" destId="{29AB541A-D7CB-4964-BC50-F640411962BC}" srcOrd="1" destOrd="0" presId="urn:microsoft.com/office/officeart/2016/7/layout/VerticalDownArrowProcess"/>
    <dgm:cxn modelId="{750260E8-4D60-446D-AC67-3644910C599C}" type="presOf" srcId="{3AAD8401-6564-4F5B-8BD7-F8615934920A}" destId="{6F7D3EE8-4079-40DF-B58D-605B6889A05A}" srcOrd="0" destOrd="0" presId="urn:microsoft.com/office/officeart/2016/7/layout/VerticalDownArrowProcess"/>
    <dgm:cxn modelId="{F0E415E9-CB64-4B05-87B7-7135F51F5640}" srcId="{C595854A-E427-48DB-86CB-52F6B42697C8}" destId="{3AAD8401-6564-4F5B-8BD7-F8615934920A}" srcOrd="3" destOrd="0" parTransId="{429FC66B-F2BF-45DE-8552-59A5A9960C54}" sibTransId="{8AD6DD2C-ECFF-446C-A97A-7330BFF504EC}"/>
    <dgm:cxn modelId="{F5A4D1EA-3B20-4A1C-9137-473A6C823B14}" srcId="{747CAD10-0F67-4F2E-BBF6-3F610551F270}" destId="{262995B2-E940-4865-937F-426B396C7433}" srcOrd="0" destOrd="0" parTransId="{A0A2AD40-D156-4705-B9A3-9202EC58F9E0}" sibTransId="{A516C74B-27C3-4EE3-A03D-11D926325F90}"/>
    <dgm:cxn modelId="{B16929EC-AA66-40D0-BC47-E932B16809F8}" srcId="{C595854A-E427-48DB-86CB-52F6B42697C8}" destId="{6C99AF41-C92B-4C7A-B7F7-DD8364D4FDF5}" srcOrd="1" destOrd="0" parTransId="{4256A6E1-08BF-472D-A35E-8A3E476ADC6E}" sibTransId="{AB056292-7D9B-4EEA-A1A9-8671D269FC7D}"/>
    <dgm:cxn modelId="{D22CDAF5-944F-4058-9BB6-E326BF759917}" type="presOf" srcId="{C66C4BB1-346B-4B50-B5DB-D830EFC7BDCF}" destId="{13CDD0A7-2E09-469B-AD54-C2E5CDECAFEC}" srcOrd="0" destOrd="0" presId="urn:microsoft.com/office/officeart/2016/7/layout/VerticalDownArrowProcess"/>
    <dgm:cxn modelId="{6420CD6D-CAE5-4A8D-9A4E-4656594A6B6D}" type="presParOf" srcId="{984EC24C-80D9-4A58-B830-C2AE391DA159}" destId="{6B42A413-5DBC-477C-BE6F-6A6394FCBD5F}" srcOrd="0" destOrd="0" presId="urn:microsoft.com/office/officeart/2016/7/layout/VerticalDownArrowProcess"/>
    <dgm:cxn modelId="{D4F219FD-3CB8-4E70-954E-047E8B3113DD}" type="presParOf" srcId="{6B42A413-5DBC-477C-BE6F-6A6394FCBD5F}" destId="{4898DF18-9C8E-4EDF-A57C-DF650530EC5C}" srcOrd="0" destOrd="0" presId="urn:microsoft.com/office/officeart/2016/7/layout/VerticalDownArrowProcess"/>
    <dgm:cxn modelId="{4BCA53AA-C8EA-4864-B0CF-B644110B71AE}" type="presParOf" srcId="{6B42A413-5DBC-477C-BE6F-6A6394FCBD5F}" destId="{5718AE07-FA13-4517-96B7-E16B3470C720}" srcOrd="1" destOrd="0" presId="urn:microsoft.com/office/officeart/2016/7/layout/VerticalDownArrowProcess"/>
    <dgm:cxn modelId="{415412E3-6FDE-4EB3-A518-FC14E53BE674}" type="presParOf" srcId="{984EC24C-80D9-4A58-B830-C2AE391DA159}" destId="{D0E218C8-6CF6-4BFA-B7E3-145113AF3280}" srcOrd="1" destOrd="0" presId="urn:microsoft.com/office/officeart/2016/7/layout/VerticalDownArrowProcess"/>
    <dgm:cxn modelId="{E6498F2F-9E5D-4167-A226-4D79D863FC58}" type="presParOf" srcId="{984EC24C-80D9-4A58-B830-C2AE391DA159}" destId="{9F90C545-EC01-46CF-B143-CA91E4FE9FDC}" srcOrd="2" destOrd="0" presId="urn:microsoft.com/office/officeart/2016/7/layout/VerticalDownArrowProcess"/>
    <dgm:cxn modelId="{CA5F028B-7EE0-40FA-8288-0DBCBF6BC528}" type="presParOf" srcId="{9F90C545-EC01-46CF-B143-CA91E4FE9FDC}" destId="{FBA25F7A-3823-4B4B-9990-4C6CEEAFD405}" srcOrd="0" destOrd="0" presId="urn:microsoft.com/office/officeart/2016/7/layout/VerticalDownArrowProcess"/>
    <dgm:cxn modelId="{4FDE415A-2E7A-4805-9D90-AFCBBA96AC1D}" type="presParOf" srcId="{9F90C545-EC01-46CF-B143-CA91E4FE9FDC}" destId="{29AB541A-D7CB-4964-BC50-F640411962BC}" srcOrd="1" destOrd="0" presId="urn:microsoft.com/office/officeart/2016/7/layout/VerticalDownArrowProcess"/>
    <dgm:cxn modelId="{4C771DCD-7847-4DD1-BF43-FAEF50CE283E}" type="presParOf" srcId="{9F90C545-EC01-46CF-B143-CA91E4FE9FDC}" destId="{13CDD0A7-2E09-469B-AD54-C2E5CDECAFEC}" srcOrd="2" destOrd="0" presId="urn:microsoft.com/office/officeart/2016/7/layout/VerticalDownArrowProcess"/>
    <dgm:cxn modelId="{70782893-F6D3-4A19-8331-2D210F88CE5A}" type="presParOf" srcId="{984EC24C-80D9-4A58-B830-C2AE391DA159}" destId="{246EAED0-345A-4F43-BBA3-BF78E8EA8CC8}" srcOrd="3" destOrd="0" presId="urn:microsoft.com/office/officeart/2016/7/layout/VerticalDownArrowProcess"/>
    <dgm:cxn modelId="{D6D902ED-D6C3-4E27-A101-73E839F527C3}" type="presParOf" srcId="{984EC24C-80D9-4A58-B830-C2AE391DA159}" destId="{074353AC-9070-4FD5-BAF5-1EB25C87F591}" srcOrd="4" destOrd="0" presId="urn:microsoft.com/office/officeart/2016/7/layout/VerticalDownArrowProcess"/>
    <dgm:cxn modelId="{80006A81-C907-40A0-A529-7397505150C9}" type="presParOf" srcId="{074353AC-9070-4FD5-BAF5-1EB25C87F591}" destId="{6F7D3EE8-4079-40DF-B58D-605B6889A05A}" srcOrd="0" destOrd="0" presId="urn:microsoft.com/office/officeart/2016/7/layout/VerticalDownArrowProcess"/>
    <dgm:cxn modelId="{18B36C01-683A-4692-BA77-FFBD0DBC63B4}" type="presParOf" srcId="{074353AC-9070-4FD5-BAF5-1EB25C87F591}" destId="{8FF64E72-A140-4BEB-92F1-23A67473D8F4}" srcOrd="1" destOrd="0" presId="urn:microsoft.com/office/officeart/2016/7/layout/VerticalDownArrowProcess"/>
    <dgm:cxn modelId="{0DE09ADE-720E-49F3-AC36-447FF2C68769}" type="presParOf" srcId="{074353AC-9070-4FD5-BAF5-1EB25C87F591}" destId="{BB2C40E9-3A07-4EAD-AC47-E382E580EADC}" srcOrd="2" destOrd="0" presId="urn:microsoft.com/office/officeart/2016/7/layout/VerticalDownArrowProcess"/>
    <dgm:cxn modelId="{F515E32B-1D54-4121-9C0C-CFDE5D279616}" type="presParOf" srcId="{984EC24C-80D9-4A58-B830-C2AE391DA159}" destId="{B0B87312-26C2-4B0E-8BC1-30B0E59FBCC9}" srcOrd="5" destOrd="0" presId="urn:microsoft.com/office/officeart/2016/7/layout/VerticalDownArrowProcess"/>
    <dgm:cxn modelId="{D529E9A9-FECF-49A4-9E0D-215C3EE97419}" type="presParOf" srcId="{984EC24C-80D9-4A58-B830-C2AE391DA159}" destId="{5B13FA4E-B9BE-4766-B5A8-10B0817E0CD0}" srcOrd="6" destOrd="0" presId="urn:microsoft.com/office/officeart/2016/7/layout/VerticalDownArrowProcess"/>
    <dgm:cxn modelId="{4C5B7BF3-7766-429A-B9B3-BAFC66B52B0E}" type="presParOf" srcId="{5B13FA4E-B9BE-4766-B5A8-10B0817E0CD0}" destId="{0A3A7B2A-5D88-4B6D-A5D7-9DD5EA0240E5}" srcOrd="0" destOrd="0" presId="urn:microsoft.com/office/officeart/2016/7/layout/VerticalDownArrowProcess"/>
    <dgm:cxn modelId="{E29EEC51-7A4D-4940-9765-FD6FC815C5B8}" type="presParOf" srcId="{5B13FA4E-B9BE-4766-B5A8-10B0817E0CD0}" destId="{17A21341-828A-4CCC-AD20-2E4ACA274926}" srcOrd="1" destOrd="0" presId="urn:microsoft.com/office/officeart/2016/7/layout/VerticalDownArrowProcess"/>
    <dgm:cxn modelId="{59FE7E8A-7D81-4F7F-A04C-0A7C6990CF80}" type="presParOf" srcId="{5B13FA4E-B9BE-4766-B5A8-10B0817E0CD0}" destId="{482AA53A-4CAE-4051-8F4F-6CC64CDFE7E6}" srcOrd="2" destOrd="0" presId="urn:microsoft.com/office/officeart/2016/7/layout/VerticalDownArrowProcess"/>
    <dgm:cxn modelId="{A0A158C2-AD71-463A-B3CC-A0355A1BD917}" type="presParOf" srcId="{984EC24C-80D9-4A58-B830-C2AE391DA159}" destId="{9C488437-E4BD-4C66-AEA3-CB2576617423}" srcOrd="7" destOrd="0" presId="urn:microsoft.com/office/officeart/2016/7/layout/VerticalDownArrowProcess"/>
    <dgm:cxn modelId="{B78E2674-4D42-4B6C-B94A-F457B6B184DA}" type="presParOf" srcId="{984EC24C-80D9-4A58-B830-C2AE391DA159}" destId="{B4FD4C83-4291-475B-B654-0E34F62BC0D5}" srcOrd="8" destOrd="0" presId="urn:microsoft.com/office/officeart/2016/7/layout/VerticalDownArrowProcess"/>
    <dgm:cxn modelId="{16A4468D-4555-4847-AD74-9F026457DE62}" type="presParOf" srcId="{B4FD4C83-4291-475B-B654-0E34F62BC0D5}" destId="{B7C32BB3-8D21-48E2-9A67-084420837657}" srcOrd="0" destOrd="0" presId="urn:microsoft.com/office/officeart/2016/7/layout/VerticalDownArrowProcess"/>
    <dgm:cxn modelId="{59F86B0E-247A-4B29-97E8-18C041F442B7}" type="presParOf" srcId="{B4FD4C83-4291-475B-B654-0E34F62BC0D5}" destId="{573D5A0E-4006-4544-966F-B9433AA7BCC9}" srcOrd="1" destOrd="0" presId="urn:microsoft.com/office/officeart/2016/7/layout/VerticalDownArrowProcess"/>
    <dgm:cxn modelId="{31B2DE7B-E0A4-4084-AE6A-97085BE0F179}" type="presParOf" srcId="{B4FD4C83-4291-475B-B654-0E34F62BC0D5}" destId="{ED46CF4A-CC5B-4649-98C3-7E61CD528BDB}" srcOrd="2" destOrd="0" presId="urn:microsoft.com/office/officeart/2016/7/layout/VerticalDownArrowProcess"/>
    <dgm:cxn modelId="{17ADAC5D-2293-42C3-ABE1-B4205AFD2D77}" type="presParOf" srcId="{984EC24C-80D9-4A58-B830-C2AE391DA159}" destId="{FD0A384E-0761-4729-882D-FB182405D7FF}" srcOrd="9" destOrd="0" presId="urn:microsoft.com/office/officeart/2016/7/layout/VerticalDownArrowProcess"/>
    <dgm:cxn modelId="{2780EC46-97E2-4C43-8A21-0AA0844DB7C0}" type="presParOf" srcId="{984EC24C-80D9-4A58-B830-C2AE391DA159}" destId="{C7CC4E7D-7D47-4999-8E47-162CB5DA74C1}" srcOrd="10" destOrd="0" presId="urn:microsoft.com/office/officeart/2016/7/layout/VerticalDownArrowProcess"/>
    <dgm:cxn modelId="{492DF6BF-0063-46FE-BDFD-C9B55DF2DB96}" type="presParOf" srcId="{C7CC4E7D-7D47-4999-8E47-162CB5DA74C1}" destId="{B015CAD8-99E2-44F6-8277-9BF15B8A589C}" srcOrd="0" destOrd="0" presId="urn:microsoft.com/office/officeart/2016/7/layout/VerticalDownArrowProcess"/>
    <dgm:cxn modelId="{5AF85D0C-2A8E-477A-846E-5BCB10B762EC}" type="presParOf" srcId="{C7CC4E7D-7D47-4999-8E47-162CB5DA74C1}" destId="{A88954E4-4173-471F-87C3-39392E29EC38}" srcOrd="1" destOrd="0" presId="urn:microsoft.com/office/officeart/2016/7/layout/VerticalDownArrowProcess"/>
    <dgm:cxn modelId="{826D04DD-891E-42CD-B916-593C64A54771}" type="presParOf" srcId="{C7CC4E7D-7D47-4999-8E47-162CB5DA74C1}" destId="{C8BC86B7-7C02-486E-A7FB-CB671415A279}"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98DF18-9C8E-4EDF-A57C-DF650530EC5C}">
      <dsp:nvSpPr>
        <dsp:cNvPr id="0" name=""/>
        <dsp:cNvSpPr/>
      </dsp:nvSpPr>
      <dsp:spPr>
        <a:xfrm>
          <a:off x="0" y="3228476"/>
          <a:ext cx="1685138" cy="423735"/>
        </a:xfrm>
        <a:prstGeom prst="rect">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847" tIns="99568" rIns="119847" bIns="99568" numCol="1" spcCol="1270" anchor="ctr" anchorCtr="0">
          <a:noAutofit/>
        </a:bodyPr>
        <a:lstStyle/>
        <a:p>
          <a:pPr marL="0" lvl="0" indent="0" algn="ctr" defTabSz="622300">
            <a:lnSpc>
              <a:spcPct val="90000"/>
            </a:lnSpc>
            <a:spcBef>
              <a:spcPct val="0"/>
            </a:spcBef>
            <a:spcAft>
              <a:spcPct val="35000"/>
            </a:spcAft>
            <a:buNone/>
          </a:pPr>
          <a:r>
            <a:rPr lang="en-US" sz="1400" kern="1200" dirty="0"/>
            <a:t>Keep</a:t>
          </a:r>
        </a:p>
      </dsp:txBody>
      <dsp:txXfrm>
        <a:off x="0" y="3228476"/>
        <a:ext cx="1685138" cy="423735"/>
      </dsp:txXfrm>
    </dsp:sp>
    <dsp:sp modelId="{5718AE07-FA13-4517-96B7-E16B3470C720}">
      <dsp:nvSpPr>
        <dsp:cNvPr id="0" name=""/>
        <dsp:cNvSpPr/>
      </dsp:nvSpPr>
      <dsp:spPr>
        <a:xfrm>
          <a:off x="1685138" y="3228476"/>
          <a:ext cx="5055414" cy="423735"/>
        </a:xfrm>
        <a:prstGeom prst="rect">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548" tIns="139700" rIns="102548" bIns="139700" numCol="1" spcCol="1270" anchor="ctr" anchorCtr="0">
          <a:noAutofit/>
        </a:bodyPr>
        <a:lstStyle/>
        <a:p>
          <a:pPr marL="0" lvl="0" indent="0" algn="l" defTabSz="488950">
            <a:lnSpc>
              <a:spcPct val="90000"/>
            </a:lnSpc>
            <a:spcBef>
              <a:spcPct val="0"/>
            </a:spcBef>
            <a:spcAft>
              <a:spcPct val="35000"/>
            </a:spcAft>
            <a:buNone/>
          </a:pPr>
          <a:r>
            <a:rPr lang="en-US" sz="1100" kern="1200" dirty="0"/>
            <a:t>Keep tabs on client’s progress with treatment plans</a:t>
          </a:r>
        </a:p>
      </dsp:txBody>
      <dsp:txXfrm>
        <a:off x="1685138" y="3228476"/>
        <a:ext cx="5055414" cy="423735"/>
      </dsp:txXfrm>
    </dsp:sp>
    <dsp:sp modelId="{29AB541A-D7CB-4964-BC50-F640411962BC}">
      <dsp:nvSpPr>
        <dsp:cNvPr id="0" name=""/>
        <dsp:cNvSpPr/>
      </dsp:nvSpPr>
      <dsp:spPr>
        <a:xfrm rot="10800000">
          <a:off x="0" y="2583127"/>
          <a:ext cx="1685138" cy="651705"/>
        </a:xfrm>
        <a:prstGeom prst="upArrowCallout">
          <a:avLst>
            <a:gd name="adj1" fmla="val 5000"/>
            <a:gd name="adj2" fmla="val 10000"/>
            <a:gd name="adj3" fmla="val 15000"/>
            <a:gd name="adj4" fmla="val 64977"/>
          </a:avLst>
        </a:prstGeom>
        <a:solidFill>
          <a:schemeClr val="accent5">
            <a:hueOff val="961627"/>
            <a:satOff val="-1953"/>
            <a:lumOff val="1255"/>
            <a:alphaOff val="0"/>
          </a:schemeClr>
        </a:solidFill>
        <a:ln w="15875" cap="rnd" cmpd="sng" algn="ctr">
          <a:solidFill>
            <a:schemeClr val="accent5">
              <a:hueOff val="961627"/>
              <a:satOff val="-1953"/>
              <a:lumOff val="125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847" tIns="99568" rIns="119847" bIns="99568" numCol="1" spcCol="1270" anchor="ctr" anchorCtr="0">
          <a:noAutofit/>
        </a:bodyPr>
        <a:lstStyle/>
        <a:p>
          <a:pPr marL="0" lvl="0" indent="0" algn="ctr" defTabSz="622300">
            <a:lnSpc>
              <a:spcPct val="90000"/>
            </a:lnSpc>
            <a:spcBef>
              <a:spcPct val="0"/>
            </a:spcBef>
            <a:spcAft>
              <a:spcPct val="35000"/>
            </a:spcAft>
            <a:buNone/>
          </a:pPr>
          <a:r>
            <a:rPr lang="en-US" sz="1400" kern="1200" dirty="0"/>
            <a:t>Work</a:t>
          </a:r>
        </a:p>
      </dsp:txBody>
      <dsp:txXfrm rot="-10800000">
        <a:off x="0" y="2583127"/>
        <a:ext cx="1685138" cy="423608"/>
      </dsp:txXfrm>
    </dsp:sp>
    <dsp:sp modelId="{13CDD0A7-2E09-469B-AD54-C2E5CDECAFEC}">
      <dsp:nvSpPr>
        <dsp:cNvPr id="0" name=""/>
        <dsp:cNvSpPr/>
      </dsp:nvSpPr>
      <dsp:spPr>
        <a:xfrm>
          <a:off x="1685138" y="2583127"/>
          <a:ext cx="5055414" cy="423608"/>
        </a:xfrm>
        <a:prstGeom prst="rect">
          <a:avLst/>
        </a:prstGeom>
        <a:solidFill>
          <a:schemeClr val="accent5">
            <a:tint val="40000"/>
            <a:alpha val="90000"/>
            <a:hueOff val="859635"/>
            <a:satOff val="-693"/>
            <a:lumOff val="185"/>
            <a:alphaOff val="0"/>
          </a:schemeClr>
        </a:solidFill>
        <a:ln w="15875" cap="rnd" cmpd="sng" algn="ctr">
          <a:solidFill>
            <a:schemeClr val="accent5">
              <a:tint val="40000"/>
              <a:alpha val="90000"/>
              <a:hueOff val="859635"/>
              <a:satOff val="-693"/>
              <a:lumOff val="1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548" tIns="139700" rIns="102548" bIns="139700" numCol="1" spcCol="1270" anchor="ctr" anchorCtr="0">
          <a:noAutofit/>
        </a:bodyPr>
        <a:lstStyle/>
        <a:p>
          <a:pPr marL="0" lvl="0" indent="0" algn="l" defTabSz="488950">
            <a:lnSpc>
              <a:spcPct val="90000"/>
            </a:lnSpc>
            <a:spcBef>
              <a:spcPct val="0"/>
            </a:spcBef>
            <a:spcAft>
              <a:spcPct val="35000"/>
            </a:spcAft>
            <a:buNone/>
          </a:pPr>
          <a:r>
            <a:rPr lang="en-US" sz="1100" kern="1200" dirty="0"/>
            <a:t>Work with other providers</a:t>
          </a:r>
        </a:p>
      </dsp:txBody>
      <dsp:txXfrm>
        <a:off x="1685138" y="2583127"/>
        <a:ext cx="5055414" cy="423608"/>
      </dsp:txXfrm>
    </dsp:sp>
    <dsp:sp modelId="{8FF64E72-A140-4BEB-92F1-23A67473D8F4}">
      <dsp:nvSpPr>
        <dsp:cNvPr id="0" name=""/>
        <dsp:cNvSpPr/>
      </dsp:nvSpPr>
      <dsp:spPr>
        <a:xfrm rot="10800000">
          <a:off x="0" y="1937777"/>
          <a:ext cx="1685138" cy="651705"/>
        </a:xfrm>
        <a:prstGeom prst="upArrowCallout">
          <a:avLst>
            <a:gd name="adj1" fmla="val 5000"/>
            <a:gd name="adj2" fmla="val 10000"/>
            <a:gd name="adj3" fmla="val 15000"/>
            <a:gd name="adj4" fmla="val 64977"/>
          </a:avLst>
        </a:prstGeom>
        <a:solidFill>
          <a:schemeClr val="accent5">
            <a:hueOff val="1923253"/>
            <a:satOff val="-3906"/>
            <a:lumOff val="2510"/>
            <a:alphaOff val="0"/>
          </a:schemeClr>
        </a:solidFill>
        <a:ln w="15875" cap="rnd" cmpd="sng" algn="ctr">
          <a:solidFill>
            <a:schemeClr val="accent5">
              <a:hueOff val="1923253"/>
              <a:satOff val="-3906"/>
              <a:lumOff val="251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847" tIns="99568" rIns="119847" bIns="99568" numCol="1" spcCol="1270" anchor="ctr" anchorCtr="0">
          <a:noAutofit/>
        </a:bodyPr>
        <a:lstStyle/>
        <a:p>
          <a:pPr marL="0" lvl="0" indent="0" algn="ctr" defTabSz="622300">
            <a:lnSpc>
              <a:spcPct val="90000"/>
            </a:lnSpc>
            <a:spcBef>
              <a:spcPct val="0"/>
            </a:spcBef>
            <a:spcAft>
              <a:spcPct val="35000"/>
            </a:spcAft>
            <a:buNone/>
          </a:pPr>
          <a:r>
            <a:rPr lang="en-US" sz="1400" kern="1200" dirty="0"/>
            <a:t>Create</a:t>
          </a:r>
        </a:p>
      </dsp:txBody>
      <dsp:txXfrm rot="-10800000">
        <a:off x="0" y="1937777"/>
        <a:ext cx="1685138" cy="423608"/>
      </dsp:txXfrm>
    </dsp:sp>
    <dsp:sp modelId="{BB2C40E9-3A07-4EAD-AC47-E382E580EADC}">
      <dsp:nvSpPr>
        <dsp:cNvPr id="0" name=""/>
        <dsp:cNvSpPr/>
      </dsp:nvSpPr>
      <dsp:spPr>
        <a:xfrm>
          <a:off x="1685138" y="1937777"/>
          <a:ext cx="5055414" cy="423608"/>
        </a:xfrm>
        <a:prstGeom prst="rect">
          <a:avLst/>
        </a:prstGeom>
        <a:solidFill>
          <a:schemeClr val="accent5">
            <a:tint val="40000"/>
            <a:alpha val="90000"/>
            <a:hueOff val="1719270"/>
            <a:satOff val="-1386"/>
            <a:lumOff val="370"/>
            <a:alphaOff val="0"/>
          </a:schemeClr>
        </a:solidFill>
        <a:ln w="15875" cap="rnd" cmpd="sng" algn="ctr">
          <a:solidFill>
            <a:schemeClr val="accent5">
              <a:tint val="40000"/>
              <a:alpha val="90000"/>
              <a:hueOff val="1719270"/>
              <a:satOff val="-1386"/>
              <a:lumOff val="37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548" tIns="139700" rIns="102548" bIns="139700" numCol="1" spcCol="1270" anchor="ctr" anchorCtr="0">
          <a:noAutofit/>
        </a:bodyPr>
        <a:lstStyle/>
        <a:p>
          <a:pPr marL="0" lvl="0" indent="0" algn="l" defTabSz="488950">
            <a:lnSpc>
              <a:spcPct val="90000"/>
            </a:lnSpc>
            <a:spcBef>
              <a:spcPct val="0"/>
            </a:spcBef>
            <a:spcAft>
              <a:spcPct val="35000"/>
            </a:spcAft>
            <a:buNone/>
          </a:pPr>
          <a:r>
            <a:rPr lang="en-US" sz="1100" kern="1200" dirty="0"/>
            <a:t>Create plans for treatment or recovery</a:t>
          </a:r>
        </a:p>
      </dsp:txBody>
      <dsp:txXfrm>
        <a:off x="1685138" y="1937777"/>
        <a:ext cx="5055414" cy="423608"/>
      </dsp:txXfrm>
    </dsp:sp>
    <dsp:sp modelId="{17A21341-828A-4CCC-AD20-2E4ACA274926}">
      <dsp:nvSpPr>
        <dsp:cNvPr id="0" name=""/>
        <dsp:cNvSpPr/>
      </dsp:nvSpPr>
      <dsp:spPr>
        <a:xfrm rot="10800000">
          <a:off x="0" y="1292427"/>
          <a:ext cx="1685138" cy="651705"/>
        </a:xfrm>
        <a:prstGeom prst="upArrowCallout">
          <a:avLst>
            <a:gd name="adj1" fmla="val 5000"/>
            <a:gd name="adj2" fmla="val 10000"/>
            <a:gd name="adj3" fmla="val 15000"/>
            <a:gd name="adj4" fmla="val 64977"/>
          </a:avLst>
        </a:prstGeom>
        <a:solidFill>
          <a:schemeClr val="accent5">
            <a:hueOff val="2884880"/>
            <a:satOff val="-5858"/>
            <a:lumOff val="3765"/>
            <a:alphaOff val="0"/>
          </a:schemeClr>
        </a:solidFill>
        <a:ln w="15875" cap="rnd" cmpd="sng" algn="ctr">
          <a:solidFill>
            <a:schemeClr val="accent5">
              <a:hueOff val="2884880"/>
              <a:satOff val="-5858"/>
              <a:lumOff val="376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847" tIns="99568" rIns="119847" bIns="99568" numCol="1" spcCol="1270" anchor="ctr" anchorCtr="0">
          <a:noAutofit/>
        </a:bodyPr>
        <a:lstStyle/>
        <a:p>
          <a:pPr marL="0" lvl="0" indent="0" algn="ctr" defTabSz="622300">
            <a:lnSpc>
              <a:spcPct val="90000"/>
            </a:lnSpc>
            <a:spcBef>
              <a:spcPct val="0"/>
            </a:spcBef>
            <a:spcAft>
              <a:spcPct val="35000"/>
            </a:spcAft>
            <a:buNone/>
          </a:pPr>
          <a:r>
            <a:rPr lang="en-US" sz="1400" kern="1200" dirty="0"/>
            <a:t>Help</a:t>
          </a:r>
        </a:p>
      </dsp:txBody>
      <dsp:txXfrm rot="-10800000">
        <a:off x="0" y="1292427"/>
        <a:ext cx="1685138" cy="423608"/>
      </dsp:txXfrm>
    </dsp:sp>
    <dsp:sp modelId="{482AA53A-4CAE-4051-8F4F-6CC64CDFE7E6}">
      <dsp:nvSpPr>
        <dsp:cNvPr id="0" name=""/>
        <dsp:cNvSpPr/>
      </dsp:nvSpPr>
      <dsp:spPr>
        <a:xfrm>
          <a:off x="1685138" y="1292427"/>
          <a:ext cx="5055414" cy="423608"/>
        </a:xfrm>
        <a:prstGeom prst="rect">
          <a:avLst/>
        </a:prstGeom>
        <a:solidFill>
          <a:schemeClr val="accent5">
            <a:tint val="40000"/>
            <a:alpha val="90000"/>
            <a:hueOff val="2578905"/>
            <a:satOff val="-2079"/>
            <a:lumOff val="556"/>
            <a:alphaOff val="0"/>
          </a:schemeClr>
        </a:solidFill>
        <a:ln w="15875" cap="rnd" cmpd="sng" algn="ctr">
          <a:solidFill>
            <a:schemeClr val="accent5">
              <a:tint val="40000"/>
              <a:alpha val="90000"/>
              <a:hueOff val="2578905"/>
              <a:satOff val="-2079"/>
              <a:lumOff val="5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548" tIns="139700" rIns="102548" bIns="139700" numCol="1" spcCol="1270" anchor="ctr" anchorCtr="0">
          <a:noAutofit/>
        </a:bodyPr>
        <a:lstStyle/>
        <a:p>
          <a:pPr marL="0" lvl="0" indent="0" algn="l" defTabSz="488950">
            <a:lnSpc>
              <a:spcPct val="90000"/>
            </a:lnSpc>
            <a:spcBef>
              <a:spcPct val="0"/>
            </a:spcBef>
            <a:spcAft>
              <a:spcPct val="35000"/>
            </a:spcAft>
            <a:buNone/>
          </a:pPr>
          <a:r>
            <a:rPr lang="en-US" sz="1100" kern="1200" dirty="0"/>
            <a:t>Help them find the services they need</a:t>
          </a:r>
        </a:p>
      </dsp:txBody>
      <dsp:txXfrm>
        <a:off x="1685138" y="1292427"/>
        <a:ext cx="5055414" cy="423608"/>
      </dsp:txXfrm>
    </dsp:sp>
    <dsp:sp modelId="{573D5A0E-4006-4544-966F-B9433AA7BCC9}">
      <dsp:nvSpPr>
        <dsp:cNvPr id="0" name=""/>
        <dsp:cNvSpPr/>
      </dsp:nvSpPr>
      <dsp:spPr>
        <a:xfrm rot="10800000">
          <a:off x="0" y="647078"/>
          <a:ext cx="1685138" cy="651705"/>
        </a:xfrm>
        <a:prstGeom prst="upArrowCallout">
          <a:avLst>
            <a:gd name="adj1" fmla="val 5000"/>
            <a:gd name="adj2" fmla="val 10000"/>
            <a:gd name="adj3" fmla="val 15000"/>
            <a:gd name="adj4" fmla="val 64977"/>
          </a:avLst>
        </a:prstGeom>
        <a:solidFill>
          <a:schemeClr val="accent5">
            <a:hueOff val="3846506"/>
            <a:satOff val="-7811"/>
            <a:lumOff val="5020"/>
            <a:alphaOff val="0"/>
          </a:schemeClr>
        </a:solidFill>
        <a:ln w="15875" cap="rnd" cmpd="sng" algn="ctr">
          <a:solidFill>
            <a:schemeClr val="accent5">
              <a:hueOff val="3846506"/>
              <a:satOff val="-7811"/>
              <a:lumOff val="502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847" tIns="99568" rIns="119847" bIns="99568" numCol="1" spcCol="1270" anchor="ctr" anchorCtr="0">
          <a:noAutofit/>
        </a:bodyPr>
        <a:lstStyle/>
        <a:p>
          <a:pPr marL="0" lvl="0" indent="0" algn="ctr" defTabSz="622300">
            <a:lnSpc>
              <a:spcPct val="90000"/>
            </a:lnSpc>
            <a:spcBef>
              <a:spcPct val="0"/>
            </a:spcBef>
            <a:spcAft>
              <a:spcPct val="35000"/>
            </a:spcAft>
            <a:buNone/>
          </a:pPr>
          <a:r>
            <a:rPr lang="en-US" sz="1400" kern="1200" dirty="0"/>
            <a:t>Figure out</a:t>
          </a:r>
        </a:p>
      </dsp:txBody>
      <dsp:txXfrm rot="-10800000">
        <a:off x="0" y="647078"/>
        <a:ext cx="1685138" cy="423608"/>
      </dsp:txXfrm>
    </dsp:sp>
    <dsp:sp modelId="{ED46CF4A-CC5B-4649-98C3-7E61CD528BDB}">
      <dsp:nvSpPr>
        <dsp:cNvPr id="0" name=""/>
        <dsp:cNvSpPr/>
      </dsp:nvSpPr>
      <dsp:spPr>
        <a:xfrm>
          <a:off x="1685138" y="647078"/>
          <a:ext cx="5055414" cy="423608"/>
        </a:xfrm>
        <a:prstGeom prst="rect">
          <a:avLst/>
        </a:prstGeom>
        <a:solidFill>
          <a:schemeClr val="accent5">
            <a:tint val="40000"/>
            <a:alpha val="90000"/>
            <a:hueOff val="3438540"/>
            <a:satOff val="-2772"/>
            <a:lumOff val="741"/>
            <a:alphaOff val="0"/>
          </a:schemeClr>
        </a:solidFill>
        <a:ln w="15875" cap="rnd" cmpd="sng" algn="ctr">
          <a:solidFill>
            <a:schemeClr val="accent5">
              <a:tint val="40000"/>
              <a:alpha val="90000"/>
              <a:hueOff val="3438540"/>
              <a:satOff val="-2772"/>
              <a:lumOff val="7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548" tIns="139700" rIns="102548" bIns="139700" numCol="1" spcCol="1270" anchor="ctr" anchorCtr="0">
          <a:noAutofit/>
        </a:bodyPr>
        <a:lstStyle/>
        <a:p>
          <a:pPr marL="0" lvl="0" indent="0" algn="l" defTabSz="488950">
            <a:lnSpc>
              <a:spcPct val="90000"/>
            </a:lnSpc>
            <a:spcBef>
              <a:spcPct val="0"/>
            </a:spcBef>
            <a:spcAft>
              <a:spcPct val="35000"/>
            </a:spcAft>
            <a:buNone/>
          </a:pPr>
          <a:r>
            <a:rPr lang="en-US" sz="1100" kern="1200" dirty="0"/>
            <a:t>Figure out what kind of help they need</a:t>
          </a:r>
        </a:p>
      </dsp:txBody>
      <dsp:txXfrm>
        <a:off x="1685138" y="647078"/>
        <a:ext cx="5055414" cy="423608"/>
      </dsp:txXfrm>
    </dsp:sp>
    <dsp:sp modelId="{A88954E4-4173-471F-87C3-39392E29EC38}">
      <dsp:nvSpPr>
        <dsp:cNvPr id="0" name=""/>
        <dsp:cNvSpPr/>
      </dsp:nvSpPr>
      <dsp:spPr>
        <a:xfrm rot="10800000">
          <a:off x="0" y="1728"/>
          <a:ext cx="1685138" cy="651705"/>
        </a:xfrm>
        <a:prstGeom prst="upArrowCallout">
          <a:avLst>
            <a:gd name="adj1" fmla="val 5000"/>
            <a:gd name="adj2" fmla="val 10000"/>
            <a:gd name="adj3" fmla="val 15000"/>
            <a:gd name="adj4" fmla="val 64977"/>
          </a:avLst>
        </a:prstGeom>
        <a:solidFill>
          <a:schemeClr val="accent5">
            <a:hueOff val="4808133"/>
            <a:satOff val="-9764"/>
            <a:lumOff val="6275"/>
            <a:alphaOff val="0"/>
          </a:schemeClr>
        </a:solidFill>
        <a:ln w="15875" cap="rnd" cmpd="sng" algn="ctr">
          <a:solidFill>
            <a:schemeClr val="accent5">
              <a:hueOff val="4808133"/>
              <a:satOff val="-9764"/>
              <a:lumOff val="627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847" tIns="99568" rIns="119847" bIns="99568" numCol="1" spcCol="1270" anchor="ctr" anchorCtr="0">
          <a:noAutofit/>
        </a:bodyPr>
        <a:lstStyle/>
        <a:p>
          <a:pPr marL="0" lvl="0" indent="0" algn="ctr" defTabSz="622300">
            <a:lnSpc>
              <a:spcPct val="90000"/>
            </a:lnSpc>
            <a:spcBef>
              <a:spcPct val="0"/>
            </a:spcBef>
            <a:spcAft>
              <a:spcPct val="35000"/>
            </a:spcAft>
            <a:buNone/>
          </a:pPr>
          <a:r>
            <a:rPr lang="en-US" sz="1400" kern="1200" dirty="0"/>
            <a:t>Help</a:t>
          </a:r>
        </a:p>
      </dsp:txBody>
      <dsp:txXfrm rot="-10800000">
        <a:off x="0" y="1728"/>
        <a:ext cx="1685138" cy="423608"/>
      </dsp:txXfrm>
    </dsp:sp>
    <dsp:sp modelId="{C8BC86B7-7C02-486E-A7FB-CB671415A279}">
      <dsp:nvSpPr>
        <dsp:cNvPr id="0" name=""/>
        <dsp:cNvSpPr/>
      </dsp:nvSpPr>
      <dsp:spPr>
        <a:xfrm>
          <a:off x="1685138" y="1728"/>
          <a:ext cx="5055414" cy="423608"/>
        </a:xfrm>
        <a:prstGeom prst="rect">
          <a:avLst/>
        </a:prstGeom>
        <a:solidFill>
          <a:schemeClr val="accent5">
            <a:tint val="40000"/>
            <a:alpha val="90000"/>
            <a:hueOff val="4298175"/>
            <a:satOff val="-3465"/>
            <a:lumOff val="926"/>
            <a:alphaOff val="0"/>
          </a:schemeClr>
        </a:solidFill>
        <a:ln w="15875" cap="rnd" cmpd="sng" algn="ctr">
          <a:solidFill>
            <a:schemeClr val="accent5">
              <a:tint val="40000"/>
              <a:alpha val="90000"/>
              <a:hueOff val="4298175"/>
              <a:satOff val="-3465"/>
              <a:lumOff val="9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548" tIns="139700" rIns="102548" bIns="139700" numCol="1" spcCol="1270" anchor="ctr" anchorCtr="0">
          <a:noAutofit/>
        </a:bodyPr>
        <a:lstStyle/>
        <a:p>
          <a:pPr marL="0" lvl="0" indent="0" algn="l" defTabSz="488950">
            <a:lnSpc>
              <a:spcPct val="90000"/>
            </a:lnSpc>
            <a:spcBef>
              <a:spcPct val="0"/>
            </a:spcBef>
            <a:spcAft>
              <a:spcPct val="35000"/>
            </a:spcAft>
            <a:buNone/>
          </a:pPr>
          <a:r>
            <a:rPr lang="en-US" sz="1100" kern="1200" dirty="0"/>
            <a:t>Help those in difficult situations with advice</a:t>
          </a:r>
        </a:p>
      </dsp:txBody>
      <dsp:txXfrm>
        <a:off x="1685138" y="1728"/>
        <a:ext cx="5055414" cy="423608"/>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B504889-839C-4561-BAB7-2A7F2C6F3B3D}" type="datetimeFigureOut">
              <a:rPr lang="en-US"/>
              <a:pPr>
                <a:defRPr/>
              </a:pPr>
              <a:t>10/2/2017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9814555-7C94-4A91-BD58-097107D70B77}" type="slidenum">
              <a:rPr lang="en-US"/>
              <a:pPr>
                <a:defRPr/>
              </a:pPr>
              <a:t>‹#›</a:t>
            </a:fld>
            <a:endParaRPr lang="en-US" dirty="0"/>
          </a:p>
        </p:txBody>
      </p:sp>
    </p:spTree>
    <p:extLst>
      <p:ext uri="{BB962C8B-B14F-4D97-AF65-F5344CB8AC3E}">
        <p14:creationId xmlns:p14="http://schemas.microsoft.com/office/powerpoint/2010/main" val="688507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dirty="0">
                <a:latin typeface="+mn-lt"/>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C9F09B24-202B-401E-87B1-FC7408609AAB}" type="datetimeFigureOut">
              <a:rPr lang="en-US"/>
              <a:pPr>
                <a:defRPr/>
              </a:pPr>
              <a:t>10/2/2017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dirty="0">
                <a:latin typeface="+mn-lt"/>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9B37EA30-B0D1-4111-B7E7-23B5CD8E67D7}" type="slidenum">
              <a:rPr lang="en-US"/>
              <a:pPr>
                <a:defRPr/>
              </a:pPr>
              <a:t>‹#›</a:t>
            </a:fld>
            <a:endParaRPr lang="en-US" dirty="0"/>
          </a:p>
        </p:txBody>
      </p:sp>
    </p:spTree>
    <p:extLst>
      <p:ext uri="{BB962C8B-B14F-4D97-AF65-F5344CB8AC3E}">
        <p14:creationId xmlns:p14="http://schemas.microsoft.com/office/powerpoint/2010/main" val="32832566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fontAlgn="auto">
              <a:spcBef>
                <a:spcPts val="0"/>
              </a:spcBef>
              <a:spcAft>
                <a:spcPts val="0"/>
              </a:spcAft>
              <a:defRPr/>
            </a:pPr>
            <a:r>
              <a:rPr lang="en-US" sz="2400" dirty="0"/>
              <a:t>Introduce myself.  What the next 90 minutes will look like and ground rules re cell phones and asking questions  [5 minutes]</a:t>
            </a:r>
          </a:p>
          <a:p>
            <a:pPr fontAlgn="auto">
              <a:spcBef>
                <a:spcPts val="0"/>
              </a:spcBef>
              <a:spcAft>
                <a:spcPts val="0"/>
              </a:spcAft>
              <a:defRPr/>
            </a:pPr>
            <a:endParaRPr lang="en-US" sz="2400" i="1" dirty="0"/>
          </a:p>
          <a:p>
            <a:pPr fontAlgn="auto">
              <a:spcBef>
                <a:spcPts val="0"/>
              </a:spcBef>
              <a:spcAft>
                <a:spcPts val="0"/>
              </a:spcAft>
              <a:defRPr/>
            </a:pPr>
            <a:r>
              <a:rPr lang="en-US" sz="2400" i="1" dirty="0"/>
              <a:t>How long have they been doing this work?</a:t>
            </a:r>
          </a:p>
          <a:p>
            <a:pPr fontAlgn="auto">
              <a:spcBef>
                <a:spcPts val="0"/>
              </a:spcBef>
              <a:spcAft>
                <a:spcPts val="0"/>
              </a:spcAft>
              <a:defRPr/>
            </a:pPr>
            <a:r>
              <a:rPr lang="en-US" sz="2400" i="1" dirty="0"/>
              <a:t>What are their biggest challenges?  </a:t>
            </a:r>
            <a:r>
              <a:rPr lang="en-US" sz="2400" i="0" dirty="0"/>
              <a:t>NEED FLIP CHART AND MARKERS</a:t>
            </a:r>
            <a:endParaRPr lang="en-US" sz="2400" i="1" dirty="0"/>
          </a:p>
          <a:p>
            <a:pPr fontAlgn="auto">
              <a:spcBef>
                <a:spcPts val="0"/>
              </a:spcBef>
              <a:spcAft>
                <a:spcPts val="0"/>
              </a:spcAft>
              <a:defRPr/>
            </a:pPr>
            <a:endParaRPr lang="en-US" sz="2400" i="1" dirty="0"/>
          </a:p>
          <a:p>
            <a:pPr fontAlgn="auto">
              <a:spcBef>
                <a:spcPts val="0"/>
              </a:spcBef>
              <a:spcAft>
                <a:spcPts val="0"/>
              </a:spcAft>
              <a:defRPr/>
            </a:pPr>
            <a:endParaRPr lang="en-US" sz="2400" dirty="0"/>
          </a:p>
          <a:p>
            <a:pPr fontAlgn="auto">
              <a:spcBef>
                <a:spcPts val="0"/>
              </a:spcBef>
              <a:spcAft>
                <a:spcPts val="0"/>
              </a:spcAft>
              <a:defRPr/>
            </a:pPr>
            <a:endParaRPr lang="en-US" sz="2400" dirty="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1E0317-0B3F-4717-809D-1D8006864625}" type="slidenum">
              <a:rPr lang="en-US"/>
              <a:pPr fontAlgn="base">
                <a:spcBef>
                  <a:spcPct val="0"/>
                </a:spcBef>
                <a:spcAft>
                  <a:spcPct val="0"/>
                </a:spcAft>
              </a:pPr>
              <a:t>1</a:t>
            </a:fld>
            <a:endParaRPr lang="en-US" dirty="0"/>
          </a:p>
        </p:txBody>
      </p:sp>
    </p:spTree>
    <p:extLst>
      <p:ext uri="{BB962C8B-B14F-4D97-AF65-F5344CB8AC3E}">
        <p14:creationId xmlns:p14="http://schemas.microsoft.com/office/powerpoint/2010/main" val="3972022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F1B572-1E5B-419A-B0D1-98B506B1A99F}" type="slidenum">
              <a:rPr lang="en-US"/>
              <a:pPr fontAlgn="base">
                <a:spcBef>
                  <a:spcPct val="0"/>
                </a:spcBef>
                <a:spcAft>
                  <a:spcPct val="0"/>
                </a:spcAft>
              </a:pPr>
              <a:t>10</a:t>
            </a:fld>
            <a:endParaRPr lang="en-US" dirty="0"/>
          </a:p>
        </p:txBody>
      </p:sp>
    </p:spTree>
    <p:extLst>
      <p:ext uri="{BB962C8B-B14F-4D97-AF65-F5344CB8AC3E}">
        <p14:creationId xmlns:p14="http://schemas.microsoft.com/office/powerpoint/2010/main" val="4014606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a:spcBef>
                <a:spcPct val="0"/>
              </a:spcBef>
            </a:pPr>
            <a:r>
              <a:rPr lang="en-US" sz="2000" dirty="0"/>
              <a:t>SOCIAL LIBERATION:  Changing societal norms and options</a:t>
            </a:r>
          </a:p>
          <a:p>
            <a:pPr>
              <a:spcBef>
                <a:spcPct val="0"/>
              </a:spcBef>
            </a:pPr>
            <a:endParaRPr lang="en-US" sz="2000" dirty="0"/>
          </a:p>
          <a:p>
            <a:pPr>
              <a:spcBef>
                <a:spcPct val="0"/>
              </a:spcBef>
            </a:pPr>
            <a:r>
              <a:rPr lang="en-US" sz="2400" dirty="0">
                <a:solidFill>
                  <a:srgbClr val="FF0000"/>
                </a:solidFill>
              </a:rPr>
              <a:t>The context of change helps us to identify factors   that complement or complicate the process of change.</a:t>
            </a:r>
          </a:p>
          <a:p>
            <a:pPr>
              <a:spcBef>
                <a:spcPct val="0"/>
              </a:spcBef>
            </a:pPr>
            <a:r>
              <a:rPr lang="en-US" sz="2400" dirty="0">
                <a:solidFill>
                  <a:srgbClr val="FF0000"/>
                </a:solidFill>
              </a:rPr>
              <a:t>If issues in one or more of these areas of functioning are complementing or complicating the process of change, they may have to be addressed, augmented, neutralized, or modified in order to facilitate movement.</a:t>
            </a:r>
          </a:p>
          <a:p>
            <a:pPr>
              <a:spcBef>
                <a:spcPct val="0"/>
              </a:spcBef>
            </a:pPr>
            <a:endParaRPr lang="en-US" sz="2400" dirty="0">
              <a:solidFill>
                <a:srgbClr val="FF0000"/>
              </a:solidFill>
            </a:endParaRPr>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82C3D3-9D03-4F3C-BFF8-346D6E440E92}" type="slidenum">
              <a:rPr lang="en-US"/>
              <a:pPr fontAlgn="base">
                <a:spcBef>
                  <a:spcPct val="0"/>
                </a:spcBef>
                <a:spcAft>
                  <a:spcPct val="0"/>
                </a:spcAft>
              </a:pPr>
              <a:t>11</a:t>
            </a:fld>
            <a:endParaRPr lang="en-US" dirty="0"/>
          </a:p>
        </p:txBody>
      </p:sp>
    </p:spTree>
    <p:extLst>
      <p:ext uri="{BB962C8B-B14F-4D97-AF65-F5344CB8AC3E}">
        <p14:creationId xmlns:p14="http://schemas.microsoft.com/office/powerpoint/2010/main" val="3614639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WHAT DOES NON-DIRECTIVE MEAN?</a:t>
            </a:r>
          </a:p>
        </p:txBody>
      </p:sp>
      <p:sp>
        <p:nvSpPr>
          <p:cNvPr id="4" name="Slide Number Placeholder 3"/>
          <p:cNvSpPr>
            <a:spLocks noGrp="1"/>
          </p:cNvSpPr>
          <p:nvPr>
            <p:ph type="sldNum" sz="quarter" idx="10"/>
          </p:nvPr>
        </p:nvSpPr>
        <p:spPr/>
        <p:txBody>
          <a:bodyPr/>
          <a:lstStyle/>
          <a:p>
            <a:pPr>
              <a:defRPr/>
            </a:pPr>
            <a:fld id="{9B37EA30-B0D1-4111-B7E7-23B5CD8E67D7}" type="slidenum">
              <a:rPr lang="en-US" smtClean="0"/>
              <a:pPr>
                <a:defRPr/>
              </a:pPr>
              <a:t>12</a:t>
            </a:fld>
            <a:endParaRPr lang="en-US" dirty="0"/>
          </a:p>
        </p:txBody>
      </p:sp>
    </p:spTree>
    <p:extLst>
      <p:ext uri="{BB962C8B-B14F-4D97-AF65-F5344CB8AC3E}">
        <p14:creationId xmlns:p14="http://schemas.microsoft.com/office/powerpoint/2010/main" val="2237052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TextEdit="1"/>
          </p:cNvSpPr>
          <p:nvPr>
            <p:ph type="sldImg"/>
          </p:nvPr>
        </p:nvSpPr>
        <p:spPr bwMode="auto">
          <a:noFill/>
          <a:ln>
            <a:solidFill>
              <a:srgbClr val="000000"/>
            </a:solidFill>
            <a:miter lim="800000"/>
            <a:headEnd/>
            <a:tailEnd/>
          </a:ln>
        </p:spPr>
      </p:sp>
      <p:sp>
        <p:nvSpPr>
          <p:cNvPr id="179203" name="Rectangle 3"/>
          <p:cNvSpPr>
            <a:spLocks noGrp="1"/>
          </p:cNvSpPr>
          <p:nvPr>
            <p:ph type="body" idx="1"/>
          </p:nvPr>
        </p:nvSpPr>
        <p:spPr bwMode="auto">
          <a:xfrm>
            <a:off x="934720" y="4415790"/>
            <a:ext cx="5140960" cy="4183380"/>
          </a:xfrm>
          <a:noFill/>
        </p:spPr>
        <p:txBody>
          <a:bodyPr/>
          <a:lstStyle/>
          <a:p>
            <a:endParaRPr lang="en-US" dirty="0"/>
          </a:p>
        </p:txBody>
      </p:sp>
    </p:spTree>
    <p:extLst>
      <p:ext uri="{BB962C8B-B14F-4D97-AF65-F5344CB8AC3E}">
        <p14:creationId xmlns:p14="http://schemas.microsoft.com/office/powerpoint/2010/main" val="1220197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B37EA30-B0D1-4111-B7E7-23B5CD8E67D7}" type="slidenum">
              <a:rPr lang="en-US" smtClean="0"/>
              <a:pPr>
                <a:defRPr/>
              </a:pPr>
              <a:t>14</a:t>
            </a:fld>
            <a:endParaRPr lang="en-US" dirty="0"/>
          </a:p>
        </p:txBody>
      </p:sp>
    </p:spTree>
    <p:extLst>
      <p:ext uri="{BB962C8B-B14F-4D97-AF65-F5344CB8AC3E}">
        <p14:creationId xmlns:p14="http://schemas.microsoft.com/office/powerpoint/2010/main" val="1349886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146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D24788-D544-441B-B3F6-C9955E83B277}" type="slidenum">
              <a:rPr lang="en-US"/>
              <a:pPr fontAlgn="base">
                <a:spcBef>
                  <a:spcPct val="0"/>
                </a:spcBef>
                <a:spcAft>
                  <a:spcPct val="0"/>
                </a:spcAft>
              </a:pPr>
              <a:t>15</a:t>
            </a:fld>
            <a:endParaRPr lang="en-US" dirty="0"/>
          </a:p>
        </p:txBody>
      </p:sp>
    </p:spTree>
    <p:extLst>
      <p:ext uri="{BB962C8B-B14F-4D97-AF65-F5344CB8AC3E}">
        <p14:creationId xmlns:p14="http://schemas.microsoft.com/office/powerpoint/2010/main" val="168720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B37EA30-B0D1-4111-B7E7-23B5CD8E67D7}" type="slidenum">
              <a:rPr lang="en-US" smtClean="0"/>
              <a:pPr>
                <a:defRPr/>
              </a:pPr>
              <a:t>16</a:t>
            </a:fld>
            <a:endParaRPr lang="en-US" dirty="0"/>
          </a:p>
        </p:txBody>
      </p:sp>
    </p:spTree>
    <p:extLst>
      <p:ext uri="{BB962C8B-B14F-4D97-AF65-F5344CB8AC3E}">
        <p14:creationId xmlns:p14="http://schemas.microsoft.com/office/powerpoint/2010/main" val="2459849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sz="1200" dirty="0"/>
              <a:t>Also, when you understand </a:t>
            </a:r>
            <a:r>
              <a:rPr lang="en-US" sz="1200" i="1" dirty="0"/>
              <a:t>how </a:t>
            </a:r>
            <a:r>
              <a:rPr lang="en-US" sz="1200" dirty="0"/>
              <a:t>people change behavior and what behavior change looks like, entails – you begin to have more sympathy for the change process and the ambivalence</a:t>
            </a:r>
          </a:p>
          <a:p>
            <a:pPr>
              <a:spcBef>
                <a:spcPct val="0"/>
              </a:spcBef>
            </a:pPr>
            <a:endParaRPr lang="en-US" sz="1200" dirty="0"/>
          </a:p>
          <a:p>
            <a:pPr>
              <a:spcBef>
                <a:spcPct val="0"/>
              </a:spcBef>
            </a:pPr>
            <a:r>
              <a:rPr lang="en-US" sz="1200" dirty="0"/>
              <a:t>Ambivalence as a normal human condition</a:t>
            </a:r>
          </a:p>
          <a:p>
            <a:pPr>
              <a:spcBef>
                <a:spcPct val="0"/>
              </a:spcBef>
            </a:pPr>
            <a:r>
              <a:rPr lang="en-US" sz="1200" dirty="0"/>
              <a:t>Helper’s righting reflex</a:t>
            </a:r>
          </a:p>
          <a:p>
            <a:endParaRPr lang="en-US" dirty="0"/>
          </a:p>
        </p:txBody>
      </p:sp>
      <p:sp>
        <p:nvSpPr>
          <p:cNvPr id="4" name="Slide Number Placeholder 3"/>
          <p:cNvSpPr>
            <a:spLocks noGrp="1"/>
          </p:cNvSpPr>
          <p:nvPr>
            <p:ph type="sldNum" sz="quarter" idx="10"/>
          </p:nvPr>
        </p:nvSpPr>
        <p:spPr/>
        <p:txBody>
          <a:bodyPr/>
          <a:lstStyle/>
          <a:p>
            <a:pPr>
              <a:defRPr/>
            </a:pPr>
            <a:fld id="{9B37EA30-B0D1-4111-B7E7-23B5CD8E67D7}" type="slidenum">
              <a:rPr lang="en-US" smtClean="0"/>
              <a:pPr>
                <a:defRPr/>
              </a:pPr>
              <a:t>17</a:t>
            </a:fld>
            <a:endParaRPr lang="en-US" dirty="0"/>
          </a:p>
        </p:txBody>
      </p:sp>
    </p:spTree>
    <p:extLst>
      <p:ext uri="{BB962C8B-B14F-4D97-AF65-F5344CB8AC3E}">
        <p14:creationId xmlns:p14="http://schemas.microsoft.com/office/powerpoint/2010/main" val="4217510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B37EA30-B0D1-4111-B7E7-23B5CD8E67D7}" type="slidenum">
              <a:rPr lang="en-US" smtClean="0"/>
              <a:pPr>
                <a:defRPr/>
              </a:pPr>
              <a:t>18</a:t>
            </a:fld>
            <a:endParaRPr lang="en-US" dirty="0"/>
          </a:p>
        </p:txBody>
      </p:sp>
    </p:spTree>
    <p:extLst>
      <p:ext uri="{BB962C8B-B14F-4D97-AF65-F5344CB8AC3E}">
        <p14:creationId xmlns:p14="http://schemas.microsoft.com/office/powerpoint/2010/main" val="4171075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2400" dirty="0"/>
              <a:t>HAVE MY EMPATHY AND OLD AUTONOMY SUPPORT SLIDES PRINTED OUT FOR MY USE</a:t>
            </a:r>
          </a:p>
        </p:txBody>
      </p:sp>
      <p:sp>
        <p:nvSpPr>
          <p:cNvPr id="106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C2DD0C-047E-44F3-A845-CF2CE80829BE}" type="slidenum">
              <a:rPr lang="en-US"/>
              <a:pPr fontAlgn="base">
                <a:spcBef>
                  <a:spcPct val="0"/>
                </a:spcBef>
                <a:spcAft>
                  <a:spcPct val="0"/>
                </a:spcAft>
              </a:pPr>
              <a:t>19</a:t>
            </a:fld>
            <a:endParaRPr lang="en-US" dirty="0"/>
          </a:p>
        </p:txBody>
      </p:sp>
    </p:spTree>
    <p:extLst>
      <p:ext uri="{BB962C8B-B14F-4D97-AF65-F5344CB8AC3E}">
        <p14:creationId xmlns:p14="http://schemas.microsoft.com/office/powerpoint/2010/main" val="3301870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WHAT ELSE</a:t>
            </a:r>
            <a:r>
              <a:rPr lang="en-US" dirty="0">
                <a:highlight>
                  <a:srgbClr val="FFFF00"/>
                </a:highlight>
              </a:rPr>
              <a:t>?</a:t>
            </a:r>
            <a:r>
              <a:rPr lang="en-US" sz="2000" dirty="0"/>
              <a:t>  How else do you see as your job?</a:t>
            </a:r>
          </a:p>
          <a:p>
            <a:endParaRPr lang="en-US" sz="2000" dirty="0"/>
          </a:p>
          <a:p>
            <a:r>
              <a:rPr lang="en-US" sz="2000" dirty="0"/>
              <a:t>I want to propose something else.  These tasks are more helpful if the person is ready to change.  Ready for your help, your advice.  </a:t>
            </a:r>
          </a:p>
          <a:p>
            <a:r>
              <a:rPr lang="en-US" sz="2000" dirty="0"/>
              <a:t>Your job ACTUALLY is to help people with change – changing their minds then changing their behavior.  Now the challenge here is many of the people you are helping are not ready to change.  And, most of you have not been trained in or developed skill in helping people move from not wanting to change to actually changing and maintaining those changes.  And in order to be successful, you have to understand how people change and know how to do that.  And, the bad news is:  it isn’t about what you think it is.  </a:t>
            </a:r>
          </a:p>
          <a:p>
            <a:endParaRPr lang="en-US" sz="2000" dirty="0"/>
          </a:p>
          <a:p>
            <a:r>
              <a:rPr lang="en-US" sz="2000" dirty="0"/>
              <a:t>Good news is:  with effort, you can learn and develop these skills which will make your job easier (NOT EASY), will help your clients be more successful and have a better relationship with you, and you can apply this in your own life.  Oh, and it will make you more marketable.  </a:t>
            </a:r>
          </a:p>
        </p:txBody>
      </p:sp>
      <p:sp>
        <p:nvSpPr>
          <p:cNvPr id="4" name="Slide Number Placeholder 3"/>
          <p:cNvSpPr>
            <a:spLocks noGrp="1"/>
          </p:cNvSpPr>
          <p:nvPr>
            <p:ph type="sldNum" sz="quarter" idx="10"/>
          </p:nvPr>
        </p:nvSpPr>
        <p:spPr/>
        <p:txBody>
          <a:bodyPr/>
          <a:lstStyle/>
          <a:p>
            <a:pPr>
              <a:defRPr/>
            </a:pPr>
            <a:fld id="{9B37EA30-B0D1-4111-B7E7-23B5CD8E67D7}" type="slidenum">
              <a:rPr lang="en-US" smtClean="0"/>
              <a:pPr>
                <a:defRPr/>
              </a:pPr>
              <a:t>2</a:t>
            </a:fld>
            <a:endParaRPr lang="en-US" dirty="0"/>
          </a:p>
        </p:txBody>
      </p:sp>
    </p:spTree>
    <p:extLst>
      <p:ext uri="{BB962C8B-B14F-4D97-AF65-F5344CB8AC3E}">
        <p14:creationId xmlns:p14="http://schemas.microsoft.com/office/powerpoint/2010/main" val="1355951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A7A5CC-5F4D-4C51-AC78-62BF7DBE20E9}" type="slidenum">
              <a:rPr lang="en-US"/>
              <a:pPr fontAlgn="base">
                <a:spcBef>
                  <a:spcPct val="0"/>
                </a:spcBef>
                <a:spcAft>
                  <a:spcPct val="0"/>
                </a:spcAft>
              </a:pPr>
              <a:t>20</a:t>
            </a:fld>
            <a:endParaRPr lang="en-US" dirty="0"/>
          </a:p>
        </p:txBody>
      </p:sp>
    </p:spTree>
    <p:extLst>
      <p:ext uri="{BB962C8B-B14F-4D97-AF65-F5344CB8AC3E}">
        <p14:creationId xmlns:p14="http://schemas.microsoft.com/office/powerpoint/2010/main" val="1528525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3700" dirty="0"/>
              <a:t>Still in the most recent version of the MITI that was just released.  Will be one of the features that I’ll be evaluating them on in terms of overall MIness.</a:t>
            </a:r>
          </a:p>
        </p:txBody>
      </p:sp>
      <p:sp>
        <p:nvSpPr>
          <p:cNvPr id="1085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A0573A-206B-4582-B168-210B78DAFB2D}" type="slidenum">
              <a:rPr lang="en-US"/>
              <a:pPr fontAlgn="base">
                <a:spcBef>
                  <a:spcPct val="0"/>
                </a:spcBef>
                <a:spcAft>
                  <a:spcPct val="0"/>
                </a:spcAft>
              </a:pPr>
              <a:t>21</a:t>
            </a:fld>
            <a:endParaRPr lang="en-US" dirty="0"/>
          </a:p>
        </p:txBody>
      </p:sp>
    </p:spTree>
    <p:extLst>
      <p:ext uri="{BB962C8B-B14F-4D97-AF65-F5344CB8AC3E}">
        <p14:creationId xmlns:p14="http://schemas.microsoft.com/office/powerpoint/2010/main" val="3011369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B37EA30-B0D1-4111-B7E7-23B5CD8E67D7}" type="slidenum">
              <a:rPr lang="en-US" smtClean="0"/>
              <a:pPr>
                <a:defRPr/>
              </a:pPr>
              <a:t>22</a:t>
            </a:fld>
            <a:endParaRPr lang="en-US" dirty="0"/>
          </a:p>
        </p:txBody>
      </p:sp>
    </p:spTree>
    <p:extLst>
      <p:ext uri="{BB962C8B-B14F-4D97-AF65-F5344CB8AC3E}">
        <p14:creationId xmlns:p14="http://schemas.microsoft.com/office/powerpoint/2010/main" val="39958852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37EA30-B0D1-4111-B7E7-23B5CD8E67D7}" type="slidenum">
              <a:rPr lang="en-US" smtClean="0"/>
              <a:pPr>
                <a:defRPr/>
              </a:pPr>
              <a:t>23</a:t>
            </a:fld>
            <a:endParaRPr lang="en-US" dirty="0"/>
          </a:p>
        </p:txBody>
      </p:sp>
    </p:spTree>
    <p:extLst>
      <p:ext uri="{BB962C8B-B14F-4D97-AF65-F5344CB8AC3E}">
        <p14:creationId xmlns:p14="http://schemas.microsoft.com/office/powerpoint/2010/main" val="3245175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116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27FA27-15E5-4DB9-9126-C4CE4267ABD8}" type="slidenum">
              <a:rPr lang="en-US"/>
              <a:pPr fontAlgn="base">
                <a:spcBef>
                  <a:spcPct val="0"/>
                </a:spcBef>
                <a:spcAft>
                  <a:spcPct val="0"/>
                </a:spcAft>
              </a:pPr>
              <a:t>24</a:t>
            </a:fld>
            <a:endParaRPr lang="en-US" dirty="0"/>
          </a:p>
        </p:txBody>
      </p:sp>
    </p:spTree>
    <p:extLst>
      <p:ext uri="{BB962C8B-B14F-4D97-AF65-F5344CB8AC3E}">
        <p14:creationId xmlns:p14="http://schemas.microsoft.com/office/powerpoint/2010/main" val="27389870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sz="1200" dirty="0"/>
              <a:t>A Taste of MI – Comparison Exercise {15}</a:t>
            </a:r>
          </a:p>
          <a:p>
            <a:pPr>
              <a:spcBef>
                <a:spcPct val="0"/>
              </a:spcBef>
            </a:pPr>
            <a:r>
              <a:rPr lang="en-US" sz="1200" dirty="0"/>
              <a:t>Thumbs Up, Thumbs Down {probably 15 minutes at the most}</a:t>
            </a:r>
          </a:p>
          <a:p>
            <a:pPr>
              <a:spcBef>
                <a:spcPct val="0"/>
              </a:spcBef>
            </a:pPr>
            <a:r>
              <a:rPr lang="en-US" sz="1200" dirty="0"/>
              <a:t>Definitely do:  A Difficult Client {10 minutes for exercise and 5 minutes to debrief = 15 minutes}</a:t>
            </a:r>
          </a:p>
          <a:p>
            <a:pPr>
              <a:spcBef>
                <a:spcPct val="0"/>
              </a:spcBef>
            </a:pPr>
            <a:r>
              <a:rPr lang="en-US" sz="1200" dirty="0"/>
              <a:t>HBC video 2 &amp; 4</a:t>
            </a:r>
          </a:p>
          <a:p>
            <a:endParaRPr lang="en-US" dirty="0"/>
          </a:p>
        </p:txBody>
      </p:sp>
      <p:sp>
        <p:nvSpPr>
          <p:cNvPr id="4" name="Slide Number Placeholder 3"/>
          <p:cNvSpPr>
            <a:spLocks noGrp="1"/>
          </p:cNvSpPr>
          <p:nvPr>
            <p:ph type="sldNum" sz="quarter" idx="10"/>
          </p:nvPr>
        </p:nvSpPr>
        <p:spPr/>
        <p:txBody>
          <a:bodyPr/>
          <a:lstStyle/>
          <a:p>
            <a:pPr>
              <a:defRPr/>
            </a:pPr>
            <a:fld id="{9B37EA30-B0D1-4111-B7E7-23B5CD8E67D7}" type="slidenum">
              <a:rPr lang="en-US" smtClean="0"/>
              <a:pPr>
                <a:defRPr/>
              </a:pPr>
              <a:t>25</a:t>
            </a:fld>
            <a:endParaRPr lang="en-US" dirty="0"/>
          </a:p>
        </p:txBody>
      </p:sp>
    </p:spTree>
    <p:extLst>
      <p:ext uri="{BB962C8B-B14F-4D97-AF65-F5344CB8AC3E}">
        <p14:creationId xmlns:p14="http://schemas.microsoft.com/office/powerpoint/2010/main" val="1539675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2000" dirty="0"/>
              <a:t>Not rapport building</a:t>
            </a:r>
          </a:p>
          <a:p>
            <a:pPr>
              <a:spcBef>
                <a:spcPct val="0"/>
              </a:spcBef>
            </a:pPr>
            <a:endParaRPr lang="en-US" dirty="0"/>
          </a:p>
        </p:txBody>
      </p:sp>
      <p:sp>
        <p:nvSpPr>
          <p:cNvPr id="1146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D24788-D544-441B-B3F6-C9955E83B277}" type="slidenum">
              <a:rPr lang="en-US"/>
              <a:pPr fontAlgn="base">
                <a:spcBef>
                  <a:spcPct val="0"/>
                </a:spcBef>
                <a:spcAft>
                  <a:spcPct val="0"/>
                </a:spcAft>
              </a:pPr>
              <a:t>26</a:t>
            </a:fld>
            <a:endParaRPr lang="en-US" dirty="0"/>
          </a:p>
        </p:txBody>
      </p:sp>
    </p:spTree>
    <p:extLst>
      <p:ext uri="{BB962C8B-B14F-4D97-AF65-F5344CB8AC3E}">
        <p14:creationId xmlns:p14="http://schemas.microsoft.com/office/powerpoint/2010/main" val="9063834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sz="1200" dirty="0"/>
              <a:t>Relational vs Technical Aspects</a:t>
            </a:r>
          </a:p>
          <a:p>
            <a:pPr>
              <a:spcBef>
                <a:spcPct val="0"/>
              </a:spcBef>
            </a:pPr>
            <a:endParaRPr lang="en-US" sz="1200" dirty="0"/>
          </a:p>
          <a:p>
            <a:pPr>
              <a:spcBef>
                <a:spcPct val="0"/>
              </a:spcBef>
            </a:pPr>
            <a:r>
              <a:rPr lang="en-US" sz="1200" dirty="0"/>
              <a:t>Acronym</a:t>
            </a:r>
          </a:p>
          <a:p>
            <a:endParaRPr lang="en-US" dirty="0"/>
          </a:p>
        </p:txBody>
      </p:sp>
      <p:sp>
        <p:nvSpPr>
          <p:cNvPr id="4" name="Slide Number Placeholder 3"/>
          <p:cNvSpPr>
            <a:spLocks noGrp="1"/>
          </p:cNvSpPr>
          <p:nvPr>
            <p:ph type="sldNum" sz="quarter" idx="10"/>
          </p:nvPr>
        </p:nvSpPr>
        <p:spPr/>
        <p:txBody>
          <a:bodyPr/>
          <a:lstStyle/>
          <a:p>
            <a:pPr>
              <a:defRPr/>
            </a:pPr>
            <a:fld id="{9B37EA30-B0D1-4111-B7E7-23B5CD8E67D7}" type="slidenum">
              <a:rPr lang="en-US" smtClean="0"/>
              <a:pPr>
                <a:defRPr/>
              </a:pPr>
              <a:t>27</a:t>
            </a:fld>
            <a:endParaRPr lang="en-US" dirty="0"/>
          </a:p>
        </p:txBody>
      </p:sp>
    </p:spTree>
    <p:extLst>
      <p:ext uri="{BB962C8B-B14F-4D97-AF65-F5344CB8AC3E}">
        <p14:creationId xmlns:p14="http://schemas.microsoft.com/office/powerpoint/2010/main" val="13066845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spcBef>
                <a:spcPts val="0"/>
              </a:spcBef>
              <a:spcAft>
                <a:spcPts val="0"/>
              </a:spcAft>
              <a:defRPr/>
            </a:pPr>
            <a:r>
              <a:rPr lang="en-US" sz="1200" dirty="0"/>
              <a:t>Examples of closed-ended questions not appropriate for collaboration and inconsistent with MI – use Jeff and Jackie’s slides 46-49</a:t>
            </a:r>
          </a:p>
          <a:p>
            <a:pPr fontAlgn="auto">
              <a:spcBef>
                <a:spcPts val="0"/>
              </a:spcBef>
              <a:spcAft>
                <a:spcPts val="0"/>
              </a:spcAft>
              <a:defRPr/>
            </a:pPr>
            <a:endParaRPr lang="en-US" sz="1200" dirty="0"/>
          </a:p>
          <a:p>
            <a:pPr fontAlgn="auto">
              <a:spcBef>
                <a:spcPts val="0"/>
              </a:spcBef>
              <a:spcAft>
                <a:spcPts val="0"/>
              </a:spcAft>
              <a:buFont typeface="Arial" pitchFamily="34" charset="0"/>
              <a:buChar char="•"/>
              <a:defRPr/>
            </a:pPr>
            <a:r>
              <a:rPr lang="en-US" sz="1200" dirty="0"/>
              <a:t> Don’t you think your wife and kids have been hurt enough by your using?</a:t>
            </a:r>
          </a:p>
          <a:p>
            <a:pPr fontAlgn="auto">
              <a:spcBef>
                <a:spcPts val="0"/>
              </a:spcBef>
              <a:spcAft>
                <a:spcPts val="0"/>
              </a:spcAft>
              <a:buFont typeface="Arial" pitchFamily="34" charset="0"/>
              <a:buChar char="•"/>
              <a:defRPr/>
            </a:pPr>
            <a:r>
              <a:rPr lang="en-US" sz="1200" dirty="0"/>
              <a:t>Isn’t your friend’s idea that you should quit using really a good one?</a:t>
            </a:r>
          </a:p>
          <a:p>
            <a:pPr fontAlgn="auto">
              <a:spcBef>
                <a:spcPts val="0"/>
              </a:spcBef>
              <a:spcAft>
                <a:spcPts val="0"/>
              </a:spcAft>
              <a:buFont typeface="Arial" pitchFamily="34" charset="0"/>
              <a:buChar char="•"/>
              <a:defRPr/>
            </a:pPr>
            <a:r>
              <a:rPr lang="en-US" sz="1200" dirty="0"/>
              <a:t>Have you ever thought about joining a 12-Step group?</a:t>
            </a:r>
          </a:p>
          <a:p>
            <a:pPr fontAlgn="auto">
              <a:spcBef>
                <a:spcPts val="0"/>
              </a:spcBef>
              <a:spcAft>
                <a:spcPts val="0"/>
              </a:spcAft>
              <a:buFont typeface="Arial" pitchFamily="34" charset="0"/>
              <a:buChar char="•"/>
              <a:defRPr/>
            </a:pPr>
            <a:endParaRPr lang="en-US" sz="1200" dirty="0"/>
          </a:p>
          <a:p>
            <a:pPr fontAlgn="auto">
              <a:spcBef>
                <a:spcPts val="0"/>
              </a:spcBef>
              <a:spcAft>
                <a:spcPts val="0"/>
              </a:spcAft>
              <a:buFont typeface="Arial" pitchFamily="34" charset="0"/>
              <a:buNone/>
              <a:defRPr/>
            </a:pPr>
            <a:r>
              <a:rPr lang="en-US" sz="1200" dirty="0"/>
              <a:t>Often we get into this pattern of close-ended question, short response, repeat, repeat.  We’re doing most of the talking and the client is relegated to a more passive role.</a:t>
            </a:r>
          </a:p>
          <a:p>
            <a:endParaRPr lang="en-US" dirty="0"/>
          </a:p>
        </p:txBody>
      </p:sp>
      <p:sp>
        <p:nvSpPr>
          <p:cNvPr id="4" name="Slide Number Placeholder 3"/>
          <p:cNvSpPr>
            <a:spLocks noGrp="1"/>
          </p:cNvSpPr>
          <p:nvPr>
            <p:ph type="sldNum" sz="quarter" idx="10"/>
          </p:nvPr>
        </p:nvSpPr>
        <p:spPr/>
        <p:txBody>
          <a:bodyPr/>
          <a:lstStyle/>
          <a:p>
            <a:pPr>
              <a:defRPr/>
            </a:pPr>
            <a:fld id="{9B37EA30-B0D1-4111-B7E7-23B5CD8E67D7}" type="slidenum">
              <a:rPr lang="en-US" smtClean="0"/>
              <a:pPr>
                <a:defRPr/>
              </a:pPr>
              <a:t>28</a:t>
            </a:fld>
            <a:endParaRPr lang="en-US" dirty="0"/>
          </a:p>
        </p:txBody>
      </p:sp>
    </p:spTree>
    <p:extLst>
      <p:ext uri="{BB962C8B-B14F-4D97-AF65-F5344CB8AC3E}">
        <p14:creationId xmlns:p14="http://schemas.microsoft.com/office/powerpoint/2010/main" val="10773565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B37EA30-B0D1-4111-B7E7-23B5CD8E67D7}" type="slidenum">
              <a:rPr lang="en-US" smtClean="0"/>
              <a:pPr>
                <a:defRPr/>
              </a:pPr>
              <a:t>29</a:t>
            </a:fld>
            <a:endParaRPr lang="en-US" dirty="0"/>
          </a:p>
        </p:txBody>
      </p:sp>
    </p:spTree>
    <p:extLst>
      <p:ext uri="{BB962C8B-B14F-4D97-AF65-F5344CB8AC3E}">
        <p14:creationId xmlns:p14="http://schemas.microsoft.com/office/powerpoint/2010/main" val="1172503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E49407-5B70-4FD3-A038-6C9C09B26B20}" type="slidenum">
              <a:rPr lang="en-US"/>
              <a:pPr fontAlgn="base">
                <a:spcBef>
                  <a:spcPct val="0"/>
                </a:spcBef>
                <a:spcAft>
                  <a:spcPct val="0"/>
                </a:spcAft>
              </a:pPr>
              <a:t>3</a:t>
            </a:fld>
            <a:endParaRPr lang="en-US" dirty="0"/>
          </a:p>
        </p:txBody>
      </p:sp>
    </p:spTree>
    <p:extLst>
      <p:ext uri="{BB962C8B-B14F-4D97-AF65-F5344CB8AC3E}">
        <p14:creationId xmlns:p14="http://schemas.microsoft.com/office/powerpoint/2010/main" val="2152523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Try to leave the I out</a:t>
            </a:r>
          </a:p>
          <a:p>
            <a:endParaRPr lang="en-US" dirty="0"/>
          </a:p>
        </p:txBody>
      </p:sp>
      <p:sp>
        <p:nvSpPr>
          <p:cNvPr id="4" name="Slide Number Placeholder 3"/>
          <p:cNvSpPr>
            <a:spLocks noGrp="1"/>
          </p:cNvSpPr>
          <p:nvPr>
            <p:ph type="sldNum" sz="quarter" idx="10"/>
          </p:nvPr>
        </p:nvSpPr>
        <p:spPr/>
        <p:txBody>
          <a:bodyPr/>
          <a:lstStyle/>
          <a:p>
            <a:pPr>
              <a:defRPr/>
            </a:pPr>
            <a:fld id="{9B37EA30-B0D1-4111-B7E7-23B5CD8E67D7}" type="slidenum">
              <a:rPr lang="en-US" smtClean="0"/>
              <a:pPr>
                <a:defRPr/>
              </a:pPr>
              <a:t>30</a:t>
            </a:fld>
            <a:endParaRPr lang="en-US" dirty="0"/>
          </a:p>
        </p:txBody>
      </p:sp>
    </p:spTree>
    <p:extLst>
      <p:ext uri="{BB962C8B-B14F-4D97-AF65-F5344CB8AC3E}">
        <p14:creationId xmlns:p14="http://schemas.microsoft.com/office/powerpoint/2010/main" val="18691626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sz="1200" dirty="0"/>
              <a:t>ASK THEM FOR EXAMPLES OF AFFIRMATIONS?</a:t>
            </a:r>
          </a:p>
          <a:p>
            <a:pPr>
              <a:spcBef>
                <a:spcPct val="0"/>
              </a:spcBef>
            </a:pPr>
            <a:endParaRPr lang="en-US" sz="1200" dirty="0"/>
          </a:p>
          <a:p>
            <a:pPr>
              <a:spcBef>
                <a:spcPct val="0"/>
              </a:spcBef>
            </a:pPr>
            <a:r>
              <a:rPr lang="en-US" sz="1200" dirty="0"/>
              <a:t>HOW DO THEY DIFFER FROM PRAISE</a:t>
            </a:r>
            <a:r>
              <a:rPr lang="en-US" sz="1200" baseline="0" dirty="0"/>
              <a:t> OR COMPLIMENTS?</a:t>
            </a:r>
            <a:endParaRPr lang="en-US" sz="1200" dirty="0"/>
          </a:p>
          <a:p>
            <a:endParaRPr lang="en-US" dirty="0"/>
          </a:p>
        </p:txBody>
      </p:sp>
      <p:sp>
        <p:nvSpPr>
          <p:cNvPr id="4" name="Slide Number Placeholder 3"/>
          <p:cNvSpPr>
            <a:spLocks noGrp="1"/>
          </p:cNvSpPr>
          <p:nvPr>
            <p:ph type="sldNum" sz="quarter" idx="10"/>
          </p:nvPr>
        </p:nvSpPr>
        <p:spPr/>
        <p:txBody>
          <a:bodyPr/>
          <a:lstStyle/>
          <a:p>
            <a:pPr>
              <a:defRPr/>
            </a:pPr>
            <a:fld id="{9B37EA30-B0D1-4111-B7E7-23B5CD8E67D7}" type="slidenum">
              <a:rPr lang="en-US" smtClean="0"/>
              <a:pPr>
                <a:defRPr/>
              </a:pPr>
              <a:t>31</a:t>
            </a:fld>
            <a:endParaRPr lang="en-US" dirty="0"/>
          </a:p>
        </p:txBody>
      </p:sp>
    </p:spTree>
    <p:extLst>
      <p:ext uri="{BB962C8B-B14F-4D97-AF65-F5344CB8AC3E}">
        <p14:creationId xmlns:p14="http://schemas.microsoft.com/office/powerpoint/2010/main" val="36141578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Give some examples</a:t>
            </a:r>
          </a:p>
          <a:p>
            <a:endParaRPr lang="en-US" dirty="0"/>
          </a:p>
        </p:txBody>
      </p:sp>
      <p:sp>
        <p:nvSpPr>
          <p:cNvPr id="4" name="Slide Number Placeholder 3"/>
          <p:cNvSpPr>
            <a:spLocks noGrp="1"/>
          </p:cNvSpPr>
          <p:nvPr>
            <p:ph type="sldNum" sz="quarter" idx="10"/>
          </p:nvPr>
        </p:nvSpPr>
        <p:spPr/>
        <p:txBody>
          <a:bodyPr/>
          <a:lstStyle/>
          <a:p>
            <a:pPr>
              <a:defRPr/>
            </a:pPr>
            <a:fld id="{9B37EA30-B0D1-4111-B7E7-23B5CD8E67D7}" type="slidenum">
              <a:rPr lang="en-US" smtClean="0"/>
              <a:pPr>
                <a:defRPr/>
              </a:pPr>
              <a:t>32</a:t>
            </a:fld>
            <a:endParaRPr lang="en-US" dirty="0"/>
          </a:p>
        </p:txBody>
      </p:sp>
    </p:spTree>
    <p:extLst>
      <p:ext uri="{BB962C8B-B14F-4D97-AF65-F5344CB8AC3E}">
        <p14:creationId xmlns:p14="http://schemas.microsoft.com/office/powerpoint/2010/main" val="22410788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4500" dirty="0"/>
          </a:p>
        </p:txBody>
      </p:sp>
      <p:sp>
        <p:nvSpPr>
          <p:cNvPr id="4" name="Slide Number Placeholder 3"/>
          <p:cNvSpPr>
            <a:spLocks noGrp="1"/>
          </p:cNvSpPr>
          <p:nvPr>
            <p:ph type="sldNum" sz="quarter" idx="10"/>
          </p:nvPr>
        </p:nvSpPr>
        <p:spPr/>
        <p:txBody>
          <a:bodyPr/>
          <a:lstStyle/>
          <a:p>
            <a:fld id="{7EB6EE15-6A04-4526-8CFC-FE19D7901C84}" type="slidenum">
              <a:rPr lang="en-US" smtClean="0"/>
              <a:pPr/>
              <a:t>33</a:t>
            </a:fld>
            <a:endParaRPr lang="en-US" dirty="0"/>
          </a:p>
        </p:txBody>
      </p:sp>
    </p:spTree>
    <p:extLst>
      <p:ext uri="{BB962C8B-B14F-4D97-AF65-F5344CB8AC3E}">
        <p14:creationId xmlns:p14="http://schemas.microsoft.com/office/powerpoint/2010/main" val="20811998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a:t>Refer to PAGE 47 IN TIPS 35 BOOK.</a:t>
            </a:r>
            <a:r>
              <a:rPr lang="en-US" sz="2400" baseline="0" dirty="0"/>
              <a:t>  </a:t>
            </a:r>
            <a:endParaRPr lang="en-US" sz="2400" dirty="0"/>
          </a:p>
        </p:txBody>
      </p:sp>
      <p:sp>
        <p:nvSpPr>
          <p:cNvPr id="4" name="Slide Number Placeholder 3"/>
          <p:cNvSpPr>
            <a:spLocks noGrp="1"/>
          </p:cNvSpPr>
          <p:nvPr>
            <p:ph type="sldNum" sz="quarter" idx="10"/>
          </p:nvPr>
        </p:nvSpPr>
        <p:spPr/>
        <p:txBody>
          <a:bodyPr/>
          <a:lstStyle/>
          <a:p>
            <a:fld id="{7EB6EE15-6A04-4526-8CFC-FE19D7901C84}" type="slidenum">
              <a:rPr lang="en-US" smtClean="0"/>
              <a:pPr/>
              <a:t>34</a:t>
            </a:fld>
            <a:endParaRPr lang="en-US" dirty="0"/>
          </a:p>
        </p:txBody>
      </p:sp>
    </p:spTree>
    <p:extLst>
      <p:ext uri="{BB962C8B-B14F-4D97-AF65-F5344CB8AC3E}">
        <p14:creationId xmlns:p14="http://schemas.microsoft.com/office/powerpoint/2010/main" val="31632656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3300" dirty="0"/>
              <a:t>Acronym</a:t>
            </a:r>
          </a:p>
        </p:txBody>
      </p:sp>
      <p:sp>
        <p:nvSpPr>
          <p:cNvPr id="4" name="Slide Number Placeholder 3"/>
          <p:cNvSpPr>
            <a:spLocks noGrp="1"/>
          </p:cNvSpPr>
          <p:nvPr>
            <p:ph type="sldNum" sz="quarter" idx="10"/>
          </p:nvPr>
        </p:nvSpPr>
        <p:spPr/>
        <p:txBody>
          <a:bodyPr/>
          <a:lstStyle/>
          <a:p>
            <a:fld id="{7EB6EE15-6A04-4526-8CFC-FE19D7901C84}" type="slidenum">
              <a:rPr lang="en-US" smtClean="0"/>
              <a:pPr/>
              <a:t>35</a:t>
            </a:fld>
            <a:endParaRPr lang="en-US" dirty="0"/>
          </a:p>
        </p:txBody>
      </p:sp>
    </p:spTree>
    <p:extLst>
      <p:ext uri="{BB962C8B-B14F-4D97-AF65-F5344CB8AC3E}">
        <p14:creationId xmlns:p14="http://schemas.microsoft.com/office/powerpoint/2010/main" val="25567311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a:t>Practice</a:t>
            </a:r>
            <a:r>
              <a:rPr lang="en-US" sz="2400" baseline="0" dirty="0"/>
              <a:t> can be:</a:t>
            </a:r>
          </a:p>
          <a:p>
            <a:pPr>
              <a:buFont typeface="Arial" pitchFamily="34" charset="0"/>
              <a:buChar char="•"/>
            </a:pPr>
            <a:r>
              <a:rPr lang="en-US" sz="2400" baseline="0" dirty="0"/>
              <a:t>Role plays</a:t>
            </a:r>
          </a:p>
          <a:p>
            <a:pPr>
              <a:buFont typeface="Arial" pitchFamily="34" charset="0"/>
              <a:buChar char="•"/>
            </a:pPr>
            <a:r>
              <a:rPr lang="en-US" sz="2400" baseline="0" dirty="0"/>
              <a:t>Audiotaped sessions with clients</a:t>
            </a:r>
          </a:p>
          <a:p>
            <a:pPr>
              <a:buFont typeface="Arial" pitchFamily="34" charset="0"/>
              <a:buChar char="•"/>
            </a:pPr>
            <a:r>
              <a:rPr lang="en-US" sz="2400" baseline="0" dirty="0"/>
              <a:t>Standardized patients</a:t>
            </a:r>
          </a:p>
          <a:p>
            <a:pPr>
              <a:buFont typeface="Arial" pitchFamily="34" charset="0"/>
              <a:buChar char="•"/>
            </a:pPr>
            <a:endParaRPr lang="en-US" sz="2400" baseline="0" dirty="0"/>
          </a:p>
          <a:p>
            <a:pPr>
              <a:buFont typeface="Arial" pitchFamily="34" charset="0"/>
              <a:buNone/>
            </a:pPr>
            <a:endParaRPr lang="en-US" sz="2400" baseline="0" dirty="0"/>
          </a:p>
        </p:txBody>
      </p:sp>
      <p:sp>
        <p:nvSpPr>
          <p:cNvPr id="4" name="Slide Number Placeholder 3"/>
          <p:cNvSpPr>
            <a:spLocks noGrp="1"/>
          </p:cNvSpPr>
          <p:nvPr>
            <p:ph type="sldNum" sz="quarter" idx="10"/>
          </p:nvPr>
        </p:nvSpPr>
        <p:spPr/>
        <p:txBody>
          <a:bodyPr/>
          <a:lstStyle/>
          <a:p>
            <a:fld id="{7EB6EE15-6A04-4526-8CFC-FE19D7901C84}" type="slidenum">
              <a:rPr lang="en-US" smtClean="0"/>
              <a:pPr/>
              <a:t>36</a:t>
            </a:fld>
            <a:endParaRPr lang="en-US" dirty="0"/>
          </a:p>
        </p:txBody>
      </p:sp>
    </p:spTree>
    <p:extLst>
      <p:ext uri="{BB962C8B-B14F-4D97-AF65-F5344CB8AC3E}">
        <p14:creationId xmlns:p14="http://schemas.microsoft.com/office/powerpoint/2010/main" val="1142718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800" dirty="0"/>
              <a:t>For coaching, all staff will have recorders and upload sessions to a web-site</a:t>
            </a:r>
            <a:r>
              <a:rPr lang="en-US" sz="2800" baseline="0" dirty="0"/>
              <a:t> that only I will have access to.  Will have to get clients to sign off for the recording.  Should keep in client files.  Typically we don’t have a problem with client saying no.</a:t>
            </a:r>
            <a:endParaRPr lang="en-US" sz="2800" dirty="0"/>
          </a:p>
        </p:txBody>
      </p:sp>
      <p:sp>
        <p:nvSpPr>
          <p:cNvPr id="4" name="Slide Number Placeholder 3"/>
          <p:cNvSpPr>
            <a:spLocks noGrp="1"/>
          </p:cNvSpPr>
          <p:nvPr>
            <p:ph type="sldNum" sz="quarter" idx="10"/>
          </p:nvPr>
        </p:nvSpPr>
        <p:spPr/>
        <p:txBody>
          <a:bodyPr/>
          <a:lstStyle/>
          <a:p>
            <a:fld id="{7EB6EE15-6A04-4526-8CFC-FE19D7901C84}" type="slidenum">
              <a:rPr lang="en-US" smtClean="0"/>
              <a:pPr/>
              <a:t>37</a:t>
            </a:fld>
            <a:endParaRPr lang="en-US" dirty="0"/>
          </a:p>
        </p:txBody>
      </p:sp>
    </p:spTree>
    <p:extLst>
      <p:ext uri="{BB962C8B-B14F-4D97-AF65-F5344CB8AC3E}">
        <p14:creationId xmlns:p14="http://schemas.microsoft.com/office/powerpoint/2010/main" val="29613801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37EA30-B0D1-4111-B7E7-23B5CD8E67D7}" type="slidenum">
              <a:rPr lang="en-US" smtClean="0"/>
              <a:pPr>
                <a:defRPr/>
              </a:pPr>
              <a:t>38</a:t>
            </a:fld>
            <a:endParaRPr lang="en-US" dirty="0"/>
          </a:p>
        </p:txBody>
      </p:sp>
    </p:spTree>
    <p:extLst>
      <p:ext uri="{BB962C8B-B14F-4D97-AF65-F5344CB8AC3E}">
        <p14:creationId xmlns:p14="http://schemas.microsoft.com/office/powerpoint/2010/main" val="1877464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fontAlgn="auto">
              <a:spcBef>
                <a:spcPts val="0"/>
              </a:spcBef>
              <a:spcAft>
                <a:spcPts val="0"/>
              </a:spcAft>
              <a:defRPr/>
            </a:pPr>
            <a:r>
              <a:rPr lang="en-US" sz="2900" dirty="0"/>
              <a:t>Might do Personal Change exercise here.</a:t>
            </a:r>
          </a:p>
          <a:p>
            <a:pPr lvl="1" fontAlgn="auto">
              <a:spcBef>
                <a:spcPts val="0"/>
              </a:spcBef>
              <a:spcAft>
                <a:spcPts val="0"/>
              </a:spcAft>
              <a:buFont typeface="Arial" pitchFamily="34" charset="0"/>
              <a:buChar char="•"/>
              <a:defRPr/>
            </a:pPr>
            <a:r>
              <a:rPr lang="en-US" sz="2900" dirty="0"/>
              <a:t>	Think about a personal change they have made in their lives; and</a:t>
            </a:r>
          </a:p>
          <a:p>
            <a:pPr lvl="1" fontAlgn="auto">
              <a:spcBef>
                <a:spcPts val="0"/>
              </a:spcBef>
              <a:spcAft>
                <a:spcPts val="0"/>
              </a:spcAft>
              <a:buFont typeface="Arial" pitchFamily="34" charset="0"/>
              <a:buChar char="•"/>
              <a:defRPr/>
            </a:pPr>
            <a:r>
              <a:rPr lang="en-US" sz="2900" dirty="0"/>
              <a:t> 	Write down everything they can remember about the process, using the questions on the overhead as a guide</a:t>
            </a:r>
          </a:p>
          <a:p>
            <a:pPr lvl="1" fontAlgn="auto">
              <a:spcBef>
                <a:spcPts val="0"/>
              </a:spcBef>
              <a:spcAft>
                <a:spcPts val="0"/>
              </a:spcAft>
              <a:buFont typeface="Arial" pitchFamily="34" charset="0"/>
              <a:buChar char="•"/>
              <a:defRPr/>
            </a:pPr>
            <a:endParaRPr lang="en-US" sz="2900" dirty="0"/>
          </a:p>
          <a:p>
            <a:pPr lvl="1" fontAlgn="auto">
              <a:spcBef>
                <a:spcPts val="0"/>
              </a:spcBef>
              <a:spcAft>
                <a:spcPts val="0"/>
              </a:spcAft>
              <a:buFont typeface="Arial" pitchFamily="34" charset="0"/>
              <a:buChar char="•"/>
              <a:defRPr/>
            </a:pPr>
            <a:r>
              <a:rPr lang="en-US" sz="2900" dirty="0"/>
              <a:t> 	No one will see their notes</a:t>
            </a:r>
          </a:p>
          <a:p>
            <a:pPr lvl="1" fontAlgn="auto">
              <a:spcBef>
                <a:spcPts val="0"/>
              </a:spcBef>
              <a:spcAft>
                <a:spcPts val="0"/>
              </a:spcAft>
              <a:buFont typeface="Arial" pitchFamily="34" charset="0"/>
              <a:buChar char="•"/>
              <a:defRPr/>
            </a:pPr>
            <a:r>
              <a:rPr lang="en-US" sz="2900" dirty="0"/>
              <a:t> 	They are free to share or NOT to share anything they write (it’s up to them, it’s their choice)</a:t>
            </a:r>
          </a:p>
          <a:p>
            <a:pPr lvl="1" fontAlgn="auto">
              <a:spcBef>
                <a:spcPts val="0"/>
              </a:spcBef>
              <a:spcAft>
                <a:spcPts val="0"/>
              </a:spcAft>
              <a:buFont typeface="Arial" pitchFamily="34" charset="0"/>
              <a:buNone/>
              <a:defRPr/>
            </a:pPr>
            <a:endParaRPr lang="en-US" sz="2900" dirty="0"/>
          </a:p>
          <a:p>
            <a:pPr lvl="1" fontAlgn="auto">
              <a:spcBef>
                <a:spcPts val="0"/>
              </a:spcBef>
              <a:spcAft>
                <a:spcPts val="0"/>
              </a:spcAft>
              <a:buFont typeface="Arial" pitchFamily="34" charset="0"/>
              <a:buNone/>
              <a:defRPr/>
            </a:pPr>
            <a:r>
              <a:rPr lang="en-US" sz="2900" dirty="0"/>
              <a:t>Allow 10 minutes for the exercise</a:t>
            </a:r>
          </a:p>
          <a:p>
            <a:pPr lvl="2" fontAlgn="auto">
              <a:spcBef>
                <a:spcPts val="0"/>
              </a:spcBef>
              <a:spcAft>
                <a:spcPts val="0"/>
              </a:spcAft>
              <a:buFont typeface="Arial" pitchFamily="34" charset="0"/>
              <a:buNone/>
              <a:defRPr/>
            </a:pPr>
            <a:endParaRPr lang="en-US" sz="2900" dirty="0"/>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D997D2-5934-4475-B080-54B284066EB0}" type="slidenum">
              <a:rPr lang="en-US"/>
              <a:pPr fontAlgn="base">
                <a:spcBef>
                  <a:spcPct val="0"/>
                </a:spcBef>
                <a:spcAft>
                  <a:spcPct val="0"/>
                </a:spcAft>
              </a:pPr>
              <a:t>4</a:t>
            </a:fld>
            <a:endParaRPr lang="en-US" dirty="0"/>
          </a:p>
        </p:txBody>
      </p:sp>
    </p:spTree>
    <p:extLst>
      <p:ext uri="{BB962C8B-B14F-4D97-AF65-F5344CB8AC3E}">
        <p14:creationId xmlns:p14="http://schemas.microsoft.com/office/powerpoint/2010/main" val="1961589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CB5CB4-369C-4599-A581-CF33411B73F8}" type="slidenum">
              <a:rPr lang="en-US" smtClean="0"/>
              <a:t>5</a:t>
            </a:fld>
            <a:endParaRPr lang="en-US" dirty="0"/>
          </a:p>
        </p:txBody>
      </p:sp>
    </p:spTree>
    <p:extLst>
      <p:ext uri="{BB962C8B-B14F-4D97-AF65-F5344CB8AC3E}">
        <p14:creationId xmlns:p14="http://schemas.microsoft.com/office/powerpoint/2010/main" val="283250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B37EA30-B0D1-4111-B7E7-23B5CD8E67D7}" type="slidenum">
              <a:rPr lang="en-US" smtClean="0"/>
              <a:pPr>
                <a:defRPr/>
              </a:pPr>
              <a:t>6</a:t>
            </a:fld>
            <a:endParaRPr lang="en-US" dirty="0"/>
          </a:p>
        </p:txBody>
      </p:sp>
    </p:spTree>
    <p:extLst>
      <p:ext uri="{BB962C8B-B14F-4D97-AF65-F5344CB8AC3E}">
        <p14:creationId xmlns:p14="http://schemas.microsoft.com/office/powerpoint/2010/main" val="2769929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THEM TO GIVE ME SOME EXAMPLES OF A TARGET BEHAVIOR FOR ONE OF THEIR CLIENTS AND WHAT THE CLIENT IS SAYING, WHAT SOC THEY IMAGINE THEM TO BE IN </a:t>
            </a:r>
          </a:p>
        </p:txBody>
      </p:sp>
      <p:sp>
        <p:nvSpPr>
          <p:cNvPr id="4" name="Slide Number Placeholder 3"/>
          <p:cNvSpPr>
            <a:spLocks noGrp="1"/>
          </p:cNvSpPr>
          <p:nvPr>
            <p:ph type="sldNum" sz="quarter" idx="10"/>
          </p:nvPr>
        </p:nvSpPr>
        <p:spPr/>
        <p:txBody>
          <a:bodyPr/>
          <a:lstStyle/>
          <a:p>
            <a:fld id="{09CB5CB4-369C-4599-A581-CF33411B73F8}" type="slidenum">
              <a:rPr lang="en-US" smtClean="0"/>
              <a:t>7</a:t>
            </a:fld>
            <a:endParaRPr lang="en-US" dirty="0"/>
          </a:p>
        </p:txBody>
      </p:sp>
    </p:spTree>
    <p:extLst>
      <p:ext uri="{BB962C8B-B14F-4D97-AF65-F5344CB8AC3E}">
        <p14:creationId xmlns:p14="http://schemas.microsoft.com/office/powerpoint/2010/main" val="573158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Herculaneum in </a:t>
            </a:r>
            <a:r>
              <a:rPr lang="en-US" sz="2000" dirty="0" err="1"/>
              <a:t>Ercolano</a:t>
            </a:r>
            <a:endParaRPr lang="en-US" sz="2000" dirty="0"/>
          </a:p>
          <a:p>
            <a:endParaRPr lang="en-US" sz="2000" dirty="0"/>
          </a:p>
          <a:p>
            <a:r>
              <a:rPr lang="en-US" sz="2000" dirty="0"/>
              <a:t>Gulf of Naples</a:t>
            </a:r>
          </a:p>
          <a:p>
            <a:endParaRPr lang="en-US" sz="2000" dirty="0"/>
          </a:p>
        </p:txBody>
      </p:sp>
      <p:sp>
        <p:nvSpPr>
          <p:cNvPr id="4" name="Slide Number Placeholder 3"/>
          <p:cNvSpPr>
            <a:spLocks noGrp="1"/>
          </p:cNvSpPr>
          <p:nvPr>
            <p:ph type="sldNum" sz="quarter" idx="10"/>
          </p:nvPr>
        </p:nvSpPr>
        <p:spPr/>
        <p:txBody>
          <a:bodyPr/>
          <a:lstStyle/>
          <a:p>
            <a:fld id="{09CB5CB4-369C-4599-A581-CF33411B73F8}" type="slidenum">
              <a:rPr lang="en-US" smtClean="0"/>
              <a:t>8</a:t>
            </a:fld>
            <a:endParaRPr lang="en-US"/>
          </a:p>
        </p:txBody>
      </p:sp>
    </p:spTree>
    <p:extLst>
      <p:ext uri="{BB962C8B-B14F-4D97-AF65-F5344CB8AC3E}">
        <p14:creationId xmlns:p14="http://schemas.microsoft.com/office/powerpoint/2010/main" val="383423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09134F-4FAF-4B94-A6EC-C59D6E64FFC9}" type="slidenum">
              <a:rPr lang="en-US"/>
              <a:pPr fontAlgn="base">
                <a:spcBef>
                  <a:spcPct val="0"/>
                </a:spcBef>
                <a:spcAft>
                  <a:spcPct val="0"/>
                </a:spcAft>
              </a:pPr>
              <a:t>9</a:t>
            </a:fld>
            <a:endParaRPr lang="en-US" dirty="0"/>
          </a:p>
        </p:txBody>
      </p:sp>
      <p:sp>
        <p:nvSpPr>
          <p:cNvPr id="8294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2948" name="Rectangle 3"/>
          <p:cNvSpPr>
            <a:spLocks noGrp="1" noChangeArrowheads="1"/>
          </p:cNvSpPr>
          <p:nvPr>
            <p:ph type="body" idx="1"/>
          </p:nvPr>
        </p:nvSpPr>
        <p:spPr bwMode="auto">
          <a:xfrm>
            <a:off x="935038" y="4416425"/>
            <a:ext cx="5140325" cy="4183063"/>
          </a:xfrm>
          <a:solidFill>
            <a:srgbClr val="FFFFFF"/>
          </a:solidFill>
          <a:ln>
            <a:solidFill>
              <a:srgbClr val="000000"/>
            </a:solidFill>
            <a:miter lim="800000"/>
            <a:headEnd/>
            <a:tailEnd/>
          </a:ln>
        </p:spPr>
        <p:txBody>
          <a:bodyPr wrap="square" lIns="93172" tIns="46587" rIns="93172" bIns="46587" numCol="1" anchor="t" anchorCtr="0" compatLnSpc="1">
            <a:prstTxWarp prst="textNoShape">
              <a:avLst/>
            </a:prstTxWarp>
          </a:bodyPr>
          <a:lstStyle/>
          <a:p>
            <a:pPr>
              <a:spcBef>
                <a:spcPct val="0"/>
              </a:spcBef>
            </a:pPr>
            <a:r>
              <a:rPr lang="en-US" sz="2900" dirty="0"/>
              <a:t>Aggressive Driving Behavior Scale</a:t>
            </a:r>
          </a:p>
        </p:txBody>
      </p:sp>
    </p:spTree>
    <p:extLst>
      <p:ext uri="{BB962C8B-B14F-4D97-AF65-F5344CB8AC3E}">
        <p14:creationId xmlns:p14="http://schemas.microsoft.com/office/powerpoint/2010/main" val="973711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8801AB4E-92A5-45A0-86EC-A64A4024AE4A}" type="datetimeFigureOut">
              <a:rPr lang="en-US" smtClean="0"/>
              <a:pPr>
                <a:defRPr/>
              </a:pPr>
              <a:t>10/2/2017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pPr>
              <a:defRPr/>
            </a:pPr>
            <a:fld id="{3A12CBDD-B0F7-47E8-9966-27A5513439E3}" type="slidenum">
              <a:rPr lang="en-US" smtClean="0"/>
              <a:pPr>
                <a:defRPr/>
              </a:pPr>
              <a:t>‹#›</a:t>
            </a:fld>
            <a:endParaRPr lang="en-US" dirty="0"/>
          </a:p>
        </p:txBody>
      </p:sp>
    </p:spTree>
    <p:extLst>
      <p:ext uri="{BB962C8B-B14F-4D97-AF65-F5344CB8AC3E}">
        <p14:creationId xmlns:p14="http://schemas.microsoft.com/office/powerpoint/2010/main" val="3352717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278DC07B-3909-4782-B786-4D2F47BFD3B9}" type="datetimeFigureOut">
              <a:rPr lang="en-US" smtClean="0"/>
              <a:pPr>
                <a:defRPr/>
              </a:pPr>
              <a:t>10/2/2017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4EDF337A-F307-4C49-B77C-E1A756E0D120}" type="slidenum">
              <a:rPr lang="en-US" smtClean="0"/>
              <a:pPr>
                <a:defRPr/>
              </a:pPr>
              <a:t>‹#›</a:t>
            </a:fld>
            <a:endParaRPr lang="en-US" dirty="0"/>
          </a:p>
        </p:txBody>
      </p:sp>
    </p:spTree>
    <p:extLst>
      <p:ext uri="{BB962C8B-B14F-4D97-AF65-F5344CB8AC3E}">
        <p14:creationId xmlns:p14="http://schemas.microsoft.com/office/powerpoint/2010/main" val="1288256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278DC07B-3909-4782-B786-4D2F47BFD3B9}" type="datetimeFigureOut">
              <a:rPr lang="en-US" smtClean="0"/>
              <a:pPr>
                <a:defRPr/>
              </a:pPr>
              <a:t>10/2/2017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4EDF337A-F307-4C49-B77C-E1A756E0D120}" type="slidenum">
              <a:rPr lang="en-US" smtClean="0"/>
              <a:pPr>
                <a:defRPr/>
              </a:pPr>
              <a:t>‹#›</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60468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pPr>
              <a:defRPr/>
            </a:pPr>
            <a:fld id="{278DC07B-3909-4782-B786-4D2F47BFD3B9}" type="datetimeFigureOut">
              <a:rPr lang="en-US" smtClean="0"/>
              <a:pPr>
                <a:defRPr/>
              </a:pPr>
              <a:t>10/2/2017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4EDF337A-F307-4C49-B77C-E1A756E0D120}" type="slidenum">
              <a:rPr lang="en-US" smtClean="0"/>
              <a:pPr>
                <a:defRPr/>
              </a:pPr>
              <a:t>‹#›</a:t>
            </a:fld>
            <a:endParaRPr lang="en-US" dirty="0"/>
          </a:p>
        </p:txBody>
      </p:sp>
    </p:spTree>
    <p:extLst>
      <p:ext uri="{BB962C8B-B14F-4D97-AF65-F5344CB8AC3E}">
        <p14:creationId xmlns:p14="http://schemas.microsoft.com/office/powerpoint/2010/main" val="1907801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pPr>
              <a:defRPr/>
            </a:pPr>
            <a:fld id="{278DC07B-3909-4782-B786-4D2F47BFD3B9}" type="datetimeFigureOut">
              <a:rPr lang="en-US" smtClean="0"/>
              <a:pPr>
                <a:defRPr/>
              </a:pPr>
              <a:t>10/2/2017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4EDF337A-F307-4C49-B77C-E1A756E0D120}" type="slidenum">
              <a:rPr lang="en-US" smtClean="0"/>
              <a:pPr>
                <a:defRPr/>
              </a:pPr>
              <a:t>‹#›</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64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pPr>
              <a:defRPr/>
            </a:pPr>
            <a:fld id="{278DC07B-3909-4782-B786-4D2F47BFD3B9}" type="datetimeFigureOut">
              <a:rPr lang="en-US" smtClean="0"/>
              <a:pPr>
                <a:defRPr/>
              </a:pPr>
              <a:t>10/2/2017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4EDF337A-F307-4C49-B77C-E1A756E0D120}" type="slidenum">
              <a:rPr lang="en-US" smtClean="0"/>
              <a:pPr>
                <a:defRPr/>
              </a:pPr>
              <a:t>‹#›</a:t>
            </a:fld>
            <a:endParaRPr lang="en-US" dirty="0"/>
          </a:p>
        </p:txBody>
      </p:sp>
    </p:spTree>
    <p:extLst>
      <p:ext uri="{BB962C8B-B14F-4D97-AF65-F5344CB8AC3E}">
        <p14:creationId xmlns:p14="http://schemas.microsoft.com/office/powerpoint/2010/main" val="2956597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E444160-6E84-43DC-824F-B979578BBCC7}" type="datetimeFigureOut">
              <a:rPr lang="en-US" smtClean="0"/>
              <a:pPr>
                <a:defRPr/>
              </a:pPr>
              <a:t>10/2/2017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F90C67FB-35FC-4F80-B768-84B663814A49}" type="slidenum">
              <a:rPr lang="en-US" smtClean="0"/>
              <a:pPr>
                <a:defRPr/>
              </a:pPr>
              <a:t>‹#›</a:t>
            </a:fld>
            <a:endParaRPr lang="en-US" dirty="0"/>
          </a:p>
        </p:txBody>
      </p:sp>
    </p:spTree>
    <p:extLst>
      <p:ext uri="{BB962C8B-B14F-4D97-AF65-F5344CB8AC3E}">
        <p14:creationId xmlns:p14="http://schemas.microsoft.com/office/powerpoint/2010/main" val="2199403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1F84002-CDA3-4EDF-89E3-901F2B55F7C3}" type="datetimeFigureOut">
              <a:rPr lang="en-US" smtClean="0"/>
              <a:pPr>
                <a:defRPr/>
              </a:pPr>
              <a:t>10/2/2017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6B5D4CA4-F8EB-4C8E-9B50-0FDA250F483B}" type="slidenum">
              <a:rPr lang="en-US" smtClean="0"/>
              <a:pPr>
                <a:defRPr/>
              </a:pPr>
              <a:t>‹#›</a:t>
            </a:fld>
            <a:endParaRPr lang="en-US" dirty="0"/>
          </a:p>
        </p:txBody>
      </p:sp>
    </p:spTree>
    <p:extLst>
      <p:ext uri="{BB962C8B-B14F-4D97-AF65-F5344CB8AC3E}">
        <p14:creationId xmlns:p14="http://schemas.microsoft.com/office/powerpoint/2010/main" val="2764677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83A3792-0B4B-4868-A404-18B0D7EDA154}" type="datetimeFigureOut">
              <a:rPr lang="en-US" smtClean="0"/>
              <a:pPr>
                <a:defRPr/>
              </a:pPr>
              <a:t>10/2/2017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DDB74818-8A03-430B-91B9-730859F07B99}" type="slidenum">
              <a:rPr lang="en-US" smtClean="0"/>
              <a:pPr>
                <a:defRPr/>
              </a:pPr>
              <a:t>‹#›</a:t>
            </a:fld>
            <a:endParaRPr lang="en-US" dirty="0"/>
          </a:p>
        </p:txBody>
      </p:sp>
    </p:spTree>
    <p:extLst>
      <p:ext uri="{BB962C8B-B14F-4D97-AF65-F5344CB8AC3E}">
        <p14:creationId xmlns:p14="http://schemas.microsoft.com/office/powerpoint/2010/main" val="4265637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02EFA6C1-1662-43D7-90DD-9136D971BB93}" type="datetimeFigureOut">
              <a:rPr lang="en-US" smtClean="0"/>
              <a:pPr>
                <a:defRPr/>
              </a:pPr>
              <a:t>10/2/2017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14D69C65-2BA9-4CFD-9E0B-6535E6FD3EF0}" type="slidenum">
              <a:rPr lang="en-US" smtClean="0"/>
              <a:pPr>
                <a:defRPr/>
              </a:pPr>
              <a:t>‹#›</a:t>
            </a:fld>
            <a:endParaRPr lang="en-US" dirty="0"/>
          </a:p>
        </p:txBody>
      </p:sp>
    </p:spTree>
    <p:extLst>
      <p:ext uri="{BB962C8B-B14F-4D97-AF65-F5344CB8AC3E}">
        <p14:creationId xmlns:p14="http://schemas.microsoft.com/office/powerpoint/2010/main" val="479527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65C46B45-0AB0-4E5D-B4BF-EB7FC461DCEC}" type="datetimeFigureOut">
              <a:rPr lang="en-US" smtClean="0"/>
              <a:pPr>
                <a:defRPr/>
              </a:pPr>
              <a:t>10/2/2017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pPr>
              <a:defRPr/>
            </a:pPr>
            <a:fld id="{035DCE86-C276-4D89-9FF2-315897FEE48B}" type="slidenum">
              <a:rPr lang="en-US" smtClean="0"/>
              <a:pPr>
                <a:defRPr/>
              </a:pPr>
              <a:t>‹#›</a:t>
            </a:fld>
            <a:endParaRPr lang="en-US" dirty="0"/>
          </a:p>
        </p:txBody>
      </p:sp>
    </p:spTree>
    <p:extLst>
      <p:ext uri="{BB962C8B-B14F-4D97-AF65-F5344CB8AC3E}">
        <p14:creationId xmlns:p14="http://schemas.microsoft.com/office/powerpoint/2010/main" val="3931585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DAA2A8E5-7542-4518-9DD1-A4070DC773C4}" type="datetimeFigureOut">
              <a:rPr lang="en-US" smtClean="0"/>
              <a:pPr>
                <a:defRPr/>
              </a:pPr>
              <a:t>10/2/2017</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pPr>
              <a:defRPr/>
            </a:pPr>
            <a:fld id="{6A49B975-B755-436D-A8BA-9237068A2072}" type="slidenum">
              <a:rPr lang="en-US" smtClean="0"/>
              <a:pPr>
                <a:defRPr/>
              </a:pPr>
              <a:t>‹#›</a:t>
            </a:fld>
            <a:endParaRPr lang="en-US" dirty="0"/>
          </a:p>
        </p:txBody>
      </p:sp>
    </p:spTree>
    <p:extLst>
      <p:ext uri="{BB962C8B-B14F-4D97-AF65-F5344CB8AC3E}">
        <p14:creationId xmlns:p14="http://schemas.microsoft.com/office/powerpoint/2010/main" val="3902943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6198F3F9-F8AD-4139-9311-4F491755B411}" type="datetimeFigureOut">
              <a:rPr lang="en-US" smtClean="0"/>
              <a:pPr>
                <a:defRPr/>
              </a:pPr>
              <a:t>10/2/2017</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B1C92FCE-5B51-4E1A-B13B-9358ACC98C54}" type="slidenum">
              <a:rPr lang="en-US" smtClean="0"/>
              <a:pPr>
                <a:defRPr/>
              </a:pPr>
              <a:t>‹#›</a:t>
            </a:fld>
            <a:endParaRPr lang="en-US" dirty="0"/>
          </a:p>
        </p:txBody>
      </p:sp>
    </p:spTree>
    <p:extLst>
      <p:ext uri="{BB962C8B-B14F-4D97-AF65-F5344CB8AC3E}">
        <p14:creationId xmlns:p14="http://schemas.microsoft.com/office/powerpoint/2010/main" val="1429473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EFC4878-E963-4A88-A165-9E818F8824A3}" type="datetimeFigureOut">
              <a:rPr lang="en-US" smtClean="0"/>
              <a:pPr>
                <a:defRPr/>
              </a:pPr>
              <a:t>10/2/2017</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D625B071-9E9B-4327-B21A-726D643108E2}" type="slidenum">
              <a:rPr lang="en-US" smtClean="0"/>
              <a:pPr>
                <a:defRPr/>
              </a:pPr>
              <a:t>‹#›</a:t>
            </a:fld>
            <a:endParaRPr lang="en-US" dirty="0"/>
          </a:p>
        </p:txBody>
      </p:sp>
    </p:spTree>
    <p:extLst>
      <p:ext uri="{BB962C8B-B14F-4D97-AF65-F5344CB8AC3E}">
        <p14:creationId xmlns:p14="http://schemas.microsoft.com/office/powerpoint/2010/main" val="4005131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432BE151-FB93-4695-ADFD-92DCBE2BBF19}" type="datetimeFigureOut">
              <a:rPr lang="en-US" smtClean="0"/>
              <a:pPr>
                <a:defRPr/>
              </a:pPr>
              <a:t>10/2/2017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9B7DD839-286F-4C45-85C6-6326DDA91DA0}" type="slidenum">
              <a:rPr lang="en-US" smtClean="0"/>
              <a:pPr>
                <a:defRPr/>
              </a:pPr>
              <a:t>‹#›</a:t>
            </a:fld>
            <a:endParaRPr lang="en-US" dirty="0"/>
          </a:p>
        </p:txBody>
      </p:sp>
    </p:spTree>
    <p:extLst>
      <p:ext uri="{BB962C8B-B14F-4D97-AF65-F5344CB8AC3E}">
        <p14:creationId xmlns:p14="http://schemas.microsoft.com/office/powerpoint/2010/main" val="488609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561ADD0A-D13E-4A84-B81F-1034E57EC92C}" type="datetimeFigureOut">
              <a:rPr lang="en-US" smtClean="0"/>
              <a:pPr>
                <a:defRPr/>
              </a:pPr>
              <a:t>10/2/2017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747020D1-5EC7-405E-8DCC-03CC05219362}" type="slidenum">
              <a:rPr lang="en-US" smtClean="0"/>
              <a:pPr>
                <a:defRPr/>
              </a:pPr>
              <a:t>‹#›</a:t>
            </a:fld>
            <a:endParaRPr lang="en-US" dirty="0"/>
          </a:p>
        </p:txBody>
      </p:sp>
    </p:spTree>
    <p:extLst>
      <p:ext uri="{BB962C8B-B14F-4D97-AF65-F5344CB8AC3E}">
        <p14:creationId xmlns:p14="http://schemas.microsoft.com/office/powerpoint/2010/main" val="1890656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278DC07B-3909-4782-B786-4D2F47BFD3B9}" type="datetimeFigureOut">
              <a:rPr lang="en-US" smtClean="0"/>
              <a:pPr>
                <a:defRPr/>
              </a:pPr>
              <a:t>10/2/2017</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a:defRPr/>
            </a:pPr>
            <a:fld id="{4EDF337A-F307-4C49-B77C-E1A756E0D120}" type="slidenum">
              <a:rPr lang="en-US" smtClean="0"/>
              <a:pPr>
                <a:defRPr/>
              </a:pPr>
              <a:t>‹#›</a:t>
            </a:fld>
            <a:endParaRPr lang="en-US" dirty="0"/>
          </a:p>
        </p:txBody>
      </p:sp>
    </p:spTree>
    <p:extLst>
      <p:ext uri="{BB962C8B-B14F-4D97-AF65-F5344CB8AC3E}">
        <p14:creationId xmlns:p14="http://schemas.microsoft.com/office/powerpoint/2010/main" val="393307525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crouch@searchhomeless.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23.xml"/><Relationship Id="rId5" Type="http://schemas.openxmlformats.org/officeDocument/2006/relationships/tags" Target="../tags/tag5.xml"/><Relationship Id="rId10" Type="http://schemas.openxmlformats.org/officeDocument/2006/relationships/slideLayout" Target="../slideLayouts/slideLayout2.xml"/><Relationship Id="rId4" Type="http://schemas.openxmlformats.org/officeDocument/2006/relationships/tags" Target="../tags/tag4.xml"/><Relationship Id="rId9" Type="http://schemas.openxmlformats.org/officeDocument/2006/relationships/tags" Target="../tags/tag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ccrouch@searchhomeless.or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fontAlgn="auto">
              <a:spcAft>
                <a:spcPts val="0"/>
              </a:spcAft>
              <a:defRPr/>
            </a:pPr>
            <a:r>
              <a:rPr lang="en-US" sz="5200" dirty="0"/>
              <a:t>Transtheoretical Model and Motivational Interviewing: A Very Brief Introduction</a:t>
            </a:r>
          </a:p>
        </p:txBody>
      </p:sp>
      <p:sp>
        <p:nvSpPr>
          <p:cNvPr id="3" name="Subtitle 2"/>
          <p:cNvSpPr>
            <a:spLocks noGrp="1"/>
          </p:cNvSpPr>
          <p:nvPr>
            <p:ph type="subTitle" idx="1"/>
          </p:nvPr>
        </p:nvSpPr>
        <p:spPr/>
        <p:txBody>
          <a:bodyPr>
            <a:normAutofit fontScale="40000" lnSpcReduction="20000"/>
          </a:bodyPr>
          <a:lstStyle/>
          <a:p>
            <a:pPr marR="0">
              <a:lnSpc>
                <a:spcPct val="80000"/>
              </a:lnSpc>
            </a:pPr>
            <a:endParaRPr lang="en-US" sz="1800" dirty="0"/>
          </a:p>
          <a:p>
            <a:pPr marR="0">
              <a:lnSpc>
                <a:spcPct val="80000"/>
              </a:lnSpc>
            </a:pPr>
            <a:r>
              <a:rPr lang="en-US" sz="1800" dirty="0"/>
              <a:t>Cathy Crouch, LCSW</a:t>
            </a:r>
          </a:p>
          <a:p>
            <a:pPr marR="0">
              <a:lnSpc>
                <a:spcPct val="80000"/>
              </a:lnSpc>
            </a:pPr>
            <a:r>
              <a:rPr lang="en-US" sz="1800" dirty="0"/>
              <a:t>Trainer, MI Network of Trainers</a:t>
            </a:r>
          </a:p>
          <a:p>
            <a:pPr marR="0">
              <a:lnSpc>
                <a:spcPct val="80000"/>
              </a:lnSpc>
            </a:pPr>
            <a:r>
              <a:rPr lang="en-US" sz="1800" dirty="0"/>
              <a:t>Executive Vice-President</a:t>
            </a:r>
          </a:p>
          <a:p>
            <a:pPr marR="0">
              <a:lnSpc>
                <a:spcPct val="80000"/>
              </a:lnSpc>
            </a:pPr>
            <a:r>
              <a:rPr lang="en-US" sz="1800" dirty="0"/>
              <a:t>SEARCH Homeless Services - Houston</a:t>
            </a:r>
          </a:p>
          <a:p>
            <a:pPr marR="0">
              <a:lnSpc>
                <a:spcPct val="80000"/>
              </a:lnSpc>
            </a:pPr>
            <a:r>
              <a:rPr lang="en-US" sz="1800" dirty="0">
                <a:hlinkClick r:id="rId3"/>
              </a:rPr>
              <a:t>ccrouch@searchhomeless.org</a:t>
            </a:r>
            <a:endParaRPr lang="en-US" sz="1800" dirty="0"/>
          </a:p>
          <a:p>
            <a:pPr marR="0">
              <a:lnSpc>
                <a:spcPct val="80000"/>
              </a:lnSpc>
            </a:pPr>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Transtheoretical Model</a:t>
            </a:r>
          </a:p>
        </p:txBody>
      </p:sp>
      <p:sp>
        <p:nvSpPr>
          <p:cNvPr id="4099" name="Rectangle 3"/>
          <p:cNvSpPr>
            <a:spLocks noGrp="1" noChangeArrowheads="1"/>
          </p:cNvSpPr>
          <p:nvPr>
            <p:ph idx="1"/>
          </p:nvPr>
        </p:nvSpPr>
        <p:spPr/>
        <p:txBody>
          <a:bodyPr>
            <a:normAutofit fontScale="40000" lnSpcReduction="20000"/>
          </a:bodyPr>
          <a:lstStyle/>
          <a:p>
            <a:pPr marL="205740" indent="-205740">
              <a:buClr>
                <a:schemeClr val="accent3"/>
              </a:buClr>
              <a:buFont typeface="Wingdings 2"/>
              <a:buChar char=""/>
              <a:defRPr/>
            </a:pPr>
            <a:r>
              <a:rPr lang="en-US" sz="5100" dirty="0"/>
              <a:t>A comprehensive model of change</a:t>
            </a:r>
          </a:p>
          <a:p>
            <a:pPr marL="205740" indent="-205740">
              <a:buClr>
                <a:schemeClr val="accent3"/>
              </a:buClr>
              <a:buFont typeface="Wingdings 2"/>
              <a:buChar char=""/>
              <a:defRPr/>
            </a:pPr>
            <a:r>
              <a:rPr lang="en-US" sz="5100" dirty="0"/>
              <a:t>Provides an integrative framework for </a:t>
            </a:r>
          </a:p>
          <a:p>
            <a:pPr marL="480060" lvl="1" indent="-185166">
              <a:buFont typeface="Wingdings 2"/>
              <a:buChar char=""/>
              <a:defRPr/>
            </a:pPr>
            <a:r>
              <a:rPr lang="en-US" sz="5100" dirty="0"/>
              <a:t>understanding behavior change </a:t>
            </a:r>
          </a:p>
          <a:p>
            <a:pPr marL="480060" lvl="1" indent="-185166">
              <a:buFont typeface="Wingdings 2"/>
              <a:buChar char=""/>
              <a:defRPr/>
            </a:pPr>
            <a:r>
              <a:rPr lang="en-US" sz="5100" dirty="0"/>
              <a:t>assessing/measuring </a:t>
            </a:r>
          </a:p>
          <a:p>
            <a:pPr marL="480060" lvl="1" indent="-185166">
              <a:buFont typeface="Wingdings 2"/>
              <a:buChar char=""/>
              <a:defRPr/>
            </a:pPr>
            <a:r>
              <a:rPr lang="en-US" sz="5100" dirty="0"/>
              <a:t>intervening in client’s behavior</a:t>
            </a:r>
          </a:p>
          <a:p>
            <a:pPr marL="205740" indent="-205740">
              <a:buClr>
                <a:schemeClr val="accent3"/>
              </a:buClr>
              <a:buFont typeface="Wingdings 2"/>
              <a:buChar char=""/>
              <a:defRPr/>
            </a:pPr>
            <a:r>
              <a:rPr lang="en-US" sz="5100" dirty="0"/>
              <a:t>Clinicians assess clients’ readiness to change their behavior </a:t>
            </a:r>
            <a:r>
              <a:rPr lang="en-US" sz="5100" i="1" dirty="0"/>
              <a:t>and </a:t>
            </a:r>
            <a:r>
              <a:rPr lang="en-US" sz="5100" dirty="0"/>
              <a:t>design appropriate interventions based upon the clients stage of readiness</a:t>
            </a:r>
          </a:p>
          <a:p>
            <a:pPr marL="205740" indent="-205740">
              <a:buClr>
                <a:schemeClr val="accent3"/>
              </a:buClr>
              <a:buFont typeface="Wingdings 2"/>
              <a:buChar char=""/>
              <a:defRPr/>
            </a:pPr>
            <a:endParaRPr lang="en-US" dirty="0"/>
          </a:p>
          <a:p>
            <a:pPr marL="205740" indent="-205740">
              <a:buClr>
                <a:schemeClr val="accent3"/>
              </a:buClr>
              <a:buFont typeface="Wingdings 2"/>
              <a:buChar char=""/>
              <a:defRPr/>
            </a:pPr>
            <a:endParaRPr lang="en-US" dirty="0"/>
          </a:p>
          <a:p>
            <a:pPr marL="205740" indent="-205740">
              <a:buClr>
                <a:schemeClr val="accent3"/>
              </a:buClr>
              <a:buNone/>
              <a:defRPr/>
            </a:pPr>
            <a:endParaRPr lang="en-US" sz="900" dirty="0"/>
          </a:p>
          <a:p>
            <a:pPr marL="205740" indent="-205740">
              <a:buClr>
                <a:schemeClr val="accent3"/>
              </a:buClr>
              <a:buNone/>
              <a:defRPr/>
            </a:pPr>
            <a:endParaRPr lang="en-US" sz="900" dirty="0"/>
          </a:p>
          <a:p>
            <a:pPr marL="205740" indent="-205740">
              <a:buClr>
                <a:schemeClr val="accent3"/>
              </a:buClr>
              <a:buNone/>
              <a:defRPr/>
            </a:pPr>
            <a:r>
              <a:rPr lang="en-US" sz="900" dirty="0"/>
              <a:t>DiClemente (modified)</a:t>
            </a:r>
          </a:p>
        </p:txBody>
      </p:sp>
    </p:spTree>
    <p:extLst>
      <p:ext uri="{BB962C8B-B14F-4D97-AF65-F5344CB8AC3E}">
        <p14:creationId xmlns:p14="http://schemas.microsoft.com/office/powerpoint/2010/main" val="460519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143000" y="857251"/>
            <a:ext cx="6858000" cy="646331"/>
          </a:xfrm>
          <a:prstGeom prst="rect">
            <a:avLst/>
          </a:prstGeom>
          <a:noFill/>
          <a:ln w="9525">
            <a:noFill/>
            <a:miter lim="800000"/>
            <a:headEnd/>
            <a:tailEnd/>
          </a:ln>
        </p:spPr>
        <p:txBody>
          <a:bodyPr>
            <a:spAutoFit/>
          </a:bodyPr>
          <a:lstStyle/>
          <a:p>
            <a:pPr indent="171450"/>
            <a:br>
              <a:rPr lang="en-US" sz="900" dirty="0">
                <a:latin typeface="Times New Roman" pitchFamily="18" charset="0"/>
                <a:cs typeface="Times New Roman" pitchFamily="18" charset="0"/>
              </a:rPr>
            </a:br>
            <a:r>
              <a:rPr lang="en-US" sz="900" dirty="0">
                <a:latin typeface="Times New Roman" pitchFamily="18" charset="0"/>
                <a:cs typeface="Times New Roman" pitchFamily="18" charset="0"/>
              </a:rPr>
              <a:t>		 </a:t>
            </a:r>
            <a:r>
              <a:rPr lang="en-US" sz="1500" b="1" dirty="0">
                <a:latin typeface="Times New Roman" pitchFamily="18" charset="0"/>
                <a:cs typeface="Times New Roman" pitchFamily="18" charset="0"/>
              </a:rPr>
              <a:t>The Transtheoretical Model of Intentional Behavior Change</a:t>
            </a:r>
          </a:p>
          <a:p>
            <a:pPr indent="171450"/>
            <a:endParaRPr lang="en-US" sz="1200" dirty="0">
              <a:latin typeface="Times New Roman" pitchFamily="18" charset="0"/>
            </a:endParaRPr>
          </a:p>
        </p:txBody>
      </p:sp>
      <p:sp>
        <p:nvSpPr>
          <p:cNvPr id="19459" name="Rectangle 3"/>
          <p:cNvSpPr>
            <a:spLocks noChangeArrowheads="1"/>
          </p:cNvSpPr>
          <p:nvPr/>
        </p:nvSpPr>
        <p:spPr bwMode="auto">
          <a:xfrm>
            <a:off x="1371600" y="1257301"/>
            <a:ext cx="6457950" cy="1084912"/>
          </a:xfrm>
          <a:prstGeom prst="rect">
            <a:avLst/>
          </a:prstGeom>
          <a:noFill/>
          <a:ln w="9525">
            <a:noFill/>
            <a:miter lim="800000"/>
            <a:headEnd/>
            <a:tailEnd/>
          </a:ln>
        </p:spPr>
        <p:txBody>
          <a:bodyPr lIns="0" tIns="0" rIns="0" bIns="0">
            <a:spAutoFit/>
          </a:bodyPr>
          <a:lstStyle/>
          <a:p>
            <a:pPr algn="ctr"/>
            <a:endParaRPr lang="en-US" sz="900" b="1" dirty="0">
              <a:latin typeface="Times New Roman" pitchFamily="18" charset="0"/>
            </a:endParaRPr>
          </a:p>
          <a:p>
            <a:pPr algn="ctr"/>
            <a:r>
              <a:rPr lang="en-US" sz="1200" b="1" dirty="0">
                <a:latin typeface="Times New Roman" pitchFamily="18" charset="0"/>
              </a:rPr>
              <a:t>STAGES OF CHANGE</a:t>
            </a:r>
          </a:p>
          <a:p>
            <a:pPr algn="ctr"/>
            <a:endParaRPr lang="en-US" sz="1350" b="1" dirty="0">
              <a:latin typeface="Times New Roman" pitchFamily="18" charset="0"/>
            </a:endParaRPr>
          </a:p>
          <a:p>
            <a:r>
              <a:rPr lang="en-US" sz="1350" b="1" dirty="0">
                <a:latin typeface="Times New Roman" pitchFamily="18" charset="0"/>
                <a:cs typeface="Times New Roman" pitchFamily="18" charset="0"/>
              </a:rPr>
              <a:t>PRECONTEMPLATION </a:t>
            </a:r>
            <a:r>
              <a:rPr lang="en-US" sz="1350" b="1" dirty="0">
                <a:latin typeface="Times New Roman" pitchFamily="18" charset="0"/>
                <a:cs typeface="Times New Roman" pitchFamily="18" charset="0"/>
                <a:sym typeface="Wingdings" pitchFamily="2" charset="2"/>
              </a:rPr>
              <a:t></a:t>
            </a:r>
            <a:r>
              <a:rPr lang="en-US" sz="1350" b="1" dirty="0">
                <a:latin typeface="Times New Roman" pitchFamily="18" charset="0"/>
                <a:cs typeface="Times New Roman" pitchFamily="18" charset="0"/>
              </a:rPr>
              <a:t> CONTEMPLATION </a:t>
            </a:r>
            <a:r>
              <a:rPr lang="en-US" sz="1350" b="1" dirty="0">
                <a:latin typeface="Times New Roman" pitchFamily="18" charset="0"/>
                <a:cs typeface="Times New Roman" pitchFamily="18" charset="0"/>
                <a:sym typeface="Wingdings" pitchFamily="2" charset="2"/>
              </a:rPr>
              <a:t></a:t>
            </a:r>
            <a:r>
              <a:rPr lang="en-US" sz="1350" b="1" dirty="0">
                <a:latin typeface="Times New Roman" pitchFamily="18" charset="0"/>
                <a:cs typeface="Times New Roman" pitchFamily="18" charset="0"/>
              </a:rPr>
              <a:t> PREPARATION </a:t>
            </a:r>
            <a:r>
              <a:rPr lang="en-US" sz="1350" b="1" dirty="0">
                <a:latin typeface="Times New Roman" pitchFamily="18" charset="0"/>
                <a:cs typeface="Times New Roman" pitchFamily="18" charset="0"/>
                <a:sym typeface="Wingdings" pitchFamily="2" charset="2"/>
              </a:rPr>
              <a:t></a:t>
            </a:r>
            <a:r>
              <a:rPr lang="en-US" sz="1350" b="1" dirty="0">
                <a:latin typeface="Times New Roman" pitchFamily="18" charset="0"/>
                <a:cs typeface="Times New Roman" pitchFamily="18" charset="0"/>
              </a:rPr>
              <a:t> </a:t>
            </a:r>
          </a:p>
          <a:p>
            <a:r>
              <a:rPr lang="en-US" sz="1350" b="1" dirty="0">
                <a:latin typeface="Times New Roman" pitchFamily="18" charset="0"/>
                <a:cs typeface="Times New Roman" pitchFamily="18" charset="0"/>
              </a:rPr>
              <a:t>ACTION </a:t>
            </a:r>
            <a:r>
              <a:rPr lang="en-US" sz="1350" b="1" dirty="0">
                <a:latin typeface="Times New Roman" pitchFamily="18" charset="0"/>
                <a:cs typeface="Times New Roman" pitchFamily="18" charset="0"/>
                <a:sym typeface="Wingdings" pitchFamily="2" charset="2"/>
              </a:rPr>
              <a:t></a:t>
            </a:r>
            <a:r>
              <a:rPr lang="en-US" sz="1350" b="1" dirty="0">
                <a:latin typeface="Times New Roman" pitchFamily="18" charset="0"/>
                <a:cs typeface="Times New Roman" pitchFamily="18" charset="0"/>
              </a:rPr>
              <a:t> MAINTENANCE</a:t>
            </a:r>
            <a:r>
              <a:rPr lang="en-US" sz="900" b="1" dirty="0">
                <a:latin typeface="Times New Roman" pitchFamily="18" charset="0"/>
                <a:cs typeface="Times New Roman" pitchFamily="18" charset="0"/>
              </a:rPr>
              <a:t> </a:t>
            </a:r>
            <a:endParaRPr lang="en-US" sz="900" b="1" dirty="0">
              <a:latin typeface="Times New Roman" pitchFamily="18" charset="0"/>
              <a:cs typeface="Times New Roman" pitchFamily="18" charset="0"/>
              <a:sym typeface="Wingdings" pitchFamily="2" charset="2"/>
            </a:endParaRPr>
          </a:p>
          <a:p>
            <a:endParaRPr lang="en-US" sz="900" b="1" dirty="0">
              <a:latin typeface="Times New Roman" pitchFamily="18" charset="0"/>
              <a:cs typeface="Times New Roman" pitchFamily="18" charset="0"/>
              <a:sym typeface="Wingdings" pitchFamily="2" charset="2"/>
            </a:endParaRPr>
          </a:p>
        </p:txBody>
      </p:sp>
      <p:sp>
        <p:nvSpPr>
          <p:cNvPr id="19460" name="Rectangle 4"/>
          <p:cNvSpPr>
            <a:spLocks noChangeArrowheads="1"/>
          </p:cNvSpPr>
          <p:nvPr/>
        </p:nvSpPr>
        <p:spPr bwMode="auto">
          <a:xfrm>
            <a:off x="1143000" y="2286000"/>
            <a:ext cx="6858000" cy="3785652"/>
          </a:xfrm>
          <a:prstGeom prst="rect">
            <a:avLst/>
          </a:prstGeom>
          <a:noFill/>
          <a:ln w="9525">
            <a:noFill/>
            <a:miter lim="800000"/>
            <a:headEnd/>
            <a:tailEnd/>
          </a:ln>
        </p:spPr>
        <p:txBody>
          <a:bodyPr lIns="0" tIns="0" rIns="0" bIns="0">
            <a:spAutoFit/>
          </a:bodyPr>
          <a:lstStyle/>
          <a:p>
            <a:pPr indent="171450" algn="ctr"/>
            <a:endParaRPr lang="en-US" sz="600" b="1" dirty="0">
              <a:latin typeface="Times New Roman" pitchFamily="18" charset="0"/>
            </a:endParaRPr>
          </a:p>
          <a:p>
            <a:pPr indent="171450" algn="ctr"/>
            <a:r>
              <a:rPr lang="en-US" sz="1200" b="1" dirty="0">
                <a:latin typeface="Times New Roman" pitchFamily="18" charset="0"/>
              </a:rPr>
              <a:t>PROCESSES OF CHANGE</a:t>
            </a:r>
          </a:p>
          <a:p>
            <a:pPr indent="171450"/>
            <a:r>
              <a:rPr lang="en-US" sz="1200" b="1" dirty="0">
                <a:latin typeface="Times New Roman" pitchFamily="18" charset="0"/>
                <a:cs typeface="Times New Roman" pitchFamily="18" charset="0"/>
              </a:rPr>
              <a:t>COGNITIVE/EXPERIENTIAL</a:t>
            </a:r>
            <a:r>
              <a:rPr lang="en-US" sz="1200" dirty="0">
                <a:latin typeface="Times New Roman" pitchFamily="18" charset="0"/>
                <a:cs typeface="Times New Roman" pitchFamily="18" charset="0"/>
              </a:rPr>
              <a:t>				</a:t>
            </a:r>
            <a:r>
              <a:rPr lang="en-US" sz="1200" b="1" dirty="0">
                <a:latin typeface="Times New Roman" pitchFamily="18" charset="0"/>
                <a:cs typeface="Times New Roman" pitchFamily="18" charset="0"/>
              </a:rPr>
              <a:t>BEHAVIORAL</a:t>
            </a:r>
          </a:p>
          <a:p>
            <a:pPr indent="171450"/>
            <a:r>
              <a:rPr lang="en-US" sz="1200" i="1" dirty="0">
                <a:latin typeface="Times New Roman" pitchFamily="18" charset="0"/>
                <a:cs typeface="Times New Roman" pitchFamily="18" charset="0"/>
              </a:rPr>
              <a:t> </a:t>
            </a:r>
            <a:endParaRPr lang="en-US" sz="1200" dirty="0">
              <a:latin typeface="Times New Roman" pitchFamily="18" charset="0"/>
              <a:cs typeface="Times New Roman" pitchFamily="18" charset="0"/>
            </a:endParaRPr>
          </a:p>
          <a:p>
            <a:pPr indent="171450"/>
            <a:r>
              <a:rPr lang="en-US" sz="1200" dirty="0">
                <a:latin typeface="Times New Roman" pitchFamily="18" charset="0"/>
                <a:cs typeface="Times New Roman" pitchFamily="18" charset="0"/>
              </a:rPr>
              <a:t>Consciousness Raising					Self-Liberation</a:t>
            </a:r>
          </a:p>
          <a:p>
            <a:pPr indent="171450"/>
            <a:r>
              <a:rPr lang="en-US" sz="1200" dirty="0">
                <a:latin typeface="Times New Roman" pitchFamily="18" charset="0"/>
                <a:cs typeface="Times New Roman" pitchFamily="18" charset="0"/>
              </a:rPr>
              <a:t>Self-Revaluation						Counter-conditioning</a:t>
            </a:r>
          </a:p>
          <a:p>
            <a:pPr indent="171450"/>
            <a:r>
              <a:rPr lang="en-US" sz="1200" dirty="0">
                <a:latin typeface="Times New Roman" pitchFamily="18" charset="0"/>
                <a:cs typeface="Times New Roman" pitchFamily="18" charset="0"/>
              </a:rPr>
              <a:t>Environmental Reevaluation				Stimulus Control</a:t>
            </a:r>
          </a:p>
          <a:p>
            <a:pPr indent="171450"/>
            <a:r>
              <a:rPr lang="en-US" sz="1200" dirty="0">
                <a:latin typeface="Times New Roman" pitchFamily="18" charset="0"/>
                <a:cs typeface="Times New Roman" pitchFamily="18" charset="0"/>
              </a:rPr>
              <a:t>Emotional Arousal/Dramatic Relief			Reinforcement Management</a:t>
            </a:r>
          </a:p>
          <a:p>
            <a:pPr indent="171450"/>
            <a:r>
              <a:rPr lang="en-US" sz="1200" dirty="0">
                <a:latin typeface="Times New Roman" pitchFamily="18" charset="0"/>
                <a:cs typeface="Times New Roman" pitchFamily="18" charset="0"/>
              </a:rPr>
              <a:t>Social Liberation						Helping Relationships</a:t>
            </a:r>
          </a:p>
          <a:p>
            <a:pPr indent="171450" algn="ctr"/>
            <a:r>
              <a:rPr lang="en-US" sz="1200" dirty="0">
                <a:latin typeface="Times New Roman" pitchFamily="18" charset="0"/>
                <a:cs typeface="Times New Roman" pitchFamily="18" charset="0"/>
              </a:rPr>
              <a:t>	Social Liberation    </a:t>
            </a:r>
          </a:p>
          <a:p>
            <a:pPr indent="171450" algn="ctr"/>
            <a:endParaRPr lang="en-US" sz="1200" dirty="0">
              <a:latin typeface="Times New Roman" pitchFamily="18" charset="0"/>
              <a:cs typeface="Times New Roman" pitchFamily="18" charset="0"/>
            </a:endParaRPr>
          </a:p>
          <a:p>
            <a:pPr indent="171450" algn="ctr"/>
            <a:r>
              <a:rPr lang="en-US" sz="1200" b="1" dirty="0">
                <a:solidFill>
                  <a:schemeClr val="accent1">
                    <a:lumMod val="75000"/>
                  </a:schemeClr>
                </a:solidFill>
                <a:latin typeface="Times New Roman" pitchFamily="18" charset="0"/>
                <a:cs typeface="Times New Roman" pitchFamily="18" charset="0"/>
              </a:rPr>
              <a:t>CONTEXT OF CHANGE	</a:t>
            </a:r>
          </a:p>
          <a:p>
            <a:pPr indent="171450"/>
            <a:r>
              <a:rPr lang="en-US" sz="1200" dirty="0">
                <a:solidFill>
                  <a:schemeClr val="accent1">
                    <a:lumMod val="75000"/>
                  </a:schemeClr>
                </a:solidFill>
                <a:latin typeface="Times New Roman" pitchFamily="18" charset="0"/>
                <a:cs typeface="Times New Roman" pitchFamily="18" charset="0"/>
              </a:rPr>
              <a:t>1.  Current Life Situation</a:t>
            </a:r>
          </a:p>
          <a:p>
            <a:pPr indent="171450"/>
            <a:r>
              <a:rPr lang="en-US" sz="1200" dirty="0">
                <a:solidFill>
                  <a:schemeClr val="accent1">
                    <a:lumMod val="75000"/>
                  </a:schemeClr>
                </a:solidFill>
                <a:latin typeface="Times New Roman" pitchFamily="18" charset="0"/>
                <a:cs typeface="Times New Roman" pitchFamily="18" charset="0"/>
              </a:rPr>
              <a:t>2.  Beliefs and Attitudes</a:t>
            </a:r>
          </a:p>
          <a:p>
            <a:pPr indent="171450"/>
            <a:r>
              <a:rPr lang="en-US" sz="1200" dirty="0">
                <a:solidFill>
                  <a:schemeClr val="accent1">
                    <a:lumMod val="75000"/>
                  </a:schemeClr>
                </a:solidFill>
                <a:latin typeface="Times New Roman" pitchFamily="18" charset="0"/>
                <a:cs typeface="Times New Roman" pitchFamily="18" charset="0"/>
              </a:rPr>
              <a:t>3.  Interpersonal Relationships</a:t>
            </a:r>
          </a:p>
          <a:p>
            <a:pPr indent="171450"/>
            <a:r>
              <a:rPr lang="en-US" sz="1200" dirty="0">
                <a:solidFill>
                  <a:schemeClr val="accent1">
                    <a:lumMod val="75000"/>
                  </a:schemeClr>
                </a:solidFill>
                <a:latin typeface="Times New Roman" pitchFamily="18" charset="0"/>
                <a:cs typeface="Times New Roman" pitchFamily="18" charset="0"/>
              </a:rPr>
              <a:t>4.  Social Systems</a:t>
            </a:r>
          </a:p>
          <a:p>
            <a:pPr indent="171450"/>
            <a:r>
              <a:rPr lang="en-US" sz="1200" dirty="0">
                <a:solidFill>
                  <a:schemeClr val="accent1">
                    <a:lumMod val="75000"/>
                  </a:schemeClr>
                </a:solidFill>
                <a:latin typeface="Times New Roman" pitchFamily="18" charset="0"/>
                <a:cs typeface="Times New Roman" pitchFamily="18" charset="0"/>
              </a:rPr>
              <a:t>5.  Enduring Personal Characteristics</a:t>
            </a:r>
          </a:p>
          <a:p>
            <a:pPr indent="171450" algn="ctr"/>
            <a:endParaRPr lang="en-US" sz="1200" dirty="0">
              <a:latin typeface="Times New Roman" pitchFamily="18" charset="0"/>
              <a:cs typeface="Times New Roman" pitchFamily="18" charset="0"/>
            </a:endParaRPr>
          </a:p>
          <a:p>
            <a:pPr indent="171450" algn="ctr"/>
            <a:r>
              <a:rPr lang="en-US" sz="1200" b="1" dirty="0">
                <a:latin typeface="Times New Roman" pitchFamily="18" charset="0"/>
                <a:cs typeface="Times New Roman" pitchFamily="18" charset="0"/>
              </a:rPr>
              <a:t>MARKERS OF CHANGE</a:t>
            </a:r>
            <a:endParaRPr lang="en-US" sz="1200" dirty="0">
              <a:latin typeface="Times New Roman" pitchFamily="18" charset="0"/>
              <a:cs typeface="Times New Roman" pitchFamily="18" charset="0"/>
            </a:endParaRPr>
          </a:p>
          <a:p>
            <a:pPr indent="171450"/>
            <a:r>
              <a:rPr lang="en-US" sz="1200" dirty="0">
                <a:latin typeface="Times New Roman" pitchFamily="18" charset="0"/>
                <a:cs typeface="Times New Roman" pitchFamily="18" charset="0"/>
              </a:rPr>
              <a:t>Decisional Balance</a:t>
            </a:r>
            <a:r>
              <a:rPr lang="en-US" sz="1200" b="1" dirty="0">
                <a:latin typeface="Times New Roman" pitchFamily="18" charset="0"/>
                <a:cs typeface="Times New Roman" pitchFamily="18" charset="0"/>
              </a:rPr>
              <a:t>					            </a:t>
            </a:r>
            <a:r>
              <a:rPr lang="en-US" sz="1200" dirty="0">
                <a:latin typeface="Times New Roman" pitchFamily="18" charset="0"/>
                <a:cs typeface="Times New Roman" pitchFamily="18" charset="0"/>
              </a:rPr>
              <a:t>Self-Efficacy/Temptation</a:t>
            </a:r>
          </a:p>
          <a:p>
            <a:pPr indent="171450"/>
            <a:endParaRPr lang="en-US" sz="1200" b="1" dirty="0">
              <a:latin typeface="Times New Roman" pitchFamily="18" charset="0"/>
            </a:endParaRPr>
          </a:p>
        </p:txBody>
      </p:sp>
    </p:spTree>
    <p:extLst>
      <p:ext uri="{BB962C8B-B14F-4D97-AF65-F5344CB8AC3E}">
        <p14:creationId xmlns:p14="http://schemas.microsoft.com/office/powerpoint/2010/main" val="3440737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Motivational Interviewing?</a:t>
            </a:r>
          </a:p>
        </p:txBody>
      </p:sp>
      <p:sp>
        <p:nvSpPr>
          <p:cNvPr id="3" name="Content Placeholder 2"/>
          <p:cNvSpPr>
            <a:spLocks noGrp="1"/>
          </p:cNvSpPr>
          <p:nvPr>
            <p:ph idx="1"/>
          </p:nvPr>
        </p:nvSpPr>
        <p:spPr/>
        <p:txBody>
          <a:bodyPr>
            <a:normAutofit/>
          </a:bodyPr>
          <a:lstStyle/>
          <a:p>
            <a:r>
              <a:rPr lang="en-US" sz="2800" dirty="0"/>
              <a:t>Developed by Bill Miller and Steven Rollnick in early ‘80s</a:t>
            </a:r>
          </a:p>
          <a:p>
            <a:r>
              <a:rPr lang="en-US" sz="2800" dirty="0"/>
              <a:t>Based on non-directive, client-centered therapy of Carl Rogers</a:t>
            </a:r>
          </a:p>
          <a:p>
            <a:r>
              <a:rPr lang="en-US" sz="2800" dirty="0"/>
              <a:t>MI adds a guiding component – guiding in the direction of change or resolution</a:t>
            </a:r>
          </a:p>
          <a:p>
            <a:endParaRPr lang="en-US" dirty="0"/>
          </a:p>
        </p:txBody>
      </p:sp>
    </p:spTree>
    <p:extLst>
      <p:ext uri="{BB962C8B-B14F-4D97-AF65-F5344CB8AC3E}">
        <p14:creationId xmlns:p14="http://schemas.microsoft.com/office/powerpoint/2010/main" val="3008565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p:cNvSpPr>
          <p:nvPr>
            <p:ph type="title"/>
          </p:nvPr>
        </p:nvSpPr>
        <p:spPr/>
        <p:txBody>
          <a:bodyPr>
            <a:normAutofit/>
          </a:bodyPr>
          <a:lstStyle/>
          <a:p>
            <a:pPr>
              <a:defRPr/>
            </a:pPr>
            <a:r>
              <a:rPr lang="en-US" sz="3700" dirty="0"/>
              <a:t>A Continuum of Communication Styles</a:t>
            </a:r>
          </a:p>
        </p:txBody>
      </p:sp>
      <p:sp>
        <p:nvSpPr>
          <p:cNvPr id="43011" name="Text Box 3"/>
          <p:cNvSpPr txBox="1">
            <a:spLocks noChangeArrowheads="1"/>
          </p:cNvSpPr>
          <p:nvPr/>
        </p:nvSpPr>
        <p:spPr bwMode="auto">
          <a:xfrm>
            <a:off x="838200" y="2438400"/>
            <a:ext cx="1371600" cy="457200"/>
          </a:xfrm>
          <a:prstGeom prst="rect">
            <a:avLst/>
          </a:prstGeom>
          <a:noFill/>
          <a:ln w="9525">
            <a:noFill/>
            <a:miter lim="800000"/>
            <a:headEnd/>
            <a:tailEnd/>
          </a:ln>
        </p:spPr>
        <p:txBody>
          <a:bodyPr>
            <a:spAutoFit/>
          </a:bodyPr>
          <a:lstStyle/>
          <a:p>
            <a:pPr>
              <a:spcBef>
                <a:spcPct val="50000"/>
              </a:spcBef>
            </a:pPr>
            <a:endParaRPr lang="en-US" sz="2400" dirty="0">
              <a:latin typeface="Times New Roman" pitchFamily="18" charset="0"/>
            </a:endParaRPr>
          </a:p>
        </p:txBody>
      </p:sp>
      <p:sp>
        <p:nvSpPr>
          <p:cNvPr id="43012" name="Text Box 4"/>
          <p:cNvSpPr txBox="1">
            <a:spLocks noChangeArrowheads="1"/>
          </p:cNvSpPr>
          <p:nvPr/>
        </p:nvSpPr>
        <p:spPr bwMode="auto">
          <a:xfrm>
            <a:off x="5334000" y="3581400"/>
            <a:ext cx="1447800" cy="609600"/>
          </a:xfrm>
          <a:prstGeom prst="rect">
            <a:avLst/>
          </a:prstGeom>
          <a:noFill/>
          <a:ln w="9525">
            <a:noFill/>
            <a:miter lim="800000"/>
            <a:headEnd/>
            <a:tailEnd/>
          </a:ln>
        </p:spPr>
        <p:txBody>
          <a:bodyPr>
            <a:spAutoFit/>
          </a:bodyPr>
          <a:lstStyle/>
          <a:p>
            <a:pPr>
              <a:spcBef>
                <a:spcPct val="50000"/>
              </a:spcBef>
            </a:pPr>
            <a:endParaRPr lang="en-US" sz="3400" b="1" dirty="0">
              <a:solidFill>
                <a:srgbClr val="000000"/>
              </a:solidFill>
              <a:latin typeface="Times New Roman" pitchFamily="18" charset="0"/>
            </a:endParaRPr>
          </a:p>
        </p:txBody>
      </p:sp>
      <p:sp>
        <p:nvSpPr>
          <p:cNvPr id="43013" name="AutoShape 5"/>
          <p:cNvSpPr>
            <a:spLocks noChangeAspect="1" noChangeArrowheads="1" noTextEdit="1"/>
          </p:cNvSpPr>
          <p:nvPr/>
        </p:nvSpPr>
        <p:spPr bwMode="auto">
          <a:xfrm>
            <a:off x="2743200" y="1828800"/>
            <a:ext cx="3657600" cy="3657600"/>
          </a:xfrm>
          <a:prstGeom prst="rect">
            <a:avLst/>
          </a:prstGeom>
          <a:noFill/>
          <a:ln w="9525">
            <a:noFill/>
            <a:miter lim="800000"/>
            <a:headEnd/>
            <a:tailEnd/>
          </a:ln>
        </p:spPr>
        <p:txBody>
          <a:bodyPr/>
          <a:lstStyle/>
          <a:p>
            <a:endParaRPr lang="en-US" dirty="0"/>
          </a:p>
        </p:txBody>
      </p:sp>
      <p:sp>
        <p:nvSpPr>
          <p:cNvPr id="43014" name="_s2054"/>
          <p:cNvSpPr>
            <a:spLocks noChangeArrowheads="1"/>
          </p:cNvSpPr>
          <p:nvPr/>
        </p:nvSpPr>
        <p:spPr bwMode="auto">
          <a:xfrm>
            <a:off x="5181600" y="3176588"/>
            <a:ext cx="949325" cy="947737"/>
          </a:xfrm>
          <a:prstGeom prst="rect">
            <a:avLst/>
          </a:prstGeom>
          <a:noFill/>
          <a:ln w="9525">
            <a:noFill/>
            <a:miter lim="800000"/>
            <a:headEnd/>
            <a:tailEnd/>
          </a:ln>
        </p:spPr>
        <p:txBody>
          <a:bodyPr wrap="none" lIns="0" tIns="0" rIns="0" bIns="0" anchor="ctr"/>
          <a:lstStyle/>
          <a:p>
            <a:pPr algn="ctr"/>
            <a:r>
              <a:rPr lang="en-US" sz="3600" b="1" dirty="0">
                <a:latin typeface="Californian FB" pitchFamily="18" charset="0"/>
              </a:rPr>
              <a:t>Guide</a:t>
            </a:r>
          </a:p>
        </p:txBody>
      </p:sp>
      <p:sp>
        <p:nvSpPr>
          <p:cNvPr id="43015" name="_s2055"/>
          <p:cNvSpPr>
            <a:spLocks noChangeArrowheads="1"/>
          </p:cNvSpPr>
          <p:nvPr/>
        </p:nvSpPr>
        <p:spPr bwMode="auto">
          <a:xfrm>
            <a:off x="4060825" y="5118100"/>
            <a:ext cx="947738" cy="947738"/>
          </a:xfrm>
          <a:prstGeom prst="rect">
            <a:avLst/>
          </a:prstGeom>
          <a:noFill/>
          <a:ln w="9525">
            <a:noFill/>
            <a:miter lim="800000"/>
            <a:headEnd/>
            <a:tailEnd/>
          </a:ln>
        </p:spPr>
        <p:txBody>
          <a:bodyPr wrap="none" lIns="0" tIns="0" rIns="0" bIns="0" anchor="ctr"/>
          <a:lstStyle/>
          <a:p>
            <a:pPr algn="ctr"/>
            <a:r>
              <a:rPr lang="en-US" sz="3600" b="1" dirty="0">
                <a:latin typeface="Californian FB" pitchFamily="18" charset="0"/>
              </a:rPr>
              <a:t>Direct</a:t>
            </a:r>
          </a:p>
        </p:txBody>
      </p:sp>
      <p:sp>
        <p:nvSpPr>
          <p:cNvPr id="43016" name="_s2058"/>
          <p:cNvSpPr>
            <a:spLocks noChangeArrowheads="1"/>
          </p:cNvSpPr>
          <p:nvPr/>
        </p:nvSpPr>
        <p:spPr bwMode="auto">
          <a:xfrm>
            <a:off x="2938463" y="3176588"/>
            <a:ext cx="949325" cy="947737"/>
          </a:xfrm>
          <a:prstGeom prst="rect">
            <a:avLst/>
          </a:prstGeom>
          <a:noFill/>
          <a:ln w="9525">
            <a:noFill/>
            <a:miter lim="800000"/>
            <a:headEnd/>
            <a:tailEnd/>
          </a:ln>
        </p:spPr>
        <p:txBody>
          <a:bodyPr wrap="none" lIns="0" tIns="0" rIns="0" bIns="0" anchor="ctr"/>
          <a:lstStyle/>
          <a:p>
            <a:pPr algn="ctr"/>
            <a:r>
              <a:rPr lang="en-US" sz="3600" b="1" dirty="0">
                <a:latin typeface="Californian FB" pitchFamily="18" charset="0"/>
              </a:rPr>
              <a:t>Follow</a:t>
            </a:r>
          </a:p>
        </p:txBody>
      </p:sp>
      <p:sp>
        <p:nvSpPr>
          <p:cNvPr id="149516" name="Text Box 12"/>
          <p:cNvSpPr txBox="1">
            <a:spLocks noChangeArrowheads="1"/>
          </p:cNvSpPr>
          <p:nvPr/>
        </p:nvSpPr>
        <p:spPr bwMode="auto">
          <a:xfrm>
            <a:off x="1260475" y="2971800"/>
            <a:ext cx="1268413" cy="579438"/>
          </a:xfrm>
          <a:prstGeom prst="rect">
            <a:avLst/>
          </a:prstGeom>
          <a:noFill/>
          <a:ln w="9525">
            <a:noFill/>
            <a:miter lim="800000"/>
            <a:headEnd/>
            <a:tailEnd/>
          </a:ln>
        </p:spPr>
        <p:txBody>
          <a:bodyPr wrap="none">
            <a:spAutoFit/>
          </a:bodyPr>
          <a:lstStyle/>
          <a:p>
            <a:pPr>
              <a:spcBef>
                <a:spcPct val="50000"/>
              </a:spcBef>
            </a:pPr>
            <a:r>
              <a:rPr lang="en-US" sz="3200" b="1" dirty="0">
                <a:solidFill>
                  <a:schemeClr val="accent2"/>
                </a:solidFill>
                <a:latin typeface="Californian FB" pitchFamily="18" charset="0"/>
              </a:rPr>
              <a:t>Listen</a:t>
            </a:r>
            <a:endParaRPr lang="en-US" sz="2400" b="1" dirty="0">
              <a:solidFill>
                <a:schemeClr val="accent2"/>
              </a:solidFill>
              <a:latin typeface="Californian FB" pitchFamily="18" charset="0"/>
            </a:endParaRPr>
          </a:p>
        </p:txBody>
      </p:sp>
      <p:sp>
        <p:nvSpPr>
          <p:cNvPr id="149517" name="Text Box 13"/>
          <p:cNvSpPr txBox="1">
            <a:spLocks noChangeArrowheads="1"/>
          </p:cNvSpPr>
          <p:nvPr/>
        </p:nvSpPr>
        <p:spPr bwMode="auto">
          <a:xfrm>
            <a:off x="6553200" y="2971800"/>
            <a:ext cx="990600" cy="579438"/>
          </a:xfrm>
          <a:prstGeom prst="rect">
            <a:avLst/>
          </a:prstGeom>
          <a:noFill/>
          <a:ln w="9525">
            <a:noFill/>
            <a:miter lim="800000"/>
            <a:headEnd/>
            <a:tailEnd/>
          </a:ln>
        </p:spPr>
        <p:txBody>
          <a:bodyPr>
            <a:spAutoFit/>
          </a:bodyPr>
          <a:lstStyle/>
          <a:p>
            <a:pPr>
              <a:spcBef>
                <a:spcPct val="50000"/>
              </a:spcBef>
            </a:pPr>
            <a:r>
              <a:rPr lang="en-US" sz="3200" b="1" dirty="0">
                <a:solidFill>
                  <a:schemeClr val="accent2"/>
                </a:solidFill>
                <a:latin typeface="Californian FB" pitchFamily="18" charset="0"/>
              </a:rPr>
              <a:t>Ask</a:t>
            </a:r>
          </a:p>
        </p:txBody>
      </p:sp>
      <p:sp>
        <p:nvSpPr>
          <p:cNvPr id="149518" name="Text Box 14"/>
          <p:cNvSpPr txBox="1">
            <a:spLocks noChangeArrowheads="1"/>
          </p:cNvSpPr>
          <p:nvPr/>
        </p:nvSpPr>
        <p:spPr bwMode="auto">
          <a:xfrm>
            <a:off x="3886200" y="6019800"/>
            <a:ext cx="1393825" cy="579438"/>
          </a:xfrm>
          <a:prstGeom prst="rect">
            <a:avLst/>
          </a:prstGeom>
          <a:noFill/>
          <a:ln w="9525">
            <a:noFill/>
            <a:miter lim="800000"/>
            <a:headEnd/>
            <a:tailEnd/>
          </a:ln>
        </p:spPr>
        <p:txBody>
          <a:bodyPr wrap="none">
            <a:spAutoFit/>
          </a:bodyPr>
          <a:lstStyle/>
          <a:p>
            <a:pPr>
              <a:spcBef>
                <a:spcPct val="50000"/>
              </a:spcBef>
            </a:pPr>
            <a:r>
              <a:rPr lang="en-US" sz="3200" b="1" dirty="0">
                <a:solidFill>
                  <a:schemeClr val="accent2"/>
                </a:solidFill>
                <a:latin typeface="Californian FB" pitchFamily="18" charset="0"/>
              </a:rPr>
              <a:t>Inform</a:t>
            </a:r>
            <a:endParaRPr lang="en-US" sz="2400" b="1" dirty="0">
              <a:solidFill>
                <a:schemeClr val="accent2"/>
              </a:solidFill>
              <a:latin typeface="Californian FB" pitchFamily="18" charset="0"/>
            </a:endParaRPr>
          </a:p>
        </p:txBody>
      </p:sp>
    </p:spTree>
    <p:extLst>
      <p:ext uri="{BB962C8B-B14F-4D97-AF65-F5344CB8AC3E}">
        <p14:creationId xmlns:p14="http://schemas.microsoft.com/office/powerpoint/2010/main" val="267984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9516"/>
                                        </p:tgtEl>
                                        <p:attrNameLst>
                                          <p:attrName>style.visibility</p:attrName>
                                        </p:attrNameLst>
                                      </p:cBhvr>
                                      <p:to>
                                        <p:strVal val="visible"/>
                                      </p:to>
                                    </p:set>
                                    <p:anim calcmode="lin" valueType="num">
                                      <p:cBhvr additive="base">
                                        <p:cTn id="7" dur="500" fill="hold"/>
                                        <p:tgtEl>
                                          <p:spTgt spid="149516"/>
                                        </p:tgtEl>
                                        <p:attrNameLst>
                                          <p:attrName>ppt_x</p:attrName>
                                        </p:attrNameLst>
                                      </p:cBhvr>
                                      <p:tavLst>
                                        <p:tav tm="0">
                                          <p:val>
                                            <p:strVal val="#ppt_x"/>
                                          </p:val>
                                        </p:tav>
                                        <p:tav tm="100000">
                                          <p:val>
                                            <p:strVal val="#ppt_x"/>
                                          </p:val>
                                        </p:tav>
                                      </p:tavLst>
                                    </p:anim>
                                    <p:anim calcmode="lin" valueType="num">
                                      <p:cBhvr additive="base">
                                        <p:cTn id="8" dur="500" fill="hold"/>
                                        <p:tgtEl>
                                          <p:spTgt spid="1495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9518"/>
                                        </p:tgtEl>
                                        <p:attrNameLst>
                                          <p:attrName>style.visibility</p:attrName>
                                        </p:attrNameLst>
                                      </p:cBhvr>
                                      <p:to>
                                        <p:strVal val="visible"/>
                                      </p:to>
                                    </p:set>
                                    <p:anim calcmode="lin" valueType="num">
                                      <p:cBhvr additive="base">
                                        <p:cTn id="13" dur="500" fill="hold"/>
                                        <p:tgtEl>
                                          <p:spTgt spid="149518"/>
                                        </p:tgtEl>
                                        <p:attrNameLst>
                                          <p:attrName>ppt_x</p:attrName>
                                        </p:attrNameLst>
                                      </p:cBhvr>
                                      <p:tavLst>
                                        <p:tav tm="0">
                                          <p:val>
                                            <p:strVal val="#ppt_x"/>
                                          </p:val>
                                        </p:tav>
                                        <p:tav tm="100000">
                                          <p:val>
                                            <p:strVal val="#ppt_x"/>
                                          </p:val>
                                        </p:tav>
                                      </p:tavLst>
                                    </p:anim>
                                    <p:anim calcmode="lin" valueType="num">
                                      <p:cBhvr additive="base">
                                        <p:cTn id="14" dur="500" fill="hold"/>
                                        <p:tgtEl>
                                          <p:spTgt spid="1495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9517"/>
                                        </p:tgtEl>
                                        <p:attrNameLst>
                                          <p:attrName>style.visibility</p:attrName>
                                        </p:attrNameLst>
                                      </p:cBhvr>
                                      <p:to>
                                        <p:strVal val="visible"/>
                                      </p:to>
                                    </p:set>
                                    <p:anim calcmode="lin" valueType="num">
                                      <p:cBhvr additive="base">
                                        <p:cTn id="19" dur="500" fill="hold"/>
                                        <p:tgtEl>
                                          <p:spTgt spid="149517"/>
                                        </p:tgtEl>
                                        <p:attrNameLst>
                                          <p:attrName>ppt_x</p:attrName>
                                        </p:attrNameLst>
                                      </p:cBhvr>
                                      <p:tavLst>
                                        <p:tav tm="0">
                                          <p:val>
                                            <p:strVal val="#ppt_x"/>
                                          </p:val>
                                        </p:tav>
                                        <p:tav tm="100000">
                                          <p:val>
                                            <p:strVal val="#ppt_x"/>
                                          </p:val>
                                        </p:tav>
                                      </p:tavLst>
                                    </p:anim>
                                    <p:anim calcmode="lin" valueType="num">
                                      <p:cBhvr additive="base">
                                        <p:cTn id="20" dur="500" fill="hold"/>
                                        <p:tgtEl>
                                          <p:spTgt spid="1495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6" grpId="0" autoUpdateAnimBg="0"/>
      <p:bldP spid="149517" grpId="0" autoUpdateAnimBg="0"/>
      <p:bldP spid="149518"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C1B9A-799F-4D42-AC6C-066425A58547}"/>
              </a:ext>
            </a:extLst>
          </p:cNvPr>
          <p:cNvSpPr>
            <a:spLocks noGrp="1"/>
          </p:cNvSpPr>
          <p:nvPr>
            <p:ph type="title"/>
          </p:nvPr>
        </p:nvSpPr>
        <p:spPr/>
        <p:txBody>
          <a:bodyPr/>
          <a:lstStyle/>
          <a:p>
            <a:r>
              <a:rPr lang="en-US" dirty="0"/>
              <a:t>Definition of MI</a:t>
            </a:r>
          </a:p>
        </p:txBody>
      </p:sp>
      <p:sp>
        <p:nvSpPr>
          <p:cNvPr id="3" name="Content Placeholder 2">
            <a:extLst>
              <a:ext uri="{FF2B5EF4-FFF2-40B4-BE49-F238E27FC236}">
                <a16:creationId xmlns:a16="http://schemas.microsoft.com/office/drawing/2014/main" id="{D3CFB151-262B-4776-B03B-F8E88A51A911}"/>
              </a:ext>
            </a:extLst>
          </p:cNvPr>
          <p:cNvSpPr>
            <a:spLocks noGrp="1"/>
          </p:cNvSpPr>
          <p:nvPr>
            <p:ph idx="1"/>
          </p:nvPr>
        </p:nvSpPr>
        <p:spPr/>
        <p:txBody>
          <a:bodyPr/>
          <a:lstStyle/>
          <a:p>
            <a:pPr>
              <a:buFont typeface="Wingdings 2" pitchFamily="18" charset="2"/>
              <a:buNone/>
            </a:pPr>
            <a:r>
              <a:rPr lang="en-US" dirty="0"/>
              <a:t>Layperson’s Definition:</a:t>
            </a:r>
          </a:p>
          <a:p>
            <a:pPr>
              <a:buFont typeface="Wingdings 2" pitchFamily="18" charset="2"/>
              <a:buNone/>
            </a:pPr>
            <a:r>
              <a:rPr lang="en-US" dirty="0"/>
              <a:t>Motivational interviewing is a collaborative</a:t>
            </a:r>
            <a:r>
              <a:rPr lang="en-US" i="1" dirty="0"/>
              <a:t> </a:t>
            </a:r>
            <a:r>
              <a:rPr lang="en-US" dirty="0"/>
              <a:t>conversation style for strengthening a person’s own motivation and commitment to change.</a:t>
            </a:r>
            <a:endParaRPr lang="en-US" i="1" dirty="0"/>
          </a:p>
          <a:p>
            <a:pPr>
              <a:buFont typeface="Wingdings 2" pitchFamily="18" charset="2"/>
              <a:buNone/>
            </a:pPr>
            <a:r>
              <a:rPr lang="en-US" i="1" dirty="0"/>
              <a:t>		</a:t>
            </a:r>
          </a:p>
          <a:p>
            <a:pPr>
              <a:buFont typeface="Wingdings 2" pitchFamily="18" charset="2"/>
              <a:buNone/>
            </a:pPr>
            <a:endParaRPr lang="en-US" i="1" dirty="0"/>
          </a:p>
          <a:p>
            <a:pPr>
              <a:buFont typeface="Wingdings 2" pitchFamily="18" charset="2"/>
              <a:buNone/>
            </a:pPr>
            <a:endParaRPr lang="en-US" i="1" dirty="0"/>
          </a:p>
          <a:p>
            <a:pPr>
              <a:buFont typeface="Wingdings 2" pitchFamily="18" charset="2"/>
              <a:buNone/>
            </a:pPr>
            <a:r>
              <a:rPr lang="en-US" sz="1600" dirty="0"/>
              <a:t>Miller and Rollnick, 2012</a:t>
            </a:r>
            <a:r>
              <a:rPr lang="en-US" i="1" dirty="0"/>
              <a:t>	</a:t>
            </a:r>
            <a:endParaRPr lang="en-US" dirty="0"/>
          </a:p>
        </p:txBody>
      </p:sp>
    </p:spTree>
    <p:extLst>
      <p:ext uri="{BB962C8B-B14F-4D97-AF65-F5344CB8AC3E}">
        <p14:creationId xmlns:p14="http://schemas.microsoft.com/office/powerpoint/2010/main" val="430302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85800" y="1066800"/>
            <a:ext cx="3962400" cy="584200"/>
          </a:xfrm>
          <a:prstGeom prst="rect">
            <a:avLst/>
          </a:prstGeom>
          <a:noFill/>
        </p:spPr>
        <p:txBody>
          <a:bodyPr>
            <a:spAutoFit/>
          </a:bodyPr>
          <a:lstStyle/>
          <a:p>
            <a:pPr fontAlgn="auto">
              <a:spcBef>
                <a:spcPts val="0"/>
              </a:spcBef>
              <a:spcAft>
                <a:spcPts val="0"/>
              </a:spcAft>
              <a:defRPr/>
            </a:pPr>
            <a:r>
              <a:rPr lang="en-US" sz="3200" dirty="0">
                <a:solidFill>
                  <a:srgbClr val="04617B"/>
                </a:solidFill>
                <a:latin typeface="+mj-lt"/>
              </a:rPr>
              <a:t>Four Processes in MI</a:t>
            </a:r>
          </a:p>
        </p:txBody>
      </p:sp>
      <p:grpSp>
        <p:nvGrpSpPr>
          <p:cNvPr id="2" name="Group 15"/>
          <p:cNvGrpSpPr>
            <a:grpSpLocks/>
          </p:cNvGrpSpPr>
          <p:nvPr/>
        </p:nvGrpSpPr>
        <p:grpSpPr bwMode="auto">
          <a:xfrm>
            <a:off x="887413" y="1892300"/>
            <a:ext cx="7369175" cy="4660900"/>
            <a:chOff x="1200149" y="1326340"/>
            <a:chExt cx="7369175" cy="4660900"/>
          </a:xfrm>
        </p:grpSpPr>
        <p:sp>
          <p:nvSpPr>
            <p:cNvPr id="11" name="Rectangle 10"/>
            <p:cNvSpPr/>
            <p:nvPr/>
          </p:nvSpPr>
          <p:spPr>
            <a:xfrm>
              <a:off x="1200149" y="4845828"/>
              <a:ext cx="7369175" cy="1141412"/>
            </a:xfrm>
            <a:prstGeom prst="rect">
              <a:avLst/>
            </a:prstGeom>
            <a:solidFill>
              <a:srgbClr val="91ACBC"/>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schemeClr val="accent5"/>
                </a:solidFill>
              </a:endParaRPr>
            </a:p>
          </p:txBody>
        </p:sp>
        <p:sp>
          <p:nvSpPr>
            <p:cNvPr id="13" name="Rectangle 12"/>
            <p:cNvSpPr/>
            <p:nvPr/>
          </p:nvSpPr>
          <p:spPr>
            <a:xfrm>
              <a:off x="2838449" y="3672665"/>
              <a:ext cx="5730875" cy="1141413"/>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schemeClr val="accent5"/>
                </a:solidFill>
              </a:endParaRPr>
            </a:p>
          </p:txBody>
        </p:sp>
        <p:sp>
          <p:nvSpPr>
            <p:cNvPr id="14" name="Rectangle 13"/>
            <p:cNvSpPr/>
            <p:nvPr/>
          </p:nvSpPr>
          <p:spPr>
            <a:xfrm>
              <a:off x="4495799" y="2499503"/>
              <a:ext cx="4073525" cy="1141412"/>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schemeClr val="accent5"/>
                </a:solidFill>
              </a:endParaRPr>
            </a:p>
          </p:txBody>
        </p:sp>
        <p:sp>
          <p:nvSpPr>
            <p:cNvPr id="15" name="Rectangle 14"/>
            <p:cNvSpPr/>
            <p:nvPr/>
          </p:nvSpPr>
          <p:spPr>
            <a:xfrm>
              <a:off x="6172199" y="1326340"/>
              <a:ext cx="2397125" cy="1141413"/>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schemeClr val="accent5"/>
                </a:solidFill>
              </a:endParaRPr>
            </a:p>
          </p:txBody>
        </p:sp>
        <p:sp>
          <p:nvSpPr>
            <p:cNvPr id="55304" name="Content Placeholder 4"/>
            <p:cNvSpPr txBox="1">
              <a:spLocks/>
            </p:cNvSpPr>
            <p:nvPr/>
          </p:nvSpPr>
          <p:spPr bwMode="auto">
            <a:xfrm>
              <a:off x="6286500" y="1742957"/>
              <a:ext cx="1083630" cy="307777"/>
            </a:xfrm>
            <a:prstGeom prst="rect">
              <a:avLst/>
            </a:prstGeom>
            <a:noFill/>
            <a:ln w="9525">
              <a:noFill/>
              <a:miter lim="800000"/>
              <a:headEnd/>
              <a:tailEnd/>
            </a:ln>
          </p:spPr>
          <p:txBody>
            <a:bodyPr wrap="none" lIns="0" tIns="0" rIns="0" bIns="0" anchor="ctr">
              <a:spAutoFit/>
            </a:bodyPr>
            <a:lstStyle/>
            <a:p>
              <a:pPr>
                <a:spcBef>
                  <a:spcPts val="600"/>
                </a:spcBef>
              </a:pPr>
              <a:r>
                <a:rPr lang="en-US" sz="2000" b="1" dirty="0">
                  <a:solidFill>
                    <a:schemeClr val="bg1"/>
                  </a:solidFill>
                  <a:latin typeface="Constantia" pitchFamily="18" charset="0"/>
                </a:rPr>
                <a:t>Planning</a:t>
              </a:r>
              <a:endParaRPr lang="da-DK" sz="2000" b="1">
                <a:solidFill>
                  <a:schemeClr val="bg1"/>
                </a:solidFill>
                <a:latin typeface="Constantia" pitchFamily="18" charset="0"/>
                <a:cs typeface="Arial" charset="0"/>
              </a:endParaRPr>
            </a:p>
          </p:txBody>
        </p:sp>
        <p:sp>
          <p:nvSpPr>
            <p:cNvPr id="55305" name="Content Placeholder 4"/>
            <p:cNvSpPr txBox="1">
              <a:spLocks/>
            </p:cNvSpPr>
            <p:nvPr/>
          </p:nvSpPr>
          <p:spPr bwMode="auto">
            <a:xfrm>
              <a:off x="4610100" y="2916253"/>
              <a:ext cx="998671" cy="307777"/>
            </a:xfrm>
            <a:prstGeom prst="rect">
              <a:avLst/>
            </a:prstGeom>
            <a:noFill/>
            <a:ln w="9525">
              <a:noFill/>
              <a:miter lim="800000"/>
              <a:headEnd/>
              <a:tailEnd/>
            </a:ln>
          </p:spPr>
          <p:txBody>
            <a:bodyPr wrap="none" lIns="0" tIns="0" rIns="0" bIns="0" anchor="ctr">
              <a:spAutoFit/>
            </a:bodyPr>
            <a:lstStyle/>
            <a:p>
              <a:pPr>
                <a:spcBef>
                  <a:spcPts val="600"/>
                </a:spcBef>
              </a:pPr>
              <a:r>
                <a:rPr lang="en-US" sz="2000" b="1" dirty="0">
                  <a:solidFill>
                    <a:schemeClr val="bg1"/>
                  </a:solidFill>
                  <a:latin typeface="Constantia" pitchFamily="18" charset="0"/>
                </a:rPr>
                <a:t>Evoking</a:t>
              </a:r>
              <a:endParaRPr lang="da-DK" sz="2000" b="1">
                <a:solidFill>
                  <a:schemeClr val="bg1"/>
                </a:solidFill>
                <a:latin typeface="Constantia" pitchFamily="18" charset="0"/>
                <a:cs typeface="Arial" charset="0"/>
              </a:endParaRPr>
            </a:p>
          </p:txBody>
        </p:sp>
        <p:sp>
          <p:nvSpPr>
            <p:cNvPr id="55306" name="Content Placeholder 4"/>
            <p:cNvSpPr txBox="1">
              <a:spLocks/>
            </p:cNvSpPr>
            <p:nvPr/>
          </p:nvSpPr>
          <p:spPr bwMode="auto">
            <a:xfrm>
              <a:off x="2952750" y="4089549"/>
              <a:ext cx="1141338" cy="307777"/>
            </a:xfrm>
            <a:prstGeom prst="rect">
              <a:avLst/>
            </a:prstGeom>
            <a:noFill/>
            <a:ln w="9525">
              <a:noFill/>
              <a:miter lim="800000"/>
              <a:headEnd/>
              <a:tailEnd/>
            </a:ln>
          </p:spPr>
          <p:txBody>
            <a:bodyPr wrap="none" lIns="0" tIns="0" rIns="0" bIns="0" anchor="ctr">
              <a:spAutoFit/>
            </a:bodyPr>
            <a:lstStyle/>
            <a:p>
              <a:pPr>
                <a:spcBef>
                  <a:spcPts val="600"/>
                </a:spcBef>
              </a:pPr>
              <a:r>
                <a:rPr lang="en-US" sz="2000" b="1" dirty="0">
                  <a:latin typeface="Constantia" pitchFamily="18" charset="0"/>
                </a:rPr>
                <a:t>Focusing</a:t>
              </a:r>
              <a:endParaRPr lang="da-DK" sz="2000" b="1">
                <a:solidFill>
                  <a:srgbClr val="342F2B"/>
                </a:solidFill>
                <a:latin typeface="Constantia" pitchFamily="18" charset="0"/>
                <a:cs typeface="Arial" charset="0"/>
              </a:endParaRPr>
            </a:p>
          </p:txBody>
        </p:sp>
        <p:sp>
          <p:nvSpPr>
            <p:cNvPr id="55307" name="Content Placeholder 4"/>
            <p:cNvSpPr txBox="1">
              <a:spLocks/>
            </p:cNvSpPr>
            <p:nvPr/>
          </p:nvSpPr>
          <p:spPr bwMode="auto">
            <a:xfrm>
              <a:off x="1314449" y="5262846"/>
              <a:ext cx="1170192" cy="307777"/>
            </a:xfrm>
            <a:prstGeom prst="rect">
              <a:avLst/>
            </a:prstGeom>
            <a:noFill/>
            <a:ln w="9525">
              <a:noFill/>
              <a:miter lim="800000"/>
              <a:headEnd/>
              <a:tailEnd/>
            </a:ln>
          </p:spPr>
          <p:txBody>
            <a:bodyPr wrap="none" lIns="0" tIns="0" rIns="0" bIns="0" anchor="ctr">
              <a:spAutoFit/>
            </a:bodyPr>
            <a:lstStyle/>
            <a:p>
              <a:pPr>
                <a:spcBef>
                  <a:spcPts val="600"/>
                </a:spcBef>
              </a:pPr>
              <a:r>
                <a:rPr lang="en-US" sz="2000" b="1" dirty="0">
                  <a:latin typeface="Constantia" pitchFamily="18" charset="0"/>
                </a:rPr>
                <a:t>Engaging</a:t>
              </a:r>
              <a:endParaRPr lang="da-DK" sz="2000" b="1">
                <a:solidFill>
                  <a:srgbClr val="342F2B"/>
                </a:solidFill>
                <a:latin typeface="Constantia" pitchFamily="18" charset="0"/>
                <a:cs typeface="Arial"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Engaging</a:t>
            </a:r>
          </a:p>
        </p:txBody>
      </p:sp>
      <p:sp>
        <p:nvSpPr>
          <p:cNvPr id="3" name="Content Placeholder 2"/>
          <p:cNvSpPr>
            <a:spLocks noGrp="1"/>
          </p:cNvSpPr>
          <p:nvPr>
            <p:ph idx="1"/>
          </p:nvPr>
        </p:nvSpPr>
        <p:spPr/>
        <p:txBody>
          <a:bodyPr>
            <a:normAutofit fontScale="77500" lnSpcReduction="20000"/>
          </a:bodyPr>
          <a:lstStyle/>
          <a:p>
            <a:r>
              <a:rPr lang="en-US" dirty="0"/>
              <a:t>What promotes engagement?</a:t>
            </a:r>
          </a:p>
          <a:p>
            <a:pPr lvl="1"/>
            <a:r>
              <a:rPr lang="en-US" dirty="0"/>
              <a:t>Desires or goals</a:t>
            </a:r>
          </a:p>
          <a:p>
            <a:pPr lvl="1"/>
            <a:r>
              <a:rPr lang="en-US" dirty="0"/>
              <a:t>Importance</a:t>
            </a:r>
          </a:p>
          <a:p>
            <a:pPr lvl="1"/>
            <a:r>
              <a:rPr lang="en-US" dirty="0"/>
              <a:t>Positivity</a:t>
            </a:r>
          </a:p>
          <a:p>
            <a:pPr lvl="1"/>
            <a:r>
              <a:rPr lang="en-US" dirty="0"/>
              <a:t>Expectations</a:t>
            </a:r>
          </a:p>
          <a:p>
            <a:pPr lvl="1"/>
            <a:r>
              <a:rPr lang="en-US" dirty="0"/>
              <a:t>Hope</a:t>
            </a:r>
          </a:p>
          <a:p>
            <a:r>
              <a:rPr lang="en-US" dirty="0"/>
              <a:t>What early traps promote client disengagement?</a:t>
            </a:r>
          </a:p>
          <a:p>
            <a:pPr lvl="1"/>
            <a:r>
              <a:rPr lang="en-US" dirty="0"/>
              <a:t>Assessment Trap</a:t>
            </a:r>
          </a:p>
          <a:p>
            <a:pPr lvl="1"/>
            <a:r>
              <a:rPr lang="en-US" dirty="0"/>
              <a:t>Expert Trap</a:t>
            </a:r>
          </a:p>
          <a:p>
            <a:pPr lvl="1"/>
            <a:r>
              <a:rPr lang="en-US" dirty="0"/>
              <a:t>Premature Focus Trap</a:t>
            </a:r>
          </a:p>
          <a:p>
            <a:pPr lvl="1"/>
            <a:r>
              <a:rPr lang="en-US" dirty="0"/>
              <a:t>Labeling Trap</a:t>
            </a:r>
          </a:p>
          <a:p>
            <a:pPr lvl="1"/>
            <a:r>
              <a:rPr lang="en-US" dirty="0"/>
              <a:t>Blaming Trap</a:t>
            </a:r>
          </a:p>
          <a:p>
            <a:pPr lvl="1"/>
            <a:r>
              <a:rPr lang="en-US" dirty="0"/>
              <a:t>Chat Trap</a:t>
            </a:r>
          </a:p>
        </p:txBody>
      </p:sp>
    </p:spTree>
    <p:extLst>
      <p:ext uri="{BB962C8B-B14F-4D97-AF65-F5344CB8AC3E}">
        <p14:creationId xmlns:p14="http://schemas.microsoft.com/office/powerpoint/2010/main" val="1101251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EC01A-A342-42E7-8EEB-A411F068C2A6}"/>
              </a:ext>
            </a:extLst>
          </p:cNvPr>
          <p:cNvSpPr>
            <a:spLocks noGrp="1"/>
          </p:cNvSpPr>
          <p:nvPr>
            <p:ph type="title"/>
          </p:nvPr>
        </p:nvSpPr>
        <p:spPr/>
        <p:txBody>
          <a:bodyPr/>
          <a:lstStyle/>
          <a:p>
            <a:r>
              <a:rPr lang="en-US" dirty="0"/>
              <a:t>Spirit of MI</a:t>
            </a:r>
          </a:p>
        </p:txBody>
      </p:sp>
      <p:sp>
        <p:nvSpPr>
          <p:cNvPr id="3" name="Content Placeholder 2">
            <a:extLst>
              <a:ext uri="{FF2B5EF4-FFF2-40B4-BE49-F238E27FC236}">
                <a16:creationId xmlns:a16="http://schemas.microsoft.com/office/drawing/2014/main" id="{037A8477-D27E-4B1D-8386-25BB5599CE68}"/>
              </a:ext>
            </a:extLst>
          </p:cNvPr>
          <p:cNvSpPr>
            <a:spLocks noGrp="1"/>
          </p:cNvSpPr>
          <p:nvPr>
            <p:ph idx="1"/>
          </p:nvPr>
        </p:nvSpPr>
        <p:spPr/>
        <p:txBody>
          <a:bodyPr>
            <a:normAutofit/>
          </a:bodyPr>
          <a:lstStyle/>
          <a:p>
            <a:r>
              <a:rPr lang="en-US" sz="3500" dirty="0"/>
              <a:t>Underlying spirit(PACE):</a:t>
            </a:r>
          </a:p>
          <a:p>
            <a:pPr lvl="1">
              <a:buFont typeface="Courier New" panose="02070309020205020404" pitchFamily="49" charset="0"/>
              <a:buChar char="o"/>
            </a:pPr>
            <a:r>
              <a:rPr lang="en-US" sz="3500" b="1" dirty="0"/>
              <a:t>P</a:t>
            </a:r>
            <a:r>
              <a:rPr lang="en-US" sz="3500" dirty="0"/>
              <a:t>artnership </a:t>
            </a:r>
          </a:p>
          <a:p>
            <a:pPr lvl="1">
              <a:buFont typeface="Courier New" panose="02070309020205020404" pitchFamily="49" charset="0"/>
              <a:buChar char="o"/>
            </a:pPr>
            <a:r>
              <a:rPr lang="en-US" sz="3500" b="1" dirty="0"/>
              <a:t>A</a:t>
            </a:r>
            <a:r>
              <a:rPr lang="en-US" sz="3500" dirty="0"/>
              <a:t>cceptance</a:t>
            </a:r>
          </a:p>
          <a:p>
            <a:pPr lvl="1">
              <a:buFont typeface="Courier New" panose="02070309020205020404" pitchFamily="49" charset="0"/>
              <a:buChar char="o"/>
            </a:pPr>
            <a:r>
              <a:rPr lang="en-US" sz="3500" b="1" dirty="0"/>
              <a:t>C</a:t>
            </a:r>
            <a:r>
              <a:rPr lang="en-US" sz="3500" dirty="0"/>
              <a:t>ompassion</a:t>
            </a:r>
          </a:p>
          <a:p>
            <a:pPr lvl="1">
              <a:buFont typeface="Courier New" panose="02070309020205020404" pitchFamily="49" charset="0"/>
              <a:buChar char="o"/>
            </a:pPr>
            <a:r>
              <a:rPr lang="en-US" sz="3500" b="1" dirty="0"/>
              <a:t>E</a:t>
            </a:r>
            <a:r>
              <a:rPr lang="en-US" sz="3500" dirty="0"/>
              <a:t>vocation</a:t>
            </a:r>
          </a:p>
          <a:p>
            <a:endParaRPr lang="en-US" dirty="0"/>
          </a:p>
        </p:txBody>
      </p:sp>
    </p:spTree>
    <p:extLst>
      <p:ext uri="{BB962C8B-B14F-4D97-AF65-F5344CB8AC3E}">
        <p14:creationId xmlns:p14="http://schemas.microsoft.com/office/powerpoint/2010/main" val="3012057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5CED5-396A-458D-A197-085DB5E56409}"/>
              </a:ext>
            </a:extLst>
          </p:cNvPr>
          <p:cNvSpPr>
            <a:spLocks noGrp="1"/>
          </p:cNvSpPr>
          <p:nvPr>
            <p:ph type="title"/>
          </p:nvPr>
        </p:nvSpPr>
        <p:spPr/>
        <p:txBody>
          <a:bodyPr/>
          <a:lstStyle/>
          <a:p>
            <a:r>
              <a:rPr lang="en-US" dirty="0"/>
              <a:t>MI Spirit: Partnership</a:t>
            </a:r>
          </a:p>
        </p:txBody>
      </p:sp>
      <p:sp>
        <p:nvSpPr>
          <p:cNvPr id="3" name="Content Placeholder 2">
            <a:extLst>
              <a:ext uri="{FF2B5EF4-FFF2-40B4-BE49-F238E27FC236}">
                <a16:creationId xmlns:a16="http://schemas.microsoft.com/office/drawing/2014/main" id="{F380943A-3974-4873-8F3A-C6EDCD336F05}"/>
              </a:ext>
            </a:extLst>
          </p:cNvPr>
          <p:cNvSpPr>
            <a:spLocks noGrp="1"/>
          </p:cNvSpPr>
          <p:nvPr>
            <p:ph idx="1"/>
          </p:nvPr>
        </p:nvSpPr>
        <p:spPr/>
        <p:txBody>
          <a:bodyPr/>
          <a:lstStyle/>
          <a:p>
            <a:r>
              <a:rPr lang="en-US" dirty="0"/>
              <a:t>Collaborative – Extent to which the clinician behaves as if the interview is occurring between two equal partners, both of whom have knowledge that might be useful in the problem under consideration (MITI 3.1)</a:t>
            </a:r>
          </a:p>
          <a:p>
            <a:r>
              <a:rPr lang="en-US" dirty="0"/>
              <a:t>Resist the “righting reflex”</a:t>
            </a:r>
          </a:p>
          <a:p>
            <a:r>
              <a:rPr lang="en-US" dirty="0"/>
              <a:t>Client talks more than the clinician</a:t>
            </a:r>
          </a:p>
          <a:p>
            <a:r>
              <a:rPr lang="en-US" dirty="0"/>
              <a:t>Tempers advice giving, suggestions, feedback and asks permission before giving</a:t>
            </a:r>
          </a:p>
          <a:p>
            <a:endParaRPr lang="en-US" dirty="0"/>
          </a:p>
        </p:txBody>
      </p:sp>
    </p:spTree>
    <p:extLst>
      <p:ext uri="{BB962C8B-B14F-4D97-AF65-F5344CB8AC3E}">
        <p14:creationId xmlns:p14="http://schemas.microsoft.com/office/powerpoint/2010/main" val="3389977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dirty="0"/>
              <a:t>MI Spirit:  Acceptance</a:t>
            </a:r>
          </a:p>
        </p:txBody>
      </p:sp>
      <p:sp>
        <p:nvSpPr>
          <p:cNvPr id="3" name="Content Placeholder 2"/>
          <p:cNvSpPr>
            <a:spLocks noGrp="1"/>
          </p:cNvSpPr>
          <p:nvPr>
            <p:ph idx="1"/>
          </p:nvPr>
        </p:nvSpPr>
        <p:spPr/>
        <p:txBody>
          <a:bodyPr>
            <a:normAutofit lnSpcReduction="10000"/>
          </a:bodyPr>
          <a:lstStyle/>
          <a:p>
            <a:pPr marL="274320" indent="-274320" fontAlgn="auto">
              <a:spcAft>
                <a:spcPts val="0"/>
              </a:spcAft>
              <a:buClr>
                <a:schemeClr val="accent3"/>
              </a:buClr>
              <a:buFont typeface="Wingdings 2"/>
              <a:buNone/>
              <a:defRPr/>
            </a:pPr>
            <a:r>
              <a:rPr lang="en-US" sz="3200" dirty="0"/>
              <a:t>Person-centered conditions:</a:t>
            </a:r>
          </a:p>
          <a:p>
            <a:pPr marL="514350" indent="-514350" fontAlgn="auto">
              <a:spcAft>
                <a:spcPts val="0"/>
              </a:spcAft>
              <a:buClr>
                <a:schemeClr val="accent3"/>
              </a:buClr>
              <a:buFont typeface="+mj-lt"/>
              <a:buAutoNum type="arabicPeriod"/>
              <a:defRPr/>
            </a:pPr>
            <a:r>
              <a:rPr lang="en-US" sz="3200" dirty="0"/>
              <a:t>Inherent worth and potential, what Carl Rogers called unconditional positive regard</a:t>
            </a:r>
          </a:p>
          <a:p>
            <a:pPr marL="514350" indent="-514350" fontAlgn="auto">
              <a:spcAft>
                <a:spcPts val="0"/>
              </a:spcAft>
              <a:buClr>
                <a:schemeClr val="accent3"/>
              </a:buClr>
              <a:buFont typeface="+mj-lt"/>
              <a:buAutoNum type="arabicPeriod"/>
              <a:defRPr/>
            </a:pPr>
            <a:r>
              <a:rPr lang="en-US" sz="3200" dirty="0"/>
              <a:t>Accurate empathy</a:t>
            </a:r>
          </a:p>
          <a:p>
            <a:pPr marL="514350" indent="-514350" fontAlgn="auto">
              <a:spcAft>
                <a:spcPts val="0"/>
              </a:spcAft>
              <a:buClr>
                <a:schemeClr val="accent3"/>
              </a:buClr>
              <a:buFont typeface="+mj-lt"/>
              <a:buAutoNum type="arabicPeriod"/>
              <a:defRPr/>
            </a:pPr>
            <a:r>
              <a:rPr lang="en-US" sz="3200" dirty="0"/>
              <a:t>Autonomy/support</a:t>
            </a:r>
          </a:p>
          <a:p>
            <a:pPr marL="514350" indent="-514350" fontAlgn="auto">
              <a:spcAft>
                <a:spcPts val="0"/>
              </a:spcAft>
              <a:buClr>
                <a:schemeClr val="accent3"/>
              </a:buClr>
              <a:buFont typeface="+mj-lt"/>
              <a:buAutoNum type="arabicPeriod"/>
              <a:defRPr/>
            </a:pPr>
            <a:r>
              <a:rPr lang="en-US" sz="3200" dirty="0"/>
              <a:t>Affirmation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75CD74B-9CE8-4F20-A3E4-A22A7F03604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9C44665-BECF-4482-A00C-E4BE2A87DC7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1">
            <a:extLst>
              <a:ext uri="{FF2B5EF4-FFF2-40B4-BE49-F238E27FC236}">
                <a16:creationId xmlns:a16="http://schemas.microsoft.com/office/drawing/2014/main" id="{20398C1D-D011-4BA8-AC81-E829677B87F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le 1">
            <a:extLst>
              <a:ext uri="{FF2B5EF4-FFF2-40B4-BE49-F238E27FC236}">
                <a16:creationId xmlns:a16="http://schemas.microsoft.com/office/drawing/2014/main" id="{47A01BD9-C02B-4B8C-A63B-D92B7B03162E}"/>
              </a:ext>
            </a:extLst>
          </p:cNvPr>
          <p:cNvSpPr>
            <a:spLocks noGrp="1"/>
          </p:cNvSpPr>
          <p:nvPr>
            <p:ph type="title"/>
          </p:nvPr>
        </p:nvSpPr>
        <p:spPr>
          <a:xfrm>
            <a:off x="1346172" y="624110"/>
            <a:ext cx="7284749" cy="1280890"/>
          </a:xfrm>
        </p:spPr>
        <p:txBody>
          <a:bodyPr>
            <a:normAutofit/>
          </a:bodyPr>
          <a:lstStyle/>
          <a:p>
            <a:r>
              <a:rPr lang="en-US" dirty="0"/>
              <a:t>Case manager, social worker, or I&amp;R</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729877386"/>
              </p:ext>
            </p:extLst>
          </p:nvPr>
        </p:nvGraphicFramePr>
        <p:xfrm>
          <a:off x="1346172" y="2222983"/>
          <a:ext cx="6740553" cy="3653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9155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dirty="0"/>
              <a:t>MI Spirit:  Autonomy/Support</a:t>
            </a:r>
          </a:p>
        </p:txBody>
      </p:sp>
      <p:sp>
        <p:nvSpPr>
          <p:cNvPr id="47107" name="Content Placeholder 2"/>
          <p:cNvSpPr>
            <a:spLocks noGrp="1"/>
          </p:cNvSpPr>
          <p:nvPr>
            <p:ph idx="1"/>
          </p:nvPr>
        </p:nvSpPr>
        <p:spPr/>
        <p:txBody>
          <a:bodyPr>
            <a:normAutofit fontScale="85000" lnSpcReduction="20000"/>
          </a:bodyPr>
          <a:lstStyle/>
          <a:p>
            <a:r>
              <a:rPr lang="en-US" sz="2800" dirty="0"/>
              <a:t>Autonomy/Support – extent to which the clinician supports and actively fosters client perception of choice as opposed to attempting to control the client’s behavior or choices.  </a:t>
            </a:r>
          </a:p>
          <a:p>
            <a:r>
              <a:rPr lang="en-US" sz="2800" dirty="0"/>
              <a:t>Explores clients options genuinely</a:t>
            </a:r>
          </a:p>
          <a:p>
            <a:r>
              <a:rPr lang="en-US" sz="2800" dirty="0"/>
              <a:t>Acknowledges client option not to change without sarcasm, that it’s their choice</a:t>
            </a:r>
          </a:p>
          <a:p>
            <a:r>
              <a:rPr lang="en-US" sz="2800" dirty="0"/>
              <a:t>Gives credence to client’s ideas about change and motivation (MITI 3.1)</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a:t>Empathy &amp; Compassion</a:t>
            </a:r>
          </a:p>
        </p:txBody>
      </p:sp>
      <p:sp>
        <p:nvSpPr>
          <p:cNvPr id="3" name="Content Placeholder 2"/>
          <p:cNvSpPr>
            <a:spLocks noGrp="1"/>
          </p:cNvSpPr>
          <p:nvPr>
            <p:ph idx="1"/>
          </p:nvPr>
        </p:nvSpPr>
        <p:spPr/>
        <p:txBody>
          <a:bodyPr>
            <a:normAutofit fontScale="85000" lnSpcReduction="20000"/>
          </a:bodyPr>
          <a:lstStyle/>
          <a:p>
            <a:pPr marL="274320" indent="-274320" fontAlgn="auto">
              <a:spcAft>
                <a:spcPts val="0"/>
              </a:spcAft>
              <a:buClr>
                <a:schemeClr val="accent3"/>
              </a:buClr>
              <a:buFont typeface="Wingdings 2"/>
              <a:buChar char=""/>
              <a:defRPr/>
            </a:pPr>
            <a:r>
              <a:rPr lang="en-US" dirty="0"/>
              <a:t>Empathy – degree to which the clinician understands or makes an effort to grasp the client’s perspective and feelings.  </a:t>
            </a:r>
          </a:p>
          <a:p>
            <a:pPr marL="274320" indent="-274320" fontAlgn="auto">
              <a:spcAft>
                <a:spcPts val="0"/>
              </a:spcAft>
              <a:buClr>
                <a:schemeClr val="accent3"/>
              </a:buClr>
              <a:buFont typeface="Wingdings 2"/>
              <a:buChar char=""/>
              <a:defRPr/>
            </a:pPr>
            <a:r>
              <a:rPr lang="en-US" dirty="0"/>
              <a:t>Empathy should not be confused with warmth, acceptance, genuineness, or client advocacy; these are independent of empathy.  </a:t>
            </a:r>
          </a:p>
          <a:p>
            <a:pPr marL="274320" indent="-274320" fontAlgn="auto">
              <a:spcAft>
                <a:spcPts val="0"/>
              </a:spcAft>
              <a:buClr>
                <a:schemeClr val="accent3"/>
              </a:buClr>
              <a:buFont typeface="Wingdings 2"/>
              <a:buChar char=""/>
              <a:defRPr/>
            </a:pPr>
            <a:r>
              <a:rPr lang="en-US" dirty="0"/>
              <a:t>Reflective listening is an important part of this characteristic, but empathy captures all effort that the clinician makes to understand the client’s perspective and convey that understanding to the client. (MITI 3.1)</a:t>
            </a:r>
          </a:p>
          <a:p>
            <a:pPr marL="274320" indent="-274320" fontAlgn="auto">
              <a:spcAft>
                <a:spcPts val="0"/>
              </a:spcAft>
              <a:buClr>
                <a:schemeClr val="accent3"/>
              </a:buClr>
              <a:buFont typeface="Wingdings 2"/>
              <a:buChar char=""/>
              <a:defRPr/>
            </a:pPr>
            <a:r>
              <a:rPr lang="en-US" dirty="0"/>
              <a:t>Goes beyond collecting facts, history, and asking information-seeking questions.</a:t>
            </a:r>
          </a:p>
          <a:p>
            <a:pPr marL="274320" indent="-274320" fontAlgn="auto">
              <a:spcAft>
                <a:spcPts val="0"/>
              </a:spcAft>
              <a:buClr>
                <a:schemeClr val="accent3"/>
              </a:buClr>
              <a:buFont typeface="Wingdings 2"/>
              <a:buChar char=""/>
              <a:defRPr/>
            </a:pPr>
            <a:r>
              <a:rPr lang="en-US" dirty="0"/>
              <a:t>Requires more than a shallow attempt to understand the client</a:t>
            </a:r>
          </a:p>
          <a:p>
            <a:pPr marL="274320" indent="-274320" fontAlgn="auto">
              <a:spcAft>
                <a:spcPts val="0"/>
              </a:spcAft>
              <a:buClr>
                <a:schemeClr val="accent3"/>
              </a:buClr>
              <a:buFont typeface="Wingdings 2"/>
              <a:buChar char=""/>
              <a:defRPr/>
            </a:pPr>
            <a:r>
              <a:rPr lang="en-US" dirty="0"/>
              <a:t>Conveys interest in the client’s perspective and effectively communicates this viewpoint.</a:t>
            </a:r>
          </a:p>
          <a:p>
            <a:pPr marL="274320" indent="-274320" fontAlgn="auto">
              <a:spcAft>
                <a:spcPts val="0"/>
              </a:spcAft>
              <a:buClr>
                <a:schemeClr val="accent3"/>
              </a:buClr>
              <a:buFont typeface="Wingdings 2"/>
              <a:buChar char=""/>
              <a:defRPr/>
            </a:pPr>
            <a:r>
              <a:rPr lang="en-US" dirty="0"/>
              <a:t>Often encourages the client to elaborate, say more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151BD-53E8-420A-A8E7-84B0FB57012C}"/>
              </a:ext>
            </a:extLst>
          </p:cNvPr>
          <p:cNvSpPr>
            <a:spLocks noGrp="1"/>
          </p:cNvSpPr>
          <p:nvPr>
            <p:ph type="title"/>
          </p:nvPr>
        </p:nvSpPr>
        <p:spPr/>
        <p:txBody>
          <a:bodyPr/>
          <a:lstStyle/>
          <a:p>
            <a:r>
              <a:rPr lang="en-US" dirty="0"/>
              <a:t>MI Spirit:  Evocation</a:t>
            </a:r>
          </a:p>
        </p:txBody>
      </p:sp>
      <p:sp>
        <p:nvSpPr>
          <p:cNvPr id="3" name="Content Placeholder 2">
            <a:extLst>
              <a:ext uri="{FF2B5EF4-FFF2-40B4-BE49-F238E27FC236}">
                <a16:creationId xmlns:a16="http://schemas.microsoft.com/office/drawing/2014/main" id="{EB082577-56F3-4D20-B18A-54A0DFC2A49B}"/>
              </a:ext>
            </a:extLst>
          </p:cNvPr>
          <p:cNvSpPr>
            <a:spLocks noGrp="1"/>
          </p:cNvSpPr>
          <p:nvPr>
            <p:ph idx="1"/>
          </p:nvPr>
        </p:nvSpPr>
        <p:spPr/>
        <p:txBody>
          <a:bodyPr/>
          <a:lstStyle/>
          <a:p>
            <a:r>
              <a:rPr lang="en-US" dirty="0"/>
              <a:t>Evocation – extent to which the clinician conveys an understanding that motivation for change, and the ability to move toward that change, reside mostly within the client and therefore focuses efforts to elicit and expand it within the therapeutic interaction (MITI 3.1)</a:t>
            </a:r>
          </a:p>
          <a:p>
            <a:r>
              <a:rPr lang="en-US" dirty="0"/>
              <a:t>Elicit – to draw forth or bring out (latent or potential) </a:t>
            </a:r>
          </a:p>
          <a:p>
            <a:r>
              <a:rPr lang="en-US" dirty="0"/>
              <a:t>Requires you to use the core skills (OARS)</a:t>
            </a:r>
          </a:p>
          <a:p>
            <a:r>
              <a:rPr lang="en-US" dirty="0"/>
              <a:t>The counselor’s main task is to elicit change talk and commitment talk</a:t>
            </a:r>
          </a:p>
          <a:p>
            <a:endParaRPr lang="en-US" dirty="0"/>
          </a:p>
        </p:txBody>
      </p:sp>
    </p:spTree>
    <p:extLst>
      <p:ext uri="{BB962C8B-B14F-4D97-AF65-F5344CB8AC3E}">
        <p14:creationId xmlns:p14="http://schemas.microsoft.com/office/powerpoint/2010/main" val="271005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2" name="Group 23"/>
          <p:cNvGrpSpPr>
            <a:grpSpLocks/>
          </p:cNvGrpSpPr>
          <p:nvPr/>
        </p:nvGrpSpPr>
        <p:grpSpPr bwMode="auto">
          <a:xfrm>
            <a:off x="1916113" y="863600"/>
            <a:ext cx="5311775" cy="5130800"/>
            <a:chOff x="2297585" y="1079501"/>
            <a:chExt cx="5310830" cy="5130798"/>
          </a:xfrm>
        </p:grpSpPr>
        <p:sp>
          <p:nvSpPr>
            <p:cNvPr id="25" name="Oval 24"/>
            <p:cNvSpPr/>
            <p:nvPr>
              <p:custDataLst>
                <p:tags r:id="rId1"/>
              </p:custDataLst>
            </p:nvPr>
          </p:nvSpPr>
          <p:spPr>
            <a:xfrm>
              <a:off x="3448317" y="1079501"/>
              <a:ext cx="3009365" cy="3008312"/>
            </a:xfrm>
            <a:prstGeom prst="ellipse">
              <a:avLst/>
            </a:prstGeom>
            <a:solidFill>
              <a:schemeClr val="accent6">
                <a:alpha val="49804"/>
              </a:schemeClr>
            </a:solidFill>
            <a:ln w="9525">
              <a:solidFill>
                <a:schemeClr val="accent3"/>
              </a:solid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fontAlgn="auto">
                <a:spcBef>
                  <a:spcPts val="0"/>
                </a:spcBef>
                <a:spcAft>
                  <a:spcPts val="0"/>
                </a:spcAft>
                <a:defRPr/>
              </a:pPr>
              <a:endParaRPr lang="da-DK" sz="1400"/>
            </a:p>
          </p:txBody>
        </p:sp>
        <p:sp>
          <p:nvSpPr>
            <p:cNvPr id="26" name="Oval 25"/>
            <p:cNvSpPr/>
            <p:nvPr>
              <p:custDataLst>
                <p:tags r:id="rId2"/>
              </p:custDataLst>
            </p:nvPr>
          </p:nvSpPr>
          <p:spPr>
            <a:xfrm>
              <a:off x="4599050" y="2139951"/>
              <a:ext cx="3009365" cy="3009899"/>
            </a:xfrm>
            <a:prstGeom prst="ellipse">
              <a:avLst/>
            </a:prstGeom>
            <a:solidFill>
              <a:srgbClr val="D5DBAC">
                <a:alpha val="49804"/>
              </a:srgbClr>
            </a:solidFill>
            <a:ln w="9525">
              <a:solidFill>
                <a:schemeClr val="accent3"/>
              </a:solid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fontAlgn="auto">
                <a:spcBef>
                  <a:spcPts val="0"/>
                </a:spcBef>
                <a:spcAft>
                  <a:spcPts val="0"/>
                </a:spcAft>
                <a:defRPr/>
              </a:pPr>
              <a:endParaRPr lang="da-DK" sz="1400"/>
            </a:p>
          </p:txBody>
        </p:sp>
        <p:sp>
          <p:nvSpPr>
            <p:cNvPr id="27" name="Oval 26"/>
            <p:cNvSpPr/>
            <p:nvPr>
              <p:custDataLst>
                <p:tags r:id="rId3"/>
              </p:custDataLst>
            </p:nvPr>
          </p:nvSpPr>
          <p:spPr>
            <a:xfrm>
              <a:off x="2297585" y="2139951"/>
              <a:ext cx="3009365" cy="3009899"/>
            </a:xfrm>
            <a:prstGeom prst="ellipse">
              <a:avLst/>
            </a:prstGeom>
            <a:solidFill>
              <a:srgbClr val="91ACBC">
                <a:alpha val="50000"/>
              </a:srgbClr>
            </a:solidFill>
            <a:ln w="9525">
              <a:solidFill>
                <a:schemeClr val="accent3"/>
              </a:solid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fontAlgn="auto">
                <a:spcBef>
                  <a:spcPts val="0"/>
                </a:spcBef>
                <a:spcAft>
                  <a:spcPts val="0"/>
                </a:spcAft>
                <a:defRPr/>
              </a:pPr>
              <a:endParaRPr lang="da-DK" sz="1400"/>
            </a:p>
          </p:txBody>
        </p:sp>
        <p:sp>
          <p:nvSpPr>
            <p:cNvPr id="28" name="Oval 4"/>
            <p:cNvSpPr/>
            <p:nvPr>
              <p:custDataLst>
                <p:tags r:id="rId4"/>
              </p:custDataLst>
            </p:nvPr>
          </p:nvSpPr>
          <p:spPr>
            <a:xfrm>
              <a:off x="4454613" y="1701801"/>
              <a:ext cx="996773" cy="215900"/>
            </a:xfrm>
            <a:prstGeom prst="rect">
              <a:avLst/>
            </a:prstGeom>
          </p:spPr>
          <p:style>
            <a:lnRef idx="0">
              <a:scrgbClr r="0" g="0" b="0"/>
            </a:lnRef>
            <a:fillRef idx="0">
              <a:scrgbClr r="0" g="0" b="0"/>
            </a:fillRef>
            <a:effectRef idx="0">
              <a:scrgbClr r="0" g="0" b="0"/>
            </a:effectRef>
            <a:fontRef idx="minor">
              <a:schemeClr val="tx1"/>
            </a:fontRef>
          </p:style>
          <p:txBody>
            <a:bodyPr wrap="none" lIns="0" tIns="0" rIns="0" bIns="0" spcCol="1270" anchor="ctr">
              <a:spAutoFit/>
            </a:bodyPr>
            <a:lstStyle/>
            <a:p>
              <a:pPr algn="ctr">
                <a:defRPr/>
              </a:pPr>
              <a:r>
                <a:rPr lang="en-US" sz="1400" b="1" dirty="0"/>
                <a:t>Partnership</a:t>
              </a:r>
              <a:endParaRPr lang="en-US" sz="1400" b="1" dirty="0">
                <a:cs typeface="Arial" charset="0"/>
              </a:endParaRPr>
            </a:p>
          </p:txBody>
        </p:sp>
        <p:sp>
          <p:nvSpPr>
            <p:cNvPr id="29" name="Oval 6"/>
            <p:cNvSpPr/>
            <p:nvPr>
              <p:custDataLst>
                <p:tags r:id="rId5"/>
              </p:custDataLst>
            </p:nvPr>
          </p:nvSpPr>
          <p:spPr>
            <a:xfrm>
              <a:off x="6503712" y="3536950"/>
              <a:ext cx="1003122" cy="215900"/>
            </a:xfrm>
            <a:prstGeom prst="rect">
              <a:avLst/>
            </a:prstGeom>
          </p:spPr>
          <p:style>
            <a:lnRef idx="0">
              <a:scrgbClr r="0" g="0" b="0"/>
            </a:lnRef>
            <a:fillRef idx="0">
              <a:scrgbClr r="0" g="0" b="0"/>
            </a:fillRef>
            <a:effectRef idx="0">
              <a:scrgbClr r="0" g="0" b="0"/>
            </a:effectRef>
            <a:fontRef idx="minor">
              <a:schemeClr val="tx1"/>
            </a:fontRef>
          </p:style>
          <p:txBody>
            <a:bodyPr wrap="none" lIns="0" tIns="0" rIns="0" bIns="0" spcCol="1270" anchor="ctr">
              <a:spAutoFit/>
            </a:bodyPr>
            <a:lstStyle/>
            <a:p>
              <a:pPr algn="ctr">
                <a:defRPr/>
              </a:pPr>
              <a:r>
                <a:rPr lang="en-US" sz="1400" b="1" dirty="0"/>
                <a:t>Acceptance</a:t>
              </a:r>
              <a:endParaRPr lang="en-US" sz="1400" b="1" dirty="0">
                <a:cs typeface="Arial" charset="0"/>
              </a:endParaRPr>
            </a:p>
          </p:txBody>
        </p:sp>
        <p:sp>
          <p:nvSpPr>
            <p:cNvPr id="30" name="Oval 29"/>
            <p:cNvSpPr/>
            <p:nvPr>
              <p:custDataLst>
                <p:tags r:id="rId6"/>
              </p:custDataLst>
            </p:nvPr>
          </p:nvSpPr>
          <p:spPr>
            <a:xfrm>
              <a:off x="3448317" y="3201988"/>
              <a:ext cx="3009365" cy="3008311"/>
            </a:xfrm>
            <a:prstGeom prst="ellipse">
              <a:avLst/>
            </a:prstGeom>
            <a:solidFill>
              <a:schemeClr val="accent2">
                <a:lumMod val="50000"/>
                <a:alpha val="50000"/>
              </a:schemeClr>
            </a:solidFill>
            <a:ln w="9525">
              <a:solidFill>
                <a:schemeClr val="accent3"/>
              </a:solid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fontAlgn="auto">
                <a:spcBef>
                  <a:spcPts val="0"/>
                </a:spcBef>
                <a:spcAft>
                  <a:spcPts val="0"/>
                </a:spcAft>
                <a:defRPr/>
              </a:pPr>
              <a:endParaRPr lang="da-DK" sz="1400"/>
            </a:p>
          </p:txBody>
        </p:sp>
        <p:sp>
          <p:nvSpPr>
            <p:cNvPr id="31" name="Oval 8"/>
            <p:cNvSpPr/>
            <p:nvPr>
              <p:custDataLst>
                <p:tags r:id="rId7"/>
              </p:custDataLst>
            </p:nvPr>
          </p:nvSpPr>
          <p:spPr>
            <a:xfrm>
              <a:off x="4538736" y="5332412"/>
              <a:ext cx="855510" cy="431800"/>
            </a:xfrm>
            <a:prstGeom prst="rect">
              <a:avLst/>
            </a:prstGeom>
          </p:spPr>
          <p:style>
            <a:lnRef idx="0">
              <a:scrgbClr r="0" g="0" b="0"/>
            </a:lnRef>
            <a:fillRef idx="0">
              <a:scrgbClr r="0" g="0" b="0"/>
            </a:fillRef>
            <a:effectRef idx="0">
              <a:scrgbClr r="0" g="0" b="0"/>
            </a:effectRef>
            <a:fontRef idx="minor">
              <a:schemeClr val="tx1"/>
            </a:fontRef>
          </p:style>
          <p:txBody>
            <a:bodyPr wrap="none" lIns="0" tIns="0" rIns="0" bIns="0" spcCol="1270" anchor="ctr">
              <a:spAutoFit/>
            </a:bodyPr>
            <a:lstStyle/>
            <a:p>
              <a:pPr algn="ctr">
                <a:defRPr/>
              </a:pPr>
              <a:r>
                <a:rPr lang="en-US" sz="1400" b="1" dirty="0"/>
                <a:t>Evocation</a:t>
              </a:r>
              <a:endParaRPr lang="en-US" sz="1400" b="1" dirty="0">
                <a:cs typeface="Arial" charset="0"/>
              </a:endParaRPr>
            </a:p>
            <a:p>
              <a:pPr algn="ctr">
                <a:defRPr/>
              </a:pPr>
              <a:endParaRPr lang="en-US" sz="1400" b="1" dirty="0">
                <a:cs typeface="Arial" charset="0"/>
              </a:endParaRPr>
            </a:p>
          </p:txBody>
        </p:sp>
        <p:sp>
          <p:nvSpPr>
            <p:cNvPr id="32" name="Oval 10"/>
            <p:cNvSpPr/>
            <p:nvPr>
              <p:custDataLst>
                <p:tags r:id="rId8"/>
              </p:custDataLst>
            </p:nvPr>
          </p:nvSpPr>
          <p:spPr>
            <a:xfrm>
              <a:off x="2430911" y="3548063"/>
              <a:ext cx="1072959" cy="193675"/>
            </a:xfrm>
            <a:prstGeom prst="rect">
              <a:avLst/>
            </a:prstGeom>
          </p:spPr>
          <p:style>
            <a:lnRef idx="0">
              <a:scrgbClr r="0" g="0" b="0"/>
            </a:lnRef>
            <a:fillRef idx="0">
              <a:scrgbClr r="0" g="0" b="0"/>
            </a:fillRef>
            <a:effectRef idx="0">
              <a:scrgbClr r="0" g="0" b="0"/>
            </a:effectRef>
            <a:fontRef idx="minor">
              <a:schemeClr val="tx1"/>
            </a:fontRef>
          </p:style>
          <p:txBody>
            <a:bodyPr wrap="none" lIns="0" tIns="0" rIns="0" bIns="0" spcCol="1270" anchor="ctr">
              <a:spAutoFit/>
            </a:bodyPr>
            <a:lstStyle/>
            <a:p>
              <a:pPr algn="ctr" defTabSz="755650">
                <a:lnSpc>
                  <a:spcPct val="90000"/>
                </a:lnSpc>
                <a:spcAft>
                  <a:spcPct val="35000"/>
                </a:spcAft>
                <a:defRPr/>
              </a:pPr>
              <a:r>
                <a:rPr lang="en-US" sz="1400" b="1" dirty="0"/>
                <a:t>Compassion</a:t>
              </a:r>
              <a:endParaRPr lang="en-US" sz="1400" b="1" dirty="0">
                <a:cs typeface="Arial" charset="0"/>
              </a:endParaRPr>
            </a:p>
          </p:txBody>
        </p:sp>
        <p:sp>
          <p:nvSpPr>
            <p:cNvPr id="33" name="Oval 4"/>
            <p:cNvSpPr/>
            <p:nvPr>
              <p:custDataLst>
                <p:tags r:id="rId9"/>
              </p:custDataLst>
            </p:nvPr>
          </p:nvSpPr>
          <p:spPr>
            <a:xfrm>
              <a:off x="4657777" y="3368675"/>
              <a:ext cx="590445" cy="552450"/>
            </a:xfrm>
            <a:prstGeom prst="rect">
              <a:avLst/>
            </a:prstGeom>
          </p:spPr>
          <p:style>
            <a:lnRef idx="0">
              <a:scrgbClr r="0" g="0" b="0"/>
            </a:lnRef>
            <a:fillRef idx="0">
              <a:scrgbClr r="0" g="0" b="0"/>
            </a:fillRef>
            <a:effectRef idx="0">
              <a:scrgbClr r="0" g="0" b="0"/>
            </a:effectRef>
            <a:fontRef idx="minor">
              <a:schemeClr val="tx1"/>
            </a:fontRef>
          </p:style>
          <p:txBody>
            <a:bodyPr wrap="none" lIns="0" tIns="0" rIns="0" bIns="0" spcCol="1270" anchor="ctr">
              <a:spAutoFit/>
            </a:bodyPr>
            <a:lstStyle/>
            <a:p>
              <a:pPr algn="ctr">
                <a:defRPr/>
              </a:pPr>
              <a:r>
                <a:rPr lang="da-DK" b="1" dirty="0">
                  <a:solidFill>
                    <a:schemeClr val="bg1"/>
                  </a:solidFill>
                  <a:cs typeface="Arial" charset="0"/>
                </a:rPr>
                <a:t>MI</a:t>
              </a:r>
            </a:p>
            <a:p>
              <a:pPr algn="ctr">
                <a:defRPr/>
              </a:pPr>
              <a:r>
                <a:rPr lang="da-DK" b="1" dirty="0">
                  <a:solidFill>
                    <a:schemeClr val="bg1"/>
                  </a:solidFill>
                  <a:cs typeface="Arial" charset="0"/>
                </a:rPr>
                <a:t>Spirit</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Definition of MI</a:t>
            </a:r>
          </a:p>
        </p:txBody>
      </p:sp>
      <p:sp>
        <p:nvSpPr>
          <p:cNvPr id="6" name="TextBox 5"/>
          <p:cNvSpPr txBox="1">
            <a:spLocks noChangeArrowheads="1"/>
          </p:cNvSpPr>
          <p:nvPr/>
        </p:nvSpPr>
        <p:spPr bwMode="auto">
          <a:xfrm>
            <a:off x="533400" y="2286000"/>
            <a:ext cx="7924800" cy="1200329"/>
          </a:xfrm>
          <a:prstGeom prst="rect">
            <a:avLst/>
          </a:prstGeom>
          <a:noFill/>
          <a:ln w="9525">
            <a:noFill/>
            <a:miter lim="800000"/>
            <a:headEnd/>
            <a:tailEnd/>
          </a:ln>
        </p:spPr>
        <p:txBody>
          <a:bodyPr>
            <a:spAutoFit/>
          </a:bodyPr>
          <a:lstStyle/>
          <a:p>
            <a:r>
              <a:rPr lang="en-US" sz="2400" dirty="0">
                <a:latin typeface="Constantia" pitchFamily="18" charset="0"/>
              </a:rPr>
              <a:t>Layperson’s Definition:  </a:t>
            </a:r>
            <a:r>
              <a:rPr lang="en-US" sz="2400" i="1" dirty="0">
                <a:latin typeface="Constantia" pitchFamily="18" charset="0"/>
              </a:rPr>
              <a:t>Motivational interviewing is a collaborative conversation style for strengthening a person’s own motivation and commitment to change</a:t>
            </a:r>
            <a:r>
              <a:rPr lang="en-US" sz="2400" dirty="0">
                <a:latin typeface="Constantia" pitchFamily="18" charset="0"/>
              </a:rPr>
              <a:t>.</a:t>
            </a:r>
            <a:endParaRPr lang="en-US" sz="2400" i="1" dirty="0">
              <a:latin typeface="Constantia" pitchFamily="18" charset="0"/>
            </a:endParaRPr>
          </a:p>
        </p:txBody>
      </p:sp>
      <p:sp>
        <p:nvSpPr>
          <p:cNvPr id="8" name="TextBox 7"/>
          <p:cNvSpPr txBox="1">
            <a:spLocks noChangeArrowheads="1"/>
          </p:cNvSpPr>
          <p:nvPr/>
        </p:nvSpPr>
        <p:spPr bwMode="auto">
          <a:xfrm>
            <a:off x="533400" y="3962400"/>
            <a:ext cx="8001000" cy="1200329"/>
          </a:xfrm>
          <a:prstGeom prst="rect">
            <a:avLst/>
          </a:prstGeom>
          <a:noFill/>
          <a:ln w="9525">
            <a:noFill/>
            <a:miter lim="800000"/>
            <a:headEnd/>
            <a:tailEnd/>
          </a:ln>
        </p:spPr>
        <p:txBody>
          <a:bodyPr>
            <a:spAutoFit/>
          </a:bodyPr>
          <a:lstStyle/>
          <a:p>
            <a:r>
              <a:rPr lang="en-US" sz="2400" dirty="0">
                <a:latin typeface="Constantia" pitchFamily="18" charset="0"/>
              </a:rPr>
              <a:t>Practitioner’s Definition:  </a:t>
            </a:r>
            <a:r>
              <a:rPr lang="en-US" sz="2400" i="1" dirty="0">
                <a:latin typeface="Constantia" pitchFamily="18" charset="0"/>
              </a:rPr>
              <a:t>Motivational interviewing is a person-centered counseling style for addressing the common problem of ambivalence about change.</a:t>
            </a:r>
            <a:endParaRPr lang="en-US" sz="2400" dirty="0">
              <a:latin typeface="Constantia" pitchFamily="18" charset="0"/>
            </a:endParaRPr>
          </a:p>
        </p:txBody>
      </p:sp>
      <p:sp>
        <p:nvSpPr>
          <p:cNvPr id="52229" name="TextBox 10"/>
          <p:cNvSpPr txBox="1">
            <a:spLocks noChangeArrowheads="1"/>
          </p:cNvSpPr>
          <p:nvPr/>
        </p:nvSpPr>
        <p:spPr bwMode="auto">
          <a:xfrm>
            <a:off x="609600" y="6248400"/>
            <a:ext cx="2781300" cy="261938"/>
          </a:xfrm>
          <a:prstGeom prst="rect">
            <a:avLst/>
          </a:prstGeom>
          <a:noFill/>
          <a:ln w="9525">
            <a:noFill/>
            <a:miter lim="800000"/>
            <a:headEnd/>
            <a:tailEnd/>
          </a:ln>
        </p:spPr>
        <p:txBody>
          <a:bodyPr>
            <a:spAutoFit/>
          </a:bodyPr>
          <a:lstStyle/>
          <a:p>
            <a:r>
              <a:rPr lang="en-US" sz="1100" dirty="0">
                <a:latin typeface="Constantia" pitchFamily="18" charset="0"/>
              </a:rPr>
              <a:t>Miller and Rollnick, 2012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65053-0885-4B75-A61E-B1B9E744FBFC}"/>
              </a:ext>
            </a:extLst>
          </p:cNvPr>
          <p:cNvSpPr>
            <a:spLocks noGrp="1"/>
          </p:cNvSpPr>
          <p:nvPr>
            <p:ph type="title"/>
          </p:nvPr>
        </p:nvSpPr>
        <p:spPr/>
        <p:txBody>
          <a:bodyPr/>
          <a:lstStyle/>
          <a:p>
            <a:r>
              <a:rPr lang="en-US" dirty="0"/>
              <a:t>MI </a:t>
            </a:r>
            <a:r>
              <a:rPr lang="en-US" dirty="0">
                <a:solidFill>
                  <a:schemeClr val="tx1"/>
                </a:solidFill>
              </a:rPr>
              <a:t>Inconsistent </a:t>
            </a:r>
          </a:p>
        </p:txBody>
      </p:sp>
      <p:sp>
        <p:nvSpPr>
          <p:cNvPr id="3" name="Content Placeholder 2">
            <a:extLst>
              <a:ext uri="{FF2B5EF4-FFF2-40B4-BE49-F238E27FC236}">
                <a16:creationId xmlns:a16="http://schemas.microsoft.com/office/drawing/2014/main" id="{8FB7F962-A3DC-4150-AC5D-87068C4472A7}"/>
              </a:ext>
            </a:extLst>
          </p:cNvPr>
          <p:cNvSpPr>
            <a:spLocks noGrp="1"/>
          </p:cNvSpPr>
          <p:nvPr>
            <p:ph idx="1"/>
          </p:nvPr>
        </p:nvSpPr>
        <p:spPr/>
        <p:txBody>
          <a:bodyPr>
            <a:normAutofit fontScale="92500" lnSpcReduction="20000"/>
          </a:bodyPr>
          <a:lstStyle/>
          <a:p>
            <a:pPr marL="274320" indent="-274320">
              <a:buClr>
                <a:schemeClr val="accent3"/>
              </a:buClr>
              <a:buFont typeface="Wingdings 2"/>
              <a:buChar char=""/>
              <a:defRPr/>
            </a:pPr>
            <a:r>
              <a:rPr lang="en-US" sz="2400" i="1" dirty="0"/>
              <a:t>Unsolicited</a:t>
            </a:r>
            <a:r>
              <a:rPr lang="en-US" sz="2400" dirty="0"/>
              <a:t> Advice, Persuading, Sermonizing, Directions &amp; Feedback</a:t>
            </a:r>
          </a:p>
          <a:p>
            <a:pPr marL="274320" indent="-274320">
              <a:buClr>
                <a:schemeClr val="accent3"/>
              </a:buClr>
              <a:buFont typeface="Wingdings 2"/>
              <a:buChar char=""/>
              <a:defRPr/>
            </a:pPr>
            <a:r>
              <a:rPr lang="en-US" sz="2400" dirty="0"/>
              <a:t>Emphasize Abstinence</a:t>
            </a:r>
          </a:p>
          <a:p>
            <a:pPr marL="274320" indent="-274320">
              <a:buClr>
                <a:schemeClr val="accent3"/>
              </a:buClr>
              <a:buFont typeface="Wingdings 2"/>
              <a:buChar char=""/>
              <a:defRPr/>
            </a:pPr>
            <a:r>
              <a:rPr lang="en-US" sz="2400" dirty="0"/>
              <a:t>Direct Confrontation</a:t>
            </a:r>
          </a:p>
          <a:p>
            <a:pPr marL="274320" indent="-274320">
              <a:buClr>
                <a:schemeClr val="accent3"/>
              </a:buClr>
              <a:buFont typeface="Wingdings 2"/>
              <a:buChar char=""/>
              <a:defRPr/>
            </a:pPr>
            <a:r>
              <a:rPr lang="en-US" sz="2400" dirty="0"/>
              <a:t>Powerlessness, Loss of Control</a:t>
            </a:r>
          </a:p>
          <a:p>
            <a:pPr marL="274320" indent="-274320">
              <a:buClr>
                <a:schemeClr val="accent3"/>
              </a:buClr>
              <a:buFont typeface="Wingdings 2"/>
              <a:buChar char=""/>
              <a:defRPr/>
            </a:pPr>
            <a:r>
              <a:rPr lang="en-US" sz="2400" dirty="0"/>
              <a:t>Asserting Authority</a:t>
            </a:r>
          </a:p>
          <a:p>
            <a:pPr marL="274320" indent="-274320">
              <a:buClr>
                <a:schemeClr val="accent3"/>
              </a:buClr>
              <a:buFont typeface="Wingdings 2"/>
              <a:buChar char=""/>
              <a:defRPr/>
            </a:pPr>
            <a:r>
              <a:rPr lang="en-US" sz="2400" dirty="0"/>
              <a:t>Close-Ended Questions</a:t>
            </a:r>
          </a:p>
          <a:p>
            <a:pPr marL="274320" indent="-274320">
              <a:buClr>
                <a:schemeClr val="accent3"/>
              </a:buClr>
              <a:buFont typeface="Wingdings 2"/>
              <a:buChar char=""/>
              <a:defRPr/>
            </a:pPr>
            <a:endParaRPr lang="en-US" dirty="0"/>
          </a:p>
          <a:p>
            <a:pPr marL="274320" indent="-274320">
              <a:buClr>
                <a:schemeClr val="accent3"/>
              </a:buClr>
              <a:buFont typeface="Wingdings 2"/>
              <a:buChar char=""/>
              <a:defRPr/>
            </a:pPr>
            <a:endParaRPr lang="en-US" dirty="0"/>
          </a:p>
          <a:p>
            <a:pPr marL="274320" indent="-274320">
              <a:buClr>
                <a:schemeClr val="accent3"/>
              </a:buClr>
              <a:buNone/>
              <a:defRPr/>
            </a:pPr>
            <a:endParaRPr lang="en-US" sz="900" dirty="0"/>
          </a:p>
          <a:p>
            <a:pPr marL="274320" indent="-274320">
              <a:buClr>
                <a:schemeClr val="accent3"/>
              </a:buClr>
              <a:buNone/>
              <a:defRPr/>
            </a:pPr>
            <a:r>
              <a:rPr lang="en-US" sz="900" dirty="0"/>
              <a:t>MIA-STEP</a:t>
            </a:r>
          </a:p>
          <a:p>
            <a:pPr marL="0" indent="0">
              <a:buNone/>
            </a:pPr>
            <a:endParaRPr lang="en-US" dirty="0"/>
          </a:p>
        </p:txBody>
      </p:sp>
    </p:spTree>
    <p:extLst>
      <p:ext uri="{BB962C8B-B14F-4D97-AF65-F5344CB8AC3E}">
        <p14:creationId xmlns:p14="http://schemas.microsoft.com/office/powerpoint/2010/main" val="1104363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85800" y="1066800"/>
            <a:ext cx="3962400" cy="584200"/>
          </a:xfrm>
          <a:prstGeom prst="rect">
            <a:avLst/>
          </a:prstGeom>
          <a:noFill/>
        </p:spPr>
        <p:txBody>
          <a:bodyPr>
            <a:spAutoFit/>
          </a:bodyPr>
          <a:lstStyle/>
          <a:p>
            <a:pPr fontAlgn="auto">
              <a:spcBef>
                <a:spcPts val="0"/>
              </a:spcBef>
              <a:spcAft>
                <a:spcPts val="0"/>
              </a:spcAft>
              <a:defRPr/>
            </a:pPr>
            <a:r>
              <a:rPr lang="en-US" sz="3200" dirty="0">
                <a:solidFill>
                  <a:srgbClr val="04617B"/>
                </a:solidFill>
                <a:latin typeface="+mj-lt"/>
              </a:rPr>
              <a:t>Four Processes in MI</a:t>
            </a:r>
          </a:p>
        </p:txBody>
      </p:sp>
      <p:grpSp>
        <p:nvGrpSpPr>
          <p:cNvPr id="2" name="Group 15"/>
          <p:cNvGrpSpPr>
            <a:grpSpLocks/>
          </p:cNvGrpSpPr>
          <p:nvPr/>
        </p:nvGrpSpPr>
        <p:grpSpPr bwMode="auto">
          <a:xfrm>
            <a:off x="887413" y="1892300"/>
            <a:ext cx="7369175" cy="4660900"/>
            <a:chOff x="1200149" y="1326340"/>
            <a:chExt cx="7369175" cy="4660900"/>
          </a:xfrm>
        </p:grpSpPr>
        <p:sp>
          <p:nvSpPr>
            <p:cNvPr id="11" name="Rectangle 10"/>
            <p:cNvSpPr/>
            <p:nvPr/>
          </p:nvSpPr>
          <p:spPr>
            <a:xfrm>
              <a:off x="1200149" y="4845828"/>
              <a:ext cx="7369175" cy="1141412"/>
            </a:xfrm>
            <a:prstGeom prst="rect">
              <a:avLst/>
            </a:prstGeom>
            <a:solidFill>
              <a:srgbClr val="91ACBC"/>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schemeClr val="accent5"/>
                </a:solidFill>
              </a:endParaRPr>
            </a:p>
          </p:txBody>
        </p:sp>
        <p:sp>
          <p:nvSpPr>
            <p:cNvPr id="13" name="Rectangle 12"/>
            <p:cNvSpPr/>
            <p:nvPr/>
          </p:nvSpPr>
          <p:spPr>
            <a:xfrm>
              <a:off x="2838449" y="3672665"/>
              <a:ext cx="5730875" cy="1141413"/>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schemeClr val="accent5"/>
                </a:solidFill>
              </a:endParaRPr>
            </a:p>
          </p:txBody>
        </p:sp>
        <p:sp>
          <p:nvSpPr>
            <p:cNvPr id="14" name="Rectangle 13"/>
            <p:cNvSpPr/>
            <p:nvPr/>
          </p:nvSpPr>
          <p:spPr>
            <a:xfrm>
              <a:off x="4495799" y="2499503"/>
              <a:ext cx="4073525" cy="1141412"/>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schemeClr val="accent5"/>
                </a:solidFill>
              </a:endParaRPr>
            </a:p>
          </p:txBody>
        </p:sp>
        <p:sp>
          <p:nvSpPr>
            <p:cNvPr id="15" name="Rectangle 14"/>
            <p:cNvSpPr/>
            <p:nvPr/>
          </p:nvSpPr>
          <p:spPr>
            <a:xfrm>
              <a:off x="6172199" y="1326340"/>
              <a:ext cx="2397125" cy="1141413"/>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schemeClr val="accent5"/>
                </a:solidFill>
              </a:endParaRPr>
            </a:p>
          </p:txBody>
        </p:sp>
        <p:sp>
          <p:nvSpPr>
            <p:cNvPr id="55304" name="Content Placeholder 4"/>
            <p:cNvSpPr txBox="1">
              <a:spLocks/>
            </p:cNvSpPr>
            <p:nvPr/>
          </p:nvSpPr>
          <p:spPr bwMode="auto">
            <a:xfrm>
              <a:off x="6286500" y="1742957"/>
              <a:ext cx="1083630" cy="307777"/>
            </a:xfrm>
            <a:prstGeom prst="rect">
              <a:avLst/>
            </a:prstGeom>
            <a:noFill/>
            <a:ln w="9525">
              <a:noFill/>
              <a:miter lim="800000"/>
              <a:headEnd/>
              <a:tailEnd/>
            </a:ln>
          </p:spPr>
          <p:txBody>
            <a:bodyPr wrap="none" lIns="0" tIns="0" rIns="0" bIns="0" anchor="ctr">
              <a:spAutoFit/>
            </a:bodyPr>
            <a:lstStyle/>
            <a:p>
              <a:pPr>
                <a:spcBef>
                  <a:spcPts val="600"/>
                </a:spcBef>
              </a:pPr>
              <a:r>
                <a:rPr lang="en-US" sz="2000" b="1" dirty="0">
                  <a:solidFill>
                    <a:schemeClr val="bg1"/>
                  </a:solidFill>
                  <a:latin typeface="Constantia" pitchFamily="18" charset="0"/>
                </a:rPr>
                <a:t>Planning</a:t>
              </a:r>
              <a:endParaRPr lang="da-DK" sz="2000" b="1">
                <a:solidFill>
                  <a:schemeClr val="bg1"/>
                </a:solidFill>
                <a:latin typeface="Constantia" pitchFamily="18" charset="0"/>
                <a:cs typeface="Arial" charset="0"/>
              </a:endParaRPr>
            </a:p>
          </p:txBody>
        </p:sp>
        <p:sp>
          <p:nvSpPr>
            <p:cNvPr id="55305" name="Content Placeholder 4"/>
            <p:cNvSpPr txBox="1">
              <a:spLocks/>
            </p:cNvSpPr>
            <p:nvPr/>
          </p:nvSpPr>
          <p:spPr bwMode="auto">
            <a:xfrm>
              <a:off x="4610100" y="2916253"/>
              <a:ext cx="998671" cy="307777"/>
            </a:xfrm>
            <a:prstGeom prst="rect">
              <a:avLst/>
            </a:prstGeom>
            <a:noFill/>
            <a:ln w="9525">
              <a:noFill/>
              <a:miter lim="800000"/>
              <a:headEnd/>
              <a:tailEnd/>
            </a:ln>
          </p:spPr>
          <p:txBody>
            <a:bodyPr wrap="none" lIns="0" tIns="0" rIns="0" bIns="0" anchor="ctr">
              <a:spAutoFit/>
            </a:bodyPr>
            <a:lstStyle/>
            <a:p>
              <a:pPr>
                <a:spcBef>
                  <a:spcPts val="600"/>
                </a:spcBef>
              </a:pPr>
              <a:r>
                <a:rPr lang="en-US" sz="2000" b="1" dirty="0">
                  <a:solidFill>
                    <a:schemeClr val="bg1"/>
                  </a:solidFill>
                  <a:latin typeface="Constantia" pitchFamily="18" charset="0"/>
                </a:rPr>
                <a:t>Evoking</a:t>
              </a:r>
              <a:endParaRPr lang="da-DK" sz="2000" b="1">
                <a:solidFill>
                  <a:schemeClr val="bg1"/>
                </a:solidFill>
                <a:latin typeface="Constantia" pitchFamily="18" charset="0"/>
                <a:cs typeface="Arial" charset="0"/>
              </a:endParaRPr>
            </a:p>
          </p:txBody>
        </p:sp>
        <p:sp>
          <p:nvSpPr>
            <p:cNvPr id="55306" name="Content Placeholder 4"/>
            <p:cNvSpPr txBox="1">
              <a:spLocks/>
            </p:cNvSpPr>
            <p:nvPr/>
          </p:nvSpPr>
          <p:spPr bwMode="auto">
            <a:xfrm>
              <a:off x="2952750" y="4089549"/>
              <a:ext cx="1141338" cy="307777"/>
            </a:xfrm>
            <a:prstGeom prst="rect">
              <a:avLst/>
            </a:prstGeom>
            <a:noFill/>
            <a:ln w="9525">
              <a:noFill/>
              <a:miter lim="800000"/>
              <a:headEnd/>
              <a:tailEnd/>
            </a:ln>
          </p:spPr>
          <p:txBody>
            <a:bodyPr wrap="none" lIns="0" tIns="0" rIns="0" bIns="0" anchor="ctr">
              <a:spAutoFit/>
            </a:bodyPr>
            <a:lstStyle/>
            <a:p>
              <a:pPr>
                <a:spcBef>
                  <a:spcPts val="600"/>
                </a:spcBef>
              </a:pPr>
              <a:r>
                <a:rPr lang="en-US" sz="2000" b="1" dirty="0">
                  <a:latin typeface="Constantia" pitchFamily="18" charset="0"/>
                </a:rPr>
                <a:t>Focusing</a:t>
              </a:r>
              <a:endParaRPr lang="da-DK" sz="2000" b="1">
                <a:solidFill>
                  <a:srgbClr val="342F2B"/>
                </a:solidFill>
                <a:latin typeface="Constantia" pitchFamily="18" charset="0"/>
                <a:cs typeface="Arial" charset="0"/>
              </a:endParaRPr>
            </a:p>
          </p:txBody>
        </p:sp>
        <p:sp>
          <p:nvSpPr>
            <p:cNvPr id="55307" name="Content Placeholder 4"/>
            <p:cNvSpPr txBox="1">
              <a:spLocks/>
            </p:cNvSpPr>
            <p:nvPr/>
          </p:nvSpPr>
          <p:spPr bwMode="auto">
            <a:xfrm>
              <a:off x="1314449" y="5262846"/>
              <a:ext cx="1170192" cy="307777"/>
            </a:xfrm>
            <a:prstGeom prst="rect">
              <a:avLst/>
            </a:prstGeom>
            <a:noFill/>
            <a:ln w="9525">
              <a:noFill/>
              <a:miter lim="800000"/>
              <a:headEnd/>
              <a:tailEnd/>
            </a:ln>
          </p:spPr>
          <p:txBody>
            <a:bodyPr wrap="none" lIns="0" tIns="0" rIns="0" bIns="0" anchor="ctr">
              <a:spAutoFit/>
            </a:bodyPr>
            <a:lstStyle/>
            <a:p>
              <a:pPr>
                <a:spcBef>
                  <a:spcPts val="600"/>
                </a:spcBef>
              </a:pPr>
              <a:r>
                <a:rPr lang="en-US" sz="2000" b="1" dirty="0">
                  <a:latin typeface="Constantia" pitchFamily="18" charset="0"/>
                </a:rPr>
                <a:t>Engaging</a:t>
              </a:r>
              <a:endParaRPr lang="da-DK" sz="2000" b="1">
                <a:solidFill>
                  <a:srgbClr val="342F2B"/>
                </a:solidFill>
                <a:latin typeface="Constantia" pitchFamily="18" charset="0"/>
                <a:cs typeface="Arial" charset="0"/>
              </a:endParaRPr>
            </a:p>
          </p:txBody>
        </p:sp>
      </p:grpSp>
    </p:spTree>
    <p:extLst>
      <p:ext uri="{BB962C8B-B14F-4D97-AF65-F5344CB8AC3E}">
        <p14:creationId xmlns:p14="http://schemas.microsoft.com/office/powerpoint/2010/main" val="2998472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E3AE9-2A4B-46DA-B2BF-424E22B6E006}"/>
              </a:ext>
            </a:extLst>
          </p:cNvPr>
          <p:cNvSpPr>
            <a:spLocks noGrp="1"/>
          </p:cNvSpPr>
          <p:nvPr>
            <p:ph type="title"/>
          </p:nvPr>
        </p:nvSpPr>
        <p:spPr/>
        <p:txBody>
          <a:bodyPr/>
          <a:lstStyle/>
          <a:p>
            <a:r>
              <a:rPr lang="en-US" dirty="0"/>
              <a:t>Core Counseling Skills:  OARS</a:t>
            </a:r>
          </a:p>
        </p:txBody>
      </p:sp>
      <p:sp>
        <p:nvSpPr>
          <p:cNvPr id="3" name="Content Placeholder 2">
            <a:extLst>
              <a:ext uri="{FF2B5EF4-FFF2-40B4-BE49-F238E27FC236}">
                <a16:creationId xmlns:a16="http://schemas.microsoft.com/office/drawing/2014/main" id="{66C661DA-A0B2-46E9-B287-7CF34917911A}"/>
              </a:ext>
            </a:extLst>
          </p:cNvPr>
          <p:cNvSpPr>
            <a:spLocks noGrp="1"/>
          </p:cNvSpPr>
          <p:nvPr>
            <p:ph idx="1"/>
          </p:nvPr>
        </p:nvSpPr>
        <p:spPr/>
        <p:txBody>
          <a:bodyPr/>
          <a:lstStyle/>
          <a:p>
            <a:r>
              <a:rPr lang="en-US" sz="2800" b="1" dirty="0"/>
              <a:t>O</a:t>
            </a:r>
            <a:r>
              <a:rPr lang="en-US" sz="2800" dirty="0"/>
              <a:t>pen-Ended Questions</a:t>
            </a:r>
          </a:p>
          <a:p>
            <a:r>
              <a:rPr lang="en-US" sz="2800" b="1" dirty="0"/>
              <a:t>A</a:t>
            </a:r>
            <a:r>
              <a:rPr lang="en-US" sz="2800" dirty="0"/>
              <a:t>ffirming</a:t>
            </a:r>
          </a:p>
          <a:p>
            <a:r>
              <a:rPr lang="en-US" sz="2800" b="1" dirty="0"/>
              <a:t>R</a:t>
            </a:r>
            <a:r>
              <a:rPr lang="en-US" sz="2800" dirty="0"/>
              <a:t>eflections</a:t>
            </a:r>
          </a:p>
          <a:p>
            <a:r>
              <a:rPr lang="en-US" sz="2800" b="1" dirty="0"/>
              <a:t>S</a:t>
            </a:r>
            <a:r>
              <a:rPr lang="en-US" sz="2800" dirty="0"/>
              <a:t>ummarizing</a:t>
            </a:r>
          </a:p>
          <a:p>
            <a:endParaRPr lang="en-US" dirty="0"/>
          </a:p>
        </p:txBody>
      </p:sp>
    </p:spTree>
    <p:extLst>
      <p:ext uri="{BB962C8B-B14F-4D97-AF65-F5344CB8AC3E}">
        <p14:creationId xmlns:p14="http://schemas.microsoft.com/office/powerpoint/2010/main" val="1601603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21741-768A-4FB0-9CFF-62B9D6874BE5}"/>
              </a:ext>
            </a:extLst>
          </p:cNvPr>
          <p:cNvSpPr>
            <a:spLocks noGrp="1"/>
          </p:cNvSpPr>
          <p:nvPr>
            <p:ph type="title"/>
          </p:nvPr>
        </p:nvSpPr>
        <p:spPr/>
        <p:txBody>
          <a:bodyPr/>
          <a:lstStyle/>
          <a:p>
            <a:r>
              <a:rPr lang="en-US" dirty="0"/>
              <a:t>Open-Ended Questions</a:t>
            </a:r>
          </a:p>
        </p:txBody>
      </p:sp>
      <p:sp>
        <p:nvSpPr>
          <p:cNvPr id="3" name="Content Placeholder 2">
            <a:extLst>
              <a:ext uri="{FF2B5EF4-FFF2-40B4-BE49-F238E27FC236}">
                <a16:creationId xmlns:a16="http://schemas.microsoft.com/office/drawing/2014/main" id="{53412948-E7C3-46D1-AA15-6A4FB8EC2D12}"/>
              </a:ext>
            </a:extLst>
          </p:cNvPr>
          <p:cNvSpPr>
            <a:spLocks noGrp="1"/>
          </p:cNvSpPr>
          <p:nvPr>
            <p:ph idx="1"/>
          </p:nvPr>
        </p:nvSpPr>
        <p:spPr/>
        <p:txBody>
          <a:bodyPr>
            <a:normAutofit lnSpcReduction="10000"/>
          </a:bodyPr>
          <a:lstStyle/>
          <a:p>
            <a:pPr marL="274320" indent="-274320">
              <a:buClr>
                <a:schemeClr val="accent3"/>
              </a:buClr>
              <a:buFont typeface="Wingdings 2"/>
              <a:buChar char=""/>
              <a:defRPr/>
            </a:pPr>
            <a:r>
              <a:rPr lang="en-US" dirty="0"/>
              <a:t>Helps engage the client and encourages them to talk about their concerns and what’s important to them</a:t>
            </a:r>
          </a:p>
          <a:p>
            <a:pPr marL="274320" indent="-274320">
              <a:buClr>
                <a:schemeClr val="accent3"/>
              </a:buClr>
              <a:buFont typeface="Wingdings 2"/>
              <a:buChar char=""/>
              <a:defRPr/>
            </a:pPr>
            <a:r>
              <a:rPr lang="en-US" dirty="0"/>
              <a:t>Sets the stage for more than just a brief, one-word response</a:t>
            </a:r>
          </a:p>
          <a:p>
            <a:pPr marL="274320" indent="-274320">
              <a:buClr>
                <a:schemeClr val="accent3"/>
              </a:buClr>
              <a:buFont typeface="Wingdings 2"/>
              <a:buChar char=""/>
              <a:defRPr/>
            </a:pPr>
            <a:r>
              <a:rPr lang="en-US" dirty="0"/>
              <a:t>Examples of ways to begin an open-ended question:</a:t>
            </a:r>
          </a:p>
          <a:p>
            <a:pPr marL="640080" lvl="1" indent="-246888">
              <a:buFont typeface="Wingdings 2"/>
              <a:buChar char=""/>
              <a:defRPr/>
            </a:pPr>
            <a:r>
              <a:rPr lang="en-US" b="1" dirty="0"/>
              <a:t>What</a:t>
            </a:r>
            <a:r>
              <a:rPr lang="en-US" dirty="0"/>
              <a:t> would you like to talk about today?</a:t>
            </a:r>
          </a:p>
          <a:p>
            <a:pPr marL="640080" lvl="1" indent="-246888">
              <a:buFont typeface="Wingdings 2"/>
              <a:buChar char=""/>
              <a:defRPr/>
            </a:pPr>
            <a:r>
              <a:rPr lang="en-US" b="1" dirty="0"/>
              <a:t>Tell me </a:t>
            </a:r>
            <a:r>
              <a:rPr lang="en-US" dirty="0"/>
              <a:t>a little more about that.</a:t>
            </a:r>
          </a:p>
          <a:p>
            <a:pPr marL="640080" lvl="1" indent="-246888">
              <a:buFont typeface="Wingdings 2"/>
              <a:buChar char=""/>
              <a:defRPr/>
            </a:pPr>
            <a:r>
              <a:rPr lang="en-US" b="1" dirty="0"/>
              <a:t>How</a:t>
            </a:r>
            <a:r>
              <a:rPr lang="en-US" dirty="0"/>
              <a:t> do you think drinking alcohol is related to your being homeless?</a:t>
            </a:r>
          </a:p>
          <a:p>
            <a:pPr marL="640080" lvl="1" indent="-246888">
              <a:buFont typeface="Wingdings 2"/>
              <a:buChar char=""/>
              <a:defRPr/>
            </a:pPr>
            <a:r>
              <a:rPr lang="en-US" dirty="0"/>
              <a:t>What ideas have you had about how you might begin to include exercise in your schedule?</a:t>
            </a:r>
          </a:p>
          <a:p>
            <a:pPr marL="640080" lvl="1" indent="-246888">
              <a:buFont typeface="Wingdings 2"/>
              <a:buChar char=""/>
              <a:defRPr/>
            </a:pPr>
            <a:r>
              <a:rPr lang="en-US" dirty="0"/>
              <a:t>What bothers you about your use of cocaine?</a:t>
            </a:r>
          </a:p>
          <a:p>
            <a:endParaRPr lang="en-US" dirty="0"/>
          </a:p>
        </p:txBody>
      </p:sp>
    </p:spTree>
    <p:extLst>
      <p:ext uri="{BB962C8B-B14F-4D97-AF65-F5344CB8AC3E}">
        <p14:creationId xmlns:p14="http://schemas.microsoft.com/office/powerpoint/2010/main" val="64420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46B41-8DE3-4A0E-8A34-27EC58042DA2}"/>
              </a:ext>
            </a:extLst>
          </p:cNvPr>
          <p:cNvSpPr>
            <a:spLocks noGrp="1"/>
          </p:cNvSpPr>
          <p:nvPr>
            <p:ph type="title"/>
          </p:nvPr>
        </p:nvSpPr>
        <p:spPr/>
        <p:txBody>
          <a:bodyPr/>
          <a:lstStyle/>
          <a:p>
            <a:r>
              <a:rPr lang="en-US" dirty="0"/>
              <a:t>Open-ended Questions</a:t>
            </a:r>
          </a:p>
        </p:txBody>
      </p:sp>
      <p:sp>
        <p:nvSpPr>
          <p:cNvPr id="3" name="Content Placeholder 2">
            <a:extLst>
              <a:ext uri="{FF2B5EF4-FFF2-40B4-BE49-F238E27FC236}">
                <a16:creationId xmlns:a16="http://schemas.microsoft.com/office/drawing/2014/main" id="{BBC3592C-FA45-4395-B51F-430FE0969C53}"/>
              </a:ext>
            </a:extLst>
          </p:cNvPr>
          <p:cNvSpPr>
            <a:spLocks noGrp="1"/>
          </p:cNvSpPr>
          <p:nvPr>
            <p:ph idx="1"/>
          </p:nvPr>
        </p:nvSpPr>
        <p:spPr>
          <a:xfrm>
            <a:off x="1942415" y="2133600"/>
            <a:ext cx="6591985" cy="3886200"/>
          </a:xfrm>
        </p:spPr>
        <p:txBody>
          <a:bodyPr>
            <a:normAutofit fontScale="92500" lnSpcReduction="20000"/>
          </a:bodyPr>
          <a:lstStyle/>
          <a:p>
            <a:pPr>
              <a:lnSpc>
                <a:spcPct val="90000"/>
              </a:lnSpc>
              <a:spcBef>
                <a:spcPts val="0"/>
              </a:spcBef>
              <a:buNone/>
              <a:defRPr/>
            </a:pPr>
            <a:r>
              <a:rPr lang="en-US" sz="2000" b="1" dirty="0"/>
              <a:t>Disadvantages of the Status Quo</a:t>
            </a:r>
          </a:p>
          <a:p>
            <a:pPr marL="630238" lvl="1" indent="-282575">
              <a:lnSpc>
                <a:spcPct val="90000"/>
              </a:lnSpc>
              <a:spcBef>
                <a:spcPts val="0"/>
              </a:spcBef>
              <a:buFontTx/>
              <a:buChar char="•"/>
              <a:defRPr/>
            </a:pPr>
            <a:r>
              <a:rPr lang="en-US" sz="2000" i="1" dirty="0"/>
              <a:t>How do you feel about your drinking (or drug use)?</a:t>
            </a:r>
          </a:p>
          <a:p>
            <a:pPr marL="630238" lvl="1" indent="-282575">
              <a:lnSpc>
                <a:spcPct val="90000"/>
              </a:lnSpc>
              <a:spcBef>
                <a:spcPts val="0"/>
              </a:spcBef>
              <a:buFontTx/>
              <a:buChar char="•"/>
              <a:defRPr/>
            </a:pPr>
            <a:r>
              <a:rPr lang="en-US" sz="2000" i="1" dirty="0"/>
              <a:t>What worries do you have about your health right now?</a:t>
            </a:r>
          </a:p>
          <a:p>
            <a:pPr marL="0" indent="0">
              <a:lnSpc>
                <a:spcPct val="90000"/>
              </a:lnSpc>
              <a:spcBef>
                <a:spcPts val="0"/>
              </a:spcBef>
              <a:buNone/>
              <a:defRPr/>
            </a:pPr>
            <a:r>
              <a:rPr lang="en-US" sz="2000" b="1" dirty="0"/>
              <a:t>Advantages of Change</a:t>
            </a:r>
          </a:p>
          <a:p>
            <a:pPr marL="630238" lvl="1" indent="-282575">
              <a:lnSpc>
                <a:spcPct val="90000"/>
              </a:lnSpc>
              <a:spcBef>
                <a:spcPts val="0"/>
              </a:spcBef>
              <a:buFontTx/>
              <a:buChar char="•"/>
              <a:defRPr/>
            </a:pPr>
            <a:r>
              <a:rPr lang="en-US" sz="2000" i="1" dirty="0"/>
              <a:t>What benefits might you see if you were to change?</a:t>
            </a:r>
          </a:p>
          <a:p>
            <a:pPr marL="630238" lvl="1" indent="-282575">
              <a:lnSpc>
                <a:spcPct val="90000"/>
              </a:lnSpc>
              <a:spcBef>
                <a:spcPts val="0"/>
              </a:spcBef>
              <a:buFontTx/>
              <a:buChar char="•"/>
              <a:defRPr/>
            </a:pPr>
            <a:r>
              <a:rPr lang="en-US" sz="2000" i="1" dirty="0"/>
              <a:t>How would you feel if you were to lose weight?</a:t>
            </a:r>
          </a:p>
          <a:p>
            <a:pPr>
              <a:lnSpc>
                <a:spcPct val="90000"/>
              </a:lnSpc>
              <a:spcBef>
                <a:spcPts val="0"/>
              </a:spcBef>
              <a:buNone/>
              <a:defRPr/>
            </a:pPr>
            <a:r>
              <a:rPr lang="en-US" sz="2000" b="1" dirty="0"/>
              <a:t>Optimism for Change</a:t>
            </a:r>
          </a:p>
          <a:p>
            <a:pPr marL="630238" lvl="1" indent="-282575">
              <a:lnSpc>
                <a:spcPct val="90000"/>
              </a:lnSpc>
              <a:spcBef>
                <a:spcPts val="0"/>
              </a:spcBef>
              <a:buFontTx/>
              <a:buChar char="•"/>
              <a:defRPr/>
            </a:pPr>
            <a:r>
              <a:rPr lang="en-US" sz="2000" i="1" dirty="0"/>
              <a:t>What makes you feel that now is a good time to try something different? </a:t>
            </a:r>
          </a:p>
          <a:p>
            <a:pPr>
              <a:lnSpc>
                <a:spcPct val="90000"/>
              </a:lnSpc>
              <a:spcBef>
                <a:spcPts val="0"/>
              </a:spcBef>
              <a:buNone/>
              <a:defRPr/>
            </a:pPr>
            <a:r>
              <a:rPr lang="en-US" sz="2000" b="1" dirty="0"/>
              <a:t>Intention to Change</a:t>
            </a:r>
            <a:endParaRPr lang="en-US" sz="2000" b="1" i="1" dirty="0"/>
          </a:p>
          <a:p>
            <a:pPr marL="630238" lvl="1" indent="-282575">
              <a:lnSpc>
                <a:spcPct val="90000"/>
              </a:lnSpc>
              <a:spcBef>
                <a:spcPts val="0"/>
              </a:spcBef>
              <a:buFontTx/>
              <a:buChar char="•"/>
              <a:defRPr/>
            </a:pPr>
            <a:r>
              <a:rPr lang="en-US" sz="2000" i="1" dirty="0"/>
              <a:t>What would </a:t>
            </a:r>
            <a:r>
              <a:rPr lang="en-US" sz="2000" b="1" i="1" dirty="0"/>
              <a:t>you</a:t>
            </a:r>
            <a:r>
              <a:rPr lang="en-US" sz="2000" i="1" dirty="0"/>
              <a:t> like to do about this?</a:t>
            </a:r>
          </a:p>
          <a:p>
            <a:pPr marL="173038" indent="-282575">
              <a:lnSpc>
                <a:spcPct val="90000"/>
              </a:lnSpc>
              <a:spcBef>
                <a:spcPts val="0"/>
              </a:spcBef>
              <a:defRPr/>
            </a:pPr>
            <a:endParaRPr lang="en-US" i="1" dirty="0">
              <a:latin typeface="Georgia" pitchFamily="18" charset="0"/>
            </a:endParaRPr>
          </a:p>
          <a:p>
            <a:pPr marL="0" indent="0">
              <a:lnSpc>
                <a:spcPct val="90000"/>
              </a:lnSpc>
              <a:spcBef>
                <a:spcPts val="0"/>
              </a:spcBef>
              <a:buNone/>
              <a:defRPr/>
            </a:pPr>
            <a:endParaRPr lang="en-US" sz="1200" dirty="0">
              <a:latin typeface="Georgia" pitchFamily="18" charset="0"/>
            </a:endParaRPr>
          </a:p>
          <a:p>
            <a:pPr marL="0" indent="0">
              <a:lnSpc>
                <a:spcPct val="90000"/>
              </a:lnSpc>
              <a:spcBef>
                <a:spcPts val="0"/>
              </a:spcBef>
              <a:buNone/>
              <a:defRPr/>
            </a:pPr>
            <a:endParaRPr lang="en-US" sz="1200" dirty="0">
              <a:latin typeface="Georgia" pitchFamily="18" charset="0"/>
            </a:endParaRPr>
          </a:p>
          <a:p>
            <a:pPr marL="0" indent="0">
              <a:lnSpc>
                <a:spcPct val="90000"/>
              </a:lnSpc>
              <a:spcBef>
                <a:spcPts val="0"/>
              </a:spcBef>
              <a:buNone/>
              <a:defRPr/>
            </a:pPr>
            <a:endParaRPr lang="en-US" sz="1200" dirty="0">
              <a:latin typeface="Georgia" pitchFamily="18" charset="0"/>
            </a:endParaRPr>
          </a:p>
          <a:p>
            <a:pPr marL="0" indent="0">
              <a:lnSpc>
                <a:spcPct val="90000"/>
              </a:lnSpc>
              <a:spcBef>
                <a:spcPts val="0"/>
              </a:spcBef>
              <a:buNone/>
              <a:defRPr/>
            </a:pPr>
            <a:r>
              <a:rPr lang="en-US" sz="1200" dirty="0">
                <a:latin typeface="Georgia" pitchFamily="18" charset="0"/>
              </a:rPr>
              <a:t>Hecht &amp; Breckon, June 2009</a:t>
            </a:r>
            <a:endParaRPr lang="en-GB" sz="1200" dirty="0">
              <a:latin typeface="Georgia" pitchFamily="18" charset="0"/>
            </a:endParaRPr>
          </a:p>
          <a:p>
            <a:endParaRPr lang="en-US" dirty="0"/>
          </a:p>
        </p:txBody>
      </p:sp>
    </p:spTree>
    <p:extLst>
      <p:ext uri="{BB962C8B-B14F-4D97-AF65-F5344CB8AC3E}">
        <p14:creationId xmlns:p14="http://schemas.microsoft.com/office/powerpoint/2010/main" val="3021615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a:t>Personal Change Exercise</a:t>
            </a:r>
          </a:p>
        </p:txBody>
      </p:sp>
      <p:sp>
        <p:nvSpPr>
          <p:cNvPr id="16387" name="Content Placeholder 2"/>
          <p:cNvSpPr>
            <a:spLocks noGrp="1"/>
          </p:cNvSpPr>
          <p:nvPr>
            <p:ph idx="1"/>
          </p:nvPr>
        </p:nvSpPr>
        <p:spPr/>
        <p:txBody>
          <a:bodyPr>
            <a:normAutofit fontScale="62500" lnSpcReduction="20000"/>
          </a:bodyPr>
          <a:lstStyle/>
          <a:p>
            <a:r>
              <a:rPr lang="en-US" sz="3400" dirty="0"/>
              <a:t>What change did you make?</a:t>
            </a:r>
          </a:p>
          <a:p>
            <a:r>
              <a:rPr lang="en-US" sz="3400" dirty="0"/>
              <a:t>How did you decide to make this change?</a:t>
            </a:r>
          </a:p>
          <a:p>
            <a:r>
              <a:rPr lang="en-US" sz="3400" dirty="0"/>
              <a:t>What people or events influenced your decision?</a:t>
            </a:r>
          </a:p>
          <a:p>
            <a:r>
              <a:rPr lang="en-US" sz="3400" dirty="0"/>
              <a:t>What steps did you take to make the change?</a:t>
            </a:r>
          </a:p>
          <a:p>
            <a:r>
              <a:rPr lang="en-US" sz="3400" dirty="0"/>
              <a:t>How long was it from the first time you became aware of that issue to the time you began to try to change it?</a:t>
            </a:r>
          </a:p>
          <a:p>
            <a:r>
              <a:rPr lang="en-US" sz="3400" dirty="0"/>
              <a:t>How long was it between the time you first began trying to change and when you finally completed and felt it was all behind you?</a:t>
            </a:r>
          </a:p>
          <a:p>
            <a:pPr>
              <a:buFont typeface="Wingdings 2" pitchFamily="18" charset="2"/>
              <a:buNone/>
            </a:pPr>
            <a:endParaRPr lang="en-US" sz="3200" dirty="0"/>
          </a:p>
          <a:p>
            <a:pPr>
              <a:buFont typeface="Wingdings 2" pitchFamily="18" charset="2"/>
              <a:buNone/>
            </a:pPr>
            <a:endParaRPr lang="en-US" dirty="0"/>
          </a:p>
        </p:txBody>
      </p:sp>
    </p:spTree>
    <p:extLst>
      <p:ext uri="{BB962C8B-B14F-4D97-AF65-F5344CB8AC3E}">
        <p14:creationId xmlns:p14="http://schemas.microsoft.com/office/powerpoint/2010/main" val="2050445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1592C-860F-4310-A773-1660A641080D}"/>
              </a:ext>
            </a:extLst>
          </p:cNvPr>
          <p:cNvSpPr>
            <a:spLocks noGrp="1"/>
          </p:cNvSpPr>
          <p:nvPr>
            <p:ph type="title"/>
          </p:nvPr>
        </p:nvSpPr>
        <p:spPr/>
        <p:txBody>
          <a:bodyPr/>
          <a:lstStyle/>
          <a:p>
            <a:r>
              <a:rPr lang="en-US" dirty="0">
                <a:solidFill>
                  <a:schemeClr val="tx1"/>
                </a:solidFill>
              </a:rPr>
              <a:t>Affirming</a:t>
            </a:r>
          </a:p>
        </p:txBody>
      </p:sp>
      <p:sp>
        <p:nvSpPr>
          <p:cNvPr id="3" name="Content Placeholder 2">
            <a:extLst>
              <a:ext uri="{FF2B5EF4-FFF2-40B4-BE49-F238E27FC236}">
                <a16:creationId xmlns:a16="http://schemas.microsoft.com/office/drawing/2014/main" id="{20B448FC-EAFF-4A64-9694-E6671FFC4FCF}"/>
              </a:ext>
            </a:extLst>
          </p:cNvPr>
          <p:cNvSpPr>
            <a:spLocks noGrp="1"/>
          </p:cNvSpPr>
          <p:nvPr>
            <p:ph idx="1"/>
          </p:nvPr>
        </p:nvSpPr>
        <p:spPr/>
        <p:txBody>
          <a:bodyPr/>
          <a:lstStyle/>
          <a:p>
            <a:r>
              <a:rPr lang="en-US" dirty="0"/>
              <a:t>When we affirm, it is genuine</a:t>
            </a:r>
          </a:p>
          <a:p>
            <a:r>
              <a:rPr lang="en-US" dirty="0"/>
              <a:t>Judicious, not promiscuous</a:t>
            </a:r>
          </a:p>
          <a:p>
            <a:r>
              <a:rPr lang="en-US" dirty="0"/>
              <a:t>Shows that we notice the effort the client has made</a:t>
            </a:r>
          </a:p>
          <a:p>
            <a:r>
              <a:rPr lang="en-US" dirty="0"/>
              <a:t>Usually directed toward something specific  that the client has done and that has furthered movement toward change</a:t>
            </a:r>
          </a:p>
          <a:p>
            <a:r>
              <a:rPr lang="en-US" dirty="0"/>
              <a:t>Affirm specific behaviors, values that support change</a:t>
            </a:r>
          </a:p>
          <a:p>
            <a:r>
              <a:rPr lang="en-US" dirty="0"/>
              <a:t>Affirmations consistently evoke change talk, much more consistently than reflections or open questions </a:t>
            </a:r>
            <a:r>
              <a:rPr lang="en-US" sz="1200" dirty="0"/>
              <a:t>(Apodaca)</a:t>
            </a:r>
          </a:p>
          <a:p>
            <a:endParaRPr lang="en-US" dirty="0"/>
          </a:p>
        </p:txBody>
      </p:sp>
    </p:spTree>
    <p:extLst>
      <p:ext uri="{BB962C8B-B14F-4D97-AF65-F5344CB8AC3E}">
        <p14:creationId xmlns:p14="http://schemas.microsoft.com/office/powerpoint/2010/main" val="1369255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B37B7-8926-44A1-9C9A-F33FCFA35C99}"/>
              </a:ext>
            </a:extLst>
          </p:cNvPr>
          <p:cNvSpPr>
            <a:spLocks noGrp="1"/>
          </p:cNvSpPr>
          <p:nvPr>
            <p:ph type="title"/>
          </p:nvPr>
        </p:nvSpPr>
        <p:spPr/>
        <p:txBody>
          <a:bodyPr/>
          <a:lstStyle/>
          <a:p>
            <a:r>
              <a:rPr lang="en-US" dirty="0"/>
              <a:t>Affirmations</a:t>
            </a:r>
          </a:p>
        </p:txBody>
      </p:sp>
      <p:sp>
        <p:nvSpPr>
          <p:cNvPr id="3" name="Content Placeholder 2">
            <a:extLst>
              <a:ext uri="{FF2B5EF4-FFF2-40B4-BE49-F238E27FC236}">
                <a16:creationId xmlns:a16="http://schemas.microsoft.com/office/drawing/2014/main" id="{F6EF0940-5A98-4B92-8287-49974953BDE7}"/>
              </a:ext>
            </a:extLst>
          </p:cNvPr>
          <p:cNvSpPr>
            <a:spLocks noGrp="1"/>
          </p:cNvSpPr>
          <p:nvPr>
            <p:ph idx="1"/>
          </p:nvPr>
        </p:nvSpPr>
        <p:spPr/>
        <p:txBody>
          <a:bodyPr/>
          <a:lstStyle/>
          <a:p>
            <a:r>
              <a:rPr lang="en-US" dirty="0"/>
              <a:t>In Latin it means “to make firm”</a:t>
            </a:r>
          </a:p>
          <a:p>
            <a:r>
              <a:rPr lang="en-GB" dirty="0">
                <a:solidFill>
                  <a:srgbClr val="404040"/>
                </a:solidFill>
              </a:rPr>
              <a:t>In MI you want to strategically anchor (make firm, drive home, reinforce) internal strengths, values, beliefs, thoughts or behaviours.</a:t>
            </a:r>
          </a:p>
          <a:p>
            <a:r>
              <a:rPr lang="en-GB" dirty="0">
                <a:solidFill>
                  <a:srgbClr val="404040"/>
                </a:solidFill>
              </a:rPr>
              <a:t>An affirmation is an anchoring to support </a:t>
            </a:r>
            <a:r>
              <a:rPr lang="en-GB" u="sng" dirty="0">
                <a:solidFill>
                  <a:srgbClr val="404040"/>
                </a:solidFill>
              </a:rPr>
              <a:t>self-efficacy</a:t>
            </a:r>
          </a:p>
          <a:p>
            <a:r>
              <a:rPr lang="en-GB" dirty="0">
                <a:solidFill>
                  <a:srgbClr val="404040"/>
                </a:solidFill>
              </a:rPr>
              <a:t>It is not about the clinician agreeing, praising or approving </a:t>
            </a:r>
            <a:r>
              <a:rPr lang="en-GB" i="1" dirty="0">
                <a:solidFill>
                  <a:srgbClr val="404040"/>
                </a:solidFill>
              </a:rPr>
              <a:t>but rather seeing the client’s strengths, skills, and insights and reinforcing them.</a:t>
            </a:r>
          </a:p>
          <a:p>
            <a:pPr>
              <a:buFont typeface="Wingdings 2" pitchFamily="18" charset="2"/>
              <a:buNone/>
            </a:pPr>
            <a:r>
              <a:rPr lang="en-GB" sz="1000" dirty="0">
                <a:solidFill>
                  <a:srgbClr val="404040"/>
                </a:solidFill>
              </a:rPr>
              <a:t>Hecht &amp; Breckon, June 2009</a:t>
            </a:r>
            <a:endParaRPr lang="en-GB" sz="1000" dirty="0"/>
          </a:p>
          <a:p>
            <a:endParaRPr lang="en-US" dirty="0"/>
          </a:p>
        </p:txBody>
      </p:sp>
    </p:spTree>
    <p:extLst>
      <p:ext uri="{BB962C8B-B14F-4D97-AF65-F5344CB8AC3E}">
        <p14:creationId xmlns:p14="http://schemas.microsoft.com/office/powerpoint/2010/main" val="3160405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91A93-5A78-443B-ACB7-4E8C4A2BDD4C}"/>
              </a:ext>
            </a:extLst>
          </p:cNvPr>
          <p:cNvSpPr>
            <a:spLocks noGrp="1"/>
          </p:cNvSpPr>
          <p:nvPr>
            <p:ph type="title"/>
          </p:nvPr>
        </p:nvSpPr>
        <p:spPr/>
        <p:txBody>
          <a:bodyPr/>
          <a:lstStyle/>
          <a:p>
            <a:r>
              <a:rPr lang="en-US" dirty="0"/>
              <a:t>Reflections</a:t>
            </a:r>
          </a:p>
        </p:txBody>
      </p:sp>
      <p:sp>
        <p:nvSpPr>
          <p:cNvPr id="3" name="Content Placeholder 2">
            <a:extLst>
              <a:ext uri="{FF2B5EF4-FFF2-40B4-BE49-F238E27FC236}">
                <a16:creationId xmlns:a16="http://schemas.microsoft.com/office/drawing/2014/main" id="{6B0681A7-F9D5-4CF5-A6A3-587FCE47C79B}"/>
              </a:ext>
            </a:extLst>
          </p:cNvPr>
          <p:cNvSpPr>
            <a:spLocks noGrp="1"/>
          </p:cNvSpPr>
          <p:nvPr>
            <p:ph idx="1"/>
          </p:nvPr>
        </p:nvSpPr>
        <p:spPr/>
        <p:txBody>
          <a:bodyPr/>
          <a:lstStyle/>
          <a:p>
            <a:r>
              <a:rPr lang="en-US" dirty="0"/>
              <a:t>Primary way to show empathy </a:t>
            </a:r>
          </a:p>
          <a:p>
            <a:r>
              <a:rPr lang="en-US" dirty="0"/>
              <a:t>Shows that you are listening to the client</a:t>
            </a:r>
          </a:p>
          <a:p>
            <a:r>
              <a:rPr lang="en-US" dirty="0"/>
              <a:t>Form a hypothesis, a guess, as to what the client means</a:t>
            </a:r>
          </a:p>
          <a:p>
            <a:r>
              <a:rPr lang="en-US" dirty="0"/>
              <a:t>Requires using statements instead of questions </a:t>
            </a:r>
          </a:p>
          <a:p>
            <a:r>
              <a:rPr lang="en-US" dirty="0"/>
              <a:t>Can be used </a:t>
            </a:r>
            <a:r>
              <a:rPr lang="en-US" i="1" dirty="0"/>
              <a:t>strategically</a:t>
            </a:r>
            <a:r>
              <a:rPr lang="en-US" dirty="0"/>
              <a:t> to emphasize certain aspects of the client’s view, emotion, ambivalence, and change talk</a:t>
            </a:r>
          </a:p>
          <a:p>
            <a:endParaRPr lang="en-US" dirty="0"/>
          </a:p>
        </p:txBody>
      </p:sp>
    </p:spTree>
    <p:extLst>
      <p:ext uri="{BB962C8B-B14F-4D97-AF65-F5344CB8AC3E}">
        <p14:creationId xmlns:p14="http://schemas.microsoft.com/office/powerpoint/2010/main" val="17690551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Guiding</a:t>
            </a:r>
          </a:p>
        </p:txBody>
      </p:sp>
      <p:sp>
        <p:nvSpPr>
          <p:cNvPr id="3" name="Content Placeholder 2"/>
          <p:cNvSpPr>
            <a:spLocks noGrp="1"/>
          </p:cNvSpPr>
          <p:nvPr>
            <p:ph idx="1"/>
          </p:nvPr>
        </p:nvSpPr>
        <p:spPr/>
        <p:txBody>
          <a:bodyPr>
            <a:normAutofit/>
          </a:bodyPr>
          <a:lstStyle/>
          <a:p>
            <a:r>
              <a:rPr lang="en-US" dirty="0"/>
              <a:t>Guiding – the degree to which clinicians maintain appropriate focus on a specific target behavior or concerns directly tied to it.  </a:t>
            </a:r>
          </a:p>
          <a:p>
            <a:r>
              <a:rPr lang="en-US" dirty="0"/>
              <a:t>Can exert guiding by selectively reinforcing client discussion toward the possibility of concern or change with regard to the target behavior.</a:t>
            </a:r>
          </a:p>
          <a:p>
            <a:r>
              <a:rPr lang="en-US" dirty="0"/>
              <a:t>Returns to the target behavior when the conversation wanders.</a:t>
            </a:r>
          </a:p>
          <a:p>
            <a:r>
              <a:rPr lang="en-US" dirty="0"/>
              <a:t>Does not lack structure or have an aimless quality to the session (MITI 3.1)</a:t>
            </a:r>
          </a:p>
        </p:txBody>
      </p:sp>
    </p:spTree>
    <p:extLst>
      <p:ext uri="{BB962C8B-B14F-4D97-AF65-F5344CB8AC3E}">
        <p14:creationId xmlns:p14="http://schemas.microsoft.com/office/powerpoint/2010/main" val="9135809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Discord</a:t>
            </a:r>
          </a:p>
        </p:txBody>
      </p:sp>
      <p:sp>
        <p:nvSpPr>
          <p:cNvPr id="3" name="Content Placeholder 2"/>
          <p:cNvSpPr>
            <a:spLocks noGrp="1"/>
          </p:cNvSpPr>
          <p:nvPr>
            <p:ph idx="1"/>
          </p:nvPr>
        </p:nvSpPr>
        <p:spPr/>
        <p:txBody>
          <a:bodyPr>
            <a:normAutofit lnSpcReduction="10000"/>
          </a:bodyPr>
          <a:lstStyle/>
          <a:p>
            <a:r>
              <a:rPr lang="en-US" dirty="0"/>
              <a:t>Trying to convince a client that a problem exists or that change in needed can precipitate even more discord</a:t>
            </a:r>
          </a:p>
          <a:p>
            <a:r>
              <a:rPr lang="en-US" dirty="0"/>
              <a:t>If you try to prove a point, the client predictably takes the opposite side</a:t>
            </a:r>
          </a:p>
          <a:p>
            <a:r>
              <a:rPr lang="en-US" dirty="0"/>
              <a:t>Discord is predictive of poor treatment outcomes and lack of involvement in the therapeutic process</a:t>
            </a:r>
          </a:p>
          <a:p>
            <a:r>
              <a:rPr lang="en-US" dirty="0"/>
              <a:t>More constructive viewpoint is that the client views the situation differently than you do</a:t>
            </a:r>
          </a:p>
          <a:p>
            <a:r>
              <a:rPr lang="en-US" dirty="0"/>
              <a:t>Discord is a signal to change direction or listen more carefully</a:t>
            </a:r>
          </a:p>
          <a:p>
            <a:pPr>
              <a:buNone/>
            </a:pPr>
            <a:r>
              <a:rPr lang="en-US" sz="1200" dirty="0"/>
              <a:t>TIPS 35</a:t>
            </a:r>
          </a:p>
          <a:p>
            <a:endParaRPr lang="en-US" dirty="0"/>
          </a:p>
        </p:txBody>
      </p:sp>
      <p:sp>
        <p:nvSpPr>
          <p:cNvPr id="4" name="Slide Number Placeholder 3"/>
          <p:cNvSpPr>
            <a:spLocks noGrp="1"/>
          </p:cNvSpPr>
          <p:nvPr>
            <p:ph type="sldNum" sz="quarter" idx="12"/>
          </p:nvPr>
        </p:nvSpPr>
        <p:spPr/>
        <p:txBody>
          <a:bodyPr>
            <a:normAutofit fontScale="92500" lnSpcReduction="10000"/>
          </a:bodyPr>
          <a:lstStyle/>
          <a:p>
            <a:fld id="{4C618917-C784-41C2-9E45-627C8337D4DB}" type="slidenum">
              <a:rPr lang="en-US" smtClean="0"/>
              <a:pPr/>
              <a:t>34</a:t>
            </a:fld>
            <a:endParaRPr lang="en-US" dirty="0"/>
          </a:p>
        </p:txBody>
      </p:sp>
    </p:spTree>
    <p:extLst>
      <p:ext uri="{BB962C8B-B14F-4D97-AF65-F5344CB8AC3E}">
        <p14:creationId xmlns:p14="http://schemas.microsoft.com/office/powerpoint/2010/main" val="1474491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fontScale="90000"/>
          </a:bodyPr>
          <a:lstStyle/>
          <a:p>
            <a:pPr algn="ctr"/>
            <a:br>
              <a:rPr lang="en-US" dirty="0"/>
            </a:br>
            <a:r>
              <a:rPr lang="en-US" dirty="0"/>
              <a:t>12 Tasks in Learning MI</a:t>
            </a:r>
          </a:p>
        </p:txBody>
      </p:sp>
      <p:sp>
        <p:nvSpPr>
          <p:cNvPr id="3" name="Content Placeholder 2"/>
          <p:cNvSpPr>
            <a:spLocks noGrp="1"/>
          </p:cNvSpPr>
          <p:nvPr>
            <p:ph idx="1"/>
          </p:nvPr>
        </p:nvSpPr>
        <p:spPr>
          <a:xfrm>
            <a:off x="457200" y="1066800"/>
            <a:ext cx="8229600" cy="5791200"/>
          </a:xfrm>
        </p:spPr>
        <p:txBody>
          <a:bodyPr>
            <a:normAutofit/>
          </a:bodyPr>
          <a:lstStyle/>
          <a:p>
            <a:endParaRPr lang="en-US" sz="1700" dirty="0"/>
          </a:p>
          <a:p>
            <a:r>
              <a:rPr lang="en-US" sz="1700" dirty="0"/>
              <a:t>The ‘spirit’ of motivational interviewing</a:t>
            </a:r>
          </a:p>
          <a:p>
            <a:r>
              <a:rPr lang="en-US" sz="1700" dirty="0"/>
              <a:t>OARS:  Client-centered counseling skills</a:t>
            </a:r>
          </a:p>
          <a:p>
            <a:r>
              <a:rPr lang="en-US" sz="1700" dirty="0"/>
              <a:t>Identifying change goals (</a:t>
            </a:r>
            <a:r>
              <a:rPr lang="en-US" sz="1700" i="1" dirty="0"/>
              <a:t>target behavior) </a:t>
            </a:r>
            <a:r>
              <a:rPr lang="en-US" sz="1700" dirty="0"/>
              <a:t>toward which to move</a:t>
            </a:r>
          </a:p>
          <a:p>
            <a:r>
              <a:rPr lang="en-US" sz="1700" dirty="0"/>
              <a:t>Exchanging information and providing advice</a:t>
            </a:r>
          </a:p>
          <a:p>
            <a:r>
              <a:rPr lang="en-US" sz="1700" dirty="0"/>
              <a:t>Recognizing change talk and sustain talk</a:t>
            </a:r>
          </a:p>
          <a:p>
            <a:r>
              <a:rPr lang="en-US" sz="1700" dirty="0"/>
              <a:t>Evoking change talk</a:t>
            </a:r>
          </a:p>
          <a:p>
            <a:r>
              <a:rPr lang="en-US" sz="1700" dirty="0"/>
              <a:t>Responding to change talk in a way that strengthens it </a:t>
            </a:r>
          </a:p>
          <a:p>
            <a:r>
              <a:rPr lang="en-US" sz="1700" dirty="0"/>
              <a:t>Responding to sustain talk and discord in a way that does not amplify it</a:t>
            </a:r>
          </a:p>
          <a:p>
            <a:r>
              <a:rPr lang="en-US" sz="1700" dirty="0"/>
              <a:t>Developing hope and confidence</a:t>
            </a:r>
          </a:p>
          <a:p>
            <a:r>
              <a:rPr lang="en-US" sz="1700" dirty="0"/>
              <a:t>Timing and negotiating a change plan</a:t>
            </a:r>
          </a:p>
          <a:p>
            <a:r>
              <a:rPr lang="en-US" sz="1700" dirty="0"/>
              <a:t>Strengthening commitment </a:t>
            </a:r>
          </a:p>
          <a:p>
            <a:r>
              <a:rPr lang="en-US" sz="1700" dirty="0"/>
              <a:t>Flexibly integrating MI with other clinical skills and practices </a:t>
            </a:r>
          </a:p>
          <a:p>
            <a:endParaRPr lang="en-US" dirty="0"/>
          </a:p>
        </p:txBody>
      </p:sp>
    </p:spTree>
    <p:extLst>
      <p:ext uri="{BB962C8B-B14F-4D97-AF65-F5344CB8AC3E}">
        <p14:creationId xmlns:p14="http://schemas.microsoft.com/office/powerpoint/2010/main" val="36206175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Learning and Developing Skill in MI</a:t>
            </a:r>
          </a:p>
        </p:txBody>
      </p:sp>
      <p:sp>
        <p:nvSpPr>
          <p:cNvPr id="3" name="Content Placeholder 2"/>
          <p:cNvSpPr>
            <a:spLocks noGrp="1"/>
          </p:cNvSpPr>
          <p:nvPr>
            <p:ph idx="1"/>
          </p:nvPr>
        </p:nvSpPr>
        <p:spPr/>
        <p:txBody>
          <a:bodyPr>
            <a:normAutofit fontScale="92500" lnSpcReduction="10000"/>
          </a:bodyPr>
          <a:lstStyle/>
          <a:p>
            <a:r>
              <a:rPr lang="en-US" dirty="0"/>
              <a:t>Workshop alone seldom sufficient</a:t>
            </a:r>
          </a:p>
          <a:p>
            <a:r>
              <a:rPr lang="en-US" dirty="0"/>
              <a:t>Training plans should include:</a:t>
            </a:r>
          </a:p>
          <a:p>
            <a:pPr lvl="1"/>
            <a:r>
              <a:rPr lang="en-US" dirty="0"/>
              <a:t>Deliberate, concentrated practice</a:t>
            </a:r>
          </a:p>
          <a:p>
            <a:pPr lvl="1"/>
            <a:r>
              <a:rPr lang="en-US" dirty="0"/>
              <a:t>Continuing coaching</a:t>
            </a:r>
          </a:p>
          <a:p>
            <a:pPr lvl="1"/>
            <a:r>
              <a:rPr lang="en-US" dirty="0"/>
              <a:t>Feedback</a:t>
            </a:r>
          </a:p>
          <a:p>
            <a:pPr lvl="1"/>
            <a:r>
              <a:rPr lang="en-US" dirty="0"/>
              <a:t>Supervision</a:t>
            </a:r>
          </a:p>
          <a:p>
            <a:r>
              <a:rPr lang="en-US" dirty="0"/>
              <a:t>Additional ways to learn can include:</a:t>
            </a:r>
          </a:p>
          <a:p>
            <a:pPr lvl="1"/>
            <a:r>
              <a:rPr lang="en-US" dirty="0"/>
              <a:t>Peer learning groups</a:t>
            </a:r>
          </a:p>
          <a:p>
            <a:pPr lvl="1"/>
            <a:r>
              <a:rPr lang="en-US" dirty="0"/>
              <a:t>Video trainings</a:t>
            </a:r>
          </a:p>
          <a:p>
            <a:pPr lvl="1"/>
            <a:r>
              <a:rPr lang="en-US" dirty="0"/>
              <a:t>Reading books </a:t>
            </a:r>
          </a:p>
          <a:p>
            <a:pPr lvl="1"/>
            <a:r>
              <a:rPr lang="en-US" dirty="0"/>
              <a:t>Book discussion groups</a:t>
            </a:r>
          </a:p>
        </p:txBody>
      </p:sp>
      <p:sp>
        <p:nvSpPr>
          <p:cNvPr id="4" name="Slide Number Placeholder 3"/>
          <p:cNvSpPr>
            <a:spLocks noGrp="1"/>
          </p:cNvSpPr>
          <p:nvPr>
            <p:ph type="sldNum" sz="quarter" idx="12"/>
          </p:nvPr>
        </p:nvSpPr>
        <p:spPr/>
        <p:txBody>
          <a:bodyPr/>
          <a:lstStyle/>
          <a:p>
            <a:fld id="{4C618917-C784-41C2-9E45-627C8337D4DB}" type="slidenum">
              <a:rPr lang="en-US" smtClean="0"/>
              <a:pPr/>
              <a:t>36</a:t>
            </a:fld>
            <a:endParaRPr lang="en-US" dirty="0"/>
          </a:p>
        </p:txBody>
      </p:sp>
    </p:spTree>
    <p:extLst>
      <p:ext uri="{BB962C8B-B14F-4D97-AF65-F5344CB8AC3E}">
        <p14:creationId xmlns:p14="http://schemas.microsoft.com/office/powerpoint/2010/main" val="24629405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Recommended Readings</a:t>
            </a:r>
          </a:p>
        </p:txBody>
      </p:sp>
      <p:sp>
        <p:nvSpPr>
          <p:cNvPr id="3" name="Content Placeholder 2"/>
          <p:cNvSpPr>
            <a:spLocks noGrp="1"/>
          </p:cNvSpPr>
          <p:nvPr>
            <p:ph idx="1"/>
          </p:nvPr>
        </p:nvSpPr>
        <p:spPr/>
        <p:txBody>
          <a:bodyPr>
            <a:normAutofit fontScale="92500" lnSpcReduction="20000"/>
          </a:bodyPr>
          <a:lstStyle/>
          <a:p>
            <a:r>
              <a:rPr lang="en-US" sz="3200" dirty="0"/>
              <a:t>Transtheoretical Model</a:t>
            </a:r>
          </a:p>
          <a:p>
            <a:pPr lvl="1">
              <a:buFont typeface="Courier New" panose="02070309020205020404" pitchFamily="49" charset="0"/>
              <a:buChar char="o"/>
            </a:pPr>
            <a:r>
              <a:rPr lang="en-US" sz="3200" dirty="0"/>
              <a:t>Prochaska:  </a:t>
            </a:r>
            <a:r>
              <a:rPr lang="en-US" sz="3200" i="1" dirty="0"/>
              <a:t>Changing for Good</a:t>
            </a:r>
          </a:p>
          <a:p>
            <a:pPr marL="411480" lvl="1" indent="0">
              <a:buNone/>
            </a:pPr>
            <a:endParaRPr lang="en-US" sz="3200" dirty="0"/>
          </a:p>
          <a:p>
            <a:r>
              <a:rPr lang="en-US" sz="3200" dirty="0"/>
              <a:t>Motivational Interviewing</a:t>
            </a:r>
          </a:p>
          <a:p>
            <a:pPr lvl="1">
              <a:buFont typeface="Courier New" panose="02070309020205020404" pitchFamily="49" charset="0"/>
              <a:buChar char="o"/>
            </a:pPr>
            <a:r>
              <a:rPr lang="en-US" sz="3200" dirty="0"/>
              <a:t>Miller &amp; Rollnick:  </a:t>
            </a:r>
            <a:r>
              <a:rPr lang="en-US" sz="3200" i="1" dirty="0"/>
              <a:t>Motivational Interviewing, Helping People Change </a:t>
            </a:r>
            <a:r>
              <a:rPr lang="en-US" sz="3200" dirty="0"/>
              <a:t>(3</a:t>
            </a:r>
            <a:r>
              <a:rPr lang="en-US" sz="3200" baseline="30000" dirty="0"/>
              <a:t>rd</a:t>
            </a:r>
            <a:r>
              <a:rPr lang="en-US" sz="3200" dirty="0"/>
              <a:t> edition)</a:t>
            </a:r>
          </a:p>
          <a:p>
            <a:pPr marL="411480" lvl="1" indent="0">
              <a:buNone/>
            </a:pPr>
            <a:endParaRPr lang="en-US" dirty="0"/>
          </a:p>
        </p:txBody>
      </p:sp>
      <p:sp>
        <p:nvSpPr>
          <p:cNvPr id="4" name="Slide Number Placeholder 3"/>
          <p:cNvSpPr>
            <a:spLocks noGrp="1"/>
          </p:cNvSpPr>
          <p:nvPr>
            <p:ph type="sldNum" sz="quarter" idx="12"/>
          </p:nvPr>
        </p:nvSpPr>
        <p:spPr/>
        <p:txBody>
          <a:bodyPr/>
          <a:lstStyle/>
          <a:p>
            <a:fld id="{4C618917-C784-41C2-9E45-627C8337D4DB}" type="slidenum">
              <a:rPr lang="en-US" smtClean="0"/>
              <a:pPr/>
              <a:t>37</a:t>
            </a:fld>
            <a:endParaRPr lang="en-US" dirty="0"/>
          </a:p>
        </p:txBody>
      </p:sp>
    </p:spTree>
    <p:extLst>
      <p:ext uri="{BB962C8B-B14F-4D97-AF65-F5344CB8AC3E}">
        <p14:creationId xmlns:p14="http://schemas.microsoft.com/office/powerpoint/2010/main" val="14431398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Contact Information</a:t>
            </a:r>
          </a:p>
        </p:txBody>
      </p:sp>
      <p:sp>
        <p:nvSpPr>
          <p:cNvPr id="3" name="Content Placeholder 2"/>
          <p:cNvSpPr>
            <a:spLocks noGrp="1"/>
          </p:cNvSpPr>
          <p:nvPr>
            <p:ph idx="1"/>
          </p:nvPr>
        </p:nvSpPr>
        <p:spPr/>
        <p:txBody>
          <a:bodyPr>
            <a:normAutofit/>
          </a:bodyPr>
          <a:lstStyle/>
          <a:p>
            <a:pPr algn="ctr"/>
            <a:endParaRPr lang="en-US" dirty="0"/>
          </a:p>
          <a:p>
            <a:pPr algn="ctr"/>
            <a:endParaRPr lang="en-US" dirty="0"/>
          </a:p>
          <a:p>
            <a:pPr algn="ctr">
              <a:buNone/>
            </a:pPr>
            <a:r>
              <a:rPr lang="en-US" dirty="0"/>
              <a:t>Cathy Crouch, LCSW, </a:t>
            </a:r>
          </a:p>
          <a:p>
            <a:pPr algn="ctr">
              <a:buNone/>
            </a:pPr>
            <a:r>
              <a:rPr lang="en-US" dirty="0"/>
              <a:t>Executive Vice-President</a:t>
            </a:r>
          </a:p>
          <a:p>
            <a:pPr algn="ctr">
              <a:buNone/>
            </a:pPr>
            <a:r>
              <a:rPr lang="en-US" dirty="0"/>
              <a:t>SEARCH Homeless Services</a:t>
            </a:r>
          </a:p>
          <a:p>
            <a:pPr algn="ctr">
              <a:buNone/>
            </a:pPr>
            <a:r>
              <a:rPr lang="en-US" dirty="0"/>
              <a:t>2015 Congress Street</a:t>
            </a:r>
          </a:p>
          <a:p>
            <a:pPr algn="ctr">
              <a:buNone/>
            </a:pPr>
            <a:r>
              <a:rPr lang="en-US" dirty="0"/>
              <a:t>Houston, TX 77002</a:t>
            </a:r>
          </a:p>
          <a:p>
            <a:pPr algn="ctr">
              <a:buNone/>
            </a:pPr>
            <a:r>
              <a:rPr lang="en-US" dirty="0">
                <a:hlinkClick r:id="rId3"/>
              </a:rPr>
              <a:t>ccrouch@searchhomeless.org</a:t>
            </a:r>
            <a:endParaRPr lang="en-US" dirty="0"/>
          </a:p>
          <a:p>
            <a:pPr algn="ctr">
              <a:buNone/>
            </a:pPr>
            <a:r>
              <a:rPr lang="en-US" dirty="0"/>
              <a:t>713.276.3077 (direct)</a:t>
            </a:r>
          </a:p>
        </p:txBody>
      </p:sp>
      <p:sp>
        <p:nvSpPr>
          <p:cNvPr id="4" name="Slide Number Placeholder 3"/>
          <p:cNvSpPr>
            <a:spLocks noGrp="1"/>
          </p:cNvSpPr>
          <p:nvPr>
            <p:ph type="sldNum" sz="quarter" idx="12"/>
          </p:nvPr>
        </p:nvSpPr>
        <p:spPr/>
        <p:txBody>
          <a:bodyPr/>
          <a:lstStyle/>
          <a:p>
            <a:fld id="{4C618917-C784-41C2-9E45-627C8337D4DB}" type="slidenum">
              <a:rPr lang="en-US" smtClean="0"/>
              <a:pPr/>
              <a:t>38</a:t>
            </a:fld>
            <a:endParaRPr lang="en-US" dirty="0"/>
          </a:p>
        </p:txBody>
      </p:sp>
    </p:spTree>
    <p:extLst>
      <p:ext uri="{BB962C8B-B14F-4D97-AF65-F5344CB8AC3E}">
        <p14:creationId xmlns:p14="http://schemas.microsoft.com/office/powerpoint/2010/main" val="892869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a:t>Successful Behavior Change</a:t>
            </a:r>
          </a:p>
        </p:txBody>
      </p:sp>
      <p:sp>
        <p:nvSpPr>
          <p:cNvPr id="17411" name="Rectangle 3"/>
          <p:cNvSpPr>
            <a:spLocks noGrp="1" noChangeArrowheads="1"/>
          </p:cNvSpPr>
          <p:nvPr>
            <p:ph idx="1"/>
          </p:nvPr>
        </p:nvSpPr>
        <p:spPr/>
        <p:txBody>
          <a:bodyPr>
            <a:normAutofit/>
          </a:bodyPr>
          <a:lstStyle/>
          <a:p>
            <a:r>
              <a:rPr lang="en-US" dirty="0"/>
              <a:t>Takes time</a:t>
            </a:r>
          </a:p>
          <a:p>
            <a:r>
              <a:rPr lang="en-US" dirty="0"/>
              <a:t>Often requires multiple attempts and treatments</a:t>
            </a:r>
          </a:p>
          <a:p>
            <a:r>
              <a:rPr lang="en-US" dirty="0"/>
              <a:t>Consists of self-change and/or treatment</a:t>
            </a:r>
          </a:p>
          <a:p>
            <a:r>
              <a:rPr lang="en-US" dirty="0"/>
              <a:t>Length of treatment does not correspond to duration of recovery</a:t>
            </a:r>
          </a:p>
          <a:p>
            <a:r>
              <a:rPr lang="en-US" dirty="0"/>
              <a:t>Involves changes in other areas of a person’s life</a:t>
            </a:r>
          </a:p>
          <a:p>
            <a:endParaRPr lang="en-US" dirty="0"/>
          </a:p>
          <a:p>
            <a:pPr>
              <a:buFont typeface="Wingdings" pitchFamily="2" charset="2"/>
              <a:buNone/>
            </a:pPr>
            <a:endParaRPr lang="en-US" dirty="0"/>
          </a:p>
          <a:p>
            <a:pPr>
              <a:buFont typeface="Wingdings" pitchFamily="2" charset="2"/>
              <a:buNone/>
            </a:pPr>
            <a:r>
              <a:rPr lang="en-US" sz="1200" dirty="0"/>
              <a:t>DiClemente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B2565-A931-4376-8EB3-687E9557F859}"/>
              </a:ext>
            </a:extLst>
          </p:cNvPr>
          <p:cNvSpPr>
            <a:spLocks noGrp="1"/>
          </p:cNvSpPr>
          <p:nvPr>
            <p:ph type="title"/>
          </p:nvPr>
        </p:nvSpPr>
        <p:spPr/>
        <p:txBody>
          <a:bodyPr/>
          <a:lstStyle/>
          <a:p>
            <a:r>
              <a:rPr lang="en-US" dirty="0"/>
              <a:t>TTM – Stages of Change</a:t>
            </a:r>
          </a:p>
        </p:txBody>
      </p:sp>
      <p:pic>
        <p:nvPicPr>
          <p:cNvPr id="4" name="Content Placeholder 3">
            <a:extLst>
              <a:ext uri="{FF2B5EF4-FFF2-40B4-BE49-F238E27FC236}">
                <a16:creationId xmlns:a16="http://schemas.microsoft.com/office/drawing/2014/main" id="{F666BE29-314E-412D-9748-9BED4169F237}"/>
              </a:ext>
            </a:extLst>
          </p:cNvPr>
          <p:cNvPicPr>
            <a:picLocks noGrp="1" noChangeAspect="1"/>
          </p:cNvPicPr>
          <p:nvPr>
            <p:ph idx="1"/>
          </p:nvPr>
        </p:nvPicPr>
        <p:blipFill>
          <a:blip r:embed="rId3"/>
          <a:stretch>
            <a:fillRect/>
          </a:stretch>
        </p:blipFill>
        <p:spPr>
          <a:xfrm>
            <a:off x="1828800" y="1676400"/>
            <a:ext cx="5867400" cy="4191000"/>
          </a:xfrm>
          <a:prstGeom prst="rect">
            <a:avLst/>
          </a:prstGeom>
        </p:spPr>
      </p:pic>
    </p:spTree>
    <p:extLst>
      <p:ext uri="{BB962C8B-B14F-4D97-AF65-F5344CB8AC3E}">
        <p14:creationId xmlns:p14="http://schemas.microsoft.com/office/powerpoint/2010/main" val="3798215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29506-807C-46F6-B620-2051002A7170}"/>
              </a:ext>
            </a:extLst>
          </p:cNvPr>
          <p:cNvSpPr>
            <a:spLocks noGrp="1"/>
          </p:cNvSpPr>
          <p:nvPr>
            <p:ph type="title"/>
          </p:nvPr>
        </p:nvSpPr>
        <p:spPr/>
        <p:txBody>
          <a:bodyPr/>
          <a:lstStyle/>
          <a:p>
            <a:r>
              <a:rPr lang="en-US" dirty="0"/>
              <a:t>Assessing Stage of Change</a:t>
            </a:r>
          </a:p>
        </p:txBody>
      </p:sp>
      <p:sp>
        <p:nvSpPr>
          <p:cNvPr id="3" name="Content Placeholder 2">
            <a:extLst>
              <a:ext uri="{FF2B5EF4-FFF2-40B4-BE49-F238E27FC236}">
                <a16:creationId xmlns:a16="http://schemas.microsoft.com/office/drawing/2014/main" id="{51705415-A292-4EC9-A01F-482D6E4CADE4}"/>
              </a:ext>
            </a:extLst>
          </p:cNvPr>
          <p:cNvSpPr>
            <a:spLocks noGrp="1"/>
          </p:cNvSpPr>
          <p:nvPr>
            <p:ph idx="1"/>
          </p:nvPr>
        </p:nvSpPr>
        <p:spPr/>
        <p:txBody>
          <a:bodyPr/>
          <a:lstStyle/>
          <a:p>
            <a:r>
              <a:rPr lang="en-US" dirty="0"/>
              <a:t>Focus on area of concern that is most important to the client</a:t>
            </a:r>
          </a:p>
          <a:p>
            <a:r>
              <a:rPr lang="en-US" dirty="0"/>
              <a:t>Identify specific target behavior</a:t>
            </a:r>
          </a:p>
          <a:p>
            <a:r>
              <a:rPr lang="en-US" dirty="0"/>
              <a:t>Assess stage of change</a:t>
            </a:r>
          </a:p>
          <a:p>
            <a:pPr lvl="1"/>
            <a:r>
              <a:rPr lang="en-US" dirty="0"/>
              <a:t>URICA, SOCRATES or other standardized instruments</a:t>
            </a:r>
          </a:p>
          <a:p>
            <a:pPr lvl="1"/>
            <a:r>
              <a:rPr lang="en-US" dirty="0"/>
              <a:t>Readiness Ruler</a:t>
            </a:r>
          </a:p>
          <a:p>
            <a:pPr lvl="1"/>
            <a:r>
              <a:rPr lang="en-US" dirty="0"/>
              <a:t>Language, emotion and behavior</a:t>
            </a:r>
          </a:p>
          <a:p>
            <a:pPr lvl="1"/>
            <a:r>
              <a:rPr lang="en-US" dirty="0"/>
              <a:t>Indicator that you may have misread stage is “resistance”  – arguing, interrupting, denying, or ignoring</a:t>
            </a:r>
          </a:p>
          <a:p>
            <a:pPr marL="0" indent="0">
              <a:buNone/>
            </a:pPr>
            <a:endParaRPr lang="en-US" dirty="0"/>
          </a:p>
        </p:txBody>
      </p:sp>
    </p:spTree>
    <p:extLst>
      <p:ext uri="{BB962C8B-B14F-4D97-AF65-F5344CB8AC3E}">
        <p14:creationId xmlns:p14="http://schemas.microsoft.com/office/powerpoint/2010/main" val="1440897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generated with high confidence">
            <a:extLst>
              <a:ext uri="{FF2B5EF4-FFF2-40B4-BE49-F238E27FC236}">
                <a16:creationId xmlns:a16="http://schemas.microsoft.com/office/drawing/2014/main" id="{FC129F98-4C89-4852-8FBF-19AADC4B830B}"/>
              </a:ext>
            </a:extLst>
          </p:cNvPr>
          <p:cNvPicPr>
            <a:picLocks noChangeAspect="1"/>
          </p:cNvPicPr>
          <p:nvPr/>
        </p:nvPicPr>
        <p:blipFill>
          <a:blip r:embed="rId3"/>
          <a:stretch>
            <a:fillRect/>
          </a:stretch>
        </p:blipFill>
        <p:spPr>
          <a:xfrm>
            <a:off x="1600200" y="685800"/>
            <a:ext cx="6624431" cy="5486400"/>
          </a:xfrm>
          <a:prstGeom prst="rect">
            <a:avLst/>
          </a:prstGeom>
        </p:spPr>
      </p:pic>
    </p:spTree>
    <p:extLst>
      <p:ext uri="{BB962C8B-B14F-4D97-AF65-F5344CB8AC3E}">
        <p14:creationId xmlns:p14="http://schemas.microsoft.com/office/powerpoint/2010/main" val="530680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7658C-8AEE-435A-B5E7-4F3A7FD876F6}"/>
              </a:ext>
            </a:extLst>
          </p:cNvPr>
          <p:cNvSpPr>
            <a:spLocks noGrp="1"/>
          </p:cNvSpPr>
          <p:nvPr>
            <p:ph type="title"/>
          </p:nvPr>
        </p:nvSpPr>
        <p:spPr>
          <a:xfrm>
            <a:off x="486919" y="1341079"/>
            <a:ext cx="2737709" cy="944921"/>
          </a:xfrm>
        </p:spPr>
        <p:txBody>
          <a:bodyPr vert="horz" lIns="68580" tIns="34290" rIns="68580" bIns="34290" rtlCol="0" anchor="t">
            <a:normAutofit/>
          </a:bodyPr>
          <a:lstStyle/>
          <a:p>
            <a:pPr>
              <a:lnSpc>
                <a:spcPct val="90000"/>
              </a:lnSpc>
            </a:pPr>
            <a:r>
              <a:rPr lang="en-US" sz="2100" dirty="0"/>
              <a:t>TTM – Well Maintained Behavior</a:t>
            </a:r>
          </a:p>
        </p:txBody>
      </p:sp>
      <p:pic>
        <p:nvPicPr>
          <p:cNvPr id="7" name="Content Placeholder 6" descr="A stone building&#10;&#10;Description generated with very high confidence">
            <a:extLst>
              <a:ext uri="{FF2B5EF4-FFF2-40B4-BE49-F238E27FC236}">
                <a16:creationId xmlns:a16="http://schemas.microsoft.com/office/drawing/2014/main" id="{68B2778C-0598-4BCB-8675-330B210C5930}"/>
              </a:ext>
            </a:extLst>
          </p:cNvPr>
          <p:cNvPicPr>
            <a:picLocks noGrp="1" noChangeAspect="1"/>
          </p:cNvPicPr>
          <p:nvPr>
            <p:ph idx="1"/>
          </p:nvPr>
        </p:nvPicPr>
        <p:blipFill>
          <a:blip r:embed="rId3"/>
          <a:stretch>
            <a:fillRect/>
          </a:stretch>
        </p:blipFill>
        <p:spPr>
          <a:xfrm>
            <a:off x="3464658" y="1357925"/>
            <a:ext cx="5215183" cy="3898349"/>
          </a:xfrm>
          <a:prstGeom prst="rect">
            <a:avLst/>
          </a:prstGeom>
        </p:spPr>
      </p:pic>
      <p:sp>
        <p:nvSpPr>
          <p:cNvPr id="4" name="Text Placeholder 3">
            <a:extLst>
              <a:ext uri="{FF2B5EF4-FFF2-40B4-BE49-F238E27FC236}">
                <a16:creationId xmlns:a16="http://schemas.microsoft.com/office/drawing/2014/main" id="{4E0AF99B-44E5-4478-A4B9-E18E034C6348}"/>
              </a:ext>
            </a:extLst>
          </p:cNvPr>
          <p:cNvSpPr>
            <a:spLocks noGrp="1"/>
          </p:cNvSpPr>
          <p:nvPr>
            <p:ph type="body" sz="half" idx="2"/>
          </p:nvPr>
        </p:nvSpPr>
        <p:spPr>
          <a:xfrm>
            <a:off x="486919" y="2457450"/>
            <a:ext cx="2737709" cy="2819440"/>
          </a:xfrm>
        </p:spPr>
        <p:txBody>
          <a:bodyPr vert="horz" lIns="68580" tIns="34290" rIns="68580" bIns="34290" rtlCol="0">
            <a:normAutofit/>
          </a:bodyPr>
          <a:lstStyle/>
          <a:p>
            <a:pPr>
              <a:buFont typeface="Wingdings 3" charset="2"/>
              <a:buChar char=""/>
            </a:pPr>
            <a:endParaRPr lang="en-US" dirty="0"/>
          </a:p>
        </p:txBody>
      </p:sp>
      <p:pic>
        <p:nvPicPr>
          <p:cNvPr id="3" name="Picture 2">
            <a:extLst>
              <a:ext uri="{FF2B5EF4-FFF2-40B4-BE49-F238E27FC236}">
                <a16:creationId xmlns:a16="http://schemas.microsoft.com/office/drawing/2014/main" id="{E91EAE1A-753B-4D80-AC83-4BE86C8BC3E2}"/>
              </a:ext>
            </a:extLst>
          </p:cNvPr>
          <p:cNvPicPr>
            <a:picLocks noChangeAspect="1"/>
          </p:cNvPicPr>
          <p:nvPr/>
        </p:nvPicPr>
        <p:blipFill>
          <a:blip r:embed="rId4"/>
          <a:stretch>
            <a:fillRect/>
          </a:stretch>
        </p:blipFill>
        <p:spPr>
          <a:xfrm>
            <a:off x="481695" y="2480295"/>
            <a:ext cx="2742934" cy="2816164"/>
          </a:xfrm>
          <a:prstGeom prst="rect">
            <a:avLst/>
          </a:prstGeom>
        </p:spPr>
      </p:pic>
    </p:spTree>
    <p:extLst>
      <p:ext uri="{BB962C8B-B14F-4D97-AF65-F5344CB8AC3E}">
        <p14:creationId xmlns:p14="http://schemas.microsoft.com/office/powerpoint/2010/main" val="2448414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690563" y="239713"/>
            <a:ext cx="8453437" cy="903287"/>
          </a:xfrm>
          <a:prstGeom prst="rect">
            <a:avLst/>
          </a:prstGeom>
          <a:solidFill>
            <a:srgbClr val="5F5F5F"/>
          </a:solidFill>
          <a:ln w="12700">
            <a:solidFill>
              <a:srgbClr val="5F5F5F"/>
            </a:solidFill>
            <a:miter lim="800000"/>
            <a:headEnd/>
            <a:tailEnd/>
          </a:ln>
          <a:effectLst/>
        </p:spPr>
        <p:txBody>
          <a:bodyPr lIns="90488" tIns="44450" rIns="90488" bIns="44450" anchor="ctr"/>
          <a:lstStyle/>
          <a:p>
            <a:pPr algn="ctr" fontAlgn="auto">
              <a:spcBef>
                <a:spcPts val="0"/>
              </a:spcBef>
              <a:spcAft>
                <a:spcPts val="0"/>
              </a:spcAft>
              <a:defRPr/>
            </a:pPr>
            <a:r>
              <a:rPr lang="en-US" b="1" dirty="0">
                <a:solidFill>
                  <a:schemeClr val="bg1"/>
                </a:solidFill>
                <a:effectLst>
                  <a:outerShdw blurRad="38100" dist="38100" dir="2700000" algn="tl">
                    <a:srgbClr val="000000"/>
                  </a:outerShdw>
                </a:effectLst>
              </a:rPr>
              <a:t>ADBS  SUBSCALE  SCORES  </a:t>
            </a:r>
            <a:br>
              <a:rPr lang="en-US" b="1" dirty="0">
                <a:solidFill>
                  <a:schemeClr val="bg1"/>
                </a:solidFill>
                <a:effectLst>
                  <a:outerShdw blurRad="38100" dist="38100" dir="2700000" algn="tl">
                    <a:srgbClr val="000000"/>
                  </a:outerShdw>
                </a:effectLst>
              </a:rPr>
            </a:br>
            <a:r>
              <a:rPr lang="en-US" b="1" dirty="0">
                <a:solidFill>
                  <a:schemeClr val="bg1"/>
                </a:solidFill>
                <a:effectLst>
                  <a:outerShdw blurRad="38100" dist="38100" dir="2700000" algn="tl">
                    <a:srgbClr val="000000"/>
                  </a:outerShdw>
                </a:effectLst>
              </a:rPr>
              <a:t>by  STAGES  OF  CHANGE  PROFILE </a:t>
            </a:r>
          </a:p>
        </p:txBody>
      </p:sp>
      <p:sp>
        <p:nvSpPr>
          <p:cNvPr id="22531" name="Rectangle 3"/>
          <p:cNvSpPr>
            <a:spLocks noChangeArrowheads="1"/>
          </p:cNvSpPr>
          <p:nvPr/>
        </p:nvSpPr>
        <p:spPr bwMode="auto">
          <a:xfrm>
            <a:off x="146050" y="6064250"/>
            <a:ext cx="8667750" cy="520700"/>
          </a:xfrm>
          <a:prstGeom prst="rect">
            <a:avLst/>
          </a:prstGeom>
          <a:solidFill>
            <a:srgbClr val="FF0000"/>
          </a:solidFill>
          <a:ln w="12700">
            <a:noFill/>
            <a:miter lim="800000"/>
            <a:headEnd/>
            <a:tailEnd/>
          </a:ln>
        </p:spPr>
        <p:txBody>
          <a:bodyPr lIns="90488" tIns="44450" rIns="90488" bIns="44450">
            <a:spAutoFit/>
          </a:bodyPr>
          <a:lstStyle/>
          <a:p>
            <a:pPr algn="ctr" eaLnBrk="0" hangingPunct="0"/>
            <a:r>
              <a:rPr lang="en-US" sz="1400" b="1" dirty="0">
                <a:solidFill>
                  <a:schemeClr val="bg1"/>
                </a:solidFill>
              </a:rPr>
              <a:t>PC = PRECONTEMPLATION     AMB =  AMBIVALANT    C  =  CONTEMPLATION</a:t>
            </a:r>
          </a:p>
          <a:p>
            <a:pPr algn="ctr" eaLnBrk="0" hangingPunct="0"/>
            <a:r>
              <a:rPr lang="en-US" sz="1400" b="1" dirty="0">
                <a:solidFill>
                  <a:schemeClr val="bg1"/>
                </a:solidFill>
              </a:rPr>
              <a:t>PA  =  PREPARATION</a:t>
            </a:r>
          </a:p>
        </p:txBody>
      </p:sp>
      <p:sp>
        <p:nvSpPr>
          <p:cNvPr id="22532" name="Line 4"/>
          <p:cNvSpPr>
            <a:spLocks noChangeShapeType="1"/>
          </p:cNvSpPr>
          <p:nvPr/>
        </p:nvSpPr>
        <p:spPr bwMode="auto">
          <a:xfrm>
            <a:off x="1171575" y="1654175"/>
            <a:ext cx="0" cy="3170238"/>
          </a:xfrm>
          <a:prstGeom prst="line">
            <a:avLst/>
          </a:prstGeom>
          <a:noFill/>
          <a:ln w="19050">
            <a:solidFill>
              <a:schemeClr val="bg1"/>
            </a:solidFill>
            <a:round/>
            <a:headEnd/>
            <a:tailEnd/>
          </a:ln>
        </p:spPr>
        <p:txBody>
          <a:bodyPr wrap="none" anchor="ctr"/>
          <a:lstStyle/>
          <a:p>
            <a:endParaRPr lang="en-US" dirty="0"/>
          </a:p>
        </p:txBody>
      </p:sp>
      <p:sp>
        <p:nvSpPr>
          <p:cNvPr id="22533" name="Line 5"/>
          <p:cNvSpPr>
            <a:spLocks noChangeShapeType="1"/>
          </p:cNvSpPr>
          <p:nvPr/>
        </p:nvSpPr>
        <p:spPr bwMode="auto">
          <a:xfrm>
            <a:off x="1106488" y="4830763"/>
            <a:ext cx="60325" cy="0"/>
          </a:xfrm>
          <a:prstGeom prst="line">
            <a:avLst/>
          </a:prstGeom>
          <a:noFill/>
          <a:ln w="19050">
            <a:solidFill>
              <a:schemeClr val="bg1"/>
            </a:solidFill>
            <a:round/>
            <a:headEnd/>
            <a:tailEnd/>
          </a:ln>
        </p:spPr>
        <p:txBody>
          <a:bodyPr wrap="none" anchor="ctr"/>
          <a:lstStyle/>
          <a:p>
            <a:endParaRPr lang="en-US" dirty="0"/>
          </a:p>
        </p:txBody>
      </p:sp>
      <p:sp>
        <p:nvSpPr>
          <p:cNvPr id="22534" name="Line 6"/>
          <p:cNvSpPr>
            <a:spLocks noChangeShapeType="1"/>
          </p:cNvSpPr>
          <p:nvPr/>
        </p:nvSpPr>
        <p:spPr bwMode="auto">
          <a:xfrm>
            <a:off x="1106488" y="4478338"/>
            <a:ext cx="60325" cy="0"/>
          </a:xfrm>
          <a:prstGeom prst="line">
            <a:avLst/>
          </a:prstGeom>
          <a:noFill/>
          <a:ln w="19050">
            <a:solidFill>
              <a:schemeClr val="bg1"/>
            </a:solidFill>
            <a:round/>
            <a:headEnd/>
            <a:tailEnd/>
          </a:ln>
        </p:spPr>
        <p:txBody>
          <a:bodyPr wrap="none" anchor="ctr"/>
          <a:lstStyle/>
          <a:p>
            <a:endParaRPr lang="en-US" dirty="0"/>
          </a:p>
        </p:txBody>
      </p:sp>
      <p:sp>
        <p:nvSpPr>
          <p:cNvPr id="22535" name="Line 7"/>
          <p:cNvSpPr>
            <a:spLocks noChangeShapeType="1"/>
          </p:cNvSpPr>
          <p:nvPr/>
        </p:nvSpPr>
        <p:spPr bwMode="auto">
          <a:xfrm>
            <a:off x="1106488" y="4124325"/>
            <a:ext cx="60325" cy="0"/>
          </a:xfrm>
          <a:prstGeom prst="line">
            <a:avLst/>
          </a:prstGeom>
          <a:noFill/>
          <a:ln w="19050">
            <a:solidFill>
              <a:schemeClr val="bg1"/>
            </a:solidFill>
            <a:round/>
            <a:headEnd/>
            <a:tailEnd/>
          </a:ln>
        </p:spPr>
        <p:txBody>
          <a:bodyPr wrap="none" anchor="ctr"/>
          <a:lstStyle/>
          <a:p>
            <a:endParaRPr lang="en-US" dirty="0"/>
          </a:p>
        </p:txBody>
      </p:sp>
      <p:sp>
        <p:nvSpPr>
          <p:cNvPr id="22536" name="Line 8"/>
          <p:cNvSpPr>
            <a:spLocks noChangeShapeType="1"/>
          </p:cNvSpPr>
          <p:nvPr/>
        </p:nvSpPr>
        <p:spPr bwMode="auto">
          <a:xfrm>
            <a:off x="1106488" y="3770313"/>
            <a:ext cx="60325" cy="0"/>
          </a:xfrm>
          <a:prstGeom prst="line">
            <a:avLst/>
          </a:prstGeom>
          <a:noFill/>
          <a:ln w="19050">
            <a:solidFill>
              <a:schemeClr val="bg1"/>
            </a:solidFill>
            <a:round/>
            <a:headEnd/>
            <a:tailEnd/>
          </a:ln>
        </p:spPr>
        <p:txBody>
          <a:bodyPr wrap="none" anchor="ctr"/>
          <a:lstStyle/>
          <a:p>
            <a:endParaRPr lang="en-US" dirty="0"/>
          </a:p>
        </p:txBody>
      </p:sp>
      <p:sp>
        <p:nvSpPr>
          <p:cNvPr id="22537" name="Line 9"/>
          <p:cNvSpPr>
            <a:spLocks noChangeShapeType="1"/>
          </p:cNvSpPr>
          <p:nvPr/>
        </p:nvSpPr>
        <p:spPr bwMode="auto">
          <a:xfrm>
            <a:off x="1106488" y="3416300"/>
            <a:ext cx="60325" cy="0"/>
          </a:xfrm>
          <a:prstGeom prst="line">
            <a:avLst/>
          </a:prstGeom>
          <a:noFill/>
          <a:ln w="19050">
            <a:solidFill>
              <a:schemeClr val="bg1"/>
            </a:solidFill>
            <a:round/>
            <a:headEnd/>
            <a:tailEnd/>
          </a:ln>
        </p:spPr>
        <p:txBody>
          <a:bodyPr wrap="none" anchor="ctr"/>
          <a:lstStyle/>
          <a:p>
            <a:endParaRPr lang="en-US" dirty="0"/>
          </a:p>
        </p:txBody>
      </p:sp>
      <p:sp>
        <p:nvSpPr>
          <p:cNvPr id="22538" name="Line 10"/>
          <p:cNvSpPr>
            <a:spLocks noChangeShapeType="1"/>
          </p:cNvSpPr>
          <p:nvPr/>
        </p:nvSpPr>
        <p:spPr bwMode="auto">
          <a:xfrm>
            <a:off x="1106488" y="3062288"/>
            <a:ext cx="60325" cy="0"/>
          </a:xfrm>
          <a:prstGeom prst="line">
            <a:avLst/>
          </a:prstGeom>
          <a:noFill/>
          <a:ln w="19050">
            <a:solidFill>
              <a:schemeClr val="bg1"/>
            </a:solidFill>
            <a:round/>
            <a:headEnd/>
            <a:tailEnd/>
          </a:ln>
        </p:spPr>
        <p:txBody>
          <a:bodyPr wrap="none" anchor="ctr"/>
          <a:lstStyle/>
          <a:p>
            <a:endParaRPr lang="en-US" dirty="0"/>
          </a:p>
        </p:txBody>
      </p:sp>
      <p:sp>
        <p:nvSpPr>
          <p:cNvPr id="22539" name="Line 11"/>
          <p:cNvSpPr>
            <a:spLocks noChangeShapeType="1"/>
          </p:cNvSpPr>
          <p:nvPr/>
        </p:nvSpPr>
        <p:spPr bwMode="auto">
          <a:xfrm>
            <a:off x="1106488" y="2708275"/>
            <a:ext cx="60325" cy="0"/>
          </a:xfrm>
          <a:prstGeom prst="line">
            <a:avLst/>
          </a:prstGeom>
          <a:noFill/>
          <a:ln w="19050">
            <a:solidFill>
              <a:schemeClr val="bg1"/>
            </a:solidFill>
            <a:round/>
            <a:headEnd/>
            <a:tailEnd/>
          </a:ln>
        </p:spPr>
        <p:txBody>
          <a:bodyPr wrap="none" anchor="ctr"/>
          <a:lstStyle/>
          <a:p>
            <a:endParaRPr lang="en-US" dirty="0"/>
          </a:p>
        </p:txBody>
      </p:sp>
      <p:sp>
        <p:nvSpPr>
          <p:cNvPr id="22540" name="Line 12"/>
          <p:cNvSpPr>
            <a:spLocks noChangeShapeType="1"/>
          </p:cNvSpPr>
          <p:nvPr/>
        </p:nvSpPr>
        <p:spPr bwMode="auto">
          <a:xfrm>
            <a:off x="1106488" y="2355850"/>
            <a:ext cx="60325" cy="0"/>
          </a:xfrm>
          <a:prstGeom prst="line">
            <a:avLst/>
          </a:prstGeom>
          <a:noFill/>
          <a:ln w="19050">
            <a:solidFill>
              <a:schemeClr val="bg1"/>
            </a:solidFill>
            <a:round/>
            <a:headEnd/>
            <a:tailEnd/>
          </a:ln>
        </p:spPr>
        <p:txBody>
          <a:bodyPr wrap="none" anchor="ctr"/>
          <a:lstStyle/>
          <a:p>
            <a:endParaRPr lang="en-US" dirty="0"/>
          </a:p>
        </p:txBody>
      </p:sp>
      <p:sp>
        <p:nvSpPr>
          <p:cNvPr id="22541" name="Line 13"/>
          <p:cNvSpPr>
            <a:spLocks noChangeShapeType="1"/>
          </p:cNvSpPr>
          <p:nvPr/>
        </p:nvSpPr>
        <p:spPr bwMode="auto">
          <a:xfrm>
            <a:off x="1106488" y="2001838"/>
            <a:ext cx="60325" cy="0"/>
          </a:xfrm>
          <a:prstGeom prst="line">
            <a:avLst/>
          </a:prstGeom>
          <a:noFill/>
          <a:ln w="19050">
            <a:solidFill>
              <a:schemeClr val="bg1"/>
            </a:solidFill>
            <a:round/>
            <a:headEnd/>
            <a:tailEnd/>
          </a:ln>
        </p:spPr>
        <p:txBody>
          <a:bodyPr wrap="none" anchor="ctr"/>
          <a:lstStyle/>
          <a:p>
            <a:endParaRPr lang="en-US" dirty="0"/>
          </a:p>
        </p:txBody>
      </p:sp>
      <p:sp>
        <p:nvSpPr>
          <p:cNvPr id="22542" name="Line 14"/>
          <p:cNvSpPr>
            <a:spLocks noChangeShapeType="1"/>
          </p:cNvSpPr>
          <p:nvPr/>
        </p:nvSpPr>
        <p:spPr bwMode="auto">
          <a:xfrm>
            <a:off x="1106488" y="1647825"/>
            <a:ext cx="60325" cy="0"/>
          </a:xfrm>
          <a:prstGeom prst="line">
            <a:avLst/>
          </a:prstGeom>
          <a:noFill/>
          <a:ln w="19050">
            <a:solidFill>
              <a:schemeClr val="bg1"/>
            </a:solidFill>
            <a:round/>
            <a:headEnd/>
            <a:tailEnd/>
          </a:ln>
        </p:spPr>
        <p:txBody>
          <a:bodyPr wrap="none" anchor="ctr"/>
          <a:lstStyle/>
          <a:p>
            <a:endParaRPr lang="en-US" dirty="0"/>
          </a:p>
        </p:txBody>
      </p:sp>
      <p:sp>
        <p:nvSpPr>
          <p:cNvPr id="22543" name="Line 15"/>
          <p:cNvSpPr>
            <a:spLocks noChangeShapeType="1"/>
          </p:cNvSpPr>
          <p:nvPr/>
        </p:nvSpPr>
        <p:spPr bwMode="auto">
          <a:xfrm>
            <a:off x="1177925" y="4830763"/>
            <a:ext cx="6719888" cy="0"/>
          </a:xfrm>
          <a:prstGeom prst="line">
            <a:avLst/>
          </a:prstGeom>
          <a:noFill/>
          <a:ln w="19050">
            <a:solidFill>
              <a:schemeClr val="bg1"/>
            </a:solidFill>
            <a:round/>
            <a:headEnd/>
            <a:tailEnd/>
          </a:ln>
        </p:spPr>
        <p:txBody>
          <a:bodyPr wrap="none" anchor="ctr"/>
          <a:lstStyle/>
          <a:p>
            <a:endParaRPr lang="en-US" dirty="0"/>
          </a:p>
        </p:txBody>
      </p:sp>
      <p:sp>
        <p:nvSpPr>
          <p:cNvPr id="22544" name="Line 16"/>
          <p:cNvSpPr>
            <a:spLocks noChangeShapeType="1"/>
          </p:cNvSpPr>
          <p:nvPr/>
        </p:nvSpPr>
        <p:spPr bwMode="auto">
          <a:xfrm flipV="1">
            <a:off x="1171575" y="4824413"/>
            <a:ext cx="0" cy="71437"/>
          </a:xfrm>
          <a:prstGeom prst="line">
            <a:avLst/>
          </a:prstGeom>
          <a:noFill/>
          <a:ln w="19050">
            <a:solidFill>
              <a:schemeClr val="bg1"/>
            </a:solidFill>
            <a:round/>
            <a:headEnd/>
            <a:tailEnd/>
          </a:ln>
        </p:spPr>
        <p:txBody>
          <a:bodyPr wrap="none" anchor="ctr"/>
          <a:lstStyle/>
          <a:p>
            <a:endParaRPr lang="en-US" dirty="0"/>
          </a:p>
        </p:txBody>
      </p:sp>
      <p:sp>
        <p:nvSpPr>
          <p:cNvPr id="22545" name="Line 17"/>
          <p:cNvSpPr>
            <a:spLocks noChangeShapeType="1"/>
          </p:cNvSpPr>
          <p:nvPr/>
        </p:nvSpPr>
        <p:spPr bwMode="auto">
          <a:xfrm flipV="1">
            <a:off x="3411538" y="4824413"/>
            <a:ext cx="0" cy="71437"/>
          </a:xfrm>
          <a:prstGeom prst="line">
            <a:avLst/>
          </a:prstGeom>
          <a:noFill/>
          <a:ln w="19050">
            <a:solidFill>
              <a:schemeClr val="bg1"/>
            </a:solidFill>
            <a:round/>
            <a:headEnd/>
            <a:tailEnd/>
          </a:ln>
        </p:spPr>
        <p:txBody>
          <a:bodyPr wrap="none" anchor="ctr"/>
          <a:lstStyle/>
          <a:p>
            <a:endParaRPr lang="en-US" dirty="0"/>
          </a:p>
        </p:txBody>
      </p:sp>
      <p:sp>
        <p:nvSpPr>
          <p:cNvPr id="22546" name="Line 18"/>
          <p:cNvSpPr>
            <a:spLocks noChangeShapeType="1"/>
          </p:cNvSpPr>
          <p:nvPr/>
        </p:nvSpPr>
        <p:spPr bwMode="auto">
          <a:xfrm flipV="1">
            <a:off x="5653088" y="4824413"/>
            <a:ext cx="0" cy="71437"/>
          </a:xfrm>
          <a:prstGeom prst="line">
            <a:avLst/>
          </a:prstGeom>
          <a:noFill/>
          <a:ln w="19050">
            <a:solidFill>
              <a:schemeClr val="bg1"/>
            </a:solidFill>
            <a:round/>
            <a:headEnd/>
            <a:tailEnd/>
          </a:ln>
        </p:spPr>
        <p:txBody>
          <a:bodyPr wrap="none" anchor="ctr"/>
          <a:lstStyle/>
          <a:p>
            <a:endParaRPr lang="en-US" dirty="0"/>
          </a:p>
        </p:txBody>
      </p:sp>
      <p:sp>
        <p:nvSpPr>
          <p:cNvPr id="22547" name="Line 19"/>
          <p:cNvSpPr>
            <a:spLocks noChangeShapeType="1"/>
          </p:cNvSpPr>
          <p:nvPr/>
        </p:nvSpPr>
        <p:spPr bwMode="auto">
          <a:xfrm flipV="1">
            <a:off x="7893050" y="4824413"/>
            <a:ext cx="0" cy="71437"/>
          </a:xfrm>
          <a:prstGeom prst="line">
            <a:avLst/>
          </a:prstGeom>
          <a:noFill/>
          <a:ln w="19050">
            <a:solidFill>
              <a:schemeClr val="bg1"/>
            </a:solidFill>
            <a:round/>
            <a:headEnd/>
            <a:tailEnd/>
          </a:ln>
        </p:spPr>
        <p:txBody>
          <a:bodyPr wrap="none" anchor="ctr"/>
          <a:lstStyle/>
          <a:p>
            <a:endParaRPr lang="en-US" dirty="0"/>
          </a:p>
        </p:txBody>
      </p:sp>
      <p:sp>
        <p:nvSpPr>
          <p:cNvPr id="22548" name="Freeform 20"/>
          <p:cNvSpPr>
            <a:spLocks/>
          </p:cNvSpPr>
          <p:nvPr/>
        </p:nvSpPr>
        <p:spPr bwMode="auto">
          <a:xfrm>
            <a:off x="1171575" y="1647825"/>
            <a:ext cx="6723063" cy="2124075"/>
          </a:xfrm>
          <a:custGeom>
            <a:avLst/>
            <a:gdLst>
              <a:gd name="T0" fmla="*/ 0 w 4658"/>
              <a:gd name="T1" fmla="*/ 1307 h 1308"/>
              <a:gd name="T2" fmla="*/ 1552 w 4658"/>
              <a:gd name="T3" fmla="*/ 762 h 1308"/>
              <a:gd name="T4" fmla="*/ 3105 w 4658"/>
              <a:gd name="T5" fmla="*/ 284 h 1308"/>
              <a:gd name="T6" fmla="*/ 4657 w 4658"/>
              <a:gd name="T7" fmla="*/ 0 h 1308"/>
              <a:gd name="T8" fmla="*/ 0 60000 65536"/>
              <a:gd name="T9" fmla="*/ 0 60000 65536"/>
              <a:gd name="T10" fmla="*/ 0 60000 65536"/>
              <a:gd name="T11" fmla="*/ 0 60000 65536"/>
              <a:gd name="T12" fmla="*/ 0 w 4658"/>
              <a:gd name="T13" fmla="*/ 0 h 1308"/>
              <a:gd name="T14" fmla="*/ 4658 w 4658"/>
              <a:gd name="T15" fmla="*/ 1308 h 1308"/>
            </a:gdLst>
            <a:ahLst/>
            <a:cxnLst>
              <a:cxn ang="T8">
                <a:pos x="T0" y="T1"/>
              </a:cxn>
              <a:cxn ang="T9">
                <a:pos x="T2" y="T3"/>
              </a:cxn>
              <a:cxn ang="T10">
                <a:pos x="T4" y="T5"/>
              </a:cxn>
              <a:cxn ang="T11">
                <a:pos x="T6" y="T7"/>
              </a:cxn>
            </a:cxnLst>
            <a:rect l="T12" t="T13" r="T14" b="T15"/>
            <a:pathLst>
              <a:path w="4658" h="1308">
                <a:moveTo>
                  <a:pt x="0" y="1307"/>
                </a:moveTo>
                <a:lnTo>
                  <a:pt x="1552" y="762"/>
                </a:lnTo>
                <a:lnTo>
                  <a:pt x="3105" y="284"/>
                </a:lnTo>
                <a:lnTo>
                  <a:pt x="4657" y="0"/>
                </a:lnTo>
              </a:path>
            </a:pathLst>
          </a:custGeom>
          <a:noFill/>
          <a:ln w="28575" cap="rnd" cmpd="sng">
            <a:solidFill>
              <a:srgbClr val="FFFF00"/>
            </a:solidFill>
            <a:prstDash val="solid"/>
            <a:round/>
            <a:headEnd type="none" w="med" len="med"/>
            <a:tailEnd type="none" w="med" len="med"/>
          </a:ln>
        </p:spPr>
        <p:txBody>
          <a:bodyPr/>
          <a:lstStyle/>
          <a:p>
            <a:endParaRPr lang="en-US" dirty="0"/>
          </a:p>
        </p:txBody>
      </p:sp>
      <p:sp>
        <p:nvSpPr>
          <p:cNvPr id="22549" name="Freeform 21"/>
          <p:cNvSpPr>
            <a:spLocks/>
          </p:cNvSpPr>
          <p:nvPr/>
        </p:nvSpPr>
        <p:spPr bwMode="auto">
          <a:xfrm>
            <a:off x="1171575" y="1770063"/>
            <a:ext cx="6723063" cy="1824037"/>
          </a:xfrm>
          <a:custGeom>
            <a:avLst/>
            <a:gdLst>
              <a:gd name="T0" fmla="*/ 0 w 4658"/>
              <a:gd name="T1" fmla="*/ 32 h 1123"/>
              <a:gd name="T2" fmla="*/ 1552 w 4658"/>
              <a:gd name="T3" fmla="*/ 0 h 1123"/>
              <a:gd name="T4" fmla="*/ 3105 w 4658"/>
              <a:gd name="T5" fmla="*/ 1122 h 1123"/>
              <a:gd name="T6" fmla="*/ 4657 w 4658"/>
              <a:gd name="T7" fmla="*/ 904 h 1123"/>
              <a:gd name="T8" fmla="*/ 0 60000 65536"/>
              <a:gd name="T9" fmla="*/ 0 60000 65536"/>
              <a:gd name="T10" fmla="*/ 0 60000 65536"/>
              <a:gd name="T11" fmla="*/ 0 60000 65536"/>
              <a:gd name="T12" fmla="*/ 0 w 4658"/>
              <a:gd name="T13" fmla="*/ 0 h 1123"/>
              <a:gd name="T14" fmla="*/ 4658 w 4658"/>
              <a:gd name="T15" fmla="*/ 1123 h 1123"/>
            </a:gdLst>
            <a:ahLst/>
            <a:cxnLst>
              <a:cxn ang="T8">
                <a:pos x="T0" y="T1"/>
              </a:cxn>
              <a:cxn ang="T9">
                <a:pos x="T2" y="T3"/>
              </a:cxn>
              <a:cxn ang="T10">
                <a:pos x="T4" y="T5"/>
              </a:cxn>
              <a:cxn ang="T11">
                <a:pos x="T6" y="T7"/>
              </a:cxn>
            </a:cxnLst>
            <a:rect l="T12" t="T13" r="T14" b="T15"/>
            <a:pathLst>
              <a:path w="4658" h="1123">
                <a:moveTo>
                  <a:pt x="0" y="32"/>
                </a:moveTo>
                <a:lnTo>
                  <a:pt x="1552" y="0"/>
                </a:lnTo>
                <a:lnTo>
                  <a:pt x="3105" y="1122"/>
                </a:lnTo>
                <a:lnTo>
                  <a:pt x="4657" y="904"/>
                </a:lnTo>
              </a:path>
            </a:pathLst>
          </a:custGeom>
          <a:noFill/>
          <a:ln w="28575" cap="rnd" cmpd="sng">
            <a:solidFill>
              <a:srgbClr val="FF0000"/>
            </a:solidFill>
            <a:prstDash val="solid"/>
            <a:round/>
            <a:headEnd type="none" w="med" len="med"/>
            <a:tailEnd type="none" w="med" len="med"/>
          </a:ln>
        </p:spPr>
        <p:txBody>
          <a:bodyPr/>
          <a:lstStyle/>
          <a:p>
            <a:endParaRPr lang="en-US" dirty="0"/>
          </a:p>
        </p:txBody>
      </p:sp>
      <p:sp>
        <p:nvSpPr>
          <p:cNvPr id="22550" name="Freeform 22"/>
          <p:cNvSpPr>
            <a:spLocks/>
          </p:cNvSpPr>
          <p:nvPr/>
        </p:nvSpPr>
        <p:spPr bwMode="auto">
          <a:xfrm>
            <a:off x="1141413" y="3744913"/>
            <a:ext cx="63500" cy="52387"/>
          </a:xfrm>
          <a:custGeom>
            <a:avLst/>
            <a:gdLst>
              <a:gd name="T0" fmla="*/ 21 w 44"/>
              <a:gd name="T1" fmla="*/ 0 h 33"/>
              <a:gd name="T2" fmla="*/ 43 w 44"/>
              <a:gd name="T3" fmla="*/ 16 h 33"/>
              <a:gd name="T4" fmla="*/ 21 w 44"/>
              <a:gd name="T5" fmla="*/ 32 h 33"/>
              <a:gd name="T6" fmla="*/ 0 w 44"/>
              <a:gd name="T7" fmla="*/ 16 h 33"/>
              <a:gd name="T8" fmla="*/ 21 w 44"/>
              <a:gd name="T9" fmla="*/ 0 h 33"/>
              <a:gd name="T10" fmla="*/ 0 60000 65536"/>
              <a:gd name="T11" fmla="*/ 0 60000 65536"/>
              <a:gd name="T12" fmla="*/ 0 60000 65536"/>
              <a:gd name="T13" fmla="*/ 0 60000 65536"/>
              <a:gd name="T14" fmla="*/ 0 60000 65536"/>
              <a:gd name="T15" fmla="*/ 0 w 44"/>
              <a:gd name="T16" fmla="*/ 0 h 33"/>
              <a:gd name="T17" fmla="*/ 44 w 44"/>
              <a:gd name="T18" fmla="*/ 33 h 33"/>
            </a:gdLst>
            <a:ahLst/>
            <a:cxnLst>
              <a:cxn ang="T10">
                <a:pos x="T0" y="T1"/>
              </a:cxn>
              <a:cxn ang="T11">
                <a:pos x="T2" y="T3"/>
              </a:cxn>
              <a:cxn ang="T12">
                <a:pos x="T4" y="T5"/>
              </a:cxn>
              <a:cxn ang="T13">
                <a:pos x="T6" y="T7"/>
              </a:cxn>
              <a:cxn ang="T14">
                <a:pos x="T8" y="T9"/>
              </a:cxn>
            </a:cxnLst>
            <a:rect l="T15" t="T16" r="T17" b="T18"/>
            <a:pathLst>
              <a:path w="44" h="33">
                <a:moveTo>
                  <a:pt x="21" y="0"/>
                </a:moveTo>
                <a:lnTo>
                  <a:pt x="43" y="16"/>
                </a:lnTo>
                <a:lnTo>
                  <a:pt x="21" y="32"/>
                </a:lnTo>
                <a:lnTo>
                  <a:pt x="0" y="16"/>
                </a:lnTo>
                <a:lnTo>
                  <a:pt x="21" y="0"/>
                </a:lnTo>
              </a:path>
            </a:pathLst>
          </a:custGeom>
          <a:solidFill>
            <a:srgbClr val="FF0000"/>
          </a:solidFill>
          <a:ln w="12700" cap="rnd" cmpd="sng">
            <a:solidFill>
              <a:srgbClr val="FF0000"/>
            </a:solidFill>
            <a:prstDash val="solid"/>
            <a:round/>
            <a:headEnd type="none" w="med" len="med"/>
            <a:tailEnd type="none" w="med" len="med"/>
          </a:ln>
        </p:spPr>
        <p:txBody>
          <a:bodyPr/>
          <a:lstStyle/>
          <a:p>
            <a:endParaRPr lang="en-US" dirty="0"/>
          </a:p>
        </p:txBody>
      </p:sp>
      <p:sp>
        <p:nvSpPr>
          <p:cNvPr id="22551" name="Freeform 23"/>
          <p:cNvSpPr>
            <a:spLocks/>
          </p:cNvSpPr>
          <p:nvPr/>
        </p:nvSpPr>
        <p:spPr bwMode="auto">
          <a:xfrm>
            <a:off x="3365500" y="2782888"/>
            <a:ext cx="180975" cy="204787"/>
          </a:xfrm>
          <a:custGeom>
            <a:avLst/>
            <a:gdLst>
              <a:gd name="T0" fmla="*/ 62 w 125"/>
              <a:gd name="T1" fmla="*/ 0 h 126"/>
              <a:gd name="T2" fmla="*/ 124 w 125"/>
              <a:gd name="T3" fmla="*/ 63 h 126"/>
              <a:gd name="T4" fmla="*/ 62 w 125"/>
              <a:gd name="T5" fmla="*/ 125 h 126"/>
              <a:gd name="T6" fmla="*/ 0 w 125"/>
              <a:gd name="T7" fmla="*/ 63 h 126"/>
              <a:gd name="T8" fmla="*/ 62 w 125"/>
              <a:gd name="T9" fmla="*/ 0 h 126"/>
              <a:gd name="T10" fmla="*/ 0 60000 65536"/>
              <a:gd name="T11" fmla="*/ 0 60000 65536"/>
              <a:gd name="T12" fmla="*/ 0 60000 65536"/>
              <a:gd name="T13" fmla="*/ 0 60000 65536"/>
              <a:gd name="T14" fmla="*/ 0 60000 65536"/>
              <a:gd name="T15" fmla="*/ 0 w 125"/>
              <a:gd name="T16" fmla="*/ 0 h 126"/>
              <a:gd name="T17" fmla="*/ 125 w 125"/>
              <a:gd name="T18" fmla="*/ 126 h 126"/>
            </a:gdLst>
            <a:ahLst/>
            <a:cxnLst>
              <a:cxn ang="T10">
                <a:pos x="T0" y="T1"/>
              </a:cxn>
              <a:cxn ang="T11">
                <a:pos x="T2" y="T3"/>
              </a:cxn>
              <a:cxn ang="T12">
                <a:pos x="T4" y="T5"/>
              </a:cxn>
              <a:cxn ang="T13">
                <a:pos x="T6" y="T7"/>
              </a:cxn>
              <a:cxn ang="T14">
                <a:pos x="T8" y="T9"/>
              </a:cxn>
            </a:cxnLst>
            <a:rect l="T15" t="T16" r="T17" b="T18"/>
            <a:pathLst>
              <a:path w="125" h="126">
                <a:moveTo>
                  <a:pt x="62" y="0"/>
                </a:moveTo>
                <a:lnTo>
                  <a:pt x="124" y="63"/>
                </a:lnTo>
                <a:lnTo>
                  <a:pt x="62" y="125"/>
                </a:lnTo>
                <a:lnTo>
                  <a:pt x="0" y="63"/>
                </a:lnTo>
                <a:lnTo>
                  <a:pt x="62" y="0"/>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22552" name="Freeform 24"/>
          <p:cNvSpPr>
            <a:spLocks/>
          </p:cNvSpPr>
          <p:nvPr/>
        </p:nvSpPr>
        <p:spPr bwMode="auto">
          <a:xfrm>
            <a:off x="5621338" y="2082800"/>
            <a:ext cx="63500" cy="49213"/>
          </a:xfrm>
          <a:custGeom>
            <a:avLst/>
            <a:gdLst>
              <a:gd name="T0" fmla="*/ 22 w 44"/>
              <a:gd name="T1" fmla="*/ 0 h 31"/>
              <a:gd name="T2" fmla="*/ 43 w 44"/>
              <a:gd name="T3" fmla="*/ 15 h 31"/>
              <a:gd name="T4" fmla="*/ 22 w 44"/>
              <a:gd name="T5" fmla="*/ 30 h 31"/>
              <a:gd name="T6" fmla="*/ 0 w 44"/>
              <a:gd name="T7" fmla="*/ 15 h 31"/>
              <a:gd name="T8" fmla="*/ 22 w 44"/>
              <a:gd name="T9" fmla="*/ 0 h 31"/>
              <a:gd name="T10" fmla="*/ 0 60000 65536"/>
              <a:gd name="T11" fmla="*/ 0 60000 65536"/>
              <a:gd name="T12" fmla="*/ 0 60000 65536"/>
              <a:gd name="T13" fmla="*/ 0 60000 65536"/>
              <a:gd name="T14" fmla="*/ 0 60000 65536"/>
              <a:gd name="T15" fmla="*/ 0 w 44"/>
              <a:gd name="T16" fmla="*/ 0 h 31"/>
              <a:gd name="T17" fmla="*/ 44 w 44"/>
              <a:gd name="T18" fmla="*/ 31 h 31"/>
            </a:gdLst>
            <a:ahLst/>
            <a:cxnLst>
              <a:cxn ang="T10">
                <a:pos x="T0" y="T1"/>
              </a:cxn>
              <a:cxn ang="T11">
                <a:pos x="T2" y="T3"/>
              </a:cxn>
              <a:cxn ang="T12">
                <a:pos x="T4" y="T5"/>
              </a:cxn>
              <a:cxn ang="T13">
                <a:pos x="T6" y="T7"/>
              </a:cxn>
              <a:cxn ang="T14">
                <a:pos x="T8" y="T9"/>
              </a:cxn>
            </a:cxnLst>
            <a:rect l="T15" t="T16" r="T17" b="T18"/>
            <a:pathLst>
              <a:path w="44" h="31">
                <a:moveTo>
                  <a:pt x="22" y="0"/>
                </a:moveTo>
                <a:lnTo>
                  <a:pt x="43" y="15"/>
                </a:lnTo>
                <a:lnTo>
                  <a:pt x="22" y="30"/>
                </a:lnTo>
                <a:lnTo>
                  <a:pt x="0" y="15"/>
                </a:lnTo>
                <a:lnTo>
                  <a:pt x="22" y="0"/>
                </a:lnTo>
              </a:path>
            </a:pathLst>
          </a:custGeom>
          <a:solidFill>
            <a:srgbClr val="FF0000"/>
          </a:solidFill>
          <a:ln w="12700" cap="rnd" cmpd="sng">
            <a:solidFill>
              <a:srgbClr val="FF0000"/>
            </a:solidFill>
            <a:prstDash val="solid"/>
            <a:round/>
            <a:headEnd type="none" w="med" len="med"/>
            <a:tailEnd type="none" w="med" len="med"/>
          </a:ln>
        </p:spPr>
        <p:txBody>
          <a:bodyPr/>
          <a:lstStyle/>
          <a:p>
            <a:endParaRPr lang="en-US" dirty="0"/>
          </a:p>
        </p:txBody>
      </p:sp>
      <p:sp>
        <p:nvSpPr>
          <p:cNvPr id="22553" name="Freeform 25"/>
          <p:cNvSpPr>
            <a:spLocks/>
          </p:cNvSpPr>
          <p:nvPr/>
        </p:nvSpPr>
        <p:spPr bwMode="auto">
          <a:xfrm>
            <a:off x="7861300" y="1620838"/>
            <a:ext cx="63500" cy="53975"/>
          </a:xfrm>
          <a:custGeom>
            <a:avLst/>
            <a:gdLst>
              <a:gd name="T0" fmla="*/ 22 w 44"/>
              <a:gd name="T1" fmla="*/ 0 h 33"/>
              <a:gd name="T2" fmla="*/ 43 w 44"/>
              <a:gd name="T3" fmla="*/ 16 h 33"/>
              <a:gd name="T4" fmla="*/ 22 w 44"/>
              <a:gd name="T5" fmla="*/ 32 h 33"/>
              <a:gd name="T6" fmla="*/ 0 w 44"/>
              <a:gd name="T7" fmla="*/ 16 h 33"/>
              <a:gd name="T8" fmla="*/ 22 w 44"/>
              <a:gd name="T9" fmla="*/ 0 h 33"/>
              <a:gd name="T10" fmla="*/ 0 60000 65536"/>
              <a:gd name="T11" fmla="*/ 0 60000 65536"/>
              <a:gd name="T12" fmla="*/ 0 60000 65536"/>
              <a:gd name="T13" fmla="*/ 0 60000 65536"/>
              <a:gd name="T14" fmla="*/ 0 60000 65536"/>
              <a:gd name="T15" fmla="*/ 0 w 44"/>
              <a:gd name="T16" fmla="*/ 0 h 33"/>
              <a:gd name="T17" fmla="*/ 44 w 44"/>
              <a:gd name="T18" fmla="*/ 33 h 33"/>
            </a:gdLst>
            <a:ahLst/>
            <a:cxnLst>
              <a:cxn ang="T10">
                <a:pos x="T0" y="T1"/>
              </a:cxn>
              <a:cxn ang="T11">
                <a:pos x="T2" y="T3"/>
              </a:cxn>
              <a:cxn ang="T12">
                <a:pos x="T4" y="T5"/>
              </a:cxn>
              <a:cxn ang="T13">
                <a:pos x="T6" y="T7"/>
              </a:cxn>
              <a:cxn ang="T14">
                <a:pos x="T8" y="T9"/>
              </a:cxn>
            </a:cxnLst>
            <a:rect l="T15" t="T16" r="T17" b="T18"/>
            <a:pathLst>
              <a:path w="44" h="33">
                <a:moveTo>
                  <a:pt x="22" y="0"/>
                </a:moveTo>
                <a:lnTo>
                  <a:pt x="43" y="16"/>
                </a:lnTo>
                <a:lnTo>
                  <a:pt x="22" y="32"/>
                </a:lnTo>
                <a:lnTo>
                  <a:pt x="0" y="16"/>
                </a:lnTo>
                <a:lnTo>
                  <a:pt x="22" y="0"/>
                </a:lnTo>
              </a:path>
            </a:pathLst>
          </a:custGeom>
          <a:solidFill>
            <a:srgbClr val="FF0000"/>
          </a:solidFill>
          <a:ln w="12700" cap="rnd" cmpd="sng">
            <a:solidFill>
              <a:srgbClr val="FF0000"/>
            </a:solidFill>
            <a:prstDash val="solid"/>
            <a:round/>
            <a:headEnd type="none" w="med" len="med"/>
            <a:tailEnd type="none" w="med" len="med"/>
          </a:ln>
        </p:spPr>
        <p:txBody>
          <a:bodyPr/>
          <a:lstStyle/>
          <a:p>
            <a:endParaRPr lang="en-US" dirty="0"/>
          </a:p>
        </p:txBody>
      </p:sp>
      <p:sp>
        <p:nvSpPr>
          <p:cNvPr id="22554" name="Rectangle 26"/>
          <p:cNvSpPr>
            <a:spLocks noChangeArrowheads="1"/>
          </p:cNvSpPr>
          <p:nvPr/>
        </p:nvSpPr>
        <p:spPr bwMode="auto">
          <a:xfrm>
            <a:off x="1143000" y="1800225"/>
            <a:ext cx="125413" cy="107950"/>
          </a:xfrm>
          <a:prstGeom prst="rect">
            <a:avLst/>
          </a:prstGeom>
          <a:solidFill>
            <a:srgbClr val="FF0000"/>
          </a:solidFill>
          <a:ln w="12700">
            <a:solidFill>
              <a:srgbClr val="FF0000"/>
            </a:solidFill>
            <a:miter lim="800000"/>
            <a:headEnd/>
            <a:tailEnd/>
          </a:ln>
        </p:spPr>
        <p:txBody>
          <a:bodyPr wrap="none" anchor="ctr"/>
          <a:lstStyle/>
          <a:p>
            <a:endParaRPr lang="en-US" dirty="0">
              <a:latin typeface="Constantia" pitchFamily="18" charset="0"/>
            </a:endParaRPr>
          </a:p>
        </p:txBody>
      </p:sp>
      <p:sp>
        <p:nvSpPr>
          <p:cNvPr id="22555" name="Rectangle 27"/>
          <p:cNvSpPr>
            <a:spLocks noChangeArrowheads="1"/>
          </p:cNvSpPr>
          <p:nvPr/>
        </p:nvSpPr>
        <p:spPr bwMode="auto">
          <a:xfrm>
            <a:off x="3382963" y="1747838"/>
            <a:ext cx="47625" cy="34925"/>
          </a:xfrm>
          <a:prstGeom prst="rect">
            <a:avLst/>
          </a:prstGeom>
          <a:solidFill>
            <a:srgbClr val="FFFF00"/>
          </a:solidFill>
          <a:ln w="12700">
            <a:solidFill>
              <a:srgbClr val="FFFF00"/>
            </a:solidFill>
            <a:miter lim="800000"/>
            <a:headEnd/>
            <a:tailEnd/>
          </a:ln>
        </p:spPr>
        <p:txBody>
          <a:bodyPr wrap="none" anchor="ctr"/>
          <a:lstStyle/>
          <a:p>
            <a:endParaRPr lang="en-US" dirty="0">
              <a:latin typeface="Constantia" pitchFamily="18" charset="0"/>
            </a:endParaRPr>
          </a:p>
        </p:txBody>
      </p:sp>
      <p:sp>
        <p:nvSpPr>
          <p:cNvPr id="22556" name="Rectangle 28"/>
          <p:cNvSpPr>
            <a:spLocks noChangeArrowheads="1"/>
          </p:cNvSpPr>
          <p:nvPr/>
        </p:nvSpPr>
        <p:spPr bwMode="auto">
          <a:xfrm>
            <a:off x="5622925" y="3568700"/>
            <a:ext cx="50800" cy="39688"/>
          </a:xfrm>
          <a:prstGeom prst="rect">
            <a:avLst/>
          </a:prstGeom>
          <a:solidFill>
            <a:srgbClr val="FFFF00"/>
          </a:solidFill>
          <a:ln w="12700">
            <a:solidFill>
              <a:srgbClr val="FFFF00"/>
            </a:solidFill>
            <a:miter lim="800000"/>
            <a:headEnd/>
            <a:tailEnd/>
          </a:ln>
        </p:spPr>
        <p:txBody>
          <a:bodyPr wrap="none" anchor="ctr"/>
          <a:lstStyle/>
          <a:p>
            <a:endParaRPr lang="en-US" dirty="0">
              <a:latin typeface="Constantia" pitchFamily="18" charset="0"/>
            </a:endParaRPr>
          </a:p>
        </p:txBody>
      </p:sp>
      <p:sp>
        <p:nvSpPr>
          <p:cNvPr id="22557" name="Rectangle 29"/>
          <p:cNvSpPr>
            <a:spLocks noChangeArrowheads="1"/>
          </p:cNvSpPr>
          <p:nvPr/>
        </p:nvSpPr>
        <p:spPr bwMode="auto">
          <a:xfrm>
            <a:off x="7862888" y="3214688"/>
            <a:ext cx="50800" cy="38100"/>
          </a:xfrm>
          <a:prstGeom prst="rect">
            <a:avLst/>
          </a:prstGeom>
          <a:solidFill>
            <a:srgbClr val="FFFF00"/>
          </a:solidFill>
          <a:ln w="12700">
            <a:solidFill>
              <a:srgbClr val="FFFF00"/>
            </a:solidFill>
            <a:miter lim="800000"/>
            <a:headEnd/>
            <a:tailEnd/>
          </a:ln>
        </p:spPr>
        <p:txBody>
          <a:bodyPr wrap="none" anchor="ctr"/>
          <a:lstStyle/>
          <a:p>
            <a:endParaRPr lang="en-US" dirty="0">
              <a:latin typeface="Constantia" pitchFamily="18" charset="0"/>
            </a:endParaRPr>
          </a:p>
        </p:txBody>
      </p:sp>
      <p:sp>
        <p:nvSpPr>
          <p:cNvPr id="22558" name="Rectangle 30"/>
          <p:cNvSpPr>
            <a:spLocks noChangeArrowheads="1"/>
          </p:cNvSpPr>
          <p:nvPr/>
        </p:nvSpPr>
        <p:spPr bwMode="auto">
          <a:xfrm>
            <a:off x="676275" y="4614863"/>
            <a:ext cx="468313" cy="396875"/>
          </a:xfrm>
          <a:prstGeom prst="rect">
            <a:avLst/>
          </a:prstGeom>
          <a:noFill/>
          <a:ln w="12700">
            <a:noFill/>
            <a:miter lim="800000"/>
            <a:headEnd/>
            <a:tailEnd/>
          </a:ln>
        </p:spPr>
        <p:txBody>
          <a:bodyPr wrap="none" lIns="90488" tIns="44450" rIns="90488" bIns="44450">
            <a:spAutoFit/>
          </a:bodyPr>
          <a:lstStyle/>
          <a:p>
            <a:pPr eaLnBrk="0" hangingPunct="0"/>
            <a:r>
              <a:rPr lang="en-US" sz="2000" b="1" dirty="0">
                <a:solidFill>
                  <a:schemeClr val="bg1"/>
                </a:solidFill>
              </a:rPr>
              <a:t>44</a:t>
            </a:r>
          </a:p>
        </p:txBody>
      </p:sp>
      <p:sp>
        <p:nvSpPr>
          <p:cNvPr id="22559" name="Rectangle 31"/>
          <p:cNvSpPr>
            <a:spLocks noChangeArrowheads="1"/>
          </p:cNvSpPr>
          <p:nvPr/>
        </p:nvSpPr>
        <p:spPr bwMode="auto">
          <a:xfrm>
            <a:off x="676275" y="4259263"/>
            <a:ext cx="468313" cy="396875"/>
          </a:xfrm>
          <a:prstGeom prst="rect">
            <a:avLst/>
          </a:prstGeom>
          <a:noFill/>
          <a:ln w="12700">
            <a:noFill/>
            <a:miter lim="800000"/>
            <a:headEnd/>
            <a:tailEnd/>
          </a:ln>
        </p:spPr>
        <p:txBody>
          <a:bodyPr wrap="none" lIns="90488" tIns="44450" rIns="90488" bIns="44450">
            <a:spAutoFit/>
          </a:bodyPr>
          <a:lstStyle/>
          <a:p>
            <a:pPr eaLnBrk="0" hangingPunct="0"/>
            <a:r>
              <a:rPr lang="en-US" sz="2000" b="1" dirty="0">
                <a:solidFill>
                  <a:schemeClr val="bg1"/>
                </a:solidFill>
              </a:rPr>
              <a:t>45</a:t>
            </a:r>
          </a:p>
        </p:txBody>
      </p:sp>
      <p:sp>
        <p:nvSpPr>
          <p:cNvPr id="22560" name="Rectangle 32"/>
          <p:cNvSpPr>
            <a:spLocks noChangeArrowheads="1"/>
          </p:cNvSpPr>
          <p:nvPr/>
        </p:nvSpPr>
        <p:spPr bwMode="auto">
          <a:xfrm>
            <a:off x="676275" y="3906838"/>
            <a:ext cx="468313" cy="396875"/>
          </a:xfrm>
          <a:prstGeom prst="rect">
            <a:avLst/>
          </a:prstGeom>
          <a:noFill/>
          <a:ln w="12700">
            <a:noFill/>
            <a:miter lim="800000"/>
            <a:headEnd/>
            <a:tailEnd/>
          </a:ln>
        </p:spPr>
        <p:txBody>
          <a:bodyPr wrap="none" lIns="90488" tIns="44450" rIns="90488" bIns="44450">
            <a:spAutoFit/>
          </a:bodyPr>
          <a:lstStyle/>
          <a:p>
            <a:pPr eaLnBrk="0" hangingPunct="0"/>
            <a:r>
              <a:rPr lang="en-US" sz="2000" b="1" dirty="0">
                <a:solidFill>
                  <a:schemeClr val="bg1"/>
                </a:solidFill>
              </a:rPr>
              <a:t>46</a:t>
            </a:r>
          </a:p>
        </p:txBody>
      </p:sp>
      <p:sp>
        <p:nvSpPr>
          <p:cNvPr id="22561" name="Rectangle 33"/>
          <p:cNvSpPr>
            <a:spLocks noChangeArrowheads="1"/>
          </p:cNvSpPr>
          <p:nvPr/>
        </p:nvSpPr>
        <p:spPr bwMode="auto">
          <a:xfrm>
            <a:off x="676275" y="3552825"/>
            <a:ext cx="468313" cy="396875"/>
          </a:xfrm>
          <a:prstGeom prst="rect">
            <a:avLst/>
          </a:prstGeom>
          <a:noFill/>
          <a:ln w="12700">
            <a:noFill/>
            <a:miter lim="800000"/>
            <a:headEnd/>
            <a:tailEnd/>
          </a:ln>
        </p:spPr>
        <p:txBody>
          <a:bodyPr wrap="none" lIns="90488" tIns="44450" rIns="90488" bIns="44450">
            <a:spAutoFit/>
          </a:bodyPr>
          <a:lstStyle/>
          <a:p>
            <a:pPr eaLnBrk="0" hangingPunct="0"/>
            <a:r>
              <a:rPr lang="en-US" sz="2000" b="1" dirty="0">
                <a:solidFill>
                  <a:schemeClr val="bg1"/>
                </a:solidFill>
              </a:rPr>
              <a:t>47</a:t>
            </a:r>
          </a:p>
        </p:txBody>
      </p:sp>
      <p:sp>
        <p:nvSpPr>
          <p:cNvPr id="22562" name="Rectangle 34"/>
          <p:cNvSpPr>
            <a:spLocks noChangeArrowheads="1"/>
          </p:cNvSpPr>
          <p:nvPr/>
        </p:nvSpPr>
        <p:spPr bwMode="auto">
          <a:xfrm>
            <a:off x="676275" y="3197225"/>
            <a:ext cx="468313" cy="396875"/>
          </a:xfrm>
          <a:prstGeom prst="rect">
            <a:avLst/>
          </a:prstGeom>
          <a:noFill/>
          <a:ln w="12700">
            <a:noFill/>
            <a:miter lim="800000"/>
            <a:headEnd/>
            <a:tailEnd/>
          </a:ln>
        </p:spPr>
        <p:txBody>
          <a:bodyPr wrap="none" lIns="90488" tIns="44450" rIns="90488" bIns="44450">
            <a:spAutoFit/>
          </a:bodyPr>
          <a:lstStyle/>
          <a:p>
            <a:pPr eaLnBrk="0" hangingPunct="0"/>
            <a:r>
              <a:rPr lang="en-US" sz="2000" b="1" dirty="0">
                <a:solidFill>
                  <a:schemeClr val="bg1"/>
                </a:solidFill>
              </a:rPr>
              <a:t>48</a:t>
            </a:r>
          </a:p>
        </p:txBody>
      </p:sp>
      <p:sp>
        <p:nvSpPr>
          <p:cNvPr id="22563" name="Rectangle 35"/>
          <p:cNvSpPr>
            <a:spLocks noChangeArrowheads="1"/>
          </p:cNvSpPr>
          <p:nvPr/>
        </p:nvSpPr>
        <p:spPr bwMode="auto">
          <a:xfrm>
            <a:off x="676275" y="2844800"/>
            <a:ext cx="468313" cy="396875"/>
          </a:xfrm>
          <a:prstGeom prst="rect">
            <a:avLst/>
          </a:prstGeom>
          <a:noFill/>
          <a:ln w="12700">
            <a:noFill/>
            <a:miter lim="800000"/>
            <a:headEnd/>
            <a:tailEnd/>
          </a:ln>
        </p:spPr>
        <p:txBody>
          <a:bodyPr wrap="none" lIns="90488" tIns="44450" rIns="90488" bIns="44450">
            <a:spAutoFit/>
          </a:bodyPr>
          <a:lstStyle/>
          <a:p>
            <a:pPr eaLnBrk="0" hangingPunct="0"/>
            <a:r>
              <a:rPr lang="en-US" sz="2000" b="1" dirty="0">
                <a:solidFill>
                  <a:schemeClr val="bg1"/>
                </a:solidFill>
              </a:rPr>
              <a:t>49</a:t>
            </a:r>
          </a:p>
        </p:txBody>
      </p:sp>
      <p:sp>
        <p:nvSpPr>
          <p:cNvPr id="22564" name="Rectangle 36"/>
          <p:cNvSpPr>
            <a:spLocks noChangeArrowheads="1"/>
          </p:cNvSpPr>
          <p:nvPr/>
        </p:nvSpPr>
        <p:spPr bwMode="auto">
          <a:xfrm>
            <a:off x="676275" y="2492375"/>
            <a:ext cx="468313" cy="396875"/>
          </a:xfrm>
          <a:prstGeom prst="rect">
            <a:avLst/>
          </a:prstGeom>
          <a:noFill/>
          <a:ln w="12700">
            <a:noFill/>
            <a:miter lim="800000"/>
            <a:headEnd/>
            <a:tailEnd/>
          </a:ln>
        </p:spPr>
        <p:txBody>
          <a:bodyPr wrap="none" lIns="90488" tIns="44450" rIns="90488" bIns="44450">
            <a:spAutoFit/>
          </a:bodyPr>
          <a:lstStyle/>
          <a:p>
            <a:pPr eaLnBrk="0" hangingPunct="0"/>
            <a:r>
              <a:rPr lang="en-US" sz="2000" b="1" dirty="0">
                <a:solidFill>
                  <a:schemeClr val="bg1"/>
                </a:solidFill>
              </a:rPr>
              <a:t>50</a:t>
            </a:r>
          </a:p>
        </p:txBody>
      </p:sp>
      <p:sp>
        <p:nvSpPr>
          <p:cNvPr id="22565" name="Rectangle 37"/>
          <p:cNvSpPr>
            <a:spLocks noChangeArrowheads="1"/>
          </p:cNvSpPr>
          <p:nvPr/>
        </p:nvSpPr>
        <p:spPr bwMode="auto">
          <a:xfrm>
            <a:off x="676275" y="2136775"/>
            <a:ext cx="468313" cy="396875"/>
          </a:xfrm>
          <a:prstGeom prst="rect">
            <a:avLst/>
          </a:prstGeom>
          <a:noFill/>
          <a:ln w="12700">
            <a:noFill/>
            <a:miter lim="800000"/>
            <a:headEnd/>
            <a:tailEnd/>
          </a:ln>
        </p:spPr>
        <p:txBody>
          <a:bodyPr wrap="none" lIns="90488" tIns="44450" rIns="90488" bIns="44450">
            <a:spAutoFit/>
          </a:bodyPr>
          <a:lstStyle/>
          <a:p>
            <a:pPr eaLnBrk="0" hangingPunct="0"/>
            <a:r>
              <a:rPr lang="en-US" sz="2000" b="1" dirty="0">
                <a:solidFill>
                  <a:schemeClr val="bg1"/>
                </a:solidFill>
              </a:rPr>
              <a:t>51</a:t>
            </a:r>
          </a:p>
        </p:txBody>
      </p:sp>
      <p:sp>
        <p:nvSpPr>
          <p:cNvPr id="22566" name="Rectangle 38"/>
          <p:cNvSpPr>
            <a:spLocks noChangeArrowheads="1"/>
          </p:cNvSpPr>
          <p:nvPr/>
        </p:nvSpPr>
        <p:spPr bwMode="auto">
          <a:xfrm>
            <a:off x="676275" y="1782763"/>
            <a:ext cx="468313" cy="396875"/>
          </a:xfrm>
          <a:prstGeom prst="rect">
            <a:avLst/>
          </a:prstGeom>
          <a:noFill/>
          <a:ln w="12700">
            <a:noFill/>
            <a:miter lim="800000"/>
            <a:headEnd/>
            <a:tailEnd/>
          </a:ln>
        </p:spPr>
        <p:txBody>
          <a:bodyPr wrap="none" lIns="90488" tIns="44450" rIns="90488" bIns="44450">
            <a:spAutoFit/>
          </a:bodyPr>
          <a:lstStyle/>
          <a:p>
            <a:pPr eaLnBrk="0" hangingPunct="0"/>
            <a:r>
              <a:rPr lang="en-US" sz="2000" b="1" dirty="0">
                <a:solidFill>
                  <a:schemeClr val="bg1"/>
                </a:solidFill>
              </a:rPr>
              <a:t>52</a:t>
            </a:r>
          </a:p>
        </p:txBody>
      </p:sp>
      <p:sp>
        <p:nvSpPr>
          <p:cNvPr id="22567" name="Rectangle 39"/>
          <p:cNvSpPr>
            <a:spLocks noChangeArrowheads="1"/>
          </p:cNvSpPr>
          <p:nvPr/>
        </p:nvSpPr>
        <p:spPr bwMode="auto">
          <a:xfrm>
            <a:off x="676275" y="1428750"/>
            <a:ext cx="468313" cy="396875"/>
          </a:xfrm>
          <a:prstGeom prst="rect">
            <a:avLst/>
          </a:prstGeom>
          <a:noFill/>
          <a:ln w="12700">
            <a:noFill/>
            <a:miter lim="800000"/>
            <a:headEnd/>
            <a:tailEnd/>
          </a:ln>
        </p:spPr>
        <p:txBody>
          <a:bodyPr wrap="none" lIns="90488" tIns="44450" rIns="90488" bIns="44450">
            <a:spAutoFit/>
          </a:bodyPr>
          <a:lstStyle/>
          <a:p>
            <a:pPr eaLnBrk="0" hangingPunct="0"/>
            <a:r>
              <a:rPr lang="en-US" sz="2000" b="1" dirty="0">
                <a:solidFill>
                  <a:schemeClr val="bg1"/>
                </a:solidFill>
              </a:rPr>
              <a:t>53</a:t>
            </a:r>
          </a:p>
        </p:txBody>
      </p:sp>
      <p:sp>
        <p:nvSpPr>
          <p:cNvPr id="22568" name="Rectangle 40"/>
          <p:cNvSpPr>
            <a:spLocks noChangeArrowheads="1"/>
          </p:cNvSpPr>
          <p:nvPr/>
        </p:nvSpPr>
        <p:spPr bwMode="auto">
          <a:xfrm>
            <a:off x="936625" y="4883150"/>
            <a:ext cx="541338" cy="396875"/>
          </a:xfrm>
          <a:prstGeom prst="rect">
            <a:avLst/>
          </a:prstGeom>
          <a:solidFill>
            <a:srgbClr val="FFFF00"/>
          </a:solidFill>
          <a:ln w="12700">
            <a:noFill/>
            <a:miter lim="800000"/>
            <a:headEnd/>
            <a:tailEnd/>
          </a:ln>
        </p:spPr>
        <p:txBody>
          <a:bodyPr wrap="none" lIns="90488" tIns="44450" rIns="90488" bIns="44450">
            <a:spAutoFit/>
          </a:bodyPr>
          <a:lstStyle/>
          <a:p>
            <a:pPr eaLnBrk="0" hangingPunct="0"/>
            <a:r>
              <a:rPr lang="en-US" sz="2000" b="1" i="1" dirty="0">
                <a:solidFill>
                  <a:schemeClr val="bg1"/>
                </a:solidFill>
              </a:rPr>
              <a:t>PC</a:t>
            </a:r>
          </a:p>
        </p:txBody>
      </p:sp>
      <p:sp>
        <p:nvSpPr>
          <p:cNvPr id="22569" name="Rectangle 41"/>
          <p:cNvSpPr>
            <a:spLocks noChangeArrowheads="1"/>
          </p:cNvSpPr>
          <p:nvPr/>
        </p:nvSpPr>
        <p:spPr bwMode="auto">
          <a:xfrm>
            <a:off x="3082925" y="4883150"/>
            <a:ext cx="768350" cy="396875"/>
          </a:xfrm>
          <a:prstGeom prst="rect">
            <a:avLst/>
          </a:prstGeom>
          <a:solidFill>
            <a:srgbClr val="FFFF00"/>
          </a:solidFill>
          <a:ln w="12700">
            <a:noFill/>
            <a:miter lim="800000"/>
            <a:headEnd/>
            <a:tailEnd/>
          </a:ln>
        </p:spPr>
        <p:txBody>
          <a:bodyPr wrap="none" lIns="90488" tIns="44450" rIns="90488" bIns="44450">
            <a:spAutoFit/>
          </a:bodyPr>
          <a:lstStyle/>
          <a:p>
            <a:pPr eaLnBrk="0" hangingPunct="0"/>
            <a:r>
              <a:rPr lang="en-US" sz="2000" b="1" dirty="0">
                <a:solidFill>
                  <a:schemeClr val="bg1"/>
                </a:solidFill>
              </a:rPr>
              <a:t>A</a:t>
            </a:r>
            <a:r>
              <a:rPr lang="en-US" sz="2000" b="1" i="1" dirty="0">
                <a:solidFill>
                  <a:schemeClr val="bg1"/>
                </a:solidFill>
              </a:rPr>
              <a:t>MB</a:t>
            </a:r>
          </a:p>
        </p:txBody>
      </p:sp>
      <p:sp>
        <p:nvSpPr>
          <p:cNvPr id="22570" name="Rectangle 42"/>
          <p:cNvSpPr>
            <a:spLocks noChangeArrowheads="1"/>
          </p:cNvSpPr>
          <p:nvPr/>
        </p:nvSpPr>
        <p:spPr bwMode="auto">
          <a:xfrm>
            <a:off x="5491163" y="4883150"/>
            <a:ext cx="368300" cy="396875"/>
          </a:xfrm>
          <a:prstGeom prst="rect">
            <a:avLst/>
          </a:prstGeom>
          <a:solidFill>
            <a:srgbClr val="FFFF00"/>
          </a:solidFill>
          <a:ln w="12700">
            <a:noFill/>
            <a:miter lim="800000"/>
            <a:headEnd/>
            <a:tailEnd/>
          </a:ln>
        </p:spPr>
        <p:txBody>
          <a:bodyPr wrap="none" lIns="90488" tIns="44450" rIns="90488" bIns="44450">
            <a:spAutoFit/>
          </a:bodyPr>
          <a:lstStyle/>
          <a:p>
            <a:pPr eaLnBrk="0" hangingPunct="0"/>
            <a:r>
              <a:rPr lang="en-US" sz="2000" b="1" dirty="0">
                <a:solidFill>
                  <a:schemeClr val="bg1"/>
                </a:solidFill>
              </a:rPr>
              <a:t>C</a:t>
            </a:r>
          </a:p>
        </p:txBody>
      </p:sp>
      <p:sp>
        <p:nvSpPr>
          <p:cNvPr id="22571" name="Rectangle 43"/>
          <p:cNvSpPr>
            <a:spLocks noChangeArrowheads="1"/>
          </p:cNvSpPr>
          <p:nvPr/>
        </p:nvSpPr>
        <p:spPr bwMode="auto">
          <a:xfrm>
            <a:off x="7661275" y="4883150"/>
            <a:ext cx="520700" cy="396875"/>
          </a:xfrm>
          <a:prstGeom prst="rect">
            <a:avLst/>
          </a:prstGeom>
          <a:solidFill>
            <a:srgbClr val="FFFF00"/>
          </a:solidFill>
          <a:ln w="12700">
            <a:noFill/>
            <a:miter lim="800000"/>
            <a:headEnd/>
            <a:tailEnd/>
          </a:ln>
        </p:spPr>
        <p:txBody>
          <a:bodyPr wrap="none" lIns="90488" tIns="44450" rIns="90488" bIns="44450">
            <a:spAutoFit/>
          </a:bodyPr>
          <a:lstStyle/>
          <a:p>
            <a:pPr eaLnBrk="0" hangingPunct="0"/>
            <a:r>
              <a:rPr lang="en-US" sz="2000" b="1" dirty="0">
                <a:solidFill>
                  <a:schemeClr val="bg1"/>
                </a:solidFill>
              </a:rPr>
              <a:t>PA</a:t>
            </a:r>
          </a:p>
        </p:txBody>
      </p:sp>
      <p:sp>
        <p:nvSpPr>
          <p:cNvPr id="162860" name="Rectangle 44"/>
          <p:cNvSpPr>
            <a:spLocks noChangeArrowheads="1"/>
          </p:cNvSpPr>
          <p:nvPr/>
        </p:nvSpPr>
        <p:spPr bwMode="auto">
          <a:xfrm>
            <a:off x="3173413" y="5505450"/>
            <a:ext cx="925512" cy="396875"/>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2000" b="1" dirty="0">
                <a:solidFill>
                  <a:srgbClr val="FFFF00"/>
                </a:solidFill>
                <a:effectLst>
                  <a:outerShdw blurRad="38100" dist="38100" dir="2700000" algn="tl">
                    <a:srgbClr val="000000"/>
                  </a:outerShdw>
                </a:effectLst>
              </a:rPr>
              <a:t>CONS</a:t>
            </a:r>
            <a:endParaRPr lang="en-US" sz="2000" b="1" dirty="0">
              <a:effectLst>
                <a:outerShdw blurRad="38100" dist="38100" dir="2700000" algn="tl">
                  <a:srgbClr val="FFFFFF"/>
                </a:outerShdw>
              </a:effectLst>
            </a:endParaRPr>
          </a:p>
        </p:txBody>
      </p:sp>
      <p:sp>
        <p:nvSpPr>
          <p:cNvPr id="22573" name="Rectangle 45"/>
          <p:cNvSpPr>
            <a:spLocks noChangeArrowheads="1"/>
          </p:cNvSpPr>
          <p:nvPr/>
        </p:nvSpPr>
        <p:spPr bwMode="auto">
          <a:xfrm>
            <a:off x="5243513" y="5486400"/>
            <a:ext cx="292100" cy="292100"/>
          </a:xfrm>
          <a:prstGeom prst="rect">
            <a:avLst/>
          </a:prstGeom>
          <a:solidFill>
            <a:srgbClr val="FF0000"/>
          </a:solidFill>
          <a:ln w="12700">
            <a:solidFill>
              <a:srgbClr val="FF0000"/>
            </a:solidFill>
            <a:miter lim="800000"/>
            <a:headEnd/>
            <a:tailEnd/>
          </a:ln>
        </p:spPr>
        <p:txBody>
          <a:bodyPr wrap="none" anchor="ctr"/>
          <a:lstStyle/>
          <a:p>
            <a:endParaRPr lang="en-US" dirty="0">
              <a:latin typeface="Constantia" pitchFamily="18" charset="0"/>
            </a:endParaRPr>
          </a:p>
        </p:txBody>
      </p:sp>
      <p:sp>
        <p:nvSpPr>
          <p:cNvPr id="162862" name="Rectangle 46"/>
          <p:cNvSpPr>
            <a:spLocks noChangeArrowheads="1"/>
          </p:cNvSpPr>
          <p:nvPr/>
        </p:nvSpPr>
        <p:spPr bwMode="auto">
          <a:xfrm>
            <a:off x="5916613" y="5505450"/>
            <a:ext cx="911225" cy="396875"/>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2000" b="1" dirty="0">
                <a:solidFill>
                  <a:srgbClr val="FF0000"/>
                </a:solidFill>
                <a:effectLst>
                  <a:outerShdw blurRad="38100" dist="38100" dir="2700000" algn="tl">
                    <a:srgbClr val="000000"/>
                  </a:outerShdw>
                </a:effectLst>
              </a:rPr>
              <a:t>PROS</a:t>
            </a:r>
            <a:endParaRPr lang="en-US" sz="2000" b="1" dirty="0">
              <a:effectLst>
                <a:outerShdw blurRad="38100" dist="38100" dir="2700000" algn="tl">
                  <a:srgbClr val="FFFFFF"/>
                </a:outerShdw>
              </a:effectLst>
            </a:endParaRPr>
          </a:p>
        </p:txBody>
      </p:sp>
      <p:sp>
        <p:nvSpPr>
          <p:cNvPr id="22575" name="Freeform 47"/>
          <p:cNvSpPr>
            <a:spLocks/>
          </p:cNvSpPr>
          <p:nvPr/>
        </p:nvSpPr>
        <p:spPr bwMode="auto">
          <a:xfrm>
            <a:off x="1106488" y="3625850"/>
            <a:ext cx="180975" cy="203200"/>
          </a:xfrm>
          <a:custGeom>
            <a:avLst/>
            <a:gdLst>
              <a:gd name="T0" fmla="*/ 62 w 125"/>
              <a:gd name="T1" fmla="*/ 0 h 125"/>
              <a:gd name="T2" fmla="*/ 124 w 125"/>
              <a:gd name="T3" fmla="*/ 62 h 125"/>
              <a:gd name="T4" fmla="*/ 62 w 125"/>
              <a:gd name="T5" fmla="*/ 124 h 125"/>
              <a:gd name="T6" fmla="*/ 0 w 125"/>
              <a:gd name="T7" fmla="*/ 62 h 125"/>
              <a:gd name="T8" fmla="*/ 62 w 125"/>
              <a:gd name="T9" fmla="*/ 0 h 125"/>
              <a:gd name="T10" fmla="*/ 0 60000 65536"/>
              <a:gd name="T11" fmla="*/ 0 60000 65536"/>
              <a:gd name="T12" fmla="*/ 0 60000 65536"/>
              <a:gd name="T13" fmla="*/ 0 60000 65536"/>
              <a:gd name="T14" fmla="*/ 0 60000 65536"/>
              <a:gd name="T15" fmla="*/ 0 w 125"/>
              <a:gd name="T16" fmla="*/ 0 h 125"/>
              <a:gd name="T17" fmla="*/ 125 w 125"/>
              <a:gd name="T18" fmla="*/ 125 h 125"/>
            </a:gdLst>
            <a:ahLst/>
            <a:cxnLst>
              <a:cxn ang="T10">
                <a:pos x="T0" y="T1"/>
              </a:cxn>
              <a:cxn ang="T11">
                <a:pos x="T2" y="T3"/>
              </a:cxn>
              <a:cxn ang="T12">
                <a:pos x="T4" y="T5"/>
              </a:cxn>
              <a:cxn ang="T13">
                <a:pos x="T6" y="T7"/>
              </a:cxn>
              <a:cxn ang="T14">
                <a:pos x="T8" y="T9"/>
              </a:cxn>
            </a:cxnLst>
            <a:rect l="T15" t="T16" r="T17" b="T18"/>
            <a:pathLst>
              <a:path w="125" h="125">
                <a:moveTo>
                  <a:pt x="62" y="0"/>
                </a:moveTo>
                <a:lnTo>
                  <a:pt x="124" y="62"/>
                </a:lnTo>
                <a:lnTo>
                  <a:pt x="62" y="124"/>
                </a:lnTo>
                <a:lnTo>
                  <a:pt x="0" y="62"/>
                </a:lnTo>
                <a:lnTo>
                  <a:pt x="62" y="0"/>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22576" name="Freeform 48"/>
          <p:cNvSpPr>
            <a:spLocks/>
          </p:cNvSpPr>
          <p:nvPr/>
        </p:nvSpPr>
        <p:spPr bwMode="auto">
          <a:xfrm>
            <a:off x="5576888" y="2017713"/>
            <a:ext cx="180975" cy="204787"/>
          </a:xfrm>
          <a:custGeom>
            <a:avLst/>
            <a:gdLst>
              <a:gd name="T0" fmla="*/ 63 w 126"/>
              <a:gd name="T1" fmla="*/ 0 h 126"/>
              <a:gd name="T2" fmla="*/ 125 w 126"/>
              <a:gd name="T3" fmla="*/ 63 h 126"/>
              <a:gd name="T4" fmla="*/ 63 w 126"/>
              <a:gd name="T5" fmla="*/ 125 h 126"/>
              <a:gd name="T6" fmla="*/ 0 w 126"/>
              <a:gd name="T7" fmla="*/ 63 h 126"/>
              <a:gd name="T8" fmla="*/ 63 w 126"/>
              <a:gd name="T9" fmla="*/ 0 h 126"/>
              <a:gd name="T10" fmla="*/ 0 60000 65536"/>
              <a:gd name="T11" fmla="*/ 0 60000 65536"/>
              <a:gd name="T12" fmla="*/ 0 60000 65536"/>
              <a:gd name="T13" fmla="*/ 0 60000 65536"/>
              <a:gd name="T14" fmla="*/ 0 60000 65536"/>
              <a:gd name="T15" fmla="*/ 0 w 126"/>
              <a:gd name="T16" fmla="*/ 0 h 126"/>
              <a:gd name="T17" fmla="*/ 126 w 126"/>
              <a:gd name="T18" fmla="*/ 126 h 126"/>
            </a:gdLst>
            <a:ahLst/>
            <a:cxnLst>
              <a:cxn ang="T10">
                <a:pos x="T0" y="T1"/>
              </a:cxn>
              <a:cxn ang="T11">
                <a:pos x="T2" y="T3"/>
              </a:cxn>
              <a:cxn ang="T12">
                <a:pos x="T4" y="T5"/>
              </a:cxn>
              <a:cxn ang="T13">
                <a:pos x="T6" y="T7"/>
              </a:cxn>
              <a:cxn ang="T14">
                <a:pos x="T8" y="T9"/>
              </a:cxn>
            </a:cxnLst>
            <a:rect l="T15" t="T16" r="T17" b="T18"/>
            <a:pathLst>
              <a:path w="126" h="126">
                <a:moveTo>
                  <a:pt x="63" y="0"/>
                </a:moveTo>
                <a:lnTo>
                  <a:pt x="125" y="63"/>
                </a:lnTo>
                <a:lnTo>
                  <a:pt x="63" y="125"/>
                </a:lnTo>
                <a:lnTo>
                  <a:pt x="0" y="63"/>
                </a:lnTo>
                <a:lnTo>
                  <a:pt x="63" y="0"/>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22577" name="Freeform 49"/>
          <p:cNvSpPr>
            <a:spLocks/>
          </p:cNvSpPr>
          <p:nvPr/>
        </p:nvSpPr>
        <p:spPr bwMode="auto">
          <a:xfrm>
            <a:off x="7831138" y="1558925"/>
            <a:ext cx="180975" cy="204788"/>
          </a:xfrm>
          <a:custGeom>
            <a:avLst/>
            <a:gdLst>
              <a:gd name="T0" fmla="*/ 63 w 126"/>
              <a:gd name="T1" fmla="*/ 0 h 126"/>
              <a:gd name="T2" fmla="*/ 125 w 126"/>
              <a:gd name="T3" fmla="*/ 63 h 126"/>
              <a:gd name="T4" fmla="*/ 63 w 126"/>
              <a:gd name="T5" fmla="*/ 125 h 126"/>
              <a:gd name="T6" fmla="*/ 0 w 126"/>
              <a:gd name="T7" fmla="*/ 63 h 126"/>
              <a:gd name="T8" fmla="*/ 63 w 126"/>
              <a:gd name="T9" fmla="*/ 0 h 126"/>
              <a:gd name="T10" fmla="*/ 0 60000 65536"/>
              <a:gd name="T11" fmla="*/ 0 60000 65536"/>
              <a:gd name="T12" fmla="*/ 0 60000 65536"/>
              <a:gd name="T13" fmla="*/ 0 60000 65536"/>
              <a:gd name="T14" fmla="*/ 0 60000 65536"/>
              <a:gd name="T15" fmla="*/ 0 w 126"/>
              <a:gd name="T16" fmla="*/ 0 h 126"/>
              <a:gd name="T17" fmla="*/ 126 w 126"/>
              <a:gd name="T18" fmla="*/ 126 h 126"/>
            </a:gdLst>
            <a:ahLst/>
            <a:cxnLst>
              <a:cxn ang="T10">
                <a:pos x="T0" y="T1"/>
              </a:cxn>
              <a:cxn ang="T11">
                <a:pos x="T2" y="T3"/>
              </a:cxn>
              <a:cxn ang="T12">
                <a:pos x="T4" y="T5"/>
              </a:cxn>
              <a:cxn ang="T13">
                <a:pos x="T6" y="T7"/>
              </a:cxn>
              <a:cxn ang="T14">
                <a:pos x="T8" y="T9"/>
              </a:cxn>
            </a:cxnLst>
            <a:rect l="T15" t="T16" r="T17" b="T18"/>
            <a:pathLst>
              <a:path w="126" h="126">
                <a:moveTo>
                  <a:pt x="63" y="0"/>
                </a:moveTo>
                <a:lnTo>
                  <a:pt x="125" y="63"/>
                </a:lnTo>
                <a:lnTo>
                  <a:pt x="63" y="125"/>
                </a:lnTo>
                <a:lnTo>
                  <a:pt x="0" y="63"/>
                </a:lnTo>
                <a:lnTo>
                  <a:pt x="63" y="0"/>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22578" name="AutoShape 50"/>
          <p:cNvSpPr>
            <a:spLocks noChangeArrowheads="1"/>
          </p:cNvSpPr>
          <p:nvPr/>
        </p:nvSpPr>
        <p:spPr bwMode="auto">
          <a:xfrm>
            <a:off x="2727325" y="5486400"/>
            <a:ext cx="217488" cy="292100"/>
          </a:xfrm>
          <a:prstGeom prst="diamond">
            <a:avLst/>
          </a:prstGeom>
          <a:solidFill>
            <a:srgbClr val="FFFF00"/>
          </a:solidFill>
          <a:ln w="12700">
            <a:solidFill>
              <a:srgbClr val="FFFF00"/>
            </a:solidFill>
            <a:miter lim="800000"/>
            <a:headEnd/>
            <a:tailEnd/>
          </a:ln>
        </p:spPr>
        <p:txBody>
          <a:bodyPr wrap="none" anchor="ctr"/>
          <a:lstStyle/>
          <a:p>
            <a:endParaRPr lang="en-US" dirty="0">
              <a:latin typeface="Constantia" pitchFamily="18" charset="0"/>
            </a:endParaRPr>
          </a:p>
        </p:txBody>
      </p:sp>
      <p:sp>
        <p:nvSpPr>
          <p:cNvPr id="22579" name="Rectangle 51"/>
          <p:cNvSpPr>
            <a:spLocks noChangeArrowheads="1"/>
          </p:cNvSpPr>
          <p:nvPr/>
        </p:nvSpPr>
        <p:spPr bwMode="auto">
          <a:xfrm>
            <a:off x="3352800" y="1724025"/>
            <a:ext cx="125413" cy="107950"/>
          </a:xfrm>
          <a:prstGeom prst="rect">
            <a:avLst/>
          </a:prstGeom>
          <a:solidFill>
            <a:srgbClr val="FF0000"/>
          </a:solidFill>
          <a:ln w="12700">
            <a:solidFill>
              <a:srgbClr val="FF0000"/>
            </a:solidFill>
            <a:miter lim="800000"/>
            <a:headEnd/>
            <a:tailEnd/>
          </a:ln>
        </p:spPr>
        <p:txBody>
          <a:bodyPr wrap="none" anchor="ctr"/>
          <a:lstStyle/>
          <a:p>
            <a:endParaRPr lang="en-US" dirty="0">
              <a:latin typeface="Constantia" pitchFamily="18" charset="0"/>
            </a:endParaRPr>
          </a:p>
        </p:txBody>
      </p:sp>
      <p:sp>
        <p:nvSpPr>
          <p:cNvPr id="22580" name="Rectangle 52"/>
          <p:cNvSpPr>
            <a:spLocks noChangeArrowheads="1"/>
          </p:cNvSpPr>
          <p:nvPr/>
        </p:nvSpPr>
        <p:spPr bwMode="auto">
          <a:xfrm>
            <a:off x="5611813" y="3559175"/>
            <a:ext cx="125412" cy="107950"/>
          </a:xfrm>
          <a:prstGeom prst="rect">
            <a:avLst/>
          </a:prstGeom>
          <a:solidFill>
            <a:srgbClr val="FF0000"/>
          </a:solidFill>
          <a:ln w="12700">
            <a:solidFill>
              <a:srgbClr val="FF0000"/>
            </a:solidFill>
            <a:miter lim="800000"/>
            <a:headEnd/>
            <a:tailEnd/>
          </a:ln>
        </p:spPr>
        <p:txBody>
          <a:bodyPr wrap="none" anchor="ctr"/>
          <a:lstStyle/>
          <a:p>
            <a:endParaRPr lang="en-US" dirty="0">
              <a:latin typeface="Constantia" pitchFamily="18" charset="0"/>
            </a:endParaRPr>
          </a:p>
        </p:txBody>
      </p:sp>
      <p:sp>
        <p:nvSpPr>
          <p:cNvPr id="22581" name="Rectangle 53"/>
          <p:cNvSpPr>
            <a:spLocks noChangeArrowheads="1"/>
          </p:cNvSpPr>
          <p:nvPr/>
        </p:nvSpPr>
        <p:spPr bwMode="auto">
          <a:xfrm>
            <a:off x="7848600" y="3176588"/>
            <a:ext cx="127000" cy="109537"/>
          </a:xfrm>
          <a:prstGeom prst="rect">
            <a:avLst/>
          </a:prstGeom>
          <a:solidFill>
            <a:srgbClr val="FF0000"/>
          </a:solidFill>
          <a:ln w="12700">
            <a:solidFill>
              <a:srgbClr val="FF0000"/>
            </a:solidFill>
            <a:miter lim="800000"/>
            <a:headEnd/>
            <a:tailEnd/>
          </a:ln>
        </p:spPr>
        <p:txBody>
          <a:bodyPr wrap="none" anchor="ctr"/>
          <a:lstStyle/>
          <a:p>
            <a:endParaRPr lang="en-US" dirty="0">
              <a:latin typeface="Constantia" pitchFamily="18"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rbj1vbE6AkWTarfvXi.VR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wXHKZZEWtESl3M0uQM.._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tHkAOsprJ0ucI1tPjHy8A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_H9rtn5ENUu8mBsZn7oys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uAIRPEj_wkWxtfzCNoIPt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y7LEdR4KiEypQvTbWrOa4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LopIEiCC2EyUKzJNvmhMJ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s6GHyiZyIUuoKKip4HgFF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M3VTdt3k7k.a0IRMW2rDUw"/>
</p:tagLst>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11896</TotalTime>
  <Words>2408</Words>
  <Application>Microsoft Office PowerPoint</Application>
  <PresentationFormat>On-screen Show (4:3)</PresentationFormat>
  <Paragraphs>407</Paragraphs>
  <Slides>38</Slides>
  <Notes>38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Californian FB</vt:lpstr>
      <vt:lpstr>Century Gothic</vt:lpstr>
      <vt:lpstr>Constantia</vt:lpstr>
      <vt:lpstr>Courier New</vt:lpstr>
      <vt:lpstr>Georgia</vt:lpstr>
      <vt:lpstr>Times New Roman</vt:lpstr>
      <vt:lpstr>Wingdings</vt:lpstr>
      <vt:lpstr>Wingdings 2</vt:lpstr>
      <vt:lpstr>Wingdings 3</vt:lpstr>
      <vt:lpstr>Wisp</vt:lpstr>
      <vt:lpstr>Transtheoretical Model and Motivational Interviewing: A Very Brief Introduction</vt:lpstr>
      <vt:lpstr>Case manager, social worker, or I&amp;R</vt:lpstr>
      <vt:lpstr>Personal Change Exercise</vt:lpstr>
      <vt:lpstr>Successful Behavior Change</vt:lpstr>
      <vt:lpstr>TTM – Stages of Change</vt:lpstr>
      <vt:lpstr>Assessing Stage of Change</vt:lpstr>
      <vt:lpstr>PowerPoint Presentation</vt:lpstr>
      <vt:lpstr>TTM – Well Maintained Behavior</vt:lpstr>
      <vt:lpstr>PowerPoint Presentation</vt:lpstr>
      <vt:lpstr>Transtheoretical Model</vt:lpstr>
      <vt:lpstr>PowerPoint Presentation</vt:lpstr>
      <vt:lpstr>What is Motivational Interviewing?</vt:lpstr>
      <vt:lpstr>A Continuum of Communication Styles</vt:lpstr>
      <vt:lpstr>Definition of MI</vt:lpstr>
      <vt:lpstr>PowerPoint Presentation</vt:lpstr>
      <vt:lpstr>Engaging</vt:lpstr>
      <vt:lpstr>Spirit of MI</vt:lpstr>
      <vt:lpstr>MI Spirit: Partnership</vt:lpstr>
      <vt:lpstr>MI Spirit:  Acceptance</vt:lpstr>
      <vt:lpstr>MI Spirit:  Autonomy/Support</vt:lpstr>
      <vt:lpstr>Empathy &amp; Compassion</vt:lpstr>
      <vt:lpstr>MI Spirit:  Evocation</vt:lpstr>
      <vt:lpstr>PowerPoint Presentation</vt:lpstr>
      <vt:lpstr>Definition of MI</vt:lpstr>
      <vt:lpstr>MI Inconsistent </vt:lpstr>
      <vt:lpstr>PowerPoint Presentation</vt:lpstr>
      <vt:lpstr>Core Counseling Skills:  OARS</vt:lpstr>
      <vt:lpstr>Open-Ended Questions</vt:lpstr>
      <vt:lpstr>Open-ended Questions</vt:lpstr>
      <vt:lpstr>Affirming</vt:lpstr>
      <vt:lpstr>Affirmations</vt:lpstr>
      <vt:lpstr>Reflections</vt:lpstr>
      <vt:lpstr>Guiding</vt:lpstr>
      <vt:lpstr>Discord</vt:lpstr>
      <vt:lpstr> 12 Tasks in Learning MI</vt:lpstr>
      <vt:lpstr>Learning and Developing Skill in MI</vt:lpstr>
      <vt:lpstr>Recommended Readings</vt:lpstr>
      <vt:lpstr> Contact Information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Cathy Crouch</cp:lastModifiedBy>
  <cp:revision>466</cp:revision>
  <cp:lastPrinted>2017-10-02T13:46:40Z</cp:lastPrinted>
  <dcterms:created xsi:type="dcterms:W3CDTF">2009-07-12T23:18:29Z</dcterms:created>
  <dcterms:modified xsi:type="dcterms:W3CDTF">2017-10-02T13:47:04Z</dcterms:modified>
</cp:coreProperties>
</file>