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2" r:id="rId2"/>
  </p:sldMasterIdLst>
  <p:notesMasterIdLst>
    <p:notesMasterId r:id="rId36"/>
  </p:notesMasterIdLst>
  <p:handoutMasterIdLst>
    <p:handoutMasterId r:id="rId37"/>
  </p:handoutMasterIdLst>
  <p:sldIdLst>
    <p:sldId id="256" r:id="rId3"/>
    <p:sldId id="300" r:id="rId4"/>
    <p:sldId id="313" r:id="rId5"/>
    <p:sldId id="295" r:id="rId6"/>
    <p:sldId id="301" r:id="rId7"/>
    <p:sldId id="312" r:id="rId8"/>
    <p:sldId id="303" r:id="rId9"/>
    <p:sldId id="302" r:id="rId10"/>
    <p:sldId id="314" r:id="rId11"/>
    <p:sldId id="306" r:id="rId12"/>
    <p:sldId id="309" r:id="rId13"/>
    <p:sldId id="304" r:id="rId14"/>
    <p:sldId id="308" r:id="rId15"/>
    <p:sldId id="307" r:id="rId16"/>
    <p:sldId id="315" r:id="rId17"/>
    <p:sldId id="317" r:id="rId18"/>
    <p:sldId id="316" r:id="rId19"/>
    <p:sldId id="319" r:id="rId20"/>
    <p:sldId id="321" r:id="rId21"/>
    <p:sldId id="323" r:id="rId22"/>
    <p:sldId id="324" r:id="rId23"/>
    <p:sldId id="322" r:id="rId24"/>
    <p:sldId id="325" r:id="rId25"/>
    <p:sldId id="328" r:id="rId26"/>
    <p:sldId id="327" r:id="rId27"/>
    <p:sldId id="330" r:id="rId28"/>
    <p:sldId id="331" r:id="rId29"/>
    <p:sldId id="337" r:id="rId30"/>
    <p:sldId id="332" r:id="rId31"/>
    <p:sldId id="335" r:id="rId32"/>
    <p:sldId id="336" r:id="rId33"/>
    <p:sldId id="262" r:id="rId34"/>
    <p:sldId id="311" r:id="rId35"/>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56"/>
            <p14:sldId id="300"/>
            <p14:sldId id="313"/>
            <p14:sldId id="295"/>
            <p14:sldId id="301"/>
            <p14:sldId id="312"/>
            <p14:sldId id="303"/>
            <p14:sldId id="302"/>
            <p14:sldId id="314"/>
            <p14:sldId id="306"/>
            <p14:sldId id="309"/>
            <p14:sldId id="304"/>
            <p14:sldId id="308"/>
            <p14:sldId id="307"/>
            <p14:sldId id="315"/>
            <p14:sldId id="317"/>
            <p14:sldId id="316"/>
            <p14:sldId id="319"/>
            <p14:sldId id="321"/>
            <p14:sldId id="323"/>
            <p14:sldId id="324"/>
            <p14:sldId id="322"/>
            <p14:sldId id="325"/>
            <p14:sldId id="328"/>
            <p14:sldId id="327"/>
            <p14:sldId id="330"/>
            <p14:sldId id="331"/>
            <p14:sldId id="337"/>
            <p14:sldId id="332"/>
            <p14:sldId id="335"/>
            <p14:sldId id="336"/>
            <p14:sldId id="262"/>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kputa,Benedicta (DSHS)" initials="A(" lastIdx="11" clrIdx="0">
    <p:extLst>
      <p:ext uri="{19B8F6BF-5375-455C-9EA6-DF929625EA0E}">
        <p15:presenceInfo xmlns:p15="http://schemas.microsoft.com/office/powerpoint/2012/main" userId="S-1-5-21-3727447518-2974781413-518096871-148626" providerId="AD"/>
      </p:ext>
    </p:extLst>
  </p:cmAuthor>
  <p:cmAuthor id="2" name="Dennis,Shelby R (DSHS)" initials="DR(" lastIdx="5" clrIdx="1">
    <p:extLst>
      <p:ext uri="{19B8F6BF-5375-455C-9EA6-DF929625EA0E}">
        <p15:presenceInfo xmlns:p15="http://schemas.microsoft.com/office/powerpoint/2012/main" userId="S-1-5-21-3727447518-2974781413-518096871-154929" providerId="AD"/>
      </p:ext>
    </p:extLst>
  </p:cmAuthor>
  <p:cmAuthor id="3" name="Tonya Conley" initials="TC" lastIdx="1" clrIdx="2">
    <p:extLst>
      <p:ext uri="{19B8F6BF-5375-455C-9EA6-DF929625EA0E}">
        <p15:presenceInfo xmlns:p15="http://schemas.microsoft.com/office/powerpoint/2012/main" userId="f499f3d237b6d01b" providerId="Windows Live"/>
      </p:ext>
    </p:extLst>
  </p:cmAuthor>
  <p:cmAuthor id="4" name="Morris,SandraA (DSHS)" initials="M(" lastIdx="2" clrIdx="3">
    <p:extLst>
      <p:ext uri="{19B8F6BF-5375-455C-9EA6-DF929625EA0E}">
        <p15:presenceInfo xmlns:p15="http://schemas.microsoft.com/office/powerpoint/2012/main" userId="S-1-5-21-3727447518-2974781413-518096871-814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0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5714" autoAdjust="0"/>
  </p:normalViewPr>
  <p:slideViewPr>
    <p:cSldViewPr snapToGrid="0">
      <p:cViewPr varScale="1">
        <p:scale>
          <a:sx n="80" d="100"/>
          <a:sy n="80" d="100"/>
        </p:scale>
        <p:origin x="96" y="48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Sheet1!$B$2:$B$22</c:f>
              <c:numCache>
                <c:formatCode>General</c:formatCode>
                <c:ptCount val="21"/>
                <c:pt idx="0">
                  <c:v>22726</c:v>
                </c:pt>
                <c:pt idx="1">
                  <c:v>21210</c:v>
                </c:pt>
                <c:pt idx="2">
                  <c:v>19751</c:v>
                </c:pt>
                <c:pt idx="3">
                  <c:v>18286</c:v>
                </c:pt>
                <c:pt idx="4">
                  <c:v>17499</c:v>
                </c:pt>
                <c:pt idx="5">
                  <c:v>16309</c:v>
                </c:pt>
                <c:pt idx="6">
                  <c:v>15945</c:v>
                </c:pt>
                <c:pt idx="7">
                  <c:v>15055</c:v>
                </c:pt>
                <c:pt idx="8">
                  <c:v>14835</c:v>
                </c:pt>
                <c:pt idx="9">
                  <c:v>14499</c:v>
                </c:pt>
                <c:pt idx="10">
                  <c:v>14061</c:v>
                </c:pt>
                <c:pt idx="11">
                  <c:v>13727</c:v>
                </c:pt>
                <c:pt idx="12">
                  <c:v>13282</c:v>
                </c:pt>
                <c:pt idx="13">
                  <c:v>12893</c:v>
                </c:pt>
                <c:pt idx="14">
                  <c:v>11519</c:v>
                </c:pt>
                <c:pt idx="15">
                  <c:v>11164</c:v>
                </c:pt>
                <c:pt idx="16">
                  <c:v>10509</c:v>
                </c:pt>
                <c:pt idx="17">
                  <c:v>9940</c:v>
                </c:pt>
                <c:pt idx="18">
                  <c:v>9582</c:v>
                </c:pt>
                <c:pt idx="19">
                  <c:v>9412</c:v>
                </c:pt>
                <c:pt idx="20">
                  <c:v>9563</c:v>
                </c:pt>
              </c:numCache>
            </c:numRef>
          </c:val>
          <c:smooth val="0"/>
          <c:extLst>
            <c:ext xmlns:c16="http://schemas.microsoft.com/office/drawing/2014/chart" uri="{C3380CC4-5D6E-409C-BE32-E72D297353CC}">
              <c16:uniqueId val="{00000000-6A5C-4604-99F6-E077D46775F7}"/>
            </c:ext>
          </c:extLst>
        </c:ser>
        <c:dLbls>
          <c:showLegendKey val="0"/>
          <c:showVal val="0"/>
          <c:showCatName val="0"/>
          <c:showSerName val="0"/>
          <c:showPercent val="0"/>
          <c:showBubbleSize val="0"/>
        </c:dLbls>
        <c:smooth val="0"/>
        <c:axId val="1650328415"/>
        <c:axId val="1650334239"/>
      </c:lineChart>
      <c:catAx>
        <c:axId val="16503284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0334239"/>
        <c:crosses val="autoZero"/>
        <c:auto val="1"/>
        <c:lblAlgn val="ctr"/>
        <c:lblOffset val="100"/>
        <c:noMultiLvlLbl val="0"/>
      </c:catAx>
      <c:valAx>
        <c:axId val="1650334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03284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'[Chart in Microsoft PowerPoint]Sheet2'!$A$2:$A$16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'[Chart in Microsoft PowerPoint]Sheet2'!$B$2:$B$16</c:f>
              <c:numCache>
                <c:formatCode>General</c:formatCode>
                <c:ptCount val="15"/>
                <c:pt idx="0">
                  <c:v>1630</c:v>
                </c:pt>
                <c:pt idx="1">
                  <c:v>1538</c:v>
                </c:pt>
                <c:pt idx="2">
                  <c:v>1579</c:v>
                </c:pt>
                <c:pt idx="3">
                  <c:v>1669</c:v>
                </c:pt>
                <c:pt idx="4">
                  <c:v>1525</c:v>
                </c:pt>
                <c:pt idx="5">
                  <c:v>1567</c:v>
                </c:pt>
                <c:pt idx="6">
                  <c:v>1504</c:v>
                </c:pt>
                <c:pt idx="7">
                  <c:v>1501</c:v>
                </c:pt>
                <c:pt idx="8">
                  <c:v>1494</c:v>
                </c:pt>
                <c:pt idx="9">
                  <c:v>1381</c:v>
                </c:pt>
                <c:pt idx="10">
                  <c:v>1318</c:v>
                </c:pt>
                <c:pt idx="11">
                  <c:v>1233</c:v>
                </c:pt>
                <c:pt idx="12">
                  <c:v>1222</c:v>
                </c:pt>
                <c:pt idx="13">
                  <c:v>1269</c:v>
                </c:pt>
                <c:pt idx="14">
                  <c:v>1334</c:v>
                </c:pt>
              </c:numCache>
            </c:numRef>
          </c:val>
          <c:smooth val="0"/>
          <c:extLst>
            <c:ext xmlns:c16="http://schemas.microsoft.com/office/drawing/2014/chart" uri="{C3380CC4-5D6E-409C-BE32-E72D297353CC}">
              <c16:uniqueId val="{00000000-A4F5-447A-9669-DDB248094E54}"/>
            </c:ext>
          </c:extLst>
        </c:ser>
        <c:dLbls>
          <c:showLegendKey val="0"/>
          <c:showVal val="0"/>
          <c:showCatName val="0"/>
          <c:showSerName val="0"/>
          <c:showPercent val="0"/>
          <c:showBubbleSize val="0"/>
        </c:dLbls>
        <c:smooth val="0"/>
        <c:axId val="1650337151"/>
        <c:axId val="1650335903"/>
      </c:lineChart>
      <c:catAx>
        <c:axId val="165033715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0335903"/>
        <c:crosses val="autoZero"/>
        <c:auto val="1"/>
        <c:lblAlgn val="ctr"/>
        <c:lblOffset val="100"/>
        <c:noMultiLvlLbl val="0"/>
      </c:catAx>
      <c:valAx>
        <c:axId val="16503359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0337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Number of Cases</c:v>
                </c:pt>
              </c:strCache>
            </c:strRef>
          </c:tx>
          <c:spPr>
            <a:solidFill>
              <a:schemeClr val="accent1"/>
            </a:solidFill>
            <a:ln>
              <a:noFill/>
            </a:ln>
            <a:effectLst/>
          </c:spPr>
          <c:invertIfNegative val="0"/>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Sheet1!$B$2:$P$2</c:f>
              <c:numCache>
                <c:formatCode>General</c:formatCode>
                <c:ptCount val="15"/>
                <c:pt idx="0">
                  <c:v>82</c:v>
                </c:pt>
                <c:pt idx="1">
                  <c:v>77</c:v>
                </c:pt>
                <c:pt idx="2">
                  <c:v>105</c:v>
                </c:pt>
                <c:pt idx="3">
                  <c:v>91</c:v>
                </c:pt>
                <c:pt idx="4">
                  <c:v>75</c:v>
                </c:pt>
                <c:pt idx="5">
                  <c:v>103</c:v>
                </c:pt>
                <c:pt idx="6">
                  <c:v>71</c:v>
                </c:pt>
                <c:pt idx="7">
                  <c:v>68</c:v>
                </c:pt>
                <c:pt idx="8">
                  <c:v>42</c:v>
                </c:pt>
                <c:pt idx="9">
                  <c:v>77</c:v>
                </c:pt>
                <c:pt idx="10">
                  <c:v>60</c:v>
                </c:pt>
                <c:pt idx="11">
                  <c:v>65</c:v>
                </c:pt>
                <c:pt idx="12">
                  <c:v>84</c:v>
                </c:pt>
                <c:pt idx="13">
                  <c:v>63</c:v>
                </c:pt>
                <c:pt idx="14">
                  <c:v>90</c:v>
                </c:pt>
              </c:numCache>
            </c:numRef>
          </c:val>
          <c:extLst>
            <c:ext xmlns:c16="http://schemas.microsoft.com/office/drawing/2014/chart" uri="{C3380CC4-5D6E-409C-BE32-E72D297353CC}">
              <c16:uniqueId val="{00000000-F1F6-4BCC-A2BA-66E02A20CB61}"/>
            </c:ext>
          </c:extLst>
        </c:ser>
        <c:dLbls>
          <c:showLegendKey val="0"/>
          <c:showVal val="0"/>
          <c:showCatName val="0"/>
          <c:showSerName val="0"/>
          <c:showPercent val="0"/>
          <c:showBubbleSize val="0"/>
        </c:dLbls>
        <c:gapWidth val="219"/>
        <c:overlap val="-27"/>
        <c:axId val="187990096"/>
        <c:axId val="187990488"/>
      </c:barChart>
      <c:lineChart>
        <c:grouping val="standard"/>
        <c:varyColors val="0"/>
        <c:ser>
          <c:idx val="1"/>
          <c:order val="1"/>
          <c:tx>
            <c:strRef>
              <c:f>Sheet1!$A$3</c:f>
              <c:strCache>
                <c:ptCount val="1"/>
                <c:pt idx="0">
                  <c:v>Percentage of Total Cases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Sheet1!$B$3:$P$3</c:f>
              <c:numCache>
                <c:formatCode>General</c:formatCode>
                <c:ptCount val="15"/>
                <c:pt idx="0">
                  <c:v>5</c:v>
                </c:pt>
                <c:pt idx="1">
                  <c:v>5</c:v>
                </c:pt>
                <c:pt idx="2">
                  <c:v>6.7</c:v>
                </c:pt>
                <c:pt idx="3">
                  <c:v>5.5</c:v>
                </c:pt>
                <c:pt idx="4">
                  <c:v>4.9000000000000004</c:v>
                </c:pt>
                <c:pt idx="5">
                  <c:v>6.6</c:v>
                </c:pt>
                <c:pt idx="6">
                  <c:v>4.7</c:v>
                </c:pt>
                <c:pt idx="7">
                  <c:v>4.5</c:v>
                </c:pt>
                <c:pt idx="8">
                  <c:v>2.8</c:v>
                </c:pt>
                <c:pt idx="9">
                  <c:v>5.6</c:v>
                </c:pt>
                <c:pt idx="10">
                  <c:v>4.5999999999999996</c:v>
                </c:pt>
                <c:pt idx="11">
                  <c:v>5.3</c:v>
                </c:pt>
                <c:pt idx="12">
                  <c:v>6.9</c:v>
                </c:pt>
                <c:pt idx="13">
                  <c:v>5</c:v>
                </c:pt>
                <c:pt idx="14">
                  <c:v>6.8</c:v>
                </c:pt>
              </c:numCache>
            </c:numRef>
          </c:val>
          <c:smooth val="0"/>
          <c:extLst>
            <c:ext xmlns:c16="http://schemas.microsoft.com/office/drawing/2014/chart" uri="{C3380CC4-5D6E-409C-BE32-E72D297353CC}">
              <c16:uniqueId val="{00000001-F1F6-4BCC-A2BA-66E02A20CB61}"/>
            </c:ext>
          </c:extLst>
        </c:ser>
        <c:dLbls>
          <c:showLegendKey val="0"/>
          <c:showVal val="0"/>
          <c:showCatName val="0"/>
          <c:showSerName val="0"/>
          <c:showPercent val="0"/>
          <c:showBubbleSize val="0"/>
        </c:dLbls>
        <c:marker val="1"/>
        <c:smooth val="0"/>
        <c:axId val="187991272"/>
        <c:axId val="187990880"/>
      </c:lineChart>
      <c:catAx>
        <c:axId val="18799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0488"/>
        <c:crosses val="autoZero"/>
        <c:auto val="1"/>
        <c:lblAlgn val="ctr"/>
        <c:lblOffset val="100"/>
        <c:noMultiLvlLbl val="0"/>
      </c:catAx>
      <c:valAx>
        <c:axId val="187990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0096"/>
        <c:crosses val="autoZero"/>
        <c:crossBetween val="between"/>
      </c:valAx>
      <c:valAx>
        <c:axId val="187990880"/>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1272"/>
        <c:crosses val="max"/>
        <c:crossBetween val="between"/>
      </c:valAx>
      <c:catAx>
        <c:axId val="187991272"/>
        <c:scaling>
          <c:orientation val="minMax"/>
        </c:scaling>
        <c:delete val="1"/>
        <c:axPos val="b"/>
        <c:numFmt formatCode="General" sourceLinked="1"/>
        <c:majorTickMark val="out"/>
        <c:minorTickMark val="none"/>
        <c:tickLblPos val="nextTo"/>
        <c:crossAx val="1879908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187990096"/>
        <c:axId val="187990488"/>
      </c:barChart>
      <c:catAx>
        <c:axId val="18799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0488"/>
        <c:crosses val="autoZero"/>
        <c:auto val="1"/>
        <c:lblAlgn val="ctr"/>
        <c:lblOffset val="100"/>
        <c:noMultiLvlLbl val="0"/>
      </c:catAx>
      <c:valAx>
        <c:axId val="187990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0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Homeless</c:v>
                </c:pt>
              </c:strCache>
            </c:strRef>
          </c:tx>
          <c:spPr>
            <a:solidFill>
              <a:schemeClr val="accent1"/>
            </a:solidFill>
            <a:ln>
              <a:noFill/>
            </a:ln>
            <a:effectLst/>
          </c:spPr>
          <c:invertIfNegative val="0"/>
          <c:cat>
            <c:strRef>
              <c:f>Sheet1!$A$2:$A$8</c:f>
              <c:strCache>
                <c:ptCount val="7"/>
                <c:pt idx="0">
                  <c:v>Border</c:v>
                </c:pt>
                <c:pt idx="1">
                  <c:v>Harris</c:v>
                </c:pt>
                <c:pt idx="2">
                  <c:v>Dallas</c:v>
                </c:pt>
                <c:pt idx="3">
                  <c:v>Travis</c:v>
                </c:pt>
                <c:pt idx="4">
                  <c:v>Bexar</c:v>
                </c:pt>
                <c:pt idx="5">
                  <c:v>Tarrant</c:v>
                </c:pt>
                <c:pt idx="6">
                  <c:v>Non-Metro</c:v>
                </c:pt>
              </c:strCache>
            </c:strRef>
          </c:cat>
          <c:val>
            <c:numRef>
              <c:f>Sheet1!$B$2:$B$8</c:f>
              <c:numCache>
                <c:formatCode>General</c:formatCode>
                <c:ptCount val="7"/>
                <c:pt idx="0">
                  <c:v>6</c:v>
                </c:pt>
                <c:pt idx="1">
                  <c:v>27</c:v>
                </c:pt>
                <c:pt idx="2">
                  <c:v>32</c:v>
                </c:pt>
                <c:pt idx="3">
                  <c:v>9</c:v>
                </c:pt>
                <c:pt idx="4">
                  <c:v>2</c:v>
                </c:pt>
                <c:pt idx="5">
                  <c:v>3</c:v>
                </c:pt>
                <c:pt idx="6">
                  <c:v>10</c:v>
                </c:pt>
              </c:numCache>
            </c:numRef>
          </c:val>
          <c:extLst>
            <c:ext xmlns:c16="http://schemas.microsoft.com/office/drawing/2014/chart" uri="{C3380CC4-5D6E-409C-BE32-E72D297353CC}">
              <c16:uniqueId val="{00000000-6E7B-4017-A041-A5B4BE2F7CCF}"/>
            </c:ext>
          </c:extLst>
        </c:ser>
        <c:ser>
          <c:idx val="1"/>
          <c:order val="1"/>
          <c:tx>
            <c:strRef>
              <c:f>Sheet1!$C$1</c:f>
              <c:strCache>
                <c:ptCount val="1"/>
                <c:pt idx="0">
                  <c:v>Non-Homeless</c:v>
                </c:pt>
              </c:strCache>
            </c:strRef>
          </c:tx>
          <c:spPr>
            <a:solidFill>
              <a:schemeClr val="accent2"/>
            </a:solidFill>
            <a:ln>
              <a:noFill/>
            </a:ln>
            <a:effectLst/>
          </c:spPr>
          <c:invertIfNegative val="0"/>
          <c:cat>
            <c:strRef>
              <c:f>Sheet1!$A$2:$A$8</c:f>
              <c:strCache>
                <c:ptCount val="7"/>
                <c:pt idx="0">
                  <c:v>Border</c:v>
                </c:pt>
                <c:pt idx="1">
                  <c:v>Harris</c:v>
                </c:pt>
                <c:pt idx="2">
                  <c:v>Dallas</c:v>
                </c:pt>
                <c:pt idx="3">
                  <c:v>Travis</c:v>
                </c:pt>
                <c:pt idx="4">
                  <c:v>Bexar</c:v>
                </c:pt>
                <c:pt idx="5">
                  <c:v>Tarrant</c:v>
                </c:pt>
                <c:pt idx="6">
                  <c:v>Non-Metro</c:v>
                </c:pt>
              </c:strCache>
            </c:strRef>
          </c:cat>
          <c:val>
            <c:numRef>
              <c:f>Sheet1!$C$2:$C$8</c:f>
              <c:numCache>
                <c:formatCode>General</c:formatCode>
                <c:ptCount val="7"/>
                <c:pt idx="0">
                  <c:v>270</c:v>
                </c:pt>
                <c:pt idx="1">
                  <c:v>300</c:v>
                </c:pt>
                <c:pt idx="2">
                  <c:v>148</c:v>
                </c:pt>
                <c:pt idx="3">
                  <c:v>50</c:v>
                </c:pt>
                <c:pt idx="4">
                  <c:v>81</c:v>
                </c:pt>
                <c:pt idx="5">
                  <c:v>64</c:v>
                </c:pt>
                <c:pt idx="6">
                  <c:v>304</c:v>
                </c:pt>
              </c:numCache>
            </c:numRef>
          </c:val>
          <c:extLst>
            <c:ext xmlns:c16="http://schemas.microsoft.com/office/drawing/2014/chart" uri="{C3380CC4-5D6E-409C-BE32-E72D297353CC}">
              <c16:uniqueId val="{00000001-6E7B-4017-A041-A5B4BE2F7CCF}"/>
            </c:ext>
          </c:extLst>
        </c:ser>
        <c:dLbls>
          <c:showLegendKey val="0"/>
          <c:showVal val="0"/>
          <c:showCatName val="0"/>
          <c:showSerName val="0"/>
          <c:showPercent val="0"/>
          <c:showBubbleSize val="0"/>
        </c:dLbls>
        <c:gapWidth val="150"/>
        <c:overlap val="100"/>
        <c:axId val="238394760"/>
        <c:axId val="237446616"/>
      </c:barChart>
      <c:catAx>
        <c:axId val="23839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446616"/>
        <c:crosses val="autoZero"/>
        <c:auto val="1"/>
        <c:lblAlgn val="ctr"/>
        <c:lblOffset val="100"/>
        <c:noMultiLvlLbl val="0"/>
      </c:catAx>
      <c:valAx>
        <c:axId val="237446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394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187990096"/>
        <c:axId val="187990488"/>
      </c:barChart>
      <c:catAx>
        <c:axId val="18799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0488"/>
        <c:crosses val="autoZero"/>
        <c:auto val="1"/>
        <c:lblAlgn val="ctr"/>
        <c:lblOffset val="100"/>
        <c:noMultiLvlLbl val="0"/>
      </c:catAx>
      <c:valAx>
        <c:axId val="187990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0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5648964388808"/>
          <c:y val="2.3758242086028839E-2"/>
          <c:w val="0.86982270355406488"/>
          <c:h val="0.77873795090722731"/>
        </c:manualLayout>
      </c:layout>
      <c:lineChart>
        <c:grouping val="standard"/>
        <c:varyColors val="0"/>
        <c:ser>
          <c:idx val="0"/>
          <c:order val="0"/>
          <c:tx>
            <c:strRef>
              <c:f>Sheet1!$A$2</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Sheet1!$B$2:$P$2</c:f>
              <c:numCache>
                <c:formatCode>General</c:formatCode>
                <c:ptCount val="15"/>
                <c:pt idx="0">
                  <c:v>11.3</c:v>
                </c:pt>
                <c:pt idx="1">
                  <c:v>8.8000000000000007</c:v>
                </c:pt>
                <c:pt idx="2">
                  <c:v>17</c:v>
                </c:pt>
                <c:pt idx="3">
                  <c:v>9.8000000000000007</c:v>
                </c:pt>
                <c:pt idx="4">
                  <c:v>11.7</c:v>
                </c:pt>
                <c:pt idx="5">
                  <c:v>13</c:v>
                </c:pt>
                <c:pt idx="6">
                  <c:v>11.2</c:v>
                </c:pt>
                <c:pt idx="7">
                  <c:v>8.1999999999999993</c:v>
                </c:pt>
                <c:pt idx="8">
                  <c:v>4.5999999999999996</c:v>
                </c:pt>
                <c:pt idx="9">
                  <c:v>11.5</c:v>
                </c:pt>
                <c:pt idx="10">
                  <c:v>10.8</c:v>
                </c:pt>
                <c:pt idx="11">
                  <c:v>13</c:v>
                </c:pt>
                <c:pt idx="12">
                  <c:v>12.9</c:v>
                </c:pt>
                <c:pt idx="13">
                  <c:v>7</c:v>
                </c:pt>
                <c:pt idx="14">
                  <c:v>14.3</c:v>
                </c:pt>
              </c:numCache>
            </c:numRef>
          </c:val>
          <c:smooth val="0"/>
          <c:extLst>
            <c:ext xmlns:c16="http://schemas.microsoft.com/office/drawing/2014/chart" uri="{C3380CC4-5D6E-409C-BE32-E72D297353CC}">
              <c16:uniqueId val="{00000000-27B4-4420-8EAC-79DFC34429F6}"/>
            </c:ext>
          </c:extLst>
        </c:ser>
        <c:ser>
          <c:idx val="1"/>
          <c:order val="1"/>
          <c:tx>
            <c:strRef>
              <c:f>Sheet1!$A$3</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Sheet1!$B$3:$P$3</c:f>
              <c:numCache>
                <c:formatCode>General</c:formatCode>
                <c:ptCount val="15"/>
                <c:pt idx="0">
                  <c:v>6.9</c:v>
                </c:pt>
                <c:pt idx="1">
                  <c:v>11</c:v>
                </c:pt>
                <c:pt idx="2">
                  <c:v>13.3</c:v>
                </c:pt>
                <c:pt idx="3">
                  <c:v>11.6</c:v>
                </c:pt>
                <c:pt idx="4">
                  <c:v>7</c:v>
                </c:pt>
                <c:pt idx="5">
                  <c:v>15.2</c:v>
                </c:pt>
                <c:pt idx="6">
                  <c:v>9.6</c:v>
                </c:pt>
                <c:pt idx="7">
                  <c:v>10.199999999999999</c:v>
                </c:pt>
                <c:pt idx="8">
                  <c:v>7.1</c:v>
                </c:pt>
                <c:pt idx="9">
                  <c:v>13.7</c:v>
                </c:pt>
                <c:pt idx="10">
                  <c:v>11.3</c:v>
                </c:pt>
                <c:pt idx="11">
                  <c:v>12.5</c:v>
                </c:pt>
                <c:pt idx="12">
                  <c:v>18.399999999999999</c:v>
                </c:pt>
                <c:pt idx="13">
                  <c:v>11.7</c:v>
                </c:pt>
                <c:pt idx="14">
                  <c:v>18.3</c:v>
                </c:pt>
              </c:numCache>
            </c:numRef>
          </c:val>
          <c:smooth val="0"/>
          <c:extLst>
            <c:ext xmlns:c16="http://schemas.microsoft.com/office/drawing/2014/chart" uri="{C3380CC4-5D6E-409C-BE32-E72D297353CC}">
              <c16:uniqueId val="{00000001-27B4-4420-8EAC-79DFC34429F6}"/>
            </c:ext>
          </c:extLst>
        </c:ser>
        <c:ser>
          <c:idx val="2"/>
          <c:order val="2"/>
          <c:tx>
            <c:strRef>
              <c:f>Sheet1!$A$4</c:f>
              <c:strCache>
                <c:ptCount val="1"/>
                <c:pt idx="0">
                  <c:v>Hispanic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Sheet1!$B$4:$P$4</c:f>
              <c:numCache>
                <c:formatCode>General</c:formatCode>
                <c:ptCount val="15"/>
                <c:pt idx="0">
                  <c:v>2.7</c:v>
                </c:pt>
                <c:pt idx="1">
                  <c:v>1.6</c:v>
                </c:pt>
                <c:pt idx="2">
                  <c:v>1.2</c:v>
                </c:pt>
                <c:pt idx="3">
                  <c:v>2.5</c:v>
                </c:pt>
                <c:pt idx="4">
                  <c:v>3.1</c:v>
                </c:pt>
                <c:pt idx="5">
                  <c:v>2.1</c:v>
                </c:pt>
                <c:pt idx="6">
                  <c:v>1.9</c:v>
                </c:pt>
                <c:pt idx="7">
                  <c:v>1.7</c:v>
                </c:pt>
                <c:pt idx="8">
                  <c:v>1.6</c:v>
                </c:pt>
                <c:pt idx="9">
                  <c:v>2.5</c:v>
                </c:pt>
                <c:pt idx="10">
                  <c:v>2</c:v>
                </c:pt>
                <c:pt idx="11">
                  <c:v>2.2000000000000002</c:v>
                </c:pt>
                <c:pt idx="12">
                  <c:v>3</c:v>
                </c:pt>
                <c:pt idx="13">
                  <c:v>3.7</c:v>
                </c:pt>
                <c:pt idx="14">
                  <c:v>3</c:v>
                </c:pt>
              </c:numCache>
            </c:numRef>
          </c:val>
          <c:smooth val="0"/>
          <c:extLst>
            <c:ext xmlns:c16="http://schemas.microsoft.com/office/drawing/2014/chart" uri="{C3380CC4-5D6E-409C-BE32-E72D297353CC}">
              <c16:uniqueId val="{00000002-27B4-4420-8EAC-79DFC34429F6}"/>
            </c:ext>
          </c:extLst>
        </c:ser>
        <c:ser>
          <c:idx val="3"/>
          <c:order val="3"/>
          <c:tx>
            <c:strRef>
              <c:f>Sheet1!$A$5</c:f>
              <c:strCache>
                <c:ptCount val="1"/>
                <c:pt idx="0">
                  <c:v>Asian/PI</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Sheet1!$B$1:$P$1</c:f>
              <c:strCach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strCache>
            </c:strRef>
          </c:cat>
          <c:val>
            <c:numRef>
              <c:f>Sheet1!$B$5:$P$5</c:f>
              <c:numCache>
                <c:formatCode>General</c:formatCode>
                <c:ptCount val="15"/>
                <c:pt idx="0">
                  <c:v>0.6</c:v>
                </c:pt>
                <c:pt idx="1">
                  <c:v>0.7</c:v>
                </c:pt>
                <c:pt idx="2">
                  <c:v>0.6</c:v>
                </c:pt>
                <c:pt idx="3">
                  <c:v>3.1</c:v>
                </c:pt>
                <c:pt idx="4">
                  <c:v>0</c:v>
                </c:pt>
                <c:pt idx="5">
                  <c:v>0</c:v>
                </c:pt>
                <c:pt idx="6">
                  <c:v>2.2000000000000002</c:v>
                </c:pt>
                <c:pt idx="7">
                  <c:v>1.7</c:v>
                </c:pt>
                <c:pt idx="8">
                  <c:v>0</c:v>
                </c:pt>
                <c:pt idx="9">
                  <c:v>2.4</c:v>
                </c:pt>
                <c:pt idx="10">
                  <c:v>0.9</c:v>
                </c:pt>
                <c:pt idx="11">
                  <c:v>2.4</c:v>
                </c:pt>
                <c:pt idx="12">
                  <c:v>0</c:v>
                </c:pt>
                <c:pt idx="13">
                  <c:v>0.9</c:v>
                </c:pt>
                <c:pt idx="14">
                  <c:v>2.2999999999999998</c:v>
                </c:pt>
              </c:numCache>
            </c:numRef>
          </c:val>
          <c:smooth val="0"/>
          <c:extLst>
            <c:ext xmlns:c16="http://schemas.microsoft.com/office/drawing/2014/chart" uri="{C3380CC4-5D6E-409C-BE32-E72D297353CC}">
              <c16:uniqueId val="{00000003-27B4-4420-8EAC-79DFC34429F6}"/>
            </c:ext>
          </c:extLst>
        </c:ser>
        <c:dLbls>
          <c:showLegendKey val="0"/>
          <c:showVal val="0"/>
          <c:showCatName val="0"/>
          <c:showSerName val="0"/>
          <c:showPercent val="0"/>
          <c:showBubbleSize val="0"/>
        </c:dLbls>
        <c:marker val="1"/>
        <c:smooth val="0"/>
        <c:axId val="187993624"/>
        <c:axId val="238391232"/>
      </c:lineChart>
      <c:catAx>
        <c:axId val="187993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391232"/>
        <c:crosses val="autoZero"/>
        <c:auto val="1"/>
        <c:lblAlgn val="ctr"/>
        <c:lblOffset val="100"/>
        <c:noMultiLvlLbl val="0"/>
      </c:catAx>
      <c:valAx>
        <c:axId val="238391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7993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3408"/>
          </a:xfrm>
          <a:prstGeom prst="rect">
            <a:avLst/>
          </a:prstGeom>
        </p:spPr>
        <p:txBody>
          <a:bodyPr vert="horz" lIns="91440" tIns="45720" rIns="91440" bIns="45720" rtlCol="0"/>
          <a:lstStyle>
            <a:lvl1pPr algn="r">
              <a:defRPr sz="1200"/>
            </a:lvl1pPr>
          </a:lstStyle>
          <a:p>
            <a:fld id="{6AC479C4-87BA-4A8B-B739-F95EB411011A}" type="datetimeFigureOut">
              <a:rPr lang="en-US" smtClean="0"/>
              <a:t>10/11/2017</a:t>
            </a:fld>
            <a:endParaRPr lang="en-US"/>
          </a:p>
        </p:txBody>
      </p:sp>
      <p:sp>
        <p:nvSpPr>
          <p:cNvPr id="4" name="Footer Placeholder 3"/>
          <p:cNvSpPr>
            <a:spLocks noGrp="1"/>
          </p:cNvSpPr>
          <p:nvPr>
            <p:ph type="ftr" sz="quarter" idx="2"/>
          </p:nvPr>
        </p:nvSpPr>
        <p:spPr>
          <a:xfrm>
            <a:off x="0" y="8772671"/>
            <a:ext cx="2971800" cy="4634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71"/>
            <a:ext cx="2971800" cy="463407"/>
          </a:xfrm>
          <a:prstGeom prst="rect">
            <a:avLst/>
          </a:prstGeom>
        </p:spPr>
        <p:txBody>
          <a:bodyPr vert="horz" lIns="91440" tIns="45720" rIns="91440" bIns="45720" rtlCol="0" anchor="b"/>
          <a:lstStyle>
            <a:lvl1pPr algn="r">
              <a:defRPr sz="1200"/>
            </a:lvl1pPr>
          </a:lstStyle>
          <a:p>
            <a:fld id="{875F0020-6A7E-48C4-B00C-288290BE0A9E}" type="slidenum">
              <a:rPr lang="en-US" smtClean="0"/>
              <a:t>‹#›</a:t>
            </a:fld>
            <a:endParaRPr lang="en-US"/>
          </a:p>
        </p:txBody>
      </p:sp>
    </p:spTree>
    <p:extLst>
      <p:ext uri="{BB962C8B-B14F-4D97-AF65-F5344CB8AC3E}">
        <p14:creationId xmlns:p14="http://schemas.microsoft.com/office/powerpoint/2010/main" val="246460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63408"/>
          </a:xfrm>
          <a:prstGeom prst="rect">
            <a:avLst/>
          </a:prstGeom>
        </p:spPr>
        <p:txBody>
          <a:bodyPr vert="horz" lIns="91440" tIns="45720" rIns="91440" bIns="45720" rtlCol="0"/>
          <a:lstStyle>
            <a:lvl1pPr algn="r">
              <a:defRPr sz="1200"/>
            </a:lvl1pPr>
          </a:lstStyle>
          <a:p>
            <a:fld id="{40FC3508-E8F7-458D-B367-BDAFD52A9C9A}" type="datetimeFigureOut">
              <a:rPr lang="en-US" smtClean="0"/>
              <a:t>10/11/2017</a:t>
            </a:fld>
            <a:endParaRPr lang="en-US"/>
          </a:p>
        </p:txBody>
      </p:sp>
      <p:sp>
        <p:nvSpPr>
          <p:cNvPr id="4" name="Slide Image Placeholder 3"/>
          <p:cNvSpPr>
            <a:spLocks noGrp="1" noRot="1" noChangeAspect="1"/>
          </p:cNvSpPr>
          <p:nvPr>
            <p:ph type="sldImg" idx="2"/>
          </p:nvPr>
        </p:nvSpPr>
        <p:spPr>
          <a:xfrm>
            <a:off x="-111125" y="931863"/>
            <a:ext cx="3594100" cy="2697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424429" y="931371"/>
            <a:ext cx="3107000" cy="7371325"/>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71"/>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71"/>
            <a:ext cx="2971800" cy="463407"/>
          </a:xfrm>
          <a:prstGeom prst="rect">
            <a:avLst/>
          </a:prstGeom>
        </p:spPr>
        <p:txBody>
          <a:bodyPr vert="horz" lIns="91440" tIns="45720" rIns="91440" bIns="45720" rtlCol="0" anchor="b"/>
          <a:lstStyle>
            <a:lvl1pPr algn="r">
              <a:defRPr sz="1200"/>
            </a:lvl1pPr>
          </a:lstStyle>
          <a:p>
            <a:r>
              <a:rPr lang="en-US" dirty="0"/>
              <a:t>Slide </a:t>
            </a:r>
            <a:fld id="{29DE756F-184F-4D3A-B7EF-A08AD88F334E}" type="slidenum">
              <a:rPr lang="en-US" smtClean="0"/>
              <a:pPr/>
              <a:t>‹#›</a:t>
            </a:fld>
            <a:endParaRPr lang="en-US" dirty="0"/>
          </a:p>
        </p:txBody>
      </p:sp>
      <p:cxnSp>
        <p:nvCxnSpPr>
          <p:cNvPr id="14" name="Straight Connector 13"/>
          <p:cNvCxnSpPr/>
          <p:nvPr/>
        </p:nvCxnSpPr>
        <p:spPr>
          <a:xfrm>
            <a:off x="400050" y="6004133"/>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050" y="6455479"/>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0050" y="6923440"/>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0050" y="5531872"/>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0050" y="7379087"/>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00050" y="5076225"/>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0050" y="4157701"/>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0050" y="460826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0050" y="7847048"/>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00050" y="8302694"/>
            <a:ext cx="25717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472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228600" indent="0" algn="l" defTabSz="914400" rtl="0" eaLnBrk="1" latinLnBrk="0" hangingPunct="1">
      <a:defRPr sz="1600" kern="1200">
        <a:solidFill>
          <a:schemeClr val="tx1"/>
        </a:solidFill>
        <a:latin typeface="+mn-lt"/>
        <a:ea typeface="+mn-ea"/>
        <a:cs typeface="+mn-cs"/>
      </a:defRPr>
    </a:lvl2pPr>
    <a:lvl3pPr marL="457200" indent="0" algn="l" defTabSz="914400" rtl="0" eaLnBrk="1" latinLnBrk="0" hangingPunct="1">
      <a:defRPr sz="1600" kern="1200">
        <a:solidFill>
          <a:schemeClr val="tx1"/>
        </a:solidFill>
        <a:latin typeface="+mn-lt"/>
        <a:ea typeface="+mn-ea"/>
        <a:cs typeface="+mn-cs"/>
      </a:defRPr>
    </a:lvl3pPr>
    <a:lvl4pPr marL="685800" indent="0" algn="l" defTabSz="914400" rtl="0" eaLnBrk="1" latinLnBrk="0" hangingPunct="1">
      <a:defRPr sz="1600" kern="1200">
        <a:solidFill>
          <a:schemeClr val="tx1"/>
        </a:solidFill>
        <a:latin typeface="+mn-lt"/>
        <a:ea typeface="+mn-ea"/>
        <a:cs typeface="+mn-cs"/>
      </a:defRPr>
    </a:lvl4pPr>
    <a:lvl5pPr marL="914400" indent="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931863"/>
            <a:ext cx="3594100" cy="26971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a:t>
            </a:fld>
            <a:endParaRPr lang="en-US" dirty="0"/>
          </a:p>
        </p:txBody>
      </p:sp>
    </p:spTree>
    <p:extLst>
      <p:ext uri="{BB962C8B-B14F-4D97-AF65-F5344CB8AC3E}">
        <p14:creationId xmlns:p14="http://schemas.microsoft.com/office/powerpoint/2010/main" val="415739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16</a:t>
            </a:fld>
            <a:endParaRPr lang="en-US" dirty="0"/>
          </a:p>
        </p:txBody>
      </p:sp>
    </p:spTree>
    <p:extLst>
      <p:ext uri="{BB962C8B-B14F-4D97-AF65-F5344CB8AC3E}">
        <p14:creationId xmlns:p14="http://schemas.microsoft.com/office/powerpoint/2010/main" val="260439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Outbreaks</a:t>
            </a:r>
            <a:r>
              <a:rPr lang="en-US" baseline="0" dirty="0"/>
              <a:t> include large numbers of cases who share a common link (DNA fingerprint, resided in same shelter, shared acquaintances.</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20</a:t>
            </a:fld>
            <a:endParaRPr lang="en-US" dirty="0"/>
          </a:p>
        </p:txBody>
      </p:sp>
    </p:spTree>
    <p:extLst>
      <p:ext uri="{BB962C8B-B14F-4D97-AF65-F5344CB8AC3E}">
        <p14:creationId xmlns:p14="http://schemas.microsoft.com/office/powerpoint/2010/main" val="71903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Addressing TB among homeless population</a:t>
            </a:r>
            <a:r>
              <a:rPr lang="en-US" baseline="0" dirty="0"/>
              <a:t> is challenging due to many financial, logistical, and clinical barriers. Never the less, it remains critically important for public health.</a:t>
            </a:r>
            <a:endParaRPr lang="en-US" dirty="0"/>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21</a:t>
            </a:fld>
            <a:endParaRPr lang="en-US" dirty="0"/>
          </a:p>
        </p:txBody>
      </p:sp>
    </p:spTree>
    <p:extLst>
      <p:ext uri="{BB962C8B-B14F-4D97-AF65-F5344CB8AC3E}">
        <p14:creationId xmlns:p14="http://schemas.microsoft.com/office/powerpoint/2010/main" val="167594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22</a:t>
            </a:fld>
            <a:endParaRPr lang="en-US" dirty="0"/>
          </a:p>
        </p:txBody>
      </p:sp>
    </p:spTree>
    <p:extLst>
      <p:ext uri="{BB962C8B-B14F-4D97-AF65-F5344CB8AC3E}">
        <p14:creationId xmlns:p14="http://schemas.microsoft.com/office/powerpoint/2010/main" val="2936971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23</a:t>
            </a:fld>
            <a:endParaRPr lang="en-US" dirty="0"/>
          </a:p>
        </p:txBody>
      </p:sp>
    </p:spTree>
    <p:extLst>
      <p:ext uri="{BB962C8B-B14F-4D97-AF65-F5344CB8AC3E}">
        <p14:creationId xmlns:p14="http://schemas.microsoft.com/office/powerpoint/2010/main" val="368901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24</a:t>
            </a:fld>
            <a:endParaRPr lang="en-US" dirty="0"/>
          </a:p>
        </p:txBody>
      </p:sp>
    </p:spTree>
    <p:extLst>
      <p:ext uri="{BB962C8B-B14F-4D97-AF65-F5344CB8AC3E}">
        <p14:creationId xmlns:p14="http://schemas.microsoft.com/office/powerpoint/2010/main" val="2101391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Outbreaks</a:t>
            </a:r>
            <a:r>
              <a:rPr lang="en-US" baseline="0" dirty="0"/>
              <a:t> include large numbers of cases who share a common link (DNA fingerprint, resided in same shelter, shared acquaintances.</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25</a:t>
            </a:fld>
            <a:endParaRPr lang="en-US" dirty="0"/>
          </a:p>
        </p:txBody>
      </p:sp>
    </p:spTree>
    <p:extLst>
      <p:ext uri="{BB962C8B-B14F-4D97-AF65-F5344CB8AC3E}">
        <p14:creationId xmlns:p14="http://schemas.microsoft.com/office/powerpoint/2010/main" val="264193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26</a:t>
            </a:fld>
            <a:endParaRPr lang="en-US" dirty="0"/>
          </a:p>
        </p:txBody>
      </p:sp>
    </p:spTree>
    <p:extLst>
      <p:ext uri="{BB962C8B-B14F-4D97-AF65-F5344CB8AC3E}">
        <p14:creationId xmlns:p14="http://schemas.microsoft.com/office/powerpoint/2010/main" val="2568963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link</a:t>
            </a:r>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27</a:t>
            </a:fld>
            <a:endParaRPr lang="en-US" dirty="0"/>
          </a:p>
        </p:txBody>
      </p:sp>
    </p:spTree>
    <p:extLst>
      <p:ext uri="{BB962C8B-B14F-4D97-AF65-F5344CB8AC3E}">
        <p14:creationId xmlns:p14="http://schemas.microsoft.com/office/powerpoint/2010/main" val="4214639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Developed in collaboration with CDC, National Health Care for the Homeless Council, US Interagency Council on Homelessness, and many other health and social service organizations, the </a:t>
            </a:r>
            <a:r>
              <a:rPr lang="en-US" sz="1600" b="0" i="1" kern="1200" dirty="0">
                <a:solidFill>
                  <a:schemeClr val="tx1"/>
                </a:solidFill>
                <a:effectLst/>
                <a:latin typeface="+mn-lt"/>
                <a:ea typeface="+mn-ea"/>
                <a:cs typeface="+mn-cs"/>
              </a:rPr>
              <a:t>Homelessness and TB Toolkit</a:t>
            </a:r>
            <a:r>
              <a:rPr lang="en-US" sz="1600" b="0" i="0" kern="1200" dirty="0">
                <a:solidFill>
                  <a:schemeClr val="tx1"/>
                </a:solidFill>
                <a:effectLst/>
                <a:latin typeface="+mn-lt"/>
                <a:ea typeface="+mn-ea"/>
                <a:cs typeface="+mn-cs"/>
              </a:rPr>
              <a:t> contains guidelines, forms, signs, educational materials, and other resources collected from many sources in the United States and Canada. The forms are presented as templates that can be modified or edited for a given site’s needs.</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Click</a:t>
            </a:r>
            <a:r>
              <a:rPr lang="en-US" sz="1600" b="0" i="0" kern="1200" baseline="0" dirty="0">
                <a:solidFill>
                  <a:schemeClr val="tx1"/>
                </a:solidFill>
                <a:effectLst/>
                <a:latin typeface="+mn-lt"/>
                <a:ea typeface="+mn-ea"/>
                <a:cs typeface="+mn-cs"/>
              </a:rPr>
              <a:t> image for link to TB Toolkit</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29</a:t>
            </a:fld>
            <a:endParaRPr lang="en-US" dirty="0"/>
          </a:p>
        </p:txBody>
      </p:sp>
    </p:spTree>
    <p:extLst>
      <p:ext uri="{BB962C8B-B14F-4D97-AF65-F5344CB8AC3E}">
        <p14:creationId xmlns:p14="http://schemas.microsoft.com/office/powerpoint/2010/main" val="40186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TB bacteria are spread through the air from one person to another. The TB bacteria are put into the air when a person with TB disease of the lungs or throat coughs, speaks, or sings. People nearby may breathe in these bacteria and become infected.</a:t>
            </a: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TB is NOT spread by: </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shaking someone's hand</a:t>
            </a:r>
          </a:p>
          <a:p>
            <a:r>
              <a:rPr lang="en-US" sz="1600" b="0" i="0" kern="1200" dirty="0">
                <a:solidFill>
                  <a:schemeClr val="tx1"/>
                </a:solidFill>
                <a:effectLst/>
                <a:latin typeface="+mn-lt"/>
                <a:ea typeface="+mn-ea"/>
                <a:cs typeface="+mn-cs"/>
              </a:rPr>
              <a:t>sharing food or drink</a:t>
            </a:r>
          </a:p>
          <a:p>
            <a:r>
              <a:rPr lang="en-US" sz="1600" b="0" i="0" kern="1200" dirty="0">
                <a:solidFill>
                  <a:schemeClr val="tx1"/>
                </a:solidFill>
                <a:effectLst/>
                <a:latin typeface="+mn-lt"/>
                <a:ea typeface="+mn-ea"/>
                <a:cs typeface="+mn-cs"/>
              </a:rPr>
              <a:t>touching bed linens or toilet seats</a:t>
            </a:r>
          </a:p>
          <a:p>
            <a:r>
              <a:rPr lang="en-US" sz="1600" b="0" i="0" kern="1200" dirty="0">
                <a:solidFill>
                  <a:schemeClr val="tx1"/>
                </a:solidFill>
                <a:effectLst/>
                <a:latin typeface="+mn-lt"/>
                <a:ea typeface="+mn-ea"/>
                <a:cs typeface="+mn-cs"/>
              </a:rPr>
              <a:t>sharing toothbrushes</a:t>
            </a:r>
          </a:p>
          <a:p>
            <a:r>
              <a:rPr lang="en-US" sz="1600" b="0" i="0" kern="1200" dirty="0">
                <a:solidFill>
                  <a:schemeClr val="tx1"/>
                </a:solidFill>
                <a:effectLst/>
                <a:latin typeface="+mn-lt"/>
                <a:ea typeface="+mn-ea"/>
                <a:cs typeface="+mn-cs"/>
              </a:rPr>
              <a:t>kissing</a:t>
            </a:r>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4</a:t>
            </a:fld>
            <a:endParaRPr lang="en-US" dirty="0"/>
          </a:p>
        </p:txBody>
      </p:sp>
    </p:spTree>
    <p:extLst>
      <p:ext uri="{BB962C8B-B14F-4D97-AF65-F5344CB8AC3E}">
        <p14:creationId xmlns:p14="http://schemas.microsoft.com/office/powerpoint/2010/main" val="1195133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Developed in collaboration with CDC, National Health Care for the Homeless Council, US Interagency Council on Homelessness, and many other health and social service organizations, the </a:t>
            </a:r>
            <a:r>
              <a:rPr lang="en-US" sz="1600" b="0" i="1" kern="1200" dirty="0">
                <a:solidFill>
                  <a:schemeClr val="tx1"/>
                </a:solidFill>
                <a:effectLst/>
                <a:latin typeface="+mn-lt"/>
                <a:ea typeface="+mn-ea"/>
                <a:cs typeface="+mn-cs"/>
              </a:rPr>
              <a:t>Homelessness and TB Toolkit</a:t>
            </a:r>
            <a:r>
              <a:rPr lang="en-US" sz="1600" b="0" i="0" kern="1200" dirty="0">
                <a:solidFill>
                  <a:schemeClr val="tx1"/>
                </a:solidFill>
                <a:effectLst/>
                <a:latin typeface="+mn-lt"/>
                <a:ea typeface="+mn-ea"/>
                <a:cs typeface="+mn-cs"/>
              </a:rPr>
              <a:t> contains guidelines, forms, signs, educational materials, and other resources collected from many sources in the United States and Canada. The forms are presented as templates that can be modified or edited for a given site’s needs.</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Click</a:t>
            </a:r>
            <a:r>
              <a:rPr lang="en-US" sz="1600" b="0" i="0" kern="1200" baseline="0" dirty="0">
                <a:solidFill>
                  <a:schemeClr val="tx1"/>
                </a:solidFill>
                <a:effectLst/>
                <a:latin typeface="+mn-lt"/>
                <a:ea typeface="+mn-ea"/>
                <a:cs typeface="+mn-cs"/>
              </a:rPr>
              <a:t> image for link to TB Toolkit</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30</a:t>
            </a:fld>
            <a:endParaRPr lang="en-US" dirty="0"/>
          </a:p>
        </p:txBody>
      </p:sp>
    </p:spTree>
    <p:extLst>
      <p:ext uri="{BB962C8B-B14F-4D97-AF65-F5344CB8AC3E}">
        <p14:creationId xmlns:p14="http://schemas.microsoft.com/office/powerpoint/2010/main" val="3878578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Developed in collaboration with CDC, National Health Care for the Homeless Council, US Interagency Council on Homelessness, and many other health and social service organizations, the </a:t>
            </a:r>
            <a:r>
              <a:rPr lang="en-US" sz="1600" b="0" i="1" kern="1200" dirty="0">
                <a:solidFill>
                  <a:schemeClr val="tx1"/>
                </a:solidFill>
                <a:effectLst/>
                <a:latin typeface="+mn-lt"/>
                <a:ea typeface="+mn-ea"/>
                <a:cs typeface="+mn-cs"/>
              </a:rPr>
              <a:t>Homelessness and TB Toolkit</a:t>
            </a:r>
            <a:r>
              <a:rPr lang="en-US" sz="1600" b="0" i="0" kern="1200" dirty="0">
                <a:solidFill>
                  <a:schemeClr val="tx1"/>
                </a:solidFill>
                <a:effectLst/>
                <a:latin typeface="+mn-lt"/>
                <a:ea typeface="+mn-ea"/>
                <a:cs typeface="+mn-cs"/>
              </a:rPr>
              <a:t> contains guidelines, forms, signs, educational materials, and other resources collected from many sources in the United States and Canada. The forms are presented as templates that can be modified or edited for a given site’s needs.</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Click</a:t>
            </a:r>
            <a:r>
              <a:rPr lang="en-US" sz="1600" b="0" i="0" kern="1200" baseline="0" dirty="0">
                <a:solidFill>
                  <a:schemeClr val="tx1"/>
                </a:solidFill>
                <a:effectLst/>
                <a:latin typeface="+mn-lt"/>
                <a:ea typeface="+mn-ea"/>
                <a:cs typeface="+mn-cs"/>
              </a:rPr>
              <a:t> image for link to TB Toolkit</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31</a:t>
            </a:fld>
            <a:endParaRPr lang="en-US" dirty="0"/>
          </a:p>
        </p:txBody>
      </p:sp>
    </p:spTree>
    <p:extLst>
      <p:ext uri="{BB962C8B-B14F-4D97-AF65-F5344CB8AC3E}">
        <p14:creationId xmlns:p14="http://schemas.microsoft.com/office/powerpoint/2010/main" val="2349955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 y="931863"/>
            <a:ext cx="3594100" cy="26971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32</a:t>
            </a:fld>
            <a:endParaRPr lang="en-US" dirty="0"/>
          </a:p>
        </p:txBody>
      </p:sp>
    </p:spTree>
    <p:extLst>
      <p:ext uri="{BB962C8B-B14F-4D97-AF65-F5344CB8AC3E}">
        <p14:creationId xmlns:p14="http://schemas.microsoft.com/office/powerpoint/2010/main" val="337783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TB bacteria can live in the body without making you sick. This is called latent TB infection. In most people who breathe in TB bacteria and become infected, the body is able to fight the bacteria to stop them from growing. </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TB bacteria become active if the immune system can’t stop them from growing. When TB bacteria are active (multiplying in your body), this is called TB disease. People with TB disease are sick. They may also be able to spread the bacteria to people they spend time with every day.</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Many people who have latent TB infection never develop TB disease. Some people develop TB disease soon after becoming infected (within weeks) before their immune system can fight the TB bacteria. Other people may get sick years later when their immune system becomes weak for another reason.</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For people whose immune systems are weak, especially those with HIV infection, the risk of developing TB disease is much higher than for people with normal immune systems.</a:t>
            </a:r>
          </a:p>
          <a:p>
            <a:endParaRPr lang="en-US" dirty="0"/>
          </a:p>
          <a:p>
            <a:r>
              <a:rPr lang="en-US" dirty="0"/>
              <a:t>Symptoms vary depending on part</a:t>
            </a:r>
            <a:r>
              <a:rPr lang="en-US" baseline="0" dirty="0"/>
              <a:t> of body affected.</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5</a:t>
            </a:fld>
            <a:endParaRPr lang="en-US" dirty="0"/>
          </a:p>
        </p:txBody>
      </p:sp>
    </p:spTree>
    <p:extLst>
      <p:ext uri="{BB962C8B-B14F-4D97-AF65-F5344CB8AC3E}">
        <p14:creationId xmlns:p14="http://schemas.microsoft.com/office/powerpoint/2010/main" val="190435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Overall, about 5 to 10% of infected persons who do not receive treatment for latent TB infection will develop TB disease at some time in their lives. For persons whose immune systems are weak, especially those with HIV infection, the risk of developing TB disease is much higher than for persons with normal immune systems.</a:t>
            </a:r>
          </a:p>
          <a:p>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Generally, persons at high risk for developing TB disease fall into two categories:</a:t>
            </a:r>
          </a:p>
          <a:p>
            <a:r>
              <a:rPr lang="en-US" sz="1600" b="0" i="0" kern="1200" dirty="0">
                <a:solidFill>
                  <a:schemeClr val="tx1"/>
                </a:solidFill>
                <a:effectLst/>
                <a:latin typeface="+mn-lt"/>
                <a:ea typeface="+mn-ea"/>
                <a:cs typeface="+mn-cs"/>
              </a:rPr>
              <a:t>Persons who have been recently infected with TB bacteria</a:t>
            </a:r>
          </a:p>
          <a:p>
            <a:r>
              <a:rPr lang="en-US" sz="1600" b="0" i="0" kern="1200" dirty="0">
                <a:solidFill>
                  <a:schemeClr val="tx1"/>
                </a:solidFill>
                <a:effectLst/>
                <a:latin typeface="+mn-lt"/>
                <a:ea typeface="+mn-ea"/>
                <a:cs typeface="+mn-cs"/>
              </a:rPr>
              <a:t>Persons with medical conditions that weaken the immune system</a:t>
            </a:r>
          </a:p>
          <a:p>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6</a:t>
            </a:fld>
            <a:endParaRPr lang="en-US" dirty="0"/>
          </a:p>
        </p:txBody>
      </p:sp>
    </p:spTree>
    <p:extLst>
      <p:ext uri="{BB962C8B-B14F-4D97-AF65-F5344CB8AC3E}">
        <p14:creationId xmlns:p14="http://schemas.microsoft.com/office/powerpoint/2010/main" val="95237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a:t>
            </a:r>
            <a:r>
              <a:rPr lang="en-US" baseline="0" dirty="0"/>
              <a:t> TB can be treated, </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7</a:t>
            </a:fld>
            <a:endParaRPr lang="en-US" dirty="0"/>
          </a:p>
        </p:txBody>
      </p:sp>
    </p:spTree>
    <p:extLst>
      <p:ext uri="{BB962C8B-B14F-4D97-AF65-F5344CB8AC3E}">
        <p14:creationId xmlns:p14="http://schemas.microsoft.com/office/powerpoint/2010/main" val="192451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image for video (3 ½</a:t>
            </a:r>
            <a:r>
              <a:rPr lang="en-US" baseline="0" dirty="0"/>
              <a:t> minutes long).</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8</a:t>
            </a:fld>
            <a:endParaRPr lang="en-US" dirty="0"/>
          </a:p>
        </p:txBody>
      </p:sp>
    </p:spTree>
    <p:extLst>
      <p:ext uri="{BB962C8B-B14F-4D97-AF65-F5344CB8AC3E}">
        <p14:creationId xmlns:p14="http://schemas.microsoft.com/office/powerpoint/2010/main" val="1236261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Steady</a:t>
            </a:r>
            <a:r>
              <a:rPr lang="en-US" baseline="0" dirty="0"/>
              <a:t> decline in cases since 1995. A total of 9,563 cases were reported in 2015.</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11</a:t>
            </a:fld>
            <a:endParaRPr lang="en-US" dirty="0"/>
          </a:p>
        </p:txBody>
      </p:sp>
    </p:spTree>
    <p:extLst>
      <p:ext uri="{BB962C8B-B14F-4D97-AF65-F5344CB8AC3E}">
        <p14:creationId xmlns:p14="http://schemas.microsoft.com/office/powerpoint/2010/main" val="410540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number of cases have declined since 2001; 1,334 cases reported in 2015.</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12</a:t>
            </a:fld>
            <a:endParaRPr lang="en-US" dirty="0"/>
          </a:p>
        </p:txBody>
      </p:sp>
    </p:spTree>
    <p:extLst>
      <p:ext uri="{BB962C8B-B14F-4D97-AF65-F5344CB8AC3E}">
        <p14:creationId xmlns:p14="http://schemas.microsoft.com/office/powerpoint/2010/main" val="421987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a:t>
            </a:r>
            <a:r>
              <a:rPr lang="en-US" baseline="0" dirty="0"/>
              <a:t> case rate = 4.9 per 100,000</a:t>
            </a:r>
            <a:endParaRPr lang="en-US" dirty="0"/>
          </a:p>
        </p:txBody>
      </p:sp>
      <p:sp>
        <p:nvSpPr>
          <p:cNvPr id="4" name="Slide Number Placeholder 3"/>
          <p:cNvSpPr>
            <a:spLocks noGrp="1"/>
          </p:cNvSpPr>
          <p:nvPr>
            <p:ph type="sldNum" sz="quarter" idx="10"/>
          </p:nvPr>
        </p:nvSpPr>
        <p:spPr/>
        <p:txBody>
          <a:bodyPr/>
          <a:lstStyle/>
          <a:p>
            <a:r>
              <a:rPr lang="en-US"/>
              <a:t>Slide </a:t>
            </a:r>
            <a:fld id="{29DE756F-184F-4D3A-B7EF-A08AD88F334E}" type="slidenum">
              <a:rPr lang="en-US" smtClean="0"/>
              <a:pPr/>
              <a:t>13</a:t>
            </a:fld>
            <a:endParaRPr lang="en-US" dirty="0"/>
          </a:p>
        </p:txBody>
      </p:sp>
    </p:spTree>
    <p:extLst>
      <p:ext uri="{BB962C8B-B14F-4D97-AF65-F5344CB8AC3E}">
        <p14:creationId xmlns:p14="http://schemas.microsoft.com/office/powerpoint/2010/main" val="1631894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6F5874-E0A9-44EE-AB08-3A28A532A9A5}"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922691" y="4776186"/>
            <a:ext cx="6738738" cy="0"/>
          </a:xfrm>
          <a:prstGeom prst="line">
            <a:avLst/>
          </a:prstGeom>
          <a:ln w="381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74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fld id="{CE0F2C72-0207-403C-921D-90EF0254586B}" type="datetime1">
              <a:rPr lang="en-US" smtClean="0"/>
              <a:t>10/11/2017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14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2691" y="2707636"/>
            <a:ext cx="6738738" cy="1855167"/>
          </a:xfrm>
        </p:spPr>
        <p:txBody>
          <a:bodyPr anchor="b">
            <a:noAutofit/>
          </a:bodyPr>
          <a:lstStyle>
            <a:lvl1pPr algn="l">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922691" y="4909354"/>
            <a:ext cx="6738738"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C6F5874-E0A9-44EE-AB08-3A28A532A9A5}" type="datetime1">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14"/>
          <p:cNvCxnSpPr/>
          <p:nvPr userDrawn="1"/>
        </p:nvCxnSpPr>
        <p:spPr>
          <a:xfrm>
            <a:off x="922691" y="4776186"/>
            <a:ext cx="67387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9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10/11/2017</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305809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10/11/2017</a:t>
            </a:fld>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5046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4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89403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7" y="19389"/>
            <a:ext cx="7254722" cy="1325563"/>
          </a:xfrm>
        </p:spPr>
        <p:txBody>
          <a:bodyPr/>
          <a:lstStyle>
            <a:lvl1pPr>
              <a:defRPr>
                <a:solidFill>
                  <a:schemeClr val="bg1"/>
                </a:solidFill>
              </a:defRPr>
            </a:lvl1pPr>
          </a:lstStyle>
          <a:p>
            <a:r>
              <a:rPr lang="en-US" dirty="0"/>
              <a:t>Click to edit Master title style</a:t>
            </a:r>
          </a:p>
        </p:txBody>
      </p:sp>
      <p:sp>
        <p:nvSpPr>
          <p:cNvPr id="7" name="Chart Placeholder 6"/>
          <p:cNvSpPr>
            <a:spLocks noGrp="1"/>
          </p:cNvSpPr>
          <p:nvPr>
            <p:ph type="chart" sz="quarter" idx="13"/>
          </p:nvPr>
        </p:nvSpPr>
        <p:spPr>
          <a:xfrm>
            <a:off x="1260628" y="493486"/>
            <a:ext cx="7254721" cy="5732691"/>
          </a:xfrm>
        </p:spPr>
        <p:txBody>
          <a:bodyPr anchor="ctr"/>
          <a:lstStyle>
            <a:lvl1pPr algn="ctr">
              <a:defRPr/>
            </a:lvl1pPr>
          </a:lstStyle>
          <a:p>
            <a:endParaRPr lang="en-US" dirty="0"/>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321151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968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4923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tx1">
                    <a:lumMod val="75000"/>
                  </a:schemeClr>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10/11/2017</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0027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03199"/>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35199"/>
            <a:ext cx="5949702" cy="3819371"/>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850163" y="2589742"/>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10/11/2017</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22985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97506"/>
            <a:ext cx="7886700" cy="1114960"/>
          </a:xfrm>
        </p:spPr>
        <p:txBody>
          <a:bodyPr anchor="b">
            <a:normAutofit/>
          </a:bodyPr>
          <a:lstStyle>
            <a:lvl1pPr algn="ctr">
              <a:defRPr sz="7000" b="1" baseline="0">
                <a:solidFill>
                  <a:schemeClr val="tx1"/>
                </a:solidFill>
              </a:defRPr>
            </a:lvl1pPr>
          </a:lstStyle>
          <a:p>
            <a:r>
              <a:rPr lang="en-US" dirty="0"/>
              <a:t>Thank you</a:t>
            </a:r>
          </a:p>
        </p:txBody>
      </p:sp>
      <p:sp>
        <p:nvSpPr>
          <p:cNvPr id="7" name="Text Placeholder 6"/>
          <p:cNvSpPr>
            <a:spLocks noGrp="1"/>
          </p:cNvSpPr>
          <p:nvPr>
            <p:ph type="body" sz="quarter" idx="13"/>
          </p:nvPr>
        </p:nvSpPr>
        <p:spPr>
          <a:xfrm>
            <a:off x="1573562" y="4580175"/>
            <a:ext cx="5913088" cy="1527661"/>
          </a:xfrm>
        </p:spPr>
        <p:txBody>
          <a:bodyPr>
            <a:normAutofit/>
          </a:bodyPr>
          <a:lstStyle>
            <a:lvl1pPr marL="0" indent="0" algn="ctr">
              <a:buNone/>
              <a:defRPr sz="2400" b="1">
                <a:solidFill>
                  <a:schemeClr val="tx2"/>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
          <p:cNvCxnSpPr/>
          <p:nvPr userDrawn="1"/>
        </p:nvCxnSpPr>
        <p:spPr>
          <a:xfrm>
            <a:off x="586756" y="4431069"/>
            <a:ext cx="7886700" cy="262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1045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604" y="509003"/>
            <a:ext cx="6630895"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068605" y="1551074"/>
            <a:ext cx="6630895"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068604" y="2223450"/>
            <a:ext cx="6630895"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068604" y="6352778"/>
            <a:ext cx="1283378" cy="365125"/>
          </a:xfrm>
        </p:spPr>
        <p:txBody>
          <a:bodyPr/>
          <a:lstStyle/>
          <a:p>
            <a:fld id="{B94F94E2-85F5-4BE5-813E-555336E46351}" type="datetime1">
              <a:rPr lang="en-US" smtClean="0"/>
              <a:t>10/11/2017</a:t>
            </a:fld>
            <a:endParaRPr lang="en-US"/>
          </a:p>
        </p:txBody>
      </p:sp>
      <p:sp>
        <p:nvSpPr>
          <p:cNvPr id="5" name="Footer Placeholder 4"/>
          <p:cNvSpPr>
            <a:spLocks noGrp="1"/>
          </p:cNvSpPr>
          <p:nvPr>
            <p:ph type="ftr" sz="quarter" idx="11"/>
          </p:nvPr>
        </p:nvSpPr>
        <p:spPr>
          <a:xfrm>
            <a:off x="3576644" y="6352778"/>
            <a:ext cx="3593791" cy="365125"/>
          </a:xfrm>
        </p:spPr>
        <p:txBody>
          <a:bodyPr/>
          <a:lstStyle/>
          <a:p>
            <a:endParaRPr lang="en-US"/>
          </a:p>
        </p:txBody>
      </p:sp>
      <p:sp>
        <p:nvSpPr>
          <p:cNvPr id="6" name="Slide Number Placeholder 5"/>
          <p:cNvSpPr>
            <a:spLocks noGrp="1"/>
          </p:cNvSpPr>
          <p:nvPr>
            <p:ph type="sldNum" sz="quarter" idx="12"/>
          </p:nvPr>
        </p:nvSpPr>
        <p:spPr>
          <a:xfrm>
            <a:off x="7395098" y="6356352"/>
            <a:ext cx="1120251" cy="365125"/>
          </a:xfrm>
        </p:spPr>
        <p:txBody>
          <a:bodyPr/>
          <a:lstStyle/>
          <a:p>
            <a:fld id="{3264D530-B60B-4A5A-91C0-C766C58A4783}" type="slidenum">
              <a:rPr lang="en-US" smtClean="0"/>
              <a:t>‹#›</a:t>
            </a:fld>
            <a:endParaRPr lang="en-US"/>
          </a:p>
        </p:txBody>
      </p:sp>
      <p:cxnSp>
        <p:nvCxnSpPr>
          <p:cNvPr id="16" name="Line 15"/>
          <p:cNvCxnSpPr/>
          <p:nvPr userDrawn="1"/>
        </p:nvCxnSpPr>
        <p:spPr>
          <a:xfrm flipV="1">
            <a:off x="2068604" y="1387961"/>
            <a:ext cx="6639773"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041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4007" y="613102"/>
            <a:ext cx="6291343"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221006" y="1677880"/>
            <a:ext cx="6317592"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411550" y="6356352"/>
            <a:ext cx="1274500" cy="365125"/>
          </a:xfrm>
        </p:spPr>
        <p:txBody>
          <a:bodyPr/>
          <a:lstStyle/>
          <a:p>
            <a:fld id="{A739885D-35F9-4D52-AC34-F9452E408474}" type="datetime1">
              <a:rPr lang="en-US" smtClean="0"/>
              <a:t>10/11/2017</a:t>
            </a:fld>
            <a:endParaRPr lang="en-US"/>
          </a:p>
        </p:txBody>
      </p:sp>
      <p:sp>
        <p:nvSpPr>
          <p:cNvPr id="6" name="Footer Placeholder 5"/>
          <p:cNvSpPr>
            <a:spLocks noGrp="1"/>
          </p:cNvSpPr>
          <p:nvPr>
            <p:ph type="ftr" sz="quarter" idx="11"/>
          </p:nvPr>
        </p:nvSpPr>
        <p:spPr>
          <a:xfrm>
            <a:off x="2909934" y="6356352"/>
            <a:ext cx="3844030" cy="365125"/>
          </a:xfrm>
        </p:spPr>
        <p:txBody>
          <a:bodyPr/>
          <a:lstStyle/>
          <a:p>
            <a:endParaRPr lang="en-US" dirty="0"/>
          </a:p>
        </p:txBody>
      </p:sp>
      <p:sp>
        <p:nvSpPr>
          <p:cNvPr id="7" name="Slide Number Placeholder 6"/>
          <p:cNvSpPr>
            <a:spLocks noGrp="1"/>
          </p:cNvSpPr>
          <p:nvPr>
            <p:ph type="sldNum" sz="quarter" idx="12"/>
          </p:nvPr>
        </p:nvSpPr>
        <p:spPr>
          <a:xfrm>
            <a:off x="6977848" y="6356352"/>
            <a:ext cx="1537501" cy="365125"/>
          </a:xfrm>
        </p:spPr>
        <p:txBody>
          <a:bodyPr/>
          <a:lstStyle/>
          <a:p>
            <a:fld id="{3264D530-B60B-4A5A-91C0-C766C58A4783}" type="slidenum">
              <a:rPr lang="en-US" smtClean="0"/>
              <a:t>‹#›</a:t>
            </a:fld>
            <a:endParaRPr lang="en-US"/>
          </a:p>
        </p:txBody>
      </p:sp>
      <p:cxnSp>
        <p:nvCxnSpPr>
          <p:cNvPr id="10" name="Line 9"/>
          <p:cNvCxnSpPr/>
          <p:nvPr userDrawn="1"/>
        </p:nvCxnSpPr>
        <p:spPr>
          <a:xfrm flipV="1">
            <a:off x="2221005" y="1407912"/>
            <a:ext cx="630936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763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4" y="159658"/>
            <a:ext cx="5115201" cy="1480980"/>
          </a:xfrm>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4" y="2220686"/>
            <a:ext cx="5981969" cy="3882315"/>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2" name="Picture Placeholder 14"/>
          <p:cNvSpPr>
            <a:spLocks noGrp="1"/>
          </p:cNvSpPr>
          <p:nvPr>
            <p:ph type="pic" sz="quarter" idx="13"/>
          </p:nvPr>
        </p:nvSpPr>
        <p:spPr>
          <a:xfrm>
            <a:off x="6904774" y="2608344"/>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433345" y="6356352"/>
            <a:ext cx="1501987" cy="365125"/>
          </a:xfrm>
        </p:spPr>
        <p:txBody>
          <a:bodyPr/>
          <a:lstStyle/>
          <a:p>
            <a:fld id="{8D27AE92-589F-4A4D-963D-6DF80804A2FF}" type="datetime1">
              <a:rPr lang="en-US" smtClean="0"/>
              <a:t>10/11/2017</a:t>
            </a:fld>
            <a:endParaRPr lang="en-US"/>
          </a:p>
        </p:txBody>
      </p:sp>
      <p:sp>
        <p:nvSpPr>
          <p:cNvPr id="5" name="Footer Placeholder 4"/>
          <p:cNvSpPr>
            <a:spLocks noGrp="1"/>
          </p:cNvSpPr>
          <p:nvPr>
            <p:ph type="ftr" sz="quarter" idx="11"/>
          </p:nvPr>
        </p:nvSpPr>
        <p:spPr>
          <a:xfrm>
            <a:off x="2159216" y="6356352"/>
            <a:ext cx="4735566" cy="365125"/>
          </a:xfrm>
        </p:spPr>
        <p:txBody>
          <a:bodyPr/>
          <a:lstStyle/>
          <a:p>
            <a:endParaRPr lang="en-US" dirty="0"/>
          </a:p>
        </p:txBody>
      </p:sp>
      <p:sp>
        <p:nvSpPr>
          <p:cNvPr id="6" name="Slide Number Placeholder 5"/>
          <p:cNvSpPr>
            <a:spLocks noGrp="1"/>
          </p:cNvSpPr>
          <p:nvPr>
            <p:ph type="sldNum" sz="quarter" idx="12"/>
          </p:nvPr>
        </p:nvSpPr>
        <p:spPr>
          <a:xfrm>
            <a:off x="7075502" y="6356352"/>
            <a:ext cx="1439847"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2668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260628" y="43998"/>
            <a:ext cx="7254722"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260628" y="478970"/>
            <a:ext cx="725472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10/11/2017</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84043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6" name="Content Placeholder 5"/>
          <p:cNvSpPr>
            <a:spLocks noGrp="1"/>
          </p:cNvSpPr>
          <p:nvPr>
            <p:ph sz="quarter" idx="13"/>
          </p:nvPr>
        </p:nvSpPr>
        <p:spPr>
          <a:xfrm>
            <a:off x="1376039" y="1669002"/>
            <a:ext cx="7139311"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10/11/2017</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8145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376039" y="107674"/>
            <a:ext cx="7130278" cy="1325563"/>
          </a:xfrm>
        </p:spPr>
        <p:txBody>
          <a:bodyPr/>
          <a:lstStyle/>
          <a:p>
            <a:r>
              <a:rPr lang="en-US"/>
              <a:t>Click to edit Master title style</a:t>
            </a:r>
          </a:p>
        </p:txBody>
      </p:sp>
      <p:sp>
        <p:nvSpPr>
          <p:cNvPr id="12" name="Content Placeholder 5"/>
          <p:cNvSpPr>
            <a:spLocks noGrp="1"/>
          </p:cNvSpPr>
          <p:nvPr>
            <p:ph sz="quarter" idx="15"/>
          </p:nvPr>
        </p:nvSpPr>
        <p:spPr>
          <a:xfrm>
            <a:off x="1376039" y="1668978"/>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5060273" y="1669001"/>
            <a:ext cx="3455078" cy="4519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05522" y="6356352"/>
            <a:ext cx="1269507" cy="365125"/>
          </a:xfrm>
        </p:spPr>
        <p:txBody>
          <a:bodyPr/>
          <a:lstStyle/>
          <a:p>
            <a:fld id="{E85607ED-8E83-49CF-B67F-464756B84873}" type="datetime1">
              <a:rPr lang="en-US" smtClean="0"/>
              <a:t>10/11/2017</a:t>
            </a:fld>
            <a:endParaRPr lang="en-US"/>
          </a:p>
        </p:txBody>
      </p:sp>
      <p:sp>
        <p:nvSpPr>
          <p:cNvPr id="4" name="Footer Placeholder 3"/>
          <p:cNvSpPr>
            <a:spLocks noGrp="1"/>
          </p:cNvSpPr>
          <p:nvPr>
            <p:ph type="ftr" sz="quarter" idx="11"/>
          </p:nvPr>
        </p:nvSpPr>
        <p:spPr>
          <a:xfrm>
            <a:off x="2388093" y="6356352"/>
            <a:ext cx="4714042" cy="365125"/>
          </a:xfrm>
        </p:spPr>
        <p:txBody>
          <a:bodyPr/>
          <a:lstStyle/>
          <a:p>
            <a:endParaRPr lang="en-US" dirty="0"/>
          </a:p>
        </p:txBody>
      </p:sp>
      <p:sp>
        <p:nvSpPr>
          <p:cNvPr id="5" name="Slide Number Placeholder 4"/>
          <p:cNvSpPr>
            <a:spLocks noGrp="1"/>
          </p:cNvSpPr>
          <p:nvPr>
            <p:ph type="sldNum" sz="quarter" idx="12"/>
          </p:nvPr>
        </p:nvSpPr>
        <p:spPr>
          <a:xfrm>
            <a:off x="7315200" y="6356352"/>
            <a:ext cx="1200150" cy="365125"/>
          </a:xfrm>
        </p:spPr>
        <p:txBody>
          <a:bodyPr/>
          <a:lstStyle/>
          <a:p>
            <a:fld id="{3D109FF3-1548-4CDB-B82B-70387ADEE53E}" type="slidenum">
              <a:rPr lang="en-US" smtClean="0"/>
              <a:t>‹#›</a:t>
            </a:fld>
            <a:endParaRPr lang="en-US"/>
          </a:p>
        </p:txBody>
      </p:sp>
      <p:cxnSp>
        <p:nvCxnSpPr>
          <p:cNvPr id="9" name="Line 8"/>
          <p:cNvCxnSpPr/>
          <p:nvPr userDrawn="1"/>
        </p:nvCxnSpPr>
        <p:spPr>
          <a:xfrm>
            <a:off x="1376039" y="1509204"/>
            <a:ext cx="7139311" cy="9252"/>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58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43" y="217714"/>
            <a:ext cx="5266122" cy="1418711"/>
          </a:xfrm>
          <a:ln>
            <a:noFill/>
          </a:ln>
        </p:spPr>
        <p:txBody>
          <a:bodyPr anchor="b">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433343" y="2206171"/>
            <a:ext cx="5949702" cy="3848400"/>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6734049" y="2446066"/>
            <a:ext cx="1781301" cy="2800896"/>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11" name="Text Placeholder 6"/>
          <p:cNvSpPr>
            <a:spLocks noGrp="1"/>
          </p:cNvSpPr>
          <p:nvPr>
            <p:ph type="body" sz="quarter" idx="15" hasCustomPrompt="1"/>
          </p:nvPr>
        </p:nvSpPr>
        <p:spPr>
          <a:xfrm>
            <a:off x="6188942" y="5486857"/>
            <a:ext cx="2460624"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a:xfrm>
            <a:off x="433343" y="6356352"/>
            <a:ext cx="2057400" cy="365125"/>
          </a:xfrm>
        </p:spPr>
        <p:txBody>
          <a:bodyPr/>
          <a:lstStyle/>
          <a:p>
            <a:fld id="{23623378-446C-497B-838C-B24E6FDDFE81}" type="datetime1">
              <a:rPr lang="en-US" smtClean="0"/>
              <a:t>10/11/2017</a:t>
            </a:fld>
            <a:endParaRPr lang="en-US"/>
          </a:p>
        </p:txBody>
      </p:sp>
      <p:sp>
        <p:nvSpPr>
          <p:cNvPr id="5" name="Footer Placeholder 4"/>
          <p:cNvSpPr>
            <a:spLocks noGrp="1"/>
          </p:cNvSpPr>
          <p:nvPr>
            <p:ph type="ftr" sz="quarter" idx="11"/>
          </p:nvPr>
        </p:nvSpPr>
        <p:spPr>
          <a:xfrm>
            <a:off x="2831977" y="6356352"/>
            <a:ext cx="3283073" cy="365125"/>
          </a:xfrm>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6818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DF873E9B-516D-4A06-8709-F8CF725E37CA}" type="datetime1">
              <a:rPr lang="en-US" smtClean="0"/>
              <a:t>10/11/2017</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2728656104"/>
      </p:ext>
    </p:extLst>
  </p:cSld>
  <p:clrMap bg1="lt1" tx1="dk1" bg2="lt2" tx2="dk2" accent1="accent1" accent2="accent2" accent3="accent3" accent4="accent4" accent5="accent5" accent6="accent6" hlink="hlink" folHlink="folHlink"/>
  <p:sldLayoutIdLst>
    <p:sldLayoutId id="2147483685" r:id="rId1"/>
    <p:sldLayoutId id="2147483701" r:id="rId2"/>
    <p:sldLayoutId id="2147483682" r:id="rId3"/>
    <p:sldLayoutId id="2147483680" r:id="rId4"/>
    <p:sldLayoutId id="2147483681" r:id="rId5"/>
    <p:sldLayoutId id="2147483698" r:id="rId6"/>
    <p:sldLayoutId id="2147483699" r:id="rId7"/>
    <p:sldLayoutId id="2147483700" r:id="rId8"/>
    <p:sldLayoutId id="2147483684" r:id="rId9"/>
    <p:sldLayoutId id="2147483679" r:id="rId10"/>
  </p:sldLayoutIdLst>
  <p:hf hdr="0"/>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DF873E9B-516D-4A06-8709-F8CF725E37CA}" type="datetime1">
              <a:rPr lang="en-US" smtClean="0"/>
              <a:pPr/>
              <a:t>10/11/2017</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3075612624"/>
      </p:ext>
    </p:extLst>
  </p:cSld>
  <p:clrMap bg1="lt1" tx1="dk1" bg2="lt2" tx2="dk2" accent1="accent1" accent2="accent2" accent3="accent3" accent4="accent4" accent5="accent5" accent6="accent6" hlink="hlink" folHlink="folHlink"/>
  <p:sldLayoutIdLst>
    <p:sldLayoutId id="2147483703" r:id="rId1"/>
    <p:sldLayoutId id="2147483713" r:id="rId2"/>
    <p:sldLayoutId id="2147483705" r:id="rId3"/>
    <p:sldLayoutId id="2147483706" r:id="rId4"/>
    <p:sldLayoutId id="2147483714" r:id="rId5"/>
    <p:sldLayoutId id="2147483708" r:id="rId6"/>
    <p:sldLayoutId id="2147483709" r:id="rId7"/>
    <p:sldLayoutId id="2147483710" r:id="rId8"/>
    <p:sldLayoutId id="2147483715" r:id="rId9"/>
    <p:sldLayoutId id="2147483712" r:id="rId10"/>
  </p:sldLayoutIdLst>
  <p:hf hdr="0"/>
  <p:txStyles>
    <p:titleStyle>
      <a:lvl1pPr algn="l" defTabSz="914400" rtl="0" eaLnBrk="1" latinLnBrk="0" hangingPunct="1">
        <a:lnSpc>
          <a:spcPct val="90000"/>
        </a:lnSpc>
        <a:spcBef>
          <a:spcPct val="0"/>
        </a:spcBef>
        <a:buNone/>
        <a:defRPr sz="5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6196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84213"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www.dshs.texas.gov/regions/default.shtm"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www.currytbcenter.ucsf.edu/sites/default/files/shelters_and_tb_viewers_guide.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mailto:Tomas.Rodriguez@dshs.texas.gov"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mailto:Tonya.Conley@dshs.texas.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UyXF5EWy_8c"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94" y="2908570"/>
            <a:ext cx="9075906" cy="1721796"/>
          </a:xfrm>
        </p:spPr>
        <p:txBody>
          <a:bodyPr/>
          <a:lstStyle/>
          <a:p>
            <a:pPr algn="ctr"/>
            <a:r>
              <a:rPr lang="en-US" sz="3600" dirty="0"/>
              <a:t>Tuberculosis (TB) in </a:t>
            </a:r>
            <a:r>
              <a:rPr lang="en-US" sz="3600" dirty="0">
                <a:solidFill>
                  <a:srgbClr val="002060"/>
                </a:solidFill>
              </a:rPr>
              <a:t>Texas’</a:t>
            </a:r>
            <a:r>
              <a:rPr lang="en-US" sz="3600" dirty="0"/>
              <a:t> Homeless </a:t>
            </a:r>
            <a:r>
              <a:rPr lang="en-US" sz="3600" dirty="0">
                <a:solidFill>
                  <a:srgbClr val="002060"/>
                </a:solidFill>
              </a:rPr>
              <a:t>Population</a:t>
            </a:r>
            <a:br>
              <a:rPr lang="en-US" sz="3600" dirty="0"/>
            </a:br>
            <a:r>
              <a:rPr lang="en-US" sz="2800" dirty="0"/>
              <a:t>TB and Hansen’s Disease Branch</a:t>
            </a:r>
            <a:br>
              <a:rPr lang="en-US" sz="3600" dirty="0"/>
            </a:br>
            <a:endParaRPr lang="en-US" sz="3600" dirty="0"/>
          </a:p>
        </p:txBody>
      </p:sp>
      <p:sp>
        <p:nvSpPr>
          <p:cNvPr id="3" name="Subtitle 2"/>
          <p:cNvSpPr>
            <a:spLocks noGrp="1"/>
          </p:cNvSpPr>
          <p:nvPr>
            <p:ph type="subTitle" idx="1"/>
          </p:nvPr>
        </p:nvSpPr>
        <p:spPr>
          <a:xfrm>
            <a:off x="321014" y="4909354"/>
            <a:ext cx="8307420" cy="1100447"/>
          </a:xfrm>
        </p:spPr>
        <p:txBody>
          <a:bodyPr>
            <a:normAutofit/>
          </a:bodyPr>
          <a:lstStyle/>
          <a:p>
            <a:pPr algn="ctr"/>
            <a:r>
              <a:rPr lang="en-US" sz="2400" dirty="0"/>
              <a:t>Texas Conference on Ending Homelessness</a:t>
            </a:r>
          </a:p>
          <a:p>
            <a:pPr algn="ctr"/>
            <a:r>
              <a:rPr lang="en-US" sz="2400" dirty="0"/>
              <a:t>October 6, 2017</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a:t>TB Trends</a:t>
            </a:r>
          </a:p>
        </p:txBody>
      </p:sp>
      <p:sp>
        <p:nvSpPr>
          <p:cNvPr id="10" name="Text Placeholder 9"/>
          <p:cNvSpPr>
            <a:spLocks noGrp="1"/>
          </p:cNvSpPr>
          <p:nvPr>
            <p:ph type="body" idx="1"/>
          </p:nvPr>
        </p:nvSpPr>
        <p:spPr/>
        <p:txBody>
          <a:bodyPr/>
          <a:lstStyle/>
          <a:p>
            <a:r>
              <a:rPr lang="en-US" dirty="0"/>
              <a:t>Global Statistics (2015)</a:t>
            </a:r>
          </a:p>
        </p:txBody>
      </p:sp>
      <p:sp>
        <p:nvSpPr>
          <p:cNvPr id="11" name="Text Placeholder 10"/>
          <p:cNvSpPr>
            <a:spLocks noGrp="1"/>
          </p:cNvSpPr>
          <p:nvPr>
            <p:ph type="body" idx="13"/>
          </p:nvPr>
        </p:nvSpPr>
        <p:spPr/>
        <p:txBody>
          <a:bodyPr>
            <a:normAutofit/>
          </a:bodyPr>
          <a:lstStyle/>
          <a:p>
            <a:r>
              <a:rPr lang="en-US" sz="2000" dirty="0"/>
              <a:t>TB is one of the world’s deadliest diseases</a:t>
            </a:r>
          </a:p>
          <a:p>
            <a:r>
              <a:rPr lang="en-US" sz="2000" dirty="0"/>
              <a:t>An estimated 2 billion people are</a:t>
            </a:r>
            <a:r>
              <a:rPr lang="en-US" sz="2000" dirty="0">
                <a:solidFill>
                  <a:srgbClr val="C00000"/>
                </a:solidFill>
              </a:rPr>
              <a:t> </a:t>
            </a:r>
            <a:r>
              <a:rPr lang="en-US" sz="2000" dirty="0"/>
              <a:t>infected with TB </a:t>
            </a:r>
          </a:p>
          <a:p>
            <a:r>
              <a:rPr lang="en-US" sz="2000" dirty="0"/>
              <a:t>10.4 million people get sick with TB disease each year</a:t>
            </a:r>
          </a:p>
          <a:p>
            <a:r>
              <a:rPr lang="en-US" sz="2000" dirty="0"/>
              <a:t>1.8 million TB-related deaths</a:t>
            </a:r>
            <a:r>
              <a:rPr lang="en-US" sz="2000" dirty="0">
                <a:solidFill>
                  <a:srgbClr val="C00000"/>
                </a:solidFill>
              </a:rPr>
              <a:t> </a:t>
            </a:r>
            <a:r>
              <a:rPr lang="en-US" sz="2000" dirty="0"/>
              <a:t>occur</a:t>
            </a:r>
            <a:r>
              <a:rPr lang="en-US" sz="2000" dirty="0">
                <a:solidFill>
                  <a:srgbClr val="C00000"/>
                </a:solidFill>
              </a:rPr>
              <a:t> </a:t>
            </a:r>
            <a:r>
              <a:rPr lang="en-US" sz="2000" dirty="0"/>
              <a:t>each year</a:t>
            </a:r>
          </a:p>
          <a:p>
            <a:r>
              <a:rPr lang="en-US" sz="2000" dirty="0"/>
              <a:t>TB is the leading cause of death for people with HIV infection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109FF3-1548-4CDB-B82B-70387ADEE53E}" type="slidenum">
              <a:rPr lang="en-US" smtClean="0"/>
              <a:t>10</a:t>
            </a:fld>
            <a:endParaRPr lang="en-US"/>
          </a:p>
        </p:txBody>
      </p:sp>
      <p:sp>
        <p:nvSpPr>
          <p:cNvPr id="12" name="TextBox 11"/>
          <p:cNvSpPr txBox="1"/>
          <p:nvPr/>
        </p:nvSpPr>
        <p:spPr>
          <a:xfrm>
            <a:off x="4562399" y="5857271"/>
            <a:ext cx="3952950" cy="276999"/>
          </a:xfrm>
          <a:prstGeom prst="rect">
            <a:avLst/>
          </a:prstGeom>
          <a:noFill/>
        </p:spPr>
        <p:txBody>
          <a:bodyPr wrap="square" rtlCol="0">
            <a:spAutoFit/>
          </a:bodyPr>
          <a:lstStyle/>
          <a:p>
            <a:pPr algn="r"/>
            <a:r>
              <a:rPr lang="en-US" sz="1200" dirty="0"/>
              <a:t>(CDC, 2017)</a:t>
            </a:r>
          </a:p>
        </p:txBody>
      </p:sp>
    </p:spTree>
    <p:extLst>
      <p:ext uri="{BB962C8B-B14F-4D97-AF65-F5344CB8AC3E}">
        <p14:creationId xmlns:p14="http://schemas.microsoft.com/office/powerpoint/2010/main" val="32092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2000"/>
                                        <p:tgtEl>
                                          <p:spTgt spid="1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58091" y="298110"/>
            <a:ext cx="6630895" cy="798296"/>
          </a:xfrm>
        </p:spPr>
        <p:txBody>
          <a:bodyPr/>
          <a:lstStyle/>
          <a:p>
            <a:pPr algn="ctr"/>
            <a:r>
              <a:rPr lang="en-US" sz="4000" dirty="0"/>
              <a:t>TB Trends</a:t>
            </a:r>
          </a:p>
        </p:txBody>
      </p:sp>
      <p:sp>
        <p:nvSpPr>
          <p:cNvPr id="8" name="Text Placeholder 7"/>
          <p:cNvSpPr>
            <a:spLocks noGrp="1"/>
          </p:cNvSpPr>
          <p:nvPr>
            <p:ph type="body" idx="1"/>
          </p:nvPr>
        </p:nvSpPr>
        <p:spPr>
          <a:xfrm>
            <a:off x="2068604" y="1515335"/>
            <a:ext cx="6630895" cy="549117"/>
          </a:xfrm>
        </p:spPr>
        <p:txBody>
          <a:bodyPr>
            <a:normAutofit fontScale="70000" lnSpcReduction="20000"/>
          </a:bodyPr>
          <a:lstStyle/>
          <a:p>
            <a:r>
              <a:rPr lang="en-US" dirty="0"/>
              <a:t>Reported TB Cases, United States (1995- 2015)</a:t>
            </a:r>
          </a:p>
        </p:txBody>
      </p:sp>
      <p:sp>
        <p:nvSpPr>
          <p:cNvPr id="6" name="Slide Number Placeholder 5"/>
          <p:cNvSpPr>
            <a:spLocks noGrp="1"/>
          </p:cNvSpPr>
          <p:nvPr>
            <p:ph type="sldNum" sz="quarter" idx="12"/>
          </p:nvPr>
        </p:nvSpPr>
        <p:spPr/>
        <p:txBody>
          <a:bodyPr/>
          <a:lstStyle/>
          <a:p>
            <a:fld id="{3D109FF3-1548-4CDB-B82B-70387ADEE53E}" type="slidenum">
              <a:rPr lang="en-US" smtClean="0"/>
              <a:t>11</a:t>
            </a:fld>
            <a:endParaRPr lang="en-US"/>
          </a:p>
        </p:txBody>
      </p:sp>
      <p:graphicFrame>
        <p:nvGraphicFramePr>
          <p:cNvPr id="13" name="Chart 12"/>
          <p:cNvGraphicFramePr>
            <a:graphicFrameLocks/>
          </p:cNvGraphicFramePr>
          <p:nvPr>
            <p:extLst>
              <p:ext uri="{D42A27DB-BD31-4B8C-83A1-F6EECF244321}">
                <p14:modId xmlns:p14="http://schemas.microsoft.com/office/powerpoint/2010/main" val="2983522237"/>
              </p:ext>
            </p:extLst>
          </p:nvPr>
        </p:nvGraphicFramePr>
        <p:xfrm>
          <a:off x="1893360" y="2011976"/>
          <a:ext cx="6960358" cy="373425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62399" y="5857271"/>
            <a:ext cx="3952950" cy="276999"/>
          </a:xfrm>
          <a:prstGeom prst="rect">
            <a:avLst/>
          </a:prstGeom>
          <a:noFill/>
        </p:spPr>
        <p:txBody>
          <a:bodyPr wrap="square" rtlCol="0">
            <a:spAutoFit/>
          </a:bodyPr>
          <a:lstStyle/>
          <a:p>
            <a:pPr algn="r"/>
            <a:r>
              <a:rPr lang="en-US" sz="1200" dirty="0"/>
              <a:t>(CDC, 2017)</a:t>
            </a:r>
          </a:p>
        </p:txBody>
      </p:sp>
    </p:spTree>
    <p:extLst>
      <p:ext uri="{BB962C8B-B14F-4D97-AF65-F5344CB8AC3E}">
        <p14:creationId xmlns:p14="http://schemas.microsoft.com/office/powerpoint/2010/main" val="29226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000" dirty="0"/>
              <a:t>TB Trends</a:t>
            </a:r>
          </a:p>
        </p:txBody>
      </p:sp>
      <p:sp>
        <p:nvSpPr>
          <p:cNvPr id="6" name="Slide Number Placeholder 5"/>
          <p:cNvSpPr>
            <a:spLocks noGrp="1"/>
          </p:cNvSpPr>
          <p:nvPr>
            <p:ph type="sldNum" sz="quarter" idx="12"/>
          </p:nvPr>
        </p:nvSpPr>
        <p:spPr/>
        <p:txBody>
          <a:bodyPr/>
          <a:lstStyle/>
          <a:p>
            <a:fld id="{3D109FF3-1548-4CDB-B82B-70387ADEE53E}" type="slidenum">
              <a:rPr lang="en-US" smtClean="0"/>
              <a:t>12</a:t>
            </a:fld>
            <a:endParaRPr lang="en-US"/>
          </a:p>
        </p:txBody>
      </p:sp>
      <p:graphicFrame>
        <p:nvGraphicFramePr>
          <p:cNvPr id="14" name="Chart 13"/>
          <p:cNvGraphicFramePr>
            <a:graphicFrameLocks/>
          </p:cNvGraphicFramePr>
          <p:nvPr>
            <p:extLst>
              <p:ext uri="{D42A27DB-BD31-4B8C-83A1-F6EECF244321}">
                <p14:modId xmlns:p14="http://schemas.microsoft.com/office/powerpoint/2010/main" val="1933117688"/>
              </p:ext>
            </p:extLst>
          </p:nvPr>
        </p:nvGraphicFramePr>
        <p:xfrm>
          <a:off x="2068604" y="2100191"/>
          <a:ext cx="6653285" cy="412503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4"/>
          <p:cNvSpPr>
            <a:spLocks noGrp="1"/>
          </p:cNvSpPr>
          <p:nvPr>
            <p:ph type="body" idx="1"/>
          </p:nvPr>
        </p:nvSpPr>
        <p:spPr/>
        <p:txBody>
          <a:bodyPr>
            <a:normAutofit fontScale="92500"/>
          </a:bodyPr>
          <a:lstStyle/>
          <a:p>
            <a:r>
              <a:rPr lang="en-US" dirty="0"/>
              <a:t>Reported TB Cases, TX (2001-2015)</a:t>
            </a:r>
          </a:p>
        </p:txBody>
      </p:sp>
      <p:sp>
        <p:nvSpPr>
          <p:cNvPr id="17" name="TextBox 16"/>
          <p:cNvSpPr txBox="1"/>
          <p:nvPr/>
        </p:nvSpPr>
        <p:spPr>
          <a:xfrm>
            <a:off x="3998794" y="6159514"/>
            <a:ext cx="4516555" cy="276999"/>
          </a:xfrm>
          <a:prstGeom prst="rect">
            <a:avLst/>
          </a:prstGeom>
          <a:noFill/>
        </p:spPr>
        <p:txBody>
          <a:bodyPr wrap="square" rtlCol="0">
            <a:spAutoFit/>
          </a:bodyPr>
          <a:lstStyle/>
          <a:p>
            <a:pPr algn="r"/>
            <a:r>
              <a:rPr lang="en-US" sz="1200" dirty="0"/>
              <a:t>(Wu, 2016)</a:t>
            </a:r>
          </a:p>
        </p:txBody>
      </p:sp>
    </p:spTree>
    <p:extLst>
      <p:ext uri="{BB962C8B-B14F-4D97-AF65-F5344CB8AC3E}">
        <p14:creationId xmlns:p14="http://schemas.microsoft.com/office/powerpoint/2010/main" val="15063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404" y="120516"/>
            <a:ext cx="8122596" cy="1307299"/>
          </a:xfrm>
        </p:spPr>
        <p:txBody>
          <a:bodyPr/>
          <a:lstStyle/>
          <a:p>
            <a:pPr algn="ctr"/>
            <a:r>
              <a:rPr lang="en-US" sz="4400" dirty="0"/>
              <a:t>TB Trends </a:t>
            </a:r>
            <a:endParaRPr lang="en-US" sz="4400" strike="sngStrike" dirty="0"/>
          </a:p>
        </p:txBody>
      </p:sp>
      <p:sp>
        <p:nvSpPr>
          <p:cNvPr id="3" name="Text Placeholder 2"/>
          <p:cNvSpPr>
            <a:spLocks noGrp="1"/>
          </p:cNvSpPr>
          <p:nvPr>
            <p:ph type="body" idx="1"/>
          </p:nvPr>
        </p:nvSpPr>
        <p:spPr/>
        <p:txBody>
          <a:bodyPr>
            <a:normAutofit fontScale="85000" lnSpcReduction="10000"/>
          </a:bodyPr>
          <a:lstStyle/>
          <a:p>
            <a:r>
              <a:rPr lang="en-US" dirty="0"/>
              <a:t>TB Case Rates*, United States 2015</a:t>
            </a:r>
          </a:p>
        </p:txBody>
      </p:sp>
      <p:sp>
        <p:nvSpPr>
          <p:cNvPr id="7" name="Slide Number Placeholder 6"/>
          <p:cNvSpPr>
            <a:spLocks noGrp="1"/>
          </p:cNvSpPr>
          <p:nvPr>
            <p:ph type="sldNum" sz="quarter" idx="12"/>
          </p:nvPr>
        </p:nvSpPr>
        <p:spPr/>
        <p:txBody>
          <a:bodyPr/>
          <a:lstStyle/>
          <a:p>
            <a:fld id="{3264D530-B60B-4A5A-91C0-C766C58A4783}" type="slidenum">
              <a:rPr lang="en-US" smtClean="0"/>
              <a:t>13</a:t>
            </a:fld>
            <a:endParaRPr lang="en-US"/>
          </a:p>
        </p:txBody>
      </p:sp>
      <p:pic>
        <p:nvPicPr>
          <p:cNvPr id="8" name="Picture 7"/>
          <p:cNvPicPr>
            <a:picLocks noChangeAspect="1"/>
          </p:cNvPicPr>
          <p:nvPr/>
        </p:nvPicPr>
        <p:blipFill>
          <a:blip r:embed="rId3"/>
          <a:stretch>
            <a:fillRect/>
          </a:stretch>
        </p:blipFill>
        <p:spPr>
          <a:xfrm>
            <a:off x="2034033" y="2223450"/>
            <a:ext cx="6665466" cy="4120078"/>
          </a:xfrm>
          <a:prstGeom prst="rect">
            <a:avLst/>
          </a:prstGeom>
        </p:spPr>
      </p:pic>
      <p:sp>
        <p:nvSpPr>
          <p:cNvPr id="9" name="TextBox 8"/>
          <p:cNvSpPr txBox="1"/>
          <p:nvPr/>
        </p:nvSpPr>
        <p:spPr>
          <a:xfrm>
            <a:off x="1651379" y="5973521"/>
            <a:ext cx="3111690" cy="276999"/>
          </a:xfrm>
          <a:prstGeom prst="rect">
            <a:avLst/>
          </a:prstGeom>
          <a:noFill/>
        </p:spPr>
        <p:txBody>
          <a:bodyPr wrap="square" rtlCol="0">
            <a:spAutoFit/>
          </a:bodyPr>
          <a:lstStyle/>
          <a:p>
            <a:r>
              <a:rPr lang="en-US" sz="1200" dirty="0"/>
              <a:t>*Cases per 100,000 population</a:t>
            </a:r>
          </a:p>
        </p:txBody>
      </p:sp>
      <p:sp>
        <p:nvSpPr>
          <p:cNvPr id="10" name="TextBox 9"/>
          <p:cNvSpPr txBox="1"/>
          <p:nvPr/>
        </p:nvSpPr>
        <p:spPr>
          <a:xfrm>
            <a:off x="4562399" y="6112020"/>
            <a:ext cx="3952950" cy="276999"/>
          </a:xfrm>
          <a:prstGeom prst="rect">
            <a:avLst/>
          </a:prstGeom>
          <a:noFill/>
        </p:spPr>
        <p:txBody>
          <a:bodyPr wrap="square" rtlCol="0">
            <a:spAutoFit/>
          </a:bodyPr>
          <a:lstStyle/>
          <a:p>
            <a:pPr algn="r"/>
            <a:r>
              <a:rPr lang="en-US" sz="1200" dirty="0"/>
              <a:t>(CDC, 2017)</a:t>
            </a:r>
          </a:p>
        </p:txBody>
      </p:sp>
    </p:spTree>
    <p:extLst>
      <p:ext uri="{BB962C8B-B14F-4D97-AF65-F5344CB8AC3E}">
        <p14:creationId xmlns:p14="http://schemas.microsoft.com/office/powerpoint/2010/main" val="357391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4400" dirty="0"/>
              <a:t>Texas TB Cases by County (2015)</a:t>
            </a:r>
            <a:endParaRPr lang="en-US" sz="4400" dirty="0">
              <a:solidFill>
                <a:srgbClr val="FF0000"/>
              </a:solidFill>
            </a:endParaRPr>
          </a:p>
        </p:txBody>
      </p:sp>
      <p:graphicFrame>
        <p:nvGraphicFramePr>
          <p:cNvPr id="11" name="Content Placeholder 10"/>
          <p:cNvGraphicFramePr>
            <a:graphicFrameLocks noGrp="1"/>
          </p:cNvGraphicFramePr>
          <p:nvPr>
            <p:ph sz="quarter" idx="14"/>
            <p:extLst>
              <p:ext uri="{D42A27DB-BD31-4B8C-83A1-F6EECF244321}">
                <p14:modId xmlns:p14="http://schemas.microsoft.com/office/powerpoint/2010/main" val="1433852277"/>
              </p:ext>
            </p:extLst>
          </p:nvPr>
        </p:nvGraphicFramePr>
        <p:xfrm>
          <a:off x="5060950" y="1668463"/>
          <a:ext cx="3454400" cy="40792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1980409954"/>
                    </a:ext>
                  </a:extLst>
                </a:gridCol>
                <a:gridCol w="1727200">
                  <a:extLst>
                    <a:ext uri="{9D8B030D-6E8A-4147-A177-3AD203B41FA5}">
                      <a16:colId xmlns:a16="http://schemas.microsoft.com/office/drawing/2014/main" val="3297035371"/>
                    </a:ext>
                  </a:extLst>
                </a:gridCol>
              </a:tblGrid>
              <a:tr h="370840">
                <a:tc>
                  <a:txBody>
                    <a:bodyPr/>
                    <a:lstStyle/>
                    <a:p>
                      <a:r>
                        <a:rPr lang="en-US" dirty="0"/>
                        <a:t>County</a:t>
                      </a:r>
                    </a:p>
                  </a:txBody>
                  <a:tcPr/>
                </a:tc>
                <a:tc>
                  <a:txBody>
                    <a:bodyPr/>
                    <a:lstStyle/>
                    <a:p>
                      <a:r>
                        <a:rPr lang="en-US" dirty="0"/>
                        <a:t>Cases</a:t>
                      </a:r>
                    </a:p>
                  </a:txBody>
                  <a:tcPr/>
                </a:tc>
                <a:extLst>
                  <a:ext uri="{0D108BD9-81ED-4DB2-BD59-A6C34878D82A}">
                    <a16:rowId xmlns:a16="http://schemas.microsoft.com/office/drawing/2014/main" val="3060387958"/>
                  </a:ext>
                </a:extLst>
              </a:tr>
              <a:tr h="370840">
                <a:tc>
                  <a:txBody>
                    <a:bodyPr/>
                    <a:lstStyle/>
                    <a:p>
                      <a:r>
                        <a:rPr lang="en-US" dirty="0"/>
                        <a:t>Harris</a:t>
                      </a:r>
                    </a:p>
                  </a:txBody>
                  <a:tcPr/>
                </a:tc>
                <a:tc>
                  <a:txBody>
                    <a:bodyPr/>
                    <a:lstStyle/>
                    <a:p>
                      <a:r>
                        <a:rPr lang="en-US" dirty="0"/>
                        <a:t>327</a:t>
                      </a:r>
                    </a:p>
                  </a:txBody>
                  <a:tcPr/>
                </a:tc>
                <a:extLst>
                  <a:ext uri="{0D108BD9-81ED-4DB2-BD59-A6C34878D82A}">
                    <a16:rowId xmlns:a16="http://schemas.microsoft.com/office/drawing/2014/main" val="2574258718"/>
                  </a:ext>
                </a:extLst>
              </a:tr>
              <a:tr h="370840">
                <a:tc>
                  <a:txBody>
                    <a:bodyPr/>
                    <a:lstStyle/>
                    <a:p>
                      <a:r>
                        <a:rPr lang="en-US" dirty="0"/>
                        <a:t>Dallas</a:t>
                      </a:r>
                    </a:p>
                  </a:txBody>
                  <a:tcPr/>
                </a:tc>
                <a:tc>
                  <a:txBody>
                    <a:bodyPr/>
                    <a:lstStyle/>
                    <a:p>
                      <a:r>
                        <a:rPr lang="en-US" dirty="0"/>
                        <a:t>189</a:t>
                      </a:r>
                    </a:p>
                  </a:txBody>
                  <a:tcPr/>
                </a:tc>
                <a:extLst>
                  <a:ext uri="{0D108BD9-81ED-4DB2-BD59-A6C34878D82A}">
                    <a16:rowId xmlns:a16="http://schemas.microsoft.com/office/drawing/2014/main" val="2183602274"/>
                  </a:ext>
                </a:extLst>
              </a:tr>
              <a:tr h="370840">
                <a:tc>
                  <a:txBody>
                    <a:bodyPr/>
                    <a:lstStyle/>
                    <a:p>
                      <a:r>
                        <a:rPr lang="en-US" dirty="0"/>
                        <a:t>Bexar</a:t>
                      </a:r>
                    </a:p>
                  </a:txBody>
                  <a:tcPr/>
                </a:tc>
                <a:tc>
                  <a:txBody>
                    <a:bodyPr/>
                    <a:lstStyle/>
                    <a:p>
                      <a:r>
                        <a:rPr lang="en-US" dirty="0"/>
                        <a:t>83</a:t>
                      </a:r>
                    </a:p>
                  </a:txBody>
                  <a:tcPr/>
                </a:tc>
                <a:extLst>
                  <a:ext uri="{0D108BD9-81ED-4DB2-BD59-A6C34878D82A}">
                    <a16:rowId xmlns:a16="http://schemas.microsoft.com/office/drawing/2014/main" val="311644587"/>
                  </a:ext>
                </a:extLst>
              </a:tr>
              <a:tr h="370840">
                <a:tc>
                  <a:txBody>
                    <a:bodyPr/>
                    <a:lstStyle/>
                    <a:p>
                      <a:r>
                        <a:rPr lang="en-US" dirty="0"/>
                        <a:t>Cameron</a:t>
                      </a:r>
                    </a:p>
                  </a:txBody>
                  <a:tcPr/>
                </a:tc>
                <a:tc>
                  <a:txBody>
                    <a:bodyPr/>
                    <a:lstStyle/>
                    <a:p>
                      <a:r>
                        <a:rPr lang="en-US" dirty="0"/>
                        <a:t>73</a:t>
                      </a:r>
                    </a:p>
                  </a:txBody>
                  <a:tcPr/>
                </a:tc>
                <a:extLst>
                  <a:ext uri="{0D108BD9-81ED-4DB2-BD59-A6C34878D82A}">
                    <a16:rowId xmlns:a16="http://schemas.microsoft.com/office/drawing/2014/main" val="3790409267"/>
                  </a:ext>
                </a:extLst>
              </a:tr>
              <a:tr h="370840">
                <a:tc>
                  <a:txBody>
                    <a:bodyPr/>
                    <a:lstStyle/>
                    <a:p>
                      <a:r>
                        <a:rPr lang="en-US" dirty="0"/>
                        <a:t>Hidalgo</a:t>
                      </a:r>
                    </a:p>
                  </a:txBody>
                  <a:tcPr/>
                </a:tc>
                <a:tc>
                  <a:txBody>
                    <a:bodyPr/>
                    <a:lstStyle/>
                    <a:p>
                      <a:r>
                        <a:rPr lang="en-US" dirty="0"/>
                        <a:t>72</a:t>
                      </a:r>
                    </a:p>
                  </a:txBody>
                  <a:tcPr/>
                </a:tc>
                <a:extLst>
                  <a:ext uri="{0D108BD9-81ED-4DB2-BD59-A6C34878D82A}">
                    <a16:rowId xmlns:a16="http://schemas.microsoft.com/office/drawing/2014/main" val="4018574031"/>
                  </a:ext>
                </a:extLst>
              </a:tr>
              <a:tr h="370840">
                <a:tc>
                  <a:txBody>
                    <a:bodyPr/>
                    <a:lstStyle/>
                    <a:p>
                      <a:r>
                        <a:rPr lang="en-US" dirty="0"/>
                        <a:t>Tarrant</a:t>
                      </a:r>
                    </a:p>
                  </a:txBody>
                  <a:tcPr/>
                </a:tc>
                <a:tc>
                  <a:txBody>
                    <a:bodyPr/>
                    <a:lstStyle/>
                    <a:p>
                      <a:r>
                        <a:rPr lang="en-US" dirty="0"/>
                        <a:t>67</a:t>
                      </a:r>
                    </a:p>
                  </a:txBody>
                  <a:tcPr/>
                </a:tc>
                <a:extLst>
                  <a:ext uri="{0D108BD9-81ED-4DB2-BD59-A6C34878D82A}">
                    <a16:rowId xmlns:a16="http://schemas.microsoft.com/office/drawing/2014/main" val="114008190"/>
                  </a:ext>
                </a:extLst>
              </a:tr>
              <a:tr h="370840">
                <a:tc>
                  <a:txBody>
                    <a:bodyPr/>
                    <a:lstStyle/>
                    <a:p>
                      <a:r>
                        <a:rPr lang="en-US" dirty="0"/>
                        <a:t>Travis</a:t>
                      </a:r>
                    </a:p>
                  </a:txBody>
                  <a:tcPr/>
                </a:tc>
                <a:tc>
                  <a:txBody>
                    <a:bodyPr/>
                    <a:lstStyle/>
                    <a:p>
                      <a:r>
                        <a:rPr lang="en-US" dirty="0"/>
                        <a:t>59</a:t>
                      </a:r>
                    </a:p>
                  </a:txBody>
                  <a:tcPr/>
                </a:tc>
                <a:extLst>
                  <a:ext uri="{0D108BD9-81ED-4DB2-BD59-A6C34878D82A}">
                    <a16:rowId xmlns:a16="http://schemas.microsoft.com/office/drawing/2014/main" val="2947867504"/>
                  </a:ext>
                </a:extLst>
              </a:tr>
              <a:tr h="370840">
                <a:tc>
                  <a:txBody>
                    <a:bodyPr/>
                    <a:lstStyle/>
                    <a:p>
                      <a:r>
                        <a:rPr lang="en-US" dirty="0"/>
                        <a:t>Webb</a:t>
                      </a:r>
                    </a:p>
                  </a:txBody>
                  <a:tcPr/>
                </a:tc>
                <a:tc>
                  <a:txBody>
                    <a:bodyPr/>
                    <a:lstStyle/>
                    <a:p>
                      <a:r>
                        <a:rPr lang="en-US" dirty="0"/>
                        <a:t>44</a:t>
                      </a:r>
                    </a:p>
                  </a:txBody>
                  <a:tcPr/>
                </a:tc>
                <a:extLst>
                  <a:ext uri="{0D108BD9-81ED-4DB2-BD59-A6C34878D82A}">
                    <a16:rowId xmlns:a16="http://schemas.microsoft.com/office/drawing/2014/main" val="355123076"/>
                  </a:ext>
                </a:extLst>
              </a:tr>
              <a:tr h="370840">
                <a:tc>
                  <a:txBody>
                    <a:bodyPr/>
                    <a:lstStyle/>
                    <a:p>
                      <a:r>
                        <a:rPr lang="en-US" dirty="0"/>
                        <a:t>El Paso</a:t>
                      </a:r>
                    </a:p>
                  </a:txBody>
                  <a:tcPr/>
                </a:tc>
                <a:tc>
                  <a:txBody>
                    <a:bodyPr/>
                    <a:lstStyle/>
                    <a:p>
                      <a:r>
                        <a:rPr lang="en-US" dirty="0"/>
                        <a:t>38</a:t>
                      </a:r>
                    </a:p>
                  </a:txBody>
                  <a:tcPr/>
                </a:tc>
                <a:extLst>
                  <a:ext uri="{0D108BD9-81ED-4DB2-BD59-A6C34878D82A}">
                    <a16:rowId xmlns:a16="http://schemas.microsoft.com/office/drawing/2014/main" val="1165091626"/>
                  </a:ext>
                </a:extLst>
              </a:tr>
              <a:tr h="370840">
                <a:tc>
                  <a:txBody>
                    <a:bodyPr/>
                    <a:lstStyle/>
                    <a:p>
                      <a:r>
                        <a:rPr lang="en-US" dirty="0"/>
                        <a:t>Fort Bend</a:t>
                      </a:r>
                    </a:p>
                  </a:txBody>
                  <a:tcPr/>
                </a:tc>
                <a:tc>
                  <a:txBody>
                    <a:bodyPr/>
                    <a:lstStyle/>
                    <a:p>
                      <a:r>
                        <a:rPr lang="en-US" dirty="0"/>
                        <a:t>27</a:t>
                      </a:r>
                    </a:p>
                  </a:txBody>
                  <a:tcPr/>
                </a:tc>
                <a:extLst>
                  <a:ext uri="{0D108BD9-81ED-4DB2-BD59-A6C34878D82A}">
                    <a16:rowId xmlns:a16="http://schemas.microsoft.com/office/drawing/2014/main" val="3234108246"/>
                  </a:ext>
                </a:extLst>
              </a:tr>
            </a:tbl>
          </a:graphicData>
        </a:graphic>
      </p:graphicFrame>
      <p:sp>
        <p:nvSpPr>
          <p:cNvPr id="7" name="Slide Number Placeholder 6"/>
          <p:cNvSpPr>
            <a:spLocks noGrp="1"/>
          </p:cNvSpPr>
          <p:nvPr>
            <p:ph type="sldNum" sz="quarter" idx="12"/>
          </p:nvPr>
        </p:nvSpPr>
        <p:spPr/>
        <p:txBody>
          <a:bodyPr/>
          <a:lstStyle/>
          <a:p>
            <a:fld id="{3264D530-B60B-4A5A-91C0-C766C58A4783}" type="slidenum">
              <a:rPr lang="en-US" smtClean="0"/>
              <a:t>14</a:t>
            </a:fld>
            <a:endParaRPr lang="en-US"/>
          </a:p>
        </p:txBody>
      </p:sp>
      <p:pic>
        <p:nvPicPr>
          <p:cNvPr id="1026" name="Picture 2" descr="Map of Texas with 10 counties with highest number of TB infections in 2015 highlighted. Data in chart."/>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269358" y="2619004"/>
            <a:ext cx="3454400" cy="31286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98794" y="6159514"/>
            <a:ext cx="4516555" cy="276999"/>
          </a:xfrm>
          <a:prstGeom prst="rect">
            <a:avLst/>
          </a:prstGeom>
          <a:noFill/>
        </p:spPr>
        <p:txBody>
          <a:bodyPr wrap="square" rtlCol="0">
            <a:spAutoFit/>
          </a:bodyPr>
          <a:lstStyle/>
          <a:p>
            <a:pPr algn="r"/>
            <a:r>
              <a:rPr lang="en-US" sz="1200" dirty="0"/>
              <a:t>(Wu, 2016)</a:t>
            </a:r>
          </a:p>
        </p:txBody>
      </p:sp>
    </p:spTree>
    <p:extLst>
      <p:ext uri="{BB962C8B-B14F-4D97-AF65-F5344CB8AC3E}">
        <p14:creationId xmlns:p14="http://schemas.microsoft.com/office/powerpoint/2010/main" val="58455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7821" y="2645923"/>
            <a:ext cx="9066179" cy="1715181"/>
          </a:xfrm>
        </p:spPr>
        <p:txBody>
          <a:bodyPr>
            <a:normAutofit fontScale="90000"/>
          </a:bodyPr>
          <a:lstStyle/>
          <a:p>
            <a:r>
              <a:rPr lang="en-US" dirty="0"/>
              <a:t>TB Texas Homeless Populations</a:t>
            </a:r>
          </a:p>
        </p:txBody>
      </p:sp>
      <p:sp>
        <p:nvSpPr>
          <p:cNvPr id="7" name="Slide Number Placeholder 6"/>
          <p:cNvSpPr>
            <a:spLocks noGrp="1"/>
          </p:cNvSpPr>
          <p:nvPr>
            <p:ph type="sldNum" sz="quarter" idx="12"/>
          </p:nvPr>
        </p:nvSpPr>
        <p:spPr/>
        <p:txBody>
          <a:bodyPr/>
          <a:lstStyle/>
          <a:p>
            <a:fld id="{3D109FF3-1548-4CDB-B82B-70387ADEE53E}" type="slidenum">
              <a:rPr lang="en-US" smtClean="0"/>
              <a:t>15</a:t>
            </a:fld>
            <a:endParaRPr lang="en-US"/>
          </a:p>
        </p:txBody>
      </p:sp>
    </p:spTree>
    <p:extLst>
      <p:ext uri="{BB962C8B-B14F-4D97-AF65-F5344CB8AC3E}">
        <p14:creationId xmlns:p14="http://schemas.microsoft.com/office/powerpoint/2010/main" val="405516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a:t>TB and Homelessness</a:t>
            </a:r>
          </a:p>
        </p:txBody>
      </p:sp>
      <p:sp>
        <p:nvSpPr>
          <p:cNvPr id="9" name="Content Placeholder 8"/>
          <p:cNvSpPr>
            <a:spLocks noGrp="1"/>
          </p:cNvSpPr>
          <p:nvPr>
            <p:ph sz="half" idx="1"/>
          </p:nvPr>
        </p:nvSpPr>
        <p:spPr/>
        <p:txBody>
          <a:bodyPr>
            <a:normAutofit/>
          </a:bodyPr>
          <a:lstStyle/>
          <a:p>
            <a:pPr marL="342900" indent="-342900">
              <a:buFont typeface="Arial" panose="020B0604020202020204" pitchFamily="34" charset="0"/>
              <a:buChar char="•"/>
            </a:pPr>
            <a:r>
              <a:rPr lang="en-US" sz="2000" dirty="0"/>
              <a:t>TB has been recognized as a disease associated with homeless since 1914</a:t>
            </a:r>
          </a:p>
          <a:p>
            <a:pPr marL="342900" indent="-342900">
              <a:buFont typeface="Arial" panose="020B0604020202020204" pitchFamily="34" charset="0"/>
              <a:buChar char="•"/>
            </a:pPr>
            <a:r>
              <a:rPr lang="en-US" sz="2000" dirty="0"/>
              <a:t>270,948 cases of TB reported in U.S. from 1994 -2010 </a:t>
            </a:r>
          </a:p>
          <a:p>
            <a:pPr marL="681038" lvl="1" indent="-342900">
              <a:buFont typeface="Arial" panose="020B0604020202020204" pitchFamily="34" charset="0"/>
              <a:buChar char="•"/>
            </a:pPr>
            <a:r>
              <a:rPr lang="en-US" sz="1800" dirty="0"/>
              <a:t>16,257 homeless (6%) – </a:t>
            </a:r>
            <a:r>
              <a:rPr lang="en-US" sz="1800" b="1" dirty="0"/>
              <a:t>disproportionate</a:t>
            </a:r>
            <a:r>
              <a:rPr lang="en-US" sz="1800" dirty="0"/>
              <a:t> </a:t>
            </a:r>
            <a:r>
              <a:rPr lang="en-US" sz="1800" b="1" dirty="0"/>
              <a:t>number of cases </a:t>
            </a:r>
          </a:p>
          <a:p>
            <a:pPr marL="681038" lvl="1" indent="-342900">
              <a:buFont typeface="Arial" panose="020B0604020202020204" pitchFamily="34" charset="0"/>
              <a:buChar char="•"/>
            </a:pPr>
            <a:r>
              <a:rPr lang="en-US" sz="1800" dirty="0"/>
              <a:t>Approximately </a:t>
            </a:r>
            <a:r>
              <a:rPr lang="en-US" sz="1800" b="1" dirty="0">
                <a:solidFill>
                  <a:srgbClr val="FF0000"/>
                </a:solidFill>
              </a:rPr>
              <a:t>1%</a:t>
            </a:r>
            <a:r>
              <a:rPr lang="en-US" sz="1800" dirty="0"/>
              <a:t> </a:t>
            </a:r>
            <a:r>
              <a:rPr lang="en-US" sz="1800" b="1" dirty="0">
                <a:solidFill>
                  <a:srgbClr val="FF0000"/>
                </a:solidFill>
              </a:rPr>
              <a:t>of the population experience homelessness in any given year</a:t>
            </a:r>
            <a:endParaRPr lang="en-US" sz="1800" dirty="0">
              <a:solidFill>
                <a:srgbClr val="FF0000"/>
              </a:solidFill>
            </a:endParaRPr>
          </a:p>
          <a:p>
            <a:pPr marL="681038" lvl="1" indent="-342900">
              <a:buFont typeface="Arial" panose="020B0604020202020204" pitchFamily="34" charset="0"/>
              <a:buChar char="•"/>
            </a:pPr>
            <a:r>
              <a:rPr lang="en-US" sz="1800" dirty="0"/>
              <a:t>TB incidence ranged from 36 – 47 cases per 100,000 population from 2006 – 2010</a:t>
            </a:r>
          </a:p>
          <a:p>
            <a:pPr marL="681038" lvl="1" indent="-342900">
              <a:buFont typeface="Arial" panose="020B0604020202020204" pitchFamily="34" charset="0"/>
              <a:buChar char="•"/>
            </a:pPr>
            <a:r>
              <a:rPr lang="en-US" sz="1800" dirty="0"/>
              <a:t>Not surprising!</a:t>
            </a:r>
          </a:p>
          <a:p>
            <a:pPr marL="1027113" lvl="2" indent="-342900">
              <a:buFont typeface="Arial" panose="020B0604020202020204" pitchFamily="34" charset="0"/>
              <a:buChar char="•"/>
            </a:pPr>
            <a:r>
              <a:rPr lang="en-US" sz="1600" dirty="0"/>
              <a:t>High occurrence of TB risk factors</a:t>
            </a:r>
          </a:p>
          <a:p>
            <a:pPr marL="1027113" lvl="2" indent="-342900">
              <a:buFont typeface="Arial" panose="020B0604020202020204" pitchFamily="34" charset="0"/>
              <a:buChar char="•"/>
            </a:pPr>
            <a:r>
              <a:rPr lang="en-US" sz="1600" dirty="0"/>
              <a:t>Lack of access to medical care for early diagnosis and treatment</a:t>
            </a:r>
          </a:p>
          <a:p>
            <a:pPr marL="342900" indent="-342900">
              <a:buFont typeface="Arial" panose="020B0604020202020204" pitchFamily="34" charset="0"/>
              <a:buChar char="•"/>
            </a:pPr>
            <a:endParaRPr lang="en-US" sz="1600" dirty="0"/>
          </a:p>
          <a:p>
            <a:pPr marL="338138" lvl="1" indent="0">
              <a:buNone/>
            </a:pPr>
            <a:endParaRPr lang="en-US" sz="1800" b="1" dirty="0"/>
          </a:p>
          <a:p>
            <a:pPr marL="0" indent="0">
              <a:buNone/>
            </a:pPr>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16</a:t>
            </a:fld>
            <a:endParaRPr lang="en-US"/>
          </a:p>
        </p:txBody>
      </p:sp>
      <p:sp>
        <p:nvSpPr>
          <p:cNvPr id="10" name="TextBox 9"/>
          <p:cNvSpPr txBox="1"/>
          <p:nvPr/>
        </p:nvSpPr>
        <p:spPr>
          <a:xfrm>
            <a:off x="4585648" y="6149592"/>
            <a:ext cx="3952950" cy="276999"/>
          </a:xfrm>
          <a:prstGeom prst="rect">
            <a:avLst/>
          </a:prstGeom>
          <a:noFill/>
        </p:spPr>
        <p:txBody>
          <a:bodyPr wrap="square" rtlCol="0">
            <a:spAutoFit/>
          </a:bodyPr>
          <a:lstStyle/>
          <a:p>
            <a:pPr algn="r"/>
            <a:r>
              <a:rPr lang="en-US" sz="1200" dirty="0"/>
              <a:t>(CDC, 2013; Bamrah, 2013)</a:t>
            </a:r>
          </a:p>
        </p:txBody>
      </p:sp>
    </p:spTree>
    <p:extLst>
      <p:ext uri="{BB962C8B-B14F-4D97-AF65-F5344CB8AC3E}">
        <p14:creationId xmlns:p14="http://schemas.microsoft.com/office/powerpoint/2010/main" val="41168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2000"/>
                                        <p:tgtEl>
                                          <p:spTgt spid="9">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2000"/>
                                        <p:tgtEl>
                                          <p:spTgt spid="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2000"/>
                                        <p:tgtEl>
                                          <p:spTgt spid="9">
                                            <p:txEl>
                                              <p:pRg st="4" end="4"/>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2000"/>
                                        <p:tgtEl>
                                          <p:spTgt spid="9">
                                            <p:txEl>
                                              <p:pRg st="5" end="5"/>
                                            </p:tx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9">
                                            <p:txEl>
                                              <p:pRg st="6" end="6"/>
                                            </p:txEl>
                                          </p:spTgt>
                                        </p:tgtEl>
                                        <p:attrNameLst>
                                          <p:attrName>style.visibility</p:attrName>
                                        </p:attrNameLst>
                                      </p:cBhvr>
                                      <p:to>
                                        <p:strVal val="visible"/>
                                      </p:to>
                                    </p:set>
                                    <p:animEffect transition="in" filter="fade">
                                      <p:cBhvr>
                                        <p:cTn id="28" dur="2000"/>
                                        <p:tgtEl>
                                          <p:spTgt spid="9">
                                            <p:txEl>
                                              <p:pRg st="6" end="6"/>
                                            </p:txEl>
                                          </p:spTgt>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dirty="0"/>
              <a:t>TB and Homelessness</a:t>
            </a:r>
          </a:p>
        </p:txBody>
      </p:sp>
      <p:sp>
        <p:nvSpPr>
          <p:cNvPr id="13" name="Text Placeholder 12"/>
          <p:cNvSpPr>
            <a:spLocks noGrp="1"/>
          </p:cNvSpPr>
          <p:nvPr>
            <p:ph type="body" idx="1"/>
          </p:nvPr>
        </p:nvSpPr>
        <p:spPr/>
        <p:txBody>
          <a:bodyPr>
            <a:noAutofit/>
          </a:bodyPr>
          <a:lstStyle/>
          <a:p>
            <a:r>
              <a:rPr lang="en-US" sz="2000" dirty="0"/>
              <a:t>TX TB Case Count/Homeless Proportion, 2001 - 2015</a:t>
            </a:r>
          </a:p>
        </p:txBody>
      </p:sp>
      <p:sp>
        <p:nvSpPr>
          <p:cNvPr id="6" name="Slide Number Placeholder 5"/>
          <p:cNvSpPr>
            <a:spLocks noGrp="1"/>
          </p:cNvSpPr>
          <p:nvPr>
            <p:ph type="sldNum" sz="quarter" idx="12"/>
          </p:nvPr>
        </p:nvSpPr>
        <p:spPr/>
        <p:txBody>
          <a:bodyPr/>
          <a:lstStyle/>
          <a:p>
            <a:fld id="{3264D530-B60B-4A5A-91C0-C766C58A4783}" type="slidenum">
              <a:rPr lang="en-US" smtClean="0"/>
              <a:t>17</a:t>
            </a:fld>
            <a:endParaRPr lang="en-US"/>
          </a:p>
        </p:txBody>
      </p:sp>
      <p:graphicFrame>
        <p:nvGraphicFramePr>
          <p:cNvPr id="16" name="Chart Placeholder 16"/>
          <p:cNvGraphicFramePr>
            <a:graphicFrameLocks noGrp="1"/>
          </p:cNvGraphicFramePr>
          <p:nvPr>
            <p:ph idx="1"/>
            <p:extLst>
              <p:ext uri="{D42A27DB-BD31-4B8C-83A1-F6EECF244321}">
                <p14:modId xmlns:p14="http://schemas.microsoft.com/office/powerpoint/2010/main" val="1251025075"/>
              </p:ext>
            </p:extLst>
          </p:nvPr>
        </p:nvGraphicFramePr>
        <p:xfrm>
          <a:off x="2068603" y="2223450"/>
          <a:ext cx="6446746" cy="352225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4562399" y="6112020"/>
            <a:ext cx="3952950" cy="276999"/>
          </a:xfrm>
          <a:prstGeom prst="rect">
            <a:avLst/>
          </a:prstGeom>
          <a:noFill/>
        </p:spPr>
        <p:txBody>
          <a:bodyPr wrap="square" rtlCol="0">
            <a:spAutoFit/>
          </a:bodyPr>
          <a:lstStyle/>
          <a:p>
            <a:pPr algn="r"/>
            <a:r>
              <a:rPr lang="en-US" sz="1200" dirty="0"/>
              <a:t>(Wu, 2016)</a:t>
            </a:r>
          </a:p>
        </p:txBody>
      </p:sp>
    </p:spTree>
    <p:extLst>
      <p:ext uri="{BB962C8B-B14F-4D97-AF65-F5344CB8AC3E}">
        <p14:creationId xmlns:p14="http://schemas.microsoft.com/office/powerpoint/2010/main" val="349820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dirty="0"/>
              <a:t>TB and Homelessness</a:t>
            </a:r>
          </a:p>
        </p:txBody>
      </p:sp>
      <p:sp>
        <p:nvSpPr>
          <p:cNvPr id="13" name="Text Placeholder 12"/>
          <p:cNvSpPr>
            <a:spLocks noGrp="1"/>
          </p:cNvSpPr>
          <p:nvPr>
            <p:ph type="body" idx="1"/>
          </p:nvPr>
        </p:nvSpPr>
        <p:spPr/>
        <p:txBody>
          <a:bodyPr>
            <a:normAutofit fontScale="62500" lnSpcReduction="20000"/>
          </a:bodyPr>
          <a:lstStyle/>
          <a:p>
            <a:r>
              <a:rPr lang="en-US" dirty="0"/>
              <a:t>TX TB Case Count by Homeless/Geographic Area, 2015</a:t>
            </a:r>
          </a:p>
        </p:txBody>
      </p:sp>
      <p:sp>
        <p:nvSpPr>
          <p:cNvPr id="4" name="Date Placeholder 3"/>
          <p:cNvSpPr>
            <a:spLocks noGrp="1"/>
          </p:cNvSpPr>
          <p:nvPr>
            <p:ph type="dt" sz="half" idx="10"/>
          </p:nvPr>
        </p:nvSpPr>
        <p:spPr/>
        <p:txBody>
          <a:bodyPr/>
          <a:lstStyle/>
          <a:p>
            <a:fld id="{CE0F2C72-0207-403C-921D-90EF0254586B}" type="datetime1">
              <a:rPr lang="en-US" smtClean="0"/>
              <a:t>10/11/2017</a:t>
            </a:fld>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18</a:t>
            </a:fld>
            <a:endParaRPr lang="en-US"/>
          </a:p>
        </p:txBody>
      </p:sp>
      <p:graphicFrame>
        <p:nvGraphicFramePr>
          <p:cNvPr id="16" name="Chart Placeholder 16"/>
          <p:cNvGraphicFramePr>
            <a:graphicFrameLocks noGrp="1"/>
          </p:cNvGraphicFramePr>
          <p:nvPr>
            <p:ph idx="1"/>
            <p:extLst/>
          </p:nvPr>
        </p:nvGraphicFramePr>
        <p:xfrm>
          <a:off x="2068603" y="2223450"/>
          <a:ext cx="6446746" cy="352225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4562399" y="6112020"/>
            <a:ext cx="3952950" cy="276999"/>
          </a:xfrm>
          <a:prstGeom prst="rect">
            <a:avLst/>
          </a:prstGeom>
          <a:noFill/>
        </p:spPr>
        <p:txBody>
          <a:bodyPr wrap="square" rtlCol="0">
            <a:spAutoFit/>
          </a:bodyPr>
          <a:lstStyle/>
          <a:p>
            <a:pPr algn="r"/>
            <a:r>
              <a:rPr lang="en-US" sz="1200" dirty="0"/>
              <a:t>(Wu, 2016)</a:t>
            </a:r>
          </a:p>
        </p:txBody>
      </p:sp>
      <p:graphicFrame>
        <p:nvGraphicFramePr>
          <p:cNvPr id="9" name="Content Placeholder 6"/>
          <p:cNvGraphicFramePr>
            <a:graphicFrameLocks/>
          </p:cNvGraphicFramePr>
          <p:nvPr>
            <p:extLst>
              <p:ext uri="{D42A27DB-BD31-4B8C-83A1-F6EECF244321}">
                <p14:modId xmlns:p14="http://schemas.microsoft.com/office/powerpoint/2010/main" val="751089385"/>
              </p:ext>
            </p:extLst>
          </p:nvPr>
        </p:nvGraphicFramePr>
        <p:xfrm>
          <a:off x="2068603" y="2133600"/>
          <a:ext cx="6630896" cy="3803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1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000" dirty="0"/>
              <a:t>TB and Homelessness</a:t>
            </a:r>
          </a:p>
        </p:txBody>
      </p:sp>
      <p:sp>
        <p:nvSpPr>
          <p:cNvPr id="13" name="Text Placeholder 12"/>
          <p:cNvSpPr>
            <a:spLocks noGrp="1"/>
          </p:cNvSpPr>
          <p:nvPr>
            <p:ph type="body" idx="1"/>
          </p:nvPr>
        </p:nvSpPr>
        <p:spPr/>
        <p:txBody>
          <a:bodyPr>
            <a:normAutofit fontScale="62500" lnSpcReduction="20000"/>
          </a:bodyPr>
          <a:lstStyle/>
          <a:p>
            <a:r>
              <a:rPr lang="en-US" dirty="0"/>
              <a:t>TX Proportion of Homeless Cases by Race, 2001- 2015</a:t>
            </a:r>
          </a:p>
        </p:txBody>
      </p:sp>
      <p:sp>
        <p:nvSpPr>
          <p:cNvPr id="4" name="Date Placeholder 3"/>
          <p:cNvSpPr>
            <a:spLocks noGrp="1"/>
          </p:cNvSpPr>
          <p:nvPr>
            <p:ph type="dt" sz="half" idx="10"/>
          </p:nvPr>
        </p:nvSpPr>
        <p:spPr/>
        <p:txBody>
          <a:bodyPr/>
          <a:lstStyle/>
          <a:p>
            <a:fld id="{CE0F2C72-0207-403C-921D-90EF0254586B}" type="datetime1">
              <a:rPr lang="en-US" smtClean="0"/>
              <a:t>10/11/2017</a:t>
            </a:fld>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19</a:t>
            </a:fld>
            <a:endParaRPr lang="en-US"/>
          </a:p>
        </p:txBody>
      </p:sp>
      <p:graphicFrame>
        <p:nvGraphicFramePr>
          <p:cNvPr id="16" name="Chart Placeholder 16"/>
          <p:cNvGraphicFramePr>
            <a:graphicFrameLocks noGrp="1"/>
          </p:cNvGraphicFramePr>
          <p:nvPr>
            <p:ph idx="1"/>
            <p:extLst/>
          </p:nvPr>
        </p:nvGraphicFramePr>
        <p:xfrm>
          <a:off x="2068603" y="2223450"/>
          <a:ext cx="6446746" cy="3522257"/>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4562399" y="6112020"/>
            <a:ext cx="3952950" cy="276999"/>
          </a:xfrm>
          <a:prstGeom prst="rect">
            <a:avLst/>
          </a:prstGeom>
          <a:noFill/>
        </p:spPr>
        <p:txBody>
          <a:bodyPr wrap="square" rtlCol="0">
            <a:spAutoFit/>
          </a:bodyPr>
          <a:lstStyle/>
          <a:p>
            <a:pPr algn="r"/>
            <a:r>
              <a:rPr lang="en-US" sz="1200" dirty="0"/>
              <a:t>(Wu, 2016)</a:t>
            </a:r>
          </a:p>
        </p:txBody>
      </p:sp>
      <p:graphicFrame>
        <p:nvGraphicFramePr>
          <p:cNvPr id="11" name="Content Placeholder 7"/>
          <p:cNvGraphicFramePr>
            <a:graphicFrameLocks/>
          </p:cNvGraphicFramePr>
          <p:nvPr>
            <p:extLst>
              <p:ext uri="{D42A27DB-BD31-4B8C-83A1-F6EECF244321}">
                <p14:modId xmlns:p14="http://schemas.microsoft.com/office/powerpoint/2010/main" val="3590133010"/>
              </p:ext>
            </p:extLst>
          </p:nvPr>
        </p:nvGraphicFramePr>
        <p:xfrm>
          <a:off x="2068603" y="2100191"/>
          <a:ext cx="6747851" cy="4132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857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5047-8DB3-421A-99B0-29C8A8433E26}"/>
              </a:ext>
            </a:extLst>
          </p:cNvPr>
          <p:cNvSpPr>
            <a:spLocks noGrp="1"/>
          </p:cNvSpPr>
          <p:nvPr>
            <p:ph type="title"/>
          </p:nvPr>
        </p:nvSpPr>
        <p:spPr/>
        <p:txBody>
          <a:bodyPr/>
          <a:lstStyle/>
          <a:p>
            <a:r>
              <a:rPr lang="en-US" sz="4000" dirty="0"/>
              <a:t>Objectives</a:t>
            </a:r>
          </a:p>
        </p:txBody>
      </p:sp>
      <p:sp>
        <p:nvSpPr>
          <p:cNvPr id="3" name="Text Placeholder 2">
            <a:extLst>
              <a:ext uri="{FF2B5EF4-FFF2-40B4-BE49-F238E27FC236}">
                <a16:creationId xmlns:a16="http://schemas.microsoft.com/office/drawing/2014/main" id="{F6CB7EA0-0FA0-4317-BFA9-D7A09B8E5F92}"/>
              </a:ext>
            </a:extLst>
          </p:cNvPr>
          <p:cNvSpPr>
            <a:spLocks noGrp="1"/>
          </p:cNvSpPr>
          <p:nvPr>
            <p:ph type="body" sz="quarter" idx="14"/>
          </p:nvPr>
        </p:nvSpPr>
        <p:spPr>
          <a:xfrm>
            <a:off x="433342" y="2235199"/>
            <a:ext cx="7519531" cy="3819371"/>
          </a:xfrm>
        </p:spPr>
        <p:txBody>
          <a:bodyPr/>
          <a:lstStyle/>
          <a:p>
            <a:r>
              <a:rPr lang="en-US" dirty="0"/>
              <a:t>Provide an overview of TB</a:t>
            </a:r>
          </a:p>
          <a:p>
            <a:r>
              <a:rPr lang="en-US" dirty="0"/>
              <a:t>Discuss risk factors for TB</a:t>
            </a:r>
          </a:p>
          <a:p>
            <a:r>
              <a:rPr lang="en-US" dirty="0"/>
              <a:t>Discuss trends in TB transmission</a:t>
            </a:r>
          </a:p>
          <a:p>
            <a:r>
              <a:rPr lang="en-US" dirty="0"/>
              <a:t>Discuss TB transmission among homeless populations</a:t>
            </a:r>
          </a:p>
          <a:p>
            <a:r>
              <a:rPr lang="en-US" dirty="0"/>
              <a:t>Identify measures for TB control in shelter settings</a:t>
            </a:r>
          </a:p>
          <a:p>
            <a:endParaRPr lang="en-US" dirty="0"/>
          </a:p>
          <a:p>
            <a:endParaRPr lang="en-US" dirty="0"/>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C8B1B5DA-2F1E-46E6-B1B4-16806BD97992}"/>
              </a:ext>
            </a:extLst>
          </p:cNvPr>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82546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TB Outbreaks and Homelessness</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sz="2000" dirty="0"/>
              <a:t>Homelessness linked to </a:t>
            </a:r>
            <a:r>
              <a:rPr lang="en-US" sz="2800" dirty="0">
                <a:solidFill>
                  <a:srgbClr val="FF0000"/>
                </a:solidFill>
              </a:rPr>
              <a:t>72%</a:t>
            </a:r>
            <a:r>
              <a:rPr lang="en-US" sz="2000" dirty="0"/>
              <a:t> of U.S. outbreaks investigated by CDC (2002 – 2010)</a:t>
            </a:r>
          </a:p>
          <a:p>
            <a:pPr marL="342900" indent="-342900">
              <a:buFont typeface="Arial" panose="020B0604020202020204" pitchFamily="34" charset="0"/>
              <a:buChar char="•"/>
            </a:pPr>
            <a:r>
              <a:rPr lang="en-US" sz="2000" dirty="0"/>
              <a:t>Common themes</a:t>
            </a:r>
          </a:p>
          <a:p>
            <a:pPr marL="681038" lvl="1" indent="-342900">
              <a:buFont typeface="Wingdings" panose="05000000000000000000" pitchFamily="2" charset="2"/>
              <a:buChar char="Ø"/>
            </a:pPr>
            <a:r>
              <a:rPr lang="en-US" sz="1800" dirty="0"/>
              <a:t>U.S. born</a:t>
            </a:r>
          </a:p>
          <a:p>
            <a:pPr marL="681038" lvl="1" indent="-342900">
              <a:buFont typeface="Wingdings" panose="05000000000000000000" pitchFamily="2" charset="2"/>
              <a:buChar char="Ø"/>
            </a:pPr>
            <a:r>
              <a:rPr lang="en-US" sz="1800" dirty="0"/>
              <a:t>Males</a:t>
            </a:r>
          </a:p>
          <a:p>
            <a:pPr marL="681038" lvl="1" indent="-342900">
              <a:buFont typeface="Wingdings" panose="05000000000000000000" pitchFamily="2" charset="2"/>
              <a:buChar char="Ø"/>
            </a:pPr>
            <a:r>
              <a:rPr lang="en-US" sz="1800" dirty="0"/>
              <a:t>Substance abuse</a:t>
            </a:r>
          </a:p>
          <a:p>
            <a:pPr marL="681038" lvl="1" indent="-342900">
              <a:buFont typeface="Wingdings" panose="05000000000000000000" pitchFamily="2" charset="2"/>
              <a:buChar char="Ø"/>
            </a:pPr>
            <a:r>
              <a:rPr lang="en-US" sz="1800" dirty="0"/>
              <a:t>Prolonged infectious period</a:t>
            </a:r>
          </a:p>
          <a:p>
            <a:pPr marL="681038" lvl="1" indent="-342900">
              <a:buFont typeface="Wingdings" panose="05000000000000000000" pitchFamily="2" charset="2"/>
              <a:buChar char="Ø"/>
            </a:pPr>
            <a:r>
              <a:rPr lang="en-US" sz="1800" dirty="0"/>
              <a:t>Difficulty identifying/locating contacts</a:t>
            </a:r>
          </a:p>
          <a:p>
            <a:pPr marL="681038" lvl="1" indent="-342900">
              <a:buFont typeface="Wingdings" panose="05000000000000000000" pitchFamily="2" charset="2"/>
              <a:buChar char="Ø"/>
            </a:pPr>
            <a:r>
              <a:rPr lang="en-US" sz="1800" dirty="0"/>
              <a:t>Sites of drug use/jails frequent sites of transmission</a:t>
            </a:r>
          </a:p>
          <a:p>
            <a:pPr marL="681038" lvl="1" indent="-342900">
              <a:buFont typeface="Wingdings" panose="05000000000000000000" pitchFamily="2" charset="2"/>
              <a:buChar char="Ø"/>
            </a:pPr>
            <a:r>
              <a:rPr lang="en-US" sz="1800" dirty="0"/>
              <a:t>Delayed diagnosis and treatment of TB infection</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20</a:t>
            </a:fld>
            <a:endParaRPr lang="en-US"/>
          </a:p>
        </p:txBody>
      </p:sp>
      <p:sp>
        <p:nvSpPr>
          <p:cNvPr id="9" name="TextBox 8"/>
          <p:cNvSpPr txBox="1"/>
          <p:nvPr/>
        </p:nvSpPr>
        <p:spPr>
          <a:xfrm>
            <a:off x="4562399" y="6112020"/>
            <a:ext cx="3952950" cy="276999"/>
          </a:xfrm>
          <a:prstGeom prst="rect">
            <a:avLst/>
          </a:prstGeom>
          <a:noFill/>
        </p:spPr>
        <p:txBody>
          <a:bodyPr wrap="square" rtlCol="0">
            <a:spAutoFit/>
          </a:bodyPr>
          <a:lstStyle/>
          <a:p>
            <a:pPr algn="r"/>
            <a:r>
              <a:rPr lang="en-US" sz="1200" dirty="0"/>
              <a:t>(Bamrah, 2013)</a:t>
            </a:r>
          </a:p>
        </p:txBody>
      </p:sp>
    </p:spTree>
    <p:extLst>
      <p:ext uri="{BB962C8B-B14F-4D97-AF65-F5344CB8AC3E}">
        <p14:creationId xmlns:p14="http://schemas.microsoft.com/office/powerpoint/2010/main" val="19776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anim calcmode="lin" valueType="num">
                                      <p:cBhvr>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2000"/>
                                        <p:tgtEl>
                                          <p:spTgt spid="3">
                                            <p:txEl>
                                              <p:pRg st="5" end="5"/>
                                            </p:txEl>
                                          </p:spTgt>
                                        </p:tgtEl>
                                      </p:cBhvr>
                                    </p:animEffect>
                                    <p:anim calcmode="lin" valueType="num">
                                      <p:cBhvr>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0"/>
                            </p:stCondLst>
                            <p:childTnLst>
                              <p:par>
                                <p:cTn id="40" presetID="42" presetClass="entr" presetSubtype="0"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anim calcmode="lin" valueType="num">
                                      <p:cBhvr>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12000"/>
                            </p:stCondLst>
                            <p:childTnLst>
                              <p:par>
                                <p:cTn id="46" presetID="42" presetClass="entr" presetSubtype="0"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2000"/>
                                        <p:tgtEl>
                                          <p:spTgt spid="3">
                                            <p:txEl>
                                              <p:pRg st="7" end="7"/>
                                            </p:txEl>
                                          </p:spTgt>
                                        </p:tgtEl>
                                      </p:cBhvr>
                                    </p:animEffect>
                                    <p:anim calcmode="lin" valueType="num">
                                      <p:cBhvr>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1" fill="hold">
                            <p:stCondLst>
                              <p:cond delay="14000"/>
                            </p:stCondLst>
                            <p:childTnLst>
                              <p:par>
                                <p:cTn id="52" presetID="42" presetClass="entr" presetSubtype="0" fill="hold" grpId="0"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2000"/>
                                        <p:tgtEl>
                                          <p:spTgt spid="3">
                                            <p:txEl>
                                              <p:pRg st="8" end="8"/>
                                            </p:txEl>
                                          </p:spTgt>
                                        </p:tgtEl>
                                      </p:cBhvr>
                                    </p:animEffect>
                                    <p:anim calcmode="lin" valueType="num">
                                      <p:cBhvr>
                                        <p:cTn id="5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TB Outbreaks and Homelessness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21</a:t>
            </a:fld>
            <a:endParaRPr lang="en-US"/>
          </a:p>
        </p:txBody>
      </p:sp>
      <p:sp>
        <p:nvSpPr>
          <p:cNvPr id="7" name="Rectangle 6"/>
          <p:cNvSpPr/>
          <p:nvPr/>
        </p:nvSpPr>
        <p:spPr>
          <a:xfrm>
            <a:off x="2134027" y="2304825"/>
            <a:ext cx="6381322" cy="2246769"/>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Outbreaks demonstrate the vulnerability of homeless persons to TB and highlight the need for aggressive TB control measures.</a:t>
            </a:r>
          </a:p>
        </p:txBody>
      </p:sp>
    </p:spTree>
    <p:extLst>
      <p:ext uri="{BB962C8B-B14F-4D97-AF65-F5344CB8AC3E}">
        <p14:creationId xmlns:p14="http://schemas.microsoft.com/office/powerpoint/2010/main" val="424259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300"/>
                                  </p:stCondLst>
                                  <p:iterate type="lt">
                                    <p:tmPct val="4000"/>
                                  </p:iterate>
                                  <p:childTnLst>
                                    <p:set>
                                      <p:cBhvr override="childStyle">
                                        <p:cTn id="6" dur="2000" fill="hold"/>
                                        <p:tgtEl>
                                          <p:spTgt spid="7"/>
                                        </p:tgtEl>
                                        <p:attrNameLst>
                                          <p:attrName>style.color</p:attrName>
                                        </p:attrNameLst>
                                      </p:cBhvr>
                                      <p:to>
                                        <p:clrVal>
                                          <a:schemeClr val="accent2"/>
                                        </p:clrVal>
                                      </p:to>
                                    </p:set>
                                    <p:set>
                                      <p:cBhvr>
                                        <p:cTn id="7" dur="2000" fill="hold"/>
                                        <p:tgtEl>
                                          <p:spTgt spid="7"/>
                                        </p:tgtEl>
                                        <p:attrNameLst>
                                          <p:attrName>fillcolor</p:attrName>
                                        </p:attrNameLst>
                                      </p:cBhvr>
                                      <p:to>
                                        <p:clrVal>
                                          <a:schemeClr val="accent2"/>
                                        </p:clrVal>
                                      </p:to>
                                    </p:set>
                                    <p:set>
                                      <p:cBhvr>
                                        <p:cTn id="8"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TB Control Measures</a:t>
            </a:r>
          </a:p>
        </p:txBody>
      </p:sp>
      <p:sp>
        <p:nvSpPr>
          <p:cNvPr id="14" name="Text Placeholder 13"/>
          <p:cNvSpPr>
            <a:spLocks noGrp="1"/>
          </p:cNvSpPr>
          <p:nvPr>
            <p:ph type="body" sz="quarter" idx="13"/>
          </p:nvPr>
        </p:nvSpPr>
        <p:spPr/>
        <p:txBody>
          <a:bodyPr/>
          <a:lstStyle/>
          <a:p>
            <a:r>
              <a:rPr lang="en-US" dirty="0"/>
              <a:t>Public Health Recommendations</a:t>
            </a:r>
          </a:p>
        </p:txBody>
      </p:sp>
      <p:sp>
        <p:nvSpPr>
          <p:cNvPr id="4" name="Date Placeholder 3"/>
          <p:cNvSpPr>
            <a:spLocks noGrp="1"/>
          </p:cNvSpPr>
          <p:nvPr>
            <p:ph type="dt" sz="half" idx="4294967295"/>
          </p:nvPr>
        </p:nvSpPr>
        <p:spPr>
          <a:xfrm>
            <a:off x="628650" y="6356352"/>
            <a:ext cx="2057400" cy="365125"/>
          </a:xfrm>
        </p:spPr>
        <p:txBody>
          <a:bodyPr/>
          <a:lstStyle/>
          <a:p>
            <a:fld id="{A739885D-35F9-4D52-AC34-F9452E408474}" type="datetime1">
              <a:rPr lang="en-US" smtClean="0"/>
              <a:t>10/11/2017</a:t>
            </a:fld>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22</a:t>
            </a:fld>
            <a:endParaRPr lang="en-US"/>
          </a:p>
        </p:txBody>
      </p:sp>
    </p:spTree>
    <p:extLst>
      <p:ext uri="{BB962C8B-B14F-4D97-AF65-F5344CB8AC3E}">
        <p14:creationId xmlns:p14="http://schemas.microsoft.com/office/powerpoint/2010/main" val="26711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TB Control Measures</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sz="2000" dirty="0"/>
              <a:t>Effective TB control measures reduce the spread of TB among the </a:t>
            </a:r>
            <a:r>
              <a:rPr lang="en-US" sz="2000" i="1" dirty="0">
                <a:solidFill>
                  <a:srgbClr val="FF0000"/>
                </a:solidFill>
              </a:rPr>
              <a:t>homeless and those who provide services</a:t>
            </a:r>
            <a:r>
              <a:rPr lang="en-US" sz="2000" dirty="0"/>
              <a:t> (i.e. staff, volunteers)</a:t>
            </a:r>
          </a:p>
          <a:p>
            <a:pPr marL="342900" indent="-342900">
              <a:buFont typeface="Arial" panose="020B0604020202020204" pitchFamily="34" charset="0"/>
              <a:buChar char="•"/>
            </a:pPr>
            <a:r>
              <a:rPr lang="en-US" sz="2000" dirty="0"/>
              <a:t>Strategic plans to improve TB control measures require partnerships between:</a:t>
            </a:r>
          </a:p>
          <a:p>
            <a:pPr lvl="1">
              <a:buFont typeface="+mj-lt"/>
              <a:buAutoNum type="arabicPeriod"/>
            </a:pPr>
            <a:r>
              <a:rPr lang="en-US" sz="1800" dirty="0"/>
              <a:t>National public health organizations (e.g., CDC, Advisory Council for the Elimination of TB)</a:t>
            </a:r>
          </a:p>
          <a:p>
            <a:pPr lvl="1">
              <a:buFont typeface="+mj-lt"/>
              <a:buAutoNum type="arabicPeriod"/>
            </a:pPr>
            <a:r>
              <a:rPr lang="en-US" sz="1800" dirty="0"/>
              <a:t>State TB controllers</a:t>
            </a:r>
          </a:p>
          <a:p>
            <a:pPr lvl="1">
              <a:buFont typeface="+mj-lt"/>
              <a:buAutoNum type="arabicPeriod"/>
            </a:pPr>
            <a:r>
              <a:rPr lang="en-US" sz="1800" dirty="0"/>
              <a:t>Local/regional public health departments</a:t>
            </a:r>
          </a:p>
          <a:p>
            <a:pPr lvl="1">
              <a:buFont typeface="+mj-lt"/>
              <a:buAutoNum type="arabicPeriod"/>
            </a:pPr>
            <a:r>
              <a:rPr lang="en-US" sz="1800" dirty="0"/>
              <a:t>Homeless shelter providers and other homeless agencies</a:t>
            </a:r>
          </a:p>
          <a:p>
            <a:pPr lvl="1">
              <a:buFont typeface="+mj-lt"/>
              <a:buAutoNum type="arabicPeriod"/>
            </a:pPr>
            <a:r>
              <a:rPr lang="en-US" sz="1800" dirty="0"/>
              <a:t>Local healthcare systems</a:t>
            </a:r>
          </a:p>
          <a:p>
            <a:pPr marL="339725" lvl="1" indent="0">
              <a:buNone/>
            </a:pPr>
            <a:endParaRPr lang="en-US" sz="1800" dirty="0"/>
          </a:p>
          <a:p>
            <a:pPr marL="0" indent="0">
              <a:buNone/>
            </a:pPr>
            <a:endParaRPr lang="en-US" sz="2000" dirty="0"/>
          </a:p>
          <a:p>
            <a:pPr marL="339725" lvl="1" indent="0">
              <a:buNone/>
            </a:pPr>
            <a:endParaRPr lang="en-US" sz="1800" dirty="0"/>
          </a:p>
          <a:p>
            <a:pPr marL="339725" lvl="1" indent="0">
              <a:buNone/>
            </a:pPr>
            <a:endParaRPr lang="en-US" sz="1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23</a:t>
            </a:fld>
            <a:endParaRPr lang="en-US"/>
          </a:p>
        </p:txBody>
      </p:sp>
      <p:sp>
        <p:nvSpPr>
          <p:cNvPr id="9" name="TextBox 8"/>
          <p:cNvSpPr txBox="1"/>
          <p:nvPr/>
        </p:nvSpPr>
        <p:spPr>
          <a:xfrm>
            <a:off x="4562399" y="6112020"/>
            <a:ext cx="3952950" cy="276999"/>
          </a:xfrm>
          <a:prstGeom prst="rect">
            <a:avLst/>
          </a:prstGeom>
          <a:noFill/>
        </p:spPr>
        <p:txBody>
          <a:bodyPr wrap="square" rtlCol="0">
            <a:spAutoFit/>
          </a:bodyPr>
          <a:lstStyle/>
          <a:p>
            <a:pPr algn="r"/>
            <a:r>
              <a:rPr lang="en-US" sz="1200" dirty="0"/>
              <a:t>(CDC, 2013)</a:t>
            </a:r>
          </a:p>
        </p:txBody>
      </p:sp>
    </p:spTree>
    <p:extLst>
      <p:ext uri="{BB962C8B-B14F-4D97-AF65-F5344CB8AC3E}">
        <p14:creationId xmlns:p14="http://schemas.microsoft.com/office/powerpoint/2010/main" val="21831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TB Control Measures</a:t>
            </a:r>
          </a:p>
        </p:txBody>
      </p:sp>
      <p:sp>
        <p:nvSpPr>
          <p:cNvPr id="3" name="Content Placeholder 2"/>
          <p:cNvSpPr>
            <a:spLocks noGrp="1"/>
          </p:cNvSpPr>
          <p:nvPr>
            <p:ph sz="half" idx="1"/>
          </p:nvPr>
        </p:nvSpPr>
        <p:spPr/>
        <p:txBody>
          <a:bodyPr>
            <a:normAutofit/>
          </a:bodyPr>
          <a:lstStyle/>
          <a:p>
            <a:pPr marL="0" indent="0">
              <a:buNone/>
            </a:pPr>
            <a:r>
              <a:rPr lang="en-US" sz="2000" dirty="0"/>
              <a:t>Successful strategic plan outcomes in the past have included:</a:t>
            </a:r>
          </a:p>
          <a:p>
            <a:pPr marL="681038" lvl="1" indent="-342900">
              <a:buFont typeface="Arial" panose="020B0604020202020204" pitchFamily="34" charset="0"/>
              <a:buChar char="•"/>
            </a:pPr>
            <a:r>
              <a:rPr lang="en-US" sz="1800" dirty="0"/>
              <a:t>Comprehensive onsite healthcare services</a:t>
            </a:r>
          </a:p>
          <a:p>
            <a:pPr marL="681038" lvl="1" indent="-342900">
              <a:buFont typeface="Arial" panose="020B0604020202020204" pitchFamily="34" charset="0"/>
              <a:buChar char="•"/>
            </a:pPr>
            <a:r>
              <a:rPr lang="en-US" sz="1800" dirty="0"/>
              <a:t>Supportive housing during TB treatment</a:t>
            </a:r>
          </a:p>
          <a:p>
            <a:pPr marL="681038" lvl="1" indent="-342900">
              <a:buFont typeface="Arial" panose="020B0604020202020204" pitchFamily="34" charset="0"/>
              <a:buChar char="•"/>
            </a:pPr>
            <a:r>
              <a:rPr lang="en-US" sz="1800" dirty="0"/>
              <a:t>Incentives to encourage completion of evaluation and treatment</a:t>
            </a:r>
          </a:p>
          <a:p>
            <a:pPr marL="681038" lvl="1" indent="-342900">
              <a:buFont typeface="Arial" panose="020B0604020202020204" pitchFamily="34" charset="0"/>
              <a:buChar char="•"/>
            </a:pPr>
            <a:r>
              <a:rPr lang="en-US" sz="1800" b="1" dirty="0">
                <a:solidFill>
                  <a:srgbClr val="FF0000"/>
                </a:solidFill>
              </a:rPr>
              <a:t>Standardized shelter TB control plans</a:t>
            </a:r>
          </a:p>
          <a:p>
            <a:pPr marL="339725" lvl="1" indent="0">
              <a:buNone/>
            </a:pPr>
            <a:endParaRPr lang="en-US" sz="1800" dirty="0"/>
          </a:p>
          <a:p>
            <a:pPr marL="0" indent="0">
              <a:buNone/>
            </a:pPr>
            <a:endParaRPr lang="en-US" sz="2000" dirty="0"/>
          </a:p>
          <a:p>
            <a:pPr marL="339725" lvl="1" indent="0">
              <a:buNone/>
            </a:pPr>
            <a:endParaRPr lang="en-US" sz="1800" dirty="0"/>
          </a:p>
          <a:p>
            <a:pPr marL="339725" lvl="1" indent="0">
              <a:buNone/>
            </a:pPr>
            <a:endParaRPr lang="en-US" sz="1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24</a:t>
            </a:fld>
            <a:endParaRPr lang="en-US"/>
          </a:p>
        </p:txBody>
      </p:sp>
      <p:sp>
        <p:nvSpPr>
          <p:cNvPr id="9" name="TextBox 8"/>
          <p:cNvSpPr txBox="1"/>
          <p:nvPr/>
        </p:nvSpPr>
        <p:spPr>
          <a:xfrm>
            <a:off x="4562399" y="6112020"/>
            <a:ext cx="3952950" cy="276999"/>
          </a:xfrm>
          <a:prstGeom prst="rect">
            <a:avLst/>
          </a:prstGeom>
          <a:noFill/>
        </p:spPr>
        <p:txBody>
          <a:bodyPr wrap="square" rtlCol="0">
            <a:spAutoFit/>
          </a:bodyPr>
          <a:lstStyle/>
          <a:p>
            <a:pPr algn="r"/>
            <a:r>
              <a:rPr lang="en-US" sz="1200" dirty="0"/>
              <a:t>(CDC, 2013)</a:t>
            </a:r>
          </a:p>
        </p:txBody>
      </p:sp>
      <p:pic>
        <p:nvPicPr>
          <p:cNvPr id="1028" name="Picture 4" descr="Understanding the Value of Strategic 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793" y="3948855"/>
            <a:ext cx="3334017" cy="187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7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Shelter TB Control Plans</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sz="2000" dirty="0"/>
              <a:t>The CDC recommends TB control plans for high risk environments (e.g., nursing homes, correctional facilities, shelters)</a:t>
            </a:r>
          </a:p>
          <a:p>
            <a:pPr marL="342900" indent="-342900">
              <a:buFont typeface="Arial" panose="020B0604020202020204" pitchFamily="34" charset="0"/>
              <a:buChar char="•"/>
            </a:pPr>
            <a:r>
              <a:rPr lang="en-US" sz="2000" dirty="0"/>
              <a:t>Plans should be periodically reviewed and evaluated to determine effectiveness</a:t>
            </a:r>
          </a:p>
          <a:p>
            <a:pPr marL="342900" indent="-342900">
              <a:buFont typeface="Arial" panose="020B0604020202020204" pitchFamily="34" charset="0"/>
              <a:buChar char="•"/>
            </a:pPr>
            <a:r>
              <a:rPr lang="en-US" sz="2000" dirty="0"/>
              <a:t>Key components of a TB control plan include</a:t>
            </a:r>
          </a:p>
          <a:p>
            <a:pPr marL="681038" lvl="1" indent="-342900">
              <a:buFont typeface="Arial" panose="020B0604020202020204" pitchFamily="34" charset="0"/>
              <a:buChar char="•"/>
            </a:pPr>
            <a:r>
              <a:rPr lang="en-US" sz="1800" dirty="0"/>
              <a:t>Administrative controls</a:t>
            </a:r>
          </a:p>
          <a:p>
            <a:pPr marL="1027113" lvl="2" indent="-342900">
              <a:buFont typeface="Arial" panose="020B0604020202020204" pitchFamily="34" charset="0"/>
              <a:buChar char="•"/>
            </a:pPr>
            <a:r>
              <a:rPr lang="en-US" sz="1600" dirty="0">
                <a:solidFill>
                  <a:srgbClr val="FF0000"/>
                </a:solidFill>
              </a:rPr>
              <a:t>Most important level of control</a:t>
            </a:r>
          </a:p>
          <a:p>
            <a:pPr marL="1027113" lvl="2" indent="-342900">
              <a:buFont typeface="Arial" panose="020B0604020202020204" pitchFamily="34" charset="0"/>
              <a:buChar char="•"/>
            </a:pPr>
            <a:r>
              <a:rPr lang="en-US" sz="1600" dirty="0"/>
              <a:t>Management activities which reduce risk of exposure to infectious person</a:t>
            </a:r>
          </a:p>
          <a:p>
            <a:pPr marL="681038" lvl="1" indent="-342900">
              <a:buFont typeface="Arial" panose="020B0604020202020204" pitchFamily="34" charset="0"/>
              <a:buChar char="•"/>
            </a:pPr>
            <a:r>
              <a:rPr lang="en-US" sz="1800" dirty="0"/>
              <a:t>Environmental controls</a:t>
            </a:r>
          </a:p>
          <a:p>
            <a:pPr marL="1027113" lvl="2" indent="-342900">
              <a:buFont typeface="Arial" panose="020B0604020202020204" pitchFamily="34" charset="0"/>
              <a:buChar char="•"/>
            </a:pPr>
            <a:r>
              <a:rPr lang="en-US" sz="1600" dirty="0"/>
              <a:t>Secondary level of control</a:t>
            </a:r>
          </a:p>
          <a:p>
            <a:pPr marL="1027113" lvl="2" indent="-342900">
              <a:buFont typeface="Arial" panose="020B0604020202020204" pitchFamily="34" charset="0"/>
              <a:buChar char="•"/>
            </a:pPr>
            <a:r>
              <a:rPr lang="en-US" sz="1600" dirty="0"/>
              <a:t>Reduce the spread of infectious bacteria</a:t>
            </a:r>
          </a:p>
          <a:p>
            <a:pPr marL="0" indent="0">
              <a:buNone/>
            </a:pPr>
            <a:endParaRPr lang="en-US" sz="2000" dirty="0"/>
          </a:p>
          <a:p>
            <a:pPr marL="339725" lvl="1" indent="0">
              <a:buNone/>
            </a:pPr>
            <a:endParaRPr lang="en-US" sz="1800" dirty="0"/>
          </a:p>
          <a:p>
            <a:pPr marL="339725" lvl="1" indent="0">
              <a:buNone/>
            </a:pPr>
            <a:endParaRPr lang="en-US" sz="1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25</a:t>
            </a:fld>
            <a:endParaRPr lang="en-US"/>
          </a:p>
        </p:txBody>
      </p:sp>
      <p:sp>
        <p:nvSpPr>
          <p:cNvPr id="9" name="TextBox 8"/>
          <p:cNvSpPr txBox="1"/>
          <p:nvPr/>
        </p:nvSpPr>
        <p:spPr>
          <a:xfrm>
            <a:off x="4562399" y="6112020"/>
            <a:ext cx="3952950" cy="276999"/>
          </a:xfrm>
          <a:prstGeom prst="rect">
            <a:avLst/>
          </a:prstGeom>
          <a:noFill/>
        </p:spPr>
        <p:txBody>
          <a:bodyPr wrap="square" rtlCol="0">
            <a:spAutoFit/>
          </a:bodyPr>
          <a:lstStyle/>
          <a:p>
            <a:pPr algn="r"/>
            <a:r>
              <a:rPr lang="en-US" sz="1200" dirty="0"/>
              <a:t>(CDC, 2013)</a:t>
            </a:r>
          </a:p>
        </p:txBody>
      </p:sp>
    </p:spTree>
    <p:extLst>
      <p:ext uri="{BB962C8B-B14F-4D97-AF65-F5344CB8AC3E}">
        <p14:creationId xmlns:p14="http://schemas.microsoft.com/office/powerpoint/2010/main" val="322377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000"/>
                                        <p:tgtEl>
                                          <p:spTgt spid="3">
                                            <p:txEl>
                                              <p:pRg st="7" end="7"/>
                                            </p:txEl>
                                          </p:spTgt>
                                        </p:tgtEl>
                                      </p:cBhvr>
                                    </p:animEffect>
                                    <p:anim calcmode="lin" valueType="num">
                                      <p:cBhvr>
                                        <p:cTn id="5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000"/>
                                        <p:tgtEl>
                                          <p:spTgt spid="3">
                                            <p:txEl>
                                              <p:pRg st="8" end="8"/>
                                            </p:txEl>
                                          </p:spTgt>
                                        </p:tgtEl>
                                      </p:cBhvr>
                                    </p:animEffect>
                                    <p:anim calcmode="lin" valueType="num">
                                      <p:cBhvr>
                                        <p:cTn id="5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C00000"/>
                </a:solidFill>
              </a:rPr>
              <a:t>Key Components of a TB Control Plan</a:t>
            </a:r>
          </a:p>
        </p:txBody>
      </p:sp>
      <p:sp>
        <p:nvSpPr>
          <p:cNvPr id="10" name="Content Placeholder 9"/>
          <p:cNvSpPr>
            <a:spLocks noGrp="1"/>
          </p:cNvSpPr>
          <p:nvPr>
            <p:ph sz="quarter" idx="15"/>
          </p:nvPr>
        </p:nvSpPr>
        <p:spPr>
          <a:xfrm>
            <a:off x="1376039" y="2507203"/>
            <a:ext cx="3455078" cy="3680848"/>
          </a:xfrm>
        </p:spPr>
        <p:txBody>
          <a:bodyPr>
            <a:normAutofit fontScale="92500" lnSpcReduction="10000"/>
          </a:bodyPr>
          <a:lstStyle/>
          <a:p>
            <a:r>
              <a:rPr lang="en-US" sz="2000" dirty="0"/>
              <a:t>Develop a written TB control plan</a:t>
            </a:r>
          </a:p>
          <a:p>
            <a:r>
              <a:rPr lang="en-US" sz="2000" dirty="0"/>
              <a:t>Assess facility’s TB risk</a:t>
            </a:r>
          </a:p>
          <a:p>
            <a:r>
              <a:rPr lang="en-US" sz="2000" dirty="0"/>
              <a:t>Provide TB education to staff, volunteers, and clients</a:t>
            </a:r>
          </a:p>
          <a:p>
            <a:r>
              <a:rPr lang="en-US" sz="2000" dirty="0"/>
              <a:t>Establish TB screening policy for staff, volunteers, and clients</a:t>
            </a:r>
          </a:p>
          <a:p>
            <a:r>
              <a:rPr lang="en-US" sz="2000" dirty="0"/>
              <a:t>Promote cough etiquette</a:t>
            </a:r>
          </a:p>
          <a:p>
            <a:r>
              <a:rPr lang="en-US" sz="2000" dirty="0"/>
              <a:t>Maintain bed maps and searchable rosters</a:t>
            </a:r>
          </a:p>
          <a:p>
            <a:pPr marL="0" indent="0">
              <a:buNone/>
            </a:pPr>
            <a:endParaRPr lang="en-US" sz="2000" dirty="0"/>
          </a:p>
        </p:txBody>
      </p:sp>
      <p:sp>
        <p:nvSpPr>
          <p:cNvPr id="9" name="Content Placeholder 8"/>
          <p:cNvSpPr>
            <a:spLocks noGrp="1"/>
          </p:cNvSpPr>
          <p:nvPr>
            <p:ph sz="quarter" idx="14"/>
          </p:nvPr>
        </p:nvSpPr>
        <p:spPr>
          <a:xfrm>
            <a:off x="5060273" y="2507226"/>
            <a:ext cx="3455078" cy="3680848"/>
          </a:xfrm>
        </p:spPr>
        <p:txBody>
          <a:bodyPr>
            <a:normAutofit/>
          </a:bodyPr>
          <a:lstStyle/>
          <a:p>
            <a:r>
              <a:rPr lang="en-US" sz="2000" dirty="0"/>
              <a:t>Head-to-toe arrangement of bed</a:t>
            </a:r>
            <a:r>
              <a:rPr lang="en-US" sz="2000" dirty="0">
                <a:solidFill>
                  <a:srgbClr val="C00000"/>
                </a:solidFill>
              </a:rPr>
              <a:t>s</a:t>
            </a:r>
            <a:endParaRPr lang="en-US" sz="2000" dirty="0"/>
          </a:p>
          <a:p>
            <a:r>
              <a:rPr lang="en-US" sz="2000" dirty="0"/>
              <a:t>Assess ventilation, airflow, and lighting</a:t>
            </a:r>
          </a:p>
          <a:p>
            <a:r>
              <a:rPr lang="en-US" sz="2000" dirty="0"/>
              <a:t>Offer tissues/surgical masks to cover coughs</a:t>
            </a:r>
          </a:p>
          <a:p>
            <a:r>
              <a:rPr lang="en-US" sz="2000" dirty="0"/>
              <a:t>Designate separate sleeping area for clients with a cough</a:t>
            </a:r>
          </a:p>
        </p:txBody>
      </p:sp>
      <p:sp>
        <p:nvSpPr>
          <p:cNvPr id="6" name="Slide Number Placeholder 5"/>
          <p:cNvSpPr>
            <a:spLocks noGrp="1"/>
          </p:cNvSpPr>
          <p:nvPr>
            <p:ph type="sldNum" sz="quarter" idx="12"/>
          </p:nvPr>
        </p:nvSpPr>
        <p:spPr/>
        <p:txBody>
          <a:bodyPr/>
          <a:lstStyle/>
          <a:p>
            <a:fld id="{3264D530-B60B-4A5A-91C0-C766C58A4783}" type="slidenum">
              <a:rPr lang="en-US" smtClean="0"/>
              <a:t>26</a:t>
            </a:fld>
            <a:endParaRPr lang="en-US"/>
          </a:p>
        </p:txBody>
      </p:sp>
      <p:sp>
        <p:nvSpPr>
          <p:cNvPr id="12" name="TextBox 11"/>
          <p:cNvSpPr txBox="1"/>
          <p:nvPr/>
        </p:nvSpPr>
        <p:spPr>
          <a:xfrm>
            <a:off x="1376039" y="1696065"/>
            <a:ext cx="34550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Administrative Controls</a:t>
            </a:r>
          </a:p>
        </p:txBody>
      </p:sp>
      <p:sp>
        <p:nvSpPr>
          <p:cNvPr id="13" name="TextBox 12"/>
          <p:cNvSpPr txBox="1"/>
          <p:nvPr/>
        </p:nvSpPr>
        <p:spPr>
          <a:xfrm>
            <a:off x="5051240" y="1696065"/>
            <a:ext cx="34550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Environmental Controls</a:t>
            </a:r>
          </a:p>
        </p:txBody>
      </p:sp>
      <p:sp>
        <p:nvSpPr>
          <p:cNvPr id="14" name="TextBox 13"/>
          <p:cNvSpPr txBox="1"/>
          <p:nvPr/>
        </p:nvSpPr>
        <p:spPr>
          <a:xfrm>
            <a:off x="4585648" y="6149592"/>
            <a:ext cx="3952950" cy="276999"/>
          </a:xfrm>
          <a:prstGeom prst="rect">
            <a:avLst/>
          </a:prstGeom>
          <a:noFill/>
        </p:spPr>
        <p:txBody>
          <a:bodyPr wrap="square" rtlCol="0">
            <a:spAutoFit/>
          </a:bodyPr>
          <a:lstStyle/>
          <a:p>
            <a:pPr algn="r"/>
            <a:r>
              <a:rPr lang="en-US" sz="1200" dirty="0"/>
              <a:t>(CDC, 2016)</a:t>
            </a:r>
          </a:p>
        </p:txBody>
      </p:sp>
    </p:spTree>
    <p:extLst>
      <p:ext uri="{BB962C8B-B14F-4D97-AF65-F5344CB8AC3E}">
        <p14:creationId xmlns:p14="http://schemas.microsoft.com/office/powerpoint/2010/main" val="27237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2000"/>
                                        <p:tgtEl>
                                          <p:spTgt spid="10">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2000"/>
                                        <p:tgtEl>
                                          <p:spTgt spid="10">
                                            <p:txEl>
                                              <p:pRg st="2" end="2"/>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2000"/>
                                        <p:tgtEl>
                                          <p:spTgt spid="10">
                                            <p:txEl>
                                              <p:pRg st="3" end="3"/>
                                            </p:tx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2000"/>
                                        <p:tgtEl>
                                          <p:spTgt spid="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animEffect transition="in" filter="fade">
                                      <p:cBhvr>
                                        <p:cTn id="33" dur="2000"/>
                                        <p:tgtEl>
                                          <p:spTgt spid="10">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20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20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20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Additional Recommendations</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sz="2000" dirty="0"/>
              <a:t>Assign a facility/shelter healthcare liaison</a:t>
            </a:r>
          </a:p>
          <a:p>
            <a:pPr marL="342900" indent="-342900">
              <a:buFont typeface="Arial" panose="020B0604020202020204" pitchFamily="34" charset="0"/>
              <a:buChar char="•"/>
            </a:pPr>
            <a:r>
              <a:rPr lang="en-US" sz="2000" dirty="0"/>
              <a:t>Identify TB Program contacts within designated </a:t>
            </a:r>
            <a:r>
              <a:rPr lang="en-US" sz="2000" dirty="0">
                <a:hlinkClick r:id="rId3"/>
              </a:rPr>
              <a:t>jurisdictions</a:t>
            </a:r>
            <a:endParaRPr lang="en-US" sz="2000" dirty="0"/>
          </a:p>
          <a:p>
            <a:pPr marL="681038" lvl="1" indent="-342900">
              <a:buFont typeface="Arial" panose="020B0604020202020204" pitchFamily="34" charset="0"/>
              <a:buChar char="•"/>
            </a:pPr>
            <a:r>
              <a:rPr lang="en-US" sz="1800" dirty="0"/>
              <a:t>31 contracted local health departments</a:t>
            </a:r>
          </a:p>
          <a:p>
            <a:pPr marL="681038" lvl="1" indent="-342900">
              <a:buFont typeface="Arial" panose="020B0604020202020204" pitchFamily="34" charset="0"/>
              <a:buChar char="•"/>
            </a:pPr>
            <a:r>
              <a:rPr lang="en-US" sz="1800" dirty="0"/>
              <a:t>8 DSHS health service regions</a:t>
            </a:r>
          </a:p>
          <a:p>
            <a:pPr marL="342900" indent="-342900">
              <a:buFont typeface="Arial" panose="020B0604020202020204" pitchFamily="34" charset="0"/>
              <a:buChar char="•"/>
            </a:pPr>
            <a:endParaRPr lang="en-US" sz="2000" dirty="0"/>
          </a:p>
          <a:p>
            <a:pPr marL="339725" lvl="1" indent="0">
              <a:buNone/>
            </a:pPr>
            <a:endParaRPr lang="en-US" sz="1800" dirty="0"/>
          </a:p>
          <a:p>
            <a:pPr marL="339725" lvl="1" indent="0">
              <a:buNone/>
            </a:pPr>
            <a:endParaRPr lang="en-US" sz="1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27</a:t>
            </a:fld>
            <a:endParaRPr lang="en-US"/>
          </a:p>
        </p:txBody>
      </p:sp>
      <p:sp>
        <p:nvSpPr>
          <p:cNvPr id="9" name="TextBox 8"/>
          <p:cNvSpPr txBox="1"/>
          <p:nvPr/>
        </p:nvSpPr>
        <p:spPr>
          <a:xfrm>
            <a:off x="4562399" y="6112020"/>
            <a:ext cx="3952950" cy="276999"/>
          </a:xfrm>
          <a:prstGeom prst="rect">
            <a:avLst/>
          </a:prstGeom>
          <a:noFill/>
        </p:spPr>
        <p:txBody>
          <a:bodyPr wrap="square" rtlCol="0">
            <a:spAutoFit/>
          </a:bodyPr>
          <a:lstStyle/>
          <a:p>
            <a:pPr algn="r"/>
            <a:r>
              <a:rPr lang="en-US" sz="1200" dirty="0"/>
              <a:t>(CDC, 2013)</a:t>
            </a:r>
          </a:p>
        </p:txBody>
      </p:sp>
      <p:sp>
        <p:nvSpPr>
          <p:cNvPr id="7" name="AutoShape 2" descr="Image result for map of texas health service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3206623" y="3505790"/>
            <a:ext cx="4326110" cy="2437042"/>
          </a:xfrm>
          <a:prstGeom prst="rect">
            <a:avLst/>
          </a:prstGeom>
        </p:spPr>
      </p:pic>
    </p:spTree>
    <p:extLst>
      <p:ext uri="{BB962C8B-B14F-4D97-AF65-F5344CB8AC3E}">
        <p14:creationId xmlns:p14="http://schemas.microsoft.com/office/powerpoint/2010/main" val="17310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type="chart" sz="quarter" idx="13"/>
          </p:nvPr>
        </p:nvPicPr>
        <p:blipFill>
          <a:blip r:embed="rId2" cstate="print">
            <a:extLst>
              <a:ext uri="{28A0092B-C50C-407E-A947-70E740481C1C}">
                <a14:useLocalDpi xmlns:a14="http://schemas.microsoft.com/office/drawing/2010/main" val="0"/>
              </a:ext>
            </a:extLst>
          </a:blip>
          <a:stretch>
            <a:fillRect/>
          </a:stretch>
        </p:blipFill>
        <p:spPr>
          <a:xfrm>
            <a:off x="1517515" y="0"/>
            <a:ext cx="6490374" cy="6879686"/>
          </a:xfrm>
        </p:spPr>
      </p:pic>
      <p:sp>
        <p:nvSpPr>
          <p:cNvPr id="5" name="Slide Number Placeholder 4"/>
          <p:cNvSpPr>
            <a:spLocks noGrp="1"/>
          </p:cNvSpPr>
          <p:nvPr>
            <p:ph type="sldNum" sz="quarter" idx="12"/>
          </p:nvPr>
        </p:nvSpPr>
        <p:spPr/>
        <p:txBody>
          <a:bodyPr/>
          <a:lstStyle/>
          <a:p>
            <a:fld id="{3264D530-B60B-4A5A-91C0-C766C58A4783}" type="slidenum">
              <a:rPr lang="en-US" smtClean="0"/>
              <a:t>28</a:t>
            </a:fld>
            <a:endParaRPr lang="en-US"/>
          </a:p>
        </p:txBody>
      </p:sp>
    </p:spTree>
    <p:extLst>
      <p:ext uri="{BB962C8B-B14F-4D97-AF65-F5344CB8AC3E}">
        <p14:creationId xmlns:p14="http://schemas.microsoft.com/office/powerpoint/2010/main" val="3285811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Homelessness and TB Toolkit</a:t>
            </a:r>
          </a:p>
        </p:txBody>
      </p:sp>
      <p:sp>
        <p:nvSpPr>
          <p:cNvPr id="3" name="Content Placeholder 2"/>
          <p:cNvSpPr>
            <a:spLocks noGrp="1"/>
          </p:cNvSpPr>
          <p:nvPr>
            <p:ph sz="half" idx="1"/>
          </p:nvPr>
        </p:nvSpPr>
        <p:spPr/>
        <p:txBody>
          <a:bodyPr>
            <a:normAutofit/>
          </a:bodyPr>
          <a:lstStyle/>
          <a:p>
            <a:pPr marL="342900" indent="-342900">
              <a:buFont typeface="Arial" panose="020B0604020202020204" pitchFamily="34" charset="0"/>
              <a:buChar char="•"/>
            </a:pPr>
            <a:r>
              <a:rPr lang="en-US" sz="2000" dirty="0"/>
              <a:t>Developed by CDC, National Health Care for Homeless Council, and other health/social services agencies</a:t>
            </a:r>
          </a:p>
          <a:p>
            <a:pPr marL="342900" indent="-342900">
              <a:buFont typeface="Arial" panose="020B0604020202020204" pitchFamily="34" charset="0"/>
              <a:buChar char="•"/>
            </a:pPr>
            <a:r>
              <a:rPr lang="en-US" sz="2000" dirty="0"/>
              <a:t>Includes guidelines, forms, educational materials, and other resources</a:t>
            </a:r>
          </a:p>
          <a:p>
            <a:pPr marL="342900" indent="-342900">
              <a:buFont typeface="Arial" panose="020B0604020202020204" pitchFamily="34" charset="0"/>
              <a:buChar char="•"/>
            </a:pPr>
            <a:r>
              <a:rPr lang="en-US" sz="2000" dirty="0"/>
              <a:t>Forms can be modified to meet individual shelter needs</a:t>
            </a:r>
          </a:p>
          <a:p>
            <a:pPr marL="342900" indent="-342900">
              <a:buFont typeface="Arial" panose="020B0604020202020204" pitchFamily="34" charset="0"/>
              <a:buChar char="•"/>
            </a:pPr>
            <a:endParaRPr lang="en-US" sz="2000" dirty="0"/>
          </a:p>
          <a:p>
            <a:pPr marL="0" indent="0">
              <a:buNone/>
            </a:pPr>
            <a:endParaRPr lang="en-US" sz="2000" dirty="0"/>
          </a:p>
          <a:p>
            <a:pPr marL="339725" lvl="1" indent="0">
              <a:buNone/>
            </a:pPr>
            <a:endParaRPr lang="en-US" sz="1800" dirty="0"/>
          </a:p>
          <a:p>
            <a:pPr marL="339725" lvl="1" indent="0">
              <a:buNone/>
            </a:pPr>
            <a:endParaRPr lang="en-US" sz="1800" dirty="0"/>
          </a:p>
        </p:txBody>
      </p:sp>
      <p:sp>
        <p:nvSpPr>
          <p:cNvPr id="4" name="Date Placeholder 3"/>
          <p:cNvSpPr>
            <a:spLocks noGrp="1"/>
          </p:cNvSpPr>
          <p:nvPr>
            <p:ph type="dt" sz="half" idx="4294967295"/>
          </p:nvPr>
        </p:nvSpPr>
        <p:spPr>
          <a:xfrm>
            <a:off x="1411550" y="6356352"/>
            <a:ext cx="1274500" cy="365125"/>
          </a:xfrm>
        </p:spPr>
        <p:txBody>
          <a:bodyPr/>
          <a:lstStyle/>
          <a:p>
            <a:fld id="{A739885D-35F9-4D52-AC34-F9452E408474}" type="datetime1">
              <a:rPr lang="en-US" smtClean="0"/>
              <a:t>10/11/2017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29</a:t>
            </a:fld>
            <a:endParaRPr lang="en-US"/>
          </a:p>
        </p:txBody>
      </p:sp>
      <p:sp>
        <p:nvSpPr>
          <p:cNvPr id="9" name="TextBox 8"/>
          <p:cNvSpPr txBox="1"/>
          <p:nvPr/>
        </p:nvSpPr>
        <p:spPr>
          <a:xfrm>
            <a:off x="4562399" y="6112020"/>
            <a:ext cx="3952950" cy="276999"/>
          </a:xfrm>
          <a:prstGeom prst="rect">
            <a:avLst/>
          </a:prstGeom>
          <a:noFill/>
        </p:spPr>
        <p:txBody>
          <a:bodyPr wrap="square" rtlCol="0">
            <a:spAutoFit/>
          </a:bodyPr>
          <a:lstStyle/>
          <a:p>
            <a:pPr algn="r"/>
            <a:r>
              <a:rPr lang="en-US" sz="1200" dirty="0"/>
              <a:t>(CDC, 213)</a:t>
            </a:r>
          </a:p>
        </p:txBody>
      </p:sp>
      <p:sp>
        <p:nvSpPr>
          <p:cNvPr id="7" name="AutoShape 2" descr="Image result for map of texas health service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hlinkClick r:id="rId3"/>
          </p:cNvPr>
          <p:cNvPicPr>
            <a:picLocks noChangeAspect="1"/>
          </p:cNvPicPr>
          <p:nvPr/>
        </p:nvPicPr>
        <p:blipFill>
          <a:blip r:embed="rId4"/>
          <a:stretch>
            <a:fillRect/>
          </a:stretch>
        </p:blipFill>
        <p:spPr>
          <a:xfrm>
            <a:off x="3234520" y="4044780"/>
            <a:ext cx="4258102" cy="1734782"/>
          </a:xfrm>
          <a:prstGeom prst="rect">
            <a:avLst/>
          </a:prstGeom>
        </p:spPr>
      </p:pic>
    </p:spTree>
    <p:extLst>
      <p:ext uri="{BB962C8B-B14F-4D97-AF65-F5344CB8AC3E}">
        <p14:creationId xmlns:p14="http://schemas.microsoft.com/office/powerpoint/2010/main" val="332219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Overview of TB</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3</a:t>
            </a:fld>
            <a:endParaRPr lang="en-US"/>
          </a:p>
        </p:txBody>
      </p:sp>
    </p:spTree>
    <p:extLst>
      <p:ext uri="{BB962C8B-B14F-4D97-AF65-F5344CB8AC3E}">
        <p14:creationId xmlns:p14="http://schemas.microsoft.com/office/powerpoint/2010/main" val="337658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3" name="Content Placeholder 2"/>
          <p:cNvSpPr>
            <a:spLocks noGrp="1"/>
          </p:cNvSpPr>
          <p:nvPr>
            <p:ph sz="half" idx="1"/>
          </p:nvPr>
        </p:nvSpPr>
        <p:spPr/>
        <p:txBody>
          <a:bodyPr>
            <a:normAutofit lnSpcReduction="10000"/>
          </a:bodyPr>
          <a:lstStyle/>
          <a:p>
            <a:pPr marL="342900" indent="-342900">
              <a:buFont typeface="Arial" panose="020B0604020202020204" pitchFamily="34" charset="0"/>
              <a:buChar char="•"/>
            </a:pPr>
            <a:r>
              <a:rPr lang="en-US" sz="2000" dirty="0"/>
              <a:t>TB is a disease caused by </a:t>
            </a:r>
            <a:r>
              <a:rPr lang="en-US" sz="2000" i="1" dirty="0"/>
              <a:t>Mycobacterium tuberculosis</a:t>
            </a:r>
            <a:endParaRPr lang="en-US" sz="2000" dirty="0"/>
          </a:p>
          <a:p>
            <a:pPr marL="342900" indent="-342900">
              <a:buFont typeface="Arial" panose="020B0604020202020204" pitchFamily="34" charset="0"/>
              <a:buChar char="•"/>
            </a:pPr>
            <a:r>
              <a:rPr lang="en-US" sz="2000" dirty="0"/>
              <a:t>Persons can develop TB infection (noncontagious) or TB disease (contagious)</a:t>
            </a:r>
          </a:p>
          <a:p>
            <a:pPr marL="342900" indent="-342900">
              <a:buFont typeface="Arial" panose="020B0604020202020204" pitchFamily="34" charset="0"/>
              <a:buChar char="•"/>
            </a:pPr>
            <a:r>
              <a:rPr lang="en-US" sz="2000" dirty="0"/>
              <a:t>Homeless persons have a disproportionate risk for TB</a:t>
            </a:r>
          </a:p>
          <a:p>
            <a:pPr marL="342900" indent="-342900">
              <a:buFont typeface="Arial" panose="020B0604020202020204" pitchFamily="34" charset="0"/>
              <a:buChar char="•"/>
            </a:pPr>
            <a:r>
              <a:rPr lang="en-US" sz="2000" dirty="0"/>
              <a:t>Homelessness has been linked to the majority of TB outbreaks in the U.S.</a:t>
            </a:r>
          </a:p>
          <a:p>
            <a:pPr marL="342900" indent="-342900">
              <a:buFont typeface="Arial" panose="020B0604020202020204" pitchFamily="34" charset="0"/>
              <a:buChar char="•"/>
            </a:pPr>
            <a:r>
              <a:rPr lang="en-US" sz="2000" dirty="0"/>
              <a:t>Effective TB control among homeless populations require partnerships </a:t>
            </a:r>
            <a:r>
              <a:rPr lang="en-US" sz="2000" strike="sngStrike" dirty="0"/>
              <a:t>between</a:t>
            </a:r>
            <a:r>
              <a:rPr lang="en-US" sz="2000" dirty="0">
                <a:solidFill>
                  <a:srgbClr val="C00000"/>
                </a:solidFill>
              </a:rPr>
              <a:t> </a:t>
            </a:r>
            <a:r>
              <a:rPr lang="en-US" sz="2000" dirty="0"/>
              <a:t>among</a:t>
            </a:r>
            <a:r>
              <a:rPr lang="en-US" sz="2000" dirty="0">
                <a:solidFill>
                  <a:srgbClr val="C00000"/>
                </a:solidFill>
              </a:rPr>
              <a:t> </a:t>
            </a:r>
            <a:r>
              <a:rPr lang="en-US" sz="2000" dirty="0"/>
              <a:t>federal, state, and local agencies</a:t>
            </a:r>
          </a:p>
          <a:p>
            <a:pPr marL="342900" indent="-342900">
              <a:buFont typeface="Arial" panose="020B0604020202020204" pitchFamily="34" charset="0"/>
              <a:buChar char="•"/>
            </a:pPr>
            <a:r>
              <a:rPr lang="en-US" sz="2000" dirty="0"/>
              <a:t>Written TB shelter control plans can limit the spread of TB among clients, staff, and volunteers</a:t>
            </a:r>
            <a:endParaRPr lang="en-US" sz="1800" dirty="0"/>
          </a:p>
          <a:p>
            <a:pPr marL="339725" lvl="1" indent="0">
              <a:buNone/>
            </a:pPr>
            <a:endParaRPr lang="en-US" sz="180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30</a:t>
            </a:fld>
            <a:endParaRPr lang="en-US"/>
          </a:p>
        </p:txBody>
      </p:sp>
      <p:sp>
        <p:nvSpPr>
          <p:cNvPr id="7" name="AutoShape 2" descr="Image result for map of texas health service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35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31</a:t>
            </a:fld>
            <a:endParaRPr lang="en-US"/>
          </a:p>
        </p:txBody>
      </p:sp>
      <p:sp>
        <p:nvSpPr>
          <p:cNvPr id="7" name="AutoShape 2" descr="Image result for map of texas health service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369770" y="2019564"/>
            <a:ext cx="399981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Questions?</a:t>
            </a:r>
          </a:p>
        </p:txBody>
      </p:sp>
      <p:sp>
        <p:nvSpPr>
          <p:cNvPr id="9" name="TextBox 8"/>
          <p:cNvSpPr txBox="1"/>
          <p:nvPr/>
        </p:nvSpPr>
        <p:spPr>
          <a:xfrm>
            <a:off x="2566970" y="3384566"/>
            <a:ext cx="5605415" cy="2862322"/>
          </a:xfrm>
          <a:prstGeom prst="rect">
            <a:avLst/>
          </a:prstGeom>
          <a:noFill/>
        </p:spPr>
        <p:txBody>
          <a:bodyPr wrap="square" rtlCol="0">
            <a:spAutoFit/>
          </a:bodyPr>
          <a:lstStyle/>
          <a:p>
            <a:r>
              <a:rPr lang="en-US" dirty="0"/>
              <a:t>Tomas Rodriguez</a:t>
            </a:r>
          </a:p>
          <a:p>
            <a:r>
              <a:rPr lang="en-US" dirty="0"/>
              <a:t>CDC Senior Public Health Advisor</a:t>
            </a:r>
          </a:p>
          <a:p>
            <a:r>
              <a:rPr lang="en-US" dirty="0">
                <a:hlinkClick r:id="rId3"/>
              </a:rPr>
              <a:t>Tomas.Rodriguez@dshs.texas.gov</a:t>
            </a:r>
            <a:endParaRPr lang="en-US" dirty="0"/>
          </a:p>
          <a:p>
            <a:r>
              <a:rPr lang="en-US" dirty="0"/>
              <a:t>(512) 533-3074</a:t>
            </a:r>
          </a:p>
          <a:p>
            <a:endParaRPr lang="en-US" dirty="0"/>
          </a:p>
          <a:p>
            <a:r>
              <a:rPr lang="en-US" dirty="0"/>
              <a:t>Dr. Tonya Conley</a:t>
            </a:r>
          </a:p>
          <a:p>
            <a:r>
              <a:rPr lang="en-US" dirty="0"/>
              <a:t>CDC Public Health Advisor</a:t>
            </a:r>
          </a:p>
          <a:p>
            <a:r>
              <a:rPr lang="en-US" dirty="0">
                <a:hlinkClick r:id="rId4"/>
              </a:rPr>
              <a:t>Tonya.Conley@dshs.texas.gov</a:t>
            </a:r>
            <a:endParaRPr lang="en-US" dirty="0"/>
          </a:p>
          <a:p>
            <a:r>
              <a:rPr lang="en-US" dirty="0"/>
              <a:t>(512) 533-3156</a:t>
            </a:r>
          </a:p>
          <a:p>
            <a:endParaRPr lang="en-US" dirty="0"/>
          </a:p>
        </p:txBody>
      </p:sp>
    </p:spTree>
    <p:extLst>
      <p:ext uri="{BB962C8B-B14F-4D97-AF65-F5344CB8AC3E}">
        <p14:creationId xmlns:p14="http://schemas.microsoft.com/office/powerpoint/2010/main" val="3334860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D530-B60B-4A5A-91C0-C766C58A4783}" type="slidenum">
              <a:rPr lang="en-US" smtClean="0"/>
              <a:t>32</a:t>
            </a:fld>
            <a:endParaRPr lang="en-US"/>
          </a:p>
        </p:txBody>
      </p:sp>
    </p:spTree>
    <p:extLst>
      <p:ext uri="{BB962C8B-B14F-4D97-AF65-F5344CB8AC3E}">
        <p14:creationId xmlns:p14="http://schemas.microsoft.com/office/powerpoint/2010/main" val="2794267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References</a:t>
            </a:r>
          </a:p>
        </p:txBody>
      </p:sp>
      <p:sp>
        <p:nvSpPr>
          <p:cNvPr id="8" name="Content Placeholder 7"/>
          <p:cNvSpPr>
            <a:spLocks noGrp="1"/>
          </p:cNvSpPr>
          <p:nvPr>
            <p:ph sz="half" idx="1"/>
          </p:nvPr>
        </p:nvSpPr>
        <p:spPr/>
        <p:txBody>
          <a:bodyPr>
            <a:normAutofit/>
          </a:bodyPr>
          <a:lstStyle/>
          <a:p>
            <a:pPr marL="0" indent="0">
              <a:buNone/>
            </a:pPr>
            <a:r>
              <a:rPr lang="en-US" sz="1600" dirty="0"/>
              <a:t>Bamrah, S., Woodruff, R., Powell, K., Ghosh, S., Kammerer, J., &amp; Haddad, M. (2013). Tuberculosis among the homeless, United States, 1994 – 2010. </a:t>
            </a:r>
            <a:r>
              <a:rPr lang="en-US" sz="1600" i="1" dirty="0"/>
              <a:t>International Journal of Tuberculosis and Lung Disease, (17)</a:t>
            </a:r>
            <a:r>
              <a:rPr lang="en-US" sz="1600" dirty="0"/>
              <a:t>11, 1414-9.</a:t>
            </a:r>
          </a:p>
          <a:p>
            <a:pPr marL="0" indent="0">
              <a:buNone/>
            </a:pPr>
            <a:r>
              <a:rPr lang="en-US" sz="1600" dirty="0"/>
              <a:t>Centers for Disease Control and Prevention. (2013). TB in homeless populations. </a:t>
            </a:r>
            <a:r>
              <a:rPr lang="en-US" sz="1600" i="1" dirty="0"/>
              <a:t>Tuberculosis. </a:t>
            </a:r>
            <a:endParaRPr lang="en-US" sz="1600" dirty="0"/>
          </a:p>
          <a:p>
            <a:pPr marL="0" indent="0">
              <a:buNone/>
            </a:pPr>
            <a:r>
              <a:rPr lang="en-US" sz="1600" dirty="0"/>
              <a:t>Centers for Disease Control and Prevention. (2016). Basic TB facts. </a:t>
            </a:r>
            <a:r>
              <a:rPr lang="en-US" sz="1600" i="1" dirty="0"/>
              <a:t>Tuberculosis. </a:t>
            </a:r>
            <a:endParaRPr lang="en-US" sz="1600" dirty="0"/>
          </a:p>
          <a:p>
            <a:pPr marL="0" indent="0">
              <a:buNone/>
            </a:pPr>
            <a:r>
              <a:rPr lang="en-US" sz="1600" dirty="0"/>
              <a:t>Centers for Disease Control and Prevention. (2017). Data and statistics. </a:t>
            </a:r>
            <a:r>
              <a:rPr lang="en-US" sz="1600" i="1" dirty="0"/>
              <a:t>Tuberculosis. </a:t>
            </a:r>
            <a:endParaRPr lang="en-US" sz="1600" dirty="0"/>
          </a:p>
          <a:p>
            <a:pPr marL="0" indent="0">
              <a:buNone/>
            </a:pPr>
            <a:r>
              <a:rPr lang="en-US" sz="1600" dirty="0"/>
              <a:t>Morris, S. (2013). Management of TB in the homeless:  CDC’s experience with outbreaks. International Union Against Tuberculosis and Other Lung Diseases – North American </a:t>
            </a:r>
            <a:r>
              <a:rPr lang="en-US" sz="1600"/>
              <a:t>Regional Meeting.</a:t>
            </a:r>
            <a:endParaRPr lang="en-US" sz="1600" dirty="0"/>
          </a:p>
          <a:p>
            <a:pPr marL="0" indent="0">
              <a:buNone/>
            </a:pPr>
            <a:r>
              <a:rPr lang="en-US" sz="1600" dirty="0"/>
              <a:t>Wu, M. (2016). Tuberculosis in Texas.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33</a:t>
            </a:fld>
            <a:endParaRPr lang="en-US"/>
          </a:p>
        </p:txBody>
      </p:sp>
    </p:spTree>
    <p:extLst>
      <p:ext uri="{BB962C8B-B14F-4D97-AF65-F5344CB8AC3E}">
        <p14:creationId xmlns:p14="http://schemas.microsoft.com/office/powerpoint/2010/main" val="176612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Overview of TB</a:t>
            </a:r>
          </a:p>
        </p:txBody>
      </p:sp>
      <p:sp>
        <p:nvSpPr>
          <p:cNvPr id="3" name="Text Placeholder 2"/>
          <p:cNvSpPr>
            <a:spLocks noGrp="1"/>
          </p:cNvSpPr>
          <p:nvPr>
            <p:ph sz="half" idx="1"/>
          </p:nvPr>
        </p:nvSpPr>
        <p:spPr/>
        <p:txBody>
          <a:bodyPr>
            <a:normAutofit/>
          </a:bodyPr>
          <a:lstStyle/>
          <a:p>
            <a:pPr marL="342900" indent="-342900">
              <a:buFont typeface="Arial" panose="020B0604020202020204" pitchFamily="34" charset="0"/>
              <a:buChar char="•"/>
            </a:pPr>
            <a:r>
              <a:rPr lang="en-US" sz="2000" dirty="0"/>
              <a:t>Caused by a bacterium called </a:t>
            </a:r>
            <a:r>
              <a:rPr lang="en-US" sz="2000" i="1" dirty="0"/>
              <a:t>Mycobacterium tuberculosis </a:t>
            </a:r>
            <a:r>
              <a:rPr lang="en-US" sz="2000" dirty="0"/>
              <a:t>(M. tuberculosis)</a:t>
            </a:r>
          </a:p>
          <a:p>
            <a:pPr marL="342900" indent="-342900">
              <a:buFont typeface="Arial" panose="020B0604020202020204" pitchFamily="34" charset="0"/>
              <a:buChar char="•"/>
            </a:pPr>
            <a:r>
              <a:rPr lang="en-US" sz="2000" dirty="0"/>
              <a:t>Transmitted when the bacteria spread through the air from person to person</a:t>
            </a:r>
          </a:p>
          <a:p>
            <a:pPr marL="342900" indent="-342900">
              <a:buFont typeface="Arial" panose="020B0604020202020204" pitchFamily="34" charset="0"/>
              <a:buChar char="•"/>
            </a:pPr>
            <a:r>
              <a:rPr lang="en-US" sz="2000" dirty="0"/>
              <a:t>Usually attacks the lungs, but can also attack other parts of the body (e.g., kidney, brain, spine)</a:t>
            </a:r>
          </a:p>
          <a:p>
            <a:pPr marL="0" indent="0">
              <a:buNone/>
            </a:pPr>
            <a:endParaRPr lang="en-US" b="1" dirty="0">
              <a:ln w="19050">
                <a:solidFill>
                  <a:schemeClr val="tx2"/>
                </a:solidFill>
              </a:ln>
            </a:endParaRPr>
          </a:p>
          <a:p>
            <a:pPr marL="342900" indent="-342900">
              <a:buFont typeface="Arial" panose="020B0604020202020204" pitchFamily="34" charset="0"/>
              <a:buChar char="•"/>
            </a:pPr>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4</a:t>
            </a:fld>
            <a:endParaRPr lang="en-US" dirty="0"/>
          </a:p>
        </p:txBody>
      </p:sp>
      <p:sp>
        <p:nvSpPr>
          <p:cNvPr id="8" name="TextBox 7"/>
          <p:cNvSpPr txBox="1"/>
          <p:nvPr/>
        </p:nvSpPr>
        <p:spPr>
          <a:xfrm>
            <a:off x="4585648" y="6159320"/>
            <a:ext cx="3952950" cy="276999"/>
          </a:xfrm>
          <a:prstGeom prst="rect">
            <a:avLst/>
          </a:prstGeom>
          <a:noFill/>
        </p:spPr>
        <p:txBody>
          <a:bodyPr wrap="square" rtlCol="0">
            <a:spAutoFit/>
          </a:bodyPr>
          <a:lstStyle/>
          <a:p>
            <a:pPr algn="r"/>
            <a:r>
              <a:rPr lang="en-US" sz="1200" dirty="0"/>
              <a:t>(Centers for Disease Control [CDC], 2016)</a:t>
            </a:r>
          </a:p>
        </p:txBody>
      </p:sp>
      <p:pic>
        <p:nvPicPr>
          <p:cNvPr id="4" name="Picture 3"/>
          <p:cNvPicPr>
            <a:picLocks noChangeAspect="1"/>
          </p:cNvPicPr>
          <p:nvPr/>
        </p:nvPicPr>
        <p:blipFill>
          <a:blip r:embed="rId3"/>
          <a:stretch>
            <a:fillRect/>
          </a:stretch>
        </p:blipFill>
        <p:spPr>
          <a:xfrm>
            <a:off x="3463047" y="4027838"/>
            <a:ext cx="3816140" cy="2121754"/>
          </a:xfrm>
          <a:prstGeom prst="rect">
            <a:avLst/>
          </a:prstGeom>
        </p:spPr>
      </p:pic>
    </p:spTree>
    <p:extLst>
      <p:ext uri="{BB962C8B-B14F-4D97-AF65-F5344CB8AC3E}">
        <p14:creationId xmlns:p14="http://schemas.microsoft.com/office/powerpoint/2010/main" val="211230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Overview of TB</a:t>
            </a:r>
          </a:p>
        </p:txBody>
      </p:sp>
      <p:sp>
        <p:nvSpPr>
          <p:cNvPr id="10" name="Content Placeholder 9"/>
          <p:cNvSpPr>
            <a:spLocks noGrp="1"/>
          </p:cNvSpPr>
          <p:nvPr>
            <p:ph sz="quarter" idx="15"/>
          </p:nvPr>
        </p:nvSpPr>
        <p:spPr>
          <a:xfrm>
            <a:off x="1376039" y="2507203"/>
            <a:ext cx="3455078" cy="3680848"/>
          </a:xfrm>
        </p:spPr>
        <p:txBody>
          <a:bodyPr>
            <a:normAutofit/>
          </a:bodyPr>
          <a:lstStyle/>
          <a:p>
            <a:r>
              <a:rPr lang="en-US" sz="2000" dirty="0"/>
              <a:t>No symptoms</a:t>
            </a:r>
          </a:p>
          <a:p>
            <a:r>
              <a:rPr lang="en-US" sz="2000" dirty="0"/>
              <a:t>Does not feel sick</a:t>
            </a:r>
          </a:p>
          <a:p>
            <a:r>
              <a:rPr lang="en-US" sz="2000" dirty="0"/>
              <a:t>Positive skin/blood test</a:t>
            </a:r>
          </a:p>
          <a:p>
            <a:r>
              <a:rPr lang="en-US" sz="2000" dirty="0"/>
              <a:t>Normal CXR</a:t>
            </a:r>
          </a:p>
          <a:p>
            <a:r>
              <a:rPr lang="en-US" sz="2000" dirty="0"/>
              <a:t>Negative sputum smear</a:t>
            </a:r>
          </a:p>
          <a:p>
            <a:r>
              <a:rPr lang="en-US" sz="2000" dirty="0"/>
              <a:t>Cannot spread TB to others</a:t>
            </a:r>
          </a:p>
          <a:p>
            <a:r>
              <a:rPr lang="en-US" sz="2000" dirty="0"/>
              <a:t>Treat for TB infection to prevent TB disease</a:t>
            </a:r>
          </a:p>
        </p:txBody>
      </p:sp>
      <p:sp>
        <p:nvSpPr>
          <p:cNvPr id="9" name="Content Placeholder 8"/>
          <p:cNvSpPr>
            <a:spLocks noGrp="1"/>
          </p:cNvSpPr>
          <p:nvPr>
            <p:ph sz="quarter" idx="14"/>
          </p:nvPr>
        </p:nvSpPr>
        <p:spPr>
          <a:xfrm>
            <a:off x="5060273" y="2507226"/>
            <a:ext cx="3455078" cy="3680848"/>
          </a:xfrm>
        </p:spPr>
        <p:txBody>
          <a:bodyPr>
            <a:normAutofit/>
          </a:bodyPr>
          <a:lstStyle/>
          <a:p>
            <a:r>
              <a:rPr lang="en-US" sz="2000" dirty="0"/>
              <a:t>Symptoms </a:t>
            </a:r>
            <a:r>
              <a:rPr lang="en-US" sz="2000" dirty="0">
                <a:solidFill>
                  <a:schemeClr val="tx1"/>
                </a:solidFill>
              </a:rPr>
              <a:t>are </a:t>
            </a:r>
            <a:r>
              <a:rPr lang="en-US" sz="2000" dirty="0"/>
              <a:t>present</a:t>
            </a:r>
          </a:p>
          <a:p>
            <a:r>
              <a:rPr lang="en-US" sz="2000" dirty="0"/>
              <a:t>Usually feels sick</a:t>
            </a:r>
          </a:p>
          <a:p>
            <a:r>
              <a:rPr lang="en-US" sz="2000" dirty="0"/>
              <a:t>Positive skin/blood test</a:t>
            </a:r>
          </a:p>
          <a:p>
            <a:r>
              <a:rPr lang="en-US" sz="2000" dirty="0"/>
              <a:t>Abnormal CXR</a:t>
            </a:r>
          </a:p>
          <a:p>
            <a:r>
              <a:rPr lang="en-US" sz="2000" dirty="0"/>
              <a:t>Positive sputum smear</a:t>
            </a:r>
          </a:p>
          <a:p>
            <a:r>
              <a:rPr lang="en-US" sz="2000" dirty="0"/>
              <a:t>May spread TB to others</a:t>
            </a:r>
          </a:p>
          <a:p>
            <a:r>
              <a:rPr lang="en-US" sz="2000" dirty="0"/>
              <a:t>Treat for TB disease</a:t>
            </a:r>
          </a:p>
        </p:txBody>
      </p:sp>
      <p:sp>
        <p:nvSpPr>
          <p:cNvPr id="4" name="Date Placeholder 3"/>
          <p:cNvSpPr>
            <a:spLocks noGrp="1"/>
          </p:cNvSpPr>
          <p:nvPr>
            <p:ph type="dt" sz="half" idx="4294967295"/>
          </p:nvPr>
        </p:nvSpPr>
        <p:spPr>
          <a:xfrm>
            <a:off x="905522" y="6356352"/>
            <a:ext cx="1269507" cy="365125"/>
          </a:xfrm>
        </p:spPr>
        <p:txBody>
          <a:bodyPr/>
          <a:lstStyle/>
          <a:p>
            <a:fld id="{A739885D-35F9-4D52-AC34-F9452E408474}" type="datetime1">
              <a:rPr lang="en-US" smtClean="0"/>
              <a:t>10/11/2017</a:t>
            </a:fld>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5</a:t>
            </a:fld>
            <a:endParaRPr lang="en-US"/>
          </a:p>
        </p:txBody>
      </p:sp>
      <p:sp>
        <p:nvSpPr>
          <p:cNvPr id="12" name="TextBox 11"/>
          <p:cNvSpPr txBox="1"/>
          <p:nvPr/>
        </p:nvSpPr>
        <p:spPr>
          <a:xfrm>
            <a:off x="1376039" y="1696065"/>
            <a:ext cx="34550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TB Infection</a:t>
            </a:r>
          </a:p>
        </p:txBody>
      </p:sp>
      <p:sp>
        <p:nvSpPr>
          <p:cNvPr id="13" name="TextBox 12"/>
          <p:cNvSpPr txBox="1"/>
          <p:nvPr/>
        </p:nvSpPr>
        <p:spPr>
          <a:xfrm>
            <a:off x="5051240" y="1696065"/>
            <a:ext cx="34550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TB Disease</a:t>
            </a:r>
          </a:p>
        </p:txBody>
      </p:sp>
      <p:sp>
        <p:nvSpPr>
          <p:cNvPr id="14" name="TextBox 13"/>
          <p:cNvSpPr txBox="1"/>
          <p:nvPr/>
        </p:nvSpPr>
        <p:spPr>
          <a:xfrm>
            <a:off x="4585648" y="6149592"/>
            <a:ext cx="3952950" cy="276999"/>
          </a:xfrm>
          <a:prstGeom prst="rect">
            <a:avLst/>
          </a:prstGeom>
          <a:noFill/>
        </p:spPr>
        <p:txBody>
          <a:bodyPr wrap="square" rtlCol="0">
            <a:spAutoFit/>
          </a:bodyPr>
          <a:lstStyle/>
          <a:p>
            <a:pPr algn="r"/>
            <a:r>
              <a:rPr lang="en-US" sz="1200" dirty="0"/>
              <a:t>(CDC, 2016)</a:t>
            </a:r>
          </a:p>
        </p:txBody>
      </p:sp>
    </p:spTree>
    <p:extLst>
      <p:ext uri="{BB962C8B-B14F-4D97-AF65-F5344CB8AC3E}">
        <p14:creationId xmlns:p14="http://schemas.microsoft.com/office/powerpoint/2010/main" val="417098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2000"/>
                                        <p:tgtEl>
                                          <p:spTgt spid="10">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2000"/>
                                        <p:tgtEl>
                                          <p:spTgt spid="10">
                                            <p:txEl>
                                              <p:pRg st="2" end="2"/>
                                            </p:txEl>
                                          </p:spTgt>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2000"/>
                                        <p:tgtEl>
                                          <p:spTgt spid="10">
                                            <p:txEl>
                                              <p:pRg st="3" end="3"/>
                                            </p:txEl>
                                          </p:spTgt>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par>
                          <p:cTn id="28" fill="hold">
                            <p:stCondLst>
                              <p:cond delay="10500"/>
                            </p:stCondLst>
                            <p:childTnLst>
                              <p:par>
                                <p:cTn id="29" presetID="10" presetClass="entr" presetSubtype="0" fill="hold" grpId="0" nodeType="after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2000"/>
                                        <p:tgtEl>
                                          <p:spTgt spid="10">
                                            <p:txEl>
                                              <p:pRg st="5" end="5"/>
                                            </p:txEl>
                                          </p:spTgt>
                                        </p:tgtEl>
                                      </p:cBhvr>
                                    </p:animEffect>
                                  </p:childTnLst>
                                </p:cTn>
                              </p:par>
                            </p:childTnLst>
                          </p:cTn>
                        </p:par>
                        <p:par>
                          <p:cTn id="32" fill="hold">
                            <p:stCondLst>
                              <p:cond delay="12500"/>
                            </p:stCondLst>
                            <p:childTnLst>
                              <p:par>
                                <p:cTn id="33" presetID="10" presetClass="entr" presetSubtype="0" fill="hold" grpId="0" nodeType="after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2000"/>
                                        <p:tgtEl>
                                          <p:spTgt spid="1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grpId="0"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2000"/>
                                        <p:tgtEl>
                                          <p:spTgt spid="9">
                                            <p:txEl>
                                              <p:pRg st="0" end="0"/>
                                            </p:txEl>
                                          </p:spTgt>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2000"/>
                                        <p:tgtEl>
                                          <p:spTgt spid="9">
                                            <p:txEl>
                                              <p:pRg st="1" end="1"/>
                                            </p:txEl>
                                          </p:spTgt>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fade">
                                      <p:cBhvr>
                                        <p:cTn id="51" dur="2000"/>
                                        <p:tgtEl>
                                          <p:spTgt spid="9">
                                            <p:txEl>
                                              <p:pRg st="2" end="2"/>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fade">
                                      <p:cBhvr>
                                        <p:cTn id="55" dur="2000"/>
                                        <p:tgtEl>
                                          <p:spTgt spid="9">
                                            <p:txEl>
                                              <p:pRg st="3" end="3"/>
                                            </p:txEl>
                                          </p:spTgt>
                                        </p:tgtEl>
                                      </p:cBhvr>
                                    </p:animEffect>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fade">
                                      <p:cBhvr>
                                        <p:cTn id="59" dur="2000"/>
                                        <p:tgtEl>
                                          <p:spTgt spid="9">
                                            <p:txEl>
                                              <p:pRg st="4" end="4"/>
                                            </p:txEl>
                                          </p:spTgt>
                                        </p:tgtEl>
                                      </p:cBhvr>
                                    </p:animEffect>
                                  </p:childTnLst>
                                </p:cTn>
                              </p:par>
                            </p:childTnLst>
                          </p:cTn>
                        </p:par>
                        <p:par>
                          <p:cTn id="60" fill="hold">
                            <p:stCondLst>
                              <p:cond delay="10000"/>
                            </p:stCondLst>
                            <p:childTnLst>
                              <p:par>
                                <p:cTn id="61" presetID="10" presetClass="entr" presetSubtype="0" fill="hold" grpId="0" nodeType="afterEffect">
                                  <p:stCondLst>
                                    <p:cond delay="0"/>
                                  </p:stCondLst>
                                  <p:childTnLst>
                                    <p:set>
                                      <p:cBhvr>
                                        <p:cTn id="62" dur="1" fill="hold">
                                          <p:stCondLst>
                                            <p:cond delay="0"/>
                                          </p:stCondLst>
                                        </p:cTn>
                                        <p:tgtEl>
                                          <p:spTgt spid="9">
                                            <p:txEl>
                                              <p:pRg st="5" end="5"/>
                                            </p:txEl>
                                          </p:spTgt>
                                        </p:tgtEl>
                                        <p:attrNameLst>
                                          <p:attrName>style.visibility</p:attrName>
                                        </p:attrNameLst>
                                      </p:cBhvr>
                                      <p:to>
                                        <p:strVal val="visible"/>
                                      </p:to>
                                    </p:set>
                                    <p:animEffect transition="in" filter="fade">
                                      <p:cBhvr>
                                        <p:cTn id="63" dur="2000"/>
                                        <p:tgtEl>
                                          <p:spTgt spid="9">
                                            <p:txEl>
                                              <p:pRg st="5" end="5"/>
                                            </p:txEl>
                                          </p:spTgt>
                                        </p:tgtEl>
                                      </p:cBhvr>
                                    </p:animEffect>
                                  </p:childTnLst>
                                </p:cTn>
                              </p:par>
                            </p:childTnLst>
                          </p:cTn>
                        </p:par>
                        <p:par>
                          <p:cTn id="64" fill="hold">
                            <p:stCondLst>
                              <p:cond delay="12000"/>
                            </p:stCondLst>
                            <p:childTnLst>
                              <p:par>
                                <p:cTn id="65" presetID="10" presetClass="entr" presetSubtype="0" fill="hold" grpId="0" nodeType="afterEffect">
                                  <p:stCondLst>
                                    <p:cond delay="0"/>
                                  </p:stCondLst>
                                  <p:childTnLst>
                                    <p:set>
                                      <p:cBhvr>
                                        <p:cTn id="66" dur="1" fill="hold">
                                          <p:stCondLst>
                                            <p:cond delay="0"/>
                                          </p:stCondLst>
                                        </p:cTn>
                                        <p:tgtEl>
                                          <p:spTgt spid="9">
                                            <p:txEl>
                                              <p:pRg st="6" end="6"/>
                                            </p:txEl>
                                          </p:spTgt>
                                        </p:tgtEl>
                                        <p:attrNameLst>
                                          <p:attrName>style.visibility</p:attrName>
                                        </p:attrNameLst>
                                      </p:cBhvr>
                                      <p:to>
                                        <p:strVal val="visible"/>
                                      </p:to>
                                    </p:set>
                                    <p:animEffect transition="in" filter="fade">
                                      <p:cBhvr>
                                        <p:cTn id="67"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TB Risk Factors</a:t>
            </a:r>
          </a:p>
        </p:txBody>
      </p:sp>
      <p:sp>
        <p:nvSpPr>
          <p:cNvPr id="10" name="Content Placeholder 9"/>
          <p:cNvSpPr>
            <a:spLocks noGrp="1"/>
          </p:cNvSpPr>
          <p:nvPr>
            <p:ph sz="quarter" idx="15"/>
          </p:nvPr>
        </p:nvSpPr>
        <p:spPr>
          <a:xfrm>
            <a:off x="1376039" y="2276756"/>
            <a:ext cx="3455078" cy="3680848"/>
          </a:xfrm>
        </p:spPr>
        <p:txBody>
          <a:bodyPr>
            <a:normAutofit/>
          </a:bodyPr>
          <a:lstStyle/>
          <a:p>
            <a:r>
              <a:rPr lang="en-US" sz="2000" dirty="0"/>
              <a:t>Close contact</a:t>
            </a:r>
          </a:p>
          <a:p>
            <a:r>
              <a:rPr lang="en-US" sz="2000" dirty="0"/>
              <a:t>Immigrants from high risk countries</a:t>
            </a:r>
          </a:p>
          <a:p>
            <a:r>
              <a:rPr lang="en-US" sz="2000" dirty="0"/>
              <a:t>Children &lt;5 years of age</a:t>
            </a:r>
          </a:p>
          <a:p>
            <a:r>
              <a:rPr lang="en-US" sz="2000" i="1" dirty="0">
                <a:solidFill>
                  <a:srgbClr val="FF0000"/>
                </a:solidFill>
              </a:rPr>
              <a:t>Homeless persons</a:t>
            </a:r>
          </a:p>
          <a:p>
            <a:r>
              <a:rPr lang="en-US" sz="2000" i="1" dirty="0">
                <a:solidFill>
                  <a:srgbClr val="FF0000"/>
                </a:solidFill>
              </a:rPr>
              <a:t>IV drug users</a:t>
            </a:r>
          </a:p>
          <a:p>
            <a:r>
              <a:rPr lang="en-US" sz="2000" dirty="0">
                <a:solidFill>
                  <a:srgbClr val="FF0000"/>
                </a:solidFill>
              </a:rPr>
              <a:t>HIV infected person</a:t>
            </a:r>
          </a:p>
          <a:p>
            <a:r>
              <a:rPr lang="en-US" sz="2000" i="1" dirty="0">
                <a:solidFill>
                  <a:srgbClr val="FF0000"/>
                </a:solidFill>
              </a:rPr>
              <a:t>Congregate settings</a:t>
            </a:r>
          </a:p>
        </p:txBody>
      </p:sp>
      <p:sp>
        <p:nvSpPr>
          <p:cNvPr id="9" name="Content Placeholder 8"/>
          <p:cNvSpPr>
            <a:spLocks noGrp="1"/>
          </p:cNvSpPr>
          <p:nvPr>
            <p:ph sz="quarter" idx="14"/>
          </p:nvPr>
        </p:nvSpPr>
        <p:spPr>
          <a:xfrm>
            <a:off x="5083520" y="2276756"/>
            <a:ext cx="3455078" cy="3680848"/>
          </a:xfrm>
        </p:spPr>
        <p:txBody>
          <a:bodyPr>
            <a:normAutofit/>
          </a:bodyPr>
          <a:lstStyle/>
          <a:p>
            <a:r>
              <a:rPr lang="en-US" sz="2000" i="1" dirty="0">
                <a:solidFill>
                  <a:srgbClr val="FF0000"/>
                </a:solidFill>
              </a:rPr>
              <a:t>HIV infection</a:t>
            </a:r>
          </a:p>
          <a:p>
            <a:r>
              <a:rPr lang="en-US" sz="2000" i="1" dirty="0">
                <a:solidFill>
                  <a:srgbClr val="FF0000"/>
                </a:solidFill>
              </a:rPr>
              <a:t>Substance abuse</a:t>
            </a:r>
          </a:p>
          <a:p>
            <a:r>
              <a:rPr lang="en-US" sz="2000" dirty="0"/>
              <a:t>Diabetes</a:t>
            </a:r>
          </a:p>
          <a:p>
            <a:r>
              <a:rPr lang="en-US" sz="2000" dirty="0"/>
              <a:t>Severe kidney disease</a:t>
            </a:r>
          </a:p>
          <a:p>
            <a:r>
              <a:rPr lang="en-US" sz="2000" dirty="0"/>
              <a:t>Organ transplants</a:t>
            </a:r>
          </a:p>
          <a:p>
            <a:r>
              <a:rPr lang="en-US" sz="2000" dirty="0"/>
              <a:t>Cancer</a:t>
            </a:r>
          </a:p>
          <a:p>
            <a:r>
              <a:rPr lang="en-US" sz="2000" dirty="0"/>
              <a:t>Corticosteroids treatment</a:t>
            </a:r>
          </a:p>
          <a:p>
            <a:r>
              <a:rPr lang="en-US" sz="2000" dirty="0"/>
              <a:t>Low body weight</a:t>
            </a:r>
          </a:p>
          <a:p>
            <a:endParaRPr lang="en-US" sz="2000" dirty="0"/>
          </a:p>
        </p:txBody>
      </p:sp>
      <p:sp>
        <p:nvSpPr>
          <p:cNvPr id="6" name="Slide Number Placeholder 5"/>
          <p:cNvSpPr>
            <a:spLocks noGrp="1"/>
          </p:cNvSpPr>
          <p:nvPr>
            <p:ph type="sldNum" sz="quarter" idx="12"/>
          </p:nvPr>
        </p:nvSpPr>
        <p:spPr/>
        <p:txBody>
          <a:bodyPr/>
          <a:lstStyle/>
          <a:p>
            <a:fld id="{3264D530-B60B-4A5A-91C0-C766C58A4783}" type="slidenum">
              <a:rPr lang="en-US" smtClean="0"/>
              <a:t>6</a:t>
            </a:fld>
            <a:endParaRPr lang="en-US"/>
          </a:p>
        </p:txBody>
      </p:sp>
      <p:sp>
        <p:nvSpPr>
          <p:cNvPr id="12" name="TextBox 11"/>
          <p:cNvSpPr txBox="1"/>
          <p:nvPr/>
        </p:nvSpPr>
        <p:spPr>
          <a:xfrm>
            <a:off x="1376039" y="1696065"/>
            <a:ext cx="34550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Recently Infected</a:t>
            </a:r>
          </a:p>
        </p:txBody>
      </p:sp>
      <p:sp>
        <p:nvSpPr>
          <p:cNvPr id="13" name="TextBox 12"/>
          <p:cNvSpPr txBox="1"/>
          <p:nvPr/>
        </p:nvSpPr>
        <p:spPr>
          <a:xfrm>
            <a:off x="5051240" y="1696065"/>
            <a:ext cx="345507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Immunocompromised</a:t>
            </a:r>
          </a:p>
        </p:txBody>
      </p:sp>
      <p:sp>
        <p:nvSpPr>
          <p:cNvPr id="14" name="TextBox 13"/>
          <p:cNvSpPr txBox="1"/>
          <p:nvPr/>
        </p:nvSpPr>
        <p:spPr>
          <a:xfrm>
            <a:off x="4585648" y="6149592"/>
            <a:ext cx="3952950" cy="276999"/>
          </a:xfrm>
          <a:prstGeom prst="rect">
            <a:avLst/>
          </a:prstGeom>
          <a:noFill/>
        </p:spPr>
        <p:txBody>
          <a:bodyPr wrap="square" rtlCol="0">
            <a:spAutoFit/>
          </a:bodyPr>
          <a:lstStyle/>
          <a:p>
            <a:pPr algn="r"/>
            <a:r>
              <a:rPr lang="en-US" sz="1200" dirty="0"/>
              <a:t>(CDC, 2016)</a:t>
            </a:r>
          </a:p>
        </p:txBody>
      </p:sp>
    </p:spTree>
    <p:extLst>
      <p:ext uri="{BB962C8B-B14F-4D97-AF65-F5344CB8AC3E}">
        <p14:creationId xmlns:p14="http://schemas.microsoft.com/office/powerpoint/2010/main" val="20134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fade">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Effect transition="in" filter="fade">
                                      <p:cBhvr>
                                        <p:cTn id="36" dur="500"/>
                                        <p:tgtEl>
                                          <p:spTgt spid="1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animEffect transition="in" filter="fade">
                                      <p:cBhvr>
                                        <p:cTn id="41" dur="500"/>
                                        <p:tgtEl>
                                          <p:spTgt spid="10">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fade">
                                      <p:cBhvr>
                                        <p:cTn id="50" dur="500"/>
                                        <p:tgtEl>
                                          <p:spTgt spid="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fade">
                                      <p:cBhvr>
                                        <p:cTn id="55" dur="500"/>
                                        <p:tgtEl>
                                          <p:spTgt spid="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fade">
                                      <p:cBhvr>
                                        <p:cTn id="60" dur="500"/>
                                        <p:tgtEl>
                                          <p:spTgt spid="9">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xEl>
                                              <p:pRg st="3" end="3"/>
                                            </p:txEl>
                                          </p:spTgt>
                                        </p:tgtEl>
                                        <p:attrNameLst>
                                          <p:attrName>style.visibility</p:attrName>
                                        </p:attrNameLst>
                                      </p:cBhvr>
                                      <p:to>
                                        <p:strVal val="visible"/>
                                      </p:to>
                                    </p:set>
                                    <p:animEffect transition="in" filter="fade">
                                      <p:cBhvr>
                                        <p:cTn id="65" dur="500"/>
                                        <p:tgtEl>
                                          <p:spTgt spid="9">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
                                            <p:txEl>
                                              <p:pRg st="4" end="4"/>
                                            </p:txEl>
                                          </p:spTgt>
                                        </p:tgtEl>
                                        <p:attrNameLst>
                                          <p:attrName>style.visibility</p:attrName>
                                        </p:attrNameLst>
                                      </p:cBhvr>
                                      <p:to>
                                        <p:strVal val="visible"/>
                                      </p:to>
                                    </p:set>
                                    <p:animEffect transition="in" filter="fade">
                                      <p:cBhvr>
                                        <p:cTn id="70" dur="500"/>
                                        <p:tgtEl>
                                          <p:spTgt spid="9">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
                                            <p:txEl>
                                              <p:pRg st="5" end="5"/>
                                            </p:txEl>
                                          </p:spTgt>
                                        </p:tgtEl>
                                        <p:attrNameLst>
                                          <p:attrName>style.visibility</p:attrName>
                                        </p:attrNameLst>
                                      </p:cBhvr>
                                      <p:to>
                                        <p:strVal val="visible"/>
                                      </p:to>
                                    </p:set>
                                    <p:animEffect transition="in" filter="fade">
                                      <p:cBhvr>
                                        <p:cTn id="75" dur="500"/>
                                        <p:tgtEl>
                                          <p:spTgt spid="9">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
                                            <p:txEl>
                                              <p:pRg st="6" end="6"/>
                                            </p:txEl>
                                          </p:spTgt>
                                        </p:tgtEl>
                                        <p:attrNameLst>
                                          <p:attrName>style.visibility</p:attrName>
                                        </p:attrNameLst>
                                      </p:cBhvr>
                                      <p:to>
                                        <p:strVal val="visible"/>
                                      </p:to>
                                    </p:set>
                                    <p:animEffect transition="in" filter="fade">
                                      <p:cBhvr>
                                        <p:cTn id="80" dur="500"/>
                                        <p:tgtEl>
                                          <p:spTgt spid="9">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
                                            <p:txEl>
                                              <p:pRg st="7" end="7"/>
                                            </p:txEl>
                                          </p:spTgt>
                                        </p:tgtEl>
                                        <p:attrNameLst>
                                          <p:attrName>style.visibility</p:attrName>
                                        </p:attrNameLst>
                                      </p:cBhvr>
                                      <p:to>
                                        <p:strVal val="visible"/>
                                      </p:to>
                                    </p:set>
                                    <p:animEffect transition="in" filter="fade">
                                      <p:cBhvr>
                                        <p:cTn id="8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a:t>TB Treatment</a:t>
            </a:r>
          </a:p>
        </p:txBody>
      </p:sp>
      <p:sp>
        <p:nvSpPr>
          <p:cNvPr id="9" name="Content Placeholder 8"/>
          <p:cNvSpPr>
            <a:spLocks noGrp="1"/>
          </p:cNvSpPr>
          <p:nvPr>
            <p:ph sz="half" idx="1"/>
          </p:nvPr>
        </p:nvSpPr>
        <p:spPr/>
        <p:txBody>
          <a:bodyPr>
            <a:normAutofit/>
          </a:bodyPr>
          <a:lstStyle/>
          <a:p>
            <a:pPr marL="342900" indent="-342900">
              <a:buFont typeface="Arial" panose="020B0604020202020204" pitchFamily="34" charset="0"/>
              <a:buChar char="•"/>
            </a:pPr>
            <a:r>
              <a:rPr lang="en-US" sz="2000" dirty="0"/>
              <a:t>TB infection and TB disease can be treated</a:t>
            </a:r>
          </a:p>
          <a:p>
            <a:pPr marL="342900" indent="-342900">
              <a:buFont typeface="Arial" panose="020B0604020202020204" pitchFamily="34" charset="0"/>
              <a:buChar char="•"/>
            </a:pPr>
            <a:r>
              <a:rPr lang="en-US" sz="2000" dirty="0"/>
              <a:t>Treatment takes much longer than other types of bacterial infections</a:t>
            </a:r>
          </a:p>
          <a:p>
            <a:pPr marL="1027113" lvl="2" indent="-342900">
              <a:buFont typeface="Arial" panose="020B0604020202020204" pitchFamily="34" charset="0"/>
              <a:buChar char="•"/>
            </a:pPr>
            <a:r>
              <a:rPr lang="en-US" sz="1800" dirty="0"/>
              <a:t>6 – 9 months daily medications; longer with drug resistant strains</a:t>
            </a:r>
          </a:p>
          <a:p>
            <a:pPr marL="1027113" lvl="2" indent="-342900">
              <a:buFont typeface="Arial" panose="020B0604020202020204" pitchFamily="34" charset="0"/>
              <a:buChar char="•"/>
            </a:pPr>
            <a:r>
              <a:rPr lang="en-US" sz="1800" dirty="0"/>
              <a:t>Shorter course treatment regimen available </a:t>
            </a:r>
          </a:p>
          <a:p>
            <a:pPr marL="342900" indent="-342900">
              <a:buFont typeface="Arial" panose="020B0604020202020204" pitchFamily="34" charset="0"/>
              <a:buChar char="•"/>
            </a:pPr>
            <a:r>
              <a:rPr lang="en-US" sz="2000" dirty="0"/>
              <a:t>Inadequate or lack of treatment for </a:t>
            </a:r>
            <a:r>
              <a:rPr lang="en-US" sz="2000" b="1" i="1" dirty="0">
                <a:solidFill>
                  <a:srgbClr val="FF0000"/>
                </a:solidFill>
              </a:rPr>
              <a:t>TB infection</a:t>
            </a:r>
            <a:r>
              <a:rPr lang="en-US" sz="2000" dirty="0">
                <a:solidFill>
                  <a:srgbClr val="FF0000"/>
                </a:solidFill>
              </a:rPr>
              <a:t> can lead to TB disease</a:t>
            </a:r>
          </a:p>
          <a:p>
            <a:pPr marL="342900" indent="-342900">
              <a:buFont typeface="Arial" panose="020B0604020202020204" pitchFamily="34" charset="0"/>
              <a:buChar char="•"/>
            </a:pPr>
            <a:r>
              <a:rPr lang="en-US" sz="2000" dirty="0"/>
              <a:t>Inadequate or lack of treatment for </a:t>
            </a:r>
            <a:r>
              <a:rPr lang="en-US" sz="2000" b="1" i="1" dirty="0">
                <a:solidFill>
                  <a:srgbClr val="FF0000"/>
                </a:solidFill>
              </a:rPr>
              <a:t>TB disease</a:t>
            </a:r>
            <a:r>
              <a:rPr lang="en-US" sz="2000" dirty="0">
                <a:solidFill>
                  <a:srgbClr val="FF0000"/>
                </a:solidFill>
              </a:rPr>
              <a:t> can be fatal</a:t>
            </a:r>
          </a:p>
          <a:p>
            <a:pPr marL="342900" indent="-342900">
              <a:buFont typeface="Arial" panose="020B0604020202020204" pitchFamily="34" charset="0"/>
              <a:buChar char="•"/>
            </a:pPr>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7</a:t>
            </a:fld>
            <a:endParaRPr lang="en-US"/>
          </a:p>
        </p:txBody>
      </p:sp>
      <p:sp>
        <p:nvSpPr>
          <p:cNvPr id="10" name="TextBox 9"/>
          <p:cNvSpPr txBox="1"/>
          <p:nvPr/>
        </p:nvSpPr>
        <p:spPr>
          <a:xfrm>
            <a:off x="4585648" y="6149592"/>
            <a:ext cx="3952950" cy="276999"/>
          </a:xfrm>
          <a:prstGeom prst="rect">
            <a:avLst/>
          </a:prstGeom>
          <a:noFill/>
        </p:spPr>
        <p:txBody>
          <a:bodyPr wrap="square" rtlCol="0">
            <a:spAutoFit/>
          </a:bodyPr>
          <a:lstStyle/>
          <a:p>
            <a:pPr algn="r"/>
            <a:r>
              <a:rPr lang="en-US" sz="1200" dirty="0"/>
              <a:t>(CDC, 2016)</a:t>
            </a:r>
          </a:p>
        </p:txBody>
      </p:sp>
    </p:spTree>
    <p:extLst>
      <p:ext uri="{BB962C8B-B14F-4D97-AF65-F5344CB8AC3E}">
        <p14:creationId xmlns:p14="http://schemas.microsoft.com/office/powerpoint/2010/main" val="89528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000"/>
                                        <p:tgtEl>
                                          <p:spTgt spid="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0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2000"/>
                                        <p:tgtEl>
                                          <p:spTgt spid="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fade">
                                      <p:cBhvr>
                                        <p:cTn id="29"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a:t>Survivor’s Story</a:t>
            </a:r>
          </a:p>
        </p:txBody>
      </p:sp>
      <p:sp>
        <p:nvSpPr>
          <p:cNvPr id="9" name="Content Placeholder 8"/>
          <p:cNvSpPr>
            <a:spLocks noGrp="1"/>
          </p:cNvSpPr>
          <p:nvPr>
            <p:ph sz="quarter" idx="13"/>
          </p:nvPr>
        </p:nvSpPr>
        <p:spPr/>
        <p:txBody>
          <a:bodyPr/>
          <a:lstStyle/>
          <a:p>
            <a:pPr marL="0" indent="0">
              <a:buNone/>
            </a:pP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109FF3-1548-4CDB-B82B-70387ADEE53E}" type="slidenum">
              <a:rPr lang="en-US" smtClean="0"/>
              <a:t>8</a:t>
            </a:fld>
            <a:endParaRPr lang="en-US"/>
          </a:p>
        </p:txBody>
      </p:sp>
      <p:pic>
        <p:nvPicPr>
          <p:cNvPr id="11266" name="Picture 2" descr="Image result for movie scre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933" y="2204465"/>
            <a:ext cx="4603449" cy="344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8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TB Trends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109FF3-1548-4CDB-B82B-70387ADEE53E}" type="slidenum">
              <a:rPr lang="en-US" smtClean="0"/>
              <a:t>9</a:t>
            </a:fld>
            <a:endParaRPr lang="en-US"/>
          </a:p>
        </p:txBody>
      </p:sp>
    </p:spTree>
    <p:extLst>
      <p:ext uri="{BB962C8B-B14F-4D97-AF65-F5344CB8AC3E}">
        <p14:creationId xmlns:p14="http://schemas.microsoft.com/office/powerpoint/2010/main" val="1538789996"/>
      </p:ext>
    </p:extLst>
  </p:cSld>
  <p:clrMapOvr>
    <a:masterClrMapping/>
  </p:clrMapOvr>
</p:sld>
</file>

<file path=ppt/theme/theme1.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BBAE0CCB-1017-4C99-A430-668F112853D4}"/>
    </a:ext>
  </a:extLst>
</a:theme>
</file>

<file path=ppt/theme/theme2.xml><?xml version="1.0" encoding="utf-8"?>
<a:theme xmlns:a="http://schemas.openxmlformats.org/drawingml/2006/main" name="Bright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4x3" id="{41D8178C-5178-45C2-A508-4EA363C0D568}" vid="{F3CE74AB-CA11-41F1-B683-7DCF104CD65F}"/>
    </a:ext>
  </a:extLst>
</a:theme>
</file>

<file path=ppt/theme/theme3.xml><?xml version="1.0" encoding="utf-8"?>
<a:theme xmlns:a="http://schemas.openxmlformats.org/drawingml/2006/main" name="Office Theme">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DSHS-External-Presentation-4x3</Template>
  <TotalTime>22989</TotalTime>
  <Words>1787</Words>
  <Application>Microsoft Office PowerPoint</Application>
  <PresentationFormat>On-screen Show (4:3)</PresentationFormat>
  <Paragraphs>340</Paragraphs>
  <Slides>33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Rockwell</vt:lpstr>
      <vt:lpstr>Verdana</vt:lpstr>
      <vt:lpstr>Wingdings</vt:lpstr>
      <vt:lpstr>Dark Room</vt:lpstr>
      <vt:lpstr>Bright Room</vt:lpstr>
      <vt:lpstr>Tuberculosis (TB) in Texas’ Homeless Population TB and Hansen’s Disease Branch </vt:lpstr>
      <vt:lpstr>Objectives</vt:lpstr>
      <vt:lpstr>Overview of TB</vt:lpstr>
      <vt:lpstr>Overview of TB</vt:lpstr>
      <vt:lpstr>Overview of TB</vt:lpstr>
      <vt:lpstr>TB Risk Factors</vt:lpstr>
      <vt:lpstr>TB Treatment</vt:lpstr>
      <vt:lpstr>Survivor’s Story</vt:lpstr>
      <vt:lpstr>TB Trends</vt:lpstr>
      <vt:lpstr>TB Trends</vt:lpstr>
      <vt:lpstr>TB Trends</vt:lpstr>
      <vt:lpstr>TB Trends</vt:lpstr>
      <vt:lpstr>TB Trends </vt:lpstr>
      <vt:lpstr>Texas TB Cases by County (2015)</vt:lpstr>
      <vt:lpstr>TB Texas Homeless Populations</vt:lpstr>
      <vt:lpstr>TB and Homelessness</vt:lpstr>
      <vt:lpstr>TB and Homelessness</vt:lpstr>
      <vt:lpstr>TB and Homelessness</vt:lpstr>
      <vt:lpstr>TB and Homelessness</vt:lpstr>
      <vt:lpstr>TB Outbreaks and Homelessness</vt:lpstr>
      <vt:lpstr>TB Outbreaks and Homelessness</vt:lpstr>
      <vt:lpstr>TB Control Measures</vt:lpstr>
      <vt:lpstr>TB Control Measures</vt:lpstr>
      <vt:lpstr>TB Control Measures</vt:lpstr>
      <vt:lpstr>Shelter TB Control Plans</vt:lpstr>
      <vt:lpstr>Key Components of a TB Control Plan</vt:lpstr>
      <vt:lpstr>Additional Recommendations</vt:lpstr>
      <vt:lpstr>PowerPoint Presentation</vt:lpstr>
      <vt:lpstr>Homelessness and TB Toolkit</vt:lpstr>
      <vt:lpstr>Summary</vt:lpstr>
      <vt:lpstr>Summary</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Rodriguez,Tomas R (DSHS Contractor)</dc:creator>
  <cp:lastModifiedBy>Conley,Tonya M (DSHS Contractor)</cp:lastModifiedBy>
  <cp:revision>185</cp:revision>
  <cp:lastPrinted>2017-04-11T18:27:25Z</cp:lastPrinted>
  <dcterms:created xsi:type="dcterms:W3CDTF">2017-02-23T16:31:33Z</dcterms:created>
  <dcterms:modified xsi:type="dcterms:W3CDTF">2017-10-11T17:11:39Z</dcterms:modified>
</cp:coreProperties>
</file>