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4"/>
  </p:notesMasterIdLst>
  <p:sldIdLst>
    <p:sldId id="259" r:id="rId2"/>
    <p:sldId id="257" r:id="rId3"/>
    <p:sldId id="277" r:id="rId4"/>
    <p:sldId id="295" r:id="rId5"/>
    <p:sldId id="296" r:id="rId6"/>
    <p:sldId id="297" r:id="rId7"/>
    <p:sldId id="302" r:id="rId8"/>
    <p:sldId id="261" r:id="rId9"/>
    <p:sldId id="262" r:id="rId10"/>
    <p:sldId id="263" r:id="rId11"/>
    <p:sldId id="280" r:id="rId12"/>
    <p:sldId id="281" r:id="rId13"/>
    <p:sldId id="282" r:id="rId14"/>
    <p:sldId id="283" r:id="rId15"/>
    <p:sldId id="278" r:id="rId16"/>
    <p:sldId id="264" r:id="rId17"/>
    <p:sldId id="285" r:id="rId18"/>
    <p:sldId id="265" r:id="rId19"/>
    <p:sldId id="266" r:id="rId20"/>
    <p:sldId id="269" r:id="rId21"/>
    <p:sldId id="286" r:id="rId22"/>
    <p:sldId id="273" r:id="rId23"/>
    <p:sldId id="271" r:id="rId24"/>
    <p:sldId id="289" r:id="rId25"/>
    <p:sldId id="274" r:id="rId26"/>
    <p:sldId id="270" r:id="rId27"/>
    <p:sldId id="290" r:id="rId28"/>
    <p:sldId id="275" r:id="rId29"/>
    <p:sldId id="291" r:id="rId30"/>
    <p:sldId id="292" r:id="rId31"/>
    <p:sldId id="293" r:id="rId32"/>
    <p:sldId id="294" r:id="rId33"/>
  </p:sldIdLst>
  <p:sldSz cx="12192000" cy="6858000"/>
  <p:notesSz cx="6858000" cy="9296400"/>
  <p:embeddedFontLst>
    <p:embeddedFont>
      <p:font typeface="Playfair Display Black" panose="020B0604020202020204" charset="0"/>
      <p:bold r:id="rId35"/>
      <p:boldItalic r:id="rId36"/>
    </p:embeddedFont>
    <p:embeddedFont>
      <p:font typeface="Raleway" panose="020B0503030101060003" pitchFamily="3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70" autoAdjust="0"/>
    <p:restoredTop sz="94967" autoAdjust="0"/>
  </p:normalViewPr>
  <p:slideViewPr>
    <p:cSldViewPr snapToGrid="0">
      <p:cViewPr varScale="1">
        <p:scale>
          <a:sx n="81" d="100"/>
          <a:sy n="81" d="100"/>
        </p:scale>
        <p:origin x="600" y="67"/>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18C96488-E2D8-42AA-8507-A43D30DBE80C}" type="datetimeFigureOut">
              <a:rPr lang="en-US" smtClean="0"/>
              <a:t>10/19/2017</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1C333F32-9B39-424F-AE22-730E032C6378}" type="slidenum">
              <a:rPr lang="en-US" smtClean="0"/>
              <a:t>‹#›</a:t>
            </a:fld>
            <a:endParaRPr lang="en-US"/>
          </a:p>
        </p:txBody>
      </p:sp>
    </p:spTree>
    <p:extLst>
      <p:ext uri="{BB962C8B-B14F-4D97-AF65-F5344CB8AC3E}">
        <p14:creationId xmlns:p14="http://schemas.microsoft.com/office/powerpoint/2010/main" val="2985978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0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333F32-9B39-424F-AE22-730E032C6378}" type="slidenum">
              <a:rPr lang="en-US" smtClean="0"/>
              <a:t>1</a:t>
            </a:fld>
            <a:endParaRPr lang="en-US"/>
          </a:p>
        </p:txBody>
      </p:sp>
    </p:spTree>
    <p:extLst>
      <p:ext uri="{BB962C8B-B14F-4D97-AF65-F5344CB8AC3E}">
        <p14:creationId xmlns:p14="http://schemas.microsoft.com/office/powerpoint/2010/main" val="583051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33F32-9B39-424F-AE22-730E032C6378}" type="slidenum">
              <a:rPr lang="en-US" smtClean="0"/>
              <a:t>10</a:t>
            </a:fld>
            <a:endParaRPr lang="en-US"/>
          </a:p>
        </p:txBody>
      </p:sp>
    </p:spTree>
    <p:extLst>
      <p:ext uri="{BB962C8B-B14F-4D97-AF65-F5344CB8AC3E}">
        <p14:creationId xmlns:p14="http://schemas.microsoft.com/office/powerpoint/2010/main" val="3712236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33F32-9B39-424F-AE22-730E032C6378}" type="slidenum">
              <a:rPr lang="en-US" smtClean="0"/>
              <a:t>11</a:t>
            </a:fld>
            <a:endParaRPr lang="en-US"/>
          </a:p>
        </p:txBody>
      </p:sp>
    </p:spTree>
    <p:extLst>
      <p:ext uri="{BB962C8B-B14F-4D97-AF65-F5344CB8AC3E}">
        <p14:creationId xmlns:p14="http://schemas.microsoft.com/office/powerpoint/2010/main" val="1001071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33F32-9B39-424F-AE22-730E032C6378}" type="slidenum">
              <a:rPr lang="en-US" smtClean="0"/>
              <a:t>12</a:t>
            </a:fld>
            <a:endParaRPr lang="en-US"/>
          </a:p>
        </p:txBody>
      </p:sp>
    </p:spTree>
    <p:extLst>
      <p:ext uri="{BB962C8B-B14F-4D97-AF65-F5344CB8AC3E}">
        <p14:creationId xmlns:p14="http://schemas.microsoft.com/office/powerpoint/2010/main" val="1538111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u="none" strike="noStrike" kern="1200" dirty="0" smtClean="0">
                <a:solidFill>
                  <a:schemeClr val="tx1"/>
                </a:solidFill>
                <a:effectLst/>
                <a:latin typeface="+mn-lt"/>
                <a:ea typeface="+mn-ea"/>
                <a:cs typeface="+mn-cs"/>
              </a:rPr>
              <a:t>The population you intend to serve should be represented by people with lived experience</a:t>
            </a:r>
            <a:r>
              <a:rPr lang="en-US" sz="1200" b="0" i="0" u="none" strike="noStrike"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How are we </a:t>
            </a:r>
            <a:r>
              <a:rPr lang="en-US" sz="1200" b="0" i="0" u="none" strike="noStrike" kern="1200" smtClean="0">
                <a:solidFill>
                  <a:schemeClr val="tx1"/>
                </a:solidFill>
                <a:effectLst/>
                <a:latin typeface="+mn-lt"/>
                <a:ea typeface="+mn-ea"/>
                <a:cs typeface="+mn-cs"/>
              </a:rPr>
              <a:t>doing </a:t>
            </a:r>
            <a:r>
              <a:rPr lang="en-US" sz="1200" b="0" i="0" u="none" strike="noStrike" kern="1200" smtClean="0">
                <a:solidFill>
                  <a:schemeClr val="tx1"/>
                </a:solidFill>
                <a:effectLst/>
                <a:latin typeface="+mn-lt"/>
                <a:ea typeface="+mn-ea"/>
                <a:cs typeface="+mn-cs"/>
              </a:rPr>
              <a:t>this,</a:t>
            </a:r>
            <a:endParaRPr lang="en-US" sz="1200" b="0" i="0" u="none" strike="noStrike"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Earning</a:t>
            </a:r>
            <a:r>
              <a:rPr lang="en-US" sz="1200" b="0" i="0" u="none" strike="noStrike" kern="1200" baseline="0" dirty="0" smtClean="0">
                <a:solidFill>
                  <a:schemeClr val="tx1"/>
                </a:solidFill>
                <a:effectLst/>
                <a:latin typeface="+mn-lt"/>
                <a:ea typeface="+mn-ea"/>
                <a:cs typeface="+mn-cs"/>
              </a:rPr>
              <a:t> the respect of those you serve and coming from a place of unconditional positive regard,</a:t>
            </a:r>
          </a:p>
          <a:p>
            <a:pPr marL="1085850" lvl="2" indent="-171450">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If someone makes suggestions and you cannot implement, COMMUNICATE THAT.</a:t>
            </a:r>
          </a:p>
          <a:p>
            <a:pPr marL="628650" lvl="1" indent="-171450">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Building Trust</a:t>
            </a:r>
          </a:p>
          <a:p>
            <a:pPr marL="1085850" lvl="2" indent="-171450">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Comes from consistency, following through on communication,  input, goes back to communication.</a:t>
            </a:r>
          </a:p>
          <a:p>
            <a:pPr marL="628650" lvl="1" indent="-171450">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Engage in change that people can feel. </a:t>
            </a:r>
          </a:p>
          <a:p>
            <a:pPr marL="1085850" lvl="2" indent="-171450">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What will impact their daily lives? Policy committees for PSH, </a:t>
            </a:r>
          </a:p>
          <a:p>
            <a:pPr marL="1085850" lvl="2" indent="-171450">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Soliciting feedback and addressing the feedback</a:t>
            </a:r>
          </a:p>
          <a:p>
            <a:pPr marL="628650" lvl="1" indent="-171450">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If Engaging in Systems Change </a:t>
            </a:r>
          </a:p>
          <a:p>
            <a:pPr marL="1085850" lvl="2" indent="-171450">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Put people in front of change makers,  it makes no sense to solicit feedback if it doesn’t get to the right people .</a:t>
            </a:r>
          </a:p>
          <a:p>
            <a:pPr marL="171450" lvl="0" indent="-171450">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Remember the reasons don’t participate,</a:t>
            </a:r>
          </a:p>
          <a:p>
            <a:pPr marL="628650" lvl="1" indent="-171450">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Resource Scarcity</a:t>
            </a:r>
          </a:p>
          <a:p>
            <a:pPr marL="628650" lvl="1" indent="-171450">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Needs met?</a:t>
            </a:r>
          </a:p>
          <a:p>
            <a:pPr marL="628650" lvl="1" indent="-171450">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Power differential</a:t>
            </a:r>
          </a:p>
        </p:txBody>
      </p:sp>
      <p:sp>
        <p:nvSpPr>
          <p:cNvPr id="4" name="Slide Number Placeholder 3"/>
          <p:cNvSpPr>
            <a:spLocks noGrp="1"/>
          </p:cNvSpPr>
          <p:nvPr>
            <p:ph type="sldNum" sz="quarter" idx="10"/>
          </p:nvPr>
        </p:nvSpPr>
        <p:spPr/>
        <p:txBody>
          <a:bodyPr/>
          <a:lstStyle/>
          <a:p>
            <a:fld id="{1C333F32-9B39-424F-AE22-730E032C6378}" type="slidenum">
              <a:rPr lang="en-US" smtClean="0"/>
              <a:t>13</a:t>
            </a:fld>
            <a:endParaRPr lang="en-US"/>
          </a:p>
        </p:txBody>
      </p:sp>
    </p:spTree>
    <p:extLst>
      <p:ext uri="{BB962C8B-B14F-4D97-AF65-F5344CB8AC3E}">
        <p14:creationId xmlns:p14="http://schemas.microsoft.com/office/powerpoint/2010/main" val="3801829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33F32-9B39-424F-AE22-730E032C6378}" type="slidenum">
              <a:rPr lang="en-US" smtClean="0"/>
              <a:t>14</a:t>
            </a:fld>
            <a:endParaRPr lang="en-US"/>
          </a:p>
        </p:txBody>
      </p:sp>
    </p:spTree>
    <p:extLst>
      <p:ext uri="{BB962C8B-B14F-4D97-AF65-F5344CB8AC3E}">
        <p14:creationId xmlns:p14="http://schemas.microsoft.com/office/powerpoint/2010/main" val="627139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1C333F32-9B39-424F-AE22-730E032C6378}" type="slidenum">
              <a:rPr lang="en-US" smtClean="0"/>
              <a:t>15</a:t>
            </a:fld>
            <a:endParaRPr lang="en-US"/>
          </a:p>
        </p:txBody>
      </p:sp>
    </p:spTree>
    <p:extLst>
      <p:ext uri="{BB962C8B-B14F-4D97-AF65-F5344CB8AC3E}">
        <p14:creationId xmlns:p14="http://schemas.microsoft.com/office/powerpoint/2010/main" val="2626021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Or System’s Fidelity?</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A, applicable to both HCRS and individual Programs</a:t>
            </a:r>
            <a:endParaRPr lang="en-US" b="0" dirty="0" smtClean="0">
              <a:effectLst/>
            </a:endParaRPr>
          </a:p>
          <a:p>
            <a:pPr rtl="0"/>
            <a:r>
              <a:rPr lang="en-US" sz="1200" b="0" i="0" u="none" strike="noStrike" kern="1200" dirty="0" smtClean="0">
                <a:solidFill>
                  <a:schemeClr val="tx1"/>
                </a:solidFill>
                <a:effectLst/>
                <a:latin typeface="+mn-lt"/>
                <a:ea typeface="+mn-ea"/>
                <a:cs typeface="+mn-cs"/>
              </a:rPr>
              <a:t>B. Applicable to PSH programs - Part of a larger HF PSH tool Kit, </a:t>
            </a:r>
            <a:endParaRPr lang="en-US" b="0" dirty="0" smtClean="0">
              <a:effectLst/>
            </a:endParaRPr>
          </a:p>
          <a:p>
            <a:r>
              <a:rPr lang="en-US" sz="1200" b="0" i="0" u="none" strike="noStrike" kern="1200" dirty="0" smtClean="0">
                <a:solidFill>
                  <a:schemeClr val="tx1"/>
                </a:solidFill>
                <a:effectLst/>
                <a:latin typeface="+mn-lt"/>
                <a:ea typeface="+mn-ea"/>
                <a:cs typeface="+mn-cs"/>
              </a:rPr>
              <a:t>C, Applicable to RRH Programs. </a:t>
            </a:r>
            <a:endParaRPr lang="en-US" dirty="0"/>
          </a:p>
        </p:txBody>
      </p:sp>
      <p:sp>
        <p:nvSpPr>
          <p:cNvPr id="4" name="Slide Number Placeholder 3"/>
          <p:cNvSpPr>
            <a:spLocks noGrp="1"/>
          </p:cNvSpPr>
          <p:nvPr>
            <p:ph type="sldNum" sz="quarter" idx="10"/>
          </p:nvPr>
        </p:nvSpPr>
        <p:spPr/>
        <p:txBody>
          <a:bodyPr/>
          <a:lstStyle/>
          <a:p>
            <a:fld id="{1C333F32-9B39-424F-AE22-730E032C6378}" type="slidenum">
              <a:rPr lang="en-US" smtClean="0"/>
              <a:t>16</a:t>
            </a:fld>
            <a:endParaRPr lang="en-US"/>
          </a:p>
        </p:txBody>
      </p:sp>
    </p:spTree>
    <p:extLst>
      <p:ext uri="{BB962C8B-B14F-4D97-AF65-F5344CB8AC3E}">
        <p14:creationId xmlns:p14="http://schemas.microsoft.com/office/powerpoint/2010/main" val="2441071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 Applicable to All PH , and part of what the CoC will be using to monitor projects within the Balance of State</a:t>
            </a:r>
            <a:endParaRPr lang="en-US" dirty="0"/>
          </a:p>
        </p:txBody>
      </p:sp>
      <p:sp>
        <p:nvSpPr>
          <p:cNvPr id="4" name="Slide Number Placeholder 3"/>
          <p:cNvSpPr>
            <a:spLocks noGrp="1"/>
          </p:cNvSpPr>
          <p:nvPr>
            <p:ph type="sldNum" sz="quarter" idx="10"/>
          </p:nvPr>
        </p:nvSpPr>
        <p:spPr/>
        <p:txBody>
          <a:bodyPr/>
          <a:lstStyle/>
          <a:p>
            <a:fld id="{1C333F32-9B39-424F-AE22-730E032C6378}" type="slidenum">
              <a:rPr lang="en-US" smtClean="0"/>
              <a:t>17</a:t>
            </a:fld>
            <a:endParaRPr lang="en-US"/>
          </a:p>
        </p:txBody>
      </p:sp>
    </p:spTree>
    <p:extLst>
      <p:ext uri="{BB962C8B-B14F-4D97-AF65-F5344CB8AC3E}">
        <p14:creationId xmlns:p14="http://schemas.microsoft.com/office/powerpoint/2010/main" val="3413210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333F32-9B39-424F-AE22-730E032C6378}" type="slidenum">
              <a:rPr lang="en-US" smtClean="0"/>
              <a:t>18</a:t>
            </a:fld>
            <a:endParaRPr lang="en-US"/>
          </a:p>
        </p:txBody>
      </p:sp>
    </p:spTree>
    <p:extLst>
      <p:ext uri="{BB962C8B-B14F-4D97-AF65-F5344CB8AC3E}">
        <p14:creationId xmlns:p14="http://schemas.microsoft.com/office/powerpoint/2010/main" val="2021188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333F32-9B39-424F-AE22-730E032C6378}" type="slidenum">
              <a:rPr lang="en-US" smtClean="0"/>
              <a:t>19</a:t>
            </a:fld>
            <a:endParaRPr lang="en-US"/>
          </a:p>
        </p:txBody>
      </p:sp>
    </p:spTree>
    <p:extLst>
      <p:ext uri="{BB962C8B-B14F-4D97-AF65-F5344CB8AC3E}">
        <p14:creationId xmlns:p14="http://schemas.microsoft.com/office/powerpoint/2010/main" val="91374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smtClean="0"/>
          </a:p>
          <a:p>
            <a:pPr rtl="0"/>
            <a:r>
              <a:rPr lang="en-US" dirty="0" smtClean="0"/>
              <a:t>	</a:t>
            </a:r>
            <a:endParaRPr lang="en-US" dirty="0"/>
          </a:p>
        </p:txBody>
      </p:sp>
      <p:sp>
        <p:nvSpPr>
          <p:cNvPr id="4" name="Slide Number Placeholder 3"/>
          <p:cNvSpPr>
            <a:spLocks noGrp="1"/>
          </p:cNvSpPr>
          <p:nvPr>
            <p:ph type="sldNum" sz="quarter" idx="10"/>
          </p:nvPr>
        </p:nvSpPr>
        <p:spPr/>
        <p:txBody>
          <a:bodyPr/>
          <a:lstStyle/>
          <a:p>
            <a:fld id="{1C333F32-9B39-424F-AE22-730E032C6378}" type="slidenum">
              <a:rPr lang="en-US" smtClean="0"/>
              <a:t>2</a:t>
            </a:fld>
            <a:endParaRPr lang="en-US"/>
          </a:p>
        </p:txBody>
      </p:sp>
    </p:spTree>
    <p:extLst>
      <p:ext uri="{BB962C8B-B14F-4D97-AF65-F5344CB8AC3E}">
        <p14:creationId xmlns:p14="http://schemas.microsoft.com/office/powerpoint/2010/main" val="2181742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333F32-9B39-424F-AE22-730E032C6378}" type="slidenum">
              <a:rPr lang="en-US" smtClean="0"/>
              <a:t>20</a:t>
            </a:fld>
            <a:endParaRPr lang="en-US"/>
          </a:p>
        </p:txBody>
      </p:sp>
    </p:spTree>
    <p:extLst>
      <p:ext uri="{BB962C8B-B14F-4D97-AF65-F5344CB8AC3E}">
        <p14:creationId xmlns:p14="http://schemas.microsoft.com/office/powerpoint/2010/main" val="2868569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333F32-9B39-424F-AE22-730E032C6378}" type="slidenum">
              <a:rPr lang="en-US" smtClean="0"/>
              <a:t>21</a:t>
            </a:fld>
            <a:endParaRPr lang="en-US"/>
          </a:p>
        </p:txBody>
      </p:sp>
    </p:spTree>
    <p:extLst>
      <p:ext uri="{BB962C8B-B14F-4D97-AF65-F5344CB8AC3E}">
        <p14:creationId xmlns:p14="http://schemas.microsoft.com/office/powerpoint/2010/main" val="875894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333F32-9B39-424F-AE22-730E032C6378}" type="slidenum">
              <a:rPr lang="en-US" smtClean="0"/>
              <a:t>22</a:t>
            </a:fld>
            <a:endParaRPr lang="en-US"/>
          </a:p>
        </p:txBody>
      </p:sp>
    </p:spTree>
    <p:extLst>
      <p:ext uri="{BB962C8B-B14F-4D97-AF65-F5344CB8AC3E}">
        <p14:creationId xmlns:p14="http://schemas.microsoft.com/office/powerpoint/2010/main" val="387564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333F32-9B39-424F-AE22-730E032C6378}" type="slidenum">
              <a:rPr lang="en-US" smtClean="0"/>
              <a:t>23</a:t>
            </a:fld>
            <a:endParaRPr lang="en-US"/>
          </a:p>
        </p:txBody>
      </p:sp>
    </p:spTree>
    <p:extLst>
      <p:ext uri="{BB962C8B-B14F-4D97-AF65-F5344CB8AC3E}">
        <p14:creationId xmlns:p14="http://schemas.microsoft.com/office/powerpoint/2010/main" val="2780359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333F32-9B39-424F-AE22-730E032C6378}" type="slidenum">
              <a:rPr lang="en-US" smtClean="0"/>
              <a:t>24</a:t>
            </a:fld>
            <a:endParaRPr lang="en-US"/>
          </a:p>
        </p:txBody>
      </p:sp>
    </p:spTree>
    <p:extLst>
      <p:ext uri="{BB962C8B-B14F-4D97-AF65-F5344CB8AC3E}">
        <p14:creationId xmlns:p14="http://schemas.microsoft.com/office/powerpoint/2010/main" val="2894430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333F32-9B39-424F-AE22-730E032C6378}" type="slidenum">
              <a:rPr lang="en-US" smtClean="0"/>
              <a:t>25</a:t>
            </a:fld>
            <a:endParaRPr lang="en-US"/>
          </a:p>
        </p:txBody>
      </p:sp>
    </p:spTree>
    <p:extLst>
      <p:ext uri="{BB962C8B-B14F-4D97-AF65-F5344CB8AC3E}">
        <p14:creationId xmlns:p14="http://schemas.microsoft.com/office/powerpoint/2010/main" val="3550582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333F32-9B39-424F-AE22-730E032C6378}" type="slidenum">
              <a:rPr lang="en-US" smtClean="0"/>
              <a:t>26</a:t>
            </a:fld>
            <a:endParaRPr lang="en-US"/>
          </a:p>
        </p:txBody>
      </p:sp>
    </p:spTree>
    <p:extLst>
      <p:ext uri="{BB962C8B-B14F-4D97-AF65-F5344CB8AC3E}">
        <p14:creationId xmlns:p14="http://schemas.microsoft.com/office/powerpoint/2010/main" val="58716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333F32-9B39-424F-AE22-730E032C6378}" type="slidenum">
              <a:rPr lang="en-US" smtClean="0"/>
              <a:t>27</a:t>
            </a:fld>
            <a:endParaRPr lang="en-US"/>
          </a:p>
        </p:txBody>
      </p:sp>
    </p:spTree>
    <p:extLst>
      <p:ext uri="{BB962C8B-B14F-4D97-AF65-F5344CB8AC3E}">
        <p14:creationId xmlns:p14="http://schemas.microsoft.com/office/powerpoint/2010/main" val="2931472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333F32-9B39-424F-AE22-730E032C6378}" type="slidenum">
              <a:rPr lang="en-US" smtClean="0"/>
              <a:t>28</a:t>
            </a:fld>
            <a:endParaRPr lang="en-US"/>
          </a:p>
        </p:txBody>
      </p:sp>
    </p:spTree>
    <p:extLst>
      <p:ext uri="{BB962C8B-B14F-4D97-AF65-F5344CB8AC3E}">
        <p14:creationId xmlns:p14="http://schemas.microsoft.com/office/powerpoint/2010/main" val="1804645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333F32-9B39-424F-AE22-730E032C6378}" type="slidenum">
              <a:rPr lang="en-US" smtClean="0"/>
              <a:t>29</a:t>
            </a:fld>
            <a:endParaRPr lang="en-US"/>
          </a:p>
        </p:txBody>
      </p:sp>
    </p:spTree>
    <p:extLst>
      <p:ext uri="{BB962C8B-B14F-4D97-AF65-F5344CB8AC3E}">
        <p14:creationId xmlns:p14="http://schemas.microsoft.com/office/powerpoint/2010/main" val="2867544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33F32-9B39-424F-AE22-730E032C6378}" type="slidenum">
              <a:rPr lang="en-US" smtClean="0"/>
              <a:t>3</a:t>
            </a:fld>
            <a:endParaRPr lang="en-US"/>
          </a:p>
        </p:txBody>
      </p:sp>
    </p:spTree>
    <p:extLst>
      <p:ext uri="{BB962C8B-B14F-4D97-AF65-F5344CB8AC3E}">
        <p14:creationId xmlns:p14="http://schemas.microsoft.com/office/powerpoint/2010/main" val="1886260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333F32-9B39-424F-AE22-730E032C6378}" type="slidenum">
              <a:rPr lang="en-US" smtClean="0"/>
              <a:t>30</a:t>
            </a:fld>
            <a:endParaRPr lang="en-US"/>
          </a:p>
        </p:txBody>
      </p:sp>
    </p:spTree>
    <p:extLst>
      <p:ext uri="{BB962C8B-B14F-4D97-AF65-F5344CB8AC3E}">
        <p14:creationId xmlns:p14="http://schemas.microsoft.com/office/powerpoint/2010/main" val="2693688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333F32-9B39-424F-AE22-730E032C6378}" type="slidenum">
              <a:rPr lang="en-US" smtClean="0"/>
              <a:t>31</a:t>
            </a:fld>
            <a:endParaRPr lang="en-US"/>
          </a:p>
        </p:txBody>
      </p:sp>
    </p:spTree>
    <p:extLst>
      <p:ext uri="{BB962C8B-B14F-4D97-AF65-F5344CB8AC3E}">
        <p14:creationId xmlns:p14="http://schemas.microsoft.com/office/powerpoint/2010/main" val="3777557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333F32-9B39-424F-AE22-730E032C6378}" type="slidenum">
              <a:rPr lang="en-US" smtClean="0"/>
              <a:t>32</a:t>
            </a:fld>
            <a:endParaRPr lang="en-US"/>
          </a:p>
        </p:txBody>
      </p:sp>
    </p:spTree>
    <p:extLst>
      <p:ext uri="{BB962C8B-B14F-4D97-AF65-F5344CB8AC3E}">
        <p14:creationId xmlns:p14="http://schemas.microsoft.com/office/powerpoint/2010/main" val="2898810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33F32-9B39-424F-AE22-730E032C6378}" type="slidenum">
              <a:rPr lang="en-US" smtClean="0"/>
              <a:t>4</a:t>
            </a:fld>
            <a:endParaRPr lang="en-US"/>
          </a:p>
        </p:txBody>
      </p:sp>
    </p:spTree>
    <p:extLst>
      <p:ext uri="{BB962C8B-B14F-4D97-AF65-F5344CB8AC3E}">
        <p14:creationId xmlns:p14="http://schemas.microsoft.com/office/powerpoint/2010/main" val="288718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33F32-9B39-424F-AE22-730E032C6378}" type="slidenum">
              <a:rPr lang="en-US" smtClean="0"/>
              <a:t>5</a:t>
            </a:fld>
            <a:endParaRPr lang="en-US"/>
          </a:p>
        </p:txBody>
      </p:sp>
    </p:spTree>
    <p:extLst>
      <p:ext uri="{BB962C8B-B14F-4D97-AF65-F5344CB8AC3E}">
        <p14:creationId xmlns:p14="http://schemas.microsoft.com/office/powerpoint/2010/main" val="3650807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33F32-9B39-424F-AE22-730E032C6378}" type="slidenum">
              <a:rPr lang="en-US" smtClean="0"/>
              <a:t>6</a:t>
            </a:fld>
            <a:endParaRPr lang="en-US"/>
          </a:p>
        </p:txBody>
      </p:sp>
    </p:spTree>
    <p:extLst>
      <p:ext uri="{BB962C8B-B14F-4D97-AF65-F5344CB8AC3E}">
        <p14:creationId xmlns:p14="http://schemas.microsoft.com/office/powerpoint/2010/main" val="1342739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333F32-9B39-424F-AE22-730E032C6378}" type="slidenum">
              <a:rPr lang="en-US" smtClean="0"/>
              <a:t>7</a:t>
            </a:fld>
            <a:endParaRPr lang="en-US"/>
          </a:p>
        </p:txBody>
      </p:sp>
    </p:spTree>
    <p:extLst>
      <p:ext uri="{BB962C8B-B14F-4D97-AF65-F5344CB8AC3E}">
        <p14:creationId xmlns:p14="http://schemas.microsoft.com/office/powerpoint/2010/main" val="4173667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1C333F32-9B39-424F-AE22-730E032C6378}" type="slidenum">
              <a:rPr lang="en-US" smtClean="0"/>
              <a:t>8</a:t>
            </a:fld>
            <a:endParaRPr lang="en-US"/>
          </a:p>
        </p:txBody>
      </p:sp>
    </p:spTree>
    <p:extLst>
      <p:ext uri="{BB962C8B-B14F-4D97-AF65-F5344CB8AC3E}">
        <p14:creationId xmlns:p14="http://schemas.microsoft.com/office/powerpoint/2010/main" val="2264430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1C333F32-9B39-424F-AE22-730E032C6378}" type="slidenum">
              <a:rPr lang="en-US" smtClean="0"/>
              <a:t>9</a:t>
            </a:fld>
            <a:endParaRPr lang="en-US"/>
          </a:p>
        </p:txBody>
      </p:sp>
    </p:spTree>
    <p:extLst>
      <p:ext uri="{BB962C8B-B14F-4D97-AF65-F5344CB8AC3E}">
        <p14:creationId xmlns:p14="http://schemas.microsoft.com/office/powerpoint/2010/main" val="2907366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smtClean="0">
                <a:solidFill>
                  <a:schemeClr val="bg1"/>
                </a:solidFill>
                <a:latin typeface="+mj-lt"/>
              </a:rPr>
              <a:t>Strategies</a:t>
            </a:r>
            <a:r>
              <a:rPr lang="en-US" sz="2400" baseline="0" dirty="0" smtClean="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smtClean="0">
                <a:solidFill>
                  <a:schemeClr val="bg1"/>
                </a:solidFill>
                <a:latin typeface="+mn-lt"/>
              </a:rPr>
              <a:t>thn.org</a:t>
            </a:r>
            <a:endParaRPr lang="en-US" sz="1600" dirty="0">
              <a:solidFill>
                <a:schemeClr val="bg1"/>
              </a:solidFill>
              <a:latin typeface="+mn-lt"/>
            </a:endParaRP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smtClean="0"/>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7545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2753" y="5962261"/>
            <a:ext cx="2743562" cy="652523"/>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A96898-7E7E-4DF6-B26A-9F21224F7E22}"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A96898-7E7E-4DF6-B26A-9F21224F7E22}"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A96898-7E7E-4DF6-B26A-9F21224F7E22}" type="datetimeFigureOut">
              <a:rPr lang="en-US" smtClean="0"/>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A96898-7E7E-4DF6-B26A-9F21224F7E22}" type="datetimeFigureOut">
              <a:rPr lang="en-US" smtClean="0"/>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6898-7E7E-4DF6-B26A-9F21224F7E22}" type="datetimeFigureOut">
              <a:rPr lang="en-US" smtClean="0"/>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6898-7E7E-4DF6-B26A-9F21224F7E22}" type="datetimeFigureOut">
              <a:rPr lang="en-US" smtClean="0"/>
              <a:t>10/19/2017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cbi.nlm.nih.gov/pmc/articles/PMC395665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usich.gov/resources/uploads/asset_library/Housing_First_Checklist_FINAL.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endhomelessness.org/wp-content/uploads/2016/06/rrh-evaluation-and-improvement-toolkit.pdf" TargetMode="External"/><Relationship Id="rId5" Type="http://schemas.openxmlformats.org/officeDocument/2006/relationships/hyperlink" Target="https://store.samhsa.gov/product/Permanent-Supportive-Housing-Evidence-Based-Practices-EBP-KIT-/SMA10-4510#comment-form-scroll" TargetMode="External"/><Relationship Id="rId4" Type="http://schemas.openxmlformats.org/officeDocument/2006/relationships/hyperlink" Target="https://store.samhsa.gov/shin/content/SMA10-4510/SMA10-4510-05-EvaluatingYourProgram-PSH.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hudexchange.info/resource/5294/housing-first-assessment-too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orgcode.nationbuilder.com/" TargetMode="External"/><Relationship Id="rId7" Type="http://schemas.openxmlformats.org/officeDocument/2006/relationships/hyperlink" Target="https://www.usich.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samhsa.gov/" TargetMode="External"/><Relationship Id="rId5" Type="http://schemas.openxmlformats.org/officeDocument/2006/relationships/hyperlink" Target="http://www.csh.org/" TargetMode="External"/><Relationship Id="rId4" Type="http://schemas.openxmlformats.org/officeDocument/2006/relationships/hyperlink" Target="https://www.pathwayshousingfirst.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s://www.facebook.com/TexasHomelessNetwork/" TargetMode="External"/><Relationship Id="rId5" Type="http://schemas.openxmlformats.org/officeDocument/2006/relationships/hyperlink" Target="http://www.thn.org/" TargetMode="External"/><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ocialworktoday.com/archive/SO17p18.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s.psychiatryonline.org/doi/full/10.1176/appi.ps.20140058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chor="t">
            <a:normAutofit/>
          </a:bodyPr>
          <a:lstStyle/>
          <a:p>
            <a:r>
              <a:rPr lang="en-US" dirty="0" smtClean="0"/>
              <a:t>In Context:</a:t>
            </a:r>
            <a:br>
              <a:rPr lang="en-US" dirty="0" smtClean="0"/>
            </a:br>
            <a:r>
              <a:rPr lang="en-US" dirty="0" smtClean="0"/>
              <a:t>High Fidelity Housing First</a:t>
            </a:r>
            <a:endParaRPr lang="en-US" dirty="0"/>
          </a:p>
        </p:txBody>
      </p:sp>
      <p:sp>
        <p:nvSpPr>
          <p:cNvPr id="3" name="TextBox 2"/>
          <p:cNvSpPr txBox="1"/>
          <p:nvPr/>
        </p:nvSpPr>
        <p:spPr>
          <a:xfrm>
            <a:off x="7154944" y="4543720"/>
            <a:ext cx="4659685" cy="1200329"/>
          </a:xfrm>
          <a:prstGeom prst="rect">
            <a:avLst/>
          </a:prstGeom>
          <a:noFill/>
        </p:spPr>
        <p:txBody>
          <a:bodyPr wrap="square" rtlCol="0">
            <a:spAutoFit/>
          </a:bodyPr>
          <a:lstStyle/>
          <a:p>
            <a:pPr algn="r"/>
            <a:r>
              <a:rPr lang="en-US" dirty="0">
                <a:solidFill>
                  <a:schemeClr val="bg1"/>
                </a:solidFill>
              </a:rPr>
              <a:t>Christine Laguna </a:t>
            </a:r>
            <a:r>
              <a:rPr lang="en-US" dirty="0" err="1">
                <a:solidFill>
                  <a:schemeClr val="bg1"/>
                </a:solidFill>
              </a:rPr>
              <a:t>Ph.D</a:t>
            </a:r>
            <a:r>
              <a:rPr lang="en-US" dirty="0">
                <a:solidFill>
                  <a:schemeClr val="bg1"/>
                </a:solidFill>
              </a:rPr>
              <a:t>, Integral Care</a:t>
            </a:r>
          </a:p>
          <a:p>
            <a:pPr algn="r"/>
            <a:r>
              <a:rPr lang="en-US" dirty="0" smtClean="0">
                <a:solidFill>
                  <a:schemeClr val="bg1"/>
                </a:solidFill>
              </a:rPr>
              <a:t>Jim Ward, Texas Homeless Network</a:t>
            </a:r>
          </a:p>
          <a:p>
            <a:r>
              <a:rPr lang="en-US" dirty="0">
                <a:solidFill>
                  <a:schemeClr val="bg1"/>
                </a:solidFill>
              </a:rPr>
              <a:t/>
            </a:r>
            <a:br>
              <a:rPr lang="en-US" dirty="0">
                <a:solidFill>
                  <a:schemeClr val="bg1"/>
                </a:solidFill>
              </a:rPr>
            </a:br>
            <a:endParaRPr lang="en-US"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4944" y="6148002"/>
            <a:ext cx="1762125" cy="419100"/>
          </a:xfrm>
          <a:prstGeom prst="rect">
            <a:avLst/>
          </a:prstGeom>
        </p:spPr>
      </p:pic>
    </p:spTree>
    <p:extLst>
      <p:ext uri="{BB962C8B-B14F-4D97-AF65-F5344CB8AC3E}">
        <p14:creationId xmlns:p14="http://schemas.microsoft.com/office/powerpoint/2010/main" val="2121316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But...How?</a:t>
            </a:r>
          </a:p>
        </p:txBody>
      </p:sp>
      <p:sp>
        <p:nvSpPr>
          <p:cNvPr id="3" name="Content Placeholder 2"/>
          <p:cNvSpPr>
            <a:spLocks noGrp="1"/>
          </p:cNvSpPr>
          <p:nvPr>
            <p:ph idx="1"/>
          </p:nvPr>
        </p:nvSpPr>
        <p:spPr/>
        <p:txBody>
          <a:bodyPr>
            <a:normAutofit/>
          </a:bodyPr>
          <a:lstStyle/>
          <a:p>
            <a:pPr marL="0" indent="0" fontAlgn="base">
              <a:buNone/>
            </a:pPr>
            <a:r>
              <a:rPr lang="en-US" dirty="0"/>
              <a:t>Don’t reinvent the wheel! USICH has a toolkit to assess your community and your programs’ fidelity to the Housing First Model. Bring it to your LHC. Start the conversations</a:t>
            </a:r>
            <a:r>
              <a:rPr lang="en-US" dirty="0" smtClean="0"/>
              <a:t>.</a:t>
            </a:r>
            <a:endParaRPr lang="en-US" dirty="0"/>
          </a:p>
        </p:txBody>
      </p:sp>
    </p:spTree>
    <p:extLst>
      <p:ext uri="{BB962C8B-B14F-4D97-AF65-F5344CB8AC3E}">
        <p14:creationId xmlns:p14="http://schemas.microsoft.com/office/powerpoint/2010/main" val="2477580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But...How?</a:t>
            </a:r>
          </a:p>
        </p:txBody>
      </p:sp>
      <p:sp>
        <p:nvSpPr>
          <p:cNvPr id="3" name="Content Placeholder 2"/>
          <p:cNvSpPr>
            <a:spLocks noGrp="1"/>
          </p:cNvSpPr>
          <p:nvPr>
            <p:ph idx="1"/>
          </p:nvPr>
        </p:nvSpPr>
        <p:spPr/>
        <p:txBody>
          <a:bodyPr>
            <a:normAutofit/>
          </a:bodyPr>
          <a:lstStyle/>
          <a:p>
            <a:pPr marL="0" indent="0" fontAlgn="base">
              <a:buNone/>
            </a:pPr>
            <a:r>
              <a:rPr lang="en-US" dirty="0" smtClean="0"/>
              <a:t>If </a:t>
            </a:r>
            <a:r>
              <a:rPr lang="en-US" dirty="0"/>
              <a:t>already having these conversations, start </a:t>
            </a:r>
            <a:r>
              <a:rPr lang="en-US" dirty="0" smtClean="0"/>
              <a:t>measuring your communities’ Housing Crisis Response System fidelity to a Housing First Approach!</a:t>
            </a:r>
            <a:endParaRPr lang="en-US" dirty="0"/>
          </a:p>
        </p:txBody>
      </p:sp>
    </p:spTree>
    <p:extLst>
      <p:ext uri="{BB962C8B-B14F-4D97-AF65-F5344CB8AC3E}">
        <p14:creationId xmlns:p14="http://schemas.microsoft.com/office/powerpoint/2010/main" val="3932267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But...How?</a:t>
            </a:r>
          </a:p>
        </p:txBody>
      </p:sp>
      <p:sp>
        <p:nvSpPr>
          <p:cNvPr id="3" name="Content Placeholder 2"/>
          <p:cNvSpPr>
            <a:spLocks noGrp="1"/>
          </p:cNvSpPr>
          <p:nvPr>
            <p:ph idx="1"/>
          </p:nvPr>
        </p:nvSpPr>
        <p:spPr/>
        <p:txBody>
          <a:bodyPr>
            <a:normAutofit/>
          </a:bodyPr>
          <a:lstStyle/>
          <a:p>
            <a:pPr marL="0" indent="0" fontAlgn="base">
              <a:buNone/>
            </a:pPr>
            <a:r>
              <a:rPr lang="en-US" dirty="0" smtClean="0"/>
              <a:t>Examine </a:t>
            </a:r>
            <a:r>
              <a:rPr lang="en-US" dirty="0"/>
              <a:t>your Organization's’ Policies and Procedures, forms, and program materials- </a:t>
            </a:r>
            <a:r>
              <a:rPr lang="en-US" dirty="0" smtClean="0"/>
              <a:t>are </a:t>
            </a:r>
            <a:r>
              <a:rPr lang="en-US" dirty="0"/>
              <a:t>they excessively restrictive?  Do they address a problem that happened once, a long time ago</a:t>
            </a:r>
            <a:r>
              <a:rPr lang="en-US" dirty="0" smtClean="0"/>
              <a:t>? Are they inclusive rather than exclusive?</a:t>
            </a:r>
            <a:endParaRPr lang="en-US" dirty="0"/>
          </a:p>
        </p:txBody>
      </p:sp>
    </p:spTree>
    <p:extLst>
      <p:ext uri="{BB962C8B-B14F-4D97-AF65-F5344CB8AC3E}">
        <p14:creationId xmlns:p14="http://schemas.microsoft.com/office/powerpoint/2010/main" val="3243217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But...How?</a:t>
            </a:r>
          </a:p>
        </p:txBody>
      </p:sp>
      <p:sp>
        <p:nvSpPr>
          <p:cNvPr id="3" name="Content Placeholder 2"/>
          <p:cNvSpPr>
            <a:spLocks noGrp="1"/>
          </p:cNvSpPr>
          <p:nvPr>
            <p:ph idx="1"/>
          </p:nvPr>
        </p:nvSpPr>
        <p:spPr/>
        <p:txBody>
          <a:bodyPr>
            <a:normAutofit/>
          </a:bodyPr>
          <a:lstStyle/>
          <a:p>
            <a:pPr marL="0" indent="0" fontAlgn="base">
              <a:buNone/>
            </a:pPr>
            <a:r>
              <a:rPr lang="en-US" dirty="0" smtClean="0"/>
              <a:t>Engage </a:t>
            </a:r>
            <a:r>
              <a:rPr lang="en-US" dirty="0"/>
              <a:t>the people you serve*.  Input into decision making from people with lived experience is critical- both for successful implementation and ongoing success.  </a:t>
            </a:r>
          </a:p>
        </p:txBody>
      </p:sp>
    </p:spTree>
    <p:extLst>
      <p:ext uri="{BB962C8B-B14F-4D97-AF65-F5344CB8AC3E}">
        <p14:creationId xmlns:p14="http://schemas.microsoft.com/office/powerpoint/2010/main" val="2134786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But...How?</a:t>
            </a:r>
          </a:p>
        </p:txBody>
      </p:sp>
      <p:sp>
        <p:nvSpPr>
          <p:cNvPr id="3" name="Content Placeholder 2"/>
          <p:cNvSpPr>
            <a:spLocks noGrp="1"/>
          </p:cNvSpPr>
          <p:nvPr>
            <p:ph idx="1"/>
          </p:nvPr>
        </p:nvSpPr>
        <p:spPr/>
        <p:txBody>
          <a:bodyPr>
            <a:normAutofit/>
          </a:bodyPr>
          <a:lstStyle/>
          <a:p>
            <a:pPr marL="0" indent="0" fontAlgn="base">
              <a:buNone/>
            </a:pPr>
            <a:r>
              <a:rPr lang="en-US" dirty="0" smtClean="0"/>
              <a:t>Ask for help.  THN employs a full time Technical Assistance Coordinator to help projects and communities make Housing First a working part of the HCRS</a:t>
            </a:r>
            <a:endParaRPr lang="en-US" dirty="0"/>
          </a:p>
        </p:txBody>
      </p:sp>
    </p:spTree>
    <p:extLst>
      <p:ext uri="{BB962C8B-B14F-4D97-AF65-F5344CB8AC3E}">
        <p14:creationId xmlns:p14="http://schemas.microsoft.com/office/powerpoint/2010/main" val="1149545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Sure the right people are in the seat…</a:t>
            </a:r>
            <a:endParaRPr lang="en-US" dirty="0"/>
          </a:p>
        </p:txBody>
      </p:sp>
      <p:sp>
        <p:nvSpPr>
          <p:cNvPr id="3" name="Content Placeholder 2"/>
          <p:cNvSpPr>
            <a:spLocks noGrp="1"/>
          </p:cNvSpPr>
          <p:nvPr>
            <p:ph idx="1"/>
          </p:nvPr>
        </p:nvSpPr>
        <p:spPr/>
        <p:txBody>
          <a:bodyPr>
            <a:normAutofit/>
          </a:bodyPr>
          <a:lstStyle/>
          <a:p>
            <a:pPr marL="457200" lvl="1" indent="0" fontAlgn="base">
              <a:buNone/>
            </a:pPr>
            <a:r>
              <a:rPr lang="en-US" dirty="0" smtClean="0"/>
              <a:t>Provider Perspectives </a:t>
            </a:r>
          </a:p>
          <a:p>
            <a:pPr lvl="2" fontAlgn="base"/>
            <a:r>
              <a:rPr lang="en-US" dirty="0" smtClean="0">
                <a:hlinkClick r:id="rId3"/>
              </a:rPr>
              <a:t>Two studies </a:t>
            </a:r>
            <a:r>
              <a:rPr lang="en-US" dirty="0" smtClean="0"/>
              <a:t>revealed fundamental differences between providers in PHF (Pathways Housing First) and TF (Treatment First) programs. PHF providers reported greater endorsement of consumer values, less endorsement of systems values, and greater tolerance for deviant behavior than TF providers. Greater tolerance for deviance among PHF staff was confined to behaviors that affected only the consumer; PHF staff were as likely as TF staff to intervene in behaviors that harmed others, and they expected consumers to adhere to the normal responsibilities of tenants and citizens.</a:t>
            </a:r>
          </a:p>
          <a:p>
            <a:endParaRPr lang="en-US" dirty="0"/>
          </a:p>
        </p:txBody>
      </p:sp>
    </p:spTree>
    <p:extLst>
      <p:ext uri="{BB962C8B-B14F-4D97-AF65-F5344CB8AC3E}">
        <p14:creationId xmlns:p14="http://schemas.microsoft.com/office/powerpoint/2010/main" val="2037315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How might you Assess a Program’s Fidelity to Housing First?</a:t>
            </a:r>
          </a:p>
        </p:txBody>
      </p:sp>
      <p:sp>
        <p:nvSpPr>
          <p:cNvPr id="3" name="Content Placeholder 2"/>
          <p:cNvSpPr>
            <a:spLocks noGrp="1"/>
          </p:cNvSpPr>
          <p:nvPr>
            <p:ph idx="1"/>
          </p:nvPr>
        </p:nvSpPr>
        <p:spPr/>
        <p:txBody>
          <a:bodyPr/>
          <a:lstStyle/>
          <a:p>
            <a:pPr marL="0" indent="0" fontAlgn="base">
              <a:buNone/>
            </a:pPr>
            <a:r>
              <a:rPr lang="en-US" dirty="0" smtClean="0"/>
              <a:t>1.  Self Assessment</a:t>
            </a:r>
          </a:p>
          <a:p>
            <a:pPr lvl="1" fontAlgn="base"/>
            <a:r>
              <a:rPr lang="en-US" sz="2000" dirty="0" smtClean="0"/>
              <a:t>USICH: (PSH) </a:t>
            </a:r>
            <a:r>
              <a:rPr lang="en-US" sz="2000" u="sng" dirty="0" smtClean="0">
                <a:hlinkClick r:id="rId3"/>
              </a:rPr>
              <a:t>Housing First Checklist: Assessing Projects and Systems for a Housing First Orientation</a:t>
            </a:r>
            <a:endParaRPr lang="en-US" sz="2000" dirty="0" smtClean="0"/>
          </a:p>
          <a:p>
            <a:pPr lvl="1" fontAlgn="base"/>
            <a:r>
              <a:rPr lang="en-US" sz="2000" dirty="0" smtClean="0"/>
              <a:t>SAMHSA: (PSH) </a:t>
            </a:r>
            <a:r>
              <a:rPr lang="en-US" sz="2000" u="sng" dirty="0" smtClean="0">
                <a:hlinkClick r:id="rId4"/>
              </a:rPr>
              <a:t>Evaluating your Program- PSH</a:t>
            </a:r>
            <a:r>
              <a:rPr lang="en-US" sz="2000" dirty="0" smtClean="0"/>
              <a:t> (</a:t>
            </a:r>
            <a:r>
              <a:rPr lang="en-US" sz="2000" u="sng" dirty="0" smtClean="0">
                <a:hlinkClick r:id="rId5"/>
              </a:rPr>
              <a:t>The Toolkit</a:t>
            </a:r>
            <a:r>
              <a:rPr lang="en-US" sz="2000" dirty="0" smtClean="0"/>
              <a:t>)</a:t>
            </a:r>
          </a:p>
          <a:p>
            <a:pPr lvl="1" fontAlgn="base"/>
            <a:r>
              <a:rPr lang="en-US" sz="2000" dirty="0" smtClean="0"/>
              <a:t>NAEH: (RRH) </a:t>
            </a:r>
            <a:r>
              <a:rPr lang="en-US" sz="2000" u="sng" dirty="0" smtClean="0">
                <a:hlinkClick r:id="rId6"/>
              </a:rPr>
              <a:t>Rapid Rehousing, Evaluation and Improvement Toolkit</a:t>
            </a:r>
            <a:r>
              <a:rPr lang="en-US" sz="2000" dirty="0" smtClean="0"/>
              <a:t> </a:t>
            </a:r>
          </a:p>
        </p:txBody>
      </p:sp>
    </p:spTree>
    <p:extLst>
      <p:ext uri="{BB962C8B-B14F-4D97-AF65-F5344CB8AC3E}">
        <p14:creationId xmlns:p14="http://schemas.microsoft.com/office/powerpoint/2010/main" val="160050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How might you Assess a Program’s Fidelity to Housing First?</a:t>
            </a:r>
          </a:p>
        </p:txBody>
      </p:sp>
      <p:sp>
        <p:nvSpPr>
          <p:cNvPr id="3" name="Content Placeholder 2"/>
          <p:cNvSpPr>
            <a:spLocks noGrp="1"/>
          </p:cNvSpPr>
          <p:nvPr>
            <p:ph idx="1"/>
          </p:nvPr>
        </p:nvSpPr>
        <p:spPr/>
        <p:txBody>
          <a:bodyPr/>
          <a:lstStyle/>
          <a:p>
            <a:pPr marL="0" indent="0">
              <a:buNone/>
            </a:pPr>
            <a:r>
              <a:rPr lang="en-US" dirty="0" smtClean="0"/>
              <a:t>2. 3rd Party</a:t>
            </a:r>
          </a:p>
          <a:p>
            <a:pPr lvl="1" fontAlgn="base"/>
            <a:r>
              <a:rPr lang="en-US" sz="2000" dirty="0" smtClean="0"/>
              <a:t>HUD:(All) </a:t>
            </a:r>
            <a:r>
              <a:rPr lang="en-US" sz="2000" u="sng" dirty="0" smtClean="0">
                <a:hlinkClick r:id="rId3"/>
              </a:rPr>
              <a:t>Housing First Assessment Tool</a:t>
            </a:r>
            <a:endParaRPr lang="en-US" sz="2000" dirty="0" smtClean="0"/>
          </a:p>
          <a:p>
            <a:pPr lvl="1"/>
            <a:r>
              <a:rPr lang="en-US" sz="2000" dirty="0" smtClean="0"/>
              <a:t>THN- Developing a Monitoring tool that providers can use, watch the listserv</a:t>
            </a:r>
            <a:endParaRPr lang="en-US" dirty="0"/>
          </a:p>
        </p:txBody>
      </p:sp>
    </p:spTree>
    <p:extLst>
      <p:ext uri="{BB962C8B-B14F-4D97-AF65-F5344CB8AC3E}">
        <p14:creationId xmlns:p14="http://schemas.microsoft.com/office/powerpoint/2010/main" val="4096543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8620"/>
            <a:ext cx="10515600" cy="5788343"/>
          </a:xfrm>
        </p:spPr>
        <p:txBody>
          <a:bodyPr anchor="ctr">
            <a:normAutofit/>
          </a:bodyPr>
          <a:lstStyle/>
          <a:p>
            <a:pPr marL="0" indent="0" algn="ctr">
              <a:buNone/>
            </a:pPr>
            <a:r>
              <a:rPr lang="en-US" sz="4000" b="1" dirty="0" smtClean="0"/>
              <a:t>Case Scenarios</a:t>
            </a:r>
            <a:endParaRPr lang="en-US" sz="4000" b="1" dirty="0"/>
          </a:p>
        </p:txBody>
      </p:sp>
    </p:spTree>
    <p:extLst>
      <p:ext uri="{BB962C8B-B14F-4D97-AF65-F5344CB8AC3E}">
        <p14:creationId xmlns:p14="http://schemas.microsoft.com/office/powerpoint/2010/main" val="3703294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180" y="285750"/>
            <a:ext cx="11750040" cy="5909310"/>
          </a:xfrm>
          <a:prstGeom prst="rect">
            <a:avLst/>
          </a:prstGeom>
          <a:noFill/>
        </p:spPr>
        <p:txBody>
          <a:bodyPr wrap="square" rtlCol="0">
            <a:spAutoFit/>
          </a:bodyPr>
          <a:lstStyle/>
          <a:p>
            <a:r>
              <a:rPr lang="en-US" b="1" dirty="0"/>
              <a:t>Mr. D</a:t>
            </a:r>
            <a:r>
              <a:rPr lang="en-US" dirty="0"/>
              <a:t> is a 62 year-old Caucasian male with a history of chronic homelessness, schizophrenia, and various physical impairments.  He states that he has “always been sad” and doesn’t remember a time when he hasn’t felt an overwhelming sadness in his life.  He has attempted to complete suicide four times in the past, suicidal ideation is a common symptom for him, and he has been hospitalized for this twice at local psychiatric hospitals.  He also has significant visual hallucinations and paranoid ideation that interferes with his daily functioning.  Mr. D has also struggled with addiction throughout his life.  He states that “depression is the number one cause of drinking for me – and just makes it worse.”  He reports that unsafe living environments and depression are his triggers to drinking alcohol.  He has been through approximately 8 inpatient substance use programs across the span of 20 years.  He feels the treatment is helpful at the time he is there, but he admits that he struggles with sobriety once he is discharged back to the streets. </a:t>
            </a:r>
            <a:endParaRPr lang="en-US" dirty="0" smtClean="0"/>
          </a:p>
          <a:p>
            <a:endParaRPr lang="en-US" dirty="0"/>
          </a:p>
          <a:p>
            <a:r>
              <a:rPr lang="en-US" dirty="0"/>
              <a:t>Mr. D has been homeless for the past 25+ years in a number of different states, but has been in the Central Texas area since 1997. When he isn’t in some type of treatment or incarcerated, he stays outside and sleeps in the woods or around abandoned buildings.  He spent 13 months in prison for an arson charge in 2010.  He reportedly set fire to a wastebasket in an office building.  He states that he was intoxicated at the time and doing what the voices were telling him to do.  He actually has a total of 3 arson charges and reports that alcohol has been a factor in all of them.  Mr. D has not been able to work since he was last employed in 2013.  He reports that his longest period of employment was for one year at a warehouse in Denver when he was 21 years-old.</a:t>
            </a:r>
          </a:p>
          <a:p>
            <a:r>
              <a:rPr lang="en-US" dirty="0"/>
              <a:t/>
            </a:r>
            <a:br>
              <a:rPr lang="en-US" dirty="0"/>
            </a:br>
            <a:endParaRPr lang="en-US" dirty="0"/>
          </a:p>
        </p:txBody>
      </p:sp>
    </p:spTree>
    <p:extLst>
      <p:ext uri="{BB962C8B-B14F-4D97-AF65-F5344CB8AC3E}">
        <p14:creationId xmlns:p14="http://schemas.microsoft.com/office/powerpoint/2010/main" val="3880456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normAutofit/>
          </a:bodyPr>
          <a:lstStyle/>
          <a:p>
            <a:pPr fontAlgn="base"/>
            <a:r>
              <a:rPr lang="en-US" dirty="0"/>
              <a:t>Attendees will gain a deeper understanding of what it means  to implement Housing First in your work</a:t>
            </a:r>
          </a:p>
          <a:p>
            <a:pPr fontAlgn="base"/>
            <a:r>
              <a:rPr lang="en-US" dirty="0"/>
              <a:t>Attendees will have the tools to assess program fidelity to Housing First</a:t>
            </a:r>
          </a:p>
          <a:p>
            <a:pPr fontAlgn="base"/>
            <a:r>
              <a:rPr lang="en-US" dirty="0"/>
              <a:t>Attendees will have the opportunity to staff challenging cases with experts and peers.</a:t>
            </a:r>
          </a:p>
          <a:p>
            <a:pPr marL="0" indent="0">
              <a:buNone/>
            </a:pPr>
            <a:endParaRPr lang="en-US" dirty="0" smtClean="0"/>
          </a:p>
          <a:p>
            <a:pPr marL="0" indent="0">
              <a:buNone/>
            </a:pPr>
            <a:r>
              <a:rPr lang="en-US" dirty="0"/>
              <a:t/>
            </a:r>
            <a:br>
              <a:rPr lang="en-US" dirty="0"/>
            </a:br>
            <a:endParaRPr lang="en-US" dirty="0"/>
          </a:p>
        </p:txBody>
      </p:sp>
    </p:spTree>
    <p:extLst>
      <p:ext uri="{BB962C8B-B14F-4D97-AF65-F5344CB8AC3E}">
        <p14:creationId xmlns:p14="http://schemas.microsoft.com/office/powerpoint/2010/main" val="1940507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Practice (PSH)</a:t>
            </a:r>
            <a:endParaRPr lang="en-US" dirty="0"/>
          </a:p>
        </p:txBody>
      </p:sp>
      <p:sp>
        <p:nvSpPr>
          <p:cNvPr id="3" name="Content Placeholder 2"/>
          <p:cNvSpPr>
            <a:spLocks noGrp="1"/>
          </p:cNvSpPr>
          <p:nvPr>
            <p:ph idx="1"/>
          </p:nvPr>
        </p:nvSpPr>
        <p:spPr/>
        <p:txBody>
          <a:bodyPr/>
          <a:lstStyle/>
          <a:p>
            <a:pPr fontAlgn="base"/>
            <a:r>
              <a:rPr lang="en-US" dirty="0"/>
              <a:t>What do you see as potential barriers to being housed?</a:t>
            </a:r>
          </a:p>
          <a:p>
            <a:pPr fontAlgn="base"/>
            <a:endParaRPr lang="en-US" dirty="0" smtClean="0"/>
          </a:p>
          <a:p>
            <a:pPr fontAlgn="base"/>
            <a:r>
              <a:rPr lang="en-US" dirty="0" smtClean="0"/>
              <a:t>What </a:t>
            </a:r>
            <a:r>
              <a:rPr lang="en-US" dirty="0"/>
              <a:t>are your next steps with this person as a client in your program?</a:t>
            </a:r>
          </a:p>
          <a:p>
            <a:pPr fontAlgn="base"/>
            <a:endParaRPr lang="en-US" dirty="0" smtClean="0"/>
          </a:p>
          <a:p>
            <a:pPr fontAlgn="base"/>
            <a:r>
              <a:rPr lang="en-US" dirty="0" smtClean="0"/>
              <a:t>What </a:t>
            </a:r>
            <a:r>
              <a:rPr lang="en-US" dirty="0"/>
              <a:t>should be considered when looking for permanent housing for this </a:t>
            </a:r>
            <a:r>
              <a:rPr lang="en-US" dirty="0" smtClean="0"/>
              <a:t>person </a:t>
            </a:r>
            <a:r>
              <a:rPr lang="en-US" dirty="0"/>
              <a:t>and what ideas do you have to help them get and stay housed?</a:t>
            </a:r>
          </a:p>
          <a:p>
            <a:endParaRPr lang="en-US" dirty="0"/>
          </a:p>
        </p:txBody>
      </p:sp>
    </p:spTree>
    <p:extLst>
      <p:ext uri="{BB962C8B-B14F-4D97-AF65-F5344CB8AC3E}">
        <p14:creationId xmlns:p14="http://schemas.microsoft.com/office/powerpoint/2010/main" val="1249811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Practice (RRH)</a:t>
            </a:r>
            <a:endParaRPr lang="en-US" dirty="0"/>
          </a:p>
        </p:txBody>
      </p:sp>
      <p:sp>
        <p:nvSpPr>
          <p:cNvPr id="3" name="Content Placeholder 2"/>
          <p:cNvSpPr>
            <a:spLocks noGrp="1"/>
          </p:cNvSpPr>
          <p:nvPr>
            <p:ph idx="1"/>
          </p:nvPr>
        </p:nvSpPr>
        <p:spPr/>
        <p:txBody>
          <a:bodyPr>
            <a:normAutofit/>
          </a:bodyPr>
          <a:lstStyle/>
          <a:p>
            <a:r>
              <a:rPr lang="en-US" dirty="0" smtClean="0"/>
              <a:t>Let’s assume this client scored in the lower PSH range on the VI-SPDAT (11), but you do not have any PSH available, what would your next steps be to consider entering them into your RRH program?</a:t>
            </a:r>
          </a:p>
          <a:p>
            <a:pPr fontAlgn="base"/>
            <a:endParaRPr lang="en-US" dirty="0" smtClean="0"/>
          </a:p>
          <a:p>
            <a:r>
              <a:rPr lang="en-US" dirty="0"/>
              <a:t>Are there different considerations you would have as a RRH program than you might if you were doing PSH?  How would you apply the principles of Housing First in a RRH program?</a:t>
            </a:r>
          </a:p>
          <a:p>
            <a:pPr marL="0" indent="0">
              <a:buNone/>
            </a:pPr>
            <a:endParaRPr lang="en-US" dirty="0"/>
          </a:p>
        </p:txBody>
      </p:sp>
    </p:spTree>
    <p:extLst>
      <p:ext uri="{BB962C8B-B14F-4D97-AF65-F5344CB8AC3E}">
        <p14:creationId xmlns:p14="http://schemas.microsoft.com/office/powerpoint/2010/main" val="2216813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180" y="285750"/>
            <a:ext cx="11750040" cy="6509474"/>
          </a:xfrm>
          <a:prstGeom prst="rect">
            <a:avLst/>
          </a:prstGeom>
          <a:noFill/>
        </p:spPr>
        <p:txBody>
          <a:bodyPr wrap="square" rtlCol="0">
            <a:spAutoFit/>
          </a:bodyPr>
          <a:lstStyle/>
          <a:p>
            <a:r>
              <a:rPr lang="en-US" sz="1650" b="1" dirty="0"/>
              <a:t>Ms. C </a:t>
            </a:r>
            <a:r>
              <a:rPr lang="en-US" sz="1650" dirty="0"/>
              <a:t>is a 51 year-old Caucasian female with a history of chronic homelessness, major depressive disorder, panic disorder with agoraphobia, traumatic brain injury/head injury, hepatitis C, cirrhosis, paresthesia, anxiety, and chronic knee pain.  Her gait is slow and she favors her left side, often walking with her back hunched over.  Her main symptoms include:  labile emotions, unsteady gait, poor eye-hand coordination, slow/slurred speech, memory impairment, poor concentration, and poor attention span.   She has a history of self-injurious behavior (cutting herself) and has attempted suicide by overdose two times in the past.  She is currently not taking any medications due to her substance use and the general unpredictability of living on the streets.  She was exposed to alcohol use at an early age and reports that she first tried alcohol at the age of 14.  She reports that she used IV methamphetamines “a long time ago” and was able to stop without treatment.  Ms. C states that she drinks alcohol to cope with her depression/anxiety, as well as helping her calm down enough to sleep.  She has been to treatment in the past, but her use has exacerbated on the streets and outreach workers have consistently found her severely intoxicated, making it difficult to communicate with her</a:t>
            </a:r>
            <a:r>
              <a:rPr lang="en-US" sz="1650" dirty="0" smtClean="0"/>
              <a:t>.</a:t>
            </a:r>
          </a:p>
          <a:p>
            <a:endParaRPr lang="en-US" sz="1650" dirty="0"/>
          </a:p>
          <a:p>
            <a:r>
              <a:rPr lang="en-US" sz="1650" dirty="0"/>
              <a:t>Ms. C has been experiencing homelessness since 1988, during which time her physical and mental health have continued to deteriorate. She has been in prison four times.  One of her past charges was felony assault with a deadly weapon for stabbing a man in an effort to protect herself from him.  She states that all of her prison sentences were for “assault or aggravated assault on men.”  She was able to obtain her GED while she was in prison.  Ms. C has reported being raped numerous times while living on the streets.  She has also been physically assaulted so many times that she now has permanent brain damage from her multiple head injuries.  She has not held any type of employment for approximately 25 years.  She states that she remembers working at a dry cleaners at one point but does not remember when this was or the name of the dry cleaners and also remembers painting houses and working in food service.  She cannot recall details of her past employment but she reports that she was rarely able to work longer than a few months.  </a:t>
            </a:r>
          </a:p>
          <a:p>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073179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Practice</a:t>
            </a:r>
            <a:endParaRPr lang="en-US" dirty="0"/>
          </a:p>
        </p:txBody>
      </p:sp>
      <p:sp>
        <p:nvSpPr>
          <p:cNvPr id="3" name="Content Placeholder 2"/>
          <p:cNvSpPr>
            <a:spLocks noGrp="1"/>
          </p:cNvSpPr>
          <p:nvPr>
            <p:ph idx="1"/>
          </p:nvPr>
        </p:nvSpPr>
        <p:spPr/>
        <p:txBody>
          <a:bodyPr/>
          <a:lstStyle/>
          <a:p>
            <a:pPr fontAlgn="base"/>
            <a:r>
              <a:rPr lang="en-US" dirty="0"/>
              <a:t>What do you see as potential barriers to being housed?</a:t>
            </a:r>
          </a:p>
          <a:p>
            <a:pPr fontAlgn="base"/>
            <a:endParaRPr lang="en-US" dirty="0"/>
          </a:p>
          <a:p>
            <a:pPr fontAlgn="base"/>
            <a:r>
              <a:rPr lang="en-US" dirty="0"/>
              <a:t>What are your next steps with this person as a client in your program?</a:t>
            </a:r>
          </a:p>
          <a:p>
            <a:pPr fontAlgn="base"/>
            <a:endParaRPr lang="en-US" dirty="0"/>
          </a:p>
          <a:p>
            <a:pPr fontAlgn="base"/>
            <a:r>
              <a:rPr lang="en-US" dirty="0"/>
              <a:t>What should be considered when looking for permanent housing for this person and what ideas do you have to help them get and stay housed?</a:t>
            </a:r>
          </a:p>
          <a:p>
            <a:endParaRPr lang="en-US" dirty="0"/>
          </a:p>
        </p:txBody>
      </p:sp>
    </p:spTree>
    <p:extLst>
      <p:ext uri="{BB962C8B-B14F-4D97-AF65-F5344CB8AC3E}">
        <p14:creationId xmlns:p14="http://schemas.microsoft.com/office/powerpoint/2010/main" val="3069918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Practice (RRH)</a:t>
            </a:r>
            <a:endParaRPr lang="en-US" dirty="0"/>
          </a:p>
        </p:txBody>
      </p:sp>
      <p:sp>
        <p:nvSpPr>
          <p:cNvPr id="3" name="Content Placeholder 2"/>
          <p:cNvSpPr>
            <a:spLocks noGrp="1"/>
          </p:cNvSpPr>
          <p:nvPr>
            <p:ph idx="1"/>
          </p:nvPr>
        </p:nvSpPr>
        <p:spPr/>
        <p:txBody>
          <a:bodyPr>
            <a:normAutofit/>
          </a:bodyPr>
          <a:lstStyle/>
          <a:p>
            <a:r>
              <a:rPr lang="en-US" dirty="0"/>
              <a:t>Let’s assume this client scored in the lower PSH range on the VI-SPDAT (11), but you do not have any PSH available, what would your next steps be to consider entering them into your RRH program?</a:t>
            </a:r>
          </a:p>
          <a:p>
            <a:pPr fontAlgn="base"/>
            <a:endParaRPr lang="en-US" dirty="0"/>
          </a:p>
          <a:p>
            <a:r>
              <a:rPr lang="en-US" dirty="0"/>
              <a:t>Are there different considerations you would have as a RRH program than you might if you were doing PSH?  How would you apply the principles of Housing First in a RRH program?</a:t>
            </a:r>
          </a:p>
          <a:p>
            <a:pPr marL="0" indent="0">
              <a:buNone/>
            </a:pPr>
            <a:endParaRPr lang="en-US" dirty="0"/>
          </a:p>
        </p:txBody>
      </p:sp>
    </p:spTree>
    <p:extLst>
      <p:ext uri="{BB962C8B-B14F-4D97-AF65-F5344CB8AC3E}">
        <p14:creationId xmlns:p14="http://schemas.microsoft.com/office/powerpoint/2010/main" val="2701467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180" y="285750"/>
            <a:ext cx="11750040" cy="6186309"/>
          </a:xfrm>
          <a:prstGeom prst="rect">
            <a:avLst/>
          </a:prstGeom>
          <a:noFill/>
        </p:spPr>
        <p:txBody>
          <a:bodyPr wrap="square" rtlCol="0">
            <a:spAutoFit/>
          </a:bodyPr>
          <a:lstStyle/>
          <a:p>
            <a:r>
              <a:rPr lang="en-US" b="1" dirty="0"/>
              <a:t>Mr. K </a:t>
            </a:r>
            <a:r>
              <a:rPr lang="en-US" dirty="0"/>
              <a:t>is a 51 year-old Caucasian male with a history of chronic homelessness, bipolar 1 disorder, hepatitis C, MRSA, Substance Use Disorder, and Chronic Pain.  His gait is slow and he favors his right side, often walking with a walker. His main symptoms include:  labile emotions, unsteady gait, poor eye-hand coordination, poor concentration, and poor attention span. He has a history of substance use and distribution as well as negative interactions with the police. He is currently not taking any medications due to his substance use and the general unpredictability of living on the streets. He is currently using K2 and intravenous methamphetamine to deal with emotional instability and chronic pain.  Mr. K states that he uses in order to “calm down”, as well as to deal with the pain of open wounds on his legs and arms.  Mr. K has a significant criminal history to include Assault, Robbery, Theft, Unauthorized Use of a Motor Vehicle, And Possession of a Controlled </a:t>
            </a:r>
            <a:r>
              <a:rPr lang="en-US" dirty="0" smtClean="0"/>
              <a:t>Substance. </a:t>
            </a:r>
          </a:p>
          <a:p>
            <a:endParaRPr lang="en-US" dirty="0"/>
          </a:p>
          <a:p>
            <a:r>
              <a:rPr lang="en-US" dirty="0"/>
              <a:t>Mr. K has lived on the streets for the past 5 years. He was hospitalized 4 months before being referred to services for about 3 weeks due to the severity of his staph infection, at which time he was awarded SSI benefits. After his exit from the hospital, he was referred to another agency and awarded a Housing Choice Voucher by the county housing authority, but his voucher expired due to being unable to locate approved housing in time. Due to this loss, Mr. K terminated services with that provider, and he has been resistant to services, and skeptical of Service Providers ever since. While on the street, his debit card was consistently stolen, along with medication and his cell phones. He </a:t>
            </a:r>
            <a:r>
              <a:rPr lang="en-US" dirty="0" smtClean="0"/>
              <a:t>feels </a:t>
            </a:r>
            <a:r>
              <a:rPr lang="en-US" dirty="0"/>
              <a:t>police are targeting him because of his age and low mobility, and his history with illicit substances. Mr. K </a:t>
            </a:r>
            <a:r>
              <a:rPr lang="en-US" dirty="0" smtClean="0"/>
              <a:t>is </a:t>
            </a:r>
            <a:r>
              <a:rPr lang="en-US" dirty="0"/>
              <a:t>able to maintain a job taking out trash at a local bar at closing in order to gain additional cash. </a:t>
            </a:r>
          </a:p>
          <a:p>
            <a:r>
              <a:rPr lang="en-US" dirty="0"/>
              <a:t/>
            </a:r>
            <a:br>
              <a:rPr lang="en-US" dirty="0"/>
            </a:br>
            <a:endParaRPr lang="en-US" dirty="0"/>
          </a:p>
        </p:txBody>
      </p:sp>
    </p:spTree>
    <p:extLst>
      <p:ext uri="{BB962C8B-B14F-4D97-AF65-F5344CB8AC3E}">
        <p14:creationId xmlns:p14="http://schemas.microsoft.com/office/powerpoint/2010/main" val="1255907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Practice</a:t>
            </a:r>
            <a:endParaRPr lang="en-US" dirty="0"/>
          </a:p>
        </p:txBody>
      </p:sp>
      <p:sp>
        <p:nvSpPr>
          <p:cNvPr id="3" name="Content Placeholder 2"/>
          <p:cNvSpPr>
            <a:spLocks noGrp="1"/>
          </p:cNvSpPr>
          <p:nvPr>
            <p:ph idx="1"/>
          </p:nvPr>
        </p:nvSpPr>
        <p:spPr/>
        <p:txBody>
          <a:bodyPr/>
          <a:lstStyle/>
          <a:p>
            <a:pPr fontAlgn="base"/>
            <a:r>
              <a:rPr lang="en-US" dirty="0"/>
              <a:t>What do you see as potential barriers to being housed?</a:t>
            </a:r>
          </a:p>
          <a:p>
            <a:pPr fontAlgn="base"/>
            <a:endParaRPr lang="en-US" dirty="0"/>
          </a:p>
          <a:p>
            <a:pPr fontAlgn="base"/>
            <a:r>
              <a:rPr lang="en-US" dirty="0"/>
              <a:t>What are your next steps with this person as a client in your program?</a:t>
            </a:r>
          </a:p>
          <a:p>
            <a:pPr fontAlgn="base"/>
            <a:endParaRPr lang="en-US" dirty="0"/>
          </a:p>
          <a:p>
            <a:pPr fontAlgn="base"/>
            <a:r>
              <a:rPr lang="en-US" dirty="0"/>
              <a:t>What should be considered when looking for permanent housing for this person and what ideas do you have to help them get and stay housed?</a:t>
            </a:r>
          </a:p>
          <a:p>
            <a:endParaRPr lang="en-US" dirty="0"/>
          </a:p>
        </p:txBody>
      </p:sp>
    </p:spTree>
    <p:extLst>
      <p:ext uri="{BB962C8B-B14F-4D97-AF65-F5344CB8AC3E}">
        <p14:creationId xmlns:p14="http://schemas.microsoft.com/office/powerpoint/2010/main" val="243061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Practice (RRH)</a:t>
            </a:r>
            <a:endParaRPr lang="en-US" dirty="0"/>
          </a:p>
        </p:txBody>
      </p:sp>
      <p:sp>
        <p:nvSpPr>
          <p:cNvPr id="3" name="Content Placeholder 2"/>
          <p:cNvSpPr>
            <a:spLocks noGrp="1"/>
          </p:cNvSpPr>
          <p:nvPr>
            <p:ph idx="1"/>
          </p:nvPr>
        </p:nvSpPr>
        <p:spPr/>
        <p:txBody>
          <a:bodyPr>
            <a:normAutofit/>
          </a:bodyPr>
          <a:lstStyle/>
          <a:p>
            <a:r>
              <a:rPr lang="en-US" dirty="0"/>
              <a:t>Let’s assume this client scored in the lower PSH range on the VI-SPDAT (11), but you do not have any PSH available, what would your next steps be to consider entering them into your RRH program?</a:t>
            </a:r>
          </a:p>
          <a:p>
            <a:pPr fontAlgn="base"/>
            <a:endParaRPr lang="en-US" dirty="0"/>
          </a:p>
          <a:p>
            <a:r>
              <a:rPr lang="en-US" dirty="0"/>
              <a:t>Are there different considerations you would have as a RRH program than you might if you were doing PSH?  How would you apply the principles of Housing First in a RRH program?</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28658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10515600" cy="5948363"/>
          </a:xfrm>
        </p:spPr>
        <p:txBody>
          <a:bodyPr anchor="ctr"/>
          <a:lstStyle/>
          <a:p>
            <a:pPr marL="0" indent="0" algn="ctr">
              <a:buNone/>
            </a:pPr>
            <a:r>
              <a:rPr lang="en-US" dirty="0" smtClean="0"/>
              <a:t>What Questions remain unasked?</a:t>
            </a:r>
          </a:p>
          <a:p>
            <a:pPr marL="0" indent="0" algn="ctr">
              <a:buNone/>
            </a:pPr>
            <a:endParaRPr lang="en-US" dirty="0"/>
          </a:p>
          <a:p>
            <a:pPr marL="0" indent="0" algn="ctr">
              <a:buNone/>
            </a:pPr>
            <a:r>
              <a:rPr lang="en-US" dirty="0" smtClean="0"/>
              <a:t>Discussion </a:t>
            </a:r>
          </a:p>
        </p:txBody>
      </p:sp>
    </p:spTree>
    <p:extLst>
      <p:ext uri="{BB962C8B-B14F-4D97-AF65-F5344CB8AC3E}">
        <p14:creationId xmlns:p14="http://schemas.microsoft.com/office/powerpoint/2010/main" val="242504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mn-lt"/>
              </a:rPr>
              <a:t>If you liked this presentation, you’ll also like…</a:t>
            </a:r>
            <a:endParaRPr lang="en-US" b="1" dirty="0">
              <a:latin typeface="+mn-lt"/>
            </a:endParaRPr>
          </a:p>
        </p:txBody>
      </p:sp>
      <p:sp>
        <p:nvSpPr>
          <p:cNvPr id="6" name="Text Placeholder 5"/>
          <p:cNvSpPr>
            <a:spLocks noGrp="1"/>
          </p:cNvSpPr>
          <p:nvPr>
            <p:ph type="body" idx="1"/>
          </p:nvPr>
        </p:nvSpPr>
        <p:spPr>
          <a:xfrm>
            <a:off x="903931" y="4562475"/>
            <a:ext cx="10515600" cy="1500187"/>
          </a:xfrm>
        </p:spPr>
        <p:txBody>
          <a:bodyPr/>
          <a:lstStyle/>
          <a:p>
            <a:pPr algn="ctr"/>
            <a:endParaRPr lang="en-US" dirty="0" smtClean="0"/>
          </a:p>
          <a:p>
            <a:pPr algn="ctr"/>
            <a:r>
              <a:rPr lang="en-US" dirty="0" smtClean="0">
                <a:solidFill>
                  <a:schemeClr val="tx2">
                    <a:lumMod val="50000"/>
                  </a:schemeClr>
                </a:solidFill>
              </a:rPr>
              <a:t>6.2</a:t>
            </a:r>
            <a:r>
              <a:rPr lang="en-US" dirty="0">
                <a:solidFill>
                  <a:schemeClr val="tx2">
                    <a:lumMod val="50000"/>
                  </a:schemeClr>
                </a:solidFill>
              </a:rPr>
              <a:t>: Goal Setting Using Your Data/Data Driven Strategies</a:t>
            </a:r>
          </a:p>
        </p:txBody>
      </p:sp>
      <p:sp>
        <p:nvSpPr>
          <p:cNvPr id="4" name="Slide Number Placeholder 3"/>
          <p:cNvSpPr>
            <a:spLocks noGrp="1"/>
          </p:cNvSpPr>
          <p:nvPr>
            <p:ph type="sldNum" sz="quarter" idx="12"/>
          </p:nvPr>
        </p:nvSpPr>
        <p:spPr/>
        <p:txBody>
          <a:bodyPr/>
          <a:lstStyle/>
          <a:p>
            <a:fld id="{37BF59D1-7C16-4B01-85C2-4A7CDD205D72}" type="slidenum">
              <a:rPr lang="en-US" smtClean="0"/>
              <a:t>29</a:t>
            </a:fld>
            <a:endParaRPr lang="en-US"/>
          </a:p>
        </p:txBody>
      </p:sp>
    </p:spTree>
    <p:extLst>
      <p:ext uri="{BB962C8B-B14F-4D97-AF65-F5344CB8AC3E}">
        <p14:creationId xmlns:p14="http://schemas.microsoft.com/office/powerpoint/2010/main" val="2655822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Preface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None </a:t>
            </a:r>
            <a:r>
              <a:rPr lang="en-US" dirty="0"/>
              <a:t>of this is original thought,  all of the ideas presented today were pioneered by experts in the </a:t>
            </a:r>
            <a:r>
              <a:rPr lang="en-US" dirty="0" smtClean="0"/>
              <a:t>field-long </a:t>
            </a:r>
            <a:r>
              <a:rPr lang="en-US" dirty="0"/>
              <a:t>before the Texas Balance of State Continuum of Care mandated a Housing First Approach. </a:t>
            </a:r>
          </a:p>
          <a:p>
            <a:pPr marL="0" indent="0">
              <a:buNone/>
            </a:pPr>
            <a:r>
              <a:rPr lang="en-US" dirty="0"/>
              <a:t>Resources</a:t>
            </a:r>
          </a:p>
          <a:p>
            <a:pPr marL="457200" lvl="1" indent="0">
              <a:buNone/>
            </a:pPr>
            <a:r>
              <a:rPr lang="en-US" u="sng" dirty="0">
                <a:solidFill>
                  <a:schemeClr val="tx2">
                    <a:lumMod val="50000"/>
                  </a:schemeClr>
                </a:solidFill>
                <a:hlinkClick r:id="rId3"/>
              </a:rPr>
              <a:t>orgcode.nationbuilder.com</a:t>
            </a:r>
            <a:endParaRPr lang="en-US" dirty="0">
              <a:solidFill>
                <a:schemeClr val="tx2">
                  <a:lumMod val="50000"/>
                </a:schemeClr>
              </a:solidFill>
            </a:endParaRPr>
          </a:p>
          <a:p>
            <a:pPr marL="457200" lvl="1" indent="0">
              <a:buNone/>
            </a:pPr>
            <a:r>
              <a:rPr lang="en-US" u="sng" dirty="0">
                <a:solidFill>
                  <a:schemeClr val="tx2">
                    <a:lumMod val="50000"/>
                  </a:schemeClr>
                </a:solidFill>
                <a:hlinkClick r:id="rId4"/>
              </a:rPr>
              <a:t>pathwayshousingfirst.org</a:t>
            </a:r>
            <a:endParaRPr lang="en-US" dirty="0">
              <a:solidFill>
                <a:schemeClr val="tx2">
                  <a:lumMod val="50000"/>
                </a:schemeClr>
              </a:solidFill>
            </a:endParaRPr>
          </a:p>
          <a:p>
            <a:pPr marL="457200" lvl="1" indent="0">
              <a:buNone/>
            </a:pPr>
            <a:r>
              <a:rPr lang="en-US" u="sng" dirty="0">
                <a:hlinkClick r:id="rId5"/>
              </a:rPr>
              <a:t>csh.org</a:t>
            </a:r>
            <a:endParaRPr lang="en-US" dirty="0"/>
          </a:p>
          <a:p>
            <a:pPr marL="457200" lvl="1" indent="0">
              <a:buNone/>
            </a:pPr>
            <a:r>
              <a:rPr lang="en-US" u="sng" dirty="0" smtClean="0">
                <a:hlinkClick r:id="rId6"/>
              </a:rPr>
              <a:t>sahmsa.org</a:t>
            </a:r>
            <a:endParaRPr lang="en-US" u="sng" dirty="0" smtClean="0"/>
          </a:p>
          <a:p>
            <a:pPr marL="457200" lvl="1" indent="0">
              <a:buNone/>
            </a:pPr>
            <a:r>
              <a:rPr lang="en-US" u="sng" dirty="0">
                <a:hlinkClick r:id="rId7"/>
              </a:rPr>
              <a:t>u</a:t>
            </a:r>
            <a:r>
              <a:rPr lang="en-US" u="sng" dirty="0" smtClean="0">
                <a:hlinkClick r:id="rId7"/>
              </a:rPr>
              <a:t>sich.gov</a:t>
            </a:r>
            <a:endParaRPr lang="en-US" dirty="0"/>
          </a:p>
          <a:p>
            <a:pPr marL="0" indent="0">
              <a:buNone/>
            </a:pPr>
            <a:r>
              <a:rPr lang="en-US" dirty="0"/>
              <a:t/>
            </a:r>
            <a:br>
              <a:rPr lang="en-US" dirty="0"/>
            </a:br>
            <a:endParaRPr lang="en-US" dirty="0"/>
          </a:p>
        </p:txBody>
      </p:sp>
    </p:spTree>
    <p:extLst>
      <p:ext uri="{BB962C8B-B14F-4D97-AF65-F5344CB8AC3E}">
        <p14:creationId xmlns:p14="http://schemas.microsoft.com/office/powerpoint/2010/main" val="815211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64910" y="1426722"/>
            <a:ext cx="5335718" cy="4739952"/>
          </a:xfrm>
          <a:prstGeom prst="rect">
            <a:avLst/>
          </a:prstGeom>
          <a:blipFill dpi="0" rotWithShape="1">
            <a:blip r:embed="rId3">
              <a:alphaModFix amt="10000"/>
            </a:blip>
            <a:srcRect/>
            <a:stretch>
              <a:fillRect/>
            </a:stretch>
          </a:bli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2784" y="1600200"/>
            <a:ext cx="5802126" cy="4088532"/>
          </a:xfrm>
          <a:prstGeom prst="rect">
            <a:avLst/>
          </a:prstGeom>
          <a:blipFill dpi="0" rotWithShape="1">
            <a:blip r:embed="rId4">
              <a:alphaModFix amt="15000"/>
            </a:blip>
            <a:srcRect/>
            <a:stretch>
              <a:fillRect/>
            </a:stretch>
          </a:bli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b="1" dirty="0" smtClean="0">
                <a:latin typeface="+mn-lt"/>
              </a:rPr>
              <a:t>Spread the word!</a:t>
            </a:r>
            <a:endParaRPr lang="en-US" b="1" dirty="0">
              <a:latin typeface="+mn-lt"/>
            </a:endParaRPr>
          </a:p>
        </p:txBody>
      </p:sp>
      <p:sp>
        <p:nvSpPr>
          <p:cNvPr id="5" name="Content Placeholder 4"/>
          <p:cNvSpPr>
            <a:spLocks noGrp="1"/>
          </p:cNvSpPr>
          <p:nvPr>
            <p:ph sz="half" idx="1"/>
          </p:nvPr>
        </p:nvSpPr>
        <p:spPr/>
        <p:txBody>
          <a:bodyPr/>
          <a:lstStyle/>
          <a:p>
            <a:r>
              <a:rPr lang="en-US" dirty="0" smtClean="0"/>
              <a:t>Texas Homeless Network</a:t>
            </a:r>
            <a:br>
              <a:rPr lang="en-US" dirty="0" smtClean="0"/>
            </a:br>
            <a:r>
              <a:rPr lang="en-US" dirty="0" smtClean="0"/>
              <a:t>@</a:t>
            </a:r>
            <a:r>
              <a:rPr lang="en-US" dirty="0" err="1" smtClean="0"/>
              <a:t>TXHomeNet</a:t>
            </a:r>
            <a:endParaRPr lang="en-US" dirty="0" smtClean="0"/>
          </a:p>
          <a:p>
            <a:pPr marL="0" indent="0">
              <a:buNone/>
            </a:pPr>
            <a:endParaRPr lang="en-US" dirty="0" smtClean="0"/>
          </a:p>
          <a:p>
            <a:pPr marL="0" indent="0">
              <a:buNone/>
            </a:pPr>
            <a:endParaRPr lang="en-US" dirty="0"/>
          </a:p>
          <a:p>
            <a:r>
              <a:rPr lang="en-US" dirty="0" smtClean="0"/>
              <a:t>Conference Hashtag</a:t>
            </a:r>
            <a:br>
              <a:rPr lang="en-US" dirty="0" smtClean="0"/>
            </a:br>
            <a:r>
              <a:rPr lang="en-US" dirty="0" smtClean="0"/>
              <a:t>#</a:t>
            </a:r>
            <a:r>
              <a:rPr lang="en-US" dirty="0" err="1" smtClean="0"/>
              <a:t>EndTXHomelessness</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30</a:t>
            </a:fld>
            <a:endParaRPr lang="en-US"/>
          </a:p>
        </p:txBody>
      </p:sp>
      <p:sp>
        <p:nvSpPr>
          <p:cNvPr id="8" name="Content Placeholder 7"/>
          <p:cNvSpPr>
            <a:spLocks noGrp="1"/>
          </p:cNvSpPr>
          <p:nvPr>
            <p:ph sz="half" idx="2"/>
          </p:nvPr>
        </p:nvSpPr>
        <p:spPr/>
        <p:txBody>
          <a:bodyPr/>
          <a:lstStyle/>
          <a:p>
            <a:r>
              <a:rPr lang="en-US" dirty="0" smtClean="0"/>
              <a:t>Website</a:t>
            </a:r>
            <a:br>
              <a:rPr lang="en-US" dirty="0" smtClean="0"/>
            </a:br>
            <a:r>
              <a:rPr lang="en-US" dirty="0" smtClean="0">
                <a:hlinkClick r:id="rId5"/>
              </a:rPr>
              <a:t>www.thn.org</a:t>
            </a:r>
            <a:r>
              <a:rPr lang="en-US" dirty="0" smtClean="0"/>
              <a:t/>
            </a:r>
            <a:br>
              <a:rPr lang="en-US" dirty="0" smtClean="0"/>
            </a:br>
            <a:endParaRPr lang="en-US" dirty="0"/>
          </a:p>
          <a:p>
            <a:r>
              <a:rPr lang="en-US" dirty="0"/>
              <a:t>Facebook</a:t>
            </a:r>
            <a:br>
              <a:rPr lang="en-US" dirty="0"/>
            </a:br>
            <a:r>
              <a:rPr lang="en-US" dirty="0">
                <a:hlinkClick r:id="rId6"/>
              </a:rPr>
              <a:t>https://www.facebook.com/TexasHomelessNetwork</a:t>
            </a:r>
            <a:r>
              <a:rPr lang="en-US" dirty="0" smtClean="0">
                <a:hlinkClick r:id="rId6"/>
              </a:rPr>
              <a:t>/</a:t>
            </a:r>
            <a:endParaRPr lang="en-US" dirty="0" smtClean="0"/>
          </a:p>
          <a:p>
            <a:endParaRPr lang="en-US" dirty="0"/>
          </a:p>
          <a:p>
            <a:r>
              <a:rPr lang="en-US" dirty="0"/>
              <a:t>Instagram</a:t>
            </a:r>
            <a:br>
              <a:rPr lang="en-US" dirty="0"/>
            </a:br>
            <a:r>
              <a:rPr lang="en-US" dirty="0"/>
              <a:t>https://www.instagram.com/txhomenet/</a:t>
            </a:r>
          </a:p>
        </p:txBody>
      </p:sp>
    </p:spTree>
    <p:extLst>
      <p:ext uri="{BB962C8B-B14F-4D97-AF65-F5344CB8AC3E}">
        <p14:creationId xmlns:p14="http://schemas.microsoft.com/office/powerpoint/2010/main" val="3429734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latin typeface="+mn-lt"/>
              </a:rPr>
              <a:t>TX BoS CoC Conference Track</a:t>
            </a:r>
            <a:endParaRPr lang="en-US" b="1" dirty="0">
              <a:latin typeface="+mn-lt"/>
            </a:endParaRPr>
          </a:p>
        </p:txBody>
      </p:sp>
      <p:sp>
        <p:nvSpPr>
          <p:cNvPr id="9" name="Text Placeholder 8"/>
          <p:cNvSpPr>
            <a:spLocks noGrp="1"/>
          </p:cNvSpPr>
          <p:nvPr>
            <p:ph type="body" idx="1"/>
          </p:nvPr>
        </p:nvSpPr>
        <p:spPr/>
        <p:txBody>
          <a:bodyPr/>
          <a:lstStyle/>
          <a:p>
            <a:r>
              <a:rPr lang="en-US" dirty="0" smtClean="0"/>
              <a:t>Wednesday, Oct. 4</a:t>
            </a:r>
            <a:endParaRPr lang="en-US" dirty="0"/>
          </a:p>
        </p:txBody>
      </p:sp>
      <p:sp>
        <p:nvSpPr>
          <p:cNvPr id="10" name="Content Placeholder 9"/>
          <p:cNvSpPr>
            <a:spLocks noGrp="1"/>
          </p:cNvSpPr>
          <p:nvPr>
            <p:ph sz="half" idx="2"/>
          </p:nvPr>
        </p:nvSpPr>
        <p:spPr/>
        <p:txBody>
          <a:bodyPr>
            <a:normAutofit lnSpcReduction="10000"/>
          </a:bodyPr>
          <a:lstStyle/>
          <a:p>
            <a:r>
              <a:rPr lang="en-US" dirty="0" smtClean="0"/>
              <a:t>1.1-5: CoC + Education Liaison Sessions (2:00 PM)</a:t>
            </a:r>
          </a:p>
          <a:p>
            <a:endParaRPr lang="en-US" dirty="0"/>
          </a:p>
          <a:p>
            <a:r>
              <a:rPr lang="en-US" dirty="0" smtClean="0"/>
              <a:t>1.6: High Fidelity Housing First (2:00 PM)</a:t>
            </a:r>
          </a:p>
          <a:p>
            <a:endParaRPr lang="en-US" dirty="0"/>
          </a:p>
          <a:p>
            <a:r>
              <a:rPr lang="en-US" dirty="0" smtClean="0"/>
              <a:t>2.2: Revise and Strengthen the Federal Plan to End Homelessness (3:45 PM)</a:t>
            </a:r>
            <a:endParaRPr lang="en-US" dirty="0"/>
          </a:p>
        </p:txBody>
      </p:sp>
      <p:sp>
        <p:nvSpPr>
          <p:cNvPr id="11" name="Text Placeholder 10"/>
          <p:cNvSpPr>
            <a:spLocks noGrp="1"/>
          </p:cNvSpPr>
          <p:nvPr>
            <p:ph type="body" sz="quarter" idx="3"/>
          </p:nvPr>
        </p:nvSpPr>
        <p:spPr/>
        <p:txBody>
          <a:bodyPr/>
          <a:lstStyle/>
          <a:p>
            <a:r>
              <a:rPr lang="en-US" dirty="0" smtClean="0"/>
              <a:t>Thursday, Oct. 5</a:t>
            </a:r>
            <a:endParaRPr lang="en-US" dirty="0"/>
          </a:p>
        </p:txBody>
      </p:sp>
      <p:sp>
        <p:nvSpPr>
          <p:cNvPr id="12" name="Content Placeholder 11"/>
          <p:cNvSpPr>
            <a:spLocks noGrp="1"/>
          </p:cNvSpPr>
          <p:nvPr>
            <p:ph sz="quarter" idx="4"/>
          </p:nvPr>
        </p:nvSpPr>
        <p:spPr/>
        <p:txBody>
          <a:bodyPr/>
          <a:lstStyle/>
          <a:p>
            <a:r>
              <a:rPr lang="en-US" dirty="0" smtClean="0"/>
              <a:t>3.2-4.2: LHC’s Role in Ending Homelessness in the TX BoS CoC (8:30 AM)</a:t>
            </a:r>
          </a:p>
          <a:p>
            <a:endParaRPr lang="en-US" dirty="0"/>
          </a:p>
          <a:p>
            <a:r>
              <a:rPr lang="en-US" dirty="0" smtClean="0"/>
              <a:t>5.2: T-Minus 111 Days: Coordinated Entry in the TX BoS CoC (1:45 PM)</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31</a:t>
            </a:fld>
            <a:endParaRPr lang="en-US"/>
          </a:p>
        </p:txBody>
      </p:sp>
    </p:spTree>
    <p:extLst>
      <p:ext uri="{BB962C8B-B14F-4D97-AF65-F5344CB8AC3E}">
        <p14:creationId xmlns:p14="http://schemas.microsoft.com/office/powerpoint/2010/main" val="2979407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TX BoS CoC Conference Track</a:t>
            </a:r>
            <a:endParaRPr lang="en-US" b="1" dirty="0">
              <a:latin typeface="+mn-lt"/>
            </a:endParaRPr>
          </a:p>
        </p:txBody>
      </p:sp>
      <p:sp>
        <p:nvSpPr>
          <p:cNvPr id="3" name="Text Placeholder 2"/>
          <p:cNvSpPr>
            <a:spLocks noGrp="1"/>
          </p:cNvSpPr>
          <p:nvPr>
            <p:ph type="body" idx="1"/>
          </p:nvPr>
        </p:nvSpPr>
        <p:spPr/>
        <p:txBody>
          <a:bodyPr>
            <a:normAutofit/>
          </a:bodyPr>
          <a:lstStyle/>
          <a:p>
            <a:r>
              <a:rPr lang="en-US" dirty="0" smtClean="0"/>
              <a:t>Thursday, Oct. 5</a:t>
            </a:r>
            <a:endParaRPr lang="en-US" dirty="0"/>
          </a:p>
        </p:txBody>
      </p:sp>
      <p:sp>
        <p:nvSpPr>
          <p:cNvPr id="4" name="Content Placeholder 3"/>
          <p:cNvSpPr>
            <a:spLocks noGrp="1"/>
          </p:cNvSpPr>
          <p:nvPr>
            <p:ph sz="half" idx="2"/>
          </p:nvPr>
        </p:nvSpPr>
        <p:spPr/>
        <p:txBody>
          <a:bodyPr/>
          <a:lstStyle/>
          <a:p>
            <a:r>
              <a:rPr lang="en-US" dirty="0" smtClean="0"/>
              <a:t>6.2: Goal Setting Using Your Data/Data Driven Strategies (3:30 PM)</a:t>
            </a:r>
            <a:endParaRPr lang="en-US" dirty="0"/>
          </a:p>
        </p:txBody>
      </p:sp>
      <p:sp>
        <p:nvSpPr>
          <p:cNvPr id="5" name="Text Placeholder 4"/>
          <p:cNvSpPr>
            <a:spLocks noGrp="1"/>
          </p:cNvSpPr>
          <p:nvPr>
            <p:ph type="body" sz="quarter" idx="3"/>
          </p:nvPr>
        </p:nvSpPr>
        <p:spPr/>
        <p:txBody>
          <a:bodyPr/>
          <a:lstStyle/>
          <a:p>
            <a:r>
              <a:rPr lang="en-US" dirty="0" smtClean="0"/>
              <a:t>Friday, Oct. 6</a:t>
            </a:r>
            <a:endParaRPr lang="en-US" dirty="0"/>
          </a:p>
        </p:txBody>
      </p:sp>
      <p:sp>
        <p:nvSpPr>
          <p:cNvPr id="6" name="Content Placeholder 5"/>
          <p:cNvSpPr>
            <a:spLocks noGrp="1"/>
          </p:cNvSpPr>
          <p:nvPr>
            <p:ph sz="quarter" idx="4"/>
          </p:nvPr>
        </p:nvSpPr>
        <p:spPr/>
        <p:txBody>
          <a:bodyPr/>
          <a:lstStyle/>
          <a:p>
            <a:r>
              <a:rPr lang="en-US" dirty="0" smtClean="0"/>
              <a:t>7.3: A Year in the Life of an HMIS User (10:30 AM)</a:t>
            </a:r>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32</a:t>
            </a:fld>
            <a:endParaRPr lang="en-US"/>
          </a:p>
        </p:txBody>
      </p:sp>
    </p:spTree>
    <p:extLst>
      <p:ext uri="{BB962C8B-B14F-4D97-AF65-F5344CB8AC3E}">
        <p14:creationId xmlns:p14="http://schemas.microsoft.com/office/powerpoint/2010/main" val="703758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are we talking about… Housing First?</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Participants </a:t>
            </a:r>
            <a:r>
              <a:rPr lang="en-US" dirty="0"/>
              <a:t>may enter the program without income, with poor credit, and without a financial and/or rental history.</a:t>
            </a:r>
          </a:p>
          <a:p>
            <a:r>
              <a:rPr lang="en-US" dirty="0"/>
              <a:t>Participants may enter the program if they are still using alcohol or other substances.</a:t>
            </a:r>
          </a:p>
          <a:p>
            <a:r>
              <a:rPr lang="en-US" dirty="0"/>
              <a:t>Participants may enter the program if they have been or are involved in the criminal justice system for felonies or misdemeanors.</a:t>
            </a:r>
          </a:p>
        </p:txBody>
      </p:sp>
    </p:spTree>
    <p:extLst>
      <p:ext uri="{BB962C8B-B14F-4D97-AF65-F5344CB8AC3E}">
        <p14:creationId xmlns:p14="http://schemas.microsoft.com/office/powerpoint/2010/main" val="3395851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are we talking about… Housing First?</a:t>
            </a:r>
            <a:endParaRPr lang="en-US" dirty="0"/>
          </a:p>
        </p:txBody>
      </p:sp>
      <p:sp>
        <p:nvSpPr>
          <p:cNvPr id="3" name="Content Placeholder 2"/>
          <p:cNvSpPr>
            <a:spLocks noGrp="1"/>
          </p:cNvSpPr>
          <p:nvPr>
            <p:ph idx="1"/>
          </p:nvPr>
        </p:nvSpPr>
        <p:spPr/>
        <p:txBody>
          <a:bodyPr>
            <a:normAutofit/>
          </a:bodyPr>
          <a:lstStyle/>
          <a:p>
            <a:r>
              <a:rPr lang="en-US" dirty="0"/>
              <a:t>Although participation in service plans is offered regularly as a resource, </a:t>
            </a:r>
            <a:r>
              <a:rPr lang="en-US" dirty="0" smtClean="0"/>
              <a:t>participants </a:t>
            </a:r>
            <a:r>
              <a:rPr lang="en-US" dirty="0"/>
              <a:t>cannot be evicted for not following through with treatment programs.</a:t>
            </a:r>
          </a:p>
          <a:p>
            <a:r>
              <a:rPr lang="en-US" dirty="0"/>
              <a:t>People with disabilities are invited to request reasonable accommodations, and </a:t>
            </a:r>
            <a:r>
              <a:rPr lang="en-US" dirty="0" smtClean="0"/>
              <a:t>supported in exercising their rights.</a:t>
            </a:r>
            <a:endParaRPr lang="en-US" dirty="0"/>
          </a:p>
          <a:p>
            <a:r>
              <a:rPr lang="en-US" dirty="0"/>
              <a:t>Programs that are unable to serve </a:t>
            </a:r>
            <a:r>
              <a:rPr lang="en-US" dirty="0" smtClean="0"/>
              <a:t>a participant are a part of </a:t>
            </a:r>
            <a:r>
              <a:rPr lang="en-US" dirty="0"/>
              <a:t>a coordinated service </a:t>
            </a:r>
            <a:r>
              <a:rPr lang="en-US" dirty="0" smtClean="0"/>
              <a:t>delivery system </a:t>
            </a:r>
            <a:r>
              <a:rPr lang="en-US" dirty="0"/>
              <a:t>so </a:t>
            </a:r>
            <a:r>
              <a:rPr lang="en-US" dirty="0" smtClean="0"/>
              <a:t>participants </a:t>
            </a:r>
            <a:r>
              <a:rPr lang="en-US" dirty="0"/>
              <a:t>have access to housing and other services elsewhere</a:t>
            </a:r>
            <a:r>
              <a:rPr lang="en-US" dirty="0" smtClean="0"/>
              <a:t>.	</a:t>
            </a:r>
            <a:endParaRPr lang="en-US" dirty="0"/>
          </a:p>
        </p:txBody>
      </p:sp>
    </p:spTree>
    <p:extLst>
      <p:ext uri="{BB962C8B-B14F-4D97-AF65-F5344CB8AC3E}">
        <p14:creationId xmlns:p14="http://schemas.microsoft.com/office/powerpoint/2010/main" val="4027878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are we talking about… Housing First?</a:t>
            </a:r>
            <a:endParaRPr lang="en-US" dirty="0"/>
          </a:p>
        </p:txBody>
      </p:sp>
      <p:sp>
        <p:nvSpPr>
          <p:cNvPr id="3" name="Content Placeholder 2"/>
          <p:cNvSpPr>
            <a:spLocks noGrp="1"/>
          </p:cNvSpPr>
          <p:nvPr>
            <p:ph idx="1"/>
          </p:nvPr>
        </p:nvSpPr>
        <p:spPr/>
        <p:txBody>
          <a:bodyPr>
            <a:normAutofit/>
          </a:bodyPr>
          <a:lstStyle/>
          <a:p>
            <a:r>
              <a:rPr lang="en-US" dirty="0"/>
              <a:t>The </a:t>
            </a:r>
            <a:r>
              <a:rPr lang="en-US" dirty="0" smtClean="0"/>
              <a:t>participant</a:t>
            </a:r>
            <a:r>
              <a:rPr lang="en-US" dirty="0"/>
              <a:t>, not service providers, drives the goals for housing and other services.</a:t>
            </a:r>
          </a:p>
          <a:p>
            <a:r>
              <a:rPr lang="en-US" dirty="0"/>
              <a:t>Supportive services focus upon engaging the </a:t>
            </a:r>
            <a:r>
              <a:rPr lang="en-US" dirty="0" smtClean="0"/>
              <a:t>participant </a:t>
            </a:r>
            <a:r>
              <a:rPr lang="en-US" dirty="0"/>
              <a:t>in problem solving.</a:t>
            </a:r>
          </a:p>
          <a:p>
            <a:r>
              <a:rPr lang="en-US" dirty="0"/>
              <a:t>A harm reduction approach is used, offering education on how to avoid risky behaviors but not demanding sobriety.</a:t>
            </a:r>
          </a:p>
        </p:txBody>
      </p:sp>
    </p:spTree>
    <p:extLst>
      <p:ext uri="{BB962C8B-B14F-4D97-AF65-F5344CB8AC3E}">
        <p14:creationId xmlns:p14="http://schemas.microsoft.com/office/powerpoint/2010/main" val="3016272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are we talking about… Housing First?</a:t>
            </a:r>
            <a:endParaRPr lang="en-US" dirty="0"/>
          </a:p>
        </p:txBody>
      </p:sp>
      <p:sp>
        <p:nvSpPr>
          <p:cNvPr id="3" name="Content Placeholder 2"/>
          <p:cNvSpPr>
            <a:spLocks noGrp="1"/>
          </p:cNvSpPr>
          <p:nvPr>
            <p:ph idx="1"/>
          </p:nvPr>
        </p:nvSpPr>
        <p:spPr/>
        <p:txBody>
          <a:bodyPr>
            <a:normAutofit/>
          </a:bodyPr>
          <a:lstStyle/>
          <a:p>
            <a:r>
              <a:rPr lang="en-US" dirty="0"/>
              <a:t>Flexible rent payment plans and help with managing finances, including representative payee arrangements, are </a:t>
            </a:r>
            <a:r>
              <a:rPr lang="en-US" dirty="0" smtClean="0"/>
              <a:t>offered.</a:t>
            </a:r>
            <a:endParaRPr lang="en-US" dirty="0"/>
          </a:p>
          <a:p>
            <a:r>
              <a:rPr lang="en-US" dirty="0"/>
              <a:t>Whenever possible, eviction is avoided, and </a:t>
            </a:r>
            <a:r>
              <a:rPr lang="en-US" dirty="0" smtClean="0"/>
              <a:t>participants </a:t>
            </a:r>
            <a:r>
              <a:rPr lang="en-US" dirty="0"/>
              <a:t>are offered the opportunity to transfer to another program.</a:t>
            </a:r>
          </a:p>
          <a:p>
            <a:pPr marL="0" indent="0">
              <a:buNone/>
            </a:pPr>
            <a:r>
              <a:rPr lang="en-US" dirty="0"/>
              <a:t> </a:t>
            </a:r>
            <a:endParaRPr lang="en-US" dirty="0" smtClean="0"/>
          </a:p>
          <a:p>
            <a:pPr marL="457200" lvl="1" indent="0">
              <a:buNone/>
            </a:pPr>
            <a:r>
              <a:rPr lang="en-US" sz="1300" u="sng" dirty="0">
                <a:hlinkClick r:id="rId3"/>
              </a:rPr>
              <a:t>Reducing Homelessness With the Housing First Model — Does It Work?</a:t>
            </a:r>
            <a:endParaRPr lang="en-US" sz="1300" u="sng" dirty="0"/>
          </a:p>
          <a:p>
            <a:pPr marL="0" indent="0">
              <a:buNone/>
            </a:pPr>
            <a:endParaRPr lang="en-US" dirty="0"/>
          </a:p>
        </p:txBody>
      </p:sp>
    </p:spTree>
    <p:extLst>
      <p:ext uri="{BB962C8B-B14F-4D97-AF65-F5344CB8AC3E}">
        <p14:creationId xmlns:p14="http://schemas.microsoft.com/office/powerpoint/2010/main" val="3271234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Housing First?</a:t>
            </a:r>
          </a:p>
        </p:txBody>
      </p:sp>
      <p:sp>
        <p:nvSpPr>
          <p:cNvPr id="3" name="Content Placeholder 2"/>
          <p:cNvSpPr>
            <a:spLocks noGrp="1"/>
          </p:cNvSpPr>
          <p:nvPr>
            <p:ph idx="1"/>
          </p:nvPr>
        </p:nvSpPr>
        <p:spPr/>
        <p:txBody>
          <a:bodyPr>
            <a:normAutofit/>
          </a:bodyPr>
          <a:lstStyle/>
          <a:p>
            <a:pPr marL="0" indent="0" fontAlgn="base">
              <a:buNone/>
            </a:pPr>
            <a:r>
              <a:rPr lang="en-US" dirty="0"/>
              <a:t>Well, if the body of evidence doesn’t move you…</a:t>
            </a:r>
          </a:p>
          <a:p>
            <a:pPr lvl="1" fontAlgn="base"/>
            <a:r>
              <a:rPr lang="en-US" dirty="0"/>
              <a:t>Outcomes </a:t>
            </a:r>
          </a:p>
          <a:p>
            <a:pPr lvl="2" fontAlgn="base"/>
            <a:r>
              <a:rPr lang="en-US" u="sng" dirty="0">
                <a:hlinkClick r:id="rId3"/>
              </a:rPr>
              <a:t>Greater Housing Retention</a:t>
            </a:r>
            <a:endParaRPr lang="en-US" dirty="0"/>
          </a:p>
          <a:p>
            <a:pPr lvl="2" fontAlgn="base"/>
            <a:r>
              <a:rPr lang="en-US" u="sng" dirty="0">
                <a:hlinkClick r:id="rId3"/>
              </a:rPr>
              <a:t>Longer Tenure in Housing</a:t>
            </a:r>
            <a:endParaRPr lang="en-US" dirty="0"/>
          </a:p>
          <a:p>
            <a:pPr lvl="2" fontAlgn="base"/>
            <a:r>
              <a:rPr lang="en-US" u="sng" dirty="0">
                <a:hlinkClick r:id="rId3"/>
              </a:rPr>
              <a:t>Improved mental health</a:t>
            </a:r>
            <a:endParaRPr lang="en-US" dirty="0"/>
          </a:p>
          <a:p>
            <a:pPr lvl="2" fontAlgn="base"/>
            <a:r>
              <a:rPr lang="en-US" u="sng" dirty="0">
                <a:hlinkClick r:id="rId3"/>
              </a:rPr>
              <a:t>Better Community Integration</a:t>
            </a:r>
            <a:endParaRPr lang="en-US" dirty="0"/>
          </a:p>
          <a:p>
            <a:endParaRPr lang="en-US" dirty="0"/>
          </a:p>
        </p:txBody>
      </p:sp>
    </p:spTree>
    <p:extLst>
      <p:ext uri="{BB962C8B-B14F-4D97-AF65-F5344CB8AC3E}">
        <p14:creationId xmlns:p14="http://schemas.microsoft.com/office/powerpoint/2010/main" val="2892259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Housing First... </a:t>
            </a:r>
            <a:r>
              <a:rPr lang="en-US" dirty="0" smtClean="0"/>
              <a:t>Continued</a:t>
            </a:r>
            <a:endParaRPr lang="en-US" dirty="0"/>
          </a:p>
        </p:txBody>
      </p:sp>
      <p:sp>
        <p:nvSpPr>
          <p:cNvPr id="3" name="Content Placeholder 2"/>
          <p:cNvSpPr>
            <a:spLocks noGrp="1"/>
          </p:cNvSpPr>
          <p:nvPr>
            <p:ph idx="1"/>
          </p:nvPr>
        </p:nvSpPr>
        <p:spPr/>
        <p:txBody>
          <a:bodyPr/>
          <a:lstStyle/>
          <a:p>
            <a:pPr marL="457200" lvl="1" indent="0" fontAlgn="base">
              <a:buNone/>
            </a:pPr>
            <a:r>
              <a:rPr lang="en-US" dirty="0"/>
              <a:t>In the Texas Balance of State, </a:t>
            </a:r>
            <a:r>
              <a:rPr lang="en-US" dirty="0" smtClean="0"/>
              <a:t>A CoC </a:t>
            </a:r>
            <a:r>
              <a:rPr lang="en-US" dirty="0"/>
              <a:t>project is ineligible for new funding if it cannot demonstrate that it will adhere to Housing First Principles.</a:t>
            </a:r>
          </a:p>
          <a:p>
            <a:pPr marL="457200" lvl="1" indent="0" fontAlgn="base">
              <a:buNone/>
            </a:pPr>
            <a:endParaRPr lang="en-US" dirty="0"/>
          </a:p>
          <a:p>
            <a:pPr marL="457200" lvl="1" indent="0" fontAlgn="base">
              <a:buNone/>
            </a:pPr>
            <a:r>
              <a:rPr lang="en-US" dirty="0"/>
              <a:t>FY17 HUD Homelessness Policy and Program Priorities</a:t>
            </a:r>
          </a:p>
          <a:p>
            <a:pPr marL="1428750" lvl="2" indent="-514350" fontAlgn="base">
              <a:buFont typeface="+mj-lt"/>
              <a:buAutoNum type="romanUcPeriod"/>
            </a:pPr>
            <a:r>
              <a:rPr lang="en-US" dirty="0"/>
              <a:t>Create a systemic response to homelessness</a:t>
            </a:r>
          </a:p>
          <a:p>
            <a:pPr marL="1428750" lvl="2" indent="-514350" fontAlgn="base">
              <a:buFont typeface="+mj-lt"/>
              <a:buAutoNum type="romanUcPeriod"/>
            </a:pPr>
            <a:r>
              <a:rPr lang="en-US" dirty="0"/>
              <a:t>Strategically allocate and use resources </a:t>
            </a:r>
          </a:p>
          <a:p>
            <a:pPr marL="1428750" lvl="2" indent="-514350" fontAlgn="base">
              <a:buFont typeface="+mj-lt"/>
              <a:buAutoNum type="romanUcPeriod"/>
            </a:pPr>
            <a:r>
              <a:rPr lang="en-US" dirty="0"/>
              <a:t>Use a Housing First Approach</a:t>
            </a:r>
          </a:p>
          <a:p>
            <a:pPr marL="0" indent="0">
              <a:buNone/>
            </a:pPr>
            <a:endParaRPr lang="en-US" dirty="0"/>
          </a:p>
          <a:p>
            <a:pPr marL="571500" indent="-571500">
              <a:buFont typeface="+mj-lt"/>
              <a:buAutoNum type="romanUcPeriod"/>
            </a:pPr>
            <a:endParaRPr lang="en-US" dirty="0"/>
          </a:p>
        </p:txBody>
      </p:sp>
    </p:spTree>
    <p:extLst>
      <p:ext uri="{BB962C8B-B14F-4D97-AF65-F5344CB8AC3E}">
        <p14:creationId xmlns:p14="http://schemas.microsoft.com/office/powerpoint/2010/main" val="4145265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N colors">
      <a:dk1>
        <a:srgbClr val="003D79"/>
      </a:dk1>
      <a:lt1>
        <a:sysClr val="window" lastClr="FFFFFF"/>
      </a:lt1>
      <a:dk2>
        <a:srgbClr val="003D79"/>
      </a:dk2>
      <a:lt2>
        <a:srgbClr val="FFFFFF"/>
      </a:lt2>
      <a:accent1>
        <a:srgbClr val="9DBB53"/>
      </a:accent1>
      <a:accent2>
        <a:srgbClr val="BA431B"/>
      </a:accent2>
      <a:accent3>
        <a:srgbClr val="6B506B"/>
      </a:accent3>
      <a:accent4>
        <a:srgbClr val="1B5CBB"/>
      </a:accent4>
      <a:accent5>
        <a:srgbClr val="718791"/>
      </a:accent5>
      <a:accent6>
        <a:srgbClr val="D9D9D9"/>
      </a:accent6>
      <a:hlink>
        <a:srgbClr val="003D79"/>
      </a:hlink>
      <a:folHlink>
        <a:srgbClr val="9DBB53"/>
      </a:folHlink>
    </a:clrScheme>
    <a:fontScheme name="THN Fonts">
      <a:majorFont>
        <a:latin typeface="Playfair Display Black"/>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54D5AF8D-C9D2-42C0-AB16-D29809690F7E}" vid="{C2E0D01D-6501-4CDE-AC33-DFEA31277F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Template>
  <TotalTime>11108</TotalTime>
  <Words>1501</Words>
  <Application>Microsoft Office PowerPoint</Application>
  <PresentationFormat>Widescreen</PresentationFormat>
  <Paragraphs>208</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Playfair Display Black</vt:lpstr>
      <vt:lpstr>Raleway</vt:lpstr>
      <vt:lpstr>Calibri</vt:lpstr>
      <vt:lpstr>Arial</vt:lpstr>
      <vt:lpstr>Office Theme</vt:lpstr>
      <vt:lpstr>In Context: High Fidelity Housing First</vt:lpstr>
      <vt:lpstr>Objectives </vt:lpstr>
      <vt:lpstr>Preface </vt:lpstr>
      <vt:lpstr>But what are we talking about… Housing First?</vt:lpstr>
      <vt:lpstr>But what are we talking about… Housing First?</vt:lpstr>
      <vt:lpstr>But what are we talking about… Housing First?</vt:lpstr>
      <vt:lpstr>But what are we talking about… Housing First?</vt:lpstr>
      <vt:lpstr>Why Housing First?</vt:lpstr>
      <vt:lpstr>Why Housing First... Continued</vt:lpstr>
      <vt:lpstr>But...How?</vt:lpstr>
      <vt:lpstr>But...How?</vt:lpstr>
      <vt:lpstr>But...How?</vt:lpstr>
      <vt:lpstr>But...How?</vt:lpstr>
      <vt:lpstr>But...How?</vt:lpstr>
      <vt:lpstr>Making Sure the right people are in the seat…</vt:lpstr>
      <vt:lpstr>How might you Assess a Program’s Fidelity to Housing First?</vt:lpstr>
      <vt:lpstr>How might you Assess a Program’s Fidelity to Housing First?</vt:lpstr>
      <vt:lpstr>PowerPoint Presentation</vt:lpstr>
      <vt:lpstr>PowerPoint Presentation</vt:lpstr>
      <vt:lpstr>Considerations for Practice (PSH)</vt:lpstr>
      <vt:lpstr>Considerations for Practice (RRH)</vt:lpstr>
      <vt:lpstr>PowerPoint Presentation</vt:lpstr>
      <vt:lpstr>Considerations for Practice</vt:lpstr>
      <vt:lpstr>Considerations for Practice (RRH)</vt:lpstr>
      <vt:lpstr>PowerPoint Presentation</vt:lpstr>
      <vt:lpstr>Considerations for Practice</vt:lpstr>
      <vt:lpstr>Considerations for Practice (RRH)</vt:lpstr>
      <vt:lpstr>PowerPoint Presentation</vt:lpstr>
      <vt:lpstr>If you liked this presentation, you’ll also like…</vt:lpstr>
      <vt:lpstr>Spread the word!</vt:lpstr>
      <vt:lpstr>TX BoS CoC Conference Track</vt:lpstr>
      <vt:lpstr>TX BoS CoC Conference Track</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Context: High Fidelity Housing First</dc:title>
  <dc:creator>Jim Ward</dc:creator>
  <cp:lastModifiedBy>Jim Ward</cp:lastModifiedBy>
  <cp:revision>38</cp:revision>
  <cp:lastPrinted>2017-10-03T14:15:30Z</cp:lastPrinted>
  <dcterms:created xsi:type="dcterms:W3CDTF">2017-09-25T21:39:41Z</dcterms:created>
  <dcterms:modified xsi:type="dcterms:W3CDTF">2017-10-19T16:06:04Z</dcterms:modified>
</cp:coreProperties>
</file>