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9" r:id="rId3"/>
    <p:sldId id="270" r:id="rId4"/>
    <p:sldId id="279" r:id="rId5"/>
    <p:sldId id="280" r:id="rId6"/>
    <p:sldId id="287" r:id="rId7"/>
    <p:sldId id="281" r:id="rId8"/>
    <p:sldId id="282" r:id="rId9"/>
    <p:sldId id="278" r:id="rId10"/>
    <p:sldId id="283" r:id="rId11"/>
    <p:sldId id="284" r:id="rId12"/>
    <p:sldId id="277" r:id="rId13"/>
    <p:sldId id="276" r:id="rId14"/>
    <p:sldId id="285" r:id="rId15"/>
    <p:sldId id="286" r:id="rId16"/>
    <p:sldId id="258" r:id="rId17"/>
    <p:sldId id="271" r:id="rId18"/>
    <p:sldId id="272" r:id="rId19"/>
    <p:sldId id="273" r:id="rId20"/>
    <p:sldId id="274" r:id="rId21"/>
    <p:sldId id="275" r:id="rId22"/>
    <p:sldId id="259" r:id="rId23"/>
    <p:sldId id="260" r:id="rId24"/>
    <p:sldId id="261" r:id="rId25"/>
    <p:sldId id="262" r:id="rId26"/>
    <p:sldId id="263" r:id="rId27"/>
    <p:sldId id="264" r:id="rId28"/>
    <p:sldId id="265" r:id="rId29"/>
    <p:sldId id="266" r:id="rId30"/>
    <p:sldId id="267" r:id="rId31"/>
    <p:sldId id="288" r:id="rId32"/>
    <p:sldId id="25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CC0"/>
    <a:srgbClr val="657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21" d="100"/>
          <a:sy n="121" d="100"/>
        </p:scale>
        <p:origin x="401"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fetahagic\Documents\SSVF-8Aug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fetahagic\Documents\SSVF-8Aug2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HOUFLS01\Users\Erol\My%20Documents\VeteranPlacement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efetahagic\Documents\SSVF-8Aug2017.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etahagic\Documents\SSVF-8Aug201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Unsheltered Veterans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5.8200385865234258E-17"/>
                  <c:y val="4.01234567901233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48A-4E88-8B15-49EE242199BF}"/>
                </c:ext>
                <c:ext xmlns:c15="http://schemas.microsoft.com/office/drawing/2012/chart" uri="{CE6537A1-D6FC-4f65-9D91-7224C49458BB}"/>
              </c:extLst>
            </c:dLbl>
            <c:dLbl>
              <c:idx val="2"/>
              <c:layout>
                <c:manualLayout>
                  <c:x val="0"/>
                  <c:y val="-2.77777777777777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548A-4E88-8B15-49EE242199BF}"/>
                </c:ext>
                <c:ext xmlns:c15="http://schemas.microsoft.com/office/drawing/2012/chart" uri="{CE6537A1-D6FC-4f65-9D91-7224C49458BB}"/>
              </c:extLst>
            </c:dLbl>
            <c:dLbl>
              <c:idx val="3"/>
              <c:layout>
                <c:manualLayout>
                  <c:x val="0"/>
                  <c:y val="3.70370370370370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548A-4E88-8B15-49EE242199BF}"/>
                </c:ext>
                <c:ext xmlns:c15="http://schemas.microsoft.com/office/drawing/2012/chart" uri="{CE6537A1-D6FC-4f65-9D91-7224C49458BB}"/>
              </c:extLst>
            </c:dLbl>
            <c:dLbl>
              <c:idx val="4"/>
              <c:layout>
                <c:manualLayout>
                  <c:x val="0"/>
                  <c:y val="3.08641975308640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548A-4E88-8B15-49EE242199B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2012</c:v>
                </c:pt>
                <c:pt idx="1">
                  <c:v>2013</c:v>
                </c:pt>
                <c:pt idx="2">
                  <c:v>2014</c:v>
                </c:pt>
                <c:pt idx="3">
                  <c:v>2015</c:v>
                </c:pt>
                <c:pt idx="4">
                  <c:v>2016</c:v>
                </c:pt>
                <c:pt idx="5">
                  <c:v>2017</c:v>
                </c:pt>
              </c:numCache>
            </c:numRef>
          </c:cat>
          <c:val>
            <c:numRef>
              <c:f>Sheet1!$B$3:$G$3</c:f>
              <c:numCache>
                <c:formatCode>General</c:formatCode>
                <c:ptCount val="6"/>
                <c:pt idx="0">
                  <c:v>782</c:v>
                </c:pt>
                <c:pt idx="1">
                  <c:v>425</c:v>
                </c:pt>
                <c:pt idx="2">
                  <c:v>334</c:v>
                </c:pt>
                <c:pt idx="3">
                  <c:v>224</c:v>
                </c:pt>
                <c:pt idx="4">
                  <c:v>147</c:v>
                </c:pt>
                <c:pt idx="5">
                  <c:v>90</c:v>
                </c:pt>
              </c:numCache>
            </c:numRef>
          </c:val>
          <c:smooth val="0"/>
          <c:extLst xmlns:c16r2="http://schemas.microsoft.com/office/drawing/2015/06/chart">
            <c:ext xmlns:c16="http://schemas.microsoft.com/office/drawing/2014/chart" uri="{C3380CC4-5D6E-409C-BE32-E72D297353CC}">
              <c16:uniqueId val="{00000000-548A-4E88-8B15-49EE242199BF}"/>
            </c:ext>
          </c:extLst>
        </c:ser>
        <c:ser>
          <c:idx val="1"/>
          <c:order val="1"/>
          <c:tx>
            <c:strRef>
              <c:f>Sheet1!$A$4</c:f>
              <c:strCache>
                <c:ptCount val="1"/>
                <c:pt idx="0">
                  <c:v>Sheltered Veterans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
                  <c:y val="1.54320987654320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48A-4E88-8B15-49EE242199BF}"/>
                </c:ext>
                <c:ext xmlns:c15="http://schemas.microsoft.com/office/drawing/2012/chart" uri="{CE6537A1-D6FC-4f65-9D91-7224C49458BB}"/>
              </c:extLst>
            </c:dLbl>
            <c:dLbl>
              <c:idx val="1"/>
              <c:layout>
                <c:manualLayout>
                  <c:x val="-5.8200385865234258E-17"/>
                  <c:y val="-1.54320987654322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48A-4E88-8B15-49EE242199BF}"/>
                </c:ext>
                <c:ext xmlns:c15="http://schemas.microsoft.com/office/drawing/2012/chart" uri="{CE6537A1-D6FC-4f65-9D91-7224C49458BB}"/>
              </c:extLst>
            </c:dLbl>
            <c:dLbl>
              <c:idx val="2"/>
              <c:layout>
                <c:manualLayout>
                  <c:x val="0"/>
                  <c:y val="3.0864197530864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548A-4E88-8B15-49EE242199BF}"/>
                </c:ext>
                <c:ext xmlns:c15="http://schemas.microsoft.com/office/drawing/2012/chart" uri="{CE6537A1-D6FC-4f65-9D91-7224C49458BB}"/>
              </c:extLst>
            </c:dLbl>
            <c:dLbl>
              <c:idx val="3"/>
              <c:layout>
                <c:manualLayout>
                  <c:x val="0"/>
                  <c:y val="-2.46913580246913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48A-4E88-8B15-49EE242199BF}"/>
                </c:ext>
                <c:ext xmlns:c15="http://schemas.microsoft.com/office/drawing/2012/chart" uri="{CE6537A1-D6FC-4f65-9D91-7224C49458BB}"/>
              </c:extLst>
            </c:dLbl>
            <c:dLbl>
              <c:idx val="4"/>
              <c:layout>
                <c:manualLayout>
                  <c:x val="0"/>
                  <c:y val="3.086419753086419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48A-4E88-8B15-49EE242199B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2012</c:v>
                </c:pt>
                <c:pt idx="1">
                  <c:v>2013</c:v>
                </c:pt>
                <c:pt idx="2">
                  <c:v>2014</c:v>
                </c:pt>
                <c:pt idx="3">
                  <c:v>2015</c:v>
                </c:pt>
                <c:pt idx="4">
                  <c:v>2016</c:v>
                </c:pt>
                <c:pt idx="5">
                  <c:v>2017</c:v>
                </c:pt>
              </c:numCache>
            </c:numRef>
          </c:cat>
          <c:val>
            <c:numRef>
              <c:f>Sheet1!$B$4:$G$4</c:f>
              <c:numCache>
                <c:formatCode>General</c:formatCode>
                <c:ptCount val="6"/>
                <c:pt idx="0">
                  <c:v>380</c:v>
                </c:pt>
                <c:pt idx="1">
                  <c:v>452</c:v>
                </c:pt>
                <c:pt idx="2">
                  <c:v>310</c:v>
                </c:pt>
                <c:pt idx="3">
                  <c:v>339</c:v>
                </c:pt>
                <c:pt idx="4">
                  <c:v>376</c:v>
                </c:pt>
                <c:pt idx="5">
                  <c:v>315</c:v>
                </c:pt>
              </c:numCache>
            </c:numRef>
          </c:val>
          <c:smooth val="0"/>
          <c:extLst xmlns:c16r2="http://schemas.microsoft.com/office/drawing/2015/06/chart">
            <c:ext xmlns:c16="http://schemas.microsoft.com/office/drawing/2014/chart" uri="{C3380CC4-5D6E-409C-BE32-E72D297353CC}">
              <c16:uniqueId val="{00000001-548A-4E88-8B15-49EE242199BF}"/>
            </c:ext>
          </c:extLst>
        </c:ser>
        <c:ser>
          <c:idx val="2"/>
          <c:order val="2"/>
          <c:tx>
            <c:strRef>
              <c:f>Sheet1!$A$5</c:f>
              <c:strCache>
                <c:ptCount val="1"/>
                <c:pt idx="0">
                  <c:v>Total Veterans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5.8200385865234258E-17"/>
                  <c:y val="-3.086419753086419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548A-4E88-8B15-49EE242199BF}"/>
                </c:ext>
                <c:ext xmlns:c15="http://schemas.microsoft.com/office/drawing/2012/chart" uri="{CE6537A1-D6FC-4f65-9D91-7224C49458BB}"/>
              </c:extLst>
            </c:dLbl>
            <c:dLbl>
              <c:idx val="2"/>
              <c:layout>
                <c:manualLayout>
                  <c:x val="0"/>
                  <c:y val="-1.54320987654320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48A-4E88-8B15-49EE242199BF}"/>
                </c:ext>
                <c:ext xmlns:c15="http://schemas.microsoft.com/office/drawing/2012/chart" uri="{CE6537A1-D6FC-4f65-9D91-7224C49458BB}"/>
              </c:extLst>
            </c:dLbl>
            <c:dLbl>
              <c:idx val="3"/>
              <c:layout>
                <c:manualLayout>
                  <c:x val="0"/>
                  <c:y val="-2.46913580246913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48A-4E88-8B15-49EE242199BF}"/>
                </c:ext>
                <c:ext xmlns:c15="http://schemas.microsoft.com/office/drawing/2012/chart" uri="{CE6537A1-D6FC-4f65-9D91-7224C49458BB}"/>
              </c:extLst>
            </c:dLbl>
            <c:dLbl>
              <c:idx val="4"/>
              <c:layout>
                <c:manualLayout>
                  <c:x val="0"/>
                  <c:y val="-1.23456790123456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48A-4E88-8B15-49EE242199B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2012</c:v>
                </c:pt>
                <c:pt idx="1">
                  <c:v>2013</c:v>
                </c:pt>
                <c:pt idx="2">
                  <c:v>2014</c:v>
                </c:pt>
                <c:pt idx="3">
                  <c:v>2015</c:v>
                </c:pt>
                <c:pt idx="4">
                  <c:v>2016</c:v>
                </c:pt>
                <c:pt idx="5">
                  <c:v>2017</c:v>
                </c:pt>
              </c:numCache>
            </c:numRef>
          </c:cat>
          <c:val>
            <c:numRef>
              <c:f>Sheet1!$B$5:$G$5</c:f>
              <c:numCache>
                <c:formatCode>General</c:formatCode>
                <c:ptCount val="6"/>
                <c:pt idx="0">
                  <c:v>1162</c:v>
                </c:pt>
                <c:pt idx="1">
                  <c:v>877</c:v>
                </c:pt>
                <c:pt idx="2">
                  <c:v>644</c:v>
                </c:pt>
                <c:pt idx="3">
                  <c:v>563</c:v>
                </c:pt>
                <c:pt idx="4">
                  <c:v>523</c:v>
                </c:pt>
                <c:pt idx="5">
                  <c:v>405</c:v>
                </c:pt>
              </c:numCache>
            </c:numRef>
          </c:val>
          <c:smooth val="0"/>
          <c:extLst xmlns:c16r2="http://schemas.microsoft.com/office/drawing/2015/06/chart">
            <c:ext xmlns:c16="http://schemas.microsoft.com/office/drawing/2014/chart" uri="{C3380CC4-5D6E-409C-BE32-E72D297353CC}">
              <c16:uniqueId val="{00000002-548A-4E88-8B15-49EE242199BF}"/>
            </c:ext>
          </c:extLst>
        </c:ser>
        <c:dLbls>
          <c:showLegendKey val="0"/>
          <c:showVal val="0"/>
          <c:showCatName val="0"/>
          <c:showSerName val="0"/>
          <c:showPercent val="0"/>
          <c:showBubbleSize val="0"/>
        </c:dLbls>
        <c:marker val="1"/>
        <c:smooth val="0"/>
        <c:axId val="460257680"/>
        <c:axId val="460257288"/>
      </c:lineChart>
      <c:catAx>
        <c:axId val="46025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0257288"/>
        <c:crosses val="autoZero"/>
        <c:auto val="1"/>
        <c:lblAlgn val="ctr"/>
        <c:lblOffset val="100"/>
        <c:noMultiLvlLbl val="0"/>
      </c:catAx>
      <c:valAx>
        <c:axId val="460257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025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New!$B$2</c:f>
              <c:strCache>
                <c:ptCount val="1"/>
                <c:pt idx="0">
                  <c:v>Chronically Homeless Veterans Assessed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New!$A$3:$A$14</c:f>
              <c:numCache>
                <c:formatCode>mmm\-yy</c:formatCode>
                <c:ptCount val="12"/>
                <c:pt idx="0">
                  <c:v>42583</c:v>
                </c:pt>
                <c:pt idx="1">
                  <c:v>42614</c:v>
                </c:pt>
                <c:pt idx="2">
                  <c:v>42644</c:v>
                </c:pt>
                <c:pt idx="3">
                  <c:v>42675</c:v>
                </c:pt>
                <c:pt idx="4">
                  <c:v>42705</c:v>
                </c:pt>
                <c:pt idx="5">
                  <c:v>42736</c:v>
                </c:pt>
                <c:pt idx="6">
                  <c:v>42767</c:v>
                </c:pt>
                <c:pt idx="7">
                  <c:v>42795</c:v>
                </c:pt>
                <c:pt idx="8">
                  <c:v>42826</c:v>
                </c:pt>
                <c:pt idx="9">
                  <c:v>42856</c:v>
                </c:pt>
                <c:pt idx="10">
                  <c:v>42887</c:v>
                </c:pt>
                <c:pt idx="11">
                  <c:v>42917</c:v>
                </c:pt>
              </c:numCache>
            </c:numRef>
          </c:cat>
          <c:val>
            <c:numRef>
              <c:f>New!$B$3:$B$14</c:f>
              <c:numCache>
                <c:formatCode>General</c:formatCode>
                <c:ptCount val="12"/>
                <c:pt idx="0">
                  <c:v>6</c:v>
                </c:pt>
                <c:pt idx="1">
                  <c:v>9</c:v>
                </c:pt>
                <c:pt idx="2">
                  <c:v>13</c:v>
                </c:pt>
                <c:pt idx="3">
                  <c:v>7</c:v>
                </c:pt>
                <c:pt idx="4">
                  <c:v>18</c:v>
                </c:pt>
                <c:pt idx="5">
                  <c:v>41</c:v>
                </c:pt>
                <c:pt idx="6">
                  <c:v>28</c:v>
                </c:pt>
                <c:pt idx="7">
                  <c:v>30</c:v>
                </c:pt>
                <c:pt idx="8">
                  <c:v>19</c:v>
                </c:pt>
                <c:pt idx="9">
                  <c:v>26</c:v>
                </c:pt>
                <c:pt idx="10">
                  <c:v>30</c:v>
                </c:pt>
                <c:pt idx="11">
                  <c:v>30</c:v>
                </c:pt>
              </c:numCache>
            </c:numRef>
          </c:val>
          <c:extLst xmlns:c16r2="http://schemas.microsoft.com/office/drawing/2015/06/chart">
            <c:ext xmlns:c16="http://schemas.microsoft.com/office/drawing/2014/chart" uri="{C3380CC4-5D6E-409C-BE32-E72D297353CC}">
              <c16:uniqueId val="{00000000-E3D4-4460-BC8B-378A5572D599}"/>
            </c:ext>
          </c:extLst>
        </c:ser>
        <c:dLbls>
          <c:showLegendKey val="0"/>
          <c:showVal val="0"/>
          <c:showCatName val="0"/>
          <c:showSerName val="0"/>
          <c:showPercent val="0"/>
          <c:showBubbleSize val="0"/>
        </c:dLbls>
        <c:gapWidth val="219"/>
        <c:overlap val="-27"/>
        <c:axId val="460256504"/>
        <c:axId val="460252192"/>
      </c:barChart>
      <c:dateAx>
        <c:axId val="4602565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0252192"/>
        <c:crosses val="autoZero"/>
        <c:auto val="1"/>
        <c:lblOffset val="100"/>
        <c:baseTimeUnit val="months"/>
      </c:dateAx>
      <c:valAx>
        <c:axId val="46025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02565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u="none" strike="noStrike" baseline="0"/>
              <a:t>Homeless Veterans - </a:t>
            </a:r>
            <a:r>
              <a:rPr lang="en-US" sz="1600"/>
              <a:t>Monthly PH Placements</a:t>
            </a:r>
          </a:p>
        </c:rich>
      </c:tx>
      <c:overlay val="0"/>
    </c:title>
    <c:autoTitleDeleted val="0"/>
    <c:plotArea>
      <c:layout/>
      <c:barChart>
        <c:barDir val="col"/>
        <c:grouping val="stacked"/>
        <c:varyColors val="0"/>
        <c:ser>
          <c:idx val="0"/>
          <c:order val="0"/>
          <c:spPr>
            <a:solidFill>
              <a:schemeClr val="accent3"/>
            </a:solidFill>
          </c:spPr>
          <c:invertIfNegative val="0"/>
          <c:cat>
            <c:numRef>
              <c:f>Summary!$Q$3:$AG$3</c:f>
              <c:numCache>
                <c:formatCode>[$-409]mmm\-yy;@</c:formatCode>
                <c:ptCount val="17"/>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numCache>
            </c:numRef>
          </c:cat>
          <c:val>
            <c:numRef>
              <c:f>Summary!$Q$7:$AG$7</c:f>
              <c:numCache>
                <c:formatCode>General</c:formatCode>
                <c:ptCount val="17"/>
                <c:pt idx="0">
                  <c:v>60</c:v>
                </c:pt>
                <c:pt idx="1">
                  <c:v>59</c:v>
                </c:pt>
                <c:pt idx="2">
                  <c:v>81</c:v>
                </c:pt>
                <c:pt idx="3">
                  <c:v>134</c:v>
                </c:pt>
                <c:pt idx="4">
                  <c:v>58</c:v>
                </c:pt>
                <c:pt idx="5">
                  <c:v>52</c:v>
                </c:pt>
                <c:pt idx="6">
                  <c:v>80</c:v>
                </c:pt>
                <c:pt idx="7">
                  <c:v>66</c:v>
                </c:pt>
                <c:pt idx="8">
                  <c:v>105</c:v>
                </c:pt>
                <c:pt idx="9">
                  <c:v>89</c:v>
                </c:pt>
                <c:pt idx="10">
                  <c:v>77</c:v>
                </c:pt>
                <c:pt idx="11">
                  <c:v>52</c:v>
                </c:pt>
                <c:pt idx="12">
                  <c:v>54</c:v>
                </c:pt>
                <c:pt idx="13">
                  <c:v>65</c:v>
                </c:pt>
                <c:pt idx="14">
                  <c:v>88</c:v>
                </c:pt>
                <c:pt idx="15">
                  <c:v>56</c:v>
                </c:pt>
                <c:pt idx="16">
                  <c:v>57</c:v>
                </c:pt>
              </c:numCache>
            </c:numRef>
          </c:val>
          <c:extLst xmlns:c16r2="http://schemas.microsoft.com/office/drawing/2015/06/chart">
            <c:ext xmlns:c16="http://schemas.microsoft.com/office/drawing/2014/chart" uri="{C3380CC4-5D6E-409C-BE32-E72D297353CC}">
              <c16:uniqueId val="{00000000-CDCA-4C96-9DEE-4EDD847B3AAD}"/>
            </c:ext>
          </c:extLst>
        </c:ser>
        <c:dLbls>
          <c:showLegendKey val="0"/>
          <c:showVal val="0"/>
          <c:showCatName val="0"/>
          <c:showSerName val="0"/>
          <c:showPercent val="0"/>
          <c:showBubbleSize val="0"/>
        </c:dLbls>
        <c:gapWidth val="150"/>
        <c:overlap val="100"/>
        <c:axId val="460256896"/>
        <c:axId val="460248272"/>
      </c:barChart>
      <c:catAx>
        <c:axId val="460256896"/>
        <c:scaling>
          <c:orientation val="minMax"/>
        </c:scaling>
        <c:delete val="0"/>
        <c:axPos val="b"/>
        <c:numFmt formatCode="[$-409]mmm\-yy;@" sourceLinked="1"/>
        <c:majorTickMark val="none"/>
        <c:minorTickMark val="none"/>
        <c:tickLblPos val="nextTo"/>
        <c:crossAx val="460248272"/>
        <c:crosses val="autoZero"/>
        <c:auto val="0"/>
        <c:lblAlgn val="ctr"/>
        <c:lblOffset val="100"/>
        <c:noMultiLvlLbl val="0"/>
      </c:catAx>
      <c:valAx>
        <c:axId val="460248272"/>
        <c:scaling>
          <c:orientation val="minMax"/>
          <c:max val="140"/>
        </c:scaling>
        <c:delete val="0"/>
        <c:axPos val="l"/>
        <c:majorGridlines/>
        <c:numFmt formatCode="General" sourceLinked="1"/>
        <c:majorTickMark val="none"/>
        <c:minorTickMark val="none"/>
        <c:tickLblPos val="nextTo"/>
        <c:crossAx val="4602568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SSVF Veteran Enrollments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SSVF!$B$1</c:f>
              <c:strCache>
                <c:ptCount val="1"/>
                <c:pt idx="0">
                  <c:v>HP-Entry</c:v>
                </c:pt>
              </c:strCache>
            </c:strRef>
          </c:tx>
          <c:spPr>
            <a:solidFill>
              <a:schemeClr val="accent1"/>
            </a:solidFill>
            <a:ln>
              <a:noFill/>
            </a:ln>
            <a:effectLst/>
          </c:spPr>
          <c:invertIfNegative val="0"/>
          <c:cat>
            <c:numRef>
              <c:f>SSVF!$A$2:$A$13</c:f>
              <c:numCache>
                <c:formatCode>mmm\-yy</c:formatCode>
                <c:ptCount val="12"/>
                <c:pt idx="0">
                  <c:v>42583</c:v>
                </c:pt>
                <c:pt idx="1">
                  <c:v>42614</c:v>
                </c:pt>
                <c:pt idx="2">
                  <c:v>42644</c:v>
                </c:pt>
                <c:pt idx="3">
                  <c:v>42675</c:v>
                </c:pt>
                <c:pt idx="4">
                  <c:v>42705</c:v>
                </c:pt>
                <c:pt idx="5">
                  <c:v>42736</c:v>
                </c:pt>
                <c:pt idx="6">
                  <c:v>42767</c:v>
                </c:pt>
                <c:pt idx="7">
                  <c:v>42795</c:v>
                </c:pt>
                <c:pt idx="8">
                  <c:v>42826</c:v>
                </c:pt>
                <c:pt idx="9">
                  <c:v>42856</c:v>
                </c:pt>
                <c:pt idx="10">
                  <c:v>42887</c:v>
                </c:pt>
                <c:pt idx="11">
                  <c:v>42917</c:v>
                </c:pt>
              </c:numCache>
            </c:numRef>
          </c:cat>
          <c:val>
            <c:numRef>
              <c:f>SSVF!$B$2:$B$13</c:f>
              <c:numCache>
                <c:formatCode>General</c:formatCode>
                <c:ptCount val="12"/>
                <c:pt idx="0">
                  <c:v>42</c:v>
                </c:pt>
                <c:pt idx="1">
                  <c:v>21</c:v>
                </c:pt>
                <c:pt idx="2">
                  <c:v>47</c:v>
                </c:pt>
                <c:pt idx="3">
                  <c:v>55</c:v>
                </c:pt>
                <c:pt idx="4">
                  <c:v>21</c:v>
                </c:pt>
                <c:pt idx="5">
                  <c:v>28</c:v>
                </c:pt>
                <c:pt idx="6">
                  <c:v>20</c:v>
                </c:pt>
                <c:pt idx="7">
                  <c:v>28</c:v>
                </c:pt>
                <c:pt idx="8">
                  <c:v>29</c:v>
                </c:pt>
                <c:pt idx="9">
                  <c:v>33</c:v>
                </c:pt>
                <c:pt idx="10">
                  <c:v>60</c:v>
                </c:pt>
                <c:pt idx="11">
                  <c:v>40</c:v>
                </c:pt>
              </c:numCache>
            </c:numRef>
          </c:val>
          <c:extLst xmlns:c16r2="http://schemas.microsoft.com/office/drawing/2015/06/chart">
            <c:ext xmlns:c16="http://schemas.microsoft.com/office/drawing/2014/chart" uri="{C3380CC4-5D6E-409C-BE32-E72D297353CC}">
              <c16:uniqueId val="{00000000-7FDA-4C22-B573-6D605D4B0447}"/>
            </c:ext>
          </c:extLst>
        </c:ser>
        <c:ser>
          <c:idx val="1"/>
          <c:order val="1"/>
          <c:tx>
            <c:strRef>
              <c:f>SSVF!$C$1</c:f>
              <c:strCache>
                <c:ptCount val="1"/>
                <c:pt idx="0">
                  <c:v>RRH-Entry</c:v>
                </c:pt>
              </c:strCache>
            </c:strRef>
          </c:tx>
          <c:spPr>
            <a:solidFill>
              <a:schemeClr val="accent2"/>
            </a:solidFill>
            <a:ln>
              <a:noFill/>
            </a:ln>
            <a:effectLst/>
          </c:spPr>
          <c:invertIfNegative val="0"/>
          <c:cat>
            <c:numRef>
              <c:f>SSVF!$A$2:$A$13</c:f>
              <c:numCache>
                <c:formatCode>mmm\-yy</c:formatCode>
                <c:ptCount val="12"/>
                <c:pt idx="0">
                  <c:v>42583</c:v>
                </c:pt>
                <c:pt idx="1">
                  <c:v>42614</c:v>
                </c:pt>
                <c:pt idx="2">
                  <c:v>42644</c:v>
                </c:pt>
                <c:pt idx="3">
                  <c:v>42675</c:v>
                </c:pt>
                <c:pt idx="4">
                  <c:v>42705</c:v>
                </c:pt>
                <c:pt idx="5">
                  <c:v>42736</c:v>
                </c:pt>
                <c:pt idx="6">
                  <c:v>42767</c:v>
                </c:pt>
                <c:pt idx="7">
                  <c:v>42795</c:v>
                </c:pt>
                <c:pt idx="8">
                  <c:v>42826</c:v>
                </c:pt>
                <c:pt idx="9">
                  <c:v>42856</c:v>
                </c:pt>
                <c:pt idx="10">
                  <c:v>42887</c:v>
                </c:pt>
                <c:pt idx="11">
                  <c:v>42917</c:v>
                </c:pt>
              </c:numCache>
            </c:numRef>
          </c:cat>
          <c:val>
            <c:numRef>
              <c:f>SSVF!$C$2:$C$13</c:f>
              <c:numCache>
                <c:formatCode>General</c:formatCode>
                <c:ptCount val="12"/>
                <c:pt idx="0">
                  <c:v>65</c:v>
                </c:pt>
                <c:pt idx="1">
                  <c:v>48</c:v>
                </c:pt>
                <c:pt idx="2">
                  <c:v>45</c:v>
                </c:pt>
                <c:pt idx="3">
                  <c:v>63</c:v>
                </c:pt>
                <c:pt idx="4">
                  <c:v>53</c:v>
                </c:pt>
                <c:pt idx="5">
                  <c:v>51</c:v>
                </c:pt>
                <c:pt idx="6">
                  <c:v>43</c:v>
                </c:pt>
                <c:pt idx="7">
                  <c:v>63</c:v>
                </c:pt>
                <c:pt idx="8">
                  <c:v>54</c:v>
                </c:pt>
                <c:pt idx="9">
                  <c:v>61</c:v>
                </c:pt>
                <c:pt idx="10">
                  <c:v>68</c:v>
                </c:pt>
                <c:pt idx="11">
                  <c:v>75</c:v>
                </c:pt>
              </c:numCache>
            </c:numRef>
          </c:val>
          <c:extLst xmlns:c16r2="http://schemas.microsoft.com/office/drawing/2015/06/chart">
            <c:ext xmlns:c16="http://schemas.microsoft.com/office/drawing/2014/chart" uri="{C3380CC4-5D6E-409C-BE32-E72D297353CC}">
              <c16:uniqueId val="{00000001-7FDA-4C22-B573-6D605D4B0447}"/>
            </c:ext>
          </c:extLst>
        </c:ser>
        <c:dLbls>
          <c:showLegendKey val="0"/>
          <c:showVal val="0"/>
          <c:showCatName val="0"/>
          <c:showSerName val="0"/>
          <c:showPercent val="0"/>
          <c:showBubbleSize val="0"/>
        </c:dLbls>
        <c:gapWidth val="150"/>
        <c:axId val="460258072"/>
        <c:axId val="460258464"/>
      </c:barChart>
      <c:dateAx>
        <c:axId val="46025807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0258464"/>
        <c:crosses val="autoZero"/>
        <c:auto val="1"/>
        <c:lblOffset val="100"/>
        <c:baseTimeUnit val="months"/>
      </c:dateAx>
      <c:valAx>
        <c:axId val="46025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02580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SSVF</a:t>
            </a:r>
            <a:r>
              <a:rPr lang="en-US" sz="1600" baseline="0"/>
              <a:t> Veteran Exit Destinations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'SSFV Exits'!$C$1</c:f>
              <c:strCache>
                <c:ptCount val="1"/>
                <c:pt idx="0">
                  <c:v>HP</c:v>
                </c:pt>
              </c:strCache>
            </c:strRef>
          </c:tx>
          <c:spPr>
            <a:solidFill>
              <a:schemeClr val="accent1"/>
            </a:solidFill>
            <a:ln>
              <a:noFill/>
            </a:ln>
            <a:effectLst/>
          </c:spPr>
          <c:invertIfNegative val="0"/>
          <c:cat>
            <c:strRef>
              <c:f>'SSFV Exits'!$B$2:$B$22</c:f>
              <c:strCache>
                <c:ptCount val="21"/>
                <c:pt idx="0">
                  <c:v>Rental by client, no ongoing housing subsidy</c:v>
                </c:pt>
                <c:pt idx="1">
                  <c:v>Rental by client, with VASH housing subsidy</c:v>
                </c:pt>
                <c:pt idx="2">
                  <c:v>Place not meant for habitation</c:v>
                </c:pt>
                <c:pt idx="3">
                  <c:v>Transitional housing for homeless persons</c:v>
                </c:pt>
                <c:pt idx="4">
                  <c:v>Staying or living with family, permanent tenure</c:v>
                </c:pt>
                <c:pt idx="5">
                  <c:v>Staying or living with family, temporary tenure</c:v>
                </c:pt>
                <c:pt idx="6">
                  <c:v>Other</c:v>
                </c:pt>
                <c:pt idx="7">
                  <c:v>No exit interview completed</c:v>
                </c:pt>
                <c:pt idx="8">
                  <c:v>Staying or living with friends, temporary tenure</c:v>
                </c:pt>
                <c:pt idx="9">
                  <c:v>Rental by client, other (non-VASH) ongoing housing subsidy</c:v>
                </c:pt>
                <c:pt idx="10">
                  <c:v>Staying or living with friends, permanent tenure</c:v>
                </c:pt>
                <c:pt idx="11">
                  <c:v>Hotel or motel paid for without emergency shelter voucher</c:v>
                </c:pt>
                <c:pt idx="12">
                  <c:v>Emergency shelter, including hotel or motel paid for with shelter voucher</c:v>
                </c:pt>
                <c:pt idx="13">
                  <c:v>Jail, prison, or juvenile detention facility</c:v>
                </c:pt>
                <c:pt idx="14">
                  <c:v>Hospital or other residential non-psychiatric medical facility</c:v>
                </c:pt>
                <c:pt idx="15">
                  <c:v>Substance abuse treatment or detox center</c:v>
                </c:pt>
                <c:pt idx="16">
                  <c:v>Permanent housing for formerly homeless persons</c:v>
                </c:pt>
                <c:pt idx="17">
                  <c:v>Owned by client, no ongoing housing subsidy</c:v>
                </c:pt>
                <c:pt idx="18">
                  <c:v>Deceased</c:v>
                </c:pt>
                <c:pt idx="19">
                  <c:v>Rental by client, with GPD TIP housing subsidy</c:v>
                </c:pt>
                <c:pt idx="20">
                  <c:v>Client doesn't Know</c:v>
                </c:pt>
              </c:strCache>
            </c:strRef>
          </c:cat>
          <c:val>
            <c:numRef>
              <c:f>'SSFV Exits'!$C$2:$C$22</c:f>
              <c:numCache>
                <c:formatCode>General</c:formatCode>
                <c:ptCount val="21"/>
                <c:pt idx="0">
                  <c:v>293</c:v>
                </c:pt>
                <c:pt idx="1">
                  <c:v>55</c:v>
                </c:pt>
                <c:pt idx="3">
                  <c:v>4</c:v>
                </c:pt>
                <c:pt idx="4">
                  <c:v>13</c:v>
                </c:pt>
                <c:pt idx="5">
                  <c:v>12</c:v>
                </c:pt>
                <c:pt idx="6">
                  <c:v>3</c:v>
                </c:pt>
                <c:pt idx="7">
                  <c:v>5</c:v>
                </c:pt>
                <c:pt idx="8">
                  <c:v>11</c:v>
                </c:pt>
                <c:pt idx="9">
                  <c:v>8</c:v>
                </c:pt>
                <c:pt idx="10">
                  <c:v>2</c:v>
                </c:pt>
                <c:pt idx="11">
                  <c:v>4</c:v>
                </c:pt>
                <c:pt idx="13">
                  <c:v>1</c:v>
                </c:pt>
                <c:pt idx="17">
                  <c:v>3</c:v>
                </c:pt>
                <c:pt idx="18">
                  <c:v>1</c:v>
                </c:pt>
              </c:numCache>
            </c:numRef>
          </c:val>
          <c:extLst xmlns:c16r2="http://schemas.microsoft.com/office/drawing/2015/06/chart">
            <c:ext xmlns:c16="http://schemas.microsoft.com/office/drawing/2014/chart" uri="{C3380CC4-5D6E-409C-BE32-E72D297353CC}">
              <c16:uniqueId val="{00000000-4394-45CE-9C81-795261F13FED}"/>
            </c:ext>
          </c:extLst>
        </c:ser>
        <c:ser>
          <c:idx val="1"/>
          <c:order val="1"/>
          <c:tx>
            <c:strRef>
              <c:f>'SSFV Exits'!$D$1</c:f>
              <c:strCache>
                <c:ptCount val="1"/>
                <c:pt idx="0">
                  <c:v>RRH</c:v>
                </c:pt>
              </c:strCache>
            </c:strRef>
          </c:tx>
          <c:spPr>
            <a:solidFill>
              <a:schemeClr val="accent2"/>
            </a:solidFill>
            <a:ln>
              <a:noFill/>
            </a:ln>
            <a:effectLst/>
          </c:spPr>
          <c:invertIfNegative val="0"/>
          <c:cat>
            <c:strRef>
              <c:f>'SSFV Exits'!$B$2:$B$22</c:f>
              <c:strCache>
                <c:ptCount val="21"/>
                <c:pt idx="0">
                  <c:v>Rental by client, no ongoing housing subsidy</c:v>
                </c:pt>
                <c:pt idx="1">
                  <c:v>Rental by client, with VASH housing subsidy</c:v>
                </c:pt>
                <c:pt idx="2">
                  <c:v>Place not meant for habitation</c:v>
                </c:pt>
                <c:pt idx="3">
                  <c:v>Transitional housing for homeless persons</c:v>
                </c:pt>
                <c:pt idx="4">
                  <c:v>Staying or living with family, permanent tenure</c:v>
                </c:pt>
                <c:pt idx="5">
                  <c:v>Staying or living with family, temporary tenure</c:v>
                </c:pt>
                <c:pt idx="6">
                  <c:v>Other</c:v>
                </c:pt>
                <c:pt idx="7">
                  <c:v>No exit interview completed</c:v>
                </c:pt>
                <c:pt idx="8">
                  <c:v>Staying or living with friends, temporary tenure</c:v>
                </c:pt>
                <c:pt idx="9">
                  <c:v>Rental by client, other (non-VASH) ongoing housing subsidy</c:v>
                </c:pt>
                <c:pt idx="10">
                  <c:v>Staying or living with friends, permanent tenure</c:v>
                </c:pt>
                <c:pt idx="11">
                  <c:v>Hotel or motel paid for without emergency shelter voucher</c:v>
                </c:pt>
                <c:pt idx="12">
                  <c:v>Emergency shelter, including hotel or motel paid for with shelter voucher</c:v>
                </c:pt>
                <c:pt idx="13">
                  <c:v>Jail, prison, or juvenile detention facility</c:v>
                </c:pt>
                <c:pt idx="14">
                  <c:v>Hospital or other residential non-psychiatric medical facility</c:v>
                </c:pt>
                <c:pt idx="15">
                  <c:v>Substance abuse treatment or detox center</c:v>
                </c:pt>
                <c:pt idx="16">
                  <c:v>Permanent housing for formerly homeless persons</c:v>
                </c:pt>
                <c:pt idx="17">
                  <c:v>Owned by client, no ongoing housing subsidy</c:v>
                </c:pt>
                <c:pt idx="18">
                  <c:v>Deceased</c:v>
                </c:pt>
                <c:pt idx="19">
                  <c:v>Rental by client, with GPD TIP housing subsidy</c:v>
                </c:pt>
                <c:pt idx="20">
                  <c:v>Client doesn't Know</c:v>
                </c:pt>
              </c:strCache>
            </c:strRef>
          </c:cat>
          <c:val>
            <c:numRef>
              <c:f>'SSFV Exits'!$D$2:$D$22</c:f>
              <c:numCache>
                <c:formatCode>General</c:formatCode>
                <c:ptCount val="21"/>
                <c:pt idx="0">
                  <c:v>239</c:v>
                </c:pt>
                <c:pt idx="1">
                  <c:v>262</c:v>
                </c:pt>
                <c:pt idx="2">
                  <c:v>46</c:v>
                </c:pt>
                <c:pt idx="3">
                  <c:v>29</c:v>
                </c:pt>
                <c:pt idx="4">
                  <c:v>19</c:v>
                </c:pt>
                <c:pt idx="5">
                  <c:v>19</c:v>
                </c:pt>
                <c:pt idx="6">
                  <c:v>24</c:v>
                </c:pt>
                <c:pt idx="7">
                  <c:v>18</c:v>
                </c:pt>
                <c:pt idx="8">
                  <c:v>7</c:v>
                </c:pt>
                <c:pt idx="9">
                  <c:v>6</c:v>
                </c:pt>
                <c:pt idx="10">
                  <c:v>8</c:v>
                </c:pt>
                <c:pt idx="11">
                  <c:v>5</c:v>
                </c:pt>
                <c:pt idx="12">
                  <c:v>7</c:v>
                </c:pt>
                <c:pt idx="13">
                  <c:v>4</c:v>
                </c:pt>
                <c:pt idx="14">
                  <c:v>4</c:v>
                </c:pt>
                <c:pt idx="15">
                  <c:v>4</c:v>
                </c:pt>
                <c:pt idx="16">
                  <c:v>3</c:v>
                </c:pt>
                <c:pt idx="18">
                  <c:v>2</c:v>
                </c:pt>
                <c:pt idx="19">
                  <c:v>1</c:v>
                </c:pt>
                <c:pt idx="20">
                  <c:v>1</c:v>
                </c:pt>
              </c:numCache>
            </c:numRef>
          </c:val>
          <c:extLst xmlns:c16r2="http://schemas.microsoft.com/office/drawing/2015/06/chart">
            <c:ext xmlns:c16="http://schemas.microsoft.com/office/drawing/2014/chart" uri="{C3380CC4-5D6E-409C-BE32-E72D297353CC}">
              <c16:uniqueId val="{00000001-4394-45CE-9C81-795261F13FED}"/>
            </c:ext>
          </c:extLst>
        </c:ser>
        <c:dLbls>
          <c:showLegendKey val="0"/>
          <c:showVal val="0"/>
          <c:showCatName val="0"/>
          <c:showSerName val="0"/>
          <c:showPercent val="0"/>
          <c:showBubbleSize val="0"/>
        </c:dLbls>
        <c:gapWidth val="150"/>
        <c:axId val="460248664"/>
        <c:axId val="460253368"/>
      </c:barChart>
      <c:catAx>
        <c:axId val="460248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253368"/>
        <c:crosses val="autoZero"/>
        <c:auto val="1"/>
        <c:lblAlgn val="ctr"/>
        <c:lblOffset val="100"/>
        <c:noMultiLvlLbl val="0"/>
      </c:catAx>
      <c:valAx>
        <c:axId val="460253368"/>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02486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06372-13AA-4F5D-8734-012B898C5A60}"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endParaRPr lang="en-US"/>
        </a:p>
      </dgm:t>
    </dgm:pt>
    <dgm:pt modelId="{537BBFA2-17D9-4565-B411-4CE52680141B}">
      <dgm:prSet phldrT="[Text]"/>
      <dgm:spPr/>
      <dgm:t>
        <a:bodyPr/>
        <a:lstStyle/>
        <a:p>
          <a:r>
            <a:rPr lang="en-US" dirty="0" smtClean="0"/>
            <a:t>Programs</a:t>
          </a:r>
          <a:endParaRPr lang="en-US" dirty="0"/>
        </a:p>
      </dgm:t>
    </dgm:pt>
    <dgm:pt modelId="{889AE698-829B-4E31-BD67-2D51C2958678}" type="parTrans" cxnId="{84340510-4632-41A6-A5B5-B0A5F285DBA8}">
      <dgm:prSet/>
      <dgm:spPr/>
      <dgm:t>
        <a:bodyPr/>
        <a:lstStyle/>
        <a:p>
          <a:endParaRPr lang="en-US"/>
        </a:p>
      </dgm:t>
    </dgm:pt>
    <dgm:pt modelId="{3DD750B4-2BA8-42F8-A1D6-6C0D184CB823}" type="sibTrans" cxnId="{84340510-4632-41A6-A5B5-B0A5F285DBA8}">
      <dgm:prSet/>
      <dgm:spPr/>
      <dgm:t>
        <a:bodyPr/>
        <a:lstStyle/>
        <a:p>
          <a:endParaRPr lang="en-US"/>
        </a:p>
      </dgm:t>
    </dgm:pt>
    <dgm:pt modelId="{C067BC50-A9F8-4124-AB77-ACE6FAB52124}">
      <dgm:prSet phldrT="[Text]" custT="1"/>
      <dgm:spPr/>
      <dgm:t>
        <a:bodyPr/>
        <a:lstStyle/>
        <a:p>
          <a:r>
            <a:rPr lang="en-US" sz="5400" dirty="0" smtClean="0"/>
            <a:t>From</a:t>
          </a:r>
          <a:endParaRPr lang="en-US" sz="5400" dirty="0"/>
        </a:p>
      </dgm:t>
    </dgm:pt>
    <dgm:pt modelId="{8BADD37B-A785-4B91-BADD-96C6BA87C123}" type="parTrans" cxnId="{89137393-53BF-4FFC-AC37-A1BFCAF59B26}">
      <dgm:prSet/>
      <dgm:spPr/>
      <dgm:t>
        <a:bodyPr/>
        <a:lstStyle/>
        <a:p>
          <a:endParaRPr lang="en-US"/>
        </a:p>
      </dgm:t>
    </dgm:pt>
    <dgm:pt modelId="{A92D139E-4643-4747-A7C4-726A6D5CF5BB}" type="sibTrans" cxnId="{89137393-53BF-4FFC-AC37-A1BFCAF59B26}">
      <dgm:prSet/>
      <dgm:spPr/>
      <dgm:t>
        <a:bodyPr/>
        <a:lstStyle/>
        <a:p>
          <a:endParaRPr lang="en-US"/>
        </a:p>
      </dgm:t>
    </dgm:pt>
    <dgm:pt modelId="{3F95E334-F7AF-4192-9E03-91FFE4B5C180}">
      <dgm:prSet phldrT="[Text]"/>
      <dgm:spPr/>
      <dgm:t>
        <a:bodyPr/>
        <a:lstStyle/>
        <a:p>
          <a:r>
            <a:rPr lang="en-US" dirty="0" smtClean="0"/>
            <a:t>Homeless Response System</a:t>
          </a:r>
          <a:endParaRPr lang="en-US" dirty="0"/>
        </a:p>
      </dgm:t>
    </dgm:pt>
    <dgm:pt modelId="{675DD2E5-58E7-4264-958A-65E96B71A477}" type="parTrans" cxnId="{E686CB64-2FE3-42D8-9777-D41A147828DC}">
      <dgm:prSet/>
      <dgm:spPr/>
      <dgm:t>
        <a:bodyPr/>
        <a:lstStyle/>
        <a:p>
          <a:endParaRPr lang="en-US"/>
        </a:p>
      </dgm:t>
    </dgm:pt>
    <dgm:pt modelId="{5C2171C2-CCC8-422E-B4CA-C2A61904DBAD}" type="sibTrans" cxnId="{E686CB64-2FE3-42D8-9777-D41A147828DC}">
      <dgm:prSet/>
      <dgm:spPr/>
      <dgm:t>
        <a:bodyPr/>
        <a:lstStyle/>
        <a:p>
          <a:endParaRPr lang="en-US"/>
        </a:p>
      </dgm:t>
    </dgm:pt>
    <dgm:pt modelId="{DE84B1A0-E0A0-44BD-8845-69E363F5544C}">
      <dgm:prSet phldrT="[Text]" custT="1"/>
      <dgm:spPr/>
      <dgm:t>
        <a:bodyPr/>
        <a:lstStyle/>
        <a:p>
          <a:r>
            <a:rPr lang="en-US" sz="5400" dirty="0" smtClean="0"/>
            <a:t>To</a:t>
          </a:r>
          <a:endParaRPr lang="en-US" sz="5400" dirty="0"/>
        </a:p>
      </dgm:t>
    </dgm:pt>
    <dgm:pt modelId="{A3FA8EA7-9F22-4852-8069-37B8A7380044}" type="parTrans" cxnId="{53D038F7-5F51-4E76-B270-E464963CA78A}">
      <dgm:prSet/>
      <dgm:spPr/>
      <dgm:t>
        <a:bodyPr/>
        <a:lstStyle/>
        <a:p>
          <a:endParaRPr lang="en-US"/>
        </a:p>
      </dgm:t>
    </dgm:pt>
    <dgm:pt modelId="{EADB9CE7-48DD-4DCC-A771-CF6F0D28DE95}" type="sibTrans" cxnId="{53D038F7-5F51-4E76-B270-E464963CA78A}">
      <dgm:prSet/>
      <dgm:spPr/>
      <dgm:t>
        <a:bodyPr/>
        <a:lstStyle/>
        <a:p>
          <a:endParaRPr lang="en-US"/>
        </a:p>
      </dgm:t>
    </dgm:pt>
    <dgm:pt modelId="{7860064B-A21D-4A03-9268-C159B92263D5}" type="pres">
      <dgm:prSet presAssocID="{A0906372-13AA-4F5D-8734-012B898C5A60}" presName="Name0" presStyleCnt="0">
        <dgm:presLayoutVars>
          <dgm:dir/>
          <dgm:animOne val="branch"/>
          <dgm:animLvl val="lvl"/>
        </dgm:presLayoutVars>
      </dgm:prSet>
      <dgm:spPr/>
      <dgm:t>
        <a:bodyPr/>
        <a:lstStyle/>
        <a:p>
          <a:endParaRPr lang="en-US"/>
        </a:p>
      </dgm:t>
    </dgm:pt>
    <dgm:pt modelId="{19A291D8-5970-45FB-9C19-2A8B77A578BF}" type="pres">
      <dgm:prSet presAssocID="{537BBFA2-17D9-4565-B411-4CE52680141B}" presName="chaos" presStyleCnt="0"/>
      <dgm:spPr/>
      <dgm:t>
        <a:bodyPr/>
        <a:lstStyle/>
        <a:p>
          <a:endParaRPr lang="en-US"/>
        </a:p>
      </dgm:t>
    </dgm:pt>
    <dgm:pt modelId="{04B34692-1C74-442E-8C8D-5B799DC9AEC8}" type="pres">
      <dgm:prSet presAssocID="{537BBFA2-17D9-4565-B411-4CE52680141B}" presName="parTx1" presStyleLbl="revTx" presStyleIdx="0" presStyleCnt="3"/>
      <dgm:spPr/>
      <dgm:t>
        <a:bodyPr/>
        <a:lstStyle/>
        <a:p>
          <a:endParaRPr lang="en-US"/>
        </a:p>
      </dgm:t>
    </dgm:pt>
    <dgm:pt modelId="{AE53EAC8-CB3F-4B69-BA1E-7747B99E7631}" type="pres">
      <dgm:prSet presAssocID="{537BBFA2-17D9-4565-B411-4CE52680141B}" presName="desTx1" presStyleLbl="revTx" presStyleIdx="1" presStyleCnt="3" custLinFactNeighborX="4388" custLinFactNeighborY="-17099">
        <dgm:presLayoutVars>
          <dgm:bulletEnabled val="1"/>
        </dgm:presLayoutVars>
      </dgm:prSet>
      <dgm:spPr/>
      <dgm:t>
        <a:bodyPr/>
        <a:lstStyle/>
        <a:p>
          <a:endParaRPr lang="en-US"/>
        </a:p>
      </dgm:t>
    </dgm:pt>
    <dgm:pt modelId="{DFDBDDEE-B8F1-4DFD-A571-9BCB3BD75633}" type="pres">
      <dgm:prSet presAssocID="{537BBFA2-17D9-4565-B411-4CE52680141B}" presName="c1" presStyleLbl="node1" presStyleIdx="0" presStyleCnt="19"/>
      <dgm:spPr/>
      <dgm:t>
        <a:bodyPr/>
        <a:lstStyle/>
        <a:p>
          <a:endParaRPr lang="en-US"/>
        </a:p>
      </dgm:t>
    </dgm:pt>
    <dgm:pt modelId="{44F13752-EDB0-4184-B348-618C54E5EB04}" type="pres">
      <dgm:prSet presAssocID="{537BBFA2-17D9-4565-B411-4CE52680141B}" presName="c2" presStyleLbl="node1" presStyleIdx="1" presStyleCnt="19"/>
      <dgm:spPr/>
      <dgm:t>
        <a:bodyPr/>
        <a:lstStyle/>
        <a:p>
          <a:endParaRPr lang="en-US"/>
        </a:p>
      </dgm:t>
    </dgm:pt>
    <dgm:pt modelId="{948DA41F-EA25-4563-9843-8766EA89FDC7}" type="pres">
      <dgm:prSet presAssocID="{537BBFA2-17D9-4565-B411-4CE52680141B}" presName="c3" presStyleLbl="node1" presStyleIdx="2" presStyleCnt="19"/>
      <dgm:spPr/>
      <dgm:t>
        <a:bodyPr/>
        <a:lstStyle/>
        <a:p>
          <a:endParaRPr lang="en-US"/>
        </a:p>
      </dgm:t>
    </dgm:pt>
    <dgm:pt modelId="{6E552BDA-0147-413C-9F28-113DC4693BEE}" type="pres">
      <dgm:prSet presAssocID="{537BBFA2-17D9-4565-B411-4CE52680141B}" presName="c4" presStyleLbl="node1" presStyleIdx="3" presStyleCnt="19"/>
      <dgm:spPr/>
      <dgm:t>
        <a:bodyPr/>
        <a:lstStyle/>
        <a:p>
          <a:endParaRPr lang="en-US"/>
        </a:p>
      </dgm:t>
    </dgm:pt>
    <dgm:pt modelId="{FF2DF3BB-B8B0-4B5A-9C09-254EBCAAD61F}" type="pres">
      <dgm:prSet presAssocID="{537BBFA2-17D9-4565-B411-4CE52680141B}" presName="c5" presStyleLbl="node1" presStyleIdx="4" presStyleCnt="19"/>
      <dgm:spPr/>
      <dgm:t>
        <a:bodyPr/>
        <a:lstStyle/>
        <a:p>
          <a:endParaRPr lang="en-US"/>
        </a:p>
      </dgm:t>
    </dgm:pt>
    <dgm:pt modelId="{184AA671-3C80-4A45-A90F-47A4D53F2172}" type="pres">
      <dgm:prSet presAssocID="{537BBFA2-17D9-4565-B411-4CE52680141B}" presName="c6" presStyleLbl="node1" presStyleIdx="5" presStyleCnt="19"/>
      <dgm:spPr/>
      <dgm:t>
        <a:bodyPr/>
        <a:lstStyle/>
        <a:p>
          <a:endParaRPr lang="en-US"/>
        </a:p>
      </dgm:t>
    </dgm:pt>
    <dgm:pt modelId="{EE7843AF-F60E-47BF-BA73-5A112ECD6579}" type="pres">
      <dgm:prSet presAssocID="{537BBFA2-17D9-4565-B411-4CE52680141B}" presName="c7" presStyleLbl="node1" presStyleIdx="6" presStyleCnt="19"/>
      <dgm:spPr/>
      <dgm:t>
        <a:bodyPr/>
        <a:lstStyle/>
        <a:p>
          <a:endParaRPr lang="en-US"/>
        </a:p>
      </dgm:t>
    </dgm:pt>
    <dgm:pt modelId="{99B5179F-C461-4F78-A478-9EC7072984C0}" type="pres">
      <dgm:prSet presAssocID="{537BBFA2-17D9-4565-B411-4CE52680141B}" presName="c8" presStyleLbl="node1" presStyleIdx="7" presStyleCnt="19"/>
      <dgm:spPr/>
      <dgm:t>
        <a:bodyPr/>
        <a:lstStyle/>
        <a:p>
          <a:endParaRPr lang="en-US"/>
        </a:p>
      </dgm:t>
    </dgm:pt>
    <dgm:pt modelId="{0A56F678-D038-4936-B1D4-4016BB66C518}" type="pres">
      <dgm:prSet presAssocID="{537BBFA2-17D9-4565-B411-4CE52680141B}" presName="c9" presStyleLbl="node1" presStyleIdx="8" presStyleCnt="19"/>
      <dgm:spPr/>
      <dgm:t>
        <a:bodyPr/>
        <a:lstStyle/>
        <a:p>
          <a:endParaRPr lang="en-US"/>
        </a:p>
      </dgm:t>
    </dgm:pt>
    <dgm:pt modelId="{320C37E2-8C89-49C7-A8AE-5F1939BA972C}" type="pres">
      <dgm:prSet presAssocID="{537BBFA2-17D9-4565-B411-4CE52680141B}" presName="c10" presStyleLbl="node1" presStyleIdx="9" presStyleCnt="19"/>
      <dgm:spPr/>
      <dgm:t>
        <a:bodyPr/>
        <a:lstStyle/>
        <a:p>
          <a:endParaRPr lang="en-US"/>
        </a:p>
      </dgm:t>
    </dgm:pt>
    <dgm:pt modelId="{EB1895C8-943A-4A3F-B129-887CF1DAAFB5}" type="pres">
      <dgm:prSet presAssocID="{537BBFA2-17D9-4565-B411-4CE52680141B}" presName="c11" presStyleLbl="node1" presStyleIdx="10" presStyleCnt="19"/>
      <dgm:spPr/>
      <dgm:t>
        <a:bodyPr/>
        <a:lstStyle/>
        <a:p>
          <a:endParaRPr lang="en-US"/>
        </a:p>
      </dgm:t>
    </dgm:pt>
    <dgm:pt modelId="{AB66B433-A3DC-4D1A-AC28-9E9604E3041F}" type="pres">
      <dgm:prSet presAssocID="{537BBFA2-17D9-4565-B411-4CE52680141B}" presName="c12" presStyleLbl="node1" presStyleIdx="11" presStyleCnt="19"/>
      <dgm:spPr/>
      <dgm:t>
        <a:bodyPr/>
        <a:lstStyle/>
        <a:p>
          <a:endParaRPr lang="en-US"/>
        </a:p>
      </dgm:t>
    </dgm:pt>
    <dgm:pt modelId="{212EB5E1-FF42-49F7-9B09-C9B85CFA4676}" type="pres">
      <dgm:prSet presAssocID="{537BBFA2-17D9-4565-B411-4CE52680141B}" presName="c13" presStyleLbl="node1" presStyleIdx="12" presStyleCnt="19"/>
      <dgm:spPr/>
      <dgm:t>
        <a:bodyPr/>
        <a:lstStyle/>
        <a:p>
          <a:endParaRPr lang="en-US"/>
        </a:p>
      </dgm:t>
    </dgm:pt>
    <dgm:pt modelId="{34177364-4944-4320-A076-D72EBEDDFD53}" type="pres">
      <dgm:prSet presAssocID="{537BBFA2-17D9-4565-B411-4CE52680141B}" presName="c14" presStyleLbl="node1" presStyleIdx="13" presStyleCnt="19"/>
      <dgm:spPr/>
      <dgm:t>
        <a:bodyPr/>
        <a:lstStyle/>
        <a:p>
          <a:endParaRPr lang="en-US"/>
        </a:p>
      </dgm:t>
    </dgm:pt>
    <dgm:pt modelId="{E102061E-5E09-4FB3-8AB5-F62CDE4E9595}" type="pres">
      <dgm:prSet presAssocID="{537BBFA2-17D9-4565-B411-4CE52680141B}" presName="c15" presStyleLbl="node1" presStyleIdx="14" presStyleCnt="19"/>
      <dgm:spPr/>
      <dgm:t>
        <a:bodyPr/>
        <a:lstStyle/>
        <a:p>
          <a:endParaRPr lang="en-US"/>
        </a:p>
      </dgm:t>
    </dgm:pt>
    <dgm:pt modelId="{474F2382-9F90-40ED-99F0-CD9DF50B4F3A}" type="pres">
      <dgm:prSet presAssocID="{537BBFA2-17D9-4565-B411-4CE52680141B}" presName="c16" presStyleLbl="node1" presStyleIdx="15" presStyleCnt="19"/>
      <dgm:spPr/>
      <dgm:t>
        <a:bodyPr/>
        <a:lstStyle/>
        <a:p>
          <a:endParaRPr lang="en-US"/>
        </a:p>
      </dgm:t>
    </dgm:pt>
    <dgm:pt modelId="{8DD24192-FE0D-4CB1-8380-AB7C74EA9536}" type="pres">
      <dgm:prSet presAssocID="{537BBFA2-17D9-4565-B411-4CE52680141B}" presName="c17" presStyleLbl="node1" presStyleIdx="16" presStyleCnt="19"/>
      <dgm:spPr/>
      <dgm:t>
        <a:bodyPr/>
        <a:lstStyle/>
        <a:p>
          <a:endParaRPr lang="en-US"/>
        </a:p>
      </dgm:t>
    </dgm:pt>
    <dgm:pt modelId="{F667F938-4376-442B-A8B3-A317EC163B09}" type="pres">
      <dgm:prSet presAssocID="{537BBFA2-17D9-4565-B411-4CE52680141B}" presName="c18" presStyleLbl="node1" presStyleIdx="17" presStyleCnt="19"/>
      <dgm:spPr/>
      <dgm:t>
        <a:bodyPr/>
        <a:lstStyle/>
        <a:p>
          <a:endParaRPr lang="en-US"/>
        </a:p>
      </dgm:t>
    </dgm:pt>
    <dgm:pt modelId="{429C3EF2-8B41-4BE9-9636-834E34346758}" type="pres">
      <dgm:prSet presAssocID="{3DD750B4-2BA8-42F8-A1D6-6C0D184CB823}" presName="chevronComposite1" presStyleCnt="0"/>
      <dgm:spPr/>
      <dgm:t>
        <a:bodyPr/>
        <a:lstStyle/>
        <a:p>
          <a:endParaRPr lang="en-US"/>
        </a:p>
      </dgm:t>
    </dgm:pt>
    <dgm:pt modelId="{804ED2A0-AEB3-4CA5-A86F-E63252C6EF03}" type="pres">
      <dgm:prSet presAssocID="{3DD750B4-2BA8-42F8-A1D6-6C0D184CB823}" presName="chevron1" presStyleLbl="sibTrans2D1" presStyleIdx="0" presStyleCnt="2" custLinFactNeighborX="2457" custLinFactNeighborY="-4064"/>
      <dgm:spPr/>
      <dgm:t>
        <a:bodyPr/>
        <a:lstStyle/>
        <a:p>
          <a:endParaRPr lang="en-US"/>
        </a:p>
      </dgm:t>
    </dgm:pt>
    <dgm:pt modelId="{206BEADB-0E05-4D04-91DA-1C10C2ED3D50}" type="pres">
      <dgm:prSet presAssocID="{3DD750B4-2BA8-42F8-A1D6-6C0D184CB823}" presName="spChevron1" presStyleCnt="0"/>
      <dgm:spPr/>
      <dgm:t>
        <a:bodyPr/>
        <a:lstStyle/>
        <a:p>
          <a:endParaRPr lang="en-US"/>
        </a:p>
      </dgm:t>
    </dgm:pt>
    <dgm:pt modelId="{C6EBC04B-2985-4BD9-995F-0164846BF751}" type="pres">
      <dgm:prSet presAssocID="{3DD750B4-2BA8-42F8-A1D6-6C0D184CB823}" presName="overlap" presStyleCnt="0"/>
      <dgm:spPr/>
      <dgm:t>
        <a:bodyPr/>
        <a:lstStyle/>
        <a:p>
          <a:endParaRPr lang="en-US"/>
        </a:p>
      </dgm:t>
    </dgm:pt>
    <dgm:pt modelId="{847EF623-98BD-4CFB-8377-2AC8EDB97671}" type="pres">
      <dgm:prSet presAssocID="{3DD750B4-2BA8-42F8-A1D6-6C0D184CB823}" presName="chevronComposite2" presStyleCnt="0"/>
      <dgm:spPr/>
      <dgm:t>
        <a:bodyPr/>
        <a:lstStyle/>
        <a:p>
          <a:endParaRPr lang="en-US"/>
        </a:p>
      </dgm:t>
    </dgm:pt>
    <dgm:pt modelId="{93B35812-FEB5-456A-B4B2-80FAC14B95CF}" type="pres">
      <dgm:prSet presAssocID="{3DD750B4-2BA8-42F8-A1D6-6C0D184CB823}" presName="chevron2" presStyleLbl="sibTrans2D1" presStyleIdx="1" presStyleCnt="2"/>
      <dgm:spPr/>
      <dgm:t>
        <a:bodyPr/>
        <a:lstStyle/>
        <a:p>
          <a:endParaRPr lang="en-US"/>
        </a:p>
      </dgm:t>
    </dgm:pt>
    <dgm:pt modelId="{33887B9A-9AC9-44A1-A7C7-57B3D158E3E7}" type="pres">
      <dgm:prSet presAssocID="{3DD750B4-2BA8-42F8-A1D6-6C0D184CB823}" presName="spChevron2" presStyleCnt="0"/>
      <dgm:spPr/>
      <dgm:t>
        <a:bodyPr/>
        <a:lstStyle/>
        <a:p>
          <a:endParaRPr lang="en-US"/>
        </a:p>
      </dgm:t>
    </dgm:pt>
    <dgm:pt modelId="{4C5C5874-DA99-47B7-948A-9418E1F0BE1C}" type="pres">
      <dgm:prSet presAssocID="{3F95E334-F7AF-4192-9E03-91FFE4B5C180}" presName="last" presStyleCnt="0"/>
      <dgm:spPr/>
      <dgm:t>
        <a:bodyPr/>
        <a:lstStyle/>
        <a:p>
          <a:endParaRPr lang="en-US"/>
        </a:p>
      </dgm:t>
    </dgm:pt>
    <dgm:pt modelId="{C41C5CCE-7E55-4D04-8702-20ECCDD61DDD}" type="pres">
      <dgm:prSet presAssocID="{3F95E334-F7AF-4192-9E03-91FFE4B5C180}" presName="circleTx" presStyleLbl="node1" presStyleIdx="18" presStyleCnt="19"/>
      <dgm:spPr/>
      <dgm:t>
        <a:bodyPr/>
        <a:lstStyle/>
        <a:p>
          <a:endParaRPr lang="en-US"/>
        </a:p>
      </dgm:t>
    </dgm:pt>
    <dgm:pt modelId="{45ECBD99-4CC3-48DE-A387-C15C216805F5}" type="pres">
      <dgm:prSet presAssocID="{3F95E334-F7AF-4192-9E03-91FFE4B5C180}" presName="desTxN" presStyleLbl="revTx" presStyleIdx="2" presStyleCnt="3" custLinFactNeighborX="-4595" custLinFactNeighborY="-17099">
        <dgm:presLayoutVars>
          <dgm:bulletEnabled val="1"/>
        </dgm:presLayoutVars>
      </dgm:prSet>
      <dgm:spPr/>
      <dgm:t>
        <a:bodyPr/>
        <a:lstStyle/>
        <a:p>
          <a:endParaRPr lang="en-US"/>
        </a:p>
      </dgm:t>
    </dgm:pt>
    <dgm:pt modelId="{B7E704F2-1D62-4E93-83A1-8EB1B3BE289D}" type="pres">
      <dgm:prSet presAssocID="{3F95E334-F7AF-4192-9E03-91FFE4B5C180}" presName="spN" presStyleCnt="0"/>
      <dgm:spPr/>
      <dgm:t>
        <a:bodyPr/>
        <a:lstStyle/>
        <a:p>
          <a:endParaRPr lang="en-US"/>
        </a:p>
      </dgm:t>
    </dgm:pt>
  </dgm:ptLst>
  <dgm:cxnLst>
    <dgm:cxn modelId="{53D038F7-5F51-4E76-B270-E464963CA78A}" srcId="{3F95E334-F7AF-4192-9E03-91FFE4B5C180}" destId="{DE84B1A0-E0A0-44BD-8845-69E363F5544C}" srcOrd="0" destOrd="0" parTransId="{A3FA8EA7-9F22-4852-8069-37B8A7380044}" sibTransId="{EADB9CE7-48DD-4DCC-A771-CF6F0D28DE95}"/>
    <dgm:cxn modelId="{64FB5D1E-5382-4534-9F3A-CC1EF3298104}" type="presOf" srcId="{3F95E334-F7AF-4192-9E03-91FFE4B5C180}" destId="{C41C5CCE-7E55-4D04-8702-20ECCDD61DDD}" srcOrd="0" destOrd="0" presId="urn:microsoft.com/office/officeart/2009/3/layout/RandomtoResultProcess"/>
    <dgm:cxn modelId="{89137393-53BF-4FFC-AC37-A1BFCAF59B26}" srcId="{537BBFA2-17D9-4565-B411-4CE52680141B}" destId="{C067BC50-A9F8-4124-AB77-ACE6FAB52124}" srcOrd="0" destOrd="0" parTransId="{8BADD37B-A785-4B91-BADD-96C6BA87C123}" sibTransId="{A92D139E-4643-4747-A7C4-726A6D5CF5BB}"/>
    <dgm:cxn modelId="{37BDD277-7CA9-4BA5-9E4C-5835084C1672}" type="presOf" srcId="{DE84B1A0-E0A0-44BD-8845-69E363F5544C}" destId="{45ECBD99-4CC3-48DE-A387-C15C216805F5}" srcOrd="0" destOrd="0" presId="urn:microsoft.com/office/officeart/2009/3/layout/RandomtoResultProcess"/>
    <dgm:cxn modelId="{84340510-4632-41A6-A5B5-B0A5F285DBA8}" srcId="{A0906372-13AA-4F5D-8734-012B898C5A60}" destId="{537BBFA2-17D9-4565-B411-4CE52680141B}" srcOrd="0" destOrd="0" parTransId="{889AE698-829B-4E31-BD67-2D51C2958678}" sibTransId="{3DD750B4-2BA8-42F8-A1D6-6C0D184CB823}"/>
    <dgm:cxn modelId="{7CDC4E77-1870-4AE3-BD9D-EDC5D36AD007}" type="presOf" srcId="{A0906372-13AA-4F5D-8734-012B898C5A60}" destId="{7860064B-A21D-4A03-9268-C159B92263D5}" srcOrd="0" destOrd="0" presId="urn:microsoft.com/office/officeart/2009/3/layout/RandomtoResultProcess"/>
    <dgm:cxn modelId="{E686CB64-2FE3-42D8-9777-D41A147828DC}" srcId="{A0906372-13AA-4F5D-8734-012B898C5A60}" destId="{3F95E334-F7AF-4192-9E03-91FFE4B5C180}" srcOrd="1" destOrd="0" parTransId="{675DD2E5-58E7-4264-958A-65E96B71A477}" sibTransId="{5C2171C2-CCC8-422E-B4CA-C2A61904DBAD}"/>
    <dgm:cxn modelId="{77C6C0B7-EB9F-492E-BB5D-61FD704DB607}" type="presOf" srcId="{537BBFA2-17D9-4565-B411-4CE52680141B}" destId="{04B34692-1C74-442E-8C8D-5B799DC9AEC8}" srcOrd="0" destOrd="0" presId="urn:microsoft.com/office/officeart/2009/3/layout/RandomtoResultProcess"/>
    <dgm:cxn modelId="{D2000DE7-13ED-474A-A75F-F4D56BCD8FE8}" type="presOf" srcId="{C067BC50-A9F8-4124-AB77-ACE6FAB52124}" destId="{AE53EAC8-CB3F-4B69-BA1E-7747B99E7631}" srcOrd="0" destOrd="0" presId="urn:microsoft.com/office/officeart/2009/3/layout/RandomtoResultProcess"/>
    <dgm:cxn modelId="{DB2A9AB3-3D5E-4DDF-995E-AC96872C6D71}" type="presParOf" srcId="{7860064B-A21D-4A03-9268-C159B92263D5}" destId="{19A291D8-5970-45FB-9C19-2A8B77A578BF}" srcOrd="0" destOrd="0" presId="urn:microsoft.com/office/officeart/2009/3/layout/RandomtoResultProcess"/>
    <dgm:cxn modelId="{586F8D8C-BEEA-42CE-9063-39576F3B1DB4}" type="presParOf" srcId="{19A291D8-5970-45FB-9C19-2A8B77A578BF}" destId="{04B34692-1C74-442E-8C8D-5B799DC9AEC8}" srcOrd="0" destOrd="0" presId="urn:microsoft.com/office/officeart/2009/3/layout/RandomtoResultProcess"/>
    <dgm:cxn modelId="{B2EEE012-FA1F-446B-8B35-ED12B900D6B9}" type="presParOf" srcId="{19A291D8-5970-45FB-9C19-2A8B77A578BF}" destId="{AE53EAC8-CB3F-4B69-BA1E-7747B99E7631}" srcOrd="1" destOrd="0" presId="urn:microsoft.com/office/officeart/2009/3/layout/RandomtoResultProcess"/>
    <dgm:cxn modelId="{96F38E21-A20C-4ADB-8296-257D016C8241}" type="presParOf" srcId="{19A291D8-5970-45FB-9C19-2A8B77A578BF}" destId="{DFDBDDEE-B8F1-4DFD-A571-9BCB3BD75633}" srcOrd="2" destOrd="0" presId="urn:microsoft.com/office/officeart/2009/3/layout/RandomtoResultProcess"/>
    <dgm:cxn modelId="{438A6606-3D24-4865-AD95-EE0D191F6371}" type="presParOf" srcId="{19A291D8-5970-45FB-9C19-2A8B77A578BF}" destId="{44F13752-EDB0-4184-B348-618C54E5EB04}" srcOrd="3" destOrd="0" presId="urn:microsoft.com/office/officeart/2009/3/layout/RandomtoResultProcess"/>
    <dgm:cxn modelId="{F9F13ABE-9B04-4349-9F1C-44D1C6F44D98}" type="presParOf" srcId="{19A291D8-5970-45FB-9C19-2A8B77A578BF}" destId="{948DA41F-EA25-4563-9843-8766EA89FDC7}" srcOrd="4" destOrd="0" presId="urn:microsoft.com/office/officeart/2009/3/layout/RandomtoResultProcess"/>
    <dgm:cxn modelId="{B0B2D061-1371-4D95-81AE-34559B0B1504}" type="presParOf" srcId="{19A291D8-5970-45FB-9C19-2A8B77A578BF}" destId="{6E552BDA-0147-413C-9F28-113DC4693BEE}" srcOrd="5" destOrd="0" presId="urn:microsoft.com/office/officeart/2009/3/layout/RandomtoResultProcess"/>
    <dgm:cxn modelId="{A502048E-B7AC-4CB6-8559-056CEFFAE687}" type="presParOf" srcId="{19A291D8-5970-45FB-9C19-2A8B77A578BF}" destId="{FF2DF3BB-B8B0-4B5A-9C09-254EBCAAD61F}" srcOrd="6" destOrd="0" presId="urn:microsoft.com/office/officeart/2009/3/layout/RandomtoResultProcess"/>
    <dgm:cxn modelId="{26FB98D8-BF98-467F-B7EE-9C3B3BF1FE2D}" type="presParOf" srcId="{19A291D8-5970-45FB-9C19-2A8B77A578BF}" destId="{184AA671-3C80-4A45-A90F-47A4D53F2172}" srcOrd="7" destOrd="0" presId="urn:microsoft.com/office/officeart/2009/3/layout/RandomtoResultProcess"/>
    <dgm:cxn modelId="{0E0CC115-EDE6-436E-A10C-A3760AC24C1F}" type="presParOf" srcId="{19A291D8-5970-45FB-9C19-2A8B77A578BF}" destId="{EE7843AF-F60E-47BF-BA73-5A112ECD6579}" srcOrd="8" destOrd="0" presId="urn:microsoft.com/office/officeart/2009/3/layout/RandomtoResultProcess"/>
    <dgm:cxn modelId="{611D3A75-1DC4-4149-8C37-A659CD77D059}" type="presParOf" srcId="{19A291D8-5970-45FB-9C19-2A8B77A578BF}" destId="{99B5179F-C461-4F78-A478-9EC7072984C0}" srcOrd="9" destOrd="0" presId="urn:microsoft.com/office/officeart/2009/3/layout/RandomtoResultProcess"/>
    <dgm:cxn modelId="{B501B10F-B14F-441B-9CEF-2D53B8B315AF}" type="presParOf" srcId="{19A291D8-5970-45FB-9C19-2A8B77A578BF}" destId="{0A56F678-D038-4936-B1D4-4016BB66C518}" srcOrd="10" destOrd="0" presId="urn:microsoft.com/office/officeart/2009/3/layout/RandomtoResultProcess"/>
    <dgm:cxn modelId="{A05FE4F3-C404-4729-8BEE-F47E6B9A02D1}" type="presParOf" srcId="{19A291D8-5970-45FB-9C19-2A8B77A578BF}" destId="{320C37E2-8C89-49C7-A8AE-5F1939BA972C}" srcOrd="11" destOrd="0" presId="urn:microsoft.com/office/officeart/2009/3/layout/RandomtoResultProcess"/>
    <dgm:cxn modelId="{68ADDBBF-3F80-46CB-ACAA-A5706E9665A2}" type="presParOf" srcId="{19A291D8-5970-45FB-9C19-2A8B77A578BF}" destId="{EB1895C8-943A-4A3F-B129-887CF1DAAFB5}" srcOrd="12" destOrd="0" presId="urn:microsoft.com/office/officeart/2009/3/layout/RandomtoResultProcess"/>
    <dgm:cxn modelId="{B478E075-257F-4DE0-A5E9-69944999764C}" type="presParOf" srcId="{19A291D8-5970-45FB-9C19-2A8B77A578BF}" destId="{AB66B433-A3DC-4D1A-AC28-9E9604E3041F}" srcOrd="13" destOrd="0" presId="urn:microsoft.com/office/officeart/2009/3/layout/RandomtoResultProcess"/>
    <dgm:cxn modelId="{D3A9BAC2-B12C-43A4-94EE-74184B4C43EF}" type="presParOf" srcId="{19A291D8-5970-45FB-9C19-2A8B77A578BF}" destId="{212EB5E1-FF42-49F7-9B09-C9B85CFA4676}" srcOrd="14" destOrd="0" presId="urn:microsoft.com/office/officeart/2009/3/layout/RandomtoResultProcess"/>
    <dgm:cxn modelId="{5ACAA4F5-2A7E-472C-9789-E35F9E2C7A93}" type="presParOf" srcId="{19A291D8-5970-45FB-9C19-2A8B77A578BF}" destId="{34177364-4944-4320-A076-D72EBEDDFD53}" srcOrd="15" destOrd="0" presId="urn:microsoft.com/office/officeart/2009/3/layout/RandomtoResultProcess"/>
    <dgm:cxn modelId="{BBE84A50-3020-4758-8CE5-1E60D0A5BDD5}" type="presParOf" srcId="{19A291D8-5970-45FB-9C19-2A8B77A578BF}" destId="{E102061E-5E09-4FB3-8AB5-F62CDE4E9595}" srcOrd="16" destOrd="0" presId="urn:microsoft.com/office/officeart/2009/3/layout/RandomtoResultProcess"/>
    <dgm:cxn modelId="{E9DFE2B7-9551-4987-868F-70694F17B78B}" type="presParOf" srcId="{19A291D8-5970-45FB-9C19-2A8B77A578BF}" destId="{474F2382-9F90-40ED-99F0-CD9DF50B4F3A}" srcOrd="17" destOrd="0" presId="urn:microsoft.com/office/officeart/2009/3/layout/RandomtoResultProcess"/>
    <dgm:cxn modelId="{BB24BE45-EFF8-440D-A294-1859A797EC33}" type="presParOf" srcId="{19A291D8-5970-45FB-9C19-2A8B77A578BF}" destId="{8DD24192-FE0D-4CB1-8380-AB7C74EA9536}" srcOrd="18" destOrd="0" presId="urn:microsoft.com/office/officeart/2009/3/layout/RandomtoResultProcess"/>
    <dgm:cxn modelId="{3B7C4FAA-FF04-471A-9718-ED9BDB51711F}" type="presParOf" srcId="{19A291D8-5970-45FB-9C19-2A8B77A578BF}" destId="{F667F938-4376-442B-A8B3-A317EC163B09}" srcOrd="19" destOrd="0" presId="urn:microsoft.com/office/officeart/2009/3/layout/RandomtoResultProcess"/>
    <dgm:cxn modelId="{2E2A0636-934E-4138-8B19-87399C2ABD7D}" type="presParOf" srcId="{7860064B-A21D-4A03-9268-C159B92263D5}" destId="{429C3EF2-8B41-4BE9-9636-834E34346758}" srcOrd="1" destOrd="0" presId="urn:microsoft.com/office/officeart/2009/3/layout/RandomtoResultProcess"/>
    <dgm:cxn modelId="{7583660D-5157-490F-AEAE-B2E756D48128}" type="presParOf" srcId="{429C3EF2-8B41-4BE9-9636-834E34346758}" destId="{804ED2A0-AEB3-4CA5-A86F-E63252C6EF03}" srcOrd="0" destOrd="0" presId="urn:microsoft.com/office/officeart/2009/3/layout/RandomtoResultProcess"/>
    <dgm:cxn modelId="{67C531C1-AC0A-4A07-AFCB-EBA1549ECFF9}" type="presParOf" srcId="{429C3EF2-8B41-4BE9-9636-834E34346758}" destId="{206BEADB-0E05-4D04-91DA-1C10C2ED3D50}" srcOrd="1" destOrd="0" presId="urn:microsoft.com/office/officeart/2009/3/layout/RandomtoResultProcess"/>
    <dgm:cxn modelId="{29BB0F99-781B-41EF-AA24-F52262DBFB3A}" type="presParOf" srcId="{7860064B-A21D-4A03-9268-C159B92263D5}" destId="{C6EBC04B-2985-4BD9-995F-0164846BF751}" srcOrd="2" destOrd="0" presId="urn:microsoft.com/office/officeart/2009/3/layout/RandomtoResultProcess"/>
    <dgm:cxn modelId="{13F21E51-EA49-4B6F-A365-E79160E6F418}" type="presParOf" srcId="{7860064B-A21D-4A03-9268-C159B92263D5}" destId="{847EF623-98BD-4CFB-8377-2AC8EDB97671}" srcOrd="3" destOrd="0" presId="urn:microsoft.com/office/officeart/2009/3/layout/RandomtoResultProcess"/>
    <dgm:cxn modelId="{15DBAE78-B80C-48F4-9AC6-B91387139B2A}" type="presParOf" srcId="{847EF623-98BD-4CFB-8377-2AC8EDB97671}" destId="{93B35812-FEB5-456A-B4B2-80FAC14B95CF}" srcOrd="0" destOrd="0" presId="urn:microsoft.com/office/officeart/2009/3/layout/RandomtoResultProcess"/>
    <dgm:cxn modelId="{EB606982-BF35-48B2-9CC0-C03A30E6F6C6}" type="presParOf" srcId="{847EF623-98BD-4CFB-8377-2AC8EDB97671}" destId="{33887B9A-9AC9-44A1-A7C7-57B3D158E3E7}" srcOrd="1" destOrd="0" presId="urn:microsoft.com/office/officeart/2009/3/layout/RandomtoResultProcess"/>
    <dgm:cxn modelId="{4AD39506-D909-4F2C-A2FF-4F51DD0C3FFD}" type="presParOf" srcId="{7860064B-A21D-4A03-9268-C159B92263D5}" destId="{4C5C5874-DA99-47B7-948A-9418E1F0BE1C}" srcOrd="4" destOrd="0" presId="urn:microsoft.com/office/officeart/2009/3/layout/RandomtoResultProcess"/>
    <dgm:cxn modelId="{D8B87EED-9DDD-4194-ACA3-2E1A47D49EE2}" type="presParOf" srcId="{4C5C5874-DA99-47B7-948A-9418E1F0BE1C}" destId="{C41C5CCE-7E55-4D04-8702-20ECCDD61DDD}" srcOrd="0" destOrd="0" presId="urn:microsoft.com/office/officeart/2009/3/layout/RandomtoResultProcess"/>
    <dgm:cxn modelId="{5471FA9A-6733-4129-AA6C-5DA64600C645}" type="presParOf" srcId="{4C5C5874-DA99-47B7-948A-9418E1F0BE1C}" destId="{45ECBD99-4CC3-48DE-A387-C15C216805F5}" srcOrd="1" destOrd="0" presId="urn:microsoft.com/office/officeart/2009/3/layout/RandomtoResultProcess"/>
    <dgm:cxn modelId="{9778E7D5-8523-4A38-8048-A2DC66D32873}" type="presParOf" srcId="{4C5C5874-DA99-47B7-948A-9418E1F0BE1C}" destId="{B7E704F2-1D62-4E93-83A1-8EB1B3BE289D}"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C2802-8478-43BC-BE46-5E5A1A54F5BD}" type="doc">
      <dgm:prSet loTypeId="urn:microsoft.com/office/officeart/2005/8/layout/funnel1" loCatId="process" qsTypeId="urn:microsoft.com/office/officeart/2005/8/quickstyle/simple1" qsCatId="simple" csTypeId="urn:microsoft.com/office/officeart/2005/8/colors/accent1_3" csCatId="accent1" phldr="1"/>
      <dgm:spPr/>
      <dgm:t>
        <a:bodyPr/>
        <a:lstStyle/>
        <a:p>
          <a:endParaRPr lang="en-US"/>
        </a:p>
      </dgm:t>
    </dgm:pt>
    <dgm:pt modelId="{A9D6C636-9296-4A24-8D20-CF00C467BBDF}">
      <dgm:prSet phldrT="[Text]"/>
      <dgm:spPr/>
      <dgm:t>
        <a:bodyPr/>
        <a:lstStyle/>
        <a:p>
          <a:r>
            <a:rPr lang="en-US" dirty="0" smtClean="0">
              <a:solidFill>
                <a:srgbClr val="000000"/>
              </a:solidFill>
            </a:rPr>
            <a:t>VA</a:t>
          </a:r>
          <a:endParaRPr lang="en-US" dirty="0">
            <a:solidFill>
              <a:srgbClr val="000000"/>
            </a:solidFill>
          </a:endParaRPr>
        </a:p>
      </dgm:t>
    </dgm:pt>
    <dgm:pt modelId="{7B181F6C-BFBA-4DA6-A1F8-7E3372588DDA}" type="parTrans" cxnId="{C9091D93-CCB4-463E-8CE8-6D487B28FC6F}">
      <dgm:prSet/>
      <dgm:spPr/>
      <dgm:t>
        <a:bodyPr/>
        <a:lstStyle/>
        <a:p>
          <a:endParaRPr lang="en-US">
            <a:solidFill>
              <a:srgbClr val="000000"/>
            </a:solidFill>
          </a:endParaRPr>
        </a:p>
      </dgm:t>
    </dgm:pt>
    <dgm:pt modelId="{820DFF61-0695-4A69-BCF2-BB8AAF1D7276}" type="sibTrans" cxnId="{C9091D93-CCB4-463E-8CE8-6D487B28FC6F}">
      <dgm:prSet/>
      <dgm:spPr/>
      <dgm:t>
        <a:bodyPr/>
        <a:lstStyle/>
        <a:p>
          <a:endParaRPr lang="en-US">
            <a:solidFill>
              <a:srgbClr val="000000"/>
            </a:solidFill>
          </a:endParaRPr>
        </a:p>
      </dgm:t>
    </dgm:pt>
    <dgm:pt modelId="{04B426EE-1DA9-4885-87FE-46060F9C5D1D}">
      <dgm:prSet phldrT="[Text]"/>
      <dgm:spPr/>
      <dgm:t>
        <a:bodyPr/>
        <a:lstStyle/>
        <a:p>
          <a:r>
            <a:rPr lang="en-US" dirty="0" smtClean="0">
              <a:solidFill>
                <a:srgbClr val="000000"/>
              </a:solidFill>
            </a:rPr>
            <a:t>Targeted Hubs</a:t>
          </a:r>
          <a:endParaRPr lang="en-US" dirty="0">
            <a:solidFill>
              <a:srgbClr val="000000"/>
            </a:solidFill>
          </a:endParaRPr>
        </a:p>
      </dgm:t>
    </dgm:pt>
    <dgm:pt modelId="{9EEBBA66-F182-4AAD-B118-EDC371BE3DD5}" type="parTrans" cxnId="{58B2CB7F-7077-492D-B960-07EFF0A719A6}">
      <dgm:prSet/>
      <dgm:spPr/>
      <dgm:t>
        <a:bodyPr/>
        <a:lstStyle/>
        <a:p>
          <a:endParaRPr lang="en-US">
            <a:solidFill>
              <a:srgbClr val="000000"/>
            </a:solidFill>
          </a:endParaRPr>
        </a:p>
      </dgm:t>
    </dgm:pt>
    <dgm:pt modelId="{1D39FF81-80EC-4ED5-B6EC-2A3791B025EB}" type="sibTrans" cxnId="{58B2CB7F-7077-492D-B960-07EFF0A719A6}">
      <dgm:prSet/>
      <dgm:spPr/>
      <dgm:t>
        <a:bodyPr/>
        <a:lstStyle/>
        <a:p>
          <a:endParaRPr lang="en-US">
            <a:solidFill>
              <a:srgbClr val="000000"/>
            </a:solidFill>
          </a:endParaRPr>
        </a:p>
      </dgm:t>
    </dgm:pt>
    <dgm:pt modelId="{28AA1BE1-2C10-44F9-A114-C79D0E4CBCA3}">
      <dgm:prSet phldrT="[Text]"/>
      <dgm:spPr/>
      <dgm:t>
        <a:bodyPr/>
        <a:lstStyle/>
        <a:p>
          <a:r>
            <a:rPr lang="en-US" dirty="0" smtClean="0">
              <a:solidFill>
                <a:srgbClr val="000000"/>
              </a:solidFill>
            </a:rPr>
            <a:t>Outreach Teams</a:t>
          </a:r>
          <a:endParaRPr lang="en-US" dirty="0">
            <a:solidFill>
              <a:srgbClr val="000000"/>
            </a:solidFill>
          </a:endParaRPr>
        </a:p>
      </dgm:t>
    </dgm:pt>
    <dgm:pt modelId="{22207CDC-CA1F-4947-9044-9723AD405F39}" type="parTrans" cxnId="{6CED90AD-E70D-4865-A5F9-CD5B671837FB}">
      <dgm:prSet/>
      <dgm:spPr/>
      <dgm:t>
        <a:bodyPr/>
        <a:lstStyle/>
        <a:p>
          <a:endParaRPr lang="en-US">
            <a:solidFill>
              <a:srgbClr val="000000"/>
            </a:solidFill>
          </a:endParaRPr>
        </a:p>
      </dgm:t>
    </dgm:pt>
    <dgm:pt modelId="{81D321FC-70BB-4AA5-B6C6-D892F2C9954C}" type="sibTrans" cxnId="{6CED90AD-E70D-4865-A5F9-CD5B671837FB}">
      <dgm:prSet/>
      <dgm:spPr/>
      <dgm:t>
        <a:bodyPr/>
        <a:lstStyle/>
        <a:p>
          <a:endParaRPr lang="en-US">
            <a:solidFill>
              <a:srgbClr val="000000"/>
            </a:solidFill>
          </a:endParaRPr>
        </a:p>
      </dgm:t>
    </dgm:pt>
    <dgm:pt modelId="{632C5D8B-D0ED-4DAE-B8C6-EE895E78F1E6}">
      <dgm:prSet phldrT="[Text]"/>
      <dgm:spPr/>
      <dgm:t>
        <a:bodyPr/>
        <a:lstStyle/>
        <a:p>
          <a:endParaRPr lang="en-US" dirty="0">
            <a:solidFill>
              <a:srgbClr val="000000"/>
            </a:solidFill>
          </a:endParaRPr>
        </a:p>
      </dgm:t>
    </dgm:pt>
    <dgm:pt modelId="{206C52EB-3CBC-4432-AD90-B81DB233D929}" type="parTrans" cxnId="{BB69FA00-779B-4D15-AF6F-E742DB3A69DD}">
      <dgm:prSet/>
      <dgm:spPr/>
      <dgm:t>
        <a:bodyPr/>
        <a:lstStyle/>
        <a:p>
          <a:endParaRPr lang="en-US">
            <a:solidFill>
              <a:srgbClr val="000000"/>
            </a:solidFill>
          </a:endParaRPr>
        </a:p>
      </dgm:t>
    </dgm:pt>
    <dgm:pt modelId="{28591D12-CE3A-435C-AA93-1EE80C262B1E}" type="sibTrans" cxnId="{BB69FA00-779B-4D15-AF6F-E742DB3A69DD}">
      <dgm:prSet/>
      <dgm:spPr/>
      <dgm:t>
        <a:bodyPr/>
        <a:lstStyle/>
        <a:p>
          <a:endParaRPr lang="en-US">
            <a:solidFill>
              <a:srgbClr val="000000"/>
            </a:solidFill>
          </a:endParaRPr>
        </a:p>
      </dgm:t>
    </dgm:pt>
    <dgm:pt modelId="{DA566DF4-6CBA-43AF-833F-E86B2E9C8A98}" type="pres">
      <dgm:prSet presAssocID="{B8DC2802-8478-43BC-BE46-5E5A1A54F5BD}" presName="Name0" presStyleCnt="0">
        <dgm:presLayoutVars>
          <dgm:chMax val="4"/>
          <dgm:resizeHandles val="exact"/>
        </dgm:presLayoutVars>
      </dgm:prSet>
      <dgm:spPr/>
      <dgm:t>
        <a:bodyPr/>
        <a:lstStyle/>
        <a:p>
          <a:endParaRPr lang="en-US"/>
        </a:p>
      </dgm:t>
    </dgm:pt>
    <dgm:pt modelId="{C947CFB8-D367-42F7-BCEF-735E9029993F}" type="pres">
      <dgm:prSet presAssocID="{B8DC2802-8478-43BC-BE46-5E5A1A54F5BD}" presName="ellipse" presStyleLbl="trBgShp" presStyleIdx="0" presStyleCnt="1" custScaleX="143375" custScaleY="84380" custLinFactNeighborX="5763" custLinFactNeighborY="28949"/>
      <dgm:spPr/>
      <dgm:t>
        <a:bodyPr/>
        <a:lstStyle/>
        <a:p>
          <a:endParaRPr lang="en-US"/>
        </a:p>
      </dgm:t>
    </dgm:pt>
    <dgm:pt modelId="{078A6444-D792-47CB-B409-5FB761867A4E}" type="pres">
      <dgm:prSet presAssocID="{B8DC2802-8478-43BC-BE46-5E5A1A54F5BD}" presName="arrow1" presStyleLbl="fgShp" presStyleIdx="0" presStyleCnt="1" custLinFactNeighborX="21057" custLinFactNeighborY="75035"/>
      <dgm:spPr>
        <a:solidFill>
          <a:schemeClr val="accent1">
            <a:lumMod val="75000"/>
          </a:schemeClr>
        </a:solidFill>
      </dgm:spPr>
    </dgm:pt>
    <dgm:pt modelId="{A47E1560-D1C2-4D3A-BF57-6772E7643F78}" type="pres">
      <dgm:prSet presAssocID="{B8DC2802-8478-43BC-BE46-5E5A1A54F5BD}" presName="rectangle" presStyleLbl="revTx" presStyleIdx="0" presStyleCnt="1" custLinFactY="-100000" custLinFactNeighborX="22944" custLinFactNeighborY="-163333">
        <dgm:presLayoutVars>
          <dgm:bulletEnabled val="1"/>
        </dgm:presLayoutVars>
      </dgm:prSet>
      <dgm:spPr/>
      <dgm:t>
        <a:bodyPr/>
        <a:lstStyle/>
        <a:p>
          <a:endParaRPr lang="en-US"/>
        </a:p>
      </dgm:t>
    </dgm:pt>
    <dgm:pt modelId="{64386BE2-D4D8-4634-9AC0-5B0B6AB7DBBF}" type="pres">
      <dgm:prSet presAssocID="{04B426EE-1DA9-4885-87FE-46060F9C5D1D}" presName="item1" presStyleLbl="node1" presStyleIdx="0" presStyleCnt="3" custLinFactNeighborX="-60444" custLinFactNeighborY="-3911">
        <dgm:presLayoutVars>
          <dgm:bulletEnabled val="1"/>
        </dgm:presLayoutVars>
      </dgm:prSet>
      <dgm:spPr/>
      <dgm:t>
        <a:bodyPr/>
        <a:lstStyle/>
        <a:p>
          <a:endParaRPr lang="en-US"/>
        </a:p>
      </dgm:t>
    </dgm:pt>
    <dgm:pt modelId="{1400DFB5-F229-4568-A14A-FEEC6C96D61E}" type="pres">
      <dgm:prSet presAssocID="{28AA1BE1-2C10-44F9-A114-C79D0E4CBCA3}" presName="item2" presStyleLbl="node1" presStyleIdx="1" presStyleCnt="3" custScaleX="81055" custScaleY="99591" custLinFactNeighborX="-55012" custLinFactNeighborY="4373">
        <dgm:presLayoutVars>
          <dgm:bulletEnabled val="1"/>
        </dgm:presLayoutVars>
      </dgm:prSet>
      <dgm:spPr/>
      <dgm:t>
        <a:bodyPr/>
        <a:lstStyle/>
        <a:p>
          <a:endParaRPr lang="en-US"/>
        </a:p>
      </dgm:t>
    </dgm:pt>
    <dgm:pt modelId="{6FE87725-BB81-4D23-9956-7E90A8533B46}" type="pres">
      <dgm:prSet presAssocID="{632C5D8B-D0ED-4DAE-B8C6-EE895E78F1E6}" presName="item3" presStyleLbl="node1" presStyleIdx="2" presStyleCnt="3" custScaleX="103742" custScaleY="107423" custLinFactNeighborX="93586" custLinFactNeighborY="36127">
        <dgm:presLayoutVars>
          <dgm:bulletEnabled val="1"/>
        </dgm:presLayoutVars>
      </dgm:prSet>
      <dgm:spPr/>
      <dgm:t>
        <a:bodyPr/>
        <a:lstStyle/>
        <a:p>
          <a:endParaRPr lang="en-US"/>
        </a:p>
      </dgm:t>
    </dgm:pt>
    <dgm:pt modelId="{5A809143-034F-4C09-AC0E-807A95B97259}" type="pres">
      <dgm:prSet presAssocID="{B8DC2802-8478-43BC-BE46-5E5A1A54F5BD}" presName="funnel" presStyleLbl="trAlignAcc1" presStyleIdx="0" presStyleCnt="1" custScaleX="132857" custLinFactNeighborX="4913" custLinFactNeighborY="9711"/>
      <dgm:spPr/>
      <dgm:t>
        <a:bodyPr/>
        <a:lstStyle/>
        <a:p>
          <a:endParaRPr lang="en-US"/>
        </a:p>
      </dgm:t>
    </dgm:pt>
  </dgm:ptLst>
  <dgm:cxnLst>
    <dgm:cxn modelId="{79F329F7-1BA7-444E-8C14-D6BF57244D45}" type="presOf" srcId="{28AA1BE1-2C10-44F9-A114-C79D0E4CBCA3}" destId="{64386BE2-D4D8-4634-9AC0-5B0B6AB7DBBF}" srcOrd="0" destOrd="0" presId="urn:microsoft.com/office/officeart/2005/8/layout/funnel1"/>
    <dgm:cxn modelId="{BB69FA00-779B-4D15-AF6F-E742DB3A69DD}" srcId="{B8DC2802-8478-43BC-BE46-5E5A1A54F5BD}" destId="{632C5D8B-D0ED-4DAE-B8C6-EE895E78F1E6}" srcOrd="3" destOrd="0" parTransId="{206C52EB-3CBC-4432-AD90-B81DB233D929}" sibTransId="{28591D12-CE3A-435C-AA93-1EE80C262B1E}"/>
    <dgm:cxn modelId="{C9091D93-CCB4-463E-8CE8-6D487B28FC6F}" srcId="{B8DC2802-8478-43BC-BE46-5E5A1A54F5BD}" destId="{A9D6C636-9296-4A24-8D20-CF00C467BBDF}" srcOrd="0" destOrd="0" parTransId="{7B181F6C-BFBA-4DA6-A1F8-7E3372588DDA}" sibTransId="{820DFF61-0695-4A69-BCF2-BB8AAF1D7276}"/>
    <dgm:cxn modelId="{8B4751F4-E748-49BC-B287-6320B31D50C2}" type="presOf" srcId="{632C5D8B-D0ED-4DAE-B8C6-EE895E78F1E6}" destId="{A47E1560-D1C2-4D3A-BF57-6772E7643F78}" srcOrd="0" destOrd="0" presId="urn:microsoft.com/office/officeart/2005/8/layout/funnel1"/>
    <dgm:cxn modelId="{58B2CB7F-7077-492D-B960-07EFF0A719A6}" srcId="{B8DC2802-8478-43BC-BE46-5E5A1A54F5BD}" destId="{04B426EE-1DA9-4885-87FE-46060F9C5D1D}" srcOrd="1" destOrd="0" parTransId="{9EEBBA66-F182-4AAD-B118-EDC371BE3DD5}" sibTransId="{1D39FF81-80EC-4ED5-B6EC-2A3791B025EB}"/>
    <dgm:cxn modelId="{91B2DE9C-AD08-446C-8C97-FCF6815620AB}" type="presOf" srcId="{04B426EE-1DA9-4885-87FE-46060F9C5D1D}" destId="{1400DFB5-F229-4568-A14A-FEEC6C96D61E}" srcOrd="0" destOrd="0" presId="urn:microsoft.com/office/officeart/2005/8/layout/funnel1"/>
    <dgm:cxn modelId="{E5D5DF87-D98B-414C-B6DA-2EB0CB016CB9}" type="presOf" srcId="{A9D6C636-9296-4A24-8D20-CF00C467BBDF}" destId="{6FE87725-BB81-4D23-9956-7E90A8533B46}" srcOrd="0" destOrd="0" presId="urn:microsoft.com/office/officeart/2005/8/layout/funnel1"/>
    <dgm:cxn modelId="{6CED90AD-E70D-4865-A5F9-CD5B671837FB}" srcId="{B8DC2802-8478-43BC-BE46-5E5A1A54F5BD}" destId="{28AA1BE1-2C10-44F9-A114-C79D0E4CBCA3}" srcOrd="2" destOrd="0" parTransId="{22207CDC-CA1F-4947-9044-9723AD405F39}" sibTransId="{81D321FC-70BB-4AA5-B6C6-D892F2C9954C}"/>
    <dgm:cxn modelId="{42166536-DD82-401F-BF36-8C54618F61F2}" type="presOf" srcId="{B8DC2802-8478-43BC-BE46-5E5A1A54F5BD}" destId="{DA566DF4-6CBA-43AF-833F-E86B2E9C8A98}" srcOrd="0" destOrd="0" presId="urn:microsoft.com/office/officeart/2005/8/layout/funnel1"/>
    <dgm:cxn modelId="{6544D327-AABF-4B45-B2F4-74EFD9DC413E}" type="presParOf" srcId="{DA566DF4-6CBA-43AF-833F-E86B2E9C8A98}" destId="{C947CFB8-D367-42F7-BCEF-735E9029993F}" srcOrd="0" destOrd="0" presId="urn:microsoft.com/office/officeart/2005/8/layout/funnel1"/>
    <dgm:cxn modelId="{076F5AEB-E2A7-4223-AE47-9BBDDAECE534}" type="presParOf" srcId="{DA566DF4-6CBA-43AF-833F-E86B2E9C8A98}" destId="{078A6444-D792-47CB-B409-5FB761867A4E}" srcOrd="1" destOrd="0" presId="urn:microsoft.com/office/officeart/2005/8/layout/funnel1"/>
    <dgm:cxn modelId="{C807B7BD-93CC-4870-9925-06D2F6342775}" type="presParOf" srcId="{DA566DF4-6CBA-43AF-833F-E86B2E9C8A98}" destId="{A47E1560-D1C2-4D3A-BF57-6772E7643F78}" srcOrd="2" destOrd="0" presId="urn:microsoft.com/office/officeart/2005/8/layout/funnel1"/>
    <dgm:cxn modelId="{B39712B1-5B16-4202-8E8A-7219453C212B}" type="presParOf" srcId="{DA566DF4-6CBA-43AF-833F-E86B2E9C8A98}" destId="{64386BE2-D4D8-4634-9AC0-5B0B6AB7DBBF}" srcOrd="3" destOrd="0" presId="urn:microsoft.com/office/officeart/2005/8/layout/funnel1"/>
    <dgm:cxn modelId="{5655591A-3B0A-4345-8627-E719E7B4B42D}" type="presParOf" srcId="{DA566DF4-6CBA-43AF-833F-E86B2E9C8A98}" destId="{1400DFB5-F229-4568-A14A-FEEC6C96D61E}" srcOrd="4" destOrd="0" presId="urn:microsoft.com/office/officeart/2005/8/layout/funnel1"/>
    <dgm:cxn modelId="{1989EF27-7E3F-475E-B036-8ABDCCB2C287}" type="presParOf" srcId="{DA566DF4-6CBA-43AF-833F-E86B2E9C8A98}" destId="{6FE87725-BB81-4D23-9956-7E90A8533B46}" srcOrd="5" destOrd="0" presId="urn:microsoft.com/office/officeart/2005/8/layout/funnel1"/>
    <dgm:cxn modelId="{77ED5B03-5967-4847-A8CF-00E4A34FEE15}" type="presParOf" srcId="{DA566DF4-6CBA-43AF-833F-E86B2E9C8A98}" destId="{5A809143-034F-4C09-AC0E-807A95B97259}"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B77D59-97E9-4177-AF41-ABD8D4A302B0}" type="doc">
      <dgm:prSet loTypeId="urn:microsoft.com/office/officeart/2005/8/layout/process1" loCatId="process" qsTypeId="urn:microsoft.com/office/officeart/2005/8/quickstyle/simple1" qsCatId="simple" csTypeId="urn:microsoft.com/office/officeart/2005/8/colors/colorful4" csCatId="colorful" phldr="1"/>
      <dgm:spPr/>
    </dgm:pt>
    <dgm:pt modelId="{FF56D3EF-8FC1-4911-8FF3-656CD3C8523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700" dirty="0" smtClean="0"/>
            <a:t>Housing and Income </a:t>
          </a:r>
          <a:r>
            <a:rPr lang="en-US" sz="1800" b="1" dirty="0" smtClean="0"/>
            <a:t>Assessment</a:t>
          </a:r>
          <a:endParaRPr lang="en-US" sz="1700" b="1" dirty="0"/>
        </a:p>
      </dgm:t>
    </dgm:pt>
    <dgm:pt modelId="{5F2ED788-4F0F-48DF-8C50-6AD40534334F}" type="parTrans" cxnId="{BAB6EA26-308F-4143-9FBF-53B0488F0AF1}">
      <dgm:prSet/>
      <dgm:spPr/>
      <dgm:t>
        <a:bodyPr/>
        <a:lstStyle/>
        <a:p>
          <a:endParaRPr lang="en-US"/>
        </a:p>
      </dgm:t>
    </dgm:pt>
    <dgm:pt modelId="{057E8549-EF36-4505-9BAC-763F109E89A1}" type="sibTrans" cxnId="{BAB6EA26-308F-4143-9FBF-53B0488F0AF1}">
      <dgm:prSet>
        <dgm:style>
          <a:lnRef idx="0">
            <a:schemeClr val="accent5"/>
          </a:lnRef>
          <a:fillRef idx="3">
            <a:schemeClr val="accent5"/>
          </a:fillRef>
          <a:effectRef idx="3">
            <a:schemeClr val="accent5"/>
          </a:effectRef>
          <a:fontRef idx="minor">
            <a:schemeClr val="lt1"/>
          </a:fontRef>
        </dgm:style>
      </dgm:prSet>
      <dgm:spPr>
        <a:solidFill>
          <a:schemeClr val="bg2">
            <a:lumMod val="75000"/>
          </a:schemeClr>
        </a:solidFill>
      </dgm:spPr>
      <dgm:t>
        <a:bodyPr/>
        <a:lstStyle/>
        <a:p>
          <a:endParaRPr lang="en-US" dirty="0"/>
        </a:p>
      </dgm:t>
    </dgm:pt>
    <dgm:pt modelId="{2D28BB3D-0ECB-45F9-BEEC-B73BDC59BFD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700" dirty="0" smtClean="0"/>
            <a:t>Housing and Income Program </a:t>
          </a:r>
          <a:r>
            <a:rPr lang="en-US" sz="1800" b="1" dirty="0" smtClean="0"/>
            <a:t>Matching</a:t>
          </a:r>
          <a:endParaRPr lang="en-US" sz="1700" b="1" dirty="0"/>
        </a:p>
      </dgm:t>
    </dgm:pt>
    <dgm:pt modelId="{BD70E32B-8114-4554-BDC9-B3C7AEECBED0}" type="parTrans" cxnId="{1519DB02-D6C1-4FC0-884E-2D18099B44D5}">
      <dgm:prSet/>
      <dgm:spPr/>
      <dgm:t>
        <a:bodyPr/>
        <a:lstStyle/>
        <a:p>
          <a:endParaRPr lang="en-US"/>
        </a:p>
      </dgm:t>
    </dgm:pt>
    <dgm:pt modelId="{1905FB08-F06D-4799-BF68-CDA4B4C6B48A}" type="sibTrans" cxnId="{1519DB02-D6C1-4FC0-884E-2D18099B44D5}">
      <dgm:prSet>
        <dgm:style>
          <a:lnRef idx="0">
            <a:schemeClr val="accent3"/>
          </a:lnRef>
          <a:fillRef idx="3">
            <a:schemeClr val="accent3"/>
          </a:fillRef>
          <a:effectRef idx="3">
            <a:schemeClr val="accent3"/>
          </a:effectRef>
          <a:fontRef idx="minor">
            <a:schemeClr val="lt1"/>
          </a:fontRef>
        </dgm:style>
      </dgm:prSet>
      <dgm:spPr>
        <a:solidFill>
          <a:schemeClr val="bg2">
            <a:lumMod val="75000"/>
          </a:schemeClr>
        </a:solidFill>
      </dgm:spPr>
      <dgm:t>
        <a:bodyPr/>
        <a:lstStyle/>
        <a:p>
          <a:endParaRPr lang="en-US" dirty="0"/>
        </a:p>
      </dgm:t>
    </dgm:pt>
    <dgm:pt modelId="{F22F7908-F778-44A1-B7E8-61D2A32EBF5D}">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700" dirty="0" smtClean="0"/>
            <a:t>Housing and Income Program </a:t>
          </a:r>
          <a:r>
            <a:rPr lang="en-US" sz="1800" b="1" dirty="0" smtClean="0"/>
            <a:t>Referral</a:t>
          </a:r>
          <a:endParaRPr lang="en-US" sz="1700" b="1" dirty="0" smtClean="0"/>
        </a:p>
      </dgm:t>
    </dgm:pt>
    <dgm:pt modelId="{DC5ED40B-41A1-4910-BBFB-EB30C12AAE27}" type="parTrans" cxnId="{44D00F01-4A9A-4A7A-B538-5F755FA1B8E9}">
      <dgm:prSet/>
      <dgm:spPr/>
      <dgm:t>
        <a:bodyPr/>
        <a:lstStyle/>
        <a:p>
          <a:endParaRPr lang="en-US"/>
        </a:p>
      </dgm:t>
    </dgm:pt>
    <dgm:pt modelId="{42EC0F73-0AED-49CB-B0E8-728C2E193BE7}" type="sibTrans" cxnId="{44D00F01-4A9A-4A7A-B538-5F755FA1B8E9}">
      <dgm:prSet>
        <dgm:style>
          <a:lnRef idx="0">
            <a:schemeClr val="accent3"/>
          </a:lnRef>
          <a:fillRef idx="3">
            <a:schemeClr val="accent3"/>
          </a:fillRef>
          <a:effectRef idx="3">
            <a:schemeClr val="accent3"/>
          </a:effectRef>
          <a:fontRef idx="minor">
            <a:schemeClr val="lt1"/>
          </a:fontRef>
        </dgm:style>
      </dgm:prSet>
      <dgm:spPr>
        <a:solidFill>
          <a:schemeClr val="bg2">
            <a:lumMod val="75000"/>
          </a:schemeClr>
        </a:solidFill>
      </dgm:spPr>
      <dgm:t>
        <a:bodyPr/>
        <a:lstStyle/>
        <a:p>
          <a:endParaRPr lang="en-US" dirty="0"/>
        </a:p>
      </dgm:t>
    </dgm:pt>
    <dgm:pt modelId="{2665EE1A-8AC8-434D-B3DB-39B0859D15C1}">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700" dirty="0" smtClean="0"/>
            <a:t>Housing and Income </a:t>
          </a:r>
          <a:r>
            <a:rPr lang="en-US" sz="1800" b="1" dirty="0" smtClean="0"/>
            <a:t>Navigation</a:t>
          </a:r>
          <a:endParaRPr lang="en-US" sz="1700" b="1" dirty="0" smtClean="0"/>
        </a:p>
      </dgm:t>
    </dgm:pt>
    <dgm:pt modelId="{61666AFB-D426-4EBE-9F5F-A7C635EAF9A0}" type="parTrans" cxnId="{DF709127-85DB-4BCF-BD29-D7B4F11A743D}">
      <dgm:prSet/>
      <dgm:spPr/>
      <dgm:t>
        <a:bodyPr/>
        <a:lstStyle/>
        <a:p>
          <a:endParaRPr lang="en-US"/>
        </a:p>
      </dgm:t>
    </dgm:pt>
    <dgm:pt modelId="{93549F67-B3A4-488E-BC42-7CB2B419A8F7}" type="sibTrans" cxnId="{DF709127-85DB-4BCF-BD29-D7B4F11A743D}">
      <dgm:prSet/>
      <dgm:spPr/>
      <dgm:t>
        <a:bodyPr/>
        <a:lstStyle/>
        <a:p>
          <a:endParaRPr lang="en-US"/>
        </a:p>
      </dgm:t>
    </dgm:pt>
    <dgm:pt modelId="{C7FA0DCE-4EF0-4BCA-B531-745266AF7E42}" type="pres">
      <dgm:prSet presAssocID="{CDB77D59-97E9-4177-AF41-ABD8D4A302B0}" presName="Name0" presStyleCnt="0">
        <dgm:presLayoutVars>
          <dgm:dir/>
          <dgm:resizeHandles val="exact"/>
        </dgm:presLayoutVars>
      </dgm:prSet>
      <dgm:spPr/>
    </dgm:pt>
    <dgm:pt modelId="{E40A960F-5CB7-47BA-9ACF-CC133334F107}" type="pres">
      <dgm:prSet presAssocID="{FF56D3EF-8FC1-4911-8FF3-656CD3C85239}" presName="node" presStyleLbl="node1" presStyleIdx="0" presStyleCnt="4" custScaleX="114080">
        <dgm:presLayoutVars>
          <dgm:bulletEnabled val="1"/>
        </dgm:presLayoutVars>
      </dgm:prSet>
      <dgm:spPr/>
      <dgm:t>
        <a:bodyPr/>
        <a:lstStyle/>
        <a:p>
          <a:endParaRPr lang="en-US"/>
        </a:p>
      </dgm:t>
    </dgm:pt>
    <dgm:pt modelId="{E5AF67C1-7DD2-4463-87D3-21AD541A5546}" type="pres">
      <dgm:prSet presAssocID="{057E8549-EF36-4505-9BAC-763F109E89A1}" presName="sibTrans" presStyleLbl="sibTrans2D1" presStyleIdx="0" presStyleCnt="3"/>
      <dgm:spPr/>
      <dgm:t>
        <a:bodyPr/>
        <a:lstStyle/>
        <a:p>
          <a:endParaRPr lang="en-US"/>
        </a:p>
      </dgm:t>
    </dgm:pt>
    <dgm:pt modelId="{70DC2D08-6810-41FF-A871-F146EFB1A7DE}" type="pres">
      <dgm:prSet presAssocID="{057E8549-EF36-4505-9BAC-763F109E89A1}" presName="connectorText" presStyleLbl="sibTrans2D1" presStyleIdx="0" presStyleCnt="3"/>
      <dgm:spPr/>
      <dgm:t>
        <a:bodyPr/>
        <a:lstStyle/>
        <a:p>
          <a:endParaRPr lang="en-US"/>
        </a:p>
      </dgm:t>
    </dgm:pt>
    <dgm:pt modelId="{8408F743-2D07-4455-8EC9-7F7BD7893FCF}" type="pres">
      <dgm:prSet presAssocID="{2D28BB3D-0ECB-45F9-BEEC-B73BDC59BFD9}" presName="node" presStyleLbl="node1" presStyleIdx="1" presStyleCnt="4">
        <dgm:presLayoutVars>
          <dgm:bulletEnabled val="1"/>
        </dgm:presLayoutVars>
      </dgm:prSet>
      <dgm:spPr/>
      <dgm:t>
        <a:bodyPr/>
        <a:lstStyle/>
        <a:p>
          <a:endParaRPr lang="en-US"/>
        </a:p>
      </dgm:t>
    </dgm:pt>
    <dgm:pt modelId="{8BA71134-01CC-4B99-8F0D-F2BE7A859412}" type="pres">
      <dgm:prSet presAssocID="{1905FB08-F06D-4799-BF68-CDA4B4C6B48A}" presName="sibTrans" presStyleLbl="sibTrans2D1" presStyleIdx="1" presStyleCnt="3"/>
      <dgm:spPr/>
      <dgm:t>
        <a:bodyPr/>
        <a:lstStyle/>
        <a:p>
          <a:endParaRPr lang="en-US"/>
        </a:p>
      </dgm:t>
    </dgm:pt>
    <dgm:pt modelId="{29015C18-0D5A-44A1-B796-F7B1DF67CCE7}" type="pres">
      <dgm:prSet presAssocID="{1905FB08-F06D-4799-BF68-CDA4B4C6B48A}" presName="connectorText" presStyleLbl="sibTrans2D1" presStyleIdx="1" presStyleCnt="3"/>
      <dgm:spPr/>
      <dgm:t>
        <a:bodyPr/>
        <a:lstStyle/>
        <a:p>
          <a:endParaRPr lang="en-US"/>
        </a:p>
      </dgm:t>
    </dgm:pt>
    <dgm:pt modelId="{CBAEC943-85DC-48C8-8DC2-BCD15A2B6334}" type="pres">
      <dgm:prSet presAssocID="{F22F7908-F778-44A1-B7E8-61D2A32EBF5D}" presName="node" presStyleLbl="node1" presStyleIdx="2" presStyleCnt="4">
        <dgm:presLayoutVars>
          <dgm:bulletEnabled val="1"/>
        </dgm:presLayoutVars>
      </dgm:prSet>
      <dgm:spPr/>
      <dgm:t>
        <a:bodyPr/>
        <a:lstStyle/>
        <a:p>
          <a:endParaRPr lang="en-US"/>
        </a:p>
      </dgm:t>
    </dgm:pt>
    <dgm:pt modelId="{B65EF126-768A-4A63-BDE3-16AA9F5C150F}" type="pres">
      <dgm:prSet presAssocID="{42EC0F73-0AED-49CB-B0E8-728C2E193BE7}" presName="sibTrans" presStyleLbl="sibTrans2D1" presStyleIdx="2" presStyleCnt="3"/>
      <dgm:spPr/>
      <dgm:t>
        <a:bodyPr/>
        <a:lstStyle/>
        <a:p>
          <a:endParaRPr lang="en-US"/>
        </a:p>
      </dgm:t>
    </dgm:pt>
    <dgm:pt modelId="{7ACB1932-740D-4459-8959-915960454B6C}" type="pres">
      <dgm:prSet presAssocID="{42EC0F73-0AED-49CB-B0E8-728C2E193BE7}" presName="connectorText" presStyleLbl="sibTrans2D1" presStyleIdx="2" presStyleCnt="3"/>
      <dgm:spPr/>
      <dgm:t>
        <a:bodyPr/>
        <a:lstStyle/>
        <a:p>
          <a:endParaRPr lang="en-US"/>
        </a:p>
      </dgm:t>
    </dgm:pt>
    <dgm:pt modelId="{EAACA675-693E-466F-8493-2B36BB127EB2}" type="pres">
      <dgm:prSet presAssocID="{2665EE1A-8AC8-434D-B3DB-39B0859D15C1}" presName="node" presStyleLbl="node1" presStyleIdx="3" presStyleCnt="4">
        <dgm:presLayoutVars>
          <dgm:bulletEnabled val="1"/>
        </dgm:presLayoutVars>
      </dgm:prSet>
      <dgm:spPr/>
      <dgm:t>
        <a:bodyPr/>
        <a:lstStyle/>
        <a:p>
          <a:endParaRPr lang="en-US"/>
        </a:p>
      </dgm:t>
    </dgm:pt>
  </dgm:ptLst>
  <dgm:cxnLst>
    <dgm:cxn modelId="{44D00F01-4A9A-4A7A-B538-5F755FA1B8E9}" srcId="{CDB77D59-97E9-4177-AF41-ABD8D4A302B0}" destId="{F22F7908-F778-44A1-B7E8-61D2A32EBF5D}" srcOrd="2" destOrd="0" parTransId="{DC5ED40B-41A1-4910-BBFB-EB30C12AAE27}" sibTransId="{42EC0F73-0AED-49CB-B0E8-728C2E193BE7}"/>
    <dgm:cxn modelId="{2E74B056-EFCF-46CE-9E8F-25C50ED1E1A7}" type="presOf" srcId="{057E8549-EF36-4505-9BAC-763F109E89A1}" destId="{E5AF67C1-7DD2-4463-87D3-21AD541A5546}" srcOrd="0" destOrd="0" presId="urn:microsoft.com/office/officeart/2005/8/layout/process1"/>
    <dgm:cxn modelId="{DF709127-85DB-4BCF-BD29-D7B4F11A743D}" srcId="{CDB77D59-97E9-4177-AF41-ABD8D4A302B0}" destId="{2665EE1A-8AC8-434D-B3DB-39B0859D15C1}" srcOrd="3" destOrd="0" parTransId="{61666AFB-D426-4EBE-9F5F-A7C635EAF9A0}" sibTransId="{93549F67-B3A4-488E-BC42-7CB2B419A8F7}"/>
    <dgm:cxn modelId="{D10FA4B7-4AD5-468A-90A0-79254A87E91C}" type="presOf" srcId="{F22F7908-F778-44A1-B7E8-61D2A32EBF5D}" destId="{CBAEC943-85DC-48C8-8DC2-BCD15A2B6334}" srcOrd="0" destOrd="0" presId="urn:microsoft.com/office/officeart/2005/8/layout/process1"/>
    <dgm:cxn modelId="{25C49E34-BE80-486E-A66F-1C206F7B760F}" type="presOf" srcId="{2D28BB3D-0ECB-45F9-BEEC-B73BDC59BFD9}" destId="{8408F743-2D07-4455-8EC9-7F7BD7893FCF}" srcOrd="0" destOrd="0" presId="urn:microsoft.com/office/officeart/2005/8/layout/process1"/>
    <dgm:cxn modelId="{62E55632-5679-403C-B1BC-CD7FB9A31013}" type="presOf" srcId="{42EC0F73-0AED-49CB-B0E8-728C2E193BE7}" destId="{B65EF126-768A-4A63-BDE3-16AA9F5C150F}" srcOrd="0" destOrd="0" presId="urn:microsoft.com/office/officeart/2005/8/layout/process1"/>
    <dgm:cxn modelId="{1519DB02-D6C1-4FC0-884E-2D18099B44D5}" srcId="{CDB77D59-97E9-4177-AF41-ABD8D4A302B0}" destId="{2D28BB3D-0ECB-45F9-BEEC-B73BDC59BFD9}" srcOrd="1" destOrd="0" parTransId="{BD70E32B-8114-4554-BDC9-B3C7AEECBED0}" sibTransId="{1905FB08-F06D-4799-BF68-CDA4B4C6B48A}"/>
    <dgm:cxn modelId="{BAB6EA26-308F-4143-9FBF-53B0488F0AF1}" srcId="{CDB77D59-97E9-4177-AF41-ABD8D4A302B0}" destId="{FF56D3EF-8FC1-4911-8FF3-656CD3C85239}" srcOrd="0" destOrd="0" parTransId="{5F2ED788-4F0F-48DF-8C50-6AD40534334F}" sibTransId="{057E8549-EF36-4505-9BAC-763F109E89A1}"/>
    <dgm:cxn modelId="{B84B999F-568F-4712-BD13-B36BC2204852}" type="presOf" srcId="{1905FB08-F06D-4799-BF68-CDA4B4C6B48A}" destId="{8BA71134-01CC-4B99-8F0D-F2BE7A859412}" srcOrd="0" destOrd="0" presId="urn:microsoft.com/office/officeart/2005/8/layout/process1"/>
    <dgm:cxn modelId="{0563EE31-DBD1-4CDF-B80C-B68106112430}" type="presOf" srcId="{42EC0F73-0AED-49CB-B0E8-728C2E193BE7}" destId="{7ACB1932-740D-4459-8959-915960454B6C}" srcOrd="1" destOrd="0" presId="urn:microsoft.com/office/officeart/2005/8/layout/process1"/>
    <dgm:cxn modelId="{DD0B36D6-06BF-49C0-ACDA-761AAC111E0B}" type="presOf" srcId="{CDB77D59-97E9-4177-AF41-ABD8D4A302B0}" destId="{C7FA0DCE-4EF0-4BCA-B531-745266AF7E42}" srcOrd="0" destOrd="0" presId="urn:microsoft.com/office/officeart/2005/8/layout/process1"/>
    <dgm:cxn modelId="{FD54CAB0-827F-4006-9337-49881291E2A3}" type="presOf" srcId="{2665EE1A-8AC8-434D-B3DB-39B0859D15C1}" destId="{EAACA675-693E-466F-8493-2B36BB127EB2}" srcOrd="0" destOrd="0" presId="urn:microsoft.com/office/officeart/2005/8/layout/process1"/>
    <dgm:cxn modelId="{45FF332E-F302-4D4F-843C-D29F5D8BA854}" type="presOf" srcId="{FF56D3EF-8FC1-4911-8FF3-656CD3C85239}" destId="{E40A960F-5CB7-47BA-9ACF-CC133334F107}" srcOrd="0" destOrd="0" presId="urn:microsoft.com/office/officeart/2005/8/layout/process1"/>
    <dgm:cxn modelId="{07832E32-BD6A-4B54-8289-50204A2D26CE}" type="presOf" srcId="{057E8549-EF36-4505-9BAC-763F109E89A1}" destId="{70DC2D08-6810-41FF-A871-F146EFB1A7DE}" srcOrd="1" destOrd="0" presId="urn:microsoft.com/office/officeart/2005/8/layout/process1"/>
    <dgm:cxn modelId="{B7163034-024C-4E94-8FF5-E45D61B708C9}" type="presOf" srcId="{1905FB08-F06D-4799-BF68-CDA4B4C6B48A}" destId="{29015C18-0D5A-44A1-B796-F7B1DF67CCE7}" srcOrd="1" destOrd="0" presId="urn:microsoft.com/office/officeart/2005/8/layout/process1"/>
    <dgm:cxn modelId="{E7E77808-A765-47C3-AC8A-165035151B5E}" type="presParOf" srcId="{C7FA0DCE-4EF0-4BCA-B531-745266AF7E42}" destId="{E40A960F-5CB7-47BA-9ACF-CC133334F107}" srcOrd="0" destOrd="0" presId="urn:microsoft.com/office/officeart/2005/8/layout/process1"/>
    <dgm:cxn modelId="{0ED9AD3F-3FB5-42DD-AEEC-7FD4B550B90D}" type="presParOf" srcId="{C7FA0DCE-4EF0-4BCA-B531-745266AF7E42}" destId="{E5AF67C1-7DD2-4463-87D3-21AD541A5546}" srcOrd="1" destOrd="0" presId="urn:microsoft.com/office/officeart/2005/8/layout/process1"/>
    <dgm:cxn modelId="{610E50AB-4F24-4E39-9EE4-07AA6559CC9D}" type="presParOf" srcId="{E5AF67C1-7DD2-4463-87D3-21AD541A5546}" destId="{70DC2D08-6810-41FF-A871-F146EFB1A7DE}" srcOrd="0" destOrd="0" presId="urn:microsoft.com/office/officeart/2005/8/layout/process1"/>
    <dgm:cxn modelId="{D3F057DD-A6AA-41D0-A567-A1CCD1255667}" type="presParOf" srcId="{C7FA0DCE-4EF0-4BCA-B531-745266AF7E42}" destId="{8408F743-2D07-4455-8EC9-7F7BD7893FCF}" srcOrd="2" destOrd="0" presId="urn:microsoft.com/office/officeart/2005/8/layout/process1"/>
    <dgm:cxn modelId="{CC1132A2-3EF3-4452-86FE-3D97536B63E7}" type="presParOf" srcId="{C7FA0DCE-4EF0-4BCA-B531-745266AF7E42}" destId="{8BA71134-01CC-4B99-8F0D-F2BE7A859412}" srcOrd="3" destOrd="0" presId="urn:microsoft.com/office/officeart/2005/8/layout/process1"/>
    <dgm:cxn modelId="{075AEC3C-9937-4990-B9FF-E16004CFB7C7}" type="presParOf" srcId="{8BA71134-01CC-4B99-8F0D-F2BE7A859412}" destId="{29015C18-0D5A-44A1-B796-F7B1DF67CCE7}" srcOrd="0" destOrd="0" presId="urn:microsoft.com/office/officeart/2005/8/layout/process1"/>
    <dgm:cxn modelId="{0807D9A0-C3A5-4382-97D3-389AD396362B}" type="presParOf" srcId="{C7FA0DCE-4EF0-4BCA-B531-745266AF7E42}" destId="{CBAEC943-85DC-48C8-8DC2-BCD15A2B6334}" srcOrd="4" destOrd="0" presId="urn:microsoft.com/office/officeart/2005/8/layout/process1"/>
    <dgm:cxn modelId="{5CBBA160-5962-4152-BB81-0447B33938F0}" type="presParOf" srcId="{C7FA0DCE-4EF0-4BCA-B531-745266AF7E42}" destId="{B65EF126-768A-4A63-BDE3-16AA9F5C150F}" srcOrd="5" destOrd="0" presId="urn:microsoft.com/office/officeart/2005/8/layout/process1"/>
    <dgm:cxn modelId="{A7424FCE-55E2-4FDB-A47E-C5C07D2641E7}" type="presParOf" srcId="{B65EF126-768A-4A63-BDE3-16AA9F5C150F}" destId="{7ACB1932-740D-4459-8959-915960454B6C}" srcOrd="0" destOrd="0" presId="urn:microsoft.com/office/officeart/2005/8/layout/process1"/>
    <dgm:cxn modelId="{858BE927-45EE-41CA-A2F5-131FCE7CE2F2}" type="presParOf" srcId="{C7FA0DCE-4EF0-4BCA-B531-745266AF7E42}" destId="{EAACA675-693E-466F-8493-2B36BB127EB2}"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155CAB-40BB-4275-95AC-07E94F31AA41}" type="doc">
      <dgm:prSet loTypeId="urn:microsoft.com/office/officeart/2005/8/layout/equation2" loCatId="process" qsTypeId="urn:microsoft.com/office/officeart/2005/8/quickstyle/3d1" qsCatId="3D" csTypeId="urn:microsoft.com/office/officeart/2005/8/colors/accent1_3" csCatId="accent1" phldr="1"/>
      <dgm:spPr/>
    </dgm:pt>
    <dgm:pt modelId="{13E588F8-8F22-4A5E-859E-314E6931B490}">
      <dgm:prSet phldrT="[Text]" custT="1"/>
      <dgm:spPr/>
      <dgm:t>
        <a:bodyPr/>
        <a:lstStyle/>
        <a:p>
          <a:r>
            <a:rPr lang="en-US" sz="1600" smtClean="0"/>
            <a:t>The right people in the room</a:t>
          </a:r>
          <a:endParaRPr lang="en-US" sz="1600" dirty="0"/>
        </a:p>
      </dgm:t>
    </dgm:pt>
    <dgm:pt modelId="{E2882963-E0AD-49D6-AD20-DC18533127AF}" type="parTrans" cxnId="{CB0BAA61-8704-4C75-9274-D6B29D7E6C45}">
      <dgm:prSet/>
      <dgm:spPr/>
      <dgm:t>
        <a:bodyPr/>
        <a:lstStyle/>
        <a:p>
          <a:endParaRPr lang="en-US"/>
        </a:p>
      </dgm:t>
    </dgm:pt>
    <dgm:pt modelId="{D50C2093-4F28-49E9-B939-6C5528D82C98}" type="sibTrans" cxnId="{CB0BAA61-8704-4C75-9274-D6B29D7E6C45}">
      <dgm:prSet/>
      <dgm:spPr/>
      <dgm:t>
        <a:bodyPr/>
        <a:lstStyle/>
        <a:p>
          <a:endParaRPr lang="en-US"/>
        </a:p>
      </dgm:t>
    </dgm:pt>
    <dgm:pt modelId="{3DBC3FC5-C1B5-4E7B-B46E-53BE7A062A44}">
      <dgm:prSet phldrT="[Text]" custT="1"/>
      <dgm:spPr/>
      <dgm:t>
        <a:bodyPr/>
        <a:lstStyle/>
        <a:p>
          <a:r>
            <a:rPr lang="en-US" sz="1400" smtClean="0"/>
            <a:t>Different environment</a:t>
          </a:r>
          <a:endParaRPr lang="en-US" sz="1400" dirty="0"/>
        </a:p>
      </dgm:t>
    </dgm:pt>
    <dgm:pt modelId="{D4017B3B-0A74-48A0-B2AE-4DA198589441}" type="parTrans" cxnId="{3AC32829-8FC5-4FA4-BC14-33F46F1353AD}">
      <dgm:prSet/>
      <dgm:spPr/>
      <dgm:t>
        <a:bodyPr/>
        <a:lstStyle/>
        <a:p>
          <a:endParaRPr lang="en-US"/>
        </a:p>
      </dgm:t>
    </dgm:pt>
    <dgm:pt modelId="{917A9B55-30A0-41FB-8F0B-83D2438A6C3F}" type="sibTrans" cxnId="{3AC32829-8FC5-4FA4-BC14-33F46F1353AD}">
      <dgm:prSet/>
      <dgm:spPr/>
      <dgm:t>
        <a:bodyPr/>
        <a:lstStyle/>
        <a:p>
          <a:endParaRPr lang="en-US"/>
        </a:p>
      </dgm:t>
    </dgm:pt>
    <dgm:pt modelId="{AC279709-F671-44FA-8776-11556944CC9C}">
      <dgm:prSet custT="1"/>
      <dgm:spPr/>
      <dgm:t>
        <a:bodyPr/>
        <a:lstStyle/>
        <a:p>
          <a:r>
            <a:rPr lang="en-US" sz="1600" dirty="0" smtClean="0"/>
            <a:t>Important </a:t>
          </a:r>
          <a:r>
            <a:rPr lang="en-US" sz="1600" u="sng" dirty="0" smtClean="0"/>
            <a:t>&amp;</a:t>
          </a:r>
          <a:r>
            <a:rPr lang="en-US" sz="1600" dirty="0" smtClean="0"/>
            <a:t> Urgent</a:t>
          </a:r>
          <a:endParaRPr lang="en-US" sz="1600" dirty="0"/>
        </a:p>
      </dgm:t>
    </dgm:pt>
    <dgm:pt modelId="{9C1C1BC1-F6F5-45BE-BD46-383125B39F16}" type="sibTrans" cxnId="{DA6332F0-3764-4548-9CA9-49C1B19FEB55}">
      <dgm:prSet/>
      <dgm:spPr/>
      <dgm:t>
        <a:bodyPr/>
        <a:lstStyle/>
        <a:p>
          <a:endParaRPr lang="en-US"/>
        </a:p>
      </dgm:t>
    </dgm:pt>
    <dgm:pt modelId="{6404491E-9A49-4F3F-89A0-F6DAF971AABE}" type="parTrans" cxnId="{DA6332F0-3764-4548-9CA9-49C1B19FEB55}">
      <dgm:prSet/>
      <dgm:spPr/>
      <dgm:t>
        <a:bodyPr/>
        <a:lstStyle/>
        <a:p>
          <a:endParaRPr lang="en-US"/>
        </a:p>
      </dgm:t>
    </dgm:pt>
    <dgm:pt modelId="{EE558465-6E2C-4BDA-BA33-3D09DD599C01}">
      <dgm:prSet phldrT="[Text]"/>
      <dgm:spPr/>
      <dgm:t>
        <a:bodyPr/>
        <a:lstStyle/>
        <a:p>
          <a:r>
            <a:rPr lang="en-US" dirty="0" smtClean="0"/>
            <a:t>Set a Goal</a:t>
          </a:r>
          <a:endParaRPr lang="en-US" dirty="0"/>
        </a:p>
      </dgm:t>
    </dgm:pt>
    <dgm:pt modelId="{AB2E60B4-053D-4E3D-A15C-1DD16F9DBD2F}" type="sibTrans" cxnId="{4C1A3E19-FAC2-45D0-ACE3-579B43D2722F}">
      <dgm:prSet/>
      <dgm:spPr/>
      <dgm:t>
        <a:bodyPr/>
        <a:lstStyle/>
        <a:p>
          <a:endParaRPr lang="en-US"/>
        </a:p>
      </dgm:t>
    </dgm:pt>
    <dgm:pt modelId="{02529DE1-46D5-4813-8CD4-5DF2379843C5}" type="parTrans" cxnId="{4C1A3E19-FAC2-45D0-ACE3-579B43D2722F}">
      <dgm:prSet/>
      <dgm:spPr/>
      <dgm:t>
        <a:bodyPr/>
        <a:lstStyle/>
        <a:p>
          <a:endParaRPr lang="en-US"/>
        </a:p>
      </dgm:t>
    </dgm:pt>
    <dgm:pt modelId="{4BF3F069-9DE6-4E82-B4A4-3B9A2EF89598}" type="pres">
      <dgm:prSet presAssocID="{EB155CAB-40BB-4275-95AC-07E94F31AA41}" presName="Name0" presStyleCnt="0">
        <dgm:presLayoutVars>
          <dgm:dir/>
          <dgm:resizeHandles val="exact"/>
        </dgm:presLayoutVars>
      </dgm:prSet>
      <dgm:spPr/>
    </dgm:pt>
    <dgm:pt modelId="{7E34B1FC-4BA0-4711-8F19-703FCA0893B8}" type="pres">
      <dgm:prSet presAssocID="{EB155CAB-40BB-4275-95AC-07E94F31AA41}" presName="vNodes" presStyleCnt="0"/>
      <dgm:spPr/>
    </dgm:pt>
    <dgm:pt modelId="{D26A14FD-6620-4AB9-ACEE-CCEA12B558E2}" type="pres">
      <dgm:prSet presAssocID="{13E588F8-8F22-4A5E-859E-314E6931B490}" presName="node" presStyleLbl="node1" presStyleIdx="0" presStyleCnt="4" custScaleX="149942">
        <dgm:presLayoutVars>
          <dgm:bulletEnabled val="1"/>
        </dgm:presLayoutVars>
      </dgm:prSet>
      <dgm:spPr/>
      <dgm:t>
        <a:bodyPr/>
        <a:lstStyle/>
        <a:p>
          <a:endParaRPr lang="en-US"/>
        </a:p>
      </dgm:t>
    </dgm:pt>
    <dgm:pt modelId="{4267F5E2-E832-4E91-B7E8-6B54317B09A9}" type="pres">
      <dgm:prSet presAssocID="{D50C2093-4F28-49E9-B939-6C5528D82C98}" presName="spacerT" presStyleCnt="0"/>
      <dgm:spPr/>
    </dgm:pt>
    <dgm:pt modelId="{7644C648-DC7C-4042-B82B-8BC12F3FCC56}" type="pres">
      <dgm:prSet presAssocID="{D50C2093-4F28-49E9-B939-6C5528D82C98}" presName="sibTrans" presStyleLbl="sibTrans2D1" presStyleIdx="0" presStyleCnt="3"/>
      <dgm:spPr/>
      <dgm:t>
        <a:bodyPr/>
        <a:lstStyle/>
        <a:p>
          <a:endParaRPr lang="en-US"/>
        </a:p>
      </dgm:t>
    </dgm:pt>
    <dgm:pt modelId="{79E1C907-1524-4069-9297-E85412EEF4AE}" type="pres">
      <dgm:prSet presAssocID="{D50C2093-4F28-49E9-B939-6C5528D82C98}" presName="spacerB" presStyleCnt="0"/>
      <dgm:spPr/>
    </dgm:pt>
    <dgm:pt modelId="{6C165D82-9AE1-45B2-916A-0EAD355801D4}" type="pres">
      <dgm:prSet presAssocID="{3DBC3FC5-C1B5-4E7B-B46E-53BE7A062A44}" presName="node" presStyleLbl="node1" presStyleIdx="1" presStyleCnt="4" custScaleX="149942" custScaleY="101818">
        <dgm:presLayoutVars>
          <dgm:bulletEnabled val="1"/>
        </dgm:presLayoutVars>
      </dgm:prSet>
      <dgm:spPr/>
      <dgm:t>
        <a:bodyPr/>
        <a:lstStyle/>
        <a:p>
          <a:endParaRPr lang="en-US"/>
        </a:p>
      </dgm:t>
    </dgm:pt>
    <dgm:pt modelId="{7D2D8AE6-E766-4956-87D8-4184A3DCFDA3}" type="pres">
      <dgm:prSet presAssocID="{917A9B55-30A0-41FB-8F0B-83D2438A6C3F}" presName="spacerT" presStyleCnt="0"/>
      <dgm:spPr/>
    </dgm:pt>
    <dgm:pt modelId="{12312C3E-487A-415A-877C-7C0E8D8C27EF}" type="pres">
      <dgm:prSet presAssocID="{917A9B55-30A0-41FB-8F0B-83D2438A6C3F}" presName="sibTrans" presStyleLbl="sibTrans2D1" presStyleIdx="1" presStyleCnt="3"/>
      <dgm:spPr/>
      <dgm:t>
        <a:bodyPr/>
        <a:lstStyle/>
        <a:p>
          <a:endParaRPr lang="en-US"/>
        </a:p>
      </dgm:t>
    </dgm:pt>
    <dgm:pt modelId="{6E8E67BE-EB01-45A1-9235-46C33B1A3907}" type="pres">
      <dgm:prSet presAssocID="{917A9B55-30A0-41FB-8F0B-83D2438A6C3F}" presName="spacerB" presStyleCnt="0"/>
      <dgm:spPr/>
    </dgm:pt>
    <dgm:pt modelId="{589D7C0D-4C3B-4BCC-B976-E2D2EEE8C297}" type="pres">
      <dgm:prSet presAssocID="{AC279709-F671-44FA-8776-11556944CC9C}" presName="node" presStyleLbl="node1" presStyleIdx="2" presStyleCnt="4" custScaleX="149941">
        <dgm:presLayoutVars>
          <dgm:bulletEnabled val="1"/>
        </dgm:presLayoutVars>
      </dgm:prSet>
      <dgm:spPr/>
      <dgm:t>
        <a:bodyPr/>
        <a:lstStyle/>
        <a:p>
          <a:endParaRPr lang="en-US"/>
        </a:p>
      </dgm:t>
    </dgm:pt>
    <dgm:pt modelId="{92323594-2E00-4E9B-BB4E-FE1DC91B574F}" type="pres">
      <dgm:prSet presAssocID="{EB155CAB-40BB-4275-95AC-07E94F31AA41}" presName="sibTransLast" presStyleLbl="sibTrans2D1" presStyleIdx="2" presStyleCnt="3"/>
      <dgm:spPr/>
      <dgm:t>
        <a:bodyPr/>
        <a:lstStyle/>
        <a:p>
          <a:endParaRPr lang="en-US"/>
        </a:p>
      </dgm:t>
    </dgm:pt>
    <dgm:pt modelId="{8DBA0219-DF2D-4ADC-9C6D-5F05B3460F4B}" type="pres">
      <dgm:prSet presAssocID="{EB155CAB-40BB-4275-95AC-07E94F31AA41}" presName="connectorText" presStyleLbl="sibTrans2D1" presStyleIdx="2" presStyleCnt="3"/>
      <dgm:spPr/>
      <dgm:t>
        <a:bodyPr/>
        <a:lstStyle/>
        <a:p>
          <a:endParaRPr lang="en-US"/>
        </a:p>
      </dgm:t>
    </dgm:pt>
    <dgm:pt modelId="{95481FF6-A58C-4BE0-ABA4-9CF8A9C1C745}" type="pres">
      <dgm:prSet presAssocID="{EB155CAB-40BB-4275-95AC-07E94F31AA41}" presName="lastNode" presStyleLbl="node1" presStyleIdx="3" presStyleCnt="4" custLinFactNeighborX="-7965" custLinFactNeighborY="2077">
        <dgm:presLayoutVars>
          <dgm:bulletEnabled val="1"/>
        </dgm:presLayoutVars>
      </dgm:prSet>
      <dgm:spPr/>
      <dgm:t>
        <a:bodyPr/>
        <a:lstStyle/>
        <a:p>
          <a:endParaRPr lang="en-US"/>
        </a:p>
      </dgm:t>
    </dgm:pt>
  </dgm:ptLst>
  <dgm:cxnLst>
    <dgm:cxn modelId="{CD8EC2D9-BB10-4575-8C46-2E80C81F4B83}" type="presOf" srcId="{EB155CAB-40BB-4275-95AC-07E94F31AA41}" destId="{4BF3F069-9DE6-4E82-B4A4-3B9A2EF89598}" srcOrd="0" destOrd="0" presId="urn:microsoft.com/office/officeart/2005/8/layout/equation2"/>
    <dgm:cxn modelId="{6DC31EA9-3011-47D4-925B-08FE036ADC68}" type="presOf" srcId="{EE558465-6E2C-4BDA-BA33-3D09DD599C01}" destId="{95481FF6-A58C-4BE0-ABA4-9CF8A9C1C745}" srcOrd="0" destOrd="0" presId="urn:microsoft.com/office/officeart/2005/8/layout/equation2"/>
    <dgm:cxn modelId="{6BBE0E8F-60F3-4362-AFB9-597592BF5818}" type="presOf" srcId="{D50C2093-4F28-49E9-B939-6C5528D82C98}" destId="{7644C648-DC7C-4042-B82B-8BC12F3FCC56}" srcOrd="0" destOrd="0" presId="urn:microsoft.com/office/officeart/2005/8/layout/equation2"/>
    <dgm:cxn modelId="{3AC32829-8FC5-4FA4-BC14-33F46F1353AD}" srcId="{EB155CAB-40BB-4275-95AC-07E94F31AA41}" destId="{3DBC3FC5-C1B5-4E7B-B46E-53BE7A062A44}" srcOrd="1" destOrd="0" parTransId="{D4017B3B-0A74-48A0-B2AE-4DA198589441}" sibTransId="{917A9B55-30A0-41FB-8F0B-83D2438A6C3F}"/>
    <dgm:cxn modelId="{CE0A519E-DCE6-47AA-9A93-069251032CA5}" type="presOf" srcId="{9C1C1BC1-F6F5-45BE-BD46-383125B39F16}" destId="{8DBA0219-DF2D-4ADC-9C6D-5F05B3460F4B}" srcOrd="1" destOrd="0" presId="urn:microsoft.com/office/officeart/2005/8/layout/equation2"/>
    <dgm:cxn modelId="{DCD3CBB9-A1CA-4B72-8DCF-86DFD3821724}" type="presOf" srcId="{3DBC3FC5-C1B5-4E7B-B46E-53BE7A062A44}" destId="{6C165D82-9AE1-45B2-916A-0EAD355801D4}" srcOrd="0" destOrd="0" presId="urn:microsoft.com/office/officeart/2005/8/layout/equation2"/>
    <dgm:cxn modelId="{6BEE6C3A-7A4F-48BB-B748-5844B0C9D262}" type="presOf" srcId="{9C1C1BC1-F6F5-45BE-BD46-383125B39F16}" destId="{92323594-2E00-4E9B-BB4E-FE1DC91B574F}" srcOrd="0" destOrd="0" presId="urn:microsoft.com/office/officeart/2005/8/layout/equation2"/>
    <dgm:cxn modelId="{CB0BAA61-8704-4C75-9274-D6B29D7E6C45}" srcId="{EB155CAB-40BB-4275-95AC-07E94F31AA41}" destId="{13E588F8-8F22-4A5E-859E-314E6931B490}" srcOrd="0" destOrd="0" parTransId="{E2882963-E0AD-49D6-AD20-DC18533127AF}" sibTransId="{D50C2093-4F28-49E9-B939-6C5528D82C98}"/>
    <dgm:cxn modelId="{0CC57FF1-9F10-4129-9FE0-7998BE12DF57}" type="presOf" srcId="{13E588F8-8F22-4A5E-859E-314E6931B490}" destId="{D26A14FD-6620-4AB9-ACEE-CCEA12B558E2}" srcOrd="0" destOrd="0" presId="urn:microsoft.com/office/officeart/2005/8/layout/equation2"/>
    <dgm:cxn modelId="{08F89634-55FE-49F3-90DD-10FE886B3EED}" type="presOf" srcId="{917A9B55-30A0-41FB-8F0B-83D2438A6C3F}" destId="{12312C3E-487A-415A-877C-7C0E8D8C27EF}" srcOrd="0" destOrd="0" presId="urn:microsoft.com/office/officeart/2005/8/layout/equation2"/>
    <dgm:cxn modelId="{FBCFF64B-5F40-4FF6-9E6B-4AC0046334D5}" type="presOf" srcId="{AC279709-F671-44FA-8776-11556944CC9C}" destId="{589D7C0D-4C3B-4BCC-B976-E2D2EEE8C297}" srcOrd="0" destOrd="0" presId="urn:microsoft.com/office/officeart/2005/8/layout/equation2"/>
    <dgm:cxn modelId="{DA6332F0-3764-4548-9CA9-49C1B19FEB55}" srcId="{EB155CAB-40BB-4275-95AC-07E94F31AA41}" destId="{AC279709-F671-44FA-8776-11556944CC9C}" srcOrd="2" destOrd="0" parTransId="{6404491E-9A49-4F3F-89A0-F6DAF971AABE}" sibTransId="{9C1C1BC1-F6F5-45BE-BD46-383125B39F16}"/>
    <dgm:cxn modelId="{4C1A3E19-FAC2-45D0-ACE3-579B43D2722F}" srcId="{EB155CAB-40BB-4275-95AC-07E94F31AA41}" destId="{EE558465-6E2C-4BDA-BA33-3D09DD599C01}" srcOrd="3" destOrd="0" parTransId="{02529DE1-46D5-4813-8CD4-5DF2379843C5}" sibTransId="{AB2E60B4-053D-4E3D-A15C-1DD16F9DBD2F}"/>
    <dgm:cxn modelId="{D998F1D2-6DBD-459C-AFB4-1CD1396D5E0A}" type="presParOf" srcId="{4BF3F069-9DE6-4E82-B4A4-3B9A2EF89598}" destId="{7E34B1FC-4BA0-4711-8F19-703FCA0893B8}" srcOrd="0" destOrd="0" presId="urn:microsoft.com/office/officeart/2005/8/layout/equation2"/>
    <dgm:cxn modelId="{C67E401E-F0B7-458E-B798-97EE862EC32C}" type="presParOf" srcId="{7E34B1FC-4BA0-4711-8F19-703FCA0893B8}" destId="{D26A14FD-6620-4AB9-ACEE-CCEA12B558E2}" srcOrd="0" destOrd="0" presId="urn:microsoft.com/office/officeart/2005/8/layout/equation2"/>
    <dgm:cxn modelId="{86F6389D-7225-4F22-8A47-159387005C3F}" type="presParOf" srcId="{7E34B1FC-4BA0-4711-8F19-703FCA0893B8}" destId="{4267F5E2-E832-4E91-B7E8-6B54317B09A9}" srcOrd="1" destOrd="0" presId="urn:microsoft.com/office/officeart/2005/8/layout/equation2"/>
    <dgm:cxn modelId="{E095A2DB-03D1-4D3A-A85F-CB7BEBB0A953}" type="presParOf" srcId="{7E34B1FC-4BA0-4711-8F19-703FCA0893B8}" destId="{7644C648-DC7C-4042-B82B-8BC12F3FCC56}" srcOrd="2" destOrd="0" presId="urn:microsoft.com/office/officeart/2005/8/layout/equation2"/>
    <dgm:cxn modelId="{9F900525-6301-4029-84FD-252ADF6694A6}" type="presParOf" srcId="{7E34B1FC-4BA0-4711-8F19-703FCA0893B8}" destId="{79E1C907-1524-4069-9297-E85412EEF4AE}" srcOrd="3" destOrd="0" presId="urn:microsoft.com/office/officeart/2005/8/layout/equation2"/>
    <dgm:cxn modelId="{22109593-7A83-433E-BF95-0A211753C10D}" type="presParOf" srcId="{7E34B1FC-4BA0-4711-8F19-703FCA0893B8}" destId="{6C165D82-9AE1-45B2-916A-0EAD355801D4}" srcOrd="4" destOrd="0" presId="urn:microsoft.com/office/officeart/2005/8/layout/equation2"/>
    <dgm:cxn modelId="{BC1C2283-FFD9-4091-9DD4-78BF216169A8}" type="presParOf" srcId="{7E34B1FC-4BA0-4711-8F19-703FCA0893B8}" destId="{7D2D8AE6-E766-4956-87D8-4184A3DCFDA3}" srcOrd="5" destOrd="0" presId="urn:microsoft.com/office/officeart/2005/8/layout/equation2"/>
    <dgm:cxn modelId="{72EA4C7E-D42A-42FE-85D7-0A9944385463}" type="presParOf" srcId="{7E34B1FC-4BA0-4711-8F19-703FCA0893B8}" destId="{12312C3E-487A-415A-877C-7C0E8D8C27EF}" srcOrd="6" destOrd="0" presId="urn:microsoft.com/office/officeart/2005/8/layout/equation2"/>
    <dgm:cxn modelId="{4924BA5E-CB07-4238-ACBD-F32C171F7D61}" type="presParOf" srcId="{7E34B1FC-4BA0-4711-8F19-703FCA0893B8}" destId="{6E8E67BE-EB01-45A1-9235-46C33B1A3907}" srcOrd="7" destOrd="0" presId="urn:microsoft.com/office/officeart/2005/8/layout/equation2"/>
    <dgm:cxn modelId="{7BD14D5D-A7E0-45AE-BE51-6D597C42BA98}" type="presParOf" srcId="{7E34B1FC-4BA0-4711-8F19-703FCA0893B8}" destId="{589D7C0D-4C3B-4BCC-B976-E2D2EEE8C297}" srcOrd="8" destOrd="0" presId="urn:microsoft.com/office/officeart/2005/8/layout/equation2"/>
    <dgm:cxn modelId="{B6CFD503-8014-4FC1-90D6-1FD72753645D}" type="presParOf" srcId="{4BF3F069-9DE6-4E82-B4A4-3B9A2EF89598}" destId="{92323594-2E00-4E9B-BB4E-FE1DC91B574F}" srcOrd="1" destOrd="0" presId="urn:microsoft.com/office/officeart/2005/8/layout/equation2"/>
    <dgm:cxn modelId="{BB89E201-FBD4-4CE8-9D52-5F889E648848}" type="presParOf" srcId="{92323594-2E00-4E9B-BB4E-FE1DC91B574F}" destId="{8DBA0219-DF2D-4ADC-9C6D-5F05B3460F4B}" srcOrd="0" destOrd="0" presId="urn:microsoft.com/office/officeart/2005/8/layout/equation2"/>
    <dgm:cxn modelId="{E4D5B9AB-A293-4283-B77E-9FBBC719233F}" type="presParOf" srcId="{4BF3F069-9DE6-4E82-B4A4-3B9A2EF89598}" destId="{95481FF6-A58C-4BE0-ABA4-9CF8A9C1C74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4564D7-3B3F-4001-B3ED-702490D62B58}" type="doc">
      <dgm:prSet loTypeId="urn:microsoft.com/office/officeart/2005/8/layout/vList5" loCatId="list" qsTypeId="urn:microsoft.com/office/officeart/2005/8/quickstyle/3d1" qsCatId="3D" csTypeId="urn:microsoft.com/office/officeart/2005/8/colors/accent5_4" csCatId="accent5" phldr="1"/>
      <dgm:spPr/>
      <dgm:t>
        <a:bodyPr/>
        <a:lstStyle/>
        <a:p>
          <a:endParaRPr lang="en-US"/>
        </a:p>
      </dgm:t>
    </dgm:pt>
    <dgm:pt modelId="{7FD798ED-8210-444E-B753-F2F91D257A35}">
      <dgm:prSet phldrT="[Text]"/>
      <dgm:spPr/>
      <dgm:t>
        <a:bodyPr/>
        <a:lstStyle/>
        <a:p>
          <a:r>
            <a:rPr lang="en-US" dirty="0" smtClean="0"/>
            <a:t>Community</a:t>
          </a:r>
          <a:endParaRPr lang="en-US" dirty="0"/>
        </a:p>
      </dgm:t>
    </dgm:pt>
    <dgm:pt modelId="{2783E250-9C69-4E82-813D-5B499826F1F2}" type="parTrans" cxnId="{E4941C59-651A-4C94-9766-0C837F632D1F}">
      <dgm:prSet/>
      <dgm:spPr/>
      <dgm:t>
        <a:bodyPr/>
        <a:lstStyle/>
        <a:p>
          <a:endParaRPr lang="en-US"/>
        </a:p>
      </dgm:t>
    </dgm:pt>
    <dgm:pt modelId="{FD950F92-0CA0-4008-8885-93D843CC62F5}" type="sibTrans" cxnId="{E4941C59-651A-4C94-9766-0C837F632D1F}">
      <dgm:prSet/>
      <dgm:spPr/>
      <dgm:t>
        <a:bodyPr/>
        <a:lstStyle/>
        <a:p>
          <a:endParaRPr lang="en-US"/>
        </a:p>
      </dgm:t>
    </dgm:pt>
    <dgm:pt modelId="{8C82D0D2-6B8D-49C2-8E76-3435CE240FC0}">
      <dgm:prSet phldrT="[Text]" custT="1"/>
      <dgm:spPr/>
      <dgm:t>
        <a:bodyPr/>
        <a:lstStyle/>
        <a:p>
          <a:r>
            <a:rPr lang="en-US" sz="1600" dirty="0" smtClean="0"/>
            <a:t>Setting goals slightly out of reach</a:t>
          </a:r>
          <a:endParaRPr lang="en-US" sz="1600" dirty="0"/>
        </a:p>
      </dgm:t>
    </dgm:pt>
    <dgm:pt modelId="{52F1FCC3-E0E8-4AFC-BE9D-4895A83EBF54}" type="parTrans" cxnId="{36F1001B-5409-4329-8841-862CFD5034D7}">
      <dgm:prSet/>
      <dgm:spPr/>
      <dgm:t>
        <a:bodyPr/>
        <a:lstStyle/>
        <a:p>
          <a:endParaRPr lang="en-US"/>
        </a:p>
      </dgm:t>
    </dgm:pt>
    <dgm:pt modelId="{88F5B91F-7278-4FEA-9837-7F9F1DBE743E}" type="sibTrans" cxnId="{36F1001B-5409-4329-8841-862CFD5034D7}">
      <dgm:prSet/>
      <dgm:spPr/>
      <dgm:t>
        <a:bodyPr/>
        <a:lstStyle/>
        <a:p>
          <a:endParaRPr lang="en-US"/>
        </a:p>
      </dgm:t>
    </dgm:pt>
    <dgm:pt modelId="{8F691188-4D11-4243-BF55-1E9CEC0544B4}">
      <dgm:prSet phldrT="[Text]"/>
      <dgm:spPr/>
      <dgm:t>
        <a:bodyPr/>
        <a:lstStyle/>
        <a:p>
          <a:r>
            <a:rPr lang="en-US" smtClean="0"/>
            <a:t>Housing First</a:t>
          </a:r>
          <a:endParaRPr lang="en-US" dirty="0"/>
        </a:p>
      </dgm:t>
    </dgm:pt>
    <dgm:pt modelId="{2B101581-9C5E-4A70-84BB-888294228680}" type="parTrans" cxnId="{EEDFAD6A-4405-4635-A0B4-E6187E1786A4}">
      <dgm:prSet/>
      <dgm:spPr/>
      <dgm:t>
        <a:bodyPr/>
        <a:lstStyle/>
        <a:p>
          <a:endParaRPr lang="en-US"/>
        </a:p>
      </dgm:t>
    </dgm:pt>
    <dgm:pt modelId="{A49AED78-AED7-4B6C-8E5F-631AFC39F782}" type="sibTrans" cxnId="{EEDFAD6A-4405-4635-A0B4-E6187E1786A4}">
      <dgm:prSet/>
      <dgm:spPr/>
      <dgm:t>
        <a:bodyPr/>
        <a:lstStyle/>
        <a:p>
          <a:endParaRPr lang="en-US"/>
        </a:p>
      </dgm:t>
    </dgm:pt>
    <dgm:pt modelId="{780747DE-F46F-452B-976F-773679C651B7}">
      <dgm:prSet phldrT="[Text]" custT="1"/>
      <dgm:spPr/>
      <dgm:t>
        <a:bodyPr/>
        <a:lstStyle/>
        <a:p>
          <a:r>
            <a:rPr lang="en-US" sz="1600" dirty="0" smtClean="0"/>
            <a:t>Commitment to principles</a:t>
          </a:r>
          <a:endParaRPr lang="en-US" sz="1600" dirty="0"/>
        </a:p>
      </dgm:t>
    </dgm:pt>
    <dgm:pt modelId="{09EEE752-ABC1-41E3-80CC-4C46B40F0143}" type="parTrans" cxnId="{3F14EEB5-20D5-49F8-B096-FC3C4C741BB1}">
      <dgm:prSet/>
      <dgm:spPr/>
      <dgm:t>
        <a:bodyPr/>
        <a:lstStyle/>
        <a:p>
          <a:endParaRPr lang="en-US"/>
        </a:p>
      </dgm:t>
    </dgm:pt>
    <dgm:pt modelId="{9BC5AA48-1A69-42DD-9580-F96F4F039B98}" type="sibTrans" cxnId="{3F14EEB5-20D5-49F8-B096-FC3C4C741BB1}">
      <dgm:prSet/>
      <dgm:spPr/>
      <dgm:t>
        <a:bodyPr/>
        <a:lstStyle/>
        <a:p>
          <a:endParaRPr lang="en-US"/>
        </a:p>
      </dgm:t>
    </dgm:pt>
    <dgm:pt modelId="{EED716FB-38B2-4C89-9F38-0BF034D92F49}">
      <dgm:prSet phldrT="[Text]" custT="1"/>
      <dgm:spPr/>
      <dgm:t>
        <a:bodyPr/>
        <a:lstStyle/>
        <a:p>
          <a:r>
            <a:rPr lang="en-US" sz="1600" dirty="0" smtClean="0"/>
            <a:t>100 in 100</a:t>
          </a:r>
          <a:endParaRPr lang="en-US" sz="1600" dirty="0"/>
        </a:p>
      </dgm:t>
    </dgm:pt>
    <dgm:pt modelId="{53ED1D43-F7E8-4C70-BB1F-3C1D2D747D72}" type="parTrans" cxnId="{D225C0BB-7128-41EE-9DBE-98B360DF2F89}">
      <dgm:prSet/>
      <dgm:spPr/>
      <dgm:t>
        <a:bodyPr/>
        <a:lstStyle/>
        <a:p>
          <a:endParaRPr lang="en-US"/>
        </a:p>
      </dgm:t>
    </dgm:pt>
    <dgm:pt modelId="{ECE28E23-5CB7-472C-AD8E-CC4D93EA19A2}" type="sibTrans" cxnId="{D225C0BB-7128-41EE-9DBE-98B360DF2F89}">
      <dgm:prSet/>
      <dgm:spPr/>
      <dgm:t>
        <a:bodyPr/>
        <a:lstStyle/>
        <a:p>
          <a:endParaRPr lang="en-US"/>
        </a:p>
      </dgm:t>
    </dgm:pt>
    <dgm:pt modelId="{3FD0A222-4218-4FCF-9FB8-AF9DFC08BB27}">
      <dgm:prSet phldrT="[Text]" custT="1"/>
      <dgm:spPr/>
      <dgm:t>
        <a:bodyPr/>
        <a:lstStyle/>
        <a:p>
          <a:r>
            <a:rPr lang="en-US" sz="1600" dirty="0" smtClean="0"/>
            <a:t>Next new goal?</a:t>
          </a:r>
          <a:endParaRPr lang="en-US" sz="1600" dirty="0"/>
        </a:p>
      </dgm:t>
    </dgm:pt>
    <dgm:pt modelId="{61880403-2069-4F08-B4CA-A01F2F73010C}" type="parTrans" cxnId="{26A7A73B-BCF1-45BA-831A-9981482E931D}">
      <dgm:prSet/>
      <dgm:spPr/>
      <dgm:t>
        <a:bodyPr/>
        <a:lstStyle/>
        <a:p>
          <a:endParaRPr lang="en-US"/>
        </a:p>
      </dgm:t>
    </dgm:pt>
    <dgm:pt modelId="{617461E8-17E6-4B68-BE79-A26471EEC72C}" type="sibTrans" cxnId="{26A7A73B-BCF1-45BA-831A-9981482E931D}">
      <dgm:prSet/>
      <dgm:spPr/>
      <dgm:t>
        <a:bodyPr/>
        <a:lstStyle/>
        <a:p>
          <a:endParaRPr lang="en-US"/>
        </a:p>
      </dgm:t>
    </dgm:pt>
    <dgm:pt modelId="{A3C9E482-7FF6-4D91-A2BF-1FBB2166307F}">
      <dgm:prSet phldrT="[Text]" custT="1"/>
      <dgm:spPr/>
      <dgm:t>
        <a:bodyPr/>
        <a:lstStyle/>
        <a:p>
          <a:r>
            <a:rPr lang="en-US" sz="1600" b="1" i="1" dirty="0" smtClean="0"/>
            <a:t>Always stay in urgency</a:t>
          </a:r>
          <a:endParaRPr lang="en-US" sz="1600" dirty="0"/>
        </a:p>
      </dgm:t>
    </dgm:pt>
    <dgm:pt modelId="{E3D4C9C7-AFE4-4DA6-9A82-32138108799E}" type="parTrans" cxnId="{9CCC6F0A-33A7-4198-A6DA-71F3A228E38C}">
      <dgm:prSet/>
      <dgm:spPr/>
      <dgm:t>
        <a:bodyPr/>
        <a:lstStyle/>
        <a:p>
          <a:endParaRPr lang="en-US"/>
        </a:p>
      </dgm:t>
    </dgm:pt>
    <dgm:pt modelId="{1502C7E3-CF13-4D43-A694-F38DC47A84FD}" type="sibTrans" cxnId="{9CCC6F0A-33A7-4198-A6DA-71F3A228E38C}">
      <dgm:prSet/>
      <dgm:spPr/>
      <dgm:t>
        <a:bodyPr/>
        <a:lstStyle/>
        <a:p>
          <a:endParaRPr lang="en-US"/>
        </a:p>
      </dgm:t>
    </dgm:pt>
    <dgm:pt modelId="{63A02180-444B-4C20-9A44-2FB30F8EE262}">
      <dgm:prSet phldrT="[Text]" custT="1"/>
      <dgm:spPr/>
      <dgm:t>
        <a:bodyPr/>
        <a:lstStyle/>
        <a:p>
          <a:r>
            <a:rPr lang="en-US" sz="1600" dirty="0" smtClean="0"/>
            <a:t>sobriety not required</a:t>
          </a:r>
          <a:endParaRPr lang="en-US" sz="1600" dirty="0"/>
        </a:p>
      </dgm:t>
    </dgm:pt>
    <dgm:pt modelId="{45A83B36-DDE1-455D-88C6-F27B0678F98E}" type="parTrans" cxnId="{1A0066A6-0325-429D-936A-843C2ACE7FBC}">
      <dgm:prSet/>
      <dgm:spPr/>
      <dgm:t>
        <a:bodyPr/>
        <a:lstStyle/>
        <a:p>
          <a:endParaRPr lang="en-US"/>
        </a:p>
      </dgm:t>
    </dgm:pt>
    <dgm:pt modelId="{A5199651-0C75-4806-9D5B-7ADB3BE6F968}" type="sibTrans" cxnId="{1A0066A6-0325-429D-936A-843C2ACE7FBC}">
      <dgm:prSet/>
      <dgm:spPr/>
      <dgm:t>
        <a:bodyPr/>
        <a:lstStyle/>
        <a:p>
          <a:endParaRPr lang="en-US"/>
        </a:p>
      </dgm:t>
    </dgm:pt>
    <dgm:pt modelId="{235B48CF-D01E-4075-A541-6291CAB5E0EF}">
      <dgm:prSet custT="1"/>
      <dgm:spPr/>
      <dgm:t>
        <a:bodyPr/>
        <a:lstStyle/>
        <a:p>
          <a:r>
            <a:rPr lang="en-US" sz="1600" dirty="0" smtClean="0"/>
            <a:t>no bio-psychosocial assessments</a:t>
          </a:r>
          <a:endParaRPr lang="en-US" sz="1600" dirty="0"/>
        </a:p>
      </dgm:t>
    </dgm:pt>
    <dgm:pt modelId="{8D821422-DB08-4144-851D-771ED3BFDE90}" type="sibTrans" cxnId="{491B095C-85D7-4631-9F9B-70937B35DA0F}">
      <dgm:prSet/>
      <dgm:spPr/>
      <dgm:t>
        <a:bodyPr/>
        <a:lstStyle/>
        <a:p>
          <a:endParaRPr lang="en-US"/>
        </a:p>
      </dgm:t>
    </dgm:pt>
    <dgm:pt modelId="{1170F2B2-CC09-4272-BF0E-003EC7ADD291}" type="parTrans" cxnId="{491B095C-85D7-4631-9F9B-70937B35DA0F}">
      <dgm:prSet/>
      <dgm:spPr/>
      <dgm:t>
        <a:bodyPr/>
        <a:lstStyle/>
        <a:p>
          <a:endParaRPr lang="en-US"/>
        </a:p>
      </dgm:t>
    </dgm:pt>
    <dgm:pt modelId="{56ED9F2D-B117-476A-9262-3CEC3D605D92}">
      <dgm:prSet custT="1"/>
      <dgm:spPr/>
      <dgm:t>
        <a:bodyPr/>
        <a:lstStyle/>
        <a:p>
          <a:r>
            <a:rPr lang="en-US" sz="1600" dirty="0" smtClean="0"/>
            <a:t>medication compliance not required</a:t>
          </a:r>
          <a:endParaRPr lang="en-US" sz="1600" dirty="0"/>
        </a:p>
      </dgm:t>
    </dgm:pt>
    <dgm:pt modelId="{E45862F6-E5C4-45BF-9DAE-DC2B7AB0894C}" type="sibTrans" cxnId="{72CFE563-6F5E-4DA2-9A49-C9380CEFFDD8}">
      <dgm:prSet/>
      <dgm:spPr/>
      <dgm:t>
        <a:bodyPr/>
        <a:lstStyle/>
        <a:p>
          <a:endParaRPr lang="en-US"/>
        </a:p>
      </dgm:t>
    </dgm:pt>
    <dgm:pt modelId="{9D0D6ABB-FE01-4F6D-875A-32AD4C40C6FA}" type="parTrans" cxnId="{72CFE563-6F5E-4DA2-9A49-C9380CEFFDD8}">
      <dgm:prSet/>
      <dgm:spPr/>
      <dgm:t>
        <a:bodyPr/>
        <a:lstStyle/>
        <a:p>
          <a:endParaRPr lang="en-US"/>
        </a:p>
      </dgm:t>
    </dgm:pt>
    <dgm:pt modelId="{418CA103-854E-4D80-8810-905B392A3805}">
      <dgm:prSet custT="1"/>
      <dgm:spPr/>
      <dgm:t>
        <a:bodyPr/>
        <a:lstStyle/>
        <a:p>
          <a:r>
            <a:rPr lang="en-US" sz="1600" dirty="0" smtClean="0"/>
            <a:t>no income required</a:t>
          </a:r>
          <a:endParaRPr lang="en-US" sz="1600" dirty="0"/>
        </a:p>
      </dgm:t>
    </dgm:pt>
    <dgm:pt modelId="{751789B6-3B28-4D6C-9C3F-0F629905E207}" type="sibTrans" cxnId="{33CF22C6-F124-44D9-A3D7-B79EF19C4BF7}">
      <dgm:prSet/>
      <dgm:spPr/>
      <dgm:t>
        <a:bodyPr/>
        <a:lstStyle/>
        <a:p>
          <a:endParaRPr lang="en-US"/>
        </a:p>
      </dgm:t>
    </dgm:pt>
    <dgm:pt modelId="{DB59C6BE-172B-40B3-8673-7A02B62ED9CA}" type="parTrans" cxnId="{33CF22C6-F124-44D9-A3D7-B79EF19C4BF7}">
      <dgm:prSet/>
      <dgm:spPr/>
      <dgm:t>
        <a:bodyPr/>
        <a:lstStyle/>
        <a:p>
          <a:endParaRPr lang="en-US"/>
        </a:p>
      </dgm:t>
    </dgm:pt>
    <dgm:pt modelId="{8ECE71AD-3AFE-4A6E-A9A1-68C8D19C2C0F}">
      <dgm:prSet/>
      <dgm:spPr/>
      <dgm:t>
        <a:bodyPr/>
        <a:lstStyle/>
        <a:p>
          <a:r>
            <a:rPr lang="en-US" dirty="0" smtClean="0"/>
            <a:t>Strategy/Data</a:t>
          </a:r>
          <a:endParaRPr lang="en-US" dirty="0"/>
        </a:p>
      </dgm:t>
    </dgm:pt>
    <dgm:pt modelId="{B8104A5F-AA12-4C4E-BFA8-9E7E6106BBBF}" type="parTrans" cxnId="{25969531-69E7-4558-B693-C1EEB6ED9477}">
      <dgm:prSet/>
      <dgm:spPr/>
      <dgm:t>
        <a:bodyPr/>
        <a:lstStyle/>
        <a:p>
          <a:endParaRPr lang="en-US"/>
        </a:p>
      </dgm:t>
    </dgm:pt>
    <dgm:pt modelId="{E1EB7F76-4C3A-435B-87E8-BF01A62B359C}" type="sibTrans" cxnId="{25969531-69E7-4558-B693-C1EEB6ED9477}">
      <dgm:prSet/>
      <dgm:spPr/>
      <dgm:t>
        <a:bodyPr/>
        <a:lstStyle/>
        <a:p>
          <a:endParaRPr lang="en-US"/>
        </a:p>
      </dgm:t>
    </dgm:pt>
    <dgm:pt modelId="{7347751A-8CD9-421E-B6B2-23A150156538}">
      <dgm:prSet custT="1"/>
      <dgm:spPr/>
      <dgm:t>
        <a:bodyPr/>
        <a:lstStyle/>
        <a:p>
          <a:r>
            <a:rPr lang="en-US" sz="1600" dirty="0" smtClean="0"/>
            <a:t>SSVF Weekly meeting</a:t>
          </a:r>
          <a:endParaRPr lang="en-US" sz="1600" dirty="0"/>
        </a:p>
      </dgm:t>
    </dgm:pt>
    <dgm:pt modelId="{CD057856-84AF-48C9-954E-0BF882A30AA5}" type="parTrans" cxnId="{7C287AC1-7627-4212-AAB2-11CEB0FDB122}">
      <dgm:prSet/>
      <dgm:spPr/>
      <dgm:t>
        <a:bodyPr/>
        <a:lstStyle/>
        <a:p>
          <a:endParaRPr lang="en-US"/>
        </a:p>
      </dgm:t>
    </dgm:pt>
    <dgm:pt modelId="{ED0502B0-690A-4F55-88FD-61A800A5276F}" type="sibTrans" cxnId="{7C287AC1-7627-4212-AAB2-11CEB0FDB122}">
      <dgm:prSet/>
      <dgm:spPr/>
      <dgm:t>
        <a:bodyPr/>
        <a:lstStyle/>
        <a:p>
          <a:endParaRPr lang="en-US"/>
        </a:p>
      </dgm:t>
    </dgm:pt>
    <dgm:pt modelId="{1364871D-96AF-4E12-9E5D-5A131B1A5A9F}">
      <dgm:prSet custT="1"/>
      <dgm:spPr/>
      <dgm:t>
        <a:bodyPr/>
        <a:lstStyle/>
        <a:p>
          <a:r>
            <a:rPr lang="en-US" sz="1600" i="1" dirty="0" smtClean="0"/>
            <a:t>tracking different points of lease up process</a:t>
          </a:r>
          <a:endParaRPr lang="en-US" sz="1600" i="1" dirty="0"/>
        </a:p>
      </dgm:t>
    </dgm:pt>
    <dgm:pt modelId="{E38EF129-73EA-401F-A2F5-2144FD137E15}" type="parTrans" cxnId="{12388597-9879-47AD-8578-4048F07E9A90}">
      <dgm:prSet/>
      <dgm:spPr/>
      <dgm:t>
        <a:bodyPr/>
        <a:lstStyle/>
        <a:p>
          <a:endParaRPr lang="en-US"/>
        </a:p>
      </dgm:t>
    </dgm:pt>
    <dgm:pt modelId="{04AB39A0-967D-4126-A5C1-423ACDD7FE95}" type="sibTrans" cxnId="{12388597-9879-47AD-8578-4048F07E9A90}">
      <dgm:prSet/>
      <dgm:spPr/>
      <dgm:t>
        <a:bodyPr/>
        <a:lstStyle/>
        <a:p>
          <a:endParaRPr lang="en-US"/>
        </a:p>
      </dgm:t>
    </dgm:pt>
    <dgm:pt modelId="{DCEF277A-98EA-44F1-B3B7-33D05F3CE5CF}">
      <dgm:prSet custT="1"/>
      <dgm:spPr/>
      <dgm:t>
        <a:bodyPr/>
        <a:lstStyle/>
        <a:p>
          <a:r>
            <a:rPr lang="en-US" sz="1600" dirty="0" smtClean="0"/>
            <a:t>SSVF Providers HMIS Agreement</a:t>
          </a:r>
          <a:endParaRPr lang="en-US" sz="1600" i="0" dirty="0"/>
        </a:p>
      </dgm:t>
    </dgm:pt>
    <dgm:pt modelId="{4FCB8410-AAEF-4BA2-B567-394E43356F11}" type="parTrans" cxnId="{813205FF-B494-40E1-9E0A-7BAD1BE4DB90}">
      <dgm:prSet/>
      <dgm:spPr/>
      <dgm:t>
        <a:bodyPr/>
        <a:lstStyle/>
        <a:p>
          <a:endParaRPr lang="en-US"/>
        </a:p>
      </dgm:t>
    </dgm:pt>
    <dgm:pt modelId="{9240C992-8508-4594-8247-0791CA52E079}" type="sibTrans" cxnId="{813205FF-B494-40E1-9E0A-7BAD1BE4DB90}">
      <dgm:prSet/>
      <dgm:spPr/>
      <dgm:t>
        <a:bodyPr/>
        <a:lstStyle/>
        <a:p>
          <a:endParaRPr lang="en-US"/>
        </a:p>
      </dgm:t>
    </dgm:pt>
    <dgm:pt modelId="{25EA57B5-D37C-45E6-BCE3-C6BCE4BD4D4A}">
      <dgm:prSet custT="1"/>
      <dgm:spPr/>
      <dgm:t>
        <a:bodyPr/>
        <a:lstStyle/>
        <a:p>
          <a:r>
            <a:rPr lang="en-US" sz="1600" dirty="0" smtClean="0"/>
            <a:t>SSVF Providers integrated into Coordinated Access at VA Drop-In Centers</a:t>
          </a:r>
          <a:endParaRPr lang="en-US" sz="1600" i="0" dirty="0"/>
        </a:p>
      </dgm:t>
    </dgm:pt>
    <dgm:pt modelId="{60507CFD-7A01-4354-B845-D5AB8B10CFE0}" type="parTrans" cxnId="{807F8542-8BB4-47F5-8C7E-49E59520FBC5}">
      <dgm:prSet/>
      <dgm:spPr/>
      <dgm:t>
        <a:bodyPr/>
        <a:lstStyle/>
        <a:p>
          <a:endParaRPr lang="en-US"/>
        </a:p>
      </dgm:t>
    </dgm:pt>
    <dgm:pt modelId="{DB495946-A4D5-4921-8A27-A3518DD2A2F1}" type="sibTrans" cxnId="{807F8542-8BB4-47F5-8C7E-49E59520FBC5}">
      <dgm:prSet/>
      <dgm:spPr/>
      <dgm:t>
        <a:bodyPr/>
        <a:lstStyle/>
        <a:p>
          <a:endParaRPr lang="en-US"/>
        </a:p>
      </dgm:t>
    </dgm:pt>
    <dgm:pt modelId="{8751EDFA-1B92-494D-A606-58EF31394A95}">
      <dgm:prSet custT="1"/>
      <dgm:spPr/>
      <dgm:t>
        <a:bodyPr/>
        <a:lstStyle/>
        <a:p>
          <a:r>
            <a:rPr lang="en-US" sz="1600" dirty="0" smtClean="0"/>
            <a:t>Housing Authority Gaining access to HMIS through User Agreement</a:t>
          </a:r>
          <a:endParaRPr lang="en-US" sz="1600" dirty="0"/>
        </a:p>
      </dgm:t>
    </dgm:pt>
    <dgm:pt modelId="{9E0A9F1C-9B1A-4927-A67B-4C1D7DF22EF5}" type="parTrans" cxnId="{DC38EF9C-7E76-4C83-A9B9-6CAFB8C6D425}">
      <dgm:prSet/>
      <dgm:spPr/>
      <dgm:t>
        <a:bodyPr/>
        <a:lstStyle/>
        <a:p>
          <a:endParaRPr lang="en-US"/>
        </a:p>
      </dgm:t>
    </dgm:pt>
    <dgm:pt modelId="{8FC622F7-A916-4C64-8DE9-F94A2CF46E37}" type="sibTrans" cxnId="{DC38EF9C-7E76-4C83-A9B9-6CAFB8C6D425}">
      <dgm:prSet/>
      <dgm:spPr/>
      <dgm:t>
        <a:bodyPr/>
        <a:lstStyle/>
        <a:p>
          <a:endParaRPr lang="en-US"/>
        </a:p>
      </dgm:t>
    </dgm:pt>
    <dgm:pt modelId="{DBA95CA9-F111-4C0C-8F53-7052CFF4CC4E}" type="pres">
      <dgm:prSet presAssocID="{A74564D7-3B3F-4001-B3ED-702490D62B58}" presName="Name0" presStyleCnt="0">
        <dgm:presLayoutVars>
          <dgm:dir/>
          <dgm:animLvl val="lvl"/>
          <dgm:resizeHandles val="exact"/>
        </dgm:presLayoutVars>
      </dgm:prSet>
      <dgm:spPr/>
      <dgm:t>
        <a:bodyPr/>
        <a:lstStyle/>
        <a:p>
          <a:endParaRPr lang="en-US"/>
        </a:p>
      </dgm:t>
    </dgm:pt>
    <dgm:pt modelId="{C59C7663-22A8-4844-BAAA-A0A93AD40F81}" type="pres">
      <dgm:prSet presAssocID="{7FD798ED-8210-444E-B753-F2F91D257A35}" presName="linNode" presStyleCnt="0"/>
      <dgm:spPr/>
      <dgm:t>
        <a:bodyPr/>
        <a:lstStyle/>
        <a:p>
          <a:endParaRPr lang="en-US"/>
        </a:p>
      </dgm:t>
    </dgm:pt>
    <dgm:pt modelId="{AD1B9AAD-4776-4ED3-8FC0-FB0823A17D63}" type="pres">
      <dgm:prSet presAssocID="{7FD798ED-8210-444E-B753-F2F91D257A35}" presName="parentText" presStyleLbl="node1" presStyleIdx="0" presStyleCnt="3">
        <dgm:presLayoutVars>
          <dgm:chMax val="1"/>
          <dgm:bulletEnabled val="1"/>
        </dgm:presLayoutVars>
      </dgm:prSet>
      <dgm:spPr/>
      <dgm:t>
        <a:bodyPr/>
        <a:lstStyle/>
        <a:p>
          <a:endParaRPr lang="en-US"/>
        </a:p>
      </dgm:t>
    </dgm:pt>
    <dgm:pt modelId="{0B4F6267-6832-407A-BD59-55C1FBAC673A}" type="pres">
      <dgm:prSet presAssocID="{7FD798ED-8210-444E-B753-F2F91D257A35}" presName="descendantText" presStyleLbl="alignAccFollowNode1" presStyleIdx="0" presStyleCnt="3">
        <dgm:presLayoutVars>
          <dgm:bulletEnabled val="1"/>
        </dgm:presLayoutVars>
      </dgm:prSet>
      <dgm:spPr/>
      <dgm:t>
        <a:bodyPr/>
        <a:lstStyle/>
        <a:p>
          <a:endParaRPr lang="en-US"/>
        </a:p>
      </dgm:t>
    </dgm:pt>
    <dgm:pt modelId="{9EE36393-D84B-474B-A471-E51B160CB8D4}" type="pres">
      <dgm:prSet presAssocID="{FD950F92-0CA0-4008-8885-93D843CC62F5}" presName="sp" presStyleCnt="0"/>
      <dgm:spPr/>
      <dgm:t>
        <a:bodyPr/>
        <a:lstStyle/>
        <a:p>
          <a:endParaRPr lang="en-US"/>
        </a:p>
      </dgm:t>
    </dgm:pt>
    <dgm:pt modelId="{5F2DDA9F-ED31-4B0A-BC43-3E7B38DDDBD1}" type="pres">
      <dgm:prSet presAssocID="{8F691188-4D11-4243-BF55-1E9CEC0544B4}" presName="linNode" presStyleCnt="0"/>
      <dgm:spPr/>
      <dgm:t>
        <a:bodyPr/>
        <a:lstStyle/>
        <a:p>
          <a:endParaRPr lang="en-US"/>
        </a:p>
      </dgm:t>
    </dgm:pt>
    <dgm:pt modelId="{F7E0EF1F-1762-4816-BAE1-9C6F2C4C9633}" type="pres">
      <dgm:prSet presAssocID="{8F691188-4D11-4243-BF55-1E9CEC0544B4}" presName="parentText" presStyleLbl="node1" presStyleIdx="1" presStyleCnt="3">
        <dgm:presLayoutVars>
          <dgm:chMax val="1"/>
          <dgm:bulletEnabled val="1"/>
        </dgm:presLayoutVars>
      </dgm:prSet>
      <dgm:spPr/>
      <dgm:t>
        <a:bodyPr/>
        <a:lstStyle/>
        <a:p>
          <a:endParaRPr lang="en-US"/>
        </a:p>
      </dgm:t>
    </dgm:pt>
    <dgm:pt modelId="{33AB5C6D-8451-453C-B038-628A9C1466F7}" type="pres">
      <dgm:prSet presAssocID="{8F691188-4D11-4243-BF55-1E9CEC0544B4}" presName="descendantText" presStyleLbl="alignAccFollowNode1" presStyleIdx="1" presStyleCnt="3">
        <dgm:presLayoutVars>
          <dgm:bulletEnabled val="1"/>
        </dgm:presLayoutVars>
      </dgm:prSet>
      <dgm:spPr/>
      <dgm:t>
        <a:bodyPr/>
        <a:lstStyle/>
        <a:p>
          <a:endParaRPr lang="en-US"/>
        </a:p>
      </dgm:t>
    </dgm:pt>
    <dgm:pt modelId="{0560237E-B9DE-457E-BFD4-45E403254462}" type="pres">
      <dgm:prSet presAssocID="{A49AED78-AED7-4B6C-8E5F-631AFC39F782}" presName="sp" presStyleCnt="0"/>
      <dgm:spPr/>
      <dgm:t>
        <a:bodyPr/>
        <a:lstStyle/>
        <a:p>
          <a:endParaRPr lang="en-US"/>
        </a:p>
      </dgm:t>
    </dgm:pt>
    <dgm:pt modelId="{8440C4CE-05BC-47A1-826E-67209AC7B53D}" type="pres">
      <dgm:prSet presAssocID="{8ECE71AD-3AFE-4A6E-A9A1-68C8D19C2C0F}" presName="linNode" presStyleCnt="0"/>
      <dgm:spPr/>
      <dgm:t>
        <a:bodyPr/>
        <a:lstStyle/>
        <a:p>
          <a:endParaRPr lang="en-US"/>
        </a:p>
      </dgm:t>
    </dgm:pt>
    <dgm:pt modelId="{833AA92E-DCDB-4E61-AEFE-7FAF9F4ABF93}" type="pres">
      <dgm:prSet presAssocID="{8ECE71AD-3AFE-4A6E-A9A1-68C8D19C2C0F}" presName="parentText" presStyleLbl="node1" presStyleIdx="2" presStyleCnt="3">
        <dgm:presLayoutVars>
          <dgm:chMax val="1"/>
          <dgm:bulletEnabled val="1"/>
        </dgm:presLayoutVars>
      </dgm:prSet>
      <dgm:spPr/>
      <dgm:t>
        <a:bodyPr/>
        <a:lstStyle/>
        <a:p>
          <a:endParaRPr lang="en-US"/>
        </a:p>
      </dgm:t>
    </dgm:pt>
    <dgm:pt modelId="{77703AC1-FA8B-4A94-90AD-8BAB4D9DCCA9}" type="pres">
      <dgm:prSet presAssocID="{8ECE71AD-3AFE-4A6E-A9A1-68C8D19C2C0F}" presName="descendantText" presStyleLbl="alignAccFollowNode1" presStyleIdx="2" presStyleCnt="3" custScaleY="125569">
        <dgm:presLayoutVars>
          <dgm:bulletEnabled val="1"/>
        </dgm:presLayoutVars>
      </dgm:prSet>
      <dgm:spPr/>
      <dgm:t>
        <a:bodyPr/>
        <a:lstStyle/>
        <a:p>
          <a:endParaRPr lang="en-US"/>
        </a:p>
      </dgm:t>
    </dgm:pt>
  </dgm:ptLst>
  <dgm:cxnLst>
    <dgm:cxn modelId="{3F14EEB5-20D5-49F8-B096-FC3C4C741BB1}" srcId="{8F691188-4D11-4243-BF55-1E9CEC0544B4}" destId="{780747DE-F46F-452B-976F-773679C651B7}" srcOrd="0" destOrd="0" parTransId="{09EEE752-ABC1-41E3-80CC-4C46B40F0143}" sibTransId="{9BC5AA48-1A69-42DD-9580-F96F4F039B98}"/>
    <dgm:cxn modelId="{D225C0BB-7128-41EE-9DBE-98B360DF2F89}" srcId="{8C82D0D2-6B8D-49C2-8E76-3435CE240FC0}" destId="{EED716FB-38B2-4C89-9F38-0BF034D92F49}" srcOrd="1" destOrd="0" parTransId="{53ED1D43-F7E8-4C70-BB1F-3C1D2D747D72}" sibTransId="{ECE28E23-5CB7-472C-AD8E-CC4D93EA19A2}"/>
    <dgm:cxn modelId="{DC38EF9C-7E76-4C83-A9B9-6CAFB8C6D425}" srcId="{8ECE71AD-3AFE-4A6E-A9A1-68C8D19C2C0F}" destId="{8751EDFA-1B92-494D-A606-58EF31394A95}" srcOrd="1" destOrd="0" parTransId="{9E0A9F1C-9B1A-4927-A67B-4C1D7DF22EF5}" sibTransId="{8FC622F7-A916-4C64-8DE9-F94A2CF46E37}"/>
    <dgm:cxn modelId="{BE5FC0B5-4129-4E4E-879E-93CF393C4C4F}" type="presOf" srcId="{418CA103-854E-4D80-8810-905B392A3805}" destId="{33AB5C6D-8451-453C-B038-628A9C1466F7}" srcOrd="0" destOrd="2" presId="urn:microsoft.com/office/officeart/2005/8/layout/vList5"/>
    <dgm:cxn modelId="{26A7A73B-BCF1-45BA-831A-9981482E931D}" srcId="{8C82D0D2-6B8D-49C2-8E76-3435CE240FC0}" destId="{3FD0A222-4218-4FCF-9FB8-AF9DFC08BB27}" srcOrd="2" destOrd="0" parTransId="{61880403-2069-4F08-B4CA-A01F2F73010C}" sibTransId="{617461E8-17E6-4B68-BE79-A26471EEC72C}"/>
    <dgm:cxn modelId="{813205FF-B494-40E1-9E0A-7BAD1BE4DB90}" srcId="{8ECE71AD-3AFE-4A6E-A9A1-68C8D19C2C0F}" destId="{DCEF277A-98EA-44F1-B3B7-33D05F3CE5CF}" srcOrd="2" destOrd="0" parTransId="{4FCB8410-AAEF-4BA2-B567-394E43356F11}" sibTransId="{9240C992-8508-4594-8247-0791CA52E079}"/>
    <dgm:cxn modelId="{EEDFAD6A-4405-4635-A0B4-E6187E1786A4}" srcId="{A74564D7-3B3F-4001-B3ED-702490D62B58}" destId="{8F691188-4D11-4243-BF55-1E9CEC0544B4}" srcOrd="1" destOrd="0" parTransId="{2B101581-9C5E-4A70-84BB-888294228680}" sibTransId="{A49AED78-AED7-4B6C-8E5F-631AFC39F782}"/>
    <dgm:cxn modelId="{D70F69A3-7087-4E1E-83A0-F3C809DC8DA6}" type="presOf" srcId="{8C82D0D2-6B8D-49C2-8E76-3435CE240FC0}" destId="{0B4F6267-6832-407A-BD59-55C1FBAC673A}" srcOrd="0" destOrd="0" presId="urn:microsoft.com/office/officeart/2005/8/layout/vList5"/>
    <dgm:cxn modelId="{3F9F750D-D2A0-401F-BEE6-5BC3183B7A03}" type="presOf" srcId="{7347751A-8CD9-421E-B6B2-23A150156538}" destId="{77703AC1-FA8B-4A94-90AD-8BAB4D9DCCA9}" srcOrd="0" destOrd="0" presId="urn:microsoft.com/office/officeart/2005/8/layout/vList5"/>
    <dgm:cxn modelId="{F09D4CB3-2ECD-41CC-B830-607211FB0592}" type="presOf" srcId="{7FD798ED-8210-444E-B753-F2F91D257A35}" destId="{AD1B9AAD-4776-4ED3-8FC0-FB0823A17D63}" srcOrd="0" destOrd="0" presId="urn:microsoft.com/office/officeart/2005/8/layout/vList5"/>
    <dgm:cxn modelId="{E3756697-04A3-4BF7-9239-4773AEB35D4B}" type="presOf" srcId="{8ECE71AD-3AFE-4A6E-A9A1-68C8D19C2C0F}" destId="{833AA92E-DCDB-4E61-AEFE-7FAF9F4ABF93}" srcOrd="0" destOrd="0" presId="urn:microsoft.com/office/officeart/2005/8/layout/vList5"/>
    <dgm:cxn modelId="{1A0066A6-0325-429D-936A-843C2ACE7FBC}" srcId="{780747DE-F46F-452B-976F-773679C651B7}" destId="{63A02180-444B-4C20-9A44-2FB30F8EE262}" srcOrd="0" destOrd="0" parTransId="{45A83B36-DDE1-455D-88C6-F27B0678F98E}" sibTransId="{A5199651-0C75-4806-9D5B-7ADB3BE6F968}"/>
    <dgm:cxn modelId="{B18D41F6-85DA-4C8C-8BD9-80ADDB5FEA63}" type="presOf" srcId="{A74564D7-3B3F-4001-B3ED-702490D62B58}" destId="{DBA95CA9-F111-4C0C-8F53-7052CFF4CC4E}" srcOrd="0" destOrd="0" presId="urn:microsoft.com/office/officeart/2005/8/layout/vList5"/>
    <dgm:cxn modelId="{807F8542-8BB4-47F5-8C7E-49E59520FBC5}" srcId="{8ECE71AD-3AFE-4A6E-A9A1-68C8D19C2C0F}" destId="{25EA57B5-D37C-45E6-BCE3-C6BCE4BD4D4A}" srcOrd="3" destOrd="0" parTransId="{60507CFD-7A01-4354-B845-D5AB8B10CFE0}" sibTransId="{DB495946-A4D5-4921-8A27-A3518DD2A2F1}"/>
    <dgm:cxn modelId="{9CCC6F0A-33A7-4198-A6DA-71F3A228E38C}" srcId="{8C82D0D2-6B8D-49C2-8E76-3435CE240FC0}" destId="{A3C9E482-7FF6-4D91-A2BF-1FBB2166307F}" srcOrd="0" destOrd="0" parTransId="{E3D4C9C7-AFE4-4DA6-9A82-32138108799E}" sibTransId="{1502C7E3-CF13-4D43-A694-F38DC47A84FD}"/>
    <dgm:cxn modelId="{0D470B99-78B1-42FA-AA84-F9888C8E8B6C}" type="presOf" srcId="{63A02180-444B-4C20-9A44-2FB30F8EE262}" destId="{33AB5C6D-8451-453C-B038-628A9C1466F7}" srcOrd="0" destOrd="1" presId="urn:microsoft.com/office/officeart/2005/8/layout/vList5"/>
    <dgm:cxn modelId="{5B429F03-EDFC-4BA8-A6CF-2929F83B3F4B}" type="presOf" srcId="{A3C9E482-7FF6-4D91-A2BF-1FBB2166307F}" destId="{0B4F6267-6832-407A-BD59-55C1FBAC673A}" srcOrd="0" destOrd="1" presId="urn:microsoft.com/office/officeart/2005/8/layout/vList5"/>
    <dgm:cxn modelId="{25969531-69E7-4558-B693-C1EEB6ED9477}" srcId="{A74564D7-3B3F-4001-B3ED-702490D62B58}" destId="{8ECE71AD-3AFE-4A6E-A9A1-68C8D19C2C0F}" srcOrd="2" destOrd="0" parTransId="{B8104A5F-AA12-4C4E-BFA8-9E7E6106BBBF}" sibTransId="{E1EB7F76-4C3A-435B-87E8-BF01A62B359C}"/>
    <dgm:cxn modelId="{6D0910A9-8927-494E-8FC0-897613AAC5FE}" type="presOf" srcId="{56ED9F2D-B117-476A-9262-3CEC3D605D92}" destId="{33AB5C6D-8451-453C-B038-628A9C1466F7}" srcOrd="0" destOrd="3" presId="urn:microsoft.com/office/officeart/2005/8/layout/vList5"/>
    <dgm:cxn modelId="{491B095C-85D7-4631-9F9B-70937B35DA0F}" srcId="{780747DE-F46F-452B-976F-773679C651B7}" destId="{235B48CF-D01E-4075-A541-6291CAB5E0EF}" srcOrd="3" destOrd="0" parTransId="{1170F2B2-CC09-4272-BF0E-003EC7ADD291}" sibTransId="{8D821422-DB08-4144-851D-771ED3BFDE90}"/>
    <dgm:cxn modelId="{7B684231-2269-482F-A1BB-E5776102D1B8}" type="presOf" srcId="{1364871D-96AF-4E12-9E5D-5A131B1A5A9F}" destId="{77703AC1-FA8B-4A94-90AD-8BAB4D9DCCA9}" srcOrd="0" destOrd="2" presId="urn:microsoft.com/office/officeart/2005/8/layout/vList5"/>
    <dgm:cxn modelId="{7C287AC1-7627-4212-AAB2-11CEB0FDB122}" srcId="{8ECE71AD-3AFE-4A6E-A9A1-68C8D19C2C0F}" destId="{7347751A-8CD9-421E-B6B2-23A150156538}" srcOrd="0" destOrd="0" parTransId="{CD057856-84AF-48C9-954E-0BF882A30AA5}" sibTransId="{ED0502B0-690A-4F55-88FD-61A800A5276F}"/>
    <dgm:cxn modelId="{8A37D87C-2A15-43FF-BBD5-43946EEFB6A9}" type="presOf" srcId="{8F691188-4D11-4243-BF55-1E9CEC0544B4}" destId="{F7E0EF1F-1762-4816-BAE1-9C6F2C4C9633}" srcOrd="0" destOrd="0" presId="urn:microsoft.com/office/officeart/2005/8/layout/vList5"/>
    <dgm:cxn modelId="{25D79A91-F1B2-4E7F-B737-305FAF31032F}" type="presOf" srcId="{DCEF277A-98EA-44F1-B3B7-33D05F3CE5CF}" destId="{77703AC1-FA8B-4A94-90AD-8BAB4D9DCCA9}" srcOrd="0" destOrd="3" presId="urn:microsoft.com/office/officeart/2005/8/layout/vList5"/>
    <dgm:cxn modelId="{3ABC5304-7246-48DB-BDDA-A4371EA6198A}" type="presOf" srcId="{EED716FB-38B2-4C89-9F38-0BF034D92F49}" destId="{0B4F6267-6832-407A-BD59-55C1FBAC673A}" srcOrd="0" destOrd="2" presId="urn:microsoft.com/office/officeart/2005/8/layout/vList5"/>
    <dgm:cxn modelId="{36F1001B-5409-4329-8841-862CFD5034D7}" srcId="{7FD798ED-8210-444E-B753-F2F91D257A35}" destId="{8C82D0D2-6B8D-49C2-8E76-3435CE240FC0}" srcOrd="0" destOrd="0" parTransId="{52F1FCC3-E0E8-4AFC-BE9D-4895A83EBF54}" sibTransId="{88F5B91F-7278-4FEA-9837-7F9F1DBE743E}"/>
    <dgm:cxn modelId="{E4941C59-651A-4C94-9766-0C837F632D1F}" srcId="{A74564D7-3B3F-4001-B3ED-702490D62B58}" destId="{7FD798ED-8210-444E-B753-F2F91D257A35}" srcOrd="0" destOrd="0" parTransId="{2783E250-9C69-4E82-813D-5B499826F1F2}" sibTransId="{FD950F92-0CA0-4008-8885-93D843CC62F5}"/>
    <dgm:cxn modelId="{7EA4279F-DD52-4776-8DAF-46BD9A81A6FE}" type="presOf" srcId="{8751EDFA-1B92-494D-A606-58EF31394A95}" destId="{77703AC1-FA8B-4A94-90AD-8BAB4D9DCCA9}" srcOrd="0" destOrd="1" presId="urn:microsoft.com/office/officeart/2005/8/layout/vList5"/>
    <dgm:cxn modelId="{432A288E-B9E7-4CF0-A560-843B68515295}" type="presOf" srcId="{780747DE-F46F-452B-976F-773679C651B7}" destId="{33AB5C6D-8451-453C-B038-628A9C1466F7}" srcOrd="0" destOrd="0" presId="urn:microsoft.com/office/officeart/2005/8/layout/vList5"/>
    <dgm:cxn modelId="{12388597-9879-47AD-8578-4048F07E9A90}" srcId="{8751EDFA-1B92-494D-A606-58EF31394A95}" destId="{1364871D-96AF-4E12-9E5D-5A131B1A5A9F}" srcOrd="0" destOrd="0" parTransId="{E38EF129-73EA-401F-A2F5-2144FD137E15}" sibTransId="{04AB39A0-967D-4126-A5C1-423ACDD7FE95}"/>
    <dgm:cxn modelId="{99EB1A94-0844-4487-8E9C-F87C2AE5087E}" type="presOf" srcId="{25EA57B5-D37C-45E6-BCE3-C6BCE4BD4D4A}" destId="{77703AC1-FA8B-4A94-90AD-8BAB4D9DCCA9}" srcOrd="0" destOrd="4" presId="urn:microsoft.com/office/officeart/2005/8/layout/vList5"/>
    <dgm:cxn modelId="{33CF22C6-F124-44D9-A3D7-B79EF19C4BF7}" srcId="{780747DE-F46F-452B-976F-773679C651B7}" destId="{418CA103-854E-4D80-8810-905B392A3805}" srcOrd="1" destOrd="0" parTransId="{DB59C6BE-172B-40B3-8673-7A02B62ED9CA}" sibTransId="{751789B6-3B28-4D6C-9C3F-0F629905E207}"/>
    <dgm:cxn modelId="{D9E69531-82EC-45FA-B61F-A170F462634D}" type="presOf" srcId="{3FD0A222-4218-4FCF-9FB8-AF9DFC08BB27}" destId="{0B4F6267-6832-407A-BD59-55C1FBAC673A}" srcOrd="0" destOrd="3" presId="urn:microsoft.com/office/officeart/2005/8/layout/vList5"/>
    <dgm:cxn modelId="{10CF0E76-ACF0-4A42-A3CB-D1F3C3AC8F56}" type="presOf" srcId="{235B48CF-D01E-4075-A541-6291CAB5E0EF}" destId="{33AB5C6D-8451-453C-B038-628A9C1466F7}" srcOrd="0" destOrd="4" presId="urn:microsoft.com/office/officeart/2005/8/layout/vList5"/>
    <dgm:cxn modelId="{72CFE563-6F5E-4DA2-9A49-C9380CEFFDD8}" srcId="{780747DE-F46F-452B-976F-773679C651B7}" destId="{56ED9F2D-B117-476A-9262-3CEC3D605D92}" srcOrd="2" destOrd="0" parTransId="{9D0D6ABB-FE01-4F6D-875A-32AD4C40C6FA}" sibTransId="{E45862F6-E5C4-45BF-9DAE-DC2B7AB0894C}"/>
    <dgm:cxn modelId="{1FA583F9-320A-4CFB-BF5E-5C4878D11D06}" type="presParOf" srcId="{DBA95CA9-F111-4C0C-8F53-7052CFF4CC4E}" destId="{C59C7663-22A8-4844-BAAA-A0A93AD40F81}" srcOrd="0" destOrd="0" presId="urn:microsoft.com/office/officeart/2005/8/layout/vList5"/>
    <dgm:cxn modelId="{F1E68272-B28A-4E9A-A463-E47C5B7487EE}" type="presParOf" srcId="{C59C7663-22A8-4844-BAAA-A0A93AD40F81}" destId="{AD1B9AAD-4776-4ED3-8FC0-FB0823A17D63}" srcOrd="0" destOrd="0" presId="urn:microsoft.com/office/officeart/2005/8/layout/vList5"/>
    <dgm:cxn modelId="{072E4170-138B-440A-B05C-4E0F0B15F2ED}" type="presParOf" srcId="{C59C7663-22A8-4844-BAAA-A0A93AD40F81}" destId="{0B4F6267-6832-407A-BD59-55C1FBAC673A}" srcOrd="1" destOrd="0" presId="urn:microsoft.com/office/officeart/2005/8/layout/vList5"/>
    <dgm:cxn modelId="{B2EB230A-DC3C-418D-A70C-513F252A56A5}" type="presParOf" srcId="{DBA95CA9-F111-4C0C-8F53-7052CFF4CC4E}" destId="{9EE36393-D84B-474B-A471-E51B160CB8D4}" srcOrd="1" destOrd="0" presId="urn:microsoft.com/office/officeart/2005/8/layout/vList5"/>
    <dgm:cxn modelId="{185F3F11-518B-47C6-8447-76F136C05DD8}" type="presParOf" srcId="{DBA95CA9-F111-4C0C-8F53-7052CFF4CC4E}" destId="{5F2DDA9F-ED31-4B0A-BC43-3E7B38DDDBD1}" srcOrd="2" destOrd="0" presId="urn:microsoft.com/office/officeart/2005/8/layout/vList5"/>
    <dgm:cxn modelId="{008E3113-51B2-4E15-B10B-815B5A5B42F8}" type="presParOf" srcId="{5F2DDA9F-ED31-4B0A-BC43-3E7B38DDDBD1}" destId="{F7E0EF1F-1762-4816-BAE1-9C6F2C4C9633}" srcOrd="0" destOrd="0" presId="urn:microsoft.com/office/officeart/2005/8/layout/vList5"/>
    <dgm:cxn modelId="{28856465-754C-479F-B2F9-54AC94A67EDF}" type="presParOf" srcId="{5F2DDA9F-ED31-4B0A-BC43-3E7B38DDDBD1}" destId="{33AB5C6D-8451-453C-B038-628A9C1466F7}" srcOrd="1" destOrd="0" presId="urn:microsoft.com/office/officeart/2005/8/layout/vList5"/>
    <dgm:cxn modelId="{04E62659-D942-4915-95D5-7161E2DF5B7B}" type="presParOf" srcId="{DBA95CA9-F111-4C0C-8F53-7052CFF4CC4E}" destId="{0560237E-B9DE-457E-BFD4-45E403254462}" srcOrd="3" destOrd="0" presId="urn:microsoft.com/office/officeart/2005/8/layout/vList5"/>
    <dgm:cxn modelId="{0ED52DE9-3B32-498A-A13B-7D651B8CCD48}" type="presParOf" srcId="{DBA95CA9-F111-4C0C-8F53-7052CFF4CC4E}" destId="{8440C4CE-05BC-47A1-826E-67209AC7B53D}" srcOrd="4" destOrd="0" presId="urn:microsoft.com/office/officeart/2005/8/layout/vList5"/>
    <dgm:cxn modelId="{D33DA81F-A881-4835-9446-E69C514827EC}" type="presParOf" srcId="{8440C4CE-05BC-47A1-826E-67209AC7B53D}" destId="{833AA92E-DCDB-4E61-AEFE-7FAF9F4ABF93}" srcOrd="0" destOrd="0" presId="urn:microsoft.com/office/officeart/2005/8/layout/vList5"/>
    <dgm:cxn modelId="{0671B132-6C06-4E82-9CA6-867CC0218FE8}" type="presParOf" srcId="{8440C4CE-05BC-47A1-826E-67209AC7B53D}" destId="{77703AC1-FA8B-4A94-90AD-8BAB4D9DCC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5F45B9-BC48-4E63-BFD6-D405B8F5943C}"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US"/>
        </a:p>
      </dgm:t>
    </dgm:pt>
    <dgm:pt modelId="{F7B4BFD8-94F8-495C-9616-87EE281DC619}">
      <dgm:prSet phldrT="[Text]"/>
      <dgm:spPr/>
      <dgm:t>
        <a:bodyPr/>
        <a:lstStyle/>
        <a:p>
          <a:r>
            <a:rPr lang="en-US" dirty="0" smtClean="0">
              <a:solidFill>
                <a:schemeClr val="tx1"/>
              </a:solidFill>
            </a:rPr>
            <a:t>VA programs</a:t>
          </a:r>
          <a:endParaRPr lang="en-US" dirty="0">
            <a:solidFill>
              <a:schemeClr val="tx1"/>
            </a:solidFill>
          </a:endParaRPr>
        </a:p>
      </dgm:t>
    </dgm:pt>
    <dgm:pt modelId="{D80981D6-82FA-41F2-A0D5-A63B68D11C95}" type="parTrans" cxnId="{504C0365-FD19-4606-A467-C724AE3AEA62}">
      <dgm:prSet/>
      <dgm:spPr/>
      <dgm:t>
        <a:bodyPr/>
        <a:lstStyle/>
        <a:p>
          <a:endParaRPr lang="en-US"/>
        </a:p>
      </dgm:t>
    </dgm:pt>
    <dgm:pt modelId="{440A0FD2-6DBC-4812-BDE8-E9E88B357A94}" type="sibTrans" cxnId="{504C0365-FD19-4606-A467-C724AE3AEA62}">
      <dgm:prSet/>
      <dgm:spPr/>
      <dgm:t>
        <a:bodyPr/>
        <a:lstStyle/>
        <a:p>
          <a:endParaRPr lang="en-US"/>
        </a:p>
      </dgm:t>
    </dgm:pt>
    <dgm:pt modelId="{C67A9EFB-A15E-439E-86C3-BE8EBBDABC20}">
      <dgm:prSet phldrT="[Text]"/>
      <dgm:spPr/>
      <dgm:t>
        <a:bodyPr/>
        <a:lstStyle/>
        <a:p>
          <a:r>
            <a:rPr lang="en-US" smtClean="0"/>
            <a:t>Monthly VASH mass briefings: (Housing Events) </a:t>
          </a:r>
          <a:endParaRPr lang="en-US" dirty="0"/>
        </a:p>
      </dgm:t>
    </dgm:pt>
    <dgm:pt modelId="{EF4A024F-48B3-4240-A9DA-50F2B9A1A6B2}" type="parTrans" cxnId="{4866BFE3-95C8-4350-8C17-2354711CDB59}">
      <dgm:prSet/>
      <dgm:spPr/>
      <dgm:t>
        <a:bodyPr/>
        <a:lstStyle/>
        <a:p>
          <a:endParaRPr lang="en-US"/>
        </a:p>
      </dgm:t>
    </dgm:pt>
    <dgm:pt modelId="{08D6B0A1-C085-4D1D-9AAB-07432C296D55}" type="sibTrans" cxnId="{4866BFE3-95C8-4350-8C17-2354711CDB59}">
      <dgm:prSet/>
      <dgm:spPr/>
      <dgm:t>
        <a:bodyPr/>
        <a:lstStyle/>
        <a:p>
          <a:endParaRPr lang="en-US"/>
        </a:p>
      </dgm:t>
    </dgm:pt>
    <dgm:pt modelId="{69777A7C-CDA2-4D24-AE33-1327FA146C1E}">
      <dgm:prSet phldrT="[Text]"/>
      <dgm:spPr/>
      <dgm:t>
        <a:bodyPr/>
        <a:lstStyle/>
        <a:p>
          <a:r>
            <a:rPr lang="en-US" dirty="0" smtClean="0">
              <a:solidFill>
                <a:schemeClr val="tx1"/>
              </a:solidFill>
            </a:rPr>
            <a:t>Coordinated Access System</a:t>
          </a:r>
          <a:endParaRPr lang="en-US" dirty="0">
            <a:solidFill>
              <a:schemeClr val="tx1"/>
            </a:solidFill>
          </a:endParaRPr>
        </a:p>
      </dgm:t>
    </dgm:pt>
    <dgm:pt modelId="{9C192696-998C-41D8-BCD5-2FC575EDC0EF}" type="parTrans" cxnId="{EE74BAE0-65B1-4756-B622-4628C42BF4CB}">
      <dgm:prSet/>
      <dgm:spPr/>
      <dgm:t>
        <a:bodyPr/>
        <a:lstStyle/>
        <a:p>
          <a:endParaRPr lang="en-US"/>
        </a:p>
      </dgm:t>
    </dgm:pt>
    <dgm:pt modelId="{D907164D-B051-4C30-830B-0AB855BA7B3A}" type="sibTrans" cxnId="{EE74BAE0-65B1-4756-B622-4628C42BF4CB}">
      <dgm:prSet/>
      <dgm:spPr/>
      <dgm:t>
        <a:bodyPr/>
        <a:lstStyle/>
        <a:p>
          <a:endParaRPr lang="en-US"/>
        </a:p>
      </dgm:t>
    </dgm:pt>
    <dgm:pt modelId="{04BA7312-FA2C-4189-86B3-467C7193E5E9}">
      <dgm:prSet phldrT="[Text]"/>
      <dgm:spPr/>
      <dgm:t>
        <a:bodyPr/>
        <a:lstStyle/>
        <a:p>
          <a:r>
            <a:rPr lang="en-US" smtClean="0"/>
            <a:t>At </a:t>
          </a:r>
          <a:r>
            <a:rPr lang="en-US" u="sng" smtClean="0"/>
            <a:t>Stand Down</a:t>
          </a:r>
          <a:endParaRPr lang="en-US" dirty="0"/>
        </a:p>
      </dgm:t>
    </dgm:pt>
    <dgm:pt modelId="{AB71B745-B253-47E3-8D7B-6F8D0F737366}" type="parTrans" cxnId="{197AADFA-4450-439B-83FB-566AC62F4CE6}">
      <dgm:prSet/>
      <dgm:spPr/>
      <dgm:t>
        <a:bodyPr/>
        <a:lstStyle/>
        <a:p>
          <a:endParaRPr lang="en-US"/>
        </a:p>
      </dgm:t>
    </dgm:pt>
    <dgm:pt modelId="{9D5D3C0F-0F19-427C-AD04-A45A3F67E18C}" type="sibTrans" cxnId="{197AADFA-4450-439B-83FB-566AC62F4CE6}">
      <dgm:prSet/>
      <dgm:spPr/>
      <dgm:t>
        <a:bodyPr/>
        <a:lstStyle/>
        <a:p>
          <a:endParaRPr lang="en-US"/>
        </a:p>
      </dgm:t>
    </dgm:pt>
    <dgm:pt modelId="{8AD2368A-693A-42F7-82AC-CF0EA6DEB7DE}">
      <dgm:prSet/>
      <dgm:spPr/>
      <dgm:t>
        <a:bodyPr/>
        <a:lstStyle/>
        <a:p>
          <a:r>
            <a:rPr lang="en-US" smtClean="0"/>
            <a:t>At Drop In Center</a:t>
          </a:r>
          <a:endParaRPr lang="en-US" dirty="0"/>
        </a:p>
      </dgm:t>
    </dgm:pt>
    <dgm:pt modelId="{A76F2A3A-ED9A-41AF-B228-1C2AC6C5AD6E}" type="parTrans" cxnId="{7E6EF26B-F766-4068-A996-574D6DA37618}">
      <dgm:prSet/>
      <dgm:spPr/>
      <dgm:t>
        <a:bodyPr/>
        <a:lstStyle/>
        <a:p>
          <a:endParaRPr lang="en-US"/>
        </a:p>
      </dgm:t>
    </dgm:pt>
    <dgm:pt modelId="{2AFD02B8-05EE-4174-81C8-AB70DECB4B7F}" type="sibTrans" cxnId="{7E6EF26B-F766-4068-A996-574D6DA37618}">
      <dgm:prSet/>
      <dgm:spPr/>
      <dgm:t>
        <a:bodyPr/>
        <a:lstStyle/>
        <a:p>
          <a:endParaRPr lang="en-US"/>
        </a:p>
      </dgm:t>
    </dgm:pt>
    <dgm:pt modelId="{4D4C7FCC-FBF8-4611-B771-D8AB7133C7A5}">
      <dgm:prSet/>
      <dgm:spPr/>
      <dgm:t>
        <a:bodyPr/>
        <a:lstStyle/>
        <a:p>
          <a:r>
            <a:rPr lang="en-US" smtClean="0"/>
            <a:t>Assessment and match for best resource</a:t>
          </a:r>
          <a:endParaRPr lang="en-US" dirty="0"/>
        </a:p>
      </dgm:t>
    </dgm:pt>
    <dgm:pt modelId="{F2622DE0-B7B7-434A-8E06-DC0D5D537DB7}" type="parTrans" cxnId="{3D7E526D-49A3-4FB0-8BF6-7E755DDC7177}">
      <dgm:prSet/>
      <dgm:spPr/>
      <dgm:t>
        <a:bodyPr/>
        <a:lstStyle/>
        <a:p>
          <a:endParaRPr lang="en-US"/>
        </a:p>
      </dgm:t>
    </dgm:pt>
    <dgm:pt modelId="{CA703A21-EDE3-4C97-B28D-5E3EF0C23DF3}" type="sibTrans" cxnId="{3D7E526D-49A3-4FB0-8BF6-7E755DDC7177}">
      <dgm:prSet/>
      <dgm:spPr/>
      <dgm:t>
        <a:bodyPr/>
        <a:lstStyle/>
        <a:p>
          <a:endParaRPr lang="en-US"/>
        </a:p>
      </dgm:t>
    </dgm:pt>
    <dgm:pt modelId="{42A4E98D-8222-4DDE-93BC-945759DB8644}">
      <dgm:prSet/>
      <dgm:spPr/>
      <dgm:t>
        <a:bodyPr/>
        <a:lstStyle/>
        <a:p>
          <a:r>
            <a:rPr lang="en-US" dirty="0" smtClean="0"/>
            <a:t>HUD VASH, SSVF, GPD, </a:t>
          </a:r>
          <a:r>
            <a:rPr lang="en-US" dirty="0" err="1" smtClean="0"/>
            <a:t>CoC</a:t>
          </a:r>
          <a:r>
            <a:rPr lang="en-US" dirty="0" smtClean="0"/>
            <a:t> Funded Housing </a:t>
          </a:r>
          <a:endParaRPr lang="en-US" dirty="0"/>
        </a:p>
      </dgm:t>
    </dgm:pt>
    <dgm:pt modelId="{11387946-0F89-4F67-AB4D-66842BA93784}" type="parTrans" cxnId="{F94548F8-E5ED-4F43-88E6-95A69038B2AC}">
      <dgm:prSet/>
      <dgm:spPr/>
      <dgm:t>
        <a:bodyPr/>
        <a:lstStyle/>
        <a:p>
          <a:endParaRPr lang="en-US"/>
        </a:p>
      </dgm:t>
    </dgm:pt>
    <dgm:pt modelId="{720C0402-2792-4689-A416-889E4F2857BF}" type="sibTrans" cxnId="{F94548F8-E5ED-4F43-88E6-95A69038B2AC}">
      <dgm:prSet/>
      <dgm:spPr/>
      <dgm:t>
        <a:bodyPr/>
        <a:lstStyle/>
        <a:p>
          <a:endParaRPr lang="en-US"/>
        </a:p>
      </dgm:t>
    </dgm:pt>
    <dgm:pt modelId="{EAA97FAD-7C00-4A7E-BF28-0965CA26B040}">
      <dgm:prSet/>
      <dgm:spPr/>
      <dgm:t>
        <a:bodyPr/>
        <a:lstStyle/>
        <a:p>
          <a:r>
            <a:rPr lang="en-US" smtClean="0"/>
            <a:t>Pulling together all service providers in one single location.</a:t>
          </a:r>
          <a:endParaRPr lang="en-US" dirty="0"/>
        </a:p>
      </dgm:t>
    </dgm:pt>
    <dgm:pt modelId="{F88DAD32-597A-43E2-B96A-91733F2D4271}" type="parTrans" cxnId="{4AC6FA24-430A-471D-8436-FF6A3B80D1CB}">
      <dgm:prSet/>
      <dgm:spPr/>
      <dgm:t>
        <a:bodyPr/>
        <a:lstStyle/>
        <a:p>
          <a:endParaRPr lang="en-US"/>
        </a:p>
      </dgm:t>
    </dgm:pt>
    <dgm:pt modelId="{194E7801-24DA-4775-BE75-FA9364450268}" type="sibTrans" cxnId="{4AC6FA24-430A-471D-8436-FF6A3B80D1CB}">
      <dgm:prSet/>
      <dgm:spPr/>
      <dgm:t>
        <a:bodyPr/>
        <a:lstStyle/>
        <a:p>
          <a:endParaRPr lang="en-US"/>
        </a:p>
      </dgm:t>
    </dgm:pt>
    <dgm:pt modelId="{DE2E2C69-CF3E-4589-859C-542C019A662F}">
      <dgm:prSet/>
      <dgm:spPr/>
      <dgm:t>
        <a:bodyPr/>
        <a:lstStyle/>
        <a:p>
          <a:r>
            <a:rPr lang="en-US" smtClean="0"/>
            <a:t>SSVF</a:t>
          </a:r>
          <a:endParaRPr lang="en-US" dirty="0"/>
        </a:p>
      </dgm:t>
    </dgm:pt>
    <dgm:pt modelId="{B5CEC264-73C6-493A-8F90-C3E29ABF4AFC}" type="parTrans" cxnId="{49372179-AEA7-4084-9BC0-B674B339FCB4}">
      <dgm:prSet/>
      <dgm:spPr/>
      <dgm:t>
        <a:bodyPr/>
        <a:lstStyle/>
        <a:p>
          <a:endParaRPr lang="en-US"/>
        </a:p>
      </dgm:t>
    </dgm:pt>
    <dgm:pt modelId="{EC0065AB-2CBA-4107-96ED-91F185F5BD61}" type="sibTrans" cxnId="{49372179-AEA7-4084-9BC0-B674B339FCB4}">
      <dgm:prSet/>
      <dgm:spPr/>
      <dgm:t>
        <a:bodyPr/>
        <a:lstStyle/>
        <a:p>
          <a:endParaRPr lang="en-US"/>
        </a:p>
      </dgm:t>
    </dgm:pt>
    <dgm:pt modelId="{14D14D7A-2975-4A83-A5AF-25DDA8A08C6E}">
      <dgm:prSet/>
      <dgm:spPr/>
      <dgm:t>
        <a:bodyPr/>
        <a:lstStyle/>
        <a:p>
          <a:r>
            <a:rPr lang="en-US" smtClean="0"/>
            <a:t>Employment</a:t>
          </a:r>
          <a:endParaRPr lang="en-US" dirty="0"/>
        </a:p>
      </dgm:t>
    </dgm:pt>
    <dgm:pt modelId="{F868819D-2065-4CEB-BC5B-B93D04E12D99}" type="parTrans" cxnId="{8848C0A5-6237-4053-BF21-E4BC3BA42127}">
      <dgm:prSet/>
      <dgm:spPr/>
      <dgm:t>
        <a:bodyPr/>
        <a:lstStyle/>
        <a:p>
          <a:endParaRPr lang="en-US"/>
        </a:p>
      </dgm:t>
    </dgm:pt>
    <dgm:pt modelId="{39D0A569-9366-411E-83F5-47160643072A}" type="sibTrans" cxnId="{8848C0A5-6237-4053-BF21-E4BC3BA42127}">
      <dgm:prSet/>
      <dgm:spPr/>
      <dgm:t>
        <a:bodyPr/>
        <a:lstStyle/>
        <a:p>
          <a:endParaRPr lang="en-US"/>
        </a:p>
      </dgm:t>
    </dgm:pt>
    <dgm:pt modelId="{3219E205-403E-4BC9-869D-A108989A6A3E}">
      <dgm:prSet/>
      <dgm:spPr/>
      <dgm:t>
        <a:bodyPr/>
        <a:lstStyle/>
        <a:p>
          <a:r>
            <a:rPr lang="en-US" smtClean="0"/>
            <a:t>Fair Market property owners</a:t>
          </a:r>
          <a:endParaRPr lang="en-US" dirty="0"/>
        </a:p>
      </dgm:t>
    </dgm:pt>
    <dgm:pt modelId="{2ACABDA5-50EF-4572-A499-5DC7EAC3AA31}" type="parTrans" cxnId="{72E7BFC4-DBB7-436C-BF11-0039E6428B3F}">
      <dgm:prSet/>
      <dgm:spPr/>
      <dgm:t>
        <a:bodyPr/>
        <a:lstStyle/>
        <a:p>
          <a:endParaRPr lang="en-US"/>
        </a:p>
      </dgm:t>
    </dgm:pt>
    <dgm:pt modelId="{50DAD417-ED8B-4E86-B458-669CFC1EF652}" type="sibTrans" cxnId="{72E7BFC4-DBB7-436C-BF11-0039E6428B3F}">
      <dgm:prSet/>
      <dgm:spPr/>
      <dgm:t>
        <a:bodyPr/>
        <a:lstStyle/>
        <a:p>
          <a:endParaRPr lang="en-US"/>
        </a:p>
      </dgm:t>
    </dgm:pt>
    <dgm:pt modelId="{64606AAC-7C59-48EF-8025-E9886C7123AF}">
      <dgm:prSet/>
      <dgm:spPr/>
      <dgm:t>
        <a:bodyPr/>
        <a:lstStyle/>
        <a:p>
          <a:r>
            <a:rPr lang="en-US" smtClean="0"/>
            <a:t>Housing Authorities</a:t>
          </a:r>
          <a:endParaRPr lang="en-US" dirty="0"/>
        </a:p>
      </dgm:t>
    </dgm:pt>
    <dgm:pt modelId="{5FDC9C34-CCB4-4715-93EF-B293133B730C}" type="parTrans" cxnId="{C30D46C7-4A83-476B-A831-41C58595C389}">
      <dgm:prSet/>
      <dgm:spPr/>
      <dgm:t>
        <a:bodyPr/>
        <a:lstStyle/>
        <a:p>
          <a:endParaRPr lang="en-US"/>
        </a:p>
      </dgm:t>
    </dgm:pt>
    <dgm:pt modelId="{1E46866A-503D-4FFA-AA3A-4A6E236D6E86}" type="sibTrans" cxnId="{C30D46C7-4A83-476B-A831-41C58595C389}">
      <dgm:prSet/>
      <dgm:spPr/>
      <dgm:t>
        <a:bodyPr/>
        <a:lstStyle/>
        <a:p>
          <a:endParaRPr lang="en-US"/>
        </a:p>
      </dgm:t>
    </dgm:pt>
    <dgm:pt modelId="{7A3329C8-0ED4-4633-A716-348BC14575CF}">
      <dgm:prSet/>
      <dgm:spPr/>
      <dgm:t>
        <a:bodyPr/>
        <a:lstStyle/>
        <a:p>
          <a:r>
            <a:rPr lang="en-US" dirty="0" smtClean="0"/>
            <a:t>VA</a:t>
          </a:r>
          <a:endParaRPr lang="en-US" dirty="0"/>
        </a:p>
      </dgm:t>
    </dgm:pt>
    <dgm:pt modelId="{F89E17B9-C4E2-4F6D-8E8F-E8E27673E96A}" type="parTrans" cxnId="{3539F4A6-2AA3-4D8C-9E8F-C868F15A2657}">
      <dgm:prSet/>
      <dgm:spPr/>
      <dgm:t>
        <a:bodyPr/>
        <a:lstStyle/>
        <a:p>
          <a:endParaRPr lang="en-US"/>
        </a:p>
      </dgm:t>
    </dgm:pt>
    <dgm:pt modelId="{0A179F76-3A0E-458A-B2EA-C3A44C3363BF}" type="sibTrans" cxnId="{3539F4A6-2AA3-4D8C-9E8F-C868F15A2657}">
      <dgm:prSet/>
      <dgm:spPr/>
      <dgm:t>
        <a:bodyPr/>
        <a:lstStyle/>
        <a:p>
          <a:endParaRPr lang="en-US"/>
        </a:p>
      </dgm:t>
    </dgm:pt>
    <dgm:pt modelId="{93AF3FD4-3CE2-4E1C-9090-B26D23C5FCD4}" type="pres">
      <dgm:prSet presAssocID="{7E5F45B9-BC48-4E63-BFD6-D405B8F5943C}" presName="Name0" presStyleCnt="0">
        <dgm:presLayoutVars>
          <dgm:dir/>
          <dgm:animLvl val="lvl"/>
          <dgm:resizeHandles val="exact"/>
        </dgm:presLayoutVars>
      </dgm:prSet>
      <dgm:spPr/>
      <dgm:t>
        <a:bodyPr/>
        <a:lstStyle/>
        <a:p>
          <a:endParaRPr lang="en-US"/>
        </a:p>
      </dgm:t>
    </dgm:pt>
    <dgm:pt modelId="{422CC9C1-E535-4464-BAA7-ED515943B4A8}" type="pres">
      <dgm:prSet presAssocID="{F7B4BFD8-94F8-495C-9616-87EE281DC619}" presName="linNode" presStyleCnt="0"/>
      <dgm:spPr/>
    </dgm:pt>
    <dgm:pt modelId="{5DA5C4CC-12C8-4494-8C61-6D60ED4D29F9}" type="pres">
      <dgm:prSet presAssocID="{F7B4BFD8-94F8-495C-9616-87EE281DC619}" presName="parentText" presStyleLbl="node1" presStyleIdx="0" presStyleCnt="2">
        <dgm:presLayoutVars>
          <dgm:chMax val="1"/>
          <dgm:bulletEnabled val="1"/>
        </dgm:presLayoutVars>
      </dgm:prSet>
      <dgm:spPr/>
      <dgm:t>
        <a:bodyPr/>
        <a:lstStyle/>
        <a:p>
          <a:endParaRPr lang="en-US"/>
        </a:p>
      </dgm:t>
    </dgm:pt>
    <dgm:pt modelId="{864512FA-B259-43FB-994B-3961113C8047}" type="pres">
      <dgm:prSet presAssocID="{F7B4BFD8-94F8-495C-9616-87EE281DC619}" presName="descendantText" presStyleLbl="alignAccFollowNode1" presStyleIdx="0" presStyleCnt="2">
        <dgm:presLayoutVars>
          <dgm:bulletEnabled val="1"/>
        </dgm:presLayoutVars>
      </dgm:prSet>
      <dgm:spPr/>
      <dgm:t>
        <a:bodyPr/>
        <a:lstStyle/>
        <a:p>
          <a:endParaRPr lang="en-US"/>
        </a:p>
      </dgm:t>
    </dgm:pt>
    <dgm:pt modelId="{D902FE66-18A5-4793-8321-94CEB3F52CDD}" type="pres">
      <dgm:prSet presAssocID="{440A0FD2-6DBC-4812-BDE8-E9E88B357A94}" presName="sp" presStyleCnt="0"/>
      <dgm:spPr/>
    </dgm:pt>
    <dgm:pt modelId="{1EA187ED-1DB6-4762-8E50-9AD9E56D74EF}" type="pres">
      <dgm:prSet presAssocID="{69777A7C-CDA2-4D24-AE33-1327FA146C1E}" presName="linNode" presStyleCnt="0"/>
      <dgm:spPr/>
    </dgm:pt>
    <dgm:pt modelId="{7FE6DBFB-13E4-4F0F-9914-E3CD4762B0B1}" type="pres">
      <dgm:prSet presAssocID="{69777A7C-CDA2-4D24-AE33-1327FA146C1E}" presName="parentText" presStyleLbl="node1" presStyleIdx="1" presStyleCnt="2">
        <dgm:presLayoutVars>
          <dgm:chMax val="1"/>
          <dgm:bulletEnabled val="1"/>
        </dgm:presLayoutVars>
      </dgm:prSet>
      <dgm:spPr/>
      <dgm:t>
        <a:bodyPr/>
        <a:lstStyle/>
        <a:p>
          <a:endParaRPr lang="en-US"/>
        </a:p>
      </dgm:t>
    </dgm:pt>
    <dgm:pt modelId="{78C86E4A-66A8-419C-9482-2224BFC3BB53}" type="pres">
      <dgm:prSet presAssocID="{69777A7C-CDA2-4D24-AE33-1327FA146C1E}" presName="descendantText" presStyleLbl="alignAccFollowNode1" presStyleIdx="1" presStyleCnt="2">
        <dgm:presLayoutVars>
          <dgm:bulletEnabled val="1"/>
        </dgm:presLayoutVars>
      </dgm:prSet>
      <dgm:spPr/>
      <dgm:t>
        <a:bodyPr/>
        <a:lstStyle/>
        <a:p>
          <a:endParaRPr lang="en-US"/>
        </a:p>
      </dgm:t>
    </dgm:pt>
  </dgm:ptLst>
  <dgm:cxnLst>
    <dgm:cxn modelId="{2785A84A-E01F-4930-900E-115590E75A80}" type="presOf" srcId="{7E5F45B9-BC48-4E63-BFD6-D405B8F5943C}" destId="{93AF3FD4-3CE2-4E1C-9090-B26D23C5FCD4}" srcOrd="0" destOrd="0" presId="urn:microsoft.com/office/officeart/2005/8/layout/vList5"/>
    <dgm:cxn modelId="{7E6EF26B-F766-4068-A996-574D6DA37618}" srcId="{69777A7C-CDA2-4D24-AE33-1327FA146C1E}" destId="{8AD2368A-693A-42F7-82AC-CF0EA6DEB7DE}" srcOrd="1" destOrd="0" parTransId="{A76F2A3A-ED9A-41AF-B228-1C2AC6C5AD6E}" sibTransId="{2AFD02B8-05EE-4174-81C8-AB70DECB4B7F}"/>
    <dgm:cxn modelId="{EE74BAE0-65B1-4756-B622-4628C42BF4CB}" srcId="{7E5F45B9-BC48-4E63-BFD6-D405B8F5943C}" destId="{69777A7C-CDA2-4D24-AE33-1327FA146C1E}" srcOrd="1" destOrd="0" parTransId="{9C192696-998C-41D8-BCD5-2FC575EDC0EF}" sibTransId="{D907164D-B051-4C30-830B-0AB855BA7B3A}"/>
    <dgm:cxn modelId="{3D7E526D-49A3-4FB0-8BF6-7E755DDC7177}" srcId="{8AD2368A-693A-42F7-82AC-CF0EA6DEB7DE}" destId="{4D4C7FCC-FBF8-4611-B771-D8AB7133C7A5}" srcOrd="0" destOrd="0" parTransId="{F2622DE0-B7B7-434A-8E06-DC0D5D537DB7}" sibTransId="{CA703A21-EDE3-4C97-B28D-5E3EF0C23DF3}"/>
    <dgm:cxn modelId="{E69F00B1-89D1-4660-8433-F36773020CF6}" type="presOf" srcId="{69777A7C-CDA2-4D24-AE33-1327FA146C1E}" destId="{7FE6DBFB-13E4-4F0F-9914-E3CD4762B0B1}" srcOrd="0" destOrd="0" presId="urn:microsoft.com/office/officeart/2005/8/layout/vList5"/>
    <dgm:cxn modelId="{629E1013-6C3A-4CCB-A8E8-EEA1C9CCFF8D}" type="presOf" srcId="{DE2E2C69-CF3E-4589-859C-542C019A662F}" destId="{864512FA-B259-43FB-994B-3961113C8047}" srcOrd="0" destOrd="2" presId="urn:microsoft.com/office/officeart/2005/8/layout/vList5"/>
    <dgm:cxn modelId="{0F407CF9-4C50-48EA-AB43-E19CB4918AC8}" type="presOf" srcId="{7A3329C8-0ED4-4633-A716-348BC14575CF}" destId="{864512FA-B259-43FB-994B-3961113C8047}" srcOrd="0" destOrd="6" presId="urn:microsoft.com/office/officeart/2005/8/layout/vList5"/>
    <dgm:cxn modelId="{A89BD782-9268-47FA-9B73-464961974350}" type="presOf" srcId="{3219E205-403E-4BC9-869D-A108989A6A3E}" destId="{864512FA-B259-43FB-994B-3961113C8047}" srcOrd="0" destOrd="4" presId="urn:microsoft.com/office/officeart/2005/8/layout/vList5"/>
    <dgm:cxn modelId="{AA6B480A-ADA9-42D6-BE63-C8502B3C35E3}" type="presOf" srcId="{EAA97FAD-7C00-4A7E-BF28-0965CA26B040}" destId="{864512FA-B259-43FB-994B-3961113C8047}" srcOrd="0" destOrd="1" presId="urn:microsoft.com/office/officeart/2005/8/layout/vList5"/>
    <dgm:cxn modelId="{8848C0A5-6237-4053-BF21-E4BC3BA42127}" srcId="{EAA97FAD-7C00-4A7E-BF28-0965CA26B040}" destId="{14D14D7A-2975-4A83-A5AF-25DDA8A08C6E}" srcOrd="1" destOrd="0" parTransId="{F868819D-2065-4CEB-BC5B-B93D04E12D99}" sibTransId="{39D0A569-9366-411E-83F5-47160643072A}"/>
    <dgm:cxn modelId="{C30D46C7-4A83-476B-A831-41C58595C389}" srcId="{EAA97FAD-7C00-4A7E-BF28-0965CA26B040}" destId="{64606AAC-7C59-48EF-8025-E9886C7123AF}" srcOrd="3" destOrd="0" parTransId="{5FDC9C34-CCB4-4715-93EF-B293133B730C}" sibTransId="{1E46866A-503D-4FFA-AA3A-4A6E236D6E86}"/>
    <dgm:cxn modelId="{DA8660FE-6743-4B88-B433-9F27DFFBDF1A}" type="presOf" srcId="{8AD2368A-693A-42F7-82AC-CF0EA6DEB7DE}" destId="{78C86E4A-66A8-419C-9482-2224BFC3BB53}" srcOrd="0" destOrd="1" presId="urn:microsoft.com/office/officeart/2005/8/layout/vList5"/>
    <dgm:cxn modelId="{504C0365-FD19-4606-A467-C724AE3AEA62}" srcId="{7E5F45B9-BC48-4E63-BFD6-D405B8F5943C}" destId="{F7B4BFD8-94F8-495C-9616-87EE281DC619}" srcOrd="0" destOrd="0" parTransId="{D80981D6-82FA-41F2-A0D5-A63B68D11C95}" sibTransId="{440A0FD2-6DBC-4812-BDE8-E9E88B357A94}"/>
    <dgm:cxn modelId="{D677D583-3B33-4B03-80B7-1634699E50E5}" type="presOf" srcId="{4D4C7FCC-FBF8-4611-B771-D8AB7133C7A5}" destId="{78C86E4A-66A8-419C-9482-2224BFC3BB53}" srcOrd="0" destOrd="2" presId="urn:microsoft.com/office/officeart/2005/8/layout/vList5"/>
    <dgm:cxn modelId="{172EB2CA-F8EA-4F4C-B32E-6284DFCDD68B}" type="presOf" srcId="{14D14D7A-2975-4A83-A5AF-25DDA8A08C6E}" destId="{864512FA-B259-43FB-994B-3961113C8047}" srcOrd="0" destOrd="3" presId="urn:microsoft.com/office/officeart/2005/8/layout/vList5"/>
    <dgm:cxn modelId="{A3392EC6-E927-400D-903F-C87C5FC53172}" type="presOf" srcId="{64606AAC-7C59-48EF-8025-E9886C7123AF}" destId="{864512FA-B259-43FB-994B-3961113C8047}" srcOrd="0" destOrd="5" presId="urn:microsoft.com/office/officeart/2005/8/layout/vList5"/>
    <dgm:cxn modelId="{197AADFA-4450-439B-83FB-566AC62F4CE6}" srcId="{69777A7C-CDA2-4D24-AE33-1327FA146C1E}" destId="{04BA7312-FA2C-4189-86B3-467C7193E5E9}" srcOrd="0" destOrd="0" parTransId="{AB71B745-B253-47E3-8D7B-6F8D0F737366}" sibTransId="{9D5D3C0F-0F19-427C-AD04-A45A3F67E18C}"/>
    <dgm:cxn modelId="{4866BFE3-95C8-4350-8C17-2354711CDB59}" srcId="{F7B4BFD8-94F8-495C-9616-87EE281DC619}" destId="{C67A9EFB-A15E-439E-86C3-BE8EBBDABC20}" srcOrd="0" destOrd="0" parTransId="{EF4A024F-48B3-4240-A9DA-50F2B9A1A6B2}" sibTransId="{08D6B0A1-C085-4D1D-9AAB-07432C296D55}"/>
    <dgm:cxn modelId="{F94548F8-E5ED-4F43-88E6-95A69038B2AC}" srcId="{4D4C7FCC-FBF8-4611-B771-D8AB7133C7A5}" destId="{42A4E98D-8222-4DDE-93BC-945759DB8644}" srcOrd="0" destOrd="0" parTransId="{11387946-0F89-4F67-AB4D-66842BA93784}" sibTransId="{720C0402-2792-4689-A416-889E4F2857BF}"/>
    <dgm:cxn modelId="{54E6F6EB-D0FD-4916-BDC1-2809BD0E7599}" type="presOf" srcId="{C67A9EFB-A15E-439E-86C3-BE8EBBDABC20}" destId="{864512FA-B259-43FB-994B-3961113C8047}" srcOrd="0" destOrd="0" presId="urn:microsoft.com/office/officeart/2005/8/layout/vList5"/>
    <dgm:cxn modelId="{B806AB3D-148E-4468-A739-9A5BA31EB0B5}" type="presOf" srcId="{04BA7312-FA2C-4189-86B3-467C7193E5E9}" destId="{78C86E4A-66A8-419C-9482-2224BFC3BB53}" srcOrd="0" destOrd="0" presId="urn:microsoft.com/office/officeart/2005/8/layout/vList5"/>
    <dgm:cxn modelId="{D450EED1-88BA-4031-99A7-0D2C9749F913}" type="presOf" srcId="{42A4E98D-8222-4DDE-93BC-945759DB8644}" destId="{78C86E4A-66A8-419C-9482-2224BFC3BB53}" srcOrd="0" destOrd="3" presId="urn:microsoft.com/office/officeart/2005/8/layout/vList5"/>
    <dgm:cxn modelId="{49372179-AEA7-4084-9BC0-B674B339FCB4}" srcId="{EAA97FAD-7C00-4A7E-BF28-0965CA26B040}" destId="{DE2E2C69-CF3E-4589-859C-542C019A662F}" srcOrd="0" destOrd="0" parTransId="{B5CEC264-73C6-493A-8F90-C3E29ABF4AFC}" sibTransId="{EC0065AB-2CBA-4107-96ED-91F185F5BD61}"/>
    <dgm:cxn modelId="{5349DC1E-64DF-46A2-96CD-BC47579B7DF7}" type="presOf" srcId="{F7B4BFD8-94F8-495C-9616-87EE281DC619}" destId="{5DA5C4CC-12C8-4494-8C61-6D60ED4D29F9}" srcOrd="0" destOrd="0" presId="urn:microsoft.com/office/officeart/2005/8/layout/vList5"/>
    <dgm:cxn modelId="{4AC6FA24-430A-471D-8436-FF6A3B80D1CB}" srcId="{C67A9EFB-A15E-439E-86C3-BE8EBBDABC20}" destId="{EAA97FAD-7C00-4A7E-BF28-0965CA26B040}" srcOrd="0" destOrd="0" parTransId="{F88DAD32-597A-43E2-B96A-91733F2D4271}" sibTransId="{194E7801-24DA-4775-BE75-FA9364450268}"/>
    <dgm:cxn modelId="{3539F4A6-2AA3-4D8C-9E8F-C868F15A2657}" srcId="{EAA97FAD-7C00-4A7E-BF28-0965CA26B040}" destId="{7A3329C8-0ED4-4633-A716-348BC14575CF}" srcOrd="4" destOrd="0" parTransId="{F89E17B9-C4E2-4F6D-8E8F-E8E27673E96A}" sibTransId="{0A179F76-3A0E-458A-B2EA-C3A44C3363BF}"/>
    <dgm:cxn modelId="{72E7BFC4-DBB7-436C-BF11-0039E6428B3F}" srcId="{EAA97FAD-7C00-4A7E-BF28-0965CA26B040}" destId="{3219E205-403E-4BC9-869D-A108989A6A3E}" srcOrd="2" destOrd="0" parTransId="{2ACABDA5-50EF-4572-A499-5DC7EAC3AA31}" sibTransId="{50DAD417-ED8B-4E86-B458-669CFC1EF652}"/>
    <dgm:cxn modelId="{E5E36870-0F01-409C-8A8E-AE6F60BED8FF}" type="presParOf" srcId="{93AF3FD4-3CE2-4E1C-9090-B26D23C5FCD4}" destId="{422CC9C1-E535-4464-BAA7-ED515943B4A8}" srcOrd="0" destOrd="0" presId="urn:microsoft.com/office/officeart/2005/8/layout/vList5"/>
    <dgm:cxn modelId="{916BD3DC-FAAB-4B44-B922-3C298F8CDA0D}" type="presParOf" srcId="{422CC9C1-E535-4464-BAA7-ED515943B4A8}" destId="{5DA5C4CC-12C8-4494-8C61-6D60ED4D29F9}" srcOrd="0" destOrd="0" presId="urn:microsoft.com/office/officeart/2005/8/layout/vList5"/>
    <dgm:cxn modelId="{3BD31C0B-4399-4F21-879D-1D9DD35B47DC}" type="presParOf" srcId="{422CC9C1-E535-4464-BAA7-ED515943B4A8}" destId="{864512FA-B259-43FB-994B-3961113C8047}" srcOrd="1" destOrd="0" presId="urn:microsoft.com/office/officeart/2005/8/layout/vList5"/>
    <dgm:cxn modelId="{18F9B805-DB9B-40F3-A2EF-3972DEB35CE6}" type="presParOf" srcId="{93AF3FD4-3CE2-4E1C-9090-B26D23C5FCD4}" destId="{D902FE66-18A5-4793-8321-94CEB3F52CDD}" srcOrd="1" destOrd="0" presId="urn:microsoft.com/office/officeart/2005/8/layout/vList5"/>
    <dgm:cxn modelId="{94DF77BD-E779-4239-BD30-74B25EC8118D}" type="presParOf" srcId="{93AF3FD4-3CE2-4E1C-9090-B26D23C5FCD4}" destId="{1EA187ED-1DB6-4762-8E50-9AD9E56D74EF}" srcOrd="2" destOrd="0" presId="urn:microsoft.com/office/officeart/2005/8/layout/vList5"/>
    <dgm:cxn modelId="{C6896E2A-D077-4C1E-819D-A8C0E12A2AA9}" type="presParOf" srcId="{1EA187ED-1DB6-4762-8E50-9AD9E56D74EF}" destId="{7FE6DBFB-13E4-4F0F-9914-E3CD4762B0B1}" srcOrd="0" destOrd="0" presId="urn:microsoft.com/office/officeart/2005/8/layout/vList5"/>
    <dgm:cxn modelId="{5BBCA8E0-02B4-4060-AAEE-B89DA6416D73}" type="presParOf" srcId="{1EA187ED-1DB6-4762-8E50-9AD9E56D74EF}" destId="{78C86E4A-66A8-419C-9482-2224BFC3BB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C36B0-E2C0-4B69-8431-F294BE9432A3}" type="datetimeFigureOut">
              <a:rPr lang="en-US" smtClean="0"/>
              <a:t>10/12/2017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53CF8-8B7B-4D33-BDDD-09C566EDDD61}" type="slidenum">
              <a:rPr lang="en-US" smtClean="0"/>
              <a:t>‹#›</a:t>
            </a:fld>
            <a:endParaRPr lang="en-US"/>
          </a:p>
        </p:txBody>
      </p:sp>
    </p:spTree>
    <p:extLst>
      <p:ext uri="{BB962C8B-B14F-4D97-AF65-F5344CB8AC3E}">
        <p14:creationId xmlns:p14="http://schemas.microsoft.com/office/powerpoint/2010/main" val="416126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74163A-1902-4164-AF66-5ECD2DC64CB0}" type="slidenum">
              <a:rPr lang="en-US" smtClean="0"/>
              <a:pPr/>
              <a:t>4</a:t>
            </a:fld>
            <a:endParaRPr lang="en-US"/>
          </a:p>
        </p:txBody>
      </p:sp>
    </p:spTree>
    <p:extLst>
      <p:ext uri="{BB962C8B-B14F-4D97-AF65-F5344CB8AC3E}">
        <p14:creationId xmlns:p14="http://schemas.microsoft.com/office/powerpoint/2010/main" val="378876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CA">
              <a:latin typeface="Calibri"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2F35563E-FCDF-0946-B408-0EC6CBAEE40F}" type="slidenum">
              <a:rPr lang="en-US">
                <a:latin typeface="Calibri" charset="0"/>
              </a:rPr>
              <a:pPr/>
              <a:t>18</a:t>
            </a:fld>
            <a:endParaRPr lang="en-US">
              <a:latin typeface="Calibri" charset="0"/>
            </a:endParaRPr>
          </a:p>
        </p:txBody>
      </p:sp>
    </p:spTree>
    <p:extLst>
      <p:ext uri="{BB962C8B-B14F-4D97-AF65-F5344CB8AC3E}">
        <p14:creationId xmlns:p14="http://schemas.microsoft.com/office/powerpoint/2010/main" val="89927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2"/>
            <a:endParaRPr lang="en-US">
              <a:latin typeface="Calibri" charset="0"/>
            </a:endParaRPr>
          </a:p>
          <a:p>
            <a:endParaRPr lang="en-US" sz="2800">
              <a:latin typeface="Calibri" charset="0"/>
            </a:endParaRPr>
          </a:p>
          <a:p>
            <a:endParaRPr lang="en-US">
              <a:latin typeface="Calibri" charset="0"/>
            </a:endParaRPr>
          </a:p>
          <a:p>
            <a:endParaRPr lang="en-CA">
              <a:latin typeface="Calibri"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308850D4-B595-9C4E-A6CF-60904DAB2EE6}" type="slidenum">
              <a:rPr lang="en-US">
                <a:latin typeface="Calibri" charset="0"/>
              </a:rPr>
              <a:pPr/>
              <a:t>19</a:t>
            </a:fld>
            <a:endParaRPr lang="en-US">
              <a:latin typeface="Calibri" charset="0"/>
            </a:endParaRPr>
          </a:p>
        </p:txBody>
      </p:sp>
    </p:spTree>
    <p:extLst>
      <p:ext uri="{BB962C8B-B14F-4D97-AF65-F5344CB8AC3E}">
        <p14:creationId xmlns:p14="http://schemas.microsoft.com/office/powerpoint/2010/main" val="2696835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CA">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EFEF5117-26F7-204C-A39C-C42E3854D21A}" type="slidenum">
              <a:rPr lang="en-US">
                <a:latin typeface="Calibri" charset="0"/>
              </a:rPr>
              <a:pPr/>
              <a:t>20</a:t>
            </a:fld>
            <a:endParaRPr lang="en-US">
              <a:latin typeface="Calibri" charset="0"/>
            </a:endParaRPr>
          </a:p>
        </p:txBody>
      </p:sp>
    </p:spTree>
    <p:extLst>
      <p:ext uri="{BB962C8B-B14F-4D97-AF65-F5344CB8AC3E}">
        <p14:creationId xmlns:p14="http://schemas.microsoft.com/office/powerpoint/2010/main" val="127668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23113" indent="-278120">
              <a:defRPr>
                <a:solidFill>
                  <a:schemeClr val="tx1"/>
                </a:solidFill>
                <a:latin typeface="Arial" charset="0"/>
              </a:defRPr>
            </a:lvl2pPr>
            <a:lvl3pPr marL="1112482" indent="-222496">
              <a:defRPr>
                <a:solidFill>
                  <a:schemeClr val="tx1"/>
                </a:solidFill>
                <a:latin typeface="Arial" charset="0"/>
              </a:defRPr>
            </a:lvl3pPr>
            <a:lvl4pPr marL="1557475" indent="-222496">
              <a:defRPr>
                <a:solidFill>
                  <a:schemeClr val="tx1"/>
                </a:solidFill>
                <a:latin typeface="Arial" charset="0"/>
              </a:defRPr>
            </a:lvl4pPr>
            <a:lvl5pPr marL="2002467" indent="-222496">
              <a:defRPr>
                <a:solidFill>
                  <a:schemeClr val="tx1"/>
                </a:solidFill>
                <a:latin typeface="Arial" charset="0"/>
              </a:defRPr>
            </a:lvl5pPr>
            <a:lvl6pPr marL="2447460" indent="-222496" fontAlgn="base">
              <a:spcBef>
                <a:spcPct val="0"/>
              </a:spcBef>
              <a:spcAft>
                <a:spcPct val="0"/>
              </a:spcAft>
              <a:defRPr>
                <a:solidFill>
                  <a:schemeClr val="tx1"/>
                </a:solidFill>
                <a:latin typeface="Arial" charset="0"/>
              </a:defRPr>
            </a:lvl6pPr>
            <a:lvl7pPr marL="2892453" indent="-222496" fontAlgn="base">
              <a:spcBef>
                <a:spcPct val="0"/>
              </a:spcBef>
              <a:spcAft>
                <a:spcPct val="0"/>
              </a:spcAft>
              <a:defRPr>
                <a:solidFill>
                  <a:schemeClr val="tx1"/>
                </a:solidFill>
                <a:latin typeface="Arial" charset="0"/>
              </a:defRPr>
            </a:lvl7pPr>
            <a:lvl8pPr marL="3337446" indent="-222496" fontAlgn="base">
              <a:spcBef>
                <a:spcPct val="0"/>
              </a:spcBef>
              <a:spcAft>
                <a:spcPct val="0"/>
              </a:spcAft>
              <a:defRPr>
                <a:solidFill>
                  <a:schemeClr val="tx1"/>
                </a:solidFill>
                <a:latin typeface="Arial" charset="0"/>
              </a:defRPr>
            </a:lvl8pPr>
            <a:lvl9pPr marL="3782438" indent="-222496" fontAlgn="base">
              <a:spcBef>
                <a:spcPct val="0"/>
              </a:spcBef>
              <a:spcAft>
                <a:spcPct val="0"/>
              </a:spcAft>
              <a:defRPr>
                <a:solidFill>
                  <a:schemeClr val="tx1"/>
                </a:solidFill>
                <a:latin typeface="Arial" charset="0"/>
              </a:defRPr>
            </a:lvl9pPr>
          </a:lstStyle>
          <a:p>
            <a:pPr fontAlgn="base">
              <a:spcBef>
                <a:spcPct val="0"/>
              </a:spcBef>
              <a:spcAft>
                <a:spcPct val="0"/>
              </a:spcAft>
            </a:pPr>
            <a:fld id="{337E63BD-2A87-49AC-9EA2-F9CEFB68BAF3}" type="slidenum">
              <a:rPr lang="en-US">
                <a:latin typeface="Calibri" pitchFamily="34" charset="0"/>
              </a:rPr>
              <a:pPr fontAlgn="base">
                <a:spcBef>
                  <a:spcPct val="0"/>
                </a:spcBef>
                <a:spcAft>
                  <a:spcPct val="0"/>
                </a:spcAft>
              </a:pPr>
              <a:t>5</a:t>
            </a:fld>
            <a:endParaRPr lang="en-US">
              <a:latin typeface="Calibri" pitchFamily="34" charset="0"/>
            </a:endParaRPr>
          </a:p>
        </p:txBody>
      </p:sp>
    </p:spTree>
    <p:extLst>
      <p:ext uri="{BB962C8B-B14F-4D97-AF65-F5344CB8AC3E}">
        <p14:creationId xmlns:p14="http://schemas.microsoft.com/office/powerpoint/2010/main" val="314589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3EDF0-8C1F-40A7-8CE4-4111346465B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6121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179">
              <a:defRPr/>
            </a:pPr>
            <a:r>
              <a:rPr lang="en-US" dirty="0" smtClean="0"/>
              <a:t>Over the next 15 minutes, I’m going to discuss what worked in Houston. Please </a:t>
            </a:r>
            <a:r>
              <a:rPr lang="en-US" dirty="0"/>
              <a:t>keep in mind that this has been and is an ongoing process and evolution.  The process was driven by need and changes were not planned but evolved.  You won’t know what works best for your community until you do it.  We </a:t>
            </a:r>
            <a:r>
              <a:rPr lang="en-US" dirty="0" smtClean="0"/>
              <a:t>agreed as a community </a:t>
            </a:r>
            <a:r>
              <a:rPr lang="en-US" dirty="0"/>
              <a:t>to be nimble, flexible, and responsive.  To that </a:t>
            </a:r>
            <a:r>
              <a:rPr lang="en-US" dirty="0" smtClean="0"/>
              <a:t>end, </a:t>
            </a:r>
            <a:r>
              <a:rPr lang="en-US" dirty="0"/>
              <a:t>there are a number of strategies and changes </a:t>
            </a:r>
            <a:r>
              <a:rPr lang="en-US" dirty="0" smtClean="0"/>
              <a:t> which we’ve made </a:t>
            </a:r>
            <a:r>
              <a:rPr lang="en-US" dirty="0"/>
              <a:t>throughout our system to ACHIEVE THE GOAL OF ENDING VETERAN HOMELESSNESS</a:t>
            </a:r>
          </a:p>
          <a:p>
            <a:r>
              <a:rPr lang="en-US" dirty="0"/>
              <a:t>This slide shows what we think is our formula for success here in Houston. </a:t>
            </a:r>
            <a:r>
              <a:rPr lang="en-US" dirty="0" smtClean="0"/>
              <a:t>(next slide) </a:t>
            </a:r>
            <a:r>
              <a:rPr lang="en-US" dirty="0"/>
              <a:t>Getting the right people in the </a:t>
            </a:r>
            <a:r>
              <a:rPr lang="en-US" dirty="0" smtClean="0"/>
              <a:t>room is vitally important, (next slide) </a:t>
            </a:r>
            <a:r>
              <a:rPr lang="en-US" dirty="0"/>
              <a:t>changing the location of where we meet as a </a:t>
            </a:r>
            <a:r>
              <a:rPr lang="en-US" dirty="0" smtClean="0"/>
              <a:t>collective is also important, (next slide) </a:t>
            </a:r>
            <a:r>
              <a:rPr lang="en-US" dirty="0"/>
              <a:t>and deciding that this </a:t>
            </a:r>
            <a:r>
              <a:rPr lang="en-US" dirty="0" smtClean="0"/>
              <a:t> </a:t>
            </a:r>
            <a:r>
              <a:rPr lang="en-US" dirty="0"/>
              <a:t>issue is both Important AND Urgent. W</a:t>
            </a:r>
            <a:r>
              <a:rPr lang="en-US" dirty="0" smtClean="0"/>
              <a:t>e’ll </a:t>
            </a:r>
            <a:r>
              <a:rPr lang="en-US" dirty="0"/>
              <a:t>talk more about </a:t>
            </a:r>
            <a:r>
              <a:rPr lang="en-US" dirty="0" smtClean="0"/>
              <a:t>importance and urgency in </a:t>
            </a:r>
            <a:r>
              <a:rPr lang="en-US" dirty="0"/>
              <a:t>an upcoming </a:t>
            </a:r>
            <a:r>
              <a:rPr lang="en-US" dirty="0" smtClean="0"/>
              <a:t>slide.  (next slide) We </a:t>
            </a:r>
            <a:r>
              <a:rPr lang="en-US" dirty="0"/>
              <a:t>then set a goal just slightly out of what we thought was </a:t>
            </a:r>
            <a:r>
              <a:rPr lang="en-US" dirty="0" smtClean="0"/>
              <a:t>possible. Our community goal was to </a:t>
            </a:r>
            <a:r>
              <a:rPr lang="en-US" dirty="0"/>
              <a:t>house 100 chronically homeless veterans in 100 days. </a:t>
            </a:r>
            <a:r>
              <a:rPr lang="en-US" dirty="0" smtClean="0"/>
              <a:t>(next slide)</a:t>
            </a:r>
            <a:endParaRPr lang="en-US" dirty="0"/>
          </a:p>
        </p:txBody>
      </p:sp>
      <p:sp>
        <p:nvSpPr>
          <p:cNvPr id="4" name="Slide Number Placeholder 3"/>
          <p:cNvSpPr>
            <a:spLocks noGrp="1"/>
          </p:cNvSpPr>
          <p:nvPr>
            <p:ph type="sldNum" sz="quarter" idx="10"/>
          </p:nvPr>
        </p:nvSpPr>
        <p:spPr/>
        <p:txBody>
          <a:bodyPr/>
          <a:lstStyle/>
          <a:p>
            <a:fld id="{0236A3CD-786C-47D4-87A0-523ADC2A7C64}" type="slidenum">
              <a:rPr lang="en-US" smtClean="0"/>
              <a:pPr/>
              <a:t>7</a:t>
            </a:fld>
            <a:endParaRPr lang="en-US"/>
          </a:p>
        </p:txBody>
      </p:sp>
    </p:spTree>
    <p:extLst>
      <p:ext uri="{BB962C8B-B14F-4D97-AF65-F5344CB8AC3E}">
        <p14:creationId xmlns:p14="http://schemas.microsoft.com/office/powerpoint/2010/main" val="60572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TSA Houston is one of 5 agencies who are grateful to receive SSVF funding this year.  These agencies include Goodwill, US Vets, Neighborhood Centers, and Career and Recovery.  Any one of these agencies could be on this call today sharing some of the changes we have worked through as a collective over the past year.  (next slide) </a:t>
            </a:r>
            <a:endParaRPr lang="en-US" dirty="0"/>
          </a:p>
        </p:txBody>
      </p:sp>
      <p:sp>
        <p:nvSpPr>
          <p:cNvPr id="4" name="Slide Number Placeholder 3"/>
          <p:cNvSpPr>
            <a:spLocks noGrp="1"/>
          </p:cNvSpPr>
          <p:nvPr>
            <p:ph type="sldNum" sz="quarter" idx="10"/>
          </p:nvPr>
        </p:nvSpPr>
        <p:spPr/>
        <p:txBody>
          <a:bodyPr/>
          <a:lstStyle/>
          <a:p>
            <a:fld id="{0236A3CD-786C-47D4-87A0-523ADC2A7C64}" type="slidenum">
              <a:rPr lang="en-US" smtClean="0"/>
              <a:pPr/>
              <a:t>8</a:t>
            </a:fld>
            <a:endParaRPr lang="en-US"/>
          </a:p>
        </p:txBody>
      </p:sp>
    </p:spTree>
    <p:extLst>
      <p:ext uri="{BB962C8B-B14F-4D97-AF65-F5344CB8AC3E}">
        <p14:creationId xmlns:p14="http://schemas.microsoft.com/office/powerpoint/2010/main" val="308492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examples</a:t>
            </a:r>
            <a:r>
              <a:rPr lang="en-US" baseline="0" dirty="0" smtClean="0"/>
              <a:t> of the changes that we’ve made Operationally.</a:t>
            </a:r>
            <a:r>
              <a:rPr lang="en-US" dirty="0" smtClean="0"/>
              <a:t> These are community goals, not agency goals.  We keep those goals slightly outside of our reach.  No one agency can independently achieve this collective goal.  (read the rest)  </a:t>
            </a:r>
          </a:p>
          <a:p>
            <a:endParaRPr lang="en-US" baseline="0" dirty="0"/>
          </a:p>
          <a:p>
            <a:r>
              <a:rPr lang="en-US" dirty="0" smtClean="0"/>
              <a:t>In order to continue to streamline the process of accessing housing, we had to have full commitment to housing first principles.  </a:t>
            </a:r>
          </a:p>
          <a:p>
            <a:endParaRPr lang="en-US" baseline="0" dirty="0"/>
          </a:p>
          <a:p>
            <a:r>
              <a:rPr lang="en-US" dirty="0" smtClean="0"/>
              <a:t>Some specific strategic changes which were implemented include: </a:t>
            </a:r>
          </a:p>
          <a:p>
            <a:r>
              <a:rPr lang="en-US" dirty="0" smtClean="0"/>
              <a:t>HA gaining access to HMIS through a USER agreement.  They can now track their lease up process. This not only allows the HA to see services</a:t>
            </a:r>
            <a:r>
              <a:rPr lang="en-US" baseline="0" dirty="0" smtClean="0"/>
              <a:t> but</a:t>
            </a:r>
            <a:r>
              <a:rPr lang="en-US" dirty="0" smtClean="0"/>
              <a:t> also other </a:t>
            </a:r>
            <a:r>
              <a:rPr lang="en-US" dirty="0" err="1" smtClean="0"/>
              <a:t>CoC</a:t>
            </a:r>
            <a:r>
              <a:rPr lang="en-US" dirty="0" smtClean="0"/>
              <a:t> providers to see different points of the lease up process.  </a:t>
            </a:r>
          </a:p>
          <a:p>
            <a:endParaRPr lang="en-US" dirty="0"/>
          </a:p>
          <a:p>
            <a:r>
              <a:rPr lang="en-US" dirty="0" smtClean="0"/>
              <a:t>SSVF providers are working as a collective to end veteran homelessness. Towards this collaboration, we meet on a weekly basis to coordinate service delivery and review data. Additionally, SSVF providers are taking an active role in the coordinated access system through our VA drop in center. All SSVF providers are accepting program participants through coordinated access system.  SSVF providers have made a full commitment to operate in a client centered manner vs. agency centered manner. (next slide)   </a:t>
            </a:r>
            <a:endParaRPr lang="en-US" dirty="0"/>
          </a:p>
        </p:txBody>
      </p:sp>
      <p:sp>
        <p:nvSpPr>
          <p:cNvPr id="4" name="Slide Number Placeholder 3"/>
          <p:cNvSpPr>
            <a:spLocks noGrp="1"/>
          </p:cNvSpPr>
          <p:nvPr>
            <p:ph type="sldNum" sz="quarter" idx="10"/>
          </p:nvPr>
        </p:nvSpPr>
        <p:spPr/>
        <p:txBody>
          <a:bodyPr/>
          <a:lstStyle/>
          <a:p>
            <a:fld id="{0236A3CD-786C-47D4-87A0-523ADC2A7C6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1556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600" dirty="0"/>
              <a:t>Again, these are just some of the changes we’ve made to service delivery. We think two are vitally important: the mass briefing is a “one stop shop” for veterans to access housing.  These mass briefings have become so streamlined that Outreach teams are now able to bring veterans directly from the street to the mass briefing location. This allows veterans to be issued a VASH voucher often times in the same day.  </a:t>
            </a:r>
          </a:p>
          <a:p>
            <a:r>
              <a:rPr lang="en-US" sz="1600" dirty="0" smtClean="0"/>
              <a:t>Just</a:t>
            </a:r>
            <a:r>
              <a:rPr lang="en-US" sz="1600" baseline="0" dirty="0" smtClean="0"/>
              <a:t> as an aside, many of these changes have resulted in service delivery changes within my agency.  We now hold Housing Events for other housing programs and streamlined our own processes from screen to lease up. (</a:t>
            </a:r>
            <a:r>
              <a:rPr lang="en-US" sz="1600" baseline="0" smtClean="0"/>
              <a:t>next slide) </a:t>
            </a:r>
            <a:endParaRPr lang="en-US" sz="1600" dirty="0"/>
          </a:p>
          <a:p>
            <a:r>
              <a:rPr lang="en-US" sz="1600" dirty="0"/>
              <a:t>The second is the Coordinated Access System.  Here are a couple of examples of how we’ve integrated into the coordinated access system. We brought Coordinated Access assessors to the Houston Stand Down to assess veterans for housing and begin the housing referral process onsite.  We’ve  also integrated SSVF providers and Coordinated Access housing assessors into the VA’s drop in center so that the assessors can match veterans that are looking for housing to best resource for them whether in the VA system or the </a:t>
            </a:r>
            <a:r>
              <a:rPr lang="en-US" sz="1600" dirty="0" err="1"/>
              <a:t>CoC</a:t>
            </a:r>
            <a:r>
              <a:rPr lang="en-US" sz="1600" dirty="0"/>
              <a:t> system. (next slide)</a:t>
            </a:r>
          </a:p>
        </p:txBody>
      </p:sp>
      <p:sp>
        <p:nvSpPr>
          <p:cNvPr id="4" name="Slide Number Placeholder 3"/>
          <p:cNvSpPr>
            <a:spLocks noGrp="1"/>
          </p:cNvSpPr>
          <p:nvPr>
            <p:ph type="sldNum" sz="quarter" idx="10"/>
          </p:nvPr>
        </p:nvSpPr>
        <p:spPr/>
        <p:txBody>
          <a:bodyPr/>
          <a:lstStyle/>
          <a:p>
            <a:fld id="{0236A3CD-786C-47D4-87A0-523ADC2A7C6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31729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92AF99-4049-4B11-8F3B-626DDAC05883}" type="slidenum">
              <a:rPr lang="en-US" smtClean="0"/>
              <a:t>15</a:t>
            </a:fld>
            <a:endParaRPr lang="en-US"/>
          </a:p>
        </p:txBody>
      </p:sp>
    </p:spTree>
    <p:extLst>
      <p:ext uri="{BB962C8B-B14F-4D97-AF65-F5344CB8AC3E}">
        <p14:creationId xmlns:p14="http://schemas.microsoft.com/office/powerpoint/2010/main" val="56458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 the 100 largest metropolitan areas in the United States, at least 14 reduced homelessness among veterans by one-half or more over three years and some reduced veteran homelessness by over two-thirds.</a:t>
            </a:r>
          </a:p>
          <a:p>
            <a:endParaRPr lang="en-US" dirty="0"/>
          </a:p>
          <a:p>
            <a:r>
              <a:rPr lang="en-US" dirty="0"/>
              <a:t>Those metropolitan areas include:</a:t>
            </a:r>
          </a:p>
          <a:p>
            <a:r>
              <a:rPr lang="en-US" dirty="0"/>
              <a:t>•	Anchorage, Alaska</a:t>
            </a:r>
          </a:p>
          <a:p>
            <a:r>
              <a:rPr lang="en-US" dirty="0"/>
              <a:t>•	Mesa, Arizona</a:t>
            </a:r>
          </a:p>
          <a:p>
            <a:r>
              <a:rPr lang="en-US" dirty="0"/>
              <a:t>•	Phoenix, Arizona</a:t>
            </a:r>
          </a:p>
          <a:p>
            <a:r>
              <a:rPr lang="en-US" dirty="0"/>
              <a:t>•	Anaheim, California</a:t>
            </a:r>
          </a:p>
          <a:p>
            <a:r>
              <a:rPr lang="en-US" dirty="0"/>
              <a:t>•	Fresno, California</a:t>
            </a:r>
          </a:p>
          <a:p>
            <a:r>
              <a:rPr lang="en-US" dirty="0"/>
              <a:t>•	Riverside, California</a:t>
            </a:r>
          </a:p>
          <a:p>
            <a:r>
              <a:rPr lang="en-US" dirty="0"/>
              <a:t>•	Santa Ana, California</a:t>
            </a:r>
          </a:p>
          <a:p>
            <a:r>
              <a:rPr lang="en-US" dirty="0"/>
              <a:t>•	Denver, Colorado</a:t>
            </a:r>
          </a:p>
          <a:p>
            <a:r>
              <a:rPr lang="en-US" dirty="0"/>
              <a:t>•	Orlando, Florida</a:t>
            </a:r>
          </a:p>
          <a:p>
            <a:r>
              <a:rPr lang="en-US" dirty="0"/>
              <a:t>•	Tampa, Florida</a:t>
            </a:r>
          </a:p>
          <a:p>
            <a:r>
              <a:rPr lang="en-US" dirty="0"/>
              <a:t>•	Baton Rouge, Louisiana</a:t>
            </a:r>
          </a:p>
          <a:p>
            <a:r>
              <a:rPr lang="en-US" dirty="0"/>
              <a:t>•	New Orleans, Louisiana</a:t>
            </a:r>
          </a:p>
          <a:p>
            <a:r>
              <a:rPr lang="en-US" dirty="0"/>
              <a:t>•	New York, New York and</a:t>
            </a:r>
          </a:p>
          <a:p>
            <a:r>
              <a:rPr lang="en-US" dirty="0"/>
              <a:t>•	Austin, Texas</a:t>
            </a:r>
          </a:p>
          <a:p>
            <a:endParaRPr lang="en-US" dirty="0"/>
          </a:p>
          <a:p>
            <a:r>
              <a:rPr lang="en-US" dirty="0"/>
              <a:t>The largest metropolitan area in the U.S., New York City, reduced veteran homelessness by almost 65 percent. California, the state with the most homeless veterans, was also the state with the most cities showing decreases of half or more. The largest percentage decrease outside of California was in New Orleans, LA, with a decrease of 76.5 percent. Cities with decreases of more than half were from all parts of the country, from Anchorage, AK to Tampa, FL. There has already been a great deal of progress, but more needs to be done.</a:t>
            </a:r>
          </a:p>
        </p:txBody>
      </p:sp>
      <p:sp>
        <p:nvSpPr>
          <p:cNvPr id="4" name="Slide Number Placeholder 3"/>
          <p:cNvSpPr>
            <a:spLocks noGrp="1"/>
          </p:cNvSpPr>
          <p:nvPr>
            <p:ph type="sldNum" sz="quarter" idx="10"/>
          </p:nvPr>
        </p:nvSpPr>
        <p:spPr>
          <a:xfrm>
            <a:off x="3884614" y="8685213"/>
            <a:ext cx="2971800" cy="457200"/>
          </a:xfrm>
          <a:prstGeom prst="rect">
            <a:avLst/>
          </a:prstGeom>
        </p:spPr>
        <p:txBody>
          <a:bodyPr lIns="92492" tIns="46246" rIns="92492" bIns="46246"/>
          <a:lstStyle/>
          <a:p>
            <a:fld id="{D3720181-9985-49A8-B3C5-1BB81F43D77F}" type="slidenum">
              <a:rPr lang="en-US" smtClean="0"/>
              <a:t>17</a:t>
            </a:fld>
            <a:endParaRPr lang="en-US"/>
          </a:p>
        </p:txBody>
      </p:sp>
    </p:spTree>
    <p:extLst>
      <p:ext uri="{BB962C8B-B14F-4D97-AF65-F5344CB8AC3E}">
        <p14:creationId xmlns:p14="http://schemas.microsoft.com/office/powerpoint/2010/main" val="14958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6858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1"/>
          </p:nvPr>
        </p:nvSpPr>
        <p:spPr>
          <a:xfrm>
            <a:off x="5562600" y="6188075"/>
            <a:ext cx="2895600" cy="365125"/>
          </a:xfrm>
          <a:prstGeom prst="rect">
            <a:avLst/>
          </a:prstGeom>
        </p:spPr>
        <p:txBody>
          <a:bodyPr/>
          <a:lstStyle>
            <a:lvl1pPr>
              <a:defRPr b="1">
                <a:solidFill>
                  <a:schemeClr val="bg1"/>
                </a:solidFill>
                <a:latin typeface="Source Sans Pro" pitchFamily="34" charset="0"/>
              </a:defRPr>
            </a:lvl1pPr>
          </a:lstStyle>
          <a:p>
            <a:pPr algn="ctr"/>
            <a:r>
              <a:rPr lang="en-US" dirty="0"/>
              <a:t>Presentation Name</a:t>
            </a:r>
          </a:p>
        </p:txBody>
      </p:sp>
    </p:spTree>
    <p:extLst>
      <p:ext uri="{BB962C8B-B14F-4D97-AF65-F5344CB8AC3E}">
        <p14:creationId xmlns:p14="http://schemas.microsoft.com/office/powerpoint/2010/main" val="249049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5715000" y="6188075"/>
            <a:ext cx="2895600" cy="365125"/>
          </a:xfrm>
          <a:prstGeom prst="rect">
            <a:avLst/>
          </a:prstGeom>
        </p:spPr>
        <p:txBody>
          <a:bodyPr/>
          <a:lstStyle>
            <a:lvl1pPr>
              <a:defRPr b="1">
                <a:solidFill>
                  <a:schemeClr val="bg1"/>
                </a:solidFill>
                <a:latin typeface="Source Sans Pro" pitchFamily="34" charset="0"/>
              </a:defRPr>
            </a:lvl1pPr>
          </a:lstStyle>
          <a:p>
            <a:pPr algn="ctr"/>
            <a:r>
              <a:rPr lang="en-US" dirty="0"/>
              <a:t>Presentation Name</a:t>
            </a:r>
          </a:p>
        </p:txBody>
      </p:sp>
    </p:spTree>
    <p:extLst>
      <p:ext uri="{BB962C8B-B14F-4D97-AF65-F5344CB8AC3E}">
        <p14:creationId xmlns:p14="http://schemas.microsoft.com/office/powerpoint/2010/main" val="96567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5715000" y="6172200"/>
            <a:ext cx="2895600" cy="365125"/>
          </a:xfrm>
          <a:prstGeom prst="rect">
            <a:avLst/>
          </a:prstGeom>
        </p:spPr>
        <p:txBody>
          <a:bodyPr/>
          <a:lstStyle>
            <a:lvl1pPr>
              <a:defRPr b="1">
                <a:solidFill>
                  <a:schemeClr val="bg1"/>
                </a:solidFill>
                <a:latin typeface="Source Sans Pro" pitchFamily="34" charset="0"/>
              </a:defRPr>
            </a:lvl1pPr>
          </a:lstStyle>
          <a:p>
            <a:pPr algn="ctr"/>
            <a:r>
              <a:rPr lang="en-US" dirty="0"/>
              <a:t>Presentation Name</a:t>
            </a:r>
          </a:p>
        </p:txBody>
      </p:sp>
    </p:spTree>
    <p:extLst>
      <p:ext uri="{BB962C8B-B14F-4D97-AF65-F5344CB8AC3E}">
        <p14:creationId xmlns:p14="http://schemas.microsoft.com/office/powerpoint/2010/main" val="334689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able 2"/>
          <p:cNvGraphicFramePr>
            <a:graphicFrameLocks noGrp="1"/>
          </p:cNvGraphicFramePr>
          <p:nvPr userDrawn="1">
            <p:extLst>
              <p:ext uri="{D42A27DB-BD31-4B8C-83A1-F6EECF244321}">
                <p14:modId xmlns:p14="http://schemas.microsoft.com/office/powerpoint/2010/main" val="2748638294"/>
              </p:ext>
            </p:extLst>
          </p:nvPr>
        </p:nvGraphicFramePr>
        <p:xfrm>
          <a:off x="1524000" y="1397000"/>
          <a:ext cx="6096000" cy="2595880"/>
        </p:xfrm>
        <a:graphic>
          <a:graphicData uri="http://schemas.openxmlformats.org/drawingml/2006/table">
            <a:tbl>
              <a:tblPr firstRow="1" bandRow="1">
                <a:tableStyleId>{7DF18680-E054-41AD-8BC1-D1AEF772440D}</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extLst>
                  <a:ext uri="{0D108BD9-81ED-4DB2-BD59-A6C34878D82A}">
                    <a16:rowId xmlns:a16="http://schemas.microsoft.com/office/drawing/2014/main" xmlns="" val="10000"/>
                  </a:ext>
                </a:extLst>
              </a:tr>
              <a:tr h="370840">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a:latin typeface="Source Sans Pro" pitchFamily="34" charset="0"/>
                      </a:endParaRPr>
                    </a:p>
                  </a:txBody>
                  <a:tcPr/>
                </a:tc>
                <a:extLst>
                  <a:ext uri="{0D108BD9-81ED-4DB2-BD59-A6C34878D82A}">
                    <a16:rowId xmlns:a16="http://schemas.microsoft.com/office/drawing/2014/main" xmlns="" val="10001"/>
                  </a:ext>
                </a:extLst>
              </a:tr>
              <a:tr h="370840">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a:latin typeface="Source Sans Pro" pitchFamily="34" charset="0"/>
                      </a:endParaRPr>
                    </a:p>
                  </a:txBody>
                  <a:tcPr/>
                </a:tc>
                <a:extLst>
                  <a:ext uri="{0D108BD9-81ED-4DB2-BD59-A6C34878D82A}">
                    <a16:rowId xmlns:a16="http://schemas.microsoft.com/office/drawing/2014/main" xmlns="" val="10002"/>
                  </a:ext>
                </a:extLst>
              </a:tr>
              <a:tr h="370840">
                <a:tc>
                  <a:txBody>
                    <a:bodyPr/>
                    <a:lstStyle/>
                    <a:p>
                      <a:endParaRPr lang="en-US">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a:latin typeface="Source Sans Pro" pitchFamily="34" charset="0"/>
                      </a:endParaRPr>
                    </a:p>
                  </a:txBody>
                  <a:tcPr/>
                </a:tc>
                <a:extLst>
                  <a:ext uri="{0D108BD9-81ED-4DB2-BD59-A6C34878D82A}">
                    <a16:rowId xmlns:a16="http://schemas.microsoft.com/office/drawing/2014/main" xmlns="" val="10003"/>
                  </a:ext>
                </a:extLst>
              </a:tr>
              <a:tr h="370840">
                <a:tc>
                  <a:txBody>
                    <a:bodyPr/>
                    <a:lstStyle/>
                    <a:p>
                      <a:endParaRPr lang="en-US">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extLst>
                  <a:ext uri="{0D108BD9-81ED-4DB2-BD59-A6C34878D82A}">
                    <a16:rowId xmlns:a16="http://schemas.microsoft.com/office/drawing/2014/main" xmlns="" val="10004"/>
                  </a:ext>
                </a:extLst>
              </a:tr>
              <a:tr h="370840">
                <a:tc>
                  <a:txBody>
                    <a:bodyPr/>
                    <a:lstStyle/>
                    <a:p>
                      <a:endParaRPr lang="en-US">
                        <a:latin typeface="Source Sans Pro" pitchFamily="34" charset="0"/>
                      </a:endParaRPr>
                    </a:p>
                  </a:txBody>
                  <a:tcPr/>
                </a:tc>
                <a:tc>
                  <a:txBody>
                    <a:bodyPr/>
                    <a:lstStyle/>
                    <a:p>
                      <a:endParaRPr lang="en-US">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extLst>
                  <a:ext uri="{0D108BD9-81ED-4DB2-BD59-A6C34878D82A}">
                    <a16:rowId xmlns:a16="http://schemas.microsoft.com/office/drawing/2014/main" xmlns="" val="10005"/>
                  </a:ext>
                </a:extLst>
              </a:tr>
              <a:tr h="370840">
                <a:tc>
                  <a:txBody>
                    <a:bodyPr/>
                    <a:lstStyle/>
                    <a:p>
                      <a:endParaRPr lang="en-US">
                        <a:latin typeface="Source Sans Pro" pitchFamily="34" charset="0"/>
                      </a:endParaRPr>
                    </a:p>
                  </a:txBody>
                  <a:tcPr/>
                </a:tc>
                <a:tc>
                  <a:txBody>
                    <a:bodyPr/>
                    <a:lstStyle/>
                    <a:p>
                      <a:endParaRPr lang="en-US">
                        <a:latin typeface="Source Sans Pro" pitchFamily="34" charset="0"/>
                      </a:endParaRPr>
                    </a:p>
                  </a:txBody>
                  <a:tcPr/>
                </a:tc>
                <a:tc>
                  <a:txBody>
                    <a:bodyPr/>
                    <a:lstStyle/>
                    <a:p>
                      <a:endParaRPr lang="en-US" dirty="0">
                        <a:latin typeface="Source Sans Pro" pitchFamily="34" charset="0"/>
                      </a:endParaRPr>
                    </a:p>
                  </a:txBody>
                  <a:tcPr/>
                </a:tc>
                <a:tc>
                  <a:txBody>
                    <a:bodyPr/>
                    <a:lstStyle/>
                    <a:p>
                      <a:endParaRPr lang="en-US" dirty="0">
                        <a:latin typeface="Source Sans Pro" pitchFamily="34" charset="0"/>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77011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5715000" y="6172200"/>
            <a:ext cx="2895600" cy="365125"/>
          </a:xfrm>
          <a:prstGeom prst="rect">
            <a:avLst/>
          </a:prstGeom>
        </p:spPr>
        <p:txBody>
          <a:bodyPr/>
          <a:lstStyle>
            <a:lvl1pPr>
              <a:defRPr b="1">
                <a:solidFill>
                  <a:schemeClr val="bg1"/>
                </a:solidFill>
                <a:latin typeface="Source Sans Pro" pitchFamily="34" charset="0"/>
              </a:defRPr>
            </a:lvl1pPr>
          </a:lstStyle>
          <a:p>
            <a:pPr algn="ctr"/>
            <a:r>
              <a:rPr lang="en-US" dirty="0"/>
              <a:t>Presentation Name</a:t>
            </a:r>
          </a:p>
        </p:txBody>
      </p:sp>
      <p:sp>
        <p:nvSpPr>
          <p:cNvPr id="3" name="Subtitle 2"/>
          <p:cNvSpPr txBox="1">
            <a:spLocks/>
          </p:cNvSpPr>
          <p:nvPr userDrawn="1"/>
        </p:nvSpPr>
        <p:spPr>
          <a:xfrm>
            <a:off x="914400" y="838200"/>
            <a:ext cx="7315200" cy="20574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Source Sans Pro"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ource Sans Pro"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ource Sans Pro"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ource Sans Pro"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ource Sans Pro"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dirty="0"/>
              <a:t>The</a:t>
            </a:r>
            <a:r>
              <a:rPr lang="en-US" sz="2400" baseline="0" dirty="0"/>
              <a:t> Way Home is a coordinated system to end chronic and veteran homelessness by 2015, to end family and youth homelessness by 2020, and to build a system in which nobody has to be without permanent housing </a:t>
            </a:r>
          </a:p>
          <a:p>
            <a:r>
              <a:rPr lang="en-US" sz="2400" baseline="0" dirty="0"/>
              <a:t>for more than 30 days.</a:t>
            </a:r>
            <a:endParaRPr lang="en-US" sz="2400" dirty="0"/>
          </a:p>
        </p:txBody>
      </p:sp>
      <p:sp>
        <p:nvSpPr>
          <p:cNvPr id="4" name="Subtitle 2"/>
          <p:cNvSpPr txBox="1">
            <a:spLocks/>
          </p:cNvSpPr>
          <p:nvPr userDrawn="1"/>
        </p:nvSpPr>
        <p:spPr>
          <a:xfrm>
            <a:off x="381000" y="3276600"/>
            <a:ext cx="8458200" cy="20574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Source Sans Pro"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ource Sans Pro"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ource Sans Pro"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ource Sans Pro"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ource Sans Pro"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t>For more information visit:</a:t>
            </a:r>
          </a:p>
          <a:p>
            <a:r>
              <a:rPr lang="en-US" dirty="0"/>
              <a:t>www.thewayhomehouston.org </a:t>
            </a:r>
          </a:p>
          <a:p>
            <a:r>
              <a:rPr lang="en-US" b="1" dirty="0"/>
              <a:t>Or email:</a:t>
            </a:r>
          </a:p>
          <a:p>
            <a:r>
              <a:rPr lang="en-US" dirty="0"/>
              <a:t>info@thewayhomehouston.org </a:t>
            </a:r>
          </a:p>
        </p:txBody>
      </p:sp>
    </p:spTree>
    <p:extLst>
      <p:ext uri="{BB962C8B-B14F-4D97-AF65-F5344CB8AC3E}">
        <p14:creationId xmlns:p14="http://schemas.microsoft.com/office/powerpoint/2010/main" val="110102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solidFill>
              </a:defRPr>
            </a:lvl1pPr>
          </a:lstStyle>
          <a:p>
            <a:r>
              <a:rPr lang="en-US"/>
              <a:t>Click to edit Master title style</a:t>
            </a:r>
          </a:p>
        </p:txBody>
      </p:sp>
      <p:sp>
        <p:nvSpPr>
          <p:cNvPr id="3" name="Content Placeholder 2"/>
          <p:cNvSpPr>
            <a:spLocks noGrp="1"/>
          </p:cNvSpPr>
          <p:nvPr>
            <p:ph idx="1"/>
          </p:nvPr>
        </p:nvSpPr>
        <p:spPr>
          <a:xfrm>
            <a:off x="457200" y="1600201"/>
            <a:ext cx="8229600" cy="4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39AE5-09EA-3542-AB0D-CA0BF76C733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366895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1"/>
            <a:ext cx="2011680" cy="384048"/>
          </a:xfrm>
          <a:prstGeom prst="rect">
            <a:avLst/>
          </a:prstGeom>
        </p:spPr>
        <p:txBody>
          <a:bodyPr/>
          <a:lstStyle/>
          <a:p>
            <a:fld id="{FDDD91FF-B685-4531-9382-B4C2B2514DD3}" type="datetimeFigureOut">
              <a:rPr lang="en-US" smtClean="0"/>
              <a:pPr/>
              <a:t>10/12/2017</a:t>
            </a:fld>
            <a:endParaRPr lang="en-US"/>
          </a:p>
        </p:txBody>
      </p:sp>
      <p:sp>
        <p:nvSpPr>
          <p:cNvPr id="3" name="Footer Placeholder 2"/>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E75B711F-556B-4730-B961-4EFBCB5E9326}" type="slidenum">
              <a:rPr lang="en-US" smtClean="0"/>
              <a:pPr/>
              <a:t>‹#›</a:t>
            </a:fld>
            <a:endParaRPr lang="en-US"/>
          </a:p>
        </p:txBody>
      </p:sp>
    </p:spTree>
    <p:extLst>
      <p:ext uri="{BB962C8B-B14F-4D97-AF65-F5344CB8AC3E}">
        <p14:creationId xmlns:p14="http://schemas.microsoft.com/office/powerpoint/2010/main" val="188042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a:xfrm rot="5400000">
            <a:off x="7589520" y="1081851"/>
            <a:ext cx="2011680" cy="384048"/>
          </a:xfrm>
          <a:prstGeom prst="rect">
            <a:avLst/>
          </a:prstGeom>
        </p:spPr>
        <p:txBody>
          <a:bodyPr rtlCol="0"/>
          <a:lstStyle/>
          <a:p>
            <a:fld id="{FDDD91FF-B685-4531-9382-B4C2B2514DD3}" type="datetimeFigureOut">
              <a:rPr lang="en-US" smtClean="0"/>
              <a:pPr/>
              <a:t>10/12/2017</a:t>
            </a:fld>
            <a:endParaRPr lang="en-US"/>
          </a:p>
        </p:txBody>
      </p:sp>
      <p:sp>
        <p:nvSpPr>
          <p:cNvPr id="7" name="Slide Number Placeholder 6"/>
          <p:cNvSpPr>
            <a:spLocks noGrp="1"/>
          </p:cNvSpPr>
          <p:nvPr>
            <p:ph type="sldNum" sz="quarter" idx="11"/>
          </p:nvPr>
        </p:nvSpPr>
        <p:spPr>
          <a:xfrm>
            <a:off x="8129016" y="5734050"/>
            <a:ext cx="609600" cy="521208"/>
          </a:xfrm>
          <a:prstGeom prst="rect">
            <a:avLst/>
          </a:prstGeom>
        </p:spPr>
        <p:txBody>
          <a:bodyPr rtlCol="0"/>
          <a:lstStyle/>
          <a:p>
            <a:fld id="{E75B711F-556B-4730-B961-4EFBCB5E9326}" type="slidenum">
              <a:rPr lang="en-US" smtClean="0"/>
              <a:pPr/>
              <a:t>‹#›</a:t>
            </a:fld>
            <a:endParaRPr lang="en-US"/>
          </a:p>
        </p:txBody>
      </p:sp>
      <p:sp>
        <p:nvSpPr>
          <p:cNvPr id="8" name="Footer Placeholder 7"/>
          <p:cNvSpPr>
            <a:spLocks noGrp="1"/>
          </p:cNvSpPr>
          <p:nvPr>
            <p:ph type="ftr" sz="quarter" idx="12"/>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6295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Source Sans Pro"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810000"/>
          </a:xfrm>
          <a:prstGeom prst="rect">
            <a:avLst/>
          </a:prstGeom>
        </p:spPr>
        <p:txBody>
          <a:bodyPr/>
          <a:lstStyle>
            <a:lvl1pPr>
              <a:defRPr sz="2800">
                <a:latin typeface="Source Sans Pro" pitchFamily="34" charset="0"/>
              </a:defRPr>
            </a:lvl1pPr>
            <a:lvl2pPr>
              <a:defRPr sz="2400">
                <a:latin typeface="Source Sans Pro" pitchFamily="34" charset="0"/>
              </a:defRPr>
            </a:lvl2pPr>
            <a:lvl3pPr>
              <a:defRPr sz="2000">
                <a:latin typeface="Source Sans Pro" pitchFamily="34" charset="0"/>
              </a:defRPr>
            </a:lvl3pPr>
            <a:lvl4pPr>
              <a:defRPr sz="1800">
                <a:latin typeface="Source Sans Pro" pitchFamily="34" charset="0"/>
              </a:defRPr>
            </a:lvl4pPr>
            <a:lvl5pPr>
              <a:defRPr sz="1800">
                <a:latin typeface="Source Sans Pro"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3809999"/>
          </a:xfrm>
          <a:prstGeom prst="rect">
            <a:avLst/>
          </a:prstGeom>
        </p:spPr>
        <p:txBody>
          <a:bodyPr/>
          <a:lstStyle>
            <a:lvl1pPr>
              <a:defRPr sz="2800">
                <a:latin typeface="Source Sans Pro" pitchFamily="34" charset="0"/>
              </a:defRPr>
            </a:lvl1pPr>
            <a:lvl2pPr>
              <a:defRPr sz="2400">
                <a:latin typeface="Source Sans Pro" pitchFamily="34" charset="0"/>
              </a:defRPr>
            </a:lvl2pPr>
            <a:lvl3pPr>
              <a:defRPr sz="2000">
                <a:latin typeface="Source Sans Pro" pitchFamily="34" charset="0"/>
              </a:defRPr>
            </a:lvl3pPr>
            <a:lvl4pPr>
              <a:defRPr sz="1800">
                <a:latin typeface="Source Sans Pro" pitchFamily="34" charset="0"/>
              </a:defRPr>
            </a:lvl4pPr>
            <a:lvl5pPr>
              <a:defRPr sz="1800">
                <a:latin typeface="Source Sans Pro"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104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5715000"/>
            <a:ext cx="9144000" cy="1143000"/>
          </a:xfrm>
          <a:prstGeom prst="rect">
            <a:avLst/>
          </a:prstGeom>
          <a:solidFill>
            <a:srgbClr val="B0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a:t>Presentation Name</a:t>
            </a:r>
          </a:p>
        </p:txBody>
      </p:sp>
      <p:pic>
        <p:nvPicPr>
          <p:cNvPr id="7" name="Picture 2" descr="K:\Communications\Design\PowerPoint Templates\The Way Home\theWayHome_logo_CMYK.png"/>
          <p:cNvPicPr>
            <a:picLocks noChangeAspect="1" noChangeArrowheads="1"/>
          </p:cNvPicPr>
          <p:nvPr/>
        </p:nvPicPr>
        <p:blipFill rotWithShape="1">
          <a:blip r:embed="rId11">
            <a:extLst>
              <a:ext uri="{28A0092B-C50C-407E-A947-70E740481C1C}">
                <a14:useLocalDpi xmlns:a14="http://schemas.microsoft.com/office/drawing/2010/main" val="0"/>
              </a:ext>
            </a:extLst>
          </a:blip>
          <a:srcRect l="10043" t="33300" r="13716" b="39874"/>
          <a:stretch/>
        </p:blipFill>
        <p:spPr bwMode="auto">
          <a:xfrm>
            <a:off x="457200" y="5943600"/>
            <a:ext cx="2667000" cy="72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2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Source Sans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ource Sans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ource Sans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ource Sans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ource Sans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ource Sans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685800"/>
            <a:ext cx="7315200" cy="1447800"/>
          </a:xfrm>
        </p:spPr>
        <p:txBody>
          <a:bodyPr/>
          <a:lstStyle/>
          <a:p>
            <a:r>
              <a:rPr lang="en-US" sz="4000" dirty="0">
                <a:solidFill>
                  <a:schemeClr val="accent4"/>
                </a:solidFill>
              </a:rPr>
              <a:t> </a:t>
            </a:r>
          </a:p>
          <a:p>
            <a:r>
              <a:rPr lang="en-US" sz="4000" dirty="0" smtClean="0">
                <a:solidFill>
                  <a:schemeClr val="accent4"/>
                </a:solidFill>
              </a:rPr>
              <a:t>Housing Houston’s Heroes</a:t>
            </a:r>
          </a:p>
          <a:p>
            <a:r>
              <a:rPr lang="en-US" sz="4000" dirty="0" smtClean="0">
                <a:solidFill>
                  <a:schemeClr val="accent4"/>
                </a:solidFill>
              </a:rPr>
              <a:t>How Communities have prioritized Homeless Veterans through Coordinated Access</a:t>
            </a:r>
            <a:endParaRPr lang="en-US" sz="4000" dirty="0">
              <a:solidFill>
                <a:schemeClr val="accent4"/>
              </a:solidFill>
            </a:endParaRPr>
          </a:p>
          <a:p>
            <a:endParaRPr lang="en-US" dirty="0"/>
          </a:p>
          <a:p>
            <a:r>
              <a:rPr lang="en-US" sz="2800" dirty="0" smtClean="0">
                <a:solidFill>
                  <a:schemeClr val="accent4"/>
                </a:solidFill>
              </a:rPr>
              <a:t>October 5, 2017</a:t>
            </a:r>
            <a:endParaRPr lang="en-US" sz="2800" dirty="0">
              <a:solidFill>
                <a:schemeClr val="accent4"/>
              </a:solidFill>
            </a:endParaRPr>
          </a:p>
        </p:txBody>
      </p:sp>
    </p:spTree>
    <p:extLst>
      <p:ext uri="{BB962C8B-B14F-4D97-AF65-F5344CB8AC3E}">
        <p14:creationId xmlns:p14="http://schemas.microsoft.com/office/powerpoint/2010/main" val="68691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2286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715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52400" y="152400"/>
          <a:ext cx="8857129"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52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984" y="5867400"/>
            <a:ext cx="1815816" cy="841971"/>
          </a:xfrm>
          <a:prstGeom prst="rect">
            <a:avLst/>
          </a:prstGeom>
        </p:spPr>
      </p:pic>
      <p:sp>
        <p:nvSpPr>
          <p:cNvPr id="5" name="Subtitle 4"/>
          <p:cNvSpPr>
            <a:spLocks noGrp="1"/>
          </p:cNvSpPr>
          <p:nvPr>
            <p:ph type="subTitle" idx="1"/>
          </p:nvPr>
        </p:nvSpPr>
        <p:spPr>
          <a:xfrm>
            <a:off x="228600" y="304800"/>
            <a:ext cx="8458200" cy="762000"/>
          </a:xfrm>
        </p:spPr>
        <p:txBody>
          <a:bodyPr/>
          <a:lstStyle/>
          <a:p>
            <a:pPr>
              <a:spcBef>
                <a:spcPct val="0"/>
              </a:spcBef>
            </a:pPr>
            <a:r>
              <a:rPr lang="en-US" b="1" dirty="0">
                <a:solidFill>
                  <a:schemeClr val="accent2"/>
                </a:solidFill>
                <a:ea typeface="+mj-ea"/>
                <a:cs typeface="+mj-cs"/>
              </a:rPr>
              <a:t>Effective End of Veteran Homelessness</a:t>
            </a:r>
          </a:p>
        </p:txBody>
      </p:sp>
      <p:sp>
        <p:nvSpPr>
          <p:cNvPr id="6" name="TextBox 5"/>
          <p:cNvSpPr txBox="1"/>
          <p:nvPr/>
        </p:nvSpPr>
        <p:spPr>
          <a:xfrm>
            <a:off x="457200" y="1168578"/>
            <a:ext cx="8382000" cy="3354765"/>
          </a:xfrm>
          <a:prstGeom prst="rect">
            <a:avLst/>
          </a:prstGeom>
          <a:noFill/>
        </p:spPr>
        <p:txBody>
          <a:bodyPr wrap="square" rtlCol="0">
            <a:spAutoFit/>
          </a:bodyPr>
          <a:lstStyle/>
          <a:p>
            <a:r>
              <a:rPr lang="en-US" sz="2000" b="1" u="sng" dirty="0" smtClean="0">
                <a:solidFill>
                  <a:prstClr val="black"/>
                </a:solidFill>
                <a:latin typeface="Source Sans Pro"/>
              </a:rPr>
              <a:t>Steady State </a:t>
            </a:r>
          </a:p>
          <a:p>
            <a:r>
              <a:rPr lang="en-US" sz="2000" dirty="0" smtClean="0">
                <a:solidFill>
                  <a:prstClr val="black"/>
                </a:solidFill>
                <a:latin typeface="Source Sans Pro"/>
              </a:rPr>
              <a:t>describes a system that maintains equilibrium, even through changes</a:t>
            </a:r>
          </a:p>
          <a:p>
            <a:endParaRPr lang="en-US" sz="2000" b="1" dirty="0">
              <a:solidFill>
                <a:prstClr val="black"/>
              </a:solidFill>
              <a:latin typeface="Source Sans Pro"/>
            </a:endParaRPr>
          </a:p>
          <a:p>
            <a:r>
              <a:rPr lang="en-US" sz="2000" b="1" dirty="0" smtClean="0">
                <a:solidFill>
                  <a:prstClr val="black"/>
                </a:solidFill>
                <a:latin typeface="Source Sans Pro"/>
              </a:rPr>
              <a:t>	</a:t>
            </a:r>
          </a:p>
          <a:p>
            <a:r>
              <a:rPr lang="en-US" sz="2000" b="1" dirty="0" smtClean="0">
                <a:solidFill>
                  <a:prstClr val="black"/>
                </a:solidFill>
                <a:latin typeface="Source Sans Pro"/>
                <a:sym typeface="Symbol"/>
              </a:rPr>
              <a:t>			          </a:t>
            </a:r>
            <a:r>
              <a:rPr lang="en-US" sz="3600" dirty="0" smtClean="0">
                <a:solidFill>
                  <a:prstClr val="black"/>
                </a:solidFill>
                <a:latin typeface="Source Sans Pro"/>
                <a:sym typeface="Symbol"/>
              </a:rPr>
              <a:t></a:t>
            </a:r>
            <a:endParaRPr lang="en-US" sz="2000" dirty="0" smtClean="0">
              <a:solidFill>
                <a:prstClr val="black"/>
              </a:solidFill>
              <a:latin typeface="Source Sans Pro"/>
            </a:endParaRPr>
          </a:p>
          <a:p>
            <a:r>
              <a:rPr lang="en-US" sz="2000" b="1" dirty="0" smtClean="0">
                <a:solidFill>
                  <a:prstClr val="black"/>
                </a:solidFill>
                <a:latin typeface="Source Sans Pro"/>
              </a:rPr>
              <a:t>     </a:t>
            </a:r>
          </a:p>
          <a:p>
            <a:endParaRPr lang="en-US" sz="2000" dirty="0" smtClean="0">
              <a:solidFill>
                <a:prstClr val="black"/>
              </a:solidFill>
              <a:latin typeface="Source Sans Pro"/>
            </a:endParaRPr>
          </a:p>
          <a:p>
            <a:endParaRPr lang="en-US" sz="2000" dirty="0" smtClean="0">
              <a:solidFill>
                <a:prstClr val="black"/>
              </a:solidFill>
              <a:latin typeface="Source Sans Pro"/>
            </a:endParaRPr>
          </a:p>
          <a:p>
            <a:endParaRPr lang="en-US" dirty="0">
              <a:solidFill>
                <a:prstClr val="black"/>
              </a:solidFill>
            </a:endParaRPr>
          </a:p>
          <a:p>
            <a:endParaRPr lang="en-US" dirty="0">
              <a:solidFill>
                <a:prstClr val="black"/>
              </a:solidFill>
            </a:endParaRPr>
          </a:p>
        </p:txBody>
      </p:sp>
      <p:pic>
        <p:nvPicPr>
          <p:cNvPr id="7" name="Picture 6" descr="C:\Users\sbrown\Desktop\vet housing optoins.png"/>
          <p:cNvPicPr>
            <a:picLocks noChangeAspect="1" noChangeArrowheads="1"/>
          </p:cNvPicPr>
          <p:nvPr/>
        </p:nvPicPr>
        <p:blipFill rotWithShape="1">
          <a:blip r:embed="rId3">
            <a:extLst>
              <a:ext uri="{28A0092B-C50C-407E-A947-70E740481C1C}">
                <a14:useLocalDpi xmlns:a14="http://schemas.microsoft.com/office/drawing/2010/main" val="0"/>
              </a:ext>
            </a:extLst>
          </a:blip>
          <a:srcRect l="-54" t="6519" r="1" b="10358"/>
          <a:stretch/>
        </p:blipFill>
        <p:spPr bwMode="auto">
          <a:xfrm>
            <a:off x="767080" y="3823522"/>
            <a:ext cx="7502236" cy="14131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290" y="2377656"/>
            <a:ext cx="3238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198" y="2534214"/>
            <a:ext cx="3905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339080" y="2186849"/>
            <a:ext cx="3158836" cy="1200329"/>
          </a:xfrm>
          <a:prstGeom prst="rect">
            <a:avLst/>
          </a:prstGeom>
          <a:noFill/>
        </p:spPr>
        <p:txBody>
          <a:bodyPr wrap="square" rtlCol="0">
            <a:spAutoFit/>
          </a:bodyPr>
          <a:lstStyle/>
          <a:p>
            <a:r>
              <a:rPr lang="en-US" b="1" dirty="0">
                <a:solidFill>
                  <a:prstClr val="black"/>
                </a:solidFill>
                <a:latin typeface="Source Sans Pro"/>
              </a:rPr>
              <a:t>Number of available housing units based on </a:t>
            </a:r>
          </a:p>
          <a:p>
            <a:r>
              <a:rPr lang="en-US" b="1" dirty="0" smtClean="0">
                <a:solidFill>
                  <a:prstClr val="black"/>
                </a:solidFill>
                <a:latin typeface="Source Sans Pro"/>
              </a:rPr>
              <a:t>historical </a:t>
            </a:r>
            <a:r>
              <a:rPr lang="en-US" b="1" dirty="0">
                <a:solidFill>
                  <a:prstClr val="black"/>
                </a:solidFill>
                <a:latin typeface="Source Sans Pro"/>
              </a:rPr>
              <a:t>turnover of VASH, SSVF, and </a:t>
            </a:r>
            <a:r>
              <a:rPr lang="en-US" b="1" dirty="0" err="1">
                <a:solidFill>
                  <a:prstClr val="black"/>
                </a:solidFill>
                <a:latin typeface="Source Sans Pro"/>
              </a:rPr>
              <a:t>CoC</a:t>
            </a:r>
            <a:r>
              <a:rPr lang="en-US" b="1" dirty="0">
                <a:solidFill>
                  <a:prstClr val="black"/>
                </a:solidFill>
                <a:latin typeface="Source Sans Pro"/>
              </a:rPr>
              <a:t> </a:t>
            </a:r>
          </a:p>
        </p:txBody>
      </p:sp>
      <p:sp>
        <p:nvSpPr>
          <p:cNvPr id="11" name="TextBox 10"/>
          <p:cNvSpPr txBox="1"/>
          <p:nvPr/>
        </p:nvSpPr>
        <p:spPr>
          <a:xfrm>
            <a:off x="767080" y="2153125"/>
            <a:ext cx="2438400" cy="1200329"/>
          </a:xfrm>
          <a:prstGeom prst="rect">
            <a:avLst/>
          </a:prstGeom>
          <a:noFill/>
        </p:spPr>
        <p:txBody>
          <a:bodyPr wrap="square" rtlCol="0">
            <a:spAutoFit/>
          </a:bodyPr>
          <a:lstStyle/>
          <a:p>
            <a:r>
              <a:rPr lang="en-US" b="1" dirty="0">
                <a:solidFill>
                  <a:prstClr val="black"/>
                </a:solidFill>
                <a:latin typeface="Source Sans Pro"/>
              </a:rPr>
              <a:t>Number of veterans </a:t>
            </a:r>
          </a:p>
          <a:p>
            <a:r>
              <a:rPr lang="en-US" b="1" dirty="0" smtClean="0">
                <a:solidFill>
                  <a:prstClr val="black"/>
                </a:solidFill>
                <a:latin typeface="Source Sans Pro"/>
              </a:rPr>
              <a:t>who </a:t>
            </a:r>
            <a:r>
              <a:rPr lang="en-US" b="1" dirty="0">
                <a:solidFill>
                  <a:prstClr val="black"/>
                </a:solidFill>
                <a:latin typeface="Source Sans Pro"/>
              </a:rPr>
              <a:t>will face </a:t>
            </a:r>
          </a:p>
          <a:p>
            <a:r>
              <a:rPr lang="en-US" b="1" dirty="0" smtClean="0">
                <a:solidFill>
                  <a:prstClr val="black"/>
                </a:solidFill>
                <a:latin typeface="Source Sans Pro"/>
              </a:rPr>
              <a:t>homelessness </a:t>
            </a:r>
          </a:p>
          <a:p>
            <a:r>
              <a:rPr lang="en-US" b="1" dirty="0" smtClean="0">
                <a:solidFill>
                  <a:prstClr val="black"/>
                </a:solidFill>
                <a:latin typeface="Source Sans Pro"/>
              </a:rPr>
              <a:t>each </a:t>
            </a:r>
            <a:r>
              <a:rPr lang="en-US" b="1" dirty="0">
                <a:solidFill>
                  <a:prstClr val="black"/>
                </a:solidFill>
                <a:latin typeface="Source Sans Pro"/>
              </a:rPr>
              <a:t>year</a:t>
            </a:r>
            <a:endParaRPr lang="en-US" dirty="0">
              <a:solidFill>
                <a:prstClr val="black"/>
              </a:solidFill>
            </a:endParaRPr>
          </a:p>
        </p:txBody>
      </p:sp>
    </p:spTree>
    <p:extLst>
      <p:ext uri="{BB962C8B-B14F-4D97-AF65-F5344CB8AC3E}">
        <p14:creationId xmlns:p14="http://schemas.microsoft.com/office/powerpoint/2010/main" val="3992100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791200"/>
          </a:xfrm>
          <a:prstGeom prst="rect">
            <a:avLst/>
          </a:prstGeom>
        </p:spPr>
      </p:pic>
    </p:spTree>
    <p:extLst>
      <p:ext uri="{BB962C8B-B14F-4D97-AF65-F5344CB8AC3E}">
        <p14:creationId xmlns:p14="http://schemas.microsoft.com/office/powerpoint/2010/main" val="3967884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3600" dirty="0" smtClean="0"/>
              <a:t>What’s Next?</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97925" cy="499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017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6731"/>
            <a:ext cx="9144000" cy="523220"/>
          </a:xfrm>
          <a:prstGeom prst="rect">
            <a:avLst/>
          </a:prstGeom>
          <a:solidFill>
            <a:srgbClr val="B0BCC0"/>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b="1" dirty="0" smtClean="0">
                <a:solidFill>
                  <a:schemeClr val="accent5">
                    <a:lumMod val="75000"/>
                  </a:schemeClr>
                </a:solidFill>
                <a:latin typeface="+mj-lt"/>
                <a:cs typeface="Candara"/>
              </a:rPr>
              <a:t>Our Process: Landlord Recruitment and Engagement</a:t>
            </a:r>
            <a:endParaRPr lang="en-US" sz="2800" b="1" dirty="0">
              <a:solidFill>
                <a:schemeClr val="accent5">
                  <a:lumMod val="75000"/>
                </a:schemeClr>
              </a:solidFill>
              <a:latin typeface="+mj-lt"/>
              <a:cs typeface="Candara"/>
            </a:endParaRPr>
          </a:p>
        </p:txBody>
      </p:sp>
      <p:sp>
        <p:nvSpPr>
          <p:cNvPr id="4" name="Rectangle 3"/>
          <p:cNvSpPr/>
          <p:nvPr/>
        </p:nvSpPr>
        <p:spPr>
          <a:xfrm rot="19390800">
            <a:off x="210462" y="1132221"/>
            <a:ext cx="1938736"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Marketing</a:t>
            </a:r>
            <a:endPar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Rectangle 4"/>
          <p:cNvSpPr/>
          <p:nvPr/>
        </p:nvSpPr>
        <p:spPr>
          <a:xfrm rot="1758491">
            <a:off x="6379713" y="1290191"/>
            <a:ext cx="2555508" cy="107721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Barrier Buster</a:t>
            </a:r>
          </a:p>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Funds</a:t>
            </a:r>
            <a:endPar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2823861" y="1828800"/>
            <a:ext cx="3496278"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Navigation Services</a:t>
            </a:r>
            <a:endPar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891" y="2487316"/>
            <a:ext cx="2327151" cy="19344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870" y="1769984"/>
            <a:ext cx="1880665" cy="265176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3909" y="2527852"/>
            <a:ext cx="2496181" cy="3108960"/>
          </a:xfrm>
          <a:prstGeom prst="rect">
            <a:avLst/>
          </a:prstGeom>
        </p:spPr>
      </p:pic>
    </p:spTree>
    <p:extLst>
      <p:ext uri="{BB962C8B-B14F-4D97-AF65-F5344CB8AC3E}">
        <p14:creationId xmlns:p14="http://schemas.microsoft.com/office/powerpoint/2010/main" val="2903558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a:solidFill>
                  <a:schemeClr val="accent4"/>
                </a:solidFill>
              </a:rPr>
              <a:t>Veterans Experiencing Homelessness</a:t>
            </a:r>
          </a:p>
          <a:p>
            <a:pPr marL="0" indent="0" algn="ctr">
              <a:buNone/>
            </a:pPr>
            <a:r>
              <a:rPr lang="en-US" sz="2000" dirty="0"/>
              <a:t>Point-in-Time Counts, 2012-2017</a:t>
            </a:r>
          </a:p>
        </p:txBody>
      </p:sp>
      <p:graphicFrame>
        <p:nvGraphicFramePr>
          <p:cNvPr id="3" name="Chart 2">
            <a:extLst>
              <a:ext uri="{FF2B5EF4-FFF2-40B4-BE49-F238E27FC236}">
                <a16:creationId xmlns:a16="http://schemas.microsoft.com/office/drawing/2014/main" xmlns="" id="{4A2633D6-2D5C-4E21-8A0B-8AC3B7E5EB12}"/>
              </a:ext>
            </a:extLst>
          </p:cNvPr>
          <p:cNvGraphicFramePr>
            <a:graphicFrameLocks/>
          </p:cNvGraphicFramePr>
          <p:nvPr>
            <p:extLst>
              <p:ext uri="{D42A27DB-BD31-4B8C-83A1-F6EECF244321}">
                <p14:modId xmlns:p14="http://schemas.microsoft.com/office/powerpoint/2010/main" val="908217060"/>
              </p:ext>
            </p:extLst>
          </p:nvPr>
        </p:nvGraphicFramePr>
        <p:xfrm>
          <a:off x="533400" y="1524000"/>
          <a:ext cx="80010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6899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a:bodyPr>
          <a:lstStyle/>
          <a:p>
            <a:r>
              <a:rPr lang="en-US" sz="3600" dirty="0"/>
              <a:t>Communities Have ENDED</a:t>
            </a:r>
            <a:br>
              <a:rPr lang="en-US" sz="3600" dirty="0"/>
            </a:br>
            <a:r>
              <a:rPr lang="en-US" sz="3600" dirty="0"/>
              <a:t>Veteran Homelessness</a:t>
            </a:r>
          </a:p>
        </p:txBody>
      </p:sp>
      <p:sp>
        <p:nvSpPr>
          <p:cNvPr id="4" name="TextBox 3"/>
          <p:cNvSpPr txBox="1"/>
          <p:nvPr/>
        </p:nvSpPr>
        <p:spPr>
          <a:xfrm>
            <a:off x="355600" y="1455738"/>
            <a:ext cx="8331200" cy="338554"/>
          </a:xfrm>
          <a:prstGeom prst="rect">
            <a:avLst/>
          </a:prstGeom>
          <a:noFill/>
        </p:spPr>
        <p:txBody>
          <a:bodyPr wrap="square" rtlCol="0">
            <a:spAutoFit/>
          </a:bodyPr>
          <a:lstStyle/>
          <a:p>
            <a:r>
              <a:rPr lang="en-US" sz="1600" dirty="0"/>
              <a:t>	</a:t>
            </a:r>
          </a:p>
        </p:txBody>
      </p:sp>
      <p:pic>
        <p:nvPicPr>
          <p:cNvPr id="3" name="Picture 2"/>
          <p:cNvPicPr>
            <a:picLocks noChangeAspect="1"/>
          </p:cNvPicPr>
          <p:nvPr/>
        </p:nvPicPr>
        <p:blipFill>
          <a:blip r:embed="rId3"/>
          <a:stretch>
            <a:fillRect/>
          </a:stretch>
        </p:blipFill>
        <p:spPr>
          <a:xfrm>
            <a:off x="907829" y="1455738"/>
            <a:ext cx="6889407" cy="4411662"/>
          </a:xfrm>
          <a:prstGeom prst="rect">
            <a:avLst/>
          </a:prstGeom>
          <a:ln>
            <a:solidFill>
              <a:srgbClr val="002B49"/>
            </a:solidFill>
          </a:ln>
        </p:spPr>
      </p:pic>
      <p:sp>
        <p:nvSpPr>
          <p:cNvPr id="8" name="Arrow: Up 7"/>
          <p:cNvSpPr/>
          <p:nvPr/>
        </p:nvSpPr>
        <p:spPr>
          <a:xfrm>
            <a:off x="4352532" y="4994856"/>
            <a:ext cx="484632" cy="7963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431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27025" y="0"/>
            <a:ext cx="8339138" cy="1139825"/>
          </a:xfrm>
        </p:spPr>
        <p:txBody>
          <a:bodyPr>
            <a:normAutofit/>
          </a:bodyPr>
          <a:lstStyle/>
          <a:p>
            <a:r>
              <a:rPr lang="en-US" sz="2800" dirty="0">
                <a:cs typeface="Georgia" charset="0"/>
              </a:rPr>
              <a:t>Federal </a:t>
            </a:r>
            <a:r>
              <a:rPr lang="en-US" sz="2800" b="1" u="sng" dirty="0">
                <a:cs typeface="Georgia" charset="0"/>
              </a:rPr>
              <a:t>Criteria</a:t>
            </a:r>
            <a:r>
              <a:rPr lang="en-US" sz="2800" dirty="0">
                <a:cs typeface="Georgia" charset="0"/>
              </a:rPr>
              <a:t> for Ending Veteran Homelessness</a:t>
            </a:r>
          </a:p>
        </p:txBody>
      </p:sp>
      <p:sp>
        <p:nvSpPr>
          <p:cNvPr id="3" name="Content Placeholder 2"/>
          <p:cNvSpPr>
            <a:spLocks noGrp="1"/>
          </p:cNvSpPr>
          <p:nvPr>
            <p:ph idx="1"/>
          </p:nvPr>
        </p:nvSpPr>
        <p:spPr>
          <a:xfrm>
            <a:off x="234950" y="1139826"/>
            <a:ext cx="8640763" cy="4934552"/>
          </a:xfrm>
        </p:spPr>
        <p:txBody>
          <a:bodyPr>
            <a:noAutofit/>
          </a:bodyPr>
          <a:lstStyle/>
          <a:p>
            <a:pPr marL="457200" indent="-457200">
              <a:buFont typeface="+mj-lt"/>
              <a:buAutoNum type="arabicPeriod"/>
              <a:defRPr/>
            </a:pPr>
            <a:r>
              <a:rPr lang="en-US" sz="2200" dirty="0">
                <a:ea typeface="Georgia" pitchFamily="18" charset="0"/>
                <a:cs typeface="Arial" panose="020B0604020202020204" pitchFamily="34" charset="0"/>
              </a:rPr>
              <a:t>The community has identified all veterans experiencing homelessness.</a:t>
            </a:r>
          </a:p>
          <a:p>
            <a:pPr marL="457200" indent="-457200">
              <a:buFont typeface="+mj-lt"/>
              <a:buAutoNum type="arabicPeriod"/>
              <a:defRPr/>
            </a:pPr>
            <a:r>
              <a:rPr lang="en-US" sz="2200" dirty="0">
                <a:ea typeface="Georgia" pitchFamily="18" charset="0"/>
                <a:cs typeface="Arial" panose="020B0604020202020204" pitchFamily="34" charset="0"/>
              </a:rPr>
              <a:t>The community provides shelter immediately to any veteran experiencing unsheltered homelessness who wants it.</a:t>
            </a:r>
          </a:p>
          <a:p>
            <a:pPr marL="457200" indent="-457200">
              <a:buFont typeface="+mj-lt"/>
              <a:buAutoNum type="arabicPeriod"/>
              <a:defRPr/>
            </a:pPr>
            <a:r>
              <a:rPr lang="en-US" sz="2200" dirty="0">
                <a:ea typeface="Georgia" pitchFamily="18" charset="0"/>
                <a:cs typeface="Arial" panose="020B0604020202020204" pitchFamily="34" charset="0"/>
              </a:rPr>
              <a:t>The community provides </a:t>
            </a:r>
            <a:r>
              <a:rPr lang="en-US" sz="2200" b="1" dirty="0">
                <a:solidFill>
                  <a:srgbClr val="FF0000"/>
                </a:solidFill>
                <a:ea typeface="Georgia" pitchFamily="18" charset="0"/>
                <a:cs typeface="Arial" panose="020B0604020202020204" pitchFamily="34" charset="0"/>
              </a:rPr>
              <a:t>service-intensive transitional housing </a:t>
            </a:r>
            <a:r>
              <a:rPr lang="en-US" sz="2200" dirty="0">
                <a:ea typeface="Georgia" pitchFamily="18" charset="0"/>
                <a:cs typeface="Arial" panose="020B0604020202020204" pitchFamily="34" charset="0"/>
              </a:rPr>
              <a:t>only</a:t>
            </a:r>
            <a:r>
              <a:rPr lang="en-US" sz="2200" b="1" dirty="0">
                <a:solidFill>
                  <a:srgbClr val="FF0000"/>
                </a:solidFill>
                <a:ea typeface="Georgia" pitchFamily="18" charset="0"/>
                <a:cs typeface="Arial" panose="020B0604020202020204" pitchFamily="34" charset="0"/>
              </a:rPr>
              <a:t> </a:t>
            </a:r>
            <a:r>
              <a:rPr lang="en-US" sz="2200" dirty="0">
                <a:ea typeface="Georgia" pitchFamily="18" charset="0"/>
                <a:cs typeface="Arial" panose="020B0604020202020204" pitchFamily="34" charset="0"/>
              </a:rPr>
              <a:t>in limited instances.</a:t>
            </a:r>
          </a:p>
          <a:p>
            <a:pPr marL="457200" indent="-457200">
              <a:buFont typeface="+mj-lt"/>
              <a:buAutoNum type="arabicPeriod"/>
              <a:defRPr/>
            </a:pPr>
            <a:r>
              <a:rPr lang="en-US" sz="2200" dirty="0">
                <a:ea typeface="Georgia" pitchFamily="18" charset="0"/>
                <a:cs typeface="Arial" panose="020B0604020202020204" pitchFamily="34" charset="0"/>
              </a:rPr>
              <a:t>The community has capacity to assist veterans to swiftly move into permanent housing.</a:t>
            </a:r>
          </a:p>
          <a:p>
            <a:pPr marL="457200" indent="-457200">
              <a:buFont typeface="+mj-lt"/>
              <a:buAutoNum type="arabicPeriod"/>
              <a:defRPr/>
            </a:pPr>
            <a:r>
              <a:rPr lang="en-US" sz="2200" dirty="0">
                <a:ea typeface="Georgia" pitchFamily="18" charset="0"/>
                <a:cs typeface="Arial" panose="020B0604020202020204" pitchFamily="34" charset="0"/>
              </a:rPr>
              <a:t>The community has resources, plans, and system capacity in place should any veteran become homeless or be at risk of homelessness in the future.</a:t>
            </a:r>
            <a:endParaRPr lang="en-US" sz="2200" dirty="0">
              <a:ea typeface="Georgia" pitchFamily="18" charset="0"/>
            </a:endParaRPr>
          </a:p>
          <a:p>
            <a:pPr marL="0" indent="0">
              <a:buNone/>
              <a:defRPr/>
            </a:pPr>
            <a:endParaRPr lang="en-US" dirty="0">
              <a:ea typeface="Georgia" pitchFamily="18" charset="0"/>
            </a:endParaRPr>
          </a:p>
        </p:txBody>
      </p:sp>
    </p:spTree>
    <p:extLst>
      <p:ext uri="{BB962C8B-B14F-4D97-AF65-F5344CB8AC3E}">
        <p14:creationId xmlns:p14="http://schemas.microsoft.com/office/powerpoint/2010/main" val="3271026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913" y="1143000"/>
            <a:ext cx="8570912" cy="5057775"/>
          </a:xfrm>
        </p:spPr>
        <p:txBody>
          <a:bodyPr>
            <a:normAutofit/>
          </a:bodyPr>
          <a:lstStyle/>
          <a:p>
            <a:pPr marL="461963" indent="-461963">
              <a:buFont typeface="+mj-lt"/>
              <a:buAutoNum type="alphaUcPeriod"/>
              <a:defRPr/>
            </a:pPr>
            <a:r>
              <a:rPr lang="en-US" sz="2400" dirty="0">
                <a:ea typeface="Georgia" pitchFamily="18" charset="0"/>
                <a:cs typeface="Arial" panose="020B0604020202020204" pitchFamily="34" charset="0"/>
              </a:rPr>
              <a:t>Chronic and </a:t>
            </a:r>
            <a:r>
              <a:rPr lang="en-US" sz="2400" b="1" dirty="0">
                <a:solidFill>
                  <a:srgbClr val="FF0000"/>
                </a:solidFill>
                <a:ea typeface="Georgia" pitchFamily="18" charset="0"/>
                <a:cs typeface="Arial" panose="020B0604020202020204" pitchFamily="34" charset="0"/>
              </a:rPr>
              <a:t>long-term </a:t>
            </a:r>
            <a:r>
              <a:rPr lang="en-US" sz="2400" dirty="0">
                <a:ea typeface="Georgia" pitchFamily="18" charset="0"/>
                <a:cs typeface="Arial" panose="020B0604020202020204" pitchFamily="34" charset="0"/>
              </a:rPr>
              <a:t>homelessness among veterans has been ended (with few exceptions, including those who choose GPD to address clinical need)</a:t>
            </a:r>
          </a:p>
          <a:p>
            <a:pPr marL="461963" indent="-461963">
              <a:buFont typeface="+mj-lt"/>
              <a:buAutoNum type="alphaUcPeriod" startAt="2"/>
              <a:defRPr/>
            </a:pPr>
            <a:r>
              <a:rPr lang="en-US" sz="2400" dirty="0">
                <a:ea typeface="Georgia" pitchFamily="18" charset="0"/>
                <a:cs typeface="Arial" panose="020B0604020202020204" pitchFamily="34" charset="0"/>
              </a:rPr>
              <a:t>Veterans have quick access to permanent housing (90 days or less on average, with few exemptions including those who choose Transitional Housing/GPD after declining PH)</a:t>
            </a:r>
          </a:p>
          <a:p>
            <a:pPr marL="457200" indent="-457200">
              <a:buFont typeface="+mj-lt"/>
              <a:buAutoNum type="alphaUcPeriod" startAt="3"/>
              <a:defRPr/>
            </a:pPr>
            <a:r>
              <a:rPr lang="en-US" sz="2400" dirty="0">
                <a:ea typeface="Georgia" pitchFamily="18" charset="0"/>
                <a:cs typeface="Arial" panose="020B0604020202020204" pitchFamily="34" charset="0"/>
              </a:rPr>
              <a:t>The community has sufficient permanent housing capacity </a:t>
            </a:r>
          </a:p>
          <a:p>
            <a:pPr marL="457200" indent="-457200">
              <a:buFont typeface="+mj-lt"/>
              <a:buAutoNum type="alphaUcPeriod" startAt="3"/>
              <a:defRPr/>
            </a:pPr>
            <a:r>
              <a:rPr lang="en-US" sz="2400" dirty="0">
                <a:ea typeface="Georgia" pitchFamily="18" charset="0"/>
                <a:cs typeface="Arial" panose="020B0604020202020204" pitchFamily="34" charset="0"/>
              </a:rPr>
              <a:t>The community is committed to housing first and provides service-intensive transitional housing to veterans experiencing homelessness only in </a:t>
            </a:r>
            <a:r>
              <a:rPr lang="en-US" sz="2400" b="1" dirty="0">
                <a:solidFill>
                  <a:srgbClr val="FF0000"/>
                </a:solidFill>
                <a:ea typeface="Georgia" pitchFamily="18" charset="0"/>
                <a:cs typeface="Arial" panose="020B0604020202020204" pitchFamily="34" charset="0"/>
              </a:rPr>
              <a:t>limited</a:t>
            </a:r>
            <a:r>
              <a:rPr lang="en-US" sz="2400" dirty="0">
                <a:solidFill>
                  <a:srgbClr val="FF0000"/>
                </a:solidFill>
                <a:ea typeface="Georgia" pitchFamily="18" charset="0"/>
                <a:cs typeface="Arial" panose="020B0604020202020204" pitchFamily="34" charset="0"/>
              </a:rPr>
              <a:t> </a:t>
            </a:r>
            <a:r>
              <a:rPr lang="en-US" sz="2400" dirty="0">
                <a:ea typeface="Georgia" pitchFamily="18" charset="0"/>
                <a:cs typeface="Arial" panose="020B0604020202020204" pitchFamily="34" charset="0"/>
              </a:rPr>
              <a:t>instances.</a:t>
            </a:r>
          </a:p>
          <a:p>
            <a:pPr lvl="2">
              <a:buFont typeface="Arial" panose="020B0604020202020204" pitchFamily="34" charset="0"/>
              <a:buChar char="•"/>
              <a:defRPr/>
            </a:pPr>
            <a:endParaRPr lang="en-US" sz="2400" dirty="0"/>
          </a:p>
          <a:p>
            <a:pPr>
              <a:buFont typeface="Arial" panose="020B0604020202020204" pitchFamily="34" charset="0"/>
              <a:buChar char="•"/>
              <a:defRPr/>
            </a:pPr>
            <a:endParaRPr lang="en-US" dirty="0">
              <a:ea typeface="Georgia" pitchFamily="18" charset="0"/>
            </a:endParaRPr>
          </a:p>
          <a:p>
            <a:pPr>
              <a:buFont typeface="Arial" panose="020B0604020202020204" pitchFamily="34" charset="0"/>
              <a:buChar char="•"/>
              <a:defRPr/>
            </a:pPr>
            <a:endParaRPr lang="en-US" sz="1600" dirty="0">
              <a:ea typeface="Georgia" pitchFamily="18" charset="0"/>
            </a:endParaRPr>
          </a:p>
        </p:txBody>
      </p:sp>
      <p:sp>
        <p:nvSpPr>
          <p:cNvPr id="45059" name="Title 1"/>
          <p:cNvSpPr>
            <a:spLocks noGrp="1"/>
          </p:cNvSpPr>
          <p:nvPr>
            <p:ph type="title"/>
          </p:nvPr>
        </p:nvSpPr>
        <p:spPr>
          <a:xfrm>
            <a:off x="188913" y="-228600"/>
            <a:ext cx="8726487" cy="1885950"/>
          </a:xfrm>
        </p:spPr>
        <p:txBody>
          <a:bodyPr anchor="ctr"/>
          <a:lstStyle/>
          <a:p>
            <a:r>
              <a:rPr lang="en-US" sz="2600" dirty="0">
                <a:cs typeface="Georgia" charset="0"/>
              </a:rPr>
              <a:t>Federal </a:t>
            </a:r>
            <a:r>
              <a:rPr lang="en-US" sz="2600" b="1" u="sng" dirty="0">
                <a:cs typeface="Georgia" charset="0"/>
              </a:rPr>
              <a:t>Benchmarks</a:t>
            </a:r>
            <a:r>
              <a:rPr lang="en-US" sz="2600" dirty="0">
                <a:cs typeface="Georgia" charset="0"/>
              </a:rPr>
              <a:t> for Ending Veteran Homelessness</a:t>
            </a:r>
          </a:p>
        </p:txBody>
      </p:sp>
    </p:spTree>
    <p:extLst>
      <p:ext uri="{BB962C8B-B14F-4D97-AF65-F5344CB8AC3E}">
        <p14:creationId xmlns:p14="http://schemas.microsoft.com/office/powerpoint/2010/main" val="4048868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Today’s Meeting</a:t>
            </a:r>
          </a:p>
        </p:txBody>
      </p:sp>
      <p:sp>
        <p:nvSpPr>
          <p:cNvPr id="3" name="Content Placeholder 2"/>
          <p:cNvSpPr>
            <a:spLocks noGrp="1"/>
          </p:cNvSpPr>
          <p:nvPr>
            <p:ph idx="1"/>
          </p:nvPr>
        </p:nvSpPr>
        <p:spPr/>
        <p:txBody>
          <a:bodyPr>
            <a:normAutofit fontScale="92500" lnSpcReduction="20000"/>
          </a:bodyPr>
          <a:lstStyle/>
          <a:p>
            <a:r>
              <a:rPr lang="en-US" dirty="0" smtClean="0"/>
              <a:t>Understand how using CA system can help end veteran homelessness</a:t>
            </a:r>
          </a:p>
          <a:p>
            <a:r>
              <a:rPr lang="en-US" dirty="0" smtClean="0"/>
              <a:t>Understand </a:t>
            </a:r>
            <a:r>
              <a:rPr lang="en-US" dirty="0"/>
              <a:t>the new Federal Criteria and Benchmarks</a:t>
            </a:r>
          </a:p>
          <a:p>
            <a:pPr lvl="1"/>
            <a:r>
              <a:rPr lang="en-US" dirty="0"/>
              <a:t>It’s all about the DATA!</a:t>
            </a:r>
          </a:p>
          <a:p>
            <a:r>
              <a:rPr lang="en-US" dirty="0"/>
              <a:t>Identify new and ongoing challenges and solutions</a:t>
            </a:r>
          </a:p>
          <a:p>
            <a:pPr lvl="1"/>
            <a:r>
              <a:rPr lang="en-US" dirty="0"/>
              <a:t>Resources, HUDVASH/SSVF Referral package, Landlords, Outreach</a:t>
            </a:r>
          </a:p>
          <a:p>
            <a:r>
              <a:rPr lang="en-US" dirty="0"/>
              <a:t>Set </a:t>
            </a:r>
            <a:r>
              <a:rPr lang="en-US" dirty="0" smtClean="0"/>
              <a:t>targets </a:t>
            </a:r>
            <a:r>
              <a:rPr lang="en-US" dirty="0"/>
              <a:t>for improving the system</a:t>
            </a:r>
          </a:p>
        </p:txBody>
      </p:sp>
    </p:spTree>
    <p:extLst>
      <p:ext uri="{BB962C8B-B14F-4D97-AF65-F5344CB8AC3E}">
        <p14:creationId xmlns:p14="http://schemas.microsoft.com/office/powerpoint/2010/main" val="3099065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88" y="1362076"/>
            <a:ext cx="8561387" cy="4781550"/>
          </a:xfrm>
        </p:spPr>
        <p:txBody>
          <a:bodyPr>
            <a:normAutofit/>
          </a:bodyPr>
          <a:lstStyle/>
          <a:p>
            <a:pPr marL="0" indent="0">
              <a:buFont typeface="Arial" panose="020B0604020202020204" pitchFamily="34" charset="0"/>
              <a:buNone/>
              <a:defRPr/>
            </a:pPr>
            <a:r>
              <a:rPr lang="en-US" sz="2800" b="1" dirty="0">
                <a:solidFill>
                  <a:srgbClr val="FF0000"/>
                </a:solidFill>
                <a:ea typeface="Georgia" pitchFamily="18" charset="0"/>
                <a:cs typeface="Arial" panose="020B0604020202020204" pitchFamily="34" charset="0"/>
              </a:rPr>
              <a:t>Long-Term Homeless</a:t>
            </a:r>
            <a:r>
              <a:rPr lang="en-US" sz="2800" b="1" dirty="0">
                <a:ea typeface="Georgia" pitchFamily="18" charset="0"/>
                <a:cs typeface="Arial" panose="020B0604020202020204" pitchFamily="34" charset="0"/>
              </a:rPr>
              <a:t>: </a:t>
            </a:r>
            <a:r>
              <a:rPr lang="en-US" sz="2800" dirty="0">
                <a:ea typeface="Georgia" pitchFamily="18" charset="0"/>
                <a:cs typeface="Arial" panose="020B0604020202020204" pitchFamily="34" charset="0"/>
              </a:rPr>
              <a:t>Veterans who meet length of homeless requirement to qualify as chronically homeless, </a:t>
            </a:r>
            <a:r>
              <a:rPr lang="en-US" sz="2800" u="sng" dirty="0">
                <a:ea typeface="Georgia" pitchFamily="18" charset="0"/>
                <a:cs typeface="Arial" panose="020B0604020202020204" pitchFamily="34" charset="0"/>
              </a:rPr>
              <a:t>but</a:t>
            </a:r>
            <a:r>
              <a:rPr lang="en-US" sz="2800" dirty="0">
                <a:ea typeface="Georgia" pitchFamily="18" charset="0"/>
                <a:cs typeface="Arial" panose="020B0604020202020204" pitchFamily="34" charset="0"/>
              </a:rPr>
              <a:t>:</a:t>
            </a:r>
          </a:p>
          <a:p>
            <a:pPr>
              <a:buFont typeface="Arial" panose="020B0604020202020204" pitchFamily="34" charset="0"/>
              <a:buChar char="•"/>
              <a:defRPr/>
            </a:pPr>
            <a:r>
              <a:rPr lang="en-US" sz="2800" dirty="0">
                <a:ea typeface="Georgia" pitchFamily="18" charset="0"/>
                <a:cs typeface="Arial" panose="020B0604020202020204" pitchFamily="34" charset="0"/>
              </a:rPr>
              <a:t>The Veteran does not have a qualifying disability</a:t>
            </a:r>
          </a:p>
          <a:p>
            <a:pPr>
              <a:buFont typeface="Arial" panose="020B0604020202020204" pitchFamily="34" charset="0"/>
              <a:buChar char="•"/>
              <a:defRPr/>
            </a:pPr>
            <a:r>
              <a:rPr lang="en-US" sz="2800" dirty="0">
                <a:ea typeface="Georgia" pitchFamily="18" charset="0"/>
                <a:cs typeface="Arial" panose="020B0604020202020204" pitchFamily="34" charset="0"/>
              </a:rPr>
              <a:t>The calculation of 12 months of homelessness </a:t>
            </a:r>
            <a:r>
              <a:rPr lang="en-US" sz="2800" u="sng" dirty="0">
                <a:ea typeface="Georgia" pitchFamily="18" charset="0"/>
                <a:cs typeface="Arial" panose="020B0604020202020204" pitchFamily="34" charset="0"/>
              </a:rPr>
              <a:t>includes</a:t>
            </a:r>
            <a:r>
              <a:rPr lang="en-US" sz="2800" dirty="0">
                <a:ea typeface="Georgia" pitchFamily="18" charset="0"/>
                <a:cs typeface="Arial" panose="020B0604020202020204" pitchFamily="34" charset="0"/>
              </a:rPr>
              <a:t> time spent in Transitional Housing. This means Veteran can </a:t>
            </a:r>
            <a:r>
              <a:rPr lang="en-US" sz="2800" u="sng" dirty="0">
                <a:ea typeface="Georgia" pitchFamily="18" charset="0"/>
                <a:cs typeface="Arial" panose="020B0604020202020204" pitchFamily="34" charset="0"/>
              </a:rPr>
              <a:t>become</a:t>
            </a:r>
            <a:r>
              <a:rPr lang="en-US" sz="2800" dirty="0">
                <a:ea typeface="Georgia" pitchFamily="18" charset="0"/>
                <a:cs typeface="Arial" panose="020B0604020202020204" pitchFamily="34" charset="0"/>
              </a:rPr>
              <a:t> long-term homeless while in TH</a:t>
            </a:r>
          </a:p>
          <a:p>
            <a:pPr marL="0" indent="0">
              <a:buFont typeface="Arial" panose="020B0604020202020204" pitchFamily="34" charset="0"/>
              <a:buNone/>
              <a:defRPr/>
            </a:pPr>
            <a:endParaRPr lang="en-US" sz="3000" dirty="0">
              <a:ea typeface="Georgia" pitchFamily="18" charset="0"/>
              <a:cs typeface="Arial" panose="020B0604020202020204" pitchFamily="34" charset="0"/>
            </a:endParaRPr>
          </a:p>
          <a:p>
            <a:pPr marL="0" indent="0">
              <a:buFont typeface="Arial" panose="020B0604020202020204" pitchFamily="34" charset="0"/>
              <a:buNone/>
              <a:defRPr/>
            </a:pPr>
            <a:endParaRPr lang="en-US" sz="2400" dirty="0">
              <a:ea typeface="Georgia" pitchFamily="18" charset="0"/>
              <a:cs typeface="Arial" panose="020B0604020202020204" pitchFamily="34" charset="0"/>
            </a:endParaRPr>
          </a:p>
          <a:p>
            <a:pPr lvl="2">
              <a:buFont typeface="Arial" panose="020B0604020202020204" pitchFamily="34" charset="0"/>
              <a:buChar char="•"/>
              <a:defRPr/>
            </a:pPr>
            <a:endParaRPr lang="en-US" sz="2400" dirty="0"/>
          </a:p>
          <a:p>
            <a:pPr>
              <a:buFont typeface="Arial" panose="020B0604020202020204" pitchFamily="34" charset="0"/>
              <a:buChar char="•"/>
              <a:defRPr/>
            </a:pPr>
            <a:endParaRPr lang="en-US" dirty="0">
              <a:ea typeface="Georgia" pitchFamily="18" charset="0"/>
            </a:endParaRPr>
          </a:p>
          <a:p>
            <a:pPr>
              <a:buFont typeface="Arial" panose="020B0604020202020204" pitchFamily="34" charset="0"/>
              <a:buChar char="•"/>
              <a:defRPr/>
            </a:pPr>
            <a:endParaRPr lang="en-US" sz="1600" dirty="0">
              <a:ea typeface="Georgia" pitchFamily="18" charset="0"/>
            </a:endParaRPr>
          </a:p>
        </p:txBody>
      </p:sp>
      <p:sp>
        <p:nvSpPr>
          <p:cNvPr id="47107" name="Title 1"/>
          <p:cNvSpPr>
            <a:spLocks noGrp="1"/>
          </p:cNvSpPr>
          <p:nvPr>
            <p:ph type="title"/>
          </p:nvPr>
        </p:nvSpPr>
        <p:spPr>
          <a:xfrm>
            <a:off x="214313" y="457200"/>
            <a:ext cx="8572500" cy="904875"/>
          </a:xfrm>
        </p:spPr>
        <p:txBody>
          <a:bodyPr>
            <a:normAutofit fontScale="90000"/>
          </a:bodyPr>
          <a:lstStyle/>
          <a:p>
            <a:r>
              <a:rPr lang="en-US" sz="2900" dirty="0">
                <a:cs typeface="Georgia" charset="0"/>
              </a:rPr>
              <a:t>Long-Term Homeless</a:t>
            </a:r>
            <a:r>
              <a:rPr lang="en-US" sz="2800" dirty="0">
                <a:cs typeface="Georgia" charset="0"/>
              </a:rPr>
              <a:t/>
            </a:r>
            <a:br>
              <a:rPr lang="en-US" sz="2800" dirty="0">
                <a:cs typeface="Georgia" charset="0"/>
              </a:rPr>
            </a:br>
            <a:r>
              <a:rPr lang="en-US" sz="2600" dirty="0">
                <a:cs typeface="Georgia" charset="0"/>
              </a:rPr>
              <a:t>New Definition</a:t>
            </a:r>
          </a:p>
        </p:txBody>
      </p:sp>
    </p:spTree>
    <p:extLst>
      <p:ext uri="{BB962C8B-B14F-4D97-AF65-F5344CB8AC3E}">
        <p14:creationId xmlns:p14="http://schemas.microsoft.com/office/powerpoint/2010/main" val="686348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12" y="2675848"/>
            <a:ext cx="8229600" cy="1143000"/>
          </a:xfrm>
        </p:spPr>
        <p:txBody>
          <a:bodyPr>
            <a:normAutofit fontScale="90000"/>
          </a:bodyPr>
          <a:lstStyle/>
          <a:p>
            <a:pPr lvl="0" algn="ctr"/>
            <a:r>
              <a:rPr lang="en-US" dirty="0"/>
              <a:t>Are We Meeting the Updated Federal Benchmarks and Criteria?</a:t>
            </a:r>
            <a:br>
              <a:rPr lang="en-US" dirty="0"/>
            </a:br>
            <a:r>
              <a:rPr lang="en-US" dirty="0">
                <a:solidFill>
                  <a:schemeClr val="accent5"/>
                </a:solidFill>
              </a:rPr>
              <a:t/>
            </a:r>
            <a:br>
              <a:rPr lang="en-US" dirty="0">
                <a:solidFill>
                  <a:schemeClr val="accent5"/>
                </a:solidFill>
              </a:rPr>
            </a:br>
            <a:endParaRPr lang="en-US" dirty="0">
              <a:solidFill>
                <a:schemeClr val="accent5"/>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7372" y="3657600"/>
            <a:ext cx="2000588" cy="1828800"/>
          </a:xfrm>
          <a:prstGeom prst="rect">
            <a:avLst/>
          </a:prstGeom>
        </p:spPr>
      </p:pic>
    </p:spTree>
    <p:extLst>
      <p:ext uri="{BB962C8B-B14F-4D97-AF65-F5344CB8AC3E}">
        <p14:creationId xmlns:p14="http://schemas.microsoft.com/office/powerpoint/2010/main" val="478277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6902"/>
            <a:ext cx="8229600" cy="5105400"/>
          </a:xfrm>
        </p:spPr>
        <p:txBody>
          <a:bodyPr/>
          <a:lstStyle/>
          <a:p>
            <a:pPr marL="0" indent="0">
              <a:buNone/>
            </a:pPr>
            <a:r>
              <a:rPr lang="en-US" dirty="0">
                <a:solidFill>
                  <a:schemeClr val="accent4"/>
                </a:solidFill>
              </a:rPr>
              <a:t>Benchmark A: Has community ended chronic homelessness among veterans?</a:t>
            </a:r>
          </a:p>
          <a:p>
            <a:pPr marL="0" indent="0">
              <a:buNone/>
            </a:pPr>
            <a:endParaRPr lang="en-US" sz="2400" dirty="0"/>
          </a:p>
          <a:p>
            <a:pPr marL="0" indent="0">
              <a:buNone/>
            </a:pPr>
            <a:r>
              <a:rPr lang="en-US" sz="2400" dirty="0"/>
              <a:t>As of August 2017</a:t>
            </a:r>
          </a:p>
          <a:p>
            <a:r>
              <a:rPr lang="en-US" sz="2000" dirty="0"/>
              <a:t>Number of chronically homeless Veterans who are not in permanent housing: </a:t>
            </a:r>
            <a:r>
              <a:rPr lang="en-US" sz="2000" b="1" dirty="0">
                <a:solidFill>
                  <a:schemeClr val="accent1">
                    <a:lumMod val="75000"/>
                  </a:schemeClr>
                </a:solidFill>
              </a:rPr>
              <a:t>67</a:t>
            </a:r>
          </a:p>
          <a:p>
            <a:pPr marL="457200" lvl="1" indent="0">
              <a:buNone/>
            </a:pPr>
            <a:r>
              <a:rPr lang="en-US" sz="1600" dirty="0"/>
              <a:t>Exempted Group 1: Number of chronically homeless Veterans who have been offered a permanent housing intervention at least once every two weeks, but who have either not yet accepted or not yet entered housing : </a:t>
            </a:r>
            <a:r>
              <a:rPr lang="en-US" sz="1600" b="1" dirty="0">
                <a:solidFill>
                  <a:schemeClr val="accent1">
                    <a:lumMod val="75000"/>
                  </a:schemeClr>
                </a:solidFill>
              </a:rPr>
              <a:t>4</a:t>
            </a:r>
          </a:p>
          <a:p>
            <a:pPr marL="457200" lvl="1" indent="0">
              <a:buNone/>
            </a:pPr>
            <a:r>
              <a:rPr lang="en-US" sz="1600" dirty="0"/>
              <a:t>Exempted Group 2: Number of chronically homeless Veterans who have been offered a permanent housing intervention, but have chosen to enter service-intensive transitional housing prior to entering a permanent housing destination </a:t>
            </a:r>
            <a:r>
              <a:rPr lang="en-US" sz="1600" b="1" dirty="0">
                <a:solidFill>
                  <a:schemeClr val="accent1">
                    <a:lumMod val="75000"/>
                  </a:schemeClr>
                </a:solidFill>
              </a:rPr>
              <a:t>63</a:t>
            </a:r>
          </a:p>
          <a:p>
            <a:r>
              <a:rPr lang="en-US" sz="2000" dirty="0"/>
              <a:t>Number needed to end chronic homelessness among veterans: </a:t>
            </a:r>
          </a:p>
          <a:p>
            <a:pPr marL="0" indent="0">
              <a:buNone/>
            </a:pPr>
            <a:r>
              <a:rPr lang="en-US" sz="2000" dirty="0"/>
              <a:t>			</a:t>
            </a:r>
            <a:r>
              <a:rPr lang="en-US" sz="3600" b="1" dirty="0">
                <a:solidFill>
                  <a:schemeClr val="accent1">
                    <a:lumMod val="75000"/>
                  </a:schemeClr>
                </a:solidFill>
              </a:rPr>
              <a:t>67 – 4 – 63 = </a:t>
            </a:r>
            <a:r>
              <a:rPr lang="en-US" sz="3600" b="1" dirty="0">
                <a:solidFill>
                  <a:srgbClr val="FF0000"/>
                </a:solidFill>
              </a:rPr>
              <a:t>0</a:t>
            </a:r>
            <a:endParaRPr lang="en-US" sz="3600" dirty="0"/>
          </a:p>
          <a:p>
            <a:pPr marL="0" indent="0">
              <a:buNone/>
            </a:pPr>
            <a:endParaRPr lang="en-US" sz="2400" dirty="0"/>
          </a:p>
        </p:txBody>
      </p:sp>
      <mc:AlternateContent xmlns:mc="http://schemas.openxmlformats.org/markup-compatibility/2006">
        <mc:Choice xmlns:pslz="http://schemas.microsoft.com/office/powerpoint/2016/slidezoom" xmlns="" Requires="pslz">
          <p:graphicFrame>
            <p:nvGraphicFramePr>
              <p:cNvPr id="4" name="Slide Zoom 3"/>
              <p:cNvGraphicFramePr>
                <a:graphicFrameLocks noChangeAspect="1"/>
              </p:cNvGraphicFramePr>
              <p:nvPr>
                <p:extLst>
                  <p:ext uri="{D42A27DB-BD31-4B8C-83A1-F6EECF244321}">
                    <p14:modId xmlns:p14="http://schemas.microsoft.com/office/powerpoint/2010/main" val="2027052495"/>
                  </p:ext>
                </p:extLst>
              </p:nvPr>
            </p:nvGraphicFramePr>
            <p:xfrm>
              <a:off x="-2070652" y="5312302"/>
              <a:ext cx="2286000" cy="1714500"/>
            </p:xfrm>
            <a:graphic>
              <a:graphicData uri="http://schemas.microsoft.com/office/powerpoint/2016/slidezoom">
                <pslz:sldZm>
                  <pslz:sldZmObj sldId="259" cId="2680174147">
                    <pslz:zmPr id="{A27CF6AE-9F72-45DE-A110-A2E2401E99D2}"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4" name="Slide Zoom 3">
                <a:hlinkClick r:id="rId3" action="ppaction://hlinksldjump"/>
              </p:cNvPr>
              <p:cNvPicPr>
                <a:picLocks noGrp="1" noRot="1" noChangeAspect="1" noMove="1" noResize="1" noEditPoints="1" noAdjustHandles="1" noChangeArrowheads="1" noChangeShapeType="1"/>
              </p:cNvPicPr>
              <p:nvPr/>
            </p:nvPicPr>
            <p:blipFill>
              <a:blip r:embed="rId4"/>
              <a:stretch>
                <a:fillRect/>
              </a:stretch>
            </p:blipFill>
            <p:spPr>
              <a:xfrm>
                <a:off x="-2070652" y="531230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680174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5105400"/>
          </a:xfrm>
        </p:spPr>
        <p:txBody>
          <a:bodyPr/>
          <a:lstStyle/>
          <a:p>
            <a:pPr marL="0" indent="0">
              <a:buNone/>
            </a:pPr>
            <a:r>
              <a:rPr lang="en-US" dirty="0">
                <a:solidFill>
                  <a:schemeClr val="accent4"/>
                </a:solidFill>
              </a:rPr>
              <a:t>Benchmark A - continued</a:t>
            </a:r>
            <a:r>
              <a:rPr lang="en-US" dirty="0"/>
              <a:t/>
            </a:r>
            <a:br>
              <a:rPr lang="en-US" dirty="0"/>
            </a:br>
            <a:endParaRPr lang="en-US" dirty="0"/>
          </a:p>
          <a:p>
            <a:pPr marL="0" indent="0">
              <a:buNone/>
            </a:pPr>
            <a:endParaRPr lang="en-US" sz="2400" dirty="0"/>
          </a:p>
        </p:txBody>
      </p:sp>
      <p:graphicFrame>
        <p:nvGraphicFramePr>
          <p:cNvPr id="3" name="Chart 2">
            <a:extLst>
              <a:ext uri="{FF2B5EF4-FFF2-40B4-BE49-F238E27FC236}">
                <a16:creationId xmlns:a16="http://schemas.microsoft.com/office/drawing/2014/main" xmlns="" id="{DA3348EC-21D6-47E9-BA92-0B0D2B515966}"/>
              </a:ext>
            </a:extLst>
          </p:cNvPr>
          <p:cNvGraphicFramePr>
            <a:graphicFrameLocks/>
          </p:cNvGraphicFramePr>
          <p:nvPr>
            <p:extLst>
              <p:ext uri="{D42A27DB-BD31-4B8C-83A1-F6EECF244321}">
                <p14:modId xmlns:p14="http://schemas.microsoft.com/office/powerpoint/2010/main" val="1870557633"/>
              </p:ext>
            </p:extLst>
          </p:nvPr>
        </p:nvGraphicFramePr>
        <p:xfrm>
          <a:off x="914400" y="1295400"/>
          <a:ext cx="7086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505200" y="5393691"/>
            <a:ext cx="1828800" cy="276999"/>
          </a:xfrm>
          <a:prstGeom prst="rect">
            <a:avLst/>
          </a:prstGeom>
          <a:noFill/>
        </p:spPr>
        <p:txBody>
          <a:bodyPr wrap="square" rtlCol="0">
            <a:spAutoFit/>
          </a:bodyPr>
          <a:lstStyle/>
          <a:p>
            <a:r>
              <a:rPr lang="en-US" sz="1200" dirty="0"/>
              <a:t>Average: 21/month</a:t>
            </a:r>
          </a:p>
        </p:txBody>
      </p:sp>
    </p:spTree>
    <p:extLst>
      <p:ext uri="{BB962C8B-B14F-4D97-AF65-F5344CB8AC3E}">
        <p14:creationId xmlns:p14="http://schemas.microsoft.com/office/powerpoint/2010/main" val="3915390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5105400"/>
          </a:xfrm>
        </p:spPr>
        <p:txBody>
          <a:bodyPr/>
          <a:lstStyle/>
          <a:p>
            <a:pPr marL="0" indent="0">
              <a:buNone/>
            </a:pPr>
            <a:r>
              <a:rPr lang="en-US" dirty="0">
                <a:solidFill>
                  <a:schemeClr val="accent4"/>
                </a:solidFill>
              </a:rPr>
              <a:t>Benchmark B: Do Veterans have quick access to permanent housing? </a:t>
            </a:r>
            <a:r>
              <a:rPr lang="en-US" sz="2400" dirty="0">
                <a:solidFill>
                  <a:schemeClr val="accent4"/>
                </a:solidFill>
              </a:rPr>
              <a:t>(&lt;= 90 days)</a:t>
            </a:r>
            <a:r>
              <a:rPr lang="en-US" dirty="0">
                <a:solidFill>
                  <a:schemeClr val="accent4"/>
                </a:solidFill>
              </a:rPr>
              <a:t/>
            </a:r>
            <a:br>
              <a:rPr lang="en-US" dirty="0">
                <a:solidFill>
                  <a:schemeClr val="accent4"/>
                </a:solidFill>
              </a:rPr>
            </a:br>
            <a:endParaRPr lang="en-US" dirty="0">
              <a:solidFill>
                <a:schemeClr val="accent4"/>
              </a:solidFill>
            </a:endParaRPr>
          </a:p>
          <a:p>
            <a:pPr marL="0" indent="0">
              <a:buNone/>
            </a:pPr>
            <a:r>
              <a:rPr lang="en-US" sz="2000" dirty="0"/>
              <a:t>Veterans housed from August 2016 to July 2017</a:t>
            </a:r>
          </a:p>
          <a:p>
            <a:pPr marL="0" indent="0">
              <a:buNone/>
            </a:pPr>
            <a:endParaRPr lang="en-US" sz="2000" dirty="0"/>
          </a:p>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697039390"/>
              </p:ext>
            </p:extLst>
          </p:nvPr>
        </p:nvGraphicFramePr>
        <p:xfrm>
          <a:off x="685800" y="2514601"/>
          <a:ext cx="7696200" cy="2743199"/>
        </p:xfrm>
        <a:graphic>
          <a:graphicData uri="http://schemas.openxmlformats.org/drawingml/2006/table">
            <a:tbl>
              <a:tblPr firstRow="1" bandRow="1">
                <a:tableStyleId>{69CF1AB2-1976-4502-BF36-3FF5EA218861}</a:tableStyleId>
              </a:tblPr>
              <a:tblGrid>
                <a:gridCol w="1676400">
                  <a:extLst>
                    <a:ext uri="{9D8B030D-6E8A-4147-A177-3AD203B41FA5}">
                      <a16:colId xmlns:a16="http://schemas.microsoft.com/office/drawing/2014/main" xmlns="" val="534472783"/>
                    </a:ext>
                  </a:extLst>
                </a:gridCol>
                <a:gridCol w="4495800">
                  <a:extLst>
                    <a:ext uri="{9D8B030D-6E8A-4147-A177-3AD203B41FA5}">
                      <a16:colId xmlns:a16="http://schemas.microsoft.com/office/drawing/2014/main" xmlns="" val="2950509402"/>
                    </a:ext>
                  </a:extLst>
                </a:gridCol>
                <a:gridCol w="1524000">
                  <a:extLst>
                    <a:ext uri="{9D8B030D-6E8A-4147-A177-3AD203B41FA5}">
                      <a16:colId xmlns:a16="http://schemas.microsoft.com/office/drawing/2014/main" xmlns="" val="245270998"/>
                    </a:ext>
                  </a:extLst>
                </a:gridCol>
              </a:tblGrid>
              <a:tr h="977896">
                <a:tc>
                  <a:txBody>
                    <a:bodyPr/>
                    <a:lstStyle/>
                    <a:p>
                      <a:r>
                        <a:rPr lang="en-US" b="0" dirty="0"/>
                        <a:t>Total number of days</a:t>
                      </a:r>
                    </a:p>
                  </a:txBody>
                  <a:tcPr/>
                </a:tc>
                <a:tc>
                  <a:txBody>
                    <a:bodyPr/>
                    <a:lstStyle/>
                    <a:p>
                      <a:r>
                        <a:rPr lang="en-US" b="0" dirty="0"/>
                        <a:t>Number of days from Coordinated Access assessment to PH placement (PSH</a:t>
                      </a:r>
                      <a:r>
                        <a:rPr lang="en-US" b="0" baseline="0" dirty="0"/>
                        <a:t> &amp; RRH programs in HMIS; no VASH)</a:t>
                      </a:r>
                      <a:endParaRPr lang="en-US" b="0" dirty="0"/>
                    </a:p>
                  </a:txBody>
                  <a:tcPr/>
                </a:tc>
                <a:tc>
                  <a:txBody>
                    <a:bodyPr/>
                    <a:lstStyle/>
                    <a:p>
                      <a:pPr algn="r"/>
                      <a:r>
                        <a:rPr lang="en-US" b="0" dirty="0"/>
                        <a:t>17,529</a:t>
                      </a:r>
                    </a:p>
                  </a:txBody>
                  <a:tcPr/>
                </a:tc>
                <a:extLst>
                  <a:ext uri="{0D108BD9-81ED-4DB2-BD59-A6C34878D82A}">
                    <a16:rowId xmlns:a16="http://schemas.microsoft.com/office/drawing/2014/main" xmlns="" val="4245857281"/>
                  </a:ext>
                </a:extLst>
              </a:tr>
              <a:tr h="1003303">
                <a:tc>
                  <a:txBody>
                    <a:bodyPr/>
                    <a:lstStyle/>
                    <a:p>
                      <a:r>
                        <a:rPr lang="en-US" dirty="0"/>
                        <a:t>Total number of veterans</a:t>
                      </a:r>
                    </a:p>
                  </a:txBody>
                  <a:tcPr/>
                </a:tc>
                <a:tc>
                  <a:txBody>
                    <a:bodyPr/>
                    <a:lstStyle/>
                    <a:p>
                      <a:r>
                        <a:rPr lang="en-US" dirty="0"/>
                        <a:t>Number of veterans </a:t>
                      </a:r>
                      <a:r>
                        <a:rPr lang="en-US" b="0" dirty="0"/>
                        <a:t>who had</a:t>
                      </a:r>
                      <a:r>
                        <a:rPr lang="en-US" b="0" baseline="0" dirty="0"/>
                        <a:t> been assessed by Coordinated Access and </a:t>
                      </a:r>
                      <a:r>
                        <a:rPr lang="en-US" dirty="0"/>
                        <a:t>permanently housed</a:t>
                      </a:r>
                    </a:p>
                  </a:txBody>
                  <a:tcPr/>
                </a:tc>
                <a:tc>
                  <a:txBody>
                    <a:bodyPr/>
                    <a:lstStyle/>
                    <a:p>
                      <a:pPr algn="r"/>
                      <a:r>
                        <a:rPr lang="en-US" dirty="0"/>
                        <a:t>139</a:t>
                      </a:r>
                    </a:p>
                  </a:txBody>
                  <a:tcPr/>
                </a:tc>
                <a:extLst>
                  <a:ext uri="{0D108BD9-81ED-4DB2-BD59-A6C34878D82A}">
                    <a16:rowId xmlns:a16="http://schemas.microsoft.com/office/drawing/2014/main" xmlns="" val="2023626010"/>
                  </a:ext>
                </a:extLst>
              </a:tr>
              <a:tr h="762000">
                <a:tc gridSpan="2">
                  <a:txBody>
                    <a:bodyPr/>
                    <a:lstStyle/>
                    <a:p>
                      <a:r>
                        <a:rPr lang="en-US" dirty="0"/>
                        <a:t>Average number of days needed to permanently house a homeless veteran</a:t>
                      </a:r>
                    </a:p>
                  </a:txBody>
                  <a:tcPr/>
                </a:tc>
                <a:tc hMerge="1">
                  <a:txBody>
                    <a:bodyPr/>
                    <a:lstStyle/>
                    <a:p>
                      <a:endParaRPr lang="en-US" dirty="0"/>
                    </a:p>
                  </a:txBody>
                  <a:tcPr/>
                </a:tc>
                <a:tc>
                  <a:txBody>
                    <a:bodyPr/>
                    <a:lstStyle/>
                    <a:p>
                      <a:pPr algn="r"/>
                      <a:r>
                        <a:rPr lang="en-US" dirty="0"/>
                        <a:t>Mean: 126</a:t>
                      </a:r>
                    </a:p>
                    <a:p>
                      <a:pPr algn="r"/>
                      <a:r>
                        <a:rPr lang="en-US" dirty="0"/>
                        <a:t>Median: 63</a:t>
                      </a:r>
                    </a:p>
                  </a:txBody>
                  <a:tcPr/>
                </a:tc>
                <a:extLst>
                  <a:ext uri="{0D108BD9-81ED-4DB2-BD59-A6C34878D82A}">
                    <a16:rowId xmlns:a16="http://schemas.microsoft.com/office/drawing/2014/main" xmlns="" val="190892598"/>
                  </a:ext>
                </a:extLst>
              </a:tr>
            </a:tbl>
          </a:graphicData>
        </a:graphic>
      </p:graphicFrame>
    </p:spTree>
    <p:extLst>
      <p:ext uri="{BB962C8B-B14F-4D97-AF65-F5344CB8AC3E}">
        <p14:creationId xmlns:p14="http://schemas.microsoft.com/office/powerpoint/2010/main" val="2200543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5105400"/>
          </a:xfrm>
        </p:spPr>
        <p:txBody>
          <a:bodyPr/>
          <a:lstStyle/>
          <a:p>
            <a:pPr marL="0" indent="0">
              <a:buNone/>
            </a:pPr>
            <a:r>
              <a:rPr lang="en-US" dirty="0">
                <a:solidFill>
                  <a:schemeClr val="accent4"/>
                </a:solidFill>
              </a:rPr>
              <a:t>Benchmark C. Does the community have sufficient permanent housing capacity?</a:t>
            </a:r>
            <a:br>
              <a:rPr lang="en-US" dirty="0">
                <a:solidFill>
                  <a:schemeClr val="accent4"/>
                </a:solidFill>
              </a:rPr>
            </a:br>
            <a:r>
              <a:rPr lang="en-US" dirty="0"/>
              <a:t/>
            </a:r>
            <a:br>
              <a:rPr lang="en-US" dirty="0"/>
            </a:br>
            <a:r>
              <a:rPr lang="en-US" sz="2000" dirty="0"/>
              <a:t>Data from August 2016 to July 2017 (number of exits to PH equal to or greater than those entering homelessness)</a:t>
            </a:r>
          </a:p>
          <a:p>
            <a:pPr marL="0" indent="0">
              <a:buNone/>
            </a:pPr>
            <a:endParaRPr lang="en-US" sz="2000" dirty="0"/>
          </a:p>
          <a:p>
            <a:pPr marL="0" indent="0">
              <a:buNone/>
            </a:pPr>
            <a:endParaRPr lang="en-US" sz="2000" dirty="0"/>
          </a:p>
          <a:p>
            <a:pPr marL="0" indent="0">
              <a:buNone/>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668469103"/>
              </p:ext>
            </p:extLst>
          </p:nvPr>
        </p:nvGraphicFramePr>
        <p:xfrm>
          <a:off x="609600" y="2819400"/>
          <a:ext cx="7848600" cy="1981200"/>
        </p:xfrm>
        <a:graphic>
          <a:graphicData uri="http://schemas.openxmlformats.org/drawingml/2006/table">
            <a:tbl>
              <a:tblPr firstRow="1" bandRow="1">
                <a:tableStyleId>{69CF1AB2-1976-4502-BF36-3FF5EA218861}</a:tableStyleId>
              </a:tblPr>
              <a:tblGrid>
                <a:gridCol w="2209800">
                  <a:extLst>
                    <a:ext uri="{9D8B030D-6E8A-4147-A177-3AD203B41FA5}">
                      <a16:colId xmlns:a16="http://schemas.microsoft.com/office/drawing/2014/main" xmlns="" val="1855412552"/>
                    </a:ext>
                  </a:extLst>
                </a:gridCol>
                <a:gridCol w="4038600">
                  <a:extLst>
                    <a:ext uri="{9D8B030D-6E8A-4147-A177-3AD203B41FA5}">
                      <a16:colId xmlns:a16="http://schemas.microsoft.com/office/drawing/2014/main" xmlns="" val="3531839900"/>
                    </a:ext>
                  </a:extLst>
                </a:gridCol>
                <a:gridCol w="1600200">
                  <a:extLst>
                    <a:ext uri="{9D8B030D-6E8A-4147-A177-3AD203B41FA5}">
                      <a16:colId xmlns:a16="http://schemas.microsoft.com/office/drawing/2014/main" xmlns="" val="2801853366"/>
                    </a:ext>
                  </a:extLst>
                </a:gridCol>
              </a:tblGrid>
              <a:tr h="871728">
                <a:tc>
                  <a:txBody>
                    <a:bodyPr/>
                    <a:lstStyle/>
                    <a:p>
                      <a:r>
                        <a:rPr lang="en-US" b="0" dirty="0"/>
                        <a:t>Number of exits to permanent housing</a:t>
                      </a:r>
                    </a:p>
                  </a:txBody>
                  <a:tcPr/>
                </a:tc>
                <a:tc>
                  <a:txBody>
                    <a:bodyPr/>
                    <a:lstStyle/>
                    <a:p>
                      <a:r>
                        <a:rPr lang="en-US" b="0" dirty="0"/>
                        <a:t>Veterans exiting HMIS programs to PH options</a:t>
                      </a:r>
                    </a:p>
                  </a:txBody>
                  <a:tcPr/>
                </a:tc>
                <a:tc>
                  <a:txBody>
                    <a:bodyPr/>
                    <a:lstStyle/>
                    <a:p>
                      <a:r>
                        <a:rPr lang="en-US" b="0" dirty="0"/>
                        <a:t>878</a:t>
                      </a:r>
                    </a:p>
                  </a:txBody>
                  <a:tcPr/>
                </a:tc>
                <a:extLst>
                  <a:ext uri="{0D108BD9-81ED-4DB2-BD59-A6C34878D82A}">
                    <a16:rowId xmlns:a16="http://schemas.microsoft.com/office/drawing/2014/main" xmlns="" val="652277654"/>
                  </a:ext>
                </a:extLst>
              </a:tr>
              <a:tr h="1109472">
                <a:tc>
                  <a:txBody>
                    <a:bodyPr/>
                    <a:lstStyle/>
                    <a:p>
                      <a:r>
                        <a:rPr lang="en-US" dirty="0"/>
                        <a:t>Number of veterans entering</a:t>
                      </a:r>
                      <a:r>
                        <a:rPr lang="en-US" baseline="0" dirty="0"/>
                        <a:t> homelessness</a:t>
                      </a:r>
                      <a:endParaRPr lang="en-US" dirty="0"/>
                    </a:p>
                  </a:txBody>
                  <a:tcPr/>
                </a:tc>
                <a:tc>
                  <a:txBody>
                    <a:bodyPr/>
                    <a:lstStyle/>
                    <a:p>
                      <a:r>
                        <a:rPr lang="en-US" dirty="0"/>
                        <a:t>Veterans newly entered in HMIS programs (SO, ES, TH, PSH, RRH)</a:t>
                      </a:r>
                    </a:p>
                  </a:txBody>
                  <a:tcPr/>
                </a:tc>
                <a:tc>
                  <a:txBody>
                    <a:bodyPr/>
                    <a:lstStyle/>
                    <a:p>
                      <a:r>
                        <a:rPr lang="en-US" dirty="0"/>
                        <a:t>847</a:t>
                      </a:r>
                    </a:p>
                  </a:txBody>
                  <a:tcPr/>
                </a:tc>
                <a:extLst>
                  <a:ext uri="{0D108BD9-81ED-4DB2-BD59-A6C34878D82A}">
                    <a16:rowId xmlns:a16="http://schemas.microsoft.com/office/drawing/2014/main" xmlns="" val="312476368"/>
                  </a:ext>
                </a:extLst>
              </a:tr>
            </a:tbl>
          </a:graphicData>
        </a:graphic>
      </p:graphicFrame>
    </p:spTree>
    <p:extLst>
      <p:ext uri="{BB962C8B-B14F-4D97-AF65-F5344CB8AC3E}">
        <p14:creationId xmlns:p14="http://schemas.microsoft.com/office/powerpoint/2010/main" val="3445564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5105400"/>
          </a:xfrm>
        </p:spPr>
        <p:txBody>
          <a:bodyPr/>
          <a:lstStyle/>
          <a:p>
            <a:pPr marL="0" indent="0">
              <a:buNone/>
            </a:pPr>
            <a:r>
              <a:rPr lang="en-US" dirty="0">
                <a:solidFill>
                  <a:schemeClr val="accent4"/>
                </a:solidFill>
              </a:rPr>
              <a:t>Benchmark D. The community is committed to housing first and provides service -intensive transitional housing to veterans experiencing homelessness only in limited instances</a:t>
            </a:r>
            <a:br>
              <a:rPr lang="en-US" dirty="0">
                <a:solidFill>
                  <a:schemeClr val="accent4"/>
                </a:solidFill>
              </a:rPr>
            </a:br>
            <a:r>
              <a:rPr lang="en-US" sz="1400" dirty="0"/>
              <a:t> </a:t>
            </a:r>
          </a:p>
          <a:p>
            <a:pPr marL="0" indent="0">
              <a:buNone/>
            </a:pPr>
            <a:r>
              <a:rPr lang="en-US" sz="2000" dirty="0"/>
              <a:t>Data from August 2016 to July 2017</a:t>
            </a:r>
          </a:p>
          <a:p>
            <a:pPr marL="0" indent="0">
              <a:buNone/>
            </a:pPr>
            <a:endParaRPr lang="en-US" sz="2000" dirty="0"/>
          </a:p>
          <a:p>
            <a:pPr marL="0" indent="0">
              <a:buNone/>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511479370"/>
              </p:ext>
            </p:extLst>
          </p:nvPr>
        </p:nvGraphicFramePr>
        <p:xfrm>
          <a:off x="533400" y="3732402"/>
          <a:ext cx="7848600" cy="1905000"/>
        </p:xfrm>
        <a:graphic>
          <a:graphicData uri="http://schemas.openxmlformats.org/drawingml/2006/table">
            <a:tbl>
              <a:tblPr firstRow="1" bandRow="1">
                <a:tableStyleId>{69CF1AB2-1976-4502-BF36-3FF5EA218861}</a:tableStyleId>
              </a:tblPr>
              <a:tblGrid>
                <a:gridCol w="2209800">
                  <a:extLst>
                    <a:ext uri="{9D8B030D-6E8A-4147-A177-3AD203B41FA5}">
                      <a16:colId xmlns:a16="http://schemas.microsoft.com/office/drawing/2014/main" xmlns="" val="1855412552"/>
                    </a:ext>
                  </a:extLst>
                </a:gridCol>
                <a:gridCol w="4038600">
                  <a:extLst>
                    <a:ext uri="{9D8B030D-6E8A-4147-A177-3AD203B41FA5}">
                      <a16:colId xmlns:a16="http://schemas.microsoft.com/office/drawing/2014/main" xmlns="" val="3531839900"/>
                    </a:ext>
                  </a:extLst>
                </a:gridCol>
                <a:gridCol w="1600200">
                  <a:extLst>
                    <a:ext uri="{9D8B030D-6E8A-4147-A177-3AD203B41FA5}">
                      <a16:colId xmlns:a16="http://schemas.microsoft.com/office/drawing/2014/main" xmlns="" val="2801853366"/>
                    </a:ext>
                  </a:extLst>
                </a:gridCol>
              </a:tblGrid>
              <a:tr h="838200">
                <a:tc>
                  <a:txBody>
                    <a:bodyPr/>
                    <a:lstStyle/>
                    <a:p>
                      <a:r>
                        <a:rPr lang="en-US" b="0" dirty="0"/>
                        <a:t>Number veterans</a:t>
                      </a:r>
                      <a:r>
                        <a:rPr lang="en-US" b="0" baseline="0" dirty="0"/>
                        <a:t> entering TH</a:t>
                      </a:r>
                      <a:endParaRPr lang="en-US" b="0" dirty="0"/>
                    </a:p>
                  </a:txBody>
                  <a:tcPr/>
                </a:tc>
                <a:tc>
                  <a:txBody>
                    <a:bodyPr/>
                    <a:lstStyle/>
                    <a:p>
                      <a:r>
                        <a:rPr lang="en-US" b="0" dirty="0"/>
                        <a:t>Veterans entering service-intensive transitional housing (VA GPD)</a:t>
                      </a:r>
                    </a:p>
                  </a:txBody>
                  <a:tcPr/>
                </a:tc>
                <a:tc>
                  <a:txBody>
                    <a:bodyPr/>
                    <a:lstStyle/>
                    <a:p>
                      <a:r>
                        <a:rPr lang="en-US" b="0" dirty="0"/>
                        <a:t>272</a:t>
                      </a:r>
                    </a:p>
                  </a:txBody>
                  <a:tcPr/>
                </a:tc>
                <a:extLst>
                  <a:ext uri="{0D108BD9-81ED-4DB2-BD59-A6C34878D82A}">
                    <a16:rowId xmlns:a16="http://schemas.microsoft.com/office/drawing/2014/main" xmlns="" val="652277654"/>
                  </a:ext>
                </a:extLst>
              </a:tr>
              <a:tr h="1066800">
                <a:tc>
                  <a:txBody>
                    <a:bodyPr/>
                    <a:lstStyle/>
                    <a:p>
                      <a:r>
                        <a:rPr lang="en-US" dirty="0"/>
                        <a:t>Number of veterans entering</a:t>
                      </a:r>
                      <a:r>
                        <a:rPr lang="en-US" baseline="0" dirty="0"/>
                        <a:t> homelessness</a:t>
                      </a:r>
                      <a:endParaRPr lang="en-US" dirty="0"/>
                    </a:p>
                  </a:txBody>
                  <a:tcPr/>
                </a:tc>
                <a:tc>
                  <a:txBody>
                    <a:bodyPr/>
                    <a:lstStyle/>
                    <a:p>
                      <a:r>
                        <a:rPr lang="en-US" dirty="0"/>
                        <a:t>Veterans newly entered in HMIS programs (SO, ES, TH, PSH, RRH)</a:t>
                      </a:r>
                    </a:p>
                  </a:txBody>
                  <a:tcPr/>
                </a:tc>
                <a:tc>
                  <a:txBody>
                    <a:bodyPr/>
                    <a:lstStyle/>
                    <a:p>
                      <a:r>
                        <a:rPr lang="en-US" dirty="0"/>
                        <a:t>847</a:t>
                      </a:r>
                    </a:p>
                  </a:txBody>
                  <a:tcPr/>
                </a:tc>
                <a:extLst>
                  <a:ext uri="{0D108BD9-81ED-4DB2-BD59-A6C34878D82A}">
                    <a16:rowId xmlns:a16="http://schemas.microsoft.com/office/drawing/2014/main" xmlns="" val="312476368"/>
                  </a:ext>
                </a:extLst>
              </a:tr>
            </a:tbl>
          </a:graphicData>
        </a:graphic>
      </p:graphicFrame>
    </p:spTree>
    <p:extLst>
      <p:ext uri="{BB962C8B-B14F-4D97-AF65-F5344CB8AC3E}">
        <p14:creationId xmlns:p14="http://schemas.microsoft.com/office/powerpoint/2010/main" val="4219271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5105400"/>
          </a:xfrm>
        </p:spPr>
        <p:txBody>
          <a:bodyPr/>
          <a:lstStyle/>
          <a:p>
            <a:pPr marL="0" indent="0">
              <a:buNone/>
            </a:pPr>
            <a:r>
              <a:rPr lang="en-US" dirty="0">
                <a:solidFill>
                  <a:schemeClr val="accent4"/>
                </a:solidFill>
              </a:rPr>
              <a:t>Overall veteran PH placements</a:t>
            </a:r>
            <a:r>
              <a:rPr lang="en-US" dirty="0"/>
              <a:t/>
            </a:r>
            <a:br>
              <a:rPr lang="en-US" dirty="0"/>
            </a:br>
            <a:r>
              <a:rPr lang="en-US" sz="1400" dirty="0"/>
              <a:t> </a:t>
            </a:r>
          </a:p>
          <a:p>
            <a:r>
              <a:rPr lang="en-US" sz="2000" dirty="0"/>
              <a:t>Data from January 2016 to May 2017</a:t>
            </a:r>
          </a:p>
          <a:p>
            <a:r>
              <a:rPr lang="en-US" sz="2000" dirty="0"/>
              <a:t>Includes all HMIS projects and HUD-VASH (deduplication required)</a:t>
            </a:r>
          </a:p>
          <a:p>
            <a:r>
              <a:rPr lang="en-US" sz="2000" dirty="0"/>
              <a:t>Average: 73/month</a:t>
            </a:r>
          </a:p>
          <a:p>
            <a:pPr marL="0" indent="0">
              <a:buNone/>
            </a:pPr>
            <a:endParaRPr lang="en-US" sz="2000" dirty="0"/>
          </a:p>
          <a:p>
            <a:pPr marL="0" indent="0">
              <a:buNone/>
            </a:pPr>
            <a:endParaRPr lang="en-US" sz="2400" dirty="0"/>
          </a:p>
        </p:txBody>
      </p:sp>
      <p:graphicFrame>
        <p:nvGraphicFramePr>
          <p:cNvPr id="4" name="Chart 3">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2053435054"/>
              </p:ext>
            </p:extLst>
          </p:nvPr>
        </p:nvGraphicFramePr>
        <p:xfrm>
          <a:off x="914400" y="2514600"/>
          <a:ext cx="6486526"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5552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5105400"/>
          </a:xfrm>
        </p:spPr>
        <p:txBody>
          <a:bodyPr/>
          <a:lstStyle/>
          <a:p>
            <a:pPr marL="0" indent="0">
              <a:buNone/>
            </a:pPr>
            <a:r>
              <a:rPr lang="en-US" dirty="0">
                <a:solidFill>
                  <a:schemeClr val="accent4"/>
                </a:solidFill>
              </a:rPr>
              <a:t>SSVF Enrollment Summary</a:t>
            </a:r>
            <a:r>
              <a:rPr lang="en-US" dirty="0"/>
              <a:t/>
            </a:r>
            <a:br>
              <a:rPr lang="en-US" dirty="0"/>
            </a:br>
            <a:r>
              <a:rPr lang="en-US" sz="1400" dirty="0"/>
              <a:t> </a:t>
            </a:r>
          </a:p>
          <a:p>
            <a:r>
              <a:rPr lang="en-US" sz="2000" dirty="0"/>
              <a:t>New enrollments from August 2016 to July 2017</a:t>
            </a:r>
          </a:p>
          <a:p>
            <a:pPr marL="0" indent="0">
              <a:buNone/>
            </a:pPr>
            <a:endParaRPr lang="en-US" sz="2000" dirty="0"/>
          </a:p>
          <a:p>
            <a:pPr marL="0" indent="0">
              <a:buNone/>
            </a:pPr>
            <a:endParaRPr lang="en-US" sz="2400" dirty="0"/>
          </a:p>
        </p:txBody>
      </p:sp>
      <p:graphicFrame>
        <p:nvGraphicFramePr>
          <p:cNvPr id="6" name="Chart 5">
            <a:extLst>
              <a:ext uri="{FF2B5EF4-FFF2-40B4-BE49-F238E27FC236}">
                <a16:creationId xmlns:a16="http://schemas.microsoft.com/office/drawing/2014/main" xmlns="" id="{7040A610-D932-499B-9D15-326D2DD5B2A3}"/>
              </a:ext>
            </a:extLst>
          </p:cNvPr>
          <p:cNvGraphicFramePr>
            <a:graphicFrameLocks/>
          </p:cNvGraphicFramePr>
          <p:nvPr>
            <p:extLst>
              <p:ext uri="{D42A27DB-BD31-4B8C-83A1-F6EECF244321}">
                <p14:modId xmlns:p14="http://schemas.microsoft.com/office/powerpoint/2010/main" val="3704166063"/>
              </p:ext>
            </p:extLst>
          </p:nvPr>
        </p:nvGraphicFramePr>
        <p:xfrm>
          <a:off x="762000" y="1771650"/>
          <a:ext cx="7467600" cy="386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4905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5105400"/>
          </a:xfrm>
        </p:spPr>
        <p:txBody>
          <a:bodyPr/>
          <a:lstStyle/>
          <a:p>
            <a:pPr marL="0" indent="0">
              <a:buNone/>
            </a:pPr>
            <a:r>
              <a:rPr lang="en-US" dirty="0">
                <a:solidFill>
                  <a:schemeClr val="accent4"/>
                </a:solidFill>
              </a:rPr>
              <a:t>SSVF Exit Destinations </a:t>
            </a:r>
            <a:r>
              <a:rPr lang="en-US" dirty="0"/>
              <a:t/>
            </a:r>
            <a:br>
              <a:rPr lang="en-US" dirty="0"/>
            </a:br>
            <a:r>
              <a:rPr lang="en-US" sz="1400" dirty="0"/>
              <a:t> </a:t>
            </a:r>
          </a:p>
          <a:p>
            <a:r>
              <a:rPr lang="en-US" sz="2000" dirty="0"/>
              <a:t>Exits from August 2016 to July 2017</a:t>
            </a:r>
          </a:p>
          <a:p>
            <a:pPr marL="0" indent="0">
              <a:buNone/>
            </a:pPr>
            <a:endParaRPr lang="en-US" sz="2000" dirty="0"/>
          </a:p>
          <a:p>
            <a:pPr marL="0" indent="0">
              <a:buNone/>
            </a:pPr>
            <a:endParaRPr lang="en-US" sz="2400" dirty="0"/>
          </a:p>
        </p:txBody>
      </p:sp>
      <p:graphicFrame>
        <p:nvGraphicFramePr>
          <p:cNvPr id="4" name="Chart 3">
            <a:extLst>
              <a:ext uri="{FF2B5EF4-FFF2-40B4-BE49-F238E27FC236}">
                <a16:creationId xmlns:a16="http://schemas.microsoft.com/office/drawing/2014/main" xmlns="" id="{7D794203-DF81-4CEA-8BC5-9E6164B1FA25}"/>
              </a:ext>
            </a:extLst>
          </p:cNvPr>
          <p:cNvGraphicFramePr>
            <a:graphicFrameLocks/>
          </p:cNvGraphicFramePr>
          <p:nvPr>
            <p:extLst>
              <p:ext uri="{D42A27DB-BD31-4B8C-83A1-F6EECF244321}">
                <p14:modId xmlns:p14="http://schemas.microsoft.com/office/powerpoint/2010/main" val="990646608"/>
              </p:ext>
            </p:extLst>
          </p:nvPr>
        </p:nvGraphicFramePr>
        <p:xfrm>
          <a:off x="685800" y="1676400"/>
          <a:ext cx="7572375"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811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Veteran Homelessness </a:t>
            </a:r>
          </a:p>
        </p:txBody>
      </p:sp>
      <p:sp>
        <p:nvSpPr>
          <p:cNvPr id="3" name="Content Placeholder 2"/>
          <p:cNvSpPr>
            <a:spLocks noGrp="1"/>
          </p:cNvSpPr>
          <p:nvPr>
            <p:ph idx="1"/>
          </p:nvPr>
        </p:nvSpPr>
        <p:spPr/>
        <p:txBody>
          <a:bodyPr/>
          <a:lstStyle/>
          <a:p>
            <a:r>
              <a:rPr lang="en-US" sz="2800" dirty="0">
                <a:solidFill>
                  <a:srgbClr val="000000"/>
                </a:solidFill>
              </a:rPr>
              <a:t>An end to homelessness does not mean that no one will ever experience a housing crisis again. An end to homelessness means that every community will have a systematic response in place that ensures homelessness is prevented whenever possible or is otherwise a </a:t>
            </a:r>
            <a:r>
              <a:rPr lang="en-US" sz="2800" b="1" dirty="0">
                <a:solidFill>
                  <a:srgbClr val="000000"/>
                </a:solidFill>
              </a:rPr>
              <a:t>rare, brief, and non-recurring </a:t>
            </a:r>
            <a:r>
              <a:rPr lang="en-US" sz="2800" dirty="0">
                <a:solidFill>
                  <a:srgbClr val="000000"/>
                </a:solidFill>
              </a:rPr>
              <a:t>experience.</a:t>
            </a:r>
          </a:p>
          <a:p>
            <a:pPr marL="0" indent="0">
              <a:buNone/>
            </a:pPr>
            <a:r>
              <a:rPr lang="en-US" dirty="0">
                <a:solidFill>
                  <a:srgbClr val="000000"/>
                </a:solidFill>
              </a:rPr>
              <a:t>                     </a:t>
            </a:r>
            <a:endParaRPr lang="en-US" dirty="0"/>
          </a:p>
        </p:txBody>
      </p:sp>
    </p:spTree>
    <p:extLst>
      <p:ext uri="{BB962C8B-B14F-4D97-AF65-F5344CB8AC3E}">
        <p14:creationId xmlns:p14="http://schemas.microsoft.com/office/powerpoint/2010/main" val="4102079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5105400"/>
          </a:xfrm>
        </p:spPr>
        <p:txBody>
          <a:bodyPr/>
          <a:lstStyle/>
          <a:p>
            <a:pPr marL="0" indent="0">
              <a:buNone/>
            </a:pPr>
            <a:r>
              <a:rPr lang="en-US" dirty="0">
                <a:solidFill>
                  <a:schemeClr val="accent4"/>
                </a:solidFill>
              </a:rPr>
              <a:t>SSVF Returns to Homelessness</a:t>
            </a:r>
            <a:r>
              <a:rPr lang="en-US" dirty="0"/>
              <a:t/>
            </a:r>
            <a:br>
              <a:rPr lang="en-US" dirty="0"/>
            </a:br>
            <a:r>
              <a:rPr lang="en-US" sz="1400" dirty="0"/>
              <a:t> </a:t>
            </a:r>
          </a:p>
          <a:p>
            <a:r>
              <a:rPr lang="en-US" sz="2000" dirty="0"/>
              <a:t>Exits from August 2015 to July 2016</a:t>
            </a:r>
          </a:p>
          <a:p>
            <a:r>
              <a:rPr lang="en-US" sz="2000" dirty="0"/>
              <a:t>Returns to ES or TH within the next 12 months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337366982"/>
              </p:ext>
            </p:extLst>
          </p:nvPr>
        </p:nvGraphicFramePr>
        <p:xfrm>
          <a:off x="914400" y="2743200"/>
          <a:ext cx="54102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1185861427"/>
                    </a:ext>
                  </a:extLst>
                </a:gridCol>
                <a:gridCol w="1524000">
                  <a:extLst>
                    <a:ext uri="{9D8B030D-6E8A-4147-A177-3AD203B41FA5}">
                      <a16:colId xmlns:a16="http://schemas.microsoft.com/office/drawing/2014/main" xmlns="" val="1139762292"/>
                    </a:ext>
                  </a:extLst>
                </a:gridCol>
                <a:gridCol w="1524000">
                  <a:extLst>
                    <a:ext uri="{9D8B030D-6E8A-4147-A177-3AD203B41FA5}">
                      <a16:colId xmlns:a16="http://schemas.microsoft.com/office/drawing/2014/main" xmlns="" val="2861689578"/>
                    </a:ext>
                  </a:extLst>
                </a:gridCol>
                <a:gridCol w="838200">
                  <a:extLst>
                    <a:ext uri="{9D8B030D-6E8A-4147-A177-3AD203B41FA5}">
                      <a16:colId xmlns:a16="http://schemas.microsoft.com/office/drawing/2014/main" xmlns="" val="3330021429"/>
                    </a:ext>
                  </a:extLst>
                </a:gridCol>
              </a:tblGrid>
              <a:tr h="370840">
                <a:tc>
                  <a:txBody>
                    <a:bodyPr/>
                    <a:lstStyle/>
                    <a:p>
                      <a:r>
                        <a:rPr lang="en-US" dirty="0"/>
                        <a:t>SSVF Type</a:t>
                      </a:r>
                    </a:p>
                  </a:txBody>
                  <a:tcPr/>
                </a:tc>
                <a:tc>
                  <a:txBody>
                    <a:bodyPr/>
                    <a:lstStyle/>
                    <a:p>
                      <a:pPr algn="ctr"/>
                      <a:r>
                        <a:rPr lang="en-US" dirty="0"/>
                        <a:t>Exits</a:t>
                      </a:r>
                    </a:p>
                  </a:txBody>
                  <a:tcPr/>
                </a:tc>
                <a:tc>
                  <a:txBody>
                    <a:bodyPr/>
                    <a:lstStyle/>
                    <a:p>
                      <a:pPr algn="ctr"/>
                      <a:r>
                        <a:rPr lang="en-US" dirty="0"/>
                        <a:t>Returns</a:t>
                      </a:r>
                    </a:p>
                  </a:txBody>
                  <a:tcPr/>
                </a:tc>
                <a:tc>
                  <a:txBody>
                    <a:bodyPr/>
                    <a:lstStyle/>
                    <a:p>
                      <a:pPr algn="ctr"/>
                      <a:r>
                        <a:rPr lang="en-US" dirty="0"/>
                        <a:t>%</a:t>
                      </a:r>
                    </a:p>
                  </a:txBody>
                  <a:tcPr/>
                </a:tc>
                <a:extLst>
                  <a:ext uri="{0D108BD9-81ED-4DB2-BD59-A6C34878D82A}">
                    <a16:rowId xmlns:a16="http://schemas.microsoft.com/office/drawing/2014/main" xmlns="" val="3189729250"/>
                  </a:ext>
                </a:extLst>
              </a:tr>
              <a:tr h="370840">
                <a:tc>
                  <a:txBody>
                    <a:bodyPr/>
                    <a:lstStyle/>
                    <a:p>
                      <a:r>
                        <a:rPr lang="en-US" dirty="0"/>
                        <a:t>HP</a:t>
                      </a:r>
                    </a:p>
                  </a:txBody>
                  <a:tcPr/>
                </a:tc>
                <a:tc>
                  <a:txBody>
                    <a:bodyPr/>
                    <a:lstStyle/>
                    <a:p>
                      <a:pPr algn="r"/>
                      <a:r>
                        <a:rPr lang="en-US" dirty="0"/>
                        <a:t>618</a:t>
                      </a:r>
                    </a:p>
                  </a:txBody>
                  <a:tcPr/>
                </a:tc>
                <a:tc>
                  <a:txBody>
                    <a:bodyPr/>
                    <a:lstStyle/>
                    <a:p>
                      <a:pPr algn="r"/>
                      <a:r>
                        <a:rPr lang="en-US" dirty="0"/>
                        <a:t>37</a:t>
                      </a:r>
                    </a:p>
                  </a:txBody>
                  <a:tcPr/>
                </a:tc>
                <a:tc>
                  <a:txBody>
                    <a:bodyPr/>
                    <a:lstStyle/>
                    <a:p>
                      <a:pPr algn="r"/>
                      <a:r>
                        <a:rPr lang="en-US" dirty="0"/>
                        <a:t>6%</a:t>
                      </a:r>
                    </a:p>
                  </a:txBody>
                  <a:tcPr/>
                </a:tc>
                <a:extLst>
                  <a:ext uri="{0D108BD9-81ED-4DB2-BD59-A6C34878D82A}">
                    <a16:rowId xmlns:a16="http://schemas.microsoft.com/office/drawing/2014/main" xmlns="" val="3831065920"/>
                  </a:ext>
                </a:extLst>
              </a:tr>
              <a:tr h="370840">
                <a:tc>
                  <a:txBody>
                    <a:bodyPr/>
                    <a:lstStyle/>
                    <a:p>
                      <a:r>
                        <a:rPr lang="en-US" dirty="0"/>
                        <a:t>RRH</a:t>
                      </a:r>
                    </a:p>
                  </a:txBody>
                  <a:tcPr/>
                </a:tc>
                <a:tc>
                  <a:txBody>
                    <a:bodyPr/>
                    <a:lstStyle/>
                    <a:p>
                      <a:pPr algn="r"/>
                      <a:r>
                        <a:rPr lang="en-US" dirty="0"/>
                        <a:t>799</a:t>
                      </a:r>
                    </a:p>
                  </a:txBody>
                  <a:tcPr/>
                </a:tc>
                <a:tc>
                  <a:txBody>
                    <a:bodyPr/>
                    <a:lstStyle/>
                    <a:p>
                      <a:pPr algn="r"/>
                      <a:r>
                        <a:rPr lang="en-US" dirty="0"/>
                        <a:t>66</a:t>
                      </a:r>
                    </a:p>
                  </a:txBody>
                  <a:tcPr/>
                </a:tc>
                <a:tc>
                  <a:txBody>
                    <a:bodyPr/>
                    <a:lstStyle/>
                    <a:p>
                      <a:pPr algn="r"/>
                      <a:r>
                        <a:rPr lang="en-US" dirty="0"/>
                        <a:t>8%</a:t>
                      </a:r>
                    </a:p>
                  </a:txBody>
                  <a:tcPr/>
                </a:tc>
                <a:extLst>
                  <a:ext uri="{0D108BD9-81ED-4DB2-BD59-A6C34878D82A}">
                    <a16:rowId xmlns:a16="http://schemas.microsoft.com/office/drawing/2014/main" xmlns="" val="1033587871"/>
                  </a:ext>
                </a:extLst>
              </a:tr>
            </a:tbl>
          </a:graphicData>
        </a:graphic>
      </p:graphicFrame>
    </p:spTree>
    <p:extLst>
      <p:ext uri="{BB962C8B-B14F-4D97-AF65-F5344CB8AC3E}">
        <p14:creationId xmlns:p14="http://schemas.microsoft.com/office/powerpoint/2010/main" val="3516916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8B123-EAFE-4A26-BC94-35D1116360D5}"/>
              </a:ext>
            </a:extLst>
          </p:cNvPr>
          <p:cNvSpPr>
            <a:spLocks noGrp="1"/>
          </p:cNvSpPr>
          <p:nvPr>
            <p:ph type="title"/>
          </p:nvPr>
        </p:nvSpPr>
        <p:spPr>
          <a:xfrm>
            <a:off x="457200" y="274638"/>
            <a:ext cx="8229600" cy="487362"/>
          </a:xfrm>
        </p:spPr>
        <p:txBody>
          <a:bodyPr>
            <a:normAutofit fontScale="90000"/>
          </a:bodyPr>
          <a:lstStyle/>
          <a:p>
            <a:r>
              <a:rPr lang="en-US" sz="2400" dirty="0">
                <a:latin typeface="Times New Roman" panose="02020603050405020304" pitchFamily="18" charset="0"/>
                <a:ea typeface="Times New Roman" panose="02020603050405020304" pitchFamily="18" charset="0"/>
              </a:rPr>
              <a:t>Finding a Way Home in Fort Bend: A Community Responds</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
        <p:nvSpPr>
          <p:cNvPr id="8" name="Rectangle 7">
            <a:extLst>
              <a:ext uri="{FF2B5EF4-FFF2-40B4-BE49-F238E27FC236}">
                <a16:creationId xmlns:a16="http://schemas.microsoft.com/office/drawing/2014/main" xmlns="" id="{BCECD60D-4CE5-4BBC-B86E-CF26783C071E}"/>
              </a:ext>
            </a:extLst>
          </p:cNvPr>
          <p:cNvSpPr/>
          <p:nvPr/>
        </p:nvSpPr>
        <p:spPr>
          <a:xfrm>
            <a:off x="2895600" y="838200"/>
            <a:ext cx="6007331" cy="4832092"/>
          </a:xfrm>
          <a:prstGeom prst="rect">
            <a:avLst/>
          </a:prstGeom>
          <a:solidFill>
            <a:schemeClr val="accent6">
              <a:lumMod val="20000"/>
              <a:lumOff val="80000"/>
            </a:schemeClr>
          </a:solidFill>
          <a:effectLst>
            <a:softEdge rad="12700"/>
          </a:effectLst>
        </p:spPr>
        <p:txBody>
          <a:bodyPr wrap="square">
            <a:spAutoFit/>
          </a:bodyPr>
          <a:lstStyle/>
          <a:p>
            <a:pPr lvl="1"/>
            <a:r>
              <a:rPr lang="en-US" sz="1400" dirty="0"/>
              <a:t>Sometimes there’s a light at the end of even the darkest tunnels. After 30 years of instability, Joseph, a Vietnam Veteran, is no longer homeless. During seemingly endless decades, Joseph worked various jobs — that's until he became disabled. Though he had disability benefits, the support wasn't enough. His challenges made finding a home unfeasible.</a:t>
            </a:r>
          </a:p>
          <a:p>
            <a:pPr lvl="1"/>
            <a:endParaRPr lang="en-US" sz="1400" dirty="0"/>
          </a:p>
          <a:p>
            <a:pPr lvl="1"/>
            <a:r>
              <a:rPr lang="en-US" sz="1400" dirty="0"/>
              <a:t>Things changed for Joseph when he met Richmond Police Officer Emanuel Vasquez. Officer Vasquez sought the help of Coalition Fort Bend Project Manager Amber Paaso in March. Amber and The Way Home partners in Fort Bend responded to the call.</a:t>
            </a:r>
          </a:p>
          <a:p>
            <a:pPr lvl="1"/>
            <a:endParaRPr lang="en-US" sz="1400" dirty="0"/>
          </a:p>
          <a:p>
            <a:pPr lvl="1"/>
            <a:r>
              <a:rPr lang="en-US" sz="1400" dirty="0"/>
              <a:t>Amber and Michael Brooks, an Outreach Case Manager with the Supportive Services for Veteran Families (SSVF) program, met with Joseph when he was living in front of a vacant building on FM 1650 in Richmond. Because he did not have a stable address or access to transportation, Joseph was not receiving the health care and medications he needed from the Veteran's Administration. Within a few days, Michael was able to help Joseph secure a studio apartment in Richmond. After a few visits to collect documents, Joseph moved into his new home this month. </a:t>
            </a:r>
          </a:p>
          <a:p>
            <a:endParaRPr lang="en-US" sz="1400" dirty="0"/>
          </a:p>
          <a:p>
            <a:r>
              <a:rPr lang="en-US" sz="1400" dirty="0"/>
              <a:t>            Thanks to several The Way Home partner organizations working      </a:t>
            </a:r>
          </a:p>
          <a:p>
            <a:r>
              <a:rPr lang="en-US" sz="1400" dirty="0"/>
              <a:t>            together, Joseph finally found his way home.</a:t>
            </a:r>
            <a:endParaRPr lang="en-US" dirty="0"/>
          </a:p>
        </p:txBody>
      </p:sp>
      <p:pic>
        <p:nvPicPr>
          <p:cNvPr id="12" name="Picture 11">
            <a:extLst>
              <a:ext uri="{FF2B5EF4-FFF2-40B4-BE49-F238E27FC236}">
                <a16:creationId xmlns:a16="http://schemas.microsoft.com/office/drawing/2014/main" xmlns="" id="{47685D77-A5EA-44CE-AFC7-47A041E9F3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00" t="10000"/>
          <a:stretch/>
        </p:blipFill>
        <p:spPr>
          <a:xfrm rot="21155011">
            <a:off x="140101" y="1718531"/>
            <a:ext cx="3168101" cy="2376076"/>
          </a:xfrm>
          <a:prstGeom prst="ellipse">
            <a:avLst/>
          </a:prstGeom>
          <a:ln>
            <a:noFill/>
          </a:ln>
          <a:effectLst>
            <a:softEdge rad="112500"/>
          </a:effectLst>
        </p:spPr>
      </p:pic>
    </p:spTree>
    <p:extLst>
      <p:ext uri="{BB962C8B-B14F-4D97-AF65-F5344CB8AC3E}">
        <p14:creationId xmlns:p14="http://schemas.microsoft.com/office/powerpoint/2010/main" val="560365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914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3820160" y="3307080"/>
            <a:ext cx="1905000" cy="6096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67360" y="563880"/>
            <a:ext cx="838200" cy="553998"/>
          </a:xfrm>
          <a:prstGeom prst="rect">
            <a:avLst/>
          </a:prstGeom>
          <a:noFill/>
          <a:ln w="19050">
            <a:solidFill>
              <a:schemeClr val="tx1"/>
            </a:solidFill>
          </a:ln>
        </p:spPr>
        <p:txBody>
          <a:bodyPr wrap="square" rtlCol="0">
            <a:spAutoFit/>
          </a:bodyPr>
          <a:lstStyle/>
          <a:p>
            <a:pPr algn="ctr"/>
            <a:r>
              <a:rPr lang="en-US" sz="1000" b="1" dirty="0" smtClean="0"/>
              <a:t>Street Outreach</a:t>
            </a:r>
          </a:p>
          <a:p>
            <a:pPr algn="ctr"/>
            <a:endParaRPr lang="en-US" sz="1000" b="1" dirty="0"/>
          </a:p>
        </p:txBody>
      </p:sp>
      <p:sp>
        <p:nvSpPr>
          <p:cNvPr id="81" name="TextBox 80"/>
          <p:cNvSpPr txBox="1"/>
          <p:nvPr/>
        </p:nvSpPr>
        <p:spPr>
          <a:xfrm>
            <a:off x="1686559" y="570806"/>
            <a:ext cx="838200" cy="553998"/>
          </a:xfrm>
          <a:prstGeom prst="rect">
            <a:avLst/>
          </a:prstGeom>
          <a:noFill/>
          <a:ln w="19050">
            <a:solidFill>
              <a:schemeClr val="tx1"/>
            </a:solidFill>
          </a:ln>
        </p:spPr>
        <p:txBody>
          <a:bodyPr wrap="square" rtlCol="0">
            <a:spAutoFit/>
          </a:bodyPr>
          <a:lstStyle/>
          <a:p>
            <a:pPr algn="ctr"/>
            <a:r>
              <a:rPr lang="en-US" sz="1000" b="1" dirty="0" smtClean="0"/>
              <a:t>Drop-in Centers</a:t>
            </a:r>
          </a:p>
          <a:p>
            <a:pPr algn="ctr"/>
            <a:endParaRPr lang="en-US" sz="1000" b="1" dirty="0"/>
          </a:p>
        </p:txBody>
      </p:sp>
      <p:sp>
        <p:nvSpPr>
          <p:cNvPr id="82" name="TextBox 81"/>
          <p:cNvSpPr txBox="1"/>
          <p:nvPr/>
        </p:nvSpPr>
        <p:spPr>
          <a:xfrm>
            <a:off x="2905760" y="563880"/>
            <a:ext cx="838200" cy="553998"/>
          </a:xfrm>
          <a:prstGeom prst="rect">
            <a:avLst/>
          </a:prstGeom>
          <a:noFill/>
          <a:ln w="19050">
            <a:solidFill>
              <a:schemeClr val="tx1"/>
            </a:solidFill>
          </a:ln>
        </p:spPr>
        <p:txBody>
          <a:bodyPr wrap="square" rtlCol="0">
            <a:spAutoFit/>
          </a:bodyPr>
          <a:lstStyle/>
          <a:p>
            <a:pPr algn="ctr"/>
            <a:r>
              <a:rPr lang="en-US" sz="1000" b="1" dirty="0" smtClean="0"/>
              <a:t>Meal programs</a:t>
            </a:r>
          </a:p>
          <a:p>
            <a:pPr algn="ctr"/>
            <a:endParaRPr lang="en-US" sz="1000" b="1" dirty="0"/>
          </a:p>
        </p:txBody>
      </p:sp>
      <p:sp>
        <p:nvSpPr>
          <p:cNvPr id="83" name="TextBox 82"/>
          <p:cNvSpPr txBox="1"/>
          <p:nvPr/>
        </p:nvSpPr>
        <p:spPr>
          <a:xfrm>
            <a:off x="3820160" y="563880"/>
            <a:ext cx="1219200" cy="530915"/>
          </a:xfrm>
          <a:prstGeom prst="rect">
            <a:avLst/>
          </a:prstGeom>
          <a:noFill/>
          <a:ln w="19050">
            <a:solidFill>
              <a:schemeClr val="tx1"/>
            </a:solidFill>
          </a:ln>
        </p:spPr>
        <p:txBody>
          <a:bodyPr wrap="square" rtlCol="0">
            <a:spAutoFit/>
          </a:bodyPr>
          <a:lstStyle/>
          <a:p>
            <a:pPr algn="ctr"/>
            <a:r>
              <a:rPr lang="en-US" sz="950" b="1" dirty="0" smtClean="0"/>
              <a:t>Healthcare &amp;</a:t>
            </a:r>
          </a:p>
          <a:p>
            <a:pPr algn="ctr"/>
            <a:r>
              <a:rPr lang="en-US" sz="950" b="1" dirty="0" smtClean="0"/>
              <a:t>mental health providers</a:t>
            </a:r>
          </a:p>
        </p:txBody>
      </p:sp>
      <p:sp>
        <p:nvSpPr>
          <p:cNvPr id="84" name="TextBox 83"/>
          <p:cNvSpPr txBox="1"/>
          <p:nvPr/>
        </p:nvSpPr>
        <p:spPr>
          <a:xfrm>
            <a:off x="5235055" y="502325"/>
            <a:ext cx="928255" cy="677108"/>
          </a:xfrm>
          <a:prstGeom prst="rect">
            <a:avLst/>
          </a:prstGeom>
          <a:noFill/>
          <a:ln w="19050">
            <a:solidFill>
              <a:schemeClr val="tx1"/>
            </a:solidFill>
          </a:ln>
        </p:spPr>
        <p:txBody>
          <a:bodyPr wrap="square" rtlCol="0">
            <a:spAutoFit/>
          </a:bodyPr>
          <a:lstStyle/>
          <a:p>
            <a:pPr algn="ctr"/>
            <a:r>
              <a:rPr lang="en-US" sz="950" b="1" dirty="0" smtClean="0"/>
              <a:t>Faith-based programs and ministries</a:t>
            </a:r>
            <a:endParaRPr lang="en-US" sz="950" b="1" dirty="0"/>
          </a:p>
        </p:txBody>
      </p:sp>
      <p:sp>
        <p:nvSpPr>
          <p:cNvPr id="85" name="TextBox 84"/>
          <p:cNvSpPr txBox="1"/>
          <p:nvPr/>
        </p:nvSpPr>
        <p:spPr>
          <a:xfrm>
            <a:off x="7020560" y="1841659"/>
            <a:ext cx="1676400" cy="553998"/>
          </a:xfrm>
          <a:prstGeom prst="rect">
            <a:avLst/>
          </a:prstGeom>
          <a:noFill/>
          <a:ln w="19050">
            <a:solidFill>
              <a:schemeClr val="tx1"/>
            </a:solidFill>
          </a:ln>
        </p:spPr>
        <p:txBody>
          <a:bodyPr wrap="square" rtlCol="0">
            <a:spAutoFit/>
          </a:bodyPr>
          <a:lstStyle/>
          <a:p>
            <a:pPr algn="ctr"/>
            <a:r>
              <a:rPr lang="en-US" sz="1000" b="1" dirty="0" smtClean="0"/>
              <a:t>Criminal Justice</a:t>
            </a:r>
          </a:p>
          <a:p>
            <a:pPr algn="ctr"/>
            <a:r>
              <a:rPr lang="en-US" sz="1000" b="1" dirty="0" smtClean="0"/>
              <a:t> System</a:t>
            </a:r>
          </a:p>
          <a:p>
            <a:pPr algn="ctr"/>
            <a:endParaRPr lang="en-US" sz="1000" b="1" dirty="0"/>
          </a:p>
        </p:txBody>
      </p:sp>
      <p:sp>
        <p:nvSpPr>
          <p:cNvPr id="86" name="TextBox 85"/>
          <p:cNvSpPr txBox="1"/>
          <p:nvPr/>
        </p:nvSpPr>
        <p:spPr>
          <a:xfrm>
            <a:off x="3820160" y="3440370"/>
            <a:ext cx="1905000" cy="246221"/>
          </a:xfrm>
          <a:prstGeom prst="rect">
            <a:avLst/>
          </a:prstGeom>
          <a:noFill/>
          <a:ln w="19050">
            <a:solidFill>
              <a:schemeClr val="tx1"/>
            </a:solidFill>
          </a:ln>
        </p:spPr>
        <p:txBody>
          <a:bodyPr wrap="square" rtlCol="0">
            <a:spAutoFit/>
          </a:bodyPr>
          <a:lstStyle/>
          <a:p>
            <a:pPr algn="ctr"/>
            <a:r>
              <a:rPr lang="en-US" sz="1000" b="1" dirty="0" smtClean="0"/>
              <a:t>Transitional Housing</a:t>
            </a:r>
            <a:endParaRPr lang="en-US" sz="1000" b="1" dirty="0"/>
          </a:p>
        </p:txBody>
      </p:sp>
      <p:sp>
        <p:nvSpPr>
          <p:cNvPr id="87" name="TextBox 86"/>
          <p:cNvSpPr txBox="1"/>
          <p:nvPr/>
        </p:nvSpPr>
        <p:spPr>
          <a:xfrm>
            <a:off x="2258060" y="2067281"/>
            <a:ext cx="1905000" cy="553998"/>
          </a:xfrm>
          <a:prstGeom prst="rect">
            <a:avLst/>
          </a:prstGeom>
          <a:noFill/>
          <a:ln w="19050">
            <a:solidFill>
              <a:schemeClr val="tx1"/>
            </a:solidFill>
          </a:ln>
        </p:spPr>
        <p:txBody>
          <a:bodyPr wrap="square" rtlCol="0">
            <a:spAutoFit/>
          </a:bodyPr>
          <a:lstStyle/>
          <a:p>
            <a:pPr algn="ctr"/>
            <a:r>
              <a:rPr lang="en-US" sz="1000" b="1" dirty="0" smtClean="0"/>
              <a:t>Emergency Shelter</a:t>
            </a:r>
          </a:p>
          <a:p>
            <a:pPr algn="ctr"/>
            <a:endParaRPr lang="en-US" sz="1000" b="1" dirty="0"/>
          </a:p>
          <a:p>
            <a:pPr algn="ctr"/>
            <a:endParaRPr lang="en-US" sz="1000" b="1" dirty="0"/>
          </a:p>
        </p:txBody>
      </p:sp>
      <p:sp>
        <p:nvSpPr>
          <p:cNvPr id="88" name="TextBox 87"/>
          <p:cNvSpPr txBox="1"/>
          <p:nvPr/>
        </p:nvSpPr>
        <p:spPr>
          <a:xfrm>
            <a:off x="543560" y="4983480"/>
            <a:ext cx="1447800" cy="553998"/>
          </a:xfrm>
          <a:prstGeom prst="rect">
            <a:avLst/>
          </a:prstGeom>
          <a:noFill/>
          <a:ln w="19050">
            <a:solidFill>
              <a:schemeClr val="tx1"/>
            </a:solidFill>
          </a:ln>
        </p:spPr>
        <p:txBody>
          <a:bodyPr wrap="square" rtlCol="0">
            <a:spAutoFit/>
          </a:bodyPr>
          <a:lstStyle/>
          <a:p>
            <a:pPr algn="ctr"/>
            <a:r>
              <a:rPr lang="en-US" sz="1000" b="1" dirty="0" smtClean="0"/>
              <a:t>Permanent Supportive</a:t>
            </a:r>
          </a:p>
          <a:p>
            <a:pPr algn="ctr"/>
            <a:r>
              <a:rPr lang="en-US" sz="1000" b="1" dirty="0" smtClean="0"/>
              <a:t> Housing</a:t>
            </a:r>
            <a:endParaRPr lang="en-US" sz="1000" b="1" dirty="0"/>
          </a:p>
        </p:txBody>
      </p:sp>
      <p:sp>
        <p:nvSpPr>
          <p:cNvPr id="89" name="TextBox 88"/>
          <p:cNvSpPr txBox="1"/>
          <p:nvPr/>
        </p:nvSpPr>
        <p:spPr>
          <a:xfrm>
            <a:off x="429260" y="3992881"/>
            <a:ext cx="1600200" cy="400110"/>
          </a:xfrm>
          <a:prstGeom prst="rect">
            <a:avLst/>
          </a:prstGeom>
          <a:noFill/>
          <a:ln w="19050">
            <a:solidFill>
              <a:schemeClr val="tx1"/>
            </a:solidFill>
          </a:ln>
        </p:spPr>
        <p:txBody>
          <a:bodyPr wrap="square" rtlCol="0">
            <a:spAutoFit/>
          </a:bodyPr>
          <a:lstStyle/>
          <a:p>
            <a:pPr algn="ctr"/>
            <a:r>
              <a:rPr lang="en-US" sz="1000" b="1" dirty="0" smtClean="0"/>
              <a:t>Safe Havens</a:t>
            </a:r>
          </a:p>
          <a:p>
            <a:pPr algn="ctr"/>
            <a:endParaRPr lang="en-US" sz="1000" b="1" dirty="0"/>
          </a:p>
        </p:txBody>
      </p:sp>
      <p:sp>
        <p:nvSpPr>
          <p:cNvPr id="90" name="TextBox 89"/>
          <p:cNvSpPr txBox="1"/>
          <p:nvPr/>
        </p:nvSpPr>
        <p:spPr>
          <a:xfrm>
            <a:off x="6715760" y="4933123"/>
            <a:ext cx="1829729" cy="553998"/>
          </a:xfrm>
          <a:prstGeom prst="rect">
            <a:avLst/>
          </a:prstGeom>
          <a:noFill/>
          <a:ln w="19050">
            <a:solidFill>
              <a:schemeClr val="tx1"/>
            </a:solidFill>
          </a:ln>
        </p:spPr>
        <p:txBody>
          <a:bodyPr wrap="square" rtlCol="0">
            <a:spAutoFit/>
          </a:bodyPr>
          <a:lstStyle/>
          <a:p>
            <a:pPr algn="ctr"/>
            <a:r>
              <a:rPr lang="en-US" sz="1000" b="1" dirty="0" smtClean="0"/>
              <a:t>Affordable/Fair Market Housing </a:t>
            </a:r>
            <a:endParaRPr lang="en-US" sz="1000" b="1" dirty="0"/>
          </a:p>
          <a:p>
            <a:pPr algn="ctr"/>
            <a:endParaRPr lang="en-US" sz="1000" b="1" dirty="0"/>
          </a:p>
        </p:txBody>
      </p:sp>
      <p:sp>
        <p:nvSpPr>
          <p:cNvPr id="91" name="TextBox 90"/>
          <p:cNvSpPr txBox="1"/>
          <p:nvPr/>
        </p:nvSpPr>
        <p:spPr>
          <a:xfrm>
            <a:off x="6372860" y="473939"/>
            <a:ext cx="838200" cy="646331"/>
          </a:xfrm>
          <a:prstGeom prst="rect">
            <a:avLst/>
          </a:prstGeom>
          <a:noFill/>
          <a:ln w="19050">
            <a:solidFill>
              <a:schemeClr val="tx1"/>
            </a:solidFill>
          </a:ln>
        </p:spPr>
        <p:txBody>
          <a:bodyPr wrap="square" rtlCol="0">
            <a:spAutoFit/>
          </a:bodyPr>
          <a:lstStyle/>
          <a:p>
            <a:pPr algn="ctr"/>
            <a:r>
              <a:rPr lang="en-US" sz="900" b="1" dirty="0" smtClean="0"/>
              <a:t>211 United Way Helpline referrals</a:t>
            </a:r>
            <a:endParaRPr lang="en-US" sz="900" b="1" dirty="0"/>
          </a:p>
        </p:txBody>
      </p:sp>
      <p:sp>
        <p:nvSpPr>
          <p:cNvPr id="93" name="TextBox 92"/>
          <p:cNvSpPr txBox="1"/>
          <p:nvPr/>
        </p:nvSpPr>
        <p:spPr>
          <a:xfrm>
            <a:off x="7553960" y="517713"/>
            <a:ext cx="990600" cy="646331"/>
          </a:xfrm>
          <a:prstGeom prst="rect">
            <a:avLst/>
          </a:prstGeom>
          <a:noFill/>
          <a:ln w="19050">
            <a:solidFill>
              <a:schemeClr val="tx1"/>
            </a:solidFill>
          </a:ln>
        </p:spPr>
        <p:txBody>
          <a:bodyPr wrap="square" rtlCol="0">
            <a:spAutoFit/>
          </a:bodyPr>
          <a:lstStyle/>
          <a:p>
            <a:pPr algn="ctr"/>
            <a:r>
              <a:rPr lang="en-US" sz="900" b="1" dirty="0" smtClean="0"/>
              <a:t>Walk-ins</a:t>
            </a:r>
          </a:p>
          <a:p>
            <a:pPr algn="ctr"/>
            <a:r>
              <a:rPr lang="en-US" sz="900" b="1" dirty="0" smtClean="0"/>
              <a:t>&amp; </a:t>
            </a:r>
          </a:p>
          <a:p>
            <a:pPr algn="ctr"/>
            <a:r>
              <a:rPr lang="en-US" sz="900" b="1" dirty="0" smtClean="0"/>
              <a:t>Direct phone inquiries</a:t>
            </a:r>
            <a:endParaRPr lang="en-US" sz="900" b="1" dirty="0"/>
          </a:p>
        </p:txBody>
      </p:sp>
      <p:cxnSp>
        <p:nvCxnSpPr>
          <p:cNvPr id="95" name="Straight Arrow Connector 94"/>
          <p:cNvCxnSpPr/>
          <p:nvPr/>
        </p:nvCxnSpPr>
        <p:spPr>
          <a:xfrm>
            <a:off x="1076960" y="1173480"/>
            <a:ext cx="1295400" cy="12661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6200000" flipH="1">
            <a:off x="2338605" y="1207232"/>
            <a:ext cx="981911" cy="91440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6200000" flipH="1">
            <a:off x="3367306" y="1321534"/>
            <a:ext cx="981908" cy="685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0800000" flipV="1">
            <a:off x="2524760" y="1173480"/>
            <a:ext cx="1676400" cy="91440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flipV="1">
            <a:off x="3515360" y="1132776"/>
            <a:ext cx="2209800" cy="955103"/>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flipV="1">
            <a:off x="4086860" y="1132776"/>
            <a:ext cx="2514600" cy="1060593"/>
          </a:xfrm>
          <a:prstGeom prst="straightConnector1">
            <a:avLst/>
          </a:prstGeom>
          <a:ln w="190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4201160" y="1173475"/>
            <a:ext cx="3924300" cy="126611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0800000" flipV="1">
            <a:off x="4201160" y="2316480"/>
            <a:ext cx="2819400" cy="38100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0800000" flipV="1">
            <a:off x="5534660" y="2316480"/>
            <a:ext cx="2095500" cy="99060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0800000" flipV="1">
            <a:off x="2067560" y="2316480"/>
            <a:ext cx="5981700" cy="306711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5725162" y="1173475"/>
            <a:ext cx="2400298" cy="251311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3" idx="2"/>
          </p:cNvCxnSpPr>
          <p:nvPr/>
        </p:nvCxnSpPr>
        <p:spPr>
          <a:xfrm flipH="1">
            <a:off x="1229360" y="1094795"/>
            <a:ext cx="3200400" cy="274568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824069" y="2503580"/>
            <a:ext cx="2743201"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6200000" flipH="1">
            <a:off x="-1075690" y="3027655"/>
            <a:ext cx="3810000" cy="190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86359" y="2818106"/>
            <a:ext cx="3733801" cy="53340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16200000" flipH="1">
            <a:off x="2696210" y="1802130"/>
            <a:ext cx="2133600" cy="8763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676910" y="2259330"/>
            <a:ext cx="3733800" cy="1562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1991360" y="1217904"/>
            <a:ext cx="2438400" cy="376557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6200000" flipH="1">
            <a:off x="3742718" y="2010437"/>
            <a:ext cx="2212285" cy="38100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16200000" flipH="1">
            <a:off x="4315458" y="2202178"/>
            <a:ext cx="3733804" cy="16764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4180808" y="1762727"/>
            <a:ext cx="2174305" cy="9144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88" idx="3"/>
          </p:cNvCxnSpPr>
          <p:nvPr/>
        </p:nvCxnSpPr>
        <p:spPr>
          <a:xfrm flipH="1">
            <a:off x="1991360" y="1132777"/>
            <a:ext cx="3733800" cy="4127702"/>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a:off x="5115559" y="1402079"/>
            <a:ext cx="2133602" cy="1676400"/>
          </a:xfrm>
          <a:prstGeom prst="straightConnector1">
            <a:avLst/>
          </a:prstGeom>
          <a:ln w="190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10800000" flipV="1">
            <a:off x="1991360" y="1173477"/>
            <a:ext cx="4724400" cy="4210113"/>
          </a:xfrm>
          <a:prstGeom prst="straightConnector1">
            <a:avLst/>
          </a:prstGeom>
          <a:ln w="190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10800000" flipV="1">
            <a:off x="1991360" y="1174272"/>
            <a:ext cx="6248401" cy="434260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16200000" flipH="1">
            <a:off x="5296505" y="3964335"/>
            <a:ext cx="1466910" cy="1371600"/>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70" idx="2"/>
          </p:cNvCxnSpPr>
          <p:nvPr/>
        </p:nvCxnSpPr>
        <p:spPr>
          <a:xfrm rot="5400000">
            <a:off x="2238613" y="2373233"/>
            <a:ext cx="990600" cy="4077494"/>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1991359" y="5383591"/>
            <a:ext cx="4724401" cy="133291"/>
          </a:xfrm>
          <a:prstGeom prst="straightConnector1">
            <a:avLst/>
          </a:prstGeom>
          <a:ln w="190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16200000" flipV="1">
            <a:off x="4353560" y="1592580"/>
            <a:ext cx="2209800" cy="4419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10800000">
            <a:off x="5725161" y="3840480"/>
            <a:ext cx="2514601" cy="1066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flipV="1">
            <a:off x="1457960" y="4983480"/>
            <a:ext cx="5257800" cy="40011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317343" y="4677886"/>
            <a:ext cx="457200" cy="1589"/>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906904" y="1939181"/>
            <a:ext cx="914398" cy="1015663"/>
          </a:xfrm>
          <a:prstGeom prst="rect">
            <a:avLst/>
          </a:prstGeom>
          <a:noFill/>
          <a:ln w="19050">
            <a:solidFill>
              <a:schemeClr val="tx1"/>
            </a:solidFill>
          </a:ln>
        </p:spPr>
        <p:txBody>
          <a:bodyPr wrap="square" rtlCol="0">
            <a:spAutoFit/>
          </a:bodyPr>
          <a:lstStyle/>
          <a:p>
            <a:pPr algn="ctr"/>
            <a:r>
              <a:rPr lang="en-US" sz="1000" b="1" dirty="0" smtClean="0"/>
              <a:t>DV/Sexual Assault Crisis Centers</a:t>
            </a:r>
          </a:p>
          <a:p>
            <a:pPr algn="ctr"/>
            <a:r>
              <a:rPr lang="en-US" sz="1000" b="1" dirty="0" smtClean="0"/>
              <a:t> and Shelters</a:t>
            </a:r>
            <a:endParaRPr lang="en-US" sz="1000" b="1" dirty="0"/>
          </a:p>
        </p:txBody>
      </p:sp>
      <p:cxnSp>
        <p:nvCxnSpPr>
          <p:cNvPr id="131" name="Straight Arrow Connector 130"/>
          <p:cNvCxnSpPr/>
          <p:nvPr/>
        </p:nvCxnSpPr>
        <p:spPr>
          <a:xfrm>
            <a:off x="1076960" y="2545080"/>
            <a:ext cx="685800" cy="22483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86" idx="1"/>
          </p:cNvCxnSpPr>
          <p:nvPr/>
        </p:nvCxnSpPr>
        <p:spPr>
          <a:xfrm>
            <a:off x="1172210" y="2650569"/>
            <a:ext cx="2647950" cy="9129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1800859" y="2439590"/>
            <a:ext cx="5257800" cy="24676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1915158" y="2574367"/>
            <a:ext cx="1181099" cy="469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1800859" y="2650569"/>
            <a:ext cx="5829301" cy="286631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43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par>
                                <p:cTn id="8" presetID="16" presetClass="entr" presetSubtype="21"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barn(inVertical)">
                                      <p:cBhvr>
                                        <p:cTn id="13" dur="500"/>
                                        <p:tgtEl>
                                          <p:spTgt spid="96"/>
                                        </p:tgtEl>
                                      </p:cBhvr>
                                    </p:animEffect>
                                  </p:childTnLst>
                                </p:cTn>
                              </p:par>
                              <p:par>
                                <p:cTn id="14" presetID="16" presetClass="entr" presetSubtype="21"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barn(inVertical)">
                                      <p:cBhvr>
                                        <p:cTn id="16" dur="500"/>
                                        <p:tgtEl>
                                          <p:spTgt spid="97"/>
                                        </p:tgtEl>
                                      </p:cBhvr>
                                    </p:animEffect>
                                  </p:childTnLst>
                                </p:cTn>
                              </p:par>
                              <p:par>
                                <p:cTn id="17" presetID="16" presetClass="entr" presetSubtype="21"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par>
                                <p:cTn id="23" presetID="16" presetClass="entr" presetSubtype="21" fill="hold"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barn(inVertical)">
                                      <p:cBhvr>
                                        <p:cTn id="25" dur="500"/>
                                        <p:tgtEl>
                                          <p:spTgt spid="100"/>
                                        </p:tgtEl>
                                      </p:cBhvr>
                                    </p:animEffect>
                                  </p:childTnLst>
                                </p:cTn>
                              </p:par>
                              <p:par>
                                <p:cTn id="26" presetID="16" presetClass="entr" presetSubtype="21" fill="hold"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barn(inVertical)">
                                      <p:cBhvr>
                                        <p:cTn id="28" dur="500"/>
                                        <p:tgtEl>
                                          <p:spTgt spid="101"/>
                                        </p:tgtEl>
                                      </p:cBhvr>
                                    </p:animEffect>
                                  </p:childTnLst>
                                </p:cTn>
                              </p:par>
                              <p:par>
                                <p:cTn id="29" presetID="16" presetClass="entr" presetSubtype="21"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barn(inVertical)">
                                      <p:cBhvr>
                                        <p:cTn id="31" dur="500"/>
                                        <p:tgtEl>
                                          <p:spTgt spid="102"/>
                                        </p:tgtEl>
                                      </p:cBhvr>
                                    </p:animEffect>
                                  </p:childTnLst>
                                </p:cTn>
                              </p:par>
                              <p:par>
                                <p:cTn id="32" presetID="16" presetClass="entr" presetSubtype="21"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barn(inVertical)">
                                      <p:cBhvr>
                                        <p:cTn id="34" dur="500"/>
                                        <p:tgtEl>
                                          <p:spTgt spid="103"/>
                                        </p:tgtEl>
                                      </p:cBhvr>
                                    </p:animEffect>
                                  </p:childTnLst>
                                </p:cTn>
                              </p:par>
                              <p:par>
                                <p:cTn id="35" presetID="16" presetClass="entr" presetSubtype="21"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barn(inVertical)">
                                      <p:cBhvr>
                                        <p:cTn id="37" dur="500"/>
                                        <p:tgtEl>
                                          <p:spTgt spid="104"/>
                                        </p:tgtEl>
                                      </p:cBhvr>
                                    </p:animEffect>
                                  </p:childTnLst>
                                </p:cTn>
                              </p:par>
                              <p:par>
                                <p:cTn id="38" presetID="16" presetClass="entr" presetSubtype="21" fill="hold" nodeType="with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barn(inVertical)">
                                      <p:cBhvr>
                                        <p:cTn id="40" dur="500"/>
                                        <p:tgtEl>
                                          <p:spTgt spid="106"/>
                                        </p:tgtEl>
                                      </p:cBhvr>
                                    </p:animEffect>
                                  </p:childTnLst>
                                </p:cTn>
                              </p:par>
                              <p:par>
                                <p:cTn id="41" presetID="16" presetClass="entr" presetSubtype="21" fill="hold"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barn(inVertical)">
                                      <p:cBhvr>
                                        <p:cTn id="43" dur="500"/>
                                        <p:tgtEl>
                                          <p:spTgt spid="107"/>
                                        </p:tgtEl>
                                      </p:cBhvr>
                                    </p:animEffect>
                                  </p:childTnLst>
                                </p:cTn>
                              </p:par>
                              <p:par>
                                <p:cTn id="44" presetID="16" presetClass="entr" presetSubtype="21"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barn(inVertical)">
                                      <p:cBhvr>
                                        <p:cTn id="46" dur="500"/>
                                        <p:tgtEl>
                                          <p:spTgt spid="108"/>
                                        </p:tgtEl>
                                      </p:cBhvr>
                                    </p:animEffect>
                                  </p:childTnLst>
                                </p:cTn>
                              </p:par>
                              <p:par>
                                <p:cTn id="47" presetID="16" presetClass="entr" presetSubtype="21" fill="hold" nodeType="with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barn(inVertical)">
                                      <p:cBhvr>
                                        <p:cTn id="49" dur="500"/>
                                        <p:tgtEl>
                                          <p:spTgt spid="109"/>
                                        </p:tgtEl>
                                      </p:cBhvr>
                                    </p:animEffect>
                                  </p:childTnLst>
                                </p:cTn>
                              </p:par>
                              <p:par>
                                <p:cTn id="50" presetID="16" presetClass="entr" presetSubtype="21" fill="hold"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barn(inVertical)">
                                      <p:cBhvr>
                                        <p:cTn id="52" dur="500"/>
                                        <p:tgtEl>
                                          <p:spTgt spid="110"/>
                                        </p:tgtEl>
                                      </p:cBhvr>
                                    </p:animEffect>
                                  </p:childTnLst>
                                </p:cTn>
                              </p:par>
                              <p:par>
                                <p:cTn id="53" presetID="16" presetClass="entr" presetSubtype="21"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barn(inVertical)">
                                      <p:cBhvr>
                                        <p:cTn id="55" dur="500"/>
                                        <p:tgtEl>
                                          <p:spTgt spid="111"/>
                                        </p:tgtEl>
                                      </p:cBhvr>
                                    </p:animEffect>
                                  </p:childTnLst>
                                </p:cTn>
                              </p:par>
                              <p:par>
                                <p:cTn id="56" presetID="16" presetClass="entr" presetSubtype="21" fill="hold" nodeType="with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barn(inVertical)">
                                      <p:cBhvr>
                                        <p:cTn id="58" dur="500"/>
                                        <p:tgtEl>
                                          <p:spTgt spid="112"/>
                                        </p:tgtEl>
                                      </p:cBhvr>
                                    </p:animEffect>
                                  </p:childTnLst>
                                </p:cTn>
                              </p:par>
                              <p:par>
                                <p:cTn id="59" presetID="16" presetClass="entr" presetSubtype="21" fill="hold" nodeType="with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barn(inVertical)">
                                      <p:cBhvr>
                                        <p:cTn id="61" dur="500"/>
                                        <p:tgtEl>
                                          <p:spTgt spid="113"/>
                                        </p:tgtEl>
                                      </p:cBhvr>
                                    </p:animEffect>
                                  </p:childTnLst>
                                </p:cTn>
                              </p:par>
                              <p:par>
                                <p:cTn id="62" presetID="16" presetClass="entr" presetSubtype="21" fill="hold" nodeType="with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barn(inVertical)">
                                      <p:cBhvr>
                                        <p:cTn id="64" dur="500"/>
                                        <p:tgtEl>
                                          <p:spTgt spid="114"/>
                                        </p:tgtEl>
                                      </p:cBhvr>
                                    </p:animEffect>
                                  </p:childTnLst>
                                </p:cTn>
                              </p:par>
                              <p:par>
                                <p:cTn id="65" presetID="16" presetClass="entr" presetSubtype="21"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barn(inVertical)">
                                      <p:cBhvr>
                                        <p:cTn id="67" dur="500"/>
                                        <p:tgtEl>
                                          <p:spTgt spid="115"/>
                                        </p:tgtEl>
                                      </p:cBhvr>
                                    </p:animEffect>
                                  </p:childTnLst>
                                </p:cTn>
                              </p:par>
                              <p:par>
                                <p:cTn id="68" presetID="16" presetClass="entr" presetSubtype="21" fill="hold" nodeType="withEffect">
                                  <p:stCondLst>
                                    <p:cond delay="0"/>
                                  </p:stCondLst>
                                  <p:childTnLst>
                                    <p:set>
                                      <p:cBhvr>
                                        <p:cTn id="69" dur="1" fill="hold">
                                          <p:stCondLst>
                                            <p:cond delay="0"/>
                                          </p:stCondLst>
                                        </p:cTn>
                                        <p:tgtEl>
                                          <p:spTgt spid="116"/>
                                        </p:tgtEl>
                                        <p:attrNameLst>
                                          <p:attrName>style.visibility</p:attrName>
                                        </p:attrNameLst>
                                      </p:cBhvr>
                                      <p:to>
                                        <p:strVal val="visible"/>
                                      </p:to>
                                    </p:set>
                                    <p:animEffect transition="in" filter="barn(inVertical)">
                                      <p:cBhvr>
                                        <p:cTn id="70" dur="500"/>
                                        <p:tgtEl>
                                          <p:spTgt spid="116"/>
                                        </p:tgtEl>
                                      </p:cBhvr>
                                    </p:animEffect>
                                  </p:childTnLst>
                                </p:cTn>
                              </p:par>
                              <p:par>
                                <p:cTn id="71" presetID="16" presetClass="entr" presetSubtype="21" fill="hold"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barn(inVertical)">
                                      <p:cBhvr>
                                        <p:cTn id="73" dur="500"/>
                                        <p:tgtEl>
                                          <p:spTgt spid="118"/>
                                        </p:tgtEl>
                                      </p:cBhvr>
                                    </p:animEffect>
                                  </p:childTnLst>
                                </p:cTn>
                              </p:par>
                              <p:par>
                                <p:cTn id="74" presetID="16" presetClass="entr" presetSubtype="21" fill="hold" nodeType="with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barn(inVertical)">
                                      <p:cBhvr>
                                        <p:cTn id="76" dur="500"/>
                                        <p:tgtEl>
                                          <p:spTgt spid="119"/>
                                        </p:tgtEl>
                                      </p:cBhvr>
                                    </p:animEffect>
                                  </p:childTnLst>
                                </p:cTn>
                              </p:par>
                              <p:par>
                                <p:cTn id="77" presetID="16" presetClass="entr" presetSubtype="21" fill="hold" nodeType="withEffect">
                                  <p:stCondLst>
                                    <p:cond delay="0"/>
                                  </p:stCondLst>
                                  <p:childTnLst>
                                    <p:set>
                                      <p:cBhvr>
                                        <p:cTn id="78" dur="1" fill="hold">
                                          <p:stCondLst>
                                            <p:cond delay="0"/>
                                          </p:stCondLst>
                                        </p:cTn>
                                        <p:tgtEl>
                                          <p:spTgt spid="120"/>
                                        </p:tgtEl>
                                        <p:attrNameLst>
                                          <p:attrName>style.visibility</p:attrName>
                                        </p:attrNameLst>
                                      </p:cBhvr>
                                      <p:to>
                                        <p:strVal val="visible"/>
                                      </p:to>
                                    </p:set>
                                    <p:animEffect transition="in" filter="barn(inVertical)">
                                      <p:cBhvr>
                                        <p:cTn id="79" dur="500"/>
                                        <p:tgtEl>
                                          <p:spTgt spid="120"/>
                                        </p:tgtEl>
                                      </p:cBhvr>
                                    </p:animEffect>
                                  </p:childTnLst>
                                </p:cTn>
                              </p:par>
                              <p:par>
                                <p:cTn id="80" presetID="16" presetClass="entr" presetSubtype="21" fill="hold" nodeType="withEffect">
                                  <p:stCondLst>
                                    <p:cond delay="0"/>
                                  </p:stCondLst>
                                  <p:childTnLst>
                                    <p:set>
                                      <p:cBhvr>
                                        <p:cTn id="81" dur="1" fill="hold">
                                          <p:stCondLst>
                                            <p:cond delay="0"/>
                                          </p:stCondLst>
                                        </p:cTn>
                                        <p:tgtEl>
                                          <p:spTgt spid="121"/>
                                        </p:tgtEl>
                                        <p:attrNameLst>
                                          <p:attrName>style.visibility</p:attrName>
                                        </p:attrNameLst>
                                      </p:cBhvr>
                                      <p:to>
                                        <p:strVal val="visible"/>
                                      </p:to>
                                    </p:set>
                                    <p:animEffect transition="in" filter="barn(inVertical)">
                                      <p:cBhvr>
                                        <p:cTn id="82" dur="500"/>
                                        <p:tgtEl>
                                          <p:spTgt spid="121"/>
                                        </p:tgtEl>
                                      </p:cBhvr>
                                    </p:animEffect>
                                  </p:childTnLst>
                                </p:cTn>
                              </p:par>
                              <p:par>
                                <p:cTn id="83" presetID="16" presetClass="entr" presetSubtype="21" fill="hold" nodeType="withEffect">
                                  <p:stCondLst>
                                    <p:cond delay="0"/>
                                  </p:stCondLst>
                                  <p:childTnLst>
                                    <p:set>
                                      <p:cBhvr>
                                        <p:cTn id="84" dur="1" fill="hold">
                                          <p:stCondLst>
                                            <p:cond delay="0"/>
                                          </p:stCondLst>
                                        </p:cTn>
                                        <p:tgtEl>
                                          <p:spTgt spid="122"/>
                                        </p:tgtEl>
                                        <p:attrNameLst>
                                          <p:attrName>style.visibility</p:attrName>
                                        </p:attrNameLst>
                                      </p:cBhvr>
                                      <p:to>
                                        <p:strVal val="visible"/>
                                      </p:to>
                                    </p:set>
                                    <p:animEffect transition="in" filter="barn(inVertical)">
                                      <p:cBhvr>
                                        <p:cTn id="85" dur="500"/>
                                        <p:tgtEl>
                                          <p:spTgt spid="122"/>
                                        </p:tgtEl>
                                      </p:cBhvr>
                                    </p:animEffect>
                                  </p:childTnLst>
                                </p:cTn>
                              </p:par>
                              <p:par>
                                <p:cTn id="86" presetID="16" presetClass="entr" presetSubtype="21" fill="hold"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barn(inVertical)">
                                      <p:cBhvr>
                                        <p:cTn id="88" dur="500"/>
                                        <p:tgtEl>
                                          <p:spTgt spid="123"/>
                                        </p:tgtEl>
                                      </p:cBhvr>
                                    </p:animEffect>
                                  </p:childTnLst>
                                </p:cTn>
                              </p:par>
                              <p:par>
                                <p:cTn id="89" presetID="16" presetClass="entr" presetSubtype="21" fill="hold" nodeType="withEffect">
                                  <p:stCondLst>
                                    <p:cond delay="0"/>
                                  </p:stCondLst>
                                  <p:childTnLst>
                                    <p:set>
                                      <p:cBhvr>
                                        <p:cTn id="90" dur="1" fill="hold">
                                          <p:stCondLst>
                                            <p:cond delay="0"/>
                                          </p:stCondLst>
                                        </p:cTn>
                                        <p:tgtEl>
                                          <p:spTgt spid="124"/>
                                        </p:tgtEl>
                                        <p:attrNameLst>
                                          <p:attrName>style.visibility</p:attrName>
                                        </p:attrNameLst>
                                      </p:cBhvr>
                                      <p:to>
                                        <p:strVal val="visible"/>
                                      </p:to>
                                    </p:set>
                                    <p:animEffect transition="in" filter="barn(inVertical)">
                                      <p:cBhvr>
                                        <p:cTn id="91" dur="500"/>
                                        <p:tgtEl>
                                          <p:spTgt spid="124"/>
                                        </p:tgtEl>
                                      </p:cBhvr>
                                    </p:animEffect>
                                  </p:childTnLst>
                                </p:cTn>
                              </p:par>
                              <p:par>
                                <p:cTn id="92" presetID="16" presetClass="entr" presetSubtype="21" fill="hold" nodeType="with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barn(inVertical)">
                                      <p:cBhvr>
                                        <p:cTn id="94" dur="500"/>
                                        <p:tgtEl>
                                          <p:spTgt spid="125"/>
                                        </p:tgtEl>
                                      </p:cBhvr>
                                    </p:animEffect>
                                  </p:childTnLst>
                                </p:cTn>
                              </p:par>
                              <p:par>
                                <p:cTn id="95" presetID="16" presetClass="entr" presetSubtype="21" fill="hold" nodeType="withEffect">
                                  <p:stCondLst>
                                    <p:cond delay="0"/>
                                  </p:stCondLst>
                                  <p:childTnLst>
                                    <p:set>
                                      <p:cBhvr>
                                        <p:cTn id="96" dur="1" fill="hold">
                                          <p:stCondLst>
                                            <p:cond delay="0"/>
                                          </p:stCondLst>
                                        </p:cTn>
                                        <p:tgtEl>
                                          <p:spTgt spid="126"/>
                                        </p:tgtEl>
                                        <p:attrNameLst>
                                          <p:attrName>style.visibility</p:attrName>
                                        </p:attrNameLst>
                                      </p:cBhvr>
                                      <p:to>
                                        <p:strVal val="visible"/>
                                      </p:to>
                                    </p:set>
                                    <p:animEffect transition="in" filter="barn(inVertical)">
                                      <p:cBhvr>
                                        <p:cTn id="97" dur="500"/>
                                        <p:tgtEl>
                                          <p:spTgt spid="126"/>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28"/>
                                        </p:tgtEl>
                                        <p:attrNameLst>
                                          <p:attrName>style.visibility</p:attrName>
                                        </p:attrNameLst>
                                      </p:cBhvr>
                                      <p:to>
                                        <p:strVal val="visible"/>
                                      </p:to>
                                    </p:set>
                                    <p:animEffect transition="in" filter="barn(inVertical)">
                                      <p:cBhvr>
                                        <p:cTn id="100" dur="500"/>
                                        <p:tgtEl>
                                          <p:spTgt spid="128"/>
                                        </p:tgtEl>
                                      </p:cBhvr>
                                    </p:animEffect>
                                  </p:childTnLst>
                                </p:cTn>
                              </p:par>
                              <p:par>
                                <p:cTn id="101" presetID="16" presetClass="entr" presetSubtype="21" fill="hold" nodeType="withEffect">
                                  <p:stCondLst>
                                    <p:cond delay="0"/>
                                  </p:stCondLst>
                                  <p:childTnLst>
                                    <p:set>
                                      <p:cBhvr>
                                        <p:cTn id="102" dur="1" fill="hold">
                                          <p:stCondLst>
                                            <p:cond delay="0"/>
                                          </p:stCondLst>
                                        </p:cTn>
                                        <p:tgtEl>
                                          <p:spTgt spid="131"/>
                                        </p:tgtEl>
                                        <p:attrNameLst>
                                          <p:attrName>style.visibility</p:attrName>
                                        </p:attrNameLst>
                                      </p:cBhvr>
                                      <p:to>
                                        <p:strVal val="visible"/>
                                      </p:to>
                                    </p:set>
                                    <p:animEffect transition="in" filter="barn(inVertical)">
                                      <p:cBhvr>
                                        <p:cTn id="103" dur="500"/>
                                        <p:tgtEl>
                                          <p:spTgt spid="131"/>
                                        </p:tgtEl>
                                      </p:cBhvr>
                                    </p:animEffect>
                                  </p:childTnLst>
                                </p:cTn>
                              </p:par>
                              <p:par>
                                <p:cTn id="104" presetID="16" presetClass="entr" presetSubtype="21" fill="hold" nodeType="withEffect">
                                  <p:stCondLst>
                                    <p:cond delay="0"/>
                                  </p:stCondLst>
                                  <p:childTnLst>
                                    <p:set>
                                      <p:cBhvr>
                                        <p:cTn id="105" dur="1" fill="hold">
                                          <p:stCondLst>
                                            <p:cond delay="0"/>
                                          </p:stCondLst>
                                        </p:cTn>
                                        <p:tgtEl>
                                          <p:spTgt spid="132"/>
                                        </p:tgtEl>
                                        <p:attrNameLst>
                                          <p:attrName>style.visibility</p:attrName>
                                        </p:attrNameLst>
                                      </p:cBhvr>
                                      <p:to>
                                        <p:strVal val="visible"/>
                                      </p:to>
                                    </p:set>
                                    <p:animEffect transition="in" filter="barn(inVertical)">
                                      <p:cBhvr>
                                        <p:cTn id="106" dur="500"/>
                                        <p:tgtEl>
                                          <p:spTgt spid="132"/>
                                        </p:tgtEl>
                                      </p:cBhvr>
                                    </p:animEffect>
                                  </p:childTnLst>
                                </p:cTn>
                              </p:par>
                              <p:par>
                                <p:cTn id="107" presetID="16" presetClass="entr" presetSubtype="21" fill="hold" nodeType="withEffect">
                                  <p:stCondLst>
                                    <p:cond delay="0"/>
                                  </p:stCondLst>
                                  <p:childTnLst>
                                    <p:set>
                                      <p:cBhvr>
                                        <p:cTn id="108" dur="1" fill="hold">
                                          <p:stCondLst>
                                            <p:cond delay="0"/>
                                          </p:stCondLst>
                                        </p:cTn>
                                        <p:tgtEl>
                                          <p:spTgt spid="133"/>
                                        </p:tgtEl>
                                        <p:attrNameLst>
                                          <p:attrName>style.visibility</p:attrName>
                                        </p:attrNameLst>
                                      </p:cBhvr>
                                      <p:to>
                                        <p:strVal val="visible"/>
                                      </p:to>
                                    </p:set>
                                    <p:animEffect transition="in" filter="barn(inVertical)">
                                      <p:cBhvr>
                                        <p:cTn id="109" dur="500"/>
                                        <p:tgtEl>
                                          <p:spTgt spid="133"/>
                                        </p:tgtEl>
                                      </p:cBhvr>
                                    </p:animEffect>
                                  </p:childTnLst>
                                </p:cTn>
                              </p:par>
                              <p:par>
                                <p:cTn id="110" presetID="16" presetClass="entr" presetSubtype="21" fill="hold" nodeType="withEffect">
                                  <p:stCondLst>
                                    <p:cond delay="0"/>
                                  </p:stCondLst>
                                  <p:childTnLst>
                                    <p:set>
                                      <p:cBhvr>
                                        <p:cTn id="111" dur="1" fill="hold">
                                          <p:stCondLst>
                                            <p:cond delay="0"/>
                                          </p:stCondLst>
                                        </p:cTn>
                                        <p:tgtEl>
                                          <p:spTgt spid="134"/>
                                        </p:tgtEl>
                                        <p:attrNameLst>
                                          <p:attrName>style.visibility</p:attrName>
                                        </p:attrNameLst>
                                      </p:cBhvr>
                                      <p:to>
                                        <p:strVal val="visible"/>
                                      </p:to>
                                    </p:set>
                                    <p:animEffect transition="in" filter="barn(inVertical)">
                                      <p:cBhvr>
                                        <p:cTn id="112" dur="500"/>
                                        <p:tgtEl>
                                          <p:spTgt spid="134"/>
                                        </p:tgtEl>
                                      </p:cBhvr>
                                    </p:animEffect>
                                  </p:childTnLst>
                                </p:cTn>
                              </p:par>
                              <p:par>
                                <p:cTn id="113" presetID="16" presetClass="entr" presetSubtype="21" fill="hold" nodeType="withEffect">
                                  <p:stCondLst>
                                    <p:cond delay="0"/>
                                  </p:stCondLst>
                                  <p:childTnLst>
                                    <p:set>
                                      <p:cBhvr>
                                        <p:cTn id="114" dur="1" fill="hold">
                                          <p:stCondLst>
                                            <p:cond delay="0"/>
                                          </p:stCondLst>
                                        </p:cTn>
                                        <p:tgtEl>
                                          <p:spTgt spid="135"/>
                                        </p:tgtEl>
                                        <p:attrNameLst>
                                          <p:attrName>style.visibility</p:attrName>
                                        </p:attrNameLst>
                                      </p:cBhvr>
                                      <p:to>
                                        <p:strVal val="visible"/>
                                      </p:to>
                                    </p:set>
                                    <p:animEffect transition="in" filter="barn(inVertical)">
                                      <p:cBhvr>
                                        <p:cTn id="115"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685800" y="1295400"/>
          <a:ext cx="7620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09600" y="228600"/>
            <a:ext cx="8183563" cy="1050925"/>
          </a:xfrm>
        </p:spPr>
        <p:txBody>
          <a:bodyPr>
            <a:normAutofit/>
          </a:bodyPr>
          <a:lstStyle/>
          <a:p>
            <a:pPr algn="ctr" fontAlgn="auto">
              <a:spcAft>
                <a:spcPts val="0"/>
              </a:spcAft>
              <a:defRPr/>
            </a:pPr>
            <a:r>
              <a:rPr lang="en-US" dirty="0" smtClean="0">
                <a:solidFill>
                  <a:schemeClr val="tx1"/>
                </a:solidFill>
              </a:rPr>
              <a:t>Paradigm Shift</a:t>
            </a:r>
            <a:endParaRPr lang="en-US" dirty="0">
              <a:solidFill>
                <a:schemeClr val="tx1"/>
              </a:solidFill>
            </a:endParaRPr>
          </a:p>
        </p:txBody>
      </p:sp>
    </p:spTree>
    <p:extLst>
      <p:ext uri="{BB962C8B-B14F-4D97-AF65-F5344CB8AC3E}">
        <p14:creationId xmlns:p14="http://schemas.microsoft.com/office/powerpoint/2010/main" val="52123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18505" y="1219101"/>
            <a:ext cx="2214697" cy="2194659"/>
            <a:chOff x="1219200" y="1219101"/>
            <a:chExt cx="2214697" cy="2194659"/>
          </a:xfrm>
          <a:solidFill>
            <a:schemeClr val="accent5">
              <a:lumMod val="75000"/>
              <a:alpha val="57000"/>
            </a:schemeClr>
          </a:solidFill>
        </p:grpSpPr>
        <p:sp>
          <p:nvSpPr>
            <p:cNvPr id="11" name="Oval 10"/>
            <p:cNvSpPr/>
            <p:nvPr/>
          </p:nvSpPr>
          <p:spPr bwMode="auto">
            <a:xfrm>
              <a:off x="1219200" y="1524000"/>
              <a:ext cx="1110343" cy="1008017"/>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rPr>
                <a:t>HC Jail</a:t>
              </a:r>
              <a:endParaRPr kumimoji="0" lang="en-US" sz="2400" b="0" i="0" u="none" strike="noStrike" cap="none" normalizeH="0" baseline="0" dirty="0" smtClean="0">
                <a:ln>
                  <a:noFill/>
                </a:ln>
                <a:solidFill>
                  <a:srgbClr val="000000"/>
                </a:solidFill>
                <a:effectLst/>
                <a:latin typeface="+mj-lt"/>
              </a:endParaRPr>
            </a:p>
          </p:txBody>
        </p:sp>
        <p:sp>
          <p:nvSpPr>
            <p:cNvPr id="12" name="Oval 11"/>
            <p:cNvSpPr/>
            <p:nvPr/>
          </p:nvSpPr>
          <p:spPr bwMode="auto">
            <a:xfrm>
              <a:off x="2136865" y="2194560"/>
              <a:ext cx="1257300" cy="12192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rPr>
                <a:t>Call In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mj-lt"/>
                </a:rPr>
                <a:t>Center</a:t>
              </a:r>
              <a:endParaRPr kumimoji="0" lang="en-US" sz="2400" b="0" i="0" u="none" strike="noStrike" cap="none" normalizeH="0" baseline="0" dirty="0" smtClean="0">
                <a:ln>
                  <a:noFill/>
                </a:ln>
                <a:solidFill>
                  <a:srgbClr val="000000"/>
                </a:solidFill>
                <a:effectLst/>
                <a:latin typeface="+mj-lt"/>
              </a:endParaRPr>
            </a:p>
          </p:txBody>
        </p:sp>
        <p:sp>
          <p:nvSpPr>
            <p:cNvPr id="13" name="Oval 12"/>
            <p:cNvSpPr/>
            <p:nvPr/>
          </p:nvSpPr>
          <p:spPr bwMode="auto">
            <a:xfrm>
              <a:off x="2097132" y="1219101"/>
              <a:ext cx="1336765" cy="104166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rPr>
                <a:t>Hospital</a:t>
              </a:r>
              <a:endParaRPr kumimoji="0" lang="en-US" sz="2400" b="0" i="0" u="none" strike="noStrike" cap="none" normalizeH="0" baseline="0" dirty="0" smtClean="0">
                <a:ln>
                  <a:noFill/>
                </a:ln>
                <a:solidFill>
                  <a:srgbClr val="000000"/>
                </a:solidFill>
                <a:effectLst/>
                <a:latin typeface="+mj-lt"/>
              </a:endParaRPr>
            </a:p>
          </p:txBody>
        </p:sp>
      </p:grpSp>
      <p:sp>
        <p:nvSpPr>
          <p:cNvPr id="5" name="Rectangle 4"/>
          <p:cNvSpPr/>
          <p:nvPr/>
        </p:nvSpPr>
        <p:spPr>
          <a:xfrm>
            <a:off x="82068" y="76200"/>
            <a:ext cx="7537932" cy="584775"/>
          </a:xfrm>
          <a:prstGeom prst="rect">
            <a:avLst/>
          </a:prstGeom>
        </p:spPr>
        <p:txBody>
          <a:bodyPr wrap="square">
            <a:spAutoFit/>
          </a:bodyPr>
          <a:lstStyle/>
          <a:p>
            <a:pPr algn="ctr"/>
            <a:r>
              <a:rPr lang="en-US" sz="3200" b="1" dirty="0" smtClean="0">
                <a:solidFill>
                  <a:prstClr val="white"/>
                </a:solidFill>
                <a:latin typeface="Century Schoolbook" panose="02040604050505020304" pitchFamily="18" charset="0"/>
                <a:cs typeface="Candara"/>
              </a:rPr>
              <a:t>Simultaneous</a:t>
            </a:r>
            <a:r>
              <a:rPr lang="en-US" sz="2800" b="1" dirty="0" smtClean="0">
                <a:solidFill>
                  <a:prstClr val="white"/>
                </a:solidFill>
                <a:latin typeface="Century Schoolbook" panose="02040604050505020304" pitchFamily="18" charset="0"/>
                <a:cs typeface="Candara"/>
              </a:rPr>
              <a:t> System Transformation</a:t>
            </a:r>
            <a:endParaRPr lang="en-US" sz="2800" b="1" dirty="0">
              <a:solidFill>
                <a:prstClr val="white"/>
              </a:solidFill>
              <a:latin typeface="Century Schoolbook" panose="02040604050505020304" pitchFamily="18" charset="0"/>
              <a:cs typeface="Candara"/>
            </a:endParaRPr>
          </a:p>
        </p:txBody>
      </p:sp>
      <p:sp>
        <p:nvSpPr>
          <p:cNvPr id="20" name="TextBox 19"/>
          <p:cNvSpPr txBox="1"/>
          <p:nvPr/>
        </p:nvSpPr>
        <p:spPr>
          <a:xfrm>
            <a:off x="0" y="-36731"/>
            <a:ext cx="9144000" cy="646331"/>
          </a:xfrm>
          <a:prstGeom prst="rect">
            <a:avLst/>
          </a:prstGeom>
          <a:solidFill>
            <a:schemeClr val="accent5">
              <a:lumMod val="75000"/>
            </a:schemeClr>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600" b="1" dirty="0" smtClean="0">
                <a:solidFill>
                  <a:prstClr val="white"/>
                </a:solidFill>
                <a:latin typeface="Candara"/>
                <a:cs typeface="Candara"/>
              </a:rPr>
              <a:t>Coordinated Access to Housing and Income</a:t>
            </a:r>
            <a:endParaRPr lang="en-US" sz="3600" b="1" dirty="0">
              <a:solidFill>
                <a:prstClr val="white"/>
              </a:solidFill>
              <a:latin typeface="Candara"/>
              <a:cs typeface="Candara"/>
            </a:endParaRPr>
          </a:p>
        </p:txBody>
      </p:sp>
      <p:pic>
        <p:nvPicPr>
          <p:cNvPr id="21" name="Picture 20" descr="theWayHome_logo_CMYK-1_resiz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499" y="6096000"/>
            <a:ext cx="2601449" cy="619134"/>
          </a:xfrm>
          <a:prstGeom prst="rect">
            <a:avLst/>
          </a:prstGeom>
        </p:spPr>
      </p:pic>
      <p:graphicFrame>
        <p:nvGraphicFramePr>
          <p:cNvPr id="6" name="Diagram 5"/>
          <p:cNvGraphicFramePr/>
          <p:nvPr>
            <p:extLst/>
          </p:nvPr>
        </p:nvGraphicFramePr>
        <p:xfrm>
          <a:off x="-233946" y="670560"/>
          <a:ext cx="4489269"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nvPr>
        </p:nvGraphicFramePr>
        <p:xfrm>
          <a:off x="1371600" y="3200400"/>
          <a:ext cx="7772400" cy="3352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9689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28600" y="152401"/>
          <a:ext cx="8763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52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4114800"/>
            <a:ext cx="5791200" cy="1828800"/>
          </a:xfrm>
        </p:spPr>
        <p:txBody>
          <a:bodyPr>
            <a:normAutofit/>
          </a:bodyPr>
          <a:lstStyle/>
          <a:p>
            <a:pPr>
              <a:buNone/>
            </a:pPr>
            <a:endParaRPr lang="en-US" dirty="0" smtClean="0"/>
          </a:p>
          <a:p>
            <a:pPr>
              <a:buNone/>
            </a:pPr>
            <a:endParaRPr lang="en-US" dirty="0" smtClean="0">
              <a:effectLst>
                <a:outerShdw blurRad="38100" dist="38100" dir="2700000" algn="tl">
                  <a:srgbClr val="000000">
                    <a:alpha val="43137"/>
                  </a:srgbClr>
                </a:outerShdw>
              </a:effectLst>
            </a:endParaRPr>
          </a:p>
        </p:txBody>
      </p:sp>
      <p:pic>
        <p:nvPicPr>
          <p:cNvPr id="9" name="Picture 31" descr="HUD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3936" y="449620"/>
            <a:ext cx="1250332" cy="121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29" descr="Search_l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22025" y="314812"/>
            <a:ext cx="1112046" cy="875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5" descr="Coalition for Homeless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10728" y="4049227"/>
            <a:ext cx="923343" cy="129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26" descr="Neighborhood Centers"/>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689035" y="350799"/>
            <a:ext cx="1280581" cy="1286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5653" y="3586484"/>
            <a:ext cx="1535544" cy="78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3" descr="crr%20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55410" y="1719073"/>
            <a:ext cx="1107725" cy="1282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2"/>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7772400" y="2905142"/>
            <a:ext cx="1225842" cy="121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450723" y="3992624"/>
            <a:ext cx="1604687" cy="63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descr="HHA-logo_RGB"/>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391384" y="1792020"/>
            <a:ext cx="1430390" cy="993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8" name="Picture 36" descr="houston police department"/>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944566" y="2684585"/>
            <a:ext cx="1162461" cy="1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9" name="Picture 27" descr="US Vets"/>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049769" y="3001095"/>
            <a:ext cx="1382856" cy="642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 name="Picture 24" descr="Catholic Charities"/>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319151" y="449620"/>
            <a:ext cx="1278344" cy="900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1" name="Picture 34" descr="city-of-houston_logo"/>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08696" y="2944606"/>
            <a:ext cx="1057307" cy="1086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2" name="Picture 35" descr="harris county"/>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736058" y="1885287"/>
            <a:ext cx="1313711" cy="1019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3" name="Picture 38" descr="USA-Department-of-Veterans-Affairs-Logo"/>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74795" y="4412586"/>
            <a:ext cx="1258974" cy="1258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4" name="Picture 41" descr="MHMRA_logo2"/>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338384" y="1933186"/>
            <a:ext cx="1469283" cy="711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5" name="Picture 32" descr="goodwill"/>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433769" y="3814789"/>
            <a:ext cx="1195593" cy="1195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6" name="Picture 39" descr="the housing corporation"/>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625976" y="2684585"/>
            <a:ext cx="1131381" cy="10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7" name="Picture 2" descr="http://wbma.images.worldnow.com/images/20883164_BG1.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58323" y="4632194"/>
            <a:ext cx="869179" cy="9364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charterforcompassion.org/images/upload/houston_lg1.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391384" y="4805302"/>
            <a:ext cx="1248103" cy="9503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www.melvilletrust.org/wp-content/uploads/2013/04/CSH-150x63.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288" y="609600"/>
            <a:ext cx="1383379" cy="5810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ggrier\Pictures\NCI.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944566" y="4753916"/>
            <a:ext cx="1110843" cy="100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8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474" y="2189480"/>
            <a:ext cx="7086600" cy="288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84" y="533400"/>
            <a:ext cx="75819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27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 Way Home, November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Way Home">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 Way Home, April 2015</Template>
  <TotalTime>426</TotalTime>
  <Words>2003</Words>
  <Application>Microsoft Office PowerPoint</Application>
  <PresentationFormat>On-screen Show (4:3)</PresentationFormat>
  <Paragraphs>257</Paragraphs>
  <Slides>32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ＭＳ Ｐゴシック</vt:lpstr>
      <vt:lpstr>Arial</vt:lpstr>
      <vt:lpstr>Calibri</vt:lpstr>
      <vt:lpstr>Candara</vt:lpstr>
      <vt:lpstr>Century Schoolbook</vt:lpstr>
      <vt:lpstr>Georgia</vt:lpstr>
      <vt:lpstr>Source Sans Pro</vt:lpstr>
      <vt:lpstr>Source Sans Pro Black</vt:lpstr>
      <vt:lpstr>Symbol</vt:lpstr>
      <vt:lpstr>Times New Roman</vt:lpstr>
      <vt:lpstr>The Way Home, November 2014</vt:lpstr>
      <vt:lpstr>PowerPoint Presentation</vt:lpstr>
      <vt:lpstr>Goals for Today’s Meeting</vt:lpstr>
      <vt:lpstr>Ending Veteran Homelessness </vt:lpstr>
      <vt:lpstr>PowerPoint Presentation</vt:lpstr>
      <vt:lpstr>Paradigm Shift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lpstr>PowerPoint Presentation</vt:lpstr>
      <vt:lpstr>PowerPoint Presentation</vt:lpstr>
      <vt:lpstr>Communities Have ENDED Veteran Homelessness</vt:lpstr>
      <vt:lpstr>Federal Criteria for Ending Veteran Homelessness</vt:lpstr>
      <vt:lpstr>Federal Benchmarks for Ending Veteran Homelessness</vt:lpstr>
      <vt:lpstr>Long-Term Homeless New Definition</vt:lpstr>
      <vt:lpstr>Are We Meeting the Updated Federal Benchmarks and Criteria?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a Way Home in Fort Bend: A Community Responds </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Erol Fetahagic</dc:creator>
  <cp:lastModifiedBy>Gary Grier</cp:lastModifiedBy>
  <cp:revision>33</cp:revision>
  <dcterms:created xsi:type="dcterms:W3CDTF">2017-08-03T19:19:39Z</dcterms:created>
  <dcterms:modified xsi:type="dcterms:W3CDTF">2017-10-12T14:46:58Z</dcterms:modified>
</cp:coreProperties>
</file>