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7" r:id="rId6"/>
    <p:sldId id="262" r:id="rId7"/>
    <p:sldId id="269" r:id="rId8"/>
    <p:sldId id="268"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4" r:id="rId23"/>
    <p:sldId id="285" r:id="rId24"/>
    <p:sldId id="286" r:id="rId25"/>
    <p:sldId id="287" r:id="rId26"/>
    <p:sldId id="288" r:id="rId27"/>
    <p:sldId id="289" r:id="rId28"/>
    <p:sldId id="290" r:id="rId29"/>
    <p:sldId id="291" r:id="rId30"/>
    <p:sldId id="283" r:id="rId31"/>
    <p:sldId id="292" r:id="rId32"/>
    <p:sldId id="261"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rebushet MS" charset="0"/>
        <a:ea typeface="ＭＳ Ｐゴシック" charset="-128"/>
        <a:cs typeface="+mn-cs"/>
      </a:defRPr>
    </a:lvl1pPr>
    <a:lvl2pPr marL="457200" algn="l" rtl="0" fontAlgn="base">
      <a:spcBef>
        <a:spcPct val="0"/>
      </a:spcBef>
      <a:spcAft>
        <a:spcPct val="0"/>
      </a:spcAft>
      <a:defRPr kern="1200">
        <a:solidFill>
          <a:schemeClr val="tx1"/>
        </a:solidFill>
        <a:latin typeface="Trebushet MS" charset="0"/>
        <a:ea typeface="ＭＳ Ｐゴシック" charset="-128"/>
        <a:cs typeface="+mn-cs"/>
      </a:defRPr>
    </a:lvl2pPr>
    <a:lvl3pPr marL="914400" algn="l" rtl="0" fontAlgn="base">
      <a:spcBef>
        <a:spcPct val="0"/>
      </a:spcBef>
      <a:spcAft>
        <a:spcPct val="0"/>
      </a:spcAft>
      <a:defRPr kern="1200">
        <a:solidFill>
          <a:schemeClr val="tx1"/>
        </a:solidFill>
        <a:latin typeface="Trebushet MS" charset="0"/>
        <a:ea typeface="ＭＳ Ｐゴシック" charset="-128"/>
        <a:cs typeface="+mn-cs"/>
      </a:defRPr>
    </a:lvl3pPr>
    <a:lvl4pPr marL="1371600" algn="l" rtl="0" fontAlgn="base">
      <a:spcBef>
        <a:spcPct val="0"/>
      </a:spcBef>
      <a:spcAft>
        <a:spcPct val="0"/>
      </a:spcAft>
      <a:defRPr kern="1200">
        <a:solidFill>
          <a:schemeClr val="tx1"/>
        </a:solidFill>
        <a:latin typeface="Trebushet MS" charset="0"/>
        <a:ea typeface="ＭＳ Ｐゴシック" charset="-128"/>
        <a:cs typeface="+mn-cs"/>
      </a:defRPr>
    </a:lvl4pPr>
    <a:lvl5pPr marL="1828800" algn="l" rtl="0" fontAlgn="base">
      <a:spcBef>
        <a:spcPct val="0"/>
      </a:spcBef>
      <a:spcAft>
        <a:spcPct val="0"/>
      </a:spcAft>
      <a:defRPr kern="1200">
        <a:solidFill>
          <a:schemeClr val="tx1"/>
        </a:solidFill>
        <a:latin typeface="Trebushet MS" charset="0"/>
        <a:ea typeface="ＭＳ Ｐゴシック" charset="-128"/>
        <a:cs typeface="+mn-cs"/>
      </a:defRPr>
    </a:lvl5pPr>
    <a:lvl6pPr marL="2286000" algn="l" defTabSz="914400" rtl="0" eaLnBrk="1" latinLnBrk="0" hangingPunct="1">
      <a:defRPr kern="1200">
        <a:solidFill>
          <a:schemeClr val="tx1"/>
        </a:solidFill>
        <a:latin typeface="Trebushet MS" charset="0"/>
        <a:ea typeface="ＭＳ Ｐゴシック" charset="-128"/>
        <a:cs typeface="+mn-cs"/>
      </a:defRPr>
    </a:lvl6pPr>
    <a:lvl7pPr marL="2743200" algn="l" defTabSz="914400" rtl="0" eaLnBrk="1" latinLnBrk="0" hangingPunct="1">
      <a:defRPr kern="1200">
        <a:solidFill>
          <a:schemeClr val="tx1"/>
        </a:solidFill>
        <a:latin typeface="Trebushet MS" charset="0"/>
        <a:ea typeface="ＭＳ Ｐゴシック" charset="-128"/>
        <a:cs typeface="+mn-cs"/>
      </a:defRPr>
    </a:lvl7pPr>
    <a:lvl8pPr marL="3200400" algn="l" defTabSz="914400" rtl="0" eaLnBrk="1" latinLnBrk="0" hangingPunct="1">
      <a:defRPr kern="1200">
        <a:solidFill>
          <a:schemeClr val="tx1"/>
        </a:solidFill>
        <a:latin typeface="Trebushet MS" charset="0"/>
        <a:ea typeface="ＭＳ Ｐゴシック" charset="-128"/>
        <a:cs typeface="+mn-cs"/>
      </a:defRPr>
    </a:lvl8pPr>
    <a:lvl9pPr marL="3657600" algn="l" defTabSz="914400" rtl="0" eaLnBrk="1" latinLnBrk="0" hangingPunct="1">
      <a:defRPr kern="1200">
        <a:solidFill>
          <a:schemeClr val="tx1"/>
        </a:solidFill>
        <a:latin typeface="Trebushet MS" charset="0"/>
        <a:ea typeface="ＭＳ Ｐゴシック"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8AA"/>
    <a:srgbClr val="00A779"/>
    <a:srgbClr val="93C15B"/>
    <a:srgbClr val="796343"/>
    <a:srgbClr val="000000"/>
    <a:srgbClr val="328CC4"/>
    <a:srgbClr val="009E47"/>
    <a:srgbClr val="51A1D3"/>
    <a:srgbClr val="FFFFFF"/>
    <a:srgbClr val="C2D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81"/>
    <p:restoredTop sz="79677"/>
  </p:normalViewPr>
  <p:slideViewPr>
    <p:cSldViewPr>
      <p:cViewPr>
        <p:scale>
          <a:sx n="78" d="100"/>
          <a:sy n="78" d="100"/>
        </p:scale>
        <p:origin x="16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a:lstStyle/>
          <a:p>
            <a:pPr lvl="0"/>
            <a:endParaRPr lang="en-US"/>
          </a:p>
        </c:rich>
      </c:tx>
      <c:overlay val="1"/>
    </c:title>
    <c:autoTitleDeleted val="0"/>
    <c:plotArea>
      <c:layout>
        <c:manualLayout>
          <c:layoutTarget val="inner"/>
          <c:xMode val="edge"/>
          <c:yMode val="edge"/>
          <c:x val="0.0609754"/>
          <c:y val="0.0711225"/>
          <c:w val="0.919502"/>
          <c:h val="0.775533533028332"/>
        </c:manualLayout>
      </c:layout>
      <c:barChart>
        <c:barDir val="col"/>
        <c:grouping val="clustered"/>
        <c:varyColors val="0"/>
        <c:ser>
          <c:idx val="0"/>
          <c:order val="0"/>
          <c:tx>
            <c:strRef>
              <c:f>Sheet1!$B$1</c:f>
              <c:strCache>
                <c:ptCount val="1"/>
                <c:pt idx="0">
                  <c:v>Prevention</c:v>
                </c:pt>
              </c:strCache>
            </c:strRef>
          </c:tx>
          <c:spPr>
            <a:solidFill>
              <a:srgbClr val="3B6C9D"/>
            </a:solidFill>
            <a:ln w="12700" cap="flat">
              <a:noFill/>
              <a:miter lim="400000"/>
            </a:ln>
            <a:effectLst>
              <a:outerShdw blurRad="50800" dist="12700" algn="tl">
                <a:srgbClr val="000000">
                  <a:alpha val="50000"/>
                </a:srgbClr>
              </a:outerShdw>
            </a:effectLst>
          </c:spPr>
          <c:invertIfNegative val="0"/>
          <c:dLbls>
            <c:dLbl>
              <c:idx val="0"/>
              <c:spPr/>
              <c:txPr>
                <a:bodyPr/>
                <a:lstStyle/>
                <a:p>
                  <a:pPr lvl="0">
                    <a:defRPr sz="2400" b="0" i="0" u="none" strike="noStrike">
                      <a:solidFill>
                        <a:srgbClr val="000000"/>
                      </a:solidFill>
                      <a:effectLst>
                        <a:outerShdw dist="38100" dir="2700000" rotWithShape="0">
                          <a:srgbClr val="000000"/>
                        </a:outerShdw>
                      </a:effectLst>
                      <a:latin typeface="ArialUnicodeMS"/>
                    </a:defRPr>
                  </a:pPr>
                  <a:endParaRPr lang="en-US"/>
                </a:p>
              </c:txPr>
              <c:dLblPos val="outEnd"/>
              <c:showLegendKey val="0"/>
              <c:showVal val="1"/>
              <c:showCatName val="0"/>
              <c:showSerName val="0"/>
              <c:showPercent val="0"/>
              <c:showBubbleSize val="0"/>
            </c:dLbl>
            <c:spPr>
              <a:noFill/>
              <a:ln>
                <a:noFill/>
              </a:ln>
              <a:effectLst/>
            </c:spPr>
            <c:txPr>
              <a:bodyPr/>
              <a:lstStyle/>
              <a:p>
                <a:pPr lvl="0">
                  <a:defRPr sz="2000" b="0" i="0" u="none" strike="noStrike">
                    <a:solidFill>
                      <a:srgbClr val="000000"/>
                    </a:solidFill>
                    <a:effectLst>
                      <a:outerShdw dist="38100" dir="2700000" rotWithShape="0">
                        <a:srgbClr val="000000"/>
                      </a:outerShdw>
                    </a:effectLst>
                    <a:latin typeface="ArialUnicodeM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Autonomy</c:v>
                </c:pt>
                <c:pt idx="1">
                  <c:v>Opportunity for All</c:v>
                </c:pt>
                <c:pt idx="2">
                  <c:v>Compassion</c:v>
                </c:pt>
                <c:pt idx="3">
                  <c:v>Human Potential</c:v>
                </c:pt>
              </c:strCache>
            </c:strRef>
          </c:cat>
          <c:val>
            <c:numRef>
              <c:f>Sheet1!$B$2:$B$5</c:f>
              <c:numCache>
                <c:formatCode>General</c:formatCode>
                <c:ptCount val="4"/>
                <c:pt idx="0">
                  <c:v>-1.3</c:v>
                </c:pt>
                <c:pt idx="1">
                  <c:v>0.8</c:v>
                </c:pt>
                <c:pt idx="2">
                  <c:v>2.8</c:v>
                </c:pt>
                <c:pt idx="3">
                  <c:v>5.4</c:v>
                </c:pt>
              </c:numCache>
            </c:numRef>
          </c:val>
        </c:ser>
        <c:ser>
          <c:idx val="1"/>
          <c:order val="1"/>
          <c:tx>
            <c:strRef>
              <c:f>Sheet1!$C$1</c:f>
              <c:strCache>
                <c:ptCount val="1"/>
                <c:pt idx="0">
                  <c:v>Remediation</c:v>
                </c:pt>
              </c:strCache>
            </c:strRef>
          </c:tx>
          <c:spPr>
            <a:solidFill>
              <a:srgbClr val="6EA45A"/>
            </a:solidFill>
            <a:ln w="12700" cap="flat">
              <a:noFill/>
              <a:miter lim="400000"/>
            </a:ln>
            <a:effectLst>
              <a:outerShdw blurRad="50800" dist="12700" algn="tl">
                <a:srgbClr val="000000">
                  <a:alpha val="50000"/>
                </a:srgbClr>
              </a:outerShdw>
            </a:effectLst>
          </c:spPr>
          <c:invertIfNegative val="0"/>
          <c:dLbls>
            <c:spPr>
              <a:noFill/>
              <a:ln>
                <a:noFill/>
              </a:ln>
              <a:effectLst/>
            </c:spPr>
            <c:txPr>
              <a:bodyPr/>
              <a:lstStyle/>
              <a:p>
                <a:pPr lvl="0">
                  <a:defRPr sz="2000" b="0" i="0" u="none" strike="noStrike">
                    <a:solidFill>
                      <a:srgbClr val="000000"/>
                    </a:solidFill>
                    <a:effectLst>
                      <a:outerShdw dist="38100" dir="2700000" rotWithShape="0">
                        <a:srgbClr val="000000"/>
                      </a:outerShdw>
                    </a:effectLst>
                    <a:latin typeface="ArialUnicodeM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Autonomy</c:v>
                </c:pt>
                <c:pt idx="1">
                  <c:v>Opportunity for All</c:v>
                </c:pt>
                <c:pt idx="2">
                  <c:v>Compassion</c:v>
                </c:pt>
                <c:pt idx="3">
                  <c:v>Human Potential</c:v>
                </c:pt>
              </c:strCache>
            </c:strRef>
          </c:cat>
          <c:val>
            <c:numRef>
              <c:f>Sheet1!$C$2:$C$5</c:f>
              <c:numCache>
                <c:formatCode>General</c:formatCode>
                <c:ptCount val="4"/>
                <c:pt idx="0">
                  <c:v>2.4</c:v>
                </c:pt>
                <c:pt idx="1">
                  <c:v>2.5</c:v>
                </c:pt>
                <c:pt idx="2">
                  <c:v>1.3</c:v>
                </c:pt>
                <c:pt idx="3">
                  <c:v>3.9</c:v>
                </c:pt>
              </c:numCache>
            </c:numRef>
          </c:val>
        </c:ser>
        <c:ser>
          <c:idx val="2"/>
          <c:order val="2"/>
          <c:tx>
            <c:strRef>
              <c:f>Sheet1!$D$1</c:f>
              <c:strCache>
                <c:ptCount val="1"/>
                <c:pt idx="0">
                  <c:v>Planning &amp; Research</c:v>
                </c:pt>
              </c:strCache>
            </c:strRef>
          </c:tx>
          <c:spPr>
            <a:solidFill>
              <a:srgbClr val="EDB04D"/>
            </a:solidFill>
            <a:ln w="12700" cap="flat">
              <a:noFill/>
              <a:miter lim="400000"/>
            </a:ln>
            <a:effectLst>
              <a:outerShdw blurRad="50800" dist="12700" algn="tl">
                <a:srgbClr val="000000">
                  <a:alpha val="50000"/>
                </a:srgbClr>
              </a:outerShdw>
            </a:effectLst>
          </c:spPr>
          <c:invertIfNegative val="0"/>
          <c:dLbls>
            <c:spPr>
              <a:noFill/>
              <a:ln>
                <a:noFill/>
              </a:ln>
              <a:effectLst/>
            </c:spPr>
            <c:txPr>
              <a:bodyPr/>
              <a:lstStyle/>
              <a:p>
                <a:pPr lvl="0">
                  <a:defRPr sz="2000" b="0" i="0" u="none" strike="noStrike">
                    <a:solidFill>
                      <a:srgbClr val="000000"/>
                    </a:solidFill>
                    <a:effectLst>
                      <a:outerShdw dist="38100" dir="2700000" rotWithShape="0">
                        <a:srgbClr val="000000"/>
                      </a:outerShdw>
                    </a:effectLst>
                    <a:latin typeface="ArialUnicodeM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Autonomy</c:v>
                </c:pt>
                <c:pt idx="1">
                  <c:v>Opportunity for All</c:v>
                </c:pt>
                <c:pt idx="2">
                  <c:v>Compassion</c:v>
                </c:pt>
                <c:pt idx="3">
                  <c:v>Human Potential</c:v>
                </c:pt>
              </c:strCache>
            </c:strRef>
          </c:cat>
          <c:val>
            <c:numRef>
              <c:f>Sheet1!$D$2:$D$5</c:f>
              <c:numCache>
                <c:formatCode>General</c:formatCode>
                <c:ptCount val="4"/>
                <c:pt idx="0">
                  <c:v>3.2</c:v>
                </c:pt>
                <c:pt idx="1">
                  <c:v>3.3</c:v>
                </c:pt>
                <c:pt idx="2">
                  <c:v>3.6</c:v>
                </c:pt>
                <c:pt idx="3">
                  <c:v>4.4</c:v>
                </c:pt>
              </c:numCache>
            </c:numRef>
          </c:val>
        </c:ser>
        <c:ser>
          <c:idx val="3"/>
          <c:order val="3"/>
          <c:tx>
            <c:strRef>
              <c:f>Sheet1!$E$1</c:f>
              <c:strCache>
                <c:ptCount val="1"/>
                <c:pt idx="0">
                  <c:v>Importance &amp; Efficacy</c:v>
                </c:pt>
              </c:strCache>
            </c:strRef>
          </c:tx>
          <c:spPr>
            <a:solidFill>
              <a:srgbClr val="CA423E"/>
            </a:solidFill>
            <a:ln w="12700" cap="flat">
              <a:noFill/>
              <a:miter lim="400000"/>
            </a:ln>
            <a:effectLst>
              <a:outerShdw blurRad="50800" dist="12700" algn="tl">
                <a:srgbClr val="000000">
                  <a:alpha val="50000"/>
                </a:srgbClr>
              </a:outerShdw>
            </a:effectLst>
          </c:spPr>
          <c:invertIfNegative val="0"/>
          <c:dLbls>
            <c:spPr>
              <a:noFill/>
              <a:ln>
                <a:noFill/>
              </a:ln>
              <a:effectLst/>
            </c:spPr>
            <c:txPr>
              <a:bodyPr/>
              <a:lstStyle/>
              <a:p>
                <a:pPr lvl="0">
                  <a:defRPr sz="2000" b="0" i="0" u="none" strike="noStrike">
                    <a:solidFill>
                      <a:srgbClr val="000000"/>
                    </a:solidFill>
                    <a:effectLst>
                      <a:outerShdw dist="38100" dir="2700000" rotWithShape="0">
                        <a:srgbClr val="000000"/>
                      </a:outerShdw>
                    </a:effectLst>
                    <a:latin typeface="ArialUnicodeM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Autonomy</c:v>
                </c:pt>
                <c:pt idx="1">
                  <c:v>Opportunity for All</c:v>
                </c:pt>
                <c:pt idx="2">
                  <c:v>Compassion</c:v>
                </c:pt>
                <c:pt idx="3">
                  <c:v>Human Potential</c:v>
                </c:pt>
              </c:strCache>
            </c:strRef>
          </c:cat>
          <c:val>
            <c:numRef>
              <c:f>Sheet1!$E$2:$E$5</c:f>
              <c:numCache>
                <c:formatCode>General</c:formatCode>
                <c:ptCount val="4"/>
                <c:pt idx="0">
                  <c:v>-1.1</c:v>
                </c:pt>
                <c:pt idx="1">
                  <c:v>-2.6</c:v>
                </c:pt>
                <c:pt idx="2">
                  <c:v>2.7</c:v>
                </c:pt>
                <c:pt idx="3">
                  <c:v>0.2</c:v>
                </c:pt>
              </c:numCache>
            </c:numRef>
          </c:val>
        </c:ser>
        <c:dLbls>
          <c:showLegendKey val="0"/>
          <c:showVal val="0"/>
          <c:showCatName val="0"/>
          <c:showSerName val="0"/>
          <c:showPercent val="0"/>
          <c:showBubbleSize val="0"/>
        </c:dLbls>
        <c:gapWidth val="190"/>
        <c:axId val="-1034674544"/>
        <c:axId val="-1034692064"/>
      </c:barChart>
      <c:catAx>
        <c:axId val="-103467454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sz="2800" b="0" i="0" u="none" strike="noStrike">
                <a:solidFill>
                  <a:srgbClr val="FFFFFF"/>
                </a:solidFill>
                <a:effectLst/>
                <a:latin typeface="ArialUnicodeMS"/>
              </a:defRPr>
            </a:pPr>
            <a:endParaRPr lang="en-US"/>
          </a:p>
        </c:txPr>
        <c:crossAx val="-1034692064"/>
        <c:crosses val="autoZero"/>
        <c:auto val="1"/>
        <c:lblAlgn val="ctr"/>
        <c:lblOffset val="100"/>
        <c:noMultiLvlLbl val="1"/>
      </c:catAx>
      <c:valAx>
        <c:axId val="-1034692064"/>
        <c:scaling>
          <c:orientation val="minMax"/>
          <c:max val="6.0"/>
          <c:min val="-2.0"/>
        </c:scaling>
        <c:delete val="0"/>
        <c:axPos val="l"/>
        <c:majorGridlines>
          <c:spPr>
            <a:ln w="12700" cap="flat">
              <a:solidFill>
                <a:srgbClr val="B8B8B8"/>
              </a:solidFill>
              <a:prstDash val="solid"/>
              <a:miter lim="400000"/>
            </a:ln>
          </c:spPr>
        </c:majorGridlines>
        <c:numFmt formatCode="General" sourceLinked="1"/>
        <c:majorTickMark val="none"/>
        <c:minorTickMark val="none"/>
        <c:tickLblPos val="nextTo"/>
        <c:spPr>
          <a:ln w="12700" cap="flat">
            <a:noFill/>
            <a:prstDash val="solid"/>
            <a:miter lim="400000"/>
          </a:ln>
        </c:spPr>
        <c:txPr>
          <a:bodyPr rot="0"/>
          <a:lstStyle/>
          <a:p>
            <a:pPr lvl="0">
              <a:defRPr sz="2500" b="0" i="0" u="none" strike="noStrike">
                <a:solidFill>
                  <a:srgbClr val="000000"/>
                </a:solidFill>
                <a:effectLst/>
                <a:latin typeface="ArialUnicodeMS"/>
              </a:defRPr>
            </a:pPr>
            <a:endParaRPr lang="en-US"/>
          </a:p>
        </c:txPr>
        <c:crossAx val="-1034674544"/>
        <c:crosses val="min"/>
        <c:crossBetween val="between"/>
        <c:majorUnit val="1.0"/>
        <c:minorUnit val="0.5"/>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67A2A1D-4C19-054E-9967-545CA9FCAFA6}" type="datetimeFigureOut">
              <a:rPr lang="en-US" altLang="en-US"/>
              <a:pPr/>
              <a:t>9/29/17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22924C90-9014-AA41-93EB-5281AAB8A04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924C90-9014-AA41-93EB-5281AAB8A045}" type="slidenum">
              <a:rPr lang="en-US" altLang="en-US" smtClean="0"/>
              <a:pPr/>
              <a:t>1</a:t>
            </a:fld>
            <a:endParaRPr lang="en-US" altLang="en-US"/>
          </a:p>
        </p:txBody>
      </p:sp>
    </p:spTree>
    <p:extLst>
      <p:ext uri="{BB962C8B-B14F-4D97-AF65-F5344CB8AC3E}">
        <p14:creationId xmlns:p14="http://schemas.microsoft.com/office/powerpoint/2010/main" val="27910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0000" lnSpcReduction="20000"/>
          </a:bodyPr>
          <a:lstStyle/>
          <a:p>
            <a:r>
              <a:rPr lang="en-US" i="1" baseline="0" dirty="0" smtClean="0"/>
              <a:t>Note:</a:t>
            </a:r>
          </a:p>
          <a:p>
            <a:r>
              <a:rPr lang="en-US" baseline="0" dirty="0" smtClean="0"/>
              <a:t>Brain research </a:t>
            </a:r>
            <a:r>
              <a:rPr lang="mr-IN" baseline="0" dirty="0" smtClean="0"/>
              <a:t>–</a:t>
            </a:r>
            <a:r>
              <a:rPr lang="en-US" baseline="0" dirty="0" smtClean="0"/>
              <a:t> individual scale</a:t>
            </a:r>
          </a:p>
          <a:p>
            <a:endParaRPr lang="en-US" baseline="0" dirty="0" smtClean="0"/>
          </a:p>
          <a:p>
            <a:r>
              <a:rPr lang="en-US" baseline="0" dirty="0" smtClean="0"/>
              <a:t>Cultural models--large scale</a:t>
            </a:r>
          </a:p>
          <a:p>
            <a:endParaRPr lang="en-US" baseline="0" dirty="0" smtClean="0"/>
          </a:p>
          <a:p>
            <a:r>
              <a:rPr lang="en-US" b="1" baseline="0" dirty="0" smtClean="0"/>
              <a:t>TALKING POINTS:</a:t>
            </a:r>
          </a:p>
          <a:p>
            <a:endParaRPr lang="en-US" baseline="0" dirty="0" smtClean="0"/>
          </a:p>
          <a:p>
            <a:r>
              <a:rPr lang="en-US" baseline="0" dirty="0" smtClean="0"/>
              <a:t>We employ something called cultural models in the stories we tell.  </a:t>
            </a:r>
          </a:p>
          <a:p>
            <a:endParaRPr lang="en-US" baseline="0" dirty="0" smtClean="0"/>
          </a:p>
          <a:p>
            <a:r>
              <a:rPr lang="en-US" baseline="0" dirty="0" smtClean="0"/>
              <a:t>Cultural models are deeply and widely held cognitive shortcuts used to make sense of new information.  They motivate thought and behavior unconsciously.  Baked into culture through books over generations.</a:t>
            </a:r>
          </a:p>
          <a:p>
            <a:endParaRPr lang="en-US" baseline="0" dirty="0" smtClean="0"/>
          </a:p>
          <a:p>
            <a:r>
              <a:rPr lang="en-US" baseline="0" dirty="0" smtClean="0"/>
              <a:t>Very powerful. So we need to be aware of when we are invoking them and if they build support for our work. </a:t>
            </a:r>
          </a:p>
          <a:p>
            <a:endParaRPr lang="en-US" baseline="0" dirty="0" smtClean="0"/>
          </a:p>
          <a:p>
            <a:r>
              <a:rPr lang="en-US" baseline="0" dirty="0" smtClean="0"/>
              <a:t>This one goes to the heart of What it means to be American.</a:t>
            </a:r>
          </a:p>
          <a:p>
            <a:endParaRPr lang="en-US" baseline="0" dirty="0" smtClean="0"/>
          </a:p>
          <a:p>
            <a:r>
              <a:rPr lang="en-US" baseline="0" dirty="0" smtClean="0"/>
              <a:t>Rugged Individualism</a:t>
            </a:r>
          </a:p>
          <a:p>
            <a:pPr marL="171450" indent="-171450">
              <a:buFont typeface="Arial"/>
              <a:buChar char="•"/>
            </a:pPr>
            <a:r>
              <a:rPr lang="en-US" baseline="0" dirty="0" smtClean="0"/>
              <a:t>Bootstraps</a:t>
            </a:r>
          </a:p>
          <a:p>
            <a:pPr marL="171450" indent="-171450">
              <a:buFont typeface="Arial"/>
              <a:buChar char="•"/>
            </a:pPr>
            <a:r>
              <a:rPr lang="en-US" baseline="0" dirty="0" smtClean="0"/>
              <a:t>Grit/Willpower</a:t>
            </a:r>
          </a:p>
          <a:p>
            <a:pPr marL="171450" indent="-171450">
              <a:buFont typeface="Arial"/>
              <a:buChar char="•"/>
            </a:pPr>
            <a:r>
              <a:rPr lang="en-US" baseline="0" dirty="0" smtClean="0"/>
              <a:t>American Dream </a:t>
            </a:r>
            <a:r>
              <a:rPr lang="mr-IN" baseline="0" dirty="0" smtClean="0"/>
              <a:t>–</a:t>
            </a:r>
            <a:r>
              <a:rPr lang="en-US" baseline="0" dirty="0" smtClean="0"/>
              <a:t> from nothing to Oprah</a:t>
            </a:r>
          </a:p>
          <a:p>
            <a:pPr marL="171450" indent="-171450">
              <a:buFont typeface="Arial"/>
              <a:buChar char="•"/>
            </a:pPr>
            <a:endParaRPr lang="en-US" baseline="0" dirty="0" smtClean="0"/>
          </a:p>
          <a:p>
            <a:pPr marL="0" indent="0">
              <a:buFont typeface="Arial"/>
              <a:buNone/>
            </a:pPr>
            <a:r>
              <a:rPr lang="en-US" baseline="0" dirty="0" smtClean="0"/>
              <a:t>Connect back to what they heard in the video</a:t>
            </a:r>
          </a:p>
          <a:p>
            <a:pPr marL="0" indent="0">
              <a:buFont typeface="Arial"/>
              <a:buNone/>
            </a:pPr>
            <a:endParaRPr lang="en-US" baseline="0" dirty="0" smtClean="0"/>
          </a:p>
          <a:p>
            <a:r>
              <a:rPr lang="en-US" b="1" baseline="0" dirty="0" smtClean="0"/>
              <a:t>Transition</a:t>
            </a:r>
            <a:r>
              <a:rPr lang="en-US" baseline="0" dirty="0" smtClean="0"/>
              <a:t>: </a:t>
            </a:r>
          </a:p>
          <a:p>
            <a:r>
              <a:rPr lang="en-US" baseline="0" dirty="0" smtClean="0"/>
              <a:t>Share one other cultural model. My personal </a:t>
            </a:r>
            <a:r>
              <a:rPr lang="en-US" baseline="0" dirty="0" err="1" smtClean="0"/>
              <a:t>fave</a:t>
            </a:r>
            <a:r>
              <a:rPr lang="en-US" baseline="0" dirty="0" smtClean="0"/>
              <a:t>.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MORE INFO:</a:t>
            </a:r>
            <a:br>
              <a:rPr lang="en-US" baseline="0" dirty="0" smtClean="0"/>
            </a:br>
            <a:r>
              <a:rPr lang="en-US" baseline="0" dirty="0" smtClean="0"/>
              <a:t>Source: http://</a:t>
            </a:r>
            <a:r>
              <a:rPr lang="en-US" baseline="0" dirty="0" err="1" smtClean="0"/>
              <a:t>www.frameworksinstitute.org</a:t>
            </a:r>
            <a:r>
              <a:rPr lang="en-US" baseline="0" dirty="0" smtClean="0"/>
              <a:t>/pubs/mm/</a:t>
            </a:r>
            <a:r>
              <a:rPr lang="en-US" baseline="0" dirty="0" err="1" smtClean="0"/>
              <a:t>talkinghumanservices</a:t>
            </a:r>
            <a:r>
              <a:rPr lang="en-US" baseline="0" dirty="0" smtClean="0"/>
              <a:t>/page2.html</a:t>
            </a:r>
          </a:p>
          <a:p>
            <a:endParaRPr lang="en-US" dirty="0"/>
          </a:p>
        </p:txBody>
      </p:sp>
      <p:sp>
        <p:nvSpPr>
          <p:cNvPr id="4" name="Slide Number Placeholder 3"/>
          <p:cNvSpPr>
            <a:spLocks noGrp="1"/>
          </p:cNvSpPr>
          <p:nvPr>
            <p:ph type="sldNum" sz="quarter" idx="10"/>
          </p:nvPr>
        </p:nvSpPr>
        <p:spPr/>
        <p:txBody>
          <a:bodyPr/>
          <a:lstStyle/>
          <a:p>
            <a:fld id="{D6902CED-3872-A547-A6B7-B55A66573BF4}" type="slidenum">
              <a:rPr lang="en-US" smtClean="0"/>
              <a:t>10</a:t>
            </a:fld>
            <a:endParaRPr lang="en-US"/>
          </a:p>
        </p:txBody>
      </p:sp>
    </p:spTree>
    <p:extLst>
      <p:ext uri="{BB962C8B-B14F-4D97-AF65-F5344CB8AC3E}">
        <p14:creationId xmlns:p14="http://schemas.microsoft.com/office/powerpoint/2010/main" val="3379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endParaRPr lang="en-US" baseline="0" dirty="0" smtClean="0"/>
          </a:p>
          <a:p>
            <a:r>
              <a:rPr lang="en-US" b="1" baseline="0" dirty="0" smtClean="0"/>
              <a:t>TALKING POINTS</a:t>
            </a:r>
            <a:br>
              <a:rPr lang="en-US" b="1" baseline="0" dirty="0" smtClean="0"/>
            </a:br>
            <a:endParaRPr lang="en-US" b="1" baseline="0" dirty="0" smtClean="0"/>
          </a:p>
          <a:p>
            <a:r>
              <a:rPr lang="en-US" baseline="0" dirty="0" smtClean="0"/>
              <a:t>There are several cultural models implicated in our communications.  More details in a workshop. </a:t>
            </a:r>
          </a:p>
          <a:p>
            <a:endParaRPr lang="en-US" baseline="0" dirty="0" smtClean="0"/>
          </a:p>
          <a:p>
            <a:r>
              <a:rPr lang="en-US" baseline="0" dirty="0" smtClean="0"/>
              <a:t>Fatalism Model = the problem feels too big to solve/sky-is-falling language</a:t>
            </a:r>
          </a:p>
          <a:p>
            <a:endParaRPr lang="en-US" baseline="0" dirty="0" smtClean="0"/>
          </a:p>
          <a:p>
            <a:r>
              <a:rPr lang="en-US" baseline="0" dirty="0" smtClean="0"/>
              <a:t>Crisis tone disengages people from the issue and solutions. </a:t>
            </a:r>
          </a:p>
          <a:p>
            <a:endParaRPr lang="en-US" baseline="0" dirty="0" smtClean="0"/>
          </a:p>
          <a:p>
            <a:r>
              <a:rPr lang="en-US" baseline="0" dirty="0" smtClean="0"/>
              <a:t>Leads to Fatigue - Everything matters so nothing matters</a:t>
            </a:r>
          </a:p>
          <a:p>
            <a:endParaRPr lang="en-US" baseline="0" dirty="0" smtClean="0"/>
          </a:p>
          <a:p>
            <a:r>
              <a:rPr lang="en-US" baseline="0" dirty="0" smtClean="0"/>
              <a:t>Invokes Skepticism – claims are exaggerated. Immediate impacts aren’t felt.  Allows people to retreat to ideological corners. </a:t>
            </a:r>
          </a:p>
          <a:p>
            <a:endParaRPr lang="en-US" baseline="0" dirty="0" smtClean="0"/>
          </a:p>
          <a:p>
            <a:r>
              <a:rPr lang="en-US" baseline="0" dirty="0" smtClean="0"/>
              <a:t>Urgency Disengages. </a:t>
            </a:r>
          </a:p>
          <a:p>
            <a:endParaRPr lang="en-US" baseline="0" dirty="0" smtClean="0"/>
          </a:p>
          <a:p>
            <a:r>
              <a:rPr lang="en-US" b="1" baseline="0" dirty="0" smtClean="0"/>
              <a:t>KEY POINT:  Explanatory tone will help jolt people out of partisan bickering and you can reach the persuadable middle</a:t>
            </a:r>
          </a:p>
          <a:p>
            <a:r>
              <a:rPr lang="en-US" b="1" baseline="0" dirty="0" smtClean="0"/>
              <a:t>BE THE VOICE OF REASON</a:t>
            </a:r>
          </a:p>
        </p:txBody>
      </p:sp>
      <p:sp>
        <p:nvSpPr>
          <p:cNvPr id="4" name="Slide Number Placeholder 3"/>
          <p:cNvSpPr>
            <a:spLocks noGrp="1"/>
          </p:cNvSpPr>
          <p:nvPr>
            <p:ph type="sldNum" sz="quarter" idx="10"/>
          </p:nvPr>
        </p:nvSpPr>
        <p:spPr/>
        <p:txBody>
          <a:bodyPr/>
          <a:lstStyle/>
          <a:p>
            <a:fld id="{D6902CED-3872-A547-A6B7-B55A66573BF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03613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How do we do circumvent these mental shortcuts and cultural models to really connect with our audience?</a:t>
            </a:r>
          </a:p>
          <a:p>
            <a:endParaRPr lang="en-US" dirty="0" smtClean="0"/>
          </a:p>
          <a:p>
            <a:r>
              <a:rPr lang="en-US" dirty="0" smtClean="0"/>
              <a:t>Worked with the </a:t>
            </a:r>
            <a:r>
              <a:rPr lang="en-US" dirty="0" err="1" smtClean="0"/>
              <a:t>FrameWorks</a:t>
            </a:r>
            <a:r>
              <a:rPr lang="en-US" dirty="0" smtClean="0"/>
              <a:t> Institute in DC.  They </a:t>
            </a:r>
            <a:r>
              <a:rPr lang="en-US" dirty="0" err="1" smtClean="0"/>
              <a:t>idenitified</a:t>
            </a:r>
            <a:r>
              <a:rPr lang="en-US" baseline="0" dirty="0" smtClean="0"/>
              <a:t> what they call the Swamp of HS</a:t>
            </a:r>
            <a:endParaRPr lang="en-US" dirty="0" smtClean="0"/>
          </a:p>
          <a:p>
            <a:endParaRPr lang="en-US" baseline="0" dirty="0" smtClean="0"/>
          </a:p>
          <a:p>
            <a:r>
              <a:rPr lang="en-US" baseline="0" dirty="0" smtClean="0"/>
              <a:t>Swamp: ecosystem of cultural models people use to understand human services/well-being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“Well Being” is how we describe the ultimate goal of human services but for our participants.</a:t>
            </a:r>
            <a:endParaRPr lang="en-US" baseline="0" dirty="0" smtClean="0"/>
          </a:p>
          <a:p>
            <a:endParaRPr lang="en-US" baseline="0" dirty="0" smtClean="0"/>
          </a:p>
          <a:p>
            <a:r>
              <a:rPr lang="en-US" b="1" baseline="0" dirty="0" smtClean="0"/>
              <a:t>What’s missing in the definition of Well Being?  </a:t>
            </a:r>
            <a:r>
              <a:rPr lang="en-US" baseline="0" dirty="0" smtClean="0"/>
              <a:t>Mental, what else? It’s basically just things like job training and unemployment assistance but nothing broader – afterschool programs, independent living for people with disabilities, activities for seniors</a:t>
            </a:r>
          </a:p>
          <a:p>
            <a:endParaRPr lang="en-US" baseline="0" dirty="0" smtClean="0"/>
          </a:p>
          <a:p>
            <a:r>
              <a:rPr lang="en-US" b="1" baseline="0" dirty="0" smtClean="0"/>
              <a:t>What threatens wellbeing?</a:t>
            </a:r>
          </a:p>
          <a:p>
            <a:r>
              <a:rPr lang="en-US" baseline="0" dirty="0" smtClean="0"/>
              <a:t>Individual choices</a:t>
            </a:r>
          </a:p>
          <a:p>
            <a:r>
              <a:rPr lang="en-US" baseline="0" dirty="0" smtClean="0"/>
              <a:t>Bad parents and not poor school system, lack of good nutrition, opportunities to succeed</a:t>
            </a:r>
          </a:p>
          <a:p>
            <a:endParaRPr lang="en-US" baseline="0" dirty="0" smtClean="0"/>
          </a:p>
          <a:p>
            <a:r>
              <a:rPr lang="en-US" b="1" baseline="0" dirty="0" smtClean="0"/>
              <a:t>What are Human Services?</a:t>
            </a:r>
          </a:p>
          <a:p>
            <a:pPr lvl="0"/>
            <a:r>
              <a:rPr lang="en-US" sz="1200" kern="1200" dirty="0" smtClean="0">
                <a:solidFill>
                  <a:schemeClr val="tx1"/>
                </a:solidFill>
                <a:effectLst/>
                <a:latin typeface="+mn-lt"/>
                <a:ea typeface="+mn-ea"/>
                <a:cs typeface="+mn-cs"/>
              </a:rPr>
              <a:t>Can’t leave the cognitive hole empty </a:t>
            </a:r>
            <a:r>
              <a:rPr lang="en-US" sz="1200" kern="1200" dirty="0" err="1" smtClean="0">
                <a:solidFill>
                  <a:schemeClr val="tx1"/>
                </a:solidFill>
                <a:effectLst/>
                <a:latin typeface="+mn-lt"/>
                <a:ea typeface="+mn-ea"/>
                <a:cs typeface="+mn-cs"/>
              </a:rPr>
              <a:t>bc</a:t>
            </a:r>
            <a:r>
              <a:rPr lang="en-US" sz="1200" kern="1200" dirty="0" smtClean="0">
                <a:solidFill>
                  <a:schemeClr val="tx1"/>
                </a:solidFill>
                <a:effectLst/>
                <a:latin typeface="+mn-lt"/>
                <a:ea typeface="+mn-ea"/>
                <a:cs typeface="+mn-cs"/>
              </a:rPr>
              <a:t> they will fill with ideas that don’t </a:t>
            </a:r>
            <a:r>
              <a:rPr lang="en-US" sz="1200" kern="1200" dirty="0" err="1" smtClean="0">
                <a:solidFill>
                  <a:schemeClr val="tx1"/>
                </a:solidFill>
                <a:effectLst/>
                <a:latin typeface="+mn-lt"/>
                <a:ea typeface="+mn-ea"/>
                <a:cs typeface="+mn-cs"/>
              </a:rPr>
              <a:t>nec</a:t>
            </a:r>
            <a:r>
              <a:rPr lang="en-US" sz="1200" kern="1200" dirty="0" smtClean="0">
                <a:solidFill>
                  <a:schemeClr val="tx1"/>
                </a:solidFill>
                <a:effectLst/>
                <a:latin typeface="+mn-lt"/>
                <a:ea typeface="+mn-ea"/>
                <a:cs typeface="+mn-cs"/>
              </a:rPr>
              <a:t> align with your interest but when push comes to shove, “direct services” and those services are then framed as kindness and charity NOT framed as a sector that we as a society need.  </a:t>
            </a:r>
          </a:p>
          <a:p>
            <a:pPr lvl="0"/>
            <a:r>
              <a:rPr lang="en-US" sz="1200" kern="1200" dirty="0" smtClean="0">
                <a:solidFill>
                  <a:schemeClr val="tx1"/>
                </a:solidFill>
                <a:effectLst/>
                <a:latin typeface="+mn-lt"/>
                <a:ea typeface="+mn-ea"/>
                <a:cs typeface="+mn-cs"/>
              </a:rPr>
              <a:t>Also makes it more of a private choice not a public concern. Only temporary –best program gets people OFF the program as soon as poss. Dire need, emergency,  very narrow view of sector. </a:t>
            </a:r>
          </a:p>
          <a:p>
            <a:endParaRPr lang="en-US" dirty="0" smtClean="0"/>
          </a:p>
          <a:p>
            <a:r>
              <a:rPr lang="en-US" sz="1200" b="1" kern="1200" dirty="0" smtClean="0">
                <a:solidFill>
                  <a:schemeClr val="tx1"/>
                </a:solidFill>
                <a:effectLst/>
                <a:latin typeface="+mn-lt"/>
                <a:ea typeface="+mn-ea"/>
                <a:cs typeface="+mn-cs"/>
              </a:rPr>
              <a:t>Where did “building well-being” come from</a:t>
            </a:r>
            <a:r>
              <a:rPr lang="en-US" sz="1200" kern="1200" dirty="0" smtClean="0">
                <a:solidFill>
                  <a:schemeClr val="tx1"/>
                </a:solidFill>
                <a:effectLst/>
                <a:latin typeface="+mn-lt"/>
                <a:ea typeface="+mn-ea"/>
                <a:cs typeface="+mn-cs"/>
              </a:rPr>
              <a:t>?  It was tested against others.  Came through process of developing metaphors.   Well-Being container is large enough to hold the wide range of sectors.  </a:t>
            </a:r>
          </a:p>
          <a:p>
            <a:pPr lvl="0"/>
            <a:r>
              <a:rPr lang="en-US" sz="1200" kern="1200" dirty="0" smtClean="0">
                <a:solidFill>
                  <a:schemeClr val="tx1"/>
                </a:solidFill>
                <a:effectLst/>
                <a:latin typeface="+mn-lt"/>
                <a:ea typeface="+mn-ea"/>
                <a:cs typeface="+mn-cs"/>
              </a:rPr>
              <a:t>well-being is the thing we’re trying to achieve: </a:t>
            </a:r>
            <a:r>
              <a:rPr lang="en-US" sz="1200" b="1" kern="1200" dirty="0" smtClean="0">
                <a:solidFill>
                  <a:schemeClr val="tx1"/>
                </a:solidFill>
                <a:effectLst/>
                <a:latin typeface="+mn-lt"/>
                <a:ea typeface="+mn-ea"/>
                <a:cs typeface="+mn-cs"/>
              </a:rPr>
              <a:t>it’s an umbrella term for the outcomes you’re trying to achieve.   </a:t>
            </a:r>
            <a:r>
              <a:rPr lang="en-US" sz="1200" kern="1200" dirty="0" smtClean="0">
                <a:solidFill>
                  <a:schemeClr val="tx1"/>
                </a:solidFill>
                <a:effectLst/>
                <a:latin typeface="+mn-lt"/>
                <a:ea typeface="+mn-ea"/>
                <a:cs typeface="+mn-cs"/>
              </a:rPr>
              <a:t>fully realized human capacity was not a term we could use.   NOT wellness. </a:t>
            </a:r>
          </a:p>
          <a:p>
            <a:pPr lvl="0"/>
            <a:r>
              <a:rPr lang="en-US" sz="1200" kern="1200" dirty="0" smtClean="0">
                <a:solidFill>
                  <a:schemeClr val="tx1"/>
                </a:solidFill>
                <a:effectLst/>
                <a:latin typeface="+mn-lt"/>
                <a:ea typeface="+mn-ea"/>
                <a:cs typeface="+mn-cs"/>
              </a:rPr>
              <a:t>It’s a pretty broad term which is like human services.  The best word we could come up with and when testing it it only produced good things and did nothing bad.  “human development” people don’t know what it is, it’s a black box.   Doesn’t’ seem like something we could “build” just happens.  No process there.  Needed something we could “do” or “effect”.  </a:t>
            </a:r>
          </a:p>
          <a:p>
            <a:pPr lvl="0"/>
            <a:r>
              <a:rPr lang="en-US" sz="1200" kern="1200" dirty="0" smtClean="0">
                <a:solidFill>
                  <a:schemeClr val="tx1"/>
                </a:solidFill>
                <a:effectLst/>
                <a:latin typeface="+mn-lt"/>
                <a:ea typeface="+mn-ea"/>
                <a:cs typeface="+mn-cs"/>
              </a:rPr>
              <a:t>We had a whole group of people working on this and testing it.  Might not be perfect.  But no slippage to an individual character trait—your motivation, decisions. Its something we can construct as a society.   Even “thrive” is about you and what you do.  </a:t>
            </a:r>
          </a:p>
          <a:p>
            <a:pPr lvl="0"/>
            <a:r>
              <a:rPr lang="en-US" sz="1200" b="1" kern="1200" dirty="0" smtClean="0">
                <a:solidFill>
                  <a:schemeClr val="tx1"/>
                </a:solidFill>
                <a:effectLst/>
                <a:latin typeface="+mn-lt"/>
                <a:ea typeface="+mn-ea"/>
                <a:cs typeface="+mn-cs"/>
              </a:rPr>
              <a:t>Well-being is the social good that the human service sector provides/builds</a:t>
            </a:r>
            <a:r>
              <a:rPr lang="en-US" sz="1200" kern="1200" dirty="0" smtClean="0">
                <a:solidFill>
                  <a:schemeClr val="tx1"/>
                </a:solidFill>
                <a:effectLst/>
                <a:latin typeface="+mn-lt"/>
                <a:ea typeface="+mn-ea"/>
                <a:cs typeface="+mn-cs"/>
              </a:rPr>
              <a:t>.  And human potential fosters that.  We’re trying to make well-being.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ASK:  WHAT</a:t>
            </a:r>
            <a:r>
              <a:rPr lang="en-US" sz="1200" b="1" kern="1200" baseline="0" dirty="0" smtClean="0">
                <a:solidFill>
                  <a:schemeClr val="tx1"/>
                </a:solidFill>
                <a:effectLst/>
                <a:latin typeface="+mn-lt"/>
                <a:ea typeface="+mn-ea"/>
                <a:cs typeface="+mn-cs"/>
              </a:rPr>
              <a:t> ARE YOUR GATORS</a:t>
            </a:r>
            <a:endParaRPr lang="en-US" sz="1200" b="1"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D6902CED-3872-A547-A6B7-B55A66573BF4}" type="slidenum">
              <a:rPr lang="en-US" smtClean="0"/>
              <a:t>12</a:t>
            </a:fld>
            <a:endParaRPr lang="en-US"/>
          </a:p>
        </p:txBody>
      </p:sp>
    </p:spTree>
    <p:extLst>
      <p:ext uri="{BB962C8B-B14F-4D97-AF65-F5344CB8AC3E}">
        <p14:creationId xmlns:p14="http://schemas.microsoft.com/office/powerpoint/2010/main" val="895155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American dream, focus on the individual—healthier diet (choice), having more money (choice)  access to healthy food instead, early learning are available to all and are affordable (instead of higher quality child care)</a:t>
            </a:r>
          </a:p>
          <a:p>
            <a:pPr lvl="0"/>
            <a:r>
              <a:rPr lang="en-US" sz="1200" kern="1200" dirty="0" smtClean="0">
                <a:solidFill>
                  <a:schemeClr val="tx1"/>
                </a:solidFill>
                <a:effectLst/>
                <a:latin typeface="+mn-lt"/>
                <a:ea typeface="+mn-ea"/>
                <a:cs typeface="+mn-cs"/>
              </a:rPr>
              <a:t>Intergenerational poverty (fatalism—nothing will work), welfare, food stamps </a:t>
            </a:r>
          </a:p>
          <a:p>
            <a:pPr lvl="0"/>
            <a:r>
              <a:rPr lang="en-US" sz="1200" kern="1200" dirty="0" smtClean="0">
                <a:solidFill>
                  <a:schemeClr val="tx1"/>
                </a:solidFill>
                <a:effectLst/>
                <a:latin typeface="+mn-lt"/>
                <a:ea typeface="+mn-ea"/>
                <a:cs typeface="+mn-cs"/>
              </a:rPr>
              <a:t>Myth/fact structure in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para</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Refers to “government” programs which cues up the </a:t>
            </a:r>
            <a:r>
              <a:rPr lang="en-US" sz="1200" kern="1200" dirty="0" err="1" smtClean="0">
                <a:solidFill>
                  <a:schemeClr val="tx1"/>
                </a:solidFill>
                <a:effectLst/>
                <a:latin typeface="+mn-lt"/>
                <a:ea typeface="+mn-ea"/>
                <a:cs typeface="+mn-cs"/>
              </a:rPr>
              <a:t>govt</a:t>
            </a:r>
            <a:r>
              <a:rPr lang="en-US" sz="1200" kern="1200" dirty="0" smtClean="0">
                <a:solidFill>
                  <a:schemeClr val="tx1"/>
                </a:solidFill>
                <a:effectLst/>
                <a:latin typeface="+mn-lt"/>
                <a:ea typeface="+mn-ea"/>
                <a:cs typeface="+mn-cs"/>
              </a:rPr>
              <a:t> is inefficient.  </a:t>
            </a:r>
          </a:p>
          <a:p>
            <a:pPr lvl="0"/>
            <a:r>
              <a:rPr lang="en-US" sz="1200" kern="1200" dirty="0" smtClean="0">
                <a:solidFill>
                  <a:schemeClr val="tx1"/>
                </a:solidFill>
                <a:effectLst/>
                <a:latin typeface="+mn-lt"/>
                <a:ea typeface="+mn-ea"/>
                <a:cs typeface="+mn-cs"/>
              </a:rPr>
              <a:t>Use the word “aid” a lot and plays into “temporary” and “charity”</a:t>
            </a:r>
          </a:p>
          <a:p>
            <a:pPr lvl="0"/>
            <a:r>
              <a:rPr lang="en-US" sz="1200" kern="1200" dirty="0" smtClean="0">
                <a:solidFill>
                  <a:schemeClr val="tx1"/>
                </a:solidFill>
                <a:effectLst/>
                <a:latin typeface="+mn-lt"/>
                <a:ea typeface="+mn-ea"/>
                <a:cs typeface="+mn-cs"/>
              </a:rPr>
              <a:t>Beneficiaries are only children “the most worthy” and not adults (like “the dreamers” immigration).  Can’t keep playing into the “worthiness game”  zero sum (if you get more, I get less)</a:t>
            </a:r>
          </a:p>
          <a:p>
            <a:endParaRPr lang="en-US" dirty="0"/>
          </a:p>
        </p:txBody>
      </p:sp>
      <p:sp>
        <p:nvSpPr>
          <p:cNvPr id="4" name="Slide Number Placeholder 3"/>
          <p:cNvSpPr>
            <a:spLocks noGrp="1"/>
          </p:cNvSpPr>
          <p:nvPr>
            <p:ph type="sldNum" sz="quarter" idx="10"/>
          </p:nvPr>
        </p:nvSpPr>
        <p:spPr/>
        <p:txBody>
          <a:bodyPr/>
          <a:lstStyle/>
          <a:p>
            <a:fld id="{D6902CED-3872-A547-A6B7-B55A66573BF4}" type="slidenum">
              <a:rPr lang="en-US" smtClean="0"/>
              <a:t>13</a:t>
            </a:fld>
            <a:endParaRPr lang="en-US"/>
          </a:p>
        </p:txBody>
      </p:sp>
    </p:spTree>
    <p:extLst>
      <p:ext uri="{BB962C8B-B14F-4D97-AF65-F5344CB8AC3E}">
        <p14:creationId xmlns:p14="http://schemas.microsoft.com/office/powerpoint/2010/main" val="194713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TALKING</a:t>
            </a:r>
            <a:r>
              <a:rPr lang="en-US" b="1" baseline="0" dirty="0" smtClean="0"/>
              <a:t> POINTS</a:t>
            </a:r>
            <a:endParaRPr lang="en-US" b="1" dirty="0" smtClean="0"/>
          </a:p>
          <a:p>
            <a:endParaRPr lang="en-US" dirty="0" smtClean="0"/>
          </a:p>
          <a:p>
            <a:r>
              <a:rPr lang="en-US" dirty="0" smtClean="0"/>
              <a:t>So</a:t>
            </a:r>
            <a:r>
              <a:rPr lang="en-US" baseline="0" dirty="0" smtClean="0"/>
              <a:t> what can we do instead, what stories can we tell to connect with our audience and shift public beliefs?</a:t>
            </a:r>
          </a:p>
          <a:p>
            <a:endParaRPr lang="en-US" b="0" baseline="0" dirty="0" smtClean="0"/>
          </a:p>
          <a:p>
            <a:r>
              <a:rPr lang="en-US" b="1" baseline="0" dirty="0" smtClean="0"/>
              <a:t>Frames are choices about how to tell a story:  What to leave out, What to leave in, and What to emphasize. </a:t>
            </a:r>
          </a:p>
          <a:p>
            <a:endParaRPr lang="en-US" dirty="0" smtClean="0"/>
          </a:p>
          <a:p>
            <a:r>
              <a:rPr lang="en-US" dirty="0" smtClean="0"/>
              <a:t>Framing </a:t>
            </a:r>
            <a:r>
              <a:rPr lang="en-US" b="0" dirty="0" smtClean="0"/>
              <a:t>helps people think more productively.  Vs. Imposing</a:t>
            </a:r>
            <a:r>
              <a:rPr lang="en-US" b="0" baseline="0" dirty="0" smtClean="0"/>
              <a:t> an idea (messaging) onto someone.  Remember: it’s nearly impossible to dislodge and existing belief.  </a:t>
            </a:r>
          </a:p>
          <a:p>
            <a:endParaRPr lang="en-US" b="0" dirty="0" smtClean="0"/>
          </a:p>
          <a:p>
            <a:r>
              <a:rPr lang="en-US" b="1" dirty="0" smtClean="0"/>
              <a:t>Neuroscience shows that helping people think about a problem is more persuasive than trying to disprove</a:t>
            </a:r>
            <a:r>
              <a:rPr lang="en-US" b="1" baseline="0" dirty="0" smtClean="0"/>
              <a:t> or counter existing beliefs. </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communication is effective, people can see an issue from a different perspective</a:t>
            </a:r>
          </a:p>
          <a:p>
            <a:endParaRPr lang="en-US" b="1" baseline="0" dirty="0" smtClean="0"/>
          </a:p>
          <a:p>
            <a:endParaRPr lang="en-US" b="0" baseline="0" dirty="0" smtClean="0"/>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D6902CED-3872-A547-A6B7-B55A66573BF4}" type="slidenum">
              <a:rPr lang="en-US" smtClean="0"/>
              <a:t>14</a:t>
            </a:fld>
            <a:endParaRPr lang="en-US"/>
          </a:p>
        </p:txBody>
      </p:sp>
    </p:spTree>
    <p:extLst>
      <p:ext uri="{BB962C8B-B14F-4D97-AF65-F5344CB8AC3E}">
        <p14:creationId xmlns:p14="http://schemas.microsoft.com/office/powerpoint/2010/main" val="66040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r>
              <a:rPr lang="en-US" b="1" dirty="0" smtClean="0"/>
              <a:t>TALKING POINTS </a:t>
            </a:r>
          </a:p>
          <a:p>
            <a:endParaRPr lang="en-US" dirty="0" smtClean="0"/>
          </a:p>
          <a:p>
            <a:r>
              <a:rPr lang="en-US" dirty="0" smtClean="0"/>
              <a:t>How did we do this, 2</a:t>
            </a:r>
            <a:r>
              <a:rPr lang="en-US" baseline="30000" dirty="0" smtClean="0"/>
              <a:t>nd</a:t>
            </a:r>
            <a:r>
              <a:rPr lang="en-US" dirty="0" smtClean="0"/>
              <a:t> phase of </a:t>
            </a:r>
            <a:r>
              <a:rPr lang="en-US" dirty="0" err="1" smtClean="0"/>
              <a:t>reserach</a:t>
            </a:r>
            <a:endParaRPr lang="en-US" dirty="0" smtClean="0"/>
          </a:p>
          <a:p>
            <a:endParaRPr lang="en-US" dirty="0" smtClean="0"/>
          </a:p>
          <a:p>
            <a:r>
              <a:rPr lang="en-US" dirty="0" smtClean="0"/>
              <a:t>5000 surveyed to test potential</a:t>
            </a:r>
            <a:r>
              <a:rPr lang="en-US" baseline="0" dirty="0" smtClean="0"/>
              <a:t> frame elements for productivity and to ensure their stickiness</a:t>
            </a:r>
          </a:p>
          <a:p>
            <a:endParaRPr lang="en-US" baseline="0" dirty="0" smtClean="0"/>
          </a:p>
          <a:p>
            <a:r>
              <a:rPr lang="en-US" sz="1200" b="1" kern="1200" dirty="0" smtClean="0">
                <a:solidFill>
                  <a:schemeClr val="tx1"/>
                </a:solidFill>
                <a:effectLst/>
                <a:latin typeface="+mn-lt"/>
                <a:ea typeface="+mn-ea"/>
                <a:cs typeface="+mn-cs"/>
              </a:rPr>
              <a:t>National sample representative of the voting population.</a:t>
            </a:r>
            <a:r>
              <a:rPr lang="en-US" b="1"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Across geography (if </a:t>
            </a:r>
            <a:r>
              <a:rPr lang="en-US" sz="1200" kern="1200" dirty="0" err="1" smtClean="0">
                <a:solidFill>
                  <a:schemeClr val="tx1"/>
                </a:solidFill>
                <a:effectLst/>
                <a:latin typeface="+mn-lt"/>
                <a:ea typeface="+mn-ea"/>
                <a:cs typeface="+mn-cs"/>
              </a:rPr>
              <a:t>calif</a:t>
            </a:r>
            <a:r>
              <a:rPr lang="en-US" sz="1200" kern="1200" dirty="0" smtClean="0">
                <a:solidFill>
                  <a:schemeClr val="tx1"/>
                </a:solidFill>
                <a:effectLst/>
                <a:latin typeface="+mn-lt"/>
                <a:ea typeface="+mn-ea"/>
                <a:cs typeface="+mn-cs"/>
              </a:rPr>
              <a:t> is pulling up a message they toss it out), race, gender, education, income, religion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research we looked </a:t>
            </a:r>
            <a:r>
              <a:rPr lang="en-US" sz="1200" b="1" kern="1200" dirty="0" smtClean="0">
                <a:solidFill>
                  <a:schemeClr val="tx1"/>
                </a:solidFill>
                <a:effectLst/>
                <a:latin typeface="+mn-lt"/>
                <a:ea typeface="+mn-ea"/>
                <a:cs typeface="+mn-cs"/>
              </a:rPr>
              <a:t>regionally</a:t>
            </a:r>
            <a:r>
              <a:rPr lang="en-US" sz="1200" kern="1200" dirty="0" smtClean="0">
                <a:solidFill>
                  <a:schemeClr val="tx1"/>
                </a:solidFill>
                <a:effectLst/>
                <a:latin typeface="+mn-lt"/>
                <a:ea typeface="+mn-ea"/>
                <a:cs typeface="+mn-cs"/>
              </a:rPr>
              <a:t> (works in the south and north east) but not a city or local level.  but these differences are not as big as you’d think).  Fundamental machinery in the brain is surprisingly similar.  So we have a strategy that works for folks broadly.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you’re style and what’s special about your place is also important to know and integrate to make it work in your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The research shows that this story will work, with conservatives and </a:t>
            </a:r>
            <a:r>
              <a:rPr lang="en-US" sz="1200" b="1" kern="1200" dirty="0" err="1" smtClean="0">
                <a:solidFill>
                  <a:schemeClr val="tx1"/>
                </a:solidFill>
                <a:effectLst/>
                <a:latin typeface="+mn-lt"/>
                <a:ea typeface="+mn-ea"/>
                <a:cs typeface="+mn-cs"/>
              </a:rPr>
              <a:t>dems.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It’s effective across</a:t>
            </a:r>
            <a:r>
              <a:rPr lang="en-US" sz="1200" kern="1200" baseline="0" dirty="0" smtClean="0">
                <a:solidFill>
                  <a:schemeClr val="tx1"/>
                </a:solidFill>
                <a:effectLst/>
                <a:latin typeface="+mn-lt"/>
                <a:ea typeface="+mn-ea"/>
                <a:cs typeface="+mn-cs"/>
              </a:rPr>
              <a:t> ideology</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Explain Persistence Trials (like</a:t>
            </a:r>
            <a:r>
              <a:rPr lang="en-US" sz="1200" kern="1200" baseline="0" dirty="0" smtClean="0">
                <a:solidFill>
                  <a:schemeClr val="tx1"/>
                </a:solidFill>
                <a:effectLst/>
                <a:latin typeface="+mn-lt"/>
                <a:ea typeface="+mn-ea"/>
                <a:cs typeface="+mn-cs"/>
              </a:rPr>
              <a:t> telephone game)</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  Tells us whether the</a:t>
            </a:r>
            <a:r>
              <a:rPr lang="en-US" sz="1200" b="1" kern="1200" baseline="0" dirty="0" smtClean="0">
                <a:solidFill>
                  <a:schemeClr val="tx1"/>
                </a:solidFill>
                <a:effectLst/>
                <a:latin typeface="+mn-lt"/>
                <a:ea typeface="+mn-ea"/>
                <a:cs typeface="+mn-cs"/>
              </a:rPr>
              <a:t> integrity of the frames</a:t>
            </a:r>
            <a:r>
              <a:rPr lang="en-US" sz="1200" b="1" kern="1200" dirty="0" smtClean="0">
                <a:solidFill>
                  <a:schemeClr val="tx1"/>
                </a:solidFill>
                <a:effectLst/>
                <a:latin typeface="+mn-lt"/>
                <a:ea typeface="+mn-ea"/>
                <a:cs typeface="+mn-cs"/>
              </a:rPr>
              <a:t> hold up.   </a:t>
            </a:r>
            <a:r>
              <a:rPr lang="en-US" sz="1200" kern="1200" dirty="0" smtClean="0">
                <a:solidFill>
                  <a:schemeClr val="tx1"/>
                </a:solidFill>
                <a:effectLst/>
                <a:latin typeface="+mn-lt"/>
                <a:ea typeface="+mn-ea"/>
                <a:cs typeface="+mn-cs"/>
              </a:rPr>
              <a:t>Is it staying to the concepts we’re trying to convey to the public?</a:t>
            </a:r>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6902CED-3872-A547-A6B7-B55A66573BF4}" type="slidenum">
              <a:rPr lang="en-US" smtClean="0"/>
              <a:t>15</a:t>
            </a:fld>
            <a:endParaRPr lang="en-US"/>
          </a:p>
        </p:txBody>
      </p:sp>
    </p:spTree>
    <p:extLst>
      <p:ext uri="{BB962C8B-B14F-4D97-AF65-F5344CB8AC3E}">
        <p14:creationId xmlns:p14="http://schemas.microsoft.com/office/powerpoint/2010/main" val="2017871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normAutofit lnSpcReduction="10000"/>
          </a:bodyPr>
          <a:lstStyle/>
          <a:p>
            <a:r>
              <a:rPr lang="en-US" sz="2000" dirty="0">
                <a:solidFill>
                  <a:srgbClr val="1A1A1A"/>
                </a:solidFill>
                <a:latin typeface="Myriad Pro" charset="0"/>
                <a:cs typeface="Myriad Pro" charset="0"/>
                <a:sym typeface="Myriad Pro" charset="0"/>
              </a:rPr>
              <a:t>A well-framed story answers the public</a:t>
            </a:r>
            <a:r>
              <a:rPr lang="ja-JP" altLang="en-US" sz="2000" dirty="0">
                <a:solidFill>
                  <a:srgbClr val="1A1A1A"/>
                </a:solidFill>
                <a:latin typeface="Arial"/>
                <a:cs typeface="Myriad Pro" charset="0"/>
                <a:sym typeface="Myriad Pro" charset="0"/>
              </a:rPr>
              <a:t>’</a:t>
            </a:r>
            <a:r>
              <a:rPr lang="en-US" sz="2000" dirty="0">
                <a:solidFill>
                  <a:srgbClr val="1A1A1A"/>
                </a:solidFill>
                <a:latin typeface="Myriad Pro" charset="0"/>
                <a:cs typeface="Myriad Pro" charset="0"/>
                <a:sym typeface="Myriad Pro" charset="0"/>
              </a:rPr>
              <a:t>s big questions about social issues.</a:t>
            </a:r>
          </a:p>
          <a:p>
            <a:r>
              <a:rPr lang="en-US" sz="2000" dirty="0">
                <a:solidFill>
                  <a:srgbClr val="1A1A1A"/>
                </a:solidFill>
                <a:latin typeface="Myriad Pro" charset="0"/>
                <a:cs typeface="Myriad Pro" charset="0"/>
                <a:sym typeface="Myriad Pro" charset="0"/>
              </a:rPr>
              <a:t>An effective narrative on any given social issue has its own structure that builds understanding, shifts opinions, and generates supports by answering the following questions. </a:t>
            </a:r>
          </a:p>
          <a:p>
            <a:endParaRPr lang="en-US" sz="2000" dirty="0">
              <a:solidFill>
                <a:srgbClr val="1A1A1A"/>
              </a:solidFill>
              <a:latin typeface="Myriad Pro" charset="0"/>
              <a:cs typeface="Myriad Pro" charset="0"/>
              <a:sym typeface="Myriad Pro" charset="0"/>
            </a:endParaRPr>
          </a:p>
          <a:p>
            <a:r>
              <a:rPr lang="en-US" sz="2000" dirty="0">
                <a:solidFill>
                  <a:srgbClr val="1A1A1A"/>
                </a:solidFill>
                <a:latin typeface="Myriad Pro" charset="0"/>
                <a:cs typeface="Myriad Pro" charset="0"/>
                <a:sym typeface="Myriad Pro" charset="0"/>
              </a:rPr>
              <a:t>Values to show what</a:t>
            </a:r>
            <a:r>
              <a:rPr lang="ja-JP" altLang="en-US" sz="2000" dirty="0">
                <a:solidFill>
                  <a:srgbClr val="1A1A1A"/>
                </a:solidFill>
                <a:latin typeface="Arial"/>
                <a:cs typeface="Myriad Pro" charset="0"/>
                <a:sym typeface="Myriad Pro" charset="0"/>
              </a:rPr>
              <a:t>’</a:t>
            </a:r>
            <a:r>
              <a:rPr lang="en-US" sz="2000" dirty="0">
                <a:solidFill>
                  <a:srgbClr val="1A1A1A"/>
                </a:solidFill>
                <a:latin typeface="Myriad Pro" charset="0"/>
                <a:cs typeface="Myriad Pro" charset="0"/>
                <a:sym typeface="Myriad Pro" charset="0"/>
              </a:rPr>
              <a:t>s at stake and provide </a:t>
            </a:r>
            <a:r>
              <a:rPr lang="ja-JP" altLang="en-US" sz="2000" dirty="0">
                <a:solidFill>
                  <a:srgbClr val="1A1A1A"/>
                </a:solidFill>
                <a:latin typeface="Arial"/>
                <a:cs typeface="Myriad Pro" charset="0"/>
                <a:sym typeface="Myriad Pro" charset="0"/>
              </a:rPr>
              <a:t>“</a:t>
            </a:r>
            <a:r>
              <a:rPr lang="en-US" sz="2000" dirty="0">
                <a:solidFill>
                  <a:srgbClr val="1A1A1A"/>
                </a:solidFill>
                <a:latin typeface="Myriad Pro" charset="0"/>
                <a:cs typeface="Myriad Pro" charset="0"/>
                <a:sym typeface="Myriad Pro" charset="0"/>
              </a:rPr>
              <a:t>big picture</a:t>
            </a:r>
            <a:r>
              <a:rPr lang="ja-JP" altLang="en-US" sz="2000" dirty="0">
                <a:solidFill>
                  <a:srgbClr val="1A1A1A"/>
                </a:solidFill>
                <a:latin typeface="Arial"/>
                <a:cs typeface="Myriad Pro" charset="0"/>
                <a:sym typeface="Myriad Pro" charset="0"/>
              </a:rPr>
              <a:t>”</a:t>
            </a:r>
            <a:r>
              <a:rPr lang="en-US" sz="2000" dirty="0">
                <a:solidFill>
                  <a:srgbClr val="1A1A1A"/>
                </a:solidFill>
                <a:latin typeface="Myriad Pro" charset="0"/>
                <a:cs typeface="Myriad Pro" charset="0"/>
                <a:sym typeface="Myriad Pro" charset="0"/>
              </a:rPr>
              <a:t> </a:t>
            </a:r>
            <a:r>
              <a:rPr lang="en-US" sz="2000" dirty="0" smtClean="0">
                <a:solidFill>
                  <a:srgbClr val="1A1A1A"/>
                </a:solidFill>
                <a:latin typeface="Myriad Pro" charset="0"/>
                <a:cs typeface="Myriad Pro" charset="0"/>
                <a:sym typeface="Myriad Pro" charset="0"/>
              </a:rPr>
              <a:t>context</a:t>
            </a:r>
          </a:p>
          <a:p>
            <a:endParaRPr lang="en-US" sz="2000" dirty="0">
              <a:solidFill>
                <a:srgbClr val="1A1A1A"/>
              </a:solidFill>
              <a:latin typeface="Myriad Pro" charset="0"/>
              <a:cs typeface="Myriad Pro" charset="0"/>
              <a:sym typeface="Myriad Pro" charset="0"/>
            </a:endParaRPr>
          </a:p>
          <a:p>
            <a:r>
              <a:rPr lang="en-US" sz="2000" dirty="0">
                <a:solidFill>
                  <a:srgbClr val="1A1A1A"/>
                </a:solidFill>
                <a:latin typeface="Myriad Pro" charset="0"/>
                <a:cs typeface="Myriad Pro" charset="0"/>
                <a:sym typeface="Myriad Pro" charset="0"/>
              </a:rPr>
              <a:t>Principles to explain the fix, efficacy to empower the public, and solutions to show how the problem can be addressed. </a:t>
            </a:r>
          </a:p>
          <a:p>
            <a:endParaRPr lang="en-US" dirty="0">
              <a:solidFill>
                <a:srgbClr val="1A1A1A"/>
              </a:solidFill>
              <a:latin typeface="Myriad Pro" charset="0"/>
              <a:cs typeface="Myriad Pro" charset="0"/>
              <a:sym typeface="Myriad Pro" charset="0"/>
            </a:endParaRPr>
          </a:p>
        </p:txBody>
      </p:sp>
    </p:spTree>
    <p:extLst>
      <p:ext uri="{BB962C8B-B14F-4D97-AF65-F5344CB8AC3E}">
        <p14:creationId xmlns:p14="http://schemas.microsoft.com/office/powerpoint/2010/main" val="40238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Values orient decision making.</a:t>
            </a:r>
          </a:p>
          <a:p>
            <a:endParaRPr lang="en-US" dirty="0"/>
          </a:p>
        </p:txBody>
      </p:sp>
      <p:sp>
        <p:nvSpPr>
          <p:cNvPr id="4" name="Slide Number Placeholder 3"/>
          <p:cNvSpPr>
            <a:spLocks noGrp="1"/>
          </p:cNvSpPr>
          <p:nvPr>
            <p:ph type="sldNum" sz="quarter" idx="10"/>
          </p:nvPr>
        </p:nvSpPr>
        <p:spPr/>
        <p:txBody>
          <a:bodyPr/>
          <a:lstStyle/>
          <a:p>
            <a:fld id="{D6902CED-3872-A547-A6B7-B55A66573BF4}" type="slidenum">
              <a:rPr lang="en-US" smtClean="0"/>
              <a:t>17</a:t>
            </a:fld>
            <a:endParaRPr lang="en-US"/>
          </a:p>
        </p:txBody>
      </p:sp>
    </p:spTree>
    <p:extLst>
      <p:ext uri="{BB962C8B-B14F-4D97-AF65-F5344CB8AC3E}">
        <p14:creationId xmlns:p14="http://schemas.microsoft.com/office/powerpoint/2010/main" val="890646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FrameWorks</a:t>
            </a:r>
            <a:r>
              <a:rPr lang="en-US" sz="1200" kern="1200" dirty="0" smtClean="0">
                <a:solidFill>
                  <a:schemeClr val="tx1"/>
                </a:solidFill>
                <a:effectLst/>
                <a:latin typeface="+mn-lt"/>
                <a:ea typeface="+mn-ea"/>
                <a:cs typeface="+mn-cs"/>
              </a:rPr>
              <a:t> tested every element and the entire frame together.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two taken from the field:  autonomy and compassion”.  Other two FW recommended: </a:t>
            </a:r>
            <a:r>
              <a:rPr lang="en-US" sz="1200" kern="1200" dirty="0" err="1" smtClean="0">
                <a:solidFill>
                  <a:schemeClr val="tx1"/>
                </a:solidFill>
                <a:effectLst/>
                <a:latin typeface="+mn-lt"/>
                <a:ea typeface="+mn-ea"/>
                <a:cs typeface="+mn-cs"/>
              </a:rPr>
              <a:t>opp</a:t>
            </a:r>
            <a:r>
              <a:rPr lang="en-US" sz="1200" kern="1200" dirty="0" smtClean="0">
                <a:solidFill>
                  <a:schemeClr val="tx1"/>
                </a:solidFill>
                <a:effectLst/>
                <a:latin typeface="+mn-lt"/>
                <a:ea typeface="+mn-ea"/>
                <a:cs typeface="+mn-cs"/>
              </a:rPr>
              <a:t> for all, human potential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Still work to be done because </a:t>
            </a:r>
            <a:r>
              <a:rPr lang="en-US" sz="1200" b="1" kern="1200" dirty="0" smtClean="0">
                <a:solidFill>
                  <a:schemeClr val="tx1"/>
                </a:solidFill>
                <a:effectLst/>
                <a:latin typeface="+mn-lt"/>
                <a:ea typeface="+mn-ea"/>
                <a:cs typeface="+mn-cs"/>
              </a:rPr>
              <a:t>human potential only moves the needles a bit on importance and efficacy </a:t>
            </a:r>
            <a:r>
              <a:rPr lang="en-US" sz="1200" kern="1200" dirty="0" smtClean="0">
                <a:solidFill>
                  <a:schemeClr val="tx1"/>
                </a:solidFill>
                <a:effectLst/>
                <a:latin typeface="+mn-lt"/>
                <a:ea typeface="+mn-ea"/>
                <a:cs typeface="+mn-cs"/>
              </a:rPr>
              <a:t>so need to use the full frame. </a:t>
            </a:r>
          </a:p>
          <a:p>
            <a:endParaRPr lang="en-US" dirty="0" smtClean="0"/>
          </a:p>
        </p:txBody>
      </p:sp>
      <p:sp>
        <p:nvSpPr>
          <p:cNvPr id="4" name="Slide Number Placeholder 3"/>
          <p:cNvSpPr>
            <a:spLocks noGrp="1"/>
          </p:cNvSpPr>
          <p:nvPr>
            <p:ph type="sldNum" sz="quarter" idx="10"/>
          </p:nvPr>
        </p:nvSpPr>
        <p:spPr/>
        <p:txBody>
          <a:bodyPr/>
          <a:lstStyle/>
          <a:p>
            <a:fld id="{D6902CED-3872-A547-A6B7-B55A66573BF4}" type="slidenum">
              <a:rPr lang="en-US" smtClean="0"/>
              <a:t>18</a:t>
            </a:fld>
            <a:endParaRPr lang="en-US"/>
          </a:p>
        </p:txBody>
      </p:sp>
    </p:spTree>
    <p:extLst>
      <p:ext uri="{BB962C8B-B14F-4D97-AF65-F5344CB8AC3E}">
        <p14:creationId xmlns:p14="http://schemas.microsoft.com/office/powerpoint/2010/main" val="327859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value does a lot of work for you with little explanation.</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Public intuitively understands:</a:t>
            </a:r>
          </a:p>
          <a:p>
            <a:r>
              <a:rPr lang="en-US" sz="1200" kern="1200" baseline="0" dirty="0" smtClean="0">
                <a:solidFill>
                  <a:schemeClr val="tx1"/>
                </a:solidFill>
                <a:effectLst/>
                <a:latin typeface="+mn-lt"/>
                <a:ea typeface="+mn-ea"/>
                <a:cs typeface="+mn-cs"/>
              </a:rPr>
              <a:t>--the intrinsic value of everyone reaching their potential</a:t>
            </a:r>
          </a:p>
          <a:p>
            <a:r>
              <a:rPr lang="en-US" sz="1200" kern="1200" baseline="0" dirty="0" smtClean="0">
                <a:solidFill>
                  <a:schemeClr val="tx1"/>
                </a:solidFill>
                <a:effectLst/>
                <a:latin typeface="+mn-lt"/>
                <a:ea typeface="+mn-ea"/>
                <a:cs typeface="+mn-cs"/>
              </a:rPr>
              <a:t>--that you can’t meet your full potential on your own (</a:t>
            </a:r>
            <a:r>
              <a:rPr lang="en-US" sz="1200" kern="1200" baseline="0" dirty="0" err="1" smtClean="0">
                <a:solidFill>
                  <a:schemeClr val="tx1"/>
                </a:solidFill>
                <a:effectLst/>
                <a:latin typeface="+mn-lt"/>
                <a:ea typeface="+mn-ea"/>
                <a:cs typeface="+mn-cs"/>
              </a:rPr>
              <a:t>innoculates</a:t>
            </a:r>
            <a:r>
              <a:rPr lang="en-US" sz="1200" kern="1200" baseline="0" dirty="0" smtClean="0">
                <a:solidFill>
                  <a:schemeClr val="tx1"/>
                </a:solidFill>
                <a:effectLst/>
                <a:latin typeface="+mn-lt"/>
                <a:ea typeface="+mn-ea"/>
                <a:cs typeface="+mn-cs"/>
              </a:rPr>
              <a:t> against the “rugged individualism” model)</a:t>
            </a:r>
          </a:p>
          <a:p>
            <a:r>
              <a:rPr lang="en-US" sz="1200" kern="1200" baseline="0" dirty="0" smtClean="0">
                <a:solidFill>
                  <a:schemeClr val="tx1"/>
                </a:solidFill>
                <a:effectLst/>
                <a:latin typeface="+mn-lt"/>
                <a:ea typeface="+mn-ea"/>
                <a:cs typeface="+mn-cs"/>
              </a:rPr>
              <a:t>--that everyone’s potential does and should look different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Important</a:t>
            </a:r>
            <a:r>
              <a:rPr lang="en-US" sz="1200" kern="1200" baseline="0" dirty="0" smtClean="0">
                <a:solidFill>
                  <a:schemeClr val="tx1"/>
                </a:solidFill>
                <a:effectLst/>
                <a:latin typeface="+mn-lt"/>
                <a:ea typeface="+mn-ea"/>
                <a:cs typeface="+mn-cs"/>
              </a:rPr>
              <a:t> to couple the value with the concept that it then allows people to contribute to their community in a meaningful way.  This allows the public to understand the impact of human services beyond just the direct recipient.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Lots of different ways for people to contribute</a:t>
            </a:r>
            <a:r>
              <a:rPr lang="en-US" sz="1200" kern="1200" baseline="0" dirty="0" smtClean="0">
                <a:solidFill>
                  <a:schemeClr val="tx1"/>
                </a:solidFill>
                <a:effectLst/>
                <a:latin typeface="+mn-lt"/>
                <a:ea typeface="+mn-ea"/>
                <a:cs typeface="+mn-cs"/>
              </a:rPr>
              <a:t> across lifespan and circumstances.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6902CED-3872-A547-A6B7-B55A66573BF4}" type="slidenum">
              <a:rPr lang="en-US" smtClean="0"/>
              <a:t>19</a:t>
            </a:fld>
            <a:endParaRPr lang="en-US"/>
          </a:p>
        </p:txBody>
      </p:sp>
    </p:spTree>
    <p:extLst>
      <p:ext uri="{BB962C8B-B14F-4D97-AF65-F5344CB8AC3E}">
        <p14:creationId xmlns:p14="http://schemas.microsoft.com/office/powerpoint/2010/main" val="26362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We’re here</a:t>
            </a:r>
            <a:r>
              <a:rPr lang="en-US" b="0" baseline="0" dirty="0" smtClean="0"/>
              <a:t> to</a:t>
            </a:r>
            <a:r>
              <a:rPr lang="en-US" dirty="0" smtClean="0"/>
              <a:t> build </a:t>
            </a:r>
            <a:r>
              <a:rPr lang="en-US" b="1" u="sng" dirty="0" smtClean="0"/>
              <a:t>Public Suppor</a:t>
            </a:r>
            <a:r>
              <a:rPr lang="en-US" dirty="0" smtClean="0"/>
              <a:t>t for the important</a:t>
            </a:r>
            <a:r>
              <a:rPr lang="en-US" baseline="0" dirty="0" smtClean="0"/>
              <a:t> work we do</a:t>
            </a:r>
            <a:r>
              <a:rPr lang="en-US" dirty="0" smtClean="0"/>
              <a:t> through more effective and rigorously</a:t>
            </a:r>
            <a:r>
              <a:rPr lang="en-US" baseline="0" dirty="0" smtClean="0"/>
              <a:t> researched and </a:t>
            </a:r>
            <a:r>
              <a:rPr lang="en-US" dirty="0" smtClean="0"/>
              <a:t>tested communications models</a:t>
            </a:r>
          </a:p>
          <a:p>
            <a:endParaRPr lang="en-US" dirty="0"/>
          </a:p>
        </p:txBody>
      </p:sp>
      <p:sp>
        <p:nvSpPr>
          <p:cNvPr id="4" name="Slide Number Placeholder 3"/>
          <p:cNvSpPr>
            <a:spLocks noGrp="1"/>
          </p:cNvSpPr>
          <p:nvPr>
            <p:ph type="sldNum" sz="quarter" idx="10"/>
          </p:nvPr>
        </p:nvSpPr>
        <p:spPr/>
        <p:txBody>
          <a:bodyPr/>
          <a:lstStyle/>
          <a:p>
            <a:fld id="{22924C90-9014-AA41-93EB-5281AAB8A045}" type="slidenum">
              <a:rPr lang="en-US" altLang="en-US" smtClean="0"/>
              <a:pPr/>
              <a:t>2</a:t>
            </a:fld>
            <a:endParaRPr lang="en-US" altLang="en-US"/>
          </a:p>
        </p:txBody>
      </p:sp>
    </p:spTree>
    <p:extLst>
      <p:ext uri="{BB962C8B-B14F-4D97-AF65-F5344CB8AC3E}">
        <p14:creationId xmlns:p14="http://schemas.microsoft.com/office/powerpoint/2010/main" val="1404181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TALKING</a:t>
            </a:r>
            <a:r>
              <a:rPr lang="en-US" b="1" baseline="0" dirty="0" smtClean="0"/>
              <a:t> POINTS</a:t>
            </a:r>
            <a:endParaRPr lang="en-US" b="1" dirty="0" smtClean="0"/>
          </a:p>
          <a:p>
            <a:endParaRPr lang="en-US" dirty="0" smtClean="0"/>
          </a:p>
          <a:p>
            <a:r>
              <a:rPr lang="en-US" dirty="0" smtClean="0"/>
              <a:t>Here is one</a:t>
            </a:r>
            <a:r>
              <a:rPr lang="en-US" baseline="0" dirty="0" smtClean="0"/>
              <a:t> short example of how the frame is different from our current communications.</a:t>
            </a:r>
          </a:p>
          <a:p>
            <a:endParaRPr lang="en-US" baseline="0" dirty="0" smtClean="0"/>
          </a:p>
          <a:p>
            <a:r>
              <a:rPr lang="en-US" baseline="0" dirty="0" smtClean="0"/>
              <a:t>On the left:  fatalism, snipes at lawmakers, our partners.  Have to be careful not to cue up the Government is Ineffective model.  Not productive.</a:t>
            </a:r>
          </a:p>
          <a:p>
            <a:endParaRPr lang="en-US" baseline="0" dirty="0" smtClean="0"/>
          </a:p>
          <a:p>
            <a:r>
              <a:rPr lang="en-US" baseline="0" dirty="0" smtClean="0"/>
              <a:t>On the right.  Note the difference in tone.  Tone and order are very important to holding your audience’s attention.  </a:t>
            </a:r>
          </a:p>
          <a:p>
            <a:endParaRPr lang="en-US" baseline="0" dirty="0" smtClean="0"/>
          </a:p>
          <a:p>
            <a:r>
              <a:rPr lang="en-US" b="1" baseline="0" dirty="0" smtClean="0"/>
              <a:t>Lose the Lecturing. Focus on Solutions. </a:t>
            </a:r>
          </a:p>
          <a:p>
            <a:endParaRPr lang="en-US" baseline="0" dirty="0" smtClean="0"/>
          </a:p>
          <a:p>
            <a:r>
              <a:rPr lang="en-US" baseline="0" dirty="0" smtClean="0"/>
              <a:t>Examples in our toolkit.  Can be plagiarized.  </a:t>
            </a:r>
          </a:p>
          <a:p>
            <a:endParaRPr lang="en-US" baseline="0" dirty="0" smtClean="0"/>
          </a:p>
          <a:p>
            <a:r>
              <a:rPr lang="en-US" baseline="0" dirty="0" smtClean="0"/>
              <a:t>http://</a:t>
            </a:r>
            <a:r>
              <a:rPr lang="en-US" baseline="0" dirty="0" err="1" smtClean="0"/>
              <a:t>www.frameworksinstitute.org</a:t>
            </a:r>
            <a:r>
              <a:rPr lang="en-US" baseline="0" dirty="0" smtClean="0"/>
              <a:t>/toolkits/</a:t>
            </a:r>
            <a:r>
              <a:rPr lang="en-US" baseline="0" dirty="0" err="1" smtClean="0"/>
              <a:t>humanservices</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A954274E-7AC7-4E4D-AD72-037BE3148354}" type="slidenum">
              <a:rPr lang="en-US" smtClean="0"/>
              <a:t>20</a:t>
            </a:fld>
            <a:endParaRPr lang="en-US"/>
          </a:p>
        </p:txBody>
      </p:sp>
    </p:spTree>
    <p:extLst>
      <p:ext uri="{BB962C8B-B14F-4D97-AF65-F5344CB8AC3E}">
        <p14:creationId xmlns:p14="http://schemas.microsoft.com/office/powerpoint/2010/main" val="149318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4 things this metaphor does well:</a:t>
            </a:r>
          </a:p>
          <a:p>
            <a:pPr lvl="0"/>
            <a:r>
              <a:rPr lang="en-US" sz="1200" kern="1200" dirty="0" smtClean="0">
                <a:solidFill>
                  <a:schemeClr val="tx1"/>
                </a:solidFill>
                <a:effectLst/>
                <a:latin typeface="+mn-lt"/>
                <a:ea typeface="+mn-ea"/>
                <a:cs typeface="+mn-cs"/>
              </a:rPr>
              <a:t>Big enough to include more than just money…. </a:t>
            </a:r>
            <a:r>
              <a:rPr lang="en-US" sz="1200" b="1" kern="1200" dirty="0" smtClean="0">
                <a:solidFill>
                  <a:schemeClr val="tx1"/>
                </a:solidFill>
                <a:effectLst/>
                <a:latin typeface="+mn-lt"/>
                <a:ea typeface="+mn-ea"/>
                <a:cs typeface="+mn-cs"/>
              </a:rPr>
              <a:t>able to have a broader discussion about what constitutes well-being</a:t>
            </a:r>
          </a:p>
          <a:p>
            <a:pPr lvl="0"/>
            <a:endParaRPr lang="en-US" sz="1200" b="1"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can’t build a house by yourself.  </a:t>
            </a:r>
            <a:r>
              <a:rPr lang="en-US" sz="1200" b="1" u="sng" kern="1200" dirty="0" smtClean="0">
                <a:solidFill>
                  <a:schemeClr val="tx1"/>
                </a:solidFill>
                <a:effectLst/>
                <a:latin typeface="+mn-lt"/>
                <a:ea typeface="+mn-ea"/>
                <a:cs typeface="+mn-cs"/>
              </a:rPr>
              <a:t>Inoculating</a:t>
            </a:r>
            <a:r>
              <a:rPr lang="en-US" sz="1200" b="1" kern="1200" dirty="0" smtClean="0">
                <a:solidFill>
                  <a:schemeClr val="tx1"/>
                </a:solidFill>
                <a:effectLst/>
                <a:latin typeface="+mn-lt"/>
                <a:ea typeface="+mn-ea"/>
                <a:cs typeface="+mn-cs"/>
              </a:rPr>
              <a:t> against individual responsibility/will power.</a:t>
            </a:r>
            <a:r>
              <a:rPr lang="en-US" sz="1200" kern="1200" dirty="0" smtClean="0">
                <a:solidFill>
                  <a:schemeClr val="tx1"/>
                </a:solidFill>
                <a:effectLst/>
                <a:latin typeface="+mn-lt"/>
                <a:ea typeface="+mn-ea"/>
                <a:cs typeface="+mn-cs"/>
              </a:rPr>
              <a:t>  While </a:t>
            </a:r>
            <a:r>
              <a:rPr lang="en-US" sz="1200" b="1" u="sng" kern="1200" dirty="0" smtClean="0">
                <a:solidFill>
                  <a:schemeClr val="tx1"/>
                </a:solidFill>
                <a:effectLst/>
                <a:latin typeface="+mn-lt"/>
                <a:ea typeface="+mn-ea"/>
                <a:cs typeface="+mn-cs"/>
              </a:rPr>
              <a:t>invoking</a:t>
            </a:r>
            <a:r>
              <a:rPr lang="en-US" sz="1200" b="1" kern="1200" dirty="0" smtClean="0">
                <a:solidFill>
                  <a:schemeClr val="tx1"/>
                </a:solidFill>
                <a:effectLst/>
                <a:latin typeface="+mn-lt"/>
                <a:ea typeface="+mn-ea"/>
                <a:cs typeface="+mn-cs"/>
              </a:rPr>
              <a:t> all the people involved in the construction of the house</a:t>
            </a:r>
            <a:r>
              <a:rPr lang="en-US" sz="1200" kern="1200" dirty="0" smtClean="0">
                <a:solidFill>
                  <a:schemeClr val="tx1"/>
                </a:solidFill>
                <a:effectLst/>
                <a:latin typeface="+mn-lt"/>
                <a:ea typeface="+mn-ea"/>
                <a:cs typeface="+mn-cs"/>
              </a:rPr>
              <a:t>.  These are specialists.  They have specialized knowledge.  They do research.  They know what works.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Construction is an ongoing process.  </a:t>
            </a:r>
            <a:r>
              <a:rPr lang="en-US" sz="1200" kern="1200" dirty="0" smtClean="0">
                <a:solidFill>
                  <a:schemeClr val="tx1"/>
                </a:solidFill>
                <a:effectLst/>
                <a:latin typeface="+mn-lt"/>
                <a:ea typeface="+mn-ea"/>
                <a:cs typeface="+mn-cs"/>
              </a:rPr>
              <a:t>It’s not a singular event.  Maintenance.  Things you do to keep up the stability of the house.  Gets away from “temporary and </a:t>
            </a:r>
            <a:r>
              <a:rPr lang="en-US" sz="1200" kern="1200" dirty="0" err="1" smtClean="0">
                <a:solidFill>
                  <a:schemeClr val="tx1"/>
                </a:solidFill>
                <a:effectLst/>
                <a:latin typeface="+mn-lt"/>
                <a:ea typeface="+mn-ea"/>
                <a:cs typeface="+mn-cs"/>
              </a:rPr>
              <a:t>gotta</a:t>
            </a:r>
            <a:r>
              <a:rPr lang="en-US" sz="1200" kern="1200" dirty="0" smtClean="0">
                <a:solidFill>
                  <a:schemeClr val="tx1"/>
                </a:solidFill>
                <a:effectLst/>
                <a:latin typeface="+mn-lt"/>
                <a:ea typeface="+mn-ea"/>
                <a:cs typeface="+mn-cs"/>
              </a:rPr>
              <a:t> move 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The metaphor is not the message.  It’s the thing you hang the message on.  </a:t>
            </a:r>
          </a:p>
          <a:p>
            <a:r>
              <a:rPr lang="en-US" sz="1200" kern="1200" dirty="0" smtClean="0">
                <a:solidFill>
                  <a:schemeClr val="tx1"/>
                </a:solidFill>
                <a:effectLst/>
                <a:latin typeface="+mn-lt"/>
                <a:ea typeface="+mn-ea"/>
                <a:cs typeface="+mn-cs"/>
              </a:rPr>
              <a:t> </a:t>
            </a:r>
          </a:p>
          <a:p>
            <a:r>
              <a:rPr lang="en-US" dirty="0" smtClean="0"/>
              <a:t>Metaphor</a:t>
            </a:r>
            <a:r>
              <a:rPr lang="en-US" baseline="0" dirty="0" smtClean="0"/>
              <a:t> promotes the idea that human services are accessed across the l</a:t>
            </a:r>
            <a:r>
              <a:rPr lang="en-US" dirty="0" smtClean="0"/>
              <a:t>ifespan</a:t>
            </a:r>
          </a:p>
          <a:p>
            <a:endParaRPr lang="en-US" dirty="0" smtClean="0"/>
          </a:p>
          <a:p>
            <a:r>
              <a:rPr lang="en-US" dirty="0" smtClean="0"/>
              <a:t>More than direct</a:t>
            </a:r>
            <a:r>
              <a:rPr lang="en-US" baseline="0" dirty="0" smtClean="0"/>
              <a:t> services</a:t>
            </a:r>
          </a:p>
          <a:p>
            <a:endParaRPr lang="en-US" baseline="0" dirty="0" smtClean="0"/>
          </a:p>
          <a:p>
            <a:r>
              <a:rPr lang="en-US" baseline="0" dirty="0" smtClean="0"/>
              <a:t>Interconnected systems</a:t>
            </a:r>
          </a:p>
          <a:p>
            <a:endParaRPr lang="en-US" baseline="0" dirty="0" smtClean="0"/>
          </a:p>
          <a:p>
            <a:r>
              <a:rPr lang="en-US" baseline="0" dirty="0" smtClean="0"/>
              <a:t>Supports and foundation, not </a:t>
            </a:r>
            <a:r>
              <a:rPr lang="en-US" baseline="0" dirty="0" err="1" smtClean="0"/>
              <a:t>bootsrtaps</a:t>
            </a:r>
            <a:endParaRPr lang="en-US" baseline="0" dirty="0" smtClean="0"/>
          </a:p>
          <a:p>
            <a:endParaRPr lang="en-US" baseline="0" dirty="0" smtClean="0"/>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Well-being is the social good that the human service sector provides/builds</a:t>
            </a:r>
            <a:r>
              <a:rPr lang="en-US" sz="1200" kern="1200" dirty="0" smtClean="0">
                <a:solidFill>
                  <a:schemeClr val="tx1"/>
                </a:solidFill>
                <a:effectLst/>
                <a:latin typeface="+mn-lt"/>
                <a:ea typeface="+mn-ea"/>
                <a:cs typeface="+mn-cs"/>
              </a:rPr>
              <a:t>.  And human potential fosters that.  We’re trying to make well-being.  </a:t>
            </a:r>
          </a:p>
          <a:p>
            <a:endParaRPr lang="en-US" dirty="0" smtClean="0"/>
          </a:p>
        </p:txBody>
      </p:sp>
      <p:sp>
        <p:nvSpPr>
          <p:cNvPr id="4" name="Slide Number Placeholder 3"/>
          <p:cNvSpPr>
            <a:spLocks noGrp="1"/>
          </p:cNvSpPr>
          <p:nvPr>
            <p:ph type="sldNum" sz="quarter" idx="10"/>
          </p:nvPr>
        </p:nvSpPr>
        <p:spPr/>
        <p:txBody>
          <a:bodyPr/>
          <a:lstStyle/>
          <a:p>
            <a:fld id="{F063F3BC-682D-9746-93FD-B08B1B19AEAC}" type="slidenum">
              <a:rPr lang="en-US" smtClean="0"/>
              <a:t>22</a:t>
            </a:fld>
            <a:endParaRPr lang="en-US"/>
          </a:p>
        </p:txBody>
      </p:sp>
    </p:spTree>
    <p:extLst>
      <p:ext uri="{BB962C8B-B14F-4D97-AF65-F5344CB8AC3E}">
        <p14:creationId xmlns:p14="http://schemas.microsoft.com/office/powerpoint/2010/main" val="732103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TALKING</a:t>
            </a:r>
            <a:r>
              <a:rPr lang="en-US" b="1" baseline="0" dirty="0" smtClean="0"/>
              <a:t> POINTS</a:t>
            </a:r>
            <a:endParaRPr lang="en-US" b="1" dirty="0" smtClean="0"/>
          </a:p>
          <a:p>
            <a:endParaRPr lang="en-US" dirty="0" smtClean="0"/>
          </a:p>
          <a:p>
            <a:r>
              <a:rPr lang="en-US" dirty="0" smtClean="0"/>
              <a:t>Here is one</a:t>
            </a:r>
            <a:r>
              <a:rPr lang="en-US" baseline="0" dirty="0" smtClean="0"/>
              <a:t> short example of how the frame is different from our current communications.</a:t>
            </a:r>
          </a:p>
          <a:p>
            <a:endParaRPr lang="en-US" baseline="0" dirty="0" smtClean="0"/>
          </a:p>
          <a:p>
            <a:r>
              <a:rPr lang="en-US" baseline="0" dirty="0" smtClean="0"/>
              <a:t>On the left:  Using the theme of “vulnerability” which we know tends to cue up our audience’s unproductive beliefs and allows them to “blame” people for their problems.  Lists “groups” of people (</a:t>
            </a:r>
            <a:r>
              <a:rPr lang="en-US" baseline="0" dirty="0" err="1" smtClean="0"/>
              <a:t>eg</a:t>
            </a:r>
            <a:r>
              <a:rPr lang="en-US" baseline="0" dirty="0" smtClean="0"/>
              <a:t> the homeless) suggesting that they are homogenous characteristics and therefore homogenous solutions. </a:t>
            </a:r>
          </a:p>
          <a:p>
            <a:endParaRPr lang="en-US" baseline="0" dirty="0" smtClean="0"/>
          </a:p>
          <a:p>
            <a:r>
              <a:rPr lang="en-US" baseline="0" dirty="0" smtClean="0"/>
              <a:t>On the right.  Note the difference in tone.  More positive.  Makes more clear they types of things the organization does and who they work with.  Anyone can seem themselves in this description. </a:t>
            </a:r>
          </a:p>
          <a:p>
            <a:endParaRPr lang="en-US" baseline="0" dirty="0" smtClean="0"/>
          </a:p>
          <a:p>
            <a:r>
              <a:rPr lang="en-US" baseline="0" dirty="0" smtClean="0"/>
              <a:t>Examples in our toolkit.  Can be plagiarized.  </a:t>
            </a:r>
          </a:p>
          <a:p>
            <a:endParaRPr lang="en-US" dirty="0"/>
          </a:p>
        </p:txBody>
      </p:sp>
      <p:sp>
        <p:nvSpPr>
          <p:cNvPr id="4" name="Slide Number Placeholder 3"/>
          <p:cNvSpPr>
            <a:spLocks noGrp="1"/>
          </p:cNvSpPr>
          <p:nvPr>
            <p:ph type="sldNum" sz="quarter" idx="10"/>
          </p:nvPr>
        </p:nvSpPr>
        <p:spPr/>
        <p:txBody>
          <a:bodyPr/>
          <a:lstStyle/>
          <a:p>
            <a:fld id="{A954274E-7AC7-4E4D-AD72-037BE3148354}" type="slidenum">
              <a:rPr lang="en-US" smtClean="0"/>
              <a:t>23</a:t>
            </a:fld>
            <a:endParaRPr lang="en-US"/>
          </a:p>
        </p:txBody>
      </p:sp>
    </p:spTree>
    <p:extLst>
      <p:ext uri="{BB962C8B-B14F-4D97-AF65-F5344CB8AC3E}">
        <p14:creationId xmlns:p14="http://schemas.microsoft.com/office/powerpoint/2010/main" val="91230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smtClean="0"/>
              <a:t>TALKING POINTS</a:t>
            </a:r>
          </a:p>
          <a:p>
            <a:endParaRPr lang="en-US" b="1" dirty="0" smtClean="0"/>
          </a:p>
          <a:p>
            <a:r>
              <a:rPr lang="en-US" b="1" dirty="0" smtClean="0"/>
              <a:t>Stories help us make sense</a:t>
            </a:r>
            <a:r>
              <a:rPr lang="en-US" b="1" baseline="0" dirty="0" smtClean="0"/>
              <a:t> of the world, our place in it, why things happen the way they do</a:t>
            </a:r>
          </a:p>
          <a:p>
            <a:endParaRPr lang="en-US" b="0" baseline="0" dirty="0" smtClean="0"/>
          </a:p>
          <a:p>
            <a:r>
              <a:rPr lang="en-US" b="0" baseline="0" dirty="0" smtClean="0"/>
              <a:t>When we frame, we tell stories in a particular order and answer particular questions that are organized to build support and understanding. </a:t>
            </a:r>
          </a:p>
          <a:p>
            <a:endParaRPr lang="en-US" b="0" baseline="0" dirty="0" smtClean="0"/>
          </a:p>
          <a:p>
            <a:pPr marL="228600" indent="-228600">
              <a:buAutoNum type="arabicPeriod"/>
            </a:pPr>
            <a:r>
              <a:rPr lang="en-US" b="0" baseline="0" dirty="0" smtClean="0"/>
              <a:t>Instead of leading our stories (first few sentences are prime real estate!) with crisis language, or the problem, or data </a:t>
            </a:r>
            <a:r>
              <a:rPr lang="mr-IN" b="1" baseline="0" dirty="0" smtClean="0"/>
              <a:t>–</a:t>
            </a:r>
            <a:r>
              <a:rPr lang="en-US" b="1" baseline="0" dirty="0" smtClean="0"/>
              <a:t> lead with a value</a:t>
            </a:r>
            <a:r>
              <a:rPr lang="en-US" b="0" baseline="0" dirty="0" smtClean="0"/>
              <a:t>.  </a:t>
            </a:r>
            <a:r>
              <a:rPr lang="en-US" b="0" baseline="0" dirty="0" smtClean="0">
                <a:solidFill>
                  <a:srgbClr val="FF0000"/>
                </a:solidFill>
              </a:rPr>
              <a:t>We make big and small decisions based on our values.</a:t>
            </a:r>
          </a:p>
          <a:p>
            <a:pPr marL="228600" indent="-228600">
              <a:buAutoNum type="arabicPeriod"/>
            </a:pPr>
            <a:endParaRPr lang="en-US" b="0" baseline="0" dirty="0" smtClean="0">
              <a:solidFill>
                <a:srgbClr val="FF0000"/>
              </a:solidFill>
            </a:endParaRPr>
          </a:p>
          <a:p>
            <a:pPr marL="228600" indent="-228600">
              <a:buAutoNum type="arabicPeriod"/>
            </a:pPr>
            <a:r>
              <a:rPr lang="en-US" b="0" baseline="0" dirty="0" smtClean="0">
                <a:solidFill>
                  <a:srgbClr val="FF0000"/>
                </a:solidFill>
              </a:rPr>
              <a:t>Explain the complex work we do with metaphors (feeling blue/pushing a rock up a hill).  Metaphors are used by people to spread ideas.  Turns your audience into ambassadors. </a:t>
            </a:r>
          </a:p>
          <a:p>
            <a:pPr marL="228600" indent="-228600">
              <a:buAutoNum type="arabicPeriod"/>
            </a:pPr>
            <a:endParaRPr lang="en-US" b="0" baseline="0" dirty="0" smtClean="0">
              <a:solidFill>
                <a:srgbClr val="FF0000"/>
              </a:solidFill>
            </a:endParaRPr>
          </a:p>
          <a:p>
            <a:pPr marL="228600" indent="-228600">
              <a:buAutoNum type="arabicPeriod"/>
            </a:pPr>
            <a:r>
              <a:rPr lang="en-US" b="0" baseline="0" dirty="0" smtClean="0">
                <a:solidFill>
                  <a:srgbClr val="FF0000"/>
                </a:solidFill>
              </a:rPr>
              <a:t>What are the solutions we recommend?  Examples of how our programs work throughout life. </a:t>
            </a:r>
          </a:p>
          <a:p>
            <a:endParaRPr lang="en-US" b="0" baseline="0" dirty="0" smtClean="0">
              <a:solidFill>
                <a:srgbClr val="FF0000"/>
              </a:solidFill>
            </a:endParaRPr>
          </a:p>
          <a:p>
            <a:r>
              <a:rPr lang="en-US" b="0" baseline="0" dirty="0" smtClean="0">
                <a:solidFill>
                  <a:srgbClr val="FF0000"/>
                </a:solidFill>
              </a:rPr>
              <a:t>THIS IS IT.  This order, these questions, this value and metaphors.  We tested all of this.  The results were off the charts.  We know it works.  </a:t>
            </a:r>
          </a:p>
          <a:p>
            <a:endParaRPr lang="en-US" b="1" baseline="0" dirty="0" smtClean="0">
              <a:solidFill>
                <a:srgbClr val="FF0000"/>
              </a:solidFill>
            </a:endParaRPr>
          </a:p>
          <a:p>
            <a:endParaRPr lang="en-US" b="1" baseline="0" dirty="0" smtClean="0">
              <a:solidFill>
                <a:srgbClr val="FF0000"/>
              </a:solidFill>
            </a:endParaRPr>
          </a:p>
        </p:txBody>
      </p:sp>
      <p:sp>
        <p:nvSpPr>
          <p:cNvPr id="4" name="Slide Number Placeholder 3"/>
          <p:cNvSpPr>
            <a:spLocks noGrp="1"/>
          </p:cNvSpPr>
          <p:nvPr>
            <p:ph type="sldNum" sz="quarter" idx="10"/>
          </p:nvPr>
        </p:nvSpPr>
        <p:spPr/>
        <p:txBody>
          <a:bodyPr/>
          <a:lstStyle/>
          <a:p>
            <a:fld id="{D6902CED-3872-A547-A6B7-B55A66573BF4}" type="slidenum">
              <a:rPr lang="en-US" smtClean="0"/>
              <a:t>24</a:t>
            </a:fld>
            <a:endParaRPr lang="en-US"/>
          </a:p>
        </p:txBody>
      </p:sp>
    </p:spTree>
    <p:extLst>
      <p:ext uri="{BB962C8B-B14F-4D97-AF65-F5344CB8AC3E}">
        <p14:creationId xmlns:p14="http://schemas.microsoft.com/office/powerpoint/2010/main" val="929011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Austin Mayor Steve Adler on National Mayors' Mental Health Day of Action. He called on Congress to protect mental health services in the American Health Care Act, which, if passed in its current state, would leave many people without access to mental health care in Travis County</a:t>
            </a:r>
            <a:endParaRPr lang="en-US" dirty="0" smtClean="0"/>
          </a:p>
          <a:p>
            <a:endParaRPr lang="en-US" dirty="0" smtClean="0"/>
          </a:p>
          <a:p>
            <a:r>
              <a:rPr lang="en-US" dirty="0" smtClean="0"/>
              <a:t>http://</a:t>
            </a:r>
            <a:r>
              <a:rPr lang="en-US" dirty="0" err="1" smtClean="0"/>
              <a:t>kut.org</a:t>
            </a:r>
            <a:r>
              <a:rPr lang="en-US" dirty="0" smtClean="0"/>
              <a:t>/post/vulnerable-texans-could-lose-access-mental-health-care-under-gop-bill</a:t>
            </a:r>
            <a:endParaRPr lang="en-US" dirty="0"/>
          </a:p>
        </p:txBody>
      </p:sp>
      <p:sp>
        <p:nvSpPr>
          <p:cNvPr id="4" name="Slide Number Placeholder 3"/>
          <p:cNvSpPr>
            <a:spLocks noGrp="1"/>
          </p:cNvSpPr>
          <p:nvPr>
            <p:ph type="sldNum" sz="quarter" idx="10"/>
          </p:nvPr>
        </p:nvSpPr>
        <p:spPr/>
        <p:txBody>
          <a:bodyPr/>
          <a:lstStyle/>
          <a:p>
            <a:fld id="{2BFE24C7-316B-E94E-9D46-644BC502D037}" type="slidenum">
              <a:rPr lang="en-US" smtClean="0"/>
              <a:t>25</a:t>
            </a:fld>
            <a:endParaRPr lang="en-US"/>
          </a:p>
        </p:txBody>
      </p:sp>
    </p:spTree>
    <p:extLst>
      <p:ext uri="{BB962C8B-B14F-4D97-AF65-F5344CB8AC3E}">
        <p14:creationId xmlns:p14="http://schemas.microsoft.com/office/powerpoint/2010/main" val="138937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Tip: Always</a:t>
            </a:r>
            <a:r>
              <a:rPr lang="en-US" i="1" baseline="0" dirty="0" smtClean="0"/>
              <a:t> highlight key points at the end.  </a:t>
            </a:r>
            <a:endParaRPr lang="en-US" i="1" dirty="0"/>
          </a:p>
        </p:txBody>
      </p:sp>
      <p:sp>
        <p:nvSpPr>
          <p:cNvPr id="4" name="Slide Number Placeholder 3"/>
          <p:cNvSpPr>
            <a:spLocks noGrp="1"/>
          </p:cNvSpPr>
          <p:nvPr>
            <p:ph type="sldNum" sz="quarter" idx="10"/>
          </p:nvPr>
        </p:nvSpPr>
        <p:spPr/>
        <p:txBody>
          <a:bodyPr/>
          <a:lstStyle/>
          <a:p>
            <a:fld id="{D6902CED-3872-A547-A6B7-B55A66573BF4}" type="slidenum">
              <a:rPr lang="en-US" smtClean="0"/>
              <a:t>26</a:t>
            </a:fld>
            <a:endParaRPr lang="en-US"/>
          </a:p>
        </p:txBody>
      </p:sp>
    </p:spTree>
    <p:extLst>
      <p:ext uri="{BB962C8B-B14F-4D97-AF65-F5344CB8AC3E}">
        <p14:creationId xmlns:p14="http://schemas.microsoft.com/office/powerpoint/2010/main" val="1220953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i="1" dirty="0" smtClean="0"/>
              <a:t>Include your contact information</a:t>
            </a:r>
          </a:p>
          <a:p>
            <a:endParaRPr lang="en-US" dirty="0" smtClean="0"/>
          </a:p>
          <a:p>
            <a:r>
              <a:rPr lang="en-US" dirty="0" smtClean="0"/>
              <a:t>TALKING POINTS</a:t>
            </a:r>
          </a:p>
          <a:p>
            <a:r>
              <a:rPr lang="en-US" dirty="0" smtClean="0"/>
              <a:t>Take advantage</a:t>
            </a:r>
            <a:r>
              <a:rPr lang="en-US" baseline="0" dirty="0" smtClean="0"/>
              <a:t> of f</a:t>
            </a:r>
            <a:r>
              <a:rPr lang="en-US" dirty="0" smtClean="0"/>
              <a:t>ree online resources</a:t>
            </a:r>
          </a:p>
          <a:p>
            <a:endParaRPr lang="en-US" dirty="0" smtClean="0"/>
          </a:p>
          <a:p>
            <a:r>
              <a:rPr lang="en-US" dirty="0" smtClean="0"/>
              <a:t>Sign</a:t>
            </a:r>
            <a:r>
              <a:rPr lang="en-US" baseline="0" dirty="0" smtClean="0"/>
              <a:t> up for reframing network.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6902CED-3872-A547-A6B7-B55A66573BF4}" type="slidenum">
              <a:rPr lang="en-US" smtClean="0"/>
              <a:t>28</a:t>
            </a:fld>
            <a:endParaRPr lang="en-US"/>
          </a:p>
        </p:txBody>
      </p:sp>
    </p:spTree>
    <p:extLst>
      <p:ext uri="{BB962C8B-B14F-4D97-AF65-F5344CB8AC3E}">
        <p14:creationId xmlns:p14="http://schemas.microsoft.com/office/powerpoint/2010/main" val="2104180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fld id="{0747BBC9-B7CE-EE4F-8D75-5275167A1990}" type="slidenum">
              <a:rPr lang="en-US" altLang="en-US">
                <a:latin typeface="Calibri" charset="0"/>
              </a:rPr>
              <a:pPr/>
              <a:t>29</a:t>
            </a:fld>
            <a:endParaRPr lang="en-US" alt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i="0" kern="1200" dirty="0" smtClean="0">
                <a:solidFill>
                  <a:schemeClr val="tx1"/>
                </a:solidFill>
                <a:effectLst/>
                <a:latin typeface="+mn-lt"/>
                <a:ea typeface="ＭＳ Ｐゴシック" charset="-128"/>
                <a:cs typeface="+mn-cs"/>
              </a:rPr>
              <a:t>HealthStart’s mission is to help children build strong</a:t>
            </a:r>
            <a:r>
              <a:rPr lang="en-US" sz="1400" b="0" i="0" kern="1200" baseline="0" dirty="0" smtClean="0">
                <a:solidFill>
                  <a:schemeClr val="tx1"/>
                </a:solidFill>
                <a:effectLst/>
                <a:latin typeface="+mn-lt"/>
                <a:ea typeface="ＭＳ Ｐゴシック" charset="-128"/>
                <a:cs typeface="+mn-cs"/>
              </a:rPr>
              <a:t> brains and bodies through early health education so that they can reach their potential and help set the foundation for healthy communities. </a:t>
            </a:r>
          </a:p>
          <a:p>
            <a:endParaRPr lang="en-US" sz="1400" b="0" i="0" kern="1200" baseline="0" dirty="0" smtClean="0">
              <a:solidFill>
                <a:schemeClr val="tx1"/>
              </a:solidFill>
              <a:effectLst/>
              <a:latin typeface="+mn-lt"/>
              <a:ea typeface="ＭＳ Ｐゴシック" charset="-128"/>
              <a:cs typeface="+mn-cs"/>
            </a:endParaRPr>
          </a:p>
          <a:p>
            <a:r>
              <a:rPr lang="en-US" sz="1400" b="0" i="0" kern="1200" baseline="0" dirty="0" smtClean="0">
                <a:solidFill>
                  <a:schemeClr val="tx1"/>
                </a:solidFill>
                <a:effectLst/>
                <a:latin typeface="+mn-lt"/>
                <a:ea typeface="ＭＳ Ｐゴシック" charset="-128"/>
                <a:cs typeface="+mn-cs"/>
              </a:rPr>
              <a:t>Caritas’ mission is </a:t>
            </a:r>
            <a:r>
              <a:rPr lang="en-US" sz="1400" b="0" i="0" kern="1200" dirty="0" smtClean="0">
                <a:solidFill>
                  <a:schemeClr val="tx1"/>
                </a:solidFill>
                <a:effectLst/>
                <a:latin typeface="+mn-lt"/>
                <a:ea typeface="ＭＳ Ｐゴシック" charset="-128"/>
                <a:cs typeface="+mn-cs"/>
              </a:rPr>
              <a:t>to prevent and end homelessness for people in Greater Austin. </a:t>
            </a:r>
          </a:p>
          <a:p>
            <a:endParaRPr lang="en-US" sz="1400" b="0" i="0" kern="1200" dirty="0" smtClean="0">
              <a:solidFill>
                <a:schemeClr val="tx1"/>
              </a:solidFill>
              <a:effectLst/>
              <a:latin typeface="+mn-lt"/>
              <a:ea typeface="ＭＳ Ｐゴシック" charset="-128"/>
              <a:cs typeface="+mn-cs"/>
            </a:endParaRPr>
          </a:p>
          <a:p>
            <a:r>
              <a:rPr lang="en-US" sz="1400" b="0" i="0" kern="1200" dirty="0" smtClean="0">
                <a:solidFill>
                  <a:schemeClr val="tx1"/>
                </a:solidFill>
                <a:effectLst/>
                <a:latin typeface="+mn-lt"/>
                <a:ea typeface="ＭＳ Ｐゴシック" charset="-128"/>
                <a:cs typeface="+mn-cs"/>
              </a:rPr>
              <a:t>OVCT is</a:t>
            </a:r>
            <a:r>
              <a:rPr lang="en-US" sz="1400" b="0" i="0" kern="1200" baseline="0" dirty="0" smtClean="0">
                <a:solidFill>
                  <a:schemeClr val="tx1"/>
                </a:solidFill>
                <a:effectLst/>
                <a:latin typeface="+mn-lt"/>
                <a:ea typeface="ＭＳ Ｐゴシック" charset="-128"/>
                <a:cs typeface="+mn-cs"/>
              </a:rPr>
              <a:t> a </a:t>
            </a:r>
            <a:r>
              <a:rPr lang="en-US" sz="1400" b="0" i="0" kern="1200" dirty="0" smtClean="0">
                <a:solidFill>
                  <a:schemeClr val="tx1"/>
                </a:solidFill>
                <a:effectLst/>
                <a:latin typeface="+mn-lt"/>
                <a:ea typeface="ＭＳ Ｐゴシック" charset="-128"/>
                <a:cs typeface="+mn-cs"/>
              </a:rPr>
              <a:t>100 member strong coalition</a:t>
            </a:r>
            <a:r>
              <a:rPr lang="en-US" sz="1400" b="0" i="0" kern="1200" baseline="0" dirty="0" smtClean="0">
                <a:solidFill>
                  <a:schemeClr val="tx1"/>
                </a:solidFill>
                <a:effectLst/>
                <a:latin typeface="+mn-lt"/>
                <a:ea typeface="ＭＳ Ｐゴシック" charset="-128"/>
                <a:cs typeface="+mn-cs"/>
              </a:rPr>
              <a:t> of health and human services organizations </a:t>
            </a:r>
            <a:r>
              <a:rPr lang="en-US" sz="1400" b="0" i="0" kern="1200" dirty="0" smtClean="0">
                <a:solidFill>
                  <a:schemeClr val="tx1"/>
                </a:solidFill>
                <a:effectLst/>
                <a:latin typeface="+mn-lt"/>
                <a:ea typeface="ＭＳ Ｐゴシック" charset="-128"/>
                <a:cs typeface="+mn-cs"/>
              </a:rPr>
              <a:t>working to make sure that everyone can contribute to our communities and thrive. Together we connect people</a:t>
            </a:r>
            <a:r>
              <a:rPr lang="en-US" sz="1400" b="0" i="0" kern="1200" baseline="0" dirty="0" smtClean="0">
                <a:solidFill>
                  <a:schemeClr val="tx1"/>
                </a:solidFill>
                <a:effectLst/>
                <a:latin typeface="+mn-lt"/>
                <a:ea typeface="ＭＳ Ｐゴシック" charset="-128"/>
                <a:cs typeface="+mn-cs"/>
              </a:rPr>
              <a:t> of </a:t>
            </a:r>
            <a:r>
              <a:rPr lang="en-US" sz="1400" b="0" i="0" kern="1200" dirty="0" smtClean="0">
                <a:solidFill>
                  <a:schemeClr val="tx1"/>
                </a:solidFill>
                <a:effectLst/>
                <a:latin typeface="+mn-lt"/>
                <a:ea typeface="ＭＳ Ｐゴシック" charset="-128"/>
                <a:cs typeface="+mn-cs"/>
              </a:rPr>
              <a:t>all ages and circumstances to social resources, opportunities, and support so everyone we</a:t>
            </a:r>
            <a:r>
              <a:rPr lang="en-US" sz="1400" b="0" i="0" kern="1200" baseline="0" dirty="0" smtClean="0">
                <a:solidFill>
                  <a:schemeClr val="tx1"/>
                </a:solidFill>
                <a:effectLst/>
                <a:latin typeface="+mn-lt"/>
                <a:ea typeface="ＭＳ Ｐゴシック" charset="-128"/>
                <a:cs typeface="+mn-cs"/>
              </a:rPr>
              <a:t> serve can reach their full potential</a:t>
            </a:r>
            <a:r>
              <a:rPr lang="en-US" sz="1400" b="0" i="0" kern="1200" dirty="0" smtClean="0">
                <a:solidFill>
                  <a:schemeClr val="tx1"/>
                </a:solidFill>
                <a:effectLst/>
                <a:latin typeface="+mn-lt"/>
                <a:ea typeface="ＭＳ Ｐゴシック" charset="-128"/>
                <a:cs typeface="+mn-cs"/>
              </a:rPr>
              <a:t>. </a:t>
            </a:r>
          </a:p>
          <a:p>
            <a:endParaRPr lang="en-US" sz="1400" b="0" i="0" kern="1200" dirty="0" smtClean="0">
              <a:solidFill>
                <a:schemeClr val="tx1"/>
              </a:solidFill>
              <a:effectLst/>
              <a:latin typeface="+mn-lt"/>
              <a:ea typeface="ＭＳ Ｐゴシック" charset="-128"/>
              <a:cs typeface="+mn-cs"/>
            </a:endParaRPr>
          </a:p>
          <a:p>
            <a:endParaRPr lang="en-US" sz="1400" b="0" i="0" kern="1200" dirty="0" smtClean="0">
              <a:solidFill>
                <a:schemeClr val="tx1"/>
              </a:solidFill>
              <a:effectLst/>
              <a:latin typeface="+mn-lt"/>
              <a:ea typeface="ＭＳ Ｐゴシック" charset="-128"/>
              <a:cs typeface="+mn-cs"/>
            </a:endParaRPr>
          </a:p>
          <a:p>
            <a:endParaRPr lang="en-US" dirty="0"/>
          </a:p>
        </p:txBody>
      </p:sp>
      <p:sp>
        <p:nvSpPr>
          <p:cNvPr id="4" name="Slide Number Placeholder 3"/>
          <p:cNvSpPr>
            <a:spLocks noGrp="1"/>
          </p:cNvSpPr>
          <p:nvPr>
            <p:ph type="sldNum" sz="quarter" idx="10"/>
          </p:nvPr>
        </p:nvSpPr>
        <p:spPr/>
        <p:txBody>
          <a:bodyPr/>
          <a:lstStyle/>
          <a:p>
            <a:fld id="{22924C90-9014-AA41-93EB-5281AAB8A045}" type="slidenum">
              <a:rPr lang="en-US" altLang="en-US" smtClean="0"/>
              <a:pPr/>
              <a:t>3</a:t>
            </a:fld>
            <a:endParaRPr lang="en-US" altLang="en-US"/>
          </a:p>
        </p:txBody>
      </p:sp>
    </p:spTree>
    <p:extLst>
      <p:ext uri="{BB962C8B-B14F-4D97-AF65-F5344CB8AC3E}">
        <p14:creationId xmlns:p14="http://schemas.microsoft.com/office/powerpoint/2010/main" val="1407089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1" dirty="0" smtClean="0"/>
          </a:p>
          <a:p>
            <a:r>
              <a:rPr lang="en-US" b="1" dirty="0" smtClean="0"/>
              <a:t>TALKING POINTS</a:t>
            </a:r>
          </a:p>
          <a:p>
            <a:r>
              <a:rPr lang="en-US" dirty="0" smtClean="0"/>
              <a:t>Walk through new communications research</a:t>
            </a:r>
            <a:r>
              <a:rPr lang="en-US" baseline="0" dirty="0" smtClean="0"/>
              <a:t> with 2 key goals</a:t>
            </a:r>
            <a:endParaRPr lang="en-US" dirty="0" smtClean="0"/>
          </a:p>
          <a:p>
            <a:endParaRPr lang="en-US" dirty="0" smtClean="0"/>
          </a:p>
          <a:p>
            <a:pPr marL="171450" indent="-171450">
              <a:buFont typeface="Arial"/>
              <a:buChar char="•"/>
            </a:pPr>
            <a:r>
              <a:rPr lang="en-US" dirty="0" smtClean="0"/>
              <a:t>Review what the sector</a:t>
            </a:r>
            <a:r>
              <a:rPr lang="en-US" baseline="0" dirty="0" smtClean="0"/>
              <a:t> </a:t>
            </a:r>
            <a:r>
              <a:rPr lang="en-US" dirty="0" smtClean="0"/>
              <a:t>currently does/says that undermines our work and limits public support</a:t>
            </a:r>
          </a:p>
          <a:p>
            <a:endParaRPr lang="en-US" dirty="0" smtClean="0"/>
          </a:p>
          <a:p>
            <a:pPr marL="171450" indent="-171450">
              <a:buFont typeface="Arial"/>
              <a:buChar char="•"/>
            </a:pPr>
            <a:r>
              <a:rPr lang="en-US" dirty="0" smtClean="0"/>
              <a:t>Share</a:t>
            </a:r>
            <a:r>
              <a:rPr lang="en-US" baseline="0" dirty="0" smtClean="0"/>
              <a:t> the new </a:t>
            </a:r>
            <a:r>
              <a:rPr lang="en-US" dirty="0" smtClean="0"/>
              <a:t>frame for human services which is proven build public support and engage audiences</a:t>
            </a:r>
            <a:r>
              <a:rPr lang="en-US" baseline="0" dirty="0" smtClean="0"/>
              <a:t> to action</a:t>
            </a:r>
            <a:endParaRPr lang="en-US" dirty="0" smtClean="0"/>
          </a:p>
          <a:p>
            <a:endParaRPr lang="en-US" dirty="0"/>
          </a:p>
        </p:txBody>
      </p:sp>
      <p:sp>
        <p:nvSpPr>
          <p:cNvPr id="4" name="Slide Number Placeholder 3"/>
          <p:cNvSpPr>
            <a:spLocks noGrp="1"/>
          </p:cNvSpPr>
          <p:nvPr>
            <p:ph type="sldNum" sz="quarter" idx="10"/>
          </p:nvPr>
        </p:nvSpPr>
        <p:spPr/>
        <p:txBody>
          <a:bodyPr/>
          <a:lstStyle/>
          <a:p>
            <a:fld id="{F063F3BC-682D-9746-93FD-B08B1B19AEAC}" type="slidenum">
              <a:rPr lang="en-US" smtClean="0"/>
              <a:t>4</a:t>
            </a:fld>
            <a:endParaRPr lang="en-US"/>
          </a:p>
        </p:txBody>
      </p:sp>
    </p:spTree>
    <p:extLst>
      <p:ext uri="{BB962C8B-B14F-4D97-AF65-F5344CB8AC3E}">
        <p14:creationId xmlns:p14="http://schemas.microsoft.com/office/powerpoint/2010/main" val="168068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sz="1400" baseline="0" dirty="0" smtClean="0"/>
              <a:t>How human services experts and advocates view the health and human services sector looked very different from the way the public views the human services sector. NHSA brought in m</a:t>
            </a:r>
            <a:r>
              <a:rPr lang="en-US" sz="1400" dirty="0" smtClean="0"/>
              <a:t>ulti-disciplinary team of social scientists, cultural linguists, and anthropologists to determine where the disconnect was and how to address it. </a:t>
            </a:r>
          </a:p>
          <a:p>
            <a:endParaRPr lang="en-US" dirty="0"/>
          </a:p>
        </p:txBody>
      </p:sp>
      <p:sp>
        <p:nvSpPr>
          <p:cNvPr id="4" name="Slide Number Placeholder 3"/>
          <p:cNvSpPr>
            <a:spLocks noGrp="1"/>
          </p:cNvSpPr>
          <p:nvPr>
            <p:ph type="sldNum" sz="quarter" idx="10"/>
          </p:nvPr>
        </p:nvSpPr>
        <p:spPr/>
        <p:txBody>
          <a:bodyPr/>
          <a:lstStyle/>
          <a:p>
            <a:fld id="{22924C90-9014-AA41-93EB-5281AAB8A045}" type="slidenum">
              <a:rPr lang="en-US" altLang="en-US" smtClean="0"/>
              <a:pPr/>
              <a:t>5</a:t>
            </a:fld>
            <a:endParaRPr lang="en-US" altLang="en-US"/>
          </a:p>
        </p:txBody>
      </p:sp>
    </p:spTree>
    <p:extLst>
      <p:ext uri="{BB962C8B-B14F-4D97-AF65-F5344CB8AC3E}">
        <p14:creationId xmlns:p14="http://schemas.microsoft.com/office/powerpoint/2010/main" val="74275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smtClean="0"/>
          </a:p>
          <a:p>
            <a:r>
              <a:rPr lang="en-US" b="1" dirty="0" smtClean="0"/>
              <a:t>TALKING POINTS</a:t>
            </a:r>
          </a:p>
          <a:p>
            <a:endParaRPr lang="en-US" b="0" dirty="0" smtClean="0"/>
          </a:p>
          <a:p>
            <a:r>
              <a:rPr lang="en-US" b="0" dirty="0" smtClean="0"/>
              <a:t>Ask for Audience</a:t>
            </a:r>
            <a:r>
              <a:rPr lang="en-US" b="0" baseline="0" dirty="0" smtClean="0"/>
              <a:t> Feedback FIRST:  what surprised them?  Concerns them? What did they hear?</a:t>
            </a:r>
          </a:p>
          <a:p>
            <a:endParaRPr lang="en-US" b="0" baseline="0" dirty="0" smtClean="0"/>
          </a:p>
          <a:p>
            <a:r>
              <a:rPr lang="en-US" b="0" baseline="0" dirty="0" smtClean="0"/>
              <a:t>Explain that in this short video is representative of what we heard in our research. </a:t>
            </a:r>
          </a:p>
          <a:p>
            <a:endParaRPr lang="en-US" b="0" baseline="0" dirty="0" smtClean="0"/>
          </a:p>
          <a:p>
            <a:r>
              <a:rPr lang="en-US" b="0" baseline="0" dirty="0" smtClean="0"/>
              <a:t>Make sure to note:</a:t>
            </a:r>
          </a:p>
          <a:p>
            <a:endParaRPr lang="en-US" b="0" baseline="0" dirty="0" smtClean="0"/>
          </a:p>
          <a:p>
            <a:pPr marL="228600" indent="-228600">
              <a:buAutoNum type="arabicPeriod"/>
            </a:pPr>
            <a:r>
              <a:rPr lang="en-US" b="0" baseline="0" dirty="0" smtClean="0"/>
              <a:t>The </a:t>
            </a:r>
            <a:r>
              <a:rPr lang="en-US" b="0" baseline="0" dirty="0" err="1" smtClean="0"/>
              <a:t>impluse</a:t>
            </a:r>
            <a:r>
              <a:rPr lang="en-US" b="0" baseline="0" dirty="0" smtClean="0"/>
              <a:t> to blame individuals for their problems</a:t>
            </a:r>
          </a:p>
          <a:p>
            <a:pPr marL="228600" indent="-228600">
              <a:buAutoNum type="arabicPeriod"/>
            </a:pPr>
            <a:r>
              <a:rPr lang="en-US" b="0" baseline="0" dirty="0" smtClean="0"/>
              <a:t>Focus on money as solving problems</a:t>
            </a:r>
          </a:p>
          <a:p>
            <a:pPr marL="228600" indent="-228600">
              <a:buAutoNum type="arabicPeriod"/>
            </a:pPr>
            <a:r>
              <a:rPr lang="en-US" b="0" baseline="0" dirty="0" smtClean="0"/>
              <a:t>Narrow view of human services </a:t>
            </a:r>
            <a:r>
              <a:rPr lang="mr-IN" b="0" baseline="0" dirty="0" smtClean="0"/>
              <a:t>–</a:t>
            </a:r>
            <a:r>
              <a:rPr lang="en-US" b="0" baseline="0" dirty="0" smtClean="0"/>
              <a:t> food/clothing/shelter</a:t>
            </a:r>
          </a:p>
          <a:p>
            <a:pPr marL="228600" indent="-228600">
              <a:buAutoNum type="arabicPeriod"/>
            </a:pPr>
            <a:r>
              <a:rPr lang="en-US" b="0" baseline="0" dirty="0" smtClean="0"/>
              <a:t>Charity/compassion model devalues work of the sector</a:t>
            </a:r>
          </a:p>
          <a:p>
            <a:pPr marL="228600" indent="-228600">
              <a:buAutoNum type="arabicPeriod"/>
            </a:pPr>
            <a:endParaRPr lang="en-US" b="1" baseline="0" dirty="0" smtClean="0"/>
          </a:p>
          <a:p>
            <a:pPr marL="228600" indent="-228600">
              <a:buAutoNum type="arabicPeriod"/>
            </a:pPr>
            <a:endParaRPr lang="en-US" b="1"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D6902CED-3872-A547-A6B7-B55A66573BF4}" type="slidenum">
              <a:rPr lang="en-US" smtClean="0"/>
              <a:t>6</a:t>
            </a:fld>
            <a:endParaRPr lang="en-US"/>
          </a:p>
        </p:txBody>
      </p:sp>
    </p:spTree>
    <p:extLst>
      <p:ext uri="{BB962C8B-B14F-4D97-AF65-F5344CB8AC3E}">
        <p14:creationId xmlns:p14="http://schemas.microsoft.com/office/powerpoint/2010/main" val="103519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b="1" dirty="0" smtClean="0"/>
              <a:t>TALKING POINTS</a:t>
            </a:r>
          </a:p>
          <a:p>
            <a:endParaRPr lang="en-US" b="1" dirty="0" smtClean="0"/>
          </a:p>
          <a:p>
            <a:r>
              <a:rPr lang="en-US" dirty="0" smtClean="0"/>
              <a:t>First</a:t>
            </a:r>
            <a:r>
              <a:rPr lang="en-US" baseline="0" dirty="0" smtClean="0"/>
              <a:t> phase of our research:  conducted focus groups and surveys to learn what the public understands about human services and compared to what the experts know to be true.  </a:t>
            </a:r>
          </a:p>
          <a:p>
            <a:endParaRPr lang="en-US" baseline="0" dirty="0" smtClean="0"/>
          </a:p>
          <a:p>
            <a:r>
              <a:rPr lang="en-US" baseline="0" dirty="0" smtClean="0"/>
              <a:t>These are the top answers.</a:t>
            </a:r>
            <a:endParaRPr lang="en-US" dirty="0" smtClean="0"/>
          </a:p>
          <a:p>
            <a:endParaRPr lang="en-US" baseline="0" dirty="0" smtClean="0"/>
          </a:p>
          <a:p>
            <a:r>
              <a:rPr lang="en-US" baseline="0" dirty="0" smtClean="0"/>
              <a:t>Be sure to note at the end: </a:t>
            </a:r>
          </a:p>
          <a:p>
            <a:endParaRPr lang="en-US" baseline="0" dirty="0" smtClean="0"/>
          </a:p>
          <a:p>
            <a:r>
              <a:rPr lang="en-US" baseline="0" dirty="0" smtClean="0"/>
              <a:t>Beneficiaries: Aligned with the current frame of </a:t>
            </a:r>
            <a:r>
              <a:rPr lang="en-US" b="0" baseline="0" dirty="0" smtClean="0"/>
              <a:t>Makers </a:t>
            </a:r>
            <a:r>
              <a:rPr lang="en-US" b="0" baseline="0" dirty="0" err="1" smtClean="0"/>
              <a:t>vs</a:t>
            </a:r>
            <a:r>
              <a:rPr lang="en-US" b="0" baseline="0" dirty="0" smtClean="0"/>
              <a:t> Takers in public discourse.  </a:t>
            </a:r>
          </a:p>
          <a:p>
            <a:endParaRPr lang="en-US" b="1" baseline="0" dirty="0" smtClean="0"/>
          </a:p>
          <a:p>
            <a:r>
              <a:rPr lang="en-US" b="1" baseline="0" dirty="0" smtClean="0"/>
              <a:t>TRANSITION:</a:t>
            </a:r>
          </a:p>
          <a:p>
            <a:r>
              <a:rPr lang="en-US" b="0" baseline="0" dirty="0" smtClean="0"/>
              <a:t>How does this play out in our communications </a:t>
            </a:r>
          </a:p>
          <a:p>
            <a:endParaRPr lang="en-US" b="0" baseline="0" dirty="0" smtClean="0"/>
          </a:p>
          <a:p>
            <a:r>
              <a:rPr lang="en-US" b="0" baseline="0" dirty="0" smtClean="0"/>
              <a:t>FOR MORE INFO:</a:t>
            </a:r>
          </a:p>
          <a:p>
            <a:r>
              <a:rPr lang="en-US" b="0" baseline="0" dirty="0" smtClean="0"/>
              <a:t>Source:  http://</a:t>
            </a:r>
            <a:r>
              <a:rPr lang="en-US" b="0" baseline="0" dirty="0" err="1" smtClean="0"/>
              <a:t>www.frameworksinstitute.org</a:t>
            </a:r>
            <a:r>
              <a:rPr lang="en-US" b="0" baseline="0" dirty="0" smtClean="0"/>
              <a:t>/assets/files/</a:t>
            </a:r>
            <a:r>
              <a:rPr lang="en-US" b="0" baseline="0" dirty="0" err="1" smtClean="0"/>
              <a:t>humanservices</a:t>
            </a:r>
            <a:r>
              <a:rPr lang="en-US" b="0" baseline="0" dirty="0" smtClean="0"/>
              <a:t>/NHSAMaptheGaps-Final7-31-13.pdf</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6902CED-3872-A547-A6B7-B55A66573BF4}" type="slidenum">
              <a:rPr lang="en-US" smtClean="0"/>
              <a:t>7</a:t>
            </a:fld>
            <a:endParaRPr lang="en-US"/>
          </a:p>
        </p:txBody>
      </p:sp>
    </p:spTree>
    <p:extLst>
      <p:ext uri="{BB962C8B-B14F-4D97-AF65-F5344CB8AC3E}">
        <p14:creationId xmlns:p14="http://schemas.microsoft.com/office/powerpoint/2010/main" val="75658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Tip:</a:t>
            </a:r>
            <a:r>
              <a:rPr lang="en-US" i="1" baseline="0" dirty="0" smtClean="0"/>
              <a:t>  </a:t>
            </a:r>
            <a:r>
              <a:rPr lang="en-US" i="1" dirty="0" smtClean="0"/>
              <a:t>Have them read the slide first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TALKING POINTS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typically create messages in an</a:t>
            </a:r>
            <a:r>
              <a:rPr lang="en-US" baseline="0" dirty="0" smtClean="0"/>
              <a:t> echo chamber</a:t>
            </a:r>
            <a:endParaRPr lang="en-US" dirty="0" smtClean="0"/>
          </a:p>
          <a:p>
            <a:endParaRPr lang="en-US" b="1" dirty="0" smtClean="0"/>
          </a:p>
          <a:p>
            <a:r>
              <a:rPr lang="en-US" b="1" dirty="0" smtClean="0"/>
              <a:t>Key point: YOU ARE NOT YOUR AUDIENCE</a:t>
            </a:r>
          </a:p>
          <a:p>
            <a:r>
              <a:rPr lang="en-US" b="0" dirty="0" smtClean="0"/>
              <a:t>You</a:t>
            </a:r>
            <a:r>
              <a:rPr lang="en-US" b="0" baseline="0" dirty="0" smtClean="0"/>
              <a:t> are experts and understand industry short-hand and jargon and why people need human services and how they work. </a:t>
            </a:r>
            <a:endParaRPr lang="en-US" b="0" dirty="0" smtClean="0"/>
          </a:p>
          <a:p>
            <a:endParaRPr lang="en-US" dirty="0" smtClean="0"/>
          </a:p>
          <a:p>
            <a:r>
              <a:rPr lang="en-US" dirty="0" err="1" smtClean="0"/>
              <a:t>Highight</a:t>
            </a:r>
            <a:r>
              <a:rPr lang="en-US" baseline="0" dirty="0" smtClean="0"/>
              <a:t> in the second example:</a:t>
            </a:r>
            <a:endParaRPr lang="en-US" dirty="0" smtClean="0"/>
          </a:p>
          <a:p>
            <a:pPr marL="171450" indent="-171450">
              <a:buFont typeface="Arial"/>
              <a:buChar char="•"/>
            </a:pPr>
            <a:r>
              <a:rPr lang="en-US" dirty="0" smtClean="0"/>
              <a:t>Zero sum thinking</a:t>
            </a:r>
          </a:p>
          <a:p>
            <a:pPr marL="171450" indent="-171450">
              <a:buFont typeface="Arial"/>
              <a:buChar char="•"/>
            </a:pPr>
            <a:r>
              <a:rPr lang="en-US" dirty="0" smtClean="0"/>
              <a:t>Makers</a:t>
            </a:r>
            <a:r>
              <a:rPr lang="en-US" baseline="0" dirty="0" smtClean="0"/>
              <a:t> </a:t>
            </a:r>
            <a:r>
              <a:rPr lang="en-US" baseline="0" dirty="0" err="1" smtClean="0"/>
              <a:t>vs</a:t>
            </a:r>
            <a:r>
              <a:rPr lang="en-US" baseline="0" dirty="0" smtClean="0"/>
              <a:t> Takers</a:t>
            </a:r>
          </a:p>
          <a:p>
            <a:pPr marL="171450" indent="-171450">
              <a:buFont typeface="Arial"/>
              <a:buChar char="•"/>
            </a:pPr>
            <a:r>
              <a:rPr lang="en-US" baseline="0" dirty="0" err="1" smtClean="0"/>
              <a:t>Othering</a:t>
            </a:r>
            <a:endParaRPr lang="en-US" baseline="0" dirty="0" smtClean="0"/>
          </a:p>
          <a:p>
            <a:endParaRPr lang="en-US" baseline="0" dirty="0" smtClean="0"/>
          </a:p>
          <a:p>
            <a:r>
              <a:rPr lang="en-US" b="1" baseline="0" dirty="0" smtClean="0"/>
              <a:t>Transition</a:t>
            </a:r>
            <a:r>
              <a:rPr lang="en-US" baseline="0" dirty="0" smtClean="0"/>
              <a:t>:</a:t>
            </a:r>
          </a:p>
          <a:p>
            <a:r>
              <a:rPr lang="en-US" dirty="0" smtClean="0"/>
              <a:t>Why does that happen –that you</a:t>
            </a:r>
            <a:r>
              <a:rPr lang="en-US" baseline="0" dirty="0" smtClean="0"/>
              <a:t> say one thing and your audience thinks another?</a:t>
            </a:r>
          </a:p>
          <a:p>
            <a:endParaRPr lang="en-US" baseline="0" dirty="0" smtClean="0"/>
          </a:p>
          <a:p>
            <a:r>
              <a:rPr lang="en-US" baseline="0" dirty="0" smtClean="0"/>
              <a:t>FOR MORE INFO and additional options:</a:t>
            </a:r>
          </a:p>
          <a:p>
            <a:r>
              <a:rPr lang="en-US" baseline="0" dirty="0" smtClean="0"/>
              <a:t>http://</a:t>
            </a:r>
            <a:r>
              <a:rPr lang="en-US" baseline="0" dirty="0" err="1" smtClean="0"/>
              <a:t>www.frameworksinstitute.org</a:t>
            </a:r>
            <a:r>
              <a:rPr lang="en-US" baseline="0" dirty="0" smtClean="0"/>
              <a:t>/toolkits/</a:t>
            </a:r>
            <a:r>
              <a:rPr lang="en-US" baseline="0" dirty="0" err="1" smtClean="0"/>
              <a:t>humanservices</a:t>
            </a:r>
            <a:r>
              <a:rPr lang="en-US" baseline="0" dirty="0" smtClean="0"/>
              <a:t>/elements/</a:t>
            </a:r>
            <a:r>
              <a:rPr lang="en-US" baseline="0" dirty="0" err="1" smtClean="0"/>
              <a:t>pdfs</a:t>
            </a:r>
            <a:r>
              <a:rPr lang="en-US" baseline="0" dirty="0" smtClean="0"/>
              <a:t>/nhsa-yousaytheythink2015.pdf</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902CED-3872-A547-A6B7-B55A66573BF4}" type="slidenum">
              <a:rPr lang="en-US" smtClean="0"/>
              <a:t>8</a:t>
            </a:fld>
            <a:endParaRPr lang="en-US"/>
          </a:p>
        </p:txBody>
      </p:sp>
    </p:spTree>
    <p:extLst>
      <p:ext uri="{BB962C8B-B14F-4D97-AF65-F5344CB8AC3E}">
        <p14:creationId xmlns:p14="http://schemas.microsoft.com/office/powerpoint/2010/main" val="1344652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r>
              <a:rPr lang="en-US" b="1" baseline="0" dirty="0" smtClean="0"/>
              <a:t>TALKING POINTS</a:t>
            </a:r>
            <a:br>
              <a:rPr lang="en-US" b="1" baseline="0" dirty="0" smtClean="0"/>
            </a:br>
            <a:endParaRPr lang="en-US" b="1" baseline="0" dirty="0" smtClean="0"/>
          </a:p>
          <a:p>
            <a:r>
              <a:rPr lang="en-US" b="1" baseline="0" dirty="0" smtClean="0"/>
              <a:t>Key point:  PEOPLE AREN’T BLANK SLATES</a:t>
            </a:r>
          </a:p>
          <a:p>
            <a:endParaRPr lang="en-US" baseline="0" dirty="0" smtClean="0"/>
          </a:p>
          <a:p>
            <a:r>
              <a:rPr lang="en-US" baseline="0" dirty="0" smtClean="0"/>
              <a:t>Last few decades of neuroscience research on how we our brains process information.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Brains have evolved to be efficient and fast and a lot of our thinking is unconscious.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228600" indent="-228600">
              <a:buAutoNum type="arabicPeriod" startAt="2"/>
            </a:pPr>
            <a:r>
              <a:rPr lang="en-US" baseline="0" dirty="0" smtClean="0"/>
              <a:t>Existing beliefs are formed at a young age and become ingrained and hard to dislodge </a:t>
            </a:r>
            <a:r>
              <a:rPr lang="en-US" baseline="0" dirty="0" smtClean="0">
                <a:latin typeface="Wingdings"/>
                <a:ea typeface="Wingdings"/>
                <a:cs typeface="Wingdings"/>
                <a:sym typeface="Wingdings"/>
              </a:rPr>
              <a:t>Confirmation Bias</a:t>
            </a:r>
          </a:p>
          <a:p>
            <a:pPr marL="228600" indent="-228600">
              <a:buAutoNum type="arabicPeriod" startAt="2"/>
            </a:pPr>
            <a:endParaRPr lang="en-US" baseline="0" dirty="0" smtClean="0">
              <a:latin typeface="Wingdings"/>
              <a:ea typeface="Wingdings"/>
              <a:cs typeface="Wingdings"/>
              <a:sym typeface="Wingdings"/>
            </a:endParaRPr>
          </a:p>
          <a:p>
            <a:pPr marL="0" indent="0">
              <a:buNone/>
            </a:pPr>
            <a:r>
              <a:rPr lang="en-US" baseline="0" dirty="0" smtClean="0">
                <a:latin typeface="Wingdings"/>
                <a:ea typeface="Wingdings"/>
                <a:cs typeface="Wingdings"/>
                <a:sym typeface="Wingdings"/>
              </a:rPr>
              <a:t>More on Confirmation Bias:  </a:t>
            </a:r>
          </a:p>
          <a:p>
            <a:pPr marL="0" indent="0">
              <a:buNone/>
            </a:pPr>
            <a:r>
              <a:rPr lang="en-US" baseline="0" dirty="0" smtClean="0"/>
              <a:t>https://</a:t>
            </a:r>
            <a:r>
              <a:rPr lang="en-US" baseline="0" dirty="0" err="1" smtClean="0"/>
              <a:t>en.wikipedia.org</a:t>
            </a:r>
            <a:r>
              <a:rPr lang="en-US" baseline="0" dirty="0" smtClean="0"/>
              <a:t>/wiki/</a:t>
            </a:r>
            <a:r>
              <a:rPr lang="en-US" baseline="0" dirty="0" err="1" smtClean="0"/>
              <a:t>Confirmation_bias</a:t>
            </a:r>
            <a:endParaRPr lang="en-US" baseline="0" dirty="0" smtClean="0"/>
          </a:p>
          <a:p>
            <a:endParaRPr lang="en-US" baseline="0" dirty="0" smtClean="0"/>
          </a:p>
          <a:p>
            <a:endParaRPr lang="en-US" baseline="0" dirty="0" smtClean="0"/>
          </a:p>
          <a:p>
            <a:r>
              <a:rPr lang="en-US" b="1" baseline="0" dirty="0" smtClean="0"/>
              <a:t>Transition</a:t>
            </a:r>
            <a:r>
              <a:rPr lang="en-US" baseline="0" dirty="0" smtClean="0"/>
              <a:t>:</a:t>
            </a:r>
          </a:p>
          <a:p>
            <a:r>
              <a:rPr lang="en-US" baseline="0" dirty="0" smtClean="0"/>
              <a:t>What can we do about this?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6902CED-3872-A547-A6B7-B55A66573BF4}" type="slidenum">
              <a:rPr lang="en-US" smtClean="0"/>
              <a:t>9</a:t>
            </a:fld>
            <a:endParaRPr lang="en-US"/>
          </a:p>
        </p:txBody>
      </p:sp>
    </p:spTree>
    <p:extLst>
      <p:ext uri="{BB962C8B-B14F-4D97-AF65-F5344CB8AC3E}">
        <p14:creationId xmlns:p14="http://schemas.microsoft.com/office/powerpoint/2010/main" val="338314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2"/>
          <p:cNvSpPr>
            <a:spLocks noChangeArrowheads="1"/>
          </p:cNvSpPr>
          <p:nvPr/>
        </p:nvSpPr>
        <p:spPr bwMode="auto">
          <a:xfrm>
            <a:off x="152400" y="4267200"/>
            <a:ext cx="8991600" cy="2590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solidFill>
                <a:schemeClr val="accent2"/>
              </a:solidFill>
            </a:endParaRPr>
          </a:p>
        </p:txBody>
      </p:sp>
      <p:sp>
        <p:nvSpPr>
          <p:cNvPr id="7" name="Rectangle 3"/>
          <p:cNvSpPr>
            <a:spLocks noChangeArrowheads="1"/>
          </p:cNvSpPr>
          <p:nvPr/>
        </p:nvSpPr>
        <p:spPr bwMode="auto">
          <a:xfrm>
            <a:off x="5468938" y="2459038"/>
            <a:ext cx="3675062" cy="1692275"/>
          </a:xfrm>
          <a:prstGeom prst="rect">
            <a:avLst/>
          </a:prstGeom>
          <a:solidFill>
            <a:srgbClr val="3FAE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8" name="Rectangle 8"/>
          <p:cNvSpPr>
            <a:spLocks noChangeArrowheads="1"/>
          </p:cNvSpPr>
          <p:nvPr/>
        </p:nvSpPr>
        <p:spPr bwMode="auto">
          <a:xfrm>
            <a:off x="152400" y="0"/>
            <a:ext cx="3108325" cy="228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0" name="Rectangle 6"/>
          <p:cNvSpPr>
            <a:spLocks noChangeArrowheads="1"/>
          </p:cNvSpPr>
          <p:nvPr/>
        </p:nvSpPr>
        <p:spPr bwMode="auto">
          <a:xfrm>
            <a:off x="5383213" y="0"/>
            <a:ext cx="1743075" cy="10588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1" name="Rectangle 7"/>
          <p:cNvSpPr>
            <a:spLocks noChangeArrowheads="1"/>
          </p:cNvSpPr>
          <p:nvPr/>
        </p:nvSpPr>
        <p:spPr bwMode="auto">
          <a:xfrm>
            <a:off x="3413125" y="0"/>
            <a:ext cx="1811338" cy="105886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2" name="Rectangle 5"/>
          <p:cNvSpPr>
            <a:spLocks noChangeArrowheads="1"/>
          </p:cNvSpPr>
          <p:nvPr/>
        </p:nvSpPr>
        <p:spPr bwMode="auto">
          <a:xfrm>
            <a:off x="7300913" y="0"/>
            <a:ext cx="1843087" cy="1060450"/>
          </a:xfrm>
          <a:prstGeom prst="rect">
            <a:avLst/>
          </a:prstGeom>
          <a:solidFill>
            <a:srgbClr val="796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40" name="Text Placeholder 39"/>
          <p:cNvSpPr>
            <a:spLocks noGrp="1"/>
          </p:cNvSpPr>
          <p:nvPr>
            <p:ph type="body" sz="quarter" idx="14"/>
          </p:nvPr>
        </p:nvSpPr>
        <p:spPr>
          <a:xfrm>
            <a:off x="609600" y="4572000"/>
            <a:ext cx="7924800" cy="457200"/>
          </a:xfrm>
          <a:prstGeom prst="rect">
            <a:avLst/>
          </a:prstGeom>
        </p:spPr>
        <p:txBody>
          <a:bodyPr/>
          <a:lstStyle>
            <a:lvl1pPr marL="0" indent="0" algn="l">
              <a:buNone/>
              <a:defRPr sz="3000" b="1" baseline="0">
                <a:solidFill>
                  <a:srgbClr val="009E47"/>
                </a:solidFill>
                <a:latin typeface="Myriad Pro" charset="0"/>
                <a:cs typeface="Courier New" pitchFamily="49" charset="0"/>
              </a:defRPr>
            </a:lvl1pPr>
          </a:lstStyle>
          <a:p>
            <a:pPr lvl="0"/>
            <a:r>
              <a:rPr lang="en-US" smtClean="0"/>
              <a:t>Click to edit Master text styles</a:t>
            </a:r>
          </a:p>
        </p:txBody>
      </p:sp>
      <p:sp>
        <p:nvSpPr>
          <p:cNvPr id="41" name="Text Placeholder 39"/>
          <p:cNvSpPr>
            <a:spLocks noGrp="1"/>
          </p:cNvSpPr>
          <p:nvPr>
            <p:ph type="body" sz="quarter" idx="15"/>
          </p:nvPr>
        </p:nvSpPr>
        <p:spPr>
          <a:xfrm>
            <a:off x="609600" y="5054600"/>
            <a:ext cx="7391400" cy="381000"/>
          </a:xfrm>
          <a:prstGeom prst="rect">
            <a:avLst/>
          </a:prstGeom>
        </p:spPr>
        <p:txBody>
          <a:bodyPr/>
          <a:lstStyle>
            <a:lvl1pPr marL="0" indent="0" algn="l">
              <a:buNone/>
              <a:defRPr sz="2500" b="1" i="1" baseline="0">
                <a:solidFill>
                  <a:srgbClr val="328CC4"/>
                </a:solidFill>
                <a:latin typeface="Baskerville SemiBold" charset="0"/>
                <a:ea typeface="Baskerville SemiBold" charset="0"/>
                <a:cs typeface="Baskerville SemiBold" charset="0"/>
              </a:defRPr>
            </a:lvl1pPr>
          </a:lstStyle>
          <a:p>
            <a:pPr lvl="0"/>
            <a:r>
              <a:rPr lang="en-US" smtClean="0"/>
              <a:t>Click to edit Master text styles</a:t>
            </a:r>
          </a:p>
        </p:txBody>
      </p:sp>
      <p:sp>
        <p:nvSpPr>
          <p:cNvPr id="30" name="Picture Placeholder 29"/>
          <p:cNvSpPr>
            <a:spLocks noGrp="1"/>
          </p:cNvSpPr>
          <p:nvPr>
            <p:ph type="pic" sz="quarter" idx="16"/>
          </p:nvPr>
        </p:nvSpPr>
        <p:spPr>
          <a:xfrm>
            <a:off x="170688" y="2450592"/>
            <a:ext cx="5105400" cy="1664208"/>
          </a:xfrm>
          <a:prstGeom prst="rect">
            <a:avLst/>
          </a:prstGeom>
        </p:spPr>
        <p:txBody>
          <a:bodyPr/>
          <a:lstStyle/>
          <a:p>
            <a:pPr lvl="0"/>
            <a:r>
              <a:rPr lang="en-US" noProof="0" smtClean="0"/>
              <a:t>Drag picture to placeholder or click icon to add</a:t>
            </a:r>
            <a:endParaRPr lang="en-US" noProof="0" dirty="0"/>
          </a:p>
        </p:txBody>
      </p:sp>
      <p:pic>
        <p:nvPicPr>
          <p:cNvPr id="15" name="fw_logo_transparent.png"/>
          <p:cNvPicPr/>
          <p:nvPr userDrawn="1"/>
        </p:nvPicPr>
        <p:blipFill>
          <a:blip r:embed="rId2">
            <a:extLst/>
          </a:blip>
          <a:stretch>
            <a:fillRect/>
          </a:stretch>
        </p:blipFill>
        <p:spPr>
          <a:xfrm>
            <a:off x="6553200" y="2568802"/>
            <a:ext cx="1828800" cy="1393598"/>
          </a:xfrm>
          <a:prstGeom prst="rect">
            <a:avLst/>
          </a:prstGeom>
          <a:ln w="12700">
            <a:miter lim="400000"/>
          </a:ln>
        </p:spPr>
      </p:pic>
      <p:pic>
        <p:nvPicPr>
          <p:cNvPr id="17" name="Picture 16"/>
          <p:cNvPicPr>
            <a:picLocks noChangeAspect="1"/>
          </p:cNvPicPr>
          <p:nvPr userDrawn="1"/>
        </p:nvPicPr>
        <p:blipFill>
          <a:blip r:embed="rId3"/>
          <a:stretch>
            <a:fillRect/>
          </a:stretch>
        </p:blipFill>
        <p:spPr>
          <a:xfrm>
            <a:off x="6176570" y="1293419"/>
            <a:ext cx="2665048" cy="763981"/>
          </a:xfrm>
          <a:prstGeom prst="rect">
            <a:avLst/>
          </a:prstGeom>
        </p:spPr>
      </p:pic>
      <p:pic>
        <p:nvPicPr>
          <p:cNvPr id="18" name="Picture 17"/>
          <p:cNvPicPr>
            <a:picLocks noChangeAspect="1"/>
          </p:cNvPicPr>
          <p:nvPr userDrawn="1"/>
        </p:nvPicPr>
        <p:blipFill>
          <a:blip r:embed="rId4"/>
          <a:stretch>
            <a:fillRect/>
          </a:stretch>
        </p:blipFill>
        <p:spPr>
          <a:xfrm>
            <a:off x="268284" y="434975"/>
            <a:ext cx="2872245" cy="1546225"/>
          </a:xfrm>
          <a:prstGeom prst="rect">
            <a:avLst/>
          </a:prstGeom>
        </p:spPr>
      </p:pic>
      <p:pic>
        <p:nvPicPr>
          <p:cNvPr id="22" name="Picture 18" descr="HealthStartFoD89aR02aP13ZL.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29000" y="1219200"/>
            <a:ext cx="2579295" cy="104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894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1"/>
            <a:ext cx="7772400" cy="1470025"/>
          </a:xfrm>
          <a:prstGeom prst="rect">
            <a:avLst/>
          </a:prstGeom>
        </p:spPr>
        <p:txBody>
          <a:bodyPr/>
          <a:lstStyle>
            <a:lvl1pPr algn="ct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tx1">
                    <a:tint val="75000"/>
                  </a:schemeClr>
                </a:solidFill>
                <a:latin typeface="myriad pro" charset="0"/>
              </a:defRPr>
            </a:lvl1pPr>
            <a:lvl2pPr marL="457200" indent="0" algn="ctr">
              <a:buNone/>
              <a:defRPr>
                <a:solidFill>
                  <a:schemeClr val="tx1">
                    <a:tint val="75000"/>
                  </a:schemeClr>
                </a:solidFill>
              </a:defRPr>
            </a:lvl2pPr>
            <a:lvl3pPr marL="914304" indent="0" algn="ctr">
              <a:buNone/>
              <a:defRPr>
                <a:solidFill>
                  <a:schemeClr val="tx1">
                    <a:tint val="75000"/>
                  </a:schemeClr>
                </a:solidFill>
              </a:defRPr>
            </a:lvl3pPr>
            <a:lvl4pPr marL="1371467" indent="0" algn="ctr">
              <a:buNone/>
              <a:defRPr>
                <a:solidFill>
                  <a:schemeClr val="tx1">
                    <a:tint val="75000"/>
                  </a:schemeClr>
                </a:solidFill>
              </a:defRPr>
            </a:lvl4pPr>
            <a:lvl5pPr marL="1828608" indent="0" algn="ctr">
              <a:buNone/>
              <a:defRPr>
                <a:solidFill>
                  <a:schemeClr val="tx1">
                    <a:tint val="75000"/>
                  </a:schemeClr>
                </a:solidFill>
              </a:defRPr>
            </a:lvl5pPr>
            <a:lvl6pPr marL="2285778" indent="0" algn="ctr">
              <a:buNone/>
              <a:defRPr>
                <a:solidFill>
                  <a:schemeClr val="tx1">
                    <a:tint val="75000"/>
                  </a:schemeClr>
                </a:solidFill>
              </a:defRPr>
            </a:lvl6pPr>
            <a:lvl7pPr marL="2742926" indent="0" algn="ctr">
              <a:buNone/>
              <a:defRPr>
                <a:solidFill>
                  <a:schemeClr val="tx1">
                    <a:tint val="75000"/>
                  </a:schemeClr>
                </a:solidFill>
              </a:defRPr>
            </a:lvl7pPr>
            <a:lvl8pPr marL="3200111" indent="0" algn="ctr">
              <a:buNone/>
              <a:defRPr>
                <a:solidFill>
                  <a:schemeClr val="tx1">
                    <a:tint val="75000"/>
                  </a:schemeClr>
                </a:solidFill>
              </a:defRPr>
            </a:lvl8pPr>
            <a:lvl9pPr marL="3657245"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446"/>
            <a:ext cx="2133600" cy="365125"/>
          </a:xfrm>
          <a:prstGeom prst="rect">
            <a:avLst/>
          </a:prstGeom>
        </p:spPr>
        <p:txBody>
          <a:bodyPr/>
          <a:lstStyle/>
          <a:p>
            <a:fld id="{C76F4E24-2322-48D4-BBDC-35F0EB1EA6BA}" type="datetimeFigureOut">
              <a:rPr lang="en-US" smtClean="0"/>
              <a:t>9/29/17</a:t>
            </a:fld>
            <a:endParaRPr lang="en-US" dirty="0"/>
          </a:p>
        </p:txBody>
      </p:sp>
      <p:sp>
        <p:nvSpPr>
          <p:cNvPr id="5" name="Footer Placeholder 4"/>
          <p:cNvSpPr>
            <a:spLocks noGrp="1"/>
          </p:cNvSpPr>
          <p:nvPr>
            <p:ph type="ftr" sz="quarter" idx="11"/>
          </p:nvPr>
        </p:nvSpPr>
        <p:spPr>
          <a:xfrm>
            <a:off x="3124201" y="635644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446"/>
            <a:ext cx="2133600" cy="365125"/>
          </a:xfrm>
          <a:prstGeom prst="rect">
            <a:avLst/>
          </a:prstGeom>
        </p:spPr>
        <p:txBody>
          <a:bodyPr/>
          <a:lstStyle/>
          <a:p>
            <a:fld id="{684552B9-CD3F-49AD-9537-F79D65F4DB71}" type="slidenum">
              <a:rPr lang="en-US" smtClean="0"/>
              <a:t>‹#›</a:t>
            </a:fld>
            <a:endParaRPr lang="en-US" dirty="0"/>
          </a:p>
        </p:txBody>
      </p:sp>
    </p:spTree>
    <p:extLst>
      <p:ext uri="{BB962C8B-B14F-4D97-AF65-F5344CB8AC3E}">
        <p14:creationId xmlns:p14="http://schemas.microsoft.com/office/powerpoint/2010/main" val="20751402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800" b="1" i="1">
                <a:latin typeface="Baskerville SemiBold" charset="0"/>
                <a:ea typeface="Baskerville SemiBold" charset="0"/>
                <a:cs typeface="Baskerville SemiBold"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17"/>
            <a:ext cx="8229600" cy="4525963"/>
          </a:xfrm>
          <a:prstGeom prst="rect">
            <a:avLst/>
          </a:prstGeom>
          <a:ln>
            <a:solidFill>
              <a:schemeClr val="accent4"/>
            </a:solidFill>
          </a:ln>
        </p:spPr>
        <p:txBody>
          <a:bodyPr/>
          <a:lstStyle>
            <a:lvl1pPr>
              <a:defRPr>
                <a:latin typeface="Myriad Pro" charset="0"/>
                <a:ea typeface="Myriad Pro" charset="0"/>
                <a:cs typeface="Myriad Pro" charset="0"/>
              </a:defRPr>
            </a:lvl1pPr>
            <a:lvl2pPr>
              <a:defRPr baseline="0">
                <a:solidFill>
                  <a:schemeClr val="tx2"/>
                </a:solidFill>
                <a:latin typeface="Myriad Pro" charset="0"/>
                <a:ea typeface="Myriad Pro" charset="0"/>
                <a:cs typeface="Myriad Pro" charset="0"/>
              </a:defRPr>
            </a:lvl2pPr>
            <a:lvl3pPr>
              <a:defRPr baseline="0">
                <a:solidFill>
                  <a:schemeClr val="accent5"/>
                </a:solidFill>
                <a:latin typeface="Myriad Pro" charset="0"/>
                <a:ea typeface="Myriad Pro" charset="0"/>
                <a:cs typeface="Myriad Pro" charset="0"/>
              </a:defRPr>
            </a:lvl3pPr>
            <a:lvl4pPr>
              <a:defRPr>
                <a:latin typeface="Myriad Pro" charset="0"/>
                <a:ea typeface="Myriad Pro" charset="0"/>
                <a:cs typeface="Myriad Pro" charset="0"/>
              </a:defRPr>
            </a:lvl4pPr>
            <a:lvl5pPr>
              <a:defRPr baseline="0">
                <a:solidFill>
                  <a:schemeClr val="accent4"/>
                </a:solidFill>
                <a:latin typeface="Myriad Pro" charset="0"/>
                <a:ea typeface="Myriad Pro" charset="0"/>
                <a:cs typeface="Myriad Pr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446"/>
            <a:ext cx="2133600" cy="365125"/>
          </a:xfrm>
          <a:prstGeom prst="rect">
            <a:avLst/>
          </a:prstGeom>
        </p:spPr>
        <p:txBody>
          <a:bodyPr/>
          <a:lstStyle/>
          <a:p>
            <a:fld id="{C76F4E24-2322-48D4-BBDC-35F0EB1EA6BA}" type="datetimeFigureOut">
              <a:rPr lang="en-US" smtClean="0"/>
              <a:t>9/29/17</a:t>
            </a:fld>
            <a:endParaRPr lang="en-US" dirty="0"/>
          </a:p>
        </p:txBody>
      </p:sp>
      <p:sp>
        <p:nvSpPr>
          <p:cNvPr id="5" name="Footer Placeholder 4"/>
          <p:cNvSpPr>
            <a:spLocks noGrp="1"/>
          </p:cNvSpPr>
          <p:nvPr>
            <p:ph type="ftr" sz="quarter" idx="11"/>
          </p:nvPr>
        </p:nvSpPr>
        <p:spPr>
          <a:xfrm>
            <a:off x="3124201" y="635644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446"/>
            <a:ext cx="2133600" cy="365125"/>
          </a:xfrm>
          <a:prstGeom prst="rect">
            <a:avLst/>
          </a:prstGeom>
        </p:spPr>
        <p:txBody>
          <a:bodyPr/>
          <a:lstStyle/>
          <a:p>
            <a:fld id="{684552B9-CD3F-49AD-9537-F79D65F4DB71}" type="slidenum">
              <a:rPr lang="en-US" smtClean="0"/>
              <a:t>‹#›</a:t>
            </a:fld>
            <a:endParaRPr lang="en-US" dirty="0"/>
          </a:p>
        </p:txBody>
      </p:sp>
    </p:spTree>
    <p:extLst>
      <p:ext uri="{BB962C8B-B14F-4D97-AF65-F5344CB8AC3E}">
        <p14:creationId xmlns:p14="http://schemas.microsoft.com/office/powerpoint/2010/main" val="47626423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7072913-741B-4FE7-BB6B-4ACBCC7A39E4}" type="datetimeFigureOut">
              <a:rPr lang="en-US" smtClean="0"/>
              <a:t>9/29/17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5DBFEB0-A9DF-46A9-92D1-88D482E3A7AC}" type="slidenum">
              <a:rPr lang="en-US" smtClean="0"/>
              <a:t>‹#›</a:t>
            </a:fld>
            <a:endParaRPr lang="en-US"/>
          </a:p>
        </p:txBody>
      </p:sp>
    </p:spTree>
    <p:extLst>
      <p:ext uri="{BB962C8B-B14F-4D97-AF65-F5344CB8AC3E}">
        <p14:creationId xmlns:p14="http://schemas.microsoft.com/office/powerpoint/2010/main" val="13802613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1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46"/>
            <a:ext cx="2133600" cy="365125"/>
          </a:xfrm>
          <a:prstGeom prst="rect">
            <a:avLst/>
          </a:prstGeom>
        </p:spPr>
        <p:txBody>
          <a:bodyPr/>
          <a:lstStyle/>
          <a:p>
            <a:fld id="{C76F4E24-2322-48D4-BBDC-35F0EB1EA6BA}" type="datetimeFigureOut">
              <a:rPr lang="en-US" smtClean="0"/>
              <a:t>9/29/17</a:t>
            </a:fld>
            <a:endParaRPr lang="en-US" dirty="0"/>
          </a:p>
        </p:txBody>
      </p:sp>
      <p:sp>
        <p:nvSpPr>
          <p:cNvPr id="6" name="Footer Placeholder 5"/>
          <p:cNvSpPr>
            <a:spLocks noGrp="1"/>
          </p:cNvSpPr>
          <p:nvPr>
            <p:ph type="ftr" sz="quarter" idx="11"/>
          </p:nvPr>
        </p:nvSpPr>
        <p:spPr>
          <a:xfrm>
            <a:off x="3124201" y="635644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446"/>
            <a:ext cx="2133600" cy="365125"/>
          </a:xfrm>
          <a:prstGeom prst="rect">
            <a:avLst/>
          </a:prstGeom>
        </p:spPr>
        <p:txBody>
          <a:bodyPr/>
          <a:lstStyle/>
          <a:p>
            <a:fld id="{684552B9-CD3F-49AD-9537-F79D65F4DB71}" type="slidenum">
              <a:rPr lang="en-US" smtClean="0"/>
              <a:t>‹#›</a:t>
            </a:fld>
            <a:endParaRPr lang="en-US" dirty="0"/>
          </a:p>
        </p:txBody>
      </p:sp>
    </p:spTree>
    <p:extLst>
      <p:ext uri="{BB962C8B-B14F-4D97-AF65-F5344CB8AC3E}">
        <p14:creationId xmlns:p14="http://schemas.microsoft.com/office/powerpoint/2010/main" val="9616732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copy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19577"/>
      </p:ext>
    </p:extLst>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446"/>
            <a:ext cx="2133600" cy="365125"/>
          </a:xfrm>
          <a:prstGeom prst="rect">
            <a:avLst/>
          </a:prstGeom>
        </p:spPr>
        <p:txBody>
          <a:bodyPr/>
          <a:lstStyle/>
          <a:p>
            <a:fld id="{C76F4E24-2322-48D4-BBDC-35F0EB1EA6BA}" type="datetimeFigureOut">
              <a:rPr lang="en-US" smtClean="0"/>
              <a:t>9/29/17</a:t>
            </a:fld>
            <a:endParaRPr lang="en-US" dirty="0"/>
          </a:p>
        </p:txBody>
      </p:sp>
      <p:sp>
        <p:nvSpPr>
          <p:cNvPr id="4" name="Footer Placeholder 3"/>
          <p:cNvSpPr>
            <a:spLocks noGrp="1"/>
          </p:cNvSpPr>
          <p:nvPr>
            <p:ph type="ftr" sz="quarter" idx="11"/>
          </p:nvPr>
        </p:nvSpPr>
        <p:spPr>
          <a:xfrm>
            <a:off x="3124201" y="635644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446"/>
            <a:ext cx="2133600" cy="365125"/>
          </a:xfrm>
          <a:prstGeom prst="rect">
            <a:avLst/>
          </a:prstGeom>
        </p:spPr>
        <p:txBody>
          <a:bodyPr/>
          <a:lstStyle/>
          <a:p>
            <a:fld id="{684552B9-CD3F-49AD-9537-F79D65F4DB71}" type="slidenum">
              <a:rPr lang="en-US" smtClean="0"/>
              <a:t>‹#›</a:t>
            </a:fld>
            <a:endParaRPr lang="en-US" dirty="0"/>
          </a:p>
        </p:txBody>
      </p:sp>
    </p:spTree>
    <p:extLst>
      <p:ext uri="{BB962C8B-B14F-4D97-AF65-F5344CB8AC3E}">
        <p14:creationId xmlns:p14="http://schemas.microsoft.com/office/powerpoint/2010/main" val="3329856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ster Title">
    <p:spTree>
      <p:nvGrpSpPr>
        <p:cNvPr id="1" name=""/>
        <p:cNvGrpSpPr/>
        <p:nvPr/>
      </p:nvGrpSpPr>
      <p:grpSpPr>
        <a:xfrm>
          <a:off x="0" y="0"/>
          <a:ext cx="0" cy="0"/>
          <a:chOff x="0" y="0"/>
          <a:chExt cx="0" cy="0"/>
        </a:xfrm>
      </p:grpSpPr>
      <p:sp>
        <p:nvSpPr>
          <p:cNvPr id="43" name="Shape 43"/>
          <p:cNvSpPr>
            <a:spLocks noGrp="1"/>
          </p:cNvSpPr>
          <p:nvPr>
            <p:ph type="title"/>
          </p:nvPr>
        </p:nvSpPr>
        <p:spPr>
          <a:xfrm>
            <a:off x="650082" y="323850"/>
            <a:ext cx="7843838" cy="533400"/>
          </a:xfrm>
          <a:prstGeom prst="rect">
            <a:avLst/>
          </a:prstGeom>
        </p:spPr>
        <p:txBody>
          <a:bodyPr lIns="72009" tIns="72009" rIns="72009" bIns="72009" anchor="t"/>
          <a:lstStyle>
            <a:lvl1pPr defTabSz="152019">
              <a:defRPr sz="4000" b="1" spc="-121">
                <a:latin typeface="+mj-lt"/>
                <a:ea typeface="+mj-ea"/>
                <a:cs typeface="+mj-cs"/>
                <a:sym typeface="ArialUnicodeMS"/>
              </a:defRPr>
            </a:lvl1pPr>
          </a:lstStyle>
          <a:p>
            <a:pPr lvl="0">
              <a:defRPr sz="1800" b="0" spc="0"/>
            </a:pPr>
            <a:r>
              <a:rPr sz="4000" b="1" spc="-121"/>
              <a:t>Title Text</a:t>
            </a:r>
          </a:p>
        </p:txBody>
      </p:sp>
    </p:spTree>
    <p:extLst>
      <p:ext uri="{BB962C8B-B14F-4D97-AF65-F5344CB8AC3E}">
        <p14:creationId xmlns:p14="http://schemas.microsoft.com/office/powerpoint/2010/main" val="11356302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a:spLocks noChangeArrowheads="1"/>
          </p:cNvSpPr>
          <p:nvPr/>
        </p:nvSpPr>
        <p:spPr bwMode="auto">
          <a:xfrm>
            <a:off x="152400" y="4962525"/>
            <a:ext cx="2857500" cy="17526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7" name="Rectangle 4"/>
          <p:cNvSpPr>
            <a:spLocks noChangeArrowheads="1"/>
          </p:cNvSpPr>
          <p:nvPr/>
        </p:nvSpPr>
        <p:spPr bwMode="auto">
          <a:xfrm>
            <a:off x="173038" y="165100"/>
            <a:ext cx="8805862" cy="4616450"/>
          </a:xfrm>
          <a:prstGeom prst="rect">
            <a:avLst/>
          </a:prstGeom>
          <a:solidFill>
            <a:srgbClr val="93C1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9" name="Picture Placeholder 18"/>
          <p:cNvSpPr>
            <a:spLocks noGrp="1"/>
          </p:cNvSpPr>
          <p:nvPr>
            <p:ph type="pic" sz="quarter" idx="12"/>
          </p:nvPr>
        </p:nvSpPr>
        <p:spPr>
          <a:xfrm>
            <a:off x="3172968" y="4953000"/>
            <a:ext cx="5779008" cy="1749552"/>
          </a:xfrm>
          <a:prstGeom prst="rect">
            <a:avLst/>
          </a:prstGeom>
        </p:spPr>
        <p:txBody>
          <a:bodyPr/>
          <a:lstStyle>
            <a:lvl1pPr>
              <a:buNone/>
              <a:defRPr/>
            </a:lvl1pPr>
          </a:lstStyle>
          <a:p>
            <a:pPr lvl="0"/>
            <a:r>
              <a:rPr lang="en-US" noProof="0" smtClean="0"/>
              <a:t>Drag picture to placeholder or click icon to add</a:t>
            </a:r>
            <a:endParaRPr lang="en-US" noProof="0" dirty="0"/>
          </a:p>
        </p:txBody>
      </p:sp>
      <p:sp>
        <p:nvSpPr>
          <p:cNvPr id="20" name="Text Placeholder 289"/>
          <p:cNvSpPr>
            <a:spLocks noGrp="1"/>
          </p:cNvSpPr>
          <p:nvPr>
            <p:ph type="body" sz="quarter" idx="13"/>
          </p:nvPr>
        </p:nvSpPr>
        <p:spPr>
          <a:xfrm>
            <a:off x="457200" y="228600"/>
            <a:ext cx="6400800" cy="381000"/>
          </a:xfrm>
          <a:prstGeom prst="rect">
            <a:avLst/>
          </a:prstGeom>
        </p:spPr>
        <p:txBody>
          <a:bodyPr/>
          <a:lstStyle>
            <a:lvl1pPr marL="0" indent="0" algn="l">
              <a:buNone/>
              <a:tabLst>
                <a:tab pos="854075" algn="l"/>
              </a:tabLst>
              <a:defRPr sz="2500" b="1" i="1">
                <a:solidFill>
                  <a:schemeClr val="bg1"/>
                </a:solidFill>
                <a:latin typeface="Baskerville SemiBold" charset="0"/>
                <a:ea typeface="Baskerville SemiBold" charset="0"/>
                <a:cs typeface="Baskerville SemiBold" charset="0"/>
              </a:defRPr>
            </a:lvl1pPr>
          </a:lstStyle>
          <a:p>
            <a:pPr lvl="0"/>
            <a:r>
              <a:rPr lang="en-US" dirty="0" smtClean="0"/>
              <a:t>Click to edit Master text styles</a:t>
            </a:r>
          </a:p>
        </p:txBody>
      </p:sp>
      <p:sp>
        <p:nvSpPr>
          <p:cNvPr id="21" name="Table Placeholder 9"/>
          <p:cNvSpPr>
            <a:spLocks noGrp="1"/>
          </p:cNvSpPr>
          <p:nvPr>
            <p:ph type="tbl" sz="quarter" idx="14"/>
          </p:nvPr>
        </p:nvSpPr>
        <p:spPr>
          <a:xfrm>
            <a:off x="457200" y="685800"/>
            <a:ext cx="8229600" cy="3886200"/>
          </a:xfrm>
          <a:prstGeom prst="rect">
            <a:avLst/>
          </a:prstGeom>
        </p:spPr>
        <p:txBody>
          <a:bodyPr/>
          <a:lstStyle>
            <a:lvl1pPr>
              <a:buNone/>
              <a:defRPr b="1" i="0">
                <a:latin typeface="Myriad Pro" charset="0"/>
                <a:ea typeface="Myriad Pro" charset="0"/>
                <a:cs typeface="Myriad Pro" charset="0"/>
              </a:defRPr>
            </a:lvl1pPr>
          </a:lstStyle>
          <a:p>
            <a:pPr lvl="0"/>
            <a:r>
              <a:rPr lang="en-US" noProof="0" smtClean="0"/>
              <a:t>Click icon to add table</a:t>
            </a:r>
            <a:endParaRPr lang="en-US" noProof="0" dirty="0"/>
          </a:p>
        </p:txBody>
      </p:sp>
    </p:spTree>
    <p:extLst>
      <p:ext uri="{BB962C8B-B14F-4D97-AF65-F5344CB8AC3E}">
        <p14:creationId xmlns:p14="http://schemas.microsoft.com/office/powerpoint/2010/main" val="4191393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tion Layout Slide with Table">
    <p:spTree>
      <p:nvGrpSpPr>
        <p:cNvPr id="1" name=""/>
        <p:cNvGrpSpPr/>
        <p:nvPr/>
      </p:nvGrpSpPr>
      <p:grpSpPr>
        <a:xfrm>
          <a:off x="0" y="0"/>
          <a:ext cx="0" cy="0"/>
          <a:chOff x="0" y="0"/>
          <a:chExt cx="0" cy="0"/>
        </a:xfrm>
      </p:grpSpPr>
      <p:sp>
        <p:nvSpPr>
          <p:cNvPr id="9" name="Rectangle 5"/>
          <p:cNvSpPr>
            <a:spLocks noChangeArrowheads="1"/>
          </p:cNvSpPr>
          <p:nvPr/>
        </p:nvSpPr>
        <p:spPr bwMode="auto">
          <a:xfrm>
            <a:off x="0" y="109538"/>
            <a:ext cx="5410200" cy="5748337"/>
          </a:xfrm>
          <a:prstGeom prst="rect">
            <a:avLst/>
          </a:prstGeom>
          <a:solidFill>
            <a:srgbClr val="328C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0" name="Rectangle 4"/>
          <p:cNvSpPr>
            <a:spLocks noChangeArrowheads="1"/>
          </p:cNvSpPr>
          <p:nvPr/>
        </p:nvSpPr>
        <p:spPr bwMode="auto">
          <a:xfrm>
            <a:off x="5568950" y="1042988"/>
            <a:ext cx="3575050" cy="4824412"/>
          </a:xfrm>
          <a:prstGeom prst="rect">
            <a:avLst/>
          </a:prstGeom>
          <a:solidFill>
            <a:srgbClr val="796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1" name="Rectangle 4"/>
          <p:cNvSpPr>
            <a:spLocks noChangeArrowheads="1"/>
          </p:cNvSpPr>
          <p:nvPr/>
        </p:nvSpPr>
        <p:spPr bwMode="auto">
          <a:xfrm>
            <a:off x="5578475" y="112713"/>
            <a:ext cx="3557588" cy="828675"/>
          </a:xfrm>
          <a:prstGeom prst="rect">
            <a:avLst/>
          </a:prstGeom>
          <a:solidFill>
            <a:schemeClr val="accent5"/>
          </a:solidFill>
          <a:ln w="9525">
            <a:noFill/>
            <a:miter lim="800000"/>
            <a:headEnd/>
            <a:tailEnd/>
          </a:ln>
        </p:spPr>
        <p:txBody>
          <a:bodyPr/>
          <a:lstStyle/>
          <a:p>
            <a:pPr fontAlgn="auto">
              <a:spcBef>
                <a:spcPts val="0"/>
              </a:spcBef>
              <a:spcAft>
                <a:spcPts val="0"/>
              </a:spcAft>
              <a:defRPr/>
            </a:pPr>
            <a:endParaRPr lang="en-US" dirty="0">
              <a:solidFill>
                <a:schemeClr val="accent5"/>
              </a:solidFill>
              <a:latin typeface="+mn-lt"/>
              <a:ea typeface="+mn-ea"/>
            </a:endParaRPr>
          </a:p>
        </p:txBody>
      </p:sp>
      <p:sp>
        <p:nvSpPr>
          <p:cNvPr id="5" name="Text Placeholder 289"/>
          <p:cNvSpPr>
            <a:spLocks noGrp="1"/>
          </p:cNvSpPr>
          <p:nvPr>
            <p:ph type="body" sz="quarter" idx="15"/>
          </p:nvPr>
        </p:nvSpPr>
        <p:spPr>
          <a:xfrm>
            <a:off x="152400" y="228600"/>
            <a:ext cx="5076825" cy="381000"/>
          </a:xfrm>
          <a:prstGeom prst="rect">
            <a:avLst/>
          </a:prstGeom>
        </p:spPr>
        <p:txBody>
          <a:bodyPr/>
          <a:lstStyle>
            <a:lvl1pPr marL="0" indent="0" algn="l">
              <a:buNone/>
              <a:tabLst>
                <a:tab pos="854075" algn="l"/>
              </a:tabLst>
              <a:defRPr sz="2500" b="1" i="1">
                <a:solidFill>
                  <a:schemeClr val="bg1"/>
                </a:solidFill>
                <a:latin typeface="Baskerville SemiBold" charset="0"/>
                <a:ea typeface="Baskerville SemiBold" charset="0"/>
                <a:cs typeface="Baskerville SemiBold" charset="0"/>
              </a:defRPr>
            </a:lvl1pPr>
          </a:lstStyle>
          <a:p>
            <a:pPr lvl="0"/>
            <a:r>
              <a:rPr lang="en-US" smtClean="0"/>
              <a:t>Click to edit Master text styles</a:t>
            </a:r>
          </a:p>
        </p:txBody>
      </p:sp>
      <p:sp>
        <p:nvSpPr>
          <p:cNvPr id="15" name="Text Placeholder 13"/>
          <p:cNvSpPr>
            <a:spLocks noGrp="1"/>
          </p:cNvSpPr>
          <p:nvPr>
            <p:ph type="body" sz="quarter" idx="18"/>
          </p:nvPr>
        </p:nvSpPr>
        <p:spPr>
          <a:xfrm>
            <a:off x="5638800" y="3723131"/>
            <a:ext cx="3267075" cy="304800"/>
          </a:xfrm>
          <a:prstGeom prst="rect">
            <a:avLst/>
          </a:prstGeom>
        </p:spPr>
        <p:txBody>
          <a:bodyPr/>
          <a:lstStyle>
            <a:lvl1pPr marL="0" indent="0">
              <a:buNone/>
              <a:defRPr sz="1400" b="1">
                <a:solidFill>
                  <a:schemeClr val="bg2"/>
                </a:solidFill>
                <a:latin typeface="Courier New" pitchFamily="49" charset="0"/>
                <a:cs typeface="Courier New" pitchFamily="49" charset="0"/>
              </a:defRPr>
            </a:lvl1pPr>
            <a:lvl2pPr marL="0" indent="0">
              <a:buNone/>
              <a:defRPr sz="1400" b="1">
                <a:solidFill>
                  <a:schemeClr val="bg2"/>
                </a:solidFill>
                <a:latin typeface="Courier New" pitchFamily="49" charset="0"/>
                <a:cs typeface="Courier New" pitchFamily="49" charset="0"/>
              </a:defRPr>
            </a:lvl2pPr>
          </a:lstStyle>
          <a:p>
            <a:pPr lvl="0"/>
            <a:r>
              <a:rPr lang="en-US" smtClean="0"/>
              <a:t>Click to edit Master text styles</a:t>
            </a:r>
          </a:p>
        </p:txBody>
      </p:sp>
      <p:sp>
        <p:nvSpPr>
          <p:cNvPr id="16" name="Text Placeholder 13"/>
          <p:cNvSpPr>
            <a:spLocks noGrp="1"/>
          </p:cNvSpPr>
          <p:nvPr>
            <p:ph type="body" sz="quarter" idx="19"/>
          </p:nvPr>
        </p:nvSpPr>
        <p:spPr>
          <a:xfrm>
            <a:off x="5705477" y="4000500"/>
            <a:ext cx="3286124" cy="1790700"/>
          </a:xfrm>
          <a:prstGeom prst="rect">
            <a:avLst/>
          </a:prstGeom>
        </p:spPr>
        <p:txBody>
          <a:bodyPr/>
          <a:lstStyle>
            <a:lvl1pPr marL="0" indent="0">
              <a:lnSpc>
                <a:spcPct val="150000"/>
              </a:lnSpc>
              <a:spcBef>
                <a:spcPts val="0"/>
              </a:spcBef>
              <a:buNone/>
              <a:defRPr sz="1200">
                <a:solidFill>
                  <a:schemeClr val="bg2"/>
                </a:solidFill>
                <a:latin typeface="Myriad Pro" charset="0"/>
                <a:ea typeface="Myriad Pro" charset="0"/>
                <a:cs typeface="Myriad Pro" charset="0"/>
              </a:defRPr>
            </a:lvl1pPr>
            <a:lvl2pPr marL="0" indent="0">
              <a:lnSpc>
                <a:spcPct val="150000"/>
              </a:lnSpc>
              <a:spcBef>
                <a:spcPts val="0"/>
              </a:spcBef>
              <a:buNone/>
              <a:defRPr sz="1200">
                <a:solidFill>
                  <a:schemeClr val="bg2"/>
                </a:solidFill>
                <a:latin typeface="Myriad Pro" charset="0"/>
                <a:ea typeface="Myriad Pro" charset="0"/>
                <a:cs typeface="Myriad Pro" charset="0"/>
              </a:defRPr>
            </a:lvl2pPr>
          </a:lstStyle>
          <a:p>
            <a:pPr lvl="0"/>
            <a:r>
              <a:rPr lang="en-US" smtClean="0"/>
              <a:t>Click to edit Master text styles</a:t>
            </a:r>
          </a:p>
          <a:p>
            <a:pPr lvl="1"/>
            <a:r>
              <a:rPr lang="en-US" smtClean="0"/>
              <a:t>Second level</a:t>
            </a:r>
          </a:p>
        </p:txBody>
      </p:sp>
      <p:sp>
        <p:nvSpPr>
          <p:cNvPr id="18" name="Text Placeholder 13"/>
          <p:cNvSpPr>
            <a:spLocks noGrp="1"/>
          </p:cNvSpPr>
          <p:nvPr>
            <p:ph type="body" sz="quarter" idx="20"/>
          </p:nvPr>
        </p:nvSpPr>
        <p:spPr>
          <a:xfrm>
            <a:off x="152399" y="3810000"/>
            <a:ext cx="5105401" cy="228600"/>
          </a:xfrm>
          <a:prstGeom prst="rect">
            <a:avLst/>
          </a:prstGeom>
        </p:spPr>
        <p:txBody>
          <a:bodyPr/>
          <a:lstStyle>
            <a:lvl1pPr marL="0" indent="0">
              <a:buNone/>
              <a:defRPr sz="1400" b="1" i="1">
                <a:solidFill>
                  <a:schemeClr val="bg2"/>
                </a:solidFill>
                <a:latin typeface="Baskerville SemiBold" charset="0"/>
                <a:ea typeface="Baskerville SemiBold" charset="0"/>
                <a:cs typeface="Baskerville SemiBold" charset="0"/>
              </a:defRPr>
            </a:lvl1pPr>
            <a:lvl2pPr marL="0" indent="0">
              <a:buNone/>
              <a:defRPr sz="1400" b="1">
                <a:solidFill>
                  <a:schemeClr val="bg2"/>
                </a:solidFill>
                <a:latin typeface="Courier New" pitchFamily="49" charset="0"/>
                <a:cs typeface="Courier New" pitchFamily="49" charset="0"/>
              </a:defRPr>
            </a:lvl2pPr>
          </a:lstStyle>
          <a:p>
            <a:pPr lvl="0"/>
            <a:r>
              <a:rPr lang="en-US" smtClean="0"/>
              <a:t>Click to edit Master text styles</a:t>
            </a:r>
          </a:p>
          <a:p>
            <a:pPr lvl="1"/>
            <a:r>
              <a:rPr lang="en-US" smtClean="0"/>
              <a:t>Second level</a:t>
            </a:r>
          </a:p>
        </p:txBody>
      </p:sp>
      <p:sp>
        <p:nvSpPr>
          <p:cNvPr id="19" name="Text Placeholder 13"/>
          <p:cNvSpPr>
            <a:spLocks noGrp="1"/>
          </p:cNvSpPr>
          <p:nvPr>
            <p:ph type="body" sz="quarter" idx="21"/>
          </p:nvPr>
        </p:nvSpPr>
        <p:spPr>
          <a:xfrm>
            <a:off x="152400" y="4038598"/>
            <a:ext cx="5105400" cy="1676401"/>
          </a:xfrm>
          <a:prstGeom prst="rect">
            <a:avLst/>
          </a:prstGeom>
        </p:spPr>
        <p:txBody>
          <a:bodyPr/>
          <a:lstStyle>
            <a:lvl1pPr marL="0" indent="0">
              <a:lnSpc>
                <a:spcPct val="150000"/>
              </a:lnSpc>
              <a:spcBef>
                <a:spcPts val="0"/>
              </a:spcBef>
              <a:buNone/>
              <a:defRPr sz="1200">
                <a:solidFill>
                  <a:schemeClr val="bg2"/>
                </a:solidFill>
                <a:latin typeface="Myriad Pro" charset="0"/>
                <a:ea typeface="Myriad Pro" charset="0"/>
                <a:cs typeface="Myriad Pro" charset="0"/>
              </a:defRPr>
            </a:lvl1pPr>
            <a:lvl2pPr marL="0" indent="0">
              <a:lnSpc>
                <a:spcPct val="150000"/>
              </a:lnSpc>
              <a:spcBef>
                <a:spcPts val="0"/>
              </a:spcBef>
              <a:buNone/>
              <a:defRPr sz="1200">
                <a:solidFill>
                  <a:schemeClr val="bg2"/>
                </a:solidFill>
                <a:latin typeface="Myriad Pro" charset="0"/>
                <a:ea typeface="Myriad Pro" charset="0"/>
                <a:cs typeface="Myriad Pro" charset="0"/>
              </a:defRPr>
            </a:lvl2pPr>
          </a:lstStyle>
          <a:p>
            <a:pPr lvl="0"/>
            <a:r>
              <a:rPr lang="en-US" smtClean="0"/>
              <a:t>Click to edit Master text styles</a:t>
            </a:r>
          </a:p>
          <a:p>
            <a:pPr lvl="1"/>
            <a:r>
              <a:rPr lang="en-US" smtClean="0"/>
              <a:t>Second level</a:t>
            </a:r>
          </a:p>
        </p:txBody>
      </p:sp>
      <p:sp>
        <p:nvSpPr>
          <p:cNvPr id="28" name="Picture Placeholder 18"/>
          <p:cNvSpPr>
            <a:spLocks noGrp="1"/>
          </p:cNvSpPr>
          <p:nvPr>
            <p:ph type="pic" sz="quarter" idx="12"/>
          </p:nvPr>
        </p:nvSpPr>
        <p:spPr>
          <a:xfrm>
            <a:off x="5715000" y="1188720"/>
            <a:ext cx="3310128" cy="2377440"/>
          </a:xfrm>
          <a:prstGeom prst="rect">
            <a:avLst/>
          </a:prstGeom>
        </p:spPr>
        <p:txBody>
          <a:bodyPr/>
          <a:lstStyle>
            <a:lvl1pPr>
              <a:buNone/>
              <a:defRPr/>
            </a:lvl1pPr>
          </a:lstStyle>
          <a:p>
            <a:pPr lvl="0"/>
            <a:r>
              <a:rPr lang="en-US" noProof="0" smtClean="0"/>
              <a:t>Drag picture to placeholder or click icon to add</a:t>
            </a:r>
            <a:endParaRPr lang="en-US" noProof="0" dirty="0"/>
          </a:p>
        </p:txBody>
      </p:sp>
      <p:sp>
        <p:nvSpPr>
          <p:cNvPr id="3" name="Media Placeholder 2"/>
          <p:cNvSpPr>
            <a:spLocks noGrp="1"/>
          </p:cNvSpPr>
          <p:nvPr>
            <p:ph type="media" sz="quarter" idx="22"/>
          </p:nvPr>
        </p:nvSpPr>
        <p:spPr>
          <a:xfrm>
            <a:off x="152400" y="1143000"/>
            <a:ext cx="5105400" cy="2438400"/>
          </a:xfrm>
          <a:prstGeom prst="rect">
            <a:avLst/>
          </a:prstGeom>
        </p:spPr>
        <p:txBody>
          <a:bodyPr/>
          <a:lstStyle>
            <a:lvl1pPr marL="0" indent="0">
              <a:buNone/>
              <a:defRPr sz="2800" b="1" baseline="0">
                <a:solidFill>
                  <a:schemeClr val="bg1"/>
                </a:solidFill>
                <a:latin typeface="Courier New" pitchFamily="49" charset="0"/>
                <a:cs typeface="Courier New" pitchFamily="49" charset="0"/>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729012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Layout Slide with Bar Graph">
    <p:spTree>
      <p:nvGrpSpPr>
        <p:cNvPr id="1" name=""/>
        <p:cNvGrpSpPr/>
        <p:nvPr/>
      </p:nvGrpSpPr>
      <p:grpSpPr>
        <a:xfrm>
          <a:off x="0" y="0"/>
          <a:ext cx="0" cy="0"/>
          <a:chOff x="0" y="0"/>
          <a:chExt cx="0" cy="0"/>
        </a:xfrm>
      </p:grpSpPr>
      <p:sp>
        <p:nvSpPr>
          <p:cNvPr id="8" name="Rectangle 3"/>
          <p:cNvSpPr>
            <a:spLocks noChangeArrowheads="1"/>
          </p:cNvSpPr>
          <p:nvPr/>
        </p:nvSpPr>
        <p:spPr bwMode="auto">
          <a:xfrm>
            <a:off x="0" y="119063"/>
            <a:ext cx="5403850" cy="5751512"/>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9" name="Rectangle 2"/>
          <p:cNvSpPr>
            <a:spLocks noChangeArrowheads="1"/>
          </p:cNvSpPr>
          <p:nvPr/>
        </p:nvSpPr>
        <p:spPr bwMode="auto">
          <a:xfrm>
            <a:off x="5559425" y="1050925"/>
            <a:ext cx="3584575" cy="4819650"/>
          </a:xfrm>
          <a:prstGeom prst="rect">
            <a:avLst/>
          </a:prstGeom>
          <a:solidFill>
            <a:srgbClr val="3FAE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0" name="Rectangle 14"/>
          <p:cNvSpPr>
            <a:spLocks noChangeArrowheads="1"/>
          </p:cNvSpPr>
          <p:nvPr/>
        </p:nvSpPr>
        <p:spPr bwMode="auto">
          <a:xfrm>
            <a:off x="5559425" y="112713"/>
            <a:ext cx="3579813" cy="828675"/>
          </a:xfrm>
          <a:prstGeom prst="rect">
            <a:avLst/>
          </a:prstGeom>
          <a:solidFill>
            <a:srgbClr val="B5D5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4" name="Chart Placeholder 13"/>
          <p:cNvSpPr>
            <a:spLocks noGrp="1"/>
          </p:cNvSpPr>
          <p:nvPr>
            <p:ph type="chart" sz="quarter" idx="14"/>
          </p:nvPr>
        </p:nvSpPr>
        <p:spPr>
          <a:xfrm>
            <a:off x="152400" y="1143001"/>
            <a:ext cx="5114544" cy="4572000"/>
          </a:xfrm>
          <a:prstGeom prst="rect">
            <a:avLst/>
          </a:prstGeom>
        </p:spPr>
        <p:txBody>
          <a:bodyPr/>
          <a:lstStyle>
            <a:lvl1pPr>
              <a:buNone/>
              <a:defRPr/>
            </a:lvl1pPr>
          </a:lstStyle>
          <a:p>
            <a:pPr lvl="0"/>
            <a:r>
              <a:rPr lang="en-US" noProof="0" smtClean="0"/>
              <a:t>Click icon to add chart</a:t>
            </a:r>
            <a:endParaRPr lang="en-US" noProof="0" dirty="0"/>
          </a:p>
        </p:txBody>
      </p:sp>
      <p:sp>
        <p:nvSpPr>
          <p:cNvPr id="20" name="Text Placeholder 13"/>
          <p:cNvSpPr>
            <a:spLocks noGrp="1"/>
          </p:cNvSpPr>
          <p:nvPr>
            <p:ph type="body" sz="quarter" idx="18"/>
          </p:nvPr>
        </p:nvSpPr>
        <p:spPr>
          <a:xfrm>
            <a:off x="5638800" y="3695699"/>
            <a:ext cx="3267075" cy="304800"/>
          </a:xfrm>
          <a:prstGeom prst="rect">
            <a:avLst/>
          </a:prstGeom>
        </p:spPr>
        <p:txBody>
          <a:bodyPr/>
          <a:lstStyle>
            <a:lvl1pPr marL="0" indent="0">
              <a:buNone/>
              <a:defRPr sz="1400" b="1" i="1">
                <a:solidFill>
                  <a:schemeClr val="bg2"/>
                </a:solidFill>
                <a:latin typeface="Baskerville SemiBold" charset="0"/>
                <a:ea typeface="Baskerville SemiBold" charset="0"/>
                <a:cs typeface="Baskerville SemiBold" charset="0"/>
              </a:defRPr>
            </a:lvl1pPr>
            <a:lvl2pPr marL="0" indent="0">
              <a:buNone/>
              <a:defRPr sz="1400" b="1">
                <a:solidFill>
                  <a:schemeClr val="bg2"/>
                </a:solidFill>
                <a:latin typeface="Courier New" pitchFamily="49" charset="0"/>
                <a:cs typeface="Courier New" pitchFamily="49" charset="0"/>
              </a:defRPr>
            </a:lvl2pPr>
          </a:lstStyle>
          <a:p>
            <a:pPr lvl="0"/>
            <a:r>
              <a:rPr lang="en-US" smtClean="0"/>
              <a:t>Click to edit Master text styles</a:t>
            </a:r>
          </a:p>
          <a:p>
            <a:pPr lvl="1"/>
            <a:r>
              <a:rPr lang="en-US" smtClean="0"/>
              <a:t>Second level</a:t>
            </a:r>
          </a:p>
        </p:txBody>
      </p:sp>
      <p:sp>
        <p:nvSpPr>
          <p:cNvPr id="21" name="Text Placeholder 13"/>
          <p:cNvSpPr>
            <a:spLocks noGrp="1"/>
          </p:cNvSpPr>
          <p:nvPr>
            <p:ph type="body" sz="quarter" idx="19"/>
          </p:nvPr>
        </p:nvSpPr>
        <p:spPr>
          <a:xfrm>
            <a:off x="5705477" y="4000500"/>
            <a:ext cx="3286124" cy="1790700"/>
          </a:xfrm>
          <a:prstGeom prst="rect">
            <a:avLst/>
          </a:prstGeom>
        </p:spPr>
        <p:txBody>
          <a:bodyPr/>
          <a:lstStyle>
            <a:lvl1pPr marL="0" indent="0">
              <a:buNone/>
              <a:defRPr sz="1200">
                <a:solidFill>
                  <a:schemeClr val="bg2"/>
                </a:solidFill>
                <a:latin typeface="Myriad Pro" charset="0"/>
                <a:ea typeface="Myriad Pro" charset="0"/>
                <a:cs typeface="Myriad Pro" charset="0"/>
              </a:defRPr>
            </a:lvl1pPr>
            <a:lvl2pPr marL="0" indent="0">
              <a:buNone/>
              <a:defRPr sz="1200">
                <a:solidFill>
                  <a:schemeClr val="bg2"/>
                </a:solidFill>
                <a:latin typeface="Myriad Pro" charset="0"/>
                <a:ea typeface="Myriad Pro" charset="0"/>
                <a:cs typeface="Myriad Pro" charset="0"/>
              </a:defRPr>
            </a:lvl2pPr>
          </a:lstStyle>
          <a:p>
            <a:pPr lvl="0"/>
            <a:r>
              <a:rPr lang="en-US" smtClean="0"/>
              <a:t>Click to edit Master text styles</a:t>
            </a:r>
          </a:p>
          <a:p>
            <a:pPr lvl="1"/>
            <a:r>
              <a:rPr lang="en-US" smtClean="0"/>
              <a:t>Second level</a:t>
            </a:r>
          </a:p>
        </p:txBody>
      </p:sp>
      <p:sp>
        <p:nvSpPr>
          <p:cNvPr id="22" name="Text Placeholder 13"/>
          <p:cNvSpPr>
            <a:spLocks noGrp="1"/>
          </p:cNvSpPr>
          <p:nvPr>
            <p:ph type="body" sz="quarter" idx="22"/>
          </p:nvPr>
        </p:nvSpPr>
        <p:spPr>
          <a:xfrm>
            <a:off x="5648323" y="1142999"/>
            <a:ext cx="3267075" cy="304800"/>
          </a:xfrm>
          <a:prstGeom prst="rect">
            <a:avLst/>
          </a:prstGeom>
        </p:spPr>
        <p:txBody>
          <a:bodyPr/>
          <a:lstStyle>
            <a:lvl1pPr marL="0" indent="0">
              <a:buNone/>
              <a:defRPr sz="1400" b="1" i="1">
                <a:solidFill>
                  <a:schemeClr val="bg2"/>
                </a:solidFill>
                <a:latin typeface="Baskerville SemiBold" charset="0"/>
                <a:ea typeface="Baskerville SemiBold" charset="0"/>
                <a:cs typeface="Baskerville SemiBold" charset="0"/>
              </a:defRPr>
            </a:lvl1pPr>
            <a:lvl2pPr marL="0" indent="0">
              <a:buNone/>
              <a:defRPr sz="1400" b="1">
                <a:solidFill>
                  <a:schemeClr val="bg2"/>
                </a:solidFill>
                <a:latin typeface="Courier New" pitchFamily="49" charset="0"/>
                <a:cs typeface="Courier New" pitchFamily="49" charset="0"/>
              </a:defRPr>
            </a:lvl2pPr>
          </a:lstStyle>
          <a:p>
            <a:pPr lvl="0"/>
            <a:r>
              <a:rPr lang="en-US" smtClean="0"/>
              <a:t>Click to edit Master text styles</a:t>
            </a:r>
          </a:p>
          <a:p>
            <a:pPr lvl="1"/>
            <a:r>
              <a:rPr lang="en-US" smtClean="0"/>
              <a:t>Second level</a:t>
            </a:r>
          </a:p>
        </p:txBody>
      </p:sp>
      <p:sp>
        <p:nvSpPr>
          <p:cNvPr id="23" name="Text Placeholder 13"/>
          <p:cNvSpPr>
            <a:spLocks noGrp="1"/>
          </p:cNvSpPr>
          <p:nvPr>
            <p:ph type="body" sz="quarter" idx="23"/>
          </p:nvPr>
        </p:nvSpPr>
        <p:spPr>
          <a:xfrm>
            <a:off x="5715000" y="1447800"/>
            <a:ext cx="3286124" cy="2057400"/>
          </a:xfrm>
          <a:prstGeom prst="rect">
            <a:avLst/>
          </a:prstGeom>
        </p:spPr>
        <p:txBody>
          <a:bodyPr/>
          <a:lstStyle>
            <a:lvl1pPr marL="0" indent="0">
              <a:buNone/>
              <a:defRPr sz="1200">
                <a:solidFill>
                  <a:schemeClr val="bg2"/>
                </a:solidFill>
                <a:latin typeface="Myriad Pro" charset="0"/>
                <a:ea typeface="Myriad Pro" charset="0"/>
                <a:cs typeface="Myriad Pro" charset="0"/>
              </a:defRPr>
            </a:lvl1pPr>
            <a:lvl2pPr marL="0" indent="0">
              <a:buNone/>
              <a:defRPr sz="1200">
                <a:solidFill>
                  <a:schemeClr val="bg2"/>
                </a:solidFill>
                <a:latin typeface="Myriad Pro" charset="0"/>
                <a:ea typeface="Myriad Pro" charset="0"/>
                <a:cs typeface="Myriad Pro" charset="0"/>
              </a:defRPr>
            </a:lvl2pPr>
          </a:lstStyle>
          <a:p>
            <a:pPr lvl="0"/>
            <a:r>
              <a:rPr lang="en-US" smtClean="0"/>
              <a:t>Click to edit Master text styles</a:t>
            </a:r>
          </a:p>
          <a:p>
            <a:pPr lvl="1"/>
            <a:r>
              <a:rPr lang="en-US" smtClean="0"/>
              <a:t>Second level</a:t>
            </a:r>
          </a:p>
        </p:txBody>
      </p:sp>
      <p:sp>
        <p:nvSpPr>
          <p:cNvPr id="28" name="Text Placeholder 289"/>
          <p:cNvSpPr>
            <a:spLocks noGrp="1"/>
          </p:cNvSpPr>
          <p:nvPr>
            <p:ph type="body" sz="quarter" idx="28"/>
          </p:nvPr>
        </p:nvSpPr>
        <p:spPr>
          <a:xfrm>
            <a:off x="152400" y="228600"/>
            <a:ext cx="5076825" cy="381000"/>
          </a:xfrm>
          <a:prstGeom prst="rect">
            <a:avLst/>
          </a:prstGeom>
        </p:spPr>
        <p:txBody>
          <a:bodyPr/>
          <a:lstStyle>
            <a:lvl1pPr marL="0" indent="0" algn="l">
              <a:buNone/>
              <a:tabLst>
                <a:tab pos="854075" algn="l"/>
              </a:tabLst>
              <a:defRPr sz="2500" b="1" i="1">
                <a:solidFill>
                  <a:schemeClr val="bg1"/>
                </a:solidFill>
                <a:latin typeface="Baskerville SemiBold" charset="0"/>
                <a:ea typeface="Baskerville SemiBold" charset="0"/>
                <a:cs typeface="Baskerville SemiBold" charset="0"/>
              </a:defRPr>
            </a:lvl1pPr>
          </a:lstStyle>
          <a:p>
            <a:pPr lvl="0"/>
            <a:r>
              <a:rPr lang="en-US" smtClean="0"/>
              <a:t>Click to edit Master text styles</a:t>
            </a:r>
          </a:p>
        </p:txBody>
      </p:sp>
    </p:spTree>
    <p:extLst>
      <p:ext uri="{BB962C8B-B14F-4D97-AF65-F5344CB8AC3E}">
        <p14:creationId xmlns:p14="http://schemas.microsoft.com/office/powerpoint/2010/main" val="11209486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Layout Slide with Pie Chart">
    <p:spTree>
      <p:nvGrpSpPr>
        <p:cNvPr id="1" name=""/>
        <p:cNvGrpSpPr/>
        <p:nvPr/>
      </p:nvGrpSpPr>
      <p:grpSpPr>
        <a:xfrm>
          <a:off x="0" y="0"/>
          <a:ext cx="0" cy="0"/>
          <a:chOff x="0" y="0"/>
          <a:chExt cx="0" cy="0"/>
        </a:xfrm>
      </p:grpSpPr>
      <p:sp>
        <p:nvSpPr>
          <p:cNvPr id="7" name="Rectangle 2"/>
          <p:cNvSpPr>
            <a:spLocks noChangeArrowheads="1"/>
          </p:cNvSpPr>
          <p:nvPr/>
        </p:nvSpPr>
        <p:spPr bwMode="auto">
          <a:xfrm>
            <a:off x="0" y="109538"/>
            <a:ext cx="5422900" cy="577056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8" name="Rectangle 5"/>
          <p:cNvSpPr>
            <a:spLocks noChangeArrowheads="1"/>
          </p:cNvSpPr>
          <p:nvPr/>
        </p:nvSpPr>
        <p:spPr bwMode="auto">
          <a:xfrm>
            <a:off x="5541963" y="112713"/>
            <a:ext cx="3602037" cy="838200"/>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21" name="Chart Placeholder 13"/>
          <p:cNvSpPr>
            <a:spLocks noGrp="1"/>
          </p:cNvSpPr>
          <p:nvPr>
            <p:ph type="chart" sz="quarter" idx="19"/>
          </p:nvPr>
        </p:nvSpPr>
        <p:spPr>
          <a:xfrm>
            <a:off x="5562600" y="1066800"/>
            <a:ext cx="3429000" cy="4767072"/>
          </a:xfrm>
          <a:prstGeom prst="rect">
            <a:avLst/>
          </a:prstGeom>
        </p:spPr>
        <p:txBody>
          <a:bodyPr/>
          <a:lstStyle>
            <a:lvl1pPr>
              <a:buNone/>
              <a:defRPr/>
            </a:lvl1pPr>
          </a:lstStyle>
          <a:p>
            <a:pPr lvl="0"/>
            <a:r>
              <a:rPr lang="en-US" noProof="0" smtClean="0"/>
              <a:t>Click icon to add chart</a:t>
            </a:r>
            <a:endParaRPr lang="en-US" noProof="0" dirty="0"/>
          </a:p>
        </p:txBody>
      </p:sp>
      <p:sp>
        <p:nvSpPr>
          <p:cNvPr id="10" name="Text Placeholder 13"/>
          <p:cNvSpPr>
            <a:spLocks noGrp="1"/>
          </p:cNvSpPr>
          <p:nvPr>
            <p:ph type="body" sz="quarter" idx="16"/>
          </p:nvPr>
        </p:nvSpPr>
        <p:spPr>
          <a:xfrm>
            <a:off x="152399" y="1219200"/>
            <a:ext cx="5105400" cy="304800"/>
          </a:xfrm>
          <a:prstGeom prst="rect">
            <a:avLst/>
          </a:prstGeom>
        </p:spPr>
        <p:txBody>
          <a:bodyPr/>
          <a:lstStyle>
            <a:lvl1pPr marL="0" indent="0">
              <a:buNone/>
              <a:defRPr sz="1400" b="1">
                <a:solidFill>
                  <a:schemeClr val="bg2"/>
                </a:solidFill>
                <a:latin typeface="Courier New" pitchFamily="49" charset="0"/>
                <a:cs typeface="Courier New" pitchFamily="49" charset="0"/>
              </a:defRPr>
            </a:lvl1pPr>
            <a:lvl2pPr marL="0" indent="0">
              <a:buNone/>
              <a:defRPr sz="1400" b="1">
                <a:solidFill>
                  <a:schemeClr val="bg2"/>
                </a:solidFill>
                <a:latin typeface="Courier New" pitchFamily="49" charset="0"/>
                <a:cs typeface="Courier New" pitchFamily="49" charset="0"/>
              </a:defRPr>
            </a:lvl2pPr>
          </a:lstStyle>
          <a:p>
            <a:pPr lvl="0"/>
            <a:r>
              <a:rPr lang="en-US" smtClean="0"/>
              <a:t>Click to edit Master text styles</a:t>
            </a:r>
          </a:p>
          <a:p>
            <a:pPr lvl="1"/>
            <a:r>
              <a:rPr lang="en-US" smtClean="0"/>
              <a:t>Second level</a:t>
            </a:r>
          </a:p>
        </p:txBody>
      </p:sp>
      <p:sp>
        <p:nvSpPr>
          <p:cNvPr id="11" name="Text Placeholder 13"/>
          <p:cNvSpPr>
            <a:spLocks noGrp="1"/>
          </p:cNvSpPr>
          <p:nvPr>
            <p:ph type="body" sz="quarter" idx="18"/>
          </p:nvPr>
        </p:nvSpPr>
        <p:spPr>
          <a:xfrm>
            <a:off x="152400" y="1562100"/>
            <a:ext cx="5105400" cy="2095500"/>
          </a:xfrm>
          <a:prstGeom prst="rect">
            <a:avLst/>
          </a:prstGeom>
        </p:spPr>
        <p:txBody>
          <a:bodyPr/>
          <a:lstStyle>
            <a:lvl1pPr marL="0" indent="0">
              <a:buNone/>
              <a:defRPr sz="1200">
                <a:solidFill>
                  <a:srgbClr val="000000"/>
                </a:solidFill>
                <a:latin typeface="Arial" pitchFamily="34" charset="0"/>
                <a:cs typeface="Arial" pitchFamily="34" charset="0"/>
              </a:defRPr>
            </a:lvl1pPr>
            <a:lvl2pPr marL="0" indent="0">
              <a:buNone/>
              <a:defRPr sz="1200">
                <a:solidFill>
                  <a:srgbClr val="000000"/>
                </a:solidFill>
                <a:latin typeface="Arial" pitchFamily="34" charset="0"/>
                <a:cs typeface="Arial" pitchFamily="34" charset="0"/>
              </a:defRPr>
            </a:lvl2pPr>
          </a:lstStyle>
          <a:p>
            <a:pPr lvl="0"/>
            <a:r>
              <a:rPr lang="en-US" smtClean="0"/>
              <a:t>Click to edit Master text styles</a:t>
            </a:r>
          </a:p>
          <a:p>
            <a:pPr lvl="1"/>
            <a:r>
              <a:rPr lang="en-US" smtClean="0"/>
              <a:t>Second level</a:t>
            </a:r>
          </a:p>
        </p:txBody>
      </p:sp>
      <p:sp>
        <p:nvSpPr>
          <p:cNvPr id="12" name="Text Placeholder 13"/>
          <p:cNvSpPr>
            <a:spLocks noGrp="1"/>
          </p:cNvSpPr>
          <p:nvPr>
            <p:ph type="body" sz="quarter" idx="20"/>
          </p:nvPr>
        </p:nvSpPr>
        <p:spPr>
          <a:xfrm>
            <a:off x="152400" y="3925824"/>
            <a:ext cx="5105400" cy="1636776"/>
          </a:xfrm>
          <a:prstGeom prst="rect">
            <a:avLst/>
          </a:prstGeom>
        </p:spPr>
        <p:txBody>
          <a:bodyPr/>
          <a:lstStyle>
            <a:lvl1pPr marL="0" indent="0">
              <a:buNone/>
              <a:defRPr sz="2800" b="1" i="1">
                <a:solidFill>
                  <a:schemeClr val="tx1"/>
                </a:solidFill>
                <a:latin typeface="Palatino Linotype" pitchFamily="18" charset="0"/>
                <a:cs typeface="Arial" pitchFamily="34" charset="0"/>
              </a:defRPr>
            </a:lvl1pPr>
            <a:lvl2pPr marL="0" indent="0">
              <a:buNone/>
              <a:defRPr sz="2800" b="1" i="1">
                <a:solidFill>
                  <a:schemeClr val="tx1"/>
                </a:solidFill>
                <a:latin typeface="Palatino Linotype" pitchFamily="18" charset="0"/>
                <a:cs typeface="Arial" pitchFamily="34" charset="0"/>
              </a:defRPr>
            </a:lvl2pPr>
          </a:lstStyle>
          <a:p>
            <a:pPr lvl="0"/>
            <a:r>
              <a:rPr lang="en-US" smtClean="0"/>
              <a:t>Click to edit Master text styles</a:t>
            </a:r>
          </a:p>
          <a:p>
            <a:pPr lvl="1"/>
            <a:r>
              <a:rPr lang="en-US" smtClean="0"/>
              <a:t>Second level</a:t>
            </a:r>
          </a:p>
        </p:txBody>
      </p:sp>
      <p:sp>
        <p:nvSpPr>
          <p:cNvPr id="15" name="Text Placeholder 289"/>
          <p:cNvSpPr>
            <a:spLocks noGrp="1"/>
          </p:cNvSpPr>
          <p:nvPr>
            <p:ph type="body" sz="quarter" idx="28"/>
          </p:nvPr>
        </p:nvSpPr>
        <p:spPr>
          <a:xfrm>
            <a:off x="152400" y="228600"/>
            <a:ext cx="5076825" cy="381000"/>
          </a:xfrm>
          <a:prstGeom prst="rect">
            <a:avLst/>
          </a:prstGeom>
        </p:spPr>
        <p:txBody>
          <a:bodyPr/>
          <a:lstStyle>
            <a:lvl1pPr marL="0" indent="0" algn="l">
              <a:buNone/>
              <a:tabLst>
                <a:tab pos="854075" algn="l"/>
              </a:tabLst>
              <a:defRPr sz="2500" b="1">
                <a:solidFill>
                  <a:schemeClr val="bg1"/>
                </a:solidFill>
                <a:latin typeface="Courier New" pitchFamily="49" charset="0"/>
                <a:cs typeface="Courier New" pitchFamily="49" charset="0"/>
              </a:defRPr>
            </a:lvl1pPr>
          </a:lstStyle>
          <a:p>
            <a:pPr lvl="0"/>
            <a:r>
              <a:rPr lang="en-US" smtClean="0"/>
              <a:t>Click to edit Master text styles</a:t>
            </a:r>
          </a:p>
        </p:txBody>
      </p:sp>
    </p:spTree>
    <p:extLst>
      <p:ext uri="{BB962C8B-B14F-4D97-AF65-F5344CB8AC3E}">
        <p14:creationId xmlns:p14="http://schemas.microsoft.com/office/powerpoint/2010/main" val="20570056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ck Cover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3"/>
          <p:cNvSpPr>
            <a:spLocks noChangeArrowheads="1"/>
          </p:cNvSpPr>
          <p:nvPr/>
        </p:nvSpPr>
        <p:spPr bwMode="auto">
          <a:xfrm>
            <a:off x="155575" y="165100"/>
            <a:ext cx="5614988" cy="4443413"/>
          </a:xfrm>
          <a:prstGeom prst="rect">
            <a:avLst/>
          </a:prstGeom>
          <a:solidFill>
            <a:srgbClr val="796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7" name="Rectangle 5"/>
          <p:cNvSpPr>
            <a:spLocks noChangeArrowheads="1"/>
          </p:cNvSpPr>
          <p:nvPr/>
        </p:nvSpPr>
        <p:spPr bwMode="auto">
          <a:xfrm>
            <a:off x="166688" y="4800600"/>
            <a:ext cx="2862262" cy="1905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8" name="Rectangle 12"/>
          <p:cNvSpPr>
            <a:spLocks noChangeArrowheads="1"/>
          </p:cNvSpPr>
          <p:nvPr/>
        </p:nvSpPr>
        <p:spPr bwMode="auto">
          <a:xfrm>
            <a:off x="5943600" y="6248400"/>
            <a:ext cx="3200400" cy="609600"/>
          </a:xfrm>
          <a:prstGeom prst="rect">
            <a:avLst/>
          </a:prstGeom>
          <a:solidFill>
            <a:srgbClr val="796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pic>
        <p:nvPicPr>
          <p:cNvPr id="9" name="Picture 15" descr="HealthStartFoD89aR02aP13ZL_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4854" y="4742688"/>
            <a:ext cx="1437146" cy="135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5915025" y="200025"/>
            <a:ext cx="3219450" cy="5972176"/>
          </a:xfrm>
          <a:prstGeom prst="rect">
            <a:avLst/>
          </a:prstGeom>
        </p:spPr>
        <p:txBody>
          <a:bodyPr/>
          <a:lstStyle>
            <a:lvl1pPr>
              <a:buNone/>
              <a:defRPr/>
            </a:lvl1pPr>
          </a:lstStyle>
          <a:p>
            <a:pPr lvl="0"/>
            <a:r>
              <a:rPr lang="en-US" noProof="0" smtClean="0"/>
              <a:t>Drag picture to placeholder or click icon to add</a:t>
            </a:r>
            <a:endParaRPr lang="en-US" noProof="0" dirty="0"/>
          </a:p>
        </p:txBody>
      </p:sp>
      <p:sp>
        <p:nvSpPr>
          <p:cNvPr id="22" name="Text Placeholder 39"/>
          <p:cNvSpPr>
            <a:spLocks noGrp="1"/>
          </p:cNvSpPr>
          <p:nvPr>
            <p:ph type="body" sz="quarter" idx="14"/>
          </p:nvPr>
        </p:nvSpPr>
        <p:spPr>
          <a:xfrm>
            <a:off x="464439" y="2152650"/>
            <a:ext cx="5029200" cy="457200"/>
          </a:xfrm>
          <a:prstGeom prst="rect">
            <a:avLst/>
          </a:prstGeom>
        </p:spPr>
        <p:txBody>
          <a:bodyPr/>
          <a:lstStyle>
            <a:lvl1pPr marL="0" indent="0" algn="ctr">
              <a:buNone/>
              <a:defRPr sz="2800" b="1" i="0">
                <a:solidFill>
                  <a:schemeClr val="bg1"/>
                </a:solidFill>
                <a:latin typeface="Myriad Pro Semibold" charset="0"/>
                <a:ea typeface="Myriad Pro Semibold" charset="0"/>
                <a:cs typeface="Myriad Pro Semibold" charset="0"/>
              </a:defRPr>
            </a:lvl1pPr>
          </a:lstStyle>
          <a:p>
            <a:pPr lvl="0"/>
            <a:r>
              <a:rPr lang="en-US" smtClean="0"/>
              <a:t>Click to edit Master text styles</a:t>
            </a:r>
          </a:p>
        </p:txBody>
      </p:sp>
    </p:spTree>
    <p:extLst>
      <p:ext uri="{BB962C8B-B14F-4D97-AF65-F5344CB8AC3E}">
        <p14:creationId xmlns:p14="http://schemas.microsoft.com/office/powerpoint/2010/main" val="19030168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2800" b="1" i="1" baseline="0">
                <a:latin typeface="Baskerville SemiBold" charset="0"/>
                <a:ea typeface="Baskerville SemiBold" charset="0"/>
                <a:cs typeface="Baskerville SemiBold" charset="0"/>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762000" y="1828800"/>
            <a:ext cx="7086600" cy="3810000"/>
          </a:xfrm>
          <a:prstGeom prst="rect">
            <a:avLst/>
          </a:prstGeom>
        </p:spPr>
        <p:txBody>
          <a:bodyPr/>
          <a:lstStyle>
            <a:lvl1pPr>
              <a:defRPr>
                <a:latin typeface="Myriad Pro" charset="0"/>
                <a:ea typeface="Myriad Pro" charset="0"/>
                <a:cs typeface="Myriad Pro" charset="0"/>
              </a:defRPr>
            </a:lvl1pPr>
            <a:lvl2pPr>
              <a:defRPr>
                <a:solidFill>
                  <a:schemeClr val="tx2">
                    <a:lumMod val="75000"/>
                  </a:schemeClr>
                </a:solidFill>
                <a:latin typeface="Myriad Pro" charset="0"/>
                <a:ea typeface="Myriad Pro" charset="0"/>
                <a:cs typeface="Myriad Pro" charset="0"/>
              </a:defRPr>
            </a:lvl2pPr>
            <a:lvl3pPr>
              <a:defRPr>
                <a:solidFill>
                  <a:schemeClr val="accent5"/>
                </a:solidFill>
                <a:latin typeface="Myriad Pro" charset="0"/>
                <a:ea typeface="Myriad Pro" charset="0"/>
                <a:cs typeface="Myriad Pro" charset="0"/>
              </a:defRPr>
            </a:lvl3pPr>
            <a:lvl4pPr>
              <a:defRPr>
                <a:latin typeface="Myriad Pro" charset="0"/>
                <a:ea typeface="Myriad Pro" charset="0"/>
                <a:cs typeface="Myriad Pro" charset="0"/>
              </a:defRPr>
            </a:lvl4pPr>
            <a:lvl5pPr>
              <a:defRPr>
                <a:solidFill>
                  <a:srgbClr val="796343"/>
                </a:solidFill>
                <a:latin typeface="Myriad Pro" charset="0"/>
                <a:ea typeface="Myriad Pro" charset="0"/>
                <a:cs typeface="Myriad Pr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8369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6" name="Picture Placeholder 5"/>
          <p:cNvSpPr>
            <a:spLocks noGrp="1"/>
          </p:cNvSpPr>
          <p:nvPr>
            <p:ph type="pic" sz="quarter" idx="10"/>
          </p:nvPr>
        </p:nvSpPr>
        <p:spPr>
          <a:xfrm>
            <a:off x="838200" y="1828800"/>
            <a:ext cx="1066800" cy="914400"/>
          </a:xfrm>
          <a:prstGeom prst="rect">
            <a:avLst/>
          </a:prstGeom>
        </p:spPr>
        <p:txBody>
          <a:bodyPr/>
          <a:lstStyle/>
          <a:p>
            <a:pPr lvl="0"/>
            <a:r>
              <a:rPr lang="en-US" noProof="0" smtClean="0"/>
              <a:t>Drag picture to placeholder or click icon to add</a:t>
            </a:r>
            <a:endParaRPr lang="en-US" noProof="0"/>
          </a:p>
        </p:txBody>
      </p:sp>
      <p:sp>
        <p:nvSpPr>
          <p:cNvPr id="8" name="Picture Placeholder 5"/>
          <p:cNvSpPr>
            <a:spLocks noGrp="1"/>
          </p:cNvSpPr>
          <p:nvPr>
            <p:ph type="pic" sz="quarter" idx="11"/>
          </p:nvPr>
        </p:nvSpPr>
        <p:spPr>
          <a:xfrm>
            <a:off x="838200" y="3124200"/>
            <a:ext cx="1066800" cy="914400"/>
          </a:xfrm>
          <a:prstGeom prst="rect">
            <a:avLst/>
          </a:prstGeom>
        </p:spPr>
        <p:txBody>
          <a:bodyPr/>
          <a:lstStyle/>
          <a:p>
            <a:pPr lvl="0"/>
            <a:r>
              <a:rPr lang="en-US" noProof="0" smtClean="0"/>
              <a:t>Drag picture to placeholder or click icon to add</a:t>
            </a:r>
            <a:endParaRPr lang="en-US" noProof="0"/>
          </a:p>
        </p:txBody>
      </p:sp>
      <p:sp>
        <p:nvSpPr>
          <p:cNvPr id="9" name="Picture Placeholder 5"/>
          <p:cNvSpPr>
            <a:spLocks noGrp="1"/>
          </p:cNvSpPr>
          <p:nvPr>
            <p:ph type="pic" sz="quarter" idx="12"/>
          </p:nvPr>
        </p:nvSpPr>
        <p:spPr>
          <a:xfrm>
            <a:off x="838200" y="4419600"/>
            <a:ext cx="1066800" cy="914400"/>
          </a:xfrm>
          <a:prstGeom prst="rect">
            <a:avLst/>
          </a:prstGeom>
        </p:spPr>
        <p:txBody>
          <a:bodyPr/>
          <a:lstStyle/>
          <a:p>
            <a:pPr lvl="0"/>
            <a:r>
              <a:rPr lang="en-US" noProof="0" smtClean="0"/>
              <a:t>Drag picture to placeholder or click icon to add</a:t>
            </a:r>
            <a:endParaRPr lang="en-US" noProof="0"/>
          </a:p>
        </p:txBody>
      </p:sp>
      <p:sp>
        <p:nvSpPr>
          <p:cNvPr id="11" name="Text Placeholder 10"/>
          <p:cNvSpPr>
            <a:spLocks noGrp="1"/>
          </p:cNvSpPr>
          <p:nvPr>
            <p:ph type="body" sz="quarter" idx="13"/>
          </p:nvPr>
        </p:nvSpPr>
        <p:spPr>
          <a:xfrm>
            <a:off x="2362200" y="1905000"/>
            <a:ext cx="6324600" cy="914400"/>
          </a:xfrm>
          <a:prstGeom prst="rect">
            <a:avLst/>
          </a:prstGeom>
        </p:spPr>
        <p:txBody>
          <a:bodyPr/>
          <a:lstStyle>
            <a:lvl1pPr>
              <a:defRPr sz="1800">
                <a:solidFill>
                  <a:schemeClr val="tx1"/>
                </a:solidFill>
              </a:defRPr>
            </a:lvl1pPr>
          </a:lstStyle>
          <a:p>
            <a:pPr lvl="0"/>
            <a:r>
              <a:rPr lang="en-US" smtClean="0"/>
              <a:t>Click to edit Master text styles</a:t>
            </a:r>
          </a:p>
        </p:txBody>
      </p:sp>
      <p:sp>
        <p:nvSpPr>
          <p:cNvPr id="12" name="Text Placeholder 10"/>
          <p:cNvSpPr>
            <a:spLocks noGrp="1"/>
          </p:cNvSpPr>
          <p:nvPr>
            <p:ph type="body" sz="quarter" idx="14"/>
          </p:nvPr>
        </p:nvSpPr>
        <p:spPr>
          <a:xfrm>
            <a:off x="2362200" y="3200400"/>
            <a:ext cx="6324600" cy="914400"/>
          </a:xfrm>
          <a:prstGeom prst="rect">
            <a:avLst/>
          </a:prstGeom>
        </p:spPr>
        <p:txBody>
          <a:bodyPr/>
          <a:lstStyle>
            <a:lvl1pPr>
              <a:defRPr sz="1800">
                <a:solidFill>
                  <a:schemeClr val="tx1"/>
                </a:solidFill>
              </a:defRPr>
            </a:lvl1pPr>
          </a:lstStyle>
          <a:p>
            <a:pPr lvl="0"/>
            <a:r>
              <a:rPr lang="en-US" smtClean="0"/>
              <a:t>Click to edit Master text styles</a:t>
            </a:r>
          </a:p>
        </p:txBody>
      </p:sp>
      <p:sp>
        <p:nvSpPr>
          <p:cNvPr id="13" name="Text Placeholder 10"/>
          <p:cNvSpPr>
            <a:spLocks noGrp="1"/>
          </p:cNvSpPr>
          <p:nvPr>
            <p:ph type="body" sz="quarter" idx="15"/>
          </p:nvPr>
        </p:nvSpPr>
        <p:spPr>
          <a:xfrm>
            <a:off x="2362200" y="4419600"/>
            <a:ext cx="6324600" cy="914400"/>
          </a:xfrm>
          <a:prstGeom prst="rect">
            <a:avLst/>
          </a:prstGeom>
        </p:spPr>
        <p:txBody>
          <a:bodyPr/>
          <a:lstStyle>
            <a:lvl1pPr>
              <a:defRPr sz="180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12229927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685800" y="1752600"/>
            <a:ext cx="1066800" cy="762000"/>
          </a:xfrm>
          <a:prstGeom prst="rect">
            <a:avLst/>
          </a:prstGeom>
        </p:spPr>
        <p:txBody>
          <a:bodyPr/>
          <a:lstStyle/>
          <a:p>
            <a:pPr lvl="0"/>
            <a:endParaRPr lang="en-US" noProof="0" dirty="0"/>
          </a:p>
        </p:txBody>
      </p:sp>
      <p:sp>
        <p:nvSpPr>
          <p:cNvPr id="9" name="Picture Placeholder 7"/>
          <p:cNvSpPr>
            <a:spLocks noGrp="1"/>
          </p:cNvSpPr>
          <p:nvPr>
            <p:ph type="pic" sz="quarter" idx="11"/>
          </p:nvPr>
        </p:nvSpPr>
        <p:spPr>
          <a:xfrm>
            <a:off x="762000" y="3048000"/>
            <a:ext cx="1066800" cy="762000"/>
          </a:xfrm>
          <a:prstGeom prst="rect">
            <a:avLst/>
          </a:prstGeom>
        </p:spPr>
        <p:txBody>
          <a:bodyPr/>
          <a:lstStyle/>
          <a:p>
            <a:pPr lvl="0"/>
            <a:endParaRPr lang="en-US" noProof="0" dirty="0"/>
          </a:p>
        </p:txBody>
      </p:sp>
      <p:sp>
        <p:nvSpPr>
          <p:cNvPr id="12" name="Picture Placeholder 11"/>
          <p:cNvSpPr>
            <a:spLocks noGrp="1"/>
          </p:cNvSpPr>
          <p:nvPr>
            <p:ph type="pic" sz="quarter" idx="12"/>
          </p:nvPr>
        </p:nvSpPr>
        <p:spPr>
          <a:xfrm>
            <a:off x="762000" y="4267200"/>
            <a:ext cx="1066800" cy="838200"/>
          </a:xfrm>
          <a:prstGeom prst="rect">
            <a:avLst/>
          </a:prstGeom>
        </p:spPr>
        <p:txBody>
          <a:bodyPr/>
          <a:lstStyle/>
          <a:p>
            <a:pPr lvl="0"/>
            <a:endParaRPr lang="en-US" noProof="0" dirty="0"/>
          </a:p>
        </p:txBody>
      </p:sp>
    </p:spTree>
    <p:extLst>
      <p:ext uri="{BB962C8B-B14F-4D97-AF65-F5344CB8AC3E}">
        <p14:creationId xmlns:p14="http://schemas.microsoft.com/office/powerpoint/2010/main" val="12732814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4"/>
          <p:cNvSpPr>
            <a:spLocks noChangeArrowheads="1"/>
          </p:cNvSpPr>
          <p:nvPr/>
        </p:nvSpPr>
        <p:spPr bwMode="auto">
          <a:xfrm>
            <a:off x="2057400" y="5943600"/>
            <a:ext cx="1066800" cy="9144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027" name="Rectangle 2"/>
          <p:cNvSpPr>
            <a:spLocks noChangeArrowheads="1"/>
          </p:cNvSpPr>
          <p:nvPr/>
        </p:nvSpPr>
        <p:spPr bwMode="auto">
          <a:xfrm>
            <a:off x="5562600" y="5943600"/>
            <a:ext cx="3581400" cy="9144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solidFill>
                <a:srgbClr val="000000"/>
              </a:solidFill>
            </a:endParaRPr>
          </a:p>
        </p:txBody>
      </p:sp>
      <p:sp>
        <p:nvSpPr>
          <p:cNvPr id="1028" name="Rectangle 3"/>
          <p:cNvSpPr>
            <a:spLocks noChangeArrowheads="1"/>
          </p:cNvSpPr>
          <p:nvPr/>
        </p:nvSpPr>
        <p:spPr bwMode="auto">
          <a:xfrm>
            <a:off x="3276600" y="5943600"/>
            <a:ext cx="985838" cy="914400"/>
          </a:xfrm>
          <a:prstGeom prst="rect">
            <a:avLst/>
          </a:prstGeom>
          <a:solidFill>
            <a:srgbClr val="7963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sp>
        <p:nvSpPr>
          <p:cNvPr id="1029" name="Rectangle 4"/>
          <p:cNvSpPr>
            <a:spLocks noChangeArrowheads="1"/>
          </p:cNvSpPr>
          <p:nvPr/>
        </p:nvSpPr>
        <p:spPr bwMode="auto">
          <a:xfrm>
            <a:off x="4419600" y="5943600"/>
            <a:ext cx="993775" cy="914400"/>
          </a:xfrm>
          <a:prstGeom prst="rect">
            <a:avLst/>
          </a:prstGeom>
          <a:solidFill>
            <a:srgbClr val="328C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grpSp>
        <p:nvGrpSpPr>
          <p:cNvPr id="1030" name="Group 43"/>
          <p:cNvGrpSpPr>
            <a:grpSpLocks/>
          </p:cNvGrpSpPr>
          <p:nvPr/>
        </p:nvGrpSpPr>
        <p:grpSpPr bwMode="auto">
          <a:xfrm>
            <a:off x="5638800" y="6019800"/>
            <a:ext cx="3352800" cy="646113"/>
            <a:chOff x="0" y="6210300"/>
            <a:chExt cx="3352800" cy="646331"/>
          </a:xfrm>
        </p:grpSpPr>
        <p:sp>
          <p:nvSpPr>
            <p:cNvPr id="1033" name="TextBox 39"/>
            <p:cNvSpPr txBox="1">
              <a:spLocks noChangeArrowheads="1"/>
            </p:cNvSpPr>
            <p:nvPr/>
          </p:nvSpPr>
          <p:spPr bwMode="auto">
            <a:xfrm>
              <a:off x="0" y="6210300"/>
              <a:ext cx="160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r>
                <a:rPr lang="en-US" altLang="en-US" sz="900">
                  <a:solidFill>
                    <a:srgbClr val="000000"/>
                  </a:solidFill>
                  <a:latin typeface="Arial" charset="0"/>
                </a:rPr>
                <a:t>P: 512.782.4355  </a:t>
              </a:r>
            </a:p>
            <a:p>
              <a:r>
                <a:rPr lang="en-US" altLang="en-US" sz="900">
                  <a:solidFill>
                    <a:srgbClr val="000000"/>
                  </a:solidFill>
                  <a:latin typeface="Arial" charset="0"/>
                </a:rPr>
                <a:t>F: 877.585.6513</a:t>
              </a:r>
            </a:p>
            <a:p>
              <a:r>
                <a:rPr lang="en-US" altLang="en-US" sz="900">
                  <a:solidFill>
                    <a:srgbClr val="000000"/>
                  </a:solidFill>
                  <a:latin typeface="Arial" charset="0"/>
                </a:rPr>
                <a:t>3710 Cedar Street,  #228  </a:t>
              </a:r>
            </a:p>
            <a:p>
              <a:r>
                <a:rPr lang="en-US" altLang="en-US" sz="900">
                  <a:solidFill>
                    <a:srgbClr val="000000"/>
                  </a:solidFill>
                  <a:latin typeface="Arial" charset="0"/>
                </a:rPr>
                <a:t>Austin, TX 78705</a:t>
              </a:r>
            </a:p>
          </p:txBody>
        </p:sp>
        <p:sp>
          <p:nvSpPr>
            <p:cNvPr id="42" name="TextBox 41"/>
            <p:cNvSpPr txBox="1"/>
            <p:nvPr/>
          </p:nvSpPr>
          <p:spPr>
            <a:xfrm>
              <a:off x="1676400" y="6438977"/>
              <a:ext cx="1676400" cy="222325"/>
            </a:xfrm>
            <a:prstGeom prst="rect">
              <a:avLst/>
            </a:prstGeom>
            <a:noFill/>
          </p:spPr>
          <p:txBody>
            <a:bodyPr>
              <a:spAutoFit/>
            </a:bodyPr>
            <a:lstStyle/>
            <a:p>
              <a:pPr fontAlgn="auto">
                <a:spcBef>
                  <a:spcPts val="0"/>
                </a:spcBef>
                <a:spcAft>
                  <a:spcPts val="0"/>
                </a:spcAft>
                <a:defRPr/>
              </a:pPr>
              <a:r>
                <a:rPr lang="en-US" sz="850" dirty="0">
                  <a:solidFill>
                    <a:srgbClr val="000000"/>
                  </a:solidFill>
                  <a:latin typeface="Arial" pitchFamily="34" charset="0"/>
                  <a:ea typeface="+mn-ea"/>
                  <a:cs typeface="Arial" pitchFamily="34" charset="0"/>
                </a:rPr>
                <a:t>www.healthstartfoundation.org</a:t>
              </a:r>
              <a:endParaRPr lang="en-US" sz="850" dirty="0">
                <a:solidFill>
                  <a:srgbClr val="000000"/>
                </a:solidFill>
                <a:latin typeface="+mn-lt"/>
                <a:ea typeface="+mn-ea"/>
              </a:endParaRPr>
            </a:p>
          </p:txBody>
        </p:sp>
        <p:sp>
          <p:nvSpPr>
            <p:cNvPr id="1035" name="TextBox 42"/>
            <p:cNvSpPr txBox="1">
              <a:spLocks noChangeArrowheads="1"/>
            </p:cNvSpPr>
            <p:nvPr/>
          </p:nvSpPr>
          <p:spPr bwMode="auto">
            <a:xfrm>
              <a:off x="1447800" y="6286500"/>
              <a:ext cx="228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r>
                <a:rPr lang="en-US" altLang="en-US" sz="2500">
                  <a:solidFill>
                    <a:srgbClr val="000000"/>
                  </a:solidFill>
                </a:rPr>
                <a:t>|</a:t>
              </a:r>
            </a:p>
          </p:txBody>
        </p:sp>
      </p:grpSp>
      <p:sp>
        <p:nvSpPr>
          <p:cNvPr id="1031" name="Rectangle 14"/>
          <p:cNvSpPr>
            <a:spLocks noChangeArrowheads="1"/>
          </p:cNvSpPr>
          <p:nvPr/>
        </p:nvSpPr>
        <p:spPr bwMode="auto">
          <a:xfrm>
            <a:off x="0" y="5943600"/>
            <a:ext cx="1828800" cy="914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pic>
        <p:nvPicPr>
          <p:cNvPr id="1032" name="Picture 18" descr="HealthStartFoD89aR02aP13ZL.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0"/>
            <a:ext cx="15525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64" r:id="rId7"/>
    <p:sldLayoutId id="2147483665" r:id="rId8"/>
    <p:sldLayoutId id="2147483666" r:id="rId9"/>
    <p:sldLayoutId id="2147483673" r:id="rId10"/>
    <p:sldLayoutId id="2147483674" r:id="rId11"/>
    <p:sldLayoutId id="2147483675" r:id="rId12"/>
    <p:sldLayoutId id="2147483676" r:id="rId13"/>
    <p:sldLayoutId id="2147483677" r:id="rId14"/>
    <p:sldLayoutId id="2147483678" r:id="rId15"/>
    <p:sldLayoutId id="2147483679" r:id="rId16"/>
  </p:sldLayoutIdLst>
  <p:timing>
    <p:tnLst>
      <p:par>
        <p:cTn id="1" dur="indefinite" restart="never" nodeType="tmRoot"/>
      </p:par>
    </p:tnLst>
  </p:timing>
  <p:txStyles>
    <p:titleStyle>
      <a:lvl1pPr algn="l" rtl="0" eaLnBrk="1" fontAlgn="base" hangingPunct="1">
        <a:spcBef>
          <a:spcPct val="0"/>
        </a:spcBef>
        <a:spcAft>
          <a:spcPct val="0"/>
        </a:spcAft>
        <a:defRPr sz="2700" b="1" i="1" kern="1200">
          <a:solidFill>
            <a:schemeClr val="tx1"/>
          </a:solidFill>
          <a:latin typeface="Times New Roman" charset="0"/>
          <a:ea typeface="ＭＳ Ｐゴシック" charset="-128"/>
          <a:cs typeface="+mj-cs"/>
        </a:defRPr>
      </a:lvl1pPr>
      <a:lvl2pPr algn="l" rtl="0" eaLnBrk="1" fontAlgn="base" hangingPunct="1">
        <a:spcBef>
          <a:spcPct val="0"/>
        </a:spcBef>
        <a:spcAft>
          <a:spcPct val="0"/>
        </a:spcAft>
        <a:defRPr sz="2700" b="1" i="1">
          <a:solidFill>
            <a:schemeClr val="tx1"/>
          </a:solidFill>
          <a:latin typeface="Times New Roman" charset="0"/>
          <a:ea typeface="ＭＳ Ｐゴシック" charset="-128"/>
        </a:defRPr>
      </a:lvl2pPr>
      <a:lvl3pPr algn="l" rtl="0" eaLnBrk="1" fontAlgn="base" hangingPunct="1">
        <a:spcBef>
          <a:spcPct val="0"/>
        </a:spcBef>
        <a:spcAft>
          <a:spcPct val="0"/>
        </a:spcAft>
        <a:defRPr sz="2700" b="1" i="1">
          <a:solidFill>
            <a:schemeClr val="tx1"/>
          </a:solidFill>
          <a:latin typeface="Times New Roman" charset="0"/>
          <a:ea typeface="ＭＳ Ｐゴシック" charset="-128"/>
        </a:defRPr>
      </a:lvl3pPr>
      <a:lvl4pPr algn="l" rtl="0" eaLnBrk="1" fontAlgn="base" hangingPunct="1">
        <a:spcBef>
          <a:spcPct val="0"/>
        </a:spcBef>
        <a:spcAft>
          <a:spcPct val="0"/>
        </a:spcAft>
        <a:defRPr sz="2700" b="1" i="1">
          <a:solidFill>
            <a:schemeClr val="tx1"/>
          </a:solidFill>
          <a:latin typeface="Times New Roman" charset="0"/>
          <a:ea typeface="ＭＳ Ｐゴシック" charset="-128"/>
        </a:defRPr>
      </a:lvl4pPr>
      <a:lvl5pPr algn="l" rtl="0" eaLnBrk="1" fontAlgn="base" hangingPunct="1">
        <a:spcBef>
          <a:spcPct val="0"/>
        </a:spcBef>
        <a:spcAft>
          <a:spcPct val="0"/>
        </a:spcAft>
        <a:defRPr sz="2700" b="1" i="1">
          <a:solidFill>
            <a:schemeClr val="tx1"/>
          </a:solidFill>
          <a:latin typeface="Times New Roman" charset="0"/>
          <a:ea typeface="ＭＳ Ｐゴシック" charset="-128"/>
        </a:defRPr>
      </a:lvl5pPr>
      <a:lvl6pPr marL="457200" algn="l" rtl="0" eaLnBrk="1" fontAlgn="base" hangingPunct="1">
        <a:spcBef>
          <a:spcPct val="0"/>
        </a:spcBef>
        <a:spcAft>
          <a:spcPct val="0"/>
        </a:spcAft>
        <a:defRPr sz="2700" b="1" i="1">
          <a:solidFill>
            <a:schemeClr val="tx1"/>
          </a:solidFill>
          <a:latin typeface="Times New Roman" charset="0"/>
          <a:ea typeface="ＭＳ Ｐゴシック" charset="-128"/>
        </a:defRPr>
      </a:lvl6pPr>
      <a:lvl7pPr marL="914400" algn="l" rtl="0" eaLnBrk="1" fontAlgn="base" hangingPunct="1">
        <a:spcBef>
          <a:spcPct val="0"/>
        </a:spcBef>
        <a:spcAft>
          <a:spcPct val="0"/>
        </a:spcAft>
        <a:defRPr sz="2700" b="1" i="1">
          <a:solidFill>
            <a:schemeClr val="tx1"/>
          </a:solidFill>
          <a:latin typeface="Times New Roman" charset="0"/>
          <a:ea typeface="ＭＳ Ｐゴシック" charset="-128"/>
        </a:defRPr>
      </a:lvl7pPr>
      <a:lvl8pPr marL="1371600" algn="l" rtl="0" eaLnBrk="1" fontAlgn="base" hangingPunct="1">
        <a:spcBef>
          <a:spcPct val="0"/>
        </a:spcBef>
        <a:spcAft>
          <a:spcPct val="0"/>
        </a:spcAft>
        <a:defRPr sz="2700" b="1" i="1">
          <a:solidFill>
            <a:schemeClr val="tx1"/>
          </a:solidFill>
          <a:latin typeface="Times New Roman" charset="0"/>
          <a:ea typeface="ＭＳ Ｐゴシック" charset="-128"/>
        </a:defRPr>
      </a:lvl8pPr>
      <a:lvl9pPr marL="1828800" algn="l" rtl="0" eaLnBrk="1" fontAlgn="base" hangingPunct="1">
        <a:spcBef>
          <a:spcPct val="0"/>
        </a:spcBef>
        <a:spcAft>
          <a:spcPct val="0"/>
        </a:spcAft>
        <a:defRPr sz="2700" b="1" i="1">
          <a:solidFill>
            <a:schemeClr val="tx1"/>
          </a:solidFill>
          <a:latin typeface="Times New Roman" charset="0"/>
          <a:ea typeface="ＭＳ Ｐゴシック" charset="-128"/>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microsoft.com/office/2007/relationships/hdphoto" Target="../media/hdphoto2.wdp"/><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9.jpeg"/><Relationship Id="rId5"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9.jpeg"/><Relationship Id="rId5" Type="http://schemas.microsoft.com/office/2007/relationships/hdphoto" Target="../media/hdphoto1.wdp"/><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microsoft.com/office/2007/relationships/hdphoto" Target="../media/hdphoto3.wdp"/><Relationship Id="rId5" Type="http://schemas.openxmlformats.org/officeDocument/2006/relationships/image" Target="../media/image38.png"/><Relationship Id="rId6" Type="http://schemas.openxmlformats.org/officeDocument/2006/relationships/image" Target="../media/image9.jpeg"/><Relationship Id="rId7"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9.jpeg"/><Relationship Id="rId5"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microsoft.com/office/2007/relationships/hdphoto" Target="../media/hdphoto3.wdp"/><Relationship Id="rId5" Type="http://schemas.openxmlformats.org/officeDocument/2006/relationships/image" Target="../media/image38.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healthstartfoundation.org/program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info@onevoicecentraltx.org" TargetMode="External"/><Relationship Id="rId4" Type="http://schemas.openxmlformats.org/officeDocument/2006/relationships/hyperlink" Target="mailto:robin@healthstartfoundation.org" TargetMode="External"/><Relationship Id="rId5" Type="http://schemas.openxmlformats.org/officeDocument/2006/relationships/hyperlink" Target="http://www.nassembly.org/" TargetMode="External"/><Relationship Id="rId6" Type="http://schemas.openxmlformats.org/officeDocument/2006/relationships/hyperlink" Target="http://www.frameworksinstitute.org/" TargetMode="External"/><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42.tiff"/><Relationship Id="rId5" Type="http://schemas.openxmlformats.org/officeDocument/2006/relationships/image" Target="../media/image3.tif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1.wdp"/><Relationship Id="rId5" Type="http://schemas.openxmlformats.org/officeDocument/2006/relationships/image" Target="../media/image10.jpg"/><Relationship Id="rId6" Type="http://schemas.openxmlformats.org/officeDocument/2006/relationships/image" Target="../media/image11.png"/><Relationship Id="rId7" Type="http://schemas.openxmlformats.org/officeDocument/2006/relationships/image" Target="../media/image12.jp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129701529" TargetMode="External"/><Relationship Id="rId4"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9.jpeg"/><Relationship Id="rId6" Type="http://schemas.microsoft.com/office/2007/relationships/hdphoto" Target="../media/hdphoto1.wdp"/><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9.jpeg"/><Relationship Id="rId5" Type="http://schemas.microsoft.com/office/2007/relationships/hdphoto" Target="../media/hdphoto1.wdp"/><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Placeholder 14"/>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i="1" dirty="0" smtClean="0">
                <a:latin typeface="Baskerville SemiBold" charset="0"/>
                <a:ea typeface="Baskerville SemiBold" charset="0"/>
                <a:cs typeface="Baskerville SemiBold" charset="0"/>
              </a:rPr>
              <a:t>Leading the Conversation</a:t>
            </a:r>
            <a:endParaRPr lang="en-US" altLang="en-US" i="1" dirty="0">
              <a:latin typeface="Baskerville SemiBold" charset="0"/>
              <a:ea typeface="Baskerville SemiBold" charset="0"/>
              <a:cs typeface="Baskerville SemiBold" charset="0"/>
            </a:endParaRPr>
          </a:p>
        </p:txBody>
      </p:sp>
      <p:sp>
        <p:nvSpPr>
          <p:cNvPr id="8194" name="Text Placeholder 22"/>
          <p:cNvSpPr>
            <a:spLocks noGrp="1"/>
          </p:cNvSpPr>
          <p:nvPr>
            <p:ph type="body" sz="quarter" idx="15"/>
          </p:nvPr>
        </p:nvSpPr>
        <p:spPr bwMode="auto">
          <a:xfrm>
            <a:off x="609600" y="5054600"/>
            <a:ext cx="853440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latin typeface="Myriad Pro" charset="0"/>
                <a:ea typeface="Myriad Pro" charset="0"/>
                <a:cs typeface="Myriad Pro" charset="0"/>
              </a:rPr>
              <a:t>A New Narrative For Health &amp; Human Services</a:t>
            </a:r>
            <a:endParaRPr lang="en-US" altLang="en-US" dirty="0">
              <a:latin typeface="Myriad Pro" charset="0"/>
              <a:ea typeface="Myriad Pro" charset="0"/>
              <a:cs typeface="Myriad Pro" charset="0"/>
            </a:endParaRPr>
          </a:p>
        </p:txBody>
      </p:sp>
      <p:grpSp>
        <p:nvGrpSpPr>
          <p:cNvPr id="8195" name="Group 11"/>
          <p:cNvGrpSpPr>
            <a:grpSpLocks/>
          </p:cNvGrpSpPr>
          <p:nvPr/>
        </p:nvGrpSpPr>
        <p:grpSpPr bwMode="auto">
          <a:xfrm>
            <a:off x="228600" y="6172200"/>
            <a:ext cx="2895600" cy="584200"/>
            <a:chOff x="76201" y="6210301"/>
            <a:chExt cx="2895599" cy="584775"/>
          </a:xfrm>
        </p:grpSpPr>
        <p:sp>
          <p:nvSpPr>
            <p:cNvPr id="13" name="TextBox 12"/>
            <p:cNvSpPr txBox="1"/>
            <p:nvPr/>
          </p:nvSpPr>
          <p:spPr>
            <a:xfrm>
              <a:off x="76201" y="6210301"/>
              <a:ext cx="1371600" cy="584775"/>
            </a:xfrm>
            <a:prstGeom prst="rect">
              <a:avLst/>
            </a:prstGeom>
            <a:noFill/>
          </p:spPr>
          <p:txBody>
            <a:bodyPr>
              <a:spAutoFit/>
            </a:bodyPr>
            <a:lstStyle/>
            <a:p>
              <a:pPr fontAlgn="auto">
                <a:spcBef>
                  <a:spcPts val="0"/>
                </a:spcBef>
                <a:spcAft>
                  <a:spcPts val="0"/>
                </a:spcAft>
                <a:defRPr/>
              </a:pPr>
              <a:r>
                <a:rPr lang="en-US" sz="800" dirty="0">
                  <a:solidFill>
                    <a:schemeClr val="accent4"/>
                  </a:solidFill>
                  <a:latin typeface="Arial" pitchFamily="34" charset="0"/>
                  <a:ea typeface="+mn-ea"/>
                  <a:cs typeface="Arial" pitchFamily="34" charset="0"/>
                </a:rPr>
                <a:t>P: 512.782.4355 </a:t>
              </a:r>
            </a:p>
            <a:p>
              <a:pPr fontAlgn="auto">
                <a:spcBef>
                  <a:spcPts val="0"/>
                </a:spcBef>
                <a:spcAft>
                  <a:spcPts val="0"/>
                </a:spcAft>
                <a:defRPr/>
              </a:pPr>
              <a:r>
                <a:rPr lang="en-US" sz="800" dirty="0">
                  <a:solidFill>
                    <a:schemeClr val="accent4"/>
                  </a:solidFill>
                  <a:latin typeface="Arial" pitchFamily="34" charset="0"/>
                  <a:ea typeface="+mn-ea"/>
                  <a:cs typeface="Arial" pitchFamily="34" charset="0"/>
                </a:rPr>
                <a:t>F: 877.585.6513</a:t>
              </a:r>
            </a:p>
            <a:p>
              <a:pPr fontAlgn="auto">
                <a:spcBef>
                  <a:spcPts val="0"/>
                </a:spcBef>
                <a:spcAft>
                  <a:spcPts val="0"/>
                </a:spcAft>
                <a:defRPr/>
              </a:pPr>
              <a:r>
                <a:rPr lang="en-US" sz="800" dirty="0">
                  <a:solidFill>
                    <a:schemeClr val="accent4"/>
                  </a:solidFill>
                  <a:latin typeface="Arial" pitchFamily="34" charset="0"/>
                  <a:ea typeface="+mn-ea"/>
                  <a:cs typeface="Arial" pitchFamily="34" charset="0"/>
                </a:rPr>
                <a:t>3710 Cedar #228, </a:t>
              </a:r>
            </a:p>
            <a:p>
              <a:pPr fontAlgn="auto">
                <a:spcBef>
                  <a:spcPts val="0"/>
                </a:spcBef>
                <a:spcAft>
                  <a:spcPts val="0"/>
                </a:spcAft>
                <a:defRPr/>
              </a:pPr>
              <a:r>
                <a:rPr lang="en-US" sz="800" dirty="0">
                  <a:solidFill>
                    <a:schemeClr val="accent4"/>
                  </a:solidFill>
                  <a:latin typeface="Arial" pitchFamily="34" charset="0"/>
                  <a:ea typeface="+mn-ea"/>
                  <a:cs typeface="Arial" pitchFamily="34" charset="0"/>
                </a:rPr>
                <a:t>Austin, TX 78705</a:t>
              </a:r>
            </a:p>
          </p:txBody>
        </p:sp>
        <p:sp>
          <p:nvSpPr>
            <p:cNvPr id="14" name="TextBox 13"/>
            <p:cNvSpPr txBox="1"/>
            <p:nvPr/>
          </p:nvSpPr>
          <p:spPr>
            <a:xfrm>
              <a:off x="1295401" y="6439126"/>
              <a:ext cx="1676399" cy="214524"/>
            </a:xfrm>
            <a:prstGeom prst="rect">
              <a:avLst/>
            </a:prstGeom>
            <a:noFill/>
          </p:spPr>
          <p:txBody>
            <a:bodyPr>
              <a:spAutoFit/>
            </a:bodyPr>
            <a:lstStyle/>
            <a:p>
              <a:pPr fontAlgn="auto">
                <a:spcBef>
                  <a:spcPts val="0"/>
                </a:spcBef>
                <a:spcAft>
                  <a:spcPts val="0"/>
                </a:spcAft>
                <a:defRPr/>
              </a:pPr>
              <a:r>
                <a:rPr lang="en-US" sz="800" dirty="0">
                  <a:solidFill>
                    <a:schemeClr val="accent4"/>
                  </a:solidFill>
                  <a:latin typeface="Arial" pitchFamily="34" charset="0"/>
                  <a:ea typeface="+mn-ea"/>
                  <a:cs typeface="Arial" pitchFamily="34" charset="0"/>
                </a:rPr>
                <a:t>www.healthstartfoundation.org</a:t>
              </a:r>
              <a:endParaRPr lang="en-US" sz="800" dirty="0">
                <a:solidFill>
                  <a:schemeClr val="accent4"/>
                </a:solidFill>
                <a:latin typeface="+mn-lt"/>
                <a:ea typeface="+mn-ea"/>
              </a:endParaRPr>
            </a:p>
          </p:txBody>
        </p:sp>
        <p:sp>
          <p:nvSpPr>
            <p:cNvPr id="16" name="TextBox 15"/>
            <p:cNvSpPr txBox="1"/>
            <p:nvPr/>
          </p:nvSpPr>
          <p:spPr>
            <a:xfrm>
              <a:off x="1143001" y="6286576"/>
              <a:ext cx="228600" cy="476719"/>
            </a:xfrm>
            <a:prstGeom prst="rect">
              <a:avLst/>
            </a:prstGeom>
            <a:noFill/>
          </p:spPr>
          <p:txBody>
            <a:bodyPr>
              <a:spAutoFit/>
            </a:bodyPr>
            <a:lstStyle/>
            <a:p>
              <a:pPr fontAlgn="auto">
                <a:spcBef>
                  <a:spcPts val="0"/>
                </a:spcBef>
                <a:spcAft>
                  <a:spcPts val="0"/>
                </a:spcAft>
                <a:defRPr/>
              </a:pPr>
              <a:r>
                <a:rPr lang="en-US" sz="2500" dirty="0">
                  <a:solidFill>
                    <a:schemeClr val="accent4"/>
                  </a:solidFill>
                  <a:latin typeface="+mn-lt"/>
                  <a:ea typeface="+mn-ea"/>
                </a:rPr>
                <a:t>|</a:t>
              </a:r>
            </a:p>
          </p:txBody>
        </p:sp>
      </p:grpSp>
      <p:pic>
        <p:nvPicPr>
          <p:cNvPr id="17" name="Picture Placeholder 1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745" r="1745"/>
          <a:stretch>
            <a:fillRect/>
          </a:stretch>
        </p:blipFill>
        <p:spPr>
          <a:xfrm>
            <a:off x="441844" y="2451100"/>
            <a:ext cx="4434956" cy="16891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304802" y="6096096"/>
            <a:ext cx="1826968" cy="633349"/>
          </a:xfrm>
          <a:prstGeom prst="rect">
            <a:avLst/>
          </a:prstGeom>
        </p:spPr>
      </p:pic>
      <p:sp>
        <p:nvSpPr>
          <p:cNvPr id="2" name="Title 1"/>
          <p:cNvSpPr>
            <a:spLocks noGrp="1"/>
          </p:cNvSpPr>
          <p:nvPr>
            <p:ph type="title"/>
          </p:nvPr>
        </p:nvSpPr>
        <p:spPr>
          <a:xfrm>
            <a:off x="648478" y="304704"/>
            <a:ext cx="8229600" cy="1143000"/>
          </a:xfrm>
        </p:spPr>
        <p:txBody>
          <a:bodyPr>
            <a:normAutofit/>
          </a:bodyPr>
          <a:lstStyle/>
          <a:p>
            <a:r>
              <a:rPr lang="en-US" sz="3200" dirty="0"/>
              <a:t>Cultural Models</a:t>
            </a:r>
          </a:p>
        </p:txBody>
      </p:sp>
      <p:pic>
        <p:nvPicPr>
          <p:cNvPr id="4"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75673" y="1441484"/>
            <a:ext cx="8211127" cy="4191096"/>
          </a:xfrm>
        </p:spPr>
      </p:pic>
    </p:spTree>
    <p:extLst>
      <p:ext uri="{BB962C8B-B14F-4D97-AF65-F5344CB8AC3E}">
        <p14:creationId xmlns:p14="http://schemas.microsoft.com/office/powerpoint/2010/main" val="48911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2487" y="1600200"/>
            <a:ext cx="4191000" cy="4525963"/>
          </a:xfrm>
        </p:spPr>
        <p:txBody>
          <a:bodyPr>
            <a:normAutofit/>
          </a:bodyPr>
          <a:lstStyle/>
          <a:p>
            <a:pPr marL="0" indent="0">
              <a:buNone/>
            </a:pPr>
            <a:endParaRPr lang="en-US" dirty="0" smtClean="0"/>
          </a:p>
          <a:p>
            <a:r>
              <a:rPr lang="en-US" sz="3200" dirty="0" smtClean="0"/>
              <a:t>Fatalism</a:t>
            </a:r>
          </a:p>
          <a:p>
            <a:pPr marL="0" indent="0">
              <a:buNone/>
            </a:pPr>
            <a:endParaRPr lang="en-US" dirty="0"/>
          </a:p>
          <a:p>
            <a:r>
              <a:rPr lang="en-US" sz="3200" dirty="0" smtClean="0"/>
              <a:t>Fatigue</a:t>
            </a:r>
            <a:r>
              <a:rPr lang="en-US" dirty="0" smtClean="0"/>
              <a:t/>
            </a:r>
            <a:br>
              <a:rPr lang="en-US" dirty="0" smtClean="0"/>
            </a:br>
            <a:endParaRPr lang="en-US" dirty="0"/>
          </a:p>
          <a:p>
            <a:r>
              <a:rPr lang="en-US" sz="3200" dirty="0" smtClean="0"/>
              <a:t>Skepticism</a:t>
            </a:r>
            <a:r>
              <a:rPr lang="en-US" dirty="0" smtClean="0"/>
              <a:t>  </a:t>
            </a:r>
            <a:br>
              <a:rPr lang="en-US" dirty="0" smtClean="0"/>
            </a:br>
            <a:endParaRPr lang="en-US" dirty="0" smtClean="0"/>
          </a:p>
          <a:p>
            <a:endParaRPr lang="en-US" dirty="0"/>
          </a:p>
        </p:txBody>
      </p:sp>
      <p:pic>
        <p:nvPicPr>
          <p:cNvPr id="4" name="Picture 3" descr="teen-talk-end-of-the-world-maya-2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28600"/>
            <a:ext cx="7581900" cy="5054600"/>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34877" y="5283200"/>
            <a:ext cx="1826968" cy="633349"/>
          </a:xfrm>
          <a:prstGeom prst="rect">
            <a:avLst/>
          </a:prstGeom>
        </p:spPr>
      </p:pic>
    </p:spTree>
    <p:extLst>
      <p:ext uri="{BB962C8B-B14F-4D97-AF65-F5344CB8AC3E}">
        <p14:creationId xmlns:p14="http://schemas.microsoft.com/office/powerpoint/2010/main" val="879965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95469"/>
            <a:ext cx="3505200" cy="1077218"/>
          </a:xfrm>
          <a:prstGeom prst="rect">
            <a:avLst/>
          </a:prstGeom>
          <a:noFill/>
        </p:spPr>
        <p:txBody>
          <a:bodyPr wrap="square" rtlCol="0">
            <a:spAutoFit/>
          </a:bodyPr>
          <a:lstStyle/>
          <a:p>
            <a:pPr algn="ctr"/>
            <a:r>
              <a:rPr lang="en-US" sz="3200" dirty="0">
                <a:solidFill>
                  <a:schemeClr val="bg2">
                    <a:lumMod val="25000"/>
                  </a:schemeClr>
                </a:solidFill>
              </a:rPr>
              <a:t>What </a:t>
            </a:r>
            <a:r>
              <a:rPr lang="en-US" sz="3200" dirty="0" smtClean="0">
                <a:solidFill>
                  <a:schemeClr val="bg2">
                    <a:lumMod val="25000"/>
                  </a:schemeClr>
                </a:solidFill>
              </a:rPr>
              <a:t>Is</a:t>
            </a:r>
            <a:endParaRPr lang="en-US" sz="3200" dirty="0">
              <a:solidFill>
                <a:schemeClr val="bg2">
                  <a:lumMod val="25000"/>
                </a:schemeClr>
              </a:solidFill>
            </a:endParaRPr>
          </a:p>
          <a:p>
            <a:pPr algn="ctr"/>
            <a:r>
              <a:rPr lang="en-US" sz="3200" dirty="0">
                <a:solidFill>
                  <a:schemeClr val="bg2">
                    <a:lumMod val="25000"/>
                  </a:schemeClr>
                </a:solidFill>
              </a:rPr>
              <a:t>Well-Being?</a:t>
            </a:r>
          </a:p>
        </p:txBody>
      </p:sp>
      <p:sp>
        <p:nvSpPr>
          <p:cNvPr id="5" name="TextBox 4"/>
          <p:cNvSpPr txBox="1"/>
          <p:nvPr/>
        </p:nvSpPr>
        <p:spPr>
          <a:xfrm>
            <a:off x="838200" y="1447800"/>
            <a:ext cx="2362200" cy="984885"/>
          </a:xfrm>
          <a:prstGeom prst="rect">
            <a:avLst/>
          </a:prstGeom>
          <a:noFill/>
        </p:spPr>
        <p:txBody>
          <a:bodyPr wrap="square" rtlCol="0">
            <a:spAutoFit/>
          </a:bodyPr>
          <a:lstStyle/>
          <a:p>
            <a:pPr marL="285750" indent="-285750">
              <a:buFont typeface="Arial"/>
              <a:buChar char="•"/>
            </a:pPr>
            <a:r>
              <a:rPr lang="en-US" sz="2000" b="1" dirty="0" smtClean="0">
                <a:solidFill>
                  <a:srgbClr val="4A452A"/>
                </a:solidFill>
              </a:rPr>
              <a:t>Financial Health</a:t>
            </a:r>
          </a:p>
          <a:p>
            <a:pPr marL="285750" indent="-285750">
              <a:buFont typeface="Arial"/>
              <a:buChar char="•"/>
            </a:pPr>
            <a:r>
              <a:rPr lang="en-US" sz="2000" b="1" dirty="0" smtClean="0">
                <a:solidFill>
                  <a:srgbClr val="4A452A"/>
                </a:solidFill>
              </a:rPr>
              <a:t>Physical Health</a:t>
            </a:r>
          </a:p>
          <a:p>
            <a:endParaRPr lang="en-US" dirty="0">
              <a:solidFill>
                <a:srgbClr val="FFFFFF"/>
              </a:solidFill>
            </a:endParaRPr>
          </a:p>
        </p:txBody>
      </p:sp>
      <p:sp>
        <p:nvSpPr>
          <p:cNvPr id="8" name="TextBox 7"/>
          <p:cNvSpPr txBox="1"/>
          <p:nvPr/>
        </p:nvSpPr>
        <p:spPr>
          <a:xfrm>
            <a:off x="5105400" y="304800"/>
            <a:ext cx="3810000" cy="1077218"/>
          </a:xfrm>
          <a:prstGeom prst="rect">
            <a:avLst/>
          </a:prstGeom>
          <a:noFill/>
        </p:spPr>
        <p:txBody>
          <a:bodyPr wrap="square" rtlCol="0">
            <a:spAutoFit/>
          </a:bodyPr>
          <a:lstStyle/>
          <a:p>
            <a:pPr algn="ctr"/>
            <a:r>
              <a:rPr lang="en-US" sz="3200" dirty="0" smtClean="0">
                <a:solidFill>
                  <a:srgbClr val="4A452A"/>
                </a:solidFill>
              </a:rPr>
              <a:t>What Threatens </a:t>
            </a:r>
          </a:p>
          <a:p>
            <a:pPr algn="ctr"/>
            <a:r>
              <a:rPr lang="en-US" sz="3200" dirty="0" smtClean="0">
                <a:solidFill>
                  <a:srgbClr val="4A452A"/>
                </a:solidFill>
              </a:rPr>
              <a:t>Well-Being?</a:t>
            </a:r>
            <a:endParaRPr lang="en-US" sz="3200" dirty="0">
              <a:solidFill>
                <a:srgbClr val="4A452A"/>
              </a:solidFill>
            </a:endParaRPr>
          </a:p>
        </p:txBody>
      </p:sp>
      <p:sp>
        <p:nvSpPr>
          <p:cNvPr id="9" name="TextBox 8"/>
          <p:cNvSpPr txBox="1"/>
          <p:nvPr/>
        </p:nvSpPr>
        <p:spPr>
          <a:xfrm>
            <a:off x="5638800" y="1295400"/>
            <a:ext cx="2971800" cy="1323439"/>
          </a:xfrm>
          <a:prstGeom prst="rect">
            <a:avLst/>
          </a:prstGeom>
          <a:noFill/>
        </p:spPr>
        <p:txBody>
          <a:bodyPr wrap="square" rtlCol="0">
            <a:spAutoFit/>
          </a:bodyPr>
          <a:lstStyle/>
          <a:p>
            <a:pPr marL="285750" indent="-285750">
              <a:buFont typeface="Arial"/>
              <a:buChar char="•"/>
            </a:pPr>
            <a:r>
              <a:rPr lang="en-US" sz="2000" b="1" dirty="0" smtClean="0">
                <a:solidFill>
                  <a:srgbClr val="4A452A"/>
                </a:solidFill>
              </a:rPr>
              <a:t>Lack of Willpower</a:t>
            </a:r>
          </a:p>
          <a:p>
            <a:pPr marL="285750" indent="-285750">
              <a:buFont typeface="Arial"/>
              <a:buChar char="•"/>
            </a:pPr>
            <a:r>
              <a:rPr lang="en-US" sz="2000" b="1" dirty="0" smtClean="0">
                <a:solidFill>
                  <a:srgbClr val="4A452A"/>
                </a:solidFill>
              </a:rPr>
              <a:t>Family Bubble</a:t>
            </a:r>
          </a:p>
          <a:p>
            <a:pPr marL="285750" indent="-285750">
              <a:buFont typeface="Arial"/>
              <a:buChar char="•"/>
            </a:pPr>
            <a:r>
              <a:rPr lang="en-US" sz="2000" b="1" dirty="0" smtClean="0">
                <a:solidFill>
                  <a:srgbClr val="4A452A"/>
                </a:solidFill>
              </a:rPr>
              <a:t>Communities are Unsafe</a:t>
            </a:r>
            <a:endParaRPr lang="en-US" sz="2000" b="1" dirty="0">
              <a:solidFill>
                <a:srgbClr val="4A452A"/>
              </a:solidFill>
            </a:endParaRPr>
          </a:p>
        </p:txBody>
      </p:sp>
      <p:sp>
        <p:nvSpPr>
          <p:cNvPr id="3" name="TextBox 2"/>
          <p:cNvSpPr txBox="1"/>
          <p:nvPr/>
        </p:nvSpPr>
        <p:spPr>
          <a:xfrm>
            <a:off x="228600" y="2743200"/>
            <a:ext cx="3581400" cy="1569660"/>
          </a:xfrm>
          <a:prstGeom prst="rect">
            <a:avLst/>
          </a:prstGeom>
          <a:noFill/>
        </p:spPr>
        <p:txBody>
          <a:bodyPr wrap="square" rtlCol="0">
            <a:spAutoFit/>
          </a:bodyPr>
          <a:lstStyle/>
          <a:p>
            <a:pPr algn="ctr"/>
            <a:r>
              <a:rPr lang="en-US" sz="3200" dirty="0" smtClean="0">
                <a:solidFill>
                  <a:srgbClr val="4A452A"/>
                </a:solidFill>
              </a:rPr>
              <a:t>How Do We Improve </a:t>
            </a:r>
          </a:p>
          <a:p>
            <a:pPr algn="ctr"/>
            <a:r>
              <a:rPr lang="en-US" sz="3200" dirty="0" smtClean="0">
                <a:solidFill>
                  <a:srgbClr val="4A452A"/>
                </a:solidFill>
              </a:rPr>
              <a:t>Well-Being?</a:t>
            </a:r>
            <a:endParaRPr lang="en-US" sz="3200" dirty="0">
              <a:solidFill>
                <a:srgbClr val="4A452A"/>
              </a:solidFill>
            </a:endParaRPr>
          </a:p>
        </p:txBody>
      </p:sp>
      <p:sp>
        <p:nvSpPr>
          <p:cNvPr id="6" name="TextBox 5"/>
          <p:cNvSpPr txBox="1"/>
          <p:nvPr/>
        </p:nvSpPr>
        <p:spPr>
          <a:xfrm>
            <a:off x="609600" y="4267200"/>
            <a:ext cx="2971800" cy="1558119"/>
          </a:xfrm>
          <a:prstGeom prst="rect">
            <a:avLst/>
          </a:prstGeom>
          <a:noFill/>
        </p:spPr>
        <p:txBody>
          <a:bodyPr wrap="square" rtlCol="0">
            <a:spAutoFit/>
          </a:bodyPr>
          <a:lstStyle/>
          <a:p>
            <a:pPr marL="20482" marR="20482" defTabSz="688082">
              <a:spcBef>
                <a:spcPts val="315"/>
              </a:spcBef>
              <a:buClr>
                <a:srgbClr val="DF6427"/>
              </a:buClr>
              <a:buSzPct val="125000"/>
              <a:defRPr sz="1800"/>
            </a:pPr>
            <a:r>
              <a:rPr lang="en-US" b="1" spc="-30" dirty="0" smtClean="0">
                <a:solidFill>
                  <a:srgbClr val="4A452A"/>
                </a:solidFill>
                <a:uFill>
                  <a:solidFill>
                    <a:srgbClr val="263E0F"/>
                  </a:solidFill>
                </a:uFill>
                <a:latin typeface="Wingdings"/>
                <a:ea typeface="Wingdings"/>
                <a:cs typeface="Wingdings"/>
                <a:sym typeface="Wingdings"/>
              </a:rPr>
              <a:t> </a:t>
            </a:r>
            <a:r>
              <a:rPr lang="en-US" b="1" spc="-30" dirty="0" smtClean="0">
                <a:solidFill>
                  <a:srgbClr val="4A452A"/>
                </a:solidFill>
                <a:uFill>
                  <a:solidFill>
                    <a:srgbClr val="263E0F"/>
                  </a:solidFill>
                </a:uFill>
                <a:sym typeface="ArialUnicodeMS"/>
              </a:rPr>
              <a:t>Individuals </a:t>
            </a:r>
            <a:r>
              <a:rPr lang="en-US" b="1" spc="-30" dirty="0">
                <a:solidFill>
                  <a:srgbClr val="4A452A"/>
                </a:solidFill>
                <a:uFill>
                  <a:solidFill>
                    <a:srgbClr val="263E0F"/>
                  </a:solidFill>
                </a:uFill>
                <a:sym typeface="ArialUnicodeMS"/>
              </a:rPr>
              <a:t>are  </a:t>
            </a:r>
            <a:r>
              <a:rPr lang="en-US" b="1" spc="-30" dirty="0" smtClean="0">
                <a:solidFill>
                  <a:srgbClr val="4A452A"/>
                </a:solidFill>
                <a:uFill>
                  <a:solidFill>
                    <a:srgbClr val="263E0F"/>
                  </a:solidFill>
                </a:uFill>
                <a:sym typeface="ArialUnicodeMS"/>
              </a:rPr>
              <a:t>                   	Responsible</a:t>
            </a:r>
            <a:endParaRPr lang="en-US" b="1" spc="-30" dirty="0">
              <a:solidFill>
                <a:srgbClr val="4A452A"/>
              </a:solidFill>
              <a:uFill>
                <a:solidFill>
                  <a:srgbClr val="263E0F"/>
                </a:solidFill>
              </a:uFill>
              <a:sym typeface="ArialUnicodeMS"/>
            </a:endParaRPr>
          </a:p>
          <a:p>
            <a:pPr marL="20482" marR="20482" defTabSz="688082">
              <a:spcBef>
                <a:spcPts val="315"/>
              </a:spcBef>
              <a:buClr>
                <a:srgbClr val="DF6427"/>
              </a:buClr>
              <a:buSzPct val="125000"/>
              <a:defRPr sz="1800"/>
            </a:pPr>
            <a:r>
              <a:rPr lang="en-US" b="1" spc="-30" dirty="0" smtClean="0">
                <a:solidFill>
                  <a:srgbClr val="4A452A"/>
                </a:solidFill>
                <a:uFill>
                  <a:solidFill>
                    <a:srgbClr val="263E0F"/>
                  </a:solidFill>
                </a:uFill>
                <a:latin typeface="Wingdings"/>
                <a:ea typeface="Wingdings"/>
                <a:cs typeface="Wingdings"/>
                <a:sym typeface="Wingdings"/>
              </a:rPr>
              <a:t></a:t>
            </a:r>
            <a:r>
              <a:rPr lang="en-US" b="1" spc="-30" dirty="0">
                <a:solidFill>
                  <a:srgbClr val="4A452A"/>
                </a:solidFill>
                <a:uFill>
                  <a:solidFill>
                    <a:srgbClr val="263E0F"/>
                  </a:solidFill>
                </a:uFill>
                <a:sym typeface="ArialUnicodeMS"/>
              </a:rPr>
              <a:t> </a:t>
            </a:r>
            <a:r>
              <a:rPr lang="en-US" b="1" spc="-30" dirty="0" smtClean="0">
                <a:solidFill>
                  <a:srgbClr val="4A452A"/>
                </a:solidFill>
                <a:uFill>
                  <a:solidFill>
                    <a:srgbClr val="263E0F"/>
                  </a:solidFill>
                </a:uFill>
                <a:sym typeface="ArialUnicodeMS"/>
              </a:rPr>
              <a:t>   Government </a:t>
            </a:r>
            <a:r>
              <a:rPr lang="en-US" b="1" spc="-30" dirty="0">
                <a:solidFill>
                  <a:srgbClr val="4A452A"/>
                </a:solidFill>
                <a:uFill>
                  <a:solidFill>
                    <a:srgbClr val="263E0F"/>
                  </a:solidFill>
                </a:uFill>
                <a:sym typeface="ArialUnicodeMS"/>
              </a:rPr>
              <a:t>is Inept and </a:t>
            </a:r>
            <a:r>
              <a:rPr lang="en-US" b="1" spc="-30" dirty="0" smtClean="0">
                <a:solidFill>
                  <a:srgbClr val="4A452A"/>
                </a:solidFill>
                <a:uFill>
                  <a:solidFill>
                    <a:srgbClr val="263E0F"/>
                  </a:solidFill>
                </a:uFill>
                <a:sym typeface="ArialUnicodeMS"/>
              </a:rPr>
              <a:t>	Corrupt</a:t>
            </a:r>
            <a:endParaRPr lang="en-US" b="1" spc="-30" dirty="0">
              <a:solidFill>
                <a:srgbClr val="4A452A"/>
              </a:solidFill>
              <a:uFill>
                <a:solidFill>
                  <a:srgbClr val="263E0F"/>
                </a:solidFill>
              </a:uFill>
              <a:sym typeface="ArialUnicodeMS"/>
            </a:endParaRPr>
          </a:p>
          <a:p>
            <a:pPr marL="20482" marR="20482" defTabSz="688082">
              <a:spcBef>
                <a:spcPts val="315"/>
              </a:spcBef>
              <a:buClr>
                <a:srgbClr val="DF6427"/>
              </a:buClr>
              <a:buSzPct val="125000"/>
              <a:defRPr sz="1800"/>
            </a:pPr>
            <a:r>
              <a:rPr lang="en-US" b="1" spc="-30" dirty="0" smtClean="0">
                <a:solidFill>
                  <a:srgbClr val="4A452A"/>
                </a:solidFill>
                <a:uFill>
                  <a:solidFill>
                    <a:srgbClr val="263E0F"/>
                  </a:solidFill>
                </a:uFill>
                <a:latin typeface="Wingdings"/>
                <a:ea typeface="Wingdings"/>
                <a:cs typeface="Wingdings"/>
                <a:sym typeface="Wingdings"/>
              </a:rPr>
              <a:t></a:t>
            </a:r>
            <a:r>
              <a:rPr lang="en-US" b="1" spc="-30" dirty="0">
                <a:solidFill>
                  <a:srgbClr val="4A452A"/>
                </a:solidFill>
                <a:uFill>
                  <a:solidFill>
                    <a:srgbClr val="263E0F"/>
                  </a:solidFill>
                </a:uFill>
                <a:sym typeface="ArialUnicodeMS"/>
              </a:rPr>
              <a:t> </a:t>
            </a:r>
            <a:r>
              <a:rPr lang="en-US" b="1" spc="-30" dirty="0" smtClean="0">
                <a:solidFill>
                  <a:srgbClr val="4A452A"/>
                </a:solidFill>
                <a:uFill>
                  <a:solidFill>
                    <a:srgbClr val="263E0F"/>
                  </a:solidFill>
                </a:uFill>
                <a:sym typeface="ArialUnicodeMS"/>
              </a:rPr>
              <a:t>   Informal </a:t>
            </a:r>
            <a:r>
              <a:rPr lang="en-US" b="1" spc="-30" dirty="0">
                <a:solidFill>
                  <a:srgbClr val="4A452A"/>
                </a:solidFill>
                <a:uFill>
                  <a:solidFill>
                    <a:srgbClr val="263E0F"/>
                  </a:solidFill>
                </a:uFill>
                <a:sym typeface="ArialUnicodeMS"/>
              </a:rPr>
              <a:t>Networks</a:t>
            </a:r>
          </a:p>
        </p:txBody>
      </p:sp>
      <p:sp>
        <p:nvSpPr>
          <p:cNvPr id="7" name="TextBox 6"/>
          <p:cNvSpPr txBox="1"/>
          <p:nvPr/>
        </p:nvSpPr>
        <p:spPr>
          <a:xfrm>
            <a:off x="5105400" y="2895600"/>
            <a:ext cx="3733800" cy="1569660"/>
          </a:xfrm>
          <a:prstGeom prst="rect">
            <a:avLst/>
          </a:prstGeom>
          <a:noFill/>
        </p:spPr>
        <p:txBody>
          <a:bodyPr wrap="square" rtlCol="0">
            <a:spAutoFit/>
          </a:bodyPr>
          <a:lstStyle/>
          <a:p>
            <a:pPr algn="ctr"/>
            <a:r>
              <a:rPr lang="en-US" sz="3200" dirty="0" smtClean="0">
                <a:solidFill>
                  <a:srgbClr val="4A452A"/>
                </a:solidFill>
              </a:rPr>
              <a:t>What are Human Services and </a:t>
            </a:r>
          </a:p>
          <a:p>
            <a:pPr algn="ctr"/>
            <a:r>
              <a:rPr lang="en-US" sz="3200" dirty="0" smtClean="0">
                <a:solidFill>
                  <a:srgbClr val="4A452A"/>
                </a:solidFill>
              </a:rPr>
              <a:t>How do they Work?</a:t>
            </a:r>
            <a:endParaRPr lang="en-US" sz="3200" dirty="0">
              <a:solidFill>
                <a:srgbClr val="4A452A"/>
              </a:solidFill>
            </a:endParaRPr>
          </a:p>
        </p:txBody>
      </p:sp>
      <p:sp>
        <p:nvSpPr>
          <p:cNvPr id="10" name="TextBox 9"/>
          <p:cNvSpPr txBox="1"/>
          <p:nvPr/>
        </p:nvSpPr>
        <p:spPr>
          <a:xfrm>
            <a:off x="5562600" y="4495800"/>
            <a:ext cx="2971800" cy="1754327"/>
          </a:xfrm>
          <a:prstGeom prst="rect">
            <a:avLst/>
          </a:prstGeom>
          <a:noFill/>
        </p:spPr>
        <p:txBody>
          <a:bodyPr wrap="square" rtlCol="0">
            <a:spAutoFit/>
          </a:bodyPr>
          <a:lstStyle/>
          <a:p>
            <a:pPr marL="285750" indent="-285750">
              <a:buFont typeface="Arial"/>
              <a:buChar char="•"/>
            </a:pPr>
            <a:r>
              <a:rPr lang="en-US" b="1" dirty="0" smtClean="0">
                <a:solidFill>
                  <a:schemeClr val="bg2">
                    <a:lumMod val="25000"/>
                  </a:schemeClr>
                </a:solidFill>
              </a:rPr>
              <a:t>Cognitive Hole</a:t>
            </a:r>
          </a:p>
          <a:p>
            <a:pPr marL="285750" indent="-285750">
              <a:buFont typeface="Arial"/>
              <a:buChar char="•"/>
            </a:pPr>
            <a:r>
              <a:rPr lang="en-US" b="1" dirty="0" smtClean="0">
                <a:solidFill>
                  <a:schemeClr val="bg2">
                    <a:lumMod val="25000"/>
                  </a:schemeClr>
                </a:solidFill>
              </a:rPr>
              <a:t>Direct Aid to Needy</a:t>
            </a:r>
          </a:p>
          <a:p>
            <a:pPr marL="285750" indent="-285750">
              <a:buFont typeface="Arial"/>
              <a:buChar char="•"/>
            </a:pPr>
            <a:r>
              <a:rPr lang="en-US" b="1" dirty="0" smtClean="0">
                <a:solidFill>
                  <a:schemeClr val="bg2">
                    <a:lumMod val="25000"/>
                  </a:schemeClr>
                </a:solidFill>
              </a:rPr>
              <a:t>Charity and Compassion</a:t>
            </a:r>
          </a:p>
          <a:p>
            <a:pPr marL="285750" indent="-285750">
              <a:buFont typeface="Arial"/>
              <a:buChar char="•"/>
            </a:pPr>
            <a:r>
              <a:rPr lang="en-US" b="1" dirty="0" smtClean="0">
                <a:solidFill>
                  <a:schemeClr val="bg2">
                    <a:lumMod val="25000"/>
                  </a:schemeClr>
                </a:solidFill>
              </a:rPr>
              <a:t>Kids are sponges</a:t>
            </a:r>
          </a:p>
          <a:p>
            <a:pPr marL="285750" indent="-285750">
              <a:buFont typeface="Arial"/>
              <a:buChar char="•"/>
            </a:pPr>
            <a:endParaRPr lang="en-US" dirty="0" smtClean="0">
              <a:solidFill>
                <a:srgbClr val="66FF66"/>
              </a:solidFill>
            </a:endParaRPr>
          </a:p>
          <a:p>
            <a:endParaRPr lang="en-US" dirty="0">
              <a:solidFill>
                <a:srgbClr val="66FF66"/>
              </a:solidFill>
            </a:endParaRPr>
          </a:p>
        </p:txBody>
      </p:sp>
      <p:pic>
        <p:nvPicPr>
          <p:cNvPr id="16" name="Picture 15" descr="twin-swamps-oak-500x333.jpg"/>
          <p:cNvPicPr>
            <a:picLocks noChangeAspect="1"/>
          </p:cNvPicPr>
          <p:nvPr/>
        </p:nvPicPr>
        <p:blipFill rotWithShape="1">
          <a:blip r:embed="rId3">
            <a:alphaModFix amt="34000"/>
            <a:extLst>
              <a:ext uri="{28A0092B-C50C-407E-A947-70E740481C1C}">
                <a14:useLocalDpi xmlns:a14="http://schemas.microsoft.com/office/drawing/2010/main" val="0"/>
              </a:ext>
            </a:extLst>
          </a:blip>
          <a:srcRect l="3701" r="4540"/>
          <a:stretch/>
        </p:blipFill>
        <p:spPr>
          <a:xfrm>
            <a:off x="-152400" y="0"/>
            <a:ext cx="9448800" cy="6957029"/>
          </a:xfrm>
          <a:prstGeom prst="rect">
            <a:avLst/>
          </a:prstGeom>
          <a:solidFill>
            <a:schemeClr val="bg1">
              <a:alpha val="22000"/>
            </a:schemeClr>
          </a:solidFill>
        </p:spPr>
      </p:pic>
    </p:spTree>
    <p:extLst>
      <p:ext uri="{BB962C8B-B14F-4D97-AF65-F5344CB8AC3E}">
        <p14:creationId xmlns:p14="http://schemas.microsoft.com/office/powerpoint/2010/main" val="17546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3" grpId="0"/>
      <p:bldP spid="6"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p:nvPr/>
        </p:nvSpPr>
        <p:spPr>
          <a:xfrm>
            <a:off x="-1250156" y="295277"/>
            <a:ext cx="11437144" cy="6657975"/>
          </a:xfrm>
          <a:prstGeom prst="rect">
            <a:avLst/>
          </a:prstGeom>
          <a:gradFill>
            <a:gsLst>
              <a:gs pos="0">
                <a:srgbClr val="FFFFFF">
                  <a:alpha val="63000"/>
                </a:srgbClr>
              </a:gs>
              <a:gs pos="100000">
                <a:srgbClr val="88AB5D">
                  <a:alpha val="29609"/>
                </a:srgbClr>
              </a:gs>
            </a:gsLst>
            <a:lin ang="5400000"/>
          </a:gradFill>
          <a:ln w="12700">
            <a:miter lim="400000"/>
          </a:ln>
        </p:spPr>
        <p:txBody>
          <a:bodyPr lIns="0" tIns="0" rIns="0" bIns="0"/>
          <a:lstStyle/>
          <a:p>
            <a:pPr algn="ctr" defTabSz="544067">
              <a:buClr>
                <a:srgbClr val="000000"/>
              </a:buClr>
              <a:defRPr sz="3600">
                <a:uFill>
                  <a:solidFill/>
                </a:uFill>
                <a:latin typeface="Lucida Grande"/>
                <a:ea typeface="Lucida Grande"/>
                <a:cs typeface="Lucida Grande"/>
                <a:sym typeface="Lucida Grande"/>
              </a:defRPr>
            </a:pPr>
            <a:endParaRPr/>
          </a:p>
        </p:txBody>
      </p:sp>
      <p:grpSp>
        <p:nvGrpSpPr>
          <p:cNvPr id="217" name="Group 217"/>
          <p:cNvGrpSpPr/>
          <p:nvPr/>
        </p:nvGrpSpPr>
        <p:grpSpPr>
          <a:xfrm>
            <a:off x="75641" y="-1864081"/>
            <a:ext cx="8815388" cy="8448676"/>
            <a:chOff x="0" y="0"/>
            <a:chExt cx="15671800" cy="11264900"/>
          </a:xfrm>
        </p:grpSpPr>
        <p:pic>
          <p:nvPicPr>
            <p:cNvPr id="213" name="image15.png"/>
            <p:cNvPicPr/>
            <p:nvPr/>
          </p:nvPicPr>
          <p:blipFill>
            <a:blip r:embed="rId3">
              <a:extLst/>
            </a:blip>
            <a:stretch>
              <a:fillRect/>
            </a:stretch>
          </p:blipFill>
          <p:spPr>
            <a:xfrm>
              <a:off x="3281764" y="2356774"/>
              <a:ext cx="9125082" cy="6564372"/>
            </a:xfrm>
            <a:prstGeom prst="rect">
              <a:avLst/>
            </a:prstGeom>
            <a:ln w="12700" cap="flat">
              <a:noFill/>
              <a:miter lim="400000"/>
            </a:ln>
            <a:effectLst/>
          </p:spPr>
        </p:pic>
        <p:pic>
          <p:nvPicPr>
            <p:cNvPr id="214" name="image16.png"/>
            <p:cNvPicPr/>
            <p:nvPr/>
          </p:nvPicPr>
          <p:blipFill>
            <a:blip r:embed="rId4">
              <a:extLst/>
            </a:blip>
            <a:stretch>
              <a:fillRect/>
            </a:stretch>
          </p:blipFill>
          <p:spPr>
            <a:xfrm>
              <a:off x="4633360" y="3342637"/>
              <a:ext cx="6397883" cy="4613104"/>
            </a:xfrm>
            <a:prstGeom prst="rect">
              <a:avLst/>
            </a:prstGeom>
            <a:ln w="12700" cap="flat">
              <a:noFill/>
              <a:miter lim="400000"/>
            </a:ln>
            <a:effectLst/>
          </p:spPr>
        </p:pic>
        <p:pic>
          <p:nvPicPr>
            <p:cNvPr id="215" name="image17.png"/>
            <p:cNvPicPr/>
            <p:nvPr/>
          </p:nvPicPr>
          <p:blipFill>
            <a:blip r:embed="rId5">
              <a:extLst/>
            </a:blip>
            <a:stretch>
              <a:fillRect/>
            </a:stretch>
          </p:blipFill>
          <p:spPr>
            <a:xfrm>
              <a:off x="1510044" y="1099331"/>
              <a:ext cx="12598898" cy="9062516"/>
            </a:xfrm>
            <a:prstGeom prst="rect">
              <a:avLst/>
            </a:prstGeom>
            <a:ln w="12700" cap="flat">
              <a:noFill/>
              <a:miter lim="400000"/>
            </a:ln>
            <a:effectLst/>
          </p:spPr>
        </p:pic>
        <p:pic>
          <p:nvPicPr>
            <p:cNvPr id="216" name="image18.png"/>
            <p:cNvPicPr/>
            <p:nvPr/>
          </p:nvPicPr>
          <p:blipFill>
            <a:blip r:embed="rId6">
              <a:extLst/>
            </a:blip>
            <a:stretch>
              <a:fillRect/>
            </a:stretch>
          </p:blipFill>
          <p:spPr>
            <a:xfrm>
              <a:off x="0" y="0"/>
              <a:ext cx="15671801" cy="11264901"/>
            </a:xfrm>
            <a:prstGeom prst="rect">
              <a:avLst/>
            </a:prstGeom>
            <a:ln w="12700" cap="flat">
              <a:noFill/>
              <a:miter lim="400000"/>
            </a:ln>
            <a:effectLst/>
          </p:spPr>
        </p:pic>
      </p:grpSp>
      <p:sp>
        <p:nvSpPr>
          <p:cNvPr id="218" name="Shape 218"/>
          <p:cNvSpPr/>
          <p:nvPr/>
        </p:nvSpPr>
        <p:spPr>
          <a:xfrm>
            <a:off x="304800" y="121622"/>
            <a:ext cx="8432006" cy="495520"/>
          </a:xfrm>
          <a:prstGeom prst="rect">
            <a:avLst/>
          </a:prstGeom>
          <a:ln w="12700">
            <a:miter lim="400000"/>
          </a:ln>
          <a:extLst>
            <a:ext uri="{C572A759-6A51-4108-AA02-DFA0A04FC94B}">
              <ma14:wrappingTextBoxFlag xmlns:ma14="http://schemas.microsoft.com/office/mac/drawingml/2011/main" val="1"/>
            </a:ext>
          </a:extLst>
        </p:spPr>
        <p:txBody>
          <a:bodyPr wrap="square" lIns="32004" tIns="32004" rIns="32004" bIns="32004" anchor="ctr">
            <a:spAutoFit/>
          </a:bodyPr>
          <a:lstStyle>
            <a:lvl1pPr algn="ctr" defTabSz="546100">
              <a:defRPr sz="5200" b="1" spc="-208">
                <a:effectLst>
                  <a:outerShdw blurRad="127000" dist="76200" dir="2700000" rotWithShape="0">
                    <a:srgbClr val="FFFFFF">
                      <a:alpha val="75000"/>
                    </a:srgbClr>
                  </a:outerShdw>
                </a:effectLst>
                <a:latin typeface="+mj-lt"/>
                <a:ea typeface="+mj-ea"/>
                <a:cs typeface="+mj-cs"/>
                <a:sym typeface="ArialUnicodeMS"/>
              </a:defRPr>
            </a:lvl1pPr>
          </a:lstStyle>
          <a:p>
            <a:pPr lvl="0" algn="l">
              <a:defRPr sz="1800" b="0" spc="0">
                <a:effectLst/>
              </a:defRPr>
            </a:pPr>
            <a:r>
              <a:rPr sz="2800" i="1" dirty="0">
                <a:latin typeface="Baskerville SemiBold" charset="0"/>
                <a:ea typeface="Baskerville SemiBold" charset="0"/>
                <a:cs typeface="Baskerville SemiBold" charset="0"/>
              </a:rPr>
              <a:t>What cultural models might  “eat” this message? </a:t>
            </a:r>
          </a:p>
        </p:txBody>
      </p:sp>
      <p:sp>
        <p:nvSpPr>
          <p:cNvPr id="219" name="Shape 219"/>
          <p:cNvSpPr/>
          <p:nvPr/>
        </p:nvSpPr>
        <p:spPr>
          <a:xfrm>
            <a:off x="304800" y="575887"/>
            <a:ext cx="8432006" cy="5335307"/>
          </a:xfrm>
          <a:prstGeom prst="rect">
            <a:avLst/>
          </a:prstGeom>
          <a:ln w="12700">
            <a:miter lim="400000"/>
          </a:ln>
          <a:extLst>
            <a:ext uri="{C572A759-6A51-4108-AA02-DFA0A04FC94B}">
              <ma14:wrappingTextBoxFlag xmlns:ma14="http://schemas.microsoft.com/office/mac/drawingml/2011/main" val="1"/>
            </a:ext>
          </a:extLst>
        </p:spPr>
        <p:txBody>
          <a:bodyPr wrap="square" lIns="32004" tIns="32004" rIns="32004" bIns="32004" anchor="ctr">
            <a:spAutoFit/>
          </a:bodyPr>
          <a:lstStyle/>
          <a:p>
            <a:pPr>
              <a:lnSpc>
                <a:spcPts val="2391"/>
              </a:lnSpc>
              <a:spcBef>
                <a:spcPts val="945"/>
              </a:spcBef>
              <a:defRPr sz="1800"/>
            </a:pPr>
            <a:r>
              <a:rPr sz="2000" dirty="0">
                <a:solidFill>
                  <a:srgbClr val="333333"/>
                </a:solidFill>
                <a:latin typeface="Myriad Pro" charset="0"/>
                <a:ea typeface="Myriad Pro" charset="0"/>
                <a:cs typeface="Myriad Pro" charset="0"/>
                <a:sym typeface="ArialUnicodeMS"/>
              </a:rPr>
              <a:t>Growing up in poverty increases the chances that an American will continue to live in poverty as an adult. That's of course bad for the people directly affected and also bad for the economy. Furthermore, it casts a long shadow on The American Dream.</a:t>
            </a:r>
          </a:p>
          <a:p>
            <a:pPr>
              <a:lnSpc>
                <a:spcPts val="2391"/>
              </a:lnSpc>
              <a:spcBef>
                <a:spcPts val="945"/>
              </a:spcBef>
              <a:defRPr sz="1800"/>
            </a:pPr>
            <a:r>
              <a:rPr sz="2000" dirty="0">
                <a:solidFill>
                  <a:srgbClr val="333333"/>
                </a:solidFill>
                <a:latin typeface="Myriad Pro" charset="0"/>
                <a:ea typeface="Myriad Pro" charset="0"/>
                <a:cs typeface="Myriad Pro" charset="0"/>
                <a:sym typeface="ArialUnicodeMS"/>
              </a:rPr>
              <a:t>The real tragedy here is that we know what programs work to combat intergenerational poverty. We simply fail to support them.</a:t>
            </a:r>
          </a:p>
          <a:p>
            <a:pPr>
              <a:lnSpc>
                <a:spcPts val="2391"/>
              </a:lnSpc>
              <a:spcBef>
                <a:spcPts val="945"/>
              </a:spcBef>
              <a:defRPr sz="1800"/>
            </a:pPr>
            <a:r>
              <a:rPr sz="2000" dirty="0">
                <a:solidFill>
                  <a:srgbClr val="333333"/>
                </a:solidFill>
                <a:latin typeface="Myriad Pro" charset="0"/>
                <a:ea typeface="Myriad Pro" charset="0"/>
                <a:cs typeface="Myriad Pro" charset="0"/>
                <a:sym typeface="ArialUnicodeMS"/>
              </a:rPr>
              <a:t>A common response to intergenerational poverty is to scale back forms of direct aid to families — welfare, food stamps, etc. — that are frequently labeled as creating dependency. This position flies in opposition to the facts. Research shows that giving aid to a family increases the chances that a child will not continue to live in poverty as an adult. If we want to end intergenerational poverty in America, we should be giving families more aid — not less.</a:t>
            </a:r>
          </a:p>
          <a:p>
            <a:pPr>
              <a:lnSpc>
                <a:spcPts val="2391"/>
              </a:lnSpc>
              <a:spcBef>
                <a:spcPts val="945"/>
              </a:spcBef>
              <a:defRPr sz="1800"/>
            </a:pPr>
            <a:r>
              <a:rPr sz="2000" dirty="0">
                <a:solidFill>
                  <a:srgbClr val="333333"/>
                </a:solidFill>
                <a:latin typeface="Myriad Pro" charset="0"/>
                <a:ea typeface="Myriad Pro" charset="0"/>
                <a:cs typeface="Myriad Pro" charset="0"/>
                <a:sym typeface="ArialUnicodeMS"/>
              </a:rPr>
              <a:t>To state the obvious, money is a big deal. Having more money makes all sorts of things possible — a healthier diet, higher quality child care, a move to a safer environment, a trip to a museum or other experiences that expand a child's world. Kids with access to any of these things are more likely to thrive.</a:t>
            </a:r>
          </a:p>
        </p:txBody>
      </p:sp>
      <p:pic>
        <p:nvPicPr>
          <p:cNvPr id="220" name="fw_logo_transparent.png"/>
          <p:cNvPicPr/>
          <p:nvPr/>
        </p:nvPicPr>
        <p:blipFill>
          <a:blip r:embed="rId7">
            <a:extLst/>
          </a:blip>
          <a:stretch>
            <a:fillRect/>
          </a:stretch>
        </p:blipFill>
        <p:spPr>
          <a:xfrm>
            <a:off x="8736806" y="6372227"/>
            <a:ext cx="292894" cy="390525"/>
          </a:xfrm>
          <a:prstGeom prst="rect">
            <a:avLst/>
          </a:prstGeom>
          <a:ln w="12700">
            <a:miter lim="400000"/>
          </a:ln>
        </p:spPr>
      </p:pic>
    </p:spTree>
    <p:extLst>
      <p:ext uri="{BB962C8B-B14F-4D97-AF65-F5344CB8AC3E}">
        <p14:creationId xmlns:p14="http://schemas.microsoft.com/office/powerpoint/2010/main" val="618154670"/>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219"/>
                                        </p:tgtEl>
                                        <p:attrNameLst>
                                          <p:attrName>style.visibility</p:attrName>
                                        </p:attrNameLst>
                                      </p:cBhvr>
                                      <p:to>
                                        <p:strVal val="visible"/>
                                      </p:to>
                                    </p:set>
                                    <p:anim calcmode="lin" valueType="num">
                                      <p:cBhvr>
                                        <p:cTn id="7" dur="1000" fill="hold"/>
                                        <p:tgtEl>
                                          <p:spTgt spid="219"/>
                                        </p:tgtEl>
                                        <p:attrNameLst>
                                          <p:attrName>ppt_x</p:attrName>
                                        </p:attrNameLst>
                                      </p:cBhvr>
                                      <p:tavLst>
                                        <p:tav tm="0">
                                          <p:val>
                                            <p:strVal val="#ppt_x"/>
                                          </p:val>
                                        </p:tav>
                                        <p:tav tm="100000">
                                          <p:val>
                                            <p:strVal val="#ppt_x"/>
                                          </p:val>
                                        </p:tav>
                                      </p:tavLst>
                                    </p:anim>
                                    <p:anim calcmode="lin" valueType="num">
                                      <p:cBhvr>
                                        <p:cTn id="8" dur="1000" fill="hold"/>
                                        <p:tgtEl>
                                          <p:spTgt spid="2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2590800" cy="2316162"/>
          </a:xfrm>
        </p:spPr>
        <p:txBody>
          <a:bodyPr/>
          <a:lstStyle/>
          <a:p>
            <a:r>
              <a:rPr lang="en-US" dirty="0" smtClean="0">
                <a:solidFill>
                  <a:schemeClr val="tx1">
                    <a:lumMod val="50000"/>
                    <a:lumOff val="50000"/>
                  </a:schemeClr>
                </a:solidFill>
                <a:latin typeface="Georgia"/>
                <a:cs typeface="Georgia"/>
              </a:rPr>
              <a:t>The Solution: Framing</a:t>
            </a:r>
            <a:endParaRPr lang="en-US" dirty="0">
              <a:solidFill>
                <a:schemeClr val="tx1">
                  <a:lumMod val="50000"/>
                  <a:lumOff val="50000"/>
                </a:schemeClr>
              </a:solidFill>
              <a:latin typeface="Georgia"/>
              <a:cs typeface="Georgia"/>
            </a:endParaRPr>
          </a:p>
        </p:txBody>
      </p:sp>
      <p:pic>
        <p:nvPicPr>
          <p:cNvPr id="8" name="Picture 7" descr="8GzObr_0VjJ6EbO0nj0w52TWlyjVeWaIkLPnetbbJm4,EboQ_iiM9N-Ft9tLlhnT0rclJhp403BSX_3gpDWy2Oo,1Z2BPERs0Y4itzkPyemGUeFidbY1FdNZLoTSOf_pAek,LnGarZD7DPMePZVRrUSOGSihsBE2qAFgOOTSfBVaVkQ,gvC0ehii_s9I8ZjlhJyyb2fOQpI5f68MrYt9bF-fPDs.jpg"/>
          <p:cNvPicPr>
            <a:picLocks noChangeAspect="1"/>
          </p:cNvPicPr>
          <p:nvPr/>
        </p:nvPicPr>
        <p:blipFill rotWithShape="1">
          <a:blip r:embed="rId3">
            <a:extLst>
              <a:ext uri="{28A0092B-C50C-407E-A947-70E740481C1C}">
                <a14:useLocalDpi xmlns:a14="http://schemas.microsoft.com/office/drawing/2010/main" val="0"/>
              </a:ext>
            </a:extLst>
          </a:blip>
          <a:srcRect b="7834"/>
          <a:stretch/>
        </p:blipFill>
        <p:spPr>
          <a:xfrm>
            <a:off x="3352800" y="82419"/>
            <a:ext cx="5562599" cy="5861181"/>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8600" y="5029200"/>
            <a:ext cx="1826968" cy="633349"/>
          </a:xfrm>
          <a:prstGeom prst="rect">
            <a:avLst/>
          </a:prstGeom>
        </p:spPr>
      </p:pic>
    </p:spTree>
    <p:extLst>
      <p:ext uri="{BB962C8B-B14F-4D97-AF65-F5344CB8AC3E}">
        <p14:creationId xmlns:p14="http://schemas.microsoft.com/office/powerpoint/2010/main" val="146595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p:nvPr/>
        </p:nvSpPr>
        <p:spPr>
          <a:xfrm>
            <a:off x="381000" y="200827"/>
            <a:ext cx="8761415" cy="618631"/>
          </a:xfrm>
          <a:prstGeom prst="rect">
            <a:avLst/>
          </a:prstGeom>
          <a:ln w="12700">
            <a:solidFill>
              <a:srgbClr val="93C15B"/>
            </a:solidFill>
            <a:miter lim="400000"/>
          </a:ln>
          <a:extLst>
            <a:ext uri="{C572A759-6A51-4108-AA02-DFA0A04FC94B}">
              <ma14:wrappingTextBoxFlag xmlns:ma14="http://schemas.microsoft.com/office/mac/drawingml/2011/main" val="1"/>
            </a:ext>
          </a:extLst>
        </p:spPr>
        <p:txBody>
          <a:bodyPr wrap="square" lIns="32004" tIns="32004" rIns="32004" bIns="32004" anchor="ctr">
            <a:spAutoFit/>
          </a:bodyPr>
          <a:lstStyle>
            <a:lvl1pPr algn="ctr" defTabSz="546100">
              <a:defRPr sz="5000" b="1" spc="-150">
                <a:solidFill>
                  <a:srgbClr val="444444"/>
                </a:solidFill>
                <a:latin typeface="+mj-lt"/>
                <a:ea typeface="+mj-ea"/>
                <a:cs typeface="+mj-cs"/>
                <a:sym typeface="ArialUnicodeMS"/>
              </a:defRPr>
            </a:lvl1pPr>
          </a:lstStyle>
          <a:p>
            <a:pPr lvl="0" algn="l">
              <a:defRPr sz="1800" b="0" spc="0">
                <a:solidFill>
                  <a:srgbClr val="000000"/>
                </a:solidFill>
              </a:defRPr>
            </a:pPr>
            <a:r>
              <a:rPr lang="en-US" sz="3600" i="1" spc="-95" dirty="0">
                <a:solidFill>
                  <a:schemeClr val="tx1"/>
                </a:solidFill>
                <a:latin typeface="Baskerville SemiBold" charset="0"/>
                <a:ea typeface="Baskerville SemiBold" charset="0"/>
                <a:cs typeface="Baskerville SemiBold" charset="0"/>
              </a:rPr>
              <a:t>Research-based Communications</a:t>
            </a:r>
            <a:endParaRPr sz="3600" i="1" spc="-95" dirty="0">
              <a:solidFill>
                <a:schemeClr val="tx1"/>
              </a:solidFill>
              <a:latin typeface="Baskerville SemiBold" charset="0"/>
              <a:ea typeface="Baskerville SemiBold" charset="0"/>
              <a:cs typeface="Baskerville SemiBold" charset="0"/>
            </a:endParaRPr>
          </a:p>
        </p:txBody>
      </p:sp>
      <p:grpSp>
        <p:nvGrpSpPr>
          <p:cNvPr id="301" name="Group 301"/>
          <p:cNvGrpSpPr/>
          <p:nvPr/>
        </p:nvGrpSpPr>
        <p:grpSpPr>
          <a:xfrm>
            <a:off x="381000" y="1447802"/>
            <a:ext cx="1376690" cy="4038599"/>
            <a:chOff x="0" y="0"/>
            <a:chExt cx="2184400" cy="5384798"/>
          </a:xfrm>
        </p:grpSpPr>
        <p:grpSp>
          <p:nvGrpSpPr>
            <p:cNvPr id="299" name="Group 299"/>
            <p:cNvGrpSpPr/>
            <p:nvPr/>
          </p:nvGrpSpPr>
          <p:grpSpPr>
            <a:xfrm>
              <a:off x="0" y="0"/>
              <a:ext cx="2184400" cy="5384799"/>
              <a:chOff x="0" y="0"/>
              <a:chExt cx="2184400" cy="5384798"/>
            </a:xfrm>
          </p:grpSpPr>
          <p:sp>
            <p:nvSpPr>
              <p:cNvPr id="297" name="Shape 297"/>
              <p:cNvSpPr/>
              <p:nvPr/>
            </p:nvSpPr>
            <p:spPr>
              <a:xfrm>
                <a:off x="1641" y="0"/>
                <a:ext cx="2181027" cy="5384799"/>
              </a:xfrm>
              <a:prstGeom prst="roundRect">
                <a:avLst>
                  <a:gd name="adj" fmla="val 8734"/>
                </a:avLst>
              </a:prstGeom>
              <a:solidFill>
                <a:srgbClr val="374765"/>
              </a:solidFill>
              <a:ln w="25400" cap="flat">
                <a:solidFill>
                  <a:srgbClr val="000000">
                    <a:alpha val="0"/>
                  </a:srgbClr>
                </a:solidFill>
                <a:prstDash val="solid"/>
                <a:miter lim="400000"/>
              </a:ln>
              <a:effectLst/>
            </p:spPr>
            <p:txBody>
              <a:bodyPr wrap="square" lIns="0" tIns="0" rIns="0" bIns="0" numCol="1" anchor="ctr">
                <a:noAutofit/>
              </a:bodyPr>
              <a:lstStyle/>
              <a:p>
                <a:pPr algn="ctr" defTabSz="368045">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8" name="Shape 298"/>
              <p:cNvSpPr/>
              <p:nvPr/>
            </p:nvSpPr>
            <p:spPr>
              <a:xfrm>
                <a:off x="0" y="1743316"/>
                <a:ext cx="2184400" cy="2540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46100">
                  <a:defRPr sz="2600">
                    <a:solidFill>
                      <a:srgbClr val="FFFFFF"/>
                    </a:solidFill>
                    <a:latin typeface="+mj-lt"/>
                    <a:ea typeface="+mj-ea"/>
                    <a:cs typeface="+mj-cs"/>
                    <a:sym typeface="ArialUnicodeMS"/>
                  </a:defRPr>
                </a:lvl1pPr>
              </a:lstStyle>
              <a:p>
                <a:pPr lvl="0">
                  <a:defRPr sz="1800">
                    <a:solidFill>
                      <a:srgbClr val="000000"/>
                    </a:solidFill>
                  </a:defRPr>
                </a:pPr>
                <a:r>
                  <a:rPr lang="en-US" sz="1600" dirty="0">
                    <a:solidFill>
                      <a:srgbClr val="CCFFCC"/>
                    </a:solidFill>
                  </a:rPr>
                  <a:t>4</a:t>
                </a:r>
                <a:r>
                  <a:rPr sz="1600" dirty="0">
                    <a:solidFill>
                      <a:srgbClr val="CCFFCC"/>
                    </a:solidFill>
                  </a:rPr>
                  <a:t>000+ online participants - nationally representative sample</a:t>
                </a:r>
              </a:p>
            </p:txBody>
          </p:sp>
        </p:grpSp>
        <p:sp>
          <p:nvSpPr>
            <p:cNvPr id="300" name="Shape 300"/>
            <p:cNvSpPr/>
            <p:nvPr/>
          </p:nvSpPr>
          <p:spPr>
            <a:xfrm>
              <a:off x="129291" y="292748"/>
              <a:ext cx="1928985" cy="5398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46100">
                <a:defRPr sz="3000" b="1">
                  <a:solidFill>
                    <a:srgbClr val="FFFFFF"/>
                  </a:solidFill>
                  <a:latin typeface="+mj-lt"/>
                  <a:ea typeface="+mj-ea"/>
                  <a:cs typeface="+mj-cs"/>
                  <a:sym typeface="ArialUnicodeMS"/>
                </a:defRPr>
              </a:lvl1pPr>
            </a:lstStyle>
            <a:p>
              <a:pPr lvl="0">
                <a:defRPr sz="1800" b="0">
                  <a:solidFill>
                    <a:srgbClr val="000000"/>
                  </a:solidFill>
                </a:defRPr>
              </a:pPr>
              <a:r>
                <a:rPr dirty="0">
                  <a:solidFill>
                    <a:srgbClr val="CCFFCC"/>
                  </a:solidFill>
                </a:rPr>
                <a:t>Sample</a:t>
              </a:r>
            </a:p>
          </p:txBody>
        </p:sp>
      </p:grpSp>
      <p:grpSp>
        <p:nvGrpSpPr>
          <p:cNvPr id="304" name="Group 304"/>
          <p:cNvGrpSpPr/>
          <p:nvPr/>
        </p:nvGrpSpPr>
        <p:grpSpPr>
          <a:xfrm>
            <a:off x="1876274" y="1483916"/>
            <a:ext cx="1450182" cy="4000503"/>
            <a:chOff x="0" y="0"/>
            <a:chExt cx="2578100" cy="5334003"/>
          </a:xfrm>
        </p:grpSpPr>
        <p:sp>
          <p:nvSpPr>
            <p:cNvPr id="302" name="Shape 302"/>
            <p:cNvSpPr/>
            <p:nvPr/>
          </p:nvSpPr>
          <p:spPr>
            <a:xfrm>
              <a:off x="40762" y="0"/>
              <a:ext cx="2537339" cy="5334004"/>
            </a:xfrm>
            <a:prstGeom prst="rightArrow">
              <a:avLst>
                <a:gd name="adj1" fmla="val 55492"/>
                <a:gd name="adj2" fmla="val 22231"/>
              </a:avLst>
            </a:prstGeom>
            <a:solidFill>
              <a:srgbClr val="FFFFFF"/>
            </a:solidFill>
            <a:ln w="25400" cap="flat">
              <a:solidFill>
                <a:srgbClr val="D0542E"/>
              </a:solidFill>
              <a:prstDash val="solid"/>
              <a:miter lim="400000"/>
            </a:ln>
            <a:effectLst/>
          </p:spPr>
          <p:txBody>
            <a:bodyPr wrap="square" lIns="0" tIns="0" rIns="0" bIns="0" numCol="1" anchor="ctr">
              <a:noAutofit/>
            </a:bodyPr>
            <a:lstStyle/>
            <a:p>
              <a:pPr algn="ctr" defTabSz="368045">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3" name="Shape 303"/>
            <p:cNvSpPr/>
            <p:nvPr/>
          </p:nvSpPr>
          <p:spPr>
            <a:xfrm>
              <a:off x="0" y="1824106"/>
              <a:ext cx="2573412" cy="16731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344042">
                <a:defRPr sz="1800"/>
              </a:pPr>
              <a:r>
                <a:rPr sz="1500">
                  <a:latin typeface="+mj-lt"/>
                  <a:ea typeface="+mj-ea"/>
                  <a:cs typeface="+mj-cs"/>
                  <a:sym typeface="ArialUnicodeMS"/>
                </a:rPr>
                <a:t>Random assignment to a </a:t>
              </a:r>
            </a:p>
            <a:p>
              <a:pPr algn="ctr" defTabSz="344042">
                <a:defRPr sz="1800"/>
              </a:pPr>
              <a:r>
                <a:rPr sz="1500">
                  <a:latin typeface="+mj-lt"/>
                  <a:ea typeface="+mj-ea"/>
                  <a:cs typeface="+mj-cs"/>
                  <a:sym typeface="ArialUnicodeMS"/>
                </a:rPr>
                <a:t>treatment group</a:t>
              </a:r>
            </a:p>
          </p:txBody>
        </p:sp>
      </p:grpSp>
      <p:grpSp>
        <p:nvGrpSpPr>
          <p:cNvPr id="309" name="Group 309"/>
          <p:cNvGrpSpPr/>
          <p:nvPr/>
        </p:nvGrpSpPr>
        <p:grpSpPr>
          <a:xfrm>
            <a:off x="2934106" y="1495424"/>
            <a:ext cx="3064667" cy="3971925"/>
            <a:chOff x="0" y="0"/>
            <a:chExt cx="5448296" cy="5295899"/>
          </a:xfrm>
        </p:grpSpPr>
        <p:grpSp>
          <p:nvGrpSpPr>
            <p:cNvPr id="307" name="Group 307"/>
            <p:cNvGrpSpPr/>
            <p:nvPr/>
          </p:nvGrpSpPr>
          <p:grpSpPr>
            <a:xfrm>
              <a:off x="0" y="0"/>
              <a:ext cx="5448297" cy="5295900"/>
              <a:chOff x="0" y="0"/>
              <a:chExt cx="5448296" cy="5295899"/>
            </a:xfrm>
          </p:grpSpPr>
          <p:sp>
            <p:nvSpPr>
              <p:cNvPr id="305" name="Shape 305"/>
              <p:cNvSpPr/>
              <p:nvPr/>
            </p:nvSpPr>
            <p:spPr>
              <a:xfrm>
                <a:off x="887032" y="0"/>
                <a:ext cx="3656616" cy="5295900"/>
              </a:xfrm>
              <a:prstGeom prst="roundRect">
                <a:avLst>
                  <a:gd name="adj" fmla="val 5210"/>
                </a:avLst>
              </a:prstGeom>
              <a:solidFill>
                <a:srgbClr val="374765"/>
              </a:solidFill>
              <a:ln w="25400" cap="flat">
                <a:solidFill>
                  <a:srgbClr val="000000">
                    <a:alpha val="0"/>
                  </a:srgbClr>
                </a:solidFill>
                <a:prstDash val="solid"/>
                <a:miter lim="400000"/>
              </a:ln>
              <a:effectLst/>
            </p:spPr>
            <p:txBody>
              <a:bodyPr wrap="square" lIns="0" tIns="0" rIns="0" bIns="0" numCol="1" anchor="ctr">
                <a:noAutofit/>
              </a:bodyPr>
              <a:lstStyle/>
              <a:p>
                <a:pPr algn="ctr" defTabSz="368045">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6" name="Shape 306"/>
              <p:cNvSpPr/>
              <p:nvPr/>
            </p:nvSpPr>
            <p:spPr>
              <a:xfrm>
                <a:off x="0" y="222554"/>
                <a:ext cx="5448297" cy="478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46100">
                  <a:defRPr sz="3000" b="1">
                    <a:solidFill>
                      <a:srgbClr val="FFFFFF"/>
                    </a:solidFill>
                    <a:latin typeface="+mj-lt"/>
                    <a:ea typeface="+mj-ea"/>
                    <a:cs typeface="+mj-cs"/>
                    <a:sym typeface="ArialUnicodeMS"/>
                  </a:defRPr>
                </a:lvl1pPr>
              </a:lstStyle>
              <a:p>
                <a:pPr lvl="0">
                  <a:defRPr sz="1800" b="0">
                    <a:solidFill>
                      <a:srgbClr val="000000"/>
                    </a:solidFill>
                  </a:defRPr>
                </a:pPr>
                <a:r>
                  <a:rPr dirty="0">
                    <a:solidFill>
                      <a:srgbClr val="CCFFCC"/>
                    </a:solidFill>
                  </a:rPr>
                  <a:t>Treatment Groups</a:t>
                </a:r>
              </a:p>
            </p:txBody>
          </p:sp>
        </p:grpSp>
        <p:sp>
          <p:nvSpPr>
            <p:cNvPr id="308" name="Shape 308"/>
            <p:cNvSpPr/>
            <p:nvPr/>
          </p:nvSpPr>
          <p:spPr>
            <a:xfrm>
              <a:off x="1062295" y="1193268"/>
              <a:ext cx="3390901" cy="3771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344042">
                <a:spcBef>
                  <a:spcPts val="1008"/>
                </a:spcBef>
                <a:buSzPct val="100000"/>
                <a:buAutoNum type="arabicPeriod"/>
                <a:defRPr sz="1800"/>
              </a:pPr>
              <a:r>
                <a:rPr sz="1600" i="1" dirty="0">
                  <a:solidFill>
                    <a:srgbClr val="CCFFCC"/>
                  </a:solidFill>
                  <a:latin typeface="+mj-lt"/>
                  <a:ea typeface="+mj-ea"/>
                  <a:cs typeface="+mj-cs"/>
                  <a:sym typeface="ArialUnicodeMS"/>
                </a:rPr>
                <a:t> Frame A</a:t>
              </a:r>
            </a:p>
            <a:p>
              <a:pPr defTabSz="344042">
                <a:spcBef>
                  <a:spcPts val="1008"/>
                </a:spcBef>
                <a:buSzPct val="100000"/>
                <a:buAutoNum type="arabicPeriod"/>
                <a:defRPr sz="1800"/>
              </a:pPr>
              <a:r>
                <a:rPr sz="1600" i="1" dirty="0">
                  <a:solidFill>
                    <a:srgbClr val="CCFFCC"/>
                  </a:solidFill>
                  <a:latin typeface="+mj-lt"/>
                  <a:ea typeface="+mj-ea"/>
                  <a:cs typeface="+mj-cs"/>
                  <a:sym typeface="ArialUnicodeMS"/>
                </a:rPr>
                <a:t> Frame B</a:t>
              </a:r>
            </a:p>
            <a:p>
              <a:pPr defTabSz="344042">
                <a:spcBef>
                  <a:spcPts val="1008"/>
                </a:spcBef>
                <a:buSzPct val="100000"/>
                <a:buAutoNum type="arabicPeriod"/>
                <a:defRPr sz="1800"/>
              </a:pPr>
              <a:r>
                <a:rPr sz="1600" i="1" dirty="0">
                  <a:solidFill>
                    <a:srgbClr val="CCFFCC"/>
                  </a:solidFill>
                  <a:latin typeface="+mj-lt"/>
                  <a:ea typeface="+mj-ea"/>
                  <a:cs typeface="+mj-cs"/>
                  <a:sym typeface="ArialUnicodeMS"/>
                </a:rPr>
                <a:t> Frame C</a:t>
              </a:r>
            </a:p>
            <a:p>
              <a:pPr defTabSz="344042">
                <a:spcBef>
                  <a:spcPts val="1008"/>
                </a:spcBef>
                <a:buSzPct val="100000"/>
                <a:buAutoNum type="arabicPeriod"/>
                <a:defRPr sz="1800"/>
              </a:pPr>
              <a:r>
                <a:rPr sz="1600" dirty="0">
                  <a:solidFill>
                    <a:srgbClr val="CCFFCC"/>
                  </a:solidFill>
                  <a:latin typeface="+mj-lt"/>
                  <a:ea typeface="+mj-ea"/>
                  <a:cs typeface="+mj-cs"/>
                  <a:sym typeface="ArialUnicodeMS"/>
                </a:rPr>
                <a:t> Control (No Prime)</a:t>
              </a:r>
            </a:p>
          </p:txBody>
        </p:sp>
      </p:grpSp>
      <p:grpSp>
        <p:nvGrpSpPr>
          <p:cNvPr id="313" name="Group 313"/>
          <p:cNvGrpSpPr/>
          <p:nvPr/>
        </p:nvGrpSpPr>
        <p:grpSpPr>
          <a:xfrm>
            <a:off x="5600703" y="1419224"/>
            <a:ext cx="1513695" cy="4448176"/>
            <a:chOff x="0" y="-180557"/>
            <a:chExt cx="2691011" cy="5930900"/>
          </a:xfrm>
        </p:grpSpPr>
        <p:sp>
          <p:nvSpPr>
            <p:cNvPr id="310" name="Shape 310"/>
            <p:cNvSpPr/>
            <p:nvPr/>
          </p:nvSpPr>
          <p:spPr>
            <a:xfrm>
              <a:off x="11310" y="-180557"/>
              <a:ext cx="2679701" cy="5930900"/>
            </a:xfrm>
            <a:prstGeom prst="rightArrow">
              <a:avLst>
                <a:gd name="adj1" fmla="val 69546"/>
                <a:gd name="adj2" fmla="val 33493"/>
              </a:avLst>
            </a:prstGeom>
            <a:solidFill>
              <a:srgbClr val="FFFFFF"/>
            </a:solidFill>
            <a:ln w="25400" cap="flat">
              <a:solidFill>
                <a:srgbClr val="D0542E"/>
              </a:solidFill>
              <a:prstDash val="solid"/>
              <a:miter lim="400000"/>
            </a:ln>
            <a:effectLst/>
          </p:spPr>
          <p:txBody>
            <a:bodyPr wrap="square" lIns="0" tIns="0" rIns="0" bIns="0" numCol="1" anchor="ctr">
              <a:noAutofit/>
            </a:bodyPr>
            <a:lstStyle/>
            <a:p>
              <a:pPr algn="ctr" defTabSz="368045">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1" name="Shape 311"/>
            <p:cNvSpPr/>
            <p:nvPr/>
          </p:nvSpPr>
          <p:spPr>
            <a:xfrm>
              <a:off x="117017" y="1920160"/>
              <a:ext cx="2389114" cy="2374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160020" indent="-160020" defTabSz="344042">
                <a:spcBef>
                  <a:spcPts val="1008"/>
                </a:spcBef>
                <a:buSzPct val="125000"/>
                <a:buChar char="•"/>
                <a:defRPr sz="1800"/>
              </a:pPr>
              <a:r>
                <a:rPr dirty="0">
                  <a:latin typeface="+mj-lt"/>
                  <a:ea typeface="+mj-ea"/>
                  <a:cs typeface="+mj-cs"/>
                  <a:sym typeface="ArialUnicodeMS"/>
                </a:rPr>
                <a:t>Attitudes</a:t>
              </a:r>
            </a:p>
            <a:p>
              <a:pPr marL="160020" indent="-160020" defTabSz="344042">
                <a:spcBef>
                  <a:spcPts val="1008"/>
                </a:spcBef>
                <a:buSzPct val="125000"/>
                <a:buChar char="•"/>
                <a:defRPr sz="1800"/>
              </a:pPr>
              <a:r>
                <a:rPr dirty="0">
                  <a:latin typeface="+mj-lt"/>
                  <a:ea typeface="+mj-ea"/>
                  <a:cs typeface="+mj-cs"/>
                  <a:sym typeface="ArialUnicodeMS"/>
                </a:rPr>
                <a:t>Knowledge</a:t>
              </a:r>
            </a:p>
            <a:p>
              <a:pPr marL="160020" indent="-160020" defTabSz="344042">
                <a:spcBef>
                  <a:spcPts val="1008"/>
                </a:spcBef>
                <a:buSzPct val="125000"/>
                <a:buChar char="•"/>
                <a:defRPr sz="1800"/>
              </a:pPr>
              <a:r>
                <a:rPr dirty="0">
                  <a:latin typeface="+mj-lt"/>
                  <a:ea typeface="+mj-ea"/>
                  <a:cs typeface="+mj-cs"/>
                  <a:sym typeface="ArialUnicodeMS"/>
                </a:rPr>
                <a:t>Policy Support</a:t>
              </a:r>
            </a:p>
          </p:txBody>
        </p:sp>
        <p:sp>
          <p:nvSpPr>
            <p:cNvPr id="312" name="Shape 312"/>
            <p:cNvSpPr/>
            <p:nvPr/>
          </p:nvSpPr>
          <p:spPr>
            <a:xfrm>
              <a:off x="0" y="1119177"/>
              <a:ext cx="2082800" cy="901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344042">
                <a:defRPr sz="1800"/>
              </a:pPr>
              <a:r>
                <a:rPr b="1">
                  <a:latin typeface="+mj-lt"/>
                  <a:ea typeface="+mj-ea"/>
                  <a:cs typeface="+mj-cs"/>
                  <a:sym typeface="ArialUnicodeMS"/>
                </a:rPr>
                <a:t>Outcome</a:t>
              </a:r>
            </a:p>
            <a:p>
              <a:pPr algn="ctr" defTabSz="344042">
                <a:defRPr sz="1800"/>
              </a:pPr>
              <a:r>
                <a:rPr b="1">
                  <a:latin typeface="+mj-lt"/>
                  <a:ea typeface="+mj-ea"/>
                  <a:cs typeface="+mj-cs"/>
                  <a:sym typeface="ArialUnicodeMS"/>
                </a:rPr>
                <a:t>Measures</a:t>
              </a:r>
            </a:p>
          </p:txBody>
        </p:sp>
      </p:grpSp>
      <p:grpSp>
        <p:nvGrpSpPr>
          <p:cNvPr id="318" name="Group 318"/>
          <p:cNvGrpSpPr/>
          <p:nvPr/>
        </p:nvGrpSpPr>
        <p:grpSpPr>
          <a:xfrm>
            <a:off x="7175399" y="1447800"/>
            <a:ext cx="1457326" cy="4038601"/>
            <a:chOff x="0" y="0"/>
            <a:chExt cx="2590800" cy="5384800"/>
          </a:xfrm>
        </p:grpSpPr>
        <p:grpSp>
          <p:nvGrpSpPr>
            <p:cNvPr id="316" name="Group 316"/>
            <p:cNvGrpSpPr/>
            <p:nvPr/>
          </p:nvGrpSpPr>
          <p:grpSpPr>
            <a:xfrm>
              <a:off x="0" y="0"/>
              <a:ext cx="2590801" cy="5384800"/>
              <a:chOff x="0" y="0"/>
              <a:chExt cx="2590800" cy="5384800"/>
            </a:xfrm>
          </p:grpSpPr>
          <p:sp>
            <p:nvSpPr>
              <p:cNvPr id="314" name="Shape 314"/>
              <p:cNvSpPr/>
              <p:nvPr/>
            </p:nvSpPr>
            <p:spPr>
              <a:xfrm>
                <a:off x="94071" y="0"/>
                <a:ext cx="2396855" cy="5384800"/>
              </a:xfrm>
              <a:prstGeom prst="roundRect">
                <a:avLst>
                  <a:gd name="adj" fmla="val 7948"/>
                </a:avLst>
              </a:prstGeom>
              <a:solidFill>
                <a:srgbClr val="374765"/>
              </a:solidFill>
              <a:ln w="25400" cap="flat">
                <a:solidFill>
                  <a:srgbClr val="000000">
                    <a:alpha val="0"/>
                  </a:srgbClr>
                </a:solidFill>
                <a:prstDash val="solid"/>
                <a:miter lim="400000"/>
              </a:ln>
              <a:effectLst/>
            </p:spPr>
            <p:txBody>
              <a:bodyPr wrap="square" lIns="0" tIns="0" rIns="0" bIns="0" numCol="1" anchor="ctr">
                <a:noAutofit/>
              </a:bodyPr>
              <a:lstStyle/>
              <a:p>
                <a:pPr algn="ctr" defTabSz="368045">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5" name="Shape 315"/>
              <p:cNvSpPr/>
              <p:nvPr/>
            </p:nvSpPr>
            <p:spPr>
              <a:xfrm>
                <a:off x="0" y="938390"/>
                <a:ext cx="2590801" cy="38100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46100">
                  <a:defRPr sz="2600">
                    <a:solidFill>
                      <a:srgbClr val="FFFFFF"/>
                    </a:solidFill>
                    <a:latin typeface="+mj-lt"/>
                    <a:ea typeface="+mj-ea"/>
                    <a:cs typeface="+mj-cs"/>
                    <a:sym typeface="ArialUnicodeMS"/>
                  </a:defRPr>
                </a:lvl1pPr>
              </a:lstStyle>
              <a:p>
                <a:pPr lvl="0">
                  <a:defRPr sz="1800">
                    <a:solidFill>
                      <a:srgbClr val="000000"/>
                    </a:solidFill>
                  </a:defRPr>
                </a:pPr>
                <a:r>
                  <a:rPr sz="1600" dirty="0">
                    <a:solidFill>
                      <a:srgbClr val="CCFFCC"/>
                    </a:solidFill>
                  </a:rPr>
                  <a:t>Diffs btwn treatment and control groups (controlling for demographic variability)</a:t>
                </a:r>
              </a:p>
            </p:txBody>
          </p:sp>
        </p:grpSp>
        <p:sp>
          <p:nvSpPr>
            <p:cNvPr id="317" name="Shape 317"/>
            <p:cNvSpPr/>
            <p:nvPr/>
          </p:nvSpPr>
          <p:spPr>
            <a:xfrm>
              <a:off x="375535" y="245496"/>
              <a:ext cx="181610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46100">
                <a:defRPr sz="3000" b="1">
                  <a:solidFill>
                    <a:srgbClr val="FFFFFF"/>
                  </a:solidFill>
                  <a:latin typeface="+mj-lt"/>
                  <a:ea typeface="+mj-ea"/>
                  <a:cs typeface="+mj-cs"/>
                  <a:sym typeface="ArialUnicodeMS"/>
                </a:defRPr>
              </a:lvl1pPr>
            </a:lstStyle>
            <a:p>
              <a:pPr lvl="0">
                <a:defRPr sz="1800" b="0">
                  <a:solidFill>
                    <a:srgbClr val="000000"/>
                  </a:solidFill>
                </a:defRPr>
              </a:pPr>
              <a:r>
                <a:rPr dirty="0">
                  <a:solidFill>
                    <a:srgbClr val="CCFFCC"/>
                  </a:solidFill>
                </a:rPr>
                <a:t>Analysis</a:t>
              </a:r>
            </a:p>
          </p:txBody>
        </p:sp>
      </p:grpSp>
      <p:pic>
        <p:nvPicPr>
          <p:cNvPr id="319" name="fw_logo_transparent.png"/>
          <p:cNvPicPr/>
          <p:nvPr/>
        </p:nvPicPr>
        <p:blipFill>
          <a:blip r:embed="rId3">
            <a:extLst/>
          </a:blip>
          <a:stretch>
            <a:fillRect/>
          </a:stretch>
        </p:blipFill>
        <p:spPr>
          <a:xfrm>
            <a:off x="8610600" y="6372227"/>
            <a:ext cx="419100" cy="333373"/>
          </a:xfrm>
          <a:prstGeom prst="rect">
            <a:avLst/>
          </a:prstGeom>
          <a:ln w="12700">
            <a:miter lim="400000"/>
          </a:ln>
        </p:spPr>
      </p:pic>
    </p:spTree>
    <p:extLst>
      <p:ext uri="{BB962C8B-B14F-4D97-AF65-F5344CB8AC3E}">
        <p14:creationId xmlns:p14="http://schemas.microsoft.com/office/powerpoint/2010/main" val="15280899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reeform 1"/>
          <p:cNvSpPr>
            <a:spLocks/>
          </p:cNvSpPr>
          <p:nvPr/>
        </p:nvSpPr>
        <p:spPr bwMode="auto">
          <a:xfrm>
            <a:off x="1256408" y="3352800"/>
            <a:ext cx="6623149" cy="827485"/>
          </a:xfrm>
          <a:custGeom>
            <a:avLst/>
            <a:gdLst>
              <a:gd name="T0" fmla="*/ 0 w 21600"/>
              <a:gd name="T1" fmla="+- 0 21551 11987"/>
              <a:gd name="T2" fmla="*/ 21551 h 9613"/>
              <a:gd name="T3" fmla="*/ 21600 w 21600"/>
              <a:gd name="T4" fmla="+- 0 21600 11987"/>
              <a:gd name="T5" fmla="*/ 21600 h 9613"/>
            </a:gdLst>
            <a:ahLst/>
            <a:cxnLst>
              <a:cxn ang="0">
                <a:pos x="T0" y="T2"/>
              </a:cxn>
              <a:cxn ang="0">
                <a:pos x="T3" y="T5"/>
              </a:cxn>
            </a:cxnLst>
            <a:rect l="0" t="0" r="r" b="b"/>
            <a:pathLst>
              <a:path w="21600" h="9613">
                <a:moveTo>
                  <a:pt x="0" y="9564"/>
                </a:moveTo>
                <a:cubicBezTo>
                  <a:pt x="0" y="9564"/>
                  <a:pt x="10214" y="-11987"/>
                  <a:pt x="21600" y="9613"/>
                </a:cubicBezTo>
              </a:path>
            </a:pathLst>
          </a:custGeom>
          <a:noFill/>
          <a:ln w="25400" cap="flat">
            <a:solidFill>
              <a:srgbClr val="6D6E7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18436" name="Group 4"/>
          <p:cNvGrpSpPr>
            <a:grpSpLocks/>
          </p:cNvGrpSpPr>
          <p:nvPr/>
        </p:nvGrpSpPr>
        <p:grpSpPr bwMode="auto">
          <a:xfrm>
            <a:off x="592931" y="247651"/>
            <a:ext cx="7979569" cy="1127522"/>
            <a:chOff x="0" y="0"/>
            <a:chExt cx="8936" cy="947"/>
          </a:xfrm>
        </p:grpSpPr>
        <p:sp>
          <p:nvSpPr>
            <p:cNvPr id="18434" name="Rectangle 2"/>
            <p:cNvSpPr>
              <a:spLocks/>
            </p:cNvSpPr>
            <p:nvPr/>
          </p:nvSpPr>
          <p:spPr bwMode="auto">
            <a:xfrm>
              <a:off x="0" y="0"/>
              <a:ext cx="8936" cy="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500">
                  <a:solidFill>
                    <a:srgbClr val="1A1A1A"/>
                  </a:solidFill>
                  <a:latin typeface="Myriad Pro" charset="0"/>
                  <a:ea typeface="ＭＳ Ｐゴシック" charset="0"/>
                  <a:cs typeface="Myriad Pro" charset="0"/>
                  <a:sym typeface="Myriad Pro" charset="0"/>
                </a:rPr>
                <a:t>A Well-Framed Story Arc:</a:t>
              </a:r>
            </a:p>
          </p:txBody>
        </p:sp>
        <p:sp>
          <p:nvSpPr>
            <p:cNvPr id="18435" name="Rectangle 3"/>
            <p:cNvSpPr>
              <a:spLocks/>
            </p:cNvSpPr>
            <p:nvPr/>
          </p:nvSpPr>
          <p:spPr bwMode="auto">
            <a:xfrm>
              <a:off x="0" y="563"/>
              <a:ext cx="8936"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500" dirty="0">
                  <a:solidFill>
                    <a:srgbClr val="C93719"/>
                  </a:solidFill>
                  <a:latin typeface="Myriad Pro" charset="0"/>
                  <a:ea typeface="ＭＳ Ｐゴシック" charset="0"/>
                  <a:cs typeface="Myriad Pro" charset="0"/>
                  <a:sym typeface="Myriad Pro" charset="0"/>
                </a:rPr>
                <a:t>Answering the </a:t>
              </a:r>
              <a:r>
                <a:rPr lang="en-US" sz="2500" dirty="0" smtClean="0">
                  <a:solidFill>
                    <a:srgbClr val="C93719"/>
                  </a:solidFill>
                  <a:latin typeface="Myriad Pro" charset="0"/>
                  <a:ea typeface="ＭＳ Ｐゴシック" charset="0"/>
                  <a:cs typeface="Myriad Pro" charset="0"/>
                  <a:sym typeface="Myriad Pro" charset="0"/>
                </a:rPr>
                <a:t>public</a:t>
              </a:r>
              <a:r>
                <a:rPr lang="en-US" sz="2500" dirty="0" smtClean="0">
                  <a:solidFill>
                    <a:srgbClr val="C93719"/>
                  </a:solidFill>
                  <a:latin typeface="Arial"/>
                  <a:ea typeface="ＭＳ Ｐゴシック" charset="0"/>
                  <a:cs typeface="Myriad Pro" charset="0"/>
                  <a:sym typeface="Myriad Pro" charset="0"/>
                </a:rPr>
                <a:t>’</a:t>
              </a:r>
              <a:r>
                <a:rPr lang="en-US" sz="2500" dirty="0" smtClean="0">
                  <a:solidFill>
                    <a:srgbClr val="C93719"/>
                  </a:solidFill>
                  <a:latin typeface="Myriad Pro" charset="0"/>
                  <a:ea typeface="ＭＳ Ｐゴシック" charset="0"/>
                  <a:cs typeface="Myriad Pro" charset="0"/>
                  <a:sym typeface="Myriad Pro" charset="0"/>
                </a:rPr>
                <a:t>s </a:t>
              </a:r>
              <a:r>
                <a:rPr lang="en-US" sz="2500" dirty="0">
                  <a:solidFill>
                    <a:srgbClr val="C93719"/>
                  </a:solidFill>
                  <a:latin typeface="Myriad Pro" charset="0"/>
                  <a:ea typeface="ＭＳ Ｐゴシック" charset="0"/>
                  <a:cs typeface="Myriad Pro" charset="0"/>
                  <a:sym typeface="Myriad Pro" charset="0"/>
                </a:rPr>
                <a:t>big questions about social issues</a:t>
              </a:r>
            </a:p>
          </p:txBody>
        </p:sp>
      </p:grpSp>
      <p:grpSp>
        <p:nvGrpSpPr>
          <p:cNvPr id="18439" name="Group 7"/>
          <p:cNvGrpSpPr>
            <a:grpSpLocks/>
          </p:cNvGrpSpPr>
          <p:nvPr/>
        </p:nvGrpSpPr>
        <p:grpSpPr bwMode="auto">
          <a:xfrm>
            <a:off x="591145" y="3090863"/>
            <a:ext cx="1307306" cy="1209675"/>
            <a:chOff x="0" y="0"/>
            <a:chExt cx="1464" cy="1016"/>
          </a:xfrm>
        </p:grpSpPr>
        <p:sp>
          <p:nvSpPr>
            <p:cNvPr id="18437" name="Oval 5"/>
            <p:cNvSpPr>
              <a:spLocks/>
            </p:cNvSpPr>
            <p:nvPr/>
          </p:nvSpPr>
          <p:spPr bwMode="auto">
            <a:xfrm>
              <a:off x="637" y="81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18438" name="Rectangle 6"/>
            <p:cNvSpPr>
              <a:spLocks/>
            </p:cNvSpPr>
            <p:nvPr/>
          </p:nvSpPr>
          <p:spPr bwMode="auto">
            <a:xfrm>
              <a:off x="0" y="0"/>
              <a:ext cx="1464"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solidFill>
                    <a:srgbClr val="1A1A1A"/>
                  </a:solidFill>
                  <a:latin typeface="Myriad Pro" charset="0"/>
                  <a:ea typeface="ＭＳ Ｐゴシック" charset="0"/>
                  <a:cs typeface="Myriad Pro" charset="0"/>
                  <a:sym typeface="Myriad Pro" charset="0"/>
                </a:rPr>
                <a:t>Why does this matter?</a:t>
              </a:r>
            </a:p>
          </p:txBody>
        </p:sp>
      </p:grpSp>
      <p:sp>
        <p:nvSpPr>
          <p:cNvPr id="18440" name="Rectangle 8"/>
          <p:cNvSpPr>
            <a:spLocks/>
          </p:cNvSpPr>
          <p:nvPr/>
        </p:nvSpPr>
        <p:spPr bwMode="auto">
          <a:xfrm>
            <a:off x="685800" y="4800600"/>
            <a:ext cx="124718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buClr>
                <a:srgbClr val="C93719"/>
              </a:buClr>
              <a:buSzPct val="100000"/>
              <a:buFont typeface="System Font Regular" charset="0"/>
              <a:buChar char="‣"/>
            </a:pPr>
            <a:r>
              <a:rPr lang="en-US" sz="2000" dirty="0">
                <a:solidFill>
                  <a:srgbClr val="1A1A1A"/>
                </a:solidFill>
                <a:latin typeface="Myriad Pro Bold" charset="0"/>
                <a:ea typeface="ＭＳ Ｐゴシック" charset="0"/>
                <a:cs typeface="Myriad Pro Bold" charset="0"/>
                <a:sym typeface="Myriad Pro Bold" charset="0"/>
              </a:rPr>
              <a:t>VALUES</a:t>
            </a:r>
          </a:p>
        </p:txBody>
      </p:sp>
      <p:grpSp>
        <p:nvGrpSpPr>
          <p:cNvPr id="18443" name="Group 11"/>
          <p:cNvGrpSpPr>
            <a:grpSpLocks/>
          </p:cNvGrpSpPr>
          <p:nvPr/>
        </p:nvGrpSpPr>
        <p:grpSpPr bwMode="auto">
          <a:xfrm>
            <a:off x="7099102" y="3090863"/>
            <a:ext cx="1571625" cy="1209675"/>
            <a:chOff x="0" y="0"/>
            <a:chExt cx="1760" cy="1016"/>
          </a:xfrm>
        </p:grpSpPr>
        <p:sp>
          <p:nvSpPr>
            <p:cNvPr id="18441" name="Oval 9"/>
            <p:cNvSpPr>
              <a:spLocks/>
            </p:cNvSpPr>
            <p:nvPr/>
          </p:nvSpPr>
          <p:spPr bwMode="auto">
            <a:xfrm>
              <a:off x="781" y="81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18442" name="Rectangle 10"/>
            <p:cNvSpPr>
              <a:spLocks/>
            </p:cNvSpPr>
            <p:nvPr/>
          </p:nvSpPr>
          <p:spPr bwMode="auto">
            <a:xfrm>
              <a:off x="0" y="0"/>
              <a:ext cx="1760"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a:solidFill>
                    <a:srgbClr val="1A1A1A"/>
                  </a:solidFill>
                  <a:latin typeface="Myriad Pro" charset="0"/>
                  <a:ea typeface="ＭＳ Ｐゴシック" charset="0"/>
                  <a:cs typeface="Myriad Pro" charset="0"/>
                  <a:sym typeface="Myriad Pro" charset="0"/>
                </a:rPr>
                <a:t>What can we do about it?</a:t>
              </a:r>
            </a:p>
          </p:txBody>
        </p:sp>
      </p:grpSp>
      <p:sp>
        <p:nvSpPr>
          <p:cNvPr id="18444" name="Rectangle 12"/>
          <p:cNvSpPr>
            <a:spLocks/>
          </p:cNvSpPr>
          <p:nvPr/>
        </p:nvSpPr>
        <p:spPr bwMode="auto">
          <a:xfrm>
            <a:off x="7010401" y="4500562"/>
            <a:ext cx="1667470"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buClr>
                <a:srgbClr val="C93719"/>
              </a:buClr>
              <a:buSzPct val="100000"/>
              <a:buFont typeface="System Font Regular" charset="0"/>
              <a:buChar char="‣"/>
            </a:pPr>
            <a:r>
              <a:rPr lang="en-US" sz="2000" dirty="0">
                <a:solidFill>
                  <a:srgbClr val="1A1A1A"/>
                </a:solidFill>
                <a:latin typeface="Myriad Pro Bold" charset="0"/>
                <a:ea typeface="ＭＳ Ｐゴシック" charset="0"/>
                <a:cs typeface="Myriad Pro Bold" charset="0"/>
                <a:sym typeface="Myriad Pro Bold" charset="0"/>
              </a:rPr>
              <a:t> PRINCIPLES</a:t>
            </a:r>
          </a:p>
          <a:p>
            <a:pPr algn="l">
              <a:buClr>
                <a:srgbClr val="C93719"/>
              </a:buClr>
              <a:buSzPct val="100000"/>
              <a:buFont typeface="System Font Regular" charset="0"/>
              <a:buChar char="‣"/>
            </a:pPr>
            <a:r>
              <a:rPr lang="en-US" sz="2000" dirty="0">
                <a:solidFill>
                  <a:srgbClr val="1A1A1A"/>
                </a:solidFill>
                <a:latin typeface="Myriad Pro Bold" charset="0"/>
                <a:ea typeface="ＭＳ Ｐゴシック" charset="0"/>
                <a:cs typeface="Myriad Pro Bold" charset="0"/>
                <a:sym typeface="Myriad Pro Bold" charset="0"/>
              </a:rPr>
              <a:t> EFFICACY</a:t>
            </a:r>
          </a:p>
          <a:p>
            <a:pPr algn="l">
              <a:buClr>
                <a:srgbClr val="C93719"/>
              </a:buClr>
              <a:buSzPct val="100000"/>
              <a:buFont typeface="System Font Regular" charset="0"/>
              <a:buChar char="‣"/>
            </a:pPr>
            <a:r>
              <a:rPr lang="en-US" sz="2000" dirty="0">
                <a:solidFill>
                  <a:srgbClr val="1A1A1A"/>
                </a:solidFill>
                <a:latin typeface="Myriad Pro Bold" charset="0"/>
                <a:ea typeface="ＭＳ Ｐゴシック" charset="0"/>
                <a:cs typeface="Myriad Pro Bold" charset="0"/>
                <a:sym typeface="Myriad Pro Bold" charset="0"/>
              </a:rPr>
              <a:t> SOLUTIONS </a:t>
            </a:r>
          </a:p>
        </p:txBody>
      </p:sp>
      <p:grpSp>
        <p:nvGrpSpPr>
          <p:cNvPr id="18447" name="Group 15"/>
          <p:cNvGrpSpPr>
            <a:grpSpLocks/>
          </p:cNvGrpSpPr>
          <p:nvPr/>
        </p:nvGrpSpPr>
        <p:grpSpPr bwMode="auto">
          <a:xfrm>
            <a:off x="4953298" y="2362200"/>
            <a:ext cx="1864519" cy="1190625"/>
            <a:chOff x="171" y="0"/>
            <a:chExt cx="2088" cy="1000"/>
          </a:xfrm>
        </p:grpSpPr>
        <p:sp>
          <p:nvSpPr>
            <p:cNvPr id="18445" name="Oval 13"/>
            <p:cNvSpPr>
              <a:spLocks/>
            </p:cNvSpPr>
            <p:nvPr/>
          </p:nvSpPr>
          <p:spPr bwMode="auto">
            <a:xfrm>
              <a:off x="933" y="800"/>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18446" name="Rectangle 14"/>
            <p:cNvSpPr>
              <a:spLocks/>
            </p:cNvSpPr>
            <p:nvPr/>
          </p:nvSpPr>
          <p:spPr bwMode="auto">
            <a:xfrm>
              <a:off x="171" y="0"/>
              <a:ext cx="2088"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solidFill>
                    <a:srgbClr val="1A1A1A"/>
                  </a:solidFill>
                  <a:latin typeface="Myriad Pro" charset="0"/>
                  <a:ea typeface="ＭＳ Ｐゴシック" charset="0"/>
                  <a:cs typeface="Myriad Pro" charset="0"/>
                  <a:sym typeface="Myriad Pro" charset="0"/>
                </a:rPr>
                <a:t>If </a:t>
              </a:r>
              <a:r>
                <a:rPr lang="en-US" sz="2000" dirty="0" smtClean="0">
                  <a:solidFill>
                    <a:srgbClr val="1A1A1A"/>
                  </a:solidFill>
                  <a:latin typeface="Myriad Pro" charset="0"/>
                  <a:ea typeface="ＭＳ Ｐゴシック" charset="0"/>
                  <a:cs typeface="Myriad Pro" charset="0"/>
                  <a:sym typeface="Myriad Pro" charset="0"/>
                </a:rPr>
                <a:t>it</a:t>
              </a:r>
              <a:r>
                <a:rPr lang="en-US" sz="2000" dirty="0" smtClean="0">
                  <a:solidFill>
                    <a:srgbClr val="1A1A1A"/>
                  </a:solidFill>
                  <a:latin typeface="Arial"/>
                  <a:ea typeface="ＭＳ Ｐゴシック" charset="0"/>
                  <a:cs typeface="Myriad Pro" charset="0"/>
                  <a:sym typeface="Myriad Pro" charset="0"/>
                </a:rPr>
                <a:t>’</a:t>
              </a:r>
              <a:r>
                <a:rPr lang="en-US" sz="2000" dirty="0" smtClean="0">
                  <a:solidFill>
                    <a:srgbClr val="1A1A1A"/>
                  </a:solidFill>
                  <a:latin typeface="Myriad Pro" charset="0"/>
                  <a:ea typeface="ＭＳ Ｐゴシック" charset="0"/>
                  <a:cs typeface="Myriad Pro" charset="0"/>
                  <a:sym typeface="Myriad Pro" charset="0"/>
                </a:rPr>
                <a:t>s </a:t>
              </a:r>
              <a:r>
                <a:rPr lang="en-US" sz="2000" dirty="0">
                  <a:solidFill>
                    <a:srgbClr val="1A1A1A"/>
                  </a:solidFill>
                  <a:latin typeface="Myriad Pro" charset="0"/>
                  <a:ea typeface="ＭＳ Ｐゴシック" charset="0"/>
                  <a:cs typeface="Myriad Pro" charset="0"/>
                  <a:sym typeface="Myriad Pro" charset="0"/>
                </a:rPr>
                <a:t>not working, why not?</a:t>
              </a:r>
            </a:p>
          </p:txBody>
        </p:sp>
      </p:grpSp>
      <p:sp>
        <p:nvSpPr>
          <p:cNvPr id="18448" name="Rectangle 16"/>
          <p:cNvSpPr>
            <a:spLocks/>
          </p:cNvSpPr>
          <p:nvPr/>
        </p:nvSpPr>
        <p:spPr bwMode="auto">
          <a:xfrm>
            <a:off x="3505200" y="3733800"/>
            <a:ext cx="2263974"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buClr>
                <a:srgbClr val="C93719"/>
              </a:buClr>
              <a:buSzPct val="100000"/>
              <a:buFont typeface="System Font Regular" charset="0"/>
              <a:buChar char="‣"/>
            </a:pPr>
            <a:r>
              <a:rPr lang="en-US" sz="2000" dirty="0">
                <a:solidFill>
                  <a:srgbClr val="1A1A1A"/>
                </a:solidFill>
                <a:latin typeface="Myriad Pro Bold" charset="0"/>
                <a:ea typeface="ＭＳ Ｐゴシック" charset="0"/>
                <a:cs typeface="Myriad Pro Bold" charset="0"/>
                <a:sym typeface="Myriad Pro Bold" charset="0"/>
              </a:rPr>
              <a:t> METAPHORS</a:t>
            </a:r>
          </a:p>
          <a:p>
            <a:pPr algn="l">
              <a:buClr>
                <a:srgbClr val="C93719"/>
              </a:buClr>
              <a:buSzPct val="100000"/>
              <a:buFont typeface="System Font Regular" charset="0"/>
              <a:buChar char="‣"/>
            </a:pPr>
            <a:r>
              <a:rPr lang="en-US" sz="2000" dirty="0">
                <a:solidFill>
                  <a:srgbClr val="1A1A1A"/>
                </a:solidFill>
                <a:latin typeface="Myriad Pro Bold" charset="0"/>
                <a:ea typeface="ＭＳ Ｐゴシック" charset="0"/>
                <a:cs typeface="Myriad Pro Bold" charset="0"/>
                <a:sym typeface="Myriad Pro Bold" charset="0"/>
              </a:rPr>
              <a:t> EXAMPLES</a:t>
            </a:r>
          </a:p>
          <a:p>
            <a:pPr algn="l">
              <a:buClr>
                <a:srgbClr val="C93719"/>
              </a:buClr>
              <a:buSzPct val="100000"/>
              <a:buFont typeface="System Font Regular" charset="0"/>
              <a:buChar char="‣"/>
            </a:pPr>
            <a:r>
              <a:rPr lang="en-US" sz="2000" dirty="0" smtClean="0">
                <a:solidFill>
                  <a:srgbClr val="1A1A1A"/>
                </a:solidFill>
                <a:latin typeface="Myriad Pro Bold" charset="0"/>
                <a:ea typeface="ＭＳ Ｐゴシック" charset="0"/>
                <a:cs typeface="Myriad Pro Bold" charset="0"/>
                <a:sym typeface="Myriad Pro Bold" charset="0"/>
              </a:rPr>
              <a:t>EXPLANATIONS</a:t>
            </a:r>
            <a:endParaRPr lang="en-US" sz="2000" dirty="0">
              <a:solidFill>
                <a:srgbClr val="1A1A1A"/>
              </a:solidFill>
              <a:latin typeface="Myriad Pro Bold" charset="0"/>
              <a:ea typeface="ＭＳ Ｐゴシック" charset="0"/>
              <a:cs typeface="Myriad Pro Bold" charset="0"/>
              <a:sym typeface="Myriad Pro Bold" charset="0"/>
            </a:endParaRPr>
          </a:p>
        </p:txBody>
      </p:sp>
      <p:grpSp>
        <p:nvGrpSpPr>
          <p:cNvPr id="18451" name="Group 19"/>
          <p:cNvGrpSpPr>
            <a:grpSpLocks/>
          </p:cNvGrpSpPr>
          <p:nvPr/>
        </p:nvGrpSpPr>
        <p:grpSpPr bwMode="auto">
          <a:xfrm>
            <a:off x="2348508" y="2381250"/>
            <a:ext cx="2171700" cy="1185863"/>
            <a:chOff x="0" y="0"/>
            <a:chExt cx="2432" cy="996"/>
          </a:xfrm>
        </p:grpSpPr>
        <p:sp>
          <p:nvSpPr>
            <p:cNvPr id="18449" name="Oval 17"/>
            <p:cNvSpPr>
              <a:spLocks/>
            </p:cNvSpPr>
            <p:nvPr/>
          </p:nvSpPr>
          <p:spPr bwMode="auto">
            <a:xfrm>
              <a:off x="1117" y="79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18450" name="Rectangle 18"/>
            <p:cNvSpPr>
              <a:spLocks/>
            </p:cNvSpPr>
            <p:nvPr/>
          </p:nvSpPr>
          <p:spPr bwMode="auto">
            <a:xfrm>
              <a:off x="0" y="0"/>
              <a:ext cx="2432"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smtClean="0">
                  <a:solidFill>
                    <a:srgbClr val="1A1A1A"/>
                  </a:solidFill>
                  <a:latin typeface="Myriad Pro" charset="0"/>
                  <a:ea typeface="ＭＳ Ｐゴシック" charset="0"/>
                  <a:cs typeface="Myriad Pro" charset="0"/>
                  <a:sym typeface="Myriad Pro" charset="0"/>
                </a:rPr>
                <a:t>What</a:t>
              </a:r>
              <a:r>
                <a:rPr lang="en-US" sz="2000" dirty="0" smtClean="0">
                  <a:solidFill>
                    <a:srgbClr val="1A1A1A"/>
                  </a:solidFill>
                  <a:latin typeface="Arial"/>
                  <a:ea typeface="ＭＳ Ｐゴシック" charset="0"/>
                  <a:cs typeface="Myriad Pro" charset="0"/>
                  <a:sym typeface="Myriad Pro" charset="0"/>
                </a:rPr>
                <a:t>’</a:t>
              </a:r>
              <a:r>
                <a:rPr lang="en-US" sz="2000" dirty="0" smtClean="0">
                  <a:solidFill>
                    <a:srgbClr val="1A1A1A"/>
                  </a:solidFill>
                  <a:latin typeface="Myriad Pro" charset="0"/>
                  <a:ea typeface="ＭＳ Ｐゴシック" charset="0"/>
                  <a:cs typeface="Myriad Pro" charset="0"/>
                  <a:sym typeface="Myriad Pro" charset="0"/>
                </a:rPr>
                <a:t>s </a:t>
              </a:r>
              <a:r>
                <a:rPr lang="en-US" sz="2000" dirty="0">
                  <a:solidFill>
                    <a:srgbClr val="1A1A1A"/>
                  </a:solidFill>
                  <a:latin typeface="Myriad Pro" charset="0"/>
                  <a:ea typeface="ＭＳ Ｐゴシック" charset="0"/>
                  <a:cs typeface="Myriad Pro" charset="0"/>
                  <a:sym typeface="Myriad Pro" charset="0"/>
                </a:rPr>
                <a:t>this about? </a:t>
              </a:r>
            </a:p>
            <a:p>
              <a:r>
                <a:rPr lang="en-US" sz="2000" dirty="0">
                  <a:solidFill>
                    <a:srgbClr val="1A1A1A"/>
                  </a:solidFill>
                  <a:latin typeface="Myriad Pro" charset="0"/>
                  <a:ea typeface="ＭＳ Ｐゴシック" charset="0"/>
                  <a:cs typeface="Myriad Pro" charset="0"/>
                  <a:sym typeface="Myriad Pro" charset="0"/>
                </a:rPr>
                <a:t>How does this work?</a:t>
              </a:r>
            </a:p>
          </p:txBody>
        </p:sp>
      </p:grpSp>
      <p:pic>
        <p:nvPicPr>
          <p:cNvPr id="22" name="fw_logo_transparent.png"/>
          <p:cNvPicPr/>
          <p:nvPr/>
        </p:nvPicPr>
        <p:blipFill>
          <a:blip r:embed="rId3">
            <a:extLst/>
          </a:blip>
          <a:stretch>
            <a:fillRect/>
          </a:stretch>
        </p:blipFill>
        <p:spPr>
          <a:xfrm>
            <a:off x="8610600" y="6372227"/>
            <a:ext cx="419100" cy="333373"/>
          </a:xfrm>
          <a:prstGeom prst="rect">
            <a:avLst/>
          </a:prstGeom>
          <a:ln w="12700">
            <a:miter lim="400000"/>
          </a:ln>
        </p:spPr>
      </p:pic>
    </p:spTree>
    <p:extLst>
      <p:ext uri="{BB962C8B-B14F-4D97-AF65-F5344CB8AC3E}">
        <p14:creationId xmlns:p14="http://schemas.microsoft.com/office/powerpoint/2010/main" val="932512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p:cNvSpPr>
          <p:nvPr/>
        </p:nvSpPr>
        <p:spPr bwMode="auto">
          <a:xfrm>
            <a:off x="526852" y="4205288"/>
            <a:ext cx="1535906" cy="196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b="1" dirty="0">
                <a:solidFill>
                  <a:srgbClr val="343434"/>
                </a:solidFill>
                <a:latin typeface="Myriad Pro Bold" charset="0"/>
                <a:ea typeface="ＭＳ Ｐゴシック" charset="0"/>
                <a:cs typeface="Myriad Pro Bold" charset="0"/>
                <a:sym typeface="Myriad Pro Bold" charset="0"/>
              </a:rPr>
              <a:t>Human Potential</a:t>
            </a:r>
            <a:r>
              <a:rPr lang="en-US" sz="1500" dirty="0">
                <a:solidFill>
                  <a:srgbClr val="343434"/>
                </a:solidFill>
                <a:latin typeface="Myriad Pro Bold" charset="0"/>
                <a:ea typeface="ＭＳ Ｐゴシック" charset="0"/>
                <a:cs typeface="Myriad Pro Bold" charset="0"/>
                <a:sym typeface="Myriad Pro Bold" charset="0"/>
              </a:rPr>
              <a:t>:</a:t>
            </a:r>
            <a:r>
              <a:rPr lang="en-US" sz="1500" dirty="0">
                <a:solidFill>
                  <a:srgbClr val="343434"/>
                </a:solidFill>
                <a:latin typeface="Myriad Pro" charset="0"/>
                <a:ea typeface="ＭＳ Ｐゴシック" charset="0"/>
                <a:cs typeface="Myriad Pro" charset="0"/>
                <a:sym typeface="Myriad Pro" charset="0"/>
              </a:rPr>
              <a:t> Human services help everyone to reach our potential, so we can all contribute fully to our communities</a:t>
            </a:r>
          </a:p>
        </p:txBody>
      </p:sp>
      <p:sp>
        <p:nvSpPr>
          <p:cNvPr id="21510" name="Rectangle 6"/>
          <p:cNvSpPr>
            <a:spLocks/>
          </p:cNvSpPr>
          <p:nvPr/>
        </p:nvSpPr>
        <p:spPr bwMode="auto">
          <a:xfrm>
            <a:off x="592931" y="917972"/>
            <a:ext cx="7979569"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500" dirty="0">
                <a:solidFill>
                  <a:srgbClr val="C93719"/>
                </a:solidFill>
                <a:latin typeface="Myriad Pro" charset="0"/>
                <a:ea typeface="ＭＳ Ｐゴシック" charset="0"/>
                <a:cs typeface="Myriad Pro" charset="0"/>
                <a:sym typeface="Myriad Pro" charset="0"/>
              </a:rPr>
              <a:t>Answering the </a:t>
            </a:r>
            <a:r>
              <a:rPr lang="en-US" sz="2500" dirty="0" smtClean="0">
                <a:solidFill>
                  <a:srgbClr val="C93719"/>
                </a:solidFill>
                <a:latin typeface="Myriad Pro" charset="0"/>
                <a:ea typeface="ＭＳ Ｐゴシック" charset="0"/>
                <a:cs typeface="Myriad Pro" charset="0"/>
                <a:sym typeface="Myriad Pro" charset="0"/>
              </a:rPr>
              <a:t>public</a:t>
            </a:r>
            <a:r>
              <a:rPr lang="en-US" sz="2500" dirty="0" smtClean="0">
                <a:solidFill>
                  <a:srgbClr val="C93719"/>
                </a:solidFill>
                <a:latin typeface="Arial"/>
                <a:ea typeface="ＭＳ Ｐゴシック" charset="0"/>
                <a:cs typeface="Myriad Pro" charset="0"/>
                <a:sym typeface="Myriad Pro" charset="0"/>
              </a:rPr>
              <a:t>’</a:t>
            </a:r>
            <a:r>
              <a:rPr lang="en-US" sz="2500" dirty="0" smtClean="0">
                <a:solidFill>
                  <a:srgbClr val="C93719"/>
                </a:solidFill>
                <a:latin typeface="Myriad Pro" charset="0"/>
                <a:ea typeface="ＭＳ Ｐゴシック" charset="0"/>
                <a:cs typeface="Myriad Pro" charset="0"/>
                <a:sym typeface="Myriad Pro" charset="0"/>
              </a:rPr>
              <a:t>s </a:t>
            </a:r>
            <a:r>
              <a:rPr lang="en-US" sz="2500" dirty="0">
                <a:solidFill>
                  <a:srgbClr val="C93719"/>
                </a:solidFill>
                <a:latin typeface="Myriad Pro" charset="0"/>
                <a:ea typeface="ＭＳ Ｐゴシック" charset="0"/>
                <a:cs typeface="Myriad Pro" charset="0"/>
                <a:sym typeface="Myriad Pro" charset="0"/>
              </a:rPr>
              <a:t>big questions about social issues</a:t>
            </a:r>
          </a:p>
        </p:txBody>
      </p:sp>
      <p:sp>
        <p:nvSpPr>
          <p:cNvPr id="21511" name="Rectangle 7"/>
          <p:cNvSpPr>
            <a:spLocks/>
          </p:cNvSpPr>
          <p:nvPr/>
        </p:nvSpPr>
        <p:spPr bwMode="auto">
          <a:xfrm>
            <a:off x="592931" y="247650"/>
            <a:ext cx="797956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500">
                <a:solidFill>
                  <a:srgbClr val="1A1A1A"/>
                </a:solidFill>
                <a:latin typeface="Myriad Pro" charset="0"/>
                <a:ea typeface="ＭＳ Ｐゴシック" charset="0"/>
                <a:cs typeface="Myriad Pro" charset="0"/>
                <a:sym typeface="Myriad Pro" charset="0"/>
              </a:rPr>
              <a:t>A Well-Framed Story Arc:</a:t>
            </a:r>
          </a:p>
        </p:txBody>
      </p:sp>
      <p:sp>
        <p:nvSpPr>
          <p:cNvPr id="21512" name="Freeform 8"/>
          <p:cNvSpPr>
            <a:spLocks/>
          </p:cNvSpPr>
          <p:nvPr/>
        </p:nvSpPr>
        <p:spPr bwMode="auto">
          <a:xfrm>
            <a:off x="1192114" y="2914650"/>
            <a:ext cx="6623149" cy="827485"/>
          </a:xfrm>
          <a:custGeom>
            <a:avLst/>
            <a:gdLst>
              <a:gd name="T0" fmla="*/ 0 w 21600"/>
              <a:gd name="T1" fmla="+- 0 21551 11987"/>
              <a:gd name="T2" fmla="*/ 21551 h 9613"/>
              <a:gd name="T3" fmla="*/ 21600 w 21600"/>
              <a:gd name="T4" fmla="+- 0 21600 11987"/>
              <a:gd name="T5" fmla="*/ 21600 h 9613"/>
            </a:gdLst>
            <a:ahLst/>
            <a:cxnLst>
              <a:cxn ang="0">
                <a:pos x="T0" y="T2"/>
              </a:cxn>
              <a:cxn ang="0">
                <a:pos x="T3" y="T5"/>
              </a:cxn>
            </a:cxnLst>
            <a:rect l="0" t="0" r="r" b="b"/>
            <a:pathLst>
              <a:path w="21600" h="9613">
                <a:moveTo>
                  <a:pt x="0" y="9564"/>
                </a:moveTo>
                <a:cubicBezTo>
                  <a:pt x="0" y="9564"/>
                  <a:pt x="10214" y="-11987"/>
                  <a:pt x="21600" y="9613"/>
                </a:cubicBezTo>
              </a:path>
            </a:pathLst>
          </a:custGeom>
          <a:noFill/>
          <a:ln w="25400" cap="flat">
            <a:solidFill>
              <a:srgbClr val="6D6E7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21515" name="Group 11"/>
          <p:cNvGrpSpPr>
            <a:grpSpLocks/>
          </p:cNvGrpSpPr>
          <p:nvPr/>
        </p:nvGrpSpPr>
        <p:grpSpPr bwMode="auto">
          <a:xfrm>
            <a:off x="526852" y="2652713"/>
            <a:ext cx="1307306" cy="1209675"/>
            <a:chOff x="0" y="0"/>
            <a:chExt cx="1464" cy="1016"/>
          </a:xfrm>
        </p:grpSpPr>
        <p:sp>
          <p:nvSpPr>
            <p:cNvPr id="21513" name="Oval 9"/>
            <p:cNvSpPr>
              <a:spLocks/>
            </p:cNvSpPr>
            <p:nvPr/>
          </p:nvSpPr>
          <p:spPr bwMode="auto">
            <a:xfrm>
              <a:off x="637" y="81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14" name="Rectangle 10"/>
            <p:cNvSpPr>
              <a:spLocks/>
            </p:cNvSpPr>
            <p:nvPr/>
          </p:nvSpPr>
          <p:spPr bwMode="auto">
            <a:xfrm>
              <a:off x="0" y="0"/>
              <a:ext cx="1464"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solidFill>
                    <a:srgbClr val="FF0000"/>
                  </a:solidFill>
                  <a:latin typeface="Myriad Pro" charset="0"/>
                  <a:ea typeface="ＭＳ Ｐゴシック" charset="0"/>
                  <a:cs typeface="Myriad Pro" charset="0"/>
                  <a:sym typeface="Myriad Pro" charset="0"/>
                </a:rPr>
                <a:t>Why does this matter?</a:t>
              </a:r>
            </a:p>
          </p:txBody>
        </p:sp>
      </p:grpSp>
      <p:grpSp>
        <p:nvGrpSpPr>
          <p:cNvPr id="21518" name="Group 14"/>
          <p:cNvGrpSpPr>
            <a:grpSpLocks/>
          </p:cNvGrpSpPr>
          <p:nvPr/>
        </p:nvGrpSpPr>
        <p:grpSpPr bwMode="auto">
          <a:xfrm>
            <a:off x="7034808" y="2652713"/>
            <a:ext cx="1571625" cy="1209675"/>
            <a:chOff x="0" y="0"/>
            <a:chExt cx="1760" cy="1016"/>
          </a:xfrm>
        </p:grpSpPr>
        <p:sp>
          <p:nvSpPr>
            <p:cNvPr id="21516" name="Oval 12"/>
            <p:cNvSpPr>
              <a:spLocks/>
            </p:cNvSpPr>
            <p:nvPr/>
          </p:nvSpPr>
          <p:spPr bwMode="auto">
            <a:xfrm>
              <a:off x="781" y="81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17" name="Rectangle 13"/>
            <p:cNvSpPr>
              <a:spLocks/>
            </p:cNvSpPr>
            <p:nvPr/>
          </p:nvSpPr>
          <p:spPr bwMode="auto">
            <a:xfrm>
              <a:off x="0" y="0"/>
              <a:ext cx="1760"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latin typeface="Myriad Pro" charset="0"/>
                  <a:ea typeface="ＭＳ Ｐゴシック" charset="0"/>
                  <a:cs typeface="Myriad Pro" charset="0"/>
                  <a:sym typeface="Myriad Pro" charset="0"/>
                </a:rPr>
                <a:t>What can we do about it?</a:t>
              </a:r>
            </a:p>
          </p:txBody>
        </p:sp>
      </p:grpSp>
      <p:grpSp>
        <p:nvGrpSpPr>
          <p:cNvPr id="21521" name="Group 17"/>
          <p:cNvGrpSpPr>
            <a:grpSpLocks/>
          </p:cNvGrpSpPr>
          <p:nvPr/>
        </p:nvGrpSpPr>
        <p:grpSpPr bwMode="auto">
          <a:xfrm>
            <a:off x="4953298" y="1905000"/>
            <a:ext cx="1864519" cy="1223963"/>
            <a:chOff x="269" y="-28"/>
            <a:chExt cx="2088" cy="1028"/>
          </a:xfrm>
        </p:grpSpPr>
        <p:sp>
          <p:nvSpPr>
            <p:cNvPr id="21519" name="Oval 15"/>
            <p:cNvSpPr>
              <a:spLocks/>
            </p:cNvSpPr>
            <p:nvPr/>
          </p:nvSpPr>
          <p:spPr bwMode="auto">
            <a:xfrm>
              <a:off x="933" y="800"/>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20" name="Rectangle 16"/>
            <p:cNvSpPr>
              <a:spLocks/>
            </p:cNvSpPr>
            <p:nvPr/>
          </p:nvSpPr>
          <p:spPr bwMode="auto">
            <a:xfrm>
              <a:off x="269" y="-28"/>
              <a:ext cx="2088"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solidFill>
                    <a:srgbClr val="1A1A1A"/>
                  </a:solidFill>
                  <a:latin typeface="Myriad Pro" charset="0"/>
                  <a:ea typeface="ＭＳ Ｐゴシック" charset="0"/>
                  <a:cs typeface="Myriad Pro" charset="0"/>
                  <a:sym typeface="Myriad Pro" charset="0"/>
                </a:rPr>
                <a:t>If </a:t>
              </a:r>
              <a:r>
                <a:rPr lang="en-US" sz="2000" dirty="0" smtClean="0">
                  <a:solidFill>
                    <a:srgbClr val="1A1A1A"/>
                  </a:solidFill>
                  <a:latin typeface="Myriad Pro" charset="0"/>
                  <a:ea typeface="ＭＳ Ｐゴシック" charset="0"/>
                  <a:cs typeface="Myriad Pro" charset="0"/>
                  <a:sym typeface="Myriad Pro" charset="0"/>
                </a:rPr>
                <a:t>it</a:t>
              </a:r>
              <a:r>
                <a:rPr lang="en-US" sz="2000" dirty="0" smtClean="0">
                  <a:solidFill>
                    <a:srgbClr val="1A1A1A"/>
                  </a:solidFill>
                  <a:latin typeface="Arial"/>
                  <a:ea typeface="ＭＳ Ｐゴシック" charset="0"/>
                  <a:cs typeface="Myriad Pro" charset="0"/>
                  <a:sym typeface="Myriad Pro" charset="0"/>
                </a:rPr>
                <a:t>’</a:t>
              </a:r>
              <a:r>
                <a:rPr lang="en-US" sz="2000" dirty="0" smtClean="0">
                  <a:solidFill>
                    <a:srgbClr val="1A1A1A"/>
                  </a:solidFill>
                  <a:latin typeface="Myriad Pro" charset="0"/>
                  <a:ea typeface="ＭＳ Ｐゴシック" charset="0"/>
                  <a:cs typeface="Myriad Pro" charset="0"/>
                  <a:sym typeface="Myriad Pro" charset="0"/>
                </a:rPr>
                <a:t>s </a:t>
              </a:r>
              <a:r>
                <a:rPr lang="en-US" sz="2000" dirty="0">
                  <a:solidFill>
                    <a:srgbClr val="1A1A1A"/>
                  </a:solidFill>
                  <a:latin typeface="Myriad Pro" charset="0"/>
                  <a:ea typeface="ＭＳ Ｐゴシック" charset="0"/>
                  <a:cs typeface="Myriad Pro" charset="0"/>
                  <a:sym typeface="Myriad Pro" charset="0"/>
                </a:rPr>
                <a:t>not working, why not?</a:t>
              </a:r>
            </a:p>
          </p:txBody>
        </p:sp>
      </p:grpSp>
      <p:grpSp>
        <p:nvGrpSpPr>
          <p:cNvPr id="21524" name="Group 20"/>
          <p:cNvGrpSpPr>
            <a:grpSpLocks/>
          </p:cNvGrpSpPr>
          <p:nvPr/>
        </p:nvGrpSpPr>
        <p:grpSpPr bwMode="auto">
          <a:xfrm>
            <a:off x="2284214" y="1943100"/>
            <a:ext cx="2171700" cy="1185863"/>
            <a:chOff x="0" y="0"/>
            <a:chExt cx="2432" cy="996"/>
          </a:xfrm>
        </p:grpSpPr>
        <p:sp>
          <p:nvSpPr>
            <p:cNvPr id="21522" name="Oval 18"/>
            <p:cNvSpPr>
              <a:spLocks/>
            </p:cNvSpPr>
            <p:nvPr/>
          </p:nvSpPr>
          <p:spPr bwMode="auto">
            <a:xfrm>
              <a:off x="1117" y="79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23" name="Rectangle 19"/>
            <p:cNvSpPr>
              <a:spLocks/>
            </p:cNvSpPr>
            <p:nvPr/>
          </p:nvSpPr>
          <p:spPr bwMode="auto">
            <a:xfrm>
              <a:off x="0" y="0"/>
              <a:ext cx="2432"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smtClean="0">
                  <a:solidFill>
                    <a:srgbClr val="1A1A1A"/>
                  </a:solidFill>
                  <a:latin typeface="Myriad Pro" charset="0"/>
                  <a:ea typeface="ＭＳ Ｐゴシック" charset="0"/>
                  <a:cs typeface="Myriad Pro" charset="0"/>
                  <a:sym typeface="Myriad Pro" charset="0"/>
                </a:rPr>
                <a:t>What</a:t>
              </a:r>
              <a:r>
                <a:rPr lang="en-US" sz="2000" dirty="0" smtClean="0">
                  <a:solidFill>
                    <a:srgbClr val="1A1A1A"/>
                  </a:solidFill>
                  <a:latin typeface="Arial"/>
                  <a:ea typeface="ＭＳ Ｐゴシック" charset="0"/>
                  <a:cs typeface="Myriad Pro" charset="0"/>
                  <a:sym typeface="Myriad Pro" charset="0"/>
                </a:rPr>
                <a:t>’</a:t>
              </a:r>
              <a:r>
                <a:rPr lang="en-US" sz="2000" dirty="0" smtClean="0">
                  <a:solidFill>
                    <a:srgbClr val="1A1A1A"/>
                  </a:solidFill>
                  <a:latin typeface="Myriad Pro" charset="0"/>
                  <a:ea typeface="ＭＳ Ｐゴシック" charset="0"/>
                  <a:cs typeface="Myriad Pro" charset="0"/>
                  <a:sym typeface="Myriad Pro" charset="0"/>
                </a:rPr>
                <a:t>s </a:t>
              </a:r>
              <a:r>
                <a:rPr lang="en-US" sz="2000" dirty="0">
                  <a:solidFill>
                    <a:srgbClr val="1A1A1A"/>
                  </a:solidFill>
                  <a:latin typeface="Myriad Pro" charset="0"/>
                  <a:ea typeface="ＭＳ Ｐゴシック" charset="0"/>
                  <a:cs typeface="Myriad Pro" charset="0"/>
                  <a:sym typeface="Myriad Pro" charset="0"/>
                </a:rPr>
                <a:t>this about? </a:t>
              </a:r>
            </a:p>
            <a:p>
              <a:r>
                <a:rPr lang="en-US" sz="2000" dirty="0">
                  <a:solidFill>
                    <a:srgbClr val="1A1A1A"/>
                  </a:solidFill>
                  <a:latin typeface="Myriad Pro" charset="0"/>
                  <a:ea typeface="ＭＳ Ｐゴシック" charset="0"/>
                  <a:cs typeface="Myriad Pro" charset="0"/>
                  <a:sym typeface="Myriad Pro" charset="0"/>
                </a:rPr>
                <a:t>How does this work?</a:t>
              </a:r>
            </a:p>
          </p:txBody>
        </p:sp>
      </p:grpSp>
      <p:pic>
        <p:nvPicPr>
          <p:cNvPr id="19" name="fw_logo_transparent.png"/>
          <p:cNvPicPr/>
          <p:nvPr/>
        </p:nvPicPr>
        <p:blipFill>
          <a:blip r:embed="rId3">
            <a:extLst/>
          </a:blip>
          <a:stretch>
            <a:fillRect/>
          </a:stretch>
        </p:blipFill>
        <p:spPr>
          <a:xfrm>
            <a:off x="8305800" y="6324600"/>
            <a:ext cx="419100" cy="333373"/>
          </a:xfrm>
          <a:prstGeom prst="rect">
            <a:avLst/>
          </a:prstGeom>
          <a:ln w="12700">
            <a:miter lim="400000"/>
          </a:ln>
        </p:spPr>
      </p:pic>
    </p:spTree>
    <p:extLst>
      <p:ext uri="{BB962C8B-B14F-4D97-AF65-F5344CB8AC3E}">
        <p14:creationId xmlns:p14="http://schemas.microsoft.com/office/powerpoint/2010/main" val="466808378"/>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p:nvPr/>
        </p:nvSpPr>
        <p:spPr>
          <a:xfrm>
            <a:off x="-7144" y="4714877"/>
            <a:ext cx="878681" cy="638175"/>
          </a:xfrm>
          <a:prstGeom prst="rect">
            <a:avLst/>
          </a:prstGeom>
          <a:solidFill>
            <a:srgbClr val="FFFFFF"/>
          </a:solidFill>
          <a:ln w="12700">
            <a:miter lim="400000"/>
          </a:ln>
        </p:spPr>
        <p:txBody>
          <a:bodyPr lIns="0" tIns="0" rIns="0" bIns="0" anchor="ctr"/>
          <a:lstStyle/>
          <a:p>
            <a:pPr algn="ctr" defTabSz="344042">
              <a:defRPr sz="3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2" name="Shape 392"/>
          <p:cNvSpPr/>
          <p:nvPr/>
        </p:nvSpPr>
        <p:spPr>
          <a:xfrm>
            <a:off x="1700214" y="4305302"/>
            <a:ext cx="878681" cy="542925"/>
          </a:xfrm>
          <a:prstGeom prst="rect">
            <a:avLst/>
          </a:prstGeom>
          <a:solidFill>
            <a:srgbClr val="FFFFFF"/>
          </a:solidFill>
          <a:ln w="12700">
            <a:miter lim="400000"/>
          </a:ln>
        </p:spPr>
        <p:txBody>
          <a:bodyPr lIns="72009" tIns="72009" rIns="72009" bIns="72009" anchor="ctr"/>
          <a:lstStyle/>
          <a:p>
            <a:pPr algn="ctr" defTabSz="168021">
              <a:defRPr sz="3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aphicFrame>
        <p:nvGraphicFramePr>
          <p:cNvPr id="393" name="Chart 393"/>
          <p:cNvGraphicFramePr/>
          <p:nvPr>
            <p:extLst/>
          </p:nvPr>
        </p:nvGraphicFramePr>
        <p:xfrm>
          <a:off x="990600" y="1219200"/>
          <a:ext cx="7543800" cy="4419490"/>
        </p:xfrm>
        <a:graphic>
          <a:graphicData uri="http://schemas.openxmlformats.org/drawingml/2006/chart">
            <c:chart xmlns:c="http://schemas.openxmlformats.org/drawingml/2006/chart" xmlns:r="http://schemas.openxmlformats.org/officeDocument/2006/relationships" r:id="rId3"/>
          </a:graphicData>
        </a:graphic>
      </p:graphicFrame>
      <p:sp>
        <p:nvSpPr>
          <p:cNvPr id="394" name="Shape 394"/>
          <p:cNvSpPr/>
          <p:nvPr/>
        </p:nvSpPr>
        <p:spPr>
          <a:xfrm>
            <a:off x="4724403" y="609600"/>
            <a:ext cx="1757363" cy="523876"/>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lstStyle>
            <a:lvl1pPr defTabSz="241300">
              <a:defRPr sz="3000">
                <a:latin typeface="+mj-lt"/>
                <a:ea typeface="+mj-ea"/>
                <a:cs typeface="+mj-cs"/>
                <a:sym typeface="ArialUnicodeMS"/>
              </a:defRPr>
            </a:lvl1pPr>
          </a:lstStyle>
          <a:p>
            <a:pPr lvl="0">
              <a:defRPr sz="1800"/>
            </a:pPr>
            <a:r>
              <a:rPr sz="1600" dirty="0"/>
              <a:t>Planning and Research</a:t>
            </a:r>
          </a:p>
        </p:txBody>
      </p:sp>
      <p:pic>
        <p:nvPicPr>
          <p:cNvPr id="395" name="droppedImage.png"/>
          <p:cNvPicPr/>
          <p:nvPr/>
        </p:nvPicPr>
        <p:blipFill>
          <a:blip r:embed="rId4">
            <a:extLst/>
          </a:blip>
          <a:stretch>
            <a:fillRect/>
          </a:stretch>
        </p:blipFill>
        <p:spPr>
          <a:xfrm>
            <a:off x="762000" y="685800"/>
            <a:ext cx="395288" cy="381000"/>
          </a:xfrm>
          <a:prstGeom prst="rect">
            <a:avLst/>
          </a:prstGeom>
          <a:ln w="12700">
            <a:miter lim="400000"/>
          </a:ln>
        </p:spPr>
      </p:pic>
      <p:pic>
        <p:nvPicPr>
          <p:cNvPr id="396" name="droppedImage.png"/>
          <p:cNvPicPr/>
          <p:nvPr/>
        </p:nvPicPr>
        <p:blipFill>
          <a:blip r:embed="rId5">
            <a:extLst/>
          </a:blip>
          <a:stretch>
            <a:fillRect/>
          </a:stretch>
        </p:blipFill>
        <p:spPr>
          <a:xfrm>
            <a:off x="2590803" y="685803"/>
            <a:ext cx="244929" cy="304801"/>
          </a:xfrm>
          <a:prstGeom prst="rect">
            <a:avLst/>
          </a:prstGeom>
          <a:ln w="12700">
            <a:miter lim="400000"/>
          </a:ln>
        </p:spPr>
      </p:pic>
      <p:pic>
        <p:nvPicPr>
          <p:cNvPr id="397" name="droppedImage.png"/>
          <p:cNvPicPr/>
          <p:nvPr/>
        </p:nvPicPr>
        <p:blipFill>
          <a:blip r:embed="rId6">
            <a:extLst/>
          </a:blip>
          <a:stretch>
            <a:fillRect/>
          </a:stretch>
        </p:blipFill>
        <p:spPr>
          <a:xfrm>
            <a:off x="4419600" y="685803"/>
            <a:ext cx="257176" cy="320041"/>
          </a:xfrm>
          <a:prstGeom prst="rect">
            <a:avLst/>
          </a:prstGeom>
          <a:ln w="12700">
            <a:miter lim="400000"/>
          </a:ln>
        </p:spPr>
      </p:pic>
      <p:pic>
        <p:nvPicPr>
          <p:cNvPr id="398" name="droppedImage.png"/>
          <p:cNvPicPr/>
          <p:nvPr/>
        </p:nvPicPr>
        <p:blipFill>
          <a:blip r:embed="rId7">
            <a:extLst/>
          </a:blip>
          <a:stretch>
            <a:fillRect/>
          </a:stretch>
        </p:blipFill>
        <p:spPr>
          <a:xfrm>
            <a:off x="6553200" y="685803"/>
            <a:ext cx="272303" cy="342901"/>
          </a:xfrm>
          <a:prstGeom prst="rect">
            <a:avLst/>
          </a:prstGeom>
          <a:ln w="12700">
            <a:miter lim="400000"/>
          </a:ln>
        </p:spPr>
      </p:pic>
      <p:sp>
        <p:nvSpPr>
          <p:cNvPr id="399" name="Shape 399"/>
          <p:cNvSpPr/>
          <p:nvPr/>
        </p:nvSpPr>
        <p:spPr>
          <a:xfrm>
            <a:off x="4038581" y="6341992"/>
            <a:ext cx="1062555" cy="422423"/>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lvl1pPr algn="ctr" defTabSz="241300">
              <a:defRPr sz="3000" i="1">
                <a:latin typeface="+mj-lt"/>
                <a:ea typeface="+mj-ea"/>
                <a:cs typeface="+mj-cs"/>
                <a:sym typeface="ArialUnicodeMS"/>
              </a:defRPr>
            </a:lvl1pPr>
          </a:lstStyle>
          <a:p>
            <a:pPr lvl="0">
              <a:defRPr sz="1800" i="0"/>
            </a:pPr>
            <a:r>
              <a:rPr/>
              <a:t>Messages</a:t>
            </a:r>
          </a:p>
        </p:txBody>
      </p:sp>
      <p:sp>
        <p:nvSpPr>
          <p:cNvPr id="400" name="Shape 400"/>
          <p:cNvSpPr/>
          <p:nvPr/>
        </p:nvSpPr>
        <p:spPr>
          <a:xfrm>
            <a:off x="82527" y="200661"/>
            <a:ext cx="8965407" cy="341632"/>
          </a:xfrm>
          <a:prstGeom prst="rect">
            <a:avLst/>
          </a:prstGeom>
          <a:ln w="12700">
            <a:miter lim="400000"/>
          </a:ln>
          <a:extLst>
            <a:ext uri="{C572A759-6A51-4108-AA02-DFA0A04FC94B}">
              <ma14:wrappingTextBoxFlag xmlns:ma14="http://schemas.microsoft.com/office/mac/drawingml/2011/main" val="1"/>
            </a:ext>
          </a:extLst>
        </p:spPr>
        <p:txBody>
          <a:bodyPr lIns="32004" tIns="32004" rIns="32004" bIns="32004" anchor="ctr">
            <a:spAutoFit/>
          </a:bodyPr>
          <a:lstStyle>
            <a:lvl1pPr algn="ctr" defTabSz="546100">
              <a:defRPr sz="5200" b="1">
                <a:solidFill>
                  <a:srgbClr val="444444"/>
                </a:solidFill>
                <a:latin typeface="+mj-lt"/>
                <a:ea typeface="+mj-ea"/>
                <a:cs typeface="+mj-cs"/>
                <a:sym typeface="ArialUnicodeMS"/>
              </a:defRPr>
            </a:lvl1pPr>
          </a:lstStyle>
          <a:p>
            <a:pPr lvl="0">
              <a:defRPr sz="1800" b="0">
                <a:solidFill>
                  <a:srgbClr val="000000"/>
                </a:solidFill>
              </a:defRPr>
            </a:pPr>
            <a:r>
              <a:rPr dirty="0"/>
              <a:t>Which Value works? That’s an empirical question.</a:t>
            </a:r>
          </a:p>
        </p:txBody>
      </p:sp>
      <p:sp>
        <p:nvSpPr>
          <p:cNvPr id="401" name="Shape 401"/>
          <p:cNvSpPr/>
          <p:nvPr/>
        </p:nvSpPr>
        <p:spPr>
          <a:xfrm>
            <a:off x="1295403" y="609602"/>
            <a:ext cx="1147763" cy="523875"/>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lstStyle>
            <a:lvl1pPr defTabSz="241300">
              <a:defRPr sz="3000">
                <a:latin typeface="+mj-lt"/>
                <a:ea typeface="+mj-ea"/>
                <a:cs typeface="+mj-cs"/>
                <a:sym typeface="ArialUnicodeMS"/>
              </a:defRPr>
            </a:lvl1pPr>
          </a:lstStyle>
          <a:p>
            <a:pPr lvl="0">
              <a:defRPr sz="1800"/>
            </a:pPr>
            <a:r>
              <a:rPr sz="1600" dirty="0"/>
              <a:t>Prevention</a:t>
            </a:r>
          </a:p>
        </p:txBody>
      </p:sp>
      <p:sp>
        <p:nvSpPr>
          <p:cNvPr id="402" name="Shape 402"/>
          <p:cNvSpPr/>
          <p:nvPr/>
        </p:nvSpPr>
        <p:spPr>
          <a:xfrm>
            <a:off x="2828928" y="585773"/>
            <a:ext cx="1315317" cy="523875"/>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lstStyle>
            <a:lvl1pPr defTabSz="241300">
              <a:defRPr sz="3000">
                <a:latin typeface="+mj-lt"/>
                <a:ea typeface="+mj-ea"/>
                <a:cs typeface="+mj-cs"/>
                <a:sym typeface="ArialUnicodeMS"/>
              </a:defRPr>
            </a:lvl1pPr>
          </a:lstStyle>
          <a:p>
            <a:pPr lvl="0">
              <a:defRPr sz="1800"/>
            </a:pPr>
            <a:r>
              <a:rPr sz="1600" dirty="0"/>
              <a:t>Remediation</a:t>
            </a:r>
          </a:p>
        </p:txBody>
      </p:sp>
      <p:sp>
        <p:nvSpPr>
          <p:cNvPr id="403" name="Shape 403"/>
          <p:cNvSpPr/>
          <p:nvPr/>
        </p:nvSpPr>
        <p:spPr>
          <a:xfrm>
            <a:off x="6858000" y="609602"/>
            <a:ext cx="1607344" cy="523875"/>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lstStyle>
            <a:lvl1pPr defTabSz="241300">
              <a:defRPr sz="3000">
                <a:latin typeface="+mj-lt"/>
                <a:ea typeface="+mj-ea"/>
                <a:cs typeface="+mj-cs"/>
                <a:sym typeface="ArialUnicodeMS"/>
              </a:defRPr>
            </a:lvl1pPr>
          </a:lstStyle>
          <a:p>
            <a:pPr lvl="0">
              <a:defRPr sz="1800"/>
            </a:pPr>
            <a:r>
              <a:rPr sz="1600" dirty="0"/>
              <a:t>Importance &amp; Efficacy</a:t>
            </a:r>
          </a:p>
        </p:txBody>
      </p:sp>
      <p:sp>
        <p:nvSpPr>
          <p:cNvPr id="404" name="Shape 404"/>
          <p:cNvSpPr/>
          <p:nvPr/>
        </p:nvSpPr>
        <p:spPr>
          <a:xfrm>
            <a:off x="8465344" y="2179939"/>
            <a:ext cx="307181" cy="345479"/>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spAutoFit/>
          </a:bodyPr>
          <a:lstStyle>
            <a:lvl1pPr algn="ctr" defTabSz="241300">
              <a:defRPr sz="2000">
                <a:solidFill>
                  <a:srgbClr val="FFFFFF"/>
                </a:solidFill>
                <a:latin typeface="Gill Sans"/>
                <a:ea typeface="Gill Sans"/>
                <a:cs typeface="Gill Sans"/>
                <a:sym typeface="Gill Sans"/>
              </a:defRPr>
            </a:lvl1pPr>
          </a:lstStyle>
          <a:p>
            <a:pPr lvl="0">
              <a:defRPr sz="1800">
                <a:solidFill>
                  <a:srgbClr val="000000"/>
                </a:solidFill>
              </a:defRPr>
            </a:pPr>
            <a:endParaRPr sz="1300" dirty="0"/>
          </a:p>
        </p:txBody>
      </p:sp>
      <p:sp>
        <p:nvSpPr>
          <p:cNvPr id="405" name="Shape 405"/>
          <p:cNvSpPr/>
          <p:nvPr/>
        </p:nvSpPr>
        <p:spPr>
          <a:xfrm>
            <a:off x="8172451" y="2422826"/>
            <a:ext cx="307181" cy="345479"/>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spAutoFit/>
          </a:bodyPr>
          <a:lstStyle>
            <a:lvl1pPr algn="ctr" defTabSz="241300">
              <a:defRPr sz="2000">
                <a:solidFill>
                  <a:srgbClr val="FFFFFF"/>
                </a:solidFill>
                <a:latin typeface="Gill Sans"/>
                <a:ea typeface="Gill Sans"/>
                <a:cs typeface="Gill Sans"/>
                <a:sym typeface="Gill Sans"/>
              </a:defRPr>
            </a:lvl1pPr>
          </a:lstStyle>
          <a:p>
            <a:pPr lvl="0">
              <a:defRPr sz="1800">
                <a:solidFill>
                  <a:srgbClr val="000000"/>
                </a:solidFill>
              </a:defRPr>
            </a:pPr>
            <a:endParaRPr sz="1300" dirty="0"/>
          </a:p>
        </p:txBody>
      </p:sp>
      <p:sp>
        <p:nvSpPr>
          <p:cNvPr id="406" name="Shape 406"/>
          <p:cNvSpPr/>
          <p:nvPr/>
        </p:nvSpPr>
        <p:spPr>
          <a:xfrm>
            <a:off x="7886701" y="3099101"/>
            <a:ext cx="307181" cy="345479"/>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spAutoFit/>
          </a:bodyPr>
          <a:lstStyle>
            <a:lvl1pPr algn="ctr" defTabSz="241300">
              <a:defRPr sz="2000">
                <a:solidFill>
                  <a:srgbClr val="FFFFFF"/>
                </a:solidFill>
                <a:latin typeface="Gill Sans"/>
                <a:ea typeface="Gill Sans"/>
                <a:cs typeface="Gill Sans"/>
                <a:sym typeface="Gill Sans"/>
              </a:defRPr>
            </a:lvl1pPr>
          </a:lstStyle>
          <a:p>
            <a:pPr lvl="0">
              <a:defRPr sz="1800">
                <a:solidFill>
                  <a:srgbClr val="000000"/>
                </a:solidFill>
              </a:defRPr>
            </a:pPr>
            <a:endParaRPr sz="1300" dirty="0"/>
          </a:p>
        </p:txBody>
      </p:sp>
      <p:sp>
        <p:nvSpPr>
          <p:cNvPr id="407" name="Shape 407"/>
          <p:cNvSpPr/>
          <p:nvPr/>
        </p:nvSpPr>
        <p:spPr>
          <a:xfrm>
            <a:off x="4497558" y="3598791"/>
            <a:ext cx="145424" cy="422423"/>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lvl1pPr algn="ctr" defTabSz="241300">
              <a:defRPr sz="3200">
                <a:solidFill>
                  <a:srgbClr val="FFFFFF"/>
                </a:solidFill>
                <a:latin typeface="Gill Sans"/>
                <a:ea typeface="Gill Sans"/>
                <a:cs typeface="Gill Sans"/>
                <a:sym typeface="Gill Sans"/>
              </a:defRPr>
            </a:lvl1pPr>
          </a:lstStyle>
          <a:p>
            <a:pPr lvl="0">
              <a:defRPr sz="1800">
                <a:solidFill>
                  <a:srgbClr val="000000"/>
                </a:solidFill>
              </a:defRPr>
            </a:pPr>
            <a:endParaRPr dirty="0"/>
          </a:p>
        </p:txBody>
      </p:sp>
      <p:sp>
        <p:nvSpPr>
          <p:cNvPr id="408" name="Shape 408"/>
          <p:cNvSpPr/>
          <p:nvPr/>
        </p:nvSpPr>
        <p:spPr>
          <a:xfrm>
            <a:off x="2823614" y="3646416"/>
            <a:ext cx="241680" cy="422423"/>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lvl1pPr algn="ctr" defTabSz="241300">
              <a:defRPr sz="3200">
                <a:solidFill>
                  <a:srgbClr val="FFFFFF"/>
                </a:solidFill>
                <a:latin typeface="Gill Sans"/>
                <a:ea typeface="Gill Sans"/>
                <a:cs typeface="Gill Sans"/>
                <a:sym typeface="Gill Sans"/>
              </a:defRPr>
            </a:lvl1pPr>
          </a:lstStyle>
          <a:p>
            <a:pPr lvl="0">
              <a:defRPr sz="1800">
                <a:solidFill>
                  <a:srgbClr val="000000"/>
                </a:solidFill>
              </a:defRPr>
            </a:pPr>
            <a:r>
              <a:rPr dirty="0"/>
              <a:t>*</a:t>
            </a:r>
          </a:p>
        </p:txBody>
      </p:sp>
      <p:sp>
        <p:nvSpPr>
          <p:cNvPr id="409" name="Shape 409"/>
          <p:cNvSpPr/>
          <p:nvPr/>
        </p:nvSpPr>
        <p:spPr>
          <a:xfrm>
            <a:off x="9115378" y="3103491"/>
            <a:ext cx="145424" cy="422423"/>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lvl1pPr algn="ctr" defTabSz="241300">
              <a:defRPr sz="3200">
                <a:latin typeface="Gill Sans"/>
                <a:ea typeface="Gill Sans"/>
                <a:cs typeface="Gill Sans"/>
                <a:sym typeface="Gill Sans"/>
              </a:defRPr>
            </a:lvl1pPr>
          </a:lstStyle>
          <a:p>
            <a:pPr lvl="0">
              <a:defRPr sz="1800"/>
            </a:pPr>
            <a:endParaRPr dirty="0"/>
          </a:p>
        </p:txBody>
      </p:sp>
      <p:sp>
        <p:nvSpPr>
          <p:cNvPr id="410" name="Shape 410"/>
          <p:cNvSpPr/>
          <p:nvPr/>
        </p:nvSpPr>
        <p:spPr>
          <a:xfrm>
            <a:off x="242888" y="1198491"/>
            <a:ext cx="228600" cy="422423"/>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spAutoFit/>
          </a:bodyPr>
          <a:lstStyle>
            <a:lvl1pPr algn="ctr" defTabSz="241300">
              <a:defRPr sz="3200">
                <a:solidFill>
                  <a:srgbClr val="FFFFFF"/>
                </a:solidFill>
                <a:latin typeface="Gill Sans"/>
                <a:ea typeface="Gill Sans"/>
                <a:cs typeface="Gill Sans"/>
                <a:sym typeface="Gill Sans"/>
              </a:defRPr>
            </a:lvl1pPr>
          </a:lstStyle>
          <a:p>
            <a:pPr lvl="0">
              <a:defRPr sz="1800">
                <a:solidFill>
                  <a:srgbClr val="000000"/>
                </a:solidFill>
              </a:defRPr>
            </a:pPr>
            <a:endParaRPr dirty="0"/>
          </a:p>
        </p:txBody>
      </p:sp>
      <p:sp>
        <p:nvSpPr>
          <p:cNvPr id="411" name="Shape 411"/>
          <p:cNvSpPr/>
          <p:nvPr/>
        </p:nvSpPr>
        <p:spPr>
          <a:xfrm>
            <a:off x="7549148" y="2453792"/>
            <a:ext cx="241680" cy="422423"/>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lvl1pPr algn="ctr" defTabSz="241300">
              <a:defRPr sz="3200">
                <a:solidFill>
                  <a:srgbClr val="FFFFFF"/>
                </a:solidFill>
                <a:latin typeface="Gill Sans"/>
                <a:ea typeface="Gill Sans"/>
                <a:cs typeface="Gill Sans"/>
                <a:sym typeface="Gill Sans"/>
              </a:defRPr>
            </a:lvl1pPr>
          </a:lstStyle>
          <a:p>
            <a:pPr lvl="0">
              <a:defRPr sz="1800">
                <a:solidFill>
                  <a:srgbClr val="000000"/>
                </a:solidFill>
              </a:defRPr>
            </a:pPr>
            <a:r>
              <a:rPr dirty="0"/>
              <a:t>*</a:t>
            </a:r>
          </a:p>
        </p:txBody>
      </p:sp>
      <p:sp>
        <p:nvSpPr>
          <p:cNvPr id="412" name="Shape 412"/>
          <p:cNvSpPr/>
          <p:nvPr/>
        </p:nvSpPr>
        <p:spPr>
          <a:xfrm>
            <a:off x="6858002" y="6172201"/>
            <a:ext cx="2000251" cy="545534"/>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spAutoFit/>
          </a:bodyPr>
          <a:lstStyle/>
          <a:p>
            <a:pPr algn="ctr" defTabSz="152019">
              <a:defRPr sz="1800"/>
            </a:pPr>
            <a:r>
              <a:rPr sz="1300" dirty="0">
                <a:latin typeface="+mj-lt"/>
                <a:ea typeface="+mj-ea"/>
                <a:cs typeface="+mj-cs"/>
                <a:sym typeface="ArialUnicodeMS"/>
              </a:rPr>
              <a:t>* = Statistically Significant </a:t>
            </a:r>
            <a:endParaRPr lang="en-US" sz="1300" dirty="0">
              <a:latin typeface="+mj-lt"/>
              <a:ea typeface="+mj-ea"/>
              <a:cs typeface="+mj-cs"/>
              <a:sym typeface="ArialUnicodeMS"/>
            </a:endParaRPr>
          </a:p>
          <a:p>
            <a:pPr algn="ctr" defTabSz="152019">
              <a:defRPr sz="1800"/>
            </a:pPr>
            <a:r>
              <a:rPr sz="1300" dirty="0">
                <a:latin typeface="+mj-lt"/>
                <a:ea typeface="+mj-ea"/>
                <a:cs typeface="+mj-cs"/>
                <a:sym typeface="ArialUnicodeMS"/>
              </a:rPr>
              <a:t>p </a:t>
            </a:r>
            <a:r>
              <a:rPr sz="1300" u="sng" dirty="0">
                <a:latin typeface="+mj-lt"/>
                <a:ea typeface="+mj-ea"/>
                <a:cs typeface="+mj-cs"/>
                <a:sym typeface="ArialUnicodeMS"/>
              </a:rPr>
              <a:t>&lt;</a:t>
            </a:r>
            <a:r>
              <a:rPr sz="1300" dirty="0">
                <a:latin typeface="+mj-lt"/>
                <a:ea typeface="+mj-ea"/>
                <a:cs typeface="+mj-cs"/>
                <a:sym typeface="ArialUnicodeMS"/>
              </a:rPr>
              <a:t> .10</a:t>
            </a:r>
          </a:p>
        </p:txBody>
      </p:sp>
      <p:sp>
        <p:nvSpPr>
          <p:cNvPr id="413" name="Shape 413"/>
          <p:cNvSpPr/>
          <p:nvPr/>
        </p:nvSpPr>
        <p:spPr>
          <a:xfrm>
            <a:off x="1752600" y="5486400"/>
            <a:ext cx="1132874" cy="699422"/>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p>
            <a:pPr algn="ctr" defTabSz="152019">
              <a:defRPr sz="1800"/>
            </a:pPr>
            <a:r>
              <a:rPr dirty="0">
                <a:latin typeface="+mj-lt"/>
                <a:ea typeface="+mj-ea"/>
                <a:cs typeface="+mj-cs"/>
                <a:sym typeface="ArialUnicodeMS"/>
              </a:rPr>
              <a:t>VALUE:</a:t>
            </a:r>
          </a:p>
          <a:p>
            <a:pPr algn="ctr" defTabSz="152019">
              <a:defRPr sz="1800"/>
            </a:pPr>
            <a:r>
              <a:rPr dirty="0">
                <a:latin typeface="+mj-lt"/>
                <a:ea typeface="+mj-ea"/>
                <a:cs typeface="+mj-cs"/>
                <a:sym typeface="ArialUnicodeMS"/>
              </a:rPr>
              <a:t>Autonomy</a:t>
            </a:r>
          </a:p>
        </p:txBody>
      </p:sp>
      <p:sp>
        <p:nvSpPr>
          <p:cNvPr id="414" name="Shape 414"/>
          <p:cNvSpPr/>
          <p:nvPr/>
        </p:nvSpPr>
        <p:spPr>
          <a:xfrm>
            <a:off x="3276600" y="5486400"/>
            <a:ext cx="1914200" cy="699422"/>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p>
            <a:pPr algn="ctr" defTabSz="152019">
              <a:defRPr sz="1800"/>
            </a:pPr>
            <a:r>
              <a:rPr dirty="0">
                <a:latin typeface="+mj-lt"/>
                <a:ea typeface="+mj-ea"/>
                <a:cs typeface="+mj-cs"/>
                <a:sym typeface="ArialUnicodeMS"/>
              </a:rPr>
              <a:t>VALUE:</a:t>
            </a:r>
          </a:p>
          <a:p>
            <a:pPr algn="ctr" defTabSz="152019">
              <a:defRPr sz="1800"/>
            </a:pPr>
            <a:r>
              <a:rPr dirty="0">
                <a:latin typeface="+mj-lt"/>
                <a:ea typeface="+mj-ea"/>
                <a:cs typeface="+mj-cs"/>
                <a:sym typeface="ArialUnicodeMS"/>
              </a:rPr>
              <a:t>Opportunity for All</a:t>
            </a:r>
          </a:p>
        </p:txBody>
      </p:sp>
      <p:sp>
        <p:nvSpPr>
          <p:cNvPr id="415" name="Shape 415"/>
          <p:cNvSpPr/>
          <p:nvPr/>
        </p:nvSpPr>
        <p:spPr>
          <a:xfrm>
            <a:off x="5334000" y="5486400"/>
            <a:ext cx="1283018" cy="699422"/>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p>
            <a:pPr algn="ctr" defTabSz="152019">
              <a:defRPr sz="1800"/>
            </a:pPr>
            <a:r>
              <a:rPr dirty="0">
                <a:latin typeface="+mj-lt"/>
                <a:ea typeface="+mj-ea"/>
                <a:cs typeface="+mj-cs"/>
                <a:sym typeface="ArialUnicodeMS"/>
              </a:rPr>
              <a:t>VALUE:</a:t>
            </a:r>
          </a:p>
          <a:p>
            <a:pPr algn="ctr" defTabSz="152019">
              <a:defRPr sz="1800"/>
            </a:pPr>
            <a:r>
              <a:rPr dirty="0">
                <a:latin typeface="+mj-lt"/>
                <a:ea typeface="+mj-ea"/>
                <a:cs typeface="+mj-cs"/>
                <a:sym typeface="ArialUnicodeMS"/>
              </a:rPr>
              <a:t>Compassion</a:t>
            </a:r>
          </a:p>
        </p:txBody>
      </p:sp>
      <p:sp>
        <p:nvSpPr>
          <p:cNvPr id="416" name="Shape 416"/>
          <p:cNvSpPr/>
          <p:nvPr/>
        </p:nvSpPr>
        <p:spPr>
          <a:xfrm>
            <a:off x="6781800" y="5486400"/>
            <a:ext cx="1725522" cy="699422"/>
          </a:xfrm>
          <a:prstGeom prst="rect">
            <a:avLst/>
          </a:prstGeom>
          <a:ln w="12700">
            <a:miter lim="400000"/>
          </a:ln>
          <a:extLst>
            <a:ext uri="{C572A759-6A51-4108-AA02-DFA0A04FC94B}">
              <ma14:wrappingTextBoxFlag xmlns:ma14="http://schemas.microsoft.com/office/mac/drawingml/2011/main" val="1"/>
            </a:ext>
          </a:extLst>
        </p:spPr>
        <p:txBody>
          <a:bodyPr wrap="none" lIns="72009" tIns="72009" rIns="72009" bIns="72009" anchor="ctr">
            <a:spAutoFit/>
          </a:bodyPr>
          <a:lstStyle/>
          <a:p>
            <a:pPr algn="ctr" defTabSz="152019">
              <a:defRPr sz="1800"/>
            </a:pPr>
            <a:r>
              <a:rPr dirty="0">
                <a:latin typeface="+mj-lt"/>
                <a:ea typeface="+mj-ea"/>
                <a:cs typeface="+mj-cs"/>
                <a:sym typeface="ArialUnicodeMS"/>
              </a:rPr>
              <a:t>VALUE:</a:t>
            </a:r>
          </a:p>
          <a:p>
            <a:pPr algn="ctr" defTabSz="152019">
              <a:defRPr sz="1800"/>
            </a:pPr>
            <a:r>
              <a:rPr dirty="0">
                <a:latin typeface="+mj-lt"/>
                <a:ea typeface="+mj-ea"/>
                <a:cs typeface="+mj-cs"/>
                <a:sym typeface="ArialUnicodeMS"/>
              </a:rPr>
              <a:t>Human Potential</a:t>
            </a:r>
          </a:p>
        </p:txBody>
      </p:sp>
      <p:sp>
        <p:nvSpPr>
          <p:cNvPr id="417" name="Shape 417"/>
          <p:cNvSpPr/>
          <p:nvPr/>
        </p:nvSpPr>
        <p:spPr>
          <a:xfrm>
            <a:off x="6143625" y="2293866"/>
            <a:ext cx="228600" cy="422423"/>
          </a:xfrm>
          <a:prstGeom prst="rect">
            <a:avLst/>
          </a:prstGeom>
          <a:ln w="12700">
            <a:miter lim="400000"/>
          </a:ln>
          <a:extLst>
            <a:ext uri="{C572A759-6A51-4108-AA02-DFA0A04FC94B}">
              <ma14:wrappingTextBoxFlag xmlns:ma14="http://schemas.microsoft.com/office/mac/drawingml/2011/main" val="1"/>
            </a:ext>
          </a:extLst>
        </p:spPr>
        <p:txBody>
          <a:bodyPr lIns="72009" tIns="72009" rIns="72009" bIns="72009" anchor="ctr">
            <a:spAutoFit/>
          </a:bodyPr>
          <a:lstStyle>
            <a:lvl1pPr algn="ctr" defTabSz="241300">
              <a:defRPr sz="3200">
                <a:solidFill>
                  <a:srgbClr val="FFFFFF"/>
                </a:solidFill>
                <a:latin typeface="Gill Sans"/>
                <a:ea typeface="Gill Sans"/>
                <a:cs typeface="Gill Sans"/>
                <a:sym typeface="Gill Sans"/>
              </a:defRPr>
            </a:lvl1pPr>
          </a:lstStyle>
          <a:p>
            <a:pPr lvl="0">
              <a:defRPr sz="1800">
                <a:solidFill>
                  <a:srgbClr val="000000"/>
                </a:solidFill>
              </a:defRPr>
            </a:pPr>
            <a:r>
              <a:rPr/>
              <a:t>*</a:t>
            </a:r>
          </a:p>
        </p:txBody>
      </p:sp>
      <p:sp>
        <p:nvSpPr>
          <p:cNvPr id="418" name="Shape 418"/>
          <p:cNvSpPr/>
          <p:nvPr/>
        </p:nvSpPr>
        <p:spPr>
          <a:xfrm>
            <a:off x="6858002" y="1844192"/>
            <a:ext cx="547687" cy="422423"/>
          </a:xfrm>
          <a:prstGeom prst="rect">
            <a:avLst/>
          </a:prstGeom>
          <a:ln w="12700">
            <a:miter lim="400000"/>
          </a:ln>
          <a:extLst>
            <a:ext uri="{C572A759-6A51-4108-AA02-DFA0A04FC94B}">
              <ma14:wrappingTextBoxFlag xmlns:ma14="http://schemas.microsoft.com/office/mac/drawingml/2011/main" val="1"/>
            </a:ext>
          </a:extLst>
        </p:spPr>
        <p:txBody>
          <a:bodyPr wrap="square" lIns="72009" tIns="72009" rIns="72009" bIns="72009" anchor="ctr">
            <a:spAutoFit/>
          </a:bodyPr>
          <a:lstStyle>
            <a:lvl1pPr algn="ctr" defTabSz="241300">
              <a:defRPr sz="3200">
                <a:solidFill>
                  <a:srgbClr val="FFFFFF"/>
                </a:solidFill>
                <a:latin typeface="Gill Sans"/>
                <a:ea typeface="Gill Sans"/>
                <a:cs typeface="Gill Sans"/>
                <a:sym typeface="Gill Sans"/>
              </a:defRPr>
            </a:lvl1pPr>
          </a:lstStyle>
          <a:p>
            <a:pPr lvl="0">
              <a:defRPr sz="1800">
                <a:solidFill>
                  <a:srgbClr val="000000"/>
                </a:solidFill>
              </a:defRPr>
            </a:pPr>
            <a:r>
              <a:rPr dirty="0"/>
              <a:t>*</a:t>
            </a:r>
          </a:p>
        </p:txBody>
      </p:sp>
      <p:sp>
        <p:nvSpPr>
          <p:cNvPr id="419" name="Shape 419"/>
          <p:cNvSpPr/>
          <p:nvPr/>
        </p:nvSpPr>
        <p:spPr>
          <a:xfrm rot="16200000">
            <a:off x="-1518223" y="3281272"/>
            <a:ext cx="4304075" cy="295466"/>
          </a:xfrm>
          <a:prstGeom prst="rect">
            <a:avLst/>
          </a:prstGeom>
          <a:ln w="12700">
            <a:miter lim="400000"/>
          </a:ln>
          <a:extLst>
            <a:ext uri="{C572A759-6A51-4108-AA02-DFA0A04FC94B}">
              <ma14:wrappingTextBoxFlag xmlns:ma14="http://schemas.microsoft.com/office/mac/drawingml/2011/main" val="1"/>
            </a:ext>
          </a:extLst>
        </p:spPr>
        <p:txBody>
          <a:bodyPr wrap="none" lIns="32004" tIns="32004" rIns="32004" bIns="32004" anchor="ctr">
            <a:spAutoFit/>
          </a:bodyPr>
          <a:lstStyle>
            <a:lvl1pPr algn="ctr" defTabSz="546100">
              <a:defRPr sz="2800" i="1">
                <a:latin typeface="+mj-lt"/>
                <a:ea typeface="+mj-ea"/>
                <a:cs typeface="+mj-cs"/>
                <a:sym typeface="ArialUnicodeMS"/>
              </a:defRPr>
            </a:lvl1pPr>
          </a:lstStyle>
          <a:p>
            <a:pPr lvl="0">
              <a:defRPr sz="1800" i="0"/>
            </a:pPr>
            <a:r>
              <a:rPr sz="1500" dirty="0"/>
              <a:t>Percentage point increase in policy support vs. control</a:t>
            </a:r>
          </a:p>
        </p:txBody>
      </p:sp>
      <p:pic>
        <p:nvPicPr>
          <p:cNvPr id="420" name="fw_logo_transparent.png"/>
          <p:cNvPicPr/>
          <p:nvPr/>
        </p:nvPicPr>
        <p:blipFill>
          <a:blip r:embed="rId8">
            <a:extLst/>
          </a:blip>
          <a:stretch>
            <a:fillRect/>
          </a:stretch>
        </p:blipFill>
        <p:spPr>
          <a:xfrm>
            <a:off x="85725" y="6362702"/>
            <a:ext cx="292894" cy="390525"/>
          </a:xfrm>
          <a:prstGeom prst="rect">
            <a:avLst/>
          </a:prstGeom>
          <a:ln w="12700">
            <a:miter lim="400000"/>
          </a:ln>
        </p:spPr>
      </p:pic>
    </p:spTree>
    <p:extLst>
      <p:ext uri="{BB962C8B-B14F-4D97-AF65-F5344CB8AC3E}">
        <p14:creationId xmlns:p14="http://schemas.microsoft.com/office/powerpoint/2010/main" val="1851197176"/>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p:nvPr/>
        </p:nvSpPr>
        <p:spPr>
          <a:xfrm>
            <a:off x="0" y="310979"/>
            <a:ext cx="4530923" cy="69249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ctr" defTabSz="914400">
              <a:buClr>
                <a:srgbClr val="000000"/>
              </a:buClr>
              <a:buFont typeface="Gill Sans"/>
              <a:defRPr sz="7200" b="1" spc="-288">
                <a:solidFill>
                  <a:srgbClr val="424242"/>
                </a:solidFill>
                <a:uFill>
                  <a:solidFill>
                    <a:srgbClr val="424242"/>
                  </a:solidFill>
                </a:uFill>
                <a:latin typeface="+mj-lt"/>
                <a:ea typeface="+mj-ea"/>
                <a:cs typeface="+mj-cs"/>
                <a:sym typeface="ArialUnicodeMS"/>
              </a:defRPr>
            </a:lvl1pPr>
          </a:lstStyle>
          <a:p>
            <a:pPr lvl="0">
              <a:defRPr sz="1800" b="0" spc="0">
                <a:solidFill>
                  <a:srgbClr val="000000"/>
                </a:solidFill>
                <a:uFillTx/>
              </a:defRPr>
            </a:pPr>
            <a:r>
              <a:rPr sz="4500" i="1" spc="-181" dirty="0">
                <a:solidFill>
                  <a:schemeClr val="tx1"/>
                </a:solidFill>
                <a:latin typeface="Baskerville SemiBold" charset="0"/>
                <a:ea typeface="Baskerville SemiBold" charset="0"/>
                <a:cs typeface="Baskerville SemiBold" charset="0"/>
              </a:rPr>
              <a:t>Human Potential</a:t>
            </a:r>
          </a:p>
        </p:txBody>
      </p:sp>
      <p:sp>
        <p:nvSpPr>
          <p:cNvPr id="423" name="Shape 423"/>
          <p:cNvSpPr/>
          <p:nvPr/>
        </p:nvSpPr>
        <p:spPr>
          <a:xfrm>
            <a:off x="255678" y="3962400"/>
            <a:ext cx="3650457" cy="1953099"/>
          </a:xfrm>
          <a:prstGeom prst="rect">
            <a:avLst/>
          </a:prstGeom>
          <a:ln w="12700">
            <a:miter lim="400000"/>
          </a:ln>
          <a:extLst>
            <a:ext uri="{C572A759-6A51-4108-AA02-DFA0A04FC94B}">
              <ma14:wrappingTextBoxFlag xmlns:ma14="http://schemas.microsoft.com/office/mac/drawingml/2011/main" val="1"/>
            </a:ext>
          </a:extLst>
        </p:spPr>
        <p:txBody>
          <a:bodyPr lIns="32004" tIns="32004" rIns="32004" bIns="32004" anchor="ctr">
            <a:spAutoFit/>
          </a:bodyPr>
          <a:lstStyle/>
          <a:p>
            <a:pPr algn="ctr" defTabSz="344042">
              <a:defRPr sz="1800"/>
            </a:pPr>
            <a:r>
              <a:rPr sz="2300" i="1" dirty="0">
                <a:latin typeface="Myriad Pro" charset="0"/>
                <a:ea typeface="Myriad Pro" charset="0"/>
                <a:cs typeface="Myriad Pro" charset="0"/>
                <a:sym typeface="ArialUnicodeMS"/>
              </a:rPr>
              <a:t>Your issue matters because...</a:t>
            </a:r>
          </a:p>
          <a:p>
            <a:pPr lvl="0" algn="ctr">
              <a:defRPr sz="1800"/>
            </a:pPr>
            <a:endParaRPr sz="800" dirty="0">
              <a:latin typeface="Myriad Pro" charset="0"/>
              <a:ea typeface="Myriad Pro" charset="0"/>
              <a:cs typeface="Myriad Pro" charset="0"/>
              <a:sym typeface="ArialUnicodeMS"/>
            </a:endParaRPr>
          </a:p>
          <a:p>
            <a:pPr algn="ctr">
              <a:lnSpc>
                <a:spcPts val="2772"/>
              </a:lnSpc>
              <a:defRPr sz="1800"/>
            </a:pPr>
            <a:r>
              <a:rPr sz="1900" dirty="0">
                <a:latin typeface="Myriad Pro" charset="0"/>
                <a:ea typeface="Myriad Pro" charset="0"/>
                <a:cs typeface="Myriad Pro" charset="0"/>
                <a:sym typeface="ArialUnicodeMS"/>
              </a:rPr>
              <a:t> “When we support well-being, we make sure that everyone can reach their potential and fully contribute to our communities.” </a:t>
            </a:r>
          </a:p>
        </p:txBody>
      </p:sp>
      <p:sp>
        <p:nvSpPr>
          <p:cNvPr id="424" name="Shape 424"/>
          <p:cNvSpPr/>
          <p:nvPr/>
        </p:nvSpPr>
        <p:spPr>
          <a:xfrm>
            <a:off x="4521994" y="1003476"/>
            <a:ext cx="4622006" cy="4863924"/>
          </a:xfrm>
          <a:prstGeom prst="rect">
            <a:avLst/>
          </a:prstGeom>
          <a:solidFill>
            <a:srgbClr val="0070C0"/>
          </a:solidFill>
          <a:ln w="25400">
            <a:solidFill/>
            <a:miter lim="400000"/>
          </a:ln>
        </p:spPr>
        <p:txBody>
          <a:bodyPr lIns="0" tIns="0" rIns="0" bIns="0" anchor="ctr"/>
          <a:lstStyle/>
          <a:p>
            <a:pPr algn="ctr" defTabSz="368045">
              <a:defRPr sz="4000">
                <a:solidFill>
                  <a:srgbClr val="FFFFFF"/>
                </a:solidFill>
                <a:effectLst>
                  <a:outerShdw blurRad="38100" dist="12700" dir="5400000" rotWithShape="0">
                    <a:srgbClr val="000000">
                      <a:alpha val="50000"/>
                    </a:srgbClr>
                  </a:outerShdw>
                </a:effectLst>
                <a:latin typeface="+mj-lt"/>
                <a:ea typeface="+mj-ea"/>
                <a:cs typeface="+mj-cs"/>
                <a:sym typeface="ArialUnicodeMS"/>
              </a:defRPr>
            </a:pPr>
            <a:endParaRPr/>
          </a:p>
        </p:txBody>
      </p:sp>
      <p:sp>
        <p:nvSpPr>
          <p:cNvPr id="425" name="Shape 425"/>
          <p:cNvSpPr/>
          <p:nvPr/>
        </p:nvSpPr>
        <p:spPr>
          <a:xfrm>
            <a:off x="4634795" y="322086"/>
            <a:ext cx="4543426" cy="660758"/>
          </a:xfrm>
          <a:prstGeom prst="rect">
            <a:avLst/>
          </a:prstGeom>
          <a:ln w="12700">
            <a:miter lim="400000"/>
          </a:ln>
          <a:extLst>
            <a:ext uri="{C572A759-6A51-4108-AA02-DFA0A04FC94B}">
              <ma14:wrappingTextBoxFlag xmlns:ma14="http://schemas.microsoft.com/office/mac/drawingml/2011/main" val="1"/>
            </a:ext>
          </a:extLst>
        </p:spPr>
        <p:txBody>
          <a:bodyPr lIns="32004" tIns="32004" rIns="32004" bIns="32004" anchor="ctr">
            <a:spAutoFit/>
          </a:bodyPr>
          <a:lstStyle>
            <a:lvl1pPr defTabSz="546100">
              <a:lnSpc>
                <a:spcPct val="80000"/>
              </a:lnSpc>
              <a:defRPr sz="4600">
                <a:solidFill>
                  <a:srgbClr val="FFFFFF"/>
                </a:solidFill>
                <a:latin typeface="+mj-lt"/>
                <a:ea typeface="+mj-ea"/>
                <a:cs typeface="+mj-cs"/>
                <a:sym typeface="ArialUnicodeMS"/>
              </a:defRPr>
            </a:lvl1pPr>
          </a:lstStyle>
          <a:p>
            <a:pPr lvl="0">
              <a:defRPr sz="1800">
                <a:solidFill>
                  <a:srgbClr val="000000"/>
                </a:solidFill>
              </a:defRPr>
            </a:pPr>
            <a:r>
              <a:rPr lang="en-US" sz="2400" b="1" i="1" dirty="0">
                <a:solidFill>
                  <a:schemeClr val="tx1"/>
                </a:solidFill>
                <a:latin typeface="Baskerville SemiBold" charset="0"/>
                <a:ea typeface="Baskerville SemiBold" charset="0"/>
                <a:cs typeface="Baskerville SemiBold" charset="0"/>
              </a:rPr>
              <a:t>R</a:t>
            </a:r>
            <a:r>
              <a:rPr sz="2400" b="1" i="1" dirty="0" smtClean="0">
                <a:solidFill>
                  <a:schemeClr val="tx1"/>
                </a:solidFill>
                <a:latin typeface="Baskerville SemiBold" charset="0"/>
                <a:ea typeface="Baskerville SemiBold" charset="0"/>
                <a:cs typeface="Baskerville SemiBold" charset="0"/>
              </a:rPr>
              <a:t>edirect </a:t>
            </a:r>
            <a:r>
              <a:rPr sz="2400" b="1" i="1" dirty="0">
                <a:solidFill>
                  <a:schemeClr val="tx1"/>
                </a:solidFill>
                <a:latin typeface="Baskerville SemiBold" charset="0"/>
                <a:ea typeface="Baskerville SemiBold" charset="0"/>
                <a:cs typeface="Baskerville SemiBold" charset="0"/>
              </a:rPr>
              <a:t>public </a:t>
            </a:r>
            <a:r>
              <a:rPr sz="2400" b="1" i="1" dirty="0" smtClean="0">
                <a:solidFill>
                  <a:schemeClr val="tx1"/>
                </a:solidFill>
                <a:latin typeface="Baskerville SemiBold" charset="0"/>
                <a:ea typeface="Baskerville SemiBold" charset="0"/>
                <a:cs typeface="Baskerville SemiBold" charset="0"/>
              </a:rPr>
              <a:t>perceptions</a:t>
            </a:r>
            <a:r>
              <a:rPr lang="en-US" sz="2400" b="1" i="1" dirty="0" smtClean="0">
                <a:solidFill>
                  <a:schemeClr val="tx1"/>
                </a:solidFill>
                <a:latin typeface="Baskerville SemiBold" charset="0"/>
                <a:ea typeface="Baskerville SemiBold" charset="0"/>
                <a:cs typeface="Baskerville SemiBold" charset="0"/>
              </a:rPr>
              <a:t> </a:t>
            </a:r>
            <a:r>
              <a:rPr sz="2400" b="1" i="1" dirty="0" smtClean="0">
                <a:solidFill>
                  <a:schemeClr val="tx1"/>
                </a:solidFill>
                <a:latin typeface="Baskerville SemiBold" charset="0"/>
                <a:ea typeface="Baskerville SemiBold" charset="0"/>
                <a:cs typeface="Baskerville SemiBold" charset="0"/>
              </a:rPr>
              <a:t>from</a:t>
            </a:r>
            <a:r>
              <a:rPr lang="en-US" sz="2400" b="1" i="1" dirty="0" smtClean="0">
                <a:solidFill>
                  <a:schemeClr val="tx1"/>
                </a:solidFill>
                <a:latin typeface="Baskerville SemiBold" charset="0"/>
                <a:ea typeface="Baskerville SemiBold" charset="0"/>
                <a:cs typeface="Baskerville SemiBold" charset="0"/>
              </a:rPr>
              <a:t>:</a:t>
            </a:r>
            <a:endParaRPr sz="2400" b="1" i="1" dirty="0">
              <a:solidFill>
                <a:schemeClr val="tx1"/>
              </a:solidFill>
              <a:latin typeface="Baskerville SemiBold" charset="0"/>
              <a:ea typeface="Baskerville SemiBold" charset="0"/>
              <a:cs typeface="Baskerville SemiBold" charset="0"/>
            </a:endParaRPr>
          </a:p>
        </p:txBody>
      </p:sp>
      <p:sp>
        <p:nvSpPr>
          <p:cNvPr id="426" name="Shape 426"/>
          <p:cNvSpPr/>
          <p:nvPr/>
        </p:nvSpPr>
        <p:spPr>
          <a:xfrm>
            <a:off x="4686300" y="3361862"/>
            <a:ext cx="4171950" cy="372410"/>
          </a:xfrm>
          <a:prstGeom prst="rect">
            <a:avLst/>
          </a:prstGeom>
          <a:ln w="12700">
            <a:miter lim="400000"/>
          </a:ln>
          <a:extLst>
            <a:ext uri="{C572A759-6A51-4108-AA02-DFA0A04FC94B}">
              <ma14:wrappingTextBoxFlag xmlns:ma14="http://schemas.microsoft.com/office/mac/drawingml/2011/main" val="1"/>
            </a:ext>
          </a:extLst>
        </p:spPr>
        <p:txBody>
          <a:bodyPr lIns="32004" tIns="32004" rIns="32004" bIns="32004" anchor="ctr">
            <a:spAutoFit/>
          </a:bodyPr>
          <a:lstStyle>
            <a:lvl1pPr defTabSz="546100">
              <a:lnSpc>
                <a:spcPct val="80000"/>
              </a:lnSpc>
              <a:defRPr sz="4600">
                <a:solidFill>
                  <a:srgbClr val="FFFFFF"/>
                </a:solidFill>
                <a:latin typeface="+mj-lt"/>
                <a:ea typeface="+mj-ea"/>
                <a:cs typeface="+mj-cs"/>
                <a:sym typeface="ArialUnicodeMS"/>
              </a:defRPr>
            </a:lvl1pPr>
          </a:lstStyle>
          <a:p>
            <a:pPr lvl="0">
              <a:defRPr sz="1800">
                <a:solidFill>
                  <a:srgbClr val="000000"/>
                </a:solidFill>
              </a:defRPr>
            </a:pPr>
            <a:r>
              <a:rPr lang="en-US" sz="2400" b="1" i="1" dirty="0">
                <a:solidFill>
                  <a:schemeClr val="tx1"/>
                </a:solidFill>
                <a:latin typeface="Baskerville SemiBold" charset="0"/>
                <a:ea typeface="Baskerville SemiBold" charset="0"/>
                <a:cs typeface="Baskerville SemiBold" charset="0"/>
              </a:rPr>
              <a:t>Conveys human services </a:t>
            </a:r>
            <a:r>
              <a:rPr lang="en-US" sz="2400" b="1" i="1" dirty="0" smtClean="0">
                <a:solidFill>
                  <a:schemeClr val="tx1"/>
                </a:solidFill>
                <a:latin typeface="Baskerville SemiBold" charset="0"/>
                <a:ea typeface="Baskerville SemiBold" charset="0"/>
                <a:cs typeface="Baskerville SemiBold" charset="0"/>
              </a:rPr>
              <a:t>as:</a:t>
            </a:r>
            <a:endParaRPr sz="2400" b="1" i="1" dirty="0">
              <a:solidFill>
                <a:schemeClr val="tx1"/>
              </a:solidFill>
              <a:latin typeface="Baskerville SemiBold" charset="0"/>
              <a:ea typeface="Baskerville SemiBold" charset="0"/>
              <a:cs typeface="Baskerville SemiBold" charset="0"/>
            </a:endParaRPr>
          </a:p>
        </p:txBody>
      </p:sp>
      <p:sp>
        <p:nvSpPr>
          <p:cNvPr id="427" name="Shape 427"/>
          <p:cNvSpPr>
            <a:spLocks noGrp="1"/>
          </p:cNvSpPr>
          <p:nvPr>
            <p:ph type="body" idx="4294967295"/>
          </p:nvPr>
        </p:nvSpPr>
        <p:spPr>
          <a:xfrm>
            <a:off x="4700587" y="1290641"/>
            <a:ext cx="4379119" cy="1428751"/>
          </a:xfrm>
          <a:prstGeom prst="rect">
            <a:avLst/>
          </a:prstGeom>
        </p:spPr>
        <p:txBody>
          <a:bodyPr>
            <a:normAutofit lnSpcReduction="10000"/>
          </a:bodyPr>
          <a:lstStyle/>
          <a:p>
            <a:pPr marL="511064" indent="-311039" defTabSz="576069">
              <a:lnSpc>
                <a:spcPct val="90000"/>
              </a:lnSpc>
              <a:spcBef>
                <a:spcPts val="1008"/>
              </a:spcBef>
              <a:buClr>
                <a:srgbClr val="FFFFFF"/>
              </a:buClr>
              <a:defRPr sz="1800"/>
            </a:pPr>
            <a:r>
              <a:rPr sz="2100" dirty="0">
                <a:solidFill>
                  <a:srgbClr val="FFFFFF"/>
                </a:solidFill>
                <a:uFill>
                  <a:solidFill>
                    <a:srgbClr val="FFFFFF"/>
                  </a:solidFill>
                </a:uFill>
                <a:latin typeface="Myriad Pro" charset="0"/>
                <a:ea typeface="Myriad Pro" charset="0"/>
                <a:cs typeface="Myriad Pro" charset="0"/>
                <a:sym typeface="ArialUnicodeMS"/>
              </a:rPr>
              <a:t>Individuals are Responsible</a:t>
            </a:r>
          </a:p>
          <a:p>
            <a:pPr marL="511064" indent="-311039" defTabSz="576069">
              <a:lnSpc>
                <a:spcPct val="90000"/>
              </a:lnSpc>
              <a:spcBef>
                <a:spcPts val="1008"/>
              </a:spcBef>
              <a:buClr>
                <a:srgbClr val="FFFFFF"/>
              </a:buClr>
              <a:defRPr sz="1800"/>
            </a:pPr>
            <a:r>
              <a:rPr sz="2100" dirty="0">
                <a:solidFill>
                  <a:srgbClr val="FFFFFF"/>
                </a:solidFill>
                <a:uFill>
                  <a:solidFill>
                    <a:srgbClr val="FFFFFF"/>
                  </a:solidFill>
                </a:uFill>
                <a:latin typeface="Myriad Pro" charset="0"/>
                <a:ea typeface="Myriad Pro" charset="0"/>
                <a:cs typeface="Myriad Pro" charset="0"/>
                <a:sym typeface="ArialUnicodeMS"/>
              </a:rPr>
              <a:t>Well-Being = Financial Self-Sufficiency</a:t>
            </a:r>
          </a:p>
          <a:p>
            <a:pPr marL="511064" indent="-311039" defTabSz="576069">
              <a:lnSpc>
                <a:spcPct val="90000"/>
              </a:lnSpc>
              <a:spcBef>
                <a:spcPts val="1008"/>
              </a:spcBef>
              <a:buClr>
                <a:srgbClr val="FFFFFF"/>
              </a:buClr>
              <a:defRPr sz="1800"/>
            </a:pPr>
            <a:r>
              <a:rPr sz="2100" dirty="0">
                <a:solidFill>
                  <a:srgbClr val="FFFFFF"/>
                </a:solidFill>
                <a:uFill>
                  <a:solidFill>
                    <a:srgbClr val="FFFFFF"/>
                  </a:solidFill>
                </a:uFill>
                <a:latin typeface="Myriad Pro" charset="0"/>
                <a:ea typeface="Myriad Pro" charset="0"/>
                <a:cs typeface="Myriad Pro" charset="0"/>
                <a:sym typeface="ArialUnicodeMS"/>
              </a:rPr>
              <a:t>Well-Being = Physical Health</a:t>
            </a:r>
          </a:p>
        </p:txBody>
      </p:sp>
      <p:sp>
        <p:nvSpPr>
          <p:cNvPr id="428" name="Shape 428"/>
          <p:cNvSpPr/>
          <p:nvPr/>
        </p:nvSpPr>
        <p:spPr>
          <a:xfrm>
            <a:off x="4800600" y="3596619"/>
            <a:ext cx="4064794" cy="1661181"/>
          </a:xfrm>
          <a:prstGeom prst="rect">
            <a:avLst/>
          </a:prstGeom>
          <a:ln w="12700">
            <a:miter lim="400000"/>
          </a:ln>
          <a:extLst>
            <a:ext uri="{C572A759-6A51-4108-AA02-DFA0A04FC94B}">
              <ma14:wrappingTextBoxFlag xmlns:ma14="http://schemas.microsoft.com/office/mac/drawingml/2011/main" val="1"/>
            </a:ext>
          </a:extLst>
        </p:spPr>
        <p:txBody>
          <a:bodyPr lIns="32004" tIns="32004" rIns="32004" bIns="32004" anchor="ctr"/>
          <a:lstStyle/>
          <a:p>
            <a:pPr marL="311039" indent="-311039" defTabSz="576069">
              <a:lnSpc>
                <a:spcPct val="90000"/>
              </a:lnSpc>
              <a:spcBef>
                <a:spcPts val="1008"/>
              </a:spcBef>
              <a:buClr>
                <a:srgbClr val="FFFFFF"/>
              </a:buClr>
              <a:buSzPct val="171000"/>
              <a:buChar char="•"/>
              <a:defRPr sz="1800"/>
            </a:pPr>
            <a:r>
              <a:rPr lang="en-US" sz="2100" i="1" dirty="0">
                <a:solidFill>
                  <a:srgbClr val="FFFFFF"/>
                </a:solidFill>
                <a:uFill>
                  <a:solidFill>
                    <a:srgbClr val="FFFFFF"/>
                  </a:solidFill>
                </a:uFill>
                <a:latin typeface="Myriad Pro" charset="0"/>
                <a:ea typeface="Myriad Pro" charset="0"/>
                <a:cs typeface="Myriad Pro" charset="0"/>
                <a:sym typeface="ArialUnicodeMS"/>
              </a:rPr>
              <a:t>Applicable to everyone </a:t>
            </a:r>
            <a:r>
              <a:rPr sz="2100" i="1" dirty="0">
                <a:solidFill>
                  <a:srgbClr val="FFFFFF"/>
                </a:solidFill>
                <a:uFill>
                  <a:solidFill>
                    <a:srgbClr val="FFFFFF"/>
                  </a:solidFill>
                </a:uFill>
                <a:latin typeface="Myriad Pro" charset="0"/>
                <a:ea typeface="Myriad Pro" charset="0"/>
                <a:cs typeface="Myriad Pro" charset="0"/>
                <a:sym typeface="ArialUnicodeMS"/>
              </a:rPr>
              <a:t> </a:t>
            </a:r>
            <a:endParaRPr sz="2100" dirty="0">
              <a:solidFill>
                <a:srgbClr val="FFFFFF"/>
              </a:solidFill>
              <a:uFill>
                <a:solidFill>
                  <a:srgbClr val="FFFFFF"/>
                </a:solidFill>
              </a:uFill>
              <a:latin typeface="Myriad Pro" charset="0"/>
              <a:ea typeface="Myriad Pro" charset="0"/>
              <a:cs typeface="Myriad Pro" charset="0"/>
              <a:sym typeface="ArialUnicodeMS"/>
            </a:endParaRPr>
          </a:p>
          <a:p>
            <a:pPr marL="311039" indent="-311039" defTabSz="576069">
              <a:lnSpc>
                <a:spcPct val="90000"/>
              </a:lnSpc>
              <a:spcBef>
                <a:spcPts val="1008"/>
              </a:spcBef>
              <a:buClr>
                <a:srgbClr val="FFFFFF"/>
              </a:buClr>
              <a:buSzPct val="171000"/>
              <a:buChar char="•"/>
              <a:defRPr sz="1800"/>
            </a:pPr>
            <a:r>
              <a:rPr lang="en-US" sz="2100" dirty="0">
                <a:solidFill>
                  <a:srgbClr val="FFFFFF"/>
                </a:solidFill>
                <a:uFill>
                  <a:solidFill>
                    <a:srgbClr val="FFFFFF"/>
                  </a:solidFill>
                </a:uFill>
                <a:latin typeface="Myriad Pro" charset="0"/>
                <a:ea typeface="Myriad Pro" charset="0"/>
                <a:cs typeface="Myriad Pro" charset="0"/>
                <a:sym typeface="ArialUnicodeMS"/>
              </a:rPr>
              <a:t>When people reach their full potential, everyone benefits</a:t>
            </a:r>
            <a:endParaRPr sz="2100" dirty="0">
              <a:solidFill>
                <a:srgbClr val="FFFFFF"/>
              </a:solidFill>
              <a:uFill>
                <a:solidFill>
                  <a:srgbClr val="FFFFFF"/>
                </a:solidFill>
              </a:uFill>
              <a:latin typeface="Myriad Pro" charset="0"/>
              <a:ea typeface="Myriad Pro" charset="0"/>
              <a:cs typeface="Myriad Pro" charset="0"/>
              <a:sym typeface="ArialUnicodeMS"/>
            </a:endParaRPr>
          </a:p>
        </p:txBody>
      </p:sp>
      <p:grpSp>
        <p:nvGrpSpPr>
          <p:cNvPr id="431" name="Group 431"/>
          <p:cNvGrpSpPr/>
          <p:nvPr/>
        </p:nvGrpSpPr>
        <p:grpSpPr>
          <a:xfrm>
            <a:off x="1221581" y="1343027"/>
            <a:ext cx="1721644" cy="2295525"/>
            <a:chOff x="0" y="0"/>
            <a:chExt cx="3060699" cy="3060699"/>
          </a:xfrm>
        </p:grpSpPr>
        <p:sp>
          <p:nvSpPr>
            <p:cNvPr id="429" name="Shape 429"/>
            <p:cNvSpPr/>
            <p:nvPr/>
          </p:nvSpPr>
          <p:spPr>
            <a:xfrm>
              <a:off x="-1" y="0"/>
              <a:ext cx="3060701" cy="3060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2B4B71"/>
            </a:solidFill>
            <a:ln w="25400" cap="flat">
              <a:solidFill>
                <a:srgbClr val="000000">
                  <a:alpha val="0"/>
                </a:srgbClr>
              </a:solidFill>
              <a:prstDash val="solid"/>
              <a:miter lim="400000"/>
            </a:ln>
            <a:effectLst/>
          </p:spPr>
          <p:txBody>
            <a:bodyPr wrap="square" lIns="0" tIns="0" rIns="0" bIns="0" numCol="1" anchor="ctr">
              <a:noAutofit/>
            </a:bodyPr>
            <a:lstStyle/>
            <a:p>
              <a:pPr algn="ctr" defTabSz="368045">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430" name="svg&gt;.pdf"/>
            <p:cNvPicPr/>
            <p:nvPr/>
          </p:nvPicPr>
          <p:blipFill>
            <a:blip r:embed="rId3">
              <a:extLst/>
            </a:blip>
            <a:stretch>
              <a:fillRect/>
            </a:stretch>
          </p:blipFill>
          <p:spPr>
            <a:xfrm>
              <a:off x="565282" y="245611"/>
              <a:ext cx="2005713" cy="2380550"/>
            </a:xfrm>
            <a:prstGeom prst="rect">
              <a:avLst/>
            </a:prstGeom>
            <a:ln w="12700" cap="flat">
              <a:noFill/>
              <a:miter lim="400000"/>
            </a:ln>
            <a:effectLst/>
          </p:spPr>
        </p:pic>
      </p:grpSp>
      <p:pic>
        <p:nvPicPr>
          <p:cNvPr id="432" name="fw_logo_transparent.png"/>
          <p:cNvPicPr/>
          <p:nvPr/>
        </p:nvPicPr>
        <p:blipFill>
          <a:blip r:embed="rId4">
            <a:extLst/>
          </a:blip>
          <a:stretch>
            <a:fillRect/>
          </a:stretch>
        </p:blipFill>
        <p:spPr>
          <a:xfrm>
            <a:off x="8736806" y="6372227"/>
            <a:ext cx="292894" cy="390525"/>
          </a:xfrm>
          <a:prstGeom prst="rect">
            <a:avLst/>
          </a:prstGeom>
          <a:ln w="12700">
            <a:miter lim="400000"/>
          </a:ln>
        </p:spPr>
      </p:pic>
    </p:spTree>
    <p:extLst>
      <p:ext uri="{BB962C8B-B14F-4D97-AF65-F5344CB8AC3E}">
        <p14:creationId xmlns:p14="http://schemas.microsoft.com/office/powerpoint/2010/main" val="252495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Placeholder 9"/>
          <p:cNvSpPr>
            <a:spLocks noGrp="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latin typeface="Courier New" charset="0"/>
              </a:rPr>
              <a:t>Table of Contents</a:t>
            </a:r>
          </a:p>
        </p:txBody>
      </p:sp>
      <p:graphicFrame>
        <p:nvGraphicFramePr>
          <p:cNvPr id="30" name="Table Placeholder 29"/>
          <p:cNvGraphicFramePr>
            <a:graphicFrameLocks noGrp="1"/>
          </p:cNvGraphicFramePr>
          <p:nvPr>
            <p:ph type="tbl" sz="quarter" idx="14"/>
            <p:extLst>
              <p:ext uri="{D42A27DB-BD31-4B8C-83A1-F6EECF244321}">
                <p14:modId xmlns:p14="http://schemas.microsoft.com/office/powerpoint/2010/main" val="792100501"/>
              </p:ext>
            </p:extLst>
          </p:nvPr>
        </p:nvGraphicFramePr>
        <p:xfrm>
          <a:off x="457200" y="830263"/>
          <a:ext cx="7926705" cy="3574097"/>
        </p:xfrm>
        <a:graphic>
          <a:graphicData uri="http://schemas.openxmlformats.org/drawingml/2006/table">
            <a:tbl>
              <a:tblPr/>
              <a:tblGrid>
                <a:gridCol w="763905"/>
                <a:gridCol w="4953000"/>
                <a:gridCol w="2209800"/>
              </a:tblGrid>
              <a:tr h="388938">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B050"/>
                          </a:solidFill>
                          <a:effectLst/>
                          <a:latin typeface="Myriad Pro" charset="0"/>
                          <a:ea typeface="Myriad Pro" charset="0"/>
                          <a:cs typeface="Myriad Pro" charset="0"/>
                        </a:rPr>
                        <a:t>Section</a:t>
                      </a: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B050"/>
                          </a:solidFill>
                          <a:effectLst/>
                          <a:latin typeface="Myriad Pro" charset="0"/>
                          <a:ea typeface="Myriad Pro" charset="0"/>
                          <a:cs typeface="Myriad Pro" charset="0"/>
                        </a:rPr>
                        <a:t>Section Name</a:t>
                      </a: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1" i="0" u="none" strike="noStrike" cap="none" normalizeH="0" baseline="0" dirty="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2"/>
                    </a:solidFill>
                  </a:tcPr>
                </a:tc>
              </a:tr>
              <a:tr h="341313">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B050"/>
                          </a:solidFill>
                          <a:effectLst/>
                          <a:latin typeface="Myriad Pro" charset="0"/>
                          <a:ea typeface="Myriad Pro" charset="0"/>
                          <a:cs typeface="Myriad Pro" charset="0"/>
                        </a:rPr>
                        <a:t>1.</a:t>
                      </a: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B050"/>
                          </a:solidFill>
                          <a:effectLst/>
                          <a:latin typeface="Myriad Pro" charset="0"/>
                          <a:ea typeface="Myriad Pro" charset="0"/>
                          <a:cs typeface="Myriad Pro" charset="0"/>
                        </a:rPr>
                        <a:t>Introductions</a:t>
                      </a:r>
                      <a:endParaRPr kumimoji="0" lang="en-US" altLang="en-US" sz="1400" b="1"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r>
              <a:tr h="381000">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B050"/>
                          </a:solidFill>
                          <a:effectLst/>
                          <a:latin typeface="Myriad Pro" charset="0"/>
                          <a:ea typeface="Myriad Pro" charset="0"/>
                          <a:cs typeface="Myriad Pro" charset="0"/>
                        </a:rPr>
                        <a:t>2.</a:t>
                      </a: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B050"/>
                          </a:solidFill>
                          <a:effectLst/>
                          <a:latin typeface="Myriad Pro" charset="0"/>
                          <a:ea typeface="Myriad Pro" charset="0"/>
                          <a:cs typeface="Myriad Pro" charset="0"/>
                        </a:rPr>
                        <a:t>National Human Services Assembly (NSHA)</a:t>
                      </a:r>
                      <a:endParaRPr kumimoji="0" lang="en-US" altLang="en-US" sz="1400" b="1"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r>
              <a:tr h="420686">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B050"/>
                          </a:solidFill>
                          <a:effectLst/>
                          <a:latin typeface="Myriad Pro" charset="0"/>
                          <a:ea typeface="Myriad Pro" charset="0"/>
                          <a:cs typeface="Myriad Pro" charset="0"/>
                        </a:rPr>
                        <a:t>3.</a:t>
                      </a: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B050"/>
                          </a:solidFill>
                          <a:effectLst/>
                          <a:latin typeface="Myriad Pro" charset="0"/>
                          <a:ea typeface="Myriad Pro" charset="0"/>
                          <a:cs typeface="Myriad Pro" charset="0"/>
                        </a:rPr>
                        <a:t>What We Say </a:t>
                      </a:r>
                      <a:r>
                        <a:rPr kumimoji="0" lang="mr-IN" altLang="en-US" sz="1400" b="1" i="0" u="none" strike="noStrike" cap="none" normalizeH="0" baseline="0" dirty="0" smtClean="0">
                          <a:ln>
                            <a:noFill/>
                          </a:ln>
                          <a:solidFill>
                            <a:srgbClr val="00B050"/>
                          </a:solidFill>
                          <a:effectLst/>
                          <a:latin typeface="Myriad Pro" charset="0"/>
                          <a:ea typeface="Myriad Pro" charset="0"/>
                          <a:cs typeface="Myriad Pro" charset="0"/>
                        </a:rPr>
                        <a:t>–</a:t>
                      </a:r>
                      <a:r>
                        <a:rPr kumimoji="0" lang="en-US" altLang="en-US" sz="1400" b="1" i="0" u="none" strike="noStrike" cap="none" normalizeH="0" baseline="0" dirty="0" smtClean="0">
                          <a:ln>
                            <a:noFill/>
                          </a:ln>
                          <a:solidFill>
                            <a:srgbClr val="00B050"/>
                          </a:solidFill>
                          <a:effectLst/>
                          <a:latin typeface="Myriad Pro" charset="0"/>
                          <a:ea typeface="Myriad Pro" charset="0"/>
                          <a:cs typeface="Myriad Pro" charset="0"/>
                        </a:rPr>
                        <a:t> What They Hear: The Human Services Gap</a:t>
                      </a:r>
                      <a:endParaRPr kumimoji="0" lang="en-US" altLang="en-US" sz="1400" b="1"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r>
              <a:tr h="228600">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0B050"/>
                          </a:solidFill>
                          <a:effectLst/>
                          <a:latin typeface="Myriad Pro" charset="0"/>
                          <a:ea typeface="Myriad Pro" charset="0"/>
                          <a:cs typeface="Myriad Pro" charset="0"/>
                        </a:rPr>
                        <a:t>4.</a:t>
                      </a: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B050"/>
                          </a:solidFill>
                          <a:effectLst/>
                          <a:latin typeface="Myriad Pro" charset="0"/>
                          <a:ea typeface="Myriad Pro" charset="0"/>
                          <a:cs typeface="Myriad Pro" charset="0"/>
                        </a:rPr>
                        <a:t>Framing the Story</a:t>
                      </a:r>
                      <a:endParaRPr kumimoji="0" lang="en-US" altLang="en-US" sz="1400" b="1"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r>
              <a:tr h="228600">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B050"/>
                          </a:solidFill>
                          <a:effectLst/>
                          <a:latin typeface="Myriad Pro" charset="0"/>
                          <a:ea typeface="Myriad Pro" charset="0"/>
                          <a:cs typeface="Myriad Pro" charset="0"/>
                        </a:rPr>
                        <a:t>5. </a:t>
                      </a:r>
                      <a:endParaRPr kumimoji="0" lang="en-US" altLang="en-US" sz="1300" b="0"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B050"/>
                          </a:solidFill>
                          <a:effectLst/>
                          <a:latin typeface="Myriad Pro" charset="0"/>
                          <a:ea typeface="Myriad Pro" charset="0"/>
                          <a:cs typeface="Myriad Pro" charset="0"/>
                        </a:rPr>
                        <a:t>Examples From the Field</a:t>
                      </a:r>
                      <a:endParaRPr kumimoji="0" lang="en-US" altLang="en-US" sz="1300" b="1"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r>
              <a:tr h="228600">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B050"/>
                          </a:solidFill>
                          <a:effectLst/>
                          <a:latin typeface="Myriad Pro" charset="0"/>
                          <a:ea typeface="Myriad Pro" charset="0"/>
                          <a:cs typeface="Myriad Pro" charset="0"/>
                        </a:rPr>
                        <a:t>6. </a:t>
                      </a:r>
                      <a:endParaRPr kumimoji="0" lang="en-US" altLang="en-US" sz="1300" b="0"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B050"/>
                          </a:solidFill>
                          <a:effectLst/>
                          <a:latin typeface="Myriad Pro" charset="0"/>
                          <a:ea typeface="Myriad Pro" charset="0"/>
                          <a:cs typeface="Myriad Pro" charset="0"/>
                        </a:rPr>
                        <a:t>Questions</a:t>
                      </a:r>
                      <a:endParaRPr kumimoji="0" lang="en-US" altLang="en-US" sz="1300" b="1"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r>
              <a:tr h="228600">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Myriad Pro" charset="0"/>
                        <a:ea typeface="Myriad Pro" charset="0"/>
                        <a:cs typeface="Myriad Pro" charset="0"/>
                      </a:endParaRP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1300" b="1" i="0" u="none" strike="noStrike" cap="none" normalizeH="0" baseline="0" dirty="0">
                        <a:ln>
                          <a:noFill/>
                        </a:ln>
                        <a:solidFill>
                          <a:srgbClr val="00B050"/>
                        </a:solidFill>
                        <a:effectLst/>
                        <a:latin typeface="Myriad Pro" charset="0"/>
                        <a:ea typeface="Myriad Pro" charset="0"/>
                        <a:cs typeface="Myriad Pro" charset="0"/>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r>
              <a:tr h="228600">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r>
              <a:tr h="228600">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rgbClr val="E9F0F7"/>
                    </a:solidFill>
                  </a:tcPr>
                </a:tc>
              </a:tr>
              <a:tr h="228600">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00B050"/>
                        </a:solidFill>
                        <a:effectLst/>
                        <a:latin typeface="Trebushet MS" charset="0"/>
                        <a:ea typeface="ＭＳ Ｐゴシック" charset="-128"/>
                      </a:endParaRPr>
                    </a:p>
                  </a:txBody>
                  <a:tcPr anchor="ctr" horzOverflow="overflow">
                    <a:lnL w="12700" cap="flat" cmpd="sng" algn="ctr">
                      <a:solidFill>
                        <a:srgbClr val="51A1D3"/>
                      </a:solidFill>
                      <a:prstDash val="solid"/>
                      <a:round/>
                      <a:headEnd type="none" w="med" len="med"/>
                      <a:tailEnd type="none" w="med" len="med"/>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00B050"/>
                        </a:solidFill>
                        <a:effectLst/>
                        <a:latin typeface="Trebushet MS" charset="0"/>
                        <a:ea typeface="ＭＳ Ｐゴシック" charset="-128"/>
                      </a:endParaRPr>
                    </a:p>
                  </a:txBody>
                  <a:tcPr anchor="ctr" horzOverflow="overflow">
                    <a:lnL>
                      <a:noFill/>
                    </a:lnL>
                    <a:lnR>
                      <a:noFill/>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Trebushet MS" charset="0"/>
                          <a:ea typeface="ＭＳ Ｐゴシック" charset="-128"/>
                        </a:defRPr>
                      </a:lvl1pPr>
                      <a:lvl2pPr marL="742950" indent="-285750">
                        <a:spcBef>
                          <a:spcPct val="20000"/>
                        </a:spcBef>
                        <a:buFont typeface="Arial" charset="0"/>
                        <a:defRPr sz="2400">
                          <a:solidFill>
                            <a:schemeClr val="tx1"/>
                          </a:solidFill>
                          <a:latin typeface="Trebushet MS" charset="0"/>
                          <a:ea typeface="ＭＳ Ｐゴシック" charset="-128"/>
                        </a:defRPr>
                      </a:lvl2pPr>
                      <a:lvl3pPr marL="1143000" indent="-228600">
                        <a:spcBef>
                          <a:spcPct val="20000"/>
                        </a:spcBef>
                        <a:buFont typeface="Arial" charset="0"/>
                        <a:defRPr sz="2000">
                          <a:solidFill>
                            <a:schemeClr val="tx1"/>
                          </a:solidFill>
                          <a:latin typeface="Trebushet MS" charset="0"/>
                          <a:ea typeface="ＭＳ Ｐゴシック" charset="-128"/>
                        </a:defRPr>
                      </a:lvl3pPr>
                      <a:lvl4pPr marL="1600200" indent="-228600">
                        <a:spcBef>
                          <a:spcPct val="20000"/>
                        </a:spcBef>
                        <a:buFont typeface="Arial" charset="0"/>
                        <a:defRPr>
                          <a:solidFill>
                            <a:schemeClr val="tx1"/>
                          </a:solidFill>
                          <a:latin typeface="Trebushet MS" charset="0"/>
                          <a:ea typeface="ＭＳ Ｐゴシック" charset="-128"/>
                        </a:defRPr>
                      </a:lvl4pPr>
                      <a:lvl5pPr marL="2057400" indent="-228600">
                        <a:spcBef>
                          <a:spcPct val="20000"/>
                        </a:spcBef>
                        <a:buFont typeface="Arial" charset="0"/>
                        <a:defRPr>
                          <a:solidFill>
                            <a:schemeClr val="tx1"/>
                          </a:solidFill>
                          <a:latin typeface="Trebushet MS" charset="0"/>
                          <a:ea typeface="ＭＳ Ｐゴシック" charset="-128"/>
                        </a:defRPr>
                      </a:lvl5pPr>
                      <a:lvl6pPr marL="2514600" indent="-228600" fontAlgn="base">
                        <a:spcBef>
                          <a:spcPct val="20000"/>
                        </a:spcBef>
                        <a:spcAft>
                          <a:spcPct val="0"/>
                        </a:spcAft>
                        <a:buFont typeface="Arial" charset="0"/>
                        <a:defRPr>
                          <a:solidFill>
                            <a:schemeClr val="tx1"/>
                          </a:solidFill>
                          <a:latin typeface="Trebushet MS" charset="0"/>
                          <a:ea typeface="ＭＳ Ｐゴシック" charset="-128"/>
                        </a:defRPr>
                      </a:lvl6pPr>
                      <a:lvl7pPr marL="2971800" indent="-228600" fontAlgn="base">
                        <a:spcBef>
                          <a:spcPct val="20000"/>
                        </a:spcBef>
                        <a:spcAft>
                          <a:spcPct val="0"/>
                        </a:spcAft>
                        <a:buFont typeface="Arial" charset="0"/>
                        <a:defRPr>
                          <a:solidFill>
                            <a:schemeClr val="tx1"/>
                          </a:solidFill>
                          <a:latin typeface="Trebushet MS" charset="0"/>
                          <a:ea typeface="ＭＳ Ｐゴシック" charset="-128"/>
                        </a:defRPr>
                      </a:lvl7pPr>
                      <a:lvl8pPr marL="3429000" indent="-228600" fontAlgn="base">
                        <a:spcBef>
                          <a:spcPct val="20000"/>
                        </a:spcBef>
                        <a:spcAft>
                          <a:spcPct val="0"/>
                        </a:spcAft>
                        <a:buFont typeface="Arial" charset="0"/>
                        <a:defRPr>
                          <a:solidFill>
                            <a:schemeClr val="tx1"/>
                          </a:solidFill>
                          <a:latin typeface="Trebushet MS" charset="0"/>
                          <a:ea typeface="ＭＳ Ｐゴシック" charset="-128"/>
                        </a:defRPr>
                      </a:lvl8pPr>
                      <a:lvl9pPr marL="3886200" indent="-228600" fontAlgn="base">
                        <a:spcBef>
                          <a:spcPct val="20000"/>
                        </a:spcBef>
                        <a:spcAft>
                          <a:spcPct val="0"/>
                        </a:spcAft>
                        <a:buFont typeface="Arial" charset="0"/>
                        <a:defRPr>
                          <a:solidFill>
                            <a:schemeClr val="tx1"/>
                          </a:solidFill>
                          <a:latin typeface="Trebus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00B050"/>
                        </a:solidFill>
                        <a:effectLst/>
                        <a:latin typeface="Trebushet MS" charset="0"/>
                        <a:ea typeface="ＭＳ Ｐゴシック" charset="-128"/>
                      </a:endParaRPr>
                    </a:p>
                  </a:txBody>
                  <a:tcPr anchor="ctr" horzOverflow="overflow">
                    <a:lnL>
                      <a:noFill/>
                    </a:lnL>
                    <a:lnR w="12700" cap="flat" cmpd="sng" algn="ctr">
                      <a:solidFill>
                        <a:srgbClr val="51A1D3"/>
                      </a:solidFill>
                      <a:prstDash val="solid"/>
                      <a:round/>
                      <a:headEnd type="none" w="med" len="med"/>
                      <a:tailEnd type="none" w="med" len="med"/>
                    </a:lnR>
                    <a:lnT w="12700" cap="flat" cmpd="sng" algn="ctr">
                      <a:solidFill>
                        <a:srgbClr val="51A1D3"/>
                      </a:solidFill>
                      <a:prstDash val="solid"/>
                      <a:round/>
                      <a:headEnd type="none" w="med" len="med"/>
                      <a:tailEnd type="none" w="med" len="med"/>
                    </a:lnT>
                    <a:lnB w="12700" cap="flat" cmpd="sng" algn="ctr">
                      <a:solidFill>
                        <a:srgbClr val="51A1D3"/>
                      </a:solidFill>
                      <a:prstDash val="solid"/>
                      <a:round/>
                      <a:headEnd type="none" w="med" len="med"/>
                      <a:tailEnd type="none" w="med" len="med"/>
                    </a:lnB>
                    <a:lnTlToBr>
                      <a:noFill/>
                    </a:lnTlToBr>
                    <a:lnBlToTr>
                      <a:noFill/>
                    </a:lnBlToTr>
                    <a:solidFill>
                      <a:schemeClr val="bg1"/>
                    </a:solidFill>
                  </a:tcPr>
                </a:tc>
              </a:tr>
            </a:tbl>
          </a:graphicData>
        </a:graphic>
      </p:graphicFrame>
      <p:pic>
        <p:nvPicPr>
          <p:cNvPr id="9266" name="Picture Placeholder 12" descr="dreamstimecomp_13772603.jp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7306" b="27306"/>
          <a:stretch>
            <a:fillRect/>
          </a:stretch>
        </p:blipFill>
        <p:spPr bwMode="auto">
          <a:xfrm>
            <a:off x="3173413" y="4953000"/>
            <a:ext cx="5778500" cy="174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13" descr="HealthStartFoD89aR02aP13Z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257800"/>
            <a:ext cx="24463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022257"/>
          </a:xfrm>
          <a:prstGeom prst="rect">
            <a:avLst/>
          </a:prstGeom>
        </p:spPr>
      </p:pic>
      <p:sp>
        <p:nvSpPr>
          <p:cNvPr id="2" name="Title 1"/>
          <p:cNvSpPr>
            <a:spLocks noGrp="1"/>
          </p:cNvSpPr>
          <p:nvPr>
            <p:ph type="title" idx="4294967295"/>
          </p:nvPr>
        </p:nvSpPr>
        <p:spPr>
          <a:xfrm>
            <a:off x="0" y="0"/>
            <a:ext cx="8229600" cy="1003710"/>
          </a:xfrm>
          <a:prstGeom prst="rect">
            <a:avLst/>
          </a:prstGeom>
        </p:spPr>
        <p:txBody>
          <a:bodyPr>
            <a:normAutofit/>
          </a:bodyPr>
          <a:lstStyle/>
          <a:p>
            <a:r>
              <a:rPr lang="en-US" dirty="0" smtClean="0"/>
              <a:t>Leading the Conversation (1)</a:t>
            </a:r>
            <a:endParaRPr lang="en-US" dirty="0"/>
          </a:p>
        </p:txBody>
      </p:sp>
      <p:pic>
        <p:nvPicPr>
          <p:cNvPr id="15" name="Picture 14"/>
          <p:cNvPicPr>
            <a:picLocks noChangeAspect="1"/>
          </p:cNvPicPr>
          <p:nvPr/>
        </p:nvPicPr>
        <p:blipFill>
          <a:blip r:embed="rId5">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685800"/>
            <a:ext cx="4800600" cy="5031790"/>
          </a:xfrm>
          <a:prstGeom prst="rect">
            <a:avLst/>
          </a:prstGeom>
          <a:solidFill>
            <a:schemeClr val="tx2"/>
          </a:solidFill>
          <a:effectLst>
            <a:outerShdw blurRad="50800" dist="50800" dir="5400000" algn="ctr" rotWithShape="0">
              <a:schemeClr val="tx2"/>
            </a:outerShdw>
          </a:effectLst>
        </p:spPr>
      </p:pic>
      <p:sp>
        <p:nvSpPr>
          <p:cNvPr id="11" name="TextBox 10"/>
          <p:cNvSpPr txBox="1"/>
          <p:nvPr/>
        </p:nvSpPr>
        <p:spPr>
          <a:xfrm>
            <a:off x="571500" y="838200"/>
            <a:ext cx="3429000" cy="830997"/>
          </a:xfrm>
          <a:prstGeom prst="rect">
            <a:avLst/>
          </a:prstGeom>
          <a:noFill/>
        </p:spPr>
        <p:txBody>
          <a:bodyPr wrap="square" rtlCol="0">
            <a:spAutoFit/>
          </a:bodyPr>
          <a:lstStyle/>
          <a:p>
            <a:pPr algn="ctr"/>
            <a:r>
              <a:rPr lang="en-US" sz="2400" b="1" i="1" dirty="0">
                <a:solidFill>
                  <a:schemeClr val="bg1"/>
                </a:solidFill>
                <a:latin typeface="Baskerville SemiBold" charset="0"/>
                <a:ea typeface="Baskerville SemiBold" charset="0"/>
                <a:cs typeface="Baskerville SemiBold" charset="0"/>
              </a:rPr>
              <a:t>Framed with </a:t>
            </a:r>
            <a:r>
              <a:rPr lang="en-US" sz="2400" b="1" i="1" dirty="0" smtClean="0">
                <a:solidFill>
                  <a:schemeClr val="bg1"/>
                </a:solidFill>
                <a:latin typeface="Baskerville SemiBold" charset="0"/>
                <a:ea typeface="Baskerville SemiBold" charset="0"/>
                <a:cs typeface="Baskerville SemiBold" charset="0"/>
              </a:rPr>
              <a:t>Crisis and Fatalism</a:t>
            </a:r>
            <a:endParaRPr lang="en-US" sz="2400" b="1" i="1" dirty="0">
              <a:solidFill>
                <a:schemeClr val="bg1"/>
              </a:solidFill>
              <a:latin typeface="Baskerville SemiBold" charset="0"/>
              <a:ea typeface="Baskerville SemiBold" charset="0"/>
              <a:cs typeface="Baskerville SemiBold" charset="0"/>
            </a:endParaRPr>
          </a:p>
        </p:txBody>
      </p:sp>
      <p:sp>
        <p:nvSpPr>
          <p:cNvPr id="13" name="TextBox 12"/>
          <p:cNvSpPr txBox="1"/>
          <p:nvPr/>
        </p:nvSpPr>
        <p:spPr>
          <a:xfrm>
            <a:off x="5372100" y="609600"/>
            <a:ext cx="3352800" cy="830997"/>
          </a:xfrm>
          <a:prstGeom prst="rect">
            <a:avLst/>
          </a:prstGeom>
          <a:noFill/>
        </p:spPr>
        <p:txBody>
          <a:bodyPr wrap="square" rtlCol="0">
            <a:spAutoFit/>
          </a:bodyPr>
          <a:lstStyle/>
          <a:p>
            <a:pPr algn="ctr"/>
            <a:r>
              <a:rPr lang="en-US" sz="2400" b="1" i="1" dirty="0">
                <a:latin typeface="Baskerville SemiBold" charset="0"/>
                <a:ea typeface="Baskerville SemiBold" charset="0"/>
                <a:cs typeface="Baskerville SemiBold" charset="0"/>
              </a:rPr>
              <a:t>Reframed with </a:t>
            </a:r>
            <a:r>
              <a:rPr lang="en-US" sz="2400" b="1" i="1" dirty="0" smtClean="0">
                <a:latin typeface="Baskerville SemiBold" charset="0"/>
                <a:ea typeface="Baskerville SemiBold" charset="0"/>
                <a:cs typeface="Baskerville SemiBold" charset="0"/>
              </a:rPr>
              <a:t>Building Well-Being</a:t>
            </a:r>
            <a:endParaRPr lang="en-US" sz="2400" b="1" i="1" dirty="0">
              <a:latin typeface="Baskerville SemiBold" charset="0"/>
              <a:ea typeface="Baskerville SemiBold" charset="0"/>
              <a:cs typeface="Baskerville SemiBold" charset="0"/>
            </a:endParaRPr>
          </a:p>
        </p:txBody>
      </p:sp>
      <p:sp>
        <p:nvSpPr>
          <p:cNvPr id="14" name="TextBox 13"/>
          <p:cNvSpPr txBox="1"/>
          <p:nvPr/>
        </p:nvSpPr>
        <p:spPr>
          <a:xfrm>
            <a:off x="4914900" y="1589306"/>
            <a:ext cx="4191000" cy="4216540"/>
          </a:xfrm>
          <a:prstGeom prst="rect">
            <a:avLst/>
          </a:prstGeom>
          <a:noFill/>
        </p:spPr>
        <p:txBody>
          <a:bodyPr wrap="square" rtlCol="0">
            <a:spAutoFit/>
          </a:bodyPr>
          <a:lstStyle/>
          <a:p>
            <a:r>
              <a:rPr lang="en-US" dirty="0" smtClean="0">
                <a:sym typeface="ArialUnicodeMS"/>
              </a:rPr>
              <a:t>As our policymakers use our most important  civic tool for peering into the future - our public budget - we must make it a priority to attend to our nation’s most important asset - our human potential. When we support well-being, we ensure that everyone can contribute to our communities. </a:t>
            </a:r>
          </a:p>
          <a:p>
            <a:endParaRPr lang="en-US" dirty="0">
              <a:sym typeface="ArialUnicodeMS"/>
            </a:endParaRPr>
          </a:p>
          <a:p>
            <a:r>
              <a:rPr lang="en-US" dirty="0" smtClean="0">
                <a:sym typeface="ArialUnicodeMS"/>
              </a:rPr>
              <a:t>A </a:t>
            </a:r>
            <a:r>
              <a:rPr lang="en-US" dirty="0">
                <a:sym typeface="ArialUnicodeMS"/>
              </a:rPr>
              <a:t>good budget meets our needs today </a:t>
            </a:r>
            <a:r>
              <a:rPr lang="en-US" i="1" dirty="0">
                <a:sym typeface="ArialUnicodeMS"/>
              </a:rPr>
              <a:t>and</a:t>
            </a:r>
            <a:r>
              <a:rPr lang="en-US" dirty="0">
                <a:sym typeface="ArialUnicodeMS"/>
              </a:rPr>
              <a:t> plans for the future - so let’s keep in mind that we need everyone’s potential for the civic, social, and economic well-being of our communities.</a:t>
            </a:r>
          </a:p>
          <a:p>
            <a:endParaRPr lang="en-US" sz="1600" dirty="0"/>
          </a:p>
        </p:txBody>
      </p:sp>
      <p:sp>
        <p:nvSpPr>
          <p:cNvPr id="3" name="Rectangle 2"/>
          <p:cNvSpPr/>
          <p:nvPr/>
        </p:nvSpPr>
        <p:spPr>
          <a:xfrm>
            <a:off x="304800" y="1799827"/>
            <a:ext cx="4572000" cy="3693319"/>
          </a:xfrm>
          <a:prstGeom prst="rect">
            <a:avLst/>
          </a:prstGeom>
        </p:spPr>
        <p:txBody>
          <a:bodyPr>
            <a:spAutoFit/>
          </a:bodyPr>
          <a:lstStyle/>
          <a:p>
            <a:r>
              <a:rPr lang="en-US" dirty="0" smtClean="0">
                <a:solidFill>
                  <a:schemeClr val="bg1"/>
                </a:solidFill>
                <a:latin typeface="Myriad Pro" charset="0"/>
                <a:ea typeface="Myriad Pro" charset="0"/>
                <a:cs typeface="Myriad Pro" charset="0"/>
              </a:rPr>
              <a:t>As lawmakers wrestle with the budget, funding for vital services are at risk of being gutted. The cuts proposed would shut the door to critical services for hundreds of thousands of families across the state. But then what? Families in need are not going away. Our elected officials need to do their jobs.</a:t>
            </a:r>
          </a:p>
          <a:p>
            <a:endParaRPr lang="en-US" dirty="0">
              <a:solidFill>
                <a:schemeClr val="bg1"/>
              </a:solidFill>
              <a:latin typeface="Myriad Pro" charset="0"/>
              <a:ea typeface="Myriad Pro" charset="0"/>
              <a:cs typeface="Myriad Pro" charset="0"/>
            </a:endParaRPr>
          </a:p>
          <a:p>
            <a:r>
              <a:rPr lang="en-US" dirty="0" smtClean="0">
                <a:solidFill>
                  <a:schemeClr val="bg1"/>
                </a:solidFill>
                <a:latin typeface="Myriad Pro" charset="0"/>
                <a:ea typeface="Myriad Pro" charset="0"/>
                <a:cs typeface="Myriad Pro" charset="0"/>
              </a:rPr>
              <a:t>We need a budget that is prudent, reasonable and doesn’t end up costing more than it saves. Cutting in the dark is never a good idea. </a:t>
            </a:r>
            <a:endParaRPr lang="en-US" dirty="0">
              <a:solidFill>
                <a:schemeClr val="bg1"/>
              </a:solidFill>
              <a:latin typeface="Myriad Pro" charset="0"/>
              <a:ea typeface="Myriad Pro" charset="0"/>
              <a:cs typeface="Myriad Pro" charset="0"/>
            </a:endParaRPr>
          </a:p>
        </p:txBody>
      </p:sp>
      <p:pic>
        <p:nvPicPr>
          <p:cNvPr id="9" name="Picture 8"/>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48500" y="5334000"/>
            <a:ext cx="1826968" cy="556166"/>
          </a:xfrm>
          <a:prstGeom prst="rect">
            <a:avLst/>
          </a:prstGeom>
        </p:spPr>
      </p:pic>
    </p:spTree>
    <p:extLst>
      <p:ext uri="{BB962C8B-B14F-4D97-AF65-F5344CB8AC3E}">
        <p14:creationId xmlns:p14="http://schemas.microsoft.com/office/powerpoint/2010/main" val="52689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p:cNvSpPr>
          <p:nvPr/>
        </p:nvSpPr>
        <p:spPr bwMode="auto">
          <a:xfrm>
            <a:off x="526852" y="3733800"/>
            <a:ext cx="1535906" cy="196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dirty="0">
                <a:solidFill>
                  <a:srgbClr val="343434"/>
                </a:solidFill>
                <a:latin typeface="Myriad Pro Bold" charset="0"/>
                <a:ea typeface="ＭＳ Ｐゴシック" charset="0"/>
                <a:cs typeface="Myriad Pro Bold" charset="0"/>
                <a:sym typeface="Myriad Pro Bold" charset="0"/>
              </a:rPr>
              <a:t>Human Potential:</a:t>
            </a:r>
            <a:r>
              <a:rPr lang="en-US" sz="1500" dirty="0">
                <a:solidFill>
                  <a:srgbClr val="343434"/>
                </a:solidFill>
                <a:latin typeface="Myriad Pro" charset="0"/>
                <a:ea typeface="ＭＳ Ｐゴシック" charset="0"/>
                <a:cs typeface="Myriad Pro" charset="0"/>
                <a:sym typeface="Myriad Pro" charset="0"/>
              </a:rPr>
              <a:t> Human services help everyone to reach our potential, so we can all contribute fully to our communities</a:t>
            </a:r>
          </a:p>
        </p:txBody>
      </p:sp>
      <p:sp>
        <p:nvSpPr>
          <p:cNvPr id="21508" name="Rectangle 4"/>
          <p:cNvSpPr>
            <a:spLocks/>
          </p:cNvSpPr>
          <p:nvPr/>
        </p:nvSpPr>
        <p:spPr bwMode="auto">
          <a:xfrm>
            <a:off x="2573536" y="3162300"/>
            <a:ext cx="16002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dirty="0">
                <a:solidFill>
                  <a:srgbClr val="343434"/>
                </a:solidFill>
                <a:latin typeface="Myriad Pro Bold" charset="0"/>
                <a:ea typeface="ＭＳ Ｐゴシック" charset="0"/>
                <a:cs typeface="Myriad Pro Bold" charset="0"/>
                <a:sym typeface="Myriad Pro Bold" charset="0"/>
              </a:rPr>
              <a:t>Construction:</a:t>
            </a:r>
            <a:br>
              <a:rPr lang="en-US" sz="1500" dirty="0">
                <a:solidFill>
                  <a:srgbClr val="343434"/>
                </a:solidFill>
                <a:latin typeface="Myriad Pro Bold" charset="0"/>
                <a:ea typeface="ＭＳ Ｐゴシック" charset="0"/>
                <a:cs typeface="Myriad Pro Bold" charset="0"/>
                <a:sym typeface="Myriad Pro Bold" charset="0"/>
              </a:rPr>
            </a:br>
            <a:r>
              <a:rPr lang="en-US" sz="1500" dirty="0">
                <a:solidFill>
                  <a:srgbClr val="343434"/>
                </a:solidFill>
                <a:latin typeface="Myriad Pro" charset="0"/>
                <a:ea typeface="ＭＳ Ｐゴシック" charset="0"/>
                <a:cs typeface="Myriad Pro" charset="0"/>
                <a:sym typeface="Myriad Pro" charset="0"/>
              </a:rPr>
              <a:t>Well-being is built, by a team, over time</a:t>
            </a:r>
          </a:p>
        </p:txBody>
      </p:sp>
      <p:sp>
        <p:nvSpPr>
          <p:cNvPr id="21510" name="Rectangle 6"/>
          <p:cNvSpPr>
            <a:spLocks/>
          </p:cNvSpPr>
          <p:nvPr/>
        </p:nvSpPr>
        <p:spPr bwMode="auto">
          <a:xfrm>
            <a:off x="592931" y="917972"/>
            <a:ext cx="7979569"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500" dirty="0">
                <a:solidFill>
                  <a:srgbClr val="C93719"/>
                </a:solidFill>
                <a:latin typeface="Myriad Pro" charset="0"/>
                <a:ea typeface="ＭＳ Ｐゴシック" charset="0"/>
                <a:cs typeface="Myriad Pro" charset="0"/>
                <a:sym typeface="Myriad Pro" charset="0"/>
              </a:rPr>
              <a:t>Answering the </a:t>
            </a:r>
            <a:r>
              <a:rPr lang="en-US" sz="2500" dirty="0" smtClean="0">
                <a:solidFill>
                  <a:srgbClr val="C93719"/>
                </a:solidFill>
                <a:latin typeface="Myriad Pro" charset="0"/>
                <a:ea typeface="ＭＳ Ｐゴシック" charset="0"/>
                <a:cs typeface="Myriad Pro" charset="0"/>
                <a:sym typeface="Myriad Pro" charset="0"/>
              </a:rPr>
              <a:t>public</a:t>
            </a:r>
            <a:r>
              <a:rPr lang="en-US" sz="2500" dirty="0" smtClean="0">
                <a:solidFill>
                  <a:srgbClr val="C93719"/>
                </a:solidFill>
                <a:latin typeface="Arial"/>
                <a:ea typeface="ＭＳ Ｐゴシック" charset="0"/>
                <a:cs typeface="Myriad Pro" charset="0"/>
                <a:sym typeface="Myriad Pro" charset="0"/>
              </a:rPr>
              <a:t>’</a:t>
            </a:r>
            <a:r>
              <a:rPr lang="en-US" sz="2500" dirty="0" smtClean="0">
                <a:solidFill>
                  <a:srgbClr val="C93719"/>
                </a:solidFill>
                <a:latin typeface="Myriad Pro" charset="0"/>
                <a:ea typeface="ＭＳ Ｐゴシック" charset="0"/>
                <a:cs typeface="Myriad Pro" charset="0"/>
                <a:sym typeface="Myriad Pro" charset="0"/>
              </a:rPr>
              <a:t>s </a:t>
            </a:r>
            <a:r>
              <a:rPr lang="en-US" sz="2500" dirty="0">
                <a:solidFill>
                  <a:srgbClr val="C93719"/>
                </a:solidFill>
                <a:latin typeface="Myriad Pro" charset="0"/>
                <a:ea typeface="ＭＳ Ｐゴシック" charset="0"/>
                <a:cs typeface="Myriad Pro" charset="0"/>
                <a:sym typeface="Myriad Pro" charset="0"/>
              </a:rPr>
              <a:t>big questions about social issues</a:t>
            </a:r>
          </a:p>
        </p:txBody>
      </p:sp>
      <p:sp>
        <p:nvSpPr>
          <p:cNvPr id="21511" name="Rectangle 7"/>
          <p:cNvSpPr>
            <a:spLocks/>
          </p:cNvSpPr>
          <p:nvPr/>
        </p:nvSpPr>
        <p:spPr bwMode="auto">
          <a:xfrm>
            <a:off x="592931" y="247650"/>
            <a:ext cx="797956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500">
                <a:solidFill>
                  <a:srgbClr val="1A1A1A"/>
                </a:solidFill>
                <a:latin typeface="Myriad Pro" charset="0"/>
                <a:ea typeface="ＭＳ Ｐゴシック" charset="0"/>
                <a:cs typeface="Myriad Pro" charset="0"/>
                <a:sym typeface="Myriad Pro" charset="0"/>
              </a:rPr>
              <a:t>A Well-Framed Story Arc:</a:t>
            </a:r>
          </a:p>
        </p:txBody>
      </p:sp>
      <p:sp>
        <p:nvSpPr>
          <p:cNvPr id="21512" name="Freeform 8"/>
          <p:cNvSpPr>
            <a:spLocks/>
          </p:cNvSpPr>
          <p:nvPr/>
        </p:nvSpPr>
        <p:spPr bwMode="auto">
          <a:xfrm>
            <a:off x="1192114" y="2728912"/>
            <a:ext cx="6623149" cy="827485"/>
          </a:xfrm>
          <a:custGeom>
            <a:avLst/>
            <a:gdLst>
              <a:gd name="T0" fmla="*/ 0 w 21600"/>
              <a:gd name="T1" fmla="+- 0 21551 11987"/>
              <a:gd name="T2" fmla="*/ 21551 h 9613"/>
              <a:gd name="T3" fmla="*/ 21600 w 21600"/>
              <a:gd name="T4" fmla="+- 0 21600 11987"/>
              <a:gd name="T5" fmla="*/ 21600 h 9613"/>
            </a:gdLst>
            <a:ahLst/>
            <a:cxnLst>
              <a:cxn ang="0">
                <a:pos x="T0" y="T2"/>
              </a:cxn>
              <a:cxn ang="0">
                <a:pos x="T3" y="T5"/>
              </a:cxn>
            </a:cxnLst>
            <a:rect l="0" t="0" r="r" b="b"/>
            <a:pathLst>
              <a:path w="21600" h="9613">
                <a:moveTo>
                  <a:pt x="0" y="9564"/>
                </a:moveTo>
                <a:cubicBezTo>
                  <a:pt x="0" y="9564"/>
                  <a:pt x="10214" y="-11987"/>
                  <a:pt x="21600" y="9613"/>
                </a:cubicBezTo>
              </a:path>
            </a:pathLst>
          </a:custGeom>
          <a:noFill/>
          <a:ln w="25400" cap="flat">
            <a:solidFill>
              <a:srgbClr val="6D6E7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21515" name="Group 11"/>
          <p:cNvGrpSpPr>
            <a:grpSpLocks/>
          </p:cNvGrpSpPr>
          <p:nvPr/>
        </p:nvGrpSpPr>
        <p:grpSpPr bwMode="auto">
          <a:xfrm>
            <a:off x="526852" y="2466975"/>
            <a:ext cx="1307306" cy="1209675"/>
            <a:chOff x="0" y="0"/>
            <a:chExt cx="1464" cy="1016"/>
          </a:xfrm>
        </p:grpSpPr>
        <p:sp>
          <p:nvSpPr>
            <p:cNvPr id="21513" name="Oval 9"/>
            <p:cNvSpPr>
              <a:spLocks/>
            </p:cNvSpPr>
            <p:nvPr/>
          </p:nvSpPr>
          <p:spPr bwMode="auto">
            <a:xfrm>
              <a:off x="637" y="81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14" name="Rectangle 10"/>
            <p:cNvSpPr>
              <a:spLocks/>
            </p:cNvSpPr>
            <p:nvPr/>
          </p:nvSpPr>
          <p:spPr bwMode="auto">
            <a:xfrm>
              <a:off x="0" y="0"/>
              <a:ext cx="1464"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a:solidFill>
                    <a:srgbClr val="1A1A1A"/>
                  </a:solidFill>
                  <a:latin typeface="Myriad Pro" charset="0"/>
                  <a:ea typeface="ＭＳ Ｐゴシック" charset="0"/>
                  <a:cs typeface="Myriad Pro" charset="0"/>
                  <a:sym typeface="Myriad Pro" charset="0"/>
                </a:rPr>
                <a:t>Why does this matter?</a:t>
              </a:r>
            </a:p>
          </p:txBody>
        </p:sp>
      </p:grpSp>
      <p:grpSp>
        <p:nvGrpSpPr>
          <p:cNvPr id="21518" name="Group 14"/>
          <p:cNvGrpSpPr>
            <a:grpSpLocks/>
          </p:cNvGrpSpPr>
          <p:nvPr/>
        </p:nvGrpSpPr>
        <p:grpSpPr bwMode="auto">
          <a:xfrm>
            <a:off x="7034808" y="2466975"/>
            <a:ext cx="1571625" cy="1209675"/>
            <a:chOff x="0" y="0"/>
            <a:chExt cx="1760" cy="1016"/>
          </a:xfrm>
        </p:grpSpPr>
        <p:sp>
          <p:nvSpPr>
            <p:cNvPr id="21516" name="Oval 12"/>
            <p:cNvSpPr>
              <a:spLocks/>
            </p:cNvSpPr>
            <p:nvPr/>
          </p:nvSpPr>
          <p:spPr bwMode="auto">
            <a:xfrm>
              <a:off x="781" y="81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17" name="Rectangle 13"/>
            <p:cNvSpPr>
              <a:spLocks/>
            </p:cNvSpPr>
            <p:nvPr/>
          </p:nvSpPr>
          <p:spPr bwMode="auto">
            <a:xfrm>
              <a:off x="0" y="0"/>
              <a:ext cx="1760"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a:solidFill>
                    <a:srgbClr val="1A1A1A"/>
                  </a:solidFill>
                  <a:latin typeface="Myriad Pro" charset="0"/>
                  <a:ea typeface="ＭＳ Ｐゴシック" charset="0"/>
                  <a:cs typeface="Myriad Pro" charset="0"/>
                  <a:sym typeface="Myriad Pro" charset="0"/>
                </a:rPr>
                <a:t>What can we do about it?</a:t>
              </a:r>
            </a:p>
          </p:txBody>
        </p:sp>
      </p:grpSp>
      <p:grpSp>
        <p:nvGrpSpPr>
          <p:cNvPr id="21521" name="Group 17"/>
          <p:cNvGrpSpPr>
            <a:grpSpLocks/>
          </p:cNvGrpSpPr>
          <p:nvPr/>
        </p:nvGrpSpPr>
        <p:grpSpPr bwMode="auto">
          <a:xfrm>
            <a:off x="4713089" y="1752600"/>
            <a:ext cx="1864520" cy="1190626"/>
            <a:chOff x="0" y="0"/>
            <a:chExt cx="2088" cy="1000"/>
          </a:xfrm>
        </p:grpSpPr>
        <p:sp>
          <p:nvSpPr>
            <p:cNvPr id="21519" name="Oval 15"/>
            <p:cNvSpPr>
              <a:spLocks/>
            </p:cNvSpPr>
            <p:nvPr/>
          </p:nvSpPr>
          <p:spPr bwMode="auto">
            <a:xfrm>
              <a:off x="933" y="800"/>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20" name="Rectangle 16"/>
            <p:cNvSpPr>
              <a:spLocks/>
            </p:cNvSpPr>
            <p:nvPr/>
          </p:nvSpPr>
          <p:spPr bwMode="auto">
            <a:xfrm>
              <a:off x="0" y="0"/>
              <a:ext cx="2088"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solidFill>
                    <a:srgbClr val="FF0000"/>
                  </a:solidFill>
                  <a:latin typeface="Myriad Pro" charset="0"/>
                  <a:ea typeface="ＭＳ Ｐゴシック" charset="0"/>
                  <a:cs typeface="Myriad Pro" charset="0"/>
                  <a:sym typeface="Myriad Pro" charset="0"/>
                </a:rPr>
                <a:t>If </a:t>
              </a:r>
              <a:r>
                <a:rPr lang="en-US" sz="2000" dirty="0" smtClean="0">
                  <a:solidFill>
                    <a:srgbClr val="FF0000"/>
                  </a:solidFill>
                  <a:latin typeface="Myriad Pro" charset="0"/>
                  <a:ea typeface="ＭＳ Ｐゴシック" charset="0"/>
                  <a:cs typeface="Myriad Pro" charset="0"/>
                  <a:sym typeface="Myriad Pro" charset="0"/>
                </a:rPr>
                <a:t>it</a:t>
              </a:r>
              <a:r>
                <a:rPr lang="en-US" sz="2000" dirty="0" smtClean="0">
                  <a:solidFill>
                    <a:srgbClr val="FF0000"/>
                  </a:solidFill>
                  <a:latin typeface="Arial"/>
                  <a:ea typeface="ＭＳ Ｐゴシック" charset="0"/>
                  <a:cs typeface="Myriad Pro" charset="0"/>
                  <a:sym typeface="Myriad Pro" charset="0"/>
                </a:rPr>
                <a:t>’</a:t>
              </a:r>
              <a:r>
                <a:rPr lang="en-US" sz="2000" dirty="0" smtClean="0">
                  <a:solidFill>
                    <a:srgbClr val="FF0000"/>
                  </a:solidFill>
                  <a:latin typeface="Myriad Pro" charset="0"/>
                  <a:ea typeface="ＭＳ Ｐゴシック" charset="0"/>
                  <a:cs typeface="Myriad Pro" charset="0"/>
                  <a:sym typeface="Myriad Pro" charset="0"/>
                </a:rPr>
                <a:t>s </a:t>
              </a:r>
              <a:r>
                <a:rPr lang="en-US" sz="2000" dirty="0">
                  <a:solidFill>
                    <a:srgbClr val="FF0000"/>
                  </a:solidFill>
                  <a:latin typeface="Myriad Pro" charset="0"/>
                  <a:ea typeface="ＭＳ Ｐゴシック" charset="0"/>
                  <a:cs typeface="Myriad Pro" charset="0"/>
                  <a:sym typeface="Myriad Pro" charset="0"/>
                </a:rPr>
                <a:t>not working, why not?</a:t>
              </a:r>
            </a:p>
          </p:txBody>
        </p:sp>
      </p:grpSp>
      <p:grpSp>
        <p:nvGrpSpPr>
          <p:cNvPr id="21524" name="Group 20"/>
          <p:cNvGrpSpPr>
            <a:grpSpLocks/>
          </p:cNvGrpSpPr>
          <p:nvPr/>
        </p:nvGrpSpPr>
        <p:grpSpPr bwMode="auto">
          <a:xfrm>
            <a:off x="2284214" y="1757362"/>
            <a:ext cx="2171700" cy="1185863"/>
            <a:chOff x="0" y="0"/>
            <a:chExt cx="2432" cy="996"/>
          </a:xfrm>
        </p:grpSpPr>
        <p:sp>
          <p:nvSpPr>
            <p:cNvPr id="21522" name="Oval 18"/>
            <p:cNvSpPr>
              <a:spLocks/>
            </p:cNvSpPr>
            <p:nvPr/>
          </p:nvSpPr>
          <p:spPr bwMode="auto">
            <a:xfrm>
              <a:off x="1117" y="79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23" name="Rectangle 19"/>
            <p:cNvSpPr>
              <a:spLocks/>
            </p:cNvSpPr>
            <p:nvPr/>
          </p:nvSpPr>
          <p:spPr bwMode="auto">
            <a:xfrm>
              <a:off x="0" y="0"/>
              <a:ext cx="2432"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smtClean="0">
                  <a:solidFill>
                    <a:srgbClr val="FF0000"/>
                  </a:solidFill>
                  <a:latin typeface="Myriad Pro" charset="0"/>
                  <a:ea typeface="ＭＳ Ｐゴシック" charset="0"/>
                  <a:cs typeface="Myriad Pro" charset="0"/>
                  <a:sym typeface="Myriad Pro" charset="0"/>
                </a:rPr>
                <a:t>What</a:t>
              </a:r>
              <a:r>
                <a:rPr lang="en-US" sz="2000" dirty="0" smtClean="0">
                  <a:solidFill>
                    <a:srgbClr val="FF0000"/>
                  </a:solidFill>
                  <a:latin typeface="Arial"/>
                  <a:ea typeface="ＭＳ Ｐゴシック" charset="0"/>
                  <a:cs typeface="Myriad Pro" charset="0"/>
                  <a:sym typeface="Myriad Pro" charset="0"/>
                </a:rPr>
                <a:t>’</a:t>
              </a:r>
              <a:r>
                <a:rPr lang="en-US" sz="2000" dirty="0" smtClean="0">
                  <a:solidFill>
                    <a:srgbClr val="FF0000"/>
                  </a:solidFill>
                  <a:latin typeface="Myriad Pro" charset="0"/>
                  <a:ea typeface="ＭＳ Ｐゴシック" charset="0"/>
                  <a:cs typeface="Myriad Pro" charset="0"/>
                  <a:sym typeface="Myriad Pro" charset="0"/>
                </a:rPr>
                <a:t>s </a:t>
              </a:r>
              <a:r>
                <a:rPr lang="en-US" sz="2000" dirty="0">
                  <a:solidFill>
                    <a:srgbClr val="FF0000"/>
                  </a:solidFill>
                  <a:latin typeface="Myriad Pro" charset="0"/>
                  <a:ea typeface="ＭＳ Ｐゴシック" charset="0"/>
                  <a:cs typeface="Myriad Pro" charset="0"/>
                  <a:sym typeface="Myriad Pro" charset="0"/>
                </a:rPr>
                <a:t>this about? </a:t>
              </a:r>
            </a:p>
            <a:p>
              <a:r>
                <a:rPr lang="en-US" sz="2000" dirty="0">
                  <a:solidFill>
                    <a:srgbClr val="FF0000"/>
                  </a:solidFill>
                  <a:latin typeface="Myriad Pro" charset="0"/>
                  <a:ea typeface="ＭＳ Ｐゴシック" charset="0"/>
                  <a:cs typeface="Myriad Pro" charset="0"/>
                  <a:sym typeface="Myriad Pro" charset="0"/>
                </a:rPr>
                <a:t>How does this work?</a:t>
              </a:r>
            </a:p>
          </p:txBody>
        </p:sp>
      </p:grpSp>
      <p:pic>
        <p:nvPicPr>
          <p:cNvPr id="20" name="fw_logo_transparent.png"/>
          <p:cNvPicPr/>
          <p:nvPr/>
        </p:nvPicPr>
        <p:blipFill>
          <a:blip r:embed="rId2">
            <a:extLst/>
          </a:blip>
          <a:stretch>
            <a:fillRect/>
          </a:stretch>
        </p:blipFill>
        <p:spPr>
          <a:xfrm>
            <a:off x="8382000" y="6248401"/>
            <a:ext cx="647700" cy="457200"/>
          </a:xfrm>
          <a:prstGeom prst="rect">
            <a:avLst/>
          </a:prstGeom>
          <a:ln w="12700">
            <a:miter lim="400000"/>
          </a:ln>
        </p:spPr>
      </p:pic>
      <p:sp>
        <p:nvSpPr>
          <p:cNvPr id="2" name="TextBox 1"/>
          <p:cNvSpPr txBox="1"/>
          <p:nvPr/>
        </p:nvSpPr>
        <p:spPr>
          <a:xfrm>
            <a:off x="4495800" y="3090863"/>
            <a:ext cx="1676400" cy="2308324"/>
          </a:xfrm>
          <a:prstGeom prst="rect">
            <a:avLst/>
          </a:prstGeom>
          <a:noFill/>
        </p:spPr>
        <p:txBody>
          <a:bodyPr wrap="square" rtlCol="0">
            <a:spAutoFit/>
          </a:bodyPr>
          <a:lstStyle/>
          <a:p>
            <a:r>
              <a:rPr lang="en-US" sz="1600" dirty="0" smtClean="0">
                <a:solidFill>
                  <a:srgbClr val="343434"/>
                </a:solidFill>
                <a:latin typeface="Myriad Pro Bold" charset="0"/>
                <a:ea typeface="ＭＳ Ｐゴシック" charset="0"/>
                <a:cs typeface="Myriad Pro Bold" charset="0"/>
                <a:sym typeface="Myriad Pro Bold" charset="0"/>
              </a:rPr>
              <a:t>Construction:</a:t>
            </a:r>
          </a:p>
          <a:p>
            <a:r>
              <a:rPr lang="en-US" sz="1600" dirty="0" smtClean="0">
                <a:solidFill>
                  <a:srgbClr val="343434"/>
                </a:solidFill>
                <a:latin typeface="Myriad Pro" charset="0"/>
                <a:ea typeface="ＭＳ Ｐゴシック" charset="0"/>
                <a:cs typeface="Myriad Pro" charset="0"/>
                <a:sym typeface="Myriad Pro" charset="0"/>
              </a:rPr>
              <a:t>Shaky foundations, missing materials, life</a:t>
            </a:r>
            <a:r>
              <a:rPr lang="ja-JP" altLang="en-US" sz="1600" dirty="0" smtClean="0">
                <a:solidFill>
                  <a:srgbClr val="343434"/>
                </a:solidFill>
                <a:latin typeface="Arial"/>
                <a:ea typeface="ＭＳ Ｐゴシック" charset="0"/>
                <a:cs typeface="Myriad Pro" charset="0"/>
                <a:sym typeface="Myriad Pro" charset="0"/>
              </a:rPr>
              <a:t>’</a:t>
            </a:r>
            <a:r>
              <a:rPr lang="en-US" sz="1600" dirty="0" smtClean="0">
                <a:solidFill>
                  <a:srgbClr val="343434"/>
                </a:solidFill>
                <a:latin typeface="Myriad Pro" charset="0"/>
                <a:ea typeface="ＭＳ Ｐゴシック" charset="0"/>
                <a:cs typeface="Myriad Pro" charset="0"/>
                <a:sym typeface="Myriad Pro" charset="0"/>
              </a:rPr>
              <a:t>s storms can all negatively impact wellbeing </a:t>
            </a:r>
            <a:endParaRPr lang="en-US" sz="1600" dirty="0">
              <a:solidFill>
                <a:srgbClr val="343434"/>
              </a:solidFill>
              <a:latin typeface="Myriad Pro" charset="0"/>
              <a:ea typeface="ＭＳ Ｐゴシック" charset="0"/>
              <a:cs typeface="Myriad Pro" charset="0"/>
              <a:sym typeface="Myriad Pro" charset="0"/>
            </a:endParaRPr>
          </a:p>
        </p:txBody>
      </p:sp>
    </p:spTree>
    <p:extLst>
      <p:ext uri="{BB962C8B-B14F-4D97-AF65-F5344CB8AC3E}">
        <p14:creationId xmlns:p14="http://schemas.microsoft.com/office/powerpoint/2010/main" val="886235446"/>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2799"/>
          </a:xfrm>
        </p:spPr>
        <p:txBody>
          <a:bodyPr>
            <a:noAutofit/>
          </a:bodyPr>
          <a:lstStyle/>
          <a:p>
            <a:r>
              <a:rPr lang="en-US" b="1" dirty="0" smtClean="0">
                <a:latin typeface="Georgia" panose="02040502050405020303" pitchFamily="18" charset="0"/>
              </a:rPr>
              <a:t>Building </a:t>
            </a:r>
            <a:r>
              <a:rPr lang="en-US" b="1" dirty="0">
                <a:latin typeface="Georgia" panose="02040502050405020303" pitchFamily="18" charset="0"/>
              </a:rPr>
              <a:t>Well-Being </a:t>
            </a:r>
          </a:p>
        </p:txBody>
      </p:sp>
      <p:sp>
        <p:nvSpPr>
          <p:cNvPr id="3" name="Content Placeholder 2"/>
          <p:cNvSpPr>
            <a:spLocks noGrp="1"/>
          </p:cNvSpPr>
          <p:nvPr>
            <p:ph sz="half" idx="1"/>
          </p:nvPr>
        </p:nvSpPr>
        <p:spPr>
          <a:xfrm>
            <a:off x="228600" y="1142962"/>
            <a:ext cx="4572000" cy="3810000"/>
          </a:xfrm>
        </p:spPr>
        <p:txBody>
          <a:bodyPr>
            <a:normAutofit/>
          </a:bodyPr>
          <a:lstStyle/>
          <a:p>
            <a:pPr marL="457200" lvl="1" indent="0">
              <a:spcBef>
                <a:spcPts val="876"/>
              </a:spcBef>
              <a:buNone/>
            </a:pPr>
            <a:r>
              <a:rPr lang="en-US" dirty="0" smtClean="0">
                <a:latin typeface="Myriad Pro" charset="0"/>
                <a:ea typeface="Myriad Pro" charset="0"/>
                <a:cs typeface="Myriad Pro" charset="0"/>
              </a:rPr>
              <a:t>Emphasizes </a:t>
            </a:r>
            <a:r>
              <a:rPr lang="en-US" b="1" i="1" dirty="0">
                <a:latin typeface="Myriad Pro" charset="0"/>
                <a:ea typeface="Myriad Pro" charset="0"/>
                <a:cs typeface="Myriad Pro" charset="0"/>
              </a:rPr>
              <a:t>the need for support and reinforcement</a:t>
            </a:r>
            <a:r>
              <a:rPr lang="en-US" dirty="0">
                <a:latin typeface="Myriad Pro" charset="0"/>
                <a:ea typeface="Myriad Pro" charset="0"/>
                <a:cs typeface="Myriad Pro" charset="0"/>
              </a:rPr>
              <a:t> throughout </a:t>
            </a:r>
            <a:r>
              <a:rPr lang="en-US" dirty="0" smtClean="0">
                <a:latin typeface="Myriad Pro" charset="0"/>
                <a:ea typeface="Myriad Pro" charset="0"/>
                <a:cs typeface="Myriad Pro" charset="0"/>
              </a:rPr>
              <a:t>a lifetime</a:t>
            </a:r>
            <a:endParaRPr lang="en-US" dirty="0">
              <a:latin typeface="Myriad Pro" charset="0"/>
              <a:ea typeface="Myriad Pro" charset="0"/>
              <a:cs typeface="Myriad Pro" charset="0"/>
            </a:endParaRPr>
          </a:p>
          <a:p>
            <a:pPr marL="457200" lvl="1" indent="0">
              <a:spcBef>
                <a:spcPts val="876"/>
              </a:spcBef>
              <a:buNone/>
            </a:pPr>
            <a:r>
              <a:rPr lang="en-US" dirty="0" smtClean="0">
                <a:latin typeface="Myriad Pro" charset="0"/>
                <a:ea typeface="Myriad Pro" charset="0"/>
                <a:cs typeface="Myriad Pro" charset="0"/>
              </a:rPr>
              <a:t>Describes well-being as </a:t>
            </a:r>
            <a:r>
              <a:rPr lang="en-US" b="1" dirty="0" smtClean="0">
                <a:latin typeface="Myriad Pro" charset="0"/>
                <a:ea typeface="Myriad Pro" charset="0"/>
                <a:cs typeface="Myriad Pro" charset="0"/>
              </a:rPr>
              <a:t>supports </a:t>
            </a:r>
            <a:r>
              <a:rPr lang="en-US" b="1" dirty="0">
                <a:latin typeface="Myriad Pro" charset="0"/>
                <a:ea typeface="Myriad Pro" charset="0"/>
                <a:cs typeface="Myriad Pro" charset="0"/>
              </a:rPr>
              <a:t>and foundation</a:t>
            </a:r>
            <a:r>
              <a:rPr lang="en-US" dirty="0">
                <a:latin typeface="Myriad Pro" charset="0"/>
                <a:ea typeface="Myriad Pro" charset="0"/>
                <a:cs typeface="Myriad Pro" charset="0"/>
              </a:rPr>
              <a:t>, not </a:t>
            </a:r>
            <a:r>
              <a:rPr lang="en-US" dirty="0" smtClean="0">
                <a:latin typeface="Myriad Pro" charset="0"/>
                <a:ea typeface="Myriad Pro" charset="0"/>
                <a:cs typeface="Myriad Pro" charset="0"/>
              </a:rPr>
              <a:t>bootstraps</a:t>
            </a:r>
            <a:endParaRPr lang="en-US" b="1" i="1" dirty="0">
              <a:latin typeface="Myriad Pro" charset="0"/>
              <a:ea typeface="Myriad Pro" charset="0"/>
              <a:cs typeface="Myriad Pro" charset="0"/>
            </a:endParaRPr>
          </a:p>
          <a:p>
            <a:pPr marL="457200" lvl="1" indent="0">
              <a:spcBef>
                <a:spcPts val="876"/>
              </a:spcBef>
              <a:buNone/>
            </a:pPr>
            <a:r>
              <a:rPr lang="en-US" dirty="0" smtClean="0">
                <a:latin typeface="Myriad Pro" charset="0"/>
                <a:ea typeface="Myriad Pro" charset="0"/>
                <a:cs typeface="Myriad Pro" charset="0"/>
              </a:rPr>
              <a:t>Implies a sense of </a:t>
            </a:r>
            <a:r>
              <a:rPr lang="en-US" b="1" i="1" dirty="0">
                <a:latin typeface="Myriad Pro" charset="0"/>
                <a:ea typeface="Myriad Pro" charset="0"/>
                <a:cs typeface="Myriad Pro" charset="0"/>
              </a:rPr>
              <a:t>communal responsibility </a:t>
            </a:r>
            <a:r>
              <a:rPr lang="en-US" dirty="0" smtClean="0">
                <a:latin typeface="Myriad Pro" charset="0"/>
                <a:ea typeface="Myriad Pro" charset="0"/>
                <a:cs typeface="Myriad Pro" charset="0"/>
              </a:rPr>
              <a:t>(can’t </a:t>
            </a:r>
            <a:r>
              <a:rPr lang="en-US" dirty="0">
                <a:latin typeface="Myriad Pro" charset="0"/>
                <a:ea typeface="Myriad Pro" charset="0"/>
                <a:cs typeface="Myriad Pro" charset="0"/>
              </a:rPr>
              <a:t>build a house by </a:t>
            </a:r>
            <a:r>
              <a:rPr lang="en-US" dirty="0" smtClean="0">
                <a:latin typeface="Myriad Pro" charset="0"/>
                <a:ea typeface="Myriad Pro" charset="0"/>
                <a:cs typeface="Myriad Pro" charset="0"/>
              </a:rPr>
              <a:t>yourself!)</a:t>
            </a:r>
            <a:endParaRPr lang="en-US" dirty="0">
              <a:latin typeface="Myriad Pro" charset="0"/>
              <a:ea typeface="Myriad Pro" charset="0"/>
              <a:cs typeface="Myriad Pro" charset="0"/>
            </a:endParaRPr>
          </a:p>
        </p:txBody>
      </p:sp>
      <p:pic>
        <p:nvPicPr>
          <p:cNvPr id="5" name="Content Placeholder 4" descr="Habitat-for-Humanity.jpg"/>
          <p:cNvPicPr>
            <a:picLocks noGrp="1" noChangeAspect="1"/>
          </p:cNvPicPr>
          <p:nvPr>
            <p:ph sz="half" idx="2"/>
          </p:nvPr>
        </p:nvPicPr>
        <p:blipFill>
          <a:blip r:embed="rId3">
            <a:extLst>
              <a:ext uri="{28A0092B-C50C-407E-A947-70E740481C1C}">
                <a14:useLocalDpi xmlns:a14="http://schemas.microsoft.com/office/drawing/2010/main" val="0"/>
              </a:ext>
            </a:extLst>
          </a:blip>
          <a:srcRect l="20473" r="20473"/>
          <a:stretch>
            <a:fillRect/>
          </a:stretch>
        </p:blipFill>
        <p:spPr>
          <a:xfrm>
            <a:off x="4800600" y="1142962"/>
            <a:ext cx="3733800" cy="4190999"/>
          </a:xfrm>
        </p:spPr>
      </p:pic>
      <p:sp>
        <p:nvSpPr>
          <p:cNvPr id="7" name="Rectangle 6"/>
          <p:cNvSpPr/>
          <p:nvPr/>
        </p:nvSpPr>
        <p:spPr>
          <a:xfrm>
            <a:off x="3869363" y="6377824"/>
            <a:ext cx="4979473" cy="276999"/>
          </a:xfrm>
          <a:prstGeom prst="rect">
            <a:avLst/>
          </a:prstGeom>
        </p:spPr>
        <p:txBody>
          <a:bodyPr wrap="none" lIns="91440" tIns="45720" rIns="91440" bIns="45720">
            <a:spAutoFit/>
          </a:bodyPr>
          <a:lstStyle/>
          <a:p>
            <a:pPr lvl="0"/>
            <a:r>
              <a:rPr lang="en-US" sz="1200" dirty="0">
                <a:solidFill>
                  <a:srgbClr val="558ED5"/>
                </a:solidFill>
              </a:rPr>
              <a:t>Source: </a:t>
            </a:r>
            <a:r>
              <a:rPr lang="en-US" sz="1200" dirty="0" err="1">
                <a:solidFill>
                  <a:srgbClr val="558ED5"/>
                </a:solidFill>
              </a:rPr>
              <a:t>FrameWorks</a:t>
            </a:r>
            <a:r>
              <a:rPr lang="en-US" sz="1200" dirty="0">
                <a:solidFill>
                  <a:srgbClr val="558ED5"/>
                </a:solidFill>
              </a:rPr>
              <a:t> Institute, Talking Human Services </a:t>
            </a:r>
            <a:r>
              <a:rPr lang="en-US" sz="1200" dirty="0" err="1">
                <a:solidFill>
                  <a:srgbClr val="558ED5"/>
                </a:solidFill>
              </a:rPr>
              <a:t>MessageMemo</a:t>
            </a:r>
            <a:r>
              <a:rPr lang="en-US" sz="1200" dirty="0">
                <a:solidFill>
                  <a:srgbClr val="558ED5"/>
                </a:solidFill>
              </a:rPr>
              <a:t>, 2015</a:t>
            </a:r>
            <a:endParaRPr lang="en-US" sz="1200" dirty="0">
              <a:solidFill>
                <a:srgbClr val="0070C0"/>
              </a:solidFill>
            </a:endParaRP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050" y="5351944"/>
            <a:ext cx="1826968" cy="633349"/>
          </a:xfrm>
          <a:prstGeom prst="rect">
            <a:avLst/>
          </a:prstGeom>
        </p:spPr>
      </p:pic>
    </p:spTree>
    <p:extLst>
      <p:ext uri="{BB962C8B-B14F-4D97-AF65-F5344CB8AC3E}">
        <p14:creationId xmlns:p14="http://schemas.microsoft.com/office/powerpoint/2010/main" val="12565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5943600"/>
          </a:xfrm>
        </p:spPr>
      </p:pic>
      <p:sp>
        <p:nvSpPr>
          <p:cNvPr id="2" name="Title 1"/>
          <p:cNvSpPr>
            <a:spLocks noGrp="1"/>
          </p:cNvSpPr>
          <p:nvPr>
            <p:ph type="title"/>
          </p:nvPr>
        </p:nvSpPr>
        <p:spPr>
          <a:xfrm>
            <a:off x="457200" y="0"/>
            <a:ext cx="8229600" cy="685800"/>
          </a:xfrm>
        </p:spPr>
        <p:txBody>
          <a:bodyPr>
            <a:normAutofit/>
          </a:bodyPr>
          <a:lstStyle/>
          <a:p>
            <a:r>
              <a:rPr lang="en-US" dirty="0" smtClean="0"/>
              <a:t>Leading the Conversation (2)</a:t>
            </a:r>
            <a:endParaRPr lang="en-US" dirty="0"/>
          </a:p>
        </p:txBody>
      </p:sp>
      <p:pic>
        <p:nvPicPr>
          <p:cNvPr id="15" name="Picture 14"/>
          <p:cNvPicPr>
            <a:picLocks noChangeAspect="1"/>
          </p:cNvPicPr>
          <p:nvPr/>
        </p:nvPicPr>
        <p:blipFill>
          <a:blip r:embed="rId5">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1064210"/>
            <a:ext cx="4800600" cy="4574590"/>
          </a:xfrm>
          <a:prstGeom prst="rect">
            <a:avLst/>
          </a:prstGeom>
        </p:spPr>
      </p:pic>
      <p:sp>
        <p:nvSpPr>
          <p:cNvPr id="11" name="TextBox 10"/>
          <p:cNvSpPr txBox="1"/>
          <p:nvPr/>
        </p:nvSpPr>
        <p:spPr>
          <a:xfrm>
            <a:off x="571500" y="1237279"/>
            <a:ext cx="3429000" cy="830997"/>
          </a:xfrm>
          <a:prstGeom prst="rect">
            <a:avLst/>
          </a:prstGeom>
          <a:noFill/>
        </p:spPr>
        <p:txBody>
          <a:bodyPr wrap="square" rtlCol="0">
            <a:spAutoFit/>
          </a:bodyPr>
          <a:lstStyle/>
          <a:p>
            <a:pPr algn="ctr"/>
            <a:r>
              <a:rPr lang="en-US" sz="2400" b="1" dirty="0">
                <a:solidFill>
                  <a:schemeClr val="bg1"/>
                </a:solidFill>
              </a:rPr>
              <a:t>Framed with </a:t>
            </a:r>
            <a:r>
              <a:rPr lang="en-US" sz="2400" b="1" dirty="0" smtClean="0">
                <a:solidFill>
                  <a:schemeClr val="bg1"/>
                </a:solidFill>
              </a:rPr>
              <a:t>Vulnerable Populations</a:t>
            </a:r>
            <a:endParaRPr lang="en-US" sz="2400" b="1" dirty="0">
              <a:solidFill>
                <a:schemeClr val="bg1"/>
              </a:solidFill>
            </a:endParaRPr>
          </a:p>
        </p:txBody>
      </p:sp>
      <p:sp>
        <p:nvSpPr>
          <p:cNvPr id="13" name="TextBox 12"/>
          <p:cNvSpPr txBox="1"/>
          <p:nvPr/>
        </p:nvSpPr>
        <p:spPr>
          <a:xfrm>
            <a:off x="5334000" y="685800"/>
            <a:ext cx="3352800" cy="707886"/>
          </a:xfrm>
          <a:prstGeom prst="rect">
            <a:avLst/>
          </a:prstGeom>
          <a:noFill/>
        </p:spPr>
        <p:txBody>
          <a:bodyPr wrap="square" rtlCol="0">
            <a:spAutoFit/>
          </a:bodyPr>
          <a:lstStyle/>
          <a:p>
            <a:pPr marL="25603" marR="25603" algn="ctr" defTabSz="576068">
              <a:defRPr sz="1800"/>
            </a:pPr>
            <a:r>
              <a:rPr lang="en-US" sz="2000" b="1" dirty="0">
                <a:uFill>
                  <a:solidFill/>
                </a:uFill>
                <a:sym typeface="ArialUnicodeMS"/>
              </a:rPr>
              <a:t>Reframed with </a:t>
            </a:r>
            <a:r>
              <a:rPr lang="en-US" sz="2000" b="1" i="1" dirty="0">
                <a:uFill>
                  <a:solidFill/>
                </a:uFill>
                <a:sym typeface="ArialUnicodeMS"/>
              </a:rPr>
              <a:t>Construction/Life’s Storms</a:t>
            </a:r>
          </a:p>
        </p:txBody>
      </p:sp>
      <p:sp>
        <p:nvSpPr>
          <p:cNvPr id="14" name="TextBox 13"/>
          <p:cNvSpPr txBox="1"/>
          <p:nvPr/>
        </p:nvSpPr>
        <p:spPr>
          <a:xfrm>
            <a:off x="4953000" y="1393686"/>
            <a:ext cx="4191000" cy="4770538"/>
          </a:xfrm>
          <a:prstGeom prst="rect">
            <a:avLst/>
          </a:prstGeom>
          <a:noFill/>
        </p:spPr>
        <p:txBody>
          <a:bodyPr wrap="square" rtlCol="0">
            <a:spAutoFit/>
          </a:bodyPr>
          <a:lstStyle/>
          <a:p>
            <a:pPr lvl="0">
              <a:defRPr sz="1800"/>
            </a:pPr>
            <a:r>
              <a:rPr lang="en-US" dirty="0"/>
              <a:t>Our nonprofit organization believes everyone should have the opportunity to reach their full potential and contribute to their community. We </a:t>
            </a:r>
            <a:r>
              <a:rPr lang="en-US" dirty="0">
                <a:solidFill>
                  <a:srgbClr val="000000"/>
                </a:solidFill>
              </a:rPr>
              <a:t>provide the bricks and mortar of sturdy well-being</a:t>
            </a:r>
            <a:r>
              <a:rPr lang="en-US" dirty="0"/>
              <a:t>: social relationships, opportunities to maintain physical fitness, access to counseling or other supports for mental health. When these materials aren’t available, </a:t>
            </a:r>
            <a:r>
              <a:rPr lang="en-US" dirty="0">
                <a:solidFill>
                  <a:srgbClr val="000000"/>
                </a:solidFill>
              </a:rPr>
              <a:t>people may have difficulty weathering the life storms that can  affect all of us - a layoff, the loss of a loved one, a lingering health concern. </a:t>
            </a:r>
            <a:r>
              <a:rPr lang="en-US" dirty="0"/>
              <a:t>Since 1899, we have helped to shore up the foundations of well-being, through advocacy, research, and direct services.</a:t>
            </a:r>
          </a:p>
          <a:p>
            <a:endParaRPr lang="en-US" sz="1600" dirty="0"/>
          </a:p>
        </p:txBody>
      </p:sp>
      <p:sp>
        <p:nvSpPr>
          <p:cNvPr id="3" name="Rectangle 2"/>
          <p:cNvSpPr/>
          <p:nvPr/>
        </p:nvSpPr>
        <p:spPr>
          <a:xfrm>
            <a:off x="304800" y="2198906"/>
            <a:ext cx="4572000" cy="3038866"/>
          </a:xfrm>
          <a:prstGeom prst="rect">
            <a:avLst/>
          </a:prstGeom>
        </p:spPr>
        <p:txBody>
          <a:bodyPr>
            <a:spAutoFit/>
          </a:bodyPr>
          <a:lstStyle/>
          <a:p>
            <a:pPr>
              <a:lnSpc>
                <a:spcPts val="2300"/>
              </a:lnSpc>
              <a:spcBef>
                <a:spcPts val="0"/>
              </a:spcBef>
              <a:defRPr sz="1800">
                <a:solidFill>
                  <a:srgbClr val="000000"/>
                </a:solidFill>
              </a:defRPr>
            </a:pPr>
            <a:r>
              <a:rPr lang="en-US" dirty="0"/>
              <a:t>Our nonprofit organization is dedicated to helping those in need live healthy, productive lives. Since 1899, we have supported and empowered America’s most vulnerable groups, including veterans, seniors, people with disabilities, the homeless, those recovering from addictions, and other at-risk individuals. In collaboration with other nonprofits, we are able to advocate for the most vulnerable among us. </a:t>
            </a:r>
          </a:p>
        </p:txBody>
      </p:sp>
    </p:spTree>
    <p:extLst>
      <p:ext uri="{BB962C8B-B14F-4D97-AF65-F5344CB8AC3E}">
        <p14:creationId xmlns:p14="http://schemas.microsoft.com/office/powerpoint/2010/main" val="99464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6858000" y="4343400"/>
            <a:ext cx="2114550" cy="1524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ap="flat">
                <a:solidFill>
                  <a:srgbClr val="D64920"/>
                </a:solidFill>
                <a:miter lim="800000"/>
                <a:headEnd type="none" w="med" len="med"/>
                <a:tailEnd type="none" w="med" len="med"/>
              </a14:hiddenLine>
            </a:ext>
          </a:extLst>
        </p:spPr>
        <p:txBody>
          <a:bodyPr lIns="0" tIns="0" rIns="0" bIns="0" anchor="ctr"/>
          <a:lstStyle/>
          <a:p>
            <a:r>
              <a:rPr lang="en-US" sz="1500" dirty="0">
                <a:solidFill>
                  <a:srgbClr val="343434"/>
                </a:solidFill>
                <a:latin typeface="Myriad Pro Bold" charset="0"/>
                <a:ea typeface="ＭＳ Ｐゴシック" charset="0"/>
                <a:cs typeface="Myriad Pro Bold" charset="0"/>
                <a:sym typeface="Myriad Pro Bold" charset="0"/>
              </a:rPr>
              <a:t>Life Cycle Examples</a:t>
            </a:r>
            <a:r>
              <a:rPr lang="en-US" sz="1500" dirty="0">
                <a:solidFill>
                  <a:srgbClr val="343434"/>
                </a:solidFill>
                <a:latin typeface="Myriad Pro" charset="0"/>
                <a:ea typeface="ＭＳ Ｐゴシック" charset="0"/>
                <a:cs typeface="Myriad Pro" charset="0"/>
                <a:sym typeface="Myriad Pro" charset="0"/>
              </a:rPr>
              <a:t> Demonstrate how programs support well-being throughout life, show the scope of human services, and highlight prevention.</a:t>
            </a:r>
          </a:p>
        </p:txBody>
      </p:sp>
      <p:sp>
        <p:nvSpPr>
          <p:cNvPr id="21506" name="Rectangle 2"/>
          <p:cNvSpPr>
            <a:spLocks/>
          </p:cNvSpPr>
          <p:nvPr/>
        </p:nvSpPr>
        <p:spPr bwMode="auto">
          <a:xfrm>
            <a:off x="6879431" y="3429000"/>
            <a:ext cx="2093119"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dirty="0">
                <a:solidFill>
                  <a:srgbClr val="343434"/>
                </a:solidFill>
                <a:latin typeface="Myriad Pro Bold" charset="0"/>
                <a:ea typeface="ＭＳ Ｐゴシック" charset="0"/>
                <a:cs typeface="Myriad Pro Bold" charset="0"/>
                <a:sym typeface="Myriad Pro Bold" charset="0"/>
              </a:rPr>
              <a:t>Construction:</a:t>
            </a:r>
            <a:r>
              <a:rPr lang="en-US" sz="1500" dirty="0">
                <a:solidFill>
                  <a:srgbClr val="343434"/>
                </a:solidFill>
                <a:latin typeface="Myriad Pro" charset="0"/>
                <a:ea typeface="ＭＳ Ｐゴシック" charset="0"/>
                <a:cs typeface="Myriad Pro" charset="0"/>
                <a:sym typeface="Myriad Pro" charset="0"/>
              </a:rPr>
              <a:t> Well-being is  about planning and maintenance </a:t>
            </a:r>
          </a:p>
        </p:txBody>
      </p:sp>
      <p:sp>
        <p:nvSpPr>
          <p:cNvPr id="21507" name="Rectangle 3"/>
          <p:cNvSpPr>
            <a:spLocks/>
          </p:cNvSpPr>
          <p:nvPr/>
        </p:nvSpPr>
        <p:spPr bwMode="auto">
          <a:xfrm>
            <a:off x="526852" y="3581400"/>
            <a:ext cx="1642170" cy="196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dirty="0">
                <a:solidFill>
                  <a:srgbClr val="343434"/>
                </a:solidFill>
                <a:latin typeface="Myriad Pro Bold" charset="0"/>
                <a:ea typeface="ＭＳ Ｐゴシック" charset="0"/>
                <a:cs typeface="Myriad Pro Bold" charset="0"/>
                <a:sym typeface="Myriad Pro Bold" charset="0"/>
              </a:rPr>
              <a:t>Human Potential:</a:t>
            </a:r>
            <a:r>
              <a:rPr lang="en-US" sz="1500" dirty="0">
                <a:solidFill>
                  <a:srgbClr val="343434"/>
                </a:solidFill>
                <a:latin typeface="Myriad Pro" charset="0"/>
                <a:ea typeface="ＭＳ Ｐゴシック" charset="0"/>
                <a:cs typeface="Myriad Pro" charset="0"/>
                <a:sym typeface="Myriad Pro" charset="0"/>
              </a:rPr>
              <a:t> Human services help everyone to reach our potential, so we can all contribute </a:t>
            </a:r>
            <a:r>
              <a:rPr lang="en-US" sz="1500" dirty="0" smtClean="0">
                <a:solidFill>
                  <a:srgbClr val="343434"/>
                </a:solidFill>
                <a:latin typeface="Myriad Pro" charset="0"/>
                <a:ea typeface="ＭＳ Ｐゴシック" charset="0"/>
                <a:cs typeface="Myriad Pro" charset="0"/>
                <a:sym typeface="Myriad Pro" charset="0"/>
              </a:rPr>
              <a:t>to </a:t>
            </a:r>
            <a:r>
              <a:rPr lang="en-US" sz="1500" dirty="0">
                <a:solidFill>
                  <a:srgbClr val="343434"/>
                </a:solidFill>
                <a:latin typeface="Myriad Pro" charset="0"/>
                <a:ea typeface="ＭＳ Ｐゴシック" charset="0"/>
                <a:cs typeface="Myriad Pro" charset="0"/>
                <a:sym typeface="Myriad Pro" charset="0"/>
              </a:rPr>
              <a:t>our communities</a:t>
            </a:r>
          </a:p>
        </p:txBody>
      </p:sp>
      <p:sp>
        <p:nvSpPr>
          <p:cNvPr id="21508" name="Rectangle 4"/>
          <p:cNvSpPr>
            <a:spLocks/>
          </p:cNvSpPr>
          <p:nvPr/>
        </p:nvSpPr>
        <p:spPr bwMode="auto">
          <a:xfrm>
            <a:off x="2573536" y="3009900"/>
            <a:ext cx="16002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dirty="0">
                <a:solidFill>
                  <a:srgbClr val="343434"/>
                </a:solidFill>
                <a:latin typeface="Myriad Pro Bold" charset="0"/>
                <a:ea typeface="ＭＳ Ｐゴシック" charset="0"/>
                <a:cs typeface="Myriad Pro Bold" charset="0"/>
                <a:sym typeface="Myriad Pro Bold" charset="0"/>
              </a:rPr>
              <a:t>Construction:</a:t>
            </a:r>
            <a:br>
              <a:rPr lang="en-US" sz="1500" dirty="0">
                <a:solidFill>
                  <a:srgbClr val="343434"/>
                </a:solidFill>
                <a:latin typeface="Myriad Pro Bold" charset="0"/>
                <a:ea typeface="ＭＳ Ｐゴシック" charset="0"/>
                <a:cs typeface="Myriad Pro Bold" charset="0"/>
                <a:sym typeface="Myriad Pro Bold" charset="0"/>
              </a:rPr>
            </a:br>
            <a:r>
              <a:rPr lang="en-US" sz="1500" dirty="0">
                <a:solidFill>
                  <a:srgbClr val="343434"/>
                </a:solidFill>
                <a:latin typeface="Myriad Pro" charset="0"/>
                <a:ea typeface="ＭＳ Ｐゴシック" charset="0"/>
                <a:cs typeface="Myriad Pro" charset="0"/>
                <a:sym typeface="Myriad Pro" charset="0"/>
              </a:rPr>
              <a:t>Well-being is built, by a team, over time</a:t>
            </a:r>
          </a:p>
        </p:txBody>
      </p:sp>
      <p:sp>
        <p:nvSpPr>
          <p:cNvPr id="21509" name="Rectangle 5"/>
          <p:cNvSpPr>
            <a:spLocks/>
          </p:cNvSpPr>
          <p:nvPr/>
        </p:nvSpPr>
        <p:spPr bwMode="auto">
          <a:xfrm>
            <a:off x="4507706" y="2990850"/>
            <a:ext cx="1967211"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500" dirty="0">
                <a:solidFill>
                  <a:srgbClr val="343434"/>
                </a:solidFill>
                <a:latin typeface="Myriad Pro Bold" charset="0"/>
                <a:ea typeface="ＭＳ Ｐゴシック" charset="0"/>
                <a:cs typeface="Myriad Pro Bold" charset="0"/>
                <a:sym typeface="Myriad Pro Bold" charset="0"/>
              </a:rPr>
              <a:t>Construction</a:t>
            </a:r>
            <a:r>
              <a:rPr lang="en-US" sz="1500" dirty="0" smtClean="0">
                <a:solidFill>
                  <a:srgbClr val="343434"/>
                </a:solidFill>
                <a:latin typeface="Myriad Pro Bold" charset="0"/>
                <a:ea typeface="ＭＳ Ｐゴシック" charset="0"/>
                <a:cs typeface="Myriad Pro Bold" charset="0"/>
                <a:sym typeface="Myriad Pro Bold" charset="0"/>
              </a:rPr>
              <a:t>: </a:t>
            </a:r>
            <a:r>
              <a:rPr lang="en-US" sz="1500" dirty="0" smtClean="0">
                <a:solidFill>
                  <a:srgbClr val="343434"/>
                </a:solidFill>
                <a:latin typeface="Myriad Pro" charset="0"/>
                <a:ea typeface="ＭＳ Ｐゴシック" charset="0"/>
                <a:cs typeface="Myriad Pro" charset="0"/>
                <a:sym typeface="Myriad Pro" charset="0"/>
              </a:rPr>
              <a:t>Shaky </a:t>
            </a:r>
            <a:r>
              <a:rPr lang="en-US" sz="1500" dirty="0">
                <a:solidFill>
                  <a:srgbClr val="343434"/>
                </a:solidFill>
                <a:latin typeface="Myriad Pro" charset="0"/>
                <a:ea typeface="ＭＳ Ｐゴシック" charset="0"/>
                <a:cs typeface="Myriad Pro" charset="0"/>
                <a:sym typeface="Myriad Pro" charset="0"/>
              </a:rPr>
              <a:t>foundations, missing materials, life</a:t>
            </a:r>
            <a:r>
              <a:rPr lang="ja-JP" altLang="en-US" sz="1500" dirty="0">
                <a:solidFill>
                  <a:srgbClr val="343434"/>
                </a:solidFill>
                <a:latin typeface="Arial"/>
                <a:ea typeface="ＭＳ Ｐゴシック" charset="0"/>
                <a:cs typeface="Myriad Pro" charset="0"/>
                <a:sym typeface="Myriad Pro" charset="0"/>
              </a:rPr>
              <a:t>’</a:t>
            </a:r>
            <a:r>
              <a:rPr lang="en-US" sz="1500" dirty="0">
                <a:solidFill>
                  <a:srgbClr val="343434"/>
                </a:solidFill>
                <a:latin typeface="Myriad Pro" charset="0"/>
                <a:ea typeface="ＭＳ Ｐゴシック" charset="0"/>
                <a:cs typeface="Myriad Pro" charset="0"/>
                <a:sym typeface="Myriad Pro" charset="0"/>
              </a:rPr>
              <a:t>s storms can all negatively impact wellbeing </a:t>
            </a:r>
          </a:p>
        </p:txBody>
      </p:sp>
      <p:sp>
        <p:nvSpPr>
          <p:cNvPr id="21510" name="Rectangle 6"/>
          <p:cNvSpPr>
            <a:spLocks/>
          </p:cNvSpPr>
          <p:nvPr/>
        </p:nvSpPr>
        <p:spPr bwMode="auto">
          <a:xfrm>
            <a:off x="592931" y="917972"/>
            <a:ext cx="7979569"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500" dirty="0">
                <a:solidFill>
                  <a:srgbClr val="C93719"/>
                </a:solidFill>
                <a:latin typeface="Myriad Pro" charset="0"/>
                <a:ea typeface="ＭＳ Ｐゴシック" charset="0"/>
                <a:cs typeface="Myriad Pro" charset="0"/>
                <a:sym typeface="Myriad Pro" charset="0"/>
              </a:rPr>
              <a:t>Answering the </a:t>
            </a:r>
            <a:r>
              <a:rPr lang="en-US" sz="2500" dirty="0" smtClean="0">
                <a:solidFill>
                  <a:srgbClr val="C93719"/>
                </a:solidFill>
                <a:latin typeface="Myriad Pro" charset="0"/>
                <a:ea typeface="ＭＳ Ｐゴシック" charset="0"/>
                <a:cs typeface="Myriad Pro" charset="0"/>
                <a:sym typeface="Myriad Pro" charset="0"/>
              </a:rPr>
              <a:t>public</a:t>
            </a:r>
            <a:r>
              <a:rPr lang="en-US" sz="2500" dirty="0" smtClean="0">
                <a:solidFill>
                  <a:srgbClr val="C93719"/>
                </a:solidFill>
                <a:latin typeface="Arial"/>
                <a:ea typeface="ＭＳ Ｐゴシック" charset="0"/>
                <a:cs typeface="Myriad Pro" charset="0"/>
                <a:sym typeface="Myriad Pro" charset="0"/>
              </a:rPr>
              <a:t>’</a:t>
            </a:r>
            <a:r>
              <a:rPr lang="en-US" sz="2500" dirty="0" smtClean="0">
                <a:solidFill>
                  <a:srgbClr val="C93719"/>
                </a:solidFill>
                <a:latin typeface="Myriad Pro" charset="0"/>
                <a:ea typeface="ＭＳ Ｐゴシック" charset="0"/>
                <a:cs typeface="Myriad Pro" charset="0"/>
                <a:sym typeface="Myriad Pro" charset="0"/>
              </a:rPr>
              <a:t>s </a:t>
            </a:r>
            <a:r>
              <a:rPr lang="en-US" sz="2500" dirty="0">
                <a:solidFill>
                  <a:srgbClr val="C93719"/>
                </a:solidFill>
                <a:latin typeface="Myriad Pro" charset="0"/>
                <a:ea typeface="ＭＳ Ｐゴシック" charset="0"/>
                <a:cs typeface="Myriad Pro" charset="0"/>
                <a:sym typeface="Myriad Pro" charset="0"/>
              </a:rPr>
              <a:t>big questions about social issues</a:t>
            </a:r>
          </a:p>
        </p:txBody>
      </p:sp>
      <p:sp>
        <p:nvSpPr>
          <p:cNvPr id="21511" name="Rectangle 7"/>
          <p:cNvSpPr>
            <a:spLocks/>
          </p:cNvSpPr>
          <p:nvPr/>
        </p:nvSpPr>
        <p:spPr bwMode="auto">
          <a:xfrm>
            <a:off x="592931" y="247650"/>
            <a:ext cx="797956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500" dirty="0">
                <a:solidFill>
                  <a:srgbClr val="1A1A1A"/>
                </a:solidFill>
                <a:latin typeface="Myriad Pro" charset="0"/>
                <a:ea typeface="ＭＳ Ｐゴシック" charset="0"/>
                <a:cs typeface="Myriad Pro" charset="0"/>
                <a:sym typeface="Myriad Pro" charset="0"/>
              </a:rPr>
              <a:t>A Well-Framed Story Arc:</a:t>
            </a:r>
          </a:p>
        </p:txBody>
      </p:sp>
      <p:sp>
        <p:nvSpPr>
          <p:cNvPr id="21512" name="Freeform 8"/>
          <p:cNvSpPr>
            <a:spLocks/>
          </p:cNvSpPr>
          <p:nvPr/>
        </p:nvSpPr>
        <p:spPr bwMode="auto">
          <a:xfrm>
            <a:off x="1192114" y="2576512"/>
            <a:ext cx="6623149" cy="827485"/>
          </a:xfrm>
          <a:custGeom>
            <a:avLst/>
            <a:gdLst>
              <a:gd name="T0" fmla="*/ 0 w 21600"/>
              <a:gd name="T1" fmla="+- 0 21551 11987"/>
              <a:gd name="T2" fmla="*/ 21551 h 9613"/>
              <a:gd name="T3" fmla="*/ 21600 w 21600"/>
              <a:gd name="T4" fmla="+- 0 21600 11987"/>
              <a:gd name="T5" fmla="*/ 21600 h 9613"/>
            </a:gdLst>
            <a:ahLst/>
            <a:cxnLst>
              <a:cxn ang="0">
                <a:pos x="T0" y="T2"/>
              </a:cxn>
              <a:cxn ang="0">
                <a:pos x="T3" y="T5"/>
              </a:cxn>
            </a:cxnLst>
            <a:rect l="0" t="0" r="r" b="b"/>
            <a:pathLst>
              <a:path w="21600" h="9613">
                <a:moveTo>
                  <a:pt x="0" y="9564"/>
                </a:moveTo>
                <a:cubicBezTo>
                  <a:pt x="0" y="9564"/>
                  <a:pt x="10214" y="-11987"/>
                  <a:pt x="21600" y="9613"/>
                </a:cubicBezTo>
              </a:path>
            </a:pathLst>
          </a:custGeom>
          <a:noFill/>
          <a:ln w="25400" cap="flat">
            <a:solidFill>
              <a:srgbClr val="6D6E7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nvGrpSpPr>
          <p:cNvPr id="21515" name="Group 11"/>
          <p:cNvGrpSpPr>
            <a:grpSpLocks/>
          </p:cNvGrpSpPr>
          <p:nvPr/>
        </p:nvGrpSpPr>
        <p:grpSpPr bwMode="auto">
          <a:xfrm>
            <a:off x="526852" y="2314575"/>
            <a:ext cx="1307306" cy="1209675"/>
            <a:chOff x="0" y="0"/>
            <a:chExt cx="1464" cy="1016"/>
          </a:xfrm>
        </p:grpSpPr>
        <p:sp>
          <p:nvSpPr>
            <p:cNvPr id="21513" name="Oval 9"/>
            <p:cNvSpPr>
              <a:spLocks/>
            </p:cNvSpPr>
            <p:nvPr/>
          </p:nvSpPr>
          <p:spPr bwMode="auto">
            <a:xfrm>
              <a:off x="637" y="81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14" name="Rectangle 10"/>
            <p:cNvSpPr>
              <a:spLocks/>
            </p:cNvSpPr>
            <p:nvPr/>
          </p:nvSpPr>
          <p:spPr bwMode="auto">
            <a:xfrm>
              <a:off x="0" y="0"/>
              <a:ext cx="1464"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solidFill>
                    <a:srgbClr val="1A1A1A"/>
                  </a:solidFill>
                  <a:latin typeface="Myriad Pro" charset="0"/>
                  <a:ea typeface="ＭＳ Ｐゴシック" charset="0"/>
                  <a:cs typeface="Myriad Pro" charset="0"/>
                  <a:sym typeface="Myriad Pro" charset="0"/>
                </a:rPr>
                <a:t>Why does this matter?</a:t>
              </a:r>
            </a:p>
          </p:txBody>
        </p:sp>
      </p:grpSp>
      <p:grpSp>
        <p:nvGrpSpPr>
          <p:cNvPr id="21518" name="Group 14"/>
          <p:cNvGrpSpPr>
            <a:grpSpLocks/>
          </p:cNvGrpSpPr>
          <p:nvPr/>
        </p:nvGrpSpPr>
        <p:grpSpPr bwMode="auto">
          <a:xfrm>
            <a:off x="7034808" y="2314575"/>
            <a:ext cx="1571625" cy="1209675"/>
            <a:chOff x="0" y="0"/>
            <a:chExt cx="1760" cy="1016"/>
          </a:xfrm>
        </p:grpSpPr>
        <p:sp>
          <p:nvSpPr>
            <p:cNvPr id="21516" name="Oval 12"/>
            <p:cNvSpPr>
              <a:spLocks/>
            </p:cNvSpPr>
            <p:nvPr/>
          </p:nvSpPr>
          <p:spPr bwMode="auto">
            <a:xfrm>
              <a:off x="781" y="81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17" name="Rectangle 13"/>
            <p:cNvSpPr>
              <a:spLocks/>
            </p:cNvSpPr>
            <p:nvPr/>
          </p:nvSpPr>
          <p:spPr bwMode="auto">
            <a:xfrm>
              <a:off x="0" y="0"/>
              <a:ext cx="1760"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latin typeface="Myriad Pro" charset="0"/>
                  <a:ea typeface="ＭＳ Ｐゴシック" charset="0"/>
                  <a:cs typeface="Myriad Pro" charset="0"/>
                  <a:sym typeface="Myriad Pro" charset="0"/>
                </a:rPr>
                <a:t>What can we do about it?</a:t>
              </a:r>
            </a:p>
          </p:txBody>
        </p:sp>
      </p:grpSp>
      <p:grpSp>
        <p:nvGrpSpPr>
          <p:cNvPr id="21521" name="Group 17"/>
          <p:cNvGrpSpPr>
            <a:grpSpLocks/>
          </p:cNvGrpSpPr>
          <p:nvPr/>
        </p:nvGrpSpPr>
        <p:grpSpPr bwMode="auto">
          <a:xfrm>
            <a:off x="4713089" y="1781175"/>
            <a:ext cx="1864519" cy="1190625"/>
            <a:chOff x="0" y="0"/>
            <a:chExt cx="2088" cy="1000"/>
          </a:xfrm>
        </p:grpSpPr>
        <p:sp>
          <p:nvSpPr>
            <p:cNvPr id="21519" name="Oval 15"/>
            <p:cNvSpPr>
              <a:spLocks/>
            </p:cNvSpPr>
            <p:nvPr/>
          </p:nvSpPr>
          <p:spPr bwMode="auto">
            <a:xfrm>
              <a:off x="933" y="800"/>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20" name="Rectangle 16"/>
            <p:cNvSpPr>
              <a:spLocks/>
            </p:cNvSpPr>
            <p:nvPr/>
          </p:nvSpPr>
          <p:spPr bwMode="auto">
            <a:xfrm>
              <a:off x="0" y="0"/>
              <a:ext cx="2088"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a:solidFill>
                    <a:srgbClr val="1A1A1A"/>
                  </a:solidFill>
                  <a:latin typeface="Myriad Pro" charset="0"/>
                  <a:ea typeface="ＭＳ Ｐゴシック" charset="0"/>
                  <a:cs typeface="Myriad Pro" charset="0"/>
                  <a:sym typeface="Myriad Pro" charset="0"/>
                </a:rPr>
                <a:t>If it</a:t>
              </a:r>
              <a:r>
                <a:rPr lang="ja-JP" altLang="en-US" sz="2000" dirty="0">
                  <a:solidFill>
                    <a:srgbClr val="1A1A1A"/>
                  </a:solidFill>
                  <a:latin typeface="Arial"/>
                  <a:ea typeface="ＭＳ Ｐゴシック" charset="0"/>
                  <a:cs typeface="Myriad Pro" charset="0"/>
                  <a:sym typeface="Myriad Pro" charset="0"/>
                </a:rPr>
                <a:t>’</a:t>
              </a:r>
              <a:r>
                <a:rPr lang="en-US" sz="2000" dirty="0">
                  <a:solidFill>
                    <a:srgbClr val="1A1A1A"/>
                  </a:solidFill>
                  <a:latin typeface="Myriad Pro" charset="0"/>
                  <a:ea typeface="ＭＳ Ｐゴシック" charset="0"/>
                  <a:cs typeface="Myriad Pro" charset="0"/>
                  <a:sym typeface="Myriad Pro" charset="0"/>
                </a:rPr>
                <a:t>s not working, why not?</a:t>
              </a:r>
            </a:p>
          </p:txBody>
        </p:sp>
      </p:grpSp>
      <p:grpSp>
        <p:nvGrpSpPr>
          <p:cNvPr id="21524" name="Group 20"/>
          <p:cNvGrpSpPr>
            <a:grpSpLocks/>
          </p:cNvGrpSpPr>
          <p:nvPr/>
        </p:nvGrpSpPr>
        <p:grpSpPr bwMode="auto">
          <a:xfrm>
            <a:off x="2284214" y="1785937"/>
            <a:ext cx="2171700" cy="1185863"/>
            <a:chOff x="0" y="0"/>
            <a:chExt cx="2432" cy="996"/>
          </a:xfrm>
        </p:grpSpPr>
        <p:sp>
          <p:nvSpPr>
            <p:cNvPr id="21522" name="Oval 18"/>
            <p:cNvSpPr>
              <a:spLocks/>
            </p:cNvSpPr>
            <p:nvPr/>
          </p:nvSpPr>
          <p:spPr bwMode="auto">
            <a:xfrm>
              <a:off x="1117" y="796"/>
              <a:ext cx="200" cy="200"/>
            </a:xfrm>
            <a:prstGeom prst="ellipse">
              <a:avLst/>
            </a:prstGeom>
            <a:solidFill>
              <a:schemeClr val="accent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21523" name="Rectangle 19"/>
            <p:cNvSpPr>
              <a:spLocks/>
            </p:cNvSpPr>
            <p:nvPr/>
          </p:nvSpPr>
          <p:spPr bwMode="auto">
            <a:xfrm>
              <a:off x="0" y="0"/>
              <a:ext cx="2432"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dirty="0" smtClean="0">
                  <a:solidFill>
                    <a:srgbClr val="1A1A1A"/>
                  </a:solidFill>
                  <a:latin typeface="Myriad Pro" charset="0"/>
                  <a:ea typeface="ＭＳ Ｐゴシック" charset="0"/>
                  <a:cs typeface="Myriad Pro" charset="0"/>
                  <a:sym typeface="Myriad Pro" charset="0"/>
                </a:rPr>
                <a:t>What</a:t>
              </a:r>
              <a:r>
                <a:rPr lang="en-US" sz="2000" dirty="0" smtClean="0">
                  <a:solidFill>
                    <a:srgbClr val="1A1A1A"/>
                  </a:solidFill>
                  <a:latin typeface="Arial"/>
                  <a:ea typeface="ＭＳ Ｐゴシック" charset="0"/>
                  <a:cs typeface="Myriad Pro" charset="0"/>
                  <a:sym typeface="Myriad Pro" charset="0"/>
                </a:rPr>
                <a:t>’</a:t>
              </a:r>
              <a:r>
                <a:rPr lang="en-US" sz="2000" dirty="0" smtClean="0">
                  <a:solidFill>
                    <a:srgbClr val="1A1A1A"/>
                  </a:solidFill>
                  <a:latin typeface="Myriad Pro" charset="0"/>
                  <a:ea typeface="ＭＳ Ｐゴシック" charset="0"/>
                  <a:cs typeface="Myriad Pro" charset="0"/>
                  <a:sym typeface="Myriad Pro" charset="0"/>
                </a:rPr>
                <a:t>s </a:t>
              </a:r>
              <a:r>
                <a:rPr lang="en-US" sz="2000" dirty="0">
                  <a:solidFill>
                    <a:srgbClr val="1A1A1A"/>
                  </a:solidFill>
                  <a:latin typeface="Myriad Pro" charset="0"/>
                  <a:ea typeface="ＭＳ Ｐゴシック" charset="0"/>
                  <a:cs typeface="Myriad Pro" charset="0"/>
                  <a:sym typeface="Myriad Pro" charset="0"/>
                </a:rPr>
                <a:t>this about? </a:t>
              </a:r>
            </a:p>
            <a:p>
              <a:r>
                <a:rPr lang="en-US" sz="2000" dirty="0">
                  <a:solidFill>
                    <a:srgbClr val="1A1A1A"/>
                  </a:solidFill>
                  <a:latin typeface="Myriad Pro" charset="0"/>
                  <a:ea typeface="ＭＳ Ｐゴシック" charset="0"/>
                  <a:cs typeface="Myriad Pro" charset="0"/>
                  <a:sym typeface="Myriad Pro" charset="0"/>
                </a:rPr>
                <a:t>How does this work?</a:t>
              </a:r>
            </a:p>
          </p:txBody>
        </p:sp>
      </p:grpSp>
      <p:pic>
        <p:nvPicPr>
          <p:cNvPr id="23" name="fw_logo_transparent.png"/>
          <p:cNvPicPr/>
          <p:nvPr/>
        </p:nvPicPr>
        <p:blipFill>
          <a:blip r:embed="rId3">
            <a:extLst/>
          </a:blip>
          <a:stretch>
            <a:fillRect/>
          </a:stretch>
        </p:blipFill>
        <p:spPr>
          <a:xfrm>
            <a:off x="8610600" y="5986463"/>
            <a:ext cx="419100" cy="380999"/>
          </a:xfrm>
          <a:prstGeom prst="rect">
            <a:avLst/>
          </a:prstGeom>
          <a:ln w="12700">
            <a:miter lim="400000"/>
          </a:ln>
        </p:spPr>
      </p:pic>
    </p:spTree>
    <p:extLst>
      <p:ext uri="{BB962C8B-B14F-4D97-AF65-F5344CB8AC3E}">
        <p14:creationId xmlns:p14="http://schemas.microsoft.com/office/powerpoint/2010/main" val="15657740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5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5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5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p:bldP spid="21506" grpId="0"/>
      <p:bldP spid="21507" grpId="0"/>
      <p:bldP spid="21508" grpId="0"/>
      <p:bldP spid="21509" grpId="0"/>
      <p:bldP spid="21510" grpId="0"/>
      <p:bldP spid="215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04800" y="1371600"/>
            <a:ext cx="4038600" cy="4525963"/>
          </a:xfrm>
        </p:spPr>
        <p:txBody>
          <a:bodyPr>
            <a:normAutofit/>
          </a:bodyPr>
          <a:lstStyle/>
          <a:p>
            <a:pPr marL="0" indent="0">
              <a:buNone/>
            </a:pPr>
            <a:endParaRPr lang="en-US" sz="2400" dirty="0"/>
          </a:p>
          <a:p>
            <a:pPr marL="136017" indent="0">
              <a:buNone/>
            </a:pPr>
            <a:r>
              <a:rPr lang="en-US" sz="2400" dirty="0"/>
              <a:t>“Our community is so much stronger when everyone has access to the tools and the support that they need, so that everybody can contribute to their fullest potential to our city and to our community,” Adler said. </a:t>
            </a:r>
          </a:p>
          <a:p>
            <a:endParaRPr lang="en-US" sz="2100" dirty="0"/>
          </a:p>
          <a:p>
            <a:endParaRPr lang="en-US" sz="2100" dirty="0"/>
          </a:p>
          <a:p>
            <a:endParaRPr lang="en-US" dirty="0"/>
          </a:p>
        </p:txBody>
      </p:sp>
      <p:pic>
        <p:nvPicPr>
          <p:cNvPr id="9" name="Content Placeholder 8" descr="Adler.jpg"/>
          <p:cNvPicPr>
            <a:picLocks noGrp="1" noChangeAspect="1"/>
          </p:cNvPicPr>
          <p:nvPr>
            <p:ph sz="half" idx="2"/>
          </p:nvPr>
        </p:nvPicPr>
        <p:blipFill>
          <a:blip r:embed="rId3">
            <a:extLst>
              <a:ext uri="{28A0092B-C50C-407E-A947-70E740481C1C}">
                <a14:useLocalDpi xmlns:a14="http://schemas.microsoft.com/office/drawing/2010/main" val="0"/>
              </a:ext>
            </a:extLst>
          </a:blip>
          <a:srcRect l="20777" r="20777"/>
          <a:stretch>
            <a:fillRect/>
          </a:stretch>
        </p:blipFill>
        <p:spPr>
          <a:xfrm>
            <a:off x="4800600" y="1219200"/>
            <a:ext cx="4038600" cy="4525963"/>
          </a:xfrm>
        </p:spPr>
      </p:pic>
      <p:sp>
        <p:nvSpPr>
          <p:cNvPr id="2" name="TextBox 1"/>
          <p:cNvSpPr txBox="1"/>
          <p:nvPr/>
        </p:nvSpPr>
        <p:spPr>
          <a:xfrm>
            <a:off x="838200" y="152400"/>
            <a:ext cx="7010400"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0000"/>
                </a:solidFill>
                <a:effectLst/>
                <a:uFillTx/>
                <a:latin typeface="Helvetica"/>
                <a:ea typeface="Helvetica"/>
                <a:cs typeface="Helvetica"/>
                <a:sym typeface="Helvetica"/>
              </a:rPr>
              <a:t>Austin Mayor Steve Adler on </a:t>
            </a:r>
          </a:p>
          <a:p>
            <a:pPr marL="0" marR="0" indent="0" algn="ctr"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0000"/>
                </a:solidFill>
                <a:effectLst/>
                <a:uFillTx/>
                <a:latin typeface="Helvetica"/>
                <a:ea typeface="Helvetica"/>
                <a:cs typeface="Helvetica"/>
                <a:sym typeface="Helvetica"/>
              </a:rPr>
              <a:t>National Mayor’s Mental Health Day of Action</a:t>
            </a:r>
            <a:endParaRPr kumimoji="0" lang="en-US" sz="2400" b="1" i="0" u="none" strike="noStrike" cap="none" spc="0" normalizeH="0" baseline="0" dirty="0">
              <a:ln>
                <a:noFill/>
              </a:ln>
              <a:solidFill>
                <a:srgbClr val="000000"/>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1696452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nkel-tripel-projection.jpg"/>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a:off x="-152400" y="0"/>
            <a:ext cx="9597791" cy="5943600"/>
          </a:xfrm>
          <a:prstGeom prst="rect">
            <a:avLst/>
          </a:prstGeom>
        </p:spPr>
      </p:pic>
      <p:sp>
        <p:nvSpPr>
          <p:cNvPr id="3" name="Content Placeholder 2"/>
          <p:cNvSpPr>
            <a:spLocks noGrp="1"/>
          </p:cNvSpPr>
          <p:nvPr>
            <p:ph idx="1"/>
          </p:nvPr>
        </p:nvSpPr>
        <p:spPr>
          <a:xfrm>
            <a:off x="457200" y="1981200"/>
            <a:ext cx="8229600" cy="4525963"/>
          </a:xfrm>
        </p:spPr>
        <p:txBody>
          <a:bodyPr/>
          <a:lstStyle/>
          <a:p>
            <a:pPr marL="514350" indent="-514350">
              <a:buFont typeface="+mj-lt"/>
              <a:buAutoNum type="arabicPeriod"/>
            </a:pPr>
            <a:r>
              <a:rPr lang="en-US" dirty="0" smtClean="0">
                <a:latin typeface="Georgia"/>
                <a:cs typeface="Georgia"/>
              </a:rPr>
              <a:t>You are not your audience.</a:t>
            </a:r>
          </a:p>
          <a:p>
            <a:endParaRPr lang="en-US" dirty="0">
              <a:latin typeface="Georgia"/>
              <a:cs typeface="Georgia"/>
            </a:endParaRPr>
          </a:p>
          <a:p>
            <a:pPr marL="514350" indent="-514350">
              <a:buFont typeface="+mj-lt"/>
              <a:buAutoNum type="arabicPeriod"/>
            </a:pPr>
            <a:r>
              <a:rPr lang="en-US" dirty="0" smtClean="0">
                <a:latin typeface="Georgia"/>
                <a:cs typeface="Georgia"/>
              </a:rPr>
              <a:t>Be the voice of reason.</a:t>
            </a:r>
          </a:p>
          <a:p>
            <a:pPr marL="0" indent="0">
              <a:buNone/>
            </a:pPr>
            <a:endParaRPr lang="en-US" dirty="0">
              <a:latin typeface="Georgia"/>
              <a:cs typeface="Georgia"/>
            </a:endParaRPr>
          </a:p>
          <a:p>
            <a:pPr marL="514350" indent="-514350">
              <a:buFont typeface="+mj-lt"/>
              <a:buAutoNum type="arabicPeriod"/>
            </a:pPr>
            <a:r>
              <a:rPr lang="en-US" dirty="0">
                <a:latin typeface="Georgia"/>
                <a:cs typeface="Georgia"/>
              </a:rPr>
              <a:t>Lead with the value of human potential.</a:t>
            </a:r>
          </a:p>
          <a:p>
            <a:endParaRPr lang="en-US" dirty="0"/>
          </a:p>
        </p:txBody>
      </p:sp>
      <p:sp>
        <p:nvSpPr>
          <p:cNvPr id="2" name="Title 1"/>
          <p:cNvSpPr>
            <a:spLocks noGrp="1"/>
          </p:cNvSpPr>
          <p:nvPr>
            <p:ph type="title"/>
          </p:nvPr>
        </p:nvSpPr>
        <p:spPr>
          <a:xfrm>
            <a:off x="76200" y="274638"/>
            <a:ext cx="8991600" cy="1477962"/>
          </a:xfrm>
        </p:spPr>
        <p:txBody>
          <a:bodyPr>
            <a:normAutofit/>
          </a:bodyPr>
          <a:lstStyle/>
          <a:p>
            <a:r>
              <a:rPr lang="en-US" sz="3600" dirty="0" smtClean="0">
                <a:latin typeface="Georgia"/>
                <a:cs typeface="Georgia"/>
              </a:rPr>
              <a:t>To Change the World, Change your Frame</a:t>
            </a:r>
            <a:endParaRPr lang="en-US" sz="3600" dirty="0">
              <a:latin typeface="Georgia"/>
              <a:cs typeface="Georgia"/>
            </a:endParaRPr>
          </a:p>
        </p:txBody>
      </p:sp>
    </p:spTree>
    <p:extLst>
      <p:ext uri="{BB962C8B-B14F-4D97-AF65-F5344CB8AC3E}">
        <p14:creationId xmlns:p14="http://schemas.microsoft.com/office/powerpoint/2010/main" val="8091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400"/>
            <a:fld id="{CF8C4CFB-F122-D941-B07F-7960BB3CCA09}" type="slidenum">
              <a:rPr lang="en-US" smtClean="0">
                <a:solidFill>
                  <a:srgbClr val="00B050"/>
                </a:solidFill>
              </a:rPr>
              <a:pPr defTabSz="914400"/>
              <a:t>27</a:t>
            </a:fld>
            <a:endParaRPr lang="en-US">
              <a:solidFill>
                <a:srgbClr val="00B050"/>
              </a:solidFill>
            </a:endParaRPr>
          </a:p>
        </p:txBody>
      </p:sp>
      <p:sp>
        <p:nvSpPr>
          <p:cNvPr id="3" name="TextBox 2"/>
          <p:cNvSpPr txBox="1"/>
          <p:nvPr/>
        </p:nvSpPr>
        <p:spPr>
          <a:xfrm>
            <a:off x="152400" y="0"/>
            <a:ext cx="4724400" cy="5867400"/>
          </a:xfrm>
          <a:prstGeom prst="rect">
            <a:avLst/>
          </a:prstGeom>
          <a:noFill/>
        </p:spPr>
        <p:txBody>
          <a:bodyPr wrap="square" rtlCol="0">
            <a:spAutoFit/>
          </a:bodyPr>
          <a:lstStyle/>
          <a:p>
            <a:endParaRPr lang="en-US"/>
          </a:p>
        </p:txBody>
      </p:sp>
      <p:sp>
        <p:nvSpPr>
          <p:cNvPr id="4" name="TextBox 3"/>
          <p:cNvSpPr txBox="1"/>
          <p:nvPr/>
        </p:nvSpPr>
        <p:spPr>
          <a:xfrm>
            <a:off x="152400" y="0"/>
            <a:ext cx="4419600" cy="6294031"/>
          </a:xfrm>
          <a:prstGeom prst="rect">
            <a:avLst/>
          </a:prstGeom>
          <a:noFill/>
        </p:spPr>
        <p:txBody>
          <a:bodyPr wrap="square" rtlCol="0">
            <a:spAutoFit/>
          </a:bodyPr>
          <a:lstStyle/>
          <a:p>
            <a:r>
              <a:rPr lang="en-US" sz="1500" b="1" i="1" dirty="0" smtClean="0">
                <a:solidFill>
                  <a:schemeClr val="tx2"/>
                </a:solidFill>
              </a:rPr>
              <a:t>Before Reframing</a:t>
            </a:r>
            <a:endParaRPr lang="en-US" sz="1500" dirty="0">
              <a:solidFill>
                <a:schemeClr val="tx2"/>
              </a:solidFill>
            </a:endParaRPr>
          </a:p>
          <a:p>
            <a:pPr indent="236538"/>
            <a:r>
              <a:rPr lang="en-US" sz="1200" dirty="0">
                <a:latin typeface="Myriad Pro" charset="0"/>
                <a:ea typeface="Myriad Pro" charset="0"/>
                <a:cs typeface="Myriad Pro" charset="0"/>
              </a:rPr>
              <a:t>We design fun, science-based programs  to help children adopt healthy habits younger. </a:t>
            </a:r>
          </a:p>
          <a:p>
            <a:pPr indent="236538"/>
            <a:r>
              <a:rPr lang="en-US" sz="1200" b="1" dirty="0">
                <a:latin typeface="Myriad Pro" charset="0"/>
                <a:ea typeface="Myriad Pro" charset="0"/>
                <a:cs typeface="Myriad Pro" charset="0"/>
              </a:rPr>
              <a:t>Why is younger better? </a:t>
            </a:r>
            <a:endParaRPr lang="en-US" sz="1200" dirty="0">
              <a:latin typeface="Myriad Pro" charset="0"/>
              <a:ea typeface="Myriad Pro" charset="0"/>
              <a:cs typeface="Myriad Pro" charset="0"/>
            </a:endParaRPr>
          </a:p>
          <a:p>
            <a:pPr indent="236538"/>
            <a:r>
              <a:rPr lang="en-US" sz="1200" dirty="0">
                <a:latin typeface="Myriad Pro" charset="0"/>
                <a:ea typeface="Myriad Pro" charset="0"/>
                <a:cs typeface="Myriad Pro" charset="0"/>
              </a:rPr>
              <a:t>By five years old, our food and fitness preferences are often set. Which makes the link between our childhood and adult health strong. It’s also easier to learn a good habit than break a bad </a:t>
            </a:r>
            <a:r>
              <a:rPr lang="en-US" sz="1200" dirty="0" smtClean="0">
                <a:latin typeface="Myriad Pro" charset="0"/>
                <a:ea typeface="Myriad Pro" charset="0"/>
                <a:cs typeface="Myriad Pro" charset="0"/>
              </a:rPr>
              <a:t>one! Roughly </a:t>
            </a:r>
            <a:r>
              <a:rPr lang="en-US" sz="1200" dirty="0">
                <a:latin typeface="Myriad Pro" charset="0"/>
                <a:ea typeface="Myriad Pro" charset="0"/>
                <a:cs typeface="Myriad Pro" charset="0"/>
              </a:rPr>
              <a:t>one-third of Texas children are overweight or obese. HealthStart fills the urgent need for early health education today so our children and communities can thrive tomorrow.</a:t>
            </a:r>
          </a:p>
          <a:p>
            <a:pPr indent="236538"/>
            <a:r>
              <a:rPr lang="en-US" sz="1200" b="1" dirty="0">
                <a:latin typeface="Myriad Pro" charset="0"/>
                <a:ea typeface="Myriad Pro" charset="0"/>
                <a:cs typeface="Myriad Pro" charset="0"/>
              </a:rPr>
              <a:t>How do we do it?</a:t>
            </a:r>
            <a:endParaRPr lang="en-US" sz="1200" dirty="0">
              <a:latin typeface="Myriad Pro" charset="0"/>
              <a:ea typeface="Myriad Pro" charset="0"/>
              <a:cs typeface="Myriad Pro" charset="0"/>
            </a:endParaRPr>
          </a:p>
          <a:p>
            <a:pPr indent="236538"/>
            <a:r>
              <a:rPr lang="en-US" sz="1200" dirty="0">
                <a:latin typeface="Myriad Pro" charset="0"/>
                <a:ea typeface="Myriad Pro" charset="0"/>
                <a:cs typeface="Myriad Pro" charset="0"/>
              </a:rPr>
              <a:t>HealthStart delivers on its mission with key programs like</a:t>
            </a:r>
          </a:p>
          <a:p>
            <a:pPr lvl="0" indent="236538">
              <a:buFont typeface="Arial" charset="0"/>
              <a:buChar char="•"/>
            </a:pPr>
            <a:r>
              <a:rPr lang="en-US" sz="1200" dirty="0">
                <a:latin typeface="Myriad Pro" charset="0"/>
                <a:ea typeface="Myriad Pro" charset="0"/>
                <a:cs typeface="Myriad Pro" charset="0"/>
              </a:rPr>
              <a:t>our curriculum, </a:t>
            </a:r>
            <a:r>
              <a:rPr lang="en-US" sz="1200" i="1" dirty="0" smtClean="0">
                <a:latin typeface="Myriad Pro" charset="0"/>
                <a:ea typeface="Myriad Pro" charset="0"/>
                <a:cs typeface="Myriad Pro" charset="0"/>
              </a:rPr>
              <a:t>Health </a:t>
            </a:r>
            <a:r>
              <a:rPr lang="en-US" sz="1200" i="1" dirty="0">
                <a:latin typeface="Myriad Pro" charset="0"/>
                <a:ea typeface="Myriad Pro" charset="0"/>
                <a:cs typeface="Myriad Pro" charset="0"/>
              </a:rPr>
              <a:t>Education for Youngsters (HEY!), </a:t>
            </a:r>
            <a:r>
              <a:rPr lang="en-US" sz="1200" dirty="0">
                <a:latin typeface="Myriad Pro" charset="0"/>
                <a:ea typeface="Myriad Pro" charset="0"/>
                <a:cs typeface="Myriad Pro" charset="0"/>
              </a:rPr>
              <a:t>which uses a whole-child approach to build on the natural curiosity of our youngest about how their bodies work with ways to be healthier, </a:t>
            </a:r>
          </a:p>
          <a:p>
            <a:pPr marL="350838" lvl="0" indent="-114300">
              <a:buFont typeface="Arial" charset="0"/>
              <a:buChar char="•"/>
            </a:pPr>
            <a:r>
              <a:rPr lang="en-US" sz="1200" dirty="0" smtClean="0">
                <a:latin typeface="Myriad Pro" charset="0"/>
                <a:ea typeface="Myriad Pro" charset="0"/>
                <a:cs typeface="Myriad Pro" charset="0"/>
              </a:rPr>
              <a:t>our </a:t>
            </a:r>
            <a:r>
              <a:rPr lang="en-US" sz="1200" dirty="0">
                <a:latin typeface="Myriad Pro" charset="0"/>
                <a:ea typeface="Myriad Pro" charset="0"/>
                <a:cs typeface="Myriad Pro" charset="0"/>
              </a:rPr>
              <a:t>cafeteria nutrition </a:t>
            </a:r>
            <a:r>
              <a:rPr lang="en-US" sz="1200" dirty="0" smtClean="0">
                <a:latin typeface="Myriad Pro" charset="0"/>
                <a:ea typeface="Myriad Pro" charset="0"/>
                <a:cs typeface="Myriad Pro" charset="0"/>
              </a:rPr>
              <a:t>education, </a:t>
            </a:r>
            <a:r>
              <a:rPr lang="en-US" sz="1200" i="1" dirty="0" smtClean="0">
                <a:latin typeface="Myriad Pro" charset="0"/>
                <a:ea typeface="Myriad Pro" charset="0"/>
                <a:cs typeface="Myriad Pro" charset="0"/>
              </a:rPr>
              <a:t>What </a:t>
            </a:r>
            <a:r>
              <a:rPr lang="en-US" sz="1200" i="1" dirty="0">
                <a:latin typeface="Myriad Pro" charset="0"/>
                <a:ea typeface="Myriad Pro" charset="0"/>
                <a:cs typeface="Myriad Pro" charset="0"/>
              </a:rPr>
              <a:t>are YOU </a:t>
            </a:r>
            <a:r>
              <a:rPr lang="en-US" sz="1200" i="1" dirty="0" smtClean="0">
                <a:latin typeface="Myriad Pro" charset="0"/>
                <a:ea typeface="Myriad Pro" charset="0"/>
                <a:cs typeface="Myriad Pro" charset="0"/>
              </a:rPr>
              <a:t>Feeding?</a:t>
            </a:r>
            <a:endParaRPr lang="en-US" sz="1200" dirty="0">
              <a:latin typeface="Myriad Pro" charset="0"/>
              <a:ea typeface="Myriad Pro" charset="0"/>
              <a:cs typeface="Myriad Pro" charset="0"/>
            </a:endParaRPr>
          </a:p>
          <a:p>
            <a:pPr marL="350838" lvl="0" indent="-114300">
              <a:buFont typeface="Arial" charset="0"/>
              <a:buChar char="•"/>
            </a:pPr>
            <a:r>
              <a:rPr lang="en-US" sz="1200" dirty="0" smtClean="0">
                <a:latin typeface="Myriad Pro" charset="0"/>
                <a:ea typeface="Myriad Pro" charset="0"/>
                <a:cs typeface="Myriad Pro" charset="0"/>
              </a:rPr>
              <a:t>our </a:t>
            </a:r>
            <a:r>
              <a:rPr lang="en-US" sz="1200" dirty="0">
                <a:latin typeface="Myriad Pro" charset="0"/>
                <a:ea typeface="Myriad Pro" charset="0"/>
                <a:cs typeface="Myriad Pro" charset="0"/>
              </a:rPr>
              <a:t>CHEWs (Children’s Health Education Workshops</a:t>
            </a:r>
            <a:r>
              <a:rPr lang="en-US" sz="1200" dirty="0" smtClean="0">
                <a:latin typeface="Myriad Pro" charset="0"/>
                <a:ea typeface="Myriad Pro" charset="0"/>
                <a:cs typeface="Myriad Pro" charset="0"/>
              </a:rPr>
              <a:t>), </a:t>
            </a:r>
          </a:p>
          <a:p>
            <a:pPr marL="350838" lvl="0" indent="-114300">
              <a:buFont typeface="Arial" charset="0"/>
              <a:buChar char="•"/>
            </a:pPr>
            <a:r>
              <a:rPr lang="en-US" sz="1200" dirty="0" smtClean="0">
                <a:latin typeface="Myriad Pro" charset="0"/>
                <a:ea typeface="Myriad Pro" charset="0"/>
                <a:cs typeface="Myriad Pro" charset="0"/>
              </a:rPr>
              <a:t>our digital game, </a:t>
            </a:r>
            <a:r>
              <a:rPr lang="en-US" sz="1200" i="1" dirty="0" smtClean="0">
                <a:latin typeface="Myriad Pro" charset="0"/>
                <a:ea typeface="Myriad Pro" charset="0"/>
                <a:cs typeface="Myriad Pro" charset="0"/>
              </a:rPr>
              <a:t>Monstralia: A Healthy Life for Your Little Monster,</a:t>
            </a:r>
            <a:r>
              <a:rPr lang="en-US" sz="1200" dirty="0" smtClean="0">
                <a:latin typeface="Myriad Pro" charset="0"/>
                <a:ea typeface="Myriad Pro" charset="0"/>
                <a:cs typeface="Myriad Pro" charset="0"/>
              </a:rPr>
              <a:t> and </a:t>
            </a:r>
            <a:endParaRPr lang="en-US" sz="1200" dirty="0">
              <a:latin typeface="Myriad Pro" charset="0"/>
              <a:ea typeface="Myriad Pro" charset="0"/>
              <a:cs typeface="Myriad Pro" charset="0"/>
            </a:endParaRPr>
          </a:p>
          <a:p>
            <a:pPr marL="350838" lvl="0" indent="-114300">
              <a:buFont typeface="Arial" charset="0"/>
              <a:buChar char="•"/>
            </a:pPr>
            <a:r>
              <a:rPr lang="en-US" sz="1200" dirty="0" smtClean="0">
                <a:latin typeface="Myriad Pro" charset="0"/>
                <a:ea typeface="Myriad Pro" charset="0"/>
                <a:cs typeface="Myriad Pro" charset="0"/>
              </a:rPr>
              <a:t>our parent-child </a:t>
            </a:r>
            <a:r>
              <a:rPr lang="en-US" sz="1200" dirty="0">
                <a:latin typeface="Myriad Pro" charset="0"/>
                <a:ea typeface="Myriad Pro" charset="0"/>
                <a:cs typeface="Myriad Pro" charset="0"/>
              </a:rPr>
              <a:t>cooking classes/kid </a:t>
            </a:r>
            <a:r>
              <a:rPr lang="en-US" sz="1200" dirty="0" smtClean="0">
                <a:latin typeface="Myriad Pro" charset="0"/>
                <a:ea typeface="Myriad Pro" charset="0"/>
                <a:cs typeface="Myriad Pro" charset="0"/>
              </a:rPr>
              <a:t>cooking </a:t>
            </a:r>
            <a:r>
              <a:rPr lang="en-US" sz="1200" dirty="0">
                <a:latin typeface="Myriad Pro" charset="0"/>
                <a:ea typeface="Myriad Pro" charset="0"/>
                <a:cs typeface="Myriad Pro" charset="0"/>
              </a:rPr>
              <a:t>c</a:t>
            </a:r>
            <a:r>
              <a:rPr lang="en-US" sz="1200" dirty="0" smtClean="0">
                <a:latin typeface="Myriad Pro" charset="0"/>
                <a:ea typeface="Myriad Pro" charset="0"/>
                <a:cs typeface="Myriad Pro" charset="0"/>
              </a:rPr>
              <a:t>lasses</a:t>
            </a:r>
            <a:endParaRPr lang="en-US" sz="1200" dirty="0">
              <a:latin typeface="Myriad Pro" charset="0"/>
              <a:ea typeface="Myriad Pro" charset="0"/>
              <a:cs typeface="Myriad Pro" charset="0"/>
            </a:endParaRPr>
          </a:p>
          <a:p>
            <a:pPr indent="236538"/>
            <a:r>
              <a:rPr lang="en-US" sz="1200" dirty="0">
                <a:latin typeface="Myriad Pro" charset="0"/>
                <a:ea typeface="Myriad Pro" charset="0"/>
                <a:cs typeface="Myriad Pro" charset="0"/>
              </a:rPr>
              <a:t>As a result, our students become health “change agents,” sharing what they learn with their families and influencing the community at large by changing how we eat, move and live together</a:t>
            </a:r>
            <a:r>
              <a:rPr lang="en-US" sz="1200" dirty="0" smtClean="0">
                <a:latin typeface="Myriad Pro" charset="0"/>
                <a:ea typeface="Myriad Pro" charset="0"/>
                <a:cs typeface="Myriad Pro" charset="0"/>
              </a:rPr>
              <a:t>.</a:t>
            </a:r>
          </a:p>
          <a:p>
            <a:pPr indent="236538"/>
            <a:r>
              <a:rPr lang="en-US" sz="1200" b="1" dirty="0">
                <a:latin typeface="Myriad Pro" charset="0"/>
                <a:ea typeface="Myriad Pro" charset="0"/>
                <a:cs typeface="Myriad Pro" charset="0"/>
              </a:rPr>
              <a:t>Where are we going?</a:t>
            </a:r>
            <a:r>
              <a:rPr lang="en-US" sz="1200" dirty="0">
                <a:latin typeface="Myriad Pro" charset="0"/>
                <a:ea typeface="Myriad Pro" charset="0"/>
                <a:cs typeface="Myriad Pro" charset="0"/>
              </a:rPr>
              <a:t> </a:t>
            </a:r>
          </a:p>
          <a:p>
            <a:pPr indent="236538"/>
            <a:r>
              <a:rPr lang="en-US" sz="1200" dirty="0">
                <a:latin typeface="Myriad Pro" charset="0"/>
                <a:ea typeface="Myriad Pro" charset="0"/>
                <a:cs typeface="Myriad Pro" charset="0"/>
              </a:rPr>
              <a:t>Since our first year, HealthStart has grown the number of schools it reaches by 566%. We plan to keep expanding our educational outreach regionally to eventually help children across America live healthier lives.</a:t>
            </a:r>
          </a:p>
          <a:p>
            <a:endParaRPr lang="en-US" sz="1200" dirty="0">
              <a:latin typeface="Myriad Pro" charset="0"/>
              <a:ea typeface="Myriad Pro" charset="0"/>
              <a:cs typeface="Myriad Pro" charset="0"/>
            </a:endParaRPr>
          </a:p>
          <a:p>
            <a:r>
              <a:rPr lang="en-US" sz="1400" dirty="0"/>
              <a:t> </a:t>
            </a:r>
          </a:p>
          <a:p>
            <a:pPr>
              <a:tabLst>
                <a:tab pos="452438" algn="l"/>
              </a:tabLst>
            </a:pPr>
            <a:endParaRPr lang="en-US" sz="1400" dirty="0"/>
          </a:p>
        </p:txBody>
      </p:sp>
      <p:sp>
        <p:nvSpPr>
          <p:cNvPr id="15" name="TextBox 14"/>
          <p:cNvSpPr txBox="1"/>
          <p:nvPr/>
        </p:nvSpPr>
        <p:spPr>
          <a:xfrm>
            <a:off x="4724400" y="0"/>
            <a:ext cx="4343400" cy="6540252"/>
          </a:xfrm>
          <a:prstGeom prst="rect">
            <a:avLst/>
          </a:prstGeom>
          <a:noFill/>
        </p:spPr>
        <p:txBody>
          <a:bodyPr wrap="square" rtlCol="0">
            <a:spAutoFit/>
          </a:bodyPr>
          <a:lstStyle/>
          <a:p>
            <a:pPr>
              <a:tabLst>
                <a:tab pos="225425" algn="l"/>
              </a:tabLst>
            </a:pPr>
            <a:r>
              <a:rPr lang="en-US" sz="1400" b="1" i="1" dirty="0" smtClean="0">
                <a:solidFill>
                  <a:schemeClr val="tx2"/>
                </a:solidFill>
              </a:rPr>
              <a:t>After Reframing</a:t>
            </a:r>
            <a:r>
              <a:rPr lang="en-US" sz="1200" dirty="0" smtClean="0">
                <a:latin typeface="Myriad Pro" charset="0"/>
                <a:ea typeface="Myriad Pro" charset="0"/>
                <a:cs typeface="Myriad Pro" charset="0"/>
              </a:rPr>
              <a:t>	</a:t>
            </a:r>
          </a:p>
          <a:p>
            <a:pPr>
              <a:tabLst>
                <a:tab pos="225425" algn="l"/>
              </a:tabLst>
            </a:pPr>
            <a:r>
              <a:rPr lang="en-US" sz="1200" dirty="0">
                <a:latin typeface="Myriad Pro" charset="0"/>
                <a:ea typeface="Myriad Pro" charset="0"/>
                <a:cs typeface="Myriad Pro" charset="0"/>
              </a:rPr>
              <a:t>	</a:t>
            </a:r>
            <a:r>
              <a:rPr lang="en-US" sz="1200" dirty="0" smtClean="0">
                <a:latin typeface="Myriad Pro" charset="0"/>
                <a:ea typeface="Myriad Pro" charset="0"/>
                <a:cs typeface="Myriad Pro" charset="0"/>
              </a:rPr>
              <a:t>Health </a:t>
            </a:r>
            <a:r>
              <a:rPr lang="en-US" sz="1200" dirty="0">
                <a:latin typeface="Myriad Pro" charset="0"/>
                <a:ea typeface="Myriad Pro" charset="0"/>
                <a:cs typeface="Myriad Pro" charset="0"/>
              </a:rPr>
              <a:t>Start helps children to build strong brains and bodies so they can reach their full potential and contribute to our communities. We do this by working with childcare centers, schools, and health care clinics so children can establish good health habits early in life.  Roughly one-third of Texas children are overweight or obese, which can lead to significant health problems later in life.</a:t>
            </a:r>
          </a:p>
          <a:p>
            <a:pPr>
              <a:tabLst>
                <a:tab pos="225425" algn="l"/>
              </a:tabLst>
            </a:pPr>
            <a:r>
              <a:rPr lang="en-US" sz="1200" dirty="0" smtClean="0">
                <a:latin typeface="Myriad Pro" charset="0"/>
                <a:ea typeface="Myriad Pro" charset="0"/>
                <a:cs typeface="Myriad Pro" charset="0"/>
              </a:rPr>
              <a:t>	By </a:t>
            </a:r>
            <a:r>
              <a:rPr lang="en-US" sz="1200" dirty="0">
                <a:latin typeface="Myriad Pro" charset="0"/>
                <a:ea typeface="Myriad Pro" charset="0"/>
                <a:cs typeface="Myriad Pro" charset="0"/>
              </a:rPr>
              <a:t>five years old, our food and fitness preferences are often set. Which makes the link between our childhood and adult health strong. It’s also easier to learn a good habit than break a bad one!</a:t>
            </a:r>
          </a:p>
          <a:p>
            <a:pPr>
              <a:tabLst>
                <a:tab pos="225425" algn="l"/>
              </a:tabLst>
            </a:pPr>
            <a:r>
              <a:rPr lang="en-US" sz="1200" dirty="0" smtClean="0">
                <a:latin typeface="Myriad Pro" charset="0"/>
                <a:ea typeface="Myriad Pro" charset="0"/>
                <a:cs typeface="Myriad Pro" charset="0"/>
              </a:rPr>
              <a:t>	As </a:t>
            </a:r>
            <a:r>
              <a:rPr lang="en-US" sz="1200" dirty="0">
                <a:latin typeface="Myriad Pro" charset="0"/>
                <a:ea typeface="Myriad Pro" charset="0"/>
                <a:cs typeface="Myriad Pro" charset="0"/>
              </a:rPr>
              <a:t>a result of HealthStart’s programs, our students become health “change agents,” sharing what they learn with their families and influencing the community at large by changing how we eat, move, and live together.</a:t>
            </a:r>
          </a:p>
          <a:p>
            <a:pPr>
              <a:tabLst>
                <a:tab pos="225425" algn="l"/>
              </a:tabLst>
            </a:pPr>
            <a:r>
              <a:rPr lang="en-US" sz="1200" b="1" dirty="0">
                <a:latin typeface="Myriad Pro" charset="0"/>
                <a:ea typeface="Myriad Pro" charset="0"/>
                <a:cs typeface="Myriad Pro" charset="0"/>
              </a:rPr>
              <a:t>How We Do It</a:t>
            </a:r>
            <a:br>
              <a:rPr lang="en-US" sz="1200" b="1" dirty="0">
                <a:latin typeface="Myriad Pro" charset="0"/>
                <a:ea typeface="Myriad Pro" charset="0"/>
                <a:cs typeface="Myriad Pro" charset="0"/>
              </a:rPr>
            </a:br>
            <a:r>
              <a:rPr lang="en-US" sz="1200" b="1" dirty="0" smtClean="0">
                <a:latin typeface="Myriad Pro" charset="0"/>
                <a:ea typeface="Myriad Pro" charset="0"/>
                <a:cs typeface="Myriad Pro" charset="0"/>
              </a:rPr>
              <a:t>	</a:t>
            </a:r>
            <a:r>
              <a:rPr lang="en-US" sz="1200" dirty="0" smtClean="0">
                <a:latin typeface="Myriad Pro" charset="0"/>
                <a:ea typeface="Myriad Pro" charset="0"/>
                <a:cs typeface="Myriad Pro" charset="0"/>
              </a:rPr>
              <a:t>We </a:t>
            </a:r>
            <a:r>
              <a:rPr lang="en-US" sz="1200" dirty="0">
                <a:latin typeface="Myriad Pro" charset="0"/>
                <a:ea typeface="Myriad Pro" charset="0"/>
                <a:cs typeface="Myriad Pro" charset="0"/>
              </a:rPr>
              <a:t>design fun, science-based </a:t>
            </a:r>
            <a:r>
              <a:rPr lang="en-US" sz="1200" dirty="0">
                <a:latin typeface="Myriad Pro" charset="0"/>
                <a:ea typeface="Myriad Pro" charset="0"/>
                <a:cs typeface="Myriad Pro" charset="0"/>
                <a:hlinkClick r:id="rId2"/>
              </a:rPr>
              <a:t>programs</a:t>
            </a:r>
            <a:r>
              <a:rPr lang="en-US" sz="1200" dirty="0">
                <a:latin typeface="Myriad Pro" charset="0"/>
                <a:ea typeface="Myriad Pro" charset="0"/>
                <a:cs typeface="Myriad Pro" charset="0"/>
              </a:rPr>
              <a:t> to help children adopt healthy habits younger. HealthStart delivers on its mission with key programs like:</a:t>
            </a:r>
          </a:p>
          <a:p>
            <a:pPr marL="171450" lvl="0" indent="-171450">
              <a:buFont typeface="Arial" charset="0"/>
              <a:buChar char="•"/>
            </a:pPr>
            <a:r>
              <a:rPr lang="en-US" sz="1200" b="1" dirty="0">
                <a:latin typeface="Myriad Pro" charset="0"/>
                <a:ea typeface="Myriad Pro" charset="0"/>
                <a:cs typeface="Myriad Pro" charset="0"/>
              </a:rPr>
              <a:t>Our early pre - and elementary school curriculum</a:t>
            </a:r>
            <a:r>
              <a:rPr lang="en-US" sz="1200" dirty="0">
                <a:latin typeface="Myriad Pro" charset="0"/>
                <a:ea typeface="Myriad Pro" charset="0"/>
                <a:cs typeface="Myriad Pro" charset="0"/>
              </a:rPr>
              <a:t>, </a:t>
            </a:r>
            <a:r>
              <a:rPr lang="en-US" sz="1200" i="1" dirty="0">
                <a:latin typeface="Myriad Pro" charset="0"/>
                <a:ea typeface="Myriad Pro" charset="0"/>
                <a:cs typeface="Myriad Pro" charset="0"/>
              </a:rPr>
              <a:t>Health Education for Youngsters (HEY!),</a:t>
            </a:r>
            <a:r>
              <a:rPr lang="en-US" sz="1200" dirty="0">
                <a:latin typeface="Myriad Pro" charset="0"/>
                <a:ea typeface="Myriad Pro" charset="0"/>
                <a:cs typeface="Myriad Pro" charset="0"/>
              </a:rPr>
              <a:t> which includes tools to build a sturdier foundation for nutritional, physical, social and emotional wellbeing for life.</a:t>
            </a:r>
          </a:p>
          <a:p>
            <a:pPr marL="171450" lvl="0" indent="-171450">
              <a:buFont typeface="Arial" charset="0"/>
              <a:buChar char="•"/>
            </a:pPr>
            <a:r>
              <a:rPr lang="en-US" sz="1200" b="1" dirty="0">
                <a:latin typeface="Myriad Pro" charset="0"/>
                <a:ea typeface="Myriad Pro" charset="0"/>
                <a:cs typeface="Myriad Pro" charset="0"/>
              </a:rPr>
              <a:t>Our cafeteria nutrition education initiative</a:t>
            </a:r>
            <a:r>
              <a:rPr lang="en-US" sz="1200" dirty="0">
                <a:latin typeface="Myriad Pro" charset="0"/>
                <a:ea typeface="Myriad Pro" charset="0"/>
                <a:cs typeface="Myriad Pro" charset="0"/>
              </a:rPr>
              <a:t>, </a:t>
            </a:r>
            <a:r>
              <a:rPr lang="en-US" sz="1200" i="1" dirty="0">
                <a:latin typeface="Myriad Pro" charset="0"/>
                <a:ea typeface="Myriad Pro" charset="0"/>
                <a:cs typeface="Myriad Pro" charset="0"/>
              </a:rPr>
              <a:t>What are YOU Feeding?</a:t>
            </a:r>
            <a:r>
              <a:rPr lang="en-US" sz="1200" dirty="0">
                <a:latin typeface="Myriad Pro" charset="0"/>
                <a:ea typeface="Myriad Pro" charset="0"/>
                <a:cs typeface="Myriad Pro" charset="0"/>
              </a:rPr>
              <a:t> delivers the materials to construct good nutrition decisions. Children can see the connection between what they eat at school and their health. </a:t>
            </a:r>
          </a:p>
          <a:p>
            <a:pPr marL="171450" lvl="0" indent="-171450">
              <a:buFont typeface="Arial" charset="0"/>
              <a:buChar char="•"/>
            </a:pPr>
            <a:r>
              <a:rPr lang="en-US" sz="1200" b="1" dirty="0">
                <a:latin typeface="Myriad Pro" charset="0"/>
                <a:ea typeface="Myriad Pro" charset="0"/>
                <a:cs typeface="Myriad Pro" charset="0"/>
              </a:rPr>
              <a:t>Our CHEWs (Children’s Health Education Workshops) </a:t>
            </a:r>
            <a:endParaRPr lang="en-US" sz="1200" dirty="0">
              <a:latin typeface="Myriad Pro" charset="0"/>
              <a:ea typeface="Myriad Pro" charset="0"/>
              <a:cs typeface="Myriad Pro" charset="0"/>
            </a:endParaRPr>
          </a:p>
          <a:p>
            <a:pPr marL="171450" lvl="0" indent="-171450">
              <a:buFont typeface="Arial" charset="0"/>
              <a:buChar char="•"/>
            </a:pPr>
            <a:r>
              <a:rPr lang="en-US" sz="1200" b="1" dirty="0">
                <a:latin typeface="Myriad Pro" charset="0"/>
                <a:ea typeface="Myriad Pro" charset="0"/>
                <a:cs typeface="Myriad Pro" charset="0"/>
              </a:rPr>
              <a:t>Parent-Child Cooking Classes/Kid Cooking Classes</a:t>
            </a:r>
            <a:r>
              <a:rPr lang="en-US" sz="1200" dirty="0">
                <a:latin typeface="Myriad Pro" charset="0"/>
                <a:ea typeface="Myriad Pro" charset="0"/>
                <a:cs typeface="Myriad Pro" charset="0"/>
              </a:rPr>
              <a:t>  </a:t>
            </a:r>
          </a:p>
          <a:p>
            <a:pPr marL="11113" indent="-11113">
              <a:tabLst>
                <a:tab pos="225425" algn="l"/>
              </a:tabLst>
            </a:pPr>
            <a:r>
              <a:rPr lang="en-US" sz="1200" dirty="0" smtClean="0">
                <a:latin typeface="Myriad Pro" charset="0"/>
                <a:ea typeface="Myriad Pro" charset="0"/>
                <a:cs typeface="Myriad Pro" charset="0"/>
              </a:rPr>
              <a:t>		With </a:t>
            </a:r>
            <a:r>
              <a:rPr lang="en-US" sz="1200" dirty="0">
                <a:latin typeface="Myriad Pro" charset="0"/>
                <a:ea typeface="Myriad Pro" charset="0"/>
                <a:cs typeface="Myriad Pro" charset="0"/>
              </a:rPr>
              <a:t>the HealthStart’s tools children build healthy habits, a strong foundation for lifelong well-being</a:t>
            </a:r>
            <a:r>
              <a:rPr lang="en-US" sz="1400" dirty="0">
                <a:latin typeface="Myriad Pro" charset="0"/>
                <a:ea typeface="Myriad Pro" charset="0"/>
                <a:cs typeface="Myriad Pro" charset="0"/>
              </a:rPr>
              <a:t>.  </a:t>
            </a:r>
          </a:p>
          <a:p>
            <a:endParaRPr lang="en-US" dirty="0"/>
          </a:p>
        </p:txBody>
      </p:sp>
      <p:cxnSp>
        <p:nvCxnSpPr>
          <p:cNvPr id="17" name="Straight Connector 16"/>
          <p:cNvCxnSpPr/>
          <p:nvPr/>
        </p:nvCxnSpPr>
        <p:spPr>
          <a:xfrm>
            <a:off x="4572000" y="26670"/>
            <a:ext cx="0" cy="58407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724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Learn More</a:t>
            </a:r>
            <a:r>
              <a:rPr lang="en-US" dirty="0"/>
              <a:t/>
            </a:r>
            <a:br>
              <a:rPr lang="en-US" dirty="0"/>
            </a:br>
            <a:endParaRPr lang="en-US" dirty="0"/>
          </a:p>
        </p:txBody>
      </p:sp>
      <p:sp>
        <p:nvSpPr>
          <p:cNvPr id="6" name="Content Placeholder 5"/>
          <p:cNvSpPr>
            <a:spLocks noGrp="1"/>
          </p:cNvSpPr>
          <p:nvPr>
            <p:ph idx="1"/>
          </p:nvPr>
        </p:nvSpPr>
        <p:spPr/>
        <p:txBody>
          <a:bodyPr/>
          <a:lstStyle/>
          <a:p>
            <a:endParaRPr lang="en-US" sz="4000" dirty="0" smtClean="0"/>
          </a:p>
          <a:p>
            <a:r>
              <a:rPr lang="en-US" sz="4000" dirty="0" err="1" smtClean="0">
                <a:hlinkClick r:id="rId3"/>
              </a:rPr>
              <a:t>info@onevoicecentraltx.org</a:t>
            </a:r>
            <a:endParaRPr lang="en-US" sz="4000" dirty="0" smtClean="0"/>
          </a:p>
          <a:p>
            <a:r>
              <a:rPr lang="en-US" sz="4000" dirty="0" smtClean="0">
                <a:hlinkClick r:id="rId4"/>
              </a:rPr>
              <a:t>robin@healthstartfoundation.org</a:t>
            </a:r>
            <a:endParaRPr lang="en-US" sz="4000" dirty="0" smtClean="0"/>
          </a:p>
          <a:p>
            <a:r>
              <a:rPr lang="en-US" sz="4000" dirty="0" err="1" smtClean="0">
                <a:hlinkClick r:id="rId5"/>
              </a:rPr>
              <a:t>www.nassembly.org</a:t>
            </a:r>
            <a:endParaRPr lang="en-US" sz="4000" dirty="0" smtClean="0"/>
          </a:p>
          <a:p>
            <a:r>
              <a:rPr lang="en-US" sz="4000" dirty="0" smtClean="0">
                <a:hlinkClick r:id="rId6"/>
              </a:rPr>
              <a:t>www.frameworksinstitute.org</a:t>
            </a:r>
            <a:endParaRPr lang="en-US" sz="4000" dirty="0" smtClean="0"/>
          </a:p>
          <a:p>
            <a:endParaRPr lang="en-US" dirty="0"/>
          </a:p>
        </p:txBody>
      </p:sp>
    </p:spTree>
    <p:extLst>
      <p:ext uri="{BB962C8B-B14F-4D97-AF65-F5344CB8AC3E}">
        <p14:creationId xmlns:p14="http://schemas.microsoft.com/office/powerpoint/2010/main" val="892365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28"/>
          <p:cNvSpPr>
            <a:spLocks noGrp="1"/>
          </p:cNvSpPr>
          <p:nvPr>
            <p:ph type="body" sz="quarter" idx="14"/>
          </p:nvPr>
        </p:nvSpPr>
        <p:spPr bwMode="auto">
          <a:xfrm>
            <a:off x="465138" y="2152650"/>
            <a:ext cx="5029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latin typeface="Courier New" charset="0"/>
              </a:rPr>
              <a:t>Thank you</a:t>
            </a:r>
          </a:p>
        </p:txBody>
      </p:sp>
      <p:sp>
        <p:nvSpPr>
          <p:cNvPr id="15362" name="TextBox 9"/>
          <p:cNvSpPr txBox="1">
            <a:spLocks noChangeArrowheads="1"/>
          </p:cNvSpPr>
          <p:nvPr/>
        </p:nvSpPr>
        <p:spPr bwMode="auto">
          <a:xfrm>
            <a:off x="6019800" y="63500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r>
              <a:rPr lang="en-US" altLang="en-US" sz="900">
                <a:solidFill>
                  <a:schemeClr val="bg1"/>
                </a:solidFill>
                <a:latin typeface="Arial" charset="0"/>
              </a:rPr>
              <a:t>3710 Cedar Streeet #227</a:t>
            </a:r>
          </a:p>
          <a:p>
            <a:r>
              <a:rPr lang="en-US" altLang="en-US" sz="900">
                <a:solidFill>
                  <a:schemeClr val="bg1"/>
                </a:solidFill>
                <a:latin typeface="Arial" charset="0"/>
              </a:rPr>
              <a:t>Austin, TX 78705</a:t>
            </a:r>
          </a:p>
        </p:txBody>
      </p:sp>
      <p:sp>
        <p:nvSpPr>
          <p:cNvPr id="15363" name="TextBox 10"/>
          <p:cNvSpPr txBox="1">
            <a:spLocks noChangeArrowheads="1"/>
          </p:cNvSpPr>
          <p:nvPr/>
        </p:nvSpPr>
        <p:spPr bwMode="auto">
          <a:xfrm>
            <a:off x="7696200" y="6477000"/>
            <a:ext cx="1847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r>
              <a:rPr lang="en-US" altLang="en-US" sz="800">
                <a:solidFill>
                  <a:schemeClr val="bg1"/>
                </a:solidFill>
                <a:latin typeface="Arial" charset="0"/>
              </a:rPr>
              <a:t>www.healthstartfoundation.org</a:t>
            </a:r>
            <a:endParaRPr lang="en-US" altLang="en-US" sz="800"/>
          </a:p>
        </p:txBody>
      </p:sp>
      <p:sp>
        <p:nvSpPr>
          <p:cNvPr id="15364" name="TextBox 11"/>
          <p:cNvSpPr txBox="1">
            <a:spLocks noChangeArrowheads="1"/>
          </p:cNvSpPr>
          <p:nvPr/>
        </p:nvSpPr>
        <p:spPr bwMode="auto">
          <a:xfrm>
            <a:off x="7467600" y="6380163"/>
            <a:ext cx="1524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r>
              <a:rPr lang="en-US" altLang="en-US" sz="2500">
                <a:solidFill>
                  <a:schemeClr val="bg1"/>
                </a:solidFill>
              </a:rPr>
              <a:t>|</a:t>
            </a:r>
          </a:p>
        </p:txBody>
      </p:sp>
      <p:sp>
        <p:nvSpPr>
          <p:cNvPr id="13" name="Text Placeholder 28"/>
          <p:cNvSpPr txBox="1">
            <a:spLocks/>
          </p:cNvSpPr>
          <p:nvPr/>
        </p:nvSpPr>
        <p:spPr>
          <a:xfrm>
            <a:off x="500063" y="381000"/>
            <a:ext cx="5029200" cy="457200"/>
          </a:xfrm>
          <a:prstGeom prst="rect">
            <a:avLst/>
          </a:prstGeom>
        </p:spPr>
        <p:txBody>
          <a:bodyPr/>
          <a:lstStyle>
            <a:lvl1pPr marL="0" indent="0" algn="ctr" defTabSz="914400" rtl="0" eaLnBrk="1" latinLnBrk="0" hangingPunct="1">
              <a:spcBef>
                <a:spcPct val="20000"/>
              </a:spcBef>
              <a:buFont typeface="Arial" pitchFamily="34" charset="0"/>
              <a:buNone/>
              <a:defRPr sz="2800" b="1" kern="1200">
                <a:solidFill>
                  <a:schemeClr val="bg1"/>
                </a:solidFill>
                <a:latin typeface="Courier New" pitchFamily="49" charset="0"/>
                <a:ea typeface="+mn-ea"/>
                <a:cs typeface="Courier New" pitchFamily="49"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endParaRPr 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366" name="TextBox 16"/>
          <p:cNvSpPr txBox="1">
            <a:spLocks noChangeArrowheads="1"/>
          </p:cNvSpPr>
          <p:nvPr/>
        </p:nvSpPr>
        <p:spPr bwMode="auto">
          <a:xfrm>
            <a:off x="3346450" y="599122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shet MS" charset="0"/>
                <a:ea typeface="ＭＳ Ｐゴシック" charset="-128"/>
              </a:defRPr>
            </a:lvl1pPr>
            <a:lvl2pPr marL="742950" indent="-285750">
              <a:defRPr>
                <a:solidFill>
                  <a:schemeClr val="tx1"/>
                </a:solidFill>
                <a:latin typeface="Trebushet MS" charset="0"/>
                <a:ea typeface="ＭＳ Ｐゴシック" charset="-128"/>
              </a:defRPr>
            </a:lvl2pPr>
            <a:lvl3pPr marL="1143000" indent="-228600">
              <a:defRPr>
                <a:solidFill>
                  <a:schemeClr val="tx1"/>
                </a:solidFill>
                <a:latin typeface="Trebushet MS" charset="0"/>
                <a:ea typeface="ＭＳ Ｐゴシック" charset="-128"/>
              </a:defRPr>
            </a:lvl3pPr>
            <a:lvl4pPr marL="1600200" indent="-228600">
              <a:defRPr>
                <a:solidFill>
                  <a:schemeClr val="tx1"/>
                </a:solidFill>
                <a:latin typeface="Trebushet MS" charset="0"/>
                <a:ea typeface="ＭＳ Ｐゴシック" charset="-128"/>
              </a:defRPr>
            </a:lvl4pPr>
            <a:lvl5pPr marL="2057400" indent="-228600">
              <a:defRPr>
                <a:solidFill>
                  <a:schemeClr val="tx1"/>
                </a:solidFill>
                <a:latin typeface="Trebushet MS" charset="0"/>
                <a:ea typeface="ＭＳ Ｐゴシック" charset="-128"/>
              </a:defRPr>
            </a:lvl5pPr>
            <a:lvl6pPr marL="2514600" indent="-228600" fontAlgn="base">
              <a:spcBef>
                <a:spcPct val="0"/>
              </a:spcBef>
              <a:spcAft>
                <a:spcPct val="0"/>
              </a:spcAft>
              <a:defRPr>
                <a:solidFill>
                  <a:schemeClr val="tx1"/>
                </a:solidFill>
                <a:latin typeface="Trebushet MS" charset="0"/>
                <a:ea typeface="ＭＳ Ｐゴシック" charset="-128"/>
              </a:defRPr>
            </a:lvl6pPr>
            <a:lvl7pPr marL="2971800" indent="-228600" fontAlgn="base">
              <a:spcBef>
                <a:spcPct val="0"/>
              </a:spcBef>
              <a:spcAft>
                <a:spcPct val="0"/>
              </a:spcAft>
              <a:defRPr>
                <a:solidFill>
                  <a:schemeClr val="tx1"/>
                </a:solidFill>
                <a:latin typeface="Trebushet MS" charset="0"/>
                <a:ea typeface="ＭＳ Ｐゴシック" charset="-128"/>
              </a:defRPr>
            </a:lvl7pPr>
            <a:lvl8pPr marL="3429000" indent="-228600" fontAlgn="base">
              <a:spcBef>
                <a:spcPct val="0"/>
              </a:spcBef>
              <a:spcAft>
                <a:spcPct val="0"/>
              </a:spcAft>
              <a:defRPr>
                <a:solidFill>
                  <a:schemeClr val="tx1"/>
                </a:solidFill>
                <a:latin typeface="Trebushet MS" charset="0"/>
                <a:ea typeface="ＭＳ Ｐゴシック" charset="-128"/>
              </a:defRPr>
            </a:lvl8pPr>
            <a:lvl9pPr marL="3886200" indent="-228600" fontAlgn="base">
              <a:spcBef>
                <a:spcPct val="0"/>
              </a:spcBef>
              <a:spcAft>
                <a:spcPct val="0"/>
              </a:spcAft>
              <a:defRPr>
                <a:solidFill>
                  <a:schemeClr val="tx1"/>
                </a:solidFill>
                <a:latin typeface="Trebushet MS" charset="0"/>
                <a:ea typeface="ＭＳ Ｐゴシック" charset="-128"/>
              </a:defRPr>
            </a:lvl9pPr>
          </a:lstStyle>
          <a:p>
            <a:endParaRPr lang="en-US" altLang="en-US"/>
          </a:p>
        </p:txBody>
      </p:sp>
      <p:pic>
        <p:nvPicPr>
          <p:cNvPr id="14" name="Picture 13"/>
          <p:cNvPicPr>
            <a:picLocks noChangeAspect="1"/>
          </p:cNvPicPr>
          <p:nvPr/>
        </p:nvPicPr>
        <p:blipFill>
          <a:blip r:embed="rId3"/>
          <a:stretch>
            <a:fillRect/>
          </a:stretch>
        </p:blipFill>
        <p:spPr>
          <a:xfrm>
            <a:off x="169405" y="5094287"/>
            <a:ext cx="2872245" cy="1546225"/>
          </a:xfrm>
          <a:prstGeom prst="rect">
            <a:avLst/>
          </a:prstGeom>
        </p:spPr>
      </p:pic>
      <p:pic>
        <p:nvPicPr>
          <p:cNvPr id="6" name="Picture 5"/>
          <p:cNvPicPr>
            <a:picLocks noChangeAspect="1"/>
          </p:cNvPicPr>
          <p:nvPr/>
        </p:nvPicPr>
        <p:blipFill>
          <a:blip r:embed="rId4"/>
          <a:stretch>
            <a:fillRect/>
          </a:stretch>
        </p:blipFill>
        <p:spPr>
          <a:xfrm>
            <a:off x="4870936" y="510494"/>
            <a:ext cx="4202727" cy="5853113"/>
          </a:xfrm>
          <a:prstGeom prst="rect">
            <a:avLst/>
          </a:prstGeom>
        </p:spPr>
      </p:pic>
      <p:pic>
        <p:nvPicPr>
          <p:cNvPr id="9" name="Picture 8"/>
          <p:cNvPicPr>
            <a:picLocks noChangeAspect="1"/>
          </p:cNvPicPr>
          <p:nvPr/>
        </p:nvPicPr>
        <p:blipFill rotWithShape="1">
          <a:blip r:embed="rId5"/>
          <a:srcRect r="70000"/>
          <a:stretch/>
        </p:blipFill>
        <p:spPr>
          <a:xfrm>
            <a:off x="4528035" y="5486400"/>
            <a:ext cx="1339702" cy="12801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en-US" altLang="en-US" sz="2800" dirty="0" smtClean="0"/>
              <a:t>Introductions</a:t>
            </a:r>
            <a:endParaRPr lang="en-US" altLang="en-US" sz="2800" dirty="0"/>
          </a:p>
        </p:txBody>
      </p:sp>
      <p:sp>
        <p:nvSpPr>
          <p:cNvPr id="10242" name="Text Placeholder 2"/>
          <p:cNvSpPr>
            <a:spLocks noGrp="1"/>
          </p:cNvSpPr>
          <p:nvPr>
            <p:ph type="body" sz="quarter" idx="10"/>
          </p:nvPr>
        </p:nvSpPr>
        <p:spPr bwMode="auto">
          <a:xfrm>
            <a:off x="762000" y="1066800"/>
            <a:ext cx="70866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en-US" altLang="en-US" dirty="0" smtClean="0"/>
              <a:t>Robin Herskowitz, Founder &amp; Executive Director, HealthStart Foundation</a:t>
            </a:r>
          </a:p>
          <a:p>
            <a:r>
              <a:rPr lang="en-US" altLang="en-US" dirty="0" smtClean="0"/>
              <a:t>Jo Kathryn Quinn, Executive Director, Caritas</a:t>
            </a:r>
          </a:p>
          <a:p>
            <a:pPr lvl="1"/>
            <a:r>
              <a:rPr lang="en-US" altLang="en-US" dirty="0" smtClean="0"/>
              <a:t>Members One Voice Central Texas</a:t>
            </a:r>
          </a:p>
          <a:p>
            <a:pPr lvl="2"/>
            <a:r>
              <a:rPr lang="en-US" altLang="en-US" dirty="0" smtClean="0"/>
              <a:t>A coalition of nonprofit health and human service organizations unified by the common value that People Come First</a:t>
            </a:r>
            <a:endParaRPr lang="en-US"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r>
              <a:rPr lang="en-US" sz="2800" b="1" dirty="0" smtClean="0">
                <a:latin typeface="Baskerville" charset="0"/>
              </a:rPr>
              <a:t>National Human Services Assembly</a:t>
            </a:r>
            <a:endParaRPr lang="en-US" sz="2800" b="1" dirty="0">
              <a:latin typeface="Baskerville" charset="0"/>
            </a:endParaRPr>
          </a:p>
        </p:txBody>
      </p:sp>
      <p:sp>
        <p:nvSpPr>
          <p:cNvPr id="3" name="Content Placeholder 2"/>
          <p:cNvSpPr>
            <a:spLocks noGrp="1"/>
          </p:cNvSpPr>
          <p:nvPr>
            <p:ph idx="1"/>
          </p:nvPr>
        </p:nvSpPr>
        <p:spPr>
          <a:xfrm>
            <a:off x="449179" y="952505"/>
            <a:ext cx="8229600" cy="1600197"/>
          </a:xfrm>
          <a:ln>
            <a:noFill/>
          </a:ln>
        </p:spPr>
        <p:txBody>
          <a:bodyPr>
            <a:normAutofit fontScale="92500" lnSpcReduction="20000"/>
          </a:bodyPr>
          <a:lstStyle/>
          <a:p>
            <a:r>
              <a:rPr lang="en-US" dirty="0" smtClean="0"/>
              <a:t>DC-based association of the largest national human service federated organizations in the U.S., </a:t>
            </a:r>
            <a:r>
              <a:rPr lang="en-US" dirty="0" smtClean="0">
                <a:solidFill>
                  <a:srgbClr val="3366FF"/>
                </a:solidFill>
              </a:rPr>
              <a:t>reach and support nearly every household </a:t>
            </a:r>
            <a:r>
              <a:rPr lang="en-US" dirty="0" smtClean="0"/>
              <a:t>in America. </a:t>
            </a:r>
          </a:p>
          <a:p>
            <a:pPr marL="0" indent="0">
              <a:buNone/>
            </a:pPr>
            <a:endParaRPr lang="en-US"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70208" y="5030462"/>
            <a:ext cx="1826968" cy="633349"/>
          </a:xfrm>
          <a:prstGeom prst="rect">
            <a:avLst/>
          </a:prstGeom>
        </p:spPr>
      </p:pic>
      <p:pic>
        <p:nvPicPr>
          <p:cNvPr id="4" name="Picture 3"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208" y="2667000"/>
            <a:ext cx="1772992" cy="1600200"/>
          </a:xfrm>
          <a:prstGeom prst="rect">
            <a:avLst/>
          </a:prstGeom>
        </p:spPr>
      </p:pic>
      <p:pic>
        <p:nvPicPr>
          <p:cNvPr id="8" name="Picture 7"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0"/>
            <a:ext cx="2692400" cy="1003300"/>
          </a:xfrm>
          <a:prstGeom prst="rect">
            <a:avLst/>
          </a:prstGeom>
        </p:spPr>
      </p:pic>
      <p:pic>
        <p:nvPicPr>
          <p:cNvPr id="9" name="Picture 8"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2438400"/>
            <a:ext cx="2032000" cy="2032000"/>
          </a:xfrm>
          <a:prstGeom prst="rect">
            <a:avLst/>
          </a:prstGeom>
        </p:spPr>
      </p:pic>
      <p:pic>
        <p:nvPicPr>
          <p:cNvPr id="10" name="Picture 9" descr="image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6200" y="3505200"/>
            <a:ext cx="1828800" cy="1024128"/>
          </a:xfrm>
          <a:prstGeom prst="rect">
            <a:avLst/>
          </a:prstGeom>
        </p:spPr>
      </p:pic>
      <p:pic>
        <p:nvPicPr>
          <p:cNvPr id="11" name="Picture 10" descr="imgre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4419600"/>
            <a:ext cx="2904862" cy="686833"/>
          </a:xfrm>
          <a:prstGeom prst="rect">
            <a:avLst/>
          </a:prstGeom>
        </p:spPr>
      </p:pic>
      <p:pic>
        <p:nvPicPr>
          <p:cNvPr id="12" name="Picture 11" descr="imgre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6200" y="4419600"/>
            <a:ext cx="1710038" cy="1375465"/>
          </a:xfrm>
          <a:prstGeom prst="rect">
            <a:avLst/>
          </a:prstGeom>
        </p:spPr>
      </p:pic>
      <p:pic>
        <p:nvPicPr>
          <p:cNvPr id="13" name="Picture 12" descr="imgre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5900" y="4540250"/>
            <a:ext cx="1422400" cy="1104900"/>
          </a:xfrm>
          <a:prstGeom prst="rect">
            <a:avLst/>
          </a:prstGeom>
        </p:spPr>
      </p:pic>
    </p:spTree>
    <p:extLst>
      <p:ext uri="{BB962C8B-B14F-4D97-AF65-F5344CB8AC3E}">
        <p14:creationId xmlns:p14="http://schemas.microsoft.com/office/powerpoint/2010/main" val="599777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One Voice &amp; The </a:t>
            </a:r>
            <a:r>
              <a:rPr lang="en-US" dirty="0" smtClean="0"/>
              <a:t>National Human Services Assembly</a:t>
            </a:r>
            <a:endParaRPr lang="en-US" dirty="0"/>
          </a:p>
        </p:txBody>
      </p:sp>
      <p:sp>
        <p:nvSpPr>
          <p:cNvPr id="3" name="Content Placeholder 2"/>
          <p:cNvSpPr>
            <a:spLocks noGrp="1"/>
          </p:cNvSpPr>
          <p:nvPr>
            <p:ph type="body" sz="quarter" idx="10"/>
          </p:nvPr>
        </p:nvSpPr>
        <p:spPr>
          <a:xfrm>
            <a:off x="609600" y="1417638"/>
            <a:ext cx="7924800" cy="3810000"/>
          </a:xfrm>
        </p:spPr>
        <p:txBody>
          <a:bodyPr/>
          <a:lstStyle/>
          <a:p>
            <a:r>
              <a:rPr lang="en-US" dirty="0" smtClean="0"/>
              <a:t>1999 - NHSA established the </a:t>
            </a:r>
            <a:r>
              <a:rPr lang="en-US" dirty="0" err="1" smtClean="0"/>
              <a:t>FrameWorks</a:t>
            </a:r>
            <a:endParaRPr lang="en-US" dirty="0" smtClean="0"/>
          </a:p>
          <a:p>
            <a:pPr lvl="1"/>
            <a:r>
              <a:rPr lang="en-US" dirty="0" smtClean="0"/>
              <a:t>Communications research to effectively reframe social issues because</a:t>
            </a:r>
            <a:r>
              <a:rPr lang="mr-IN" dirty="0" smtClean="0"/>
              <a:t>…</a:t>
            </a:r>
            <a:r>
              <a:rPr lang="en-US" dirty="0" smtClean="0"/>
              <a:t>.</a:t>
            </a:r>
          </a:p>
          <a:p>
            <a:pPr lvl="1"/>
            <a:endParaRPr lang="en-US" dirty="0" smtClean="0"/>
          </a:p>
          <a:p>
            <a:pPr lvl="1"/>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152400" y="2857214"/>
            <a:ext cx="4702146" cy="3050193"/>
          </a:xfrm>
          <a:prstGeom prst="rect">
            <a:avLst/>
          </a:prstGeom>
        </p:spPr>
      </p:pic>
      <p:pic>
        <p:nvPicPr>
          <p:cNvPr id="5" name="Picture 4"/>
          <p:cNvPicPr>
            <a:picLocks noChangeAspect="1"/>
          </p:cNvPicPr>
          <p:nvPr/>
        </p:nvPicPr>
        <p:blipFill>
          <a:blip r:embed="rId4"/>
          <a:stretch>
            <a:fillRect/>
          </a:stretch>
        </p:blipFill>
        <p:spPr>
          <a:xfrm>
            <a:off x="5029200" y="3276600"/>
            <a:ext cx="3906795" cy="2353491"/>
          </a:xfrm>
          <a:prstGeom prst="rect">
            <a:avLst/>
          </a:prstGeom>
        </p:spPr>
      </p:pic>
    </p:spTree>
    <p:extLst>
      <p:ext uri="{BB962C8B-B14F-4D97-AF65-F5344CB8AC3E}">
        <p14:creationId xmlns:p14="http://schemas.microsoft.com/office/powerpoint/2010/main" val="1866332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0400" y="3060700"/>
            <a:ext cx="184666" cy="369332"/>
          </a:xfrm>
          <a:prstGeom prst="rect">
            <a:avLst/>
          </a:prstGeom>
          <a:noFill/>
        </p:spPr>
        <p:txBody>
          <a:bodyPr wrap="none" rtlCol="0">
            <a:spAutoFit/>
          </a:bodyPr>
          <a:lstStyle/>
          <a:p>
            <a:endParaRPr lang="en-US" dirty="0"/>
          </a:p>
        </p:txBody>
      </p:sp>
      <p:sp>
        <p:nvSpPr>
          <p:cNvPr id="4" name="TextBox 3"/>
          <p:cNvSpPr txBox="1"/>
          <p:nvPr/>
        </p:nvSpPr>
        <p:spPr>
          <a:xfrm>
            <a:off x="4318000" y="2743200"/>
            <a:ext cx="1625600" cy="369332"/>
          </a:xfrm>
          <a:prstGeom prst="rect">
            <a:avLst/>
          </a:prstGeom>
          <a:noFill/>
        </p:spPr>
        <p:txBody>
          <a:bodyPr wrap="square" rtlCol="0">
            <a:spAutoFit/>
          </a:bodyPr>
          <a:lstStyle/>
          <a:p>
            <a:endParaRPr lang="en-US" dirty="0"/>
          </a:p>
        </p:txBody>
      </p:sp>
      <p:sp>
        <p:nvSpPr>
          <p:cNvPr id="5" name="Title 4"/>
          <p:cNvSpPr>
            <a:spLocks noGrp="1"/>
          </p:cNvSpPr>
          <p:nvPr>
            <p:ph type="title"/>
          </p:nvPr>
        </p:nvSpPr>
        <p:spPr/>
        <p:txBody>
          <a:bodyPr/>
          <a:lstStyle/>
          <a:p>
            <a:r>
              <a:rPr lang="en-US" dirty="0" smtClean="0">
                <a:hlinkClick r:id="rId3"/>
              </a:rPr>
              <a:t>What is Human Services?</a:t>
            </a:r>
            <a:endParaRPr lang="en-US" dirty="0"/>
          </a:p>
        </p:txBody>
      </p:sp>
      <p:pic>
        <p:nvPicPr>
          <p:cNvPr id="11" name="Content Placeholder 10" descr="21.png"/>
          <p:cNvPicPr>
            <a:picLocks noGrp="1" noChangeAspect="1"/>
          </p:cNvPicPr>
          <p:nvPr>
            <p:ph idx="1"/>
          </p:nvPr>
        </p:nvPicPr>
        <p:blipFill>
          <a:blip r:embed="rId4">
            <a:extLst>
              <a:ext uri="{28A0092B-C50C-407E-A947-70E740481C1C}">
                <a14:useLocalDpi xmlns:a14="http://schemas.microsoft.com/office/drawing/2010/main" val="0"/>
              </a:ext>
            </a:extLst>
          </a:blip>
          <a:srcRect t="1643" b="1643"/>
          <a:stretch>
            <a:fillRect/>
          </a:stretch>
        </p:blipFill>
        <p:spPr>
          <a:xfrm>
            <a:off x="457200" y="1167050"/>
            <a:ext cx="8229600" cy="4525963"/>
          </a:xfrm>
        </p:spPr>
      </p:pic>
    </p:spTree>
    <p:extLst>
      <p:ext uri="{BB962C8B-B14F-4D97-AF65-F5344CB8AC3E}">
        <p14:creationId xmlns:p14="http://schemas.microsoft.com/office/powerpoint/2010/main" val="57184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flipH="1">
            <a:off x="1495425" y="1524000"/>
            <a:ext cx="2695576" cy="1143000"/>
          </a:xfrm>
          <a:prstGeom prst="homePlat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2" name="Pentagon 21"/>
          <p:cNvSpPr/>
          <p:nvPr/>
        </p:nvSpPr>
        <p:spPr>
          <a:xfrm flipH="1">
            <a:off x="1343024" y="2514599"/>
            <a:ext cx="2695576" cy="1066800"/>
          </a:xfrm>
          <a:prstGeom prst="homePlat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6" name="Pentagon 15"/>
          <p:cNvSpPr/>
          <p:nvPr/>
        </p:nvSpPr>
        <p:spPr>
          <a:xfrm>
            <a:off x="4876800" y="2507960"/>
            <a:ext cx="2695576" cy="1066800"/>
          </a:xfrm>
          <a:prstGeom prst="homePlat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5" name="Pentagon 14"/>
          <p:cNvSpPr/>
          <p:nvPr/>
        </p:nvSpPr>
        <p:spPr>
          <a:xfrm>
            <a:off x="4800600" y="1524000"/>
            <a:ext cx="2695576" cy="1066800"/>
          </a:xfrm>
          <a:prstGeom prst="homePlat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5" name="Pentagon 24"/>
          <p:cNvSpPr/>
          <p:nvPr/>
        </p:nvSpPr>
        <p:spPr>
          <a:xfrm flipH="1">
            <a:off x="1343024" y="4600575"/>
            <a:ext cx="2695576" cy="1066800"/>
          </a:xfrm>
          <a:prstGeom prst="homePlat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9" name="Pentagon 18"/>
          <p:cNvSpPr/>
          <p:nvPr/>
        </p:nvSpPr>
        <p:spPr>
          <a:xfrm>
            <a:off x="4953098" y="4600575"/>
            <a:ext cx="2724151" cy="1066800"/>
          </a:xfrm>
          <a:prstGeom prst="homePlat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7" name="Pentagon 16"/>
          <p:cNvSpPr/>
          <p:nvPr/>
        </p:nvSpPr>
        <p:spPr>
          <a:xfrm>
            <a:off x="4924425" y="3574761"/>
            <a:ext cx="2695576" cy="1149640"/>
          </a:xfrm>
          <a:prstGeom prst="homePlat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3" name="Pentagon 22"/>
          <p:cNvSpPr/>
          <p:nvPr/>
        </p:nvSpPr>
        <p:spPr>
          <a:xfrm flipH="1">
            <a:off x="1343024" y="3581400"/>
            <a:ext cx="2695576" cy="1066800"/>
          </a:xfrm>
          <a:prstGeom prst="homePlat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34" name="Picture 33"/>
          <p:cNvPicPr>
            <a:picLocks noChangeAspect="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6200" y="6172298"/>
            <a:ext cx="1826968" cy="633349"/>
          </a:xfrm>
          <a:prstGeom prst="rect">
            <a:avLst/>
          </a:prstGeom>
        </p:spPr>
      </p:pic>
      <p:sp>
        <p:nvSpPr>
          <p:cNvPr id="5" name="Oval 4"/>
          <p:cNvSpPr/>
          <p:nvPr/>
        </p:nvSpPr>
        <p:spPr>
          <a:xfrm>
            <a:off x="3686177" y="1524000"/>
            <a:ext cx="1571625" cy="12192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Adobe Fan Heiti Std B" pitchFamily="34" charset="-128"/>
              <a:ea typeface="Adobe Fan Heiti Std B" pitchFamily="34" charset="-128"/>
            </a:endParaRPr>
          </a:p>
        </p:txBody>
      </p:sp>
      <p:sp>
        <p:nvSpPr>
          <p:cNvPr id="11" name="TextBox 10"/>
          <p:cNvSpPr txBox="1"/>
          <p:nvPr/>
        </p:nvSpPr>
        <p:spPr>
          <a:xfrm>
            <a:off x="3657600" y="1524001"/>
            <a:ext cx="1600200" cy="923330"/>
          </a:xfrm>
          <a:prstGeom prst="rect">
            <a:avLst/>
          </a:prstGeom>
          <a:noFill/>
        </p:spPr>
        <p:txBody>
          <a:bodyPr wrap="square" lIns="91440" tIns="45720" rIns="91440" bIns="45720" rtlCol="0">
            <a:spAutoFit/>
          </a:bodyPr>
          <a:lstStyle/>
          <a:p>
            <a:pPr algn="ctr"/>
            <a:r>
              <a:rPr lang="en-US" b="1" dirty="0" smtClean="0">
                <a:latin typeface="Adobe Fan Heiti Std B" pitchFamily="34" charset="-128"/>
                <a:ea typeface="Adobe Fan Heiti Std B" pitchFamily="34" charset="-128"/>
              </a:rPr>
              <a:t>Scope of human services</a:t>
            </a:r>
            <a:endParaRPr lang="en-US" b="1" dirty="0">
              <a:latin typeface="Adobe Fan Heiti Std B" pitchFamily="34" charset="-128"/>
              <a:ea typeface="Adobe Fan Heiti Std B" pitchFamily="34" charset="-128"/>
            </a:endParaRPr>
          </a:p>
        </p:txBody>
      </p:sp>
      <p:sp>
        <p:nvSpPr>
          <p:cNvPr id="26" name="TextBox 25"/>
          <p:cNvSpPr txBox="1"/>
          <p:nvPr/>
        </p:nvSpPr>
        <p:spPr>
          <a:xfrm>
            <a:off x="1981200" y="1600200"/>
            <a:ext cx="1600201" cy="1015663"/>
          </a:xfrm>
          <a:prstGeom prst="rect">
            <a:avLst/>
          </a:prstGeom>
          <a:noFill/>
        </p:spPr>
        <p:txBody>
          <a:bodyPr wrap="square" lIns="91440" tIns="45720" rIns="91440" bIns="45720" rtlCol="0">
            <a:spAutoFit/>
          </a:bodyPr>
          <a:lstStyle/>
          <a:p>
            <a:pPr algn="ctr"/>
            <a:r>
              <a:rPr lang="en-US" sz="2000" dirty="0" smtClean="0">
                <a:solidFill>
                  <a:schemeClr val="bg1"/>
                </a:solidFill>
                <a:latin typeface="Adobe Fan Heiti Std B" pitchFamily="34" charset="-128"/>
                <a:ea typeface="Adobe Fan Heiti Std B" pitchFamily="34" charset="-128"/>
              </a:rPr>
              <a:t>Services Advocacy</a:t>
            </a:r>
            <a:endParaRPr lang="en-US" sz="2000" dirty="0">
              <a:solidFill>
                <a:schemeClr val="bg1"/>
              </a:solidFill>
              <a:latin typeface="Adobe Fan Heiti Std B" pitchFamily="34" charset="-128"/>
              <a:ea typeface="Adobe Fan Heiti Std B" pitchFamily="34" charset="-128"/>
            </a:endParaRPr>
          </a:p>
          <a:p>
            <a:pPr algn="ctr"/>
            <a:r>
              <a:rPr lang="en-US" sz="2000" dirty="0">
                <a:solidFill>
                  <a:schemeClr val="bg1"/>
                </a:solidFill>
                <a:latin typeface="Adobe Fan Heiti Std B" pitchFamily="34" charset="-128"/>
                <a:ea typeface="Adobe Fan Heiti Std B" pitchFamily="34" charset="-128"/>
              </a:rPr>
              <a:t>P</a:t>
            </a:r>
            <a:r>
              <a:rPr lang="en-US" sz="2000" dirty="0" smtClean="0">
                <a:solidFill>
                  <a:schemeClr val="bg1"/>
                </a:solidFill>
                <a:latin typeface="Adobe Fan Heiti Std B" pitchFamily="34" charset="-128"/>
                <a:ea typeface="Adobe Fan Heiti Std B" pitchFamily="34" charset="-128"/>
              </a:rPr>
              <a:t>revention</a:t>
            </a:r>
            <a:endParaRPr lang="en-US" sz="2000" dirty="0">
              <a:solidFill>
                <a:schemeClr val="bg1"/>
              </a:solidFill>
              <a:latin typeface="Adobe Fan Heiti Std B" pitchFamily="34" charset="-128"/>
              <a:ea typeface="Adobe Fan Heiti Std B" pitchFamily="34" charset="-128"/>
            </a:endParaRPr>
          </a:p>
        </p:txBody>
      </p:sp>
      <p:sp>
        <p:nvSpPr>
          <p:cNvPr id="27" name="TextBox 26"/>
          <p:cNvSpPr txBox="1"/>
          <p:nvPr/>
        </p:nvSpPr>
        <p:spPr>
          <a:xfrm>
            <a:off x="5562600" y="1715869"/>
            <a:ext cx="1257300" cy="707886"/>
          </a:xfrm>
          <a:prstGeom prst="rect">
            <a:avLst/>
          </a:prstGeom>
          <a:noFill/>
        </p:spPr>
        <p:txBody>
          <a:bodyPr wrap="square" lIns="91440" tIns="45720" rIns="91440" bIns="45720" rtlCol="0">
            <a:spAutoFit/>
          </a:bodyPr>
          <a:lstStyle/>
          <a:p>
            <a:pPr algn="ctr"/>
            <a:r>
              <a:rPr lang="en-US" sz="2000" dirty="0">
                <a:solidFill>
                  <a:schemeClr val="bg1"/>
                </a:solidFill>
                <a:latin typeface="Adobe Fan Heiti Std B" pitchFamily="34" charset="-128"/>
                <a:ea typeface="Adobe Fan Heiti Std B" pitchFamily="34" charset="-128"/>
              </a:rPr>
              <a:t>Direct services</a:t>
            </a:r>
          </a:p>
        </p:txBody>
      </p:sp>
      <p:sp>
        <p:nvSpPr>
          <p:cNvPr id="8" name="Oval 7"/>
          <p:cNvSpPr/>
          <p:nvPr/>
        </p:nvSpPr>
        <p:spPr>
          <a:xfrm>
            <a:off x="3733801" y="2514620"/>
            <a:ext cx="1571625" cy="12192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2" name="TextBox 11"/>
          <p:cNvSpPr txBox="1"/>
          <p:nvPr/>
        </p:nvSpPr>
        <p:spPr>
          <a:xfrm>
            <a:off x="3962400" y="2895600"/>
            <a:ext cx="1066800" cy="369332"/>
          </a:xfrm>
          <a:prstGeom prst="rect">
            <a:avLst/>
          </a:prstGeom>
          <a:noFill/>
        </p:spPr>
        <p:txBody>
          <a:bodyPr wrap="square" lIns="91440" tIns="45720" rIns="91440" bIns="45720" rtlCol="0">
            <a:spAutoFit/>
          </a:bodyPr>
          <a:lstStyle/>
          <a:p>
            <a:r>
              <a:rPr lang="en-US" b="1" dirty="0" smtClean="0">
                <a:latin typeface="Adobe Fan Heiti Std B" pitchFamily="34" charset="-128"/>
                <a:ea typeface="Adobe Fan Heiti Std B" pitchFamily="34" charset="-128"/>
              </a:rPr>
              <a:t>Causes</a:t>
            </a:r>
            <a:endParaRPr lang="en-US" b="1" dirty="0">
              <a:latin typeface="Adobe Fan Heiti Std B" pitchFamily="34" charset="-128"/>
              <a:ea typeface="Adobe Fan Heiti Std B" pitchFamily="34" charset="-128"/>
            </a:endParaRPr>
          </a:p>
        </p:txBody>
      </p:sp>
      <p:sp>
        <p:nvSpPr>
          <p:cNvPr id="28" name="TextBox 27"/>
          <p:cNvSpPr txBox="1"/>
          <p:nvPr/>
        </p:nvSpPr>
        <p:spPr>
          <a:xfrm>
            <a:off x="2133600" y="2876490"/>
            <a:ext cx="1295400" cy="400110"/>
          </a:xfrm>
          <a:prstGeom prst="rect">
            <a:avLst/>
          </a:prstGeom>
          <a:noFill/>
        </p:spPr>
        <p:txBody>
          <a:bodyPr wrap="square" lIns="91440" tIns="45720" rIns="91440" bIns="45720" rtlCol="0">
            <a:spAutoFit/>
          </a:bodyPr>
          <a:lstStyle/>
          <a:p>
            <a:r>
              <a:rPr lang="en-US" sz="2000" dirty="0">
                <a:solidFill>
                  <a:schemeClr val="bg1"/>
                </a:solidFill>
                <a:latin typeface="Adobe Fan Heiti Std B" pitchFamily="34" charset="-128"/>
                <a:ea typeface="Adobe Fan Heiti Std B" pitchFamily="34" charset="-128"/>
              </a:rPr>
              <a:t>Systemic</a:t>
            </a:r>
          </a:p>
        </p:txBody>
      </p:sp>
      <p:sp>
        <p:nvSpPr>
          <p:cNvPr id="29" name="TextBox 28"/>
          <p:cNvSpPr txBox="1"/>
          <p:nvPr/>
        </p:nvSpPr>
        <p:spPr>
          <a:xfrm>
            <a:off x="5562600" y="2895600"/>
            <a:ext cx="1371600" cy="400110"/>
          </a:xfrm>
          <a:prstGeom prst="rect">
            <a:avLst/>
          </a:prstGeom>
          <a:noFill/>
        </p:spPr>
        <p:txBody>
          <a:bodyPr wrap="square" lIns="91440" tIns="45720" rIns="91440" bIns="45720" rtlCol="0">
            <a:spAutoFit/>
          </a:bodyPr>
          <a:lstStyle/>
          <a:p>
            <a:pPr algn="ctr"/>
            <a:r>
              <a:rPr lang="en-US" sz="2000" dirty="0">
                <a:solidFill>
                  <a:schemeClr val="bg1"/>
                </a:solidFill>
                <a:latin typeface="Adobe Fan Heiti Std B" pitchFamily="34" charset="-128"/>
                <a:ea typeface="Adobe Fan Heiti Std B" pitchFamily="34" charset="-128"/>
              </a:rPr>
              <a:t>Individual</a:t>
            </a:r>
            <a:endParaRPr lang="en-US" sz="2400" dirty="0">
              <a:solidFill>
                <a:schemeClr val="bg1"/>
              </a:solidFill>
              <a:latin typeface="Adobe Fan Heiti Std B" pitchFamily="34" charset="-128"/>
              <a:ea typeface="Adobe Fan Heiti Std B" pitchFamily="34" charset="-128"/>
            </a:endParaRPr>
          </a:p>
        </p:txBody>
      </p:sp>
      <p:sp>
        <p:nvSpPr>
          <p:cNvPr id="9" name="Oval 8"/>
          <p:cNvSpPr/>
          <p:nvPr/>
        </p:nvSpPr>
        <p:spPr>
          <a:xfrm>
            <a:off x="3733801" y="3505298"/>
            <a:ext cx="1571625" cy="12192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Adobe Fan Heiti Std B" pitchFamily="34" charset="-128"/>
              <a:ea typeface="Adobe Fan Heiti Std B" pitchFamily="34" charset="-128"/>
            </a:endParaRPr>
          </a:p>
        </p:txBody>
      </p:sp>
      <p:sp>
        <p:nvSpPr>
          <p:cNvPr id="13" name="TextBox 12"/>
          <p:cNvSpPr txBox="1"/>
          <p:nvPr/>
        </p:nvSpPr>
        <p:spPr>
          <a:xfrm>
            <a:off x="3657600" y="3886201"/>
            <a:ext cx="1743076" cy="369332"/>
          </a:xfrm>
          <a:prstGeom prst="rect">
            <a:avLst/>
          </a:prstGeom>
          <a:noFill/>
        </p:spPr>
        <p:txBody>
          <a:bodyPr wrap="square" lIns="91440" tIns="45720" rIns="91440" bIns="45720" rtlCol="0">
            <a:spAutoFit/>
          </a:bodyPr>
          <a:lstStyle/>
          <a:p>
            <a:r>
              <a:rPr lang="en-US" b="1" dirty="0" smtClean="0">
                <a:latin typeface="Adobe Fan Heiti Std B" pitchFamily="34" charset="-128"/>
                <a:ea typeface="Adobe Fan Heiti Std B" pitchFamily="34" charset="-128"/>
              </a:rPr>
              <a:t>Responsibility</a:t>
            </a:r>
            <a:endParaRPr lang="en-US" b="1" dirty="0">
              <a:latin typeface="Adobe Fan Heiti Std B" pitchFamily="34" charset="-128"/>
              <a:ea typeface="Adobe Fan Heiti Std B" pitchFamily="34" charset="-128"/>
            </a:endParaRPr>
          </a:p>
        </p:txBody>
      </p:sp>
      <p:sp>
        <p:nvSpPr>
          <p:cNvPr id="30" name="TextBox 29"/>
          <p:cNvSpPr txBox="1"/>
          <p:nvPr/>
        </p:nvSpPr>
        <p:spPr>
          <a:xfrm>
            <a:off x="1905001" y="3867090"/>
            <a:ext cx="1676400" cy="400110"/>
          </a:xfrm>
          <a:prstGeom prst="rect">
            <a:avLst/>
          </a:prstGeom>
          <a:noFill/>
        </p:spPr>
        <p:txBody>
          <a:bodyPr wrap="square" lIns="91440" tIns="45720" rIns="91440" bIns="45720" rtlCol="0">
            <a:spAutoFit/>
          </a:bodyPr>
          <a:lstStyle/>
          <a:p>
            <a:pPr algn="ctr"/>
            <a:r>
              <a:rPr lang="en-US" sz="2000" dirty="0" smtClean="0">
                <a:solidFill>
                  <a:schemeClr val="bg1"/>
                </a:solidFill>
                <a:latin typeface="Adobe Fan Heiti Std B" pitchFamily="34" charset="-128"/>
                <a:ea typeface="Adobe Fan Heiti Std B" pitchFamily="34" charset="-128"/>
              </a:rPr>
              <a:t>Civic</a:t>
            </a:r>
            <a:endParaRPr lang="en-US" sz="2400" dirty="0">
              <a:solidFill>
                <a:schemeClr val="bg1"/>
              </a:solidFill>
              <a:latin typeface="Adobe Fan Heiti Std B" pitchFamily="34" charset="-128"/>
              <a:ea typeface="Adobe Fan Heiti Std B" pitchFamily="34" charset="-128"/>
            </a:endParaRPr>
          </a:p>
        </p:txBody>
      </p:sp>
      <p:sp>
        <p:nvSpPr>
          <p:cNvPr id="31" name="TextBox 30"/>
          <p:cNvSpPr txBox="1"/>
          <p:nvPr/>
        </p:nvSpPr>
        <p:spPr>
          <a:xfrm>
            <a:off x="5638800" y="3876645"/>
            <a:ext cx="1371600" cy="400110"/>
          </a:xfrm>
          <a:prstGeom prst="rect">
            <a:avLst/>
          </a:prstGeom>
          <a:noFill/>
        </p:spPr>
        <p:txBody>
          <a:bodyPr wrap="square" lIns="91440" tIns="45720" rIns="91440" bIns="45720" rtlCol="0">
            <a:spAutoFit/>
          </a:bodyPr>
          <a:lstStyle/>
          <a:p>
            <a:r>
              <a:rPr lang="en-US" sz="2000" dirty="0">
                <a:solidFill>
                  <a:schemeClr val="bg1"/>
                </a:solidFill>
                <a:latin typeface="Adobe Fan Heiti Std B" pitchFamily="34" charset="-128"/>
                <a:ea typeface="Adobe Fan Heiti Std B" pitchFamily="34" charset="-128"/>
              </a:rPr>
              <a:t>Individual</a:t>
            </a:r>
            <a:endParaRPr lang="en-US" sz="2400" dirty="0">
              <a:solidFill>
                <a:schemeClr val="bg1"/>
              </a:solidFill>
              <a:latin typeface="Adobe Fan Heiti Std B" pitchFamily="34" charset="-128"/>
              <a:ea typeface="Adobe Fan Heiti Std B" pitchFamily="34" charset="-128"/>
            </a:endParaRPr>
          </a:p>
        </p:txBody>
      </p:sp>
      <p:sp>
        <p:nvSpPr>
          <p:cNvPr id="10" name="Oval 9"/>
          <p:cNvSpPr/>
          <p:nvPr/>
        </p:nvSpPr>
        <p:spPr>
          <a:xfrm>
            <a:off x="3733801" y="4495898"/>
            <a:ext cx="1571625" cy="12192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4" name="TextBox 13"/>
          <p:cNvSpPr txBox="1"/>
          <p:nvPr/>
        </p:nvSpPr>
        <p:spPr>
          <a:xfrm>
            <a:off x="3733801" y="4953001"/>
            <a:ext cx="1828799" cy="369332"/>
          </a:xfrm>
          <a:prstGeom prst="rect">
            <a:avLst/>
          </a:prstGeom>
          <a:noFill/>
        </p:spPr>
        <p:txBody>
          <a:bodyPr wrap="square" lIns="91440" tIns="45720" rIns="91440" bIns="45720" rtlCol="0">
            <a:spAutoFit/>
          </a:bodyPr>
          <a:lstStyle/>
          <a:p>
            <a:r>
              <a:rPr lang="en-US" b="1" dirty="0" smtClean="0">
                <a:latin typeface="Adobe Fan Heiti Std B" pitchFamily="34" charset="-128"/>
                <a:ea typeface="Adobe Fan Heiti Std B" pitchFamily="34" charset="-128"/>
              </a:rPr>
              <a:t>Beneficiaries</a:t>
            </a:r>
            <a:endParaRPr lang="en-US" b="1" dirty="0">
              <a:latin typeface="Adobe Fan Heiti Std B" pitchFamily="34" charset="-128"/>
              <a:ea typeface="Adobe Fan Heiti Std B" pitchFamily="34" charset="-128"/>
            </a:endParaRPr>
          </a:p>
        </p:txBody>
      </p:sp>
      <p:sp>
        <p:nvSpPr>
          <p:cNvPr id="32" name="TextBox 31"/>
          <p:cNvSpPr txBox="1"/>
          <p:nvPr/>
        </p:nvSpPr>
        <p:spPr>
          <a:xfrm>
            <a:off x="2209800" y="4920734"/>
            <a:ext cx="1371600" cy="400110"/>
          </a:xfrm>
          <a:prstGeom prst="rect">
            <a:avLst/>
          </a:prstGeom>
          <a:noFill/>
        </p:spPr>
        <p:txBody>
          <a:bodyPr wrap="square" lIns="91440" tIns="45720" rIns="91440" bIns="45720" rtlCol="0">
            <a:spAutoFit/>
          </a:bodyPr>
          <a:lstStyle/>
          <a:p>
            <a:r>
              <a:rPr lang="en-US" sz="2000" dirty="0">
                <a:solidFill>
                  <a:schemeClr val="bg1"/>
                </a:solidFill>
                <a:latin typeface="Adobe Fan Heiti Std B" pitchFamily="34" charset="-128"/>
                <a:ea typeface="Adobe Fan Heiti Std B" pitchFamily="34" charset="-128"/>
              </a:rPr>
              <a:t>Everyone</a:t>
            </a:r>
            <a:endParaRPr lang="en-US" sz="2400" dirty="0">
              <a:solidFill>
                <a:schemeClr val="bg1"/>
              </a:solidFill>
              <a:latin typeface="Adobe Fan Heiti Std B" pitchFamily="34" charset="-128"/>
              <a:ea typeface="Adobe Fan Heiti Std B" pitchFamily="34" charset="-128"/>
            </a:endParaRPr>
          </a:p>
        </p:txBody>
      </p:sp>
      <p:sp>
        <p:nvSpPr>
          <p:cNvPr id="33" name="TextBox 32"/>
          <p:cNvSpPr txBox="1"/>
          <p:nvPr/>
        </p:nvSpPr>
        <p:spPr>
          <a:xfrm>
            <a:off x="5638800" y="4724400"/>
            <a:ext cx="1428748" cy="707886"/>
          </a:xfrm>
          <a:prstGeom prst="rect">
            <a:avLst/>
          </a:prstGeom>
          <a:noFill/>
        </p:spPr>
        <p:txBody>
          <a:bodyPr wrap="square" lIns="91440" tIns="45720" rIns="91440" bIns="45720" rtlCol="0">
            <a:spAutoFit/>
          </a:bodyPr>
          <a:lstStyle/>
          <a:p>
            <a:pPr algn="ctr"/>
            <a:r>
              <a:rPr lang="en-US" sz="2000" dirty="0">
                <a:solidFill>
                  <a:schemeClr val="bg1"/>
                </a:solidFill>
                <a:latin typeface="Adobe Fan Heiti Std B" pitchFamily="34" charset="-128"/>
                <a:ea typeface="Adobe Fan Heiti Std B" pitchFamily="34" charset="-128"/>
              </a:rPr>
              <a:t>Direct </a:t>
            </a:r>
          </a:p>
          <a:p>
            <a:pPr algn="ctr"/>
            <a:r>
              <a:rPr lang="en-US" sz="2000" dirty="0">
                <a:solidFill>
                  <a:schemeClr val="bg1"/>
                </a:solidFill>
                <a:latin typeface="Adobe Fan Heiti Std B" pitchFamily="34" charset="-128"/>
                <a:ea typeface="Adobe Fan Heiti Std B" pitchFamily="34" charset="-128"/>
              </a:rPr>
              <a:t>Recipients</a:t>
            </a:r>
          </a:p>
        </p:txBody>
      </p:sp>
      <p:sp>
        <p:nvSpPr>
          <p:cNvPr id="38" name="Rectangle 37"/>
          <p:cNvSpPr/>
          <p:nvPr/>
        </p:nvSpPr>
        <p:spPr>
          <a:xfrm>
            <a:off x="2057498" y="5638800"/>
            <a:ext cx="6549615" cy="307777"/>
          </a:xfrm>
          <a:prstGeom prst="rect">
            <a:avLst/>
          </a:prstGeom>
        </p:spPr>
        <p:txBody>
          <a:bodyPr wrap="none" lIns="91440" tIns="45720" rIns="91440" bIns="45720">
            <a:spAutoFit/>
          </a:bodyPr>
          <a:lstStyle/>
          <a:p>
            <a:pPr lvl="0"/>
            <a:r>
              <a:rPr lang="en-US" sz="1400" dirty="0">
                <a:solidFill>
                  <a:srgbClr val="0070C0"/>
                </a:solidFill>
              </a:rPr>
              <a:t>Source: FrameWorks Institute, Handed to them on a Plate: Map the Gaps Report, 2013.</a:t>
            </a:r>
          </a:p>
        </p:txBody>
      </p:sp>
      <p:sp>
        <p:nvSpPr>
          <p:cNvPr id="4" name="TextBox 3"/>
          <p:cNvSpPr txBox="1"/>
          <p:nvPr/>
        </p:nvSpPr>
        <p:spPr>
          <a:xfrm>
            <a:off x="1219200" y="304800"/>
            <a:ext cx="6553200" cy="923330"/>
          </a:xfrm>
          <a:prstGeom prst="rect">
            <a:avLst/>
          </a:prstGeom>
          <a:noFill/>
        </p:spPr>
        <p:txBody>
          <a:bodyPr wrap="square" rtlCol="0">
            <a:spAutoFit/>
          </a:bodyPr>
          <a:lstStyle/>
          <a:p>
            <a:pPr algn="ctr"/>
            <a:r>
              <a:rPr lang="en-US" sz="5400" b="1" i="1" dirty="0">
                <a:latin typeface="Baskerville" charset="0"/>
                <a:cs typeface="Arial" panose="020B0604020202020204" pitchFamily="34" charset="0"/>
              </a:rPr>
              <a:t>Mapping the Gaps</a:t>
            </a:r>
            <a:endParaRPr lang="en-US" sz="5400" b="1" i="1" dirty="0">
              <a:latin typeface="Baskerville" charset="0"/>
            </a:endParaRPr>
          </a:p>
        </p:txBody>
      </p:sp>
      <p:sp>
        <p:nvSpPr>
          <p:cNvPr id="2" name="TextBox 1"/>
          <p:cNvSpPr txBox="1"/>
          <p:nvPr/>
        </p:nvSpPr>
        <p:spPr>
          <a:xfrm>
            <a:off x="2209800" y="1143000"/>
            <a:ext cx="1200666" cy="461665"/>
          </a:xfrm>
          <a:prstGeom prst="rect">
            <a:avLst/>
          </a:prstGeom>
          <a:noFill/>
        </p:spPr>
        <p:txBody>
          <a:bodyPr wrap="square" rtlCol="0">
            <a:spAutoFit/>
          </a:bodyPr>
          <a:lstStyle/>
          <a:p>
            <a:r>
              <a:rPr lang="en-US" sz="2400" dirty="0" smtClean="0"/>
              <a:t>Experts</a:t>
            </a:r>
            <a:endParaRPr lang="en-US" sz="2400" dirty="0"/>
          </a:p>
        </p:txBody>
      </p:sp>
      <p:sp>
        <p:nvSpPr>
          <p:cNvPr id="3" name="TextBox 2"/>
          <p:cNvSpPr txBox="1"/>
          <p:nvPr/>
        </p:nvSpPr>
        <p:spPr>
          <a:xfrm>
            <a:off x="5791200" y="1143000"/>
            <a:ext cx="1066800" cy="461665"/>
          </a:xfrm>
          <a:prstGeom prst="rect">
            <a:avLst/>
          </a:prstGeom>
          <a:noFill/>
        </p:spPr>
        <p:txBody>
          <a:bodyPr wrap="square" rtlCol="0">
            <a:spAutoFit/>
          </a:bodyPr>
          <a:lstStyle/>
          <a:p>
            <a:r>
              <a:rPr lang="en-US" sz="2400" dirty="0" smtClean="0"/>
              <a:t>Public</a:t>
            </a:r>
            <a:endParaRPr lang="en-US" sz="2400" dirty="0"/>
          </a:p>
        </p:txBody>
      </p:sp>
    </p:spTree>
    <p:extLst>
      <p:ext uri="{BB962C8B-B14F-4D97-AF65-F5344CB8AC3E}">
        <p14:creationId xmlns:p14="http://schemas.microsoft.com/office/powerpoint/2010/main" val="934961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381000"/>
            <a:ext cx="8458200" cy="1066800"/>
          </a:xfrm>
        </p:spPr>
        <p:txBody>
          <a:bodyPr>
            <a:normAutofit/>
          </a:bodyPr>
          <a:lstStyle/>
          <a:p>
            <a:pPr algn="ctr"/>
            <a:r>
              <a:rPr lang="en-US" sz="5400" b="1" dirty="0">
                <a:latin typeface="Baskerville" charset="0"/>
                <a:ea typeface="Baskerville" charset="0"/>
                <a:cs typeface="Baskerville" charset="0"/>
              </a:rPr>
              <a:t>You Say…They Think</a:t>
            </a:r>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6527" t="22777" r="15000" b="19167"/>
          <a:stretch/>
        </p:blipFill>
        <p:spPr>
          <a:xfrm>
            <a:off x="3810000" y="4343401"/>
            <a:ext cx="762000" cy="1553737"/>
          </a:xfrm>
          <a:prstGeom prst="rect">
            <a:avLst/>
          </a:prstGeom>
        </p:spPr>
      </p:pic>
      <p:sp>
        <p:nvSpPr>
          <p:cNvPr id="8" name="Oval Callout 7"/>
          <p:cNvSpPr/>
          <p:nvPr/>
        </p:nvSpPr>
        <p:spPr>
          <a:xfrm flipH="1">
            <a:off x="533399" y="1676401"/>
            <a:ext cx="3505200" cy="2243556"/>
          </a:xfrm>
          <a:prstGeom prst="wedgeEllipseCallout">
            <a:avLst>
              <a:gd name="adj1" fmla="val -49404"/>
              <a:gd name="adj2" fmla="val 5750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TextBox 8"/>
          <p:cNvSpPr txBox="1"/>
          <p:nvPr/>
        </p:nvSpPr>
        <p:spPr>
          <a:xfrm>
            <a:off x="865362" y="2057400"/>
            <a:ext cx="2868437" cy="1477328"/>
          </a:xfrm>
          <a:prstGeom prst="rect">
            <a:avLst/>
          </a:prstGeom>
          <a:noFill/>
        </p:spPr>
        <p:txBody>
          <a:bodyPr wrap="square" lIns="91440" tIns="45720" rIns="91440" bIns="45720" rtlCol="0">
            <a:spAutoFit/>
          </a:bodyPr>
          <a:lstStyle/>
          <a:p>
            <a:r>
              <a:rPr lang="en-US" b="1" dirty="0">
                <a:solidFill>
                  <a:schemeClr val="bg1"/>
                </a:solidFill>
                <a:latin typeface="Myriad Pro" charset="0"/>
                <a:ea typeface="Myriad Pro" charset="0"/>
                <a:cs typeface="Myriad Pro" charset="0"/>
              </a:rPr>
              <a:t>In these tough times people need more support, not less! This is no time to cut funding to human service issues.</a:t>
            </a:r>
          </a:p>
        </p:txBody>
      </p:sp>
      <p:sp>
        <p:nvSpPr>
          <p:cNvPr id="11" name="TextBox 10"/>
          <p:cNvSpPr txBox="1"/>
          <p:nvPr/>
        </p:nvSpPr>
        <p:spPr>
          <a:xfrm>
            <a:off x="5400682" y="1676400"/>
            <a:ext cx="3209917" cy="2031325"/>
          </a:xfrm>
          <a:prstGeom prst="rect">
            <a:avLst/>
          </a:prstGeom>
          <a:noFill/>
        </p:spPr>
        <p:txBody>
          <a:bodyPr wrap="square" lIns="91440" tIns="45720" rIns="91440" bIns="45720" rtlCol="0">
            <a:spAutoFit/>
          </a:bodyPr>
          <a:lstStyle/>
          <a:p>
            <a:pPr algn="ctr"/>
            <a:r>
              <a:rPr lang="en-US" b="1" dirty="0">
                <a:latin typeface="Myriad Pro" charset="0"/>
                <a:ea typeface="Myriad Pro" charset="0"/>
                <a:cs typeface="Myriad Pro" charset="0"/>
              </a:rPr>
              <a:t>In tough economic times, people who get those programs have a better quality of life than the rest of us! Must be nice to have someone else pick up the tab...</a:t>
            </a:r>
          </a:p>
        </p:txBody>
      </p:sp>
      <p:sp>
        <p:nvSpPr>
          <p:cNvPr id="13" name="Cloud Callout 12"/>
          <p:cNvSpPr/>
          <p:nvPr/>
        </p:nvSpPr>
        <p:spPr>
          <a:xfrm>
            <a:off x="4953000" y="1447799"/>
            <a:ext cx="4025543" cy="266700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697741 w 3995737"/>
              <a:gd name="connsiteY0" fmla="*/ 2733666 h 2438400"/>
              <a:gd name="connsiteX1" fmla="*/ 630008 w 3995737"/>
              <a:gd name="connsiteY1" fmla="*/ 2801399 h 2438400"/>
              <a:gd name="connsiteX2" fmla="*/ 562275 w 3995737"/>
              <a:gd name="connsiteY2" fmla="*/ 2733666 h 2438400"/>
              <a:gd name="connsiteX3" fmla="*/ 630008 w 3995737"/>
              <a:gd name="connsiteY3" fmla="*/ 2665933 h 2438400"/>
              <a:gd name="connsiteX4" fmla="*/ 697741 w 3995737"/>
              <a:gd name="connsiteY4" fmla="*/ 2733666 h 2438400"/>
              <a:gd name="connsiteX0" fmla="*/ 869698 w 3995737"/>
              <a:gd name="connsiteY0" fmla="*/ 2618272 h 2438400"/>
              <a:gd name="connsiteX1" fmla="*/ 734231 w 3995737"/>
              <a:gd name="connsiteY1" fmla="*/ 2753739 h 2438400"/>
              <a:gd name="connsiteX2" fmla="*/ 598764 w 3995737"/>
              <a:gd name="connsiteY2" fmla="*/ 2618272 h 2438400"/>
              <a:gd name="connsiteX3" fmla="*/ 734231 w 3995737"/>
              <a:gd name="connsiteY3" fmla="*/ 2482805 h 2438400"/>
              <a:gd name="connsiteX4" fmla="*/ 869698 w 3995737"/>
              <a:gd name="connsiteY4" fmla="*/ 2618272 h 2438400"/>
              <a:gd name="connsiteX0" fmla="*/ 1132455 w 3995737"/>
              <a:gd name="connsiteY0" fmla="*/ 2402346 h 2438400"/>
              <a:gd name="connsiteX1" fmla="*/ 929255 w 3995737"/>
              <a:gd name="connsiteY1" fmla="*/ 2605546 h 2438400"/>
              <a:gd name="connsiteX2" fmla="*/ 726055 w 3995737"/>
              <a:gd name="connsiteY2" fmla="*/ 2402346 h 2438400"/>
              <a:gd name="connsiteX3" fmla="*/ 929255 w 3995737"/>
              <a:gd name="connsiteY3" fmla="*/ 2199146 h 2438400"/>
              <a:gd name="connsiteX4" fmla="*/ 1132455 w 3995737"/>
              <a:gd name="connsiteY4" fmla="*/ 2402346 h 24384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9490"/>
              <a:gd name="connsiteX1" fmla="*/ 5659 w 43256"/>
              <a:gd name="connsiteY1" fmla="*/ 6766 h 49490"/>
              <a:gd name="connsiteX2" fmla="*/ 14041 w 43256"/>
              <a:gd name="connsiteY2" fmla="*/ 5061 h 49490"/>
              <a:gd name="connsiteX3" fmla="*/ 22492 w 43256"/>
              <a:gd name="connsiteY3" fmla="*/ 3291 h 49490"/>
              <a:gd name="connsiteX4" fmla="*/ 25785 w 43256"/>
              <a:gd name="connsiteY4" fmla="*/ 59 h 49490"/>
              <a:gd name="connsiteX5" fmla="*/ 29869 w 43256"/>
              <a:gd name="connsiteY5" fmla="*/ 2340 h 49490"/>
              <a:gd name="connsiteX6" fmla="*/ 35499 w 43256"/>
              <a:gd name="connsiteY6" fmla="*/ 549 h 49490"/>
              <a:gd name="connsiteX7" fmla="*/ 38354 w 43256"/>
              <a:gd name="connsiteY7" fmla="*/ 5435 h 49490"/>
              <a:gd name="connsiteX8" fmla="*/ 42018 w 43256"/>
              <a:gd name="connsiteY8" fmla="*/ 10177 h 49490"/>
              <a:gd name="connsiteX9" fmla="*/ 41854 w 43256"/>
              <a:gd name="connsiteY9" fmla="*/ 15319 h 49490"/>
              <a:gd name="connsiteX10" fmla="*/ 43052 w 43256"/>
              <a:gd name="connsiteY10" fmla="*/ 23181 h 49490"/>
              <a:gd name="connsiteX11" fmla="*/ 37440 w 43256"/>
              <a:gd name="connsiteY11" fmla="*/ 30063 h 49490"/>
              <a:gd name="connsiteX12" fmla="*/ 35431 w 43256"/>
              <a:gd name="connsiteY12" fmla="*/ 35960 h 49490"/>
              <a:gd name="connsiteX13" fmla="*/ 28591 w 43256"/>
              <a:gd name="connsiteY13" fmla="*/ 36674 h 49490"/>
              <a:gd name="connsiteX14" fmla="*/ 23703 w 43256"/>
              <a:gd name="connsiteY14" fmla="*/ 42965 h 49490"/>
              <a:gd name="connsiteX15" fmla="*/ 16516 w 43256"/>
              <a:gd name="connsiteY15" fmla="*/ 39125 h 49490"/>
              <a:gd name="connsiteX16" fmla="*/ 5840 w 43256"/>
              <a:gd name="connsiteY16" fmla="*/ 35331 h 49490"/>
              <a:gd name="connsiteX17" fmla="*/ 1146 w 43256"/>
              <a:gd name="connsiteY17" fmla="*/ 31109 h 49490"/>
              <a:gd name="connsiteX18" fmla="*/ 2149 w 43256"/>
              <a:gd name="connsiteY18" fmla="*/ 25410 h 49490"/>
              <a:gd name="connsiteX19" fmla="*/ 31 w 43256"/>
              <a:gd name="connsiteY19" fmla="*/ 19563 h 49490"/>
              <a:gd name="connsiteX20" fmla="*/ 3899 w 43256"/>
              <a:gd name="connsiteY20" fmla="*/ 14366 h 49490"/>
              <a:gd name="connsiteX21" fmla="*/ 3936 w 43256"/>
              <a:gd name="connsiteY21" fmla="*/ 14229 h 49490"/>
              <a:gd name="connsiteX0" fmla="*/ 701071 w 4000917"/>
              <a:gd name="connsiteY0" fmla="*/ 2725707 h 2793440"/>
              <a:gd name="connsiteX1" fmla="*/ 633338 w 4000917"/>
              <a:gd name="connsiteY1" fmla="*/ 2793440 h 2793440"/>
              <a:gd name="connsiteX2" fmla="*/ 565605 w 4000917"/>
              <a:gd name="connsiteY2" fmla="*/ 2725707 h 2793440"/>
              <a:gd name="connsiteX3" fmla="*/ 633338 w 4000917"/>
              <a:gd name="connsiteY3" fmla="*/ 2657974 h 2793440"/>
              <a:gd name="connsiteX4" fmla="*/ 701071 w 4000917"/>
              <a:gd name="connsiteY4" fmla="*/ 2725707 h 2793440"/>
              <a:gd name="connsiteX0" fmla="*/ 873028 w 4000917"/>
              <a:gd name="connsiteY0" fmla="*/ 2610313 h 2793440"/>
              <a:gd name="connsiteX1" fmla="*/ 737561 w 4000917"/>
              <a:gd name="connsiteY1" fmla="*/ 2745780 h 2793440"/>
              <a:gd name="connsiteX2" fmla="*/ 602094 w 4000917"/>
              <a:gd name="connsiteY2" fmla="*/ 2610313 h 2793440"/>
              <a:gd name="connsiteX3" fmla="*/ 737561 w 4000917"/>
              <a:gd name="connsiteY3" fmla="*/ 2474846 h 2793440"/>
              <a:gd name="connsiteX4" fmla="*/ 873028 w 4000917"/>
              <a:gd name="connsiteY4" fmla="*/ 2610313 h 2793440"/>
              <a:gd name="connsiteX0" fmla="*/ 1135785 w 4000917"/>
              <a:gd name="connsiteY0" fmla="*/ 2394387 h 2793440"/>
              <a:gd name="connsiteX1" fmla="*/ 932585 w 4000917"/>
              <a:gd name="connsiteY1" fmla="*/ 2597587 h 2793440"/>
              <a:gd name="connsiteX2" fmla="*/ 729385 w 4000917"/>
              <a:gd name="connsiteY2" fmla="*/ 2394387 h 2793440"/>
              <a:gd name="connsiteX3" fmla="*/ 932585 w 4000917"/>
              <a:gd name="connsiteY3" fmla="*/ 2191187 h 2793440"/>
              <a:gd name="connsiteX4" fmla="*/ 1135785 w 4000917"/>
              <a:gd name="connsiteY4" fmla="*/ 2394387 h 2793440"/>
              <a:gd name="connsiteX0" fmla="*/ 4729 w 43256"/>
              <a:gd name="connsiteY0" fmla="*/ 26036 h 49490"/>
              <a:gd name="connsiteX1" fmla="*/ 2196 w 43256"/>
              <a:gd name="connsiteY1" fmla="*/ 25239 h 49490"/>
              <a:gd name="connsiteX2" fmla="*/ 6964 w 43256"/>
              <a:gd name="connsiteY2" fmla="*/ 34758 h 49490"/>
              <a:gd name="connsiteX3" fmla="*/ 5856 w 43256"/>
              <a:gd name="connsiteY3" fmla="*/ 35139 h 49490"/>
              <a:gd name="connsiteX4" fmla="*/ 16514 w 43256"/>
              <a:gd name="connsiteY4" fmla="*/ 38949 h 49490"/>
              <a:gd name="connsiteX5" fmla="*/ 15846 w 43256"/>
              <a:gd name="connsiteY5" fmla="*/ 37209 h 49490"/>
              <a:gd name="connsiteX6" fmla="*/ 28863 w 43256"/>
              <a:gd name="connsiteY6" fmla="*/ 34610 h 49490"/>
              <a:gd name="connsiteX7" fmla="*/ 28596 w 43256"/>
              <a:gd name="connsiteY7" fmla="*/ 36519 h 49490"/>
              <a:gd name="connsiteX8" fmla="*/ 37254 w 43256"/>
              <a:gd name="connsiteY8" fmla="*/ 29901 h 49490"/>
              <a:gd name="connsiteX9" fmla="*/ 37416 w 43256"/>
              <a:gd name="connsiteY9" fmla="*/ 29949 h 49490"/>
              <a:gd name="connsiteX10" fmla="*/ 41834 w 43256"/>
              <a:gd name="connsiteY10" fmla="*/ 15213 h 49490"/>
              <a:gd name="connsiteX11" fmla="*/ 40386 w 43256"/>
              <a:gd name="connsiteY11" fmla="*/ 17889 h 49490"/>
              <a:gd name="connsiteX12" fmla="*/ 38360 w 43256"/>
              <a:gd name="connsiteY12" fmla="*/ 5285 h 49490"/>
              <a:gd name="connsiteX13" fmla="*/ 38436 w 43256"/>
              <a:gd name="connsiteY13" fmla="*/ 6549 h 49490"/>
              <a:gd name="connsiteX14" fmla="*/ 29114 w 43256"/>
              <a:gd name="connsiteY14" fmla="*/ 3811 h 49490"/>
              <a:gd name="connsiteX15" fmla="*/ 29856 w 43256"/>
              <a:gd name="connsiteY15" fmla="*/ 2199 h 49490"/>
              <a:gd name="connsiteX16" fmla="*/ 22177 w 43256"/>
              <a:gd name="connsiteY16" fmla="*/ 4579 h 49490"/>
              <a:gd name="connsiteX17" fmla="*/ 22536 w 43256"/>
              <a:gd name="connsiteY17" fmla="*/ 3189 h 49490"/>
              <a:gd name="connsiteX18" fmla="*/ 14036 w 43256"/>
              <a:gd name="connsiteY18" fmla="*/ 5051 h 49490"/>
              <a:gd name="connsiteX19" fmla="*/ 15336 w 43256"/>
              <a:gd name="connsiteY19" fmla="*/ 6399 h 49490"/>
              <a:gd name="connsiteX20" fmla="*/ 4163 w 43256"/>
              <a:gd name="connsiteY20" fmla="*/ 15648 h 49490"/>
              <a:gd name="connsiteX21" fmla="*/ 3936 w 43256"/>
              <a:gd name="connsiteY21" fmla="*/ 14229 h 4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9490">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000917" h="2793440">
                <a:moveTo>
                  <a:pt x="701071" y="2725707"/>
                </a:moveTo>
                <a:cubicBezTo>
                  <a:pt x="701071" y="2763115"/>
                  <a:pt x="670746" y="2793440"/>
                  <a:pt x="633338" y="2793440"/>
                </a:cubicBezTo>
                <a:cubicBezTo>
                  <a:pt x="595930" y="2793440"/>
                  <a:pt x="565605" y="2763115"/>
                  <a:pt x="565605" y="2725707"/>
                </a:cubicBezTo>
                <a:cubicBezTo>
                  <a:pt x="565605" y="2688299"/>
                  <a:pt x="595930" y="2657974"/>
                  <a:pt x="633338" y="2657974"/>
                </a:cubicBezTo>
                <a:cubicBezTo>
                  <a:pt x="670746" y="2657974"/>
                  <a:pt x="701071" y="2688299"/>
                  <a:pt x="701071" y="2725707"/>
                </a:cubicBezTo>
                <a:close/>
              </a:path>
              <a:path w="4000917" h="2793440">
                <a:moveTo>
                  <a:pt x="873028" y="2610313"/>
                </a:moveTo>
                <a:cubicBezTo>
                  <a:pt x="873028" y="2685129"/>
                  <a:pt x="812377" y="2745780"/>
                  <a:pt x="737561" y="2745780"/>
                </a:cubicBezTo>
                <a:cubicBezTo>
                  <a:pt x="662745" y="2745780"/>
                  <a:pt x="602094" y="2685129"/>
                  <a:pt x="602094" y="2610313"/>
                </a:cubicBezTo>
                <a:cubicBezTo>
                  <a:pt x="602094" y="2535497"/>
                  <a:pt x="662745" y="2474846"/>
                  <a:pt x="737561" y="2474846"/>
                </a:cubicBezTo>
                <a:cubicBezTo>
                  <a:pt x="812377" y="2474846"/>
                  <a:pt x="873028" y="2535497"/>
                  <a:pt x="873028" y="2610313"/>
                </a:cubicBezTo>
                <a:close/>
              </a:path>
              <a:path w="4000917" h="2793440">
                <a:moveTo>
                  <a:pt x="1135785" y="2394387"/>
                </a:moveTo>
                <a:cubicBezTo>
                  <a:pt x="1135785" y="2506611"/>
                  <a:pt x="1044809" y="2597587"/>
                  <a:pt x="932585" y="2597587"/>
                </a:cubicBezTo>
                <a:cubicBezTo>
                  <a:pt x="820361" y="2597587"/>
                  <a:pt x="729385" y="2506611"/>
                  <a:pt x="729385" y="2394387"/>
                </a:cubicBezTo>
                <a:cubicBezTo>
                  <a:pt x="729385" y="2282163"/>
                  <a:pt x="820361" y="2191187"/>
                  <a:pt x="932585" y="2191187"/>
                </a:cubicBezTo>
                <a:cubicBezTo>
                  <a:pt x="1044809" y="2191187"/>
                  <a:pt x="1135785" y="2282163"/>
                  <a:pt x="1135785" y="2394387"/>
                </a:cubicBezTo>
                <a:close/>
              </a:path>
              <a:path w="43256" h="49490"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7254" y="29901"/>
                </a:moveTo>
                <a:cubicBezTo>
                  <a:pt x="39258" y="31229"/>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15" name="Content Placeholder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401" t="22430" r="57489" b="19419"/>
          <a:stretch/>
        </p:blipFill>
        <p:spPr>
          <a:xfrm>
            <a:off x="4734787" y="4356435"/>
            <a:ext cx="665887" cy="1542054"/>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4802" y="6096098"/>
            <a:ext cx="1826968" cy="633349"/>
          </a:xfrm>
          <a:prstGeom prst="rect">
            <a:avLst/>
          </a:prstGeom>
        </p:spPr>
      </p:pic>
      <p:sp>
        <p:nvSpPr>
          <p:cNvPr id="3" name="Rectangle 2"/>
          <p:cNvSpPr/>
          <p:nvPr/>
        </p:nvSpPr>
        <p:spPr>
          <a:xfrm>
            <a:off x="5392898" y="5444286"/>
            <a:ext cx="3886200" cy="461665"/>
          </a:xfrm>
          <a:prstGeom prst="rect">
            <a:avLst/>
          </a:prstGeom>
        </p:spPr>
        <p:txBody>
          <a:bodyPr wrap="square" lIns="91440" tIns="45720" rIns="91440" bIns="45720">
            <a:spAutoFit/>
          </a:bodyPr>
          <a:lstStyle/>
          <a:p>
            <a:r>
              <a:rPr lang="en-US" sz="1200" dirty="0">
                <a:solidFill>
                  <a:srgbClr val="0070C0"/>
                </a:solidFill>
              </a:rPr>
              <a:t>Source: FrameWorks Institute, You Say They Think, 2014.</a:t>
            </a:r>
          </a:p>
          <a:p>
            <a:pPr lvl="0"/>
            <a:endParaRPr lang="en-US" sz="1200" dirty="0">
              <a:solidFill>
                <a:srgbClr val="0070C0"/>
              </a:solidFill>
            </a:endParaRPr>
          </a:p>
        </p:txBody>
      </p:sp>
    </p:spTree>
    <p:extLst>
      <p:ext uri="{BB962C8B-B14F-4D97-AF65-F5344CB8AC3E}">
        <p14:creationId xmlns:p14="http://schemas.microsoft.com/office/powerpoint/2010/main" val="1973792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raincorebeliefsys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
            <a:ext cx="6116882" cy="5550290"/>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400" y="5105400"/>
            <a:ext cx="1826968" cy="633349"/>
          </a:xfrm>
          <a:prstGeom prst="rect">
            <a:avLst/>
          </a:prstGeom>
        </p:spPr>
      </p:pic>
    </p:spTree>
    <p:extLst>
      <p:ext uri="{BB962C8B-B14F-4D97-AF65-F5344CB8AC3E}">
        <p14:creationId xmlns:p14="http://schemas.microsoft.com/office/powerpoint/2010/main" val="1598973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HealthStart">
  <a:themeElements>
    <a:clrScheme name="Custom 1">
      <a:dk1>
        <a:srgbClr val="00B050"/>
      </a:dk1>
      <a:lt1>
        <a:srgbClr val="FFFFFF"/>
      </a:lt1>
      <a:dk2>
        <a:srgbClr val="51A1D3"/>
      </a:dk2>
      <a:lt2>
        <a:srgbClr val="FFFFFF"/>
      </a:lt2>
      <a:accent1>
        <a:srgbClr val="51A1D3"/>
      </a:accent1>
      <a:accent2>
        <a:srgbClr val="F9DC61"/>
      </a:accent2>
      <a:accent3>
        <a:srgbClr val="9BBB59"/>
      </a:accent3>
      <a:accent4>
        <a:srgbClr val="635A37"/>
      </a:accent4>
      <a:accent5>
        <a:srgbClr val="F79646"/>
      </a:accent5>
      <a:accent6>
        <a:srgbClr val="51A1D3"/>
      </a:accent6>
      <a:hlink>
        <a:srgbClr val="92D050"/>
      </a:hlink>
      <a:folHlink>
        <a:srgbClr val="800080"/>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althStart2" id="{23A3B1A5-5CB0-164E-89C8-2657F5A672A4}" vid="{BBBBC30B-F00E-0F4E-B98F-882730123A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9" ma:contentTypeDescription="Create a new document." ma:contentTypeScope="" ma:versionID="f85c5a46215d9b05898194dbeb6180e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file>

<file path=customXml/itemProps1.xml><?xml version="1.0" encoding="utf-8"?>
<ds:datastoreItem xmlns:ds="http://schemas.openxmlformats.org/officeDocument/2006/customXml" ds:itemID="{75482507-8C2F-42AF-A37F-E1E4FE2F9AFA}">
  <ds:schemaRefs>
    <ds:schemaRef ds:uri="http://schemas.microsoft.com/office/2006/metadata/contentType"/>
    <ds:schemaRef ds:uri="http://schemas.microsoft.com/office/2006/metadata/properties/metaAttributes"/>
  </ds:schemaRefs>
</ds:datastoreItem>
</file>

<file path=customXml/itemProps2.xml><?xml version="1.0" encoding="utf-8"?>
<ds:datastoreItem xmlns:ds="http://schemas.openxmlformats.org/officeDocument/2006/customXml" ds:itemID="{32E8AA36-F33F-41D9-8BB3-2FE38E87BB16}">
  <ds:schemaRefs>
    <ds:schemaRef ds:uri="http://schemas.microsoft.com/sharepoint/v3/contenttype/forms"/>
  </ds:schemaRefs>
</ds:datastoreItem>
</file>

<file path=customXml/itemProps3.xml><?xml version="1.0" encoding="utf-8"?>
<ds:datastoreItem xmlns:ds="http://schemas.openxmlformats.org/officeDocument/2006/customXml" ds:itemID="{57A0B8D2-AFA2-48FA-AC13-9E068F18A7E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HealthStart2</Template>
  <TotalTime>1009</TotalTime>
  <Words>4165</Words>
  <Application>Microsoft Macintosh PowerPoint</Application>
  <PresentationFormat>On-screen Show (4:3)</PresentationFormat>
  <Paragraphs>549</Paragraphs>
  <Slides>29</Slides>
  <Notes>27</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29</vt:i4>
      </vt:variant>
    </vt:vector>
  </HeadingPairs>
  <TitlesOfParts>
    <vt:vector size="53" baseType="lpstr">
      <vt:lpstr>Adobe Fan Heiti Std B</vt:lpstr>
      <vt:lpstr>ArialUnicodeMS</vt:lpstr>
      <vt:lpstr>Baskerville</vt:lpstr>
      <vt:lpstr>Baskerville SemiBold</vt:lpstr>
      <vt:lpstr>Calibri</vt:lpstr>
      <vt:lpstr>Courier New</vt:lpstr>
      <vt:lpstr>Georgia</vt:lpstr>
      <vt:lpstr>Gill Sans</vt:lpstr>
      <vt:lpstr>Helvetica</vt:lpstr>
      <vt:lpstr>Lucida Grande</vt:lpstr>
      <vt:lpstr>Mangal</vt:lpstr>
      <vt:lpstr>ＭＳ Ｐゴシック</vt:lpstr>
      <vt:lpstr>Myriad Pro</vt:lpstr>
      <vt:lpstr>Myriad Pro</vt:lpstr>
      <vt:lpstr>Myriad Pro Bold</vt:lpstr>
      <vt:lpstr>Myriad Pro Semibold</vt:lpstr>
      <vt:lpstr>Palatino Linotype</vt:lpstr>
      <vt:lpstr>System Font Regular</vt:lpstr>
      <vt:lpstr>Times New Roman</vt:lpstr>
      <vt:lpstr>Times New Roman</vt:lpstr>
      <vt:lpstr>Trebushet MS</vt:lpstr>
      <vt:lpstr>Wingdings</vt:lpstr>
      <vt:lpstr>Arial</vt:lpstr>
      <vt:lpstr>HealthStart</vt:lpstr>
      <vt:lpstr>PowerPoint Presentation</vt:lpstr>
      <vt:lpstr>PowerPoint Presentation</vt:lpstr>
      <vt:lpstr>Introductions</vt:lpstr>
      <vt:lpstr>National Human Services Assembly</vt:lpstr>
      <vt:lpstr>One Voice &amp; The National Human Services Assembly</vt:lpstr>
      <vt:lpstr>What is Human Services?</vt:lpstr>
      <vt:lpstr>PowerPoint Presentation</vt:lpstr>
      <vt:lpstr>You Say…They Think</vt:lpstr>
      <vt:lpstr>PowerPoint Presentation</vt:lpstr>
      <vt:lpstr>Cultural Models</vt:lpstr>
      <vt:lpstr>PowerPoint Presentation</vt:lpstr>
      <vt:lpstr>PowerPoint Presentation</vt:lpstr>
      <vt:lpstr>PowerPoint Presentation</vt:lpstr>
      <vt:lpstr>The Solution: Framing</vt:lpstr>
      <vt:lpstr>PowerPoint Presentation</vt:lpstr>
      <vt:lpstr>PowerPoint Presentation</vt:lpstr>
      <vt:lpstr>PowerPoint Presentation</vt:lpstr>
      <vt:lpstr>PowerPoint Presentation</vt:lpstr>
      <vt:lpstr>PowerPoint Presentation</vt:lpstr>
      <vt:lpstr>Leading the Conversation (1)</vt:lpstr>
      <vt:lpstr>PowerPoint Presentation</vt:lpstr>
      <vt:lpstr>Building Well-Being </vt:lpstr>
      <vt:lpstr>Leading the Conversation (2)</vt:lpstr>
      <vt:lpstr>PowerPoint Presentation</vt:lpstr>
      <vt:lpstr>PowerPoint Presentation</vt:lpstr>
      <vt:lpstr>To Change the World, Change your Frame</vt:lpstr>
      <vt:lpstr>PowerPoint Presentation</vt:lpstr>
      <vt:lpstr>Learn More </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robin@rhtwo.com</dc:creator>
  <cp:keywords/>
  <dc:description/>
  <cp:lastModifiedBy>robin@rhtwo.com</cp:lastModifiedBy>
  <cp:revision>25</cp:revision>
  <dcterms:created xsi:type="dcterms:W3CDTF">2017-09-28T00:32:43Z</dcterms:created>
  <dcterms:modified xsi:type="dcterms:W3CDTF">2017-09-29T15:45:18Z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TC101915334</vt:lpwstr>
  </property>
  <property fmtid="{D5CDD505-2E9C-101B-9397-08002B2CF9AE}" pid="3" name="_MsoHelpTopicId">
    <vt:lpwstr/>
  </property>
</Properties>
</file>