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9" r:id="rId2"/>
    <p:sldId id="257" r:id="rId3"/>
    <p:sldId id="268" r:id="rId4"/>
    <p:sldId id="269" r:id="rId5"/>
    <p:sldId id="263" r:id="rId6"/>
    <p:sldId id="266" r:id="rId7"/>
    <p:sldId id="264" r:id="rId8"/>
    <p:sldId id="260" r:id="rId9"/>
    <p:sldId id="265" r:id="rId10"/>
    <p:sldId id="267" r:id="rId11"/>
    <p:sldId id="270" r:id="rId12"/>
  </p:sldIdLst>
  <p:sldSz cx="12192000" cy="6858000"/>
  <p:notesSz cx="6858000" cy="9144000"/>
  <p:embeddedFontLst>
    <p:embeddedFont>
      <p:font typeface="Playfair Display Black" panose="020B0604020202020204" charset="0"/>
      <p:bold r:id="rId14"/>
      <p:boldItalic r:id="rId15"/>
    </p:embeddedFont>
    <p:embeddedFont>
      <p:font typeface="Raleway"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7E1EA-CED2-408D-9992-9A24590C2E8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57E1A965-172A-4509-AFDF-37FA4FDEB034}">
      <dgm:prSet phldrT="[Text]"/>
      <dgm:spPr/>
      <dgm:t>
        <a:bodyPr/>
        <a:lstStyle/>
        <a:p>
          <a:r>
            <a:rPr lang="en-US" dirty="0"/>
            <a:t>FUNDING</a:t>
          </a:r>
        </a:p>
      </dgm:t>
    </dgm:pt>
    <dgm:pt modelId="{99C80FFD-E265-4FFD-B60F-D9DEB2D6A284}" type="parTrans" cxnId="{76BC5685-B9DD-46E2-BE0E-3FEBB03038D3}">
      <dgm:prSet/>
      <dgm:spPr/>
      <dgm:t>
        <a:bodyPr/>
        <a:lstStyle/>
        <a:p>
          <a:endParaRPr lang="en-US"/>
        </a:p>
      </dgm:t>
    </dgm:pt>
    <dgm:pt modelId="{86520956-100C-4D4C-BFDB-2EC197756876}" type="sibTrans" cxnId="{76BC5685-B9DD-46E2-BE0E-3FEBB03038D3}">
      <dgm:prSet/>
      <dgm:spPr/>
      <dgm:t>
        <a:bodyPr/>
        <a:lstStyle/>
        <a:p>
          <a:endParaRPr lang="en-US"/>
        </a:p>
      </dgm:t>
    </dgm:pt>
    <dgm:pt modelId="{FEF53D83-E820-436C-829A-377CAB1EC1F9}">
      <dgm:prSet phldrT="[Text]"/>
      <dgm:spPr/>
      <dgm:t>
        <a:bodyPr/>
        <a:lstStyle/>
        <a:p>
          <a:r>
            <a:rPr lang="en-US" dirty="0"/>
            <a:t>Eligibility to apply for </a:t>
          </a:r>
          <a:r>
            <a:rPr lang="en-US" dirty="0" err="1"/>
            <a:t>CoC</a:t>
          </a:r>
          <a:r>
            <a:rPr lang="en-US" dirty="0"/>
            <a:t> funds</a:t>
          </a:r>
        </a:p>
      </dgm:t>
    </dgm:pt>
    <dgm:pt modelId="{5A62A91D-A195-4CC7-A4E6-FEA1C908398E}" type="parTrans" cxnId="{F7AD4AA8-B3AB-4E84-9661-C3AF0DDD4623}">
      <dgm:prSet/>
      <dgm:spPr/>
      <dgm:t>
        <a:bodyPr/>
        <a:lstStyle/>
        <a:p>
          <a:endParaRPr lang="en-US"/>
        </a:p>
      </dgm:t>
    </dgm:pt>
    <dgm:pt modelId="{0650D695-602A-4D77-A3FF-498238FB2901}" type="sibTrans" cxnId="{F7AD4AA8-B3AB-4E84-9661-C3AF0DDD4623}">
      <dgm:prSet/>
      <dgm:spPr/>
      <dgm:t>
        <a:bodyPr/>
        <a:lstStyle/>
        <a:p>
          <a:endParaRPr lang="en-US"/>
        </a:p>
      </dgm:t>
    </dgm:pt>
    <dgm:pt modelId="{2D4361BF-2D22-4A48-B0C7-15A15A71D8BE}">
      <dgm:prSet phldrT="[Text]"/>
      <dgm:spPr/>
      <dgm:t>
        <a:bodyPr/>
        <a:lstStyle/>
        <a:p>
          <a:r>
            <a:rPr lang="en-US" dirty="0"/>
            <a:t>EXTENT</a:t>
          </a:r>
        </a:p>
      </dgm:t>
    </dgm:pt>
    <dgm:pt modelId="{E55B8E34-F678-469E-ACBD-9883A18A26A8}" type="parTrans" cxnId="{0BEFE087-5C63-4BD1-BCA7-0234F3FAE2BA}">
      <dgm:prSet/>
      <dgm:spPr/>
      <dgm:t>
        <a:bodyPr/>
        <a:lstStyle/>
        <a:p>
          <a:endParaRPr lang="en-US"/>
        </a:p>
      </dgm:t>
    </dgm:pt>
    <dgm:pt modelId="{CD695345-83E9-441D-808C-9FE78E755F38}" type="sibTrans" cxnId="{0BEFE087-5C63-4BD1-BCA7-0234F3FAE2BA}">
      <dgm:prSet/>
      <dgm:spPr/>
      <dgm:t>
        <a:bodyPr/>
        <a:lstStyle/>
        <a:p>
          <a:endParaRPr lang="en-US"/>
        </a:p>
      </dgm:t>
    </dgm:pt>
    <dgm:pt modelId="{6DE8E632-F234-4046-AACE-BEBD9AA7D862}">
      <dgm:prSet phldrT="[Text]"/>
      <dgm:spPr/>
      <dgm:t>
        <a:bodyPr/>
        <a:lstStyle/>
        <a:p>
          <a:r>
            <a:rPr lang="en-US" dirty="0"/>
            <a:t>Trends of homelessness in the local area</a:t>
          </a:r>
        </a:p>
      </dgm:t>
    </dgm:pt>
    <dgm:pt modelId="{FAD07A4E-6489-4088-9A4C-31BD89A89F40}" type="parTrans" cxnId="{AB6B1CFC-EAFC-4687-83F5-D667564A5AC8}">
      <dgm:prSet/>
      <dgm:spPr/>
      <dgm:t>
        <a:bodyPr/>
        <a:lstStyle/>
        <a:p>
          <a:endParaRPr lang="en-US"/>
        </a:p>
      </dgm:t>
    </dgm:pt>
    <dgm:pt modelId="{F3E846EF-5332-4261-9A85-D8FEFBCA0BDA}" type="sibTrans" cxnId="{AB6B1CFC-EAFC-4687-83F5-D667564A5AC8}">
      <dgm:prSet/>
      <dgm:spPr/>
      <dgm:t>
        <a:bodyPr/>
        <a:lstStyle/>
        <a:p>
          <a:endParaRPr lang="en-US"/>
        </a:p>
      </dgm:t>
    </dgm:pt>
    <dgm:pt modelId="{9AB00AAD-2CD4-47C0-99D1-8389191F9350}">
      <dgm:prSet phldrT="[Text]"/>
      <dgm:spPr/>
      <dgm:t>
        <a:bodyPr/>
        <a:lstStyle/>
        <a:p>
          <a:r>
            <a:rPr lang="en-US" dirty="0"/>
            <a:t>AWARENESS</a:t>
          </a:r>
        </a:p>
      </dgm:t>
    </dgm:pt>
    <dgm:pt modelId="{93B1B20C-AFA8-47AA-8BB3-13CF0526682F}" type="parTrans" cxnId="{9CFAB920-76D3-416E-AA7E-9F878FE8BDC9}">
      <dgm:prSet/>
      <dgm:spPr/>
      <dgm:t>
        <a:bodyPr/>
        <a:lstStyle/>
        <a:p>
          <a:endParaRPr lang="en-US"/>
        </a:p>
      </dgm:t>
    </dgm:pt>
    <dgm:pt modelId="{CEA4669D-CBE8-4690-8F06-E5240FBEC040}" type="sibTrans" cxnId="{9CFAB920-76D3-416E-AA7E-9F878FE8BDC9}">
      <dgm:prSet/>
      <dgm:spPr/>
      <dgm:t>
        <a:bodyPr/>
        <a:lstStyle/>
        <a:p>
          <a:endParaRPr lang="en-US"/>
        </a:p>
      </dgm:t>
    </dgm:pt>
    <dgm:pt modelId="{06E05AB1-A46A-4A2B-A1B7-C4FBA390CE72}">
      <dgm:prSet phldrT="[Text]"/>
      <dgm:spPr/>
      <dgm:t>
        <a:bodyPr/>
        <a:lstStyle/>
        <a:p>
          <a:r>
            <a:rPr lang="en-US" dirty="0"/>
            <a:t>Raise community awareness</a:t>
          </a:r>
        </a:p>
      </dgm:t>
    </dgm:pt>
    <dgm:pt modelId="{3CA3BB62-6034-4213-84AC-E0F87B2A5107}" type="parTrans" cxnId="{146A75A0-8D21-4832-9D8B-AE1AB3589716}">
      <dgm:prSet/>
      <dgm:spPr/>
      <dgm:t>
        <a:bodyPr/>
        <a:lstStyle/>
        <a:p>
          <a:endParaRPr lang="en-US"/>
        </a:p>
      </dgm:t>
    </dgm:pt>
    <dgm:pt modelId="{AA1D2248-72E1-4188-A364-B5ADB9D01E46}" type="sibTrans" cxnId="{146A75A0-8D21-4832-9D8B-AE1AB3589716}">
      <dgm:prSet/>
      <dgm:spPr/>
      <dgm:t>
        <a:bodyPr/>
        <a:lstStyle/>
        <a:p>
          <a:endParaRPr lang="en-US"/>
        </a:p>
      </dgm:t>
    </dgm:pt>
    <dgm:pt modelId="{9CAA5DD3-A14F-43CD-9AAE-46341DE75F1F}">
      <dgm:prSet phldrT="[Text]"/>
      <dgm:spPr/>
      <dgm:t>
        <a:bodyPr/>
        <a:lstStyle/>
        <a:p>
          <a:r>
            <a:rPr lang="en-US" dirty="0"/>
            <a:t>Characteristics of those experiencing homelessness</a:t>
          </a:r>
        </a:p>
      </dgm:t>
    </dgm:pt>
    <dgm:pt modelId="{FE1E1E90-460B-446A-B25E-A832FC0F12AF}" type="parTrans" cxnId="{F8F08052-0865-4F57-BC55-F7B66B446939}">
      <dgm:prSet/>
      <dgm:spPr/>
      <dgm:t>
        <a:bodyPr/>
        <a:lstStyle/>
        <a:p>
          <a:endParaRPr lang="en-US"/>
        </a:p>
      </dgm:t>
    </dgm:pt>
    <dgm:pt modelId="{A3578FD7-647D-476F-8446-DBE43F4B7910}" type="sibTrans" cxnId="{F8F08052-0865-4F57-BC55-F7B66B446939}">
      <dgm:prSet/>
      <dgm:spPr/>
      <dgm:t>
        <a:bodyPr/>
        <a:lstStyle/>
        <a:p>
          <a:endParaRPr lang="en-US"/>
        </a:p>
      </dgm:t>
    </dgm:pt>
    <dgm:pt modelId="{31D81CB9-DFF9-4524-A1D0-6B1E7B87E108}">
      <dgm:prSet phldrT="[Text]"/>
      <dgm:spPr/>
      <dgm:t>
        <a:bodyPr/>
        <a:lstStyle/>
        <a:p>
          <a:r>
            <a:rPr lang="en-US" dirty="0"/>
            <a:t>New programs</a:t>
          </a:r>
        </a:p>
      </dgm:t>
    </dgm:pt>
    <dgm:pt modelId="{E2DB89A4-F82F-4F33-91DD-E73B51AC293B}" type="parTrans" cxnId="{2AE83C77-42A7-4794-A307-CCC4D3E48DA2}">
      <dgm:prSet/>
      <dgm:spPr/>
      <dgm:t>
        <a:bodyPr/>
        <a:lstStyle/>
        <a:p>
          <a:endParaRPr lang="en-US"/>
        </a:p>
      </dgm:t>
    </dgm:pt>
    <dgm:pt modelId="{B4DABA23-9E02-4D88-80B4-CEF85AB92D0B}" type="sibTrans" cxnId="{2AE83C77-42A7-4794-A307-CCC4D3E48DA2}">
      <dgm:prSet/>
      <dgm:spPr/>
      <dgm:t>
        <a:bodyPr/>
        <a:lstStyle/>
        <a:p>
          <a:endParaRPr lang="en-US"/>
        </a:p>
      </dgm:t>
    </dgm:pt>
    <dgm:pt modelId="{9833E48E-33A0-4454-B020-4308BFA2383E}">
      <dgm:prSet phldrT="[Text]"/>
      <dgm:spPr/>
      <dgm:t>
        <a:bodyPr/>
        <a:lstStyle/>
        <a:p>
          <a:r>
            <a:rPr lang="en-US" dirty="0"/>
            <a:t>Raise political awareness</a:t>
          </a:r>
        </a:p>
      </dgm:t>
    </dgm:pt>
    <dgm:pt modelId="{A908005C-60B5-4416-8E8F-621513517C7A}" type="parTrans" cxnId="{4F9112A1-A604-4F9C-823E-28A4C75C79EB}">
      <dgm:prSet/>
      <dgm:spPr/>
      <dgm:t>
        <a:bodyPr/>
        <a:lstStyle/>
        <a:p>
          <a:endParaRPr lang="en-US"/>
        </a:p>
      </dgm:t>
    </dgm:pt>
    <dgm:pt modelId="{EA19875E-311A-43AA-9F79-C5D313A40341}" type="sibTrans" cxnId="{4F9112A1-A604-4F9C-823E-28A4C75C79EB}">
      <dgm:prSet/>
      <dgm:spPr/>
      <dgm:t>
        <a:bodyPr/>
        <a:lstStyle/>
        <a:p>
          <a:endParaRPr lang="en-US"/>
        </a:p>
      </dgm:t>
    </dgm:pt>
    <dgm:pt modelId="{57D33388-99BD-4EFC-BDF1-078838510CD5}" type="pres">
      <dgm:prSet presAssocID="{EB77E1EA-CED2-408D-9992-9A24590C2E81}" presName="Name0" presStyleCnt="0">
        <dgm:presLayoutVars>
          <dgm:dir/>
          <dgm:resizeHandles val="exact"/>
        </dgm:presLayoutVars>
      </dgm:prSet>
      <dgm:spPr/>
      <dgm:t>
        <a:bodyPr/>
        <a:lstStyle/>
        <a:p>
          <a:endParaRPr lang="en-US"/>
        </a:p>
      </dgm:t>
    </dgm:pt>
    <dgm:pt modelId="{8F37C9ED-879C-4ACE-9ABA-8767D56BB2B2}" type="pres">
      <dgm:prSet presAssocID="{EB77E1EA-CED2-408D-9992-9A24590C2E81}" presName="fgShape" presStyleLbl="fgShp" presStyleIdx="0" presStyleCnt="1"/>
      <dgm:spPr/>
    </dgm:pt>
    <dgm:pt modelId="{7FE9F79A-A22A-4FFE-AC2B-CD5C4A1CF1B7}" type="pres">
      <dgm:prSet presAssocID="{EB77E1EA-CED2-408D-9992-9A24590C2E81}" presName="linComp" presStyleCnt="0"/>
      <dgm:spPr/>
    </dgm:pt>
    <dgm:pt modelId="{EB251876-5082-40CD-8AD2-A338871082FA}" type="pres">
      <dgm:prSet presAssocID="{57E1A965-172A-4509-AFDF-37FA4FDEB034}" presName="compNode" presStyleCnt="0"/>
      <dgm:spPr/>
    </dgm:pt>
    <dgm:pt modelId="{26AEA50B-B00B-4DAD-8E35-CC6A57DACB1F}" type="pres">
      <dgm:prSet presAssocID="{57E1A965-172A-4509-AFDF-37FA4FDEB034}" presName="bkgdShape" presStyleLbl="node1" presStyleIdx="0" presStyleCnt="3"/>
      <dgm:spPr/>
      <dgm:t>
        <a:bodyPr/>
        <a:lstStyle/>
        <a:p>
          <a:endParaRPr lang="en-US"/>
        </a:p>
      </dgm:t>
    </dgm:pt>
    <dgm:pt modelId="{ECFC0522-C71F-4985-BAAF-055B8B1E9923}" type="pres">
      <dgm:prSet presAssocID="{57E1A965-172A-4509-AFDF-37FA4FDEB034}" presName="nodeTx" presStyleLbl="node1" presStyleIdx="0" presStyleCnt="3">
        <dgm:presLayoutVars>
          <dgm:bulletEnabled val="1"/>
        </dgm:presLayoutVars>
      </dgm:prSet>
      <dgm:spPr/>
      <dgm:t>
        <a:bodyPr/>
        <a:lstStyle/>
        <a:p>
          <a:endParaRPr lang="en-US"/>
        </a:p>
      </dgm:t>
    </dgm:pt>
    <dgm:pt modelId="{FC571619-C09D-4721-97FB-0C251996AC37}" type="pres">
      <dgm:prSet presAssocID="{57E1A965-172A-4509-AFDF-37FA4FDEB034}" presName="invisiNode" presStyleLbl="node1" presStyleIdx="0" presStyleCnt="3"/>
      <dgm:spPr/>
    </dgm:pt>
    <dgm:pt modelId="{D779382C-3C53-4310-845C-37BC2AA7E10F}" type="pres">
      <dgm:prSet presAssocID="{57E1A965-172A-4509-AFDF-37FA4FDEB03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A62EB11-484A-4156-82B1-837D1C8E5FA4}" type="pres">
      <dgm:prSet presAssocID="{86520956-100C-4D4C-BFDB-2EC197756876}" presName="sibTrans" presStyleLbl="sibTrans2D1" presStyleIdx="0" presStyleCnt="0"/>
      <dgm:spPr/>
      <dgm:t>
        <a:bodyPr/>
        <a:lstStyle/>
        <a:p>
          <a:endParaRPr lang="en-US"/>
        </a:p>
      </dgm:t>
    </dgm:pt>
    <dgm:pt modelId="{2CFE1ECD-658B-472B-9A94-3C07DDF6AB7F}" type="pres">
      <dgm:prSet presAssocID="{2D4361BF-2D22-4A48-B0C7-15A15A71D8BE}" presName="compNode" presStyleCnt="0"/>
      <dgm:spPr/>
    </dgm:pt>
    <dgm:pt modelId="{425968B0-81BA-437A-BCCF-FDD81CA3F40A}" type="pres">
      <dgm:prSet presAssocID="{2D4361BF-2D22-4A48-B0C7-15A15A71D8BE}" presName="bkgdShape" presStyleLbl="node1" presStyleIdx="1" presStyleCnt="3"/>
      <dgm:spPr/>
      <dgm:t>
        <a:bodyPr/>
        <a:lstStyle/>
        <a:p>
          <a:endParaRPr lang="en-US"/>
        </a:p>
      </dgm:t>
    </dgm:pt>
    <dgm:pt modelId="{1F5B6F45-61E5-4F22-9631-785E0677CCA9}" type="pres">
      <dgm:prSet presAssocID="{2D4361BF-2D22-4A48-B0C7-15A15A71D8BE}" presName="nodeTx" presStyleLbl="node1" presStyleIdx="1" presStyleCnt="3">
        <dgm:presLayoutVars>
          <dgm:bulletEnabled val="1"/>
        </dgm:presLayoutVars>
      </dgm:prSet>
      <dgm:spPr/>
      <dgm:t>
        <a:bodyPr/>
        <a:lstStyle/>
        <a:p>
          <a:endParaRPr lang="en-US"/>
        </a:p>
      </dgm:t>
    </dgm:pt>
    <dgm:pt modelId="{4F577988-2B74-4DE6-B03C-E30F7DFA08F9}" type="pres">
      <dgm:prSet presAssocID="{2D4361BF-2D22-4A48-B0C7-15A15A71D8BE}" presName="invisiNode" presStyleLbl="node1" presStyleIdx="1" presStyleCnt="3"/>
      <dgm:spPr/>
    </dgm:pt>
    <dgm:pt modelId="{E382717B-13D0-439B-BF4A-F64BBE572C4A}" type="pres">
      <dgm:prSet presAssocID="{2D4361BF-2D22-4A48-B0C7-15A15A71D8BE}"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pt>
    <dgm:pt modelId="{5FB97711-1BDC-4538-9848-A86548F3B765}" type="pres">
      <dgm:prSet presAssocID="{CD695345-83E9-441D-808C-9FE78E755F38}" presName="sibTrans" presStyleLbl="sibTrans2D1" presStyleIdx="0" presStyleCnt="0"/>
      <dgm:spPr/>
      <dgm:t>
        <a:bodyPr/>
        <a:lstStyle/>
        <a:p>
          <a:endParaRPr lang="en-US"/>
        </a:p>
      </dgm:t>
    </dgm:pt>
    <dgm:pt modelId="{B3856822-6FF1-474B-BE60-A08310F67269}" type="pres">
      <dgm:prSet presAssocID="{9AB00AAD-2CD4-47C0-99D1-8389191F9350}" presName="compNode" presStyleCnt="0"/>
      <dgm:spPr/>
    </dgm:pt>
    <dgm:pt modelId="{3C699722-3578-43D8-ACE3-7F40A5F2FA8E}" type="pres">
      <dgm:prSet presAssocID="{9AB00AAD-2CD4-47C0-99D1-8389191F9350}" presName="bkgdShape" presStyleLbl="node1" presStyleIdx="2" presStyleCnt="3" custLinFactNeighborX="13729" custLinFactNeighborY="19476"/>
      <dgm:spPr/>
      <dgm:t>
        <a:bodyPr/>
        <a:lstStyle/>
        <a:p>
          <a:endParaRPr lang="en-US"/>
        </a:p>
      </dgm:t>
    </dgm:pt>
    <dgm:pt modelId="{2E85010F-50AC-4F12-9109-7E7921677207}" type="pres">
      <dgm:prSet presAssocID="{9AB00AAD-2CD4-47C0-99D1-8389191F9350}" presName="nodeTx" presStyleLbl="node1" presStyleIdx="2" presStyleCnt="3">
        <dgm:presLayoutVars>
          <dgm:bulletEnabled val="1"/>
        </dgm:presLayoutVars>
      </dgm:prSet>
      <dgm:spPr/>
      <dgm:t>
        <a:bodyPr/>
        <a:lstStyle/>
        <a:p>
          <a:endParaRPr lang="en-US"/>
        </a:p>
      </dgm:t>
    </dgm:pt>
    <dgm:pt modelId="{ED9EC7F2-CDED-420F-ABC7-899B38B6B651}" type="pres">
      <dgm:prSet presAssocID="{9AB00AAD-2CD4-47C0-99D1-8389191F9350}" presName="invisiNode" presStyleLbl="node1" presStyleIdx="2" presStyleCnt="3"/>
      <dgm:spPr/>
    </dgm:pt>
    <dgm:pt modelId="{5D742DA8-7BB3-4F46-BBC6-64C8F8556FC9}" type="pres">
      <dgm:prSet presAssocID="{9AB00AAD-2CD4-47C0-99D1-8389191F9350}"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pt>
  </dgm:ptLst>
  <dgm:cxnLst>
    <dgm:cxn modelId="{88FD62CD-E79F-4D17-87DC-1B27579D20B2}" type="presOf" srcId="{FEF53D83-E820-436C-829A-377CAB1EC1F9}" destId="{26AEA50B-B00B-4DAD-8E35-CC6A57DACB1F}" srcOrd="0" destOrd="1" presId="urn:microsoft.com/office/officeart/2005/8/layout/hList7"/>
    <dgm:cxn modelId="{BF4BB0E6-18D1-4B1D-866D-C511B21443B6}" type="presOf" srcId="{9833E48E-33A0-4454-B020-4308BFA2383E}" destId="{3C699722-3578-43D8-ACE3-7F40A5F2FA8E}" srcOrd="0" destOrd="2" presId="urn:microsoft.com/office/officeart/2005/8/layout/hList7"/>
    <dgm:cxn modelId="{B306707D-EF52-4EAB-96F4-E4F33DF13AC7}" type="presOf" srcId="{06E05AB1-A46A-4A2B-A1B7-C4FBA390CE72}" destId="{2E85010F-50AC-4F12-9109-7E7921677207}" srcOrd="1" destOrd="1" presId="urn:microsoft.com/office/officeart/2005/8/layout/hList7"/>
    <dgm:cxn modelId="{2AE83C77-42A7-4794-A307-CCC4D3E48DA2}" srcId="{2D4361BF-2D22-4A48-B0C7-15A15A71D8BE}" destId="{31D81CB9-DFF9-4524-A1D0-6B1E7B87E108}" srcOrd="2" destOrd="0" parTransId="{E2DB89A4-F82F-4F33-91DD-E73B51AC293B}" sibTransId="{B4DABA23-9E02-4D88-80B4-CEF85AB92D0B}"/>
    <dgm:cxn modelId="{F7F96535-A088-44F0-802A-6B9C4CCE44CE}" type="presOf" srcId="{57E1A965-172A-4509-AFDF-37FA4FDEB034}" destId="{26AEA50B-B00B-4DAD-8E35-CC6A57DACB1F}" srcOrd="0" destOrd="0" presId="urn:microsoft.com/office/officeart/2005/8/layout/hList7"/>
    <dgm:cxn modelId="{F7AD4AA8-B3AB-4E84-9661-C3AF0DDD4623}" srcId="{57E1A965-172A-4509-AFDF-37FA4FDEB034}" destId="{FEF53D83-E820-436C-829A-377CAB1EC1F9}" srcOrd="0" destOrd="0" parTransId="{5A62A91D-A195-4CC7-A4E6-FEA1C908398E}" sibTransId="{0650D695-602A-4D77-A3FF-498238FB2901}"/>
    <dgm:cxn modelId="{76BC5685-B9DD-46E2-BE0E-3FEBB03038D3}" srcId="{EB77E1EA-CED2-408D-9992-9A24590C2E81}" destId="{57E1A965-172A-4509-AFDF-37FA4FDEB034}" srcOrd="0" destOrd="0" parTransId="{99C80FFD-E265-4FFD-B60F-D9DEB2D6A284}" sibTransId="{86520956-100C-4D4C-BFDB-2EC197756876}"/>
    <dgm:cxn modelId="{F2C854EF-14CF-44AB-84F3-07DF0E1DC240}" type="presOf" srcId="{CD695345-83E9-441D-808C-9FE78E755F38}" destId="{5FB97711-1BDC-4538-9848-A86548F3B765}" srcOrd="0" destOrd="0" presId="urn:microsoft.com/office/officeart/2005/8/layout/hList7"/>
    <dgm:cxn modelId="{E3B85150-9BEC-41E4-8259-119CE557D633}" type="presOf" srcId="{86520956-100C-4D4C-BFDB-2EC197756876}" destId="{6A62EB11-484A-4156-82B1-837D1C8E5FA4}" srcOrd="0" destOrd="0" presId="urn:microsoft.com/office/officeart/2005/8/layout/hList7"/>
    <dgm:cxn modelId="{F8F08052-0865-4F57-BC55-F7B66B446939}" srcId="{2D4361BF-2D22-4A48-B0C7-15A15A71D8BE}" destId="{9CAA5DD3-A14F-43CD-9AAE-46341DE75F1F}" srcOrd="1" destOrd="0" parTransId="{FE1E1E90-460B-446A-B25E-A832FC0F12AF}" sibTransId="{A3578FD7-647D-476F-8446-DBE43F4B7910}"/>
    <dgm:cxn modelId="{66001AEE-ADAC-4508-9A92-A84D881A2FCA}" type="presOf" srcId="{FEF53D83-E820-436C-829A-377CAB1EC1F9}" destId="{ECFC0522-C71F-4985-BAAF-055B8B1E9923}" srcOrd="1" destOrd="1" presId="urn:microsoft.com/office/officeart/2005/8/layout/hList7"/>
    <dgm:cxn modelId="{7892C2C4-DD2C-4873-9A2E-11DADC9B3419}" type="presOf" srcId="{9AB00AAD-2CD4-47C0-99D1-8389191F9350}" destId="{2E85010F-50AC-4F12-9109-7E7921677207}" srcOrd="1" destOrd="0" presId="urn:microsoft.com/office/officeart/2005/8/layout/hList7"/>
    <dgm:cxn modelId="{B43990C7-85B0-455D-AB0B-A6D259A3042B}" type="presOf" srcId="{9CAA5DD3-A14F-43CD-9AAE-46341DE75F1F}" destId="{425968B0-81BA-437A-BCCF-FDD81CA3F40A}" srcOrd="0" destOrd="2" presId="urn:microsoft.com/office/officeart/2005/8/layout/hList7"/>
    <dgm:cxn modelId="{9CFAB920-76D3-416E-AA7E-9F878FE8BDC9}" srcId="{EB77E1EA-CED2-408D-9992-9A24590C2E81}" destId="{9AB00AAD-2CD4-47C0-99D1-8389191F9350}" srcOrd="2" destOrd="0" parTransId="{93B1B20C-AFA8-47AA-8BB3-13CF0526682F}" sibTransId="{CEA4669D-CBE8-4690-8F06-E5240FBEC040}"/>
    <dgm:cxn modelId="{3CE8B4BD-3BE3-4864-803D-A0A7AEB241DB}" type="presOf" srcId="{2D4361BF-2D22-4A48-B0C7-15A15A71D8BE}" destId="{1F5B6F45-61E5-4F22-9631-785E0677CCA9}" srcOrd="1" destOrd="0" presId="urn:microsoft.com/office/officeart/2005/8/layout/hList7"/>
    <dgm:cxn modelId="{B3892E31-7B05-44F9-A971-3715D6537CC9}" type="presOf" srcId="{9CAA5DD3-A14F-43CD-9AAE-46341DE75F1F}" destId="{1F5B6F45-61E5-4F22-9631-785E0677CCA9}" srcOrd="1" destOrd="2" presId="urn:microsoft.com/office/officeart/2005/8/layout/hList7"/>
    <dgm:cxn modelId="{1B5D17BD-FB83-4F01-BE47-F504C894686A}" type="presOf" srcId="{9AB00AAD-2CD4-47C0-99D1-8389191F9350}" destId="{3C699722-3578-43D8-ACE3-7F40A5F2FA8E}" srcOrd="0" destOrd="0" presId="urn:microsoft.com/office/officeart/2005/8/layout/hList7"/>
    <dgm:cxn modelId="{709A2291-8FCA-4D34-8F8E-2613B7FCB9D6}" type="presOf" srcId="{9833E48E-33A0-4454-B020-4308BFA2383E}" destId="{2E85010F-50AC-4F12-9109-7E7921677207}" srcOrd="1" destOrd="2" presId="urn:microsoft.com/office/officeart/2005/8/layout/hList7"/>
    <dgm:cxn modelId="{0BEFE087-5C63-4BD1-BCA7-0234F3FAE2BA}" srcId="{EB77E1EA-CED2-408D-9992-9A24590C2E81}" destId="{2D4361BF-2D22-4A48-B0C7-15A15A71D8BE}" srcOrd="1" destOrd="0" parTransId="{E55B8E34-F678-469E-ACBD-9883A18A26A8}" sibTransId="{CD695345-83E9-441D-808C-9FE78E755F38}"/>
    <dgm:cxn modelId="{6AC52A19-882D-4396-9FD5-2F1529DE6405}" type="presOf" srcId="{31D81CB9-DFF9-4524-A1D0-6B1E7B87E108}" destId="{1F5B6F45-61E5-4F22-9631-785E0677CCA9}" srcOrd="1" destOrd="3" presId="urn:microsoft.com/office/officeart/2005/8/layout/hList7"/>
    <dgm:cxn modelId="{AB6B1CFC-EAFC-4687-83F5-D667564A5AC8}" srcId="{2D4361BF-2D22-4A48-B0C7-15A15A71D8BE}" destId="{6DE8E632-F234-4046-AACE-BEBD9AA7D862}" srcOrd="0" destOrd="0" parTransId="{FAD07A4E-6489-4088-9A4C-31BD89A89F40}" sibTransId="{F3E846EF-5332-4261-9A85-D8FEFBCA0BDA}"/>
    <dgm:cxn modelId="{359892BA-78F1-487A-B179-1FD953B82F06}" type="presOf" srcId="{06E05AB1-A46A-4A2B-A1B7-C4FBA390CE72}" destId="{3C699722-3578-43D8-ACE3-7F40A5F2FA8E}" srcOrd="0" destOrd="1" presId="urn:microsoft.com/office/officeart/2005/8/layout/hList7"/>
    <dgm:cxn modelId="{886FE678-A748-4999-9924-6085DF44EBC2}" type="presOf" srcId="{31D81CB9-DFF9-4524-A1D0-6B1E7B87E108}" destId="{425968B0-81BA-437A-BCCF-FDD81CA3F40A}" srcOrd="0" destOrd="3" presId="urn:microsoft.com/office/officeart/2005/8/layout/hList7"/>
    <dgm:cxn modelId="{7E50F3EC-DDAF-45D1-87D3-00A844EA6FBD}" type="presOf" srcId="{6DE8E632-F234-4046-AACE-BEBD9AA7D862}" destId="{425968B0-81BA-437A-BCCF-FDD81CA3F40A}" srcOrd="0" destOrd="1" presId="urn:microsoft.com/office/officeart/2005/8/layout/hList7"/>
    <dgm:cxn modelId="{4F9112A1-A604-4F9C-823E-28A4C75C79EB}" srcId="{9AB00AAD-2CD4-47C0-99D1-8389191F9350}" destId="{9833E48E-33A0-4454-B020-4308BFA2383E}" srcOrd="1" destOrd="0" parTransId="{A908005C-60B5-4416-8E8F-621513517C7A}" sibTransId="{EA19875E-311A-43AA-9F79-C5D313A40341}"/>
    <dgm:cxn modelId="{32822AD9-6254-4464-B553-B7EDACBD83B7}" type="presOf" srcId="{EB77E1EA-CED2-408D-9992-9A24590C2E81}" destId="{57D33388-99BD-4EFC-BDF1-078838510CD5}" srcOrd="0" destOrd="0" presId="urn:microsoft.com/office/officeart/2005/8/layout/hList7"/>
    <dgm:cxn modelId="{29BCA4E0-EA2B-4181-8A16-02E001862C14}" type="presOf" srcId="{6DE8E632-F234-4046-AACE-BEBD9AA7D862}" destId="{1F5B6F45-61E5-4F22-9631-785E0677CCA9}" srcOrd="1" destOrd="1" presId="urn:microsoft.com/office/officeart/2005/8/layout/hList7"/>
    <dgm:cxn modelId="{146A75A0-8D21-4832-9D8B-AE1AB3589716}" srcId="{9AB00AAD-2CD4-47C0-99D1-8389191F9350}" destId="{06E05AB1-A46A-4A2B-A1B7-C4FBA390CE72}" srcOrd="0" destOrd="0" parTransId="{3CA3BB62-6034-4213-84AC-E0F87B2A5107}" sibTransId="{AA1D2248-72E1-4188-A364-B5ADB9D01E46}"/>
    <dgm:cxn modelId="{63D93CB6-3D56-4CDF-8BD8-737D7D6EA365}" type="presOf" srcId="{57E1A965-172A-4509-AFDF-37FA4FDEB034}" destId="{ECFC0522-C71F-4985-BAAF-055B8B1E9923}" srcOrd="1" destOrd="0" presId="urn:microsoft.com/office/officeart/2005/8/layout/hList7"/>
    <dgm:cxn modelId="{6A1AA299-7E43-4F32-B410-9BCA33066F2F}" type="presOf" srcId="{2D4361BF-2D22-4A48-B0C7-15A15A71D8BE}" destId="{425968B0-81BA-437A-BCCF-FDD81CA3F40A}" srcOrd="0" destOrd="0" presId="urn:microsoft.com/office/officeart/2005/8/layout/hList7"/>
    <dgm:cxn modelId="{B76597F5-1F90-4FBB-B61A-8707003E5CEA}" type="presParOf" srcId="{57D33388-99BD-4EFC-BDF1-078838510CD5}" destId="{8F37C9ED-879C-4ACE-9ABA-8767D56BB2B2}" srcOrd="0" destOrd="0" presId="urn:microsoft.com/office/officeart/2005/8/layout/hList7"/>
    <dgm:cxn modelId="{935B99E3-3BA4-4A46-9A4D-BB1E941BE2CE}" type="presParOf" srcId="{57D33388-99BD-4EFC-BDF1-078838510CD5}" destId="{7FE9F79A-A22A-4FFE-AC2B-CD5C4A1CF1B7}" srcOrd="1" destOrd="0" presId="urn:microsoft.com/office/officeart/2005/8/layout/hList7"/>
    <dgm:cxn modelId="{4C04CA3D-0207-4C7D-9652-14CF61C2BF14}" type="presParOf" srcId="{7FE9F79A-A22A-4FFE-AC2B-CD5C4A1CF1B7}" destId="{EB251876-5082-40CD-8AD2-A338871082FA}" srcOrd="0" destOrd="0" presId="urn:microsoft.com/office/officeart/2005/8/layout/hList7"/>
    <dgm:cxn modelId="{48F7F288-C9D1-4DAD-982A-43E7DBEFCB31}" type="presParOf" srcId="{EB251876-5082-40CD-8AD2-A338871082FA}" destId="{26AEA50B-B00B-4DAD-8E35-CC6A57DACB1F}" srcOrd="0" destOrd="0" presId="urn:microsoft.com/office/officeart/2005/8/layout/hList7"/>
    <dgm:cxn modelId="{0A17027D-DFAC-4EB3-80F3-42A117A9C3D6}" type="presParOf" srcId="{EB251876-5082-40CD-8AD2-A338871082FA}" destId="{ECFC0522-C71F-4985-BAAF-055B8B1E9923}" srcOrd="1" destOrd="0" presId="urn:microsoft.com/office/officeart/2005/8/layout/hList7"/>
    <dgm:cxn modelId="{A2A42689-BAB9-400E-B05D-3D621F2D33E8}" type="presParOf" srcId="{EB251876-5082-40CD-8AD2-A338871082FA}" destId="{FC571619-C09D-4721-97FB-0C251996AC37}" srcOrd="2" destOrd="0" presId="urn:microsoft.com/office/officeart/2005/8/layout/hList7"/>
    <dgm:cxn modelId="{FBF0A205-4929-4177-AFF6-3F9CF9E4802A}" type="presParOf" srcId="{EB251876-5082-40CD-8AD2-A338871082FA}" destId="{D779382C-3C53-4310-845C-37BC2AA7E10F}" srcOrd="3" destOrd="0" presId="urn:microsoft.com/office/officeart/2005/8/layout/hList7"/>
    <dgm:cxn modelId="{C27FF4DD-752D-4EFB-9737-C5532BE41801}" type="presParOf" srcId="{7FE9F79A-A22A-4FFE-AC2B-CD5C4A1CF1B7}" destId="{6A62EB11-484A-4156-82B1-837D1C8E5FA4}" srcOrd="1" destOrd="0" presId="urn:microsoft.com/office/officeart/2005/8/layout/hList7"/>
    <dgm:cxn modelId="{1815FBB0-1EC3-46DD-AA47-E6C233AA27AF}" type="presParOf" srcId="{7FE9F79A-A22A-4FFE-AC2B-CD5C4A1CF1B7}" destId="{2CFE1ECD-658B-472B-9A94-3C07DDF6AB7F}" srcOrd="2" destOrd="0" presId="urn:microsoft.com/office/officeart/2005/8/layout/hList7"/>
    <dgm:cxn modelId="{5A8CC19D-4914-49EA-9378-B4033D6A71FB}" type="presParOf" srcId="{2CFE1ECD-658B-472B-9A94-3C07DDF6AB7F}" destId="{425968B0-81BA-437A-BCCF-FDD81CA3F40A}" srcOrd="0" destOrd="0" presId="urn:microsoft.com/office/officeart/2005/8/layout/hList7"/>
    <dgm:cxn modelId="{4DC02C51-9D18-4F68-A5EC-50DB97A44D0E}" type="presParOf" srcId="{2CFE1ECD-658B-472B-9A94-3C07DDF6AB7F}" destId="{1F5B6F45-61E5-4F22-9631-785E0677CCA9}" srcOrd="1" destOrd="0" presId="urn:microsoft.com/office/officeart/2005/8/layout/hList7"/>
    <dgm:cxn modelId="{E2CF4805-5095-432D-B072-59B1DCC1B4E3}" type="presParOf" srcId="{2CFE1ECD-658B-472B-9A94-3C07DDF6AB7F}" destId="{4F577988-2B74-4DE6-B03C-E30F7DFA08F9}" srcOrd="2" destOrd="0" presId="urn:microsoft.com/office/officeart/2005/8/layout/hList7"/>
    <dgm:cxn modelId="{9E7AFC04-47E6-4E79-87D6-15D58B775622}" type="presParOf" srcId="{2CFE1ECD-658B-472B-9A94-3C07DDF6AB7F}" destId="{E382717B-13D0-439B-BF4A-F64BBE572C4A}" srcOrd="3" destOrd="0" presId="urn:microsoft.com/office/officeart/2005/8/layout/hList7"/>
    <dgm:cxn modelId="{E7C9CDE6-4759-4159-9A66-CF8C8B53590C}" type="presParOf" srcId="{7FE9F79A-A22A-4FFE-AC2B-CD5C4A1CF1B7}" destId="{5FB97711-1BDC-4538-9848-A86548F3B765}" srcOrd="3" destOrd="0" presId="urn:microsoft.com/office/officeart/2005/8/layout/hList7"/>
    <dgm:cxn modelId="{1F7EA23E-3FEB-4B92-A54C-8A44F8F68B17}" type="presParOf" srcId="{7FE9F79A-A22A-4FFE-AC2B-CD5C4A1CF1B7}" destId="{B3856822-6FF1-474B-BE60-A08310F67269}" srcOrd="4" destOrd="0" presId="urn:microsoft.com/office/officeart/2005/8/layout/hList7"/>
    <dgm:cxn modelId="{C90B262C-904C-4338-B609-3C2459B53D28}" type="presParOf" srcId="{B3856822-6FF1-474B-BE60-A08310F67269}" destId="{3C699722-3578-43D8-ACE3-7F40A5F2FA8E}" srcOrd="0" destOrd="0" presId="urn:microsoft.com/office/officeart/2005/8/layout/hList7"/>
    <dgm:cxn modelId="{5239CD5A-DCBD-4E4B-93E2-E729D3CAB67D}" type="presParOf" srcId="{B3856822-6FF1-474B-BE60-A08310F67269}" destId="{2E85010F-50AC-4F12-9109-7E7921677207}" srcOrd="1" destOrd="0" presId="urn:microsoft.com/office/officeart/2005/8/layout/hList7"/>
    <dgm:cxn modelId="{A29F2E76-2569-46E8-9E40-E3126DA17B69}" type="presParOf" srcId="{B3856822-6FF1-474B-BE60-A08310F67269}" destId="{ED9EC7F2-CDED-420F-ABC7-899B38B6B651}" srcOrd="2" destOrd="0" presId="urn:microsoft.com/office/officeart/2005/8/layout/hList7"/>
    <dgm:cxn modelId="{B1E10D11-16EA-42A7-A18C-A951B6231881}" type="presParOf" srcId="{B3856822-6FF1-474B-BE60-A08310F67269}" destId="{5D742DA8-7BB3-4F46-BBC6-64C8F8556FC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EA50B-B00B-4DAD-8E35-CC6A57DACB1F}">
      <dsp:nvSpPr>
        <dsp:cNvPr id="0" name=""/>
        <dsp:cNvSpPr/>
      </dsp:nvSpPr>
      <dsp:spPr>
        <a:xfrm>
          <a:off x="1413" y="0"/>
          <a:ext cx="2199219" cy="447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a:t>FUNDING</a:t>
          </a:r>
        </a:p>
        <a:p>
          <a:pPr marL="114300" lvl="1" indent="-114300" algn="l" defTabSz="533400">
            <a:lnSpc>
              <a:spcPct val="90000"/>
            </a:lnSpc>
            <a:spcBef>
              <a:spcPct val="0"/>
            </a:spcBef>
            <a:spcAft>
              <a:spcPct val="15000"/>
            </a:spcAft>
            <a:buChar char="••"/>
          </a:pPr>
          <a:r>
            <a:rPr lang="en-US" sz="1200" kern="1200" dirty="0"/>
            <a:t>Eligibility to apply for </a:t>
          </a:r>
          <a:r>
            <a:rPr lang="en-US" sz="1200" kern="1200" dirty="0" err="1"/>
            <a:t>CoC</a:t>
          </a:r>
          <a:r>
            <a:rPr lang="en-US" sz="1200" kern="1200" dirty="0"/>
            <a:t> funds</a:t>
          </a:r>
        </a:p>
      </dsp:txBody>
      <dsp:txXfrm>
        <a:off x="1413" y="1789374"/>
        <a:ext cx="2199219" cy="1789374"/>
      </dsp:txXfrm>
    </dsp:sp>
    <dsp:sp modelId="{D779382C-3C53-4310-845C-37BC2AA7E10F}">
      <dsp:nvSpPr>
        <dsp:cNvPr id="0" name=""/>
        <dsp:cNvSpPr/>
      </dsp:nvSpPr>
      <dsp:spPr>
        <a:xfrm>
          <a:off x="356196" y="268406"/>
          <a:ext cx="1489654" cy="14896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5968B0-81BA-437A-BCCF-FDD81CA3F40A}">
      <dsp:nvSpPr>
        <dsp:cNvPr id="0" name=""/>
        <dsp:cNvSpPr/>
      </dsp:nvSpPr>
      <dsp:spPr>
        <a:xfrm>
          <a:off x="2266609" y="0"/>
          <a:ext cx="2199219" cy="447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a:t>EXTENT</a:t>
          </a:r>
        </a:p>
        <a:p>
          <a:pPr marL="114300" lvl="1" indent="-114300" algn="l" defTabSz="533400">
            <a:lnSpc>
              <a:spcPct val="90000"/>
            </a:lnSpc>
            <a:spcBef>
              <a:spcPct val="0"/>
            </a:spcBef>
            <a:spcAft>
              <a:spcPct val="15000"/>
            </a:spcAft>
            <a:buChar char="••"/>
          </a:pPr>
          <a:r>
            <a:rPr lang="en-US" sz="1200" kern="1200" dirty="0"/>
            <a:t>Trends of homelessness in the local area</a:t>
          </a:r>
        </a:p>
        <a:p>
          <a:pPr marL="114300" lvl="1" indent="-114300" algn="l" defTabSz="533400">
            <a:lnSpc>
              <a:spcPct val="90000"/>
            </a:lnSpc>
            <a:spcBef>
              <a:spcPct val="0"/>
            </a:spcBef>
            <a:spcAft>
              <a:spcPct val="15000"/>
            </a:spcAft>
            <a:buChar char="••"/>
          </a:pPr>
          <a:r>
            <a:rPr lang="en-US" sz="1200" kern="1200" dirty="0"/>
            <a:t>Characteristics of those experiencing homelessness</a:t>
          </a:r>
        </a:p>
        <a:p>
          <a:pPr marL="114300" lvl="1" indent="-114300" algn="l" defTabSz="533400">
            <a:lnSpc>
              <a:spcPct val="90000"/>
            </a:lnSpc>
            <a:spcBef>
              <a:spcPct val="0"/>
            </a:spcBef>
            <a:spcAft>
              <a:spcPct val="15000"/>
            </a:spcAft>
            <a:buChar char="••"/>
          </a:pPr>
          <a:r>
            <a:rPr lang="en-US" sz="1200" kern="1200" dirty="0"/>
            <a:t>New programs</a:t>
          </a:r>
        </a:p>
      </dsp:txBody>
      <dsp:txXfrm>
        <a:off x="2266609" y="1789374"/>
        <a:ext cx="2199219" cy="1789374"/>
      </dsp:txXfrm>
    </dsp:sp>
    <dsp:sp modelId="{E382717B-13D0-439B-BF4A-F64BBE572C4A}">
      <dsp:nvSpPr>
        <dsp:cNvPr id="0" name=""/>
        <dsp:cNvSpPr/>
      </dsp:nvSpPr>
      <dsp:spPr>
        <a:xfrm>
          <a:off x="2621391" y="268406"/>
          <a:ext cx="1489654" cy="148965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99722-3578-43D8-ACE3-7F40A5F2FA8E}">
      <dsp:nvSpPr>
        <dsp:cNvPr id="0" name=""/>
        <dsp:cNvSpPr/>
      </dsp:nvSpPr>
      <dsp:spPr>
        <a:xfrm>
          <a:off x="4533218" y="0"/>
          <a:ext cx="2199219" cy="447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a:t>AWARENESS</a:t>
          </a:r>
        </a:p>
        <a:p>
          <a:pPr marL="114300" lvl="1" indent="-114300" algn="l" defTabSz="533400">
            <a:lnSpc>
              <a:spcPct val="90000"/>
            </a:lnSpc>
            <a:spcBef>
              <a:spcPct val="0"/>
            </a:spcBef>
            <a:spcAft>
              <a:spcPct val="15000"/>
            </a:spcAft>
            <a:buChar char="••"/>
          </a:pPr>
          <a:r>
            <a:rPr lang="en-US" sz="1200" kern="1200" dirty="0"/>
            <a:t>Raise community awareness</a:t>
          </a:r>
        </a:p>
        <a:p>
          <a:pPr marL="114300" lvl="1" indent="-114300" algn="l" defTabSz="533400">
            <a:lnSpc>
              <a:spcPct val="90000"/>
            </a:lnSpc>
            <a:spcBef>
              <a:spcPct val="0"/>
            </a:spcBef>
            <a:spcAft>
              <a:spcPct val="15000"/>
            </a:spcAft>
            <a:buChar char="••"/>
          </a:pPr>
          <a:r>
            <a:rPr lang="en-US" sz="1200" kern="1200" dirty="0"/>
            <a:t>Raise political awareness</a:t>
          </a:r>
        </a:p>
      </dsp:txBody>
      <dsp:txXfrm>
        <a:off x="4533218" y="1789374"/>
        <a:ext cx="2199219" cy="1789374"/>
      </dsp:txXfrm>
    </dsp:sp>
    <dsp:sp modelId="{5D742DA8-7BB3-4F46-BBC6-64C8F8556FC9}">
      <dsp:nvSpPr>
        <dsp:cNvPr id="0" name=""/>
        <dsp:cNvSpPr/>
      </dsp:nvSpPr>
      <dsp:spPr>
        <a:xfrm>
          <a:off x="4886587" y="268406"/>
          <a:ext cx="1489654" cy="14896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37C9ED-879C-4ACE-9ABA-8767D56BB2B2}">
      <dsp:nvSpPr>
        <dsp:cNvPr id="0" name=""/>
        <dsp:cNvSpPr/>
      </dsp:nvSpPr>
      <dsp:spPr>
        <a:xfrm>
          <a:off x="269297" y="3578748"/>
          <a:ext cx="6193842" cy="67101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9723B-7EDD-4321-AC45-88EF8B895097}" type="datetimeFigureOut">
              <a:rPr lang="en-US" smtClean="0"/>
              <a:t>12/18/2017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F2AD4-08BA-48D5-B1C8-7E41ED1378C4}" type="slidenum">
              <a:rPr lang="en-US" smtClean="0"/>
              <a:t>‹#›</a:t>
            </a:fld>
            <a:endParaRPr lang="en-US"/>
          </a:p>
        </p:txBody>
      </p:sp>
    </p:spTree>
    <p:extLst>
      <p:ext uri="{BB962C8B-B14F-4D97-AF65-F5344CB8AC3E}">
        <p14:creationId xmlns:p14="http://schemas.microsoft.com/office/powerpoint/2010/main" val="266918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BC21C3-3B5A-45D8-AC87-8218CC43FBD0}" type="slidenum">
              <a:rPr lang="en-US" smtClean="0"/>
              <a:t>4</a:t>
            </a:fld>
            <a:endParaRPr lang="en-US"/>
          </a:p>
        </p:txBody>
      </p:sp>
    </p:spTree>
    <p:extLst>
      <p:ext uri="{BB962C8B-B14F-4D97-AF65-F5344CB8AC3E}">
        <p14:creationId xmlns:p14="http://schemas.microsoft.com/office/powerpoint/2010/main" val="2325991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smtClean="0"/>
              <a:t>Shelter Count Training</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4" y="2408108"/>
            <a:ext cx="10515600" cy="1325563"/>
          </a:xfrm>
        </p:spPr>
        <p:txBody>
          <a:bodyPr/>
          <a:lstStyle/>
          <a:p>
            <a:pPr algn="ctr"/>
            <a:r>
              <a:rPr lang="en-US" dirty="0" smtClean="0"/>
              <a:t>Counting Us App</a:t>
            </a:r>
            <a:endParaRPr lang="en-US" dirty="0"/>
          </a:p>
        </p:txBody>
      </p:sp>
    </p:spTree>
    <p:extLst>
      <p:ext uri="{BB962C8B-B14F-4D97-AF65-F5344CB8AC3E}">
        <p14:creationId xmlns:p14="http://schemas.microsoft.com/office/powerpoint/2010/main" val="313099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1" y="2340883"/>
            <a:ext cx="10515600" cy="1325563"/>
          </a:xfrm>
        </p:spPr>
        <p:txBody>
          <a:bodyPr>
            <a:noAutofit/>
          </a:bodyPr>
          <a:lstStyle/>
          <a:p>
            <a:pPr algn="ctr"/>
            <a:r>
              <a:rPr lang="en-US" sz="5400" dirty="0" smtClean="0"/>
              <a:t>THANK YOU FOR ALL YOUR HARD WORK!!!</a:t>
            </a:r>
            <a:endParaRPr lang="en-US" sz="5400" dirty="0"/>
          </a:p>
        </p:txBody>
      </p:sp>
    </p:spTree>
    <p:extLst>
      <p:ext uri="{BB962C8B-B14F-4D97-AF65-F5344CB8AC3E}">
        <p14:creationId xmlns:p14="http://schemas.microsoft.com/office/powerpoint/2010/main" val="350607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smtClean="0"/>
              <a:t>Overview</a:t>
            </a:r>
          </a:p>
          <a:p>
            <a:r>
              <a:rPr lang="en-US" dirty="0" smtClean="0"/>
              <a:t>Shelter Information</a:t>
            </a:r>
            <a:endParaRPr lang="en-US" dirty="0"/>
          </a:p>
          <a:p>
            <a:r>
              <a:rPr lang="en-US" dirty="0"/>
              <a:t>How to enter a “Service” </a:t>
            </a:r>
          </a:p>
          <a:p>
            <a:r>
              <a:rPr lang="en-US" dirty="0"/>
              <a:t>How to run a </a:t>
            </a:r>
            <a:r>
              <a:rPr lang="en-US" dirty="0" smtClean="0"/>
              <a:t>“PIT Report</a:t>
            </a:r>
            <a:r>
              <a:rPr lang="en-US" dirty="0"/>
              <a:t>”</a:t>
            </a:r>
          </a:p>
          <a:p>
            <a:r>
              <a:rPr lang="en-US" dirty="0"/>
              <a:t>Counting Us </a:t>
            </a:r>
            <a:r>
              <a:rPr lang="en-US" dirty="0" smtClean="0"/>
              <a:t>Application</a:t>
            </a:r>
            <a:endParaRPr lang="en-US" dirty="0"/>
          </a:p>
        </p:txBody>
      </p:sp>
    </p:spTree>
    <p:extLst>
      <p:ext uri="{BB962C8B-B14F-4D97-AF65-F5344CB8AC3E}">
        <p14:creationId xmlns:p14="http://schemas.microsoft.com/office/powerpoint/2010/main" val="1940507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Point-In-Time Count?</a:t>
            </a:r>
            <a:endParaRPr lang="en-US" dirty="0"/>
          </a:p>
        </p:txBody>
      </p:sp>
      <p:sp>
        <p:nvSpPr>
          <p:cNvPr id="3" name="Content Placeholder 2"/>
          <p:cNvSpPr>
            <a:spLocks noGrp="1"/>
          </p:cNvSpPr>
          <p:nvPr>
            <p:ph idx="1"/>
          </p:nvPr>
        </p:nvSpPr>
        <p:spPr>
          <a:xfrm>
            <a:off x="838200" y="1825625"/>
            <a:ext cx="10515600" cy="3479620"/>
          </a:xfrm>
        </p:spPr>
        <p:txBody>
          <a:bodyPr>
            <a:normAutofit/>
          </a:bodyPr>
          <a:lstStyle/>
          <a:p>
            <a:r>
              <a:rPr lang="en-US" dirty="0"/>
              <a:t>A snapshot of how many homeless individuals </a:t>
            </a:r>
            <a:r>
              <a:rPr lang="en-US" dirty="0" smtClean="0"/>
              <a:t>are in </a:t>
            </a:r>
            <a:r>
              <a:rPr lang="en-US" dirty="0"/>
              <a:t>your </a:t>
            </a:r>
            <a:r>
              <a:rPr lang="en-US" dirty="0" smtClean="0"/>
              <a:t>community on a single day.</a:t>
            </a:r>
            <a:endParaRPr lang="en-US" dirty="0"/>
          </a:p>
          <a:p>
            <a:r>
              <a:rPr lang="en-US" dirty="0" smtClean="0"/>
              <a:t>On </a:t>
            </a:r>
            <a:r>
              <a:rPr lang="en-US" dirty="0"/>
              <a:t>the local level, point-in-time counts help communities plan services and programs to appropriately address local needs, measure progress in decreasing homelessness, and identify strengths and gaps in a community’s current homelessness assistance system</a:t>
            </a:r>
            <a:r>
              <a:rPr lang="en-US" dirty="0" smtClean="0"/>
              <a:t>.</a:t>
            </a:r>
          </a:p>
          <a:p>
            <a:endParaRPr lang="en-US" dirty="0"/>
          </a:p>
          <a:p>
            <a:endParaRPr lang="en-US" dirty="0"/>
          </a:p>
        </p:txBody>
      </p:sp>
    </p:spTree>
    <p:extLst>
      <p:ext uri="{BB962C8B-B14F-4D97-AF65-F5344CB8AC3E}">
        <p14:creationId xmlns:p14="http://schemas.microsoft.com/office/powerpoint/2010/main" val="326262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a:t>
            </a:r>
            <a:r>
              <a:rPr lang="en-US" dirty="0" smtClean="0"/>
              <a:t>count…</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ndParaRPr>
          </a:p>
        </p:txBody>
      </p:sp>
      <p:graphicFrame>
        <p:nvGraphicFramePr>
          <p:cNvPr id="6" name="Diagram 5"/>
          <p:cNvGraphicFramePr/>
          <p:nvPr>
            <p:extLst/>
          </p:nvPr>
        </p:nvGraphicFramePr>
        <p:xfrm>
          <a:off x="2729781" y="1812208"/>
          <a:ext cx="6732438" cy="447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80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09"/>
            <a:ext cx="10515600" cy="1325563"/>
          </a:xfrm>
        </p:spPr>
        <p:txBody>
          <a:bodyPr/>
          <a:lstStyle/>
          <a:p>
            <a:r>
              <a:rPr lang="en-US" dirty="0" smtClean="0"/>
              <a:t>Shelter </a:t>
            </a:r>
            <a:r>
              <a:rPr lang="en-US" dirty="0" smtClean="0"/>
              <a:t>Count</a:t>
            </a:r>
            <a:endParaRPr lang="en-US" dirty="0"/>
          </a:p>
        </p:txBody>
      </p:sp>
      <p:sp>
        <p:nvSpPr>
          <p:cNvPr id="3" name="Content Placeholder 2"/>
          <p:cNvSpPr>
            <a:spLocks noGrp="1"/>
          </p:cNvSpPr>
          <p:nvPr>
            <p:ph sz="half" idx="1"/>
          </p:nvPr>
        </p:nvSpPr>
        <p:spPr>
          <a:xfrm>
            <a:off x="838200" y="1687169"/>
            <a:ext cx="10515600" cy="3572640"/>
          </a:xfrm>
        </p:spPr>
        <p:txBody>
          <a:bodyPr>
            <a:normAutofit/>
          </a:bodyPr>
          <a:lstStyle/>
          <a:p>
            <a:r>
              <a:rPr lang="en-US" sz="2400" dirty="0" smtClean="0"/>
              <a:t>HUD </a:t>
            </a:r>
            <a:r>
              <a:rPr lang="en-US" sz="2400" dirty="0"/>
              <a:t>defines sheltered homeless persons as adults, children, and unaccompanied children who, on the night of the count, are living in shelters for the homeless. </a:t>
            </a:r>
            <a:endParaRPr lang="en-US" sz="2400" dirty="0" smtClean="0"/>
          </a:p>
          <a:p>
            <a:r>
              <a:rPr lang="en-US" sz="2400" dirty="0" smtClean="0"/>
              <a:t>Regardless </a:t>
            </a:r>
            <a:r>
              <a:rPr lang="en-US" sz="2400" dirty="0"/>
              <a:t>of funding source, </a:t>
            </a:r>
            <a:r>
              <a:rPr lang="en-US" sz="2400" b="1" u="sng" dirty="0"/>
              <a:t>all</a:t>
            </a:r>
            <a:r>
              <a:rPr lang="en-US" sz="2400" dirty="0"/>
              <a:t> providers of shelter, vouchers, or funds for shelters (including motel/hotel rooms), and/or transitional housing need to provide unduplicated information about the individuals and families on January 25</a:t>
            </a:r>
            <a:r>
              <a:rPr lang="en-US" sz="2400" baseline="30000" dirty="0"/>
              <a:t>th</a:t>
            </a:r>
            <a:r>
              <a:rPr lang="en-US" sz="2400" dirty="0"/>
              <a:t>, 2018. </a:t>
            </a:r>
          </a:p>
          <a:p>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428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do you count?</a:t>
            </a:r>
            <a:endParaRPr lang="en-US" dirty="0"/>
          </a:p>
        </p:txBody>
      </p:sp>
      <p:sp>
        <p:nvSpPr>
          <p:cNvPr id="3" name="Content Placeholder 2"/>
          <p:cNvSpPr>
            <a:spLocks noGrp="1"/>
          </p:cNvSpPr>
          <p:nvPr>
            <p:ph sz="half" idx="1"/>
          </p:nvPr>
        </p:nvSpPr>
        <p:spPr/>
        <p:txBody>
          <a:bodyPr>
            <a:normAutofit fontScale="55000" lnSpcReduction="20000"/>
          </a:bodyPr>
          <a:lstStyle/>
          <a:p>
            <a:pPr marL="0" lvl="0" indent="0">
              <a:buNone/>
            </a:pPr>
            <a:r>
              <a:rPr lang="en-US" sz="4000" b="1" dirty="0"/>
              <a:t>Y</a:t>
            </a:r>
            <a:r>
              <a:rPr lang="en-US" sz="4000" b="1" dirty="0" smtClean="0"/>
              <a:t>ou should count:</a:t>
            </a:r>
            <a:endParaRPr lang="en-US" sz="4000" b="1" dirty="0"/>
          </a:p>
          <a:p>
            <a:r>
              <a:rPr lang="en-US" sz="3500" dirty="0" smtClean="0"/>
              <a:t>Emergency Shelters:</a:t>
            </a:r>
          </a:p>
          <a:p>
            <a:pPr lvl="1"/>
            <a:r>
              <a:rPr lang="en-US" sz="2900" dirty="0" smtClean="0"/>
              <a:t>Domestic </a:t>
            </a:r>
            <a:r>
              <a:rPr lang="en-US" sz="2900" dirty="0"/>
              <a:t>violence </a:t>
            </a:r>
            <a:r>
              <a:rPr lang="en-US" sz="2900" dirty="0" smtClean="0"/>
              <a:t>shelters</a:t>
            </a:r>
          </a:p>
          <a:p>
            <a:pPr lvl="1"/>
            <a:r>
              <a:rPr lang="en-US" sz="2900" dirty="0"/>
              <a:t>Hotel, motel, or apartment vouchers </a:t>
            </a:r>
            <a:r>
              <a:rPr lang="en-US" sz="2900" u="sng" dirty="0"/>
              <a:t>paid</a:t>
            </a:r>
            <a:r>
              <a:rPr lang="en-US" sz="2900" dirty="0"/>
              <a:t> for by a public or private agency </a:t>
            </a:r>
            <a:r>
              <a:rPr lang="en-US" sz="2900" u="sng" dirty="0"/>
              <a:t>because</a:t>
            </a:r>
            <a:r>
              <a:rPr lang="en-US" sz="2900" dirty="0"/>
              <a:t> the individual or family is homeless </a:t>
            </a:r>
          </a:p>
          <a:p>
            <a:r>
              <a:rPr lang="en-US" sz="3400" dirty="0" smtClean="0"/>
              <a:t>Transitional Housing</a:t>
            </a:r>
            <a:endParaRPr lang="en-US" sz="3400" dirty="0"/>
          </a:p>
        </p:txBody>
      </p:sp>
      <p:sp>
        <p:nvSpPr>
          <p:cNvPr id="4" name="Content Placeholder 3"/>
          <p:cNvSpPr>
            <a:spLocks noGrp="1"/>
          </p:cNvSpPr>
          <p:nvPr>
            <p:ph sz="half" idx="2"/>
          </p:nvPr>
        </p:nvSpPr>
        <p:spPr>
          <a:xfrm>
            <a:off x="6172200" y="1822450"/>
            <a:ext cx="5181600" cy="4351338"/>
          </a:xfrm>
        </p:spPr>
        <p:txBody>
          <a:bodyPr>
            <a:normAutofit fontScale="55000" lnSpcReduction="20000"/>
          </a:bodyPr>
          <a:lstStyle/>
          <a:p>
            <a:pPr marL="0" indent="0">
              <a:buNone/>
            </a:pPr>
            <a:r>
              <a:rPr lang="en-US" sz="4000" b="1" dirty="0"/>
              <a:t>Y</a:t>
            </a:r>
            <a:r>
              <a:rPr lang="en-US" sz="4000" b="1" dirty="0" smtClean="0"/>
              <a:t>ou </a:t>
            </a:r>
            <a:r>
              <a:rPr lang="en-US" sz="4000" b="1" dirty="0"/>
              <a:t>should NOT </a:t>
            </a:r>
            <a:r>
              <a:rPr lang="en-US" sz="4000" b="1" dirty="0" smtClean="0"/>
              <a:t>count:</a:t>
            </a:r>
            <a:endParaRPr lang="en-US" sz="4000" b="1" dirty="0"/>
          </a:p>
          <a:p>
            <a:r>
              <a:rPr lang="en-US" sz="2900" dirty="0" smtClean="0"/>
              <a:t>Persons </a:t>
            </a:r>
            <a:r>
              <a:rPr lang="en-US" sz="2900" dirty="0"/>
              <a:t>living doubled up in conventional </a:t>
            </a:r>
            <a:r>
              <a:rPr lang="en-US" sz="2900" dirty="0" smtClean="0"/>
              <a:t>housing;</a:t>
            </a:r>
          </a:p>
          <a:p>
            <a:r>
              <a:rPr lang="en-US" sz="2900" dirty="0" smtClean="0"/>
              <a:t>Formerly </a:t>
            </a:r>
            <a:r>
              <a:rPr lang="en-US" sz="2900" dirty="0"/>
              <a:t>homeless persons living in Section 8 SRO, Shelter Plus Care, Supportive Housing Program permanent housing or other permanent housing </a:t>
            </a:r>
            <a:r>
              <a:rPr lang="en-US" sz="2900" dirty="0" smtClean="0"/>
              <a:t>units;</a:t>
            </a:r>
          </a:p>
          <a:p>
            <a:r>
              <a:rPr lang="en-US" sz="2900" dirty="0" smtClean="0"/>
              <a:t>Persons </a:t>
            </a:r>
            <a:r>
              <a:rPr lang="en-US" sz="2900" dirty="0"/>
              <a:t>living in conventional housing and receiving temporary assistance (Rapid Rehousing or Homelessness Prevention) from a program funded by the Homelessness Prevention and Rapid Re-housing Program (HPRP</a:t>
            </a:r>
            <a:r>
              <a:rPr lang="en-US" sz="2900" dirty="0" smtClean="0"/>
              <a:t>);</a:t>
            </a:r>
          </a:p>
          <a:p>
            <a:r>
              <a:rPr lang="en-US" sz="2900" dirty="0" smtClean="0"/>
              <a:t>Children </a:t>
            </a:r>
            <a:r>
              <a:rPr lang="en-US" sz="2900" dirty="0"/>
              <a:t>or youth, who because of their own or a parent’s homelessness or abandonment now reside temporarily or for a short anticipated duration in hospitals, residential treatment facilities, emergency foster care, or detention </a:t>
            </a:r>
            <a:r>
              <a:rPr lang="en-US" sz="2900" dirty="0" smtClean="0"/>
              <a:t>facilities;</a:t>
            </a:r>
          </a:p>
          <a:p>
            <a:r>
              <a:rPr lang="en-US" sz="2900" dirty="0" smtClean="0"/>
              <a:t>Adults </a:t>
            </a:r>
            <a:r>
              <a:rPr lang="en-US" sz="2900" dirty="0"/>
              <a:t>in mental health facilities, chemical dependency facilities, or criminal justice facilities.</a:t>
            </a:r>
          </a:p>
        </p:txBody>
      </p:sp>
    </p:spTree>
    <p:extLst>
      <p:ext uri="{BB962C8B-B14F-4D97-AF65-F5344CB8AC3E}">
        <p14:creationId xmlns:p14="http://schemas.microsoft.com/office/powerpoint/2010/main" val="261859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lstStyle/>
          <a:p>
            <a:r>
              <a:rPr lang="en-US" dirty="0" smtClean="0"/>
              <a:t>Register an </a:t>
            </a:r>
            <a:r>
              <a:rPr lang="en-US" dirty="0" smtClean="0"/>
              <a:t>account </a:t>
            </a:r>
            <a:r>
              <a:rPr lang="en-US" dirty="0" smtClean="0"/>
              <a:t>with the Counting Us App </a:t>
            </a:r>
          </a:p>
          <a:p>
            <a:pPr lvl="1"/>
            <a:r>
              <a:rPr lang="en-US" dirty="0" smtClean="0"/>
              <a:t>Practice entering surveys using code: </a:t>
            </a:r>
            <a:r>
              <a:rPr lang="en-US" b="1" dirty="0" err="1" smtClean="0"/>
              <a:t>TXBOSTest</a:t>
            </a:r>
            <a:endParaRPr lang="en-US" b="1" dirty="0" smtClean="0"/>
          </a:p>
          <a:p>
            <a:pPr lvl="1"/>
            <a:r>
              <a:rPr lang="en-US" dirty="0" smtClean="0"/>
              <a:t>Don’t be afraid to make mistakes, this is all test data!</a:t>
            </a:r>
          </a:p>
          <a:p>
            <a:r>
              <a:rPr lang="en-US" dirty="0" smtClean="0"/>
              <a:t>Review the survey and become comfortable with the questions</a:t>
            </a:r>
          </a:p>
          <a:p>
            <a:r>
              <a:rPr lang="en-US" dirty="0" smtClean="0"/>
              <a:t>Talk to you PIT lead about any concerns prior or on the day of the count</a:t>
            </a:r>
          </a:p>
          <a:p>
            <a:pPr lvl="1"/>
            <a:r>
              <a:rPr lang="en-US" dirty="0" smtClean="0"/>
              <a:t>It is important, especially on the day of the count, to inform your PIT lead of any issues immediately </a:t>
            </a:r>
          </a:p>
          <a:p>
            <a:r>
              <a:rPr lang="en-US" dirty="0" smtClean="0"/>
              <a:t>Don’t forget to enter a “Service” in HMIS for tracking purposes</a:t>
            </a:r>
          </a:p>
          <a:p>
            <a:endParaRPr lang="en-US" dirty="0"/>
          </a:p>
        </p:txBody>
      </p:sp>
    </p:spTree>
    <p:extLst>
      <p:ext uri="{BB962C8B-B14F-4D97-AF65-F5344CB8AC3E}">
        <p14:creationId xmlns:p14="http://schemas.microsoft.com/office/powerpoint/2010/main" val="101864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a “Quick Service”</a:t>
            </a:r>
            <a:endParaRPr lang="en-US" dirty="0"/>
          </a:p>
        </p:txBody>
      </p:sp>
      <p:sp>
        <p:nvSpPr>
          <p:cNvPr id="3" name="Content Placeholder 2"/>
          <p:cNvSpPr>
            <a:spLocks noGrp="1"/>
          </p:cNvSpPr>
          <p:nvPr>
            <p:ph idx="1"/>
          </p:nvPr>
        </p:nvSpPr>
        <p:spPr/>
        <p:txBody>
          <a:bodyPr/>
          <a:lstStyle/>
          <a:p>
            <a:r>
              <a:rPr lang="en-US" dirty="0" smtClean="0"/>
              <a:t>You will enter in a “Service” for every individual that completes a PIT survey.</a:t>
            </a:r>
          </a:p>
          <a:p>
            <a:r>
              <a:rPr lang="en-US" dirty="0" smtClean="0"/>
              <a:t>Video</a:t>
            </a:r>
            <a:endParaRPr lang="en-US" dirty="0"/>
          </a:p>
        </p:txBody>
      </p:sp>
    </p:spTree>
    <p:extLst>
      <p:ext uri="{BB962C8B-B14F-4D97-AF65-F5344CB8AC3E}">
        <p14:creationId xmlns:p14="http://schemas.microsoft.com/office/powerpoint/2010/main" val="3907040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 Report</a:t>
            </a:r>
            <a:endParaRPr lang="en-US" dirty="0"/>
          </a:p>
        </p:txBody>
      </p:sp>
      <p:sp>
        <p:nvSpPr>
          <p:cNvPr id="3" name="Content Placeholder 2"/>
          <p:cNvSpPr>
            <a:spLocks noGrp="1"/>
          </p:cNvSpPr>
          <p:nvPr>
            <p:ph idx="1"/>
          </p:nvPr>
        </p:nvSpPr>
        <p:spPr/>
        <p:txBody>
          <a:bodyPr/>
          <a:lstStyle/>
          <a:p>
            <a:r>
              <a:rPr lang="en-US" dirty="0" smtClean="0"/>
              <a:t>This report can be run by your HMIS admin</a:t>
            </a:r>
          </a:p>
          <a:p>
            <a:r>
              <a:rPr lang="en-US" dirty="0" smtClean="0"/>
              <a:t>The report allows you to be able to reconcile the information entered into HMIS with the PIT Summary report (sent to you by THN) to make sure that all individuals in shelter were surveyed on the night of the count. </a:t>
            </a:r>
            <a:endParaRPr lang="en-US" dirty="0"/>
          </a:p>
        </p:txBody>
      </p:sp>
    </p:spTree>
    <p:extLst>
      <p:ext uri="{BB962C8B-B14F-4D97-AF65-F5344CB8AC3E}">
        <p14:creationId xmlns:p14="http://schemas.microsoft.com/office/powerpoint/2010/main" val="209398873"/>
      </p:ext>
    </p:extLst>
  </p:cSld>
  <p:clrMapOvr>
    <a:masterClrMapping/>
  </p:clrMapOvr>
</p:sld>
</file>

<file path=ppt/theme/theme1.xml><?xml version="1.0" encoding="utf-8"?>
<a:theme xmlns:a="http://schemas.openxmlformats.org/drawingml/2006/main" name="Office Theme">
  <a:themeElements>
    <a:clrScheme name="THN colors">
      <a:dk1>
        <a:srgbClr val="003D79"/>
      </a:dk1>
      <a:lt1>
        <a:sysClr val="window" lastClr="FFFFFF"/>
      </a:lt1>
      <a:dk2>
        <a:srgbClr val="003D79"/>
      </a:dk2>
      <a:lt2>
        <a:srgbClr val="FFFFFF"/>
      </a:lt2>
      <a:accent1>
        <a:srgbClr val="9DBB53"/>
      </a:accent1>
      <a:accent2>
        <a:srgbClr val="BA431B"/>
      </a:accent2>
      <a:accent3>
        <a:srgbClr val="6B506B"/>
      </a:accent3>
      <a:accent4>
        <a:srgbClr val="1B5CBB"/>
      </a:accent4>
      <a:accent5>
        <a:srgbClr val="718791"/>
      </a:accent5>
      <a:accent6>
        <a:srgbClr val="D9D9D9"/>
      </a:accent6>
      <a:hlink>
        <a:srgbClr val="003D79"/>
      </a:hlink>
      <a:folHlink>
        <a:srgbClr val="9DBB53"/>
      </a:folHlink>
    </a:clrScheme>
    <a:fontScheme name="THN Fonts">
      <a:majorFont>
        <a:latin typeface="Playfair Display Black"/>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54D5AF8D-C9D2-42C0-AB16-D29809690F7E}" vid="{C2E0D01D-6501-4CDE-AC33-DFEA31277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PIT HMIS Training</Template>
  <TotalTime>300</TotalTime>
  <Words>531</Words>
  <Application>Microsoft Office PowerPoint</Application>
  <PresentationFormat>Widescreen</PresentationFormat>
  <Paragraphs>53</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Playfair Display Black</vt:lpstr>
      <vt:lpstr>Raleway</vt:lpstr>
      <vt:lpstr>Calibri</vt:lpstr>
      <vt:lpstr>Office Theme</vt:lpstr>
      <vt:lpstr>Shelter Count Training</vt:lpstr>
      <vt:lpstr>Agenda</vt:lpstr>
      <vt:lpstr>What is a Point-In-Time Count?</vt:lpstr>
      <vt:lpstr>Why we count…</vt:lpstr>
      <vt:lpstr>Shelter Count</vt:lpstr>
      <vt:lpstr>Who do you count?</vt:lpstr>
      <vt:lpstr>Tips</vt:lpstr>
      <vt:lpstr>How to add a “Quick Service”</vt:lpstr>
      <vt:lpstr>PIT Report</vt:lpstr>
      <vt:lpstr>Counting Us App</vt:lpstr>
      <vt:lpstr>THANK YOU FOR ALL YOUR HARD WORK!!!</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Kristin Zakoor</cp:lastModifiedBy>
  <cp:revision>10</cp:revision>
  <dcterms:created xsi:type="dcterms:W3CDTF">2017-11-22T16:51:08Z</dcterms:created>
  <dcterms:modified xsi:type="dcterms:W3CDTF">2017-12-18T18:08:53Z</dcterms:modified>
</cp:coreProperties>
</file>