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9" r:id="rId2"/>
    <p:sldId id="257" r:id="rId3"/>
    <p:sldId id="260" r:id="rId4"/>
    <p:sldId id="261" r:id="rId5"/>
    <p:sldId id="258" r:id="rId6"/>
    <p:sldId id="268" r:id="rId7"/>
    <p:sldId id="274" r:id="rId8"/>
    <p:sldId id="273" r:id="rId9"/>
    <p:sldId id="264" r:id="rId10"/>
    <p:sldId id="263" r:id="rId11"/>
    <p:sldId id="269" r:id="rId12"/>
    <p:sldId id="270" r:id="rId13"/>
    <p:sldId id="265" r:id="rId14"/>
    <p:sldId id="271" r:id="rId15"/>
    <p:sldId id="267" r:id="rId16"/>
    <p:sldId id="276" r:id="rId17"/>
    <p:sldId id="275" r:id="rId18"/>
  </p:sldIdLst>
  <p:sldSz cx="12192000" cy="6858000"/>
  <p:notesSz cx="6858000" cy="9144000"/>
  <p:embeddedFontLst>
    <p:embeddedFont>
      <p:font typeface="Playfair Display Black" panose="020B0604020202020204" charset="0"/>
      <p:bold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79636" autoAdjust="0"/>
  </p:normalViewPr>
  <p:slideViewPr>
    <p:cSldViewPr snapToGrid="0">
      <p:cViewPr varScale="1">
        <p:scale>
          <a:sx n="94" d="100"/>
          <a:sy n="94" d="100"/>
        </p:scale>
        <p:origin x="124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7E1EA-CED2-408D-9992-9A24590C2E8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E1A965-172A-4509-AFDF-37FA4FDEB034}">
      <dgm:prSet phldrT="[Text]"/>
      <dgm:spPr/>
      <dgm:t>
        <a:bodyPr/>
        <a:lstStyle/>
        <a:p>
          <a:r>
            <a:rPr lang="en-US" dirty="0"/>
            <a:t>FUNDING</a:t>
          </a:r>
        </a:p>
      </dgm:t>
    </dgm:pt>
    <dgm:pt modelId="{99C80FFD-E265-4FFD-B60F-D9DEB2D6A284}" type="parTrans" cxnId="{76BC5685-B9DD-46E2-BE0E-3FEBB03038D3}">
      <dgm:prSet/>
      <dgm:spPr/>
      <dgm:t>
        <a:bodyPr/>
        <a:lstStyle/>
        <a:p>
          <a:endParaRPr lang="en-US"/>
        </a:p>
      </dgm:t>
    </dgm:pt>
    <dgm:pt modelId="{86520956-100C-4D4C-BFDB-2EC197756876}" type="sibTrans" cxnId="{76BC5685-B9DD-46E2-BE0E-3FEBB03038D3}">
      <dgm:prSet/>
      <dgm:spPr/>
      <dgm:t>
        <a:bodyPr/>
        <a:lstStyle/>
        <a:p>
          <a:endParaRPr lang="en-US"/>
        </a:p>
      </dgm:t>
    </dgm:pt>
    <dgm:pt modelId="{FEF53D83-E820-436C-829A-377CAB1EC1F9}">
      <dgm:prSet phldrT="[Text]"/>
      <dgm:spPr/>
      <dgm:t>
        <a:bodyPr/>
        <a:lstStyle/>
        <a:p>
          <a:r>
            <a:rPr lang="en-US" dirty="0"/>
            <a:t>Eligibility to apply for </a:t>
          </a:r>
          <a:r>
            <a:rPr lang="en-US" dirty="0" err="1"/>
            <a:t>CoC</a:t>
          </a:r>
          <a:r>
            <a:rPr lang="en-US" dirty="0"/>
            <a:t> funds</a:t>
          </a:r>
        </a:p>
      </dgm:t>
    </dgm:pt>
    <dgm:pt modelId="{5A62A91D-A195-4CC7-A4E6-FEA1C908398E}" type="parTrans" cxnId="{F7AD4AA8-B3AB-4E84-9661-C3AF0DDD4623}">
      <dgm:prSet/>
      <dgm:spPr/>
      <dgm:t>
        <a:bodyPr/>
        <a:lstStyle/>
        <a:p>
          <a:endParaRPr lang="en-US"/>
        </a:p>
      </dgm:t>
    </dgm:pt>
    <dgm:pt modelId="{0650D695-602A-4D77-A3FF-498238FB2901}" type="sibTrans" cxnId="{F7AD4AA8-B3AB-4E84-9661-C3AF0DDD4623}">
      <dgm:prSet/>
      <dgm:spPr/>
      <dgm:t>
        <a:bodyPr/>
        <a:lstStyle/>
        <a:p>
          <a:endParaRPr lang="en-US"/>
        </a:p>
      </dgm:t>
    </dgm:pt>
    <dgm:pt modelId="{2D4361BF-2D22-4A48-B0C7-15A15A71D8BE}">
      <dgm:prSet phldrT="[Text]"/>
      <dgm:spPr/>
      <dgm:t>
        <a:bodyPr/>
        <a:lstStyle/>
        <a:p>
          <a:r>
            <a:rPr lang="en-US" dirty="0"/>
            <a:t>EXTENT</a:t>
          </a:r>
        </a:p>
      </dgm:t>
    </dgm:pt>
    <dgm:pt modelId="{E55B8E34-F678-469E-ACBD-9883A18A26A8}" type="parTrans" cxnId="{0BEFE087-5C63-4BD1-BCA7-0234F3FAE2BA}">
      <dgm:prSet/>
      <dgm:spPr/>
      <dgm:t>
        <a:bodyPr/>
        <a:lstStyle/>
        <a:p>
          <a:endParaRPr lang="en-US"/>
        </a:p>
      </dgm:t>
    </dgm:pt>
    <dgm:pt modelId="{CD695345-83E9-441D-808C-9FE78E755F38}" type="sibTrans" cxnId="{0BEFE087-5C63-4BD1-BCA7-0234F3FAE2BA}">
      <dgm:prSet/>
      <dgm:spPr/>
      <dgm:t>
        <a:bodyPr/>
        <a:lstStyle/>
        <a:p>
          <a:endParaRPr lang="en-US"/>
        </a:p>
      </dgm:t>
    </dgm:pt>
    <dgm:pt modelId="{6DE8E632-F234-4046-AACE-BEBD9AA7D862}">
      <dgm:prSet phldrT="[Text]"/>
      <dgm:spPr/>
      <dgm:t>
        <a:bodyPr/>
        <a:lstStyle/>
        <a:p>
          <a:r>
            <a:rPr lang="en-US" dirty="0"/>
            <a:t>Trends of homelessness in the local area</a:t>
          </a:r>
        </a:p>
      </dgm:t>
    </dgm:pt>
    <dgm:pt modelId="{FAD07A4E-6489-4088-9A4C-31BD89A89F40}" type="parTrans" cxnId="{AB6B1CFC-EAFC-4687-83F5-D667564A5AC8}">
      <dgm:prSet/>
      <dgm:spPr/>
      <dgm:t>
        <a:bodyPr/>
        <a:lstStyle/>
        <a:p>
          <a:endParaRPr lang="en-US"/>
        </a:p>
      </dgm:t>
    </dgm:pt>
    <dgm:pt modelId="{F3E846EF-5332-4261-9A85-D8FEFBCA0BDA}" type="sibTrans" cxnId="{AB6B1CFC-EAFC-4687-83F5-D667564A5AC8}">
      <dgm:prSet/>
      <dgm:spPr/>
      <dgm:t>
        <a:bodyPr/>
        <a:lstStyle/>
        <a:p>
          <a:endParaRPr lang="en-US"/>
        </a:p>
      </dgm:t>
    </dgm:pt>
    <dgm:pt modelId="{9AB00AAD-2CD4-47C0-99D1-8389191F9350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93B1B20C-AFA8-47AA-8BB3-13CF0526682F}" type="parTrans" cxnId="{9CFAB920-76D3-416E-AA7E-9F878FE8BDC9}">
      <dgm:prSet/>
      <dgm:spPr/>
      <dgm:t>
        <a:bodyPr/>
        <a:lstStyle/>
        <a:p>
          <a:endParaRPr lang="en-US"/>
        </a:p>
      </dgm:t>
    </dgm:pt>
    <dgm:pt modelId="{CEA4669D-CBE8-4690-8F06-E5240FBEC040}" type="sibTrans" cxnId="{9CFAB920-76D3-416E-AA7E-9F878FE8BDC9}">
      <dgm:prSet/>
      <dgm:spPr/>
      <dgm:t>
        <a:bodyPr/>
        <a:lstStyle/>
        <a:p>
          <a:endParaRPr lang="en-US"/>
        </a:p>
      </dgm:t>
    </dgm:pt>
    <dgm:pt modelId="{06E05AB1-A46A-4A2B-A1B7-C4FBA390CE72}">
      <dgm:prSet phldrT="[Text]"/>
      <dgm:spPr/>
      <dgm:t>
        <a:bodyPr/>
        <a:lstStyle/>
        <a:p>
          <a:r>
            <a:rPr lang="en-US" dirty="0"/>
            <a:t>Raise community awareness</a:t>
          </a:r>
        </a:p>
      </dgm:t>
    </dgm:pt>
    <dgm:pt modelId="{3CA3BB62-6034-4213-84AC-E0F87B2A5107}" type="parTrans" cxnId="{146A75A0-8D21-4832-9D8B-AE1AB3589716}">
      <dgm:prSet/>
      <dgm:spPr/>
      <dgm:t>
        <a:bodyPr/>
        <a:lstStyle/>
        <a:p>
          <a:endParaRPr lang="en-US"/>
        </a:p>
      </dgm:t>
    </dgm:pt>
    <dgm:pt modelId="{AA1D2248-72E1-4188-A364-B5ADB9D01E46}" type="sibTrans" cxnId="{146A75A0-8D21-4832-9D8B-AE1AB3589716}">
      <dgm:prSet/>
      <dgm:spPr/>
      <dgm:t>
        <a:bodyPr/>
        <a:lstStyle/>
        <a:p>
          <a:endParaRPr lang="en-US"/>
        </a:p>
      </dgm:t>
    </dgm:pt>
    <dgm:pt modelId="{9CAA5DD3-A14F-43CD-9AAE-46341DE75F1F}">
      <dgm:prSet phldrT="[Text]"/>
      <dgm:spPr/>
      <dgm:t>
        <a:bodyPr/>
        <a:lstStyle/>
        <a:p>
          <a:r>
            <a:rPr lang="en-US" dirty="0"/>
            <a:t>Characteristics of those experiencing homelessness</a:t>
          </a:r>
        </a:p>
      </dgm:t>
    </dgm:pt>
    <dgm:pt modelId="{FE1E1E90-460B-446A-B25E-A832FC0F12AF}" type="parTrans" cxnId="{F8F08052-0865-4F57-BC55-F7B66B446939}">
      <dgm:prSet/>
      <dgm:spPr/>
      <dgm:t>
        <a:bodyPr/>
        <a:lstStyle/>
        <a:p>
          <a:endParaRPr lang="en-US"/>
        </a:p>
      </dgm:t>
    </dgm:pt>
    <dgm:pt modelId="{A3578FD7-647D-476F-8446-DBE43F4B7910}" type="sibTrans" cxnId="{F8F08052-0865-4F57-BC55-F7B66B446939}">
      <dgm:prSet/>
      <dgm:spPr/>
      <dgm:t>
        <a:bodyPr/>
        <a:lstStyle/>
        <a:p>
          <a:endParaRPr lang="en-US"/>
        </a:p>
      </dgm:t>
    </dgm:pt>
    <dgm:pt modelId="{31D81CB9-DFF9-4524-A1D0-6B1E7B87E108}">
      <dgm:prSet phldrT="[Text]"/>
      <dgm:spPr/>
      <dgm:t>
        <a:bodyPr/>
        <a:lstStyle/>
        <a:p>
          <a:r>
            <a:rPr lang="en-US" dirty="0"/>
            <a:t>New programs</a:t>
          </a:r>
        </a:p>
      </dgm:t>
    </dgm:pt>
    <dgm:pt modelId="{E2DB89A4-F82F-4F33-91DD-E73B51AC293B}" type="parTrans" cxnId="{2AE83C77-42A7-4794-A307-CCC4D3E48DA2}">
      <dgm:prSet/>
      <dgm:spPr/>
      <dgm:t>
        <a:bodyPr/>
        <a:lstStyle/>
        <a:p>
          <a:endParaRPr lang="en-US"/>
        </a:p>
      </dgm:t>
    </dgm:pt>
    <dgm:pt modelId="{B4DABA23-9E02-4D88-80B4-CEF85AB92D0B}" type="sibTrans" cxnId="{2AE83C77-42A7-4794-A307-CCC4D3E48DA2}">
      <dgm:prSet/>
      <dgm:spPr/>
      <dgm:t>
        <a:bodyPr/>
        <a:lstStyle/>
        <a:p>
          <a:endParaRPr lang="en-US"/>
        </a:p>
      </dgm:t>
    </dgm:pt>
    <dgm:pt modelId="{9833E48E-33A0-4454-B020-4308BFA2383E}">
      <dgm:prSet phldrT="[Text]"/>
      <dgm:spPr/>
      <dgm:t>
        <a:bodyPr/>
        <a:lstStyle/>
        <a:p>
          <a:r>
            <a:rPr lang="en-US" dirty="0"/>
            <a:t>Raise political awareness</a:t>
          </a:r>
        </a:p>
      </dgm:t>
    </dgm:pt>
    <dgm:pt modelId="{A908005C-60B5-4416-8E8F-621513517C7A}" type="parTrans" cxnId="{4F9112A1-A604-4F9C-823E-28A4C75C79EB}">
      <dgm:prSet/>
      <dgm:spPr/>
      <dgm:t>
        <a:bodyPr/>
        <a:lstStyle/>
        <a:p>
          <a:endParaRPr lang="en-US"/>
        </a:p>
      </dgm:t>
    </dgm:pt>
    <dgm:pt modelId="{EA19875E-311A-43AA-9F79-C5D313A40341}" type="sibTrans" cxnId="{4F9112A1-A604-4F9C-823E-28A4C75C79EB}">
      <dgm:prSet/>
      <dgm:spPr/>
      <dgm:t>
        <a:bodyPr/>
        <a:lstStyle/>
        <a:p>
          <a:endParaRPr lang="en-US"/>
        </a:p>
      </dgm:t>
    </dgm:pt>
    <dgm:pt modelId="{57D33388-99BD-4EFC-BDF1-078838510CD5}" type="pres">
      <dgm:prSet presAssocID="{EB77E1EA-CED2-408D-9992-9A24590C2E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7C9ED-879C-4ACE-9ABA-8767D56BB2B2}" type="pres">
      <dgm:prSet presAssocID="{EB77E1EA-CED2-408D-9992-9A24590C2E81}" presName="fgShape" presStyleLbl="fgShp" presStyleIdx="0" presStyleCnt="1"/>
      <dgm:spPr/>
    </dgm:pt>
    <dgm:pt modelId="{7FE9F79A-A22A-4FFE-AC2B-CD5C4A1CF1B7}" type="pres">
      <dgm:prSet presAssocID="{EB77E1EA-CED2-408D-9992-9A24590C2E81}" presName="linComp" presStyleCnt="0"/>
      <dgm:spPr/>
    </dgm:pt>
    <dgm:pt modelId="{EB251876-5082-40CD-8AD2-A338871082FA}" type="pres">
      <dgm:prSet presAssocID="{57E1A965-172A-4509-AFDF-37FA4FDEB034}" presName="compNode" presStyleCnt="0"/>
      <dgm:spPr/>
    </dgm:pt>
    <dgm:pt modelId="{26AEA50B-B00B-4DAD-8E35-CC6A57DACB1F}" type="pres">
      <dgm:prSet presAssocID="{57E1A965-172A-4509-AFDF-37FA4FDEB034}" presName="bkgdShape" presStyleLbl="node1" presStyleIdx="0" presStyleCnt="3"/>
      <dgm:spPr/>
      <dgm:t>
        <a:bodyPr/>
        <a:lstStyle/>
        <a:p>
          <a:endParaRPr lang="en-US"/>
        </a:p>
      </dgm:t>
    </dgm:pt>
    <dgm:pt modelId="{ECFC0522-C71F-4985-BAAF-055B8B1E9923}" type="pres">
      <dgm:prSet presAssocID="{57E1A965-172A-4509-AFDF-37FA4FDEB03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71619-C09D-4721-97FB-0C251996AC37}" type="pres">
      <dgm:prSet presAssocID="{57E1A965-172A-4509-AFDF-37FA4FDEB034}" presName="invisiNode" presStyleLbl="node1" presStyleIdx="0" presStyleCnt="3"/>
      <dgm:spPr/>
    </dgm:pt>
    <dgm:pt modelId="{D779382C-3C53-4310-845C-37BC2AA7E10F}" type="pres">
      <dgm:prSet presAssocID="{57E1A965-172A-4509-AFDF-37FA4FDEB03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62EB11-484A-4156-82B1-837D1C8E5FA4}" type="pres">
      <dgm:prSet presAssocID="{86520956-100C-4D4C-BFDB-2EC19775687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FE1ECD-658B-472B-9A94-3C07DDF6AB7F}" type="pres">
      <dgm:prSet presAssocID="{2D4361BF-2D22-4A48-B0C7-15A15A71D8BE}" presName="compNode" presStyleCnt="0"/>
      <dgm:spPr/>
    </dgm:pt>
    <dgm:pt modelId="{425968B0-81BA-437A-BCCF-FDD81CA3F40A}" type="pres">
      <dgm:prSet presAssocID="{2D4361BF-2D22-4A48-B0C7-15A15A71D8BE}" presName="bkgdShape" presStyleLbl="node1" presStyleIdx="1" presStyleCnt="3"/>
      <dgm:spPr/>
      <dgm:t>
        <a:bodyPr/>
        <a:lstStyle/>
        <a:p>
          <a:endParaRPr lang="en-US"/>
        </a:p>
      </dgm:t>
    </dgm:pt>
    <dgm:pt modelId="{1F5B6F45-61E5-4F22-9631-785E0677CCA9}" type="pres">
      <dgm:prSet presAssocID="{2D4361BF-2D22-4A48-B0C7-15A15A71D8B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77988-2B74-4DE6-B03C-E30F7DFA08F9}" type="pres">
      <dgm:prSet presAssocID="{2D4361BF-2D22-4A48-B0C7-15A15A71D8BE}" presName="invisiNode" presStyleLbl="node1" presStyleIdx="1" presStyleCnt="3"/>
      <dgm:spPr/>
    </dgm:pt>
    <dgm:pt modelId="{E382717B-13D0-439B-BF4A-F64BBE572C4A}" type="pres">
      <dgm:prSet presAssocID="{2D4361BF-2D22-4A48-B0C7-15A15A71D8BE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FB97711-1BDC-4538-9848-A86548F3B765}" type="pres">
      <dgm:prSet presAssocID="{CD695345-83E9-441D-808C-9FE78E755F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856822-6FF1-474B-BE60-A08310F67269}" type="pres">
      <dgm:prSet presAssocID="{9AB00AAD-2CD4-47C0-99D1-8389191F9350}" presName="compNode" presStyleCnt="0"/>
      <dgm:spPr/>
    </dgm:pt>
    <dgm:pt modelId="{3C699722-3578-43D8-ACE3-7F40A5F2FA8E}" type="pres">
      <dgm:prSet presAssocID="{9AB00AAD-2CD4-47C0-99D1-8389191F9350}" presName="bkgdShape" presStyleLbl="node1" presStyleIdx="2" presStyleCnt="3" custLinFactNeighborX="13729" custLinFactNeighborY="19476"/>
      <dgm:spPr/>
      <dgm:t>
        <a:bodyPr/>
        <a:lstStyle/>
        <a:p>
          <a:endParaRPr lang="en-US"/>
        </a:p>
      </dgm:t>
    </dgm:pt>
    <dgm:pt modelId="{2E85010F-50AC-4F12-9109-7E7921677207}" type="pres">
      <dgm:prSet presAssocID="{9AB00AAD-2CD4-47C0-99D1-8389191F935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EC7F2-CDED-420F-ABC7-899B38B6B651}" type="pres">
      <dgm:prSet presAssocID="{9AB00AAD-2CD4-47C0-99D1-8389191F9350}" presName="invisiNode" presStyleLbl="node1" presStyleIdx="2" presStyleCnt="3"/>
      <dgm:spPr/>
    </dgm:pt>
    <dgm:pt modelId="{5D742DA8-7BB3-4F46-BBC6-64C8F8556FC9}" type="pres">
      <dgm:prSet presAssocID="{9AB00AAD-2CD4-47C0-99D1-8389191F9350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C3D38B72-0C5D-4366-9314-B59922B0452D}" type="presOf" srcId="{31D81CB9-DFF9-4524-A1D0-6B1E7B87E108}" destId="{425968B0-81BA-437A-BCCF-FDD81CA3F40A}" srcOrd="0" destOrd="3" presId="urn:microsoft.com/office/officeart/2005/8/layout/hList7"/>
    <dgm:cxn modelId="{F0568E64-24B2-4E1A-AB99-2D79BD9698FF}" type="presOf" srcId="{31D81CB9-DFF9-4524-A1D0-6B1E7B87E108}" destId="{1F5B6F45-61E5-4F22-9631-785E0677CCA9}" srcOrd="1" destOrd="3" presId="urn:microsoft.com/office/officeart/2005/8/layout/hList7"/>
    <dgm:cxn modelId="{D3BEB976-1037-4EBA-A268-CC4EAFDA58C2}" type="presOf" srcId="{9CAA5DD3-A14F-43CD-9AAE-46341DE75F1F}" destId="{425968B0-81BA-437A-BCCF-FDD81CA3F40A}" srcOrd="0" destOrd="2" presId="urn:microsoft.com/office/officeart/2005/8/layout/hList7"/>
    <dgm:cxn modelId="{337B1EDC-219A-42CE-9847-F86E4A17808A}" type="presOf" srcId="{CD695345-83E9-441D-808C-9FE78E755F38}" destId="{5FB97711-1BDC-4538-9848-A86548F3B765}" srcOrd="0" destOrd="0" presId="urn:microsoft.com/office/officeart/2005/8/layout/hList7"/>
    <dgm:cxn modelId="{2AE83C77-42A7-4794-A307-CCC4D3E48DA2}" srcId="{2D4361BF-2D22-4A48-B0C7-15A15A71D8BE}" destId="{31D81CB9-DFF9-4524-A1D0-6B1E7B87E108}" srcOrd="2" destOrd="0" parTransId="{E2DB89A4-F82F-4F33-91DD-E73B51AC293B}" sibTransId="{B4DABA23-9E02-4D88-80B4-CEF85AB92D0B}"/>
    <dgm:cxn modelId="{1F2558D5-ED00-43FC-AB44-752F0FB78006}" type="presOf" srcId="{FEF53D83-E820-436C-829A-377CAB1EC1F9}" destId="{ECFC0522-C71F-4985-BAAF-055B8B1E9923}" srcOrd="1" destOrd="1" presId="urn:microsoft.com/office/officeart/2005/8/layout/hList7"/>
    <dgm:cxn modelId="{D67E19D0-7FE0-45F3-9D87-8328AD109CBC}" type="presOf" srcId="{FEF53D83-E820-436C-829A-377CAB1EC1F9}" destId="{26AEA50B-B00B-4DAD-8E35-CC6A57DACB1F}" srcOrd="0" destOrd="1" presId="urn:microsoft.com/office/officeart/2005/8/layout/hList7"/>
    <dgm:cxn modelId="{F7AD4AA8-B3AB-4E84-9661-C3AF0DDD4623}" srcId="{57E1A965-172A-4509-AFDF-37FA4FDEB034}" destId="{FEF53D83-E820-436C-829A-377CAB1EC1F9}" srcOrd="0" destOrd="0" parTransId="{5A62A91D-A195-4CC7-A4E6-FEA1C908398E}" sibTransId="{0650D695-602A-4D77-A3FF-498238FB2901}"/>
    <dgm:cxn modelId="{96535726-7ECD-4B16-B063-35218163CA4A}" type="presOf" srcId="{9AB00AAD-2CD4-47C0-99D1-8389191F9350}" destId="{2E85010F-50AC-4F12-9109-7E7921677207}" srcOrd="1" destOrd="0" presId="urn:microsoft.com/office/officeart/2005/8/layout/hList7"/>
    <dgm:cxn modelId="{76BC5685-B9DD-46E2-BE0E-3FEBB03038D3}" srcId="{EB77E1EA-CED2-408D-9992-9A24590C2E81}" destId="{57E1A965-172A-4509-AFDF-37FA4FDEB034}" srcOrd="0" destOrd="0" parTransId="{99C80FFD-E265-4FFD-B60F-D9DEB2D6A284}" sibTransId="{86520956-100C-4D4C-BFDB-2EC197756876}"/>
    <dgm:cxn modelId="{809B2920-69D5-49FF-96D1-84106C9B3391}" type="presOf" srcId="{EB77E1EA-CED2-408D-9992-9A24590C2E81}" destId="{57D33388-99BD-4EFC-BDF1-078838510CD5}" srcOrd="0" destOrd="0" presId="urn:microsoft.com/office/officeart/2005/8/layout/hList7"/>
    <dgm:cxn modelId="{F8F08052-0865-4F57-BC55-F7B66B446939}" srcId="{2D4361BF-2D22-4A48-B0C7-15A15A71D8BE}" destId="{9CAA5DD3-A14F-43CD-9AAE-46341DE75F1F}" srcOrd="1" destOrd="0" parTransId="{FE1E1E90-460B-446A-B25E-A832FC0F12AF}" sibTransId="{A3578FD7-647D-476F-8446-DBE43F4B7910}"/>
    <dgm:cxn modelId="{EFDC6C6B-C0AB-4142-A45B-9486B5F5FF48}" type="presOf" srcId="{2D4361BF-2D22-4A48-B0C7-15A15A71D8BE}" destId="{425968B0-81BA-437A-BCCF-FDD81CA3F40A}" srcOrd="0" destOrd="0" presId="urn:microsoft.com/office/officeart/2005/8/layout/hList7"/>
    <dgm:cxn modelId="{4BED72DF-CA3F-4100-B076-4113847CFE8E}" type="presOf" srcId="{9833E48E-33A0-4454-B020-4308BFA2383E}" destId="{2E85010F-50AC-4F12-9109-7E7921677207}" srcOrd="1" destOrd="2" presId="urn:microsoft.com/office/officeart/2005/8/layout/hList7"/>
    <dgm:cxn modelId="{9CFAB920-76D3-416E-AA7E-9F878FE8BDC9}" srcId="{EB77E1EA-CED2-408D-9992-9A24590C2E81}" destId="{9AB00AAD-2CD4-47C0-99D1-8389191F9350}" srcOrd="2" destOrd="0" parTransId="{93B1B20C-AFA8-47AA-8BB3-13CF0526682F}" sibTransId="{CEA4669D-CBE8-4690-8F06-E5240FBEC040}"/>
    <dgm:cxn modelId="{81EFC271-79AE-4E84-8931-EC97C20BD761}" type="presOf" srcId="{57E1A965-172A-4509-AFDF-37FA4FDEB034}" destId="{ECFC0522-C71F-4985-BAAF-055B8B1E9923}" srcOrd="1" destOrd="0" presId="urn:microsoft.com/office/officeart/2005/8/layout/hList7"/>
    <dgm:cxn modelId="{C72A7C0B-4E54-49D6-940A-E0522C1F15C3}" type="presOf" srcId="{86520956-100C-4D4C-BFDB-2EC197756876}" destId="{6A62EB11-484A-4156-82B1-837D1C8E5FA4}" srcOrd="0" destOrd="0" presId="urn:microsoft.com/office/officeart/2005/8/layout/hList7"/>
    <dgm:cxn modelId="{0BEFE087-5C63-4BD1-BCA7-0234F3FAE2BA}" srcId="{EB77E1EA-CED2-408D-9992-9A24590C2E81}" destId="{2D4361BF-2D22-4A48-B0C7-15A15A71D8BE}" srcOrd="1" destOrd="0" parTransId="{E55B8E34-F678-469E-ACBD-9883A18A26A8}" sibTransId="{CD695345-83E9-441D-808C-9FE78E755F38}"/>
    <dgm:cxn modelId="{DEB36B47-C58C-4615-9D26-45AB57C0B5D3}" type="presOf" srcId="{6DE8E632-F234-4046-AACE-BEBD9AA7D862}" destId="{1F5B6F45-61E5-4F22-9631-785E0677CCA9}" srcOrd="1" destOrd="1" presId="urn:microsoft.com/office/officeart/2005/8/layout/hList7"/>
    <dgm:cxn modelId="{AB6B1CFC-EAFC-4687-83F5-D667564A5AC8}" srcId="{2D4361BF-2D22-4A48-B0C7-15A15A71D8BE}" destId="{6DE8E632-F234-4046-AACE-BEBD9AA7D862}" srcOrd="0" destOrd="0" parTransId="{FAD07A4E-6489-4088-9A4C-31BD89A89F40}" sibTransId="{F3E846EF-5332-4261-9A85-D8FEFBCA0BDA}"/>
    <dgm:cxn modelId="{4FA16321-6C4E-4936-B64C-0B54B7365C3D}" type="presOf" srcId="{9CAA5DD3-A14F-43CD-9AAE-46341DE75F1F}" destId="{1F5B6F45-61E5-4F22-9631-785E0677CCA9}" srcOrd="1" destOrd="2" presId="urn:microsoft.com/office/officeart/2005/8/layout/hList7"/>
    <dgm:cxn modelId="{4F9112A1-A604-4F9C-823E-28A4C75C79EB}" srcId="{9AB00AAD-2CD4-47C0-99D1-8389191F9350}" destId="{9833E48E-33A0-4454-B020-4308BFA2383E}" srcOrd="1" destOrd="0" parTransId="{A908005C-60B5-4416-8E8F-621513517C7A}" sibTransId="{EA19875E-311A-43AA-9F79-C5D313A40341}"/>
    <dgm:cxn modelId="{CB7EF326-C418-4F7C-A113-F316E2DFD64A}" type="presOf" srcId="{06E05AB1-A46A-4A2B-A1B7-C4FBA390CE72}" destId="{3C699722-3578-43D8-ACE3-7F40A5F2FA8E}" srcOrd="0" destOrd="1" presId="urn:microsoft.com/office/officeart/2005/8/layout/hList7"/>
    <dgm:cxn modelId="{E0D721C9-E76F-4DF0-B452-7801FF019AF7}" type="presOf" srcId="{06E05AB1-A46A-4A2B-A1B7-C4FBA390CE72}" destId="{2E85010F-50AC-4F12-9109-7E7921677207}" srcOrd="1" destOrd="1" presId="urn:microsoft.com/office/officeart/2005/8/layout/hList7"/>
    <dgm:cxn modelId="{146A75A0-8D21-4832-9D8B-AE1AB3589716}" srcId="{9AB00AAD-2CD4-47C0-99D1-8389191F9350}" destId="{06E05AB1-A46A-4A2B-A1B7-C4FBA390CE72}" srcOrd="0" destOrd="0" parTransId="{3CA3BB62-6034-4213-84AC-E0F87B2A5107}" sibTransId="{AA1D2248-72E1-4188-A364-B5ADB9D01E46}"/>
    <dgm:cxn modelId="{D1F9A7B6-45E3-4B78-ACA6-CB50F1407267}" type="presOf" srcId="{57E1A965-172A-4509-AFDF-37FA4FDEB034}" destId="{26AEA50B-B00B-4DAD-8E35-CC6A57DACB1F}" srcOrd="0" destOrd="0" presId="urn:microsoft.com/office/officeart/2005/8/layout/hList7"/>
    <dgm:cxn modelId="{61D820E5-BEF2-4A3C-A680-C7E876984C74}" type="presOf" srcId="{9AB00AAD-2CD4-47C0-99D1-8389191F9350}" destId="{3C699722-3578-43D8-ACE3-7F40A5F2FA8E}" srcOrd="0" destOrd="0" presId="urn:microsoft.com/office/officeart/2005/8/layout/hList7"/>
    <dgm:cxn modelId="{0E6A743A-0270-4524-A31E-45A687FFC9E4}" type="presOf" srcId="{2D4361BF-2D22-4A48-B0C7-15A15A71D8BE}" destId="{1F5B6F45-61E5-4F22-9631-785E0677CCA9}" srcOrd="1" destOrd="0" presId="urn:microsoft.com/office/officeart/2005/8/layout/hList7"/>
    <dgm:cxn modelId="{628838A1-2EC6-4EEA-A1AD-E9C354F33C60}" type="presOf" srcId="{6DE8E632-F234-4046-AACE-BEBD9AA7D862}" destId="{425968B0-81BA-437A-BCCF-FDD81CA3F40A}" srcOrd="0" destOrd="1" presId="urn:microsoft.com/office/officeart/2005/8/layout/hList7"/>
    <dgm:cxn modelId="{CFCCB910-55E3-4F7A-9D77-B23C8E2E438F}" type="presOf" srcId="{9833E48E-33A0-4454-B020-4308BFA2383E}" destId="{3C699722-3578-43D8-ACE3-7F40A5F2FA8E}" srcOrd="0" destOrd="2" presId="urn:microsoft.com/office/officeart/2005/8/layout/hList7"/>
    <dgm:cxn modelId="{DE2286F5-C700-449C-AD6C-074FC02C0693}" type="presParOf" srcId="{57D33388-99BD-4EFC-BDF1-078838510CD5}" destId="{8F37C9ED-879C-4ACE-9ABA-8767D56BB2B2}" srcOrd="0" destOrd="0" presId="urn:microsoft.com/office/officeart/2005/8/layout/hList7"/>
    <dgm:cxn modelId="{E1DD8585-3325-44BC-AECC-C08F5E09D190}" type="presParOf" srcId="{57D33388-99BD-4EFC-BDF1-078838510CD5}" destId="{7FE9F79A-A22A-4FFE-AC2B-CD5C4A1CF1B7}" srcOrd="1" destOrd="0" presId="urn:microsoft.com/office/officeart/2005/8/layout/hList7"/>
    <dgm:cxn modelId="{BFFD2DA2-0845-4779-96E5-B41F658609E8}" type="presParOf" srcId="{7FE9F79A-A22A-4FFE-AC2B-CD5C4A1CF1B7}" destId="{EB251876-5082-40CD-8AD2-A338871082FA}" srcOrd="0" destOrd="0" presId="urn:microsoft.com/office/officeart/2005/8/layout/hList7"/>
    <dgm:cxn modelId="{4C87BF65-1B32-4AAE-8E74-D52BDB6B3F7B}" type="presParOf" srcId="{EB251876-5082-40CD-8AD2-A338871082FA}" destId="{26AEA50B-B00B-4DAD-8E35-CC6A57DACB1F}" srcOrd="0" destOrd="0" presId="urn:microsoft.com/office/officeart/2005/8/layout/hList7"/>
    <dgm:cxn modelId="{E552D3C2-9561-477A-B4C4-99CB07AB3AE5}" type="presParOf" srcId="{EB251876-5082-40CD-8AD2-A338871082FA}" destId="{ECFC0522-C71F-4985-BAAF-055B8B1E9923}" srcOrd="1" destOrd="0" presId="urn:microsoft.com/office/officeart/2005/8/layout/hList7"/>
    <dgm:cxn modelId="{AB774A77-6719-4CCC-B35D-BC690156D2F4}" type="presParOf" srcId="{EB251876-5082-40CD-8AD2-A338871082FA}" destId="{FC571619-C09D-4721-97FB-0C251996AC37}" srcOrd="2" destOrd="0" presId="urn:microsoft.com/office/officeart/2005/8/layout/hList7"/>
    <dgm:cxn modelId="{4C7398D1-6FEF-4717-9251-01A1614AD953}" type="presParOf" srcId="{EB251876-5082-40CD-8AD2-A338871082FA}" destId="{D779382C-3C53-4310-845C-37BC2AA7E10F}" srcOrd="3" destOrd="0" presId="urn:microsoft.com/office/officeart/2005/8/layout/hList7"/>
    <dgm:cxn modelId="{FEB7E4CD-7A1C-422B-A440-AB92C33AC642}" type="presParOf" srcId="{7FE9F79A-A22A-4FFE-AC2B-CD5C4A1CF1B7}" destId="{6A62EB11-484A-4156-82B1-837D1C8E5FA4}" srcOrd="1" destOrd="0" presId="urn:microsoft.com/office/officeart/2005/8/layout/hList7"/>
    <dgm:cxn modelId="{94DD0997-4452-4520-AAB2-97F81B4400C8}" type="presParOf" srcId="{7FE9F79A-A22A-4FFE-AC2B-CD5C4A1CF1B7}" destId="{2CFE1ECD-658B-472B-9A94-3C07DDF6AB7F}" srcOrd="2" destOrd="0" presId="urn:microsoft.com/office/officeart/2005/8/layout/hList7"/>
    <dgm:cxn modelId="{1083497D-82D6-47F6-88C5-E9DC5C0FBC9C}" type="presParOf" srcId="{2CFE1ECD-658B-472B-9A94-3C07DDF6AB7F}" destId="{425968B0-81BA-437A-BCCF-FDD81CA3F40A}" srcOrd="0" destOrd="0" presId="urn:microsoft.com/office/officeart/2005/8/layout/hList7"/>
    <dgm:cxn modelId="{E50AC8F6-05EF-4969-B5C5-86B13CC84590}" type="presParOf" srcId="{2CFE1ECD-658B-472B-9A94-3C07DDF6AB7F}" destId="{1F5B6F45-61E5-4F22-9631-785E0677CCA9}" srcOrd="1" destOrd="0" presId="urn:microsoft.com/office/officeart/2005/8/layout/hList7"/>
    <dgm:cxn modelId="{8922642A-E95F-4085-83D9-6DD2F1B872CB}" type="presParOf" srcId="{2CFE1ECD-658B-472B-9A94-3C07DDF6AB7F}" destId="{4F577988-2B74-4DE6-B03C-E30F7DFA08F9}" srcOrd="2" destOrd="0" presId="urn:microsoft.com/office/officeart/2005/8/layout/hList7"/>
    <dgm:cxn modelId="{4F823234-E6C5-431C-A650-1C91DA6676C5}" type="presParOf" srcId="{2CFE1ECD-658B-472B-9A94-3C07DDF6AB7F}" destId="{E382717B-13D0-439B-BF4A-F64BBE572C4A}" srcOrd="3" destOrd="0" presId="urn:microsoft.com/office/officeart/2005/8/layout/hList7"/>
    <dgm:cxn modelId="{5468216A-B120-48CE-987D-FDF60AFD1BFB}" type="presParOf" srcId="{7FE9F79A-A22A-4FFE-AC2B-CD5C4A1CF1B7}" destId="{5FB97711-1BDC-4538-9848-A86548F3B765}" srcOrd="3" destOrd="0" presId="urn:microsoft.com/office/officeart/2005/8/layout/hList7"/>
    <dgm:cxn modelId="{BC9C7864-FD60-42AC-A859-08D8DF7788E0}" type="presParOf" srcId="{7FE9F79A-A22A-4FFE-AC2B-CD5C4A1CF1B7}" destId="{B3856822-6FF1-474B-BE60-A08310F67269}" srcOrd="4" destOrd="0" presId="urn:microsoft.com/office/officeart/2005/8/layout/hList7"/>
    <dgm:cxn modelId="{989145F4-46C6-417C-9C86-110122CFAE55}" type="presParOf" srcId="{B3856822-6FF1-474B-BE60-A08310F67269}" destId="{3C699722-3578-43D8-ACE3-7F40A5F2FA8E}" srcOrd="0" destOrd="0" presId="urn:microsoft.com/office/officeart/2005/8/layout/hList7"/>
    <dgm:cxn modelId="{BB1C171A-769C-452D-ADF9-81F5BD279B52}" type="presParOf" srcId="{B3856822-6FF1-474B-BE60-A08310F67269}" destId="{2E85010F-50AC-4F12-9109-7E7921677207}" srcOrd="1" destOrd="0" presId="urn:microsoft.com/office/officeart/2005/8/layout/hList7"/>
    <dgm:cxn modelId="{FE6C636F-84CB-4DB5-9F83-A5FD4AD9B43D}" type="presParOf" srcId="{B3856822-6FF1-474B-BE60-A08310F67269}" destId="{ED9EC7F2-CDED-420F-ABC7-899B38B6B651}" srcOrd="2" destOrd="0" presId="urn:microsoft.com/office/officeart/2005/8/layout/hList7"/>
    <dgm:cxn modelId="{3CED711A-44A7-4EE6-8D86-035DDF4FB13D}" type="presParOf" srcId="{B3856822-6FF1-474B-BE60-A08310F67269}" destId="{5D742DA8-7BB3-4F46-BBC6-64C8F8556F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A50B-B00B-4DAD-8E35-CC6A57DACB1F}">
      <dsp:nvSpPr>
        <dsp:cNvPr id="0" name=""/>
        <dsp:cNvSpPr/>
      </dsp:nvSpPr>
      <dsp:spPr>
        <a:xfrm>
          <a:off x="1413" y="0"/>
          <a:ext cx="2199219" cy="447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FUNDING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Eligibility to apply for </a:t>
          </a:r>
          <a:r>
            <a:rPr lang="en-US" sz="1200" kern="1200" dirty="0" err="1"/>
            <a:t>CoC</a:t>
          </a:r>
          <a:r>
            <a:rPr lang="en-US" sz="1200" kern="1200" dirty="0"/>
            <a:t> funds</a:t>
          </a:r>
        </a:p>
      </dsp:txBody>
      <dsp:txXfrm>
        <a:off x="1413" y="1789374"/>
        <a:ext cx="2199219" cy="1789374"/>
      </dsp:txXfrm>
    </dsp:sp>
    <dsp:sp modelId="{D779382C-3C53-4310-845C-37BC2AA7E10F}">
      <dsp:nvSpPr>
        <dsp:cNvPr id="0" name=""/>
        <dsp:cNvSpPr/>
      </dsp:nvSpPr>
      <dsp:spPr>
        <a:xfrm>
          <a:off x="356196" y="268406"/>
          <a:ext cx="1489654" cy="14896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968B0-81BA-437A-BCCF-FDD81CA3F40A}">
      <dsp:nvSpPr>
        <dsp:cNvPr id="0" name=""/>
        <dsp:cNvSpPr/>
      </dsp:nvSpPr>
      <dsp:spPr>
        <a:xfrm>
          <a:off x="2266609" y="0"/>
          <a:ext cx="2199219" cy="447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EXTENT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Trends of homelessness in the local area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Characteristics of those experiencing homelessness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New programs</a:t>
          </a:r>
        </a:p>
      </dsp:txBody>
      <dsp:txXfrm>
        <a:off x="2266609" y="1789374"/>
        <a:ext cx="2199219" cy="1789374"/>
      </dsp:txXfrm>
    </dsp:sp>
    <dsp:sp modelId="{E382717B-13D0-439B-BF4A-F64BBE572C4A}">
      <dsp:nvSpPr>
        <dsp:cNvPr id="0" name=""/>
        <dsp:cNvSpPr/>
      </dsp:nvSpPr>
      <dsp:spPr>
        <a:xfrm>
          <a:off x="2621391" y="268406"/>
          <a:ext cx="1489654" cy="148965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99722-3578-43D8-ACE3-7F40A5F2FA8E}">
      <dsp:nvSpPr>
        <dsp:cNvPr id="0" name=""/>
        <dsp:cNvSpPr/>
      </dsp:nvSpPr>
      <dsp:spPr>
        <a:xfrm>
          <a:off x="4533218" y="0"/>
          <a:ext cx="2199219" cy="447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AWARENESS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Raise community awareness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Raise political awareness</a:t>
          </a:r>
        </a:p>
      </dsp:txBody>
      <dsp:txXfrm>
        <a:off x="4533218" y="1789374"/>
        <a:ext cx="2199219" cy="1789374"/>
      </dsp:txXfrm>
    </dsp:sp>
    <dsp:sp modelId="{5D742DA8-7BB3-4F46-BBC6-64C8F8556FC9}">
      <dsp:nvSpPr>
        <dsp:cNvPr id="0" name=""/>
        <dsp:cNvSpPr/>
      </dsp:nvSpPr>
      <dsp:spPr>
        <a:xfrm>
          <a:off x="4886587" y="268406"/>
          <a:ext cx="1489654" cy="14896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7C9ED-879C-4ACE-9ABA-8767D56BB2B2}">
      <dsp:nvSpPr>
        <dsp:cNvPr id="0" name=""/>
        <dsp:cNvSpPr/>
      </dsp:nvSpPr>
      <dsp:spPr>
        <a:xfrm>
          <a:off x="269297" y="3578748"/>
          <a:ext cx="6193842" cy="6710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964EE-D72A-44A6-9CEF-634AC55A9B9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C21C3-3B5A-45D8-AC87-8218CC4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1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0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Strategies</a:t>
            </a:r>
            <a:r>
              <a:rPr lang="en-US" sz="2400" baseline="0" dirty="0" smtClean="0">
                <a:solidFill>
                  <a:schemeClr val="bg1"/>
                </a:solidFill>
                <a:latin typeface="+mj-lt"/>
              </a:rPr>
              <a:t> For Change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thn.org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533" y="2133600"/>
            <a:ext cx="4337096" cy="2844800"/>
          </a:xfrm>
        </p:spPr>
        <p:txBody>
          <a:bodyPr>
            <a:normAutofit/>
          </a:bodyPr>
          <a:lstStyle/>
          <a:p>
            <a:r>
              <a:rPr lang="en-US" dirty="0" smtClean="0"/>
              <a:t>Unsheltered Count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1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Hello, my name is ___________________, and I am helping ________________conduct a short survey of our community. We would like to learn more about people experiencing homelessness, what kinds of problems they face, and whether or not their needs are being met.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</a:t>
            </a:r>
            <a:r>
              <a:rPr lang="en-US" dirty="0"/>
              <a:t>participation is strictly voluntary, and all of your responses are </a:t>
            </a:r>
            <a:r>
              <a:rPr lang="en-US" dirty="0" smtClean="0"/>
              <a:t>confidential</a:t>
            </a:r>
            <a:r>
              <a:rPr lang="en-US" dirty="0"/>
              <a:t>. Your privacy will be protected and respected. If questions make you uncomfortable you do not have to answer them. </a:t>
            </a:r>
            <a:r>
              <a:rPr lang="en-US" dirty="0" smtClean="0"/>
              <a:t>Would </a:t>
            </a:r>
            <a:r>
              <a:rPr lang="en-US" dirty="0"/>
              <a:t>you be willing to take a few minutes to answer some questions?</a:t>
            </a:r>
          </a:p>
        </p:txBody>
      </p:sp>
    </p:spTree>
    <p:extLst>
      <p:ext uri="{BB962C8B-B14F-4D97-AF65-F5344CB8AC3E}">
        <p14:creationId xmlns:p14="http://schemas.microsoft.com/office/powerpoint/2010/main" val="409154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78732"/>
            <a:ext cx="5157787" cy="823912"/>
          </a:xfrm>
        </p:spPr>
        <p:txBody>
          <a:bodyPr/>
          <a:lstStyle/>
          <a:p>
            <a:r>
              <a:rPr lang="en-US" u="sng" dirty="0" smtClean="0"/>
              <a:t>Do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7882"/>
            <a:ext cx="5157787" cy="395185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Ask a person to participate if you think they are homeless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Introduce yourself and explain what you are doing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sincere and caring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Remain calm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Know how to de-escalate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Know emergency numbers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Know appropriate distance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Honor requests to not participate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Provide shelter information if possible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Dress appropriately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Leave valuables behind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en-US" u="sng" dirty="0" smtClean="0"/>
              <a:t>Don’t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7881"/>
            <a:ext cx="5183188" cy="409881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Wake up someone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Approach if you don’t feel comfortable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Mandate participation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Invade personal space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Cross barriers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Promise anything you can’t deliver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judgmental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Give money or offer rides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Share any confidential info or photos of participants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Panic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Put anyone in danger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Deviate from the survey</a:t>
            </a:r>
          </a:p>
        </p:txBody>
      </p:sp>
    </p:spTree>
    <p:extLst>
      <p:ext uri="{BB962C8B-B14F-4D97-AF65-F5344CB8AC3E}">
        <p14:creationId xmlns:p14="http://schemas.microsoft.com/office/powerpoint/2010/main" val="255904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51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Familiarize yourself with the survey</a:t>
            </a:r>
          </a:p>
          <a:p>
            <a:r>
              <a:rPr lang="en-US" dirty="0" smtClean="0"/>
              <a:t>Communicate your intentions to prospective survey participants</a:t>
            </a:r>
          </a:p>
          <a:p>
            <a:r>
              <a:rPr lang="en-US" dirty="0" smtClean="0"/>
              <a:t>Obtain consent to administer the survey</a:t>
            </a:r>
          </a:p>
          <a:p>
            <a:r>
              <a:rPr lang="en-US" dirty="0" smtClean="0"/>
              <a:t>Express confidence and compassion</a:t>
            </a:r>
          </a:p>
          <a:p>
            <a:r>
              <a:rPr lang="en-US" dirty="0" smtClean="0"/>
              <a:t>When surveying individuals within a group, prioritize safety and protect participant’s information</a:t>
            </a:r>
          </a:p>
          <a:p>
            <a:r>
              <a:rPr lang="en-US" dirty="0" smtClean="0"/>
              <a:t>Come up with a safety phrase for discomfort amongst your team</a:t>
            </a:r>
          </a:p>
          <a:p>
            <a:r>
              <a:rPr lang="en-US" dirty="0" smtClean="0"/>
              <a:t>Know volunteer expectations</a:t>
            </a:r>
          </a:p>
          <a:p>
            <a:r>
              <a:rPr lang="en-US" dirty="0" smtClean="0"/>
              <a:t>Know community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3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aware of your surroundings</a:t>
            </a:r>
          </a:p>
          <a:p>
            <a:r>
              <a:rPr lang="en-US" dirty="0" smtClean="0"/>
              <a:t>Always travel in pairs</a:t>
            </a:r>
          </a:p>
          <a:p>
            <a:r>
              <a:rPr lang="en-US" dirty="0" smtClean="0"/>
              <a:t>Be respectful and understanding</a:t>
            </a:r>
          </a:p>
          <a:p>
            <a:r>
              <a:rPr lang="en-US" dirty="0" smtClean="0"/>
              <a:t>Make sure to get consent before starting the survey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Remember survey information is confidential</a:t>
            </a:r>
          </a:p>
          <a:p>
            <a:r>
              <a:rPr lang="en-US" dirty="0" smtClean="0"/>
              <a:t>Contact PIT lead immediately if:</a:t>
            </a:r>
          </a:p>
          <a:p>
            <a:pPr lvl="1"/>
            <a:r>
              <a:rPr lang="en-US" dirty="0" smtClean="0"/>
              <a:t>Someone is in danger/hurt</a:t>
            </a:r>
          </a:p>
          <a:p>
            <a:pPr lvl="1"/>
            <a:r>
              <a:rPr lang="en-US" dirty="0" smtClean="0"/>
              <a:t>Made a mistake with the app</a:t>
            </a:r>
          </a:p>
          <a:p>
            <a:pPr lvl="1"/>
            <a:r>
              <a:rPr lang="en-US" dirty="0" smtClean="0"/>
              <a:t>Lost or unable to locate team</a:t>
            </a:r>
          </a:p>
          <a:p>
            <a:pPr lvl="1"/>
            <a:r>
              <a:rPr lang="en-US" dirty="0" smtClean="0"/>
              <a:t>Need any other type of help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8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Items to bring with you:</a:t>
            </a:r>
          </a:p>
          <a:p>
            <a:r>
              <a:rPr lang="en-US" dirty="0" smtClean="0"/>
              <a:t>Comfortable clothes and shoes</a:t>
            </a:r>
          </a:p>
          <a:p>
            <a:r>
              <a:rPr lang="en-US" dirty="0" smtClean="0"/>
              <a:t>Fully charged cell phone (portable charger if possible)</a:t>
            </a:r>
          </a:p>
          <a:p>
            <a:r>
              <a:rPr lang="en-US" dirty="0" smtClean="0"/>
              <a:t>Flashlight (if conducting count at night or early morning)</a:t>
            </a:r>
          </a:p>
          <a:p>
            <a:r>
              <a:rPr lang="en-US" dirty="0" smtClean="0"/>
              <a:t>Pen and notepad</a:t>
            </a:r>
          </a:p>
          <a:p>
            <a:r>
              <a:rPr lang="en-US" dirty="0" smtClean="0"/>
              <a:t>Vehicle if necessary</a:t>
            </a:r>
          </a:p>
          <a:p>
            <a:r>
              <a:rPr lang="en-US" dirty="0" smtClean="0"/>
              <a:t>“Goodie bags” to pass out if provided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0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0258"/>
          </a:xfrm>
        </p:spPr>
        <p:txBody>
          <a:bodyPr/>
          <a:lstStyle/>
          <a:p>
            <a:pPr algn="ctr"/>
            <a:r>
              <a:rPr lang="en-US" dirty="0" smtClean="0"/>
              <a:t>Counting Us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4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101" y="23408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THANK YOU FOR ALL YOUR HARD WORK!!!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8427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4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Slide </a:t>
            </a:r>
            <a:r>
              <a:rPr lang="en-US" b="1" dirty="0"/>
              <a:t>f</a:t>
            </a:r>
            <a:r>
              <a:rPr lang="en-US" b="1" dirty="0" smtClean="0"/>
              <a:t>or PIT Leads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515600" cy="46731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Other training items:</a:t>
            </a:r>
            <a:endParaRPr lang="en-US" sz="2400" dirty="0"/>
          </a:p>
          <a:p>
            <a:pPr lvl="0"/>
            <a:r>
              <a:rPr lang="en-US" sz="2400" dirty="0"/>
              <a:t>Create sign-in sheet for volunteers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Include: name, email, and phone number</a:t>
            </a:r>
          </a:p>
          <a:p>
            <a:pPr lvl="0"/>
            <a:r>
              <a:rPr lang="en-US" sz="2400" dirty="0"/>
              <a:t>Day and time of count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Time volunteers need to be at sites</a:t>
            </a:r>
          </a:p>
          <a:p>
            <a:pPr lvl="0"/>
            <a:r>
              <a:rPr lang="en-US" sz="2400" dirty="0"/>
              <a:t>How teams will be divided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Identify team lead and have them connect with other team members</a:t>
            </a:r>
          </a:p>
          <a:p>
            <a:pPr lvl="0"/>
            <a:r>
              <a:rPr lang="en-US" sz="2400" dirty="0"/>
              <a:t>Determine if transportation is necessary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so, determine who will drive </a:t>
            </a:r>
          </a:p>
          <a:p>
            <a:pPr lvl="0"/>
            <a:r>
              <a:rPr lang="en-US" sz="2400" dirty="0"/>
              <a:t>What to expect on the day of the count</a:t>
            </a:r>
          </a:p>
          <a:p>
            <a:pPr lvl="0"/>
            <a:r>
              <a:rPr lang="en-US" sz="2400" dirty="0"/>
              <a:t>Target populations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Figure out which volunteers may work with or know of where to find sub-populations such as: veterans, youth, families with </a:t>
            </a:r>
            <a:r>
              <a:rPr lang="en-US" dirty="0" smtClean="0"/>
              <a:t>children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Remind volunteers that on the day of the count they should </a:t>
            </a:r>
            <a:r>
              <a:rPr lang="en-US" sz="2400" smtClean="0">
                <a:solidFill>
                  <a:srgbClr val="FF0000"/>
                </a:solidFill>
              </a:rPr>
              <a:t>enter “set-up key” </a:t>
            </a:r>
            <a:r>
              <a:rPr lang="en-US" sz="2400" b="1" dirty="0" smtClean="0">
                <a:solidFill>
                  <a:srgbClr val="FF0000"/>
                </a:solidFill>
              </a:rPr>
              <a:t>TXBOS18</a:t>
            </a:r>
            <a:r>
              <a:rPr lang="en-US" sz="2400" dirty="0" smtClean="0">
                <a:solidFill>
                  <a:srgbClr val="FF0000"/>
                </a:solidFill>
              </a:rPr>
              <a:t> into the Counting Us app to conducts surveys.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2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Unsheltered Count Information </a:t>
            </a:r>
          </a:p>
          <a:p>
            <a:r>
              <a:rPr lang="en-US" dirty="0" smtClean="0"/>
              <a:t>Counting Us Application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5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Point-In-Time 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9620"/>
          </a:xfrm>
        </p:spPr>
        <p:txBody>
          <a:bodyPr>
            <a:normAutofit/>
          </a:bodyPr>
          <a:lstStyle/>
          <a:p>
            <a:r>
              <a:rPr lang="en-US" dirty="0"/>
              <a:t>A snapshot of how many homeless individuals </a:t>
            </a:r>
            <a:r>
              <a:rPr lang="en-US" dirty="0" smtClean="0"/>
              <a:t>are in </a:t>
            </a:r>
            <a:r>
              <a:rPr lang="en-US" dirty="0"/>
              <a:t>your </a:t>
            </a:r>
            <a:r>
              <a:rPr lang="en-US" dirty="0" smtClean="0"/>
              <a:t>community on a single day.</a:t>
            </a:r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the local level, point-in-time counts help communities plan services and programs to appropriately address local needs, measure progress in decreasing homelessness, and identify strengths and gaps in a community’s current homelessness assistance system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</a:t>
            </a:r>
            <a:r>
              <a:rPr lang="en-US" dirty="0" smtClean="0"/>
              <a:t>count…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3799710"/>
              </p:ext>
            </p:extLst>
          </p:nvPr>
        </p:nvGraphicFramePr>
        <p:xfrm>
          <a:off x="2729781" y="1812208"/>
          <a:ext cx="6732438" cy="44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01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Unsheltered Count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count of people who are homeless but not in a shelter or transitional housing program is referred to as an unsheltered count.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unsheltered count requires identification of homeless people that are living on the street, in abandoned buildings, in their vehicles, </a:t>
            </a:r>
            <a:r>
              <a:rPr lang="en-US" dirty="0" smtClean="0"/>
              <a:t>tents</a:t>
            </a:r>
            <a:r>
              <a:rPr lang="en-US" dirty="0"/>
              <a:t>, shanties, parks, woods, transportation stations, or other places not meant for human habitation on January 25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7443" y="232455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Volunteers!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3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 Prep and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Download and practice using Counting Us App</a:t>
            </a:r>
          </a:p>
          <a:p>
            <a:pPr lvl="1"/>
            <a:r>
              <a:rPr lang="en-US" dirty="0"/>
              <a:t>Make sure to have full battery </a:t>
            </a:r>
          </a:p>
          <a:p>
            <a:r>
              <a:rPr lang="en-US" dirty="0"/>
              <a:t>If possible, check out your PIT section ahead of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Volunteer Interviewing Guide</a:t>
            </a:r>
          </a:p>
          <a:p>
            <a:r>
              <a:rPr lang="en-US" b="1" dirty="0" smtClean="0"/>
              <a:t>Day of Count Cheat </a:t>
            </a:r>
            <a:r>
              <a:rPr lang="en-US" b="1" dirty="0"/>
              <a:t>Sheet</a:t>
            </a:r>
          </a:p>
          <a:p>
            <a:r>
              <a:rPr lang="en-US" dirty="0"/>
              <a:t>Volunteer Hour </a:t>
            </a:r>
            <a:r>
              <a:rPr lang="en-US" dirty="0" smtClean="0"/>
              <a:t>Tracker sheet</a:t>
            </a:r>
          </a:p>
          <a:p>
            <a:pPr lvl="1"/>
            <a:r>
              <a:rPr lang="en-US" dirty="0" smtClean="0"/>
              <a:t>Submit to PIT lead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0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Unsheltered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Street/sidewalk</a:t>
            </a:r>
            <a:endParaRPr lang="en-US" dirty="0"/>
          </a:p>
          <a:p>
            <a:pPr lvl="0"/>
            <a:r>
              <a:rPr lang="en-US" dirty="0"/>
              <a:t>Vehicle (car, van, RV, truck) </a:t>
            </a:r>
          </a:p>
          <a:p>
            <a:pPr lvl="0"/>
            <a:r>
              <a:rPr lang="en-US" dirty="0"/>
              <a:t>Park</a:t>
            </a:r>
          </a:p>
          <a:p>
            <a:pPr lvl="0"/>
            <a:r>
              <a:rPr lang="en-US" dirty="0"/>
              <a:t>Abandoned building</a:t>
            </a:r>
          </a:p>
          <a:p>
            <a:pPr lvl="0"/>
            <a:r>
              <a:rPr lang="en-US" dirty="0"/>
              <a:t>Bus, train station, airport </a:t>
            </a:r>
          </a:p>
          <a:p>
            <a:pPr lvl="0"/>
            <a:r>
              <a:rPr lang="en-US" dirty="0"/>
              <a:t>Under bridge/overpass</a:t>
            </a:r>
          </a:p>
          <a:p>
            <a:pPr lvl="0"/>
            <a:r>
              <a:rPr lang="en-US" dirty="0"/>
              <a:t>Woods/outdoor encampment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0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0402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There are five steps to completing </a:t>
            </a:r>
            <a:r>
              <a:rPr lang="en-US" dirty="0" smtClean="0"/>
              <a:t>an unsheltered </a:t>
            </a:r>
            <a:r>
              <a:rPr lang="en-US" dirty="0"/>
              <a:t>PIT count survey. As an unsheltered volunteer you should: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yourself, engage potential participants and explain the purpose of the count.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Deliver </a:t>
            </a:r>
            <a:r>
              <a:rPr lang="en-US" dirty="0"/>
              <a:t>the script and the consent process. Obtain verbal consent to proceed.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</a:t>
            </a:r>
            <a:r>
              <a:rPr lang="en-US" dirty="0"/>
              <a:t>the screening questions. Determine if the individual is </a:t>
            </a:r>
            <a:r>
              <a:rPr lang="en-US" dirty="0" smtClean="0"/>
              <a:t>eligible.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eligible, administer the survey questions, recording the participant’s responses. If ineligible, thank them for their time and move </a:t>
            </a:r>
            <a:r>
              <a:rPr lang="en-US" dirty="0" smtClean="0"/>
              <a:t>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Thank </a:t>
            </a:r>
            <a:r>
              <a:rPr lang="en-US" dirty="0"/>
              <a:t>the respondent for their participation. If possible, provide the participant with donated items. </a:t>
            </a:r>
          </a:p>
        </p:txBody>
      </p:sp>
    </p:spTree>
    <p:extLst>
      <p:ext uri="{BB962C8B-B14F-4D97-AF65-F5344CB8AC3E}">
        <p14:creationId xmlns:p14="http://schemas.microsoft.com/office/powerpoint/2010/main" val="263086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PIT Template - Copy</Template>
  <TotalTime>378</TotalTime>
  <Words>840</Words>
  <Application>Microsoft Office PowerPoint</Application>
  <PresentationFormat>Widescreen</PresentationFormat>
  <Paragraphs>123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Wingdings</vt:lpstr>
      <vt:lpstr>Playfair Display Black</vt:lpstr>
      <vt:lpstr>Courier New</vt:lpstr>
      <vt:lpstr>Raleway</vt:lpstr>
      <vt:lpstr>Calibri</vt:lpstr>
      <vt:lpstr>Office Theme</vt:lpstr>
      <vt:lpstr>Unsheltered Count Training</vt:lpstr>
      <vt:lpstr>Agenda</vt:lpstr>
      <vt:lpstr>What is a Point-In-Time Count?</vt:lpstr>
      <vt:lpstr>Why we count…</vt:lpstr>
      <vt:lpstr>Unsheltered Count</vt:lpstr>
      <vt:lpstr>Volunteers!</vt:lpstr>
      <vt:lpstr>PIT Prep and Forms</vt:lpstr>
      <vt:lpstr>Common Unsheltered Places</vt:lpstr>
      <vt:lpstr>Survey Steps</vt:lpstr>
      <vt:lpstr>Sample Script</vt:lpstr>
      <vt:lpstr>Safety</vt:lpstr>
      <vt:lpstr>Best Practices</vt:lpstr>
      <vt:lpstr>Tips</vt:lpstr>
      <vt:lpstr>Checklist</vt:lpstr>
      <vt:lpstr>Counting Us App</vt:lpstr>
      <vt:lpstr>THANK YOU FOR ALL YOUR HARD WORK!!!</vt:lpstr>
      <vt:lpstr> Slide for PIT Leads </vt:lpstr>
    </vt:vector>
  </TitlesOfParts>
  <Company>Texas Homeless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Unsheltered Count Training</dc:title>
  <dc:creator>Kristin Zakoor</dc:creator>
  <cp:lastModifiedBy>Kristin Zakoor</cp:lastModifiedBy>
  <cp:revision>32</cp:revision>
  <dcterms:created xsi:type="dcterms:W3CDTF">2017-11-22T19:58:03Z</dcterms:created>
  <dcterms:modified xsi:type="dcterms:W3CDTF">2017-12-06T22:36:41Z</dcterms:modified>
</cp:coreProperties>
</file>