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3" r:id="rId3"/>
    <p:sldId id="257" r:id="rId4"/>
    <p:sldId id="271" r:id="rId5"/>
    <p:sldId id="294" r:id="rId6"/>
    <p:sldId id="279" r:id="rId7"/>
    <p:sldId id="284" r:id="rId8"/>
    <p:sldId id="280" r:id="rId9"/>
    <p:sldId id="274" r:id="rId10"/>
    <p:sldId id="286" r:id="rId11"/>
    <p:sldId id="261" r:id="rId12"/>
    <p:sldId id="262" r:id="rId13"/>
    <p:sldId id="282" r:id="rId14"/>
    <p:sldId id="298" r:id="rId15"/>
    <p:sldId id="288" r:id="rId16"/>
    <p:sldId id="264" r:id="rId17"/>
    <p:sldId id="289" r:id="rId18"/>
    <p:sldId id="299" r:id="rId19"/>
    <p:sldId id="290" r:id="rId20"/>
    <p:sldId id="291" r:id="rId21"/>
    <p:sldId id="292" r:id="rId22"/>
    <p:sldId id="293" r:id="rId23"/>
    <p:sldId id="302" r:id="rId24"/>
    <p:sldId id="296" r:id="rId25"/>
    <p:sldId id="278" r:id="rId26"/>
    <p:sldId id="304" r:id="rId27"/>
    <p:sldId id="301" r:id="rId28"/>
    <p:sldId id="300" r:id="rId29"/>
    <p:sldId id="295" r:id="rId30"/>
    <p:sldId id="287" r:id="rId31"/>
    <p:sldId id="303" r:id="rId32"/>
    <p:sldId id="277" r:id="rId33"/>
  </p:sldIdLst>
  <p:sldSz cx="12192000" cy="6858000"/>
  <p:notesSz cx="7010400" cy="9296400"/>
  <p:embeddedFontLst>
    <p:embeddedFont>
      <p:font typeface="Playfair Display Black" panose="020B0604020202020204" charset="0"/>
      <p:bold r:id="rId36"/>
      <p:boldItalic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3890" autoAdjust="0"/>
  </p:normalViewPr>
  <p:slideViewPr>
    <p:cSldViewPr snapToGrid="0">
      <p:cViewPr varScale="1">
        <p:scale>
          <a:sx n="97" d="100"/>
          <a:sy n="97" d="100"/>
        </p:scale>
        <p:origin x="10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DF1C8B-C3EB-4188-AE61-A8FCC939640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EF347C-63E2-4A5A-959A-0BAF3FE42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E964EE-D72A-44A6-9CEF-634AC55A9B9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BC21C3-3B5A-45D8-AC87-8218CC4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1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0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2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7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4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03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18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If you participate on SM please make sure to tag</a:t>
            </a:r>
            <a:r>
              <a:rPr lang="en-US" baseline="0" dirty="0" smtClean="0"/>
              <a:t>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 respectful and do not post picture without asking permission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Many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post volunteer pictures to highlight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2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conditions</a:t>
            </a:r>
            <a:r>
              <a:rPr lang="en-US" baseline="0" dirty="0" smtClean="0"/>
              <a:t> are not safe for you to conduct the count on 1/25 please inform THN and make arrangements to conduct the count on 1/29/18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On the site now- purpose</a:t>
            </a:r>
            <a:r>
              <a:rPr lang="en-US" baseline="0" dirty="0" smtClean="0"/>
              <a:t> is to help you have all important docs handy for the day of the count to answer any questions and ensure smooth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4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Strategies</a:t>
            </a:r>
            <a:r>
              <a:rPr lang="en-US" sz="2400" baseline="0" dirty="0" smtClean="0">
                <a:solidFill>
                  <a:schemeClr val="bg1"/>
                </a:solidFill>
                <a:latin typeface="+mj-lt"/>
              </a:rPr>
              <a:t> For Change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thn.org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n.org/wp-content/uploads/2018/01/Shelter-Count-Guide.pdf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@th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MLE9C82tyHgBxBdLAXScenbYoaUOSghLxOWpTwwFylI/ed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n.org/wp-content/uploads/2017/05/2018-PIT-Volunteer-Hour-Tracker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533" y="2133600"/>
            <a:ext cx="4337096" cy="2844800"/>
          </a:xfrm>
        </p:spPr>
        <p:txBody>
          <a:bodyPr>
            <a:normAutofit/>
          </a:bodyPr>
          <a:lstStyle/>
          <a:p>
            <a:r>
              <a:rPr lang="en-US" dirty="0" smtClean="0"/>
              <a:t>Final PIT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UPDATE!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THN has added new questions to the survey</a:t>
            </a:r>
          </a:p>
          <a:p>
            <a:pPr lvl="1"/>
            <a:r>
              <a:rPr lang="en-US" dirty="0" smtClean="0"/>
              <a:t>Purpose of adding new questions is to ensure that we are collecting valuable longitudinal and sub-population data</a:t>
            </a:r>
          </a:p>
          <a:p>
            <a:r>
              <a:rPr lang="en-US" dirty="0" smtClean="0"/>
              <a:t>Questions added:</a:t>
            </a:r>
          </a:p>
          <a:p>
            <a:pPr lvl="1"/>
            <a:r>
              <a:rPr lang="en-US" dirty="0" smtClean="0"/>
              <a:t>Youth</a:t>
            </a:r>
          </a:p>
          <a:p>
            <a:pPr lvl="1"/>
            <a:r>
              <a:rPr lang="en-US" dirty="0" smtClean="0"/>
              <a:t>Veteran</a:t>
            </a:r>
          </a:p>
          <a:p>
            <a:pPr lvl="1"/>
            <a:r>
              <a:rPr lang="en-US" dirty="0" smtClean="0"/>
              <a:t>Education </a:t>
            </a:r>
          </a:p>
          <a:p>
            <a:pPr lvl="1"/>
            <a:r>
              <a:rPr lang="en-US" dirty="0" smtClean="0"/>
              <a:t>Reasons for becoming homeless</a:t>
            </a:r>
          </a:p>
          <a:p>
            <a:r>
              <a:rPr lang="en-US" dirty="0" smtClean="0"/>
              <a:t>Update is complete for both Sheltered and Unsheltered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of Count Set-Up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756" y="3952376"/>
            <a:ext cx="6692757" cy="1503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 smtClean="0">
                <a:solidFill>
                  <a:srgbClr val="C00000"/>
                </a:solidFill>
              </a:rPr>
              <a:t>TXBOS18</a:t>
            </a:r>
            <a:endParaRPr lang="en-US" sz="7200" b="1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3772" y="2274514"/>
            <a:ext cx="9770724" cy="1503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/>
              <a:t>MAKE SURE ON THE DAY OF THE COUNT ALL SURVEYS ARE COLLECTED UNDER SET-UP KEY…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58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Set-up Key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2111" y="1976248"/>
            <a:ext cx="5157787" cy="46051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If already using </a:t>
            </a:r>
            <a:r>
              <a:rPr lang="en-US" sz="2000" dirty="0" err="1" smtClean="0">
                <a:solidFill>
                  <a:srgbClr val="C00000"/>
                </a:solidFill>
              </a:rPr>
              <a:t>TXBOSTest</a:t>
            </a:r>
            <a:r>
              <a:rPr lang="en-US" sz="2000" dirty="0" smtClean="0">
                <a:solidFill>
                  <a:srgbClr val="C00000"/>
                </a:solidFill>
              </a:rPr>
              <a:t> set-up </a:t>
            </a:r>
            <a:r>
              <a:rPr lang="en-US" sz="2000" dirty="0">
                <a:solidFill>
                  <a:srgbClr val="C00000"/>
                </a:solidFill>
              </a:rPr>
              <a:t>k</a:t>
            </a:r>
            <a:r>
              <a:rPr lang="en-US" sz="2000" dirty="0" smtClean="0">
                <a:solidFill>
                  <a:srgbClr val="C00000"/>
                </a:solidFill>
              </a:rPr>
              <a:t>ey: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/>
          <a:stretch/>
        </p:blipFill>
        <p:spPr>
          <a:xfrm>
            <a:off x="123940" y="2515348"/>
            <a:ext cx="1830397" cy="3172357"/>
          </a:xfr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85253" y="1982443"/>
            <a:ext cx="5183188" cy="49316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If have not selected a set-up key: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80" y="2515348"/>
            <a:ext cx="1783560" cy="3172358"/>
          </a:xfr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127856" y="3392998"/>
            <a:ext cx="1328363" cy="47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33" y="2515348"/>
            <a:ext cx="1895246" cy="3172358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7" name="Oval 16"/>
          <p:cNvSpPr/>
          <p:nvPr/>
        </p:nvSpPr>
        <p:spPr>
          <a:xfrm>
            <a:off x="445300" y="5167901"/>
            <a:ext cx="1037690" cy="4460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7303" y="2875591"/>
            <a:ext cx="1037690" cy="4460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71336" y="3198187"/>
            <a:ext cx="1832107" cy="7085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004806" y="2095928"/>
            <a:ext cx="5577" cy="3821987"/>
          </a:xfrm>
          <a:prstGeom prst="line">
            <a:avLst/>
          </a:prstGeom>
          <a:ln w="28575">
            <a:solidFill>
              <a:schemeClr val="accent6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/>
          <a:stretch/>
        </p:blipFill>
        <p:spPr>
          <a:xfrm>
            <a:off x="6119840" y="2515348"/>
            <a:ext cx="1832107" cy="3167170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"/>
          <a:stretch/>
        </p:blipFill>
        <p:spPr>
          <a:xfrm>
            <a:off x="8095678" y="2507528"/>
            <a:ext cx="1882893" cy="3258728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"/>
          <a:stretch/>
        </p:blipFill>
        <p:spPr>
          <a:xfrm>
            <a:off x="10156746" y="2499708"/>
            <a:ext cx="1919927" cy="3266548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25" name="Oval 24"/>
          <p:cNvSpPr/>
          <p:nvPr/>
        </p:nvSpPr>
        <p:spPr>
          <a:xfrm>
            <a:off x="6476411" y="4945254"/>
            <a:ext cx="1140432" cy="6687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66908" y="2683766"/>
            <a:ext cx="1140432" cy="6687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38264" y="3098632"/>
            <a:ext cx="1679757" cy="8080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1325563"/>
          </a:xfrm>
        </p:spPr>
        <p:txBody>
          <a:bodyPr/>
          <a:lstStyle/>
          <a:p>
            <a:r>
              <a:rPr lang="en-US" dirty="0" smtClean="0"/>
              <a:t>Domestic Violence and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123" y="1637030"/>
            <a:ext cx="5181600" cy="4232275"/>
          </a:xfrm>
        </p:spPr>
        <p:txBody>
          <a:bodyPr>
            <a:normAutofit/>
          </a:bodyPr>
          <a:lstStyle/>
          <a:p>
            <a:r>
              <a:rPr lang="en-US" dirty="0" smtClean="0"/>
              <a:t>Use Counting Us App </a:t>
            </a:r>
          </a:p>
          <a:p>
            <a:r>
              <a:rPr lang="en-US" dirty="0" smtClean="0"/>
              <a:t>On </a:t>
            </a:r>
            <a:r>
              <a:rPr lang="en-US" dirty="0"/>
              <a:t>geo-location screen, click “Enter Address” button and </a:t>
            </a:r>
            <a:r>
              <a:rPr lang="en-US" b="1" dirty="0" smtClean="0"/>
              <a:t>ONLY</a:t>
            </a:r>
            <a:r>
              <a:rPr lang="en-US" dirty="0" smtClean="0"/>
              <a:t> enter in City and </a:t>
            </a:r>
            <a:r>
              <a:rPr lang="en-US" dirty="0"/>
              <a:t>State </a:t>
            </a:r>
            <a:r>
              <a:rPr lang="en-US" dirty="0" smtClean="0"/>
              <a:t>information</a:t>
            </a:r>
          </a:p>
          <a:p>
            <a:r>
              <a:rPr lang="en-US" b="1" dirty="0"/>
              <a:t>DO NOT </a:t>
            </a:r>
            <a:r>
              <a:rPr lang="en-US" dirty="0"/>
              <a:t>enter in first or last name</a:t>
            </a:r>
          </a:p>
          <a:p>
            <a:r>
              <a:rPr lang="en-US" dirty="0" smtClean="0"/>
              <a:t>For date of birth information </a:t>
            </a:r>
            <a:r>
              <a:rPr lang="en-US" b="1" dirty="0" smtClean="0"/>
              <a:t>ONLY </a:t>
            </a:r>
            <a:r>
              <a:rPr lang="en-US" dirty="0"/>
              <a:t>enter in </a:t>
            </a:r>
            <a:r>
              <a:rPr lang="en-US" dirty="0" smtClean="0"/>
              <a:t>age range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/>
          <a:stretch/>
        </p:blipFill>
        <p:spPr>
          <a:xfrm>
            <a:off x="6330102" y="1924844"/>
            <a:ext cx="2356698" cy="4084216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/>
          <a:stretch/>
        </p:blipFill>
        <p:spPr>
          <a:xfrm>
            <a:off x="9151631" y="2019990"/>
            <a:ext cx="2313671" cy="3989070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0" name="Oval 9"/>
          <p:cNvSpPr/>
          <p:nvPr/>
        </p:nvSpPr>
        <p:spPr>
          <a:xfrm>
            <a:off x="6880860" y="5600700"/>
            <a:ext cx="1280160" cy="5372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26880" y="4069080"/>
            <a:ext cx="30861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962179" y="3103991"/>
            <a:ext cx="2651760" cy="10744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0" y="26784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Sheltered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Sheltered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4000" b="1" dirty="0"/>
              <a:t>Y</a:t>
            </a:r>
            <a:r>
              <a:rPr lang="en-US" sz="4000" b="1" dirty="0" smtClean="0"/>
              <a:t>ou should count:</a:t>
            </a:r>
            <a:endParaRPr lang="en-US" sz="4000" b="1" dirty="0"/>
          </a:p>
          <a:p>
            <a:r>
              <a:rPr lang="en-US" sz="3500" dirty="0" smtClean="0"/>
              <a:t>Emergency Shelters:</a:t>
            </a:r>
          </a:p>
          <a:p>
            <a:pPr lvl="1"/>
            <a:r>
              <a:rPr lang="en-US" sz="2900" dirty="0" smtClean="0"/>
              <a:t>Domestic </a:t>
            </a:r>
            <a:r>
              <a:rPr lang="en-US" sz="2900" dirty="0"/>
              <a:t>violence </a:t>
            </a:r>
            <a:r>
              <a:rPr lang="en-US" sz="2900" dirty="0" smtClean="0"/>
              <a:t>shelters</a:t>
            </a:r>
          </a:p>
          <a:p>
            <a:pPr lvl="1"/>
            <a:r>
              <a:rPr lang="en-US" sz="2900" dirty="0"/>
              <a:t>Hotel, motel, or apartment vouchers </a:t>
            </a:r>
            <a:r>
              <a:rPr lang="en-US" sz="2900" u="sng" dirty="0"/>
              <a:t>paid</a:t>
            </a:r>
            <a:r>
              <a:rPr lang="en-US" sz="2900" dirty="0"/>
              <a:t> for by a public or private agency </a:t>
            </a:r>
            <a:r>
              <a:rPr lang="en-US" sz="2900" u="sng" dirty="0"/>
              <a:t>because</a:t>
            </a:r>
            <a:r>
              <a:rPr lang="en-US" sz="2900" dirty="0"/>
              <a:t> the individual or family is homeless </a:t>
            </a:r>
          </a:p>
          <a:p>
            <a:r>
              <a:rPr lang="en-US" sz="3400" dirty="0" smtClean="0"/>
              <a:t>Transitional Housing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2450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b="1" dirty="0"/>
              <a:t>Y</a:t>
            </a:r>
            <a:r>
              <a:rPr lang="en-US" sz="4000" b="1" dirty="0" smtClean="0"/>
              <a:t>ou </a:t>
            </a:r>
            <a:r>
              <a:rPr lang="en-US" sz="4000" b="1" dirty="0"/>
              <a:t>should NOT </a:t>
            </a:r>
            <a:r>
              <a:rPr lang="en-US" sz="4000" b="1" dirty="0" smtClean="0"/>
              <a:t>count:</a:t>
            </a:r>
            <a:endParaRPr lang="en-US" sz="4000" b="1" dirty="0"/>
          </a:p>
          <a:p>
            <a:r>
              <a:rPr lang="en-US" sz="2900" dirty="0" smtClean="0"/>
              <a:t>Persons </a:t>
            </a:r>
            <a:r>
              <a:rPr lang="en-US" sz="2900" dirty="0"/>
              <a:t>living doubled up in conventional </a:t>
            </a:r>
            <a:r>
              <a:rPr lang="en-US" sz="2900" dirty="0" smtClean="0"/>
              <a:t>housing;</a:t>
            </a:r>
          </a:p>
          <a:p>
            <a:r>
              <a:rPr lang="en-US" sz="2900" dirty="0" smtClean="0"/>
              <a:t>Formerly </a:t>
            </a:r>
            <a:r>
              <a:rPr lang="en-US" sz="2900" dirty="0"/>
              <a:t>homeless persons living in Section 8 SRO, Shelter Plus Care, Supportive Housing Program permanent housing or other permanent housing </a:t>
            </a:r>
            <a:r>
              <a:rPr lang="en-US" sz="2900" dirty="0" smtClean="0"/>
              <a:t>units;</a:t>
            </a:r>
          </a:p>
          <a:p>
            <a:r>
              <a:rPr lang="en-US" sz="2900" dirty="0" smtClean="0"/>
              <a:t>Persons </a:t>
            </a:r>
            <a:r>
              <a:rPr lang="en-US" sz="2900" dirty="0"/>
              <a:t>living in conventional housing and receiving temporary assistance (Rapid Rehousing or Homelessness Prevention) from a program funded by the Homelessness Prevention and Rapid Re-housing Program (HPRP</a:t>
            </a:r>
            <a:r>
              <a:rPr lang="en-US" sz="2900" dirty="0" smtClean="0"/>
              <a:t>);</a:t>
            </a:r>
          </a:p>
          <a:p>
            <a:r>
              <a:rPr lang="en-US" sz="2900" dirty="0" smtClean="0"/>
              <a:t>Children </a:t>
            </a:r>
            <a:r>
              <a:rPr lang="en-US" sz="2900" dirty="0"/>
              <a:t>or youth, who because of their own or a parent’s homelessness or abandonment now reside temporarily or for a short anticipated duration in hospitals, residential treatment facilities, emergency foster care, or detention </a:t>
            </a:r>
            <a:r>
              <a:rPr lang="en-US" sz="2900" dirty="0" smtClean="0"/>
              <a:t>facilities;</a:t>
            </a:r>
          </a:p>
          <a:p>
            <a:r>
              <a:rPr lang="en-US" sz="2900" dirty="0" smtClean="0"/>
              <a:t>Adults </a:t>
            </a:r>
            <a:r>
              <a:rPr lang="en-US" sz="2900" dirty="0"/>
              <a:t>in mental health facilities, chemical dependency facilities, or criminal justice facilities.</a:t>
            </a:r>
          </a:p>
        </p:txBody>
      </p:sp>
    </p:spTree>
    <p:extLst>
      <p:ext uri="{BB962C8B-B14F-4D97-AF65-F5344CB8AC3E}">
        <p14:creationId xmlns:p14="http://schemas.microsoft.com/office/powerpoint/2010/main" val="20742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190"/>
            <a:ext cx="10515600" cy="1325563"/>
          </a:xfrm>
        </p:spPr>
        <p:txBody>
          <a:bodyPr/>
          <a:lstStyle/>
          <a:p>
            <a:r>
              <a:rPr lang="en-US" dirty="0" smtClean="0"/>
              <a:t>Shelter Survey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/>
          <a:stretch/>
        </p:blipFill>
        <p:spPr>
          <a:xfrm>
            <a:off x="3387191" y="1748030"/>
            <a:ext cx="2058176" cy="3571700"/>
          </a:xfr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/>
          <a:stretch/>
        </p:blipFill>
        <p:spPr>
          <a:xfrm>
            <a:off x="838200" y="1748030"/>
            <a:ext cx="2150007" cy="3514358"/>
          </a:xfr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7" name="Oval 6"/>
          <p:cNvSpPr/>
          <p:nvPr/>
        </p:nvSpPr>
        <p:spPr>
          <a:xfrm>
            <a:off x="838200" y="2652138"/>
            <a:ext cx="2225831" cy="7553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9016" y="2039815"/>
            <a:ext cx="2297722" cy="12582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0" y="1837846"/>
            <a:ext cx="5048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Shelter count should include anyone staying in Emergency Shelter or Transitional Housing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THN sent a list of ES and TH to PIT Leads to verify which programs are still active or new in their community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is of utmost importance that THN has an updated list of ES and TH so that those programs can be entered into the system and selected on the day of the count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Sheltered Count and HMIS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862" y="2372702"/>
            <a:ext cx="5181600" cy="4351338"/>
          </a:xfrm>
        </p:spPr>
        <p:txBody>
          <a:bodyPr/>
          <a:lstStyle/>
          <a:p>
            <a:r>
              <a:rPr lang="en-US" dirty="0" smtClean="0"/>
              <a:t>NO surveys will be collected via HMIS</a:t>
            </a:r>
          </a:p>
          <a:p>
            <a:r>
              <a:rPr lang="en-US" dirty="0" smtClean="0"/>
              <a:t>All surveys should be conducted via Counting Us App </a:t>
            </a:r>
          </a:p>
          <a:p>
            <a:pPr lvl="1"/>
            <a:r>
              <a:rPr lang="en-US" sz="1600" dirty="0" smtClean="0"/>
              <a:t>If given permission, paper surveys and uploaded into Counting Us App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2702"/>
            <a:ext cx="5181600" cy="4351338"/>
          </a:xfrm>
        </p:spPr>
        <p:txBody>
          <a:bodyPr/>
          <a:lstStyle/>
          <a:p>
            <a:r>
              <a:rPr lang="en-US" dirty="0" smtClean="0"/>
              <a:t>HMIS users MUST enter a “PIT Count 2018” Service </a:t>
            </a:r>
            <a:endParaRPr lang="en-US" dirty="0"/>
          </a:p>
          <a:p>
            <a:r>
              <a:rPr lang="en-US" dirty="0" smtClean="0"/>
              <a:t>Learn how to enter a service in HMIS </a:t>
            </a:r>
            <a:r>
              <a:rPr lang="en-US" dirty="0" smtClean="0">
                <a:hlinkClick r:id="rId2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708" y="254561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Unsheltered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Count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count of people who are homeless but not in a shelter or transitional housing program is referred to as an unsheltered count.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unsheltered count requires identification of homeless people that are living on the street, in abandoned buildings, in their vehicles, </a:t>
            </a:r>
            <a:r>
              <a:rPr lang="en-US" dirty="0" smtClean="0"/>
              <a:t>tents</a:t>
            </a:r>
            <a:r>
              <a:rPr lang="en-US" dirty="0"/>
              <a:t>, shanties, parks, woods, transportation stations, or other places not meant for human habitation on January 25</a:t>
            </a:r>
            <a:r>
              <a:rPr lang="en-US" baseline="30000" dirty="0"/>
              <a:t>th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Coordinated Entry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will stay muted during the webinar</a:t>
            </a:r>
          </a:p>
          <a:p>
            <a:r>
              <a:rPr lang="en-US" dirty="0" smtClean="0"/>
              <a:t>Please type all questions into the Q&amp;A box </a:t>
            </a:r>
          </a:p>
          <a:p>
            <a:pPr lvl="1"/>
            <a:r>
              <a:rPr lang="en-US" dirty="0" smtClean="0"/>
              <a:t>We will answer questions at the end of the presentation</a:t>
            </a:r>
          </a:p>
          <a:p>
            <a:pPr lvl="1"/>
            <a:r>
              <a:rPr lang="en-US" dirty="0" smtClean="0"/>
              <a:t>If need more detailed help, please email </a:t>
            </a:r>
            <a:r>
              <a:rPr lang="en-US" dirty="0" smtClean="0">
                <a:hlinkClick r:id="rId3"/>
              </a:rPr>
              <a:t>kristin@thn.org</a:t>
            </a:r>
            <a:r>
              <a:rPr lang="en-US" dirty="0" smtClean="0"/>
              <a:t> to set up a phone call.</a:t>
            </a:r>
          </a:p>
        </p:txBody>
      </p:sp>
    </p:spTree>
    <p:extLst>
      <p:ext uri="{BB962C8B-B14F-4D97-AF65-F5344CB8AC3E}">
        <p14:creationId xmlns:p14="http://schemas.microsoft.com/office/powerpoint/2010/main" val="11896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1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Hello, my name is ___________________, and I am helping ________________conduct a short survey of our community. We would like to learn more about people experiencing homelessness, what kinds of problems they face, and whether or not their needs are being met.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/>
              <a:t>participation is strictly voluntary, and all of your responses are </a:t>
            </a:r>
            <a:r>
              <a:rPr lang="en-US" dirty="0" smtClean="0"/>
              <a:t>confidential</a:t>
            </a:r>
            <a:r>
              <a:rPr lang="en-US" dirty="0"/>
              <a:t>. Your privacy will be protected and respected. If questions make you uncomfortable you do not have to answer them. </a:t>
            </a:r>
            <a:r>
              <a:rPr lang="en-US" dirty="0" smtClean="0"/>
              <a:t>Would </a:t>
            </a:r>
            <a:r>
              <a:rPr lang="en-US" dirty="0"/>
              <a:t>you be willing to take a few minutes to answer some questions?</a:t>
            </a:r>
          </a:p>
        </p:txBody>
      </p:sp>
    </p:spTree>
    <p:extLst>
      <p:ext uri="{BB962C8B-B14F-4D97-AF65-F5344CB8AC3E}">
        <p14:creationId xmlns:p14="http://schemas.microsoft.com/office/powerpoint/2010/main" val="32402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78732"/>
            <a:ext cx="5157787" cy="823912"/>
          </a:xfrm>
        </p:spPr>
        <p:txBody>
          <a:bodyPr/>
          <a:lstStyle/>
          <a:p>
            <a:r>
              <a:rPr lang="en-US" u="sng" dirty="0" smtClean="0"/>
              <a:t>Do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7882"/>
            <a:ext cx="5157787" cy="395185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Ask a person to participate if you think they are homeless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Introduce yourself and explain what you are doing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sincere and caring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Remain calm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how to de-escalate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emergency numbers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appropriate distance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Honor requests to not participate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shelter information if 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Dress appropriately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Leave valuables behind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u="sng" dirty="0" smtClean="0"/>
              <a:t>Don’t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7881"/>
            <a:ext cx="5183188" cy="452175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Wake up someone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record as observation survey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Approach if you don’t feel comfortable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record </a:t>
            </a:r>
            <a:r>
              <a:rPr lang="en-US" dirty="0"/>
              <a:t>as </a:t>
            </a:r>
            <a:r>
              <a:rPr lang="en-US" dirty="0" smtClean="0"/>
              <a:t>observation survey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Mandate participation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Invade personal 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Cross barriers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Promise anything you can’t deliver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judgmental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Give money or offer rides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Share any confidential info or photos of participants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Panic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Put anyone in danger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Deviate from the survey</a:t>
            </a:r>
          </a:p>
        </p:txBody>
      </p:sp>
    </p:spTree>
    <p:extLst>
      <p:ext uri="{BB962C8B-B14F-4D97-AF65-F5344CB8AC3E}">
        <p14:creationId xmlns:p14="http://schemas.microsoft.com/office/powerpoint/2010/main" val="10323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aware of your surroundings</a:t>
            </a:r>
          </a:p>
          <a:p>
            <a:r>
              <a:rPr lang="en-US" dirty="0" smtClean="0"/>
              <a:t>Always travel in pairs</a:t>
            </a:r>
          </a:p>
          <a:p>
            <a:r>
              <a:rPr lang="en-US" dirty="0" smtClean="0"/>
              <a:t>Be respectful and understanding</a:t>
            </a:r>
          </a:p>
          <a:p>
            <a:r>
              <a:rPr lang="en-US" dirty="0" smtClean="0"/>
              <a:t>Make sure to get consent before starting the survey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Remember survey information is confidential</a:t>
            </a:r>
          </a:p>
          <a:p>
            <a:r>
              <a:rPr lang="en-US" dirty="0" smtClean="0"/>
              <a:t>Contact PIT lead immediately if:</a:t>
            </a:r>
          </a:p>
          <a:p>
            <a:pPr lvl="1"/>
            <a:r>
              <a:rPr lang="en-US" dirty="0" smtClean="0"/>
              <a:t>Someone is in danger/hurt</a:t>
            </a:r>
          </a:p>
          <a:p>
            <a:pPr lvl="1"/>
            <a:r>
              <a:rPr lang="en-US" dirty="0" smtClean="0"/>
              <a:t>Made a mistake with the app</a:t>
            </a:r>
          </a:p>
          <a:p>
            <a:pPr lvl="1"/>
            <a:r>
              <a:rPr lang="en-US" dirty="0" smtClean="0"/>
              <a:t>Lost or unable to locate team</a:t>
            </a:r>
          </a:p>
          <a:p>
            <a:pPr lvl="1"/>
            <a:r>
              <a:rPr lang="en-US" dirty="0" smtClean="0"/>
              <a:t>Need any other type of help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85" y="244401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Housing Inventory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PIT &amp; HIC, what is the difference?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27100" y="1278732"/>
            <a:ext cx="5157787" cy="823912"/>
          </a:xfrm>
        </p:spPr>
        <p:txBody>
          <a:bodyPr/>
          <a:lstStyle/>
          <a:p>
            <a:r>
              <a:rPr lang="en-US" dirty="0" smtClean="0"/>
              <a:t>Point-in-Time Count (PIT)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333137"/>
            <a:ext cx="5157787" cy="368458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Number &amp; characteristics of person experiencing homelessness </a:t>
            </a:r>
          </a:p>
          <a:p>
            <a:r>
              <a:rPr lang="en-US" sz="2600" dirty="0" smtClean="0"/>
              <a:t>Count of </a:t>
            </a:r>
            <a:r>
              <a:rPr lang="en-US" sz="2600" dirty="0"/>
              <a:t>sheltered and unsheltered homeless persons on </a:t>
            </a:r>
            <a:r>
              <a:rPr lang="en-US" sz="2600" dirty="0" smtClean="0"/>
              <a:t>January 25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2018.</a:t>
            </a:r>
          </a:p>
          <a:p>
            <a:r>
              <a:rPr lang="en-US" sz="2600" dirty="0" smtClean="0"/>
              <a:t>Surveys will be conducted via the Counting Us App</a:t>
            </a:r>
            <a:endParaRPr lang="en-US" sz="2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215856" y="1278732"/>
            <a:ext cx="5183188" cy="823912"/>
          </a:xfrm>
        </p:spPr>
        <p:txBody>
          <a:bodyPr/>
          <a:lstStyle/>
          <a:p>
            <a:r>
              <a:rPr lang="en-US" dirty="0" smtClean="0"/>
              <a:t>Housing Inventory Count (HIC)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333137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Completed in conjunction </a:t>
            </a:r>
            <a:r>
              <a:rPr lang="en-US" dirty="0"/>
              <a:t>with the </a:t>
            </a:r>
            <a:r>
              <a:rPr lang="en-US" dirty="0" smtClean="0"/>
              <a:t>PIT</a:t>
            </a:r>
          </a:p>
          <a:p>
            <a:r>
              <a:rPr lang="en-US" dirty="0" smtClean="0"/>
              <a:t>A </a:t>
            </a:r>
            <a:r>
              <a:rPr lang="en-US" dirty="0"/>
              <a:t>count of all </a:t>
            </a:r>
            <a:r>
              <a:rPr lang="en-US" dirty="0" smtClean="0"/>
              <a:t>beds and units available on 1/25/18 dedicated to individuals experiencing homelessness</a:t>
            </a:r>
          </a:p>
          <a:p>
            <a:r>
              <a:rPr lang="en-US" dirty="0" smtClean="0"/>
              <a:t>HIC worksheets must be filled via Google Forms to reflect bed and unit availability on 1/25/18</a:t>
            </a:r>
          </a:p>
        </p:txBody>
      </p:sp>
    </p:spTree>
    <p:extLst>
      <p:ext uri="{BB962C8B-B14F-4D97-AF65-F5344CB8AC3E}">
        <p14:creationId xmlns:p14="http://schemas.microsoft.com/office/powerpoint/2010/main" val="14527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HIC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825625"/>
            <a:ext cx="55077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Project Types included in the HIC are: </a:t>
            </a:r>
            <a:endParaRPr lang="en-US" dirty="0" smtClean="0"/>
          </a:p>
          <a:p>
            <a:r>
              <a:rPr lang="en-US" sz="2400" dirty="0" smtClean="0"/>
              <a:t>Emergency </a:t>
            </a:r>
            <a:r>
              <a:rPr lang="en-US" sz="2400" dirty="0"/>
              <a:t>Shelter (ES) </a:t>
            </a:r>
          </a:p>
          <a:p>
            <a:r>
              <a:rPr lang="en-US" sz="2400" dirty="0" smtClean="0"/>
              <a:t>Transitional </a:t>
            </a:r>
            <a:r>
              <a:rPr lang="en-US" sz="2400" dirty="0"/>
              <a:t>Housing (TH) </a:t>
            </a:r>
          </a:p>
          <a:p>
            <a:r>
              <a:rPr lang="en-US" sz="2400" dirty="0" smtClean="0"/>
              <a:t>Permanent </a:t>
            </a:r>
            <a:r>
              <a:rPr lang="en-US" sz="2400" dirty="0"/>
              <a:t>Housing (PH) 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Permanent </a:t>
            </a:r>
            <a:r>
              <a:rPr lang="en-US" sz="2000" dirty="0"/>
              <a:t>Supportive Housing (PSH)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Rapid </a:t>
            </a:r>
            <a:r>
              <a:rPr lang="en-US" sz="2000" dirty="0"/>
              <a:t>Re-housing (RRH) 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Other </a:t>
            </a:r>
            <a:r>
              <a:rPr lang="en-US" sz="2000" dirty="0"/>
              <a:t>PH (OPH) – consists of PH – Housing with Services (no disability required for entry) and PH – Housing Only, as identified in the 2014 HMIS Data Standards)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2239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Beds and units in the HIC must be dedicated to serving homeless persons, or for permanent housing projects, dedicated for persons who were homeless at entry.</a:t>
            </a:r>
            <a:endParaRPr lang="en-US" sz="2400" dirty="0" smtClean="0"/>
          </a:p>
          <a:p>
            <a:r>
              <a:rPr lang="en-US" sz="2400" dirty="0" smtClean="0"/>
              <a:t>To be completed on night of PIT Count, </a:t>
            </a:r>
            <a:r>
              <a:rPr lang="en-US" sz="2400" b="1" dirty="0" smtClean="0"/>
              <a:t>1/25/18</a:t>
            </a:r>
          </a:p>
          <a:p>
            <a:r>
              <a:rPr lang="en-US" sz="2400" dirty="0" smtClean="0"/>
              <a:t>THN will send out HIC worksheets along with instructions to be completed by responsible party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9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included in the 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project types not included in the HIC are: </a:t>
            </a:r>
            <a:r>
              <a:rPr lang="en-US" dirty="0" smtClean="0"/>
              <a:t>Beds </a:t>
            </a:r>
            <a:r>
              <a:rPr lang="en-US" dirty="0"/>
              <a:t>in institutional settings not specifically dedicated for persons experiencing homelessness, for </a:t>
            </a:r>
            <a:r>
              <a:rPr lang="en-US" dirty="0" smtClean="0"/>
              <a:t>example:</a:t>
            </a:r>
          </a:p>
          <a:p>
            <a:r>
              <a:rPr lang="en-US" dirty="0" smtClean="0"/>
              <a:t>Detox facilities</a:t>
            </a:r>
          </a:p>
          <a:p>
            <a:r>
              <a:rPr lang="en-US" dirty="0" smtClean="0"/>
              <a:t>Emergency rooms</a:t>
            </a:r>
          </a:p>
          <a:p>
            <a:r>
              <a:rPr lang="en-US" dirty="0" smtClean="0"/>
              <a:t>Jails</a:t>
            </a:r>
          </a:p>
          <a:p>
            <a:r>
              <a:rPr lang="en-US" dirty="0" smtClean="0"/>
              <a:t>Acute </a:t>
            </a:r>
            <a:r>
              <a:rPr lang="en-US" dirty="0"/>
              <a:t>crisis or treatment centers </a:t>
            </a:r>
          </a:p>
          <a:p>
            <a:r>
              <a:rPr lang="en-US" dirty="0" smtClean="0"/>
              <a:t>Children </a:t>
            </a:r>
            <a:r>
              <a:rPr lang="en-US" dirty="0"/>
              <a:t>in foster care or wards of the state </a:t>
            </a:r>
          </a:p>
        </p:txBody>
      </p:sp>
    </p:spTree>
    <p:extLst>
      <p:ext uri="{BB962C8B-B14F-4D97-AF65-F5344CB8AC3E}">
        <p14:creationId xmlns:p14="http://schemas.microsoft.com/office/powerpoint/2010/main" val="940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6" y="22720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Example of </a:t>
            </a:r>
            <a:r>
              <a:rPr lang="en-US" dirty="0" smtClean="0">
                <a:hlinkClick r:id="rId3"/>
              </a:rPr>
              <a:t>HIC</a:t>
            </a:r>
            <a:r>
              <a:rPr lang="en-US" dirty="0" smtClean="0"/>
              <a:t>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 Leads and 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PIT Leads to complete HIC worksheets for your community</a:t>
            </a:r>
          </a:p>
          <a:p>
            <a:r>
              <a:rPr lang="en-US" dirty="0" smtClean="0"/>
              <a:t>If you are not going to complete HIC worksheets-please assist THN in connecting with point-person who can complete the worksheet </a:t>
            </a:r>
          </a:p>
          <a:p>
            <a:pPr lvl="1"/>
            <a:r>
              <a:rPr lang="en-US" dirty="0" smtClean="0"/>
              <a:t>THN sent out first round of HIC emails and thank you to those who responded!</a:t>
            </a:r>
          </a:p>
          <a:p>
            <a:pPr lvl="1"/>
            <a:r>
              <a:rPr lang="en-US" dirty="0" smtClean="0"/>
              <a:t>THN will send out follow-up emails to make sure we have contact information for each ES, TH, RRH, and PSH program in our BoS</a:t>
            </a:r>
          </a:p>
          <a:p>
            <a:pPr lvl="2"/>
            <a:r>
              <a:rPr lang="en-US" dirty="0" smtClean="0"/>
              <a:t>Please inform us if there are any new or existing programs that are not on the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THN Staff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community will be assigned a staff member for the day of the count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PIT Lead answer any questions about the app</a:t>
            </a:r>
          </a:p>
          <a:p>
            <a:pPr lvl="1"/>
            <a:r>
              <a:rPr lang="en-US" dirty="0" smtClean="0"/>
              <a:t>Fix any survey errors</a:t>
            </a:r>
          </a:p>
          <a:p>
            <a:pPr lvl="1"/>
            <a:r>
              <a:rPr lang="en-US" dirty="0" smtClean="0"/>
              <a:t>Answer any general PIT questions</a:t>
            </a:r>
          </a:p>
          <a:p>
            <a:pPr lvl="1"/>
            <a:r>
              <a:rPr lang="en-US" dirty="0" smtClean="0"/>
              <a:t>Support by THN staff will be available during normal business hours</a:t>
            </a:r>
          </a:p>
          <a:p>
            <a:pPr lvl="1"/>
            <a:endParaRPr lang="en-US" dirty="0"/>
          </a:p>
          <a:p>
            <a:r>
              <a:rPr lang="en-US" dirty="0" smtClean="0"/>
              <a:t>KZ will be providing support throughout the day of the count</a:t>
            </a:r>
          </a:p>
          <a:p>
            <a:pPr lvl="1"/>
            <a:r>
              <a:rPr lang="en-US" b="1" dirty="0" smtClean="0"/>
              <a:t>Office # 512-354-2033</a:t>
            </a:r>
          </a:p>
          <a:p>
            <a:pPr lvl="1"/>
            <a:r>
              <a:rPr lang="en-US" b="1" dirty="0" smtClean="0"/>
              <a:t>Cell # 734-992-7179</a:t>
            </a:r>
          </a:p>
        </p:txBody>
      </p:sp>
    </p:spTree>
    <p:extLst>
      <p:ext uri="{BB962C8B-B14F-4D97-AF65-F5344CB8AC3E}">
        <p14:creationId xmlns:p14="http://schemas.microsoft.com/office/powerpoint/2010/main" val="3684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2265"/>
            <a:ext cx="105156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7055"/>
            <a:ext cx="10515600" cy="4351338"/>
          </a:xfrm>
        </p:spPr>
        <p:txBody>
          <a:bodyPr/>
          <a:lstStyle/>
          <a:p>
            <a:r>
              <a:rPr lang="en-US" dirty="0" smtClean="0"/>
              <a:t>Reminders</a:t>
            </a:r>
          </a:p>
          <a:p>
            <a:r>
              <a:rPr lang="en-US" dirty="0" smtClean="0"/>
              <a:t>Counting Us App</a:t>
            </a:r>
          </a:p>
          <a:p>
            <a:r>
              <a:rPr lang="en-US" dirty="0" smtClean="0"/>
              <a:t>Sheltered Count Review</a:t>
            </a:r>
          </a:p>
          <a:p>
            <a:r>
              <a:rPr lang="en-US" dirty="0" smtClean="0"/>
              <a:t>Unsheltered Count Review</a:t>
            </a:r>
          </a:p>
          <a:p>
            <a:r>
              <a:rPr lang="en-US" dirty="0" smtClean="0"/>
              <a:t>Housing Inventory Count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5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us on </a:t>
            </a:r>
            <a:r>
              <a:rPr lang="en-US" dirty="0" err="1"/>
              <a:t>FaceBook</a:t>
            </a:r>
            <a:r>
              <a:rPr lang="en-US" dirty="0"/>
              <a:t> with @</a:t>
            </a:r>
            <a:r>
              <a:rPr lang="en-US" dirty="0" err="1" smtClean="0"/>
              <a:t>TexasHomelessNetwork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Follow </a:t>
            </a:r>
            <a:r>
              <a:rPr lang="en-US" dirty="0"/>
              <a:t>us on Twitter @TXHomeNet</a:t>
            </a:r>
            <a:r>
              <a:rPr lang="en-US" dirty="0" smtClean="0"/>
              <a:t>#TXBOSPIT2018</a:t>
            </a:r>
          </a:p>
        </p:txBody>
      </p:sp>
    </p:spTree>
    <p:extLst>
      <p:ext uri="{BB962C8B-B14F-4D97-AF65-F5344CB8AC3E}">
        <p14:creationId xmlns:p14="http://schemas.microsoft.com/office/powerpoint/2010/main" val="11686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for Day of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time to address any questions or concerns about the app, training materials, support, etc.</a:t>
            </a:r>
          </a:p>
          <a:p>
            <a:r>
              <a:rPr lang="en-US" dirty="0" smtClean="0"/>
              <a:t>THN wants to make sure you are prepared for a successful count.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6552" y="4274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Questions?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2" y="2596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453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PIT Count Date: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605"/>
            <a:ext cx="10515600" cy="147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rgbClr val="C00000"/>
                </a:solidFill>
              </a:rPr>
              <a:t>1/25/18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2785" y="4400235"/>
            <a:ext cx="10515600" cy="14730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>
                <a:latin typeface="+mj-lt"/>
              </a:rPr>
              <a:t>Inclement weather date: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1/29/18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Saved Drafts need to be submitted at the end of each count shift </a:t>
            </a:r>
          </a:p>
          <a:p>
            <a:pPr lvl="1"/>
            <a:r>
              <a:rPr lang="en-US" dirty="0" smtClean="0"/>
              <a:t>No surveys should remain on a volunteer’s device</a:t>
            </a:r>
          </a:p>
          <a:p>
            <a:r>
              <a:rPr lang="en-US" dirty="0" smtClean="0"/>
              <a:t>All paper surveys must be entered in the app by </a:t>
            </a:r>
            <a:r>
              <a:rPr lang="en-US" b="1" dirty="0" smtClean="0"/>
              <a:t>1/27/18</a:t>
            </a:r>
          </a:p>
          <a:p>
            <a:pPr lvl="1"/>
            <a:r>
              <a:rPr lang="en-US" dirty="0" smtClean="0"/>
              <a:t>Scan and email (or mail) to THN by </a:t>
            </a:r>
            <a:r>
              <a:rPr lang="en-US" b="1" dirty="0" smtClean="0"/>
              <a:t>2/2/18</a:t>
            </a:r>
          </a:p>
          <a:p>
            <a:r>
              <a:rPr lang="en-US" dirty="0" smtClean="0"/>
              <a:t>All Housing Inventory Count worksheets must be submitted by </a:t>
            </a:r>
            <a:r>
              <a:rPr lang="en-US" b="1" dirty="0" smtClean="0"/>
              <a:t>1/31/18</a:t>
            </a:r>
          </a:p>
          <a:p>
            <a:pPr lvl="1"/>
            <a:r>
              <a:rPr lang="en-US" dirty="0" smtClean="0"/>
              <a:t>HIC worksheets will be submitted via Google Forms</a:t>
            </a:r>
          </a:p>
          <a:p>
            <a:r>
              <a:rPr lang="en-US" dirty="0" smtClean="0"/>
              <a:t>Volunteer Hour Tracker must be sent to THN by </a:t>
            </a:r>
            <a:r>
              <a:rPr lang="en-US" b="1" dirty="0" smtClean="0"/>
              <a:t>2/1/18</a:t>
            </a:r>
          </a:p>
          <a:p>
            <a:pPr lvl="1"/>
            <a:r>
              <a:rPr lang="en-US" dirty="0" smtClean="0"/>
              <a:t>Scan and email or 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Volunteer Hour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6825"/>
            <a:ext cx="10515600" cy="1977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MAKE SURE TO HAVE ALL YOUR VOLUNTEERS FILL OUT </a:t>
            </a:r>
            <a:r>
              <a:rPr lang="en-US" sz="4800" b="1" dirty="0" smtClean="0">
                <a:solidFill>
                  <a:srgbClr val="C00000"/>
                </a:solidFill>
                <a:hlinkClick r:id="rId3"/>
              </a:rPr>
              <a:t>FORM</a:t>
            </a:r>
            <a:r>
              <a:rPr lang="en-US" sz="4800" b="1" dirty="0" smtClean="0">
                <a:solidFill>
                  <a:srgbClr val="C00000"/>
                </a:solidFill>
              </a:rPr>
              <a:t>!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43" y="47024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*Please scan and email to kristin@thn.org by COB </a:t>
            </a:r>
            <a:r>
              <a:rPr lang="en-US" sz="2000" dirty="0" smtClean="0"/>
              <a:t>Thursday, </a:t>
            </a:r>
            <a:r>
              <a:rPr lang="en-US" sz="2000" dirty="0"/>
              <a:t>February 1st*</a:t>
            </a:r>
          </a:p>
        </p:txBody>
      </p:sp>
    </p:spTree>
    <p:extLst>
      <p:ext uri="{BB962C8B-B14F-4D97-AF65-F5344CB8AC3E}">
        <p14:creationId xmlns:p14="http://schemas.microsoft.com/office/powerpoint/2010/main" val="11860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271"/>
            <a:ext cx="10515600" cy="4351338"/>
          </a:xfrm>
        </p:spPr>
        <p:txBody>
          <a:bodyPr/>
          <a:lstStyle/>
          <a:p>
            <a:r>
              <a:rPr lang="en-US" dirty="0" smtClean="0"/>
              <a:t>Emphasize to volunteers the importance of complete surveys</a:t>
            </a:r>
            <a:r>
              <a:rPr lang="en-US" dirty="0"/>
              <a:t> </a:t>
            </a:r>
          </a:p>
          <a:p>
            <a:r>
              <a:rPr lang="en-US" dirty="0" smtClean="0"/>
              <a:t>Missing data and incomplete surveys negatively impacts your final reports</a:t>
            </a:r>
            <a:endParaRPr lang="en-US" dirty="0"/>
          </a:p>
          <a:p>
            <a:r>
              <a:rPr lang="en-US" dirty="0" smtClean="0"/>
              <a:t>Make an effort to collect:</a:t>
            </a:r>
          </a:p>
          <a:p>
            <a:pPr lvl="1"/>
            <a:r>
              <a:rPr lang="en-US" dirty="0" smtClean="0"/>
              <a:t>First and Last name (initials if hesitant)</a:t>
            </a:r>
          </a:p>
          <a:p>
            <a:pPr lvl="1"/>
            <a:r>
              <a:rPr lang="en-US" dirty="0" smtClean="0"/>
              <a:t>DOB (age range if hesitant)</a:t>
            </a:r>
          </a:p>
          <a:p>
            <a:pPr lvl="1"/>
            <a:r>
              <a:rPr lang="en-US" dirty="0" smtClean="0"/>
              <a:t>Demographic information</a:t>
            </a:r>
          </a:p>
          <a:p>
            <a:r>
              <a:rPr lang="en-US" dirty="0" smtClean="0"/>
              <a:t>Provide Volunteer Interview Guide to help them become comfortable with the PIT process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05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3882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Day of Count Took </a:t>
            </a:r>
            <a:r>
              <a:rPr lang="en-US" sz="5400" dirty="0" smtClean="0"/>
              <a:t>Kit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735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45" y="24710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Counting Us App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184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PIT Template - Copy</Template>
  <TotalTime>1472</TotalTime>
  <Words>1579</Words>
  <Application>Microsoft Office PowerPoint</Application>
  <PresentationFormat>Widescreen</PresentationFormat>
  <Paragraphs>212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Playfair Display Black</vt:lpstr>
      <vt:lpstr>Wingdings</vt:lpstr>
      <vt:lpstr>Arial</vt:lpstr>
      <vt:lpstr>Raleway</vt:lpstr>
      <vt:lpstr>Calibri</vt:lpstr>
      <vt:lpstr>Office Theme</vt:lpstr>
      <vt:lpstr>Final PIT Session</vt:lpstr>
      <vt:lpstr>Housekeeping</vt:lpstr>
      <vt:lpstr>Agenda</vt:lpstr>
      <vt:lpstr>PIT Count Date:</vt:lpstr>
      <vt:lpstr>Deadlines</vt:lpstr>
      <vt:lpstr>Volunteer Hour Tracker</vt:lpstr>
      <vt:lpstr>Volunteers</vt:lpstr>
      <vt:lpstr>Day of Count Took Kit</vt:lpstr>
      <vt:lpstr>Counting Us App</vt:lpstr>
      <vt:lpstr>Survey UPDATE!</vt:lpstr>
      <vt:lpstr>Day of Count Set-Up Key</vt:lpstr>
      <vt:lpstr>How to Change Set-up Key</vt:lpstr>
      <vt:lpstr>Domestic Violence and Surveys</vt:lpstr>
      <vt:lpstr>Sheltered Count</vt:lpstr>
      <vt:lpstr>Sheltered Count</vt:lpstr>
      <vt:lpstr>Shelter Survey</vt:lpstr>
      <vt:lpstr>Sheltered Count and HMIS</vt:lpstr>
      <vt:lpstr>Unsheltered Count</vt:lpstr>
      <vt:lpstr>Unsheltered Count</vt:lpstr>
      <vt:lpstr>Sample Script</vt:lpstr>
      <vt:lpstr>Safety</vt:lpstr>
      <vt:lpstr>Tips</vt:lpstr>
      <vt:lpstr>Housing Inventory Count</vt:lpstr>
      <vt:lpstr>PIT &amp; HIC, what is the difference?</vt:lpstr>
      <vt:lpstr>HIC Details</vt:lpstr>
      <vt:lpstr>Not included in the HIC</vt:lpstr>
      <vt:lpstr>Example of HIC Worksheet</vt:lpstr>
      <vt:lpstr>PIT Leads and HIC</vt:lpstr>
      <vt:lpstr>THN Staff Support</vt:lpstr>
      <vt:lpstr>Social Media</vt:lpstr>
      <vt:lpstr>Concerns for Day of Count</vt:lpstr>
      <vt:lpstr>Thank you!</vt:lpstr>
    </vt:vector>
  </TitlesOfParts>
  <Company>Texas Homeless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Unsheltered Count Training</dc:title>
  <dc:creator>Kristin Zakoor</dc:creator>
  <cp:lastModifiedBy>Kristin Zakoor</cp:lastModifiedBy>
  <cp:revision>131</cp:revision>
  <cp:lastPrinted>2018-01-08T16:15:12Z</cp:lastPrinted>
  <dcterms:created xsi:type="dcterms:W3CDTF">2017-11-22T19:58:03Z</dcterms:created>
  <dcterms:modified xsi:type="dcterms:W3CDTF">2018-01-18T20:31:16Z</dcterms:modified>
</cp:coreProperties>
</file>