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259" r:id="rId2"/>
    <p:sldId id="263" r:id="rId3"/>
    <p:sldId id="257" r:id="rId4"/>
    <p:sldId id="271" r:id="rId5"/>
    <p:sldId id="270" r:id="rId6"/>
    <p:sldId id="279" r:id="rId7"/>
    <p:sldId id="284" r:id="rId8"/>
    <p:sldId id="274" r:id="rId9"/>
    <p:sldId id="261" r:id="rId10"/>
    <p:sldId id="262" r:id="rId11"/>
    <p:sldId id="260" r:id="rId12"/>
    <p:sldId id="264" r:id="rId13"/>
    <p:sldId id="273" r:id="rId14"/>
    <p:sldId id="281" r:id="rId15"/>
    <p:sldId id="268" r:id="rId16"/>
    <p:sldId id="282" r:id="rId17"/>
    <p:sldId id="283" r:id="rId18"/>
    <p:sldId id="272" r:id="rId19"/>
    <p:sldId id="265" r:id="rId20"/>
    <p:sldId id="266" r:id="rId21"/>
    <p:sldId id="267" r:id="rId22"/>
    <p:sldId id="278" r:id="rId23"/>
    <p:sldId id="280" r:id="rId24"/>
    <p:sldId id="276" r:id="rId25"/>
    <p:sldId id="277" r:id="rId26"/>
  </p:sldIdLst>
  <p:sldSz cx="12192000" cy="6858000"/>
  <p:notesSz cx="7010400" cy="9296400"/>
  <p:embeddedFontLst>
    <p:embeddedFont>
      <p:font typeface="Raleway" panose="020B0604020202020204" charset="0"/>
      <p:regular r:id="rId29"/>
      <p:bold r:id="rId30"/>
      <p:italic r:id="rId31"/>
    </p:embeddedFont>
    <p:embeddedFont>
      <p:font typeface="Calibri" panose="020F0502020204030204" pitchFamily="34" charset="0"/>
      <p:regular r:id="rId32"/>
      <p:bold r:id="rId33"/>
      <p:italic r:id="rId34"/>
      <p:boldItalic r:id="rId35"/>
    </p:embeddedFont>
    <p:embeddedFont>
      <p:font typeface="Playfair Display Black" panose="020B0604020202020204"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3002" autoAdjust="0"/>
  </p:normalViewPr>
  <p:slideViewPr>
    <p:cSldViewPr snapToGrid="0">
      <p:cViewPr varScale="1">
        <p:scale>
          <a:sx n="72" d="100"/>
          <a:sy n="72" d="100"/>
        </p:scale>
        <p:origin x="1050" y="-72"/>
      </p:cViewPr>
      <p:guideLst>
        <p:guide orient="horz" pos="2160"/>
        <p:guide pos="3840"/>
      </p:guideLst>
    </p:cSldViewPr>
  </p:slideViewPr>
  <p:notesTextViewPr>
    <p:cViewPr>
      <p:scale>
        <a:sx n="3" d="2"/>
        <a:sy n="3" d="2"/>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DF1C8B-C3EB-4188-AE61-A8FCC939640D}" type="datetimeFigureOut">
              <a:rPr lang="en-US" smtClean="0"/>
              <a:t>1/8/2018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EF347C-63E2-4A5A-959A-0BAF3FE429FE}" type="slidenum">
              <a:rPr lang="en-US" smtClean="0"/>
              <a:t>‹#›</a:t>
            </a:fld>
            <a:endParaRPr lang="en-US"/>
          </a:p>
        </p:txBody>
      </p:sp>
    </p:spTree>
    <p:extLst>
      <p:ext uri="{BB962C8B-B14F-4D97-AF65-F5344CB8AC3E}">
        <p14:creationId xmlns:p14="http://schemas.microsoft.com/office/powerpoint/2010/main" val="795520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E964EE-D72A-44A6-9CEF-634AC55A9B9B}" type="datetimeFigureOut">
              <a:rPr lang="en-US" smtClean="0"/>
              <a:t>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BC21C3-3B5A-45D8-AC87-8218CC43FBD0}" type="slidenum">
              <a:rPr lang="en-US" smtClean="0"/>
              <a:t>‹#›</a:t>
            </a:fld>
            <a:endParaRPr lang="en-US"/>
          </a:p>
        </p:txBody>
      </p:sp>
    </p:spTree>
    <p:extLst>
      <p:ext uri="{BB962C8B-B14F-4D97-AF65-F5344CB8AC3E}">
        <p14:creationId xmlns:p14="http://schemas.microsoft.com/office/powerpoint/2010/main" val="366141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a:t>
            </a:fld>
            <a:endParaRPr lang="en-US"/>
          </a:p>
        </p:txBody>
      </p:sp>
    </p:spTree>
    <p:extLst>
      <p:ext uri="{BB962C8B-B14F-4D97-AF65-F5344CB8AC3E}">
        <p14:creationId xmlns:p14="http://schemas.microsoft.com/office/powerpoint/2010/main" val="233338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11</a:t>
            </a:fld>
            <a:endParaRPr lang="en-US"/>
          </a:p>
        </p:txBody>
      </p:sp>
    </p:spTree>
    <p:extLst>
      <p:ext uri="{BB962C8B-B14F-4D97-AF65-F5344CB8AC3E}">
        <p14:creationId xmlns:p14="http://schemas.microsoft.com/office/powerpoint/2010/main" val="64183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for them to check out website for video</a:t>
            </a: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12</a:t>
            </a:fld>
            <a:endParaRPr lang="en-US"/>
          </a:p>
        </p:txBody>
      </p:sp>
    </p:spTree>
    <p:extLst>
      <p:ext uri="{BB962C8B-B14F-4D97-AF65-F5344CB8AC3E}">
        <p14:creationId xmlns:p14="http://schemas.microsoft.com/office/powerpoint/2010/main" val="249708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13</a:t>
            </a:fld>
            <a:endParaRPr lang="en-US"/>
          </a:p>
        </p:txBody>
      </p:sp>
    </p:spTree>
    <p:extLst>
      <p:ext uri="{BB962C8B-B14F-4D97-AF65-F5344CB8AC3E}">
        <p14:creationId xmlns:p14="http://schemas.microsoft.com/office/powerpoint/2010/main" val="80871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14</a:t>
            </a:fld>
            <a:endParaRPr lang="en-US"/>
          </a:p>
        </p:txBody>
      </p:sp>
    </p:spTree>
    <p:extLst>
      <p:ext uri="{BB962C8B-B14F-4D97-AF65-F5344CB8AC3E}">
        <p14:creationId xmlns:p14="http://schemas.microsoft.com/office/powerpoint/2010/main" val="300230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15</a:t>
            </a:fld>
            <a:endParaRPr lang="en-US"/>
          </a:p>
        </p:txBody>
      </p:sp>
    </p:spTree>
    <p:extLst>
      <p:ext uri="{BB962C8B-B14F-4D97-AF65-F5344CB8AC3E}">
        <p14:creationId xmlns:p14="http://schemas.microsoft.com/office/powerpoint/2010/main" val="357511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16</a:t>
            </a:fld>
            <a:endParaRPr lang="en-US"/>
          </a:p>
        </p:txBody>
      </p:sp>
    </p:spTree>
    <p:extLst>
      <p:ext uri="{BB962C8B-B14F-4D97-AF65-F5344CB8AC3E}">
        <p14:creationId xmlns:p14="http://schemas.microsoft.com/office/powerpoint/2010/main" val="396073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17</a:t>
            </a:fld>
            <a:endParaRPr lang="en-US"/>
          </a:p>
        </p:txBody>
      </p:sp>
    </p:spTree>
    <p:extLst>
      <p:ext uri="{BB962C8B-B14F-4D97-AF65-F5344CB8AC3E}">
        <p14:creationId xmlns:p14="http://schemas.microsoft.com/office/powerpoint/2010/main" val="11092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18</a:t>
            </a:fld>
            <a:endParaRPr lang="en-US"/>
          </a:p>
        </p:txBody>
      </p:sp>
    </p:spTree>
    <p:extLst>
      <p:ext uri="{BB962C8B-B14F-4D97-AF65-F5344CB8AC3E}">
        <p14:creationId xmlns:p14="http://schemas.microsoft.com/office/powerpoint/2010/main" val="178563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19</a:t>
            </a:fld>
            <a:endParaRPr lang="en-US"/>
          </a:p>
        </p:txBody>
      </p:sp>
    </p:spTree>
    <p:extLst>
      <p:ext uri="{BB962C8B-B14F-4D97-AF65-F5344CB8AC3E}">
        <p14:creationId xmlns:p14="http://schemas.microsoft.com/office/powerpoint/2010/main" val="49741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20</a:t>
            </a:fld>
            <a:endParaRPr lang="en-US"/>
          </a:p>
        </p:txBody>
      </p:sp>
    </p:spTree>
    <p:extLst>
      <p:ext uri="{BB962C8B-B14F-4D97-AF65-F5344CB8AC3E}">
        <p14:creationId xmlns:p14="http://schemas.microsoft.com/office/powerpoint/2010/main" val="278916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2</a:t>
            </a:fld>
            <a:endParaRPr lang="en-US"/>
          </a:p>
        </p:txBody>
      </p:sp>
    </p:spTree>
    <p:extLst>
      <p:ext uri="{BB962C8B-B14F-4D97-AF65-F5344CB8AC3E}">
        <p14:creationId xmlns:p14="http://schemas.microsoft.com/office/powerpoint/2010/main" val="130687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21</a:t>
            </a:fld>
            <a:endParaRPr lang="en-US"/>
          </a:p>
        </p:txBody>
      </p:sp>
    </p:spTree>
    <p:extLst>
      <p:ext uri="{BB962C8B-B14F-4D97-AF65-F5344CB8AC3E}">
        <p14:creationId xmlns:p14="http://schemas.microsoft.com/office/powerpoint/2010/main" val="143853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22</a:t>
            </a:fld>
            <a:endParaRPr lang="en-US"/>
          </a:p>
        </p:txBody>
      </p:sp>
    </p:spTree>
    <p:extLst>
      <p:ext uri="{BB962C8B-B14F-4D97-AF65-F5344CB8AC3E}">
        <p14:creationId xmlns:p14="http://schemas.microsoft.com/office/powerpoint/2010/main" val="228800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23</a:t>
            </a:fld>
            <a:endParaRPr lang="en-US"/>
          </a:p>
        </p:txBody>
      </p:sp>
    </p:spTree>
    <p:extLst>
      <p:ext uri="{BB962C8B-B14F-4D97-AF65-F5344CB8AC3E}">
        <p14:creationId xmlns:p14="http://schemas.microsoft.com/office/powerpoint/2010/main" val="3641067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24</a:t>
            </a:fld>
            <a:endParaRPr lang="en-US"/>
          </a:p>
        </p:txBody>
      </p:sp>
    </p:spTree>
    <p:extLst>
      <p:ext uri="{BB962C8B-B14F-4D97-AF65-F5344CB8AC3E}">
        <p14:creationId xmlns:p14="http://schemas.microsoft.com/office/powerpoint/2010/main" val="4194926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25</a:t>
            </a:fld>
            <a:endParaRPr lang="en-US"/>
          </a:p>
        </p:txBody>
      </p:sp>
    </p:spTree>
    <p:extLst>
      <p:ext uri="{BB962C8B-B14F-4D97-AF65-F5344CB8AC3E}">
        <p14:creationId xmlns:p14="http://schemas.microsoft.com/office/powerpoint/2010/main" val="55161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3</a:t>
            </a:fld>
            <a:endParaRPr lang="en-US"/>
          </a:p>
        </p:txBody>
      </p:sp>
    </p:spTree>
    <p:extLst>
      <p:ext uri="{BB962C8B-B14F-4D97-AF65-F5344CB8AC3E}">
        <p14:creationId xmlns:p14="http://schemas.microsoft.com/office/powerpoint/2010/main" val="376352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4</a:t>
            </a:fld>
            <a:endParaRPr lang="en-US"/>
          </a:p>
        </p:txBody>
      </p:sp>
    </p:spTree>
    <p:extLst>
      <p:ext uri="{BB962C8B-B14F-4D97-AF65-F5344CB8AC3E}">
        <p14:creationId xmlns:p14="http://schemas.microsoft.com/office/powerpoint/2010/main" val="8564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5</a:t>
            </a:fld>
            <a:endParaRPr lang="en-US"/>
          </a:p>
        </p:txBody>
      </p:sp>
    </p:spTree>
    <p:extLst>
      <p:ext uri="{BB962C8B-B14F-4D97-AF65-F5344CB8AC3E}">
        <p14:creationId xmlns:p14="http://schemas.microsoft.com/office/powerpoint/2010/main" val="261868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6</a:t>
            </a:fld>
            <a:endParaRPr lang="en-US"/>
          </a:p>
        </p:txBody>
      </p:sp>
    </p:spTree>
    <p:extLst>
      <p:ext uri="{BB962C8B-B14F-4D97-AF65-F5344CB8AC3E}">
        <p14:creationId xmlns:p14="http://schemas.microsoft.com/office/powerpoint/2010/main" val="334015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8</a:t>
            </a:fld>
            <a:endParaRPr lang="en-US"/>
          </a:p>
        </p:txBody>
      </p:sp>
    </p:spTree>
    <p:extLst>
      <p:ext uri="{BB962C8B-B14F-4D97-AF65-F5344CB8AC3E}">
        <p14:creationId xmlns:p14="http://schemas.microsoft.com/office/powerpoint/2010/main" val="267240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9</a:t>
            </a:fld>
            <a:endParaRPr lang="en-US"/>
          </a:p>
        </p:txBody>
      </p:sp>
    </p:spTree>
    <p:extLst>
      <p:ext uri="{BB962C8B-B14F-4D97-AF65-F5344CB8AC3E}">
        <p14:creationId xmlns:p14="http://schemas.microsoft.com/office/powerpoint/2010/main" val="10939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C21C3-3B5A-45D8-AC87-8218CC43FBD0}" type="slidenum">
              <a:rPr lang="en-US" smtClean="0"/>
              <a:t>10</a:t>
            </a:fld>
            <a:endParaRPr lang="en-US"/>
          </a:p>
        </p:txBody>
      </p:sp>
    </p:spTree>
    <p:extLst>
      <p:ext uri="{BB962C8B-B14F-4D97-AF65-F5344CB8AC3E}">
        <p14:creationId xmlns:p14="http://schemas.microsoft.com/office/powerpoint/2010/main" val="3144608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hudexchange.info/programs/hdx/guides/pit-hic/#resources-for-counting-specific-popula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nche.ed.gov/downloads/profiles/pit.pdf" TargetMode="External"/><Relationship Id="rId3" Type="http://schemas.openxmlformats.org/officeDocument/2006/relationships/hyperlink" Target="https://www.urban.org/research/publication/youth-count-process-study" TargetMode="External"/><Relationship Id="rId7" Type="http://schemas.openxmlformats.org/officeDocument/2006/relationships/hyperlink" Target="https://truecolorsfund.org/youthcou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usich.gov/news/stand-up-and-be-counted-better-data-collection-on-youth-experiencing-homele" TargetMode="External"/><Relationship Id="rId5" Type="http://schemas.openxmlformats.org/officeDocument/2006/relationships/hyperlink" Target="http://voicesofyouthcount.org/resource/conducting-a-youth-count-a-toolkit/" TargetMode="External"/><Relationship Id="rId4" Type="http://schemas.openxmlformats.org/officeDocument/2006/relationships/hyperlink" Target="http://cahomelessyouth.library.ca.gov/docs/pdf/WeCountCalifFina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ristin@th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udexchange.info/resources/documents/Veterans-HIC-PIT-Count-Data-Guidance-Too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n.org/wp-content/uploads/2017/05/2018-PIT-Volunteer-Hour-Tracke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PIT Q&amp;A Session</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Change Set-up Key</a:t>
            </a:r>
            <a:endParaRPr lang="en-US" dirty="0"/>
          </a:p>
        </p:txBody>
      </p:sp>
      <p:sp>
        <p:nvSpPr>
          <p:cNvPr id="6" name="Text Placeholder 5"/>
          <p:cNvSpPr>
            <a:spLocks noGrp="1"/>
          </p:cNvSpPr>
          <p:nvPr>
            <p:ph type="body" idx="1"/>
          </p:nvPr>
        </p:nvSpPr>
        <p:spPr>
          <a:xfrm>
            <a:off x="552111" y="1976248"/>
            <a:ext cx="5157787" cy="460518"/>
          </a:xfrm>
        </p:spPr>
        <p:txBody>
          <a:bodyPr>
            <a:normAutofit/>
          </a:bodyPr>
          <a:lstStyle/>
          <a:p>
            <a:pPr algn="ctr"/>
            <a:r>
              <a:rPr lang="en-US" sz="2000" dirty="0" smtClean="0">
                <a:solidFill>
                  <a:srgbClr val="C00000"/>
                </a:solidFill>
              </a:rPr>
              <a:t>If already using </a:t>
            </a:r>
            <a:r>
              <a:rPr lang="en-US" sz="2000" dirty="0" err="1" smtClean="0">
                <a:solidFill>
                  <a:srgbClr val="C00000"/>
                </a:solidFill>
              </a:rPr>
              <a:t>TXBOSTest</a:t>
            </a:r>
            <a:r>
              <a:rPr lang="en-US" sz="2000" dirty="0" smtClean="0">
                <a:solidFill>
                  <a:srgbClr val="C00000"/>
                </a:solidFill>
              </a:rPr>
              <a:t> set-up </a:t>
            </a:r>
            <a:r>
              <a:rPr lang="en-US" sz="2000" dirty="0">
                <a:solidFill>
                  <a:srgbClr val="C00000"/>
                </a:solidFill>
              </a:rPr>
              <a:t>k</a:t>
            </a:r>
            <a:r>
              <a:rPr lang="en-US" sz="2000" dirty="0" smtClean="0">
                <a:solidFill>
                  <a:srgbClr val="C00000"/>
                </a:solidFill>
              </a:rPr>
              <a:t>ey:</a:t>
            </a:r>
            <a:endParaRPr lang="en-US" sz="2000" dirty="0">
              <a:solidFill>
                <a:srgbClr val="C00000"/>
              </a:solidFill>
            </a:endParaRPr>
          </a:p>
        </p:txBody>
      </p:sp>
      <p:pic>
        <p:nvPicPr>
          <p:cNvPr id="13" name="Content Placeholder 1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559"/>
          <a:stretch/>
        </p:blipFill>
        <p:spPr>
          <a:xfrm>
            <a:off x="123940" y="2515348"/>
            <a:ext cx="1830397" cy="3172357"/>
          </a:xfrm>
          <a:ln>
            <a:solidFill>
              <a:schemeClr val="accent6">
                <a:lumMod val="10000"/>
              </a:schemeClr>
            </a:solidFill>
          </a:ln>
        </p:spPr>
      </p:pic>
      <p:sp>
        <p:nvSpPr>
          <p:cNvPr id="8" name="Text Placeholder 7"/>
          <p:cNvSpPr>
            <a:spLocks noGrp="1"/>
          </p:cNvSpPr>
          <p:nvPr>
            <p:ph type="body" sz="quarter" idx="3"/>
          </p:nvPr>
        </p:nvSpPr>
        <p:spPr>
          <a:xfrm>
            <a:off x="6285253" y="1982443"/>
            <a:ext cx="5183188" cy="493160"/>
          </a:xfrm>
        </p:spPr>
        <p:txBody>
          <a:bodyPr>
            <a:normAutofit/>
          </a:bodyPr>
          <a:lstStyle/>
          <a:p>
            <a:pPr algn="ctr"/>
            <a:r>
              <a:rPr lang="en-US" sz="2000" dirty="0" smtClean="0">
                <a:solidFill>
                  <a:srgbClr val="C00000"/>
                </a:solidFill>
              </a:rPr>
              <a:t>If have not selected a set-up key:</a:t>
            </a:r>
            <a:endParaRPr lang="en-US" sz="2000" dirty="0">
              <a:solidFill>
                <a:srgbClr val="C00000"/>
              </a:solidFill>
            </a:endParaRPr>
          </a:p>
        </p:txBody>
      </p:sp>
      <p:pic>
        <p:nvPicPr>
          <p:cNvPr id="14" name="Content Placeholder 13"/>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2092780" y="2515348"/>
            <a:ext cx="1783560" cy="3172358"/>
          </a:xfrm>
          <a:ln>
            <a:solidFill>
              <a:schemeClr val="accent6">
                <a:lumMod val="10000"/>
              </a:schemeClr>
            </a:solidFill>
          </a:ln>
        </p:spPr>
      </p:pic>
      <p:sp>
        <p:nvSpPr>
          <p:cNvPr id="15" name="Rectangle 14"/>
          <p:cNvSpPr/>
          <p:nvPr/>
        </p:nvSpPr>
        <p:spPr>
          <a:xfrm>
            <a:off x="2127856" y="3392998"/>
            <a:ext cx="1328363" cy="47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333" y="2515348"/>
            <a:ext cx="1895246" cy="3172358"/>
          </a:xfrm>
          <a:prstGeom prst="rect">
            <a:avLst/>
          </a:prstGeom>
          <a:ln>
            <a:solidFill>
              <a:schemeClr val="accent6">
                <a:lumMod val="10000"/>
              </a:schemeClr>
            </a:solidFill>
          </a:ln>
        </p:spPr>
      </p:pic>
      <p:sp>
        <p:nvSpPr>
          <p:cNvPr id="17" name="Oval 16"/>
          <p:cNvSpPr/>
          <p:nvPr/>
        </p:nvSpPr>
        <p:spPr>
          <a:xfrm>
            <a:off x="445300" y="5167901"/>
            <a:ext cx="1037690" cy="4460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67303" y="2875591"/>
            <a:ext cx="1037690" cy="4460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71336" y="3198187"/>
            <a:ext cx="1832107" cy="70851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6004806" y="2095928"/>
            <a:ext cx="5577" cy="3821987"/>
          </a:xfrm>
          <a:prstGeom prst="line">
            <a:avLst/>
          </a:prstGeom>
          <a:ln w="28575">
            <a:solidFill>
              <a:schemeClr val="accent6">
                <a:lumMod val="1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t="2809"/>
          <a:stretch/>
        </p:blipFill>
        <p:spPr>
          <a:xfrm>
            <a:off x="6119840" y="2515348"/>
            <a:ext cx="1832107" cy="3167170"/>
          </a:xfrm>
          <a:prstGeom prst="rect">
            <a:avLst/>
          </a:prstGeom>
          <a:ln>
            <a:solidFill>
              <a:schemeClr val="accent6">
                <a:lumMod val="10000"/>
              </a:schemeClr>
            </a:solidFill>
          </a:ln>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2697"/>
          <a:stretch/>
        </p:blipFill>
        <p:spPr>
          <a:xfrm>
            <a:off x="8095678" y="2507528"/>
            <a:ext cx="1882893" cy="3258728"/>
          </a:xfrm>
          <a:prstGeom prst="rect">
            <a:avLst/>
          </a:prstGeom>
          <a:ln>
            <a:solidFill>
              <a:schemeClr val="accent6">
                <a:lumMod val="10000"/>
              </a:schemeClr>
            </a:solidFill>
          </a:ln>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t="2742"/>
          <a:stretch/>
        </p:blipFill>
        <p:spPr>
          <a:xfrm>
            <a:off x="10156746" y="2499708"/>
            <a:ext cx="1919927" cy="3266548"/>
          </a:xfrm>
          <a:prstGeom prst="rect">
            <a:avLst/>
          </a:prstGeom>
          <a:ln>
            <a:solidFill>
              <a:schemeClr val="accent6">
                <a:lumMod val="10000"/>
              </a:schemeClr>
            </a:solidFill>
          </a:ln>
        </p:spPr>
      </p:pic>
      <p:sp>
        <p:nvSpPr>
          <p:cNvPr id="25" name="Oval 24"/>
          <p:cNvSpPr/>
          <p:nvPr/>
        </p:nvSpPr>
        <p:spPr>
          <a:xfrm>
            <a:off x="6476411" y="4945254"/>
            <a:ext cx="1140432" cy="6687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66908" y="2683766"/>
            <a:ext cx="1140432" cy="6687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238264" y="3098632"/>
            <a:ext cx="1679757" cy="8080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2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Counting Us Layout</a:t>
            </a:r>
            <a:endParaRPr lang="en-US" dirty="0"/>
          </a:p>
        </p:txBody>
      </p:sp>
      <p:pic>
        <p:nvPicPr>
          <p:cNvPr id="4" name="Content Placeholder 3"/>
          <p:cNvPicPr>
            <a:picLocks noGrp="1" noChangeAspect="1"/>
          </p:cNvPicPr>
          <p:nvPr>
            <p:ph idx="1"/>
          </p:nvPr>
        </p:nvPicPr>
        <p:blipFill>
          <a:blip r:embed="rId3"/>
          <a:stretch>
            <a:fillRect/>
          </a:stretch>
        </p:blipFill>
        <p:spPr>
          <a:xfrm>
            <a:off x="1577048" y="1598221"/>
            <a:ext cx="9037904" cy="5090010"/>
          </a:xfrm>
          <a:prstGeom prst="rect">
            <a:avLst/>
          </a:prstGeom>
        </p:spPr>
      </p:pic>
    </p:spTree>
    <p:extLst>
      <p:ext uri="{BB962C8B-B14F-4D97-AF65-F5344CB8AC3E}">
        <p14:creationId xmlns:p14="http://schemas.microsoft.com/office/powerpoint/2010/main" val="377469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0"/>
            <a:ext cx="10515600" cy="1325563"/>
          </a:xfrm>
        </p:spPr>
        <p:txBody>
          <a:bodyPr/>
          <a:lstStyle/>
          <a:p>
            <a:pPr algn="ctr"/>
            <a:r>
              <a:rPr lang="en-US" dirty="0" smtClean="0"/>
              <a:t>New Shelter Layout</a:t>
            </a: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434"/>
          <a:stretch/>
        </p:blipFill>
        <p:spPr>
          <a:xfrm>
            <a:off x="7147666" y="1690688"/>
            <a:ext cx="2828539" cy="4908567"/>
          </a:xfrm>
          <a:ln>
            <a:solidFill>
              <a:schemeClr val="accent6">
                <a:lumMod val="10000"/>
              </a:schemeClr>
            </a:solidFill>
          </a:ln>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8100"/>
          <a:stretch/>
        </p:blipFill>
        <p:spPr>
          <a:xfrm>
            <a:off x="2219925" y="1690688"/>
            <a:ext cx="2947976" cy="4818701"/>
          </a:xfrm>
          <a:ln>
            <a:solidFill>
              <a:schemeClr val="accent6">
                <a:lumMod val="10000"/>
              </a:schemeClr>
            </a:solidFill>
          </a:ln>
        </p:spPr>
      </p:pic>
      <p:sp>
        <p:nvSpPr>
          <p:cNvPr id="7" name="Oval 6"/>
          <p:cNvSpPr/>
          <p:nvPr/>
        </p:nvSpPr>
        <p:spPr>
          <a:xfrm>
            <a:off x="2219925" y="2917861"/>
            <a:ext cx="2947976" cy="9452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5328" y="2106202"/>
            <a:ext cx="3493214" cy="21164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97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53"/>
            <a:ext cx="10515600" cy="1325563"/>
          </a:xfrm>
        </p:spPr>
        <p:txBody>
          <a:bodyPr/>
          <a:lstStyle/>
          <a:p>
            <a:pPr algn="ctr"/>
            <a:r>
              <a:rPr lang="en-US" dirty="0" smtClean="0"/>
              <a:t>Regional Command Center (RCC)</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6857" y="1346653"/>
            <a:ext cx="8207408" cy="385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2000" y="5404507"/>
            <a:ext cx="7924800" cy="1200329"/>
          </a:xfrm>
          <a:prstGeom prst="rect">
            <a:avLst/>
          </a:prstGeom>
        </p:spPr>
        <p:txBody>
          <a:bodyPr wrap="square">
            <a:spAutoFit/>
          </a:bodyPr>
          <a:lstStyle/>
          <a:p>
            <a:r>
              <a:rPr lang="en-US" b="1" dirty="0">
                <a:solidFill>
                  <a:srgbClr val="C00000"/>
                </a:solidFill>
              </a:rPr>
              <a:t>NOTE:</a:t>
            </a:r>
            <a:r>
              <a:rPr lang="en-US" dirty="0">
                <a:solidFill>
                  <a:srgbClr val="C00000"/>
                </a:solidFill>
              </a:rPr>
              <a:t> </a:t>
            </a:r>
            <a:r>
              <a:rPr lang="en-US" dirty="0"/>
              <a:t>Please DO NOT share any of the preliminary reports until THN has given approval to do so. It is necessary for THN to further analyze each community’s data before it can be shared with local agencies and the public.</a:t>
            </a:r>
          </a:p>
        </p:txBody>
      </p:sp>
    </p:spTree>
    <p:extLst>
      <p:ext uri="{BB962C8B-B14F-4D97-AF65-F5344CB8AC3E}">
        <p14:creationId xmlns:p14="http://schemas.microsoft.com/office/powerpoint/2010/main" val="294367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normAutofit lnSpcReduction="10000"/>
          </a:bodyPr>
          <a:lstStyle/>
          <a:p>
            <a:r>
              <a:rPr lang="en-US" dirty="0" smtClean="0"/>
              <a:t>If volunteers have technical issues, make sure they contact PIT Lead first to triage</a:t>
            </a:r>
          </a:p>
          <a:p>
            <a:pPr lvl="1"/>
            <a:r>
              <a:rPr lang="en-US" dirty="0" smtClean="0"/>
              <a:t>Contact THN staff if need further help addressing issue</a:t>
            </a:r>
          </a:p>
          <a:p>
            <a:pPr lvl="1"/>
            <a:r>
              <a:rPr lang="en-US" dirty="0" smtClean="0"/>
              <a:t>You will be assigned a THN staff member to contact</a:t>
            </a:r>
          </a:p>
          <a:p>
            <a:r>
              <a:rPr lang="en-US" dirty="0" smtClean="0"/>
              <a:t>Make sure all volunteers submit “Saved Draft” surveys once they have internet access and need to do so within 24 </a:t>
            </a:r>
            <a:r>
              <a:rPr lang="en-US" dirty="0" err="1" smtClean="0"/>
              <a:t>hrs</a:t>
            </a:r>
            <a:r>
              <a:rPr lang="en-US" dirty="0" smtClean="0"/>
              <a:t> of count. </a:t>
            </a:r>
          </a:p>
          <a:p>
            <a:pPr lvl="1"/>
            <a:r>
              <a:rPr lang="en-US" dirty="0" smtClean="0"/>
              <a:t>NO surveys should stay on any device</a:t>
            </a:r>
          </a:p>
          <a:p>
            <a:r>
              <a:rPr lang="en-US" dirty="0" smtClean="0"/>
              <a:t>Decide how you want to check-in with volunteers </a:t>
            </a:r>
            <a:r>
              <a:rPr lang="en-US" dirty="0" smtClean="0"/>
              <a:t>at </a:t>
            </a:r>
            <a:r>
              <a:rPr lang="en-US" dirty="0" smtClean="0"/>
              <a:t>end of count</a:t>
            </a:r>
          </a:p>
          <a:p>
            <a:pPr lvl="1"/>
            <a:r>
              <a:rPr lang="en-US" dirty="0"/>
              <a:t>M</a:t>
            </a:r>
            <a:r>
              <a:rPr lang="en-US" dirty="0" smtClean="0"/>
              <a:t>ake sure are safe and count was completed successfully</a:t>
            </a:r>
            <a:endParaRPr lang="en-US" dirty="0"/>
          </a:p>
        </p:txBody>
      </p:sp>
    </p:spTree>
    <p:extLst>
      <p:ext uri="{BB962C8B-B14F-4D97-AF65-F5344CB8AC3E}">
        <p14:creationId xmlns:p14="http://schemas.microsoft.com/office/powerpoint/2010/main" val="2866288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a:t>
            </a:r>
            <a:r>
              <a:rPr lang="en-US" dirty="0" smtClean="0"/>
              <a:t>Violence Update</a:t>
            </a:r>
            <a:endParaRPr lang="en-US" dirty="0"/>
          </a:p>
        </p:txBody>
      </p:sp>
      <p:sp>
        <p:nvSpPr>
          <p:cNvPr id="3" name="Content Placeholder 2"/>
          <p:cNvSpPr>
            <a:spLocks noGrp="1"/>
          </p:cNvSpPr>
          <p:nvPr>
            <p:ph idx="1"/>
          </p:nvPr>
        </p:nvSpPr>
        <p:spPr>
          <a:xfrm>
            <a:off x="986790" y="2134235"/>
            <a:ext cx="10515600" cy="2609215"/>
          </a:xfrm>
        </p:spPr>
        <p:txBody>
          <a:bodyPr>
            <a:normAutofit lnSpcReduction="10000"/>
          </a:bodyPr>
          <a:lstStyle/>
          <a:p>
            <a:pPr marL="0" indent="0">
              <a:buNone/>
            </a:pPr>
            <a:r>
              <a:rPr lang="en-US" b="1" dirty="0" smtClean="0"/>
              <a:t>Notice CPD 17-08:</a:t>
            </a:r>
          </a:p>
          <a:p>
            <a:r>
              <a:rPr lang="en-US" dirty="0" smtClean="0"/>
              <a:t>HUD </a:t>
            </a:r>
            <a:r>
              <a:rPr lang="en-US" dirty="0"/>
              <a:t>is requiring that data reported on survivors of domestic violence should be limited to reporting on those who are </a:t>
            </a:r>
            <a:r>
              <a:rPr lang="en-US" b="1" dirty="0"/>
              <a:t>currently</a:t>
            </a:r>
            <a:r>
              <a:rPr lang="en-US" dirty="0"/>
              <a:t> experiencing homelessness because they are fleeing domestic violence, dating violence, sexual assault, or stalking, as opposed to reporting on survivors who have ever experienced these circumstances.</a:t>
            </a:r>
            <a:endParaRPr lang="en-US" dirty="0" smtClean="0"/>
          </a:p>
        </p:txBody>
      </p:sp>
    </p:spTree>
    <p:extLst>
      <p:ext uri="{BB962C8B-B14F-4D97-AF65-F5344CB8AC3E}">
        <p14:creationId xmlns:p14="http://schemas.microsoft.com/office/powerpoint/2010/main" val="861438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2"/>
            <a:ext cx="10515600" cy="1325563"/>
          </a:xfrm>
        </p:spPr>
        <p:txBody>
          <a:bodyPr/>
          <a:lstStyle/>
          <a:p>
            <a:r>
              <a:rPr lang="en-US" dirty="0" smtClean="0"/>
              <a:t>Domestic Violence and Surveys</a:t>
            </a:r>
            <a:endParaRPr lang="en-US" dirty="0"/>
          </a:p>
        </p:txBody>
      </p:sp>
      <p:sp>
        <p:nvSpPr>
          <p:cNvPr id="3" name="Content Placeholder 2"/>
          <p:cNvSpPr>
            <a:spLocks noGrp="1"/>
          </p:cNvSpPr>
          <p:nvPr>
            <p:ph sz="half" idx="1"/>
          </p:nvPr>
        </p:nvSpPr>
        <p:spPr>
          <a:xfrm>
            <a:off x="873123" y="1637030"/>
            <a:ext cx="5181600" cy="4232275"/>
          </a:xfrm>
        </p:spPr>
        <p:txBody>
          <a:bodyPr>
            <a:normAutofit/>
          </a:bodyPr>
          <a:lstStyle/>
          <a:p>
            <a:r>
              <a:rPr lang="en-US" dirty="0" smtClean="0"/>
              <a:t>Use Counting Us App </a:t>
            </a:r>
          </a:p>
          <a:p>
            <a:r>
              <a:rPr lang="en-US" dirty="0" smtClean="0"/>
              <a:t>On </a:t>
            </a:r>
            <a:r>
              <a:rPr lang="en-US" dirty="0"/>
              <a:t>geo-location screen, click “Enter Address” button and </a:t>
            </a:r>
            <a:r>
              <a:rPr lang="en-US" b="1" dirty="0" smtClean="0"/>
              <a:t>ONLY</a:t>
            </a:r>
            <a:r>
              <a:rPr lang="en-US" dirty="0" smtClean="0"/>
              <a:t> enter in City and </a:t>
            </a:r>
            <a:r>
              <a:rPr lang="en-US" dirty="0"/>
              <a:t>State </a:t>
            </a:r>
            <a:r>
              <a:rPr lang="en-US" dirty="0" smtClean="0"/>
              <a:t>information</a:t>
            </a:r>
          </a:p>
          <a:p>
            <a:r>
              <a:rPr lang="en-US" b="1" dirty="0"/>
              <a:t>DO NOT </a:t>
            </a:r>
            <a:r>
              <a:rPr lang="en-US" dirty="0"/>
              <a:t>enter in first or last name</a:t>
            </a:r>
          </a:p>
          <a:p>
            <a:r>
              <a:rPr lang="en-US" dirty="0" smtClean="0"/>
              <a:t>For date of birth information </a:t>
            </a:r>
            <a:r>
              <a:rPr lang="en-US" b="1" dirty="0" smtClean="0"/>
              <a:t>ONLY </a:t>
            </a:r>
            <a:r>
              <a:rPr lang="en-US" dirty="0"/>
              <a:t>enter in </a:t>
            </a:r>
            <a:r>
              <a:rPr lang="en-US" dirty="0" smtClean="0"/>
              <a:t>age range</a:t>
            </a:r>
            <a:endParaRPr lang="en-US" dirty="0"/>
          </a:p>
          <a:p>
            <a:endParaRPr lang="en-US" dirty="0" smtClean="0"/>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566"/>
          <a:stretch/>
        </p:blipFill>
        <p:spPr>
          <a:xfrm>
            <a:off x="6330102" y="1924844"/>
            <a:ext cx="2356698" cy="4084216"/>
          </a:xfrm>
          <a:prstGeom prst="rect">
            <a:avLst/>
          </a:prstGeom>
          <a:ln>
            <a:solidFill>
              <a:schemeClr val="accent6">
                <a:lumMod val="10000"/>
              </a:schemeClr>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067"/>
          <a:stretch/>
        </p:blipFill>
        <p:spPr>
          <a:xfrm>
            <a:off x="9151631" y="2019990"/>
            <a:ext cx="2313671" cy="3989070"/>
          </a:xfrm>
          <a:prstGeom prst="rect">
            <a:avLst/>
          </a:prstGeom>
          <a:ln>
            <a:solidFill>
              <a:schemeClr val="accent6">
                <a:lumMod val="10000"/>
              </a:schemeClr>
            </a:solidFill>
          </a:ln>
        </p:spPr>
      </p:pic>
      <p:sp>
        <p:nvSpPr>
          <p:cNvPr id="10" name="Oval 9"/>
          <p:cNvSpPr/>
          <p:nvPr/>
        </p:nvSpPr>
        <p:spPr>
          <a:xfrm>
            <a:off x="6880860" y="5600700"/>
            <a:ext cx="1280160" cy="53721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26880" y="4069080"/>
            <a:ext cx="308610" cy="369332"/>
          </a:xfrm>
          <a:prstGeom prst="rect">
            <a:avLst/>
          </a:prstGeom>
          <a:solidFill>
            <a:schemeClr val="bg1"/>
          </a:solidFill>
          <a:ln>
            <a:noFill/>
          </a:ln>
        </p:spPr>
        <p:txBody>
          <a:bodyPr wrap="square" rtlCol="0">
            <a:spAutoFit/>
          </a:bodyPr>
          <a:lstStyle/>
          <a:p>
            <a:endParaRPr lang="en-US" dirty="0"/>
          </a:p>
        </p:txBody>
      </p:sp>
      <p:sp>
        <p:nvSpPr>
          <p:cNvPr id="13" name="Oval 12"/>
          <p:cNvSpPr/>
          <p:nvPr/>
        </p:nvSpPr>
        <p:spPr>
          <a:xfrm>
            <a:off x="8962179" y="2994660"/>
            <a:ext cx="2651760" cy="10744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790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2113915"/>
            <a:ext cx="10515600" cy="1325563"/>
          </a:xfrm>
        </p:spPr>
        <p:txBody>
          <a:bodyPr/>
          <a:lstStyle/>
          <a:p>
            <a:pPr algn="ctr"/>
            <a:r>
              <a:rPr lang="en-US" sz="5400" dirty="0" smtClean="0"/>
              <a:t>Specific</a:t>
            </a:r>
            <a:r>
              <a:rPr lang="en-US" dirty="0" smtClean="0"/>
              <a:t> </a:t>
            </a:r>
            <a:r>
              <a:rPr lang="en-US" sz="5400" dirty="0" smtClean="0"/>
              <a:t>Populations</a:t>
            </a:r>
            <a:endParaRPr lang="en-US" dirty="0"/>
          </a:p>
        </p:txBody>
      </p:sp>
      <p:sp>
        <p:nvSpPr>
          <p:cNvPr id="3" name="Content Placeholder 2"/>
          <p:cNvSpPr>
            <a:spLocks noGrp="1"/>
          </p:cNvSpPr>
          <p:nvPr>
            <p:ph idx="1"/>
          </p:nvPr>
        </p:nvSpPr>
        <p:spPr>
          <a:xfrm>
            <a:off x="838200" y="4709159"/>
            <a:ext cx="10515600" cy="1467803"/>
          </a:xfrm>
        </p:spPr>
        <p:txBody>
          <a:bodyPr/>
          <a:lstStyle/>
          <a:p>
            <a:pPr marL="0" indent="0">
              <a:buNone/>
            </a:pPr>
            <a:r>
              <a:rPr lang="en-US" dirty="0">
                <a:hlinkClick r:id="rId3"/>
              </a:rPr>
              <a:t>https://www.hudexchange.info/programs/hdx/guides/pit-hic/#</a:t>
            </a:r>
            <a:r>
              <a:rPr lang="en-US" dirty="0" smtClean="0">
                <a:hlinkClick r:id="rId3"/>
              </a:rPr>
              <a:t>resources-for-counting-specific-populations</a:t>
            </a:r>
            <a:endParaRPr lang="en-US" dirty="0" smtClean="0"/>
          </a:p>
          <a:p>
            <a:endParaRPr lang="en-US" dirty="0"/>
          </a:p>
        </p:txBody>
      </p:sp>
    </p:spTree>
    <p:extLst>
      <p:ext uri="{BB962C8B-B14F-4D97-AF65-F5344CB8AC3E}">
        <p14:creationId xmlns:p14="http://schemas.microsoft.com/office/powerpoint/2010/main" val="402284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Resources:</a:t>
            </a:r>
          </a:p>
          <a:p>
            <a:r>
              <a:rPr lang="en-US" dirty="0">
                <a:hlinkClick r:id="rId3"/>
              </a:rPr>
              <a:t>Youth Count! Process Study </a:t>
            </a:r>
            <a:r>
              <a:rPr lang="en-US" dirty="0"/>
              <a:t>by the Urban Institute </a:t>
            </a:r>
            <a:endParaRPr lang="en-US" dirty="0" smtClean="0"/>
          </a:p>
          <a:p>
            <a:r>
              <a:rPr lang="en-US" dirty="0">
                <a:hlinkClick r:id="rId4"/>
              </a:rPr>
              <a:t>We Count, California!: Lessons Learned from Efforts to Improve Youth Inclusion in California’s 2015 Point-in-Time Counts </a:t>
            </a:r>
            <a:r>
              <a:rPr lang="en-US" dirty="0"/>
              <a:t>by the California Homeless Youth Project </a:t>
            </a:r>
            <a:endParaRPr lang="en-US" dirty="0" smtClean="0"/>
          </a:p>
          <a:p>
            <a:r>
              <a:rPr lang="en-US" dirty="0">
                <a:hlinkClick r:id="rId5"/>
              </a:rPr>
              <a:t>Voices of Youth Count Toolkit </a:t>
            </a:r>
            <a:r>
              <a:rPr lang="en-US" dirty="0"/>
              <a:t>by Chapin </a:t>
            </a:r>
            <a:r>
              <a:rPr lang="en-US" dirty="0" smtClean="0"/>
              <a:t>Hall</a:t>
            </a:r>
          </a:p>
          <a:p>
            <a:r>
              <a:rPr lang="en-US" dirty="0">
                <a:hlinkClick r:id="rId6"/>
              </a:rPr>
              <a:t>Stand Up and Be Counted: Better Data Collection on Youth Experiencing Homelessness </a:t>
            </a:r>
            <a:r>
              <a:rPr lang="en-US" dirty="0"/>
              <a:t>by the U.S. Interagency Council on </a:t>
            </a:r>
            <a:r>
              <a:rPr lang="en-US" dirty="0" smtClean="0"/>
              <a:t>Homelessness</a:t>
            </a:r>
          </a:p>
          <a:p>
            <a:r>
              <a:rPr lang="en-US" dirty="0">
                <a:hlinkClick r:id="rId7"/>
              </a:rPr>
              <a:t>Youth Count Toolkit </a:t>
            </a:r>
            <a:r>
              <a:rPr lang="en-US" dirty="0"/>
              <a:t>by the True Colors </a:t>
            </a:r>
            <a:r>
              <a:rPr lang="en-US" dirty="0" smtClean="0"/>
              <a:t>Fund</a:t>
            </a:r>
          </a:p>
          <a:p>
            <a:r>
              <a:rPr lang="en-US" dirty="0">
                <a:hlinkClick r:id="rId8"/>
              </a:rPr>
              <a:t>HUD Point-in-Time Count Collaboration in North Carolina </a:t>
            </a:r>
            <a:r>
              <a:rPr lang="en-US" dirty="0"/>
              <a:t>by National Center for Homeless Education</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66272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48"/>
            <a:ext cx="10515600" cy="1325563"/>
          </a:xfrm>
        </p:spPr>
        <p:txBody>
          <a:bodyPr/>
          <a:lstStyle/>
          <a:p>
            <a:r>
              <a:rPr lang="en-US" dirty="0" smtClean="0"/>
              <a:t>Youth (cont.)</a:t>
            </a:r>
            <a:endParaRPr lang="en-US" dirty="0"/>
          </a:p>
        </p:txBody>
      </p:sp>
      <p:sp>
        <p:nvSpPr>
          <p:cNvPr id="3" name="Content Placeholder 2"/>
          <p:cNvSpPr>
            <a:spLocks noGrp="1"/>
          </p:cNvSpPr>
          <p:nvPr>
            <p:ph idx="1"/>
          </p:nvPr>
        </p:nvSpPr>
        <p:spPr>
          <a:xfrm>
            <a:off x="838200" y="1157803"/>
            <a:ext cx="10515600" cy="3365211"/>
          </a:xfrm>
        </p:spPr>
        <p:txBody>
          <a:bodyPr>
            <a:normAutofit/>
          </a:bodyPr>
          <a:lstStyle/>
          <a:p>
            <a:r>
              <a:rPr lang="en-US" sz="2400" dirty="0" smtClean="0"/>
              <a:t>Collect data on parenting </a:t>
            </a:r>
            <a:r>
              <a:rPr lang="en-US" sz="2400" dirty="0"/>
              <a:t>youth and unaccompanied </a:t>
            </a:r>
            <a:r>
              <a:rPr lang="en-US" sz="2400" dirty="0" smtClean="0"/>
              <a:t>youth</a:t>
            </a:r>
          </a:p>
          <a:p>
            <a:pPr lvl="1"/>
            <a:r>
              <a:rPr lang="en-US" sz="1600" u="sng" dirty="0"/>
              <a:t>Parenting Youth: </a:t>
            </a:r>
            <a:r>
              <a:rPr lang="en-US" sz="1600" dirty="0"/>
              <a:t>Parenting youth are youth who identify as the parent or legal guardian of one or more children who are present with or sleeping in the same place as that youth parent, where there is no person over age 24 in the household. Parenting youth are either a subset of households with at least one adult and one child if the parenting youth is between 18 and 24, or households with only children if the parenting youth is under 18</a:t>
            </a:r>
            <a:r>
              <a:rPr lang="en-US" sz="1600" dirty="0" smtClean="0"/>
              <a:t>.</a:t>
            </a:r>
          </a:p>
          <a:p>
            <a:pPr lvl="2"/>
            <a:r>
              <a:rPr lang="en-US" sz="1600" dirty="0"/>
              <a:t>Beginning in 2018, </a:t>
            </a:r>
            <a:r>
              <a:rPr lang="en-US" sz="1600" dirty="0" err="1"/>
              <a:t>CoCs</a:t>
            </a:r>
            <a:r>
              <a:rPr lang="en-US" sz="1600" dirty="0"/>
              <a:t> should report the numbers of children in parenting youth households separately for households with parenting youth under 18 and households with parenting youth who are 18 to 24</a:t>
            </a:r>
            <a:r>
              <a:rPr lang="en-US" sz="1600" dirty="0" smtClean="0"/>
              <a:t>.</a:t>
            </a:r>
          </a:p>
          <a:p>
            <a:pPr lvl="1"/>
            <a:r>
              <a:rPr lang="en-US" sz="1600" u="sng" dirty="0" smtClean="0"/>
              <a:t>Unaccompanied Youth: </a:t>
            </a:r>
            <a:r>
              <a:rPr lang="en-US" sz="1600" dirty="0" smtClean="0"/>
              <a:t>Unaccompanied </a:t>
            </a:r>
            <a:r>
              <a:rPr lang="en-US" sz="1600" dirty="0"/>
              <a:t>youth are persons under age 25 who are not presenting or sleeping in the same place as their parent or legal guardian or their own children. Unaccompanied youth are either a subset of households without children, if they are 18 to 24, or households with only children, if they are under 18</a:t>
            </a:r>
            <a:r>
              <a:rPr lang="en-US" sz="1600" dirty="0" smtClean="0"/>
              <a:t>.</a:t>
            </a:r>
          </a:p>
          <a:p>
            <a:pPr lvl="1"/>
            <a:endParaRPr lang="en-US" sz="1500" dirty="0"/>
          </a:p>
          <a:p>
            <a:pPr lvl="1"/>
            <a:endParaRPr lang="en-US" sz="1500"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3024186" y="4620602"/>
            <a:ext cx="6609671" cy="2077558"/>
          </a:xfrm>
          <a:prstGeom prst="rect">
            <a:avLst/>
          </a:prstGeom>
        </p:spPr>
      </p:pic>
    </p:spTree>
    <p:extLst>
      <p:ext uri="{BB962C8B-B14F-4D97-AF65-F5344CB8AC3E}">
        <p14:creationId xmlns:p14="http://schemas.microsoft.com/office/powerpoint/2010/main" val="391651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t>Everyone will stay muted during the webinar</a:t>
            </a:r>
          </a:p>
          <a:p>
            <a:r>
              <a:rPr lang="en-US" dirty="0" smtClean="0"/>
              <a:t>Please type all questions into the Q&amp;A box </a:t>
            </a:r>
            <a:endParaRPr lang="en-US" dirty="0" smtClean="0"/>
          </a:p>
          <a:p>
            <a:pPr lvl="1"/>
            <a:r>
              <a:rPr lang="en-US" dirty="0" smtClean="0"/>
              <a:t>We will answer questions after THN updates</a:t>
            </a:r>
            <a:endParaRPr lang="en-US" dirty="0" smtClean="0"/>
          </a:p>
          <a:p>
            <a:r>
              <a:rPr lang="en-US" dirty="0" smtClean="0"/>
              <a:t>If need more detailed help, please email </a:t>
            </a:r>
            <a:r>
              <a:rPr lang="en-US" dirty="0" smtClean="0">
                <a:hlinkClick r:id="rId3"/>
              </a:rPr>
              <a:t>kristin@thn.org</a:t>
            </a:r>
            <a:r>
              <a:rPr lang="en-US" dirty="0" smtClean="0"/>
              <a:t> to set up a phone call</a:t>
            </a:r>
            <a:r>
              <a:rPr lang="en-US" dirty="0" smtClean="0"/>
              <a:t>.</a:t>
            </a:r>
          </a:p>
          <a:p>
            <a:r>
              <a:rPr lang="en-US" dirty="0" smtClean="0"/>
              <a:t>Poll</a:t>
            </a:r>
            <a:endParaRPr lang="en-US" dirty="0"/>
          </a:p>
        </p:txBody>
      </p:sp>
    </p:spTree>
    <p:extLst>
      <p:ext uri="{BB962C8B-B14F-4D97-AF65-F5344CB8AC3E}">
        <p14:creationId xmlns:p14="http://schemas.microsoft.com/office/powerpoint/2010/main" val="1189664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a:t>
            </a:r>
            <a:endParaRPr lang="en-US" dirty="0"/>
          </a:p>
        </p:txBody>
      </p:sp>
      <p:sp>
        <p:nvSpPr>
          <p:cNvPr id="3" name="Content Placeholder 2"/>
          <p:cNvSpPr>
            <a:spLocks noGrp="1"/>
          </p:cNvSpPr>
          <p:nvPr>
            <p:ph idx="1"/>
          </p:nvPr>
        </p:nvSpPr>
        <p:spPr>
          <a:xfrm>
            <a:off x="838200" y="1518557"/>
            <a:ext cx="10515600" cy="4276068"/>
          </a:xfrm>
        </p:spPr>
        <p:txBody>
          <a:bodyPr>
            <a:normAutofit fontScale="85000" lnSpcReduction="20000"/>
          </a:bodyPr>
          <a:lstStyle/>
          <a:p>
            <a:r>
              <a:rPr lang="en-US" dirty="0"/>
              <a:t>A “veteran household” includes households with one or more veterans who might be presenting with other persons</a:t>
            </a:r>
            <a:r>
              <a:rPr lang="en-US" dirty="0" smtClean="0"/>
              <a:t>.</a:t>
            </a:r>
          </a:p>
          <a:p>
            <a:pPr lvl="0"/>
            <a:r>
              <a:rPr lang="en-US" dirty="0" smtClean="0"/>
              <a:t>Coordinate </a:t>
            </a:r>
            <a:r>
              <a:rPr lang="en-US" dirty="0"/>
              <a:t>with the Department of Veteran Affairs</a:t>
            </a:r>
          </a:p>
          <a:p>
            <a:pPr lvl="1"/>
            <a:r>
              <a:rPr lang="en-US" dirty="0"/>
              <a:t>Establishing coordination between local VA Medical Center (VAMC), other VA staff (e.g., Vet Center staff), and stakeholders involved in your local leadership group addressing veteran homelessness is critical to ensuring a successful PIT count in your area. </a:t>
            </a:r>
            <a:endParaRPr lang="en-US" dirty="0" smtClean="0"/>
          </a:p>
          <a:p>
            <a:pPr lvl="1"/>
            <a:r>
              <a:rPr lang="en-US" dirty="0" smtClean="0"/>
              <a:t>Collaborate </a:t>
            </a:r>
            <a:r>
              <a:rPr lang="en-US" dirty="0"/>
              <a:t>with VAMC and VA Vet Center staffs to participate in unsheltered count planning activities, help with the identification of unsheltered veteran hotspots, and assist community efforts to broaden PIT count participation among veteran organizations. </a:t>
            </a:r>
            <a:endParaRPr lang="en-US" dirty="0" smtClean="0"/>
          </a:p>
          <a:p>
            <a:pPr lvl="1"/>
            <a:r>
              <a:rPr lang="en-US" dirty="0" smtClean="0"/>
              <a:t>HCHV </a:t>
            </a:r>
            <a:r>
              <a:rPr lang="en-US" dirty="0"/>
              <a:t>staff may be particularly key in assisting a community to have a comprehensive PIT count that includes every homeless veteran, including those who are unsheltered and only being engaged by HCHV staff or who are known to VAMC staff. </a:t>
            </a:r>
            <a:endParaRPr lang="en-US" dirty="0" smtClean="0"/>
          </a:p>
          <a:p>
            <a:pPr lvl="1"/>
            <a:r>
              <a:rPr lang="en-US" dirty="0">
                <a:hlinkClick r:id="rId3"/>
              </a:rPr>
              <a:t>https://</a:t>
            </a:r>
            <a:r>
              <a:rPr lang="en-US" dirty="0" smtClean="0">
                <a:hlinkClick r:id="rId3"/>
              </a:rPr>
              <a:t>www.hudexchange.info/resources/documents/Veterans-HIC-PIT-Count-Data-Guidance-Tool.pdf</a:t>
            </a:r>
            <a:endParaRPr lang="en-US" dirty="0" smtClean="0"/>
          </a:p>
          <a:p>
            <a:pPr marL="457200" lvl="1" indent="0">
              <a:buNone/>
            </a:pPr>
            <a:endParaRPr lang="en-US" dirty="0"/>
          </a:p>
          <a:p>
            <a:endParaRPr lang="en-US" dirty="0"/>
          </a:p>
        </p:txBody>
      </p:sp>
    </p:spTree>
    <p:extLst>
      <p:ext uri="{BB962C8B-B14F-4D97-AF65-F5344CB8AC3E}">
        <p14:creationId xmlns:p14="http://schemas.microsoft.com/office/powerpoint/2010/main" val="1961109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When families become homeless, the experience itself is traumatizing, especially for children. Children in families experiencing homelessness have high rates of acute and chronic health problems, and the majority of them have been exposed to violence.</a:t>
            </a:r>
          </a:p>
          <a:p>
            <a:pPr lvl="0"/>
            <a:r>
              <a:rPr lang="en-US" dirty="0"/>
              <a:t>Coordinate with local agencies</a:t>
            </a:r>
          </a:p>
          <a:p>
            <a:pPr lvl="1"/>
            <a:r>
              <a:rPr lang="en-US" dirty="0"/>
              <a:t>Local Intermediate School District</a:t>
            </a:r>
          </a:p>
          <a:p>
            <a:pPr lvl="2"/>
            <a:r>
              <a:rPr lang="en-US" dirty="0"/>
              <a:t>Local Homeless Education Liaison </a:t>
            </a:r>
          </a:p>
          <a:p>
            <a:pPr lvl="1"/>
            <a:r>
              <a:rPr lang="en-US" dirty="0"/>
              <a:t>Shelter providers</a:t>
            </a:r>
          </a:p>
          <a:p>
            <a:pPr lvl="1"/>
            <a:r>
              <a:rPr lang="en-US" dirty="0"/>
              <a:t>Domestic Violence providers</a:t>
            </a:r>
          </a:p>
          <a:p>
            <a:pPr lvl="1"/>
            <a:r>
              <a:rPr lang="en-US" dirty="0"/>
              <a:t>Child Welfare services</a:t>
            </a:r>
          </a:p>
          <a:p>
            <a:pPr lvl="1"/>
            <a:r>
              <a:rPr lang="en-US" dirty="0"/>
              <a:t>Local street outreach teams</a:t>
            </a:r>
          </a:p>
          <a:p>
            <a:endParaRPr lang="en-US" dirty="0"/>
          </a:p>
        </p:txBody>
      </p:sp>
    </p:spTree>
    <p:extLst>
      <p:ext uri="{BB962C8B-B14F-4D97-AF65-F5344CB8AC3E}">
        <p14:creationId xmlns:p14="http://schemas.microsoft.com/office/powerpoint/2010/main" val="1417151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Inventory Count (HIC)</a:t>
            </a:r>
            <a:endParaRPr lang="en-US" dirty="0"/>
          </a:p>
        </p:txBody>
      </p:sp>
      <p:sp>
        <p:nvSpPr>
          <p:cNvPr id="3" name="Content Placeholder 2"/>
          <p:cNvSpPr>
            <a:spLocks noGrp="1"/>
          </p:cNvSpPr>
          <p:nvPr>
            <p:ph sz="half" idx="1"/>
          </p:nvPr>
        </p:nvSpPr>
        <p:spPr>
          <a:xfrm>
            <a:off x="512064" y="1825625"/>
            <a:ext cx="5507736" cy="4351338"/>
          </a:xfrm>
        </p:spPr>
        <p:txBody>
          <a:bodyPr>
            <a:normAutofit lnSpcReduction="10000"/>
          </a:bodyPr>
          <a:lstStyle/>
          <a:p>
            <a:pPr marL="0" indent="0">
              <a:buNone/>
            </a:pPr>
            <a:r>
              <a:rPr lang="en-US" dirty="0"/>
              <a:t>The Project Types included in the HIC are: </a:t>
            </a:r>
            <a:endParaRPr lang="en-US" dirty="0" smtClean="0"/>
          </a:p>
          <a:p>
            <a:r>
              <a:rPr lang="en-US" sz="2400" dirty="0" smtClean="0"/>
              <a:t>Emergency </a:t>
            </a:r>
            <a:r>
              <a:rPr lang="en-US" sz="2400" dirty="0"/>
              <a:t>Shelter (ES) </a:t>
            </a:r>
          </a:p>
          <a:p>
            <a:r>
              <a:rPr lang="en-US" sz="2400" dirty="0" smtClean="0"/>
              <a:t>Transitional </a:t>
            </a:r>
            <a:r>
              <a:rPr lang="en-US" sz="2400" dirty="0"/>
              <a:t>Housing (TH) </a:t>
            </a:r>
          </a:p>
          <a:p>
            <a:r>
              <a:rPr lang="en-US" sz="2400" dirty="0" smtClean="0"/>
              <a:t>Safe </a:t>
            </a:r>
            <a:r>
              <a:rPr lang="en-US" sz="2400" dirty="0"/>
              <a:t>Haven (SH) </a:t>
            </a:r>
            <a:r>
              <a:rPr lang="en-US" sz="2400" b="1" dirty="0" smtClean="0"/>
              <a:t>(NOT in TX </a:t>
            </a:r>
            <a:r>
              <a:rPr lang="en-US" sz="2400" b="1" dirty="0" err="1" smtClean="0"/>
              <a:t>BoS</a:t>
            </a:r>
            <a:r>
              <a:rPr lang="en-US" sz="2400" b="1" dirty="0" smtClean="0"/>
              <a:t>)</a:t>
            </a:r>
            <a:endParaRPr lang="en-US" sz="2400" b="1" dirty="0"/>
          </a:p>
          <a:p>
            <a:r>
              <a:rPr lang="en-US" sz="2400" dirty="0" smtClean="0"/>
              <a:t>Permanent </a:t>
            </a:r>
            <a:r>
              <a:rPr lang="en-US" sz="2400" dirty="0"/>
              <a:t>Housing (PH) </a:t>
            </a:r>
            <a:endParaRPr lang="en-US" sz="2400" dirty="0" smtClean="0"/>
          </a:p>
          <a:p>
            <a:pPr marL="914400" lvl="1" indent="-457200">
              <a:buFont typeface="+mj-lt"/>
              <a:buAutoNum type="arabicPeriod"/>
            </a:pPr>
            <a:r>
              <a:rPr lang="en-US" sz="2000" dirty="0" smtClean="0"/>
              <a:t>Permanent </a:t>
            </a:r>
            <a:r>
              <a:rPr lang="en-US" sz="2000" dirty="0"/>
              <a:t>Supportive Housing (PSH) </a:t>
            </a:r>
          </a:p>
          <a:p>
            <a:pPr marL="914400" lvl="1" indent="-457200">
              <a:buFont typeface="+mj-lt"/>
              <a:buAutoNum type="arabicPeriod"/>
            </a:pPr>
            <a:r>
              <a:rPr lang="en-US" sz="2000" dirty="0" smtClean="0"/>
              <a:t>Rapid </a:t>
            </a:r>
            <a:r>
              <a:rPr lang="en-US" sz="2000" dirty="0"/>
              <a:t>Re-housing (RRH) </a:t>
            </a:r>
            <a:endParaRPr lang="en-US" sz="2000" dirty="0" smtClean="0"/>
          </a:p>
          <a:p>
            <a:pPr marL="914400" lvl="1" indent="-457200">
              <a:buFont typeface="+mj-lt"/>
              <a:buAutoNum type="arabicPeriod"/>
            </a:pPr>
            <a:r>
              <a:rPr lang="en-US" sz="2000" dirty="0" smtClean="0"/>
              <a:t>Other </a:t>
            </a:r>
            <a:r>
              <a:rPr lang="en-US" sz="2000" dirty="0"/>
              <a:t>PH (OPH) – consists of PH – Housing with Services (no disability required for entry) and PH – Housing Only, as identified in the 2014 HMIS Data Standards)</a:t>
            </a:r>
          </a:p>
        </p:txBody>
      </p:sp>
      <p:sp>
        <p:nvSpPr>
          <p:cNvPr id="4" name="Content Placeholder 3"/>
          <p:cNvSpPr>
            <a:spLocks noGrp="1"/>
          </p:cNvSpPr>
          <p:nvPr>
            <p:ph sz="half" idx="2"/>
          </p:nvPr>
        </p:nvSpPr>
        <p:spPr>
          <a:xfrm>
            <a:off x="6172200" y="1825625"/>
            <a:ext cx="5422392" cy="4351338"/>
          </a:xfrm>
        </p:spPr>
        <p:txBody>
          <a:bodyPr>
            <a:normAutofit lnSpcReduction="10000"/>
          </a:bodyPr>
          <a:lstStyle/>
          <a:p>
            <a:r>
              <a:rPr lang="en-US" sz="2400" dirty="0"/>
              <a:t>Beds and units in the HIC must be dedicated to serving homeless persons, or for permanent housing projects, dedicated for persons who were homeless at entry.</a:t>
            </a:r>
            <a:endParaRPr lang="en-US" sz="2400" dirty="0" smtClean="0"/>
          </a:p>
          <a:p>
            <a:r>
              <a:rPr lang="en-US" sz="2400" dirty="0" smtClean="0"/>
              <a:t>To be completed on night of PIT Count, </a:t>
            </a:r>
            <a:r>
              <a:rPr lang="en-US" sz="2400" b="1" dirty="0" smtClean="0"/>
              <a:t>1/25/18</a:t>
            </a:r>
          </a:p>
          <a:p>
            <a:r>
              <a:rPr lang="en-US" sz="2400" dirty="0" smtClean="0"/>
              <a:t>THN will send out HIC </a:t>
            </a:r>
            <a:r>
              <a:rPr lang="en-US" sz="2400" dirty="0" smtClean="0"/>
              <a:t>worksheets along with instructions </a:t>
            </a:r>
            <a:r>
              <a:rPr lang="en-US" sz="2400" dirty="0" smtClean="0"/>
              <a:t>to be completed </a:t>
            </a:r>
            <a:r>
              <a:rPr lang="en-US" sz="2400" dirty="0" smtClean="0"/>
              <a:t>by</a:t>
            </a:r>
            <a:r>
              <a:rPr lang="en-US" sz="2400" dirty="0" smtClean="0"/>
              <a:t> </a:t>
            </a:r>
            <a:r>
              <a:rPr lang="en-US" sz="2400" dirty="0" smtClean="0"/>
              <a:t>responsible party</a:t>
            </a:r>
            <a:endParaRPr lang="en-US" sz="2400" dirty="0"/>
          </a:p>
        </p:txBody>
      </p:sp>
    </p:spTree>
    <p:extLst>
      <p:ext uri="{BB962C8B-B14F-4D97-AF65-F5344CB8AC3E}">
        <p14:creationId xmlns:p14="http://schemas.microsoft.com/office/powerpoint/2010/main" val="203095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388235"/>
            <a:ext cx="10515600" cy="1325563"/>
          </a:xfrm>
        </p:spPr>
        <p:txBody>
          <a:bodyPr>
            <a:normAutofit/>
          </a:bodyPr>
          <a:lstStyle/>
          <a:p>
            <a:pPr algn="ctr"/>
            <a:r>
              <a:rPr lang="en-US" sz="5400" dirty="0"/>
              <a:t>Day of Count Took </a:t>
            </a:r>
            <a:r>
              <a:rPr lang="en-US" sz="5400" dirty="0" smtClean="0"/>
              <a:t>Kit</a:t>
            </a:r>
            <a:endParaRPr lang="en-US" sz="5400" dirty="0"/>
          </a:p>
        </p:txBody>
      </p:sp>
    </p:spTree>
    <p:extLst>
      <p:ext uri="{BB962C8B-B14F-4D97-AF65-F5344CB8AC3E}">
        <p14:creationId xmlns:p14="http://schemas.microsoft.com/office/powerpoint/2010/main" val="2273501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 y="2632837"/>
            <a:ext cx="10515600" cy="1325563"/>
          </a:xfrm>
        </p:spPr>
        <p:txBody>
          <a:bodyPr>
            <a:normAutofit/>
          </a:bodyPr>
          <a:lstStyle/>
          <a:p>
            <a:pPr algn="ctr"/>
            <a:r>
              <a:rPr lang="en-US" sz="6600" dirty="0" smtClean="0"/>
              <a:t>Questions?</a:t>
            </a:r>
            <a:endParaRPr lang="en-US" sz="66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5485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 y="2596261"/>
            <a:ext cx="10515600" cy="1325563"/>
          </a:xfrm>
        </p:spPr>
        <p:txBody>
          <a:bodyPr>
            <a:normAutofit/>
          </a:bodyPr>
          <a:lstStyle/>
          <a:p>
            <a:pPr algn="ctr"/>
            <a:r>
              <a:rPr lang="en-US" sz="6600" dirty="0" smtClean="0"/>
              <a:t>Thank you!</a:t>
            </a:r>
            <a:endParaRPr lang="en-US" sz="66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4538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265"/>
            <a:ext cx="10515600" cy="1325563"/>
          </a:xfrm>
        </p:spPr>
        <p:txBody>
          <a:bodyPr/>
          <a:lstStyle/>
          <a:p>
            <a:r>
              <a:rPr lang="en-US" dirty="0" smtClean="0"/>
              <a:t>Agenda</a:t>
            </a:r>
            <a:endParaRPr lang="en-US" dirty="0"/>
          </a:p>
        </p:txBody>
      </p:sp>
      <p:sp>
        <p:nvSpPr>
          <p:cNvPr id="3" name="Content Placeholder 2"/>
          <p:cNvSpPr>
            <a:spLocks noGrp="1"/>
          </p:cNvSpPr>
          <p:nvPr>
            <p:ph idx="1"/>
          </p:nvPr>
        </p:nvSpPr>
        <p:spPr>
          <a:xfrm>
            <a:off x="1066800" y="1837055"/>
            <a:ext cx="10515600" cy="4351338"/>
          </a:xfrm>
        </p:spPr>
        <p:txBody>
          <a:bodyPr/>
          <a:lstStyle/>
          <a:p>
            <a:r>
              <a:rPr lang="en-US" dirty="0" smtClean="0"/>
              <a:t>Reminders</a:t>
            </a:r>
          </a:p>
          <a:p>
            <a:r>
              <a:rPr lang="en-US" dirty="0" smtClean="0"/>
              <a:t>Counting Us Updates</a:t>
            </a:r>
          </a:p>
          <a:p>
            <a:r>
              <a:rPr lang="en-US" dirty="0" smtClean="0"/>
              <a:t>Domestic Violence Info</a:t>
            </a:r>
          </a:p>
          <a:p>
            <a:r>
              <a:rPr lang="en-US" dirty="0" smtClean="0"/>
              <a:t>Specific Populations </a:t>
            </a:r>
          </a:p>
          <a:p>
            <a:r>
              <a:rPr lang="en-US" dirty="0" smtClean="0"/>
              <a:t>Housing </a:t>
            </a:r>
            <a:r>
              <a:rPr lang="en-US" dirty="0" smtClean="0"/>
              <a:t>Inventory Count</a:t>
            </a:r>
          </a:p>
          <a:p>
            <a:r>
              <a:rPr lang="en-US" dirty="0" smtClean="0"/>
              <a:t>Day of Count Took Kit</a:t>
            </a:r>
          </a:p>
          <a:p>
            <a:r>
              <a:rPr lang="en-US" dirty="0" smtClean="0"/>
              <a:t>Q&amp;A</a:t>
            </a:r>
          </a:p>
          <a:p>
            <a:pPr marL="0" indent="0">
              <a:buNone/>
            </a:pPr>
            <a:endParaRPr lang="en-US" dirty="0" smtClean="0"/>
          </a:p>
          <a:p>
            <a:endParaRPr lang="en-US" dirty="0" smtClean="0"/>
          </a:p>
        </p:txBody>
      </p:sp>
    </p:spTree>
    <p:extLst>
      <p:ext uri="{BB962C8B-B14F-4D97-AF65-F5344CB8AC3E}">
        <p14:creationId xmlns:p14="http://schemas.microsoft.com/office/powerpoint/2010/main" val="194050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PIT Count Date</a:t>
            </a:r>
            <a:endParaRPr lang="en-US" dirty="0"/>
          </a:p>
        </p:txBody>
      </p:sp>
      <p:sp>
        <p:nvSpPr>
          <p:cNvPr id="3" name="Content Placeholder 2"/>
          <p:cNvSpPr>
            <a:spLocks noGrp="1"/>
          </p:cNvSpPr>
          <p:nvPr>
            <p:ph idx="1"/>
          </p:nvPr>
        </p:nvSpPr>
        <p:spPr>
          <a:xfrm>
            <a:off x="854529" y="2544082"/>
            <a:ext cx="10515600" cy="2142218"/>
          </a:xfrm>
        </p:spPr>
        <p:txBody>
          <a:bodyPr>
            <a:normAutofit/>
          </a:bodyPr>
          <a:lstStyle/>
          <a:p>
            <a:pPr marL="0" indent="0" algn="ctr">
              <a:buNone/>
            </a:pPr>
            <a:r>
              <a:rPr lang="en-US" sz="8000" b="1" dirty="0" smtClean="0">
                <a:solidFill>
                  <a:srgbClr val="C00000"/>
                </a:solidFill>
              </a:rPr>
              <a:t>1/25/18</a:t>
            </a:r>
            <a:endParaRPr lang="en-US" sz="8000" b="1" dirty="0">
              <a:solidFill>
                <a:srgbClr val="C00000"/>
              </a:solidFill>
            </a:endParaRPr>
          </a:p>
        </p:txBody>
      </p:sp>
    </p:spTree>
    <p:extLst>
      <p:ext uri="{BB962C8B-B14F-4D97-AF65-F5344CB8AC3E}">
        <p14:creationId xmlns:p14="http://schemas.microsoft.com/office/powerpoint/2010/main" val="61826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71" y="528410"/>
            <a:ext cx="10515600" cy="957489"/>
          </a:xfrm>
        </p:spPr>
        <p:txBody>
          <a:bodyPr>
            <a:normAutofit fontScale="90000"/>
          </a:bodyPr>
          <a:lstStyle/>
          <a:p>
            <a:pPr algn="ctr"/>
            <a:r>
              <a:rPr lang="en-US" b="1" dirty="0"/>
              <a:t>Changes to This Year's PIT Requirements</a:t>
            </a:r>
            <a:br>
              <a:rPr lang="en-US" b="1" dirty="0"/>
            </a:br>
            <a:endParaRPr lang="en-US" dirty="0"/>
          </a:p>
        </p:txBody>
      </p:sp>
      <p:sp>
        <p:nvSpPr>
          <p:cNvPr id="3" name="Content Placeholder 2"/>
          <p:cNvSpPr>
            <a:spLocks noGrp="1"/>
          </p:cNvSpPr>
          <p:nvPr>
            <p:ph idx="1"/>
          </p:nvPr>
        </p:nvSpPr>
        <p:spPr>
          <a:xfrm>
            <a:off x="838200" y="1485900"/>
            <a:ext cx="10515600" cy="4691063"/>
          </a:xfrm>
        </p:spPr>
        <p:txBody>
          <a:bodyPr>
            <a:normAutofit fontScale="85000" lnSpcReduction="20000"/>
          </a:bodyPr>
          <a:lstStyle/>
          <a:p>
            <a:pPr marL="0" indent="0">
              <a:buNone/>
            </a:pPr>
            <a:r>
              <a:rPr lang="en-US" dirty="0"/>
              <a:t>U.S. Department of Housing and Urban Development (HUD) has made the following changes to the 2018 PIT Count. </a:t>
            </a:r>
          </a:p>
          <a:p>
            <a:pPr marL="514350" lvl="0" indent="-514350">
              <a:buFont typeface="+mj-lt"/>
              <a:buAutoNum type="arabicPeriod"/>
            </a:pPr>
            <a:r>
              <a:rPr lang="en-US" dirty="0"/>
              <a:t>Consistent with the updated 2017 HMIS Data Dictionary, HUD changed the “Don’t identify as male, female, or transgender” gender response option to “Gender Non-Conforming (i.e. not exclusively male or female).” </a:t>
            </a:r>
          </a:p>
          <a:p>
            <a:pPr marL="514350" lvl="0" indent="-514350">
              <a:buFont typeface="+mj-lt"/>
              <a:buAutoNum type="arabicPeriod"/>
            </a:pPr>
            <a:r>
              <a:rPr lang="en-US" dirty="0"/>
              <a:t>HUD is requiring that data reported on survivors of domestic violence should be limited to reporting on those who are currently experiencing homelessness because they are fleeing domestic violence, dating violence, sexual assault, or stalking, as opposed to reporting on survivors who have ever experienced these circumstances. </a:t>
            </a:r>
          </a:p>
          <a:p>
            <a:pPr marL="514350" lvl="0" indent="-514350">
              <a:buFont typeface="+mj-lt"/>
              <a:buAutoNum type="arabicPeriod"/>
            </a:pPr>
            <a:r>
              <a:rPr lang="en-US" dirty="0" err="1"/>
              <a:t>CoCs</a:t>
            </a:r>
            <a:r>
              <a:rPr lang="en-US" dirty="0"/>
              <a:t> are now required to report the number of children of parenting youth families where the parent is under 18 separate from the children of parenting youth families where the parent is aged 18 to 24.</a:t>
            </a:r>
          </a:p>
          <a:p>
            <a:endParaRPr lang="en-US" dirty="0"/>
          </a:p>
        </p:txBody>
      </p:sp>
    </p:spTree>
    <p:extLst>
      <p:ext uri="{BB962C8B-B14F-4D97-AF65-F5344CB8AC3E}">
        <p14:creationId xmlns:p14="http://schemas.microsoft.com/office/powerpoint/2010/main" val="297536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Volunteer Hour Tracker</a:t>
            </a:r>
            <a:endParaRPr lang="en-US" dirty="0"/>
          </a:p>
        </p:txBody>
      </p:sp>
      <p:sp>
        <p:nvSpPr>
          <p:cNvPr id="3" name="Content Placeholder 2"/>
          <p:cNvSpPr>
            <a:spLocks noGrp="1"/>
          </p:cNvSpPr>
          <p:nvPr>
            <p:ph idx="1"/>
          </p:nvPr>
        </p:nvSpPr>
        <p:spPr>
          <a:xfrm>
            <a:off x="838200" y="2536825"/>
            <a:ext cx="10515600" cy="1977118"/>
          </a:xfrm>
        </p:spPr>
        <p:txBody>
          <a:bodyPr>
            <a:normAutofit/>
          </a:bodyPr>
          <a:lstStyle/>
          <a:p>
            <a:pPr marL="0" indent="0" algn="ctr">
              <a:buNone/>
            </a:pPr>
            <a:r>
              <a:rPr lang="en-US" sz="4800" b="1" dirty="0" smtClean="0">
                <a:solidFill>
                  <a:srgbClr val="C00000"/>
                </a:solidFill>
              </a:rPr>
              <a:t>MAKE SURE TO HAVE ALL YOUR VOLUNTEERS FILL OUT </a:t>
            </a:r>
            <a:r>
              <a:rPr lang="en-US" sz="4800" b="1" dirty="0" smtClean="0">
                <a:solidFill>
                  <a:srgbClr val="C00000"/>
                </a:solidFill>
                <a:hlinkClick r:id="rId3"/>
              </a:rPr>
              <a:t>FORM</a:t>
            </a:r>
            <a:r>
              <a:rPr lang="en-US" sz="4800" b="1" dirty="0" smtClean="0">
                <a:solidFill>
                  <a:srgbClr val="C00000"/>
                </a:solidFill>
              </a:rPr>
              <a:t>!</a:t>
            </a:r>
            <a:endParaRPr lang="en-US" sz="4800" b="1" dirty="0">
              <a:solidFill>
                <a:srgbClr val="C00000"/>
              </a:solidFill>
            </a:endParaRPr>
          </a:p>
        </p:txBody>
      </p:sp>
      <p:sp>
        <p:nvSpPr>
          <p:cNvPr id="4" name="Rectangle 3"/>
          <p:cNvSpPr/>
          <p:nvPr/>
        </p:nvSpPr>
        <p:spPr>
          <a:xfrm>
            <a:off x="3193143" y="4702407"/>
            <a:ext cx="6096000" cy="707886"/>
          </a:xfrm>
          <a:prstGeom prst="rect">
            <a:avLst/>
          </a:prstGeom>
        </p:spPr>
        <p:txBody>
          <a:bodyPr>
            <a:spAutoFit/>
          </a:bodyPr>
          <a:lstStyle/>
          <a:p>
            <a:pPr algn="ctr"/>
            <a:r>
              <a:rPr lang="en-US" sz="2000" dirty="0"/>
              <a:t>*Please scan and email to kristin@thn.org by COB </a:t>
            </a:r>
            <a:r>
              <a:rPr lang="en-US" sz="2000" dirty="0" smtClean="0"/>
              <a:t>Thursday, </a:t>
            </a:r>
            <a:r>
              <a:rPr lang="en-US" sz="2000" dirty="0"/>
              <a:t>February 1st*</a:t>
            </a:r>
          </a:p>
        </p:txBody>
      </p:sp>
    </p:spTree>
    <p:extLst>
      <p:ext uri="{BB962C8B-B14F-4D97-AF65-F5344CB8AC3E}">
        <p14:creationId xmlns:p14="http://schemas.microsoft.com/office/powerpoint/2010/main" val="1186009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Training</a:t>
            </a:r>
            <a:endParaRPr lang="en-US" dirty="0"/>
          </a:p>
        </p:txBody>
      </p:sp>
      <p:sp>
        <p:nvSpPr>
          <p:cNvPr id="3" name="Content Placeholder 2"/>
          <p:cNvSpPr>
            <a:spLocks noGrp="1"/>
          </p:cNvSpPr>
          <p:nvPr>
            <p:ph idx="1"/>
          </p:nvPr>
        </p:nvSpPr>
        <p:spPr/>
        <p:txBody>
          <a:bodyPr/>
          <a:lstStyle/>
          <a:p>
            <a:r>
              <a:rPr lang="en-US" dirty="0" smtClean="0"/>
              <a:t>Emphasize to volunteers the importance of complete surveys</a:t>
            </a:r>
            <a:r>
              <a:rPr lang="en-US" dirty="0"/>
              <a:t> </a:t>
            </a:r>
          </a:p>
          <a:p>
            <a:r>
              <a:rPr lang="en-US" dirty="0" smtClean="0"/>
              <a:t>Missing data and incomplete surveys negatively impacts your final reports</a:t>
            </a:r>
            <a:endParaRPr lang="en-US" dirty="0"/>
          </a:p>
          <a:p>
            <a:r>
              <a:rPr lang="en-US" dirty="0" smtClean="0"/>
              <a:t>Make an effort to collect:</a:t>
            </a:r>
          </a:p>
          <a:p>
            <a:pPr lvl="1"/>
            <a:r>
              <a:rPr lang="en-US" dirty="0" smtClean="0"/>
              <a:t>First and Last name (initials if hesitant)</a:t>
            </a:r>
          </a:p>
          <a:p>
            <a:pPr lvl="1"/>
            <a:r>
              <a:rPr lang="en-US" dirty="0" smtClean="0"/>
              <a:t>DOB (age range if hesitant)</a:t>
            </a:r>
          </a:p>
          <a:p>
            <a:pPr lvl="1"/>
            <a:r>
              <a:rPr lang="en-US" dirty="0" smtClean="0"/>
              <a:t>Demographic information</a:t>
            </a:r>
          </a:p>
          <a:p>
            <a:pPr lvl="1"/>
            <a:endParaRPr lang="en-US" dirty="0" smtClean="0"/>
          </a:p>
          <a:p>
            <a:pPr lvl="1"/>
            <a:endParaRPr lang="en-US" dirty="0" smtClean="0"/>
          </a:p>
        </p:txBody>
      </p:sp>
    </p:spTree>
    <p:extLst>
      <p:ext uri="{BB962C8B-B14F-4D97-AF65-F5344CB8AC3E}">
        <p14:creationId xmlns:p14="http://schemas.microsoft.com/office/powerpoint/2010/main" val="161055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 y="2541397"/>
            <a:ext cx="10515600" cy="1325563"/>
          </a:xfrm>
        </p:spPr>
        <p:txBody>
          <a:bodyPr>
            <a:normAutofit/>
          </a:bodyPr>
          <a:lstStyle/>
          <a:p>
            <a:pPr algn="ctr"/>
            <a:r>
              <a:rPr lang="en-US" sz="6600" dirty="0" smtClean="0"/>
              <a:t>Counting Us App</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8493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Day of Count Set-Up Key</a:t>
            </a:r>
            <a:endParaRPr lang="en-US" dirty="0"/>
          </a:p>
        </p:txBody>
      </p:sp>
      <p:sp>
        <p:nvSpPr>
          <p:cNvPr id="3" name="Content Placeholder 2"/>
          <p:cNvSpPr>
            <a:spLocks noGrp="1"/>
          </p:cNvSpPr>
          <p:nvPr>
            <p:ph idx="1"/>
          </p:nvPr>
        </p:nvSpPr>
        <p:spPr>
          <a:xfrm>
            <a:off x="2882756" y="3952376"/>
            <a:ext cx="6692757" cy="1503202"/>
          </a:xfrm>
        </p:spPr>
        <p:txBody>
          <a:bodyPr>
            <a:normAutofit/>
          </a:bodyPr>
          <a:lstStyle/>
          <a:p>
            <a:pPr marL="0" indent="0" algn="ctr">
              <a:buNone/>
            </a:pPr>
            <a:r>
              <a:rPr lang="en-US" sz="7200" b="1" u="sng" dirty="0" smtClean="0">
                <a:solidFill>
                  <a:srgbClr val="C00000"/>
                </a:solidFill>
              </a:rPr>
              <a:t>TXBOS18</a:t>
            </a:r>
            <a:endParaRPr lang="en-US" sz="7200" b="1" u="sng" dirty="0">
              <a:solidFill>
                <a:srgbClr val="C00000"/>
              </a:solidFill>
            </a:endParaRPr>
          </a:p>
        </p:txBody>
      </p:sp>
      <p:sp>
        <p:nvSpPr>
          <p:cNvPr id="4" name="Content Placeholder 2"/>
          <p:cNvSpPr txBox="1">
            <a:spLocks/>
          </p:cNvSpPr>
          <p:nvPr/>
        </p:nvSpPr>
        <p:spPr>
          <a:xfrm>
            <a:off x="1343772" y="2274514"/>
            <a:ext cx="9770724" cy="1503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MAKE SURE ON THE DAY OF THE COUNT ALL SURVEYS ARE COLLECTED UNDER SET-UP KEY…</a:t>
            </a:r>
            <a:endParaRPr lang="en-US" sz="3600" dirty="0"/>
          </a:p>
        </p:txBody>
      </p:sp>
    </p:spTree>
    <p:extLst>
      <p:ext uri="{BB962C8B-B14F-4D97-AF65-F5344CB8AC3E}">
        <p14:creationId xmlns:p14="http://schemas.microsoft.com/office/powerpoint/2010/main" val="3515846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ysClr val="window" lastClr="FFFFFF"/>
      </a:lt1>
      <a:dk2>
        <a:srgbClr val="003D79"/>
      </a:dk2>
      <a:lt2>
        <a:srgbClr val="FFFFFF"/>
      </a:lt2>
      <a:accent1>
        <a:srgbClr val="9DBB53"/>
      </a:accent1>
      <a:accent2>
        <a:srgbClr val="BA431B"/>
      </a:accent2>
      <a:accent3>
        <a:srgbClr val="6B506B"/>
      </a:accent3>
      <a:accent4>
        <a:srgbClr val="1B5CBB"/>
      </a:accent4>
      <a:accent5>
        <a:srgbClr val="718791"/>
      </a:accent5>
      <a:accent6>
        <a:srgbClr val="D9D9D9"/>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54D5AF8D-C9D2-42C0-AB16-D29809690F7E}" vid="{C2E0D01D-6501-4CDE-AC33-DFEA31277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PIT Template - Copy</Template>
  <TotalTime>1112</TotalTime>
  <Words>1277</Words>
  <Application>Microsoft Office PowerPoint</Application>
  <PresentationFormat>Widescreen</PresentationFormat>
  <Paragraphs>133</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Raleway</vt:lpstr>
      <vt:lpstr>Calibri</vt:lpstr>
      <vt:lpstr>Playfair Display Black</vt:lpstr>
      <vt:lpstr>Arial</vt:lpstr>
      <vt:lpstr>Office Theme</vt:lpstr>
      <vt:lpstr>PIT Q&amp;A Session</vt:lpstr>
      <vt:lpstr>Housekeeping</vt:lpstr>
      <vt:lpstr>Agenda</vt:lpstr>
      <vt:lpstr>PIT Count Date</vt:lpstr>
      <vt:lpstr>Changes to This Year's PIT Requirements </vt:lpstr>
      <vt:lpstr>Volunteer Hour Tracker</vt:lpstr>
      <vt:lpstr>Volunteer Training</vt:lpstr>
      <vt:lpstr>Counting Us App</vt:lpstr>
      <vt:lpstr>Day of Count Set-Up Key</vt:lpstr>
      <vt:lpstr>How to Change Set-up Key</vt:lpstr>
      <vt:lpstr>New Counting Us Layout</vt:lpstr>
      <vt:lpstr>New Shelter Layout</vt:lpstr>
      <vt:lpstr>Regional Command Center (RCC)</vt:lpstr>
      <vt:lpstr>Surveys</vt:lpstr>
      <vt:lpstr>Domestic Violence Update</vt:lpstr>
      <vt:lpstr>Domestic Violence and Surveys</vt:lpstr>
      <vt:lpstr>Specific Populations</vt:lpstr>
      <vt:lpstr>Youth</vt:lpstr>
      <vt:lpstr>Youth (cont.)</vt:lpstr>
      <vt:lpstr>Veterans</vt:lpstr>
      <vt:lpstr>Families</vt:lpstr>
      <vt:lpstr>Housing Inventory Count (HIC)</vt:lpstr>
      <vt:lpstr>Day of Count Took Kit</vt:lpstr>
      <vt:lpstr>Questions?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Unsheltered Count Training</dc:title>
  <dc:creator>Kristin Zakoor</dc:creator>
  <cp:lastModifiedBy>Kristin Zakoor</cp:lastModifiedBy>
  <cp:revision>85</cp:revision>
  <cp:lastPrinted>2018-01-08T16:15:12Z</cp:lastPrinted>
  <dcterms:created xsi:type="dcterms:W3CDTF">2017-11-22T19:58:03Z</dcterms:created>
  <dcterms:modified xsi:type="dcterms:W3CDTF">2018-01-08T19:45:39Z</dcterms:modified>
</cp:coreProperties>
</file>