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1" r:id="rId20"/>
    <p:sldId id="287" r:id="rId21"/>
    <p:sldId id="285" r:id="rId22"/>
    <p:sldId id="286" r:id="rId23"/>
  </p:sldIdLst>
  <p:sldSz cx="12192000" cy="6858000"/>
  <p:notesSz cx="6858000" cy="9144000"/>
  <p:embeddedFontLst>
    <p:embeddedFont>
      <p:font typeface="Raleway" panose="020B0503030101060003" pitchFamily="34" charset="0"/>
      <p:regular r:id="rId24"/>
      <p:bold r:id="rId25"/>
      <p:italic r:id="rId26"/>
      <p:boldItalic r:id="rId27"/>
    </p:embeddedFont>
    <p:embeddedFont>
      <p:font typeface="Playfair Display Black" panose="020B0604020202020204" charset="0"/>
      <p:bold r:id="rId28"/>
      <p:boldItalic r:id="rId2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3" autoAdjust="0"/>
    <p:restoredTop sz="94660"/>
  </p:normalViewPr>
  <p:slideViewPr>
    <p:cSldViewPr snapToGrid="0">
      <p:cViewPr varScale="1">
        <p:scale>
          <a:sx n="59" d="100"/>
          <a:sy n="59" d="100"/>
        </p:scale>
        <p:origin x="662" y="58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" name="Group 97"/>
          <p:cNvGrpSpPr/>
          <p:nvPr userDrawn="1"/>
        </p:nvGrpSpPr>
        <p:grpSpPr>
          <a:xfrm>
            <a:off x="-1300119" y="65517"/>
            <a:ext cx="13414626" cy="6702530"/>
            <a:chOff x="-1327981" y="26125"/>
            <a:chExt cx="13778145" cy="6884159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26125"/>
              <a:ext cx="1982576" cy="1056482"/>
            </a:xfrm>
            <a:prstGeom prst="rect">
              <a:avLst/>
            </a:prstGeom>
          </p:spPr>
        </p:pic>
        <p:pic>
          <p:nvPicPr>
            <p:cNvPr id="56" name="Picture 5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40227" y="26125"/>
              <a:ext cx="1982576" cy="1056482"/>
            </a:xfrm>
            <a:prstGeom prst="rect">
              <a:avLst/>
            </a:prstGeom>
          </p:spPr>
        </p:pic>
        <p:pic>
          <p:nvPicPr>
            <p:cNvPr id="57" name="Picture 5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26125"/>
              <a:ext cx="1982576" cy="1056482"/>
            </a:xfrm>
            <a:prstGeom prst="rect">
              <a:avLst/>
            </a:prstGeom>
          </p:spPr>
        </p:pic>
        <p:pic>
          <p:nvPicPr>
            <p:cNvPr id="58" name="Picture 5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98938" y="26125"/>
              <a:ext cx="1982576" cy="1056482"/>
            </a:xfrm>
            <a:prstGeom prst="rect">
              <a:avLst/>
            </a:prstGeom>
          </p:spPr>
        </p:pic>
        <p:pic>
          <p:nvPicPr>
            <p:cNvPr id="59" name="Picture 5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3263" y="26125"/>
              <a:ext cx="1982576" cy="1056482"/>
            </a:xfrm>
            <a:prstGeom prst="rect">
              <a:avLst/>
            </a:prstGeom>
          </p:spPr>
        </p:pic>
        <p:pic>
          <p:nvPicPr>
            <p:cNvPr id="60" name="Picture 5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26125"/>
              <a:ext cx="1982576" cy="1056482"/>
            </a:xfrm>
            <a:prstGeom prst="rect">
              <a:avLst/>
            </a:prstGeom>
          </p:spPr>
        </p:pic>
        <p:pic>
          <p:nvPicPr>
            <p:cNvPr id="62" name="Picture 6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1632" y="1194560"/>
              <a:ext cx="1982576" cy="1056482"/>
            </a:xfrm>
            <a:prstGeom prst="rect">
              <a:avLst/>
            </a:prstGeom>
          </p:spPr>
        </p:pic>
        <p:pic>
          <p:nvPicPr>
            <p:cNvPr id="63" name="Picture 6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1186812"/>
              <a:ext cx="1982576" cy="1056482"/>
            </a:xfrm>
            <a:prstGeom prst="rect">
              <a:avLst/>
            </a:prstGeom>
          </p:spPr>
        </p:pic>
        <p:pic>
          <p:nvPicPr>
            <p:cNvPr id="64" name="Picture 6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10343" y="1194560"/>
              <a:ext cx="1982576" cy="1056482"/>
            </a:xfrm>
            <a:prstGeom prst="rect">
              <a:avLst/>
            </a:prstGeom>
          </p:spPr>
        </p:pic>
        <p:pic>
          <p:nvPicPr>
            <p:cNvPr id="65" name="Picture 6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1194560"/>
              <a:ext cx="1982576" cy="1056482"/>
            </a:xfrm>
            <a:prstGeom prst="rect">
              <a:avLst/>
            </a:prstGeom>
          </p:spPr>
        </p:pic>
        <p:pic>
          <p:nvPicPr>
            <p:cNvPr id="66" name="Picture 6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1194560"/>
              <a:ext cx="1982576" cy="1056482"/>
            </a:xfrm>
            <a:prstGeom prst="rect">
              <a:avLst/>
            </a:prstGeom>
          </p:spPr>
        </p:pic>
        <p:pic>
          <p:nvPicPr>
            <p:cNvPr id="69" name="Picture 6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7423" y="2347915"/>
              <a:ext cx="1982576" cy="1056482"/>
            </a:xfrm>
            <a:prstGeom prst="rect">
              <a:avLst/>
            </a:prstGeom>
          </p:spPr>
        </p:pic>
        <p:pic>
          <p:nvPicPr>
            <p:cNvPr id="70" name="Picture 6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21748" y="2347915"/>
              <a:ext cx="1982576" cy="1056482"/>
            </a:xfrm>
            <a:prstGeom prst="rect">
              <a:avLst/>
            </a:prstGeom>
          </p:spPr>
        </p:pic>
        <p:pic>
          <p:nvPicPr>
            <p:cNvPr id="71" name="Picture 7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6134" y="2357854"/>
              <a:ext cx="1982576" cy="1056482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70520" y="2357854"/>
              <a:ext cx="1982576" cy="1056482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4845" y="2357854"/>
              <a:ext cx="1982576" cy="1056482"/>
            </a:xfrm>
            <a:prstGeom prst="rect">
              <a:avLst/>
            </a:prstGeom>
          </p:spPr>
        </p:pic>
        <p:pic>
          <p:nvPicPr>
            <p:cNvPr id="75" name="Picture 7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902" y="3516350"/>
              <a:ext cx="1982576" cy="1056482"/>
            </a:xfrm>
            <a:prstGeom prst="rect">
              <a:avLst/>
            </a:prstGeom>
          </p:spPr>
        </p:pic>
        <p:pic>
          <p:nvPicPr>
            <p:cNvPr id="76" name="Picture 75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0288" y="3528480"/>
              <a:ext cx="1982576" cy="1056482"/>
            </a:xfrm>
            <a:prstGeom prst="rect">
              <a:avLst/>
            </a:prstGeom>
          </p:spPr>
        </p:pic>
        <p:pic>
          <p:nvPicPr>
            <p:cNvPr id="77" name="Picture 7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14613" y="3526289"/>
              <a:ext cx="1982576" cy="1056482"/>
            </a:xfrm>
            <a:prstGeom prst="rect">
              <a:avLst/>
            </a:prstGeom>
          </p:spPr>
        </p:pic>
        <p:pic>
          <p:nvPicPr>
            <p:cNvPr id="78" name="Picture 7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88999" y="3526289"/>
              <a:ext cx="1982576" cy="1056482"/>
            </a:xfrm>
            <a:prstGeom prst="rect">
              <a:avLst/>
            </a:prstGeom>
          </p:spPr>
        </p:pic>
        <p:pic>
          <p:nvPicPr>
            <p:cNvPr id="79" name="Picture 7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73324" y="3526289"/>
              <a:ext cx="1982576" cy="1056482"/>
            </a:xfrm>
            <a:prstGeom prst="rect">
              <a:avLst/>
            </a:prstGeom>
          </p:spPr>
        </p:pic>
        <p:pic>
          <p:nvPicPr>
            <p:cNvPr id="80" name="Picture 7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67588" y="3530032"/>
              <a:ext cx="1982576" cy="1056482"/>
            </a:xfrm>
            <a:prstGeom prst="rect">
              <a:avLst/>
            </a:prstGeom>
          </p:spPr>
        </p:pic>
        <p:pic>
          <p:nvPicPr>
            <p:cNvPr id="81" name="Picture 8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41693" y="4683176"/>
              <a:ext cx="1982576" cy="1056482"/>
            </a:xfrm>
            <a:prstGeom prst="rect">
              <a:avLst/>
            </a:prstGeom>
          </p:spPr>
        </p:pic>
        <p:pic>
          <p:nvPicPr>
            <p:cNvPr id="82" name="Picture 81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826018" y="4692100"/>
              <a:ext cx="1982576" cy="1056482"/>
            </a:xfrm>
            <a:prstGeom prst="rect">
              <a:avLst/>
            </a:prstGeom>
          </p:spPr>
        </p:pic>
        <p:pic>
          <p:nvPicPr>
            <p:cNvPr id="83" name="Picture 8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00404" y="4693115"/>
              <a:ext cx="1982576" cy="1056482"/>
            </a:xfrm>
            <a:prstGeom prst="rect">
              <a:avLst/>
            </a:prstGeom>
          </p:spPr>
        </p:pic>
        <p:pic>
          <p:nvPicPr>
            <p:cNvPr id="84" name="Picture 8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84729" y="4693115"/>
              <a:ext cx="1982576" cy="1056482"/>
            </a:xfrm>
            <a:prstGeom prst="rect">
              <a:avLst/>
            </a:prstGeom>
          </p:spPr>
        </p:pic>
        <p:pic>
          <p:nvPicPr>
            <p:cNvPr id="85" name="Picture 8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069054" y="4693115"/>
              <a:ext cx="1982576" cy="1056482"/>
            </a:xfrm>
            <a:prstGeom prst="rect">
              <a:avLst/>
            </a:prstGeom>
          </p:spPr>
        </p:pic>
        <p:pic>
          <p:nvPicPr>
            <p:cNvPr id="87" name="Picture 8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7484" y="5851611"/>
              <a:ext cx="1982576" cy="1056482"/>
            </a:xfrm>
            <a:prstGeom prst="rect">
              <a:avLst/>
            </a:prstGeom>
          </p:spPr>
        </p:pic>
        <p:pic>
          <p:nvPicPr>
            <p:cNvPr id="88" name="Picture 87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01870" y="5853802"/>
              <a:ext cx="1982576" cy="1056482"/>
            </a:xfrm>
            <a:prstGeom prst="rect">
              <a:avLst/>
            </a:prstGeom>
          </p:spPr>
        </p:pic>
        <p:pic>
          <p:nvPicPr>
            <p:cNvPr id="89" name="Picture 88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6195" y="5851611"/>
              <a:ext cx="1982576" cy="1056482"/>
            </a:xfrm>
            <a:prstGeom prst="rect">
              <a:avLst/>
            </a:prstGeom>
          </p:spPr>
        </p:pic>
        <p:pic>
          <p:nvPicPr>
            <p:cNvPr id="90" name="Picture 89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660581" y="5851611"/>
              <a:ext cx="1982576" cy="1056482"/>
            </a:xfrm>
            <a:prstGeom prst="rect">
              <a:avLst/>
            </a:prstGeom>
          </p:spPr>
        </p:pic>
        <p:pic>
          <p:nvPicPr>
            <p:cNvPr id="91" name="Picture 90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44906" y="5851611"/>
              <a:ext cx="1982576" cy="1056482"/>
            </a:xfrm>
            <a:prstGeom prst="rect">
              <a:avLst/>
            </a:prstGeom>
          </p:spPr>
        </p:pic>
        <p:pic>
          <p:nvPicPr>
            <p:cNvPr id="93" name="Picture 92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2754" y="1194560"/>
              <a:ext cx="1982576" cy="1056482"/>
            </a:xfrm>
            <a:prstGeom prst="rect">
              <a:avLst/>
            </a:prstGeom>
          </p:spPr>
        </p:pic>
        <p:pic>
          <p:nvPicPr>
            <p:cNvPr id="94" name="Picture 93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2356620"/>
              <a:ext cx="1982576" cy="1056482"/>
            </a:xfrm>
            <a:prstGeom prst="rect">
              <a:avLst/>
            </a:prstGeom>
          </p:spPr>
        </p:pic>
        <p:pic>
          <p:nvPicPr>
            <p:cNvPr id="95" name="Picture 94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327981" y="4684545"/>
              <a:ext cx="1982576" cy="1056482"/>
            </a:xfrm>
            <a:prstGeom prst="rect">
              <a:avLst/>
            </a:prstGeom>
          </p:spPr>
        </p:pic>
        <p:pic>
          <p:nvPicPr>
            <p:cNvPr id="97" name="Picture 96"/>
            <p:cNvPicPr>
              <a:picLocks noChangeAspect="1"/>
            </p:cNvPicPr>
            <p:nvPr userDrawn="1"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641767" y="5851371"/>
              <a:ext cx="1982576" cy="1056482"/>
            </a:xfrm>
            <a:prstGeom prst="rect">
              <a:avLst/>
            </a:prstGeom>
          </p:spPr>
        </p:pic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4" name="Rectangle 103"/>
          <p:cNvSpPr/>
          <p:nvPr userDrawn="1"/>
        </p:nvSpPr>
        <p:spPr>
          <a:xfrm>
            <a:off x="6793271" y="0"/>
            <a:ext cx="5398729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5" name="TextBox 104"/>
          <p:cNvSpPr txBox="1"/>
          <p:nvPr userDrawn="1"/>
        </p:nvSpPr>
        <p:spPr>
          <a:xfrm>
            <a:off x="6793272" y="5764917"/>
            <a:ext cx="501412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 smtClean="0">
                <a:solidFill>
                  <a:schemeClr val="bg1"/>
                </a:solidFill>
                <a:latin typeface="+mj-lt"/>
              </a:rPr>
              <a:t>Strategies</a:t>
            </a:r>
            <a:r>
              <a:rPr lang="en-US" sz="2400" baseline="0" dirty="0" smtClean="0">
                <a:solidFill>
                  <a:schemeClr val="bg1"/>
                </a:solidFill>
                <a:latin typeface="+mj-lt"/>
              </a:rPr>
              <a:t> For Change</a:t>
            </a:r>
            <a:endParaRPr lang="en-US" sz="2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106" name="TextBox 105"/>
          <p:cNvSpPr txBox="1"/>
          <p:nvPr userDrawn="1"/>
        </p:nvSpPr>
        <p:spPr>
          <a:xfrm>
            <a:off x="6793271" y="6265415"/>
            <a:ext cx="501412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>
                <a:solidFill>
                  <a:schemeClr val="bg1"/>
                </a:solidFill>
                <a:latin typeface="+mn-lt"/>
              </a:rPr>
              <a:t>thn.org</a:t>
            </a:r>
            <a:endParaRPr lang="en-US" sz="16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8" name="Title 107"/>
          <p:cNvSpPr>
            <a:spLocks noGrp="1"/>
          </p:cNvSpPr>
          <p:nvPr>
            <p:ph type="title"/>
          </p:nvPr>
        </p:nvSpPr>
        <p:spPr>
          <a:xfrm>
            <a:off x="7477533" y="2075542"/>
            <a:ext cx="4329861" cy="2453864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pic>
        <p:nvPicPr>
          <p:cNvPr id="119" name="Picture 11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399" y="546942"/>
            <a:ext cx="4074545" cy="1223486"/>
          </a:xfrm>
          <a:prstGeom prst="rect">
            <a:avLst/>
          </a:prstGeom>
        </p:spPr>
      </p:pic>
      <p:sp>
        <p:nvSpPr>
          <p:cNvPr id="120" name="Rectangle 119"/>
          <p:cNvSpPr/>
          <p:nvPr userDrawn="1"/>
        </p:nvSpPr>
        <p:spPr>
          <a:xfrm>
            <a:off x="-1712684" y="-261257"/>
            <a:ext cx="1640114" cy="7939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2754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672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43112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880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420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926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837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944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65279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8511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443" y="5831446"/>
            <a:ext cx="981458" cy="783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0565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96898-7E7E-4DF6-B26A-9F21224F7E22}" type="datetimeFigureOut">
              <a:rPr lang="en-US" smtClean="0"/>
              <a:t>9/18/2018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BF59D1-7C16-4B01-85C2-4A7CDD205D7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7223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oso.org/Documents/COSO-ICIF-11x17-Cube-Graphic.pdf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hudexchange.info/resource/5065/hud-integrity-bulletins/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85264" y="2243769"/>
            <a:ext cx="5185063" cy="2844800"/>
          </a:xfrm>
        </p:spPr>
        <p:txBody>
          <a:bodyPr>
            <a:normAutofit/>
          </a:bodyPr>
          <a:lstStyle/>
          <a:p>
            <a:r>
              <a:rPr lang="en-US" dirty="0" smtClean="0"/>
              <a:t>2018 HUD Start Up</a:t>
            </a:r>
            <a:br>
              <a:rPr lang="en-US" dirty="0" smtClean="0"/>
            </a:b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2 CFR 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316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A</a:t>
            </a:r>
          </a:p>
          <a:p>
            <a:pPr marL="114300" indent="0">
              <a:buNone/>
            </a:pPr>
            <a:r>
              <a:rPr lang="en-US" dirty="0"/>
              <a:t>Definitions including such things as….</a:t>
            </a:r>
          </a:p>
          <a:p>
            <a:pPr marL="114300" indent="0">
              <a:buNone/>
            </a:pPr>
            <a:r>
              <a:rPr lang="en-US" dirty="0"/>
              <a:t>Non-Federal Entity</a:t>
            </a:r>
          </a:p>
          <a:p>
            <a:pPr marL="114300" indent="0">
              <a:buNone/>
            </a:pPr>
            <a:r>
              <a:rPr lang="en-US" dirty="0"/>
              <a:t>Pass-Through Entity</a:t>
            </a:r>
          </a:p>
          <a:p>
            <a:pPr marL="114300" indent="0">
              <a:buNone/>
            </a:pPr>
            <a:r>
              <a:rPr lang="en-US" dirty="0"/>
              <a:t>Cognizant Agency for Audit</a:t>
            </a:r>
          </a:p>
          <a:p>
            <a:pPr marL="114300" indent="0">
              <a:buNone/>
            </a:pPr>
            <a:r>
              <a:rPr lang="en-US" dirty="0"/>
              <a:t>Supplies</a:t>
            </a:r>
          </a:p>
          <a:p>
            <a:pPr marL="114300" indent="0">
              <a:buNone/>
            </a:pPr>
            <a:r>
              <a:rPr lang="en-US" dirty="0"/>
              <a:t>Allocation</a:t>
            </a:r>
          </a:p>
          <a:p>
            <a:pPr marL="114300" indent="0">
              <a:buNone/>
            </a:pPr>
            <a:r>
              <a:rPr lang="en-US" dirty="0"/>
              <a:t>Real Property</a:t>
            </a:r>
          </a:p>
        </p:txBody>
      </p:sp>
      <p:pic>
        <p:nvPicPr>
          <p:cNvPr id="6146" name="Picture 2" descr="C:\Users\H01656\AppData\Local\Microsoft\Windows\Temporary Internet Files\Content.IE5\KBI8K6F7\5418401602_e7ff88bbc5_o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/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505200"/>
            <a:ext cx="33528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881355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torahinmotion.org/sites/default/files/imagecache/blog_265x170/conflictos-de-intereses-0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6200" y="3124200"/>
            <a:ext cx="2667560" cy="31748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2"/>
            <a:ext cx="6807761" cy="4419599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B</a:t>
            </a:r>
          </a:p>
          <a:p>
            <a:pPr marL="114300" indent="0" algn="ctr">
              <a:buNone/>
            </a:pPr>
            <a:endParaRPr lang="en-US" dirty="0"/>
          </a:p>
          <a:p>
            <a:r>
              <a:rPr lang="en-US" dirty="0"/>
              <a:t>General provisions</a:t>
            </a:r>
          </a:p>
          <a:p>
            <a:r>
              <a:rPr lang="en-US" dirty="0"/>
              <a:t>Basic Purpose of 2 CFR 200</a:t>
            </a:r>
          </a:p>
          <a:p>
            <a:r>
              <a:rPr lang="en-US" dirty="0"/>
              <a:t>Applicability to Federal Awards (Chart)</a:t>
            </a:r>
          </a:p>
          <a:p>
            <a:r>
              <a:rPr lang="en-US" dirty="0"/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349299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C</a:t>
            </a:r>
          </a:p>
          <a:p>
            <a:r>
              <a:rPr lang="en-US" dirty="0"/>
              <a:t>Prescribes the instructions and other pre-award information to be used in the funding announcement and application process</a:t>
            </a:r>
          </a:p>
          <a:p>
            <a:r>
              <a:rPr lang="en-US" dirty="0"/>
              <a:t>Don’t be Naughty – Section 200.207 authorizes Federal Agencies to impose additional conditions on recipients with poor performance</a:t>
            </a:r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159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6858000" cy="4876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D</a:t>
            </a:r>
          </a:p>
          <a:p>
            <a:pPr marL="114300" indent="0">
              <a:buNone/>
            </a:pPr>
            <a:r>
              <a:rPr lang="en-US" dirty="0"/>
              <a:t>**This subpart packed with info for you**</a:t>
            </a:r>
          </a:p>
          <a:p>
            <a:pPr marL="114300" indent="0">
              <a:buNone/>
            </a:pPr>
            <a:r>
              <a:rPr lang="en-US" dirty="0"/>
              <a:t>Performance Measurement</a:t>
            </a:r>
          </a:p>
          <a:p>
            <a:pPr marL="114300" indent="0">
              <a:buNone/>
            </a:pPr>
            <a:r>
              <a:rPr lang="en-US" dirty="0"/>
              <a:t>Financial Management</a:t>
            </a:r>
          </a:p>
          <a:p>
            <a:pPr marL="114300" indent="0">
              <a:buNone/>
            </a:pPr>
            <a:r>
              <a:rPr lang="en-US" dirty="0"/>
              <a:t>Internal Controls – including protecting Personally Identifiable Information (PII)</a:t>
            </a:r>
          </a:p>
          <a:p>
            <a:pPr marL="114300" indent="0">
              <a:buNone/>
            </a:pPr>
            <a:r>
              <a:rPr lang="en-US" dirty="0"/>
              <a:t>Payment</a:t>
            </a:r>
          </a:p>
          <a:p>
            <a:pPr marL="114300" indent="0">
              <a:buNone/>
            </a:pPr>
            <a:r>
              <a:rPr lang="en-US" dirty="0"/>
              <a:t>Cost Sharing or Matching</a:t>
            </a:r>
          </a:p>
        </p:txBody>
      </p:sp>
      <p:pic>
        <p:nvPicPr>
          <p:cNvPr id="2050" name="Picture 2" descr="http://realwomen1.files.wordpress.com/2013/04/file-cabinet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125" b="93125" l="8876" r="89941">
                        <a14:backgroundMark x1="56805" y1="90313" x2="56805" y2="90313"/>
                      </a14:backgroundRemoval>
                    </a14:imgEffect>
                    <a14:imgEffect>
                      <a14:saturation sat="33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541327" y="2074986"/>
            <a:ext cx="1981200" cy="47830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5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0" y="1752600"/>
            <a:ext cx="5715000" cy="4724400"/>
          </a:xfrm>
        </p:spPr>
        <p:txBody>
          <a:bodyPr>
            <a:normAutofit fontScale="92500" lnSpcReduction="10000"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More Highlights of Subpart D</a:t>
            </a:r>
          </a:p>
          <a:p>
            <a:pPr marL="114300" indent="0">
              <a:buNone/>
            </a:pPr>
            <a:r>
              <a:rPr lang="en-US" dirty="0"/>
              <a:t>Property Standards</a:t>
            </a:r>
          </a:p>
          <a:p>
            <a:pPr marL="114300" indent="0">
              <a:buNone/>
            </a:pPr>
            <a:r>
              <a:rPr lang="en-US" dirty="0"/>
              <a:t>Equipment</a:t>
            </a:r>
          </a:p>
          <a:p>
            <a:pPr marL="114300" indent="0">
              <a:buNone/>
            </a:pPr>
            <a:r>
              <a:rPr lang="en-US" dirty="0"/>
              <a:t>Supplies</a:t>
            </a:r>
          </a:p>
          <a:p>
            <a:pPr marL="114300" indent="0">
              <a:buNone/>
            </a:pPr>
            <a:r>
              <a:rPr lang="en-US" dirty="0"/>
              <a:t>Procurement Standards</a:t>
            </a:r>
          </a:p>
          <a:p>
            <a:pPr marL="114300" indent="0">
              <a:buNone/>
            </a:pPr>
            <a:r>
              <a:rPr lang="en-US" dirty="0"/>
              <a:t>Monitoring – including </a:t>
            </a:r>
            <a:r>
              <a:rPr lang="en-US" dirty="0" err="1"/>
              <a:t>subrecipient</a:t>
            </a:r>
            <a:r>
              <a:rPr lang="en-US" dirty="0"/>
              <a:t> monitoring</a:t>
            </a:r>
          </a:p>
          <a:p>
            <a:pPr marL="114300" indent="0">
              <a:buNone/>
            </a:pPr>
            <a:r>
              <a:rPr lang="en-US" dirty="0"/>
              <a:t>Record Retention</a:t>
            </a:r>
          </a:p>
        </p:txBody>
      </p:sp>
      <p:pic>
        <p:nvPicPr>
          <p:cNvPr id="3074" name="Picture 2" descr="http://forbesos.com/wp-content/uploads/2014/03/office-supplies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400686"/>
            <a:ext cx="3352800" cy="317577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6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templatewholesaler.com/images/stop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1918" y="271462"/>
            <a:ext cx="2329873" cy="2809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676400"/>
            <a:ext cx="8229600" cy="49530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E</a:t>
            </a:r>
          </a:p>
          <a:p>
            <a:pPr marL="114300" indent="0">
              <a:buNone/>
            </a:pPr>
            <a:r>
              <a:rPr lang="en-US" dirty="0"/>
              <a:t>**Read this Subpart**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Key Point – This subpart covers the </a:t>
            </a:r>
            <a:r>
              <a:rPr lang="en-US" dirty="0" err="1"/>
              <a:t>allowability</a:t>
            </a:r>
            <a:r>
              <a:rPr lang="en-US" dirty="0"/>
              <a:t> of costs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Good News – Most of this info is unchanged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Bad News – If you don’t have a handle on this the consequences are painful</a:t>
            </a:r>
          </a:p>
        </p:txBody>
      </p:sp>
    </p:spTree>
    <p:extLst>
      <p:ext uri="{BB962C8B-B14F-4D97-AF65-F5344CB8AC3E}">
        <p14:creationId xmlns:p14="http://schemas.microsoft.com/office/powerpoint/2010/main" val="3460892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0"/>
            <a:ext cx="6858000" cy="4724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E</a:t>
            </a:r>
          </a:p>
          <a:p>
            <a:pPr marL="114300" indent="0" algn="ctr">
              <a:buNone/>
            </a:pPr>
            <a:endParaRPr lang="en-US" sz="1000" dirty="0"/>
          </a:p>
          <a:p>
            <a:pPr marL="114300" indent="0">
              <a:buNone/>
            </a:pPr>
            <a:r>
              <a:rPr lang="en-US" dirty="0"/>
              <a:t>Direct Costs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dirty="0"/>
              <a:t>Indirect Costs – includes a new </a:t>
            </a:r>
          </a:p>
          <a:p>
            <a:pPr marL="114300" indent="0">
              <a:buNone/>
            </a:pPr>
            <a:r>
              <a:rPr lang="en-US" dirty="0"/>
              <a:t>de </a:t>
            </a:r>
            <a:r>
              <a:rPr lang="en-US" dirty="0" err="1"/>
              <a:t>minimis</a:t>
            </a:r>
            <a:r>
              <a:rPr lang="en-US" dirty="0"/>
              <a:t> rate</a:t>
            </a:r>
          </a:p>
          <a:p>
            <a:pPr marL="114300" indent="0">
              <a:buNone/>
            </a:pPr>
            <a:endParaRPr lang="en-US" sz="800" dirty="0"/>
          </a:p>
          <a:p>
            <a:pPr marL="114300" indent="0">
              <a:buNone/>
            </a:pPr>
            <a:r>
              <a:rPr lang="en-US" dirty="0"/>
              <a:t>Details on more than 50 specific costs from Advertising to Travel Costs</a:t>
            </a:r>
          </a:p>
        </p:txBody>
      </p:sp>
      <p:pic>
        <p:nvPicPr>
          <p:cNvPr id="5122" name="Picture 2" descr="http://www.brachioplastysurgery.com/wp-content/uploads/2014/08/arm-lift-surgery-cost.jpg"/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988" b="100000" l="0" r="100000">
                        <a14:backgroundMark x1="38655" y1="89571" x2="38655" y2="89571"/>
                        <a14:backgroundMark x1="65966" y1="90184" x2="65966" y2="90184"/>
                        <a14:backgroundMark x1="44118" y1="34969" x2="44118" y2="34969"/>
                        <a14:backgroundMark x1="21849" y1="93252" x2="21849" y2="93252"/>
                        <a14:backgroundMark x1="78992" y1="95706" x2="78992" y2="9570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8077201" y="2153040"/>
            <a:ext cx="2415309" cy="33148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57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E</a:t>
            </a:r>
          </a:p>
          <a:p>
            <a:pPr marL="114300" indent="0">
              <a:buNone/>
            </a:pPr>
            <a:r>
              <a:rPr lang="en-US" dirty="0"/>
              <a:t>Key Costs that may affect You</a:t>
            </a:r>
          </a:p>
          <a:p>
            <a:pPr marL="114300" indent="0">
              <a:buNone/>
            </a:pPr>
            <a:r>
              <a:rPr lang="en-US" dirty="0"/>
              <a:t>Audit Services</a:t>
            </a:r>
          </a:p>
          <a:p>
            <a:pPr marL="114300" indent="0">
              <a:buNone/>
            </a:pPr>
            <a:r>
              <a:rPr lang="en-US" dirty="0"/>
              <a:t>Compensation – Personal Services &amp; Fringe Benefits</a:t>
            </a:r>
          </a:p>
          <a:p>
            <a:pPr marL="114300" indent="0">
              <a:buNone/>
            </a:pPr>
            <a:r>
              <a:rPr lang="en-US" dirty="0"/>
              <a:t>Contributions and Donations</a:t>
            </a:r>
          </a:p>
          <a:p>
            <a:pPr marL="114300" indent="0">
              <a:buNone/>
            </a:pPr>
            <a:r>
              <a:rPr lang="en-US" dirty="0"/>
              <a:t>Entertainment Costs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8194" name="Picture 2" descr="http://www.youngfamilyfinance.com/wp-content/uploads/2012/08/move-thea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4320454"/>
            <a:ext cx="2959100" cy="22955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14845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E</a:t>
            </a:r>
          </a:p>
          <a:p>
            <a:pPr marL="114300" indent="0">
              <a:buNone/>
            </a:pPr>
            <a:r>
              <a:rPr lang="en-US" dirty="0"/>
              <a:t>Equipment</a:t>
            </a:r>
          </a:p>
          <a:p>
            <a:pPr marL="114300" indent="0">
              <a:buNone/>
            </a:pPr>
            <a:r>
              <a:rPr lang="en-US" dirty="0"/>
              <a:t>Lobbying</a:t>
            </a:r>
          </a:p>
          <a:p>
            <a:pPr marL="114300" indent="0">
              <a:buNone/>
            </a:pPr>
            <a:r>
              <a:rPr lang="en-US" dirty="0"/>
              <a:t>Materials and Supplies</a:t>
            </a:r>
          </a:p>
          <a:p>
            <a:pPr marL="114300" indent="0">
              <a:buNone/>
            </a:pPr>
            <a:r>
              <a:rPr lang="en-US" dirty="0"/>
              <a:t>Professional Service Costs</a:t>
            </a:r>
          </a:p>
          <a:p>
            <a:pPr marL="114300" indent="0">
              <a:buNone/>
            </a:pPr>
            <a:r>
              <a:rPr lang="en-US" dirty="0"/>
              <a:t>Publication and Printing Costs</a:t>
            </a:r>
          </a:p>
          <a:p>
            <a:pPr marL="114300" indent="0">
              <a:buNone/>
            </a:pPr>
            <a:r>
              <a:rPr lang="en-US" dirty="0"/>
              <a:t>Travel Costs</a:t>
            </a:r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7170" name="Picture 2" descr="http://www.gaebler.com/images/Categories/Saving-Money-on-Business-Travel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620000" y="3581400"/>
            <a:ext cx="2885132" cy="243840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0214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s://lifewithlorelai.files.wordpress.com/2013/09/the-end-is-near-sign-squidoo-com.pn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backgroundMark x1="72673" y1="99200" x2="72673" y2="99200"/>
                        <a14:backgroundMark x1="39339" y1="45800" x2="39339" y2="45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74939" y="2895600"/>
            <a:ext cx="2512086" cy="3771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1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Highlights of Subpart F</a:t>
            </a:r>
          </a:p>
          <a:p>
            <a:pPr marL="114300" indent="0">
              <a:buNone/>
            </a:pPr>
            <a:r>
              <a:rPr lang="en-US" dirty="0"/>
              <a:t>The End is Near….</a:t>
            </a:r>
            <a:endParaRPr lang="en-US" sz="3000" dirty="0"/>
          </a:p>
          <a:p>
            <a:pPr marL="114300" indent="0">
              <a:buNone/>
            </a:pPr>
            <a:r>
              <a:rPr lang="en-US" dirty="0"/>
              <a:t>Audit Stuff</a:t>
            </a:r>
          </a:p>
          <a:p>
            <a:pPr marL="114300" indent="0">
              <a:buNone/>
            </a:pPr>
            <a:r>
              <a:rPr lang="en-US" dirty="0"/>
              <a:t>Increased Single Audit Threshold – </a:t>
            </a:r>
          </a:p>
          <a:p>
            <a:pPr marL="114300" indent="0">
              <a:buNone/>
            </a:pPr>
            <a:r>
              <a:rPr lang="en-US" dirty="0"/>
              <a:t>up to $750,000</a:t>
            </a:r>
          </a:p>
          <a:p>
            <a:pPr marL="114300" indent="0">
              <a:buNone/>
            </a:pPr>
            <a:r>
              <a:rPr lang="en-US" dirty="0"/>
              <a:t>Responsibilities, etc.</a:t>
            </a:r>
          </a:p>
        </p:txBody>
      </p:sp>
    </p:spTree>
    <p:extLst>
      <p:ext uri="{BB962C8B-B14F-4D97-AF65-F5344CB8AC3E}">
        <p14:creationId xmlns:p14="http://schemas.microsoft.com/office/powerpoint/2010/main" val="1711697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Grant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Super Circular</a:t>
            </a:r>
          </a:p>
          <a:p>
            <a:r>
              <a:rPr lang="en-US" sz="3600" dirty="0" smtClean="0"/>
              <a:t>Policies/ Internal Controls</a:t>
            </a:r>
            <a:endParaRPr lang="en-US" sz="3600" dirty="0"/>
          </a:p>
          <a:p>
            <a:r>
              <a:rPr lang="en-US" sz="3600" dirty="0"/>
              <a:t>Common Financial </a:t>
            </a:r>
            <a:r>
              <a:rPr lang="en-US" sz="3600" dirty="0" smtClean="0"/>
              <a:t>Findings</a:t>
            </a:r>
            <a:endParaRPr lang="en-US" sz="3600" dirty="0"/>
          </a:p>
        </p:txBody>
      </p:sp>
      <p:pic>
        <p:nvPicPr>
          <p:cNvPr id="4" name="Picture 2" descr="http://thewisdompearls.com/wp-content/uploads/2014/10/ProjectKickof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3429000"/>
            <a:ext cx="3505200" cy="29794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80291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965" y="365125"/>
            <a:ext cx="11376991" cy="1325563"/>
          </a:xfrm>
        </p:spPr>
        <p:txBody>
          <a:bodyPr>
            <a:normAutofit/>
          </a:bodyPr>
          <a:lstStyle/>
          <a:p>
            <a:r>
              <a:rPr lang="en-US" dirty="0" smtClean="0"/>
              <a:t>Internal Controls and Compliant Policies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 lnSpcReduction="10000"/>
          </a:bodyPr>
          <a:lstStyle/>
          <a:p>
            <a:pPr marL="571500" indent="-457200"/>
            <a:r>
              <a:rPr lang="en-US" dirty="0" smtClean="0"/>
              <a:t>Establishing Internal Controls</a:t>
            </a:r>
          </a:p>
          <a:p>
            <a:pPr marL="1028700" lvl="1" indent="-457200"/>
            <a:r>
              <a:rPr lang="en-US" dirty="0" smtClean="0">
                <a:hlinkClick r:id="rId2"/>
              </a:rPr>
              <a:t>COSO Internal Control Framework</a:t>
            </a:r>
            <a:endParaRPr lang="en-US" dirty="0" smtClean="0"/>
          </a:p>
          <a:p>
            <a:pPr marL="1485900" lvl="2" indent="-457200">
              <a:buFont typeface="+mj-lt"/>
              <a:buAutoNum type="alphaLcPeriod"/>
            </a:pPr>
            <a:r>
              <a:rPr lang="en-US" dirty="0" smtClean="0"/>
              <a:t>Establish the Control Environment</a:t>
            </a:r>
          </a:p>
          <a:p>
            <a:pPr marL="1485900" lvl="2" indent="-457200">
              <a:buFont typeface="+mj-lt"/>
              <a:buAutoNum type="alphaLcPeriod"/>
            </a:pPr>
            <a:r>
              <a:rPr lang="en-US" dirty="0" smtClean="0"/>
              <a:t>Conduct Risk Assessment</a:t>
            </a:r>
          </a:p>
          <a:p>
            <a:pPr marL="1485900" lvl="2" indent="-457200">
              <a:buFont typeface="+mj-lt"/>
              <a:buAutoNum type="alphaLcPeriod"/>
            </a:pPr>
            <a:r>
              <a:rPr lang="en-US" dirty="0" smtClean="0"/>
              <a:t>Implement Control Activities</a:t>
            </a:r>
          </a:p>
          <a:p>
            <a:pPr marL="1485900" lvl="2" indent="-457200">
              <a:buFont typeface="+mj-lt"/>
              <a:buAutoNum type="alphaLcPeriod"/>
            </a:pPr>
            <a:r>
              <a:rPr lang="en-US" dirty="0" smtClean="0"/>
              <a:t>Implement Information and Communication Systems</a:t>
            </a:r>
          </a:p>
          <a:p>
            <a:pPr marL="1485900" lvl="2" indent="-457200">
              <a:buFont typeface="+mj-lt"/>
              <a:buAutoNum type="alphaLcPeriod"/>
            </a:pPr>
            <a:r>
              <a:rPr lang="en-US" dirty="0" smtClean="0"/>
              <a:t>Monitor Internal Controls</a:t>
            </a:r>
          </a:p>
          <a:p>
            <a:pPr marL="571500" indent="-457200"/>
            <a:r>
              <a:rPr lang="en-US" dirty="0" smtClean="0"/>
              <a:t>Procurement</a:t>
            </a:r>
          </a:p>
          <a:p>
            <a:pPr marL="571500" indent="-457200"/>
            <a:r>
              <a:rPr lang="en-US" dirty="0" smtClean="0"/>
              <a:t>Cost Allocations</a:t>
            </a:r>
          </a:p>
          <a:p>
            <a:pPr marL="571500" indent="-457200"/>
            <a:r>
              <a:rPr lang="en-US" dirty="0" smtClean="0"/>
              <a:t>Documenting Allowable Costs/Match</a:t>
            </a:r>
          </a:p>
          <a:p>
            <a:pPr marL="571500" indent="-457200"/>
            <a:r>
              <a:rPr lang="en-US" dirty="0" smtClean="0"/>
              <a:t>Personnel Activity Reports</a:t>
            </a:r>
          </a:p>
          <a:p>
            <a:pPr marL="571500" indent="-457200"/>
            <a:r>
              <a:rPr lang="en-US" dirty="0" smtClean="0"/>
              <a:t>Conflict of Interest</a:t>
            </a:r>
          </a:p>
        </p:txBody>
      </p:sp>
    </p:spTree>
    <p:extLst>
      <p:ext uri="{BB962C8B-B14F-4D97-AF65-F5344CB8AC3E}">
        <p14:creationId xmlns:p14="http://schemas.microsoft.com/office/powerpoint/2010/main" val="2817409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Financial Grant management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8229600" cy="47244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You Want More?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Read Notice </a:t>
            </a:r>
            <a:r>
              <a:rPr lang="en-US" dirty="0" smtClean="0"/>
              <a:t>SD-2015-01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 smtClean="0">
                <a:hlinkClick r:id="rId2"/>
              </a:rPr>
              <a:t>See HUD Integrity Bulletins</a:t>
            </a:r>
            <a:endParaRPr lang="en-US" dirty="0"/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Click on the Council of Financial Assistance Reform Page at https://cfo.gov/cofar/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Read the entire 100 pages of 2 CFR </a:t>
            </a:r>
            <a:r>
              <a:rPr lang="en-US" dirty="0" smtClean="0"/>
              <a:t>200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96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Findings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52600" y="1719071"/>
            <a:ext cx="5105400" cy="4407408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b="1" dirty="0"/>
              <a:t>Common Findings – </a:t>
            </a:r>
            <a:r>
              <a:rPr lang="en-US" b="1" i="1" dirty="0"/>
              <a:t>Recordkeeping</a:t>
            </a:r>
          </a:p>
          <a:p>
            <a:r>
              <a:rPr lang="en-US" dirty="0"/>
              <a:t>2 CFR 200.403(g)</a:t>
            </a:r>
          </a:p>
          <a:p>
            <a:r>
              <a:rPr lang="en-US" dirty="0"/>
              <a:t>Costs must be adequately documented in order to be allowable under Federal awards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2057400"/>
            <a:ext cx="3429000" cy="4038600"/>
          </a:xfrm>
        </p:spPr>
      </p:pic>
    </p:spTree>
    <p:extLst>
      <p:ext uri="{BB962C8B-B14F-4D97-AF65-F5344CB8AC3E}">
        <p14:creationId xmlns:p14="http://schemas.microsoft.com/office/powerpoint/2010/main" val="327029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legalbooksdepot.com/media/catalog/category/02_1.jpg"/>
          <p:cNvPicPr>
            <a:picLocks noChangeAspect="1" noChangeArrowheads="1"/>
          </p:cNvPicPr>
          <p:nvPr/>
        </p:nvPicPr>
        <p:blipFill>
          <a:blip r:embed="rId2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2112818"/>
            <a:ext cx="2780374" cy="4267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Super-Circular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5562600" cy="48768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>
              <a:buNone/>
            </a:pPr>
            <a:r>
              <a:rPr lang="en-US" dirty="0"/>
              <a:t>2 CFR Part 200</a:t>
            </a:r>
          </a:p>
          <a:p>
            <a:pPr marL="114300" indent="0">
              <a:buNone/>
            </a:pPr>
            <a:r>
              <a:rPr lang="en-US" i="1" dirty="0"/>
              <a:t>Uniform Administrative Requirements, Cost Principles, and Audit Requirements for Federal Awards</a:t>
            </a:r>
          </a:p>
          <a:p>
            <a:pPr marL="114300" indent="0">
              <a:buNone/>
            </a:pPr>
            <a:endParaRPr lang="en-US" i="1" dirty="0"/>
          </a:p>
          <a:p>
            <a:pPr marL="114300" indent="0">
              <a:buNone/>
            </a:pPr>
            <a:r>
              <a:rPr lang="en-US" dirty="0"/>
              <a:t>Stuff Formerly found in……</a:t>
            </a:r>
          </a:p>
          <a:p>
            <a:pPr marL="114300" indent="0">
              <a:buNone/>
            </a:pPr>
            <a:r>
              <a:rPr lang="en-US" i="1" dirty="0"/>
              <a:t>A-21, 87, 89, 102, 110, 122 and 133</a:t>
            </a:r>
          </a:p>
        </p:txBody>
      </p:sp>
    </p:spTree>
    <p:extLst>
      <p:ext uri="{BB962C8B-B14F-4D97-AF65-F5344CB8AC3E}">
        <p14:creationId xmlns:p14="http://schemas.microsoft.com/office/powerpoint/2010/main" val="1060365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52600" y="1752601"/>
            <a:ext cx="8610600" cy="4373563"/>
          </a:xfrm>
        </p:spPr>
        <p:txBody>
          <a:bodyPr>
            <a:normAutofit/>
          </a:bodyPr>
          <a:lstStyle/>
          <a:p>
            <a:pPr marL="114300" indent="0" algn="ctr"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4000" dirty="0"/>
              <a:t>Super Circular Background</a:t>
            </a:r>
          </a:p>
          <a:p>
            <a:pPr marL="11430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12/26/13 – OMB published final guidance on 		this endeavor</a:t>
            </a:r>
          </a:p>
          <a:p>
            <a:pPr marL="114300" indent="0">
              <a:spcBef>
                <a:spcPts val="0"/>
              </a:spcBef>
              <a:spcAft>
                <a:spcPts val="1800"/>
              </a:spcAft>
              <a:buNone/>
            </a:pPr>
            <a:r>
              <a:rPr lang="en-US" dirty="0"/>
              <a:t>12/26/14 – OMB and Federal </a:t>
            </a:r>
            <a:r>
              <a:rPr lang="en-US" dirty="0" err="1"/>
              <a:t>Awardmaking</a:t>
            </a:r>
            <a:r>
              <a:rPr lang="en-US" dirty="0"/>
              <a:t> 	Agencies publish joint interim final rule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HUD adopted this guidance at 2 CFR Part 2400</a:t>
            </a:r>
          </a:p>
          <a:p>
            <a:pPr>
              <a:spcBef>
                <a:spcPts val="0"/>
              </a:spcBef>
              <a:spcAft>
                <a:spcPts val="1800"/>
              </a:spcAft>
            </a:pPr>
            <a:r>
              <a:rPr lang="en-US" dirty="0"/>
              <a:t>HUD amended 24 CFR Parts 84 and 85</a:t>
            </a:r>
          </a:p>
        </p:txBody>
      </p:sp>
    </p:spTree>
    <p:extLst>
      <p:ext uri="{BB962C8B-B14F-4D97-AF65-F5344CB8AC3E}">
        <p14:creationId xmlns:p14="http://schemas.microsoft.com/office/powerpoint/2010/main" val="2310462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28800" y="1752601"/>
            <a:ext cx="60198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 Purpose</a:t>
            </a:r>
          </a:p>
          <a:p>
            <a:pPr marL="114300" indent="0">
              <a:buNone/>
            </a:pPr>
            <a:r>
              <a:rPr lang="en-US" dirty="0"/>
              <a:t>Streamline: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Administrative Requirements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Cost Principles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Audit Requirements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2050" name="Picture 2" descr="http://recruiterbox.com/static/media/uploads/small__8233288287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5634" b="89202" l="3125" r="9593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5600" y="2362200"/>
            <a:ext cx="3733800" cy="3657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8494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828801"/>
            <a:ext cx="8229600" cy="4373563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 Purpose</a:t>
            </a:r>
          </a:p>
          <a:p>
            <a:pPr marL="114300" indent="0">
              <a:buNone/>
            </a:pPr>
            <a:r>
              <a:rPr lang="en-US" dirty="0"/>
              <a:t>Outcomes Anticipated: 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Improved Performance and Outcomes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Ensure Financial Integrity of Taxpayer Dollars when Partnering with non-Federal Stakeholders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677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1"/>
            <a:ext cx="5638800" cy="4373563"/>
          </a:xfrm>
        </p:spPr>
        <p:txBody>
          <a:bodyPr>
            <a:normAutofit fontScale="92500" lnSpcReduction="20000"/>
          </a:bodyPr>
          <a:lstStyle/>
          <a:p>
            <a:pPr marL="114300" indent="0" algn="ctr">
              <a:buNone/>
            </a:pPr>
            <a:r>
              <a:rPr lang="en-US" sz="4000" dirty="0"/>
              <a:t>Super Circular Reforms</a:t>
            </a:r>
          </a:p>
          <a:p>
            <a:pPr>
              <a:lnSpc>
                <a:spcPct val="110000"/>
              </a:lnSpc>
            </a:pPr>
            <a:r>
              <a:rPr lang="en-US" dirty="0"/>
              <a:t>Eliminate Duplicative/Conflicting Guidance</a:t>
            </a:r>
          </a:p>
          <a:p>
            <a:pPr>
              <a:lnSpc>
                <a:spcPct val="110000"/>
              </a:lnSpc>
            </a:pPr>
            <a:r>
              <a:rPr lang="en-US" dirty="0"/>
              <a:t>Focus on Performance</a:t>
            </a:r>
          </a:p>
          <a:p>
            <a:pPr>
              <a:lnSpc>
                <a:spcPct val="110000"/>
              </a:lnSpc>
            </a:pPr>
            <a:r>
              <a:rPr lang="en-US" dirty="0"/>
              <a:t>Consistent Treatment of Costs</a:t>
            </a:r>
          </a:p>
          <a:p>
            <a:pPr>
              <a:lnSpc>
                <a:spcPct val="110000"/>
              </a:lnSpc>
            </a:pPr>
            <a:r>
              <a:rPr lang="en-US" dirty="0"/>
              <a:t>Limit Allowable Costs</a:t>
            </a:r>
          </a:p>
          <a:p>
            <a:pPr>
              <a:lnSpc>
                <a:spcPct val="110000"/>
              </a:lnSpc>
            </a:pPr>
            <a:r>
              <a:rPr lang="en-US" dirty="0"/>
              <a:t>Strengthen Oversight</a:t>
            </a:r>
          </a:p>
          <a:p>
            <a:pPr>
              <a:lnSpc>
                <a:spcPct val="110000"/>
              </a:lnSpc>
            </a:pPr>
            <a:r>
              <a:rPr lang="en-US" dirty="0"/>
              <a:t>Single Audit Threshold Raised from $500,000 to $750,000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3074" name="Picture 2" descr="http://ourfinancialsecurity.org/blogs/wp-content/ourfinancialsecurity.org/uploads/2010/03/financial-reform-now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2209801"/>
            <a:ext cx="2855191" cy="37052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9486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Let’s Take a Walk</a:t>
            </a:r>
          </a:p>
          <a:p>
            <a:pPr marL="114300" indent="0">
              <a:buNone/>
            </a:pPr>
            <a:r>
              <a:rPr lang="en-US" dirty="0"/>
              <a:t>2 CFR Part 200</a:t>
            </a:r>
          </a:p>
          <a:p>
            <a:r>
              <a:rPr lang="en-US" dirty="0"/>
              <a:t>Subpart A – Acronyms and Definitions</a:t>
            </a:r>
          </a:p>
          <a:p>
            <a:r>
              <a:rPr lang="en-US" dirty="0"/>
              <a:t>Subpart B – General Provisions</a:t>
            </a:r>
          </a:p>
          <a:p>
            <a:r>
              <a:rPr lang="en-US" dirty="0"/>
              <a:t>Subpart C – Pre-Federal Award Requirements and Contents of Federal Awards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7390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Super-Circular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81200" y="1752600"/>
            <a:ext cx="5105400" cy="4648200"/>
          </a:xfrm>
        </p:spPr>
        <p:txBody>
          <a:bodyPr>
            <a:normAutofit/>
          </a:bodyPr>
          <a:lstStyle/>
          <a:p>
            <a:pPr marL="114300" indent="0" algn="ctr">
              <a:buNone/>
            </a:pPr>
            <a:r>
              <a:rPr lang="en-US" sz="4000" dirty="0"/>
              <a:t>Super Circular</a:t>
            </a:r>
          </a:p>
          <a:p>
            <a:pPr marL="114300" indent="0" algn="ctr">
              <a:buNone/>
            </a:pPr>
            <a:r>
              <a:rPr lang="en-US" sz="4000" dirty="0"/>
              <a:t>Let’s Take a Walk</a:t>
            </a:r>
          </a:p>
          <a:p>
            <a:pPr marL="114300" indent="0">
              <a:buNone/>
            </a:pPr>
            <a:r>
              <a:rPr lang="en-US" dirty="0"/>
              <a:t>2 CFR Part 200</a:t>
            </a:r>
          </a:p>
          <a:p>
            <a:r>
              <a:rPr lang="en-US" dirty="0"/>
              <a:t>Subpart D – Post-Federal Award Requirements</a:t>
            </a:r>
          </a:p>
          <a:p>
            <a:r>
              <a:rPr lang="en-US" dirty="0"/>
              <a:t>Subpart E – Cost Principles</a:t>
            </a:r>
          </a:p>
          <a:p>
            <a:r>
              <a:rPr lang="en-US" dirty="0"/>
              <a:t>Subpart F – Audit Requirements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endParaRPr lang="en-US" dirty="0"/>
          </a:p>
        </p:txBody>
      </p:sp>
      <p:pic>
        <p:nvPicPr>
          <p:cNvPr id="5122" name="Picture 2" descr="http://aataxescorp.com/wp-content/uploads/2014/02/walk-sign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59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7010400" y="2590800"/>
            <a:ext cx="3482110" cy="3429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865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THN colors">
      <a:dk1>
        <a:srgbClr val="003D79"/>
      </a:dk1>
      <a:lt1>
        <a:sysClr val="window" lastClr="FFFFFF"/>
      </a:lt1>
      <a:dk2>
        <a:srgbClr val="003D79"/>
      </a:dk2>
      <a:lt2>
        <a:srgbClr val="FFFFFF"/>
      </a:lt2>
      <a:accent1>
        <a:srgbClr val="9DBB53"/>
      </a:accent1>
      <a:accent2>
        <a:srgbClr val="BA431B"/>
      </a:accent2>
      <a:accent3>
        <a:srgbClr val="6B506B"/>
      </a:accent3>
      <a:accent4>
        <a:srgbClr val="1B5CBB"/>
      </a:accent4>
      <a:accent5>
        <a:srgbClr val="718791"/>
      </a:accent5>
      <a:accent6>
        <a:srgbClr val="D9D9D9"/>
      </a:accent6>
      <a:hlink>
        <a:srgbClr val="003D79"/>
      </a:hlink>
      <a:folHlink>
        <a:srgbClr val="9DBB53"/>
      </a:folHlink>
    </a:clrScheme>
    <a:fontScheme name="THN Fonts">
      <a:majorFont>
        <a:latin typeface="Playfair Display Black"/>
        <a:ea typeface=""/>
        <a:cs typeface=""/>
      </a:majorFont>
      <a:minorFont>
        <a:latin typeface="Raleway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N Template 1.potx" id="{54D5AF8D-C9D2-42C0-AB16-D29809690F7E}" vid="{C2E0D01D-6501-4CDE-AC33-DFEA31277FA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THN Template 1</Template>
  <TotalTime>14876</TotalTime>
  <Words>592</Words>
  <Application>Microsoft Office PowerPoint</Application>
  <PresentationFormat>Widescreen</PresentationFormat>
  <Paragraphs>158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Raleway</vt:lpstr>
      <vt:lpstr>Arial</vt:lpstr>
      <vt:lpstr>Playfair Display Black</vt:lpstr>
      <vt:lpstr>Office Theme</vt:lpstr>
      <vt:lpstr>2018 HUD Start Up   2 CFR 200</vt:lpstr>
      <vt:lpstr>Financial Grant management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Super-Circular</vt:lpstr>
      <vt:lpstr>Internal Controls and Compliant Policies</vt:lpstr>
      <vt:lpstr>Financial Grant management</vt:lpstr>
      <vt:lpstr>Common Findings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2018 Clinic Debrief</dc:title>
  <dc:creator>Jim Ward</dc:creator>
  <cp:lastModifiedBy>Jim Ward</cp:lastModifiedBy>
  <cp:revision>62</cp:revision>
  <dcterms:created xsi:type="dcterms:W3CDTF">2018-04-13T14:20:47Z</dcterms:created>
  <dcterms:modified xsi:type="dcterms:W3CDTF">2018-09-18T21:25:27Z</dcterms:modified>
</cp:coreProperties>
</file>