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4"/>
    <p:sldMasterId id="2147483733" r:id="rId5"/>
  </p:sldMasterIdLst>
  <p:notesMasterIdLst>
    <p:notesMasterId r:id="rId43"/>
  </p:notesMasterIdLst>
  <p:sldIdLst>
    <p:sldId id="256" r:id="rId6"/>
    <p:sldId id="277" r:id="rId7"/>
    <p:sldId id="298" r:id="rId8"/>
    <p:sldId id="334" r:id="rId9"/>
    <p:sldId id="278" r:id="rId10"/>
    <p:sldId id="317" r:id="rId11"/>
    <p:sldId id="300" r:id="rId12"/>
    <p:sldId id="318" r:id="rId13"/>
    <p:sldId id="311" r:id="rId14"/>
    <p:sldId id="280" r:id="rId15"/>
    <p:sldId id="279" r:id="rId16"/>
    <p:sldId id="320" r:id="rId17"/>
    <p:sldId id="312" r:id="rId18"/>
    <p:sldId id="282" r:id="rId19"/>
    <p:sldId id="319" r:id="rId20"/>
    <p:sldId id="288" r:id="rId21"/>
    <p:sldId id="283" r:id="rId22"/>
    <p:sldId id="308" r:id="rId23"/>
    <p:sldId id="286" r:id="rId24"/>
    <p:sldId id="329" r:id="rId25"/>
    <p:sldId id="302" r:id="rId26"/>
    <p:sldId id="304" r:id="rId27"/>
    <p:sldId id="306" r:id="rId28"/>
    <p:sldId id="303" r:id="rId29"/>
    <p:sldId id="310" r:id="rId30"/>
    <p:sldId id="333" r:id="rId31"/>
    <p:sldId id="324" r:id="rId32"/>
    <p:sldId id="335" r:id="rId33"/>
    <p:sldId id="325" r:id="rId34"/>
    <p:sldId id="336" r:id="rId35"/>
    <p:sldId id="337" r:id="rId36"/>
    <p:sldId id="307" r:id="rId37"/>
    <p:sldId id="323" r:id="rId38"/>
    <p:sldId id="330" r:id="rId39"/>
    <p:sldId id="331" r:id="rId40"/>
    <p:sldId id="332" r:id="rId41"/>
    <p:sldId id="33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4" autoAdjust="0"/>
    <p:restoredTop sz="60102" autoAdjust="0"/>
  </p:normalViewPr>
  <p:slideViewPr>
    <p:cSldViewPr snapToGrid="0">
      <p:cViewPr varScale="1">
        <p:scale>
          <a:sx n="47" d="100"/>
          <a:sy n="47" d="100"/>
        </p:scale>
        <p:origin x="13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69DE6-064E-C240-8471-4D1431127AAC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AFB641E1-CA3F-5E4D-BAE4-032A118419D1}">
      <dgm:prSet phldrT="[Text]" custT="1"/>
      <dgm:spPr/>
      <dgm:t>
        <a:bodyPr/>
        <a:lstStyle/>
        <a:p>
          <a:r>
            <a:rPr lang="en-US" sz="2000" b="1" dirty="0" smtClean="0">
              <a:latin typeface="Century Schoolbook"/>
              <a:cs typeface="Century Schoolbook"/>
            </a:rPr>
            <a:t>Improve lives of vulnerable people</a:t>
          </a:r>
          <a:endParaRPr lang="en-US" sz="2000" b="1" dirty="0">
            <a:latin typeface="Century Schoolbook"/>
            <a:cs typeface="Century Schoolbook"/>
          </a:endParaRPr>
        </a:p>
      </dgm:t>
    </dgm:pt>
    <dgm:pt modelId="{98FAC306-22B9-9947-AC14-42F64B40A0B2}" type="parTrans" cxnId="{C0DACCF6-44A0-B44C-89BE-D01B23F25782}">
      <dgm:prSet/>
      <dgm:spPr/>
      <dgm:t>
        <a:bodyPr/>
        <a:lstStyle/>
        <a:p>
          <a:endParaRPr lang="en-US"/>
        </a:p>
      </dgm:t>
    </dgm:pt>
    <dgm:pt modelId="{BEA69718-ADBA-0C41-9964-E67115435FFE}" type="sibTrans" cxnId="{C0DACCF6-44A0-B44C-89BE-D01B23F25782}">
      <dgm:prSet/>
      <dgm:spPr/>
      <dgm:t>
        <a:bodyPr/>
        <a:lstStyle/>
        <a:p>
          <a:endParaRPr lang="en-US"/>
        </a:p>
      </dgm:t>
    </dgm:pt>
    <dgm:pt modelId="{F651CE75-BC8F-4A4D-86C3-27FA12B66900}">
      <dgm:prSet phldrT="[Text]" custT="1"/>
      <dgm:spPr/>
      <dgm:t>
        <a:bodyPr/>
        <a:lstStyle/>
        <a:p>
          <a:r>
            <a:rPr lang="en-US" sz="2000" b="1" dirty="0" smtClean="0">
              <a:latin typeface="Century Schoolbook"/>
              <a:cs typeface="Century Schoolbook"/>
            </a:rPr>
            <a:t>Maximize public resources</a:t>
          </a:r>
          <a:endParaRPr lang="en-US" sz="2000" b="1" dirty="0">
            <a:latin typeface="Century Schoolbook"/>
            <a:cs typeface="Century Schoolbook"/>
          </a:endParaRPr>
        </a:p>
      </dgm:t>
    </dgm:pt>
    <dgm:pt modelId="{31E4BC79-0EF0-8A49-A4F2-4ABB08FDD466}" type="parTrans" cxnId="{BF1428B3-1E92-824D-BB04-75267595EB8A}">
      <dgm:prSet/>
      <dgm:spPr/>
      <dgm:t>
        <a:bodyPr/>
        <a:lstStyle/>
        <a:p>
          <a:endParaRPr lang="en-US"/>
        </a:p>
      </dgm:t>
    </dgm:pt>
    <dgm:pt modelId="{062A2F0D-EBF5-D345-BCA6-FE2E438801D3}" type="sibTrans" cxnId="{BF1428B3-1E92-824D-BB04-75267595EB8A}">
      <dgm:prSet/>
      <dgm:spPr/>
      <dgm:t>
        <a:bodyPr/>
        <a:lstStyle/>
        <a:p>
          <a:endParaRPr lang="en-US"/>
        </a:p>
      </dgm:t>
    </dgm:pt>
    <dgm:pt modelId="{6E54CBE7-F8C5-5B4C-BB17-01AD0522702A}">
      <dgm:prSet phldrT="[Text]" custT="1"/>
      <dgm:spPr/>
      <dgm:t>
        <a:bodyPr/>
        <a:lstStyle/>
        <a:p>
          <a:r>
            <a:rPr lang="en-US" sz="2000" b="1" dirty="0" smtClean="0">
              <a:latin typeface="Century Schoolbook"/>
              <a:cs typeface="Century Schoolbook"/>
            </a:rPr>
            <a:t>Build strong, healthy communities</a:t>
          </a:r>
          <a:endParaRPr lang="en-US" sz="2000" b="1" dirty="0">
            <a:latin typeface="Century Schoolbook"/>
            <a:cs typeface="Century Schoolbook"/>
          </a:endParaRPr>
        </a:p>
      </dgm:t>
    </dgm:pt>
    <dgm:pt modelId="{F1D23439-AD5F-E648-BE34-83859AA72D86}" type="parTrans" cxnId="{ECE59F98-C8F5-DA40-8B29-399051439329}">
      <dgm:prSet/>
      <dgm:spPr/>
      <dgm:t>
        <a:bodyPr/>
        <a:lstStyle/>
        <a:p>
          <a:endParaRPr lang="en-US"/>
        </a:p>
      </dgm:t>
    </dgm:pt>
    <dgm:pt modelId="{A64A86D2-DFD8-F645-A5CD-DEE1A1CC1E09}" type="sibTrans" cxnId="{ECE59F98-C8F5-DA40-8B29-399051439329}">
      <dgm:prSet/>
      <dgm:spPr/>
      <dgm:t>
        <a:bodyPr/>
        <a:lstStyle/>
        <a:p>
          <a:endParaRPr lang="en-US"/>
        </a:p>
      </dgm:t>
    </dgm:pt>
    <dgm:pt modelId="{685CA621-00D4-CA46-8660-A9E39FCEB974}" type="pres">
      <dgm:prSet presAssocID="{4EB69DE6-064E-C240-8471-4D1431127AAC}" presName="Name0" presStyleCnt="0">
        <dgm:presLayoutVars>
          <dgm:dir/>
          <dgm:resizeHandles val="exact"/>
        </dgm:presLayoutVars>
      </dgm:prSet>
      <dgm:spPr/>
    </dgm:pt>
    <dgm:pt modelId="{3F224CEB-60D0-FC4B-B5B0-12DD8152873F}" type="pres">
      <dgm:prSet presAssocID="{4EB69DE6-064E-C240-8471-4D1431127AAC}" presName="bkgdShp" presStyleLbl="alignAccFollowNode1" presStyleIdx="0" presStyleCnt="1" custScaleY="217925" custLinFactNeighborX="-130" custLinFactNeighborY="30072"/>
      <dgm:spPr/>
    </dgm:pt>
    <dgm:pt modelId="{900BAB1A-1602-1346-BF89-5A7532D9FA14}" type="pres">
      <dgm:prSet presAssocID="{4EB69DE6-064E-C240-8471-4D1431127AAC}" presName="linComp" presStyleCnt="0"/>
      <dgm:spPr/>
    </dgm:pt>
    <dgm:pt modelId="{61738C59-823A-234D-930D-42FDE21481B6}" type="pres">
      <dgm:prSet presAssocID="{AFB641E1-CA3F-5E4D-BAE4-032A118419D1}" presName="compNode" presStyleCnt="0"/>
      <dgm:spPr/>
    </dgm:pt>
    <dgm:pt modelId="{C4F1C9ED-B20B-C440-AF3D-66E5EAFD2A39}" type="pres">
      <dgm:prSet presAssocID="{AFB641E1-CA3F-5E4D-BAE4-032A118419D1}" presName="node" presStyleLbl="node1" presStyleIdx="0" presStyleCnt="3" custScaleX="260478" custScaleY="63055" custLinFactNeighborX="-5472" custLinFactNeighborY="-22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4DA99-18E2-6A4C-BD53-99F7533C75DB}" type="pres">
      <dgm:prSet presAssocID="{AFB641E1-CA3F-5E4D-BAE4-032A118419D1}" presName="invisiNode" presStyleLbl="node1" presStyleIdx="0" presStyleCnt="3"/>
      <dgm:spPr/>
    </dgm:pt>
    <dgm:pt modelId="{CA479E40-0475-B547-89D6-01AE4FF7AFB5}" type="pres">
      <dgm:prSet presAssocID="{AFB641E1-CA3F-5E4D-BAE4-032A118419D1}" presName="imagNode" presStyleLbl="fgImgPlace1" presStyleIdx="0" presStyleCnt="3" custScaleX="258072" custScaleY="207236" custLinFactNeighborX="-7048" custLinFactNeighborY="-27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1BFABB2-05E4-EC4D-B1AE-2E08AFC53669}" type="pres">
      <dgm:prSet presAssocID="{BEA69718-ADBA-0C41-9964-E67115435F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7AAD52-2F20-CE49-841E-6A8914A08368}" type="pres">
      <dgm:prSet presAssocID="{F651CE75-BC8F-4A4D-86C3-27FA12B66900}" presName="compNode" presStyleCnt="0"/>
      <dgm:spPr/>
    </dgm:pt>
    <dgm:pt modelId="{78F880F3-4A9D-C143-A530-6D70E9B531A6}" type="pres">
      <dgm:prSet presAssocID="{F651CE75-BC8F-4A4D-86C3-27FA12B66900}" presName="node" presStyleLbl="node1" presStyleIdx="1" presStyleCnt="3" custScaleX="267089" custScaleY="62512" custLinFactNeighborX="-3398" custLinFactNeighborY="-26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BFE57-E105-4542-BE6A-812A13F50C00}" type="pres">
      <dgm:prSet presAssocID="{F651CE75-BC8F-4A4D-86C3-27FA12B66900}" presName="invisiNode" presStyleLbl="node1" presStyleIdx="1" presStyleCnt="3"/>
      <dgm:spPr/>
    </dgm:pt>
    <dgm:pt modelId="{2F3C673D-5902-1A49-B60B-5FADEDFBA00E}" type="pres">
      <dgm:prSet presAssocID="{F651CE75-BC8F-4A4D-86C3-27FA12B66900}" presName="imagNode" presStyleLbl="fgImgPlace1" presStyleIdx="1" presStyleCnt="3" custScaleX="263683" custScaleY="211607" custLinFactNeighborX="-4129" custLinFactNeighborY="-293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6194BEF0-6F8B-084A-9799-096D5935619D}" type="pres">
      <dgm:prSet presAssocID="{062A2F0D-EBF5-D345-BCA6-FE2E438801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B5BEBB-FF46-8348-A6E6-4EC60634D7B3}" type="pres">
      <dgm:prSet presAssocID="{6E54CBE7-F8C5-5B4C-BB17-01AD0522702A}" presName="compNode" presStyleCnt="0"/>
      <dgm:spPr/>
    </dgm:pt>
    <dgm:pt modelId="{BC82B820-D0AF-FC4C-9800-9113C0EDFEAD}" type="pres">
      <dgm:prSet presAssocID="{6E54CBE7-F8C5-5B4C-BB17-01AD0522702A}" presName="node" presStyleLbl="node1" presStyleIdx="2" presStyleCnt="3" custScaleX="251850" custScaleY="62363" custLinFactNeighborX="2512" custLinFactNeighborY="-25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56698-3F89-7A41-9718-83DAE5D58C16}" type="pres">
      <dgm:prSet presAssocID="{6E54CBE7-F8C5-5B4C-BB17-01AD0522702A}" presName="invisiNode" presStyleLbl="node1" presStyleIdx="2" presStyleCnt="3"/>
      <dgm:spPr/>
    </dgm:pt>
    <dgm:pt modelId="{1ECAE3F6-F405-E645-8855-8779D3831D64}" type="pres">
      <dgm:prSet presAssocID="{6E54CBE7-F8C5-5B4C-BB17-01AD0522702A}" presName="imagNode" presStyleLbl="fgImgPlace1" presStyleIdx="2" presStyleCnt="3" custScaleX="243601" custScaleY="205833" custLinFactNeighborX="2522" custLinFactNeighborY="-280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434521D-2B4D-4B64-8CE2-7BEA08F8406D}" type="presOf" srcId="{AFB641E1-CA3F-5E4D-BAE4-032A118419D1}" destId="{C4F1C9ED-B20B-C440-AF3D-66E5EAFD2A39}" srcOrd="0" destOrd="0" presId="urn:microsoft.com/office/officeart/2005/8/layout/pList2"/>
    <dgm:cxn modelId="{299D0F03-872D-4806-B44A-477592C18D8F}" type="presOf" srcId="{F651CE75-BC8F-4A4D-86C3-27FA12B66900}" destId="{78F880F3-4A9D-C143-A530-6D70E9B531A6}" srcOrd="0" destOrd="0" presId="urn:microsoft.com/office/officeart/2005/8/layout/pList2"/>
    <dgm:cxn modelId="{35FA56D5-3EDE-4737-82C8-F8C43B822A25}" type="presOf" srcId="{062A2F0D-EBF5-D345-BCA6-FE2E438801D3}" destId="{6194BEF0-6F8B-084A-9799-096D5935619D}" srcOrd="0" destOrd="0" presId="urn:microsoft.com/office/officeart/2005/8/layout/pList2"/>
    <dgm:cxn modelId="{0A0FA5EE-C6C8-40D8-895D-E12D58EDF342}" type="presOf" srcId="{BEA69718-ADBA-0C41-9964-E67115435FFE}" destId="{51BFABB2-05E4-EC4D-B1AE-2E08AFC53669}" srcOrd="0" destOrd="0" presId="urn:microsoft.com/office/officeart/2005/8/layout/pList2"/>
    <dgm:cxn modelId="{99FC7FE7-B32E-45AD-817D-022A39EB38C0}" type="presOf" srcId="{4EB69DE6-064E-C240-8471-4D1431127AAC}" destId="{685CA621-00D4-CA46-8660-A9E39FCEB974}" srcOrd="0" destOrd="0" presId="urn:microsoft.com/office/officeart/2005/8/layout/pList2"/>
    <dgm:cxn modelId="{ECE59F98-C8F5-DA40-8B29-399051439329}" srcId="{4EB69DE6-064E-C240-8471-4D1431127AAC}" destId="{6E54CBE7-F8C5-5B4C-BB17-01AD0522702A}" srcOrd="2" destOrd="0" parTransId="{F1D23439-AD5F-E648-BE34-83859AA72D86}" sibTransId="{A64A86D2-DFD8-F645-A5CD-DEE1A1CC1E09}"/>
    <dgm:cxn modelId="{BF1428B3-1E92-824D-BB04-75267595EB8A}" srcId="{4EB69DE6-064E-C240-8471-4D1431127AAC}" destId="{F651CE75-BC8F-4A4D-86C3-27FA12B66900}" srcOrd="1" destOrd="0" parTransId="{31E4BC79-0EF0-8A49-A4F2-4ABB08FDD466}" sibTransId="{062A2F0D-EBF5-D345-BCA6-FE2E438801D3}"/>
    <dgm:cxn modelId="{98F6C285-501C-4E37-8902-E5A6BB666A9C}" type="presOf" srcId="{6E54CBE7-F8C5-5B4C-BB17-01AD0522702A}" destId="{BC82B820-D0AF-FC4C-9800-9113C0EDFEAD}" srcOrd="0" destOrd="0" presId="urn:microsoft.com/office/officeart/2005/8/layout/pList2"/>
    <dgm:cxn modelId="{C0DACCF6-44A0-B44C-89BE-D01B23F25782}" srcId="{4EB69DE6-064E-C240-8471-4D1431127AAC}" destId="{AFB641E1-CA3F-5E4D-BAE4-032A118419D1}" srcOrd="0" destOrd="0" parTransId="{98FAC306-22B9-9947-AC14-42F64B40A0B2}" sibTransId="{BEA69718-ADBA-0C41-9964-E67115435FFE}"/>
    <dgm:cxn modelId="{12FE1281-9711-442C-A136-254EBA885D02}" type="presParOf" srcId="{685CA621-00D4-CA46-8660-A9E39FCEB974}" destId="{3F224CEB-60D0-FC4B-B5B0-12DD8152873F}" srcOrd="0" destOrd="0" presId="urn:microsoft.com/office/officeart/2005/8/layout/pList2"/>
    <dgm:cxn modelId="{8BD2B950-B461-49AB-A8CB-E820B3AFAE24}" type="presParOf" srcId="{685CA621-00D4-CA46-8660-A9E39FCEB974}" destId="{900BAB1A-1602-1346-BF89-5A7532D9FA14}" srcOrd="1" destOrd="0" presId="urn:microsoft.com/office/officeart/2005/8/layout/pList2"/>
    <dgm:cxn modelId="{D0186A51-D79F-4D9D-AA3C-3626D091BEAB}" type="presParOf" srcId="{900BAB1A-1602-1346-BF89-5A7532D9FA14}" destId="{61738C59-823A-234D-930D-42FDE21481B6}" srcOrd="0" destOrd="0" presId="urn:microsoft.com/office/officeart/2005/8/layout/pList2"/>
    <dgm:cxn modelId="{78E248E3-A675-4A13-A85F-F720E05F0006}" type="presParOf" srcId="{61738C59-823A-234D-930D-42FDE21481B6}" destId="{C4F1C9ED-B20B-C440-AF3D-66E5EAFD2A39}" srcOrd="0" destOrd="0" presId="urn:microsoft.com/office/officeart/2005/8/layout/pList2"/>
    <dgm:cxn modelId="{5F905368-5C2D-41B0-8DD3-A7DE1E4BC3D5}" type="presParOf" srcId="{61738C59-823A-234D-930D-42FDE21481B6}" destId="{E604DA99-18E2-6A4C-BD53-99F7533C75DB}" srcOrd="1" destOrd="0" presId="urn:microsoft.com/office/officeart/2005/8/layout/pList2"/>
    <dgm:cxn modelId="{66DECFF7-3F92-4619-B250-63A83C269369}" type="presParOf" srcId="{61738C59-823A-234D-930D-42FDE21481B6}" destId="{CA479E40-0475-B547-89D6-01AE4FF7AFB5}" srcOrd="2" destOrd="0" presId="urn:microsoft.com/office/officeart/2005/8/layout/pList2"/>
    <dgm:cxn modelId="{20CB80F7-C569-4224-80E2-3252920571CD}" type="presParOf" srcId="{900BAB1A-1602-1346-BF89-5A7532D9FA14}" destId="{51BFABB2-05E4-EC4D-B1AE-2E08AFC53669}" srcOrd="1" destOrd="0" presId="urn:microsoft.com/office/officeart/2005/8/layout/pList2"/>
    <dgm:cxn modelId="{B5B40366-5AA0-465E-826A-A143D577B0E5}" type="presParOf" srcId="{900BAB1A-1602-1346-BF89-5A7532D9FA14}" destId="{177AAD52-2F20-CE49-841E-6A8914A08368}" srcOrd="2" destOrd="0" presId="urn:microsoft.com/office/officeart/2005/8/layout/pList2"/>
    <dgm:cxn modelId="{A62B97B7-193B-4072-A927-76A6B2958C48}" type="presParOf" srcId="{177AAD52-2F20-CE49-841E-6A8914A08368}" destId="{78F880F3-4A9D-C143-A530-6D70E9B531A6}" srcOrd="0" destOrd="0" presId="urn:microsoft.com/office/officeart/2005/8/layout/pList2"/>
    <dgm:cxn modelId="{6D4384EF-A737-4908-AD98-F37A4172B987}" type="presParOf" srcId="{177AAD52-2F20-CE49-841E-6A8914A08368}" destId="{8C5BFE57-E105-4542-BE6A-812A13F50C00}" srcOrd="1" destOrd="0" presId="urn:microsoft.com/office/officeart/2005/8/layout/pList2"/>
    <dgm:cxn modelId="{165CC89C-BF6A-4750-9D74-8C77060338F3}" type="presParOf" srcId="{177AAD52-2F20-CE49-841E-6A8914A08368}" destId="{2F3C673D-5902-1A49-B60B-5FADEDFBA00E}" srcOrd="2" destOrd="0" presId="urn:microsoft.com/office/officeart/2005/8/layout/pList2"/>
    <dgm:cxn modelId="{7FD19EB0-B385-4EB6-8831-D811866123CF}" type="presParOf" srcId="{900BAB1A-1602-1346-BF89-5A7532D9FA14}" destId="{6194BEF0-6F8B-084A-9799-096D5935619D}" srcOrd="3" destOrd="0" presId="urn:microsoft.com/office/officeart/2005/8/layout/pList2"/>
    <dgm:cxn modelId="{EEE7F985-3694-49DA-AD82-AFF8D464E764}" type="presParOf" srcId="{900BAB1A-1602-1346-BF89-5A7532D9FA14}" destId="{86B5BEBB-FF46-8348-A6E6-4EC60634D7B3}" srcOrd="4" destOrd="0" presId="urn:microsoft.com/office/officeart/2005/8/layout/pList2"/>
    <dgm:cxn modelId="{59F605EC-5F7E-4934-A0D4-9714852A8485}" type="presParOf" srcId="{86B5BEBB-FF46-8348-A6E6-4EC60634D7B3}" destId="{BC82B820-D0AF-FC4C-9800-9113C0EDFEAD}" srcOrd="0" destOrd="0" presId="urn:microsoft.com/office/officeart/2005/8/layout/pList2"/>
    <dgm:cxn modelId="{76D58631-FA21-45BE-87FC-2971032622E9}" type="presParOf" srcId="{86B5BEBB-FF46-8348-A6E6-4EC60634D7B3}" destId="{79D56698-3F89-7A41-9718-83DAE5D58C16}" srcOrd="1" destOrd="0" presId="urn:microsoft.com/office/officeart/2005/8/layout/pList2"/>
    <dgm:cxn modelId="{BAE9549D-E806-4D84-9D84-6604433EB1DB}" type="presParOf" srcId="{86B5BEBB-FF46-8348-A6E6-4EC60634D7B3}" destId="{1ECAE3F6-F405-E645-8855-8779D3831D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C9D0A-97F8-4B99-AFA2-1BDED4AF6D8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4380844-1E3F-4CBD-B84B-5A7E450C7BD2}">
      <dgm:prSet phldrT="[Text]" custT="1"/>
      <dgm:spPr/>
      <dgm:t>
        <a:bodyPr/>
        <a:lstStyle/>
        <a:p>
          <a:r>
            <a:rPr lang="en-US" sz="2000" b="1" smtClean="0"/>
            <a:t>Programs,</a:t>
          </a:r>
        </a:p>
        <a:p>
          <a:r>
            <a:rPr lang="en-US" sz="2000" b="1" smtClean="0"/>
            <a:t>Providers,</a:t>
          </a:r>
        </a:p>
        <a:p>
          <a:r>
            <a:rPr lang="en-US" sz="2000" b="1" smtClean="0"/>
            <a:t>Funders</a:t>
          </a:r>
          <a:endParaRPr lang="en-US" sz="2000" b="1" dirty="0"/>
        </a:p>
      </dgm:t>
    </dgm:pt>
    <dgm:pt modelId="{892F08FB-DEA7-4CCA-ADCC-03CECDF5711F}" type="parTrans" cxnId="{599CB4A7-64CE-41C5-8CE6-15DC3830E3AD}">
      <dgm:prSet/>
      <dgm:spPr/>
      <dgm:t>
        <a:bodyPr/>
        <a:lstStyle/>
        <a:p>
          <a:endParaRPr lang="en-US"/>
        </a:p>
      </dgm:t>
    </dgm:pt>
    <dgm:pt modelId="{834518D5-4E86-4C93-9B4C-C26679121B02}" type="sibTrans" cxnId="{599CB4A7-64CE-41C5-8CE6-15DC3830E3AD}">
      <dgm:prSet/>
      <dgm:spPr/>
      <dgm:t>
        <a:bodyPr/>
        <a:lstStyle/>
        <a:p>
          <a:endParaRPr lang="en-US"/>
        </a:p>
      </dgm:t>
    </dgm:pt>
    <dgm:pt modelId="{8B248779-86A8-424B-9257-B439D4C4FF43}">
      <dgm:prSet phldrT="[Text]"/>
      <dgm:spPr/>
      <dgm:t>
        <a:bodyPr/>
        <a:lstStyle/>
        <a:p>
          <a:r>
            <a:rPr lang="en-US" smtClean="0">
              <a:latin typeface="Century Schoolbook" panose="02040604050505020304" pitchFamily="18" charset="0"/>
            </a:rPr>
            <a:t>Homeless Response System</a:t>
          </a:r>
          <a:endParaRPr lang="en-US" b="1" dirty="0"/>
        </a:p>
      </dgm:t>
    </dgm:pt>
    <dgm:pt modelId="{8F585B3B-D271-4416-B24C-862EA7320F25}" type="parTrans" cxnId="{143F0D21-EE26-426C-9471-CE9BD32A667A}">
      <dgm:prSet/>
      <dgm:spPr/>
      <dgm:t>
        <a:bodyPr/>
        <a:lstStyle/>
        <a:p>
          <a:endParaRPr lang="en-US"/>
        </a:p>
      </dgm:t>
    </dgm:pt>
    <dgm:pt modelId="{30C691B2-E9E5-4BB3-A41C-CAA10A9829C2}" type="sibTrans" cxnId="{143F0D21-EE26-426C-9471-CE9BD32A667A}">
      <dgm:prSet/>
      <dgm:spPr/>
      <dgm:t>
        <a:bodyPr/>
        <a:lstStyle/>
        <a:p>
          <a:endParaRPr lang="en-US"/>
        </a:p>
      </dgm:t>
    </dgm:pt>
    <dgm:pt modelId="{BA1DAAB8-0076-4DF9-9B8B-BEB400ABED2D}">
      <dgm:prSet phldrT="[Text]"/>
      <dgm:spPr/>
      <dgm:t>
        <a:bodyPr/>
        <a:lstStyle/>
        <a:p>
          <a:r>
            <a:rPr lang="en-US" smtClean="0">
              <a:latin typeface="Century Schoolbook" panose="02040604050505020304" pitchFamily="18" charset="0"/>
            </a:rPr>
            <a:t>A diverse collection of independent stakeholders employing lots of methods seeking various goals</a:t>
          </a:r>
          <a:endParaRPr lang="en-US" b="1" dirty="0"/>
        </a:p>
      </dgm:t>
    </dgm:pt>
    <dgm:pt modelId="{3ED54BB5-2579-4FEB-97E6-BCC22041BFA9}" type="parTrans" cxnId="{3EFC60D5-7F48-4E3C-B69A-19F5C4D05E41}">
      <dgm:prSet/>
      <dgm:spPr/>
      <dgm:t>
        <a:bodyPr/>
        <a:lstStyle/>
        <a:p>
          <a:endParaRPr lang="en-US"/>
        </a:p>
      </dgm:t>
    </dgm:pt>
    <dgm:pt modelId="{0913C59D-5081-4165-B578-56019808ADCC}" type="sibTrans" cxnId="{3EFC60D5-7F48-4E3C-B69A-19F5C4D05E41}">
      <dgm:prSet/>
      <dgm:spPr/>
      <dgm:t>
        <a:bodyPr/>
        <a:lstStyle/>
        <a:p>
          <a:endParaRPr lang="en-US"/>
        </a:p>
      </dgm:t>
    </dgm:pt>
    <dgm:pt modelId="{1E356D4D-11E9-457A-AB94-4C52F2246FC1}">
      <dgm:prSet/>
      <dgm:spPr/>
      <dgm:t>
        <a:bodyPr/>
        <a:lstStyle/>
        <a:p>
          <a:r>
            <a:rPr lang="en-US" dirty="0" smtClean="0">
              <a:latin typeface="Century Schoolbook" panose="02040604050505020304" pitchFamily="18" charset="0"/>
            </a:rPr>
            <a:t>An integrated network of stakeholders coordinating efforts to achieve maximum impact</a:t>
          </a:r>
          <a:endParaRPr lang="en-US" dirty="0">
            <a:latin typeface="Century Schoolbook" panose="02040604050505020304" pitchFamily="18" charset="0"/>
          </a:endParaRPr>
        </a:p>
      </dgm:t>
    </dgm:pt>
    <dgm:pt modelId="{FF98FCC9-4A99-48AE-B6A9-CBB17CED4B51}" type="parTrans" cxnId="{40A1F868-B42A-48A5-BB7E-AB591809E0A8}">
      <dgm:prSet/>
      <dgm:spPr/>
      <dgm:t>
        <a:bodyPr/>
        <a:lstStyle/>
        <a:p>
          <a:endParaRPr lang="en-US"/>
        </a:p>
      </dgm:t>
    </dgm:pt>
    <dgm:pt modelId="{93BF3D5E-0900-4317-AE57-5622D0C4C4C4}" type="sibTrans" cxnId="{40A1F868-B42A-48A5-BB7E-AB591809E0A8}">
      <dgm:prSet/>
      <dgm:spPr/>
      <dgm:t>
        <a:bodyPr/>
        <a:lstStyle/>
        <a:p>
          <a:endParaRPr lang="en-US"/>
        </a:p>
      </dgm:t>
    </dgm:pt>
    <dgm:pt modelId="{1F747623-77BD-47CA-9430-AD25FDF33B03}" type="pres">
      <dgm:prSet presAssocID="{A51C9D0A-97F8-4B99-AFA2-1BDED4AF6D8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8709A0-CD93-45C6-804D-AB965D833880}" type="pres">
      <dgm:prSet presAssocID="{84380844-1E3F-4CBD-B84B-5A7E450C7BD2}" presName="chaos" presStyleCnt="0"/>
      <dgm:spPr/>
      <dgm:t>
        <a:bodyPr/>
        <a:lstStyle/>
        <a:p>
          <a:endParaRPr lang="en-US"/>
        </a:p>
      </dgm:t>
    </dgm:pt>
    <dgm:pt modelId="{3192F258-1CE3-4AFA-93F8-84D34CB8265C}" type="pres">
      <dgm:prSet presAssocID="{84380844-1E3F-4CBD-B84B-5A7E450C7BD2}" presName="parTx1" presStyleLbl="revTx" presStyleIdx="0" presStyleCnt="3"/>
      <dgm:spPr/>
      <dgm:t>
        <a:bodyPr/>
        <a:lstStyle/>
        <a:p>
          <a:endParaRPr lang="en-US"/>
        </a:p>
      </dgm:t>
    </dgm:pt>
    <dgm:pt modelId="{4FD25928-1187-4E17-ACE7-16F97FE3F118}" type="pres">
      <dgm:prSet presAssocID="{84380844-1E3F-4CBD-B84B-5A7E450C7BD2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DACF0-8F2D-40BC-8BE1-AB4817985CB6}" type="pres">
      <dgm:prSet presAssocID="{84380844-1E3F-4CBD-B84B-5A7E450C7BD2}" presName="c1" presStyleLbl="node1" presStyleIdx="0" presStyleCnt="19"/>
      <dgm:spPr/>
      <dgm:t>
        <a:bodyPr/>
        <a:lstStyle/>
        <a:p>
          <a:endParaRPr lang="en-US"/>
        </a:p>
      </dgm:t>
    </dgm:pt>
    <dgm:pt modelId="{F612792F-9EEC-4630-9383-98E19AF54E2D}" type="pres">
      <dgm:prSet presAssocID="{84380844-1E3F-4CBD-B84B-5A7E450C7BD2}" presName="c2" presStyleLbl="node1" presStyleIdx="1" presStyleCnt="19" custLinFactX="-261049" custLinFactY="44787" custLinFactNeighborX="-300000" custLinFactNeighborY="100000"/>
      <dgm:spPr/>
      <dgm:t>
        <a:bodyPr/>
        <a:lstStyle/>
        <a:p>
          <a:endParaRPr lang="en-US"/>
        </a:p>
      </dgm:t>
    </dgm:pt>
    <dgm:pt modelId="{C57D9499-4909-4F96-8064-344A3975F468}" type="pres">
      <dgm:prSet presAssocID="{84380844-1E3F-4CBD-B84B-5A7E450C7BD2}" presName="c3" presStyleLbl="node1" presStyleIdx="2" presStyleCnt="19"/>
      <dgm:spPr/>
      <dgm:t>
        <a:bodyPr/>
        <a:lstStyle/>
        <a:p>
          <a:endParaRPr lang="en-US"/>
        </a:p>
      </dgm:t>
    </dgm:pt>
    <dgm:pt modelId="{CE88CFDF-8DF6-49B8-9250-552103527030}" type="pres">
      <dgm:prSet presAssocID="{84380844-1E3F-4CBD-B84B-5A7E450C7BD2}" presName="c4" presStyleLbl="node1" presStyleIdx="3" presStyleCnt="19"/>
      <dgm:spPr/>
      <dgm:t>
        <a:bodyPr/>
        <a:lstStyle/>
        <a:p>
          <a:endParaRPr lang="en-US"/>
        </a:p>
      </dgm:t>
    </dgm:pt>
    <dgm:pt modelId="{08E185C8-26CA-443A-BA6F-9D664D703D54}" type="pres">
      <dgm:prSet presAssocID="{84380844-1E3F-4CBD-B84B-5A7E450C7BD2}" presName="c5" presStyleLbl="node1" presStyleIdx="4" presStyleCnt="19"/>
      <dgm:spPr/>
      <dgm:t>
        <a:bodyPr/>
        <a:lstStyle/>
        <a:p>
          <a:endParaRPr lang="en-US"/>
        </a:p>
      </dgm:t>
    </dgm:pt>
    <dgm:pt modelId="{49A66318-2968-4237-8376-047AE32BB0C5}" type="pres">
      <dgm:prSet presAssocID="{84380844-1E3F-4CBD-B84B-5A7E450C7BD2}" presName="c6" presStyleLbl="node1" presStyleIdx="5" presStyleCnt="19"/>
      <dgm:spPr/>
      <dgm:t>
        <a:bodyPr/>
        <a:lstStyle/>
        <a:p>
          <a:endParaRPr lang="en-US"/>
        </a:p>
      </dgm:t>
    </dgm:pt>
    <dgm:pt modelId="{01EB51B6-9685-425E-B9FC-276B9169761A}" type="pres">
      <dgm:prSet presAssocID="{84380844-1E3F-4CBD-B84B-5A7E450C7BD2}" presName="c7" presStyleLbl="node1" presStyleIdx="6" presStyleCnt="19"/>
      <dgm:spPr/>
      <dgm:t>
        <a:bodyPr/>
        <a:lstStyle/>
        <a:p>
          <a:endParaRPr lang="en-US"/>
        </a:p>
      </dgm:t>
    </dgm:pt>
    <dgm:pt modelId="{51505CD9-5452-48C3-A896-28C1AB3B04C3}" type="pres">
      <dgm:prSet presAssocID="{84380844-1E3F-4CBD-B84B-5A7E450C7BD2}" presName="c8" presStyleLbl="node1" presStyleIdx="7" presStyleCnt="19"/>
      <dgm:spPr/>
      <dgm:t>
        <a:bodyPr/>
        <a:lstStyle/>
        <a:p>
          <a:endParaRPr lang="en-US"/>
        </a:p>
      </dgm:t>
    </dgm:pt>
    <dgm:pt modelId="{86779209-45B8-44F6-BCE2-E6BF7DF4628B}" type="pres">
      <dgm:prSet presAssocID="{84380844-1E3F-4CBD-B84B-5A7E450C7BD2}" presName="c9" presStyleLbl="node1" presStyleIdx="8" presStyleCnt="19"/>
      <dgm:spPr/>
      <dgm:t>
        <a:bodyPr/>
        <a:lstStyle/>
        <a:p>
          <a:endParaRPr lang="en-US"/>
        </a:p>
      </dgm:t>
    </dgm:pt>
    <dgm:pt modelId="{11FF1FD5-4D0E-47C8-B64B-1C746485D466}" type="pres">
      <dgm:prSet presAssocID="{84380844-1E3F-4CBD-B84B-5A7E450C7BD2}" presName="c10" presStyleLbl="node1" presStyleIdx="9" presStyleCnt="19"/>
      <dgm:spPr/>
      <dgm:t>
        <a:bodyPr/>
        <a:lstStyle/>
        <a:p>
          <a:endParaRPr lang="en-US"/>
        </a:p>
      </dgm:t>
    </dgm:pt>
    <dgm:pt modelId="{F53FD44C-8CAD-40A7-82A0-A6C1210C8FFD}" type="pres">
      <dgm:prSet presAssocID="{84380844-1E3F-4CBD-B84B-5A7E450C7BD2}" presName="c11" presStyleLbl="node1" presStyleIdx="10" presStyleCnt="19"/>
      <dgm:spPr/>
      <dgm:t>
        <a:bodyPr/>
        <a:lstStyle/>
        <a:p>
          <a:endParaRPr lang="en-US"/>
        </a:p>
      </dgm:t>
    </dgm:pt>
    <dgm:pt modelId="{06AC8697-7510-4505-8871-230EEBB4C8F7}" type="pres">
      <dgm:prSet presAssocID="{84380844-1E3F-4CBD-B84B-5A7E450C7BD2}" presName="c12" presStyleLbl="node1" presStyleIdx="11" presStyleCnt="19"/>
      <dgm:spPr/>
      <dgm:t>
        <a:bodyPr/>
        <a:lstStyle/>
        <a:p>
          <a:endParaRPr lang="en-US"/>
        </a:p>
      </dgm:t>
    </dgm:pt>
    <dgm:pt modelId="{3BD60F80-1F92-4942-AD52-6C0BF147A236}" type="pres">
      <dgm:prSet presAssocID="{84380844-1E3F-4CBD-B84B-5A7E450C7BD2}" presName="c13" presStyleLbl="node1" presStyleIdx="12" presStyleCnt="19"/>
      <dgm:spPr/>
      <dgm:t>
        <a:bodyPr/>
        <a:lstStyle/>
        <a:p>
          <a:endParaRPr lang="en-US"/>
        </a:p>
      </dgm:t>
    </dgm:pt>
    <dgm:pt modelId="{698DC7F0-E023-4599-B0DD-A61B18688048}" type="pres">
      <dgm:prSet presAssocID="{84380844-1E3F-4CBD-B84B-5A7E450C7BD2}" presName="c14" presStyleLbl="node1" presStyleIdx="13" presStyleCnt="19"/>
      <dgm:spPr/>
      <dgm:t>
        <a:bodyPr/>
        <a:lstStyle/>
        <a:p>
          <a:endParaRPr lang="en-US"/>
        </a:p>
      </dgm:t>
    </dgm:pt>
    <dgm:pt modelId="{1F044013-4871-485C-8BA5-E016198B1564}" type="pres">
      <dgm:prSet presAssocID="{84380844-1E3F-4CBD-B84B-5A7E450C7BD2}" presName="c15" presStyleLbl="node1" presStyleIdx="14" presStyleCnt="19"/>
      <dgm:spPr/>
      <dgm:t>
        <a:bodyPr/>
        <a:lstStyle/>
        <a:p>
          <a:endParaRPr lang="en-US"/>
        </a:p>
      </dgm:t>
    </dgm:pt>
    <dgm:pt modelId="{6188BA08-0191-48FB-86B0-5301F9EFBAA8}" type="pres">
      <dgm:prSet presAssocID="{84380844-1E3F-4CBD-B84B-5A7E450C7BD2}" presName="c16" presStyleLbl="node1" presStyleIdx="15" presStyleCnt="19"/>
      <dgm:spPr/>
      <dgm:t>
        <a:bodyPr/>
        <a:lstStyle/>
        <a:p>
          <a:endParaRPr lang="en-US"/>
        </a:p>
      </dgm:t>
    </dgm:pt>
    <dgm:pt modelId="{41B201FE-8F52-454B-BE1C-9DDC5AD4D12B}" type="pres">
      <dgm:prSet presAssocID="{84380844-1E3F-4CBD-B84B-5A7E450C7BD2}" presName="c17" presStyleLbl="node1" presStyleIdx="16" presStyleCnt="19"/>
      <dgm:spPr/>
      <dgm:t>
        <a:bodyPr/>
        <a:lstStyle/>
        <a:p>
          <a:endParaRPr lang="en-US"/>
        </a:p>
      </dgm:t>
    </dgm:pt>
    <dgm:pt modelId="{8CF6D799-8EE3-48D2-BA1A-3141FE0B3743}" type="pres">
      <dgm:prSet presAssocID="{84380844-1E3F-4CBD-B84B-5A7E450C7BD2}" presName="c18" presStyleLbl="node1" presStyleIdx="17" presStyleCnt="19"/>
      <dgm:spPr/>
      <dgm:t>
        <a:bodyPr/>
        <a:lstStyle/>
        <a:p>
          <a:endParaRPr lang="en-US"/>
        </a:p>
      </dgm:t>
    </dgm:pt>
    <dgm:pt modelId="{06640DB1-920F-454D-BA22-01340CCCEDC4}" type="pres">
      <dgm:prSet presAssocID="{834518D5-4E86-4C93-9B4C-C26679121B02}" presName="chevronComposite1" presStyleCnt="0"/>
      <dgm:spPr/>
      <dgm:t>
        <a:bodyPr/>
        <a:lstStyle/>
        <a:p>
          <a:endParaRPr lang="en-US"/>
        </a:p>
      </dgm:t>
    </dgm:pt>
    <dgm:pt modelId="{92C05924-C366-4897-8B92-08D5A276BB87}" type="pres">
      <dgm:prSet presAssocID="{834518D5-4E86-4C93-9B4C-C26679121B02}" presName="chevron1" presStyleLbl="sibTrans2D1" presStyleIdx="0" presStyleCnt="2"/>
      <dgm:spPr/>
      <dgm:t>
        <a:bodyPr/>
        <a:lstStyle/>
        <a:p>
          <a:endParaRPr lang="en-US"/>
        </a:p>
      </dgm:t>
    </dgm:pt>
    <dgm:pt modelId="{5BBFFDEB-558B-4775-993C-0A97E05219AF}" type="pres">
      <dgm:prSet presAssocID="{834518D5-4E86-4C93-9B4C-C26679121B02}" presName="spChevron1" presStyleCnt="0"/>
      <dgm:spPr/>
      <dgm:t>
        <a:bodyPr/>
        <a:lstStyle/>
        <a:p>
          <a:endParaRPr lang="en-US"/>
        </a:p>
      </dgm:t>
    </dgm:pt>
    <dgm:pt modelId="{53939DE1-FFD4-49CC-BCB1-3F5A0303F7D1}" type="pres">
      <dgm:prSet presAssocID="{834518D5-4E86-4C93-9B4C-C26679121B02}" presName="overlap" presStyleCnt="0"/>
      <dgm:spPr/>
      <dgm:t>
        <a:bodyPr/>
        <a:lstStyle/>
        <a:p>
          <a:endParaRPr lang="en-US"/>
        </a:p>
      </dgm:t>
    </dgm:pt>
    <dgm:pt modelId="{DDD4C1DC-28E2-4179-994A-B8B261DDEC0C}" type="pres">
      <dgm:prSet presAssocID="{834518D5-4E86-4C93-9B4C-C26679121B02}" presName="chevronComposite2" presStyleCnt="0"/>
      <dgm:spPr/>
      <dgm:t>
        <a:bodyPr/>
        <a:lstStyle/>
        <a:p>
          <a:endParaRPr lang="en-US"/>
        </a:p>
      </dgm:t>
    </dgm:pt>
    <dgm:pt modelId="{A4B1C021-F5C8-4939-B35D-79EB4FEC3A45}" type="pres">
      <dgm:prSet presAssocID="{834518D5-4E86-4C93-9B4C-C26679121B02}" presName="chevron2" presStyleLbl="sibTrans2D1" presStyleIdx="1" presStyleCnt="2"/>
      <dgm:spPr/>
      <dgm:t>
        <a:bodyPr/>
        <a:lstStyle/>
        <a:p>
          <a:endParaRPr lang="en-US"/>
        </a:p>
      </dgm:t>
    </dgm:pt>
    <dgm:pt modelId="{2D1A4005-14BC-41ED-AF88-807624D5D575}" type="pres">
      <dgm:prSet presAssocID="{834518D5-4E86-4C93-9B4C-C26679121B02}" presName="spChevron2" presStyleCnt="0"/>
      <dgm:spPr/>
      <dgm:t>
        <a:bodyPr/>
        <a:lstStyle/>
        <a:p>
          <a:endParaRPr lang="en-US"/>
        </a:p>
      </dgm:t>
    </dgm:pt>
    <dgm:pt modelId="{C46FC20B-C105-48DC-BD83-03068DC3CFCB}" type="pres">
      <dgm:prSet presAssocID="{8B248779-86A8-424B-9257-B439D4C4FF43}" presName="last" presStyleCnt="0"/>
      <dgm:spPr/>
      <dgm:t>
        <a:bodyPr/>
        <a:lstStyle/>
        <a:p>
          <a:endParaRPr lang="en-US"/>
        </a:p>
      </dgm:t>
    </dgm:pt>
    <dgm:pt modelId="{03A256EB-56C1-4C66-ABAA-C415810FC282}" type="pres">
      <dgm:prSet presAssocID="{8B248779-86A8-424B-9257-B439D4C4FF43}" presName="circleTx" presStyleLbl="node1" presStyleIdx="18" presStyleCnt="19"/>
      <dgm:spPr/>
      <dgm:t>
        <a:bodyPr/>
        <a:lstStyle/>
        <a:p>
          <a:endParaRPr lang="en-US"/>
        </a:p>
      </dgm:t>
    </dgm:pt>
    <dgm:pt modelId="{CFEF28B5-A541-4431-BE28-357F6C54F166}" type="pres">
      <dgm:prSet presAssocID="{8B248779-86A8-424B-9257-B439D4C4FF43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484A9-53CE-4454-AE15-A6EB973D5880}" type="pres">
      <dgm:prSet presAssocID="{8B248779-86A8-424B-9257-B439D4C4FF43}" presName="spN" presStyleCnt="0"/>
      <dgm:spPr/>
      <dgm:t>
        <a:bodyPr/>
        <a:lstStyle/>
        <a:p>
          <a:endParaRPr lang="en-US"/>
        </a:p>
      </dgm:t>
    </dgm:pt>
  </dgm:ptLst>
  <dgm:cxnLst>
    <dgm:cxn modelId="{DFACACED-EF51-4093-A545-B216A06B3A15}" type="presOf" srcId="{1E356D4D-11E9-457A-AB94-4C52F2246FC1}" destId="{CFEF28B5-A541-4431-BE28-357F6C54F166}" srcOrd="0" destOrd="0" presId="urn:microsoft.com/office/officeart/2009/3/layout/RandomtoResultProcess"/>
    <dgm:cxn modelId="{143F0D21-EE26-426C-9471-CE9BD32A667A}" srcId="{A51C9D0A-97F8-4B99-AFA2-1BDED4AF6D85}" destId="{8B248779-86A8-424B-9257-B439D4C4FF43}" srcOrd="1" destOrd="0" parTransId="{8F585B3B-D271-4416-B24C-862EA7320F25}" sibTransId="{30C691B2-E9E5-4BB3-A41C-CAA10A9829C2}"/>
    <dgm:cxn modelId="{3EFC60D5-7F48-4E3C-B69A-19F5C4D05E41}" srcId="{84380844-1E3F-4CBD-B84B-5A7E450C7BD2}" destId="{BA1DAAB8-0076-4DF9-9B8B-BEB400ABED2D}" srcOrd="0" destOrd="0" parTransId="{3ED54BB5-2579-4FEB-97E6-BCC22041BFA9}" sibTransId="{0913C59D-5081-4165-B578-56019808ADCC}"/>
    <dgm:cxn modelId="{599CB4A7-64CE-41C5-8CE6-15DC3830E3AD}" srcId="{A51C9D0A-97F8-4B99-AFA2-1BDED4AF6D85}" destId="{84380844-1E3F-4CBD-B84B-5A7E450C7BD2}" srcOrd="0" destOrd="0" parTransId="{892F08FB-DEA7-4CCA-ADCC-03CECDF5711F}" sibTransId="{834518D5-4E86-4C93-9B4C-C26679121B02}"/>
    <dgm:cxn modelId="{2FF988EB-7E2E-4E90-B121-5620BB993D00}" type="presOf" srcId="{A51C9D0A-97F8-4B99-AFA2-1BDED4AF6D85}" destId="{1F747623-77BD-47CA-9430-AD25FDF33B03}" srcOrd="0" destOrd="0" presId="urn:microsoft.com/office/officeart/2009/3/layout/RandomtoResultProcess"/>
    <dgm:cxn modelId="{71F5BF50-482F-4F86-AE72-7FB502E64407}" type="presOf" srcId="{84380844-1E3F-4CBD-B84B-5A7E450C7BD2}" destId="{3192F258-1CE3-4AFA-93F8-84D34CB8265C}" srcOrd="0" destOrd="0" presId="urn:microsoft.com/office/officeart/2009/3/layout/RandomtoResultProcess"/>
    <dgm:cxn modelId="{55DA17E8-5058-4ADE-A2D8-CECB6E9F1F91}" type="presOf" srcId="{BA1DAAB8-0076-4DF9-9B8B-BEB400ABED2D}" destId="{4FD25928-1187-4E17-ACE7-16F97FE3F118}" srcOrd="0" destOrd="0" presId="urn:microsoft.com/office/officeart/2009/3/layout/RandomtoResultProcess"/>
    <dgm:cxn modelId="{40A1F868-B42A-48A5-BB7E-AB591809E0A8}" srcId="{8B248779-86A8-424B-9257-B439D4C4FF43}" destId="{1E356D4D-11E9-457A-AB94-4C52F2246FC1}" srcOrd="0" destOrd="0" parTransId="{FF98FCC9-4A99-48AE-B6A9-CBB17CED4B51}" sibTransId="{93BF3D5E-0900-4317-AE57-5622D0C4C4C4}"/>
    <dgm:cxn modelId="{8A8928A1-E03E-4557-983A-B0B5A1A9EF13}" type="presOf" srcId="{8B248779-86A8-424B-9257-B439D4C4FF43}" destId="{03A256EB-56C1-4C66-ABAA-C415810FC282}" srcOrd="0" destOrd="0" presId="urn:microsoft.com/office/officeart/2009/3/layout/RandomtoResultProcess"/>
    <dgm:cxn modelId="{7C52AEFF-15EB-4CEA-8EF3-B3297E3E2623}" type="presParOf" srcId="{1F747623-77BD-47CA-9430-AD25FDF33B03}" destId="{DD8709A0-CD93-45C6-804D-AB965D833880}" srcOrd="0" destOrd="0" presId="urn:microsoft.com/office/officeart/2009/3/layout/RandomtoResultProcess"/>
    <dgm:cxn modelId="{5F7BAB16-BAFF-4F0B-85B8-6C715194BEFF}" type="presParOf" srcId="{DD8709A0-CD93-45C6-804D-AB965D833880}" destId="{3192F258-1CE3-4AFA-93F8-84D34CB8265C}" srcOrd="0" destOrd="0" presId="urn:microsoft.com/office/officeart/2009/3/layout/RandomtoResultProcess"/>
    <dgm:cxn modelId="{EBDFE437-F39A-4BE7-B6D7-4276A9008445}" type="presParOf" srcId="{DD8709A0-CD93-45C6-804D-AB965D833880}" destId="{4FD25928-1187-4E17-ACE7-16F97FE3F118}" srcOrd="1" destOrd="0" presId="urn:microsoft.com/office/officeart/2009/3/layout/RandomtoResultProcess"/>
    <dgm:cxn modelId="{85C37D4F-7BA1-4D16-B2EE-925F7A43593E}" type="presParOf" srcId="{DD8709A0-CD93-45C6-804D-AB965D833880}" destId="{50BDACF0-8F2D-40BC-8BE1-AB4817985CB6}" srcOrd="2" destOrd="0" presId="urn:microsoft.com/office/officeart/2009/3/layout/RandomtoResultProcess"/>
    <dgm:cxn modelId="{464DD454-5D69-490A-BE3F-6AA5312E3104}" type="presParOf" srcId="{DD8709A0-CD93-45C6-804D-AB965D833880}" destId="{F612792F-9EEC-4630-9383-98E19AF54E2D}" srcOrd="3" destOrd="0" presId="urn:microsoft.com/office/officeart/2009/3/layout/RandomtoResultProcess"/>
    <dgm:cxn modelId="{27052BAF-274F-4A34-90EE-1D98585FB171}" type="presParOf" srcId="{DD8709A0-CD93-45C6-804D-AB965D833880}" destId="{C57D9499-4909-4F96-8064-344A3975F468}" srcOrd="4" destOrd="0" presId="urn:microsoft.com/office/officeart/2009/3/layout/RandomtoResultProcess"/>
    <dgm:cxn modelId="{5CD594D9-5524-4039-9D55-B8AFB534F4F8}" type="presParOf" srcId="{DD8709A0-CD93-45C6-804D-AB965D833880}" destId="{CE88CFDF-8DF6-49B8-9250-552103527030}" srcOrd="5" destOrd="0" presId="urn:microsoft.com/office/officeart/2009/3/layout/RandomtoResultProcess"/>
    <dgm:cxn modelId="{DC9993E2-6F61-4546-A02F-D7C8441FAA47}" type="presParOf" srcId="{DD8709A0-CD93-45C6-804D-AB965D833880}" destId="{08E185C8-26CA-443A-BA6F-9D664D703D54}" srcOrd="6" destOrd="0" presId="urn:microsoft.com/office/officeart/2009/3/layout/RandomtoResultProcess"/>
    <dgm:cxn modelId="{308D7390-9803-4AAD-9278-1BC2D7E33479}" type="presParOf" srcId="{DD8709A0-CD93-45C6-804D-AB965D833880}" destId="{49A66318-2968-4237-8376-047AE32BB0C5}" srcOrd="7" destOrd="0" presId="urn:microsoft.com/office/officeart/2009/3/layout/RandomtoResultProcess"/>
    <dgm:cxn modelId="{D22F4FB8-2765-4BA6-86B3-1585042F1AAE}" type="presParOf" srcId="{DD8709A0-CD93-45C6-804D-AB965D833880}" destId="{01EB51B6-9685-425E-B9FC-276B9169761A}" srcOrd="8" destOrd="0" presId="urn:microsoft.com/office/officeart/2009/3/layout/RandomtoResultProcess"/>
    <dgm:cxn modelId="{FF8FC955-33EA-4ADE-9AFE-B787646574A8}" type="presParOf" srcId="{DD8709A0-CD93-45C6-804D-AB965D833880}" destId="{51505CD9-5452-48C3-A896-28C1AB3B04C3}" srcOrd="9" destOrd="0" presId="urn:microsoft.com/office/officeart/2009/3/layout/RandomtoResultProcess"/>
    <dgm:cxn modelId="{D6FBA11D-8E81-427E-8FCD-6C5D811B7532}" type="presParOf" srcId="{DD8709A0-CD93-45C6-804D-AB965D833880}" destId="{86779209-45B8-44F6-BCE2-E6BF7DF4628B}" srcOrd="10" destOrd="0" presId="urn:microsoft.com/office/officeart/2009/3/layout/RandomtoResultProcess"/>
    <dgm:cxn modelId="{661713B8-4B94-4735-8013-840A7A52B661}" type="presParOf" srcId="{DD8709A0-CD93-45C6-804D-AB965D833880}" destId="{11FF1FD5-4D0E-47C8-B64B-1C746485D466}" srcOrd="11" destOrd="0" presId="urn:microsoft.com/office/officeart/2009/3/layout/RandomtoResultProcess"/>
    <dgm:cxn modelId="{C50C81BE-B19F-496B-8F13-E42A0EC1003A}" type="presParOf" srcId="{DD8709A0-CD93-45C6-804D-AB965D833880}" destId="{F53FD44C-8CAD-40A7-82A0-A6C1210C8FFD}" srcOrd="12" destOrd="0" presId="urn:microsoft.com/office/officeart/2009/3/layout/RandomtoResultProcess"/>
    <dgm:cxn modelId="{1364E718-226E-49C7-AAE4-CA04DFD053F1}" type="presParOf" srcId="{DD8709A0-CD93-45C6-804D-AB965D833880}" destId="{06AC8697-7510-4505-8871-230EEBB4C8F7}" srcOrd="13" destOrd="0" presId="urn:microsoft.com/office/officeart/2009/3/layout/RandomtoResultProcess"/>
    <dgm:cxn modelId="{EAB14F32-B1BE-4371-93DB-4ACF187F56E4}" type="presParOf" srcId="{DD8709A0-CD93-45C6-804D-AB965D833880}" destId="{3BD60F80-1F92-4942-AD52-6C0BF147A236}" srcOrd="14" destOrd="0" presId="urn:microsoft.com/office/officeart/2009/3/layout/RandomtoResultProcess"/>
    <dgm:cxn modelId="{569AD6A5-C561-4198-9C9C-877EBC243EDE}" type="presParOf" srcId="{DD8709A0-CD93-45C6-804D-AB965D833880}" destId="{698DC7F0-E023-4599-B0DD-A61B18688048}" srcOrd="15" destOrd="0" presId="urn:microsoft.com/office/officeart/2009/3/layout/RandomtoResultProcess"/>
    <dgm:cxn modelId="{09CD8612-575A-4DDB-BAEC-C71B8B37427C}" type="presParOf" srcId="{DD8709A0-CD93-45C6-804D-AB965D833880}" destId="{1F044013-4871-485C-8BA5-E016198B1564}" srcOrd="16" destOrd="0" presId="urn:microsoft.com/office/officeart/2009/3/layout/RandomtoResultProcess"/>
    <dgm:cxn modelId="{9FC9B150-1EA4-40FF-91E8-FE22A0C1663B}" type="presParOf" srcId="{DD8709A0-CD93-45C6-804D-AB965D833880}" destId="{6188BA08-0191-48FB-86B0-5301F9EFBAA8}" srcOrd="17" destOrd="0" presId="urn:microsoft.com/office/officeart/2009/3/layout/RandomtoResultProcess"/>
    <dgm:cxn modelId="{ABACB0D8-1D91-4B70-8349-2010C858275C}" type="presParOf" srcId="{DD8709A0-CD93-45C6-804D-AB965D833880}" destId="{41B201FE-8F52-454B-BE1C-9DDC5AD4D12B}" srcOrd="18" destOrd="0" presId="urn:microsoft.com/office/officeart/2009/3/layout/RandomtoResultProcess"/>
    <dgm:cxn modelId="{BBD5473B-2E4E-4D39-AD77-A60E5D4CE0FF}" type="presParOf" srcId="{DD8709A0-CD93-45C6-804D-AB965D833880}" destId="{8CF6D799-8EE3-48D2-BA1A-3141FE0B3743}" srcOrd="19" destOrd="0" presId="urn:microsoft.com/office/officeart/2009/3/layout/RandomtoResultProcess"/>
    <dgm:cxn modelId="{6F517FFF-38FF-46E0-9F22-7B906354F9FC}" type="presParOf" srcId="{1F747623-77BD-47CA-9430-AD25FDF33B03}" destId="{06640DB1-920F-454D-BA22-01340CCCEDC4}" srcOrd="1" destOrd="0" presId="urn:microsoft.com/office/officeart/2009/3/layout/RandomtoResultProcess"/>
    <dgm:cxn modelId="{7930E2FC-0095-466A-9367-BCE2095A3E5E}" type="presParOf" srcId="{06640DB1-920F-454D-BA22-01340CCCEDC4}" destId="{92C05924-C366-4897-8B92-08D5A276BB87}" srcOrd="0" destOrd="0" presId="urn:microsoft.com/office/officeart/2009/3/layout/RandomtoResultProcess"/>
    <dgm:cxn modelId="{226263CC-45B1-48F5-B7BC-E27D5A597CAD}" type="presParOf" srcId="{06640DB1-920F-454D-BA22-01340CCCEDC4}" destId="{5BBFFDEB-558B-4775-993C-0A97E05219AF}" srcOrd="1" destOrd="0" presId="urn:microsoft.com/office/officeart/2009/3/layout/RandomtoResultProcess"/>
    <dgm:cxn modelId="{9755A22E-8A31-4614-BA50-F702064B6357}" type="presParOf" srcId="{1F747623-77BD-47CA-9430-AD25FDF33B03}" destId="{53939DE1-FFD4-49CC-BCB1-3F5A0303F7D1}" srcOrd="2" destOrd="0" presId="urn:microsoft.com/office/officeart/2009/3/layout/RandomtoResultProcess"/>
    <dgm:cxn modelId="{6ADE52AB-E65B-4DAA-B37D-74916941002B}" type="presParOf" srcId="{1F747623-77BD-47CA-9430-AD25FDF33B03}" destId="{DDD4C1DC-28E2-4179-994A-B8B261DDEC0C}" srcOrd="3" destOrd="0" presId="urn:microsoft.com/office/officeart/2009/3/layout/RandomtoResultProcess"/>
    <dgm:cxn modelId="{EED0750F-CF35-49E8-B4B9-98B1156D6459}" type="presParOf" srcId="{DDD4C1DC-28E2-4179-994A-B8B261DDEC0C}" destId="{A4B1C021-F5C8-4939-B35D-79EB4FEC3A45}" srcOrd="0" destOrd="0" presId="urn:microsoft.com/office/officeart/2009/3/layout/RandomtoResultProcess"/>
    <dgm:cxn modelId="{E55CA1E2-A51E-44EE-970A-AD01626D1518}" type="presParOf" srcId="{DDD4C1DC-28E2-4179-994A-B8B261DDEC0C}" destId="{2D1A4005-14BC-41ED-AF88-807624D5D575}" srcOrd="1" destOrd="0" presId="urn:microsoft.com/office/officeart/2009/3/layout/RandomtoResultProcess"/>
    <dgm:cxn modelId="{F7C77545-A8DD-4E51-8FF9-8B49416162A7}" type="presParOf" srcId="{1F747623-77BD-47CA-9430-AD25FDF33B03}" destId="{C46FC20B-C105-48DC-BD83-03068DC3CFCB}" srcOrd="4" destOrd="0" presId="urn:microsoft.com/office/officeart/2009/3/layout/RandomtoResultProcess"/>
    <dgm:cxn modelId="{427C7C23-51C6-48BA-8361-562C9D827CA5}" type="presParOf" srcId="{C46FC20B-C105-48DC-BD83-03068DC3CFCB}" destId="{03A256EB-56C1-4C66-ABAA-C415810FC282}" srcOrd="0" destOrd="0" presId="urn:microsoft.com/office/officeart/2009/3/layout/RandomtoResultProcess"/>
    <dgm:cxn modelId="{886D0809-AA3B-4CB2-A9DC-21AEC813E8C0}" type="presParOf" srcId="{C46FC20B-C105-48DC-BD83-03068DC3CFCB}" destId="{CFEF28B5-A541-4431-BE28-357F6C54F166}" srcOrd="1" destOrd="0" presId="urn:microsoft.com/office/officeart/2009/3/layout/RandomtoResultProcess"/>
    <dgm:cxn modelId="{0A7D5B0F-A31A-43EF-9AEF-C81F13F4CA8E}" type="presParOf" srcId="{C46FC20B-C105-48DC-BD83-03068DC3CFCB}" destId="{EDA484A9-53CE-4454-AE15-A6EB973D588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BB3B3-FEF0-4887-972E-D591F9428B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CB5D1-2948-44D7-AFC0-14EB08A7B93B}">
      <dgm:prSet phldrT="[Text]"/>
      <dgm:spPr/>
      <dgm:t>
        <a:bodyPr/>
        <a:lstStyle/>
        <a:p>
          <a:r>
            <a:rPr lang="en-US" dirty="0" smtClean="0"/>
            <a:t>Mom &amp; Pop</a:t>
          </a:r>
        </a:p>
        <a:p>
          <a:r>
            <a:rPr lang="en-US" dirty="0" smtClean="0"/>
            <a:t>&lt;10 units</a:t>
          </a:r>
          <a:endParaRPr lang="en-US" dirty="0"/>
        </a:p>
      </dgm:t>
    </dgm:pt>
    <dgm:pt modelId="{717C09F9-1B80-445D-9E86-8C62C205AB2A}" type="parTrans" cxnId="{32CD8DF9-2F7E-4B46-BA70-5E15DA9CC7AD}">
      <dgm:prSet/>
      <dgm:spPr/>
      <dgm:t>
        <a:bodyPr/>
        <a:lstStyle/>
        <a:p>
          <a:endParaRPr lang="en-US"/>
        </a:p>
      </dgm:t>
    </dgm:pt>
    <dgm:pt modelId="{9674428E-46BA-43DB-909F-2089D5DDEA92}" type="sibTrans" cxnId="{32CD8DF9-2F7E-4B46-BA70-5E15DA9CC7AD}">
      <dgm:prSet/>
      <dgm:spPr/>
      <dgm:t>
        <a:bodyPr/>
        <a:lstStyle/>
        <a:p>
          <a:endParaRPr lang="en-US"/>
        </a:p>
      </dgm:t>
    </dgm:pt>
    <dgm:pt modelId="{22D60952-12F3-4EED-9A54-845A707A2651}">
      <dgm:prSet phldrT="[Text]"/>
      <dgm:spPr/>
      <dgm:t>
        <a:bodyPr/>
        <a:lstStyle/>
        <a:p>
          <a:r>
            <a:rPr lang="en-US" b="1" u="none" dirty="0" smtClean="0"/>
            <a:t>Pros:</a:t>
          </a:r>
        </a:p>
        <a:p>
          <a:endParaRPr lang="en-US" dirty="0" smtClean="0"/>
        </a:p>
        <a:p>
          <a:r>
            <a:rPr lang="en-US" dirty="0" smtClean="0"/>
            <a:t>Flexible on background</a:t>
          </a:r>
        </a:p>
        <a:p>
          <a:endParaRPr lang="en-US" dirty="0" smtClean="0"/>
        </a:p>
        <a:p>
          <a:r>
            <a:rPr lang="en-US" dirty="0" smtClean="0"/>
            <a:t>More invested in property </a:t>
          </a:r>
        </a:p>
        <a:p>
          <a:endParaRPr lang="en-US" dirty="0" smtClean="0"/>
        </a:p>
        <a:p>
          <a:r>
            <a:rPr lang="en-US" dirty="0" smtClean="0"/>
            <a:t>Decision Maker </a:t>
          </a:r>
        </a:p>
        <a:p>
          <a:endParaRPr lang="en-US" dirty="0"/>
        </a:p>
      </dgm:t>
    </dgm:pt>
    <dgm:pt modelId="{28C7ECF9-B368-4B89-BE70-04C6C319AAF3}" type="parTrans" cxnId="{B84B664F-7AE5-404B-B8BC-D1A9EA2DDD04}">
      <dgm:prSet/>
      <dgm:spPr/>
      <dgm:t>
        <a:bodyPr/>
        <a:lstStyle/>
        <a:p>
          <a:endParaRPr lang="en-US"/>
        </a:p>
      </dgm:t>
    </dgm:pt>
    <dgm:pt modelId="{1E17774F-12B8-469B-B297-7B303D0A7B68}" type="sibTrans" cxnId="{B84B664F-7AE5-404B-B8BC-D1A9EA2DDD04}">
      <dgm:prSet/>
      <dgm:spPr/>
      <dgm:t>
        <a:bodyPr/>
        <a:lstStyle/>
        <a:p>
          <a:endParaRPr lang="en-US"/>
        </a:p>
      </dgm:t>
    </dgm:pt>
    <dgm:pt modelId="{56A2714F-F6BC-4F34-B570-D49BA448FE3D}">
      <dgm:prSet phldrT="[Text]"/>
      <dgm:spPr/>
      <dgm:t>
        <a:bodyPr/>
        <a:lstStyle/>
        <a:p>
          <a:pPr algn="l"/>
          <a:r>
            <a:rPr lang="en-US" b="1" dirty="0" smtClean="0"/>
            <a:t>Cons</a:t>
          </a:r>
          <a:r>
            <a:rPr lang="en-US" dirty="0" smtClean="0"/>
            <a:t>:</a:t>
          </a:r>
        </a:p>
        <a:p>
          <a:pPr algn="l"/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Risk adverse due to cost restraints </a:t>
          </a:r>
        </a:p>
        <a:p>
          <a:pPr algn="l"/>
          <a:endParaRPr lang="en-US" dirty="0" smtClean="0"/>
        </a:p>
        <a:p>
          <a:pPr algn="l"/>
          <a:endParaRPr lang="en-US" dirty="0" smtClean="0"/>
        </a:p>
        <a:p>
          <a:pPr algn="l"/>
          <a:endParaRPr lang="en-US" dirty="0" smtClean="0"/>
        </a:p>
        <a:p>
          <a:pPr algn="l"/>
          <a:r>
            <a:rPr lang="en-US" dirty="0" smtClean="0"/>
            <a:t>Smaller portfolio means less choice</a:t>
          </a:r>
        </a:p>
        <a:p>
          <a:pPr algn="l"/>
          <a:r>
            <a:rPr lang="en-US" dirty="0" smtClean="0"/>
            <a:t> </a:t>
          </a:r>
        </a:p>
      </dgm:t>
    </dgm:pt>
    <dgm:pt modelId="{B2A3387C-3207-4F04-A703-BDECA0933B08}" type="parTrans" cxnId="{09A8F680-AB2D-4004-A62D-9812DE17630A}">
      <dgm:prSet/>
      <dgm:spPr/>
      <dgm:t>
        <a:bodyPr/>
        <a:lstStyle/>
        <a:p>
          <a:endParaRPr lang="en-US"/>
        </a:p>
      </dgm:t>
    </dgm:pt>
    <dgm:pt modelId="{91FBFD7D-E9CD-4E0F-937F-A8A5180B3A68}" type="sibTrans" cxnId="{09A8F680-AB2D-4004-A62D-9812DE17630A}">
      <dgm:prSet/>
      <dgm:spPr/>
      <dgm:t>
        <a:bodyPr/>
        <a:lstStyle/>
        <a:p>
          <a:endParaRPr lang="en-US"/>
        </a:p>
      </dgm:t>
    </dgm:pt>
    <dgm:pt modelId="{7FF985AC-7320-4084-B019-B37F823E1A83}" type="pres">
      <dgm:prSet presAssocID="{AC8BB3B3-FEF0-4887-972E-D591F9428B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CE805-6D8D-4EF1-BADC-94C8123D2B14}" type="pres">
      <dgm:prSet presAssocID="{B7ECB5D1-2948-44D7-AFC0-14EB08A7B93B}" presName="roof" presStyleLbl="dkBgShp" presStyleIdx="0" presStyleCnt="2" custLinFactNeighborX="-313" custLinFactNeighborY="1667"/>
      <dgm:spPr/>
      <dgm:t>
        <a:bodyPr/>
        <a:lstStyle/>
        <a:p>
          <a:endParaRPr lang="en-US"/>
        </a:p>
      </dgm:t>
    </dgm:pt>
    <dgm:pt modelId="{911EE44D-5B66-4C79-B48B-38EFCEFBB48C}" type="pres">
      <dgm:prSet presAssocID="{B7ECB5D1-2948-44D7-AFC0-14EB08A7B93B}" presName="pillars" presStyleCnt="0"/>
      <dgm:spPr/>
    </dgm:pt>
    <dgm:pt modelId="{F6C453D8-7CAA-47E3-977D-F5AFBC9FFFD4}" type="pres">
      <dgm:prSet presAssocID="{B7ECB5D1-2948-44D7-AFC0-14EB08A7B93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9A141-6067-429B-B8CD-A33AF7645302}" type="pres">
      <dgm:prSet presAssocID="{56A2714F-F6BC-4F34-B570-D49BA448FE3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F11AC-C5FB-4AEB-8969-DB0A1A6D9F92}" type="pres">
      <dgm:prSet presAssocID="{B7ECB5D1-2948-44D7-AFC0-14EB08A7B93B}" presName="base" presStyleLbl="dkBgShp" presStyleIdx="1" presStyleCnt="2"/>
      <dgm:spPr/>
    </dgm:pt>
  </dgm:ptLst>
  <dgm:cxnLst>
    <dgm:cxn modelId="{FC59E90A-5C0D-4144-9A76-F28653E2E047}" type="presOf" srcId="{AC8BB3B3-FEF0-4887-972E-D591F9428B4B}" destId="{7FF985AC-7320-4084-B019-B37F823E1A83}" srcOrd="0" destOrd="0" presId="urn:microsoft.com/office/officeart/2005/8/layout/hList3"/>
    <dgm:cxn modelId="{09A8F680-AB2D-4004-A62D-9812DE17630A}" srcId="{B7ECB5D1-2948-44D7-AFC0-14EB08A7B93B}" destId="{56A2714F-F6BC-4F34-B570-D49BA448FE3D}" srcOrd="1" destOrd="0" parTransId="{B2A3387C-3207-4F04-A703-BDECA0933B08}" sibTransId="{91FBFD7D-E9CD-4E0F-937F-A8A5180B3A68}"/>
    <dgm:cxn modelId="{BE4FDF32-FCB1-4941-A80A-A81DF50E2CDF}" type="presOf" srcId="{22D60952-12F3-4EED-9A54-845A707A2651}" destId="{F6C453D8-7CAA-47E3-977D-F5AFBC9FFFD4}" srcOrd="0" destOrd="0" presId="urn:microsoft.com/office/officeart/2005/8/layout/hList3"/>
    <dgm:cxn modelId="{B84B664F-7AE5-404B-B8BC-D1A9EA2DDD04}" srcId="{B7ECB5D1-2948-44D7-AFC0-14EB08A7B93B}" destId="{22D60952-12F3-4EED-9A54-845A707A2651}" srcOrd="0" destOrd="0" parTransId="{28C7ECF9-B368-4B89-BE70-04C6C319AAF3}" sibTransId="{1E17774F-12B8-469B-B297-7B303D0A7B68}"/>
    <dgm:cxn modelId="{2D575184-64D3-48B9-8DCB-55605E2DC95A}" type="presOf" srcId="{B7ECB5D1-2948-44D7-AFC0-14EB08A7B93B}" destId="{797CE805-6D8D-4EF1-BADC-94C8123D2B14}" srcOrd="0" destOrd="0" presId="urn:microsoft.com/office/officeart/2005/8/layout/hList3"/>
    <dgm:cxn modelId="{6BD49DF7-F59F-4346-A898-8DC954C2713F}" type="presOf" srcId="{56A2714F-F6BC-4F34-B570-D49BA448FE3D}" destId="{6009A141-6067-429B-B8CD-A33AF7645302}" srcOrd="0" destOrd="0" presId="urn:microsoft.com/office/officeart/2005/8/layout/hList3"/>
    <dgm:cxn modelId="{32CD8DF9-2F7E-4B46-BA70-5E15DA9CC7AD}" srcId="{AC8BB3B3-FEF0-4887-972E-D591F9428B4B}" destId="{B7ECB5D1-2948-44D7-AFC0-14EB08A7B93B}" srcOrd="0" destOrd="0" parTransId="{717C09F9-1B80-445D-9E86-8C62C205AB2A}" sibTransId="{9674428E-46BA-43DB-909F-2089D5DDEA92}"/>
    <dgm:cxn modelId="{D95228E2-E224-4BFB-9A10-D054488ACEF9}" type="presParOf" srcId="{7FF985AC-7320-4084-B019-B37F823E1A83}" destId="{797CE805-6D8D-4EF1-BADC-94C8123D2B14}" srcOrd="0" destOrd="0" presId="urn:microsoft.com/office/officeart/2005/8/layout/hList3"/>
    <dgm:cxn modelId="{DD0278FC-3FFB-48FE-BAD7-BD917C56EC83}" type="presParOf" srcId="{7FF985AC-7320-4084-B019-B37F823E1A83}" destId="{911EE44D-5B66-4C79-B48B-38EFCEFBB48C}" srcOrd="1" destOrd="0" presId="urn:microsoft.com/office/officeart/2005/8/layout/hList3"/>
    <dgm:cxn modelId="{343702BD-EBE7-4D59-8E6A-C43CEB57F9E0}" type="presParOf" srcId="{911EE44D-5B66-4C79-B48B-38EFCEFBB48C}" destId="{F6C453D8-7CAA-47E3-977D-F5AFBC9FFFD4}" srcOrd="0" destOrd="0" presId="urn:microsoft.com/office/officeart/2005/8/layout/hList3"/>
    <dgm:cxn modelId="{B3D42050-0200-40E6-8EBC-80EBCD99A85E}" type="presParOf" srcId="{911EE44D-5B66-4C79-B48B-38EFCEFBB48C}" destId="{6009A141-6067-429B-B8CD-A33AF7645302}" srcOrd="1" destOrd="0" presId="urn:microsoft.com/office/officeart/2005/8/layout/hList3"/>
    <dgm:cxn modelId="{3F6E6602-77E0-4E48-8CBE-6865426FCE51}" type="presParOf" srcId="{7FF985AC-7320-4084-B019-B37F823E1A83}" destId="{A6CF11AC-C5FB-4AEB-8969-DB0A1A6D9F9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B38D6-33F7-487F-A8C9-37A47034C4C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19007-2CDE-4391-A8D3-2D2414900FE0}">
      <dgm:prSet phldrT="[Text]"/>
      <dgm:spPr/>
      <dgm:t>
        <a:bodyPr/>
        <a:lstStyle/>
        <a:p>
          <a:r>
            <a:rPr lang="en-US" dirty="0" smtClean="0"/>
            <a:t>Professionally Managed </a:t>
          </a:r>
          <a:endParaRPr lang="en-US" dirty="0"/>
        </a:p>
      </dgm:t>
    </dgm:pt>
    <dgm:pt modelId="{601904FE-BD3B-43ED-804B-249769D68E5F}" type="parTrans" cxnId="{1EAB24F4-BC5D-4A4B-A7F2-3708A81C2E75}">
      <dgm:prSet/>
      <dgm:spPr/>
      <dgm:t>
        <a:bodyPr/>
        <a:lstStyle/>
        <a:p>
          <a:endParaRPr lang="en-US"/>
        </a:p>
      </dgm:t>
    </dgm:pt>
    <dgm:pt modelId="{8D37737D-C9D3-43E8-BDDF-42B723A0F372}" type="sibTrans" cxnId="{1EAB24F4-BC5D-4A4B-A7F2-3708A81C2E75}">
      <dgm:prSet/>
      <dgm:spPr/>
      <dgm:t>
        <a:bodyPr/>
        <a:lstStyle/>
        <a:p>
          <a:endParaRPr lang="en-US"/>
        </a:p>
      </dgm:t>
    </dgm:pt>
    <dgm:pt modelId="{E9C34675-AB9C-4ED7-B88D-DA90DF301B3E}">
      <dgm:prSet phldrT="[Text]"/>
      <dgm:spPr/>
      <dgm:t>
        <a:bodyPr/>
        <a:lstStyle/>
        <a:p>
          <a:r>
            <a:rPr lang="en-US" b="1" dirty="0" smtClean="0"/>
            <a:t>Pros: </a:t>
          </a:r>
        </a:p>
        <a:p>
          <a:r>
            <a:rPr lang="en-US" dirty="0" smtClean="0"/>
            <a:t>Respond to vacancy and turnover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Staff/infrastructure</a:t>
          </a:r>
        </a:p>
        <a:p>
          <a:r>
            <a:rPr lang="en-US" dirty="0" smtClean="0"/>
            <a:t>  </a:t>
          </a:r>
        </a:p>
        <a:p>
          <a:endParaRPr lang="en-US" dirty="0"/>
        </a:p>
      </dgm:t>
    </dgm:pt>
    <dgm:pt modelId="{924A5C05-D4C3-4203-B9A7-AADB786A8619}" type="parTrans" cxnId="{C6B9C967-D789-44E9-AAAA-660F5ED3D284}">
      <dgm:prSet/>
      <dgm:spPr/>
      <dgm:t>
        <a:bodyPr/>
        <a:lstStyle/>
        <a:p>
          <a:endParaRPr lang="en-US"/>
        </a:p>
      </dgm:t>
    </dgm:pt>
    <dgm:pt modelId="{AD93E989-5FCD-4048-AC16-751CAB4586BD}" type="sibTrans" cxnId="{C6B9C967-D789-44E9-AAAA-660F5ED3D284}">
      <dgm:prSet/>
      <dgm:spPr/>
      <dgm:t>
        <a:bodyPr/>
        <a:lstStyle/>
        <a:p>
          <a:endParaRPr lang="en-US"/>
        </a:p>
      </dgm:t>
    </dgm:pt>
    <dgm:pt modelId="{83429F83-AC3D-4384-A3FF-397B24036B49}">
      <dgm:prSet phldrT="[Text]"/>
      <dgm:spPr/>
      <dgm:t>
        <a:bodyPr/>
        <a:lstStyle/>
        <a:p>
          <a:r>
            <a:rPr lang="en-US" b="1" dirty="0" smtClean="0"/>
            <a:t>Cons: </a:t>
          </a:r>
        </a:p>
        <a:p>
          <a:endParaRPr lang="en-US" dirty="0" smtClean="0"/>
        </a:p>
        <a:p>
          <a:r>
            <a:rPr lang="en-US" dirty="0" smtClean="0"/>
            <a:t>Less flexibility on screening </a:t>
          </a:r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Bigger complex= more opportunities for issues </a:t>
          </a:r>
        </a:p>
        <a:p>
          <a:endParaRPr lang="en-US" dirty="0"/>
        </a:p>
      </dgm:t>
    </dgm:pt>
    <dgm:pt modelId="{6D02509C-7C7C-4C70-AB0F-357FE3456C6B}" type="parTrans" cxnId="{BC3D632C-07A8-450C-AE33-409404E4DFB6}">
      <dgm:prSet/>
      <dgm:spPr/>
      <dgm:t>
        <a:bodyPr/>
        <a:lstStyle/>
        <a:p>
          <a:endParaRPr lang="en-US"/>
        </a:p>
      </dgm:t>
    </dgm:pt>
    <dgm:pt modelId="{3D063C59-460C-447E-A99B-2BA8C08CC455}" type="sibTrans" cxnId="{BC3D632C-07A8-450C-AE33-409404E4DFB6}">
      <dgm:prSet/>
      <dgm:spPr/>
      <dgm:t>
        <a:bodyPr/>
        <a:lstStyle/>
        <a:p>
          <a:endParaRPr lang="en-US"/>
        </a:p>
      </dgm:t>
    </dgm:pt>
    <dgm:pt modelId="{F41A2B3D-B437-463D-A82A-AA2CBF0C3DA0}" type="pres">
      <dgm:prSet presAssocID="{FFEB38D6-33F7-487F-A8C9-37A47034C4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B129D-5FCC-4B04-868E-1C2F0E023A5E}" type="pres">
      <dgm:prSet presAssocID="{F0E19007-2CDE-4391-A8D3-2D2414900FE0}" presName="roof" presStyleLbl="dkBgShp" presStyleIdx="0" presStyleCnt="2" custLinFactNeighborX="-2351" custLinFactNeighborY="-10248"/>
      <dgm:spPr/>
      <dgm:t>
        <a:bodyPr/>
        <a:lstStyle/>
        <a:p>
          <a:endParaRPr lang="en-US"/>
        </a:p>
      </dgm:t>
    </dgm:pt>
    <dgm:pt modelId="{D1FA1627-BD18-4454-BB97-0EEB0CDC993A}" type="pres">
      <dgm:prSet presAssocID="{F0E19007-2CDE-4391-A8D3-2D2414900FE0}" presName="pillars" presStyleCnt="0"/>
      <dgm:spPr/>
    </dgm:pt>
    <dgm:pt modelId="{89CFD804-1E42-4DB0-B92D-ECD607C7F5FB}" type="pres">
      <dgm:prSet presAssocID="{F0E19007-2CDE-4391-A8D3-2D2414900FE0}" presName="pillar1" presStyleLbl="node1" presStyleIdx="0" presStyleCnt="2" custLinFactNeighborX="-4701" custLinFactNeighborY="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5A94A-874E-433C-9306-9A36722585A4}" type="pres">
      <dgm:prSet presAssocID="{83429F83-AC3D-4384-A3FF-397B24036B49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1DC9D-AED7-457A-A03E-5823DAB24AD6}" type="pres">
      <dgm:prSet presAssocID="{F0E19007-2CDE-4391-A8D3-2D2414900FE0}" presName="base" presStyleLbl="dkBgShp" presStyleIdx="1" presStyleCnt="2" custLinFactNeighborX="648" custLinFactNeighborY="-7610"/>
      <dgm:spPr/>
    </dgm:pt>
  </dgm:ptLst>
  <dgm:cxnLst>
    <dgm:cxn modelId="{51A99BD0-5CBD-4A54-898E-4D42A81EDA85}" type="presOf" srcId="{F0E19007-2CDE-4391-A8D3-2D2414900FE0}" destId="{6CCB129D-5FCC-4B04-868E-1C2F0E023A5E}" srcOrd="0" destOrd="0" presId="urn:microsoft.com/office/officeart/2005/8/layout/hList3"/>
    <dgm:cxn modelId="{D318B41A-624D-4387-B47A-D84C02DB9818}" type="presOf" srcId="{FFEB38D6-33F7-487F-A8C9-37A47034C4C7}" destId="{F41A2B3D-B437-463D-A82A-AA2CBF0C3DA0}" srcOrd="0" destOrd="0" presId="urn:microsoft.com/office/officeart/2005/8/layout/hList3"/>
    <dgm:cxn modelId="{0B1BE7B2-82B4-461C-B761-94E38F1F4BD6}" type="presOf" srcId="{83429F83-AC3D-4384-A3FF-397B24036B49}" destId="{EA85A94A-874E-433C-9306-9A36722585A4}" srcOrd="0" destOrd="0" presId="urn:microsoft.com/office/officeart/2005/8/layout/hList3"/>
    <dgm:cxn modelId="{1EAB24F4-BC5D-4A4B-A7F2-3708A81C2E75}" srcId="{FFEB38D6-33F7-487F-A8C9-37A47034C4C7}" destId="{F0E19007-2CDE-4391-A8D3-2D2414900FE0}" srcOrd="0" destOrd="0" parTransId="{601904FE-BD3B-43ED-804B-249769D68E5F}" sibTransId="{8D37737D-C9D3-43E8-BDDF-42B723A0F372}"/>
    <dgm:cxn modelId="{B8EC0505-2CCF-4327-ADAA-FE4DD4C688D7}" type="presOf" srcId="{E9C34675-AB9C-4ED7-B88D-DA90DF301B3E}" destId="{89CFD804-1E42-4DB0-B92D-ECD607C7F5FB}" srcOrd="0" destOrd="0" presId="urn:microsoft.com/office/officeart/2005/8/layout/hList3"/>
    <dgm:cxn modelId="{BC3D632C-07A8-450C-AE33-409404E4DFB6}" srcId="{F0E19007-2CDE-4391-A8D3-2D2414900FE0}" destId="{83429F83-AC3D-4384-A3FF-397B24036B49}" srcOrd="1" destOrd="0" parTransId="{6D02509C-7C7C-4C70-AB0F-357FE3456C6B}" sibTransId="{3D063C59-460C-447E-A99B-2BA8C08CC455}"/>
    <dgm:cxn modelId="{C6B9C967-D789-44E9-AAAA-660F5ED3D284}" srcId="{F0E19007-2CDE-4391-A8D3-2D2414900FE0}" destId="{E9C34675-AB9C-4ED7-B88D-DA90DF301B3E}" srcOrd="0" destOrd="0" parTransId="{924A5C05-D4C3-4203-B9A7-AADB786A8619}" sibTransId="{AD93E989-5FCD-4048-AC16-751CAB4586BD}"/>
    <dgm:cxn modelId="{BF1F6EA9-F4E6-43EC-A00F-B37FEE52A530}" type="presParOf" srcId="{F41A2B3D-B437-463D-A82A-AA2CBF0C3DA0}" destId="{6CCB129D-5FCC-4B04-868E-1C2F0E023A5E}" srcOrd="0" destOrd="0" presId="urn:microsoft.com/office/officeart/2005/8/layout/hList3"/>
    <dgm:cxn modelId="{6D9E81B1-D154-4102-AB98-A3742ED9FDA6}" type="presParOf" srcId="{F41A2B3D-B437-463D-A82A-AA2CBF0C3DA0}" destId="{D1FA1627-BD18-4454-BB97-0EEB0CDC993A}" srcOrd="1" destOrd="0" presId="urn:microsoft.com/office/officeart/2005/8/layout/hList3"/>
    <dgm:cxn modelId="{BE6D8FD5-DC97-4595-B583-2384CEF7AF3C}" type="presParOf" srcId="{D1FA1627-BD18-4454-BB97-0EEB0CDC993A}" destId="{89CFD804-1E42-4DB0-B92D-ECD607C7F5FB}" srcOrd="0" destOrd="0" presId="urn:microsoft.com/office/officeart/2005/8/layout/hList3"/>
    <dgm:cxn modelId="{A5B1CB2B-3976-4D90-968B-E68D5164360A}" type="presParOf" srcId="{D1FA1627-BD18-4454-BB97-0EEB0CDC993A}" destId="{EA85A94A-874E-433C-9306-9A36722585A4}" srcOrd="1" destOrd="0" presId="urn:microsoft.com/office/officeart/2005/8/layout/hList3"/>
    <dgm:cxn modelId="{0FC5A934-E038-452C-8D6C-62801558E264}" type="presParOf" srcId="{F41A2B3D-B437-463D-A82A-AA2CBF0C3DA0}" destId="{3C61DC9D-AED7-457A-A03E-5823DAB24AD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EC1D13-8418-4410-A095-AFDF015945C6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D9E6A-6CCA-4C71-9CC7-E3C966B95FD9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Maximize Return on Investment </a:t>
          </a:r>
          <a:endParaRPr lang="en-US" dirty="0">
            <a:solidFill>
              <a:schemeClr val="accent2"/>
            </a:solidFill>
          </a:endParaRPr>
        </a:p>
      </dgm:t>
    </dgm:pt>
    <dgm:pt modelId="{2BF678A8-759C-4ABB-B8A5-176E7168DC0B}" type="parTrans" cxnId="{EA0B8DCD-D003-4272-A926-1F63C481B147}">
      <dgm:prSet/>
      <dgm:spPr/>
      <dgm:t>
        <a:bodyPr/>
        <a:lstStyle/>
        <a:p>
          <a:endParaRPr lang="en-US"/>
        </a:p>
      </dgm:t>
    </dgm:pt>
    <dgm:pt modelId="{798E3E59-46A1-47D1-A0B6-E617BA105027}" type="sibTrans" cxnId="{EA0B8DCD-D003-4272-A926-1F63C481B147}">
      <dgm:prSet/>
      <dgm:spPr/>
      <dgm:t>
        <a:bodyPr/>
        <a:lstStyle/>
        <a:p>
          <a:endParaRPr lang="en-US"/>
        </a:p>
      </dgm:t>
    </dgm:pt>
    <dgm:pt modelId="{AC367DB3-1620-4B07-9183-6D93A64A584A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Reduce </a:t>
          </a:r>
        </a:p>
        <a:p>
          <a:r>
            <a:rPr lang="en-US" dirty="0" smtClean="0">
              <a:solidFill>
                <a:schemeClr val="accent2"/>
              </a:solidFill>
            </a:rPr>
            <a:t>Risk/Liability</a:t>
          </a:r>
          <a:endParaRPr lang="en-US" dirty="0">
            <a:solidFill>
              <a:schemeClr val="accent2"/>
            </a:solidFill>
          </a:endParaRPr>
        </a:p>
      </dgm:t>
    </dgm:pt>
    <dgm:pt modelId="{CEB2FA52-745C-464F-B4CF-9D97F3736414}" type="parTrans" cxnId="{CF5139B4-C642-4A55-9145-2790F045CB21}">
      <dgm:prSet/>
      <dgm:spPr/>
      <dgm:t>
        <a:bodyPr/>
        <a:lstStyle/>
        <a:p>
          <a:endParaRPr lang="en-US"/>
        </a:p>
      </dgm:t>
    </dgm:pt>
    <dgm:pt modelId="{BEACA07E-C85E-451D-9F16-AA2EC51EB821}" type="sibTrans" cxnId="{CF5139B4-C642-4A55-9145-2790F045CB21}">
      <dgm:prSet/>
      <dgm:spPr/>
      <dgm:t>
        <a:bodyPr/>
        <a:lstStyle/>
        <a:p>
          <a:endParaRPr lang="en-US"/>
        </a:p>
      </dgm:t>
    </dgm:pt>
    <dgm:pt modelId="{50DA3E88-A954-4C24-8858-CBC55127E467}" type="pres">
      <dgm:prSet presAssocID="{24EC1D13-8418-4410-A095-AFDF015945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951FA-D3D1-48D7-B45E-95D22286D632}" type="pres">
      <dgm:prSet presAssocID="{151D9E6A-6CCA-4C71-9CC7-E3C966B95FD9}" presName="upArrow" presStyleLbl="node1" presStyleIdx="0" presStyleCnt="2" custScaleX="51994" custScaleY="63974" custLinFactX="100000" custLinFactY="17613" custLinFactNeighborX="140236" custLinFactNeighborY="100000"/>
      <dgm:spPr/>
    </dgm:pt>
    <dgm:pt modelId="{3D5694A9-D06A-4150-B4F6-0C5A39062BE6}" type="pres">
      <dgm:prSet presAssocID="{151D9E6A-6CCA-4C71-9CC7-E3C966B95FD9}" presName="upArrowText" presStyleLbl="revTx" presStyleIdx="0" presStyleCnt="2" custScaleX="71683" custScaleY="53807" custLinFactY="33846" custLinFactNeighborX="373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113E7-8B0E-45AC-955F-5236E571375A}" type="pres">
      <dgm:prSet presAssocID="{AC367DB3-1620-4B07-9183-6D93A64A584A}" presName="downArrow" presStyleLbl="node1" presStyleIdx="1" presStyleCnt="2" custScaleX="55807" custScaleY="68064" custLinFactY="-3905" custLinFactNeighborX="-39470" custLinFactNeighborY="-100000"/>
      <dgm:spPr/>
    </dgm:pt>
    <dgm:pt modelId="{46C3FB8C-A7DE-4848-8B51-CA2E4DF5394F}" type="pres">
      <dgm:prSet presAssocID="{AC367DB3-1620-4B07-9183-6D93A64A584A}" presName="downArrowText" presStyleLbl="revTx" presStyleIdx="1" presStyleCnt="2" custScaleY="71509" custLinFactY="-13872" custLinFactNeighborX="-456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139B4-C642-4A55-9145-2790F045CB21}" srcId="{24EC1D13-8418-4410-A095-AFDF015945C6}" destId="{AC367DB3-1620-4B07-9183-6D93A64A584A}" srcOrd="1" destOrd="0" parTransId="{CEB2FA52-745C-464F-B4CF-9D97F3736414}" sibTransId="{BEACA07E-C85E-451D-9F16-AA2EC51EB821}"/>
    <dgm:cxn modelId="{72B84298-571E-4624-838E-2DF83A6AF655}" type="presOf" srcId="{24EC1D13-8418-4410-A095-AFDF015945C6}" destId="{50DA3E88-A954-4C24-8858-CBC55127E467}" srcOrd="0" destOrd="0" presId="urn:microsoft.com/office/officeart/2005/8/layout/arrow4"/>
    <dgm:cxn modelId="{4BAD8D90-785A-44EF-AD10-40F8E3B798FA}" type="presOf" srcId="{AC367DB3-1620-4B07-9183-6D93A64A584A}" destId="{46C3FB8C-A7DE-4848-8B51-CA2E4DF5394F}" srcOrd="0" destOrd="0" presId="urn:microsoft.com/office/officeart/2005/8/layout/arrow4"/>
    <dgm:cxn modelId="{EA0B8DCD-D003-4272-A926-1F63C481B147}" srcId="{24EC1D13-8418-4410-A095-AFDF015945C6}" destId="{151D9E6A-6CCA-4C71-9CC7-E3C966B95FD9}" srcOrd="0" destOrd="0" parTransId="{2BF678A8-759C-4ABB-B8A5-176E7168DC0B}" sibTransId="{798E3E59-46A1-47D1-A0B6-E617BA105027}"/>
    <dgm:cxn modelId="{BC46DAA9-D67E-47FE-891E-BCDBA9B8D960}" type="presOf" srcId="{151D9E6A-6CCA-4C71-9CC7-E3C966B95FD9}" destId="{3D5694A9-D06A-4150-B4F6-0C5A39062BE6}" srcOrd="0" destOrd="0" presId="urn:microsoft.com/office/officeart/2005/8/layout/arrow4"/>
    <dgm:cxn modelId="{88847D12-48AF-4882-86F8-0C1983E9B63C}" type="presParOf" srcId="{50DA3E88-A954-4C24-8858-CBC55127E467}" destId="{6D4951FA-D3D1-48D7-B45E-95D22286D632}" srcOrd="0" destOrd="0" presId="urn:microsoft.com/office/officeart/2005/8/layout/arrow4"/>
    <dgm:cxn modelId="{697B8FDB-2073-4395-9E0C-7BBB5BFD38E0}" type="presParOf" srcId="{50DA3E88-A954-4C24-8858-CBC55127E467}" destId="{3D5694A9-D06A-4150-B4F6-0C5A39062BE6}" srcOrd="1" destOrd="0" presId="urn:microsoft.com/office/officeart/2005/8/layout/arrow4"/>
    <dgm:cxn modelId="{53CB2161-66E7-4C3F-98C2-40700FA9ED8F}" type="presParOf" srcId="{50DA3E88-A954-4C24-8858-CBC55127E467}" destId="{C4B113E7-8B0E-45AC-955F-5236E571375A}" srcOrd="2" destOrd="0" presId="urn:microsoft.com/office/officeart/2005/8/layout/arrow4"/>
    <dgm:cxn modelId="{87C4A5C2-21BA-4498-B7E6-396E11CA5FF4}" type="presParOf" srcId="{50DA3E88-A954-4C24-8858-CBC55127E467}" destId="{46C3FB8C-A7DE-4848-8B51-CA2E4DF5394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7AD23A-C4B1-4FE0-BE78-F4CBE96C0D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79EBD-DF32-4465-94A8-3D54E411C18E}">
      <dgm:prSet phldrT="[Text]"/>
      <dgm:spPr/>
      <dgm:t>
        <a:bodyPr/>
        <a:lstStyle/>
        <a:p>
          <a:r>
            <a:rPr lang="en-US" dirty="0" smtClean="0"/>
            <a:t>Financial </a:t>
          </a:r>
          <a:endParaRPr lang="en-US" dirty="0"/>
        </a:p>
      </dgm:t>
    </dgm:pt>
    <dgm:pt modelId="{C1ADCE6B-314F-432C-8C4E-AF9D03983DE9}" type="parTrans" cxnId="{E7323D55-3D25-49F9-80D3-4F8E9891F204}">
      <dgm:prSet/>
      <dgm:spPr/>
      <dgm:t>
        <a:bodyPr/>
        <a:lstStyle/>
        <a:p>
          <a:endParaRPr lang="en-US"/>
        </a:p>
      </dgm:t>
    </dgm:pt>
    <dgm:pt modelId="{06D627FF-4643-4CF3-ADD7-EF110DDA025D}" type="sibTrans" cxnId="{E7323D55-3D25-49F9-80D3-4F8E9891F204}">
      <dgm:prSet/>
      <dgm:spPr/>
      <dgm:t>
        <a:bodyPr/>
        <a:lstStyle/>
        <a:p>
          <a:endParaRPr lang="en-US"/>
        </a:p>
      </dgm:t>
    </dgm:pt>
    <dgm:pt modelId="{98B8664D-D212-4FA1-AB81-CFECE32BDADE}">
      <dgm:prSet phldrT="[Text]"/>
      <dgm:spPr/>
      <dgm:t>
        <a:bodyPr/>
        <a:lstStyle/>
        <a:p>
          <a:r>
            <a:rPr lang="en-US" dirty="0" smtClean="0"/>
            <a:t>Non-Financial </a:t>
          </a:r>
          <a:endParaRPr lang="en-US" dirty="0"/>
        </a:p>
      </dgm:t>
    </dgm:pt>
    <dgm:pt modelId="{8E9351D7-D1CC-486C-B34F-A20C6793B81F}" type="parTrans" cxnId="{1DF7093F-9BD8-4FBE-A1A1-617D77256AD6}">
      <dgm:prSet/>
      <dgm:spPr/>
      <dgm:t>
        <a:bodyPr/>
        <a:lstStyle/>
        <a:p>
          <a:endParaRPr lang="en-US"/>
        </a:p>
      </dgm:t>
    </dgm:pt>
    <dgm:pt modelId="{B3578254-3EED-45BF-AB39-9BCBE4D1780A}" type="sibTrans" cxnId="{1DF7093F-9BD8-4FBE-A1A1-617D77256AD6}">
      <dgm:prSet/>
      <dgm:spPr/>
      <dgm:t>
        <a:bodyPr/>
        <a:lstStyle/>
        <a:p>
          <a:endParaRPr lang="en-US"/>
        </a:p>
      </dgm:t>
    </dgm:pt>
    <dgm:pt modelId="{CE0AF1CB-8E60-4C8B-B80B-BA346A565310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Master Leasing</a:t>
          </a:r>
          <a:endParaRPr lang="en-US" dirty="0">
            <a:solidFill>
              <a:schemeClr val="accent2"/>
            </a:solidFill>
          </a:endParaRPr>
        </a:p>
      </dgm:t>
    </dgm:pt>
    <dgm:pt modelId="{33645C91-01E6-4E49-A2D7-BC5A25C8247E}" type="parTrans" cxnId="{5B7E7950-5182-4002-8D8A-110414E7C306}">
      <dgm:prSet/>
      <dgm:spPr/>
      <dgm:t>
        <a:bodyPr/>
        <a:lstStyle/>
        <a:p>
          <a:endParaRPr lang="en-US"/>
        </a:p>
      </dgm:t>
    </dgm:pt>
    <dgm:pt modelId="{A507A097-165C-436A-95E1-28BA50B1FE3A}" type="sibTrans" cxnId="{5B7E7950-5182-4002-8D8A-110414E7C306}">
      <dgm:prSet/>
      <dgm:spPr/>
      <dgm:t>
        <a:bodyPr/>
        <a:lstStyle/>
        <a:p>
          <a:endParaRPr lang="en-US"/>
        </a:p>
      </dgm:t>
    </dgm:pt>
    <dgm:pt modelId="{5C66741D-6C34-466C-9ABC-1E27D288C962}">
      <dgm:prSet phldrT="[Text]"/>
      <dgm:spPr/>
      <dgm:t>
        <a:bodyPr/>
        <a:lstStyle/>
        <a:p>
          <a:r>
            <a:rPr lang="en-US" b="0" i="0" u="none" strike="noStrike" cap="none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Leasing bonus</a:t>
          </a:r>
          <a:endParaRPr lang="en-US" dirty="0">
            <a:solidFill>
              <a:srgbClr val="C00000"/>
            </a:solidFill>
          </a:endParaRPr>
        </a:p>
      </dgm:t>
    </dgm:pt>
    <dgm:pt modelId="{BA763121-887C-4CBC-A0D8-F2BC5378F58B}" type="sibTrans" cxnId="{7B1E2A66-E6EA-4E41-8650-EF08B14CDE71}">
      <dgm:prSet/>
      <dgm:spPr/>
      <dgm:t>
        <a:bodyPr/>
        <a:lstStyle/>
        <a:p>
          <a:endParaRPr lang="en-US"/>
        </a:p>
      </dgm:t>
    </dgm:pt>
    <dgm:pt modelId="{A6D64ACD-7EE3-4F8D-B924-DDC2A8ACB883}" type="parTrans" cxnId="{7B1E2A66-E6EA-4E41-8650-EF08B14CDE71}">
      <dgm:prSet/>
      <dgm:spPr/>
      <dgm:t>
        <a:bodyPr/>
        <a:lstStyle/>
        <a:p>
          <a:endParaRPr lang="en-US"/>
        </a:p>
      </dgm:t>
    </dgm:pt>
    <dgm:pt modelId="{870F5B35-E646-4B8E-B49B-3ABB8BF04152}">
      <dgm:prSet phldrT="[Text]"/>
      <dgm:spPr/>
      <dgm:t>
        <a:bodyPr/>
        <a:lstStyle/>
        <a:p>
          <a:pPr rtl="0"/>
          <a:r>
            <a:rPr lang="en-US" b="0" i="0" u="none" strike="noStrike" cap="none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Increased deposits</a:t>
          </a:r>
          <a:endParaRPr lang="en-US" b="0" i="0" u="none" strike="noStrike" cap="none" dirty="0">
            <a:solidFill>
              <a:schemeClr val="accent2"/>
            </a:solidFill>
            <a:latin typeface="Arial"/>
            <a:ea typeface="Arial"/>
            <a:cs typeface="Arial"/>
            <a:sym typeface="Arial"/>
          </a:endParaRPr>
        </a:p>
      </dgm:t>
    </dgm:pt>
    <dgm:pt modelId="{40E2F9D4-DCC5-483E-A83A-B45B8F5CF9F6}" type="parTrans" cxnId="{091EC7BF-17DD-4E60-9E37-493E43ACC241}">
      <dgm:prSet/>
      <dgm:spPr/>
      <dgm:t>
        <a:bodyPr/>
        <a:lstStyle/>
        <a:p>
          <a:endParaRPr lang="en-US"/>
        </a:p>
      </dgm:t>
    </dgm:pt>
    <dgm:pt modelId="{87C8596C-576E-4096-A1DC-2CC2DDF3254E}" type="sibTrans" cxnId="{091EC7BF-17DD-4E60-9E37-493E43ACC241}">
      <dgm:prSet/>
      <dgm:spPr/>
      <dgm:t>
        <a:bodyPr/>
        <a:lstStyle/>
        <a:p>
          <a:endParaRPr lang="en-US"/>
        </a:p>
      </dgm:t>
    </dgm:pt>
    <dgm:pt modelId="{28B67F32-966B-453E-958E-4B489F13F4BA}">
      <dgm:prSet/>
      <dgm:spPr/>
      <dgm:t>
        <a:bodyPr/>
        <a:lstStyle/>
        <a:p>
          <a:r>
            <a:rPr lang="en-US" b="1" u="sng" dirty="0" smtClean="0">
              <a:solidFill>
                <a:schemeClr val="accent2"/>
              </a:solidFill>
            </a:rPr>
            <a:t>Increased capacity</a:t>
          </a:r>
          <a:endParaRPr lang="en-US" b="1" u="sng" dirty="0">
            <a:solidFill>
              <a:schemeClr val="accent2"/>
            </a:solidFill>
          </a:endParaRPr>
        </a:p>
      </dgm:t>
    </dgm:pt>
    <dgm:pt modelId="{E6656BBE-8A2A-4B9D-AFD5-312C7638D0FB}" type="parTrans" cxnId="{C4140867-0B1F-4BE0-A2EE-DE93F419DEC8}">
      <dgm:prSet/>
      <dgm:spPr/>
      <dgm:t>
        <a:bodyPr/>
        <a:lstStyle/>
        <a:p>
          <a:endParaRPr lang="en-US"/>
        </a:p>
      </dgm:t>
    </dgm:pt>
    <dgm:pt modelId="{4146F2F7-7F5A-4238-8DFD-BEBE93423CC3}" type="sibTrans" cxnId="{C4140867-0B1F-4BE0-A2EE-DE93F419DEC8}">
      <dgm:prSet/>
      <dgm:spPr/>
      <dgm:t>
        <a:bodyPr/>
        <a:lstStyle/>
        <a:p>
          <a:endParaRPr lang="en-US"/>
        </a:p>
      </dgm:t>
    </dgm:pt>
    <dgm:pt modelId="{59C5AD97-1BC9-491D-B1E3-29B701ACECC7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Risk/Insurance funds</a:t>
          </a:r>
          <a:endParaRPr lang="en-US" dirty="0">
            <a:solidFill>
              <a:srgbClr val="C00000"/>
            </a:solidFill>
          </a:endParaRPr>
        </a:p>
      </dgm:t>
    </dgm:pt>
    <dgm:pt modelId="{BC288CF4-7B76-43D2-A410-1148C0F7EF9A}" type="parTrans" cxnId="{3D5DDD58-458F-421F-96FE-B9DB9B962ABA}">
      <dgm:prSet/>
      <dgm:spPr/>
      <dgm:t>
        <a:bodyPr/>
        <a:lstStyle/>
        <a:p>
          <a:endParaRPr lang="en-US"/>
        </a:p>
      </dgm:t>
    </dgm:pt>
    <dgm:pt modelId="{6F65827D-8B77-4F48-B301-4C6BAC507C8C}" type="sibTrans" cxnId="{3D5DDD58-458F-421F-96FE-B9DB9B962ABA}">
      <dgm:prSet/>
      <dgm:spPr/>
      <dgm:t>
        <a:bodyPr/>
        <a:lstStyle/>
        <a:p>
          <a:endParaRPr lang="en-US"/>
        </a:p>
      </dgm:t>
    </dgm:pt>
    <dgm:pt modelId="{A10BC19A-9A57-4A1E-B144-8946443DD219}" type="pres">
      <dgm:prSet presAssocID="{CB7AD23A-C4B1-4FE0-BE78-F4CBE96C0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36801-7841-4AFF-9BF6-057D34CA7B34}" type="pres">
      <dgm:prSet presAssocID="{02279EBD-DF32-4465-94A8-3D54E411C18E}" presName="parentText" presStyleLbl="node1" presStyleIdx="0" presStyleCnt="2" custLinFactNeighborY="-21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AACA1-8AB5-4D72-933A-6B21A6F89F9F}" type="pres">
      <dgm:prSet presAssocID="{02279EBD-DF32-4465-94A8-3D54E411C1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C0339-27CF-44B5-86BB-F20A1A60B472}" type="pres">
      <dgm:prSet presAssocID="{98B8664D-D212-4FA1-AB81-CFECE32BDAD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C6C11-0E03-4E72-9777-2D6D946F397A}" type="pres">
      <dgm:prSet presAssocID="{98B8664D-D212-4FA1-AB81-CFECE32BDAD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E7950-5182-4002-8D8A-110414E7C306}" srcId="{98B8664D-D212-4FA1-AB81-CFECE32BDADE}" destId="{CE0AF1CB-8E60-4C8B-B80B-BA346A565310}" srcOrd="0" destOrd="0" parTransId="{33645C91-01E6-4E49-A2D7-BC5A25C8247E}" sibTransId="{A507A097-165C-436A-95E1-28BA50B1FE3A}"/>
    <dgm:cxn modelId="{3D5DDD58-458F-421F-96FE-B9DB9B962ABA}" srcId="{02279EBD-DF32-4465-94A8-3D54E411C18E}" destId="{59C5AD97-1BC9-491D-B1E3-29B701ACECC7}" srcOrd="1" destOrd="0" parTransId="{BC288CF4-7B76-43D2-A410-1148C0F7EF9A}" sibTransId="{6F65827D-8B77-4F48-B301-4C6BAC507C8C}"/>
    <dgm:cxn modelId="{ED0F13F5-663F-44BB-9262-0A45C122CB18}" type="presOf" srcId="{5C66741D-6C34-466C-9ABC-1E27D288C962}" destId="{FCBAACA1-8AB5-4D72-933A-6B21A6F89F9F}" srcOrd="0" destOrd="0" presId="urn:microsoft.com/office/officeart/2005/8/layout/vList2"/>
    <dgm:cxn modelId="{0D3A2DE6-9521-4B32-9CA0-C59033905C9A}" type="presOf" srcId="{59C5AD97-1BC9-491D-B1E3-29B701ACECC7}" destId="{FCBAACA1-8AB5-4D72-933A-6B21A6F89F9F}" srcOrd="0" destOrd="1" presId="urn:microsoft.com/office/officeart/2005/8/layout/vList2"/>
    <dgm:cxn modelId="{09728D7B-5CDA-4DAC-9587-D52A88A45B8C}" type="presOf" srcId="{98B8664D-D212-4FA1-AB81-CFECE32BDADE}" destId="{7B3C0339-27CF-44B5-86BB-F20A1A60B472}" srcOrd="0" destOrd="0" presId="urn:microsoft.com/office/officeart/2005/8/layout/vList2"/>
    <dgm:cxn modelId="{091EC7BF-17DD-4E60-9E37-493E43ACC241}" srcId="{02279EBD-DF32-4465-94A8-3D54E411C18E}" destId="{870F5B35-E646-4B8E-B49B-3ABB8BF04152}" srcOrd="2" destOrd="0" parTransId="{40E2F9D4-DCC5-483E-A83A-B45B8F5CF9F6}" sibTransId="{87C8596C-576E-4096-A1DC-2CC2DDF3254E}"/>
    <dgm:cxn modelId="{422D4419-E20F-4A46-A564-83E84CDA616B}" type="presOf" srcId="{28B67F32-966B-453E-958E-4B489F13F4BA}" destId="{F37C6C11-0E03-4E72-9777-2D6D946F397A}" srcOrd="0" destOrd="1" presId="urn:microsoft.com/office/officeart/2005/8/layout/vList2"/>
    <dgm:cxn modelId="{7B1E2A66-E6EA-4E41-8650-EF08B14CDE71}" srcId="{02279EBD-DF32-4465-94A8-3D54E411C18E}" destId="{5C66741D-6C34-466C-9ABC-1E27D288C962}" srcOrd="0" destOrd="0" parTransId="{A6D64ACD-7EE3-4F8D-B924-DDC2A8ACB883}" sibTransId="{BA763121-887C-4CBC-A0D8-F2BC5378F58B}"/>
    <dgm:cxn modelId="{BA360A92-0751-4432-8C76-1B4B0F0C22DB}" type="presOf" srcId="{870F5B35-E646-4B8E-B49B-3ABB8BF04152}" destId="{FCBAACA1-8AB5-4D72-933A-6B21A6F89F9F}" srcOrd="0" destOrd="2" presId="urn:microsoft.com/office/officeart/2005/8/layout/vList2"/>
    <dgm:cxn modelId="{C4140867-0B1F-4BE0-A2EE-DE93F419DEC8}" srcId="{98B8664D-D212-4FA1-AB81-CFECE32BDADE}" destId="{28B67F32-966B-453E-958E-4B489F13F4BA}" srcOrd="1" destOrd="0" parTransId="{E6656BBE-8A2A-4B9D-AFD5-312C7638D0FB}" sibTransId="{4146F2F7-7F5A-4238-8DFD-BEBE93423CC3}"/>
    <dgm:cxn modelId="{1DF7093F-9BD8-4FBE-A1A1-617D77256AD6}" srcId="{CB7AD23A-C4B1-4FE0-BE78-F4CBE96C0D53}" destId="{98B8664D-D212-4FA1-AB81-CFECE32BDADE}" srcOrd="1" destOrd="0" parTransId="{8E9351D7-D1CC-486C-B34F-A20C6793B81F}" sibTransId="{B3578254-3EED-45BF-AB39-9BCBE4D1780A}"/>
    <dgm:cxn modelId="{D23B35D1-D8A3-4834-81F6-B255CA9B15F5}" type="presOf" srcId="{CB7AD23A-C4B1-4FE0-BE78-F4CBE96C0D53}" destId="{A10BC19A-9A57-4A1E-B144-8946443DD219}" srcOrd="0" destOrd="0" presId="urn:microsoft.com/office/officeart/2005/8/layout/vList2"/>
    <dgm:cxn modelId="{E7323D55-3D25-49F9-80D3-4F8E9891F204}" srcId="{CB7AD23A-C4B1-4FE0-BE78-F4CBE96C0D53}" destId="{02279EBD-DF32-4465-94A8-3D54E411C18E}" srcOrd="0" destOrd="0" parTransId="{C1ADCE6B-314F-432C-8C4E-AF9D03983DE9}" sibTransId="{06D627FF-4643-4CF3-ADD7-EF110DDA025D}"/>
    <dgm:cxn modelId="{38A20B4E-761E-40FE-BB3E-156EEFFFAF68}" type="presOf" srcId="{02279EBD-DF32-4465-94A8-3D54E411C18E}" destId="{73C36801-7841-4AFF-9BF6-057D34CA7B34}" srcOrd="0" destOrd="0" presId="urn:microsoft.com/office/officeart/2005/8/layout/vList2"/>
    <dgm:cxn modelId="{85F8A7E9-E6DB-4F14-9BBD-E4D8113E3D9D}" type="presOf" srcId="{CE0AF1CB-8E60-4C8B-B80B-BA346A565310}" destId="{F37C6C11-0E03-4E72-9777-2D6D946F397A}" srcOrd="0" destOrd="0" presId="urn:microsoft.com/office/officeart/2005/8/layout/vList2"/>
    <dgm:cxn modelId="{6ECDD801-7038-4786-8594-4130DAABAE13}" type="presParOf" srcId="{A10BC19A-9A57-4A1E-B144-8946443DD219}" destId="{73C36801-7841-4AFF-9BF6-057D34CA7B34}" srcOrd="0" destOrd="0" presId="urn:microsoft.com/office/officeart/2005/8/layout/vList2"/>
    <dgm:cxn modelId="{D06A371B-6E00-4FA7-BAE5-626ABF251D74}" type="presParOf" srcId="{A10BC19A-9A57-4A1E-B144-8946443DD219}" destId="{FCBAACA1-8AB5-4D72-933A-6B21A6F89F9F}" srcOrd="1" destOrd="0" presId="urn:microsoft.com/office/officeart/2005/8/layout/vList2"/>
    <dgm:cxn modelId="{3E14FADB-3B92-4A53-9B2C-67A8EB76D082}" type="presParOf" srcId="{A10BC19A-9A57-4A1E-B144-8946443DD219}" destId="{7B3C0339-27CF-44B5-86BB-F20A1A60B472}" srcOrd="2" destOrd="0" presId="urn:microsoft.com/office/officeart/2005/8/layout/vList2"/>
    <dgm:cxn modelId="{C08FA95E-7FE4-4F28-A414-2F3DF4C60103}" type="presParOf" srcId="{A10BC19A-9A57-4A1E-B144-8946443DD219}" destId="{F37C6C11-0E03-4E72-9777-2D6D946F39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E8AA7F-3935-4F04-89D2-D0D85D7B610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59499-1AF9-463B-A7E9-815801468659}">
      <dgm:prSet phldrT="[Text]"/>
      <dgm:spPr/>
      <dgm:t>
        <a:bodyPr/>
        <a:lstStyle/>
        <a:p>
          <a:r>
            <a:rPr lang="en-US" dirty="0" smtClean="0"/>
            <a:t>Recruitment and Housing Search Assistance </a:t>
          </a:r>
          <a:endParaRPr lang="en-US" dirty="0"/>
        </a:p>
      </dgm:t>
    </dgm:pt>
    <dgm:pt modelId="{FB2AE064-8244-431E-A401-45E7F7CDC53B}" type="parTrans" cxnId="{F694625A-B30A-4FA6-9C13-9C9868692A7C}">
      <dgm:prSet/>
      <dgm:spPr/>
      <dgm:t>
        <a:bodyPr/>
        <a:lstStyle/>
        <a:p>
          <a:endParaRPr lang="en-US"/>
        </a:p>
      </dgm:t>
    </dgm:pt>
    <dgm:pt modelId="{90574E9B-F279-4129-91B1-0D5C7752B10A}" type="sibTrans" cxnId="{F694625A-B30A-4FA6-9C13-9C9868692A7C}">
      <dgm:prSet/>
      <dgm:spPr/>
      <dgm:t>
        <a:bodyPr/>
        <a:lstStyle/>
        <a:p>
          <a:endParaRPr lang="en-US"/>
        </a:p>
      </dgm:t>
    </dgm:pt>
    <dgm:pt modelId="{E6194550-74DC-4E74-A467-200E13FECE9C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060FA1E1-FD72-4336-A49F-53222C32105F}" type="parTrans" cxnId="{C5D89ECE-6D3D-4E96-AAA8-C309BD563C19}">
      <dgm:prSet/>
      <dgm:spPr/>
      <dgm:t>
        <a:bodyPr/>
        <a:lstStyle/>
        <a:p>
          <a:endParaRPr lang="en-US"/>
        </a:p>
      </dgm:t>
    </dgm:pt>
    <dgm:pt modelId="{BF0DC929-BD99-4C9A-9DAB-7CFFE1B9C1BF}" type="sibTrans" cxnId="{C5D89ECE-6D3D-4E96-AAA8-C309BD563C19}">
      <dgm:prSet/>
      <dgm:spPr/>
      <dgm:t>
        <a:bodyPr/>
        <a:lstStyle/>
        <a:p>
          <a:endParaRPr lang="en-US"/>
        </a:p>
      </dgm:t>
    </dgm:pt>
    <dgm:pt modelId="{1429F582-C2DD-420A-B04A-1D710AD58271}">
      <dgm:prSet phldrT="[Text]"/>
      <dgm:spPr/>
      <dgm:t>
        <a:bodyPr/>
        <a:lstStyle/>
        <a:p>
          <a:r>
            <a:rPr lang="en-US" dirty="0" smtClean="0"/>
            <a:t>Education, Training, and TA</a:t>
          </a:r>
          <a:endParaRPr lang="en-US" dirty="0"/>
        </a:p>
      </dgm:t>
    </dgm:pt>
    <dgm:pt modelId="{3BB105A4-BC28-451E-9A3B-B0C18936083D}" type="parTrans" cxnId="{11B39BBB-6CF6-4D59-9113-B5F2D9C70FD8}">
      <dgm:prSet/>
      <dgm:spPr/>
      <dgm:t>
        <a:bodyPr/>
        <a:lstStyle/>
        <a:p>
          <a:endParaRPr lang="en-US"/>
        </a:p>
      </dgm:t>
    </dgm:pt>
    <dgm:pt modelId="{C38D6AA6-1603-4ACA-ABA4-A04AE47E96D0}" type="sibTrans" cxnId="{11B39BBB-6CF6-4D59-9113-B5F2D9C70FD8}">
      <dgm:prSet/>
      <dgm:spPr/>
      <dgm:t>
        <a:bodyPr/>
        <a:lstStyle/>
        <a:p>
          <a:endParaRPr lang="en-US"/>
        </a:p>
      </dgm:t>
    </dgm:pt>
    <dgm:pt modelId="{34809238-820D-4162-BD86-3F99DFAA3808}" type="pres">
      <dgm:prSet presAssocID="{4BE8AA7F-3935-4F04-89D2-D0D85D7B61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D1283-0482-4D1B-9A89-AEC9F45A0669}" type="pres">
      <dgm:prSet presAssocID="{C8A59499-1AF9-463B-A7E9-81580146865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E6FE6-D04A-4D6D-BF4C-6D449F21D7FD}" type="pres">
      <dgm:prSet presAssocID="{90574E9B-F279-4129-91B1-0D5C7752B10A}" presName="space" presStyleCnt="0"/>
      <dgm:spPr/>
    </dgm:pt>
    <dgm:pt modelId="{DD3739B2-3925-4011-A920-9B940CA0E486}" type="pres">
      <dgm:prSet presAssocID="{E6194550-74DC-4E74-A467-200E13FECE9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79D0A-5B4E-4DBC-998F-2C0F915F59D3}" type="pres">
      <dgm:prSet presAssocID="{BF0DC929-BD99-4C9A-9DAB-7CFFE1B9C1BF}" presName="space" presStyleCnt="0"/>
      <dgm:spPr/>
    </dgm:pt>
    <dgm:pt modelId="{47FC9F8E-B38F-4901-9902-F9F2340E080A}" type="pres">
      <dgm:prSet presAssocID="{1429F582-C2DD-420A-B04A-1D710AD5827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73404-6FCE-443A-B9D1-89BC5CF162E0}" type="presOf" srcId="{E6194550-74DC-4E74-A467-200E13FECE9C}" destId="{DD3739B2-3925-4011-A920-9B940CA0E486}" srcOrd="0" destOrd="0" presId="urn:microsoft.com/office/officeart/2005/8/layout/venn3"/>
    <dgm:cxn modelId="{FEF44892-BFF2-4D07-8A78-24B5A54EA13C}" type="presOf" srcId="{4BE8AA7F-3935-4F04-89D2-D0D85D7B610C}" destId="{34809238-820D-4162-BD86-3F99DFAA3808}" srcOrd="0" destOrd="0" presId="urn:microsoft.com/office/officeart/2005/8/layout/venn3"/>
    <dgm:cxn modelId="{914B653A-5570-4D94-BB99-8679A6BF15D5}" type="presOf" srcId="{C8A59499-1AF9-463B-A7E9-815801468659}" destId="{1BAD1283-0482-4D1B-9A89-AEC9F45A0669}" srcOrd="0" destOrd="0" presId="urn:microsoft.com/office/officeart/2005/8/layout/venn3"/>
    <dgm:cxn modelId="{4B805539-29B4-4775-96CB-F9E49D5529D6}" type="presOf" srcId="{1429F582-C2DD-420A-B04A-1D710AD58271}" destId="{47FC9F8E-B38F-4901-9902-F9F2340E080A}" srcOrd="0" destOrd="0" presId="urn:microsoft.com/office/officeart/2005/8/layout/venn3"/>
    <dgm:cxn modelId="{F694625A-B30A-4FA6-9C13-9C9868692A7C}" srcId="{4BE8AA7F-3935-4F04-89D2-D0D85D7B610C}" destId="{C8A59499-1AF9-463B-A7E9-815801468659}" srcOrd="0" destOrd="0" parTransId="{FB2AE064-8244-431E-A401-45E7F7CDC53B}" sibTransId="{90574E9B-F279-4129-91B1-0D5C7752B10A}"/>
    <dgm:cxn modelId="{11B39BBB-6CF6-4D59-9113-B5F2D9C70FD8}" srcId="{4BE8AA7F-3935-4F04-89D2-D0D85D7B610C}" destId="{1429F582-C2DD-420A-B04A-1D710AD58271}" srcOrd="2" destOrd="0" parTransId="{3BB105A4-BC28-451E-9A3B-B0C18936083D}" sibTransId="{C38D6AA6-1603-4ACA-ABA4-A04AE47E96D0}"/>
    <dgm:cxn modelId="{C5D89ECE-6D3D-4E96-AAA8-C309BD563C19}" srcId="{4BE8AA7F-3935-4F04-89D2-D0D85D7B610C}" destId="{E6194550-74DC-4E74-A467-200E13FECE9C}" srcOrd="1" destOrd="0" parTransId="{060FA1E1-FD72-4336-A49F-53222C32105F}" sibTransId="{BF0DC929-BD99-4C9A-9DAB-7CFFE1B9C1BF}"/>
    <dgm:cxn modelId="{726FD8DB-9364-4EA9-829B-126B0E627761}" type="presParOf" srcId="{34809238-820D-4162-BD86-3F99DFAA3808}" destId="{1BAD1283-0482-4D1B-9A89-AEC9F45A0669}" srcOrd="0" destOrd="0" presId="urn:microsoft.com/office/officeart/2005/8/layout/venn3"/>
    <dgm:cxn modelId="{D936B6EC-A256-46D3-9636-D5FE9E224A67}" type="presParOf" srcId="{34809238-820D-4162-BD86-3F99DFAA3808}" destId="{2C5E6FE6-D04A-4D6D-BF4C-6D449F21D7FD}" srcOrd="1" destOrd="0" presId="urn:microsoft.com/office/officeart/2005/8/layout/venn3"/>
    <dgm:cxn modelId="{883FAAF7-BF35-46DE-A432-04CBF2D540D6}" type="presParOf" srcId="{34809238-820D-4162-BD86-3F99DFAA3808}" destId="{DD3739B2-3925-4011-A920-9B940CA0E486}" srcOrd="2" destOrd="0" presId="urn:microsoft.com/office/officeart/2005/8/layout/venn3"/>
    <dgm:cxn modelId="{6F12952A-4356-465A-90C8-A8646AE163DA}" type="presParOf" srcId="{34809238-820D-4162-BD86-3F99DFAA3808}" destId="{A9679D0A-5B4E-4DBC-998F-2C0F915F59D3}" srcOrd="3" destOrd="0" presId="urn:microsoft.com/office/officeart/2005/8/layout/venn3"/>
    <dgm:cxn modelId="{A6CC2294-7B77-4B9A-A9E5-62C93CF01743}" type="presParOf" srcId="{34809238-820D-4162-BD86-3F99DFAA3808}" destId="{47FC9F8E-B38F-4901-9902-F9F2340E080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B4FB02-CE14-45D6-BE30-BA90284505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76E63-367A-4FC7-A9B3-22BF93B6D516}">
      <dgm:prSet phldrT="[Text]"/>
      <dgm:spPr/>
      <dgm:t>
        <a:bodyPr/>
        <a:lstStyle/>
        <a:p>
          <a:r>
            <a:rPr lang="en-US" dirty="0" smtClean="0"/>
            <a:t>Financial coaching </a:t>
          </a:r>
          <a:endParaRPr lang="en-US" dirty="0"/>
        </a:p>
      </dgm:t>
    </dgm:pt>
    <dgm:pt modelId="{0DD9C9F2-0BA5-498B-9BDE-9F72E68B2E21}" type="parTrans" cxnId="{BDCEEB37-ED48-4D52-9172-974D5A407C27}">
      <dgm:prSet/>
      <dgm:spPr/>
      <dgm:t>
        <a:bodyPr/>
        <a:lstStyle/>
        <a:p>
          <a:endParaRPr lang="en-US"/>
        </a:p>
      </dgm:t>
    </dgm:pt>
    <dgm:pt modelId="{26C19648-3E46-4892-B3D6-80E3301A2359}" type="sibTrans" cxnId="{BDCEEB37-ED48-4D52-9172-974D5A407C27}">
      <dgm:prSet/>
      <dgm:spPr/>
      <dgm:t>
        <a:bodyPr/>
        <a:lstStyle/>
        <a:p>
          <a:endParaRPr lang="en-US"/>
        </a:p>
      </dgm:t>
    </dgm:pt>
    <dgm:pt modelId="{36044002-B7C1-42D8-AEB2-7070D51F51D0}">
      <dgm:prSet phldrT="[Text]"/>
      <dgm:spPr/>
      <dgm:t>
        <a:bodyPr/>
        <a:lstStyle/>
        <a:p>
          <a:r>
            <a:rPr lang="en-US" dirty="0" smtClean="0"/>
            <a:t>Match savings program</a:t>
          </a:r>
          <a:endParaRPr lang="en-US" dirty="0"/>
        </a:p>
      </dgm:t>
    </dgm:pt>
    <dgm:pt modelId="{E721696E-8758-4783-9AE7-330A3346F56C}" type="parTrans" cxnId="{3C5E38B0-F72C-4352-98B9-206C7CEC4541}">
      <dgm:prSet/>
      <dgm:spPr/>
      <dgm:t>
        <a:bodyPr/>
        <a:lstStyle/>
        <a:p>
          <a:endParaRPr lang="en-US"/>
        </a:p>
      </dgm:t>
    </dgm:pt>
    <dgm:pt modelId="{77CF17DA-E382-44DC-8284-DD91742BF1FE}" type="sibTrans" cxnId="{3C5E38B0-F72C-4352-98B9-206C7CEC4541}">
      <dgm:prSet/>
      <dgm:spPr/>
      <dgm:t>
        <a:bodyPr/>
        <a:lstStyle/>
        <a:p>
          <a:endParaRPr lang="en-US"/>
        </a:p>
      </dgm:t>
    </dgm:pt>
    <dgm:pt modelId="{B4A9F440-65BC-4125-ADC9-C68BC85CBE62}">
      <dgm:prSet phldrT="[Text]"/>
      <dgm:spPr/>
      <dgm:t>
        <a:bodyPr/>
        <a:lstStyle/>
        <a:p>
          <a:r>
            <a:rPr lang="en-US" dirty="0" smtClean="0"/>
            <a:t>Tenant Education Curriculum </a:t>
          </a:r>
          <a:endParaRPr lang="en-US" dirty="0"/>
        </a:p>
      </dgm:t>
    </dgm:pt>
    <dgm:pt modelId="{DE88339F-2A01-4859-8F2A-0437CC07BABC}" type="parTrans" cxnId="{209F257F-35DA-4BD2-838A-302370DB0216}">
      <dgm:prSet/>
      <dgm:spPr/>
      <dgm:t>
        <a:bodyPr/>
        <a:lstStyle/>
        <a:p>
          <a:endParaRPr lang="en-US"/>
        </a:p>
      </dgm:t>
    </dgm:pt>
    <dgm:pt modelId="{6567A56B-D684-4E9C-AB82-A3BC085F07FF}" type="sibTrans" cxnId="{209F257F-35DA-4BD2-838A-302370DB0216}">
      <dgm:prSet/>
      <dgm:spPr/>
      <dgm:t>
        <a:bodyPr/>
        <a:lstStyle/>
        <a:p>
          <a:endParaRPr lang="en-US"/>
        </a:p>
      </dgm:t>
    </dgm:pt>
    <dgm:pt modelId="{86CB1DA1-E407-4935-B4EB-EF453FCC83F4}" type="pres">
      <dgm:prSet presAssocID="{A9B4FB02-CE14-45D6-BE30-BA90284505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CE41F4E-7700-4943-9216-17C861DF258A}" type="pres">
      <dgm:prSet presAssocID="{A9B4FB02-CE14-45D6-BE30-BA9028450507}" presName="Name1" presStyleCnt="0"/>
      <dgm:spPr/>
    </dgm:pt>
    <dgm:pt modelId="{2D745ED9-DDDF-4969-9BFA-00A16702367F}" type="pres">
      <dgm:prSet presAssocID="{A9B4FB02-CE14-45D6-BE30-BA9028450507}" presName="cycle" presStyleCnt="0"/>
      <dgm:spPr/>
    </dgm:pt>
    <dgm:pt modelId="{9648D7BC-3B9D-420E-AAF8-5F4F6DA65AD6}" type="pres">
      <dgm:prSet presAssocID="{A9B4FB02-CE14-45D6-BE30-BA9028450507}" presName="srcNode" presStyleLbl="node1" presStyleIdx="0" presStyleCnt="3"/>
      <dgm:spPr/>
    </dgm:pt>
    <dgm:pt modelId="{404B8575-BDD1-4371-BBA0-9BAA1729582A}" type="pres">
      <dgm:prSet presAssocID="{A9B4FB02-CE14-45D6-BE30-BA9028450507}" presName="conn" presStyleLbl="parChTrans1D2" presStyleIdx="0" presStyleCnt="1"/>
      <dgm:spPr/>
      <dgm:t>
        <a:bodyPr/>
        <a:lstStyle/>
        <a:p>
          <a:endParaRPr lang="en-US"/>
        </a:p>
      </dgm:t>
    </dgm:pt>
    <dgm:pt modelId="{0B99D69B-9FEA-4277-B4CB-2FF8563C7F8F}" type="pres">
      <dgm:prSet presAssocID="{A9B4FB02-CE14-45D6-BE30-BA9028450507}" presName="extraNode" presStyleLbl="node1" presStyleIdx="0" presStyleCnt="3"/>
      <dgm:spPr/>
    </dgm:pt>
    <dgm:pt modelId="{74C88BCC-BFCD-4CCF-BA47-077720F6362A}" type="pres">
      <dgm:prSet presAssocID="{A9B4FB02-CE14-45D6-BE30-BA9028450507}" presName="dstNode" presStyleLbl="node1" presStyleIdx="0" presStyleCnt="3"/>
      <dgm:spPr/>
    </dgm:pt>
    <dgm:pt modelId="{8D7C84B1-FC4A-4B5E-A00E-648A52E3B7C7}" type="pres">
      <dgm:prSet presAssocID="{80B76E63-367A-4FC7-A9B3-22BF93B6D51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58F35-BB56-4D6B-93DA-B159A250DA71}" type="pres">
      <dgm:prSet presAssocID="{80B76E63-367A-4FC7-A9B3-22BF93B6D516}" presName="accent_1" presStyleCnt="0"/>
      <dgm:spPr/>
    </dgm:pt>
    <dgm:pt modelId="{E52DA2C2-1628-456F-9462-29E2C30E06A1}" type="pres">
      <dgm:prSet presAssocID="{80B76E63-367A-4FC7-A9B3-22BF93B6D516}" presName="accentRepeatNode" presStyleLbl="solidFgAcc1" presStyleIdx="0" presStyleCnt="3"/>
      <dgm:spPr/>
    </dgm:pt>
    <dgm:pt modelId="{F78238CA-AB81-479B-BC39-597A588FE008}" type="pres">
      <dgm:prSet presAssocID="{36044002-B7C1-42D8-AEB2-7070D51F51D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94002-2DF7-4B1B-A692-42EBF6078EA9}" type="pres">
      <dgm:prSet presAssocID="{36044002-B7C1-42D8-AEB2-7070D51F51D0}" presName="accent_2" presStyleCnt="0"/>
      <dgm:spPr/>
    </dgm:pt>
    <dgm:pt modelId="{CF6F6C31-BE46-4021-9498-7FC18358200F}" type="pres">
      <dgm:prSet presAssocID="{36044002-B7C1-42D8-AEB2-7070D51F51D0}" presName="accentRepeatNode" presStyleLbl="solidFgAcc1" presStyleIdx="1" presStyleCnt="3"/>
      <dgm:spPr/>
    </dgm:pt>
    <dgm:pt modelId="{5C66C4F6-DB47-48F7-9ACB-C52D7BD8111E}" type="pres">
      <dgm:prSet presAssocID="{B4A9F440-65BC-4125-ADC9-C68BC85CBE6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5B17D-9380-428D-B03F-96F6AB4965A8}" type="pres">
      <dgm:prSet presAssocID="{B4A9F440-65BC-4125-ADC9-C68BC85CBE62}" presName="accent_3" presStyleCnt="0"/>
      <dgm:spPr/>
    </dgm:pt>
    <dgm:pt modelId="{83AE06ED-03DC-4AA2-B611-121E95786CC4}" type="pres">
      <dgm:prSet presAssocID="{B4A9F440-65BC-4125-ADC9-C68BC85CBE62}" presName="accentRepeatNode" presStyleLbl="solidFgAcc1" presStyleIdx="2" presStyleCnt="3"/>
      <dgm:spPr/>
    </dgm:pt>
  </dgm:ptLst>
  <dgm:cxnLst>
    <dgm:cxn modelId="{C44763C2-F0F6-46C4-8C4C-B24C9132A7DE}" type="presOf" srcId="{36044002-B7C1-42D8-AEB2-7070D51F51D0}" destId="{F78238CA-AB81-479B-BC39-597A588FE008}" srcOrd="0" destOrd="0" presId="urn:microsoft.com/office/officeart/2008/layout/VerticalCurvedList"/>
    <dgm:cxn modelId="{209F257F-35DA-4BD2-838A-302370DB0216}" srcId="{A9B4FB02-CE14-45D6-BE30-BA9028450507}" destId="{B4A9F440-65BC-4125-ADC9-C68BC85CBE62}" srcOrd="2" destOrd="0" parTransId="{DE88339F-2A01-4859-8F2A-0437CC07BABC}" sibTransId="{6567A56B-D684-4E9C-AB82-A3BC085F07FF}"/>
    <dgm:cxn modelId="{3C5E38B0-F72C-4352-98B9-206C7CEC4541}" srcId="{A9B4FB02-CE14-45D6-BE30-BA9028450507}" destId="{36044002-B7C1-42D8-AEB2-7070D51F51D0}" srcOrd="1" destOrd="0" parTransId="{E721696E-8758-4783-9AE7-330A3346F56C}" sibTransId="{77CF17DA-E382-44DC-8284-DD91742BF1FE}"/>
    <dgm:cxn modelId="{A07334A3-D144-484F-962B-3B38AC9A1ADA}" type="presOf" srcId="{80B76E63-367A-4FC7-A9B3-22BF93B6D516}" destId="{8D7C84B1-FC4A-4B5E-A00E-648A52E3B7C7}" srcOrd="0" destOrd="0" presId="urn:microsoft.com/office/officeart/2008/layout/VerticalCurvedList"/>
    <dgm:cxn modelId="{BDCEEB37-ED48-4D52-9172-974D5A407C27}" srcId="{A9B4FB02-CE14-45D6-BE30-BA9028450507}" destId="{80B76E63-367A-4FC7-A9B3-22BF93B6D516}" srcOrd="0" destOrd="0" parTransId="{0DD9C9F2-0BA5-498B-9BDE-9F72E68B2E21}" sibTransId="{26C19648-3E46-4892-B3D6-80E3301A2359}"/>
    <dgm:cxn modelId="{C08ABF05-333D-49A4-BE74-FCA3F290FC93}" type="presOf" srcId="{26C19648-3E46-4892-B3D6-80E3301A2359}" destId="{404B8575-BDD1-4371-BBA0-9BAA1729582A}" srcOrd="0" destOrd="0" presId="urn:microsoft.com/office/officeart/2008/layout/VerticalCurvedList"/>
    <dgm:cxn modelId="{5DF6763D-4FB2-4A96-AD90-3E2BF6D6FDBA}" type="presOf" srcId="{B4A9F440-65BC-4125-ADC9-C68BC85CBE62}" destId="{5C66C4F6-DB47-48F7-9ACB-C52D7BD8111E}" srcOrd="0" destOrd="0" presId="urn:microsoft.com/office/officeart/2008/layout/VerticalCurvedList"/>
    <dgm:cxn modelId="{902B3E8E-1BA8-4254-A914-D8C0F68C3E46}" type="presOf" srcId="{A9B4FB02-CE14-45D6-BE30-BA9028450507}" destId="{86CB1DA1-E407-4935-B4EB-EF453FCC83F4}" srcOrd="0" destOrd="0" presId="urn:microsoft.com/office/officeart/2008/layout/VerticalCurvedList"/>
    <dgm:cxn modelId="{2249C5DD-C08B-4653-ABDD-1E464F8DFFB7}" type="presParOf" srcId="{86CB1DA1-E407-4935-B4EB-EF453FCC83F4}" destId="{ECE41F4E-7700-4943-9216-17C861DF258A}" srcOrd="0" destOrd="0" presId="urn:microsoft.com/office/officeart/2008/layout/VerticalCurvedList"/>
    <dgm:cxn modelId="{B297B731-AA3D-42BB-8E41-7066037F7017}" type="presParOf" srcId="{ECE41F4E-7700-4943-9216-17C861DF258A}" destId="{2D745ED9-DDDF-4969-9BFA-00A16702367F}" srcOrd="0" destOrd="0" presId="urn:microsoft.com/office/officeart/2008/layout/VerticalCurvedList"/>
    <dgm:cxn modelId="{9A339935-6286-4038-82CD-533629331C64}" type="presParOf" srcId="{2D745ED9-DDDF-4969-9BFA-00A16702367F}" destId="{9648D7BC-3B9D-420E-AAF8-5F4F6DA65AD6}" srcOrd="0" destOrd="0" presId="urn:microsoft.com/office/officeart/2008/layout/VerticalCurvedList"/>
    <dgm:cxn modelId="{70E31C71-8646-4E44-B846-D0AADC6CB752}" type="presParOf" srcId="{2D745ED9-DDDF-4969-9BFA-00A16702367F}" destId="{404B8575-BDD1-4371-BBA0-9BAA1729582A}" srcOrd="1" destOrd="0" presId="urn:microsoft.com/office/officeart/2008/layout/VerticalCurvedList"/>
    <dgm:cxn modelId="{513A5D5A-13F1-4A68-A7C2-770C1B9C292D}" type="presParOf" srcId="{2D745ED9-DDDF-4969-9BFA-00A16702367F}" destId="{0B99D69B-9FEA-4277-B4CB-2FF8563C7F8F}" srcOrd="2" destOrd="0" presId="urn:microsoft.com/office/officeart/2008/layout/VerticalCurvedList"/>
    <dgm:cxn modelId="{FA132301-65C3-44DD-9D85-A366808B36E7}" type="presParOf" srcId="{2D745ED9-DDDF-4969-9BFA-00A16702367F}" destId="{74C88BCC-BFCD-4CCF-BA47-077720F6362A}" srcOrd="3" destOrd="0" presId="urn:microsoft.com/office/officeart/2008/layout/VerticalCurvedList"/>
    <dgm:cxn modelId="{96910DF6-EAAE-4A3B-9DF6-0054034F58D8}" type="presParOf" srcId="{ECE41F4E-7700-4943-9216-17C861DF258A}" destId="{8D7C84B1-FC4A-4B5E-A00E-648A52E3B7C7}" srcOrd="1" destOrd="0" presId="urn:microsoft.com/office/officeart/2008/layout/VerticalCurvedList"/>
    <dgm:cxn modelId="{E2783BAE-8BA3-40F5-9531-5944A61C5D98}" type="presParOf" srcId="{ECE41F4E-7700-4943-9216-17C861DF258A}" destId="{F3058F35-BB56-4D6B-93DA-B159A250DA71}" srcOrd="2" destOrd="0" presId="urn:microsoft.com/office/officeart/2008/layout/VerticalCurvedList"/>
    <dgm:cxn modelId="{33CCF8BA-AE8A-4057-92B5-6F8AD242EDF7}" type="presParOf" srcId="{F3058F35-BB56-4D6B-93DA-B159A250DA71}" destId="{E52DA2C2-1628-456F-9462-29E2C30E06A1}" srcOrd="0" destOrd="0" presId="urn:microsoft.com/office/officeart/2008/layout/VerticalCurvedList"/>
    <dgm:cxn modelId="{40570042-DAFA-45E4-B5CD-6D0D5DF37FF2}" type="presParOf" srcId="{ECE41F4E-7700-4943-9216-17C861DF258A}" destId="{F78238CA-AB81-479B-BC39-597A588FE008}" srcOrd="3" destOrd="0" presId="urn:microsoft.com/office/officeart/2008/layout/VerticalCurvedList"/>
    <dgm:cxn modelId="{1A3092E5-D17F-4660-A545-B0C211481718}" type="presParOf" srcId="{ECE41F4E-7700-4943-9216-17C861DF258A}" destId="{86094002-2DF7-4B1B-A692-42EBF6078EA9}" srcOrd="4" destOrd="0" presId="urn:microsoft.com/office/officeart/2008/layout/VerticalCurvedList"/>
    <dgm:cxn modelId="{33A0B64F-6EAF-4ABC-9B36-3458415EEBA3}" type="presParOf" srcId="{86094002-2DF7-4B1B-A692-42EBF6078EA9}" destId="{CF6F6C31-BE46-4021-9498-7FC18358200F}" srcOrd="0" destOrd="0" presId="urn:microsoft.com/office/officeart/2008/layout/VerticalCurvedList"/>
    <dgm:cxn modelId="{915D5B20-5199-4D8D-B443-33C705FE7D9E}" type="presParOf" srcId="{ECE41F4E-7700-4943-9216-17C861DF258A}" destId="{5C66C4F6-DB47-48F7-9ACB-C52D7BD8111E}" srcOrd="5" destOrd="0" presId="urn:microsoft.com/office/officeart/2008/layout/VerticalCurvedList"/>
    <dgm:cxn modelId="{42FDD807-F912-46A3-A1E8-6FA333E39402}" type="presParOf" srcId="{ECE41F4E-7700-4943-9216-17C861DF258A}" destId="{BD75B17D-9380-428D-B03F-96F6AB4965A8}" srcOrd="6" destOrd="0" presId="urn:microsoft.com/office/officeart/2008/layout/VerticalCurvedList"/>
    <dgm:cxn modelId="{A5A4ABDE-4562-468F-9276-5C70D772686C}" type="presParOf" srcId="{BD75B17D-9380-428D-B03F-96F6AB4965A8}" destId="{83AE06ED-03DC-4AA2-B611-121E95786C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24CEB-60D0-FC4B-B5B0-12DD8152873F}">
      <dsp:nvSpPr>
        <dsp:cNvPr id="0" name=""/>
        <dsp:cNvSpPr/>
      </dsp:nvSpPr>
      <dsp:spPr>
        <a:xfrm>
          <a:off x="0" y="-13021"/>
          <a:ext cx="8351837" cy="48992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79E40-0475-B547-89D6-01AE4FF7AFB5}">
      <dsp:nvSpPr>
        <dsp:cNvPr id="0" name=""/>
        <dsp:cNvSpPr/>
      </dsp:nvSpPr>
      <dsp:spPr>
        <a:xfrm>
          <a:off x="199942" y="151162"/>
          <a:ext cx="2530092" cy="34165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F1C9ED-B20B-C440-AF3D-66E5EAFD2A39}">
      <dsp:nvSpPr>
        <dsp:cNvPr id="0" name=""/>
        <dsp:cNvSpPr/>
      </dsp:nvSpPr>
      <dsp:spPr>
        <a:xfrm rot="10800000">
          <a:off x="203599" y="3309539"/>
          <a:ext cx="2553680" cy="173257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Schoolbook"/>
              <a:cs typeface="Century Schoolbook"/>
            </a:rPr>
            <a:t>Improve lives of vulnerable people</a:t>
          </a:r>
          <a:endParaRPr lang="en-US" sz="2000" b="1" kern="1200" dirty="0">
            <a:latin typeface="Century Schoolbook"/>
            <a:cs typeface="Century Schoolbook"/>
          </a:endParaRPr>
        </a:p>
      </dsp:txBody>
      <dsp:txXfrm rot="10800000">
        <a:off x="256882" y="3309539"/>
        <a:ext cx="2447114" cy="1679294"/>
      </dsp:txXfrm>
    </dsp:sp>
    <dsp:sp modelId="{2F3C673D-5902-1A49-B60B-5FADEDFBA00E}">
      <dsp:nvSpPr>
        <dsp:cNvPr id="0" name=""/>
        <dsp:cNvSpPr/>
      </dsp:nvSpPr>
      <dsp:spPr>
        <a:xfrm>
          <a:off x="2885181" y="100771"/>
          <a:ext cx="2585102" cy="34886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F880F3-4A9D-C143-A530-6D70E9B531A6}">
      <dsp:nvSpPr>
        <dsp:cNvPr id="0" name=""/>
        <dsp:cNvSpPr/>
      </dsp:nvSpPr>
      <dsp:spPr>
        <a:xfrm rot="10800000">
          <a:off x="2875651" y="3241008"/>
          <a:ext cx="2618493" cy="171765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Schoolbook"/>
              <a:cs typeface="Century Schoolbook"/>
            </a:rPr>
            <a:t>Maximize public resources</a:t>
          </a:r>
          <a:endParaRPr lang="en-US" sz="2000" b="1" kern="1200" dirty="0">
            <a:latin typeface="Century Schoolbook"/>
            <a:cs typeface="Century Schoolbook"/>
          </a:endParaRPr>
        </a:p>
      </dsp:txBody>
      <dsp:txXfrm rot="10800000">
        <a:off x="2928475" y="3241008"/>
        <a:ext cx="2512845" cy="1664833"/>
      </dsp:txXfrm>
    </dsp:sp>
    <dsp:sp modelId="{1ECAE3F6-F405-E645-8855-8779D3831D64}">
      <dsp:nvSpPr>
        <dsp:cNvPr id="0" name=""/>
        <dsp:cNvSpPr/>
      </dsp:nvSpPr>
      <dsp:spPr>
        <a:xfrm>
          <a:off x="5690658" y="146992"/>
          <a:ext cx="2388221" cy="33934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82B820-D0AF-FC4C-9800-9113C0EDFEAD}">
      <dsp:nvSpPr>
        <dsp:cNvPr id="0" name=""/>
        <dsp:cNvSpPr/>
      </dsp:nvSpPr>
      <dsp:spPr>
        <a:xfrm rot="10800000">
          <a:off x="5650124" y="3255781"/>
          <a:ext cx="2469093" cy="171356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Schoolbook"/>
              <a:cs typeface="Century Schoolbook"/>
            </a:rPr>
            <a:t>Build strong, healthy communities</a:t>
          </a:r>
          <a:endParaRPr lang="en-US" sz="2000" b="1" kern="1200" dirty="0">
            <a:latin typeface="Century Schoolbook"/>
            <a:cs typeface="Century Schoolbook"/>
          </a:endParaRPr>
        </a:p>
      </dsp:txBody>
      <dsp:txXfrm rot="10800000">
        <a:off x="5702822" y="3255781"/>
        <a:ext cx="2363697" cy="1660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F258-1CE3-4AFA-93F8-84D34CB8265C}">
      <dsp:nvSpPr>
        <dsp:cNvPr id="0" name=""/>
        <dsp:cNvSpPr/>
      </dsp:nvSpPr>
      <dsp:spPr>
        <a:xfrm>
          <a:off x="209838" y="1186274"/>
          <a:ext cx="3095078" cy="1019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Programs,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Providers,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Funders</a:t>
          </a:r>
          <a:endParaRPr lang="en-US" sz="2000" b="1" kern="1200" dirty="0"/>
        </a:p>
      </dsp:txBody>
      <dsp:txXfrm>
        <a:off x="209838" y="1186274"/>
        <a:ext cx="3095078" cy="1019969"/>
      </dsp:txXfrm>
    </dsp:sp>
    <dsp:sp modelId="{4FD25928-1187-4E17-ACE7-16F97FE3F118}">
      <dsp:nvSpPr>
        <dsp:cNvPr id="0" name=""/>
        <dsp:cNvSpPr/>
      </dsp:nvSpPr>
      <dsp:spPr>
        <a:xfrm>
          <a:off x="209838" y="3337038"/>
          <a:ext cx="3095078" cy="19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Century Schoolbook" panose="02040604050505020304" pitchFamily="18" charset="0"/>
            </a:rPr>
            <a:t>A diverse collection of independent stakeholders employing lots of methods seeking various goals</a:t>
          </a:r>
          <a:endParaRPr lang="en-US" sz="2200" b="1" kern="1200" dirty="0"/>
        </a:p>
      </dsp:txBody>
      <dsp:txXfrm>
        <a:off x="209838" y="3337038"/>
        <a:ext cx="3095078" cy="1910924"/>
      </dsp:txXfrm>
    </dsp:sp>
    <dsp:sp modelId="{50BDACF0-8F2D-40BC-8BE1-AB4817985CB6}">
      <dsp:nvSpPr>
        <dsp:cNvPr id="0" name=""/>
        <dsp:cNvSpPr/>
      </dsp:nvSpPr>
      <dsp:spPr>
        <a:xfrm>
          <a:off x="206321" y="876063"/>
          <a:ext cx="246199" cy="24619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2792F-9EEC-4630-9383-98E19AF54E2D}">
      <dsp:nvSpPr>
        <dsp:cNvPr id="0" name=""/>
        <dsp:cNvSpPr/>
      </dsp:nvSpPr>
      <dsp:spPr>
        <a:xfrm>
          <a:off x="0" y="887848"/>
          <a:ext cx="246199" cy="246199"/>
        </a:xfrm>
        <a:prstGeom prst="ellipse">
          <a:avLst/>
        </a:prstGeom>
        <a:solidFill>
          <a:schemeClr val="accent1">
            <a:shade val="50000"/>
            <a:hueOff val="-70527"/>
            <a:satOff val="891"/>
            <a:lumOff val="4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D9499-4909-4F96-8064-344A3975F468}">
      <dsp:nvSpPr>
        <dsp:cNvPr id="0" name=""/>
        <dsp:cNvSpPr/>
      </dsp:nvSpPr>
      <dsp:spPr>
        <a:xfrm>
          <a:off x="792276" y="600319"/>
          <a:ext cx="386884" cy="386884"/>
        </a:xfrm>
        <a:prstGeom prst="ellipse">
          <a:avLst/>
        </a:prstGeom>
        <a:solidFill>
          <a:schemeClr val="accent1">
            <a:shade val="50000"/>
            <a:hueOff val="-141053"/>
            <a:satOff val="1781"/>
            <a:lumOff val="9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8CFDF-8DF6-49B8-9250-552103527030}">
      <dsp:nvSpPr>
        <dsp:cNvPr id="0" name=""/>
        <dsp:cNvSpPr/>
      </dsp:nvSpPr>
      <dsp:spPr>
        <a:xfrm>
          <a:off x="1136955" y="221172"/>
          <a:ext cx="246199" cy="246199"/>
        </a:xfrm>
        <a:prstGeom prst="ellipse">
          <a:avLst/>
        </a:prstGeom>
        <a:solidFill>
          <a:schemeClr val="accent1">
            <a:shade val="50000"/>
            <a:hueOff val="-211580"/>
            <a:satOff val="2672"/>
            <a:lumOff val="142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185C8-26CA-443A-BA6F-9D664D703D54}">
      <dsp:nvSpPr>
        <dsp:cNvPr id="0" name=""/>
        <dsp:cNvSpPr/>
      </dsp:nvSpPr>
      <dsp:spPr>
        <a:xfrm>
          <a:off x="1585038" y="83301"/>
          <a:ext cx="246199" cy="246199"/>
        </a:xfrm>
        <a:prstGeom prst="ellipse">
          <a:avLst/>
        </a:prstGeom>
        <a:solidFill>
          <a:schemeClr val="accent1">
            <a:shade val="50000"/>
            <a:hueOff val="-282107"/>
            <a:satOff val="3563"/>
            <a:lumOff val="19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66318-2968-4237-8376-047AE32BB0C5}">
      <dsp:nvSpPr>
        <dsp:cNvPr id="0" name=""/>
        <dsp:cNvSpPr/>
      </dsp:nvSpPr>
      <dsp:spPr>
        <a:xfrm>
          <a:off x="2136525" y="324576"/>
          <a:ext cx="246199" cy="246199"/>
        </a:xfrm>
        <a:prstGeom prst="ellipse">
          <a:avLst/>
        </a:prstGeom>
        <a:solidFill>
          <a:schemeClr val="accent1">
            <a:shade val="50000"/>
            <a:hueOff val="-352634"/>
            <a:satOff val="4454"/>
            <a:lumOff val="2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B51B6-9685-425E-B9FC-276B9169761A}">
      <dsp:nvSpPr>
        <dsp:cNvPr id="0" name=""/>
        <dsp:cNvSpPr/>
      </dsp:nvSpPr>
      <dsp:spPr>
        <a:xfrm>
          <a:off x="2481204" y="496916"/>
          <a:ext cx="386884" cy="386884"/>
        </a:xfrm>
        <a:prstGeom prst="ellipse">
          <a:avLst/>
        </a:prstGeom>
        <a:solidFill>
          <a:schemeClr val="accent1">
            <a:shade val="50000"/>
            <a:hueOff val="-423160"/>
            <a:satOff val="5344"/>
            <a:lumOff val="285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CD9-5452-48C3-A896-28C1AB3B04C3}">
      <dsp:nvSpPr>
        <dsp:cNvPr id="0" name=""/>
        <dsp:cNvSpPr/>
      </dsp:nvSpPr>
      <dsp:spPr>
        <a:xfrm>
          <a:off x="2963755" y="876063"/>
          <a:ext cx="246199" cy="246199"/>
        </a:xfrm>
        <a:prstGeom prst="ellipse">
          <a:avLst/>
        </a:prstGeom>
        <a:solidFill>
          <a:schemeClr val="accent1">
            <a:shade val="50000"/>
            <a:hueOff val="-493687"/>
            <a:satOff val="6235"/>
            <a:lumOff val="33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79209-45B8-44F6-BCE2-E6BF7DF4628B}">
      <dsp:nvSpPr>
        <dsp:cNvPr id="0" name=""/>
        <dsp:cNvSpPr/>
      </dsp:nvSpPr>
      <dsp:spPr>
        <a:xfrm>
          <a:off x="3170562" y="1255210"/>
          <a:ext cx="246199" cy="246199"/>
        </a:xfrm>
        <a:prstGeom prst="ellipse">
          <a:avLst/>
        </a:prstGeom>
        <a:solidFill>
          <a:schemeClr val="accent1">
            <a:shade val="50000"/>
            <a:hueOff val="-564214"/>
            <a:satOff val="7126"/>
            <a:lumOff val="38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F1FD5-4D0E-47C8-B64B-1C746485D466}">
      <dsp:nvSpPr>
        <dsp:cNvPr id="0" name=""/>
        <dsp:cNvSpPr/>
      </dsp:nvSpPr>
      <dsp:spPr>
        <a:xfrm>
          <a:off x="1378230" y="531383"/>
          <a:ext cx="633084" cy="633084"/>
        </a:xfrm>
        <a:prstGeom prst="ellipse">
          <a:avLst/>
        </a:prstGeom>
        <a:solidFill>
          <a:schemeClr val="accent1">
            <a:shade val="50000"/>
            <a:hueOff val="-634741"/>
            <a:satOff val="8017"/>
            <a:lumOff val="428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D44C-8CAD-40A7-82A0-A6C1210C8FFD}">
      <dsp:nvSpPr>
        <dsp:cNvPr id="0" name=""/>
        <dsp:cNvSpPr/>
      </dsp:nvSpPr>
      <dsp:spPr>
        <a:xfrm>
          <a:off x="33982" y="1841164"/>
          <a:ext cx="246199" cy="246199"/>
        </a:xfrm>
        <a:prstGeom prst="ellipse">
          <a:avLst/>
        </a:prstGeom>
        <a:solidFill>
          <a:schemeClr val="accent1">
            <a:shade val="50000"/>
            <a:hueOff val="-634741"/>
            <a:satOff val="8017"/>
            <a:lumOff val="428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C8697-7510-4505-8871-230EEBB4C8F7}">
      <dsp:nvSpPr>
        <dsp:cNvPr id="0" name=""/>
        <dsp:cNvSpPr/>
      </dsp:nvSpPr>
      <dsp:spPr>
        <a:xfrm>
          <a:off x="240789" y="2151376"/>
          <a:ext cx="386884" cy="386884"/>
        </a:xfrm>
        <a:prstGeom prst="ellipse">
          <a:avLst/>
        </a:prstGeom>
        <a:solidFill>
          <a:schemeClr val="accent1">
            <a:shade val="50000"/>
            <a:hueOff val="-564214"/>
            <a:satOff val="7126"/>
            <a:lumOff val="38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60F80-1F92-4942-AD52-6C0BF147A236}">
      <dsp:nvSpPr>
        <dsp:cNvPr id="0" name=""/>
        <dsp:cNvSpPr/>
      </dsp:nvSpPr>
      <dsp:spPr>
        <a:xfrm>
          <a:off x="757808" y="2427119"/>
          <a:ext cx="562741" cy="562741"/>
        </a:xfrm>
        <a:prstGeom prst="ellipse">
          <a:avLst/>
        </a:prstGeom>
        <a:solidFill>
          <a:schemeClr val="accent1">
            <a:shade val="50000"/>
            <a:hueOff val="-493687"/>
            <a:satOff val="6235"/>
            <a:lumOff val="33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C7F0-E023-4599-B0DD-A61B18688048}">
      <dsp:nvSpPr>
        <dsp:cNvPr id="0" name=""/>
        <dsp:cNvSpPr/>
      </dsp:nvSpPr>
      <dsp:spPr>
        <a:xfrm>
          <a:off x="1481634" y="2875202"/>
          <a:ext cx="246199" cy="246199"/>
        </a:xfrm>
        <a:prstGeom prst="ellipse">
          <a:avLst/>
        </a:prstGeom>
        <a:solidFill>
          <a:schemeClr val="accent1">
            <a:shade val="50000"/>
            <a:hueOff val="-423160"/>
            <a:satOff val="5344"/>
            <a:lumOff val="285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44013-4871-485C-8BA5-E016198B1564}">
      <dsp:nvSpPr>
        <dsp:cNvPr id="0" name=""/>
        <dsp:cNvSpPr/>
      </dsp:nvSpPr>
      <dsp:spPr>
        <a:xfrm>
          <a:off x="1619506" y="2427119"/>
          <a:ext cx="386884" cy="386884"/>
        </a:xfrm>
        <a:prstGeom prst="ellipse">
          <a:avLst/>
        </a:prstGeom>
        <a:solidFill>
          <a:schemeClr val="accent1">
            <a:shade val="50000"/>
            <a:hueOff val="-352634"/>
            <a:satOff val="4454"/>
            <a:lumOff val="2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8BA08-0191-48FB-86B0-5301F9EFBAA8}">
      <dsp:nvSpPr>
        <dsp:cNvPr id="0" name=""/>
        <dsp:cNvSpPr/>
      </dsp:nvSpPr>
      <dsp:spPr>
        <a:xfrm>
          <a:off x="1964185" y="2909670"/>
          <a:ext cx="246199" cy="246199"/>
        </a:xfrm>
        <a:prstGeom prst="ellipse">
          <a:avLst/>
        </a:prstGeom>
        <a:solidFill>
          <a:schemeClr val="accent1">
            <a:shade val="50000"/>
            <a:hueOff val="-282107"/>
            <a:satOff val="3563"/>
            <a:lumOff val="19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201FE-8F52-454B-BE1C-9DDC5AD4D12B}">
      <dsp:nvSpPr>
        <dsp:cNvPr id="0" name=""/>
        <dsp:cNvSpPr/>
      </dsp:nvSpPr>
      <dsp:spPr>
        <a:xfrm>
          <a:off x="2274396" y="2358183"/>
          <a:ext cx="562741" cy="562741"/>
        </a:xfrm>
        <a:prstGeom prst="ellipse">
          <a:avLst/>
        </a:prstGeom>
        <a:solidFill>
          <a:schemeClr val="accent1">
            <a:shade val="50000"/>
            <a:hueOff val="-211580"/>
            <a:satOff val="2672"/>
            <a:lumOff val="142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6D799-8EE3-48D2-BA1A-3141FE0B3743}">
      <dsp:nvSpPr>
        <dsp:cNvPr id="0" name=""/>
        <dsp:cNvSpPr/>
      </dsp:nvSpPr>
      <dsp:spPr>
        <a:xfrm>
          <a:off x="3032691" y="2220312"/>
          <a:ext cx="386884" cy="386884"/>
        </a:xfrm>
        <a:prstGeom prst="ellipse">
          <a:avLst/>
        </a:prstGeom>
        <a:solidFill>
          <a:schemeClr val="accent1">
            <a:shade val="50000"/>
            <a:hueOff val="-141053"/>
            <a:satOff val="1781"/>
            <a:lumOff val="9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05924-C366-4897-8B92-08D5A276BB87}">
      <dsp:nvSpPr>
        <dsp:cNvPr id="0" name=""/>
        <dsp:cNvSpPr/>
      </dsp:nvSpPr>
      <dsp:spPr>
        <a:xfrm>
          <a:off x="3419575" y="599746"/>
          <a:ext cx="1136225" cy="216917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1C021-F5C8-4939-B35D-79EB4FEC3A45}">
      <dsp:nvSpPr>
        <dsp:cNvPr id="0" name=""/>
        <dsp:cNvSpPr/>
      </dsp:nvSpPr>
      <dsp:spPr>
        <a:xfrm>
          <a:off x="4349215" y="599746"/>
          <a:ext cx="1136225" cy="2169178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-694735"/>
            <a:satOff val="4915"/>
            <a:lumOff val="34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256EB-56C1-4C66-ABAA-C415810FC282}">
      <dsp:nvSpPr>
        <dsp:cNvPr id="0" name=""/>
        <dsp:cNvSpPr/>
      </dsp:nvSpPr>
      <dsp:spPr>
        <a:xfrm>
          <a:off x="5717850" y="445860"/>
          <a:ext cx="2633977" cy="2633977"/>
        </a:xfrm>
        <a:prstGeom prst="ellipse">
          <a:avLst/>
        </a:prstGeom>
        <a:solidFill>
          <a:schemeClr val="accent1">
            <a:shade val="50000"/>
            <a:hueOff val="-70527"/>
            <a:satOff val="891"/>
            <a:lumOff val="4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Century Schoolbook" panose="02040604050505020304" pitchFamily="18" charset="0"/>
            </a:rPr>
            <a:t>Homeless Response System</a:t>
          </a:r>
          <a:endParaRPr lang="en-US" sz="3200" b="1" kern="1200" dirty="0"/>
        </a:p>
      </dsp:txBody>
      <dsp:txXfrm>
        <a:off x="6103587" y="831597"/>
        <a:ext cx="1862503" cy="1862503"/>
      </dsp:txXfrm>
    </dsp:sp>
    <dsp:sp modelId="{CFEF28B5-A541-4431-BE28-357F6C54F166}">
      <dsp:nvSpPr>
        <dsp:cNvPr id="0" name=""/>
        <dsp:cNvSpPr/>
      </dsp:nvSpPr>
      <dsp:spPr>
        <a:xfrm>
          <a:off x="5485440" y="3337038"/>
          <a:ext cx="3098797" cy="19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entury Schoolbook" panose="02040604050505020304" pitchFamily="18" charset="0"/>
            </a:rPr>
            <a:t>An integrated network of stakeholders coordinating efforts to achieve maximum impact</a:t>
          </a:r>
          <a:endParaRPr lang="en-US" sz="2200" kern="1200" dirty="0">
            <a:latin typeface="Century Schoolbook" panose="02040604050505020304" pitchFamily="18" charset="0"/>
          </a:endParaRPr>
        </a:p>
      </dsp:txBody>
      <dsp:txXfrm>
        <a:off x="5485440" y="3337038"/>
        <a:ext cx="3098797" cy="1910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CE805-6D8D-4EF1-BADC-94C8123D2B14}">
      <dsp:nvSpPr>
        <dsp:cNvPr id="0" name=""/>
        <dsp:cNvSpPr/>
      </dsp:nvSpPr>
      <dsp:spPr>
        <a:xfrm>
          <a:off x="0" y="25665"/>
          <a:ext cx="4161613" cy="15396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Mom &amp; Pop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&lt;10 units</a:t>
          </a:r>
          <a:endParaRPr lang="en-US" sz="3900" kern="1200" dirty="0"/>
        </a:p>
      </dsp:txBody>
      <dsp:txXfrm>
        <a:off x="0" y="25665"/>
        <a:ext cx="4161613" cy="1539651"/>
      </dsp:txXfrm>
    </dsp:sp>
    <dsp:sp modelId="{F6C453D8-7CAA-47E3-977D-F5AFBC9FFFD4}">
      <dsp:nvSpPr>
        <dsp:cNvPr id="0" name=""/>
        <dsp:cNvSpPr/>
      </dsp:nvSpPr>
      <dsp:spPr>
        <a:xfrm>
          <a:off x="0" y="1539651"/>
          <a:ext cx="2080806" cy="323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Pros: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Flexible on background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invested in property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 Maker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1539651"/>
        <a:ext cx="2080806" cy="3233267"/>
      </dsp:txXfrm>
    </dsp:sp>
    <dsp:sp modelId="{6009A141-6067-429B-B8CD-A33AF7645302}">
      <dsp:nvSpPr>
        <dsp:cNvPr id="0" name=""/>
        <dsp:cNvSpPr/>
      </dsp:nvSpPr>
      <dsp:spPr>
        <a:xfrm>
          <a:off x="2080806" y="1539651"/>
          <a:ext cx="2080806" cy="323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Cons</a:t>
          </a:r>
          <a:r>
            <a:rPr lang="en-US" sz="1800" kern="1200" dirty="0" smtClean="0"/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Risk adverse due to cost restraints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Smaller portfolio means less choice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</a:p>
      </dsp:txBody>
      <dsp:txXfrm>
        <a:off x="2080806" y="1539651"/>
        <a:ext cx="2080806" cy="3233267"/>
      </dsp:txXfrm>
    </dsp:sp>
    <dsp:sp modelId="{A6CF11AC-C5FB-4AEB-8969-DB0A1A6D9F92}">
      <dsp:nvSpPr>
        <dsp:cNvPr id="0" name=""/>
        <dsp:cNvSpPr/>
      </dsp:nvSpPr>
      <dsp:spPr>
        <a:xfrm>
          <a:off x="0" y="4772918"/>
          <a:ext cx="4161613" cy="3592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129D-5FCC-4B04-868E-1C2F0E023A5E}">
      <dsp:nvSpPr>
        <dsp:cNvPr id="0" name=""/>
        <dsp:cNvSpPr/>
      </dsp:nvSpPr>
      <dsp:spPr>
        <a:xfrm>
          <a:off x="0" y="0"/>
          <a:ext cx="3971113" cy="15396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Professionally Managed </a:t>
          </a:r>
          <a:endParaRPr lang="en-US" sz="4500" kern="1200" dirty="0"/>
        </a:p>
      </dsp:txBody>
      <dsp:txXfrm>
        <a:off x="0" y="0"/>
        <a:ext cx="3971113" cy="1539651"/>
      </dsp:txXfrm>
    </dsp:sp>
    <dsp:sp modelId="{89CFD804-1E42-4DB0-B92D-ECD607C7F5FB}">
      <dsp:nvSpPr>
        <dsp:cNvPr id="0" name=""/>
        <dsp:cNvSpPr/>
      </dsp:nvSpPr>
      <dsp:spPr>
        <a:xfrm>
          <a:off x="0" y="1548413"/>
          <a:ext cx="1985556" cy="323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Pros: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Respond to vacancy and turnover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Staff/infrastructure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0" y="1548413"/>
        <a:ext cx="1985556" cy="3233267"/>
      </dsp:txXfrm>
    </dsp:sp>
    <dsp:sp modelId="{EA85A94A-874E-433C-9306-9A36722585A4}">
      <dsp:nvSpPr>
        <dsp:cNvPr id="0" name=""/>
        <dsp:cNvSpPr/>
      </dsp:nvSpPr>
      <dsp:spPr>
        <a:xfrm>
          <a:off x="1985556" y="1539651"/>
          <a:ext cx="1985556" cy="3233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Less flexibility on screening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Bigger complex= more opportunities for issues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985556" y="1539651"/>
        <a:ext cx="1985556" cy="3233267"/>
      </dsp:txXfrm>
    </dsp:sp>
    <dsp:sp modelId="{3C61DC9D-AED7-457A-A03E-5823DAB24AD6}">
      <dsp:nvSpPr>
        <dsp:cNvPr id="0" name=""/>
        <dsp:cNvSpPr/>
      </dsp:nvSpPr>
      <dsp:spPr>
        <a:xfrm>
          <a:off x="0" y="4745579"/>
          <a:ext cx="3971113" cy="3592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951FA-D3D1-48D7-B45E-95D22286D632}">
      <dsp:nvSpPr>
        <dsp:cNvPr id="0" name=""/>
        <dsp:cNvSpPr/>
      </dsp:nvSpPr>
      <dsp:spPr>
        <a:xfrm>
          <a:off x="6602748" y="3480038"/>
          <a:ext cx="1367544" cy="166463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694A9-D06A-4150-B4F6-0C5A39062BE6}">
      <dsp:nvSpPr>
        <dsp:cNvPr id="0" name=""/>
        <dsp:cNvSpPr/>
      </dsp:nvSpPr>
      <dsp:spPr>
        <a:xfrm>
          <a:off x="4694737" y="4020850"/>
          <a:ext cx="3199473" cy="140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2"/>
              </a:solidFill>
            </a:rPr>
            <a:t>Maximize Return on Investment </a:t>
          </a:r>
          <a:endParaRPr lang="en-US" sz="3000" kern="1200" dirty="0">
            <a:solidFill>
              <a:schemeClr val="accent2"/>
            </a:solidFill>
          </a:endParaRPr>
        </a:p>
      </dsp:txBody>
      <dsp:txXfrm>
        <a:off x="4694737" y="4020850"/>
        <a:ext cx="3199473" cy="1400084"/>
      </dsp:txXfrm>
    </dsp:sp>
    <dsp:sp modelId="{C4B113E7-8B0E-45AC-955F-5236E571375A}">
      <dsp:nvSpPr>
        <dsp:cNvPr id="0" name=""/>
        <dsp:cNvSpPr/>
      </dsp:nvSpPr>
      <dsp:spPr>
        <a:xfrm>
          <a:off x="20822" y="481706"/>
          <a:ext cx="1467833" cy="177105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3FB8C-A7DE-4848-8B51-CA2E4DF5394F}">
      <dsp:nvSpPr>
        <dsp:cNvPr id="0" name=""/>
        <dsp:cNvSpPr/>
      </dsp:nvSpPr>
      <dsp:spPr>
        <a:xfrm>
          <a:off x="1149981" y="177539"/>
          <a:ext cx="4463364" cy="186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2"/>
              </a:solidFill>
            </a:rPr>
            <a:t>Reduce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2"/>
              </a:solidFill>
            </a:rPr>
            <a:t>Risk/Liability</a:t>
          </a:r>
          <a:endParaRPr lang="en-US" sz="3000" kern="1200" dirty="0">
            <a:solidFill>
              <a:schemeClr val="accent2"/>
            </a:solidFill>
          </a:endParaRPr>
        </a:p>
      </dsp:txBody>
      <dsp:txXfrm>
        <a:off x="1149981" y="177539"/>
        <a:ext cx="4463364" cy="1860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36801-7841-4AFF-9BF6-057D34CA7B34}">
      <dsp:nvSpPr>
        <dsp:cNvPr id="0" name=""/>
        <dsp:cNvSpPr/>
      </dsp:nvSpPr>
      <dsp:spPr>
        <a:xfrm>
          <a:off x="0" y="0"/>
          <a:ext cx="67770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Financial </a:t>
          </a:r>
          <a:endParaRPr lang="en-US" sz="3800" kern="1200" dirty="0"/>
        </a:p>
      </dsp:txBody>
      <dsp:txXfrm>
        <a:off x="43407" y="43407"/>
        <a:ext cx="6690223" cy="802386"/>
      </dsp:txXfrm>
    </dsp:sp>
    <dsp:sp modelId="{FCBAACA1-8AB5-4D72-933A-6B21A6F89F9F}">
      <dsp:nvSpPr>
        <dsp:cNvPr id="0" name=""/>
        <dsp:cNvSpPr/>
      </dsp:nvSpPr>
      <dsp:spPr>
        <a:xfrm>
          <a:off x="0" y="909607"/>
          <a:ext cx="6777037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b="0" i="0" u="none" strike="noStrike" kern="1200" cap="none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Leasing bonus</a:t>
          </a:r>
          <a:endParaRPr lang="en-US" sz="3000" kern="1200" dirty="0">
            <a:solidFill>
              <a:srgbClr val="C0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solidFill>
                <a:srgbClr val="C00000"/>
              </a:solidFill>
            </a:rPr>
            <a:t>Risk/Insurance funds</a:t>
          </a:r>
          <a:endParaRPr lang="en-US" sz="3000" kern="1200" dirty="0">
            <a:solidFill>
              <a:srgbClr val="C00000"/>
            </a:solidFill>
          </a:endParaRP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b="0" i="0" u="none" strike="noStrike" kern="1200" cap="none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rPr>
            <a:t>Increased deposits</a:t>
          </a:r>
          <a:endParaRPr lang="en-US" sz="3000" b="0" i="0" u="none" strike="noStrike" kern="1200" cap="none" dirty="0">
            <a:solidFill>
              <a:schemeClr val="accent2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0" y="909607"/>
        <a:ext cx="6777037" cy="1455210"/>
      </dsp:txXfrm>
    </dsp:sp>
    <dsp:sp modelId="{7B3C0339-27CF-44B5-86BB-F20A1A60B472}">
      <dsp:nvSpPr>
        <dsp:cNvPr id="0" name=""/>
        <dsp:cNvSpPr/>
      </dsp:nvSpPr>
      <dsp:spPr>
        <a:xfrm>
          <a:off x="0" y="2364817"/>
          <a:ext cx="67770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Non-Financial </a:t>
          </a:r>
          <a:endParaRPr lang="en-US" sz="3800" kern="1200" dirty="0"/>
        </a:p>
      </dsp:txBody>
      <dsp:txXfrm>
        <a:off x="43407" y="2408224"/>
        <a:ext cx="6690223" cy="802386"/>
      </dsp:txXfrm>
    </dsp:sp>
    <dsp:sp modelId="{F37C6C11-0E03-4E72-9777-2D6D946F397A}">
      <dsp:nvSpPr>
        <dsp:cNvPr id="0" name=""/>
        <dsp:cNvSpPr/>
      </dsp:nvSpPr>
      <dsp:spPr>
        <a:xfrm>
          <a:off x="0" y="3254017"/>
          <a:ext cx="6777037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71" tIns="48260" rIns="270256" bIns="482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smtClean="0">
              <a:solidFill>
                <a:schemeClr val="accent2"/>
              </a:solidFill>
            </a:rPr>
            <a:t>Master Leasing</a:t>
          </a:r>
          <a:endParaRPr lang="en-US" sz="3000" kern="1200" dirty="0">
            <a:solidFill>
              <a:schemeClr val="accent2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b="1" u="sng" kern="1200" dirty="0" smtClean="0">
              <a:solidFill>
                <a:schemeClr val="accent2"/>
              </a:solidFill>
            </a:rPr>
            <a:t>Increased capacity</a:t>
          </a:r>
          <a:endParaRPr lang="en-US" sz="3000" b="1" u="sng" kern="1200" dirty="0">
            <a:solidFill>
              <a:schemeClr val="accent2"/>
            </a:solidFill>
          </a:endParaRPr>
        </a:p>
      </dsp:txBody>
      <dsp:txXfrm>
        <a:off x="0" y="3254017"/>
        <a:ext cx="6777037" cy="983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1283-0482-4D1B-9A89-AEC9F45A0669}">
      <dsp:nvSpPr>
        <dsp:cNvPr id="0" name=""/>
        <dsp:cNvSpPr/>
      </dsp:nvSpPr>
      <dsp:spPr>
        <a:xfrm>
          <a:off x="3125" y="180741"/>
          <a:ext cx="2732980" cy="27329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405" tIns="27940" rIns="15040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Recruitment and Housing Search Assistance </a:t>
          </a:r>
          <a:endParaRPr lang="en-US" sz="2200" kern="1200" dirty="0"/>
        </a:p>
      </dsp:txBody>
      <dsp:txXfrm>
        <a:off x="403361" y="580977"/>
        <a:ext cx="1932508" cy="1932508"/>
      </dsp:txXfrm>
    </dsp:sp>
    <dsp:sp modelId="{DD3739B2-3925-4011-A920-9B940CA0E486}">
      <dsp:nvSpPr>
        <dsp:cNvPr id="0" name=""/>
        <dsp:cNvSpPr/>
      </dsp:nvSpPr>
      <dsp:spPr>
        <a:xfrm>
          <a:off x="2189509" y="180741"/>
          <a:ext cx="2732980" cy="27329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405" tIns="27940" rIns="15040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Engagement</a:t>
          </a:r>
          <a:endParaRPr lang="en-US" sz="2200" kern="1200" dirty="0"/>
        </a:p>
      </dsp:txBody>
      <dsp:txXfrm>
        <a:off x="2589745" y="580977"/>
        <a:ext cx="1932508" cy="1932508"/>
      </dsp:txXfrm>
    </dsp:sp>
    <dsp:sp modelId="{47FC9F8E-B38F-4901-9902-F9F2340E080A}">
      <dsp:nvSpPr>
        <dsp:cNvPr id="0" name=""/>
        <dsp:cNvSpPr/>
      </dsp:nvSpPr>
      <dsp:spPr>
        <a:xfrm>
          <a:off x="4375894" y="180741"/>
          <a:ext cx="2732980" cy="27329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405" tIns="27940" rIns="15040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Education, Training, and TA</a:t>
          </a:r>
          <a:endParaRPr lang="en-US" sz="2200" kern="1200" dirty="0"/>
        </a:p>
      </dsp:txBody>
      <dsp:txXfrm>
        <a:off x="4776130" y="580977"/>
        <a:ext cx="1932508" cy="1932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8575-BDD1-4371-BBA0-9BAA1729582A}">
      <dsp:nvSpPr>
        <dsp:cNvPr id="0" name=""/>
        <dsp:cNvSpPr/>
      </dsp:nvSpPr>
      <dsp:spPr>
        <a:xfrm>
          <a:off x="-5168961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C84B1-FC4A-4B5E-A00E-648A52E3B7C7}">
      <dsp:nvSpPr>
        <dsp:cNvPr id="0" name=""/>
        <dsp:cNvSpPr/>
      </dsp:nvSpPr>
      <dsp:spPr>
        <a:xfrm>
          <a:off x="634593" y="457200"/>
          <a:ext cx="6522262" cy="91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Financial coaching </a:t>
          </a:r>
          <a:endParaRPr lang="en-US" sz="3500" kern="1200" dirty="0"/>
        </a:p>
      </dsp:txBody>
      <dsp:txXfrm>
        <a:off x="634593" y="457200"/>
        <a:ext cx="6522262" cy="914400"/>
      </dsp:txXfrm>
    </dsp:sp>
    <dsp:sp modelId="{E52DA2C2-1628-456F-9462-29E2C30E06A1}">
      <dsp:nvSpPr>
        <dsp:cNvPr id="0" name=""/>
        <dsp:cNvSpPr/>
      </dsp:nvSpPr>
      <dsp:spPr>
        <a:xfrm>
          <a:off x="63093" y="3429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238CA-AB81-479B-BC39-597A588FE008}">
      <dsp:nvSpPr>
        <dsp:cNvPr id="0" name=""/>
        <dsp:cNvSpPr/>
      </dsp:nvSpPr>
      <dsp:spPr>
        <a:xfrm>
          <a:off x="966978" y="1828800"/>
          <a:ext cx="6189878" cy="91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Match savings program</a:t>
          </a:r>
          <a:endParaRPr lang="en-US" sz="3500" kern="1200" dirty="0"/>
        </a:p>
      </dsp:txBody>
      <dsp:txXfrm>
        <a:off x="966978" y="1828800"/>
        <a:ext cx="6189878" cy="914400"/>
      </dsp:txXfrm>
    </dsp:sp>
    <dsp:sp modelId="{CF6F6C31-BE46-4021-9498-7FC18358200F}">
      <dsp:nvSpPr>
        <dsp:cNvPr id="0" name=""/>
        <dsp:cNvSpPr/>
      </dsp:nvSpPr>
      <dsp:spPr>
        <a:xfrm>
          <a:off x="395478" y="17145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6C4F6-DB47-48F7-9ACB-C52D7BD8111E}">
      <dsp:nvSpPr>
        <dsp:cNvPr id="0" name=""/>
        <dsp:cNvSpPr/>
      </dsp:nvSpPr>
      <dsp:spPr>
        <a:xfrm>
          <a:off x="634593" y="3200400"/>
          <a:ext cx="6522262" cy="91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5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Tenant Education Curriculum </a:t>
          </a:r>
          <a:endParaRPr lang="en-US" sz="3500" kern="1200" dirty="0"/>
        </a:p>
      </dsp:txBody>
      <dsp:txXfrm>
        <a:off x="634593" y="3200400"/>
        <a:ext cx="6522262" cy="914400"/>
      </dsp:txXfrm>
    </dsp:sp>
    <dsp:sp modelId="{83AE06ED-03DC-4AA2-B611-121E95786CC4}">
      <dsp:nvSpPr>
        <dsp:cNvPr id="0" name=""/>
        <dsp:cNvSpPr/>
      </dsp:nvSpPr>
      <dsp:spPr>
        <a:xfrm>
          <a:off x="63093" y="3086100"/>
          <a:ext cx="1143000" cy="1143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9ADA1-356D-4879-893F-493D4611450E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2A82-5535-43D2-9D18-B3A0BB40F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5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9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7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5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53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04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4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17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69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95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3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8550">
              <a:buFont typeface="Arial" panose="020B0604020202020204" pitchFamily="34" charset="0"/>
              <a:buNone/>
            </a:pPr>
            <a:endParaRPr lang="en-US" sz="1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24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39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81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4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09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91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12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8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86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4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5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2AF99-4049-4B11-8F3B-626DDAC058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5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2A82-5535-43D2-9D18-B3A0BB40FB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8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20" y="6172227"/>
            <a:ext cx="1487341" cy="7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689" y="6356350"/>
            <a:ext cx="7430311" cy="365125"/>
          </a:xfrm>
        </p:spPr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146825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328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42939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354957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8448" y="6358794"/>
            <a:ext cx="5878813" cy="365125"/>
          </a:xfrm>
        </p:spPr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217392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3511710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077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2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762002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050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21" y="6172229"/>
            <a:ext cx="1487341" cy="7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0" y="6248454"/>
            <a:ext cx="1186568" cy="6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ext_with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36439"/>
            <a:ext cx="7277100" cy="704962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5" y="6280999"/>
            <a:ext cx="1138365" cy="5770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4400" y="1235075"/>
            <a:ext cx="727710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24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0" y="6248454"/>
            <a:ext cx="1186568" cy="6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64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andText_No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36439"/>
            <a:ext cx="7277100" cy="704962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5" y="6280999"/>
            <a:ext cx="1138365" cy="5770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4400" y="1235075"/>
            <a:ext cx="7277100" cy="48069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77190" indent="0">
              <a:buFontTx/>
              <a:buNone/>
              <a:defRPr/>
            </a:lvl2pPr>
            <a:lvl3pPr marL="720090" indent="0">
              <a:buFontTx/>
              <a:buNone/>
              <a:defRPr/>
            </a:lvl3pPr>
            <a:lvl4pPr marL="1062990" indent="0">
              <a:buFontTx/>
              <a:buNone/>
              <a:defRPr/>
            </a:lvl4pPr>
            <a:lvl5pPr marL="140589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9716" y="1445079"/>
            <a:ext cx="8351384" cy="49965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3885" y="282918"/>
            <a:ext cx="7003047" cy="876412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11"/>
          </p:nvPr>
        </p:nvSpPr>
        <p:spPr>
          <a:xfrm>
            <a:off x="416379" y="1151166"/>
            <a:ext cx="8474528" cy="5453063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23885" y="282918"/>
            <a:ext cx="7003047" cy="876412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5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690" y="6199182"/>
            <a:ext cx="7430311" cy="365125"/>
          </a:xfrm>
        </p:spPr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415550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050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5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262508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690" y="6356352"/>
            <a:ext cx="7430311" cy="365125"/>
          </a:xfrm>
        </p:spPr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4073021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9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1254771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1538975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15317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ext_with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36439"/>
            <a:ext cx="7277100" cy="704962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4" y="6280997"/>
            <a:ext cx="1138365" cy="5770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4400" y="1235075"/>
            <a:ext cx="7277100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168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8449" y="6358796"/>
            <a:ext cx="5878813" cy="365125"/>
          </a:xfrm>
        </p:spPr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1966083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4075374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0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andText_No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36439"/>
            <a:ext cx="7277100" cy="704962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64" y="6280997"/>
            <a:ext cx="1138365" cy="5770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4400" y="1235075"/>
            <a:ext cx="7277100" cy="48069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50292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17320" indent="0">
              <a:buFontTx/>
              <a:buNone/>
              <a:defRPr/>
            </a:lvl4pPr>
            <a:lvl5pPr marL="18745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78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9716" y="1445079"/>
            <a:ext cx="8351384" cy="49965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3884" y="282918"/>
            <a:ext cx="7003047" cy="87641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11"/>
          </p:nvPr>
        </p:nvSpPr>
        <p:spPr>
          <a:xfrm>
            <a:off x="416378" y="1151164"/>
            <a:ext cx="8474528" cy="5453063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23884" y="282918"/>
            <a:ext cx="7003047" cy="87641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689" y="6199180"/>
            <a:ext cx="7430311" cy="365125"/>
          </a:xfrm>
        </p:spPr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31448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</p:spTree>
    <p:extLst>
      <p:ext uri="{BB962C8B-B14F-4D97-AF65-F5344CB8AC3E}">
        <p14:creationId xmlns:p14="http://schemas.microsoft.com/office/powerpoint/2010/main" val="27714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688" y="6366610"/>
            <a:ext cx="7430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© All rights reserved. No utilization or reproduction of this material is allowed without the written permission of CSH.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0" y="6248454"/>
            <a:ext cx="1186568" cy="6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28" r:id="rId3"/>
    <p:sldLayoutId id="2147483731" r:id="rId4"/>
    <p:sldLayoutId id="2147483732" r:id="rId5"/>
    <p:sldLayoutId id="2147483729" r:id="rId6"/>
    <p:sldLayoutId id="2147483730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  <p:sldLayoutId id="2147483723" r:id="rId14"/>
    <p:sldLayoutId id="2147483724" r:id="rId15"/>
    <p:sldLayoutId id="214748372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90" y="1123840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689" y="6366612"/>
            <a:ext cx="7430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0" y="6248454"/>
            <a:ext cx="1186568" cy="6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425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Maggiani@csh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hudspeth@housingforhouston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Maggiani@csh.or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hudspeth@housingforhousto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z8LnmmrbcAhWwl-AKHSyOA7sQjRx6BAgBEAU&amp;url=https://betterbuildingsinitiative.energy.gov/partners/houston-housing-authority&amp;psig=AOvVaw2RPLxFWFbdzhQr7LRCUEVA&amp;ust=1532469184009145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86" y="1298448"/>
            <a:ext cx="6687547" cy="3255264"/>
          </a:xfrm>
        </p:spPr>
        <p:txBody>
          <a:bodyPr/>
          <a:lstStyle/>
          <a:p>
            <a:r>
              <a:rPr lang="en-US" b="1" dirty="0"/>
              <a:t>A Systematic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Approach </a:t>
            </a:r>
            <a:r>
              <a:rPr lang="en-US" b="1" dirty="0"/>
              <a:t>to Landlord Recruitment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88" y="5074980"/>
            <a:ext cx="5486400" cy="914400"/>
          </a:xfrm>
        </p:spPr>
        <p:txBody>
          <a:bodyPr/>
          <a:lstStyle/>
          <a:p>
            <a:r>
              <a:rPr lang="en-US" dirty="0"/>
              <a:t>Texas Conference on Ending Homelessness, September </a:t>
            </a:r>
            <a:r>
              <a:rPr lang="en-US" dirty="0" smtClean="0"/>
              <a:t>28, 2018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accent2"/>
                </a:solidFill>
              </a:rPr>
              <a:t>Targeting Landlords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9061" y="6388948"/>
            <a:ext cx="7140938" cy="342787"/>
          </a:xfrm>
        </p:spPr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Identifying Landlords</a:t>
            </a:r>
            <a:endParaRPr lang="en-US" b="1" dirty="0"/>
          </a:p>
        </p:txBody>
      </p:sp>
      <p:pic>
        <p:nvPicPr>
          <p:cNvPr id="3" name="Shape 384" descr="C:\Users\diana.maciel\AppData\Local\Microsoft\Windows\Temporary Internet Files\Content.IE5\9CIE1VZ8\crowd-296520_64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96" y="3584181"/>
            <a:ext cx="3728982" cy="2263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385"/>
          <p:cNvSpPr txBox="1">
            <a:spLocks/>
          </p:cNvSpPr>
          <p:nvPr/>
        </p:nvSpPr>
        <p:spPr>
          <a:xfrm>
            <a:off x="8616116" y="6364683"/>
            <a:ext cx="527884" cy="4933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86"/>
          <p:cNvSpPr txBox="1"/>
          <p:nvPr/>
        </p:nvSpPr>
        <p:spPr>
          <a:xfrm>
            <a:off x="6535093" y="3700502"/>
            <a:ext cx="2400073" cy="214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Affordability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Connection to neighborhoods / communities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✓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Musts vs. </a:t>
            </a:r>
            <a:r>
              <a:rPr lang="en-US" sz="1800" dirty="0">
                <a:solidFill>
                  <a:schemeClr val="accent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6" name="Shape 388"/>
          <p:cNvGrpSpPr/>
          <p:nvPr/>
        </p:nvGrpSpPr>
        <p:grpSpPr>
          <a:xfrm>
            <a:off x="517358" y="1648326"/>
            <a:ext cx="8086007" cy="1661693"/>
            <a:chOff x="7233" y="1860494"/>
            <a:chExt cx="8215132" cy="1297126"/>
          </a:xfrm>
        </p:grpSpPr>
        <p:sp>
          <p:nvSpPr>
            <p:cNvPr id="7" name="Shape 389"/>
            <p:cNvSpPr/>
            <p:nvPr/>
          </p:nvSpPr>
          <p:spPr>
            <a:xfrm>
              <a:off x="7233" y="1860494"/>
              <a:ext cx="2161876" cy="12971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99E1E"/>
                </a:gs>
                <a:gs pos="80000">
                  <a:srgbClr val="8BD027"/>
                </a:gs>
                <a:gs pos="100000">
                  <a:srgbClr val="8DD425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390"/>
            <p:cNvSpPr txBox="1"/>
            <p:nvPr/>
          </p:nvSpPr>
          <p:spPr>
            <a:xfrm>
              <a:off x="45225" y="1898486"/>
              <a:ext cx="2085892" cy="1221141"/>
            </a:xfrm>
            <a:prstGeom prst="rect">
              <a:avLst/>
            </a:prstGeom>
            <a:noFill/>
            <a:ln>
              <a:noFill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entury Schoolbook"/>
                <a:buNone/>
              </a:pPr>
              <a:r>
                <a:rPr lang="en-US" sz="2500" b="0" i="0" u="none" strike="noStrike" cap="none" dirty="0" smtClean="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Assess the rental market</a:t>
              </a:r>
              <a:endParaRPr lang="en-US" sz="25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" name="Shape 391"/>
            <p:cNvSpPr/>
            <p:nvPr/>
          </p:nvSpPr>
          <p:spPr>
            <a:xfrm>
              <a:off x="2385298" y="2240984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699E1E"/>
                </a:gs>
                <a:gs pos="80000">
                  <a:srgbClr val="8BD027"/>
                </a:gs>
                <a:gs pos="100000">
                  <a:srgbClr val="8DD425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" name="Shape 392"/>
            <p:cNvSpPr txBox="1"/>
            <p:nvPr/>
          </p:nvSpPr>
          <p:spPr>
            <a:xfrm>
              <a:off x="2385298" y="2348214"/>
              <a:ext cx="320821" cy="3216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393"/>
            <p:cNvSpPr/>
            <p:nvPr/>
          </p:nvSpPr>
          <p:spPr>
            <a:xfrm>
              <a:off x="3033860" y="1860494"/>
              <a:ext cx="2161876" cy="12971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0064A6"/>
                </a:gs>
                <a:gs pos="80000">
                  <a:srgbClr val="0084DB"/>
                </a:gs>
                <a:gs pos="100000">
                  <a:srgbClr val="0087E1"/>
                </a:gs>
              </a:gsLst>
              <a:lin ang="16200000" scaled="0"/>
            </a:gradFill>
            <a:ln w="9525" cap="flat" cmpd="sng">
              <a:solidFill>
                <a:srgbClr val="007FC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" name="Shape 394"/>
            <p:cNvSpPr txBox="1"/>
            <p:nvPr/>
          </p:nvSpPr>
          <p:spPr>
            <a:xfrm>
              <a:off x="3071852" y="1898486"/>
              <a:ext cx="2085892" cy="1221141"/>
            </a:xfrm>
            <a:prstGeom prst="rect">
              <a:avLst/>
            </a:prstGeom>
            <a:noFill/>
            <a:ln>
              <a:noFill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entury Schoolbook"/>
                <a:buNone/>
              </a:pPr>
              <a:r>
                <a:rPr lang="en-US" sz="2400" dirty="0" smtClean="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Identify pain point  </a:t>
              </a:r>
              <a:endParaRPr lang="en-US" sz="24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" name="Shape 395"/>
            <p:cNvSpPr/>
            <p:nvPr/>
          </p:nvSpPr>
          <p:spPr>
            <a:xfrm>
              <a:off x="5411926" y="2240984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540C64"/>
                </a:gs>
                <a:gs pos="80000">
                  <a:srgbClr val="6E1084"/>
                </a:gs>
                <a:gs pos="100000">
                  <a:srgbClr val="700F86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" name="Shape 396"/>
            <p:cNvSpPr txBox="1"/>
            <p:nvPr/>
          </p:nvSpPr>
          <p:spPr>
            <a:xfrm>
              <a:off x="5411926" y="2348214"/>
              <a:ext cx="320821" cy="3216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397"/>
            <p:cNvSpPr/>
            <p:nvPr/>
          </p:nvSpPr>
          <p:spPr>
            <a:xfrm>
              <a:off x="6060489" y="1860494"/>
              <a:ext cx="2161876" cy="12971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40C64"/>
                </a:gs>
                <a:gs pos="80000">
                  <a:srgbClr val="6E1084"/>
                </a:gs>
                <a:gs pos="100000">
                  <a:srgbClr val="700F86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398"/>
            <p:cNvSpPr txBox="1"/>
            <p:nvPr/>
          </p:nvSpPr>
          <p:spPr>
            <a:xfrm>
              <a:off x="6098480" y="1898486"/>
              <a:ext cx="2085892" cy="1221141"/>
            </a:xfrm>
            <a:prstGeom prst="rect">
              <a:avLst/>
            </a:prstGeom>
            <a:noFill/>
            <a:ln>
              <a:noFill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entury Schoolbook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Set realistic expectations</a:t>
              </a:r>
            </a:p>
          </p:txBody>
        </p:sp>
      </p:grpSp>
      <p:sp>
        <p:nvSpPr>
          <p:cNvPr id="17" name="Shape 399"/>
          <p:cNvSpPr/>
          <p:nvPr/>
        </p:nvSpPr>
        <p:spPr>
          <a:xfrm>
            <a:off x="7416494" y="3202271"/>
            <a:ext cx="270007" cy="351419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50C66"/>
              </a:gs>
              <a:gs pos="80000">
                <a:srgbClr val="701086"/>
              </a:gs>
              <a:gs pos="100000">
                <a:srgbClr val="720F89"/>
              </a:gs>
            </a:gsLst>
            <a:lin ang="16200000" scaled="0"/>
          </a:gradFill>
          <a:ln w="9525" cap="flat" cmpd="sng">
            <a:solidFill>
              <a:srgbClr val="6A1C7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" name="Shape 400" descr="C:\Users\diana.maciel\AppData\Local\Microsoft\Windows\Temporary Internet Files\Content.IE5\06AVV19Z\Magnifying_glass_icon.svg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80" y="3211468"/>
            <a:ext cx="2193134" cy="285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3450" y="328830"/>
            <a:ext cx="7277100" cy="704962"/>
          </a:xfrm>
        </p:spPr>
        <p:txBody>
          <a:bodyPr/>
          <a:lstStyle/>
          <a:p>
            <a:pPr algn="ctr"/>
            <a:r>
              <a:rPr lang="en-US" b="1" dirty="0" smtClean="0"/>
              <a:t>Intentional Targeting 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01710483"/>
              </p:ext>
            </p:extLst>
          </p:nvPr>
        </p:nvGraphicFramePr>
        <p:xfrm>
          <a:off x="543737" y="1033792"/>
          <a:ext cx="4161613" cy="513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468880" y="2659174"/>
            <a:ext cx="4206240" cy="15396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95633626"/>
              </p:ext>
            </p:extLst>
          </p:nvPr>
        </p:nvGraphicFramePr>
        <p:xfrm>
          <a:off x="4906187" y="1033792"/>
          <a:ext cx="3971113" cy="5132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132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Targeting Landlords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" y="1811179"/>
            <a:ext cx="6053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DATA, </a:t>
            </a:r>
          </a:p>
          <a:p>
            <a:r>
              <a:rPr lang="en-US" sz="8000" dirty="0">
                <a:solidFill>
                  <a:schemeClr val="accent1"/>
                </a:solidFill>
                <a:latin typeface="Arial Black" panose="020B0A04020102020204" pitchFamily="34" charset="0"/>
              </a:rPr>
              <a:t>	</a:t>
            </a:r>
            <a:r>
              <a:rPr lang="en-US" sz="8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DATA, </a:t>
            </a:r>
          </a:p>
          <a:p>
            <a:r>
              <a:rPr lang="en-US" sz="8000" dirty="0">
                <a:solidFill>
                  <a:schemeClr val="accent1"/>
                </a:solidFill>
                <a:latin typeface="Arial Black" panose="020B0A04020102020204" pitchFamily="34" charset="0"/>
              </a:rPr>
              <a:t>	</a:t>
            </a:r>
            <a:r>
              <a:rPr lang="en-US" sz="8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	DATA!!</a:t>
            </a:r>
            <a:r>
              <a:rPr lang="en-US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, </a:t>
            </a:r>
            <a:endParaRPr 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67" y="1345494"/>
            <a:ext cx="3247492" cy="37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Targeting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Landlords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Examples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8" name="Shape 421" descr="C:\Users\diana.maciel\AppData\Local\Microsoft\Windows\Temporary Internet Files\Content.IE5\RPJ6F290\15345-illustration-of-city-buildings-pv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2767002"/>
            <a:ext cx="2726315" cy="286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22"/>
          <p:cNvPicPr preferRelativeResize="0"/>
          <p:nvPr/>
        </p:nvPicPr>
        <p:blipFill rotWithShape="1">
          <a:blip r:embed="rId4">
            <a:alphaModFix/>
          </a:blip>
          <a:srcRect l="33864" t="14545" r="42727" b="70909"/>
          <a:stretch/>
        </p:blipFill>
        <p:spPr>
          <a:xfrm>
            <a:off x="2199630" y="2457559"/>
            <a:ext cx="1683327" cy="82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23"/>
          <p:cNvSpPr txBox="1"/>
          <p:nvPr/>
        </p:nvSpPr>
        <p:spPr>
          <a:xfrm>
            <a:off x="4239500" y="2164989"/>
            <a:ext cx="3771900" cy="3692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 b="1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HAA generated a list of all multi-family property in Harris County:</a:t>
            </a:r>
          </a:p>
          <a:p>
            <a:pPr>
              <a:buClr>
                <a:srgbClr val="0081C6"/>
              </a:buClr>
              <a:buSzPct val="100000"/>
            </a:pPr>
            <a:r>
              <a:rPr lang="en-US" sz="1600" kern="0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-Occupancy </a:t>
            </a:r>
            <a:r>
              <a:rPr lang="en-US" sz="1600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rate of 89% or below </a:t>
            </a:r>
          </a:p>
          <a:p>
            <a:pPr>
              <a:buClr>
                <a:srgbClr val="0081C6"/>
              </a:buClr>
              <a:buSzPct val="100000"/>
            </a:pPr>
            <a:r>
              <a:rPr lang="en-US" sz="1600" kern="0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-Classified </a:t>
            </a:r>
            <a:r>
              <a:rPr lang="en-US" sz="1600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C or D class property</a:t>
            </a:r>
          </a:p>
          <a:p>
            <a:pPr>
              <a:buClr>
                <a:srgbClr val="0081C6"/>
              </a:buClr>
              <a:buSzPct val="100000"/>
            </a:pPr>
            <a:r>
              <a:rPr lang="en-US" sz="1600" kern="0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-More </a:t>
            </a:r>
            <a:r>
              <a:rPr lang="en-US" sz="1600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 275 units on property</a:t>
            </a:r>
          </a:p>
          <a:p>
            <a:endParaRPr sz="1600" kern="0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>
              <a:buSzPct val="25000"/>
            </a:pPr>
            <a:r>
              <a:rPr lang="en-US" sz="1500" b="1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TWH did further analysis of rental prices to identify which properties </a:t>
            </a:r>
            <a:r>
              <a:rPr lang="en-US" sz="1500" b="1" kern="0" dirty="0" smtClean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already participate in subsidized programs.</a:t>
            </a:r>
            <a:endParaRPr lang="en-US" sz="1500" b="1" kern="0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endParaRPr sz="1500" b="1" kern="0" dirty="0">
              <a:solidFill>
                <a:srgbClr val="C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>
              <a:buSzPct val="25000"/>
            </a:pPr>
            <a:r>
              <a:rPr lang="en-US" sz="1500" b="1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properties that were identified from targeted search were seen as priority to engage for PSH and RRH conversion of unit.</a:t>
            </a:r>
            <a:r>
              <a:rPr lang="en-US" sz="1600" b="1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2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		</a:t>
            </a:r>
            <a:r>
              <a:rPr lang="en-US" sz="14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920" y="1134120"/>
            <a:ext cx="7180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  <a:defRPr/>
            </a:pPr>
            <a:r>
              <a:rPr lang="en-US" sz="2000" b="1" i="1" kern="0" dirty="0">
                <a:solidFill>
                  <a:srgbClr val="C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Way Home partnered with Houston Apartment Association to identify multi-family properties in the Houston area that would be a good fit for PSH and RRH. </a:t>
            </a:r>
          </a:p>
        </p:txBody>
      </p:sp>
    </p:spTree>
    <p:extLst>
      <p:ext uri="{BB962C8B-B14F-4D97-AF65-F5344CB8AC3E}">
        <p14:creationId xmlns:p14="http://schemas.microsoft.com/office/powerpoint/2010/main" val="21929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Impact</a:t>
            </a:r>
            <a:endParaRPr lang="en-US" b="1" dirty="0"/>
          </a:p>
        </p:txBody>
      </p:sp>
      <p:sp>
        <p:nvSpPr>
          <p:cNvPr id="7" name="Isosceles Triangle 6"/>
          <p:cNvSpPr/>
          <p:nvPr/>
        </p:nvSpPr>
        <p:spPr>
          <a:xfrm>
            <a:off x="353050" y="1041402"/>
            <a:ext cx="2074472" cy="11939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88" y="1064221"/>
            <a:ext cx="2310868" cy="1151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5" y="1111766"/>
            <a:ext cx="2251251" cy="1087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0817" y="5965769"/>
            <a:ext cx="62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A6093D"/>
                </a:solidFill>
              </a:rPr>
              <a:t>= Approximately 3000- 3500 units</a:t>
            </a:r>
            <a:endParaRPr lang="en-US" sz="2400" b="1" i="1" dirty="0">
              <a:solidFill>
                <a:srgbClr val="A6093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825" y="2235351"/>
            <a:ext cx="1702817" cy="1069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329" y="2194451"/>
            <a:ext cx="1793033" cy="1259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26" y="2178171"/>
            <a:ext cx="1642087" cy="1276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9970" y="2127469"/>
            <a:ext cx="181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New Hope Housing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1653" y="2345682"/>
            <a:ext cx="154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BNC Equites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4169" y="2269454"/>
            <a:ext cx="208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Kayra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Mngmt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280" y="3400559"/>
            <a:ext cx="2224563" cy="1282395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4672684" y="3449239"/>
            <a:ext cx="2074472" cy="11939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375" y="4637176"/>
            <a:ext cx="1804572" cy="1324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634" y="4613890"/>
            <a:ext cx="1776046" cy="13480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53038" y="4779092"/>
            <a:ext cx="142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Villa Serena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0623" y="4582989"/>
            <a:ext cx="16385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</a:rPr>
              <a:t>Nova Asset </a:t>
            </a:r>
            <a:r>
              <a:rPr lang="en-US" sz="2300" b="1" dirty="0" err="1" smtClean="0">
                <a:solidFill>
                  <a:schemeClr val="bg1"/>
                </a:solidFill>
              </a:rPr>
              <a:t>Mngmt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endParaRPr lang="en-US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accent2"/>
                </a:solidFill>
              </a:rPr>
              <a:t>Engaging Landlords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8" y="1458783"/>
            <a:ext cx="8272312" cy="36732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Engagement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4263168"/>
              </p:ext>
            </p:extLst>
          </p:nvPr>
        </p:nvGraphicFramePr>
        <p:xfrm>
          <a:off x="567803" y="688919"/>
          <a:ext cx="7970293" cy="542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75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999" y="2198700"/>
            <a:ext cx="2105122" cy="30730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Recruitment </a:t>
            </a:r>
            <a:endParaRPr lang="en-US" b="1" dirty="0"/>
          </a:p>
        </p:txBody>
      </p:sp>
      <p:grpSp>
        <p:nvGrpSpPr>
          <p:cNvPr id="22" name="Shape 437"/>
          <p:cNvGrpSpPr/>
          <p:nvPr/>
        </p:nvGrpSpPr>
        <p:grpSpPr>
          <a:xfrm>
            <a:off x="1146411" y="1145831"/>
            <a:ext cx="7369791" cy="5063900"/>
            <a:chOff x="1483962" y="2831"/>
            <a:chExt cx="5566475" cy="4947334"/>
          </a:xfrm>
        </p:grpSpPr>
        <p:sp>
          <p:nvSpPr>
            <p:cNvPr id="23" name="Shape 438"/>
            <p:cNvSpPr/>
            <p:nvPr/>
          </p:nvSpPr>
          <p:spPr>
            <a:xfrm>
              <a:off x="3382714" y="2831"/>
              <a:ext cx="1768971" cy="11498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D7200"/>
                </a:gs>
                <a:gs pos="80000">
                  <a:srgbClr val="FF9600"/>
                </a:gs>
                <a:gs pos="100000">
                  <a:srgbClr val="FF9600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Shape 439"/>
            <p:cNvSpPr txBox="1"/>
            <p:nvPr/>
          </p:nvSpPr>
          <p:spPr>
            <a:xfrm>
              <a:off x="3438827" y="58950"/>
              <a:ext cx="1656600" cy="103770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kern="0" dirty="0" smtClean="0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Actual vs Perceived Risk</a:t>
              </a:r>
              <a:endParaRPr lang="en-US" sz="1600" kern="0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" name="Shape 440"/>
            <p:cNvSpPr/>
            <p:nvPr/>
          </p:nvSpPr>
          <p:spPr>
            <a:xfrm>
              <a:off x="2368447" y="577747"/>
              <a:ext cx="3797504" cy="3797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351" y="7121"/>
                  </a:moveTo>
                  <a:lnTo>
                    <a:pt x="88350" y="7120"/>
                  </a:lnTo>
                  <a:cubicBezTo>
                    <a:pt x="101973" y="14424"/>
                    <a:pt x="112251" y="26703"/>
                    <a:pt x="117043" y="41399"/>
                  </a:cubicBezTo>
                </a:path>
              </a:pathLst>
            </a:custGeom>
            <a:noFill/>
            <a:ln w="9525" cap="flat" cmpd="sng">
              <a:solidFill>
                <a:srgbClr val="F7971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Shape 441"/>
            <p:cNvSpPr/>
            <p:nvPr/>
          </p:nvSpPr>
          <p:spPr>
            <a:xfrm>
              <a:off x="5281466" y="1901583"/>
              <a:ext cx="1768971" cy="11498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D7200"/>
                </a:gs>
                <a:gs pos="80000">
                  <a:srgbClr val="FF9600"/>
                </a:gs>
                <a:gs pos="100000">
                  <a:srgbClr val="FF9600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Shape 442"/>
            <p:cNvSpPr txBox="1"/>
            <p:nvPr/>
          </p:nvSpPr>
          <p:spPr>
            <a:xfrm>
              <a:off x="5337596" y="1957714"/>
              <a:ext cx="1656710" cy="103757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kern="0" dirty="0" smtClean="0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Match Making</a:t>
              </a:r>
              <a:endParaRPr lang="en-US" sz="1600" kern="0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" name="Shape 443"/>
            <p:cNvSpPr/>
            <p:nvPr/>
          </p:nvSpPr>
          <p:spPr>
            <a:xfrm>
              <a:off x="2368447" y="577747"/>
              <a:ext cx="3797504" cy="3797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43" y="78600"/>
                  </a:moveTo>
                  <a:cubicBezTo>
                    <a:pt x="112251" y="93295"/>
                    <a:pt x="101973" y="105574"/>
                    <a:pt x="88350" y="112878"/>
                  </a:cubicBezTo>
                </a:path>
              </a:pathLst>
            </a:custGeom>
            <a:noFill/>
            <a:ln w="9525" cap="flat" cmpd="sng">
              <a:solidFill>
                <a:srgbClr val="F7971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Shape 444"/>
            <p:cNvSpPr/>
            <p:nvPr/>
          </p:nvSpPr>
          <p:spPr>
            <a:xfrm>
              <a:off x="3382714" y="3800335"/>
              <a:ext cx="1768971" cy="11498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D7200"/>
                </a:gs>
                <a:gs pos="80000">
                  <a:srgbClr val="FF9600"/>
                </a:gs>
                <a:gs pos="100000">
                  <a:srgbClr val="FF9600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Shape 445"/>
            <p:cNvSpPr txBox="1"/>
            <p:nvPr/>
          </p:nvSpPr>
          <p:spPr>
            <a:xfrm>
              <a:off x="3438844" y="3856466"/>
              <a:ext cx="1656710" cy="103757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kern="0" dirty="0" smtClean="0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Incentivize</a:t>
              </a:r>
              <a:endParaRPr lang="en-US" sz="1600" kern="0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" name="Shape 446"/>
            <p:cNvSpPr/>
            <p:nvPr/>
          </p:nvSpPr>
          <p:spPr>
            <a:xfrm>
              <a:off x="2368447" y="577747"/>
              <a:ext cx="3797504" cy="3797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648" y="112878"/>
                  </a:moveTo>
                  <a:lnTo>
                    <a:pt x="31648" y="112878"/>
                  </a:lnTo>
                  <a:cubicBezTo>
                    <a:pt x="18025" y="105574"/>
                    <a:pt x="7747" y="93295"/>
                    <a:pt x="2955" y="78599"/>
                  </a:cubicBezTo>
                </a:path>
              </a:pathLst>
            </a:custGeom>
            <a:noFill/>
            <a:ln w="9525" cap="flat" cmpd="sng">
              <a:solidFill>
                <a:srgbClr val="F7971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Shape 447"/>
            <p:cNvSpPr/>
            <p:nvPr/>
          </p:nvSpPr>
          <p:spPr>
            <a:xfrm>
              <a:off x="1483962" y="1901583"/>
              <a:ext cx="1768971" cy="11498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D7200"/>
                </a:gs>
                <a:gs pos="80000">
                  <a:srgbClr val="FF9600"/>
                </a:gs>
                <a:gs pos="100000">
                  <a:srgbClr val="FF9600"/>
                </a:gs>
              </a:gsLst>
              <a:lin ang="16200000" scaled="0"/>
            </a:gra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Shape 448"/>
            <p:cNvSpPr txBox="1"/>
            <p:nvPr/>
          </p:nvSpPr>
          <p:spPr>
            <a:xfrm>
              <a:off x="1540091" y="1957714"/>
              <a:ext cx="1656710" cy="103757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600" kern="0" dirty="0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Speak </a:t>
              </a:r>
              <a:r>
                <a:rPr lang="en-US" sz="1600" kern="0" dirty="0" smtClean="0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Their Language</a:t>
              </a:r>
              <a:r>
                <a:rPr lang="en-US" sz="1600" kern="0" dirty="0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!</a:t>
              </a:r>
            </a:p>
          </p:txBody>
        </p:sp>
        <p:sp>
          <p:nvSpPr>
            <p:cNvPr id="34" name="Shape 449"/>
            <p:cNvSpPr/>
            <p:nvPr/>
          </p:nvSpPr>
          <p:spPr>
            <a:xfrm>
              <a:off x="2368447" y="577747"/>
              <a:ext cx="3797504" cy="3797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56" y="41399"/>
                  </a:moveTo>
                  <a:cubicBezTo>
                    <a:pt x="7747" y="26703"/>
                    <a:pt x="18025" y="14424"/>
                    <a:pt x="31648" y="7120"/>
                  </a:cubicBezTo>
                </a:path>
              </a:pathLst>
            </a:custGeom>
            <a:noFill/>
            <a:ln w="9525" cap="flat" cmpd="sng">
              <a:solidFill>
                <a:srgbClr val="F7971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3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Incentives 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4633510"/>
              </p:ext>
            </p:extLst>
          </p:nvPr>
        </p:nvGraphicFramePr>
        <p:xfrm>
          <a:off x="1414463" y="1314449"/>
          <a:ext cx="6777037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Presenters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235075"/>
            <a:ext cx="8483600" cy="488124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Samantha Maggiani </a:t>
            </a:r>
          </a:p>
          <a:p>
            <a:pPr marL="0" indent="0">
              <a:buNone/>
            </a:pPr>
            <a:r>
              <a:rPr lang="en-US" sz="2400" dirty="0" smtClean="0"/>
              <a:t>Program Manager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Samantha.Maggiani@csh.org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Adrian Hudspeth </a:t>
            </a:r>
          </a:p>
          <a:p>
            <a:pPr marL="0" indent="0">
              <a:buNone/>
            </a:pPr>
            <a:r>
              <a:rPr lang="en-US" sz="2400" dirty="0" smtClean="0"/>
              <a:t>LEAP Landlord Liaison 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ahudspeth@housingforhouston.com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5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Engagement is more than outreach!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59" y="1452004"/>
            <a:ext cx="3933881" cy="4176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360" y="1814564"/>
            <a:ext cx="4693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“Outreach is something we do TO people, while engagement is something we do WITH them…”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23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1339" y="6473355"/>
            <a:ext cx="6426648" cy="244732"/>
          </a:xfrm>
        </p:spPr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339" y="93563"/>
            <a:ext cx="7287499" cy="4725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Rapid Re-Housing Leasing Event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65356" y="2806423"/>
            <a:ext cx="6294132" cy="32219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20" y="691102"/>
            <a:ext cx="3562065" cy="5577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8" y="3479637"/>
            <a:ext cx="4525121" cy="2743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21" y="692621"/>
            <a:ext cx="4513100" cy="26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71902"/>
            <a:ext cx="4386145" cy="372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209" y="1460708"/>
            <a:ext cx="4995863" cy="37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3541" y="2218765"/>
            <a:ext cx="4504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Retaining Landlords</a:t>
            </a:r>
            <a:endParaRPr 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Maintaining Landlord Partners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91" y="1327137"/>
            <a:ext cx="6276108" cy="350392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9688" y="5292598"/>
            <a:ext cx="8686800" cy="78827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Font typeface="Wingdings 2" pitchFamily="18" charset="2"/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Communication</a:t>
            </a:r>
            <a:r>
              <a:rPr lang="en-US" sz="2800" b="1" dirty="0" smtClean="0">
                <a:solidFill>
                  <a:schemeClr val="accent1"/>
                </a:solidFill>
              </a:rPr>
              <a:t>. </a:t>
            </a:r>
            <a:r>
              <a:rPr lang="en-US" sz="2800" b="1" dirty="0" smtClean="0">
                <a:solidFill>
                  <a:schemeClr val="accent2"/>
                </a:solidFill>
              </a:rPr>
              <a:t>Collaboration. </a:t>
            </a:r>
            <a:r>
              <a:rPr lang="en-US" sz="2800" b="1" dirty="0" smtClean="0">
                <a:solidFill>
                  <a:schemeClr val="accent4"/>
                </a:solidFill>
              </a:rPr>
              <a:t>Coordination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  <a:p>
            <a:pPr marL="119063" indent="0" algn="ctr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30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Supporting your landlord partner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80" y="1969765"/>
            <a:ext cx="4566039" cy="3516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842" y="1573646"/>
            <a:ext cx="36948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“We </a:t>
            </a:r>
            <a:r>
              <a:rPr lang="en-US" sz="2800" b="1" dirty="0"/>
              <a:t>have lowered vacancy rates, reduced turnover and reduced marketing </a:t>
            </a:r>
            <a:r>
              <a:rPr lang="en-US" sz="2800" b="1" dirty="0" smtClean="0"/>
              <a:t>costs. This </a:t>
            </a:r>
            <a:r>
              <a:rPr lang="en-US" sz="2800" b="1" dirty="0"/>
              <a:t>program has been a success for us</a:t>
            </a:r>
            <a:r>
              <a:rPr lang="en-US" sz="2800" b="1" dirty="0" smtClean="0"/>
              <a:t>.”</a:t>
            </a:r>
          </a:p>
          <a:p>
            <a:endParaRPr lang="en-US" sz="2400" dirty="0" smtClean="0"/>
          </a:p>
          <a:p>
            <a:r>
              <a:rPr lang="en-US" dirty="0" smtClean="0"/>
              <a:t>-Jeannie Werthman, Marketing Director and Operations Manager of Villa Serena Communitie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69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Making the LEAP to ending homelessness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871" y="1625600"/>
            <a:ext cx="6135128" cy="40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6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Landlord Engagement and Assistance Program (LEAP)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0951"/>
              </p:ext>
            </p:extLst>
          </p:nvPr>
        </p:nvGraphicFramePr>
        <p:xfrm>
          <a:off x="914400" y="1641844"/>
          <a:ext cx="7112000" cy="309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4182308"/>
            <a:ext cx="20002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System navigation support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Increase utilization of HRC location tool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050" y="4186654"/>
            <a:ext cx="169545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One stop shop for landlords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Marketing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163" y="4182309"/>
            <a:ext cx="176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One-on-one 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Increased capacity</a:t>
            </a:r>
          </a:p>
        </p:txBody>
      </p:sp>
    </p:spTree>
    <p:extLst>
      <p:ext uri="{BB962C8B-B14F-4D97-AF65-F5344CB8AC3E}">
        <p14:creationId xmlns:p14="http://schemas.microsoft.com/office/powerpoint/2010/main" val="5217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Recruitment and Navigation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E9875DE-1490-4882-9ABC-9821E7DAF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1463039"/>
            <a:ext cx="7277100" cy="438912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Recruitment of new property managers and private landlords is key to increasing availability to individual experiencing homelessness.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  <a:p>
            <a:r>
              <a:rPr lang="en-US" sz="2200" dirty="0"/>
              <a:t>Engaging current property managers and landlords</a:t>
            </a:r>
          </a:p>
          <a:p>
            <a:r>
              <a:rPr lang="en-US" sz="2200" dirty="0"/>
              <a:t>Identifying new property on our housing location tool</a:t>
            </a:r>
          </a:p>
          <a:p>
            <a:r>
              <a:rPr lang="en-US" sz="2200" dirty="0"/>
              <a:t>Referrals from navigators, property managers and clients</a:t>
            </a:r>
          </a:p>
          <a:p>
            <a:r>
              <a:rPr lang="en-US" sz="2200" dirty="0"/>
              <a:t>Creating landlord recruiting events</a:t>
            </a:r>
          </a:p>
          <a:p>
            <a:r>
              <a:rPr lang="en-US" sz="2200" dirty="0"/>
              <a:t>Providing Navigation Group new available rental units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07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204" y="226787"/>
            <a:ext cx="7277100" cy="7049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Housing Location Tool Houston/Harris Co.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56" y="1065564"/>
            <a:ext cx="6859795" cy="4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488" y="0"/>
            <a:ext cx="7677443" cy="1159330"/>
          </a:xfrm>
        </p:spPr>
        <p:txBody>
          <a:bodyPr>
            <a:normAutofit/>
          </a:bodyPr>
          <a:lstStyle/>
          <a:p>
            <a:r>
              <a:rPr lang="en-US" b="1" dirty="0" smtClean="0"/>
              <a:t>CSH Mission 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65875"/>
            <a:ext cx="7431088" cy="365125"/>
          </a:xfrm>
        </p:spPr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299425372"/>
              </p:ext>
            </p:extLst>
          </p:nvPr>
        </p:nvGraphicFramePr>
        <p:xfrm>
          <a:off x="449488" y="1159330"/>
          <a:ext cx="8351837" cy="499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Engagement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1559660"/>
            <a:ext cx="7277100" cy="4806950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On-going outreach to property management staff and owners is key in accessing any problems being experienced</a:t>
            </a:r>
            <a:r>
              <a:rPr lang="en-US" sz="2000" dirty="0"/>
              <a:t>.</a:t>
            </a:r>
          </a:p>
          <a:p>
            <a:endParaRPr lang="en-US" sz="2800" dirty="0"/>
          </a:p>
          <a:p>
            <a:pPr>
              <a:buSzPct val="125000"/>
            </a:pPr>
            <a:r>
              <a:rPr lang="en-US" sz="2400" dirty="0"/>
              <a:t>  In-person property visits</a:t>
            </a:r>
          </a:p>
          <a:p>
            <a:pPr>
              <a:buSzPct val="125000"/>
            </a:pPr>
            <a:r>
              <a:rPr lang="en-US" sz="2400" dirty="0"/>
              <a:t>  Phones calls</a:t>
            </a:r>
          </a:p>
          <a:p>
            <a:pPr>
              <a:buSzPct val="125000"/>
            </a:pPr>
            <a:r>
              <a:rPr lang="en-US" sz="2400" dirty="0"/>
              <a:t>  Emails</a:t>
            </a:r>
          </a:p>
          <a:p>
            <a:pPr marL="182880">
              <a:buSzPct val="125000"/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489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Education and 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1300530"/>
            <a:ext cx="7277100" cy="480695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Providing property managers and private landlords education and technical assistance can reduce barriers on working with various subsidy programs aimed at helping the homeless.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Monthly newsletter</a:t>
            </a:r>
          </a:p>
          <a:p>
            <a:r>
              <a:rPr lang="en-US" sz="2600" dirty="0"/>
              <a:t>Property management staff </a:t>
            </a:r>
            <a:r>
              <a:rPr lang="en-US" sz="2600" dirty="0" smtClean="0"/>
              <a:t>training</a:t>
            </a:r>
          </a:p>
          <a:p>
            <a:r>
              <a:rPr lang="en-US" sz="2600" dirty="0" smtClean="0"/>
              <a:t>Educational seminars and events</a:t>
            </a:r>
            <a:endParaRPr lang="en-US" sz="2600" dirty="0"/>
          </a:p>
          <a:p>
            <a:r>
              <a:rPr lang="en-US" sz="2600" dirty="0"/>
              <a:t>Subsidy training seminars</a:t>
            </a:r>
          </a:p>
          <a:p>
            <a:r>
              <a:rPr lang="en-US" sz="2600" dirty="0"/>
              <a:t>Visiting properties with recent failed inspections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2376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4" y="506762"/>
            <a:ext cx="7149032" cy="53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Working through it all..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1295" y="1300530"/>
            <a:ext cx="7277100" cy="48069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Transitions and challenges are normal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Immediate response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Have a plan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Be results and solutions oriented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Be a (neutral) mediator and advocate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Avoid </a:t>
            </a:r>
            <a:r>
              <a:rPr lang="en-US" sz="2400" b="1" dirty="0"/>
              <a:t>eviction at all costs</a:t>
            </a:r>
            <a:r>
              <a:rPr lang="en-US" sz="2400" dirty="0"/>
              <a:t>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31" y="2534313"/>
            <a:ext cx="2350208" cy="1555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381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LEAP Add </a:t>
            </a:r>
            <a:r>
              <a:rPr lang="en-US" b="1" dirty="0" err="1" smtClean="0"/>
              <a:t>On’s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6383866"/>
              </p:ext>
            </p:extLst>
          </p:nvPr>
        </p:nvGraphicFramePr>
        <p:xfrm>
          <a:off x="590550" y="1352550"/>
          <a:ext cx="72199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356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Q&amp;A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64" y="1304360"/>
            <a:ext cx="3036071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32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256" y="5892772"/>
            <a:ext cx="110956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3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Presenters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235075"/>
            <a:ext cx="8483600" cy="488124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Samantha Maggiani </a:t>
            </a:r>
          </a:p>
          <a:p>
            <a:pPr marL="0" indent="0">
              <a:buNone/>
            </a:pPr>
            <a:r>
              <a:rPr lang="en-US" sz="2400" dirty="0" smtClean="0"/>
              <a:t>Program Manager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Samantha.Maggiani@csh.org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Adrian Hudspeth </a:t>
            </a:r>
          </a:p>
          <a:p>
            <a:pPr marL="0" indent="0">
              <a:buNone/>
            </a:pPr>
            <a:r>
              <a:rPr lang="en-US" sz="2400" dirty="0" smtClean="0"/>
              <a:t>LEAP Landlord Liaison 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ahudspeth@housingforhouston.com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1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Houston Housing Authority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Our Mission</a:t>
            </a:r>
          </a:p>
          <a:p>
            <a:pPr algn="ctr"/>
            <a:endParaRPr lang="en-US" b="1" dirty="0"/>
          </a:p>
          <a:p>
            <a:pPr marL="0" indent="0">
              <a:buNone/>
            </a:pPr>
            <a:r>
              <a:rPr lang="en-US" sz="2000" dirty="0"/>
              <a:t>To improve lives by providing quality, affordable housing options and promoting education and economic self-sufficiency.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pic>
        <p:nvPicPr>
          <p:cNvPr id="5" name="Picture 4" descr="Image result for houston housing authority logo">
            <a:hlinkClick r:id="rId3" tgtFrame="&quot;_blank&quot;"/>
            <a:extLst>
              <a:ext uri="{FF2B5EF4-FFF2-40B4-BE49-F238E27FC236}">
                <a16:creationId xmlns="" xmlns:a16="http://schemas.microsoft.com/office/drawing/2014/main" id="{E71B993B-EA1C-4E77-9C35-10D4A89538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95" y="5402510"/>
            <a:ext cx="11144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EAE2EF18-BE04-42EA-9918-AE17FB2A5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/>
          <a:stretch/>
        </p:blipFill>
        <p:spPr>
          <a:xfrm>
            <a:off x="5747342" y="751698"/>
            <a:ext cx="2605088" cy="15775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16EFA4-6A08-4310-9594-9A5D38973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42" y="4025829"/>
            <a:ext cx="2617988" cy="1963491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EEC9B3B0-EFD6-4845-A121-6A51F99DBF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9250" y="2329217"/>
            <a:ext cx="2623180" cy="1741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355600" dist="50800" dir="5400000" sx="105000" sy="105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1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95568" y="1300530"/>
            <a:ext cx="6357808" cy="48069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/>
              <a:t>Overview and Background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Target</a:t>
            </a: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Engage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Retain 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/>
              <a:t>Sustain</a:t>
            </a:r>
          </a:p>
          <a:p>
            <a:pPr lvl="1">
              <a:lnSpc>
                <a:spcPct val="100000"/>
              </a:lnSpc>
            </a:pPr>
            <a:r>
              <a:rPr lang="en-US" sz="3000" b="1" dirty="0" smtClean="0"/>
              <a:t>LEAP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023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32" y="2660397"/>
            <a:ext cx="4162986" cy="310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9" y="1126365"/>
            <a:ext cx="3784600" cy="5059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294509"/>
            <a:ext cx="4257022" cy="7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8912561"/>
              </p:ext>
            </p:extLst>
          </p:nvPr>
        </p:nvGraphicFramePr>
        <p:xfrm>
          <a:off x="240476" y="1041401"/>
          <a:ext cx="8618220" cy="533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System Transformation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9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FA1A4">
                    <a:lumMod val="50000"/>
                  </a:srgbClr>
                </a:solidFill>
              </a:rPr>
              <a:t>© All rights reserved. No utilization or reproduction of this material is allowed without the written permission of CSH.</a:t>
            </a:r>
            <a:endParaRPr lang="en-US" dirty="0">
              <a:solidFill>
                <a:srgbClr val="9FA1A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965" y="161365"/>
            <a:ext cx="8525435" cy="88003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Project Mangers- Dedicated Implementation Team </a:t>
            </a:r>
            <a:endParaRPr lang="en-US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4" y="914399"/>
            <a:ext cx="8610599" cy="5567083"/>
            <a:chOff x="133278" y="189680"/>
            <a:chExt cx="8712383" cy="6369400"/>
          </a:xfrm>
        </p:grpSpPr>
        <p:sp>
          <p:nvSpPr>
            <p:cNvPr id="6" name="TextBox 5"/>
            <p:cNvSpPr txBox="1"/>
            <p:nvPr/>
          </p:nvSpPr>
          <p:spPr>
            <a:xfrm>
              <a:off x="133279" y="305171"/>
              <a:ext cx="3408970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Eva Thibaudeau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Coalition for the Homeless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CoC Policy/Funding Coordination, Change Management, Youth, Performance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5308" y="289358"/>
              <a:ext cx="3480353" cy="950759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Mandy Chapman Semple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City Mayor’s Office/CSH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Mayor’s Leadership Team, Vets, Project Management, PSH Service Model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38429" y="1295400"/>
              <a:ext cx="2307231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March Eichenbaum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City Mayor’s Office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Downtown System Redesign, Media/PR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38428" y="2445603"/>
              <a:ext cx="2307232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Heather Muller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CSH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Coordinated Access, Vets, SSVF/RRH,  PSH Pipeline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3597532"/>
              <a:ext cx="2292461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Mark Thiele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Houston Housing Authority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Veterans, PSH Pipeline, RRH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4648200"/>
              <a:ext cx="2292461" cy="1102268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Samantha Maggiani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CSH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 PSH/RRH Implementation, Landlord Recruitment and Management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84165" y="5729689"/>
              <a:ext cx="2315264" cy="701443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Concetta Scerbo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Coalition for the Homeless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Performance, CoC, RRH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1836" y="5714374"/>
              <a:ext cx="2259565" cy="701443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Takeshia Richardson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Coalition for the Homeless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HMIS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278" y="4696117"/>
              <a:ext cx="2217260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Gary Grier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Coalition for the Homeless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PIT, SSVF/RRH, CoC, Youth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278" y="3505200"/>
              <a:ext cx="2221996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Sara Brown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Coalition for the Homeless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Media/PR, Change Management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278" y="2590800"/>
              <a:ext cx="2228923" cy="701443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Ana Rausch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Coalition for the Homeless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Coordinated Access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278" y="1337742"/>
              <a:ext cx="2228923" cy="901856"/>
            </a:xfrm>
            <a:prstGeom prst="rect">
              <a:avLst/>
            </a:prstGeom>
            <a:noFill/>
            <a:ln>
              <a:solidFill>
                <a:srgbClr val="F8971D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Jessica Preheim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Houston Housing Authority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 smtClean="0">
                  <a:solidFill>
                    <a:srgbClr val="0081C6"/>
                  </a:solidFill>
                  <a:latin typeface="Century Schoolbook" panose="02040604050505020304" pitchFamily="18" charset="0"/>
                </a:rPr>
                <a:t>Veterans, PSH Pipeline, RRH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r="17613" b="26526"/>
            <a:stretch/>
          </p:blipFill>
          <p:spPr bwMode="auto">
            <a:xfrm>
              <a:off x="3429000" y="209932"/>
              <a:ext cx="877011" cy="111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Jessica Prehei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9" t="6818" b="10455"/>
            <a:stretch/>
          </p:blipFill>
          <p:spPr bwMode="auto">
            <a:xfrm>
              <a:off x="2284327" y="1295400"/>
              <a:ext cx="763673" cy="996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6" r="13598" b="20536"/>
            <a:stretch/>
          </p:blipFill>
          <p:spPr bwMode="auto">
            <a:xfrm>
              <a:off x="2284327" y="2427813"/>
              <a:ext cx="763673" cy="96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7" t="33191" r="37486" b="37395"/>
            <a:stretch/>
          </p:blipFill>
          <p:spPr bwMode="auto">
            <a:xfrm>
              <a:off x="2244663" y="4559956"/>
              <a:ext cx="791381" cy="110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1884" r="25000" b="35379"/>
            <a:stretch/>
          </p:blipFill>
          <p:spPr bwMode="auto">
            <a:xfrm>
              <a:off x="5812765" y="1219200"/>
              <a:ext cx="794646" cy="101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2" r="14443" b="10243"/>
            <a:stretch/>
          </p:blipFill>
          <p:spPr bwMode="auto">
            <a:xfrm>
              <a:off x="5850082" y="2454462"/>
              <a:ext cx="757329" cy="93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2" r="15150" b="20454"/>
            <a:stretch/>
          </p:blipFill>
          <p:spPr bwMode="auto">
            <a:xfrm>
              <a:off x="5869736" y="3575739"/>
              <a:ext cx="757329" cy="9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9" t="3777" r="29959" b="37937"/>
            <a:stretch/>
          </p:blipFill>
          <p:spPr bwMode="auto">
            <a:xfrm>
              <a:off x="4572000" y="5546630"/>
              <a:ext cx="853438" cy="101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0" t="10605" r="11157" b="29339"/>
            <a:stretch/>
          </p:blipFill>
          <p:spPr bwMode="auto">
            <a:xfrm>
              <a:off x="2253555" y="3500688"/>
              <a:ext cx="794445" cy="94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1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09" t="9799" r="23333" b="43787"/>
            <a:stretch/>
          </p:blipFill>
          <p:spPr bwMode="auto">
            <a:xfrm>
              <a:off x="4572000" y="189680"/>
              <a:ext cx="862290" cy="111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23219" y="2182842"/>
              <a:ext cx="4027690" cy="2555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3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0" r="11983" b="25470"/>
            <a:stretch/>
          </p:blipFill>
          <p:spPr bwMode="auto">
            <a:xfrm>
              <a:off x="3531017" y="5546630"/>
              <a:ext cx="781921" cy="98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353017" y="1932837"/>
              <a:ext cx="2403472" cy="31063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342891" indent="-34289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Weekly 30 Min. Project Management Check-Ins via Phone</a:t>
              </a:r>
            </a:p>
            <a:p>
              <a:pPr marL="342891" indent="-34289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/>
              </a:pPr>
              <a:endParaRPr lang="en-US" sz="2000" kern="0" dirty="0" smtClean="0">
                <a:solidFill>
                  <a:srgbClr val="FFFFFF"/>
                </a:solidFill>
                <a:latin typeface="Century Schoolbook" panose="02040604050505020304" pitchFamily="18" charset="0"/>
              </a:endParaRPr>
            </a:p>
            <a:p>
              <a:pPr marL="342891" indent="-342891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Weekly 1.5 Hour Coordination Meeting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6030" y="4781760"/>
            <a:ext cx="792549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All rights reserved. No utilization or reproduction of this material is allowed without the written permission of CSH.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Landlord Engagement Infrastructure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4176" y="1359401"/>
            <a:ext cx="4198774" cy="471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Goal: </a:t>
            </a:r>
            <a:r>
              <a:rPr lang="en-US" sz="2000" dirty="0" smtClean="0"/>
              <a:t>Develop and implement engagement and recruitment strategies to increase Landlord partnerships with The Way Home housing programs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Members: </a:t>
            </a:r>
            <a:r>
              <a:rPr lang="en-US" sz="2000" dirty="0" err="1" smtClean="0"/>
              <a:t>CoC</a:t>
            </a:r>
            <a:r>
              <a:rPr lang="en-US" sz="2000" dirty="0" smtClean="0"/>
              <a:t> Lead Agency (Lead), CSH (Lead), Houston Housing Authority, Houston Apartment Association, Harris County Community Services </a:t>
            </a:r>
            <a:r>
              <a:rPr lang="en-US" sz="2000" dirty="0" err="1" smtClean="0"/>
              <a:t>Dept</a:t>
            </a:r>
            <a:r>
              <a:rPr lang="en-US" sz="2000" dirty="0" smtClean="0"/>
              <a:t>.,CORT Furniture, Various Service Provider Agencies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4" y="1751575"/>
            <a:ext cx="4550661" cy="39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SH_BrandColors">
      <a:dk1>
        <a:srgbClr val="000000"/>
      </a:dk1>
      <a:lt1>
        <a:srgbClr val="FFFFFF"/>
      </a:lt1>
      <a:dk2>
        <a:srgbClr val="000000"/>
      </a:dk2>
      <a:lt2>
        <a:srgbClr val="EEB111"/>
      </a:lt2>
      <a:accent1>
        <a:srgbClr val="F8971D"/>
      </a:accent1>
      <a:accent2>
        <a:srgbClr val="A6093D"/>
      </a:accent2>
      <a:accent3>
        <a:srgbClr val="0081C6"/>
      </a:accent3>
      <a:accent4>
        <a:srgbClr val="8DC63F"/>
      </a:accent4>
      <a:accent5>
        <a:srgbClr val="6C207E"/>
      </a:accent5>
      <a:accent6>
        <a:srgbClr val="9FA1A4"/>
      </a:accent6>
      <a:hlink>
        <a:srgbClr val="0081C6"/>
      </a:hlink>
      <a:folHlink>
        <a:srgbClr val="6C2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H_PowerPointTemplate_2017" id="{35774BF3-3073-47E3-9132-342F21AA5170}" vid="{F878BB1E-94F7-4E56-AF2F-DEAAD4BEC47C}"/>
    </a:ext>
  </a:extLst>
</a:theme>
</file>

<file path=ppt/theme/theme2.xml><?xml version="1.0" encoding="utf-8"?>
<a:theme xmlns:a="http://schemas.openxmlformats.org/drawingml/2006/main" name="6_Frame">
  <a:themeElements>
    <a:clrScheme name="CSH_BrandColors">
      <a:dk1>
        <a:srgbClr val="000000"/>
      </a:dk1>
      <a:lt1>
        <a:srgbClr val="FFFFFF"/>
      </a:lt1>
      <a:dk2>
        <a:srgbClr val="000000"/>
      </a:dk2>
      <a:lt2>
        <a:srgbClr val="EEB111"/>
      </a:lt2>
      <a:accent1>
        <a:srgbClr val="F8971D"/>
      </a:accent1>
      <a:accent2>
        <a:srgbClr val="A6093D"/>
      </a:accent2>
      <a:accent3>
        <a:srgbClr val="0081C6"/>
      </a:accent3>
      <a:accent4>
        <a:srgbClr val="8DC63F"/>
      </a:accent4>
      <a:accent5>
        <a:srgbClr val="6C207E"/>
      </a:accent5>
      <a:accent6>
        <a:srgbClr val="9FA1A4"/>
      </a:accent6>
      <a:hlink>
        <a:srgbClr val="0081C6"/>
      </a:hlink>
      <a:folHlink>
        <a:srgbClr val="6C2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H_PowerPointTemplate_2017" id="{35774BF3-3073-47E3-9132-342F21AA5170}" vid="{F878BB1E-94F7-4E56-AF2F-DEAAD4BEC4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59820ed5-34b9-4e81-b665-9af0cb7aca20">
      <Terms xmlns="http://schemas.microsoft.com/office/infopath/2007/PartnerControls"/>
    </TaxKeywordTaxHTField>
    <TaxCatchAll xmlns="59820ed5-34b9-4e81-b665-9af0cb7aca20"/>
    <Metadata xmlns="dae43b51-17b2-4d34-bbca-c4537b15064f" xsi:nil="true"/>
    <SharedWithUsers xmlns="d5141be4-6ab2-4e95-9fb6-aabb6b526115">
      <UserInfo>
        <DisplayName>Robert Friant</DisplayName>
        <AccountId>229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091A69165204E989FE8063BC1CFA4" ma:contentTypeVersion="14" ma:contentTypeDescription="Create a new document." ma:contentTypeScope="" ma:versionID="c053f8f9410daa8c7a47dd068553d36f">
  <xsd:schema xmlns:xsd="http://www.w3.org/2001/XMLSchema" xmlns:xs="http://www.w3.org/2001/XMLSchema" xmlns:p="http://schemas.microsoft.com/office/2006/metadata/properties" xmlns:ns2="dae43b51-17b2-4d34-bbca-c4537b15064f" xmlns:ns3="59820ed5-34b9-4e81-b665-9af0cb7aca20" xmlns:ns4="d5141be4-6ab2-4e95-9fb6-aabb6b526115" targetNamespace="http://schemas.microsoft.com/office/2006/metadata/properties" ma:root="true" ma:fieldsID="9353476e6cdb562dba37297b3421fcff" ns2:_="" ns3:_="" ns4:_="">
    <xsd:import namespace="dae43b51-17b2-4d34-bbca-c4537b15064f"/>
    <xsd:import namespace="59820ed5-34b9-4e81-b665-9af0cb7aca20"/>
    <xsd:import namespace="d5141be4-6ab2-4e95-9fb6-aabb6b526115"/>
    <xsd:element name="properties">
      <xsd:complexType>
        <xsd:sequence>
          <xsd:element name="documentManagement">
            <xsd:complexType>
              <xsd:all>
                <xsd:element ref="ns2:Metadata" minOccurs="0"/>
                <xsd:element ref="ns3:TaxKeywordTaxHTField" minOccurs="0"/>
                <xsd:element ref="ns3:TaxCatchAll" minOccurs="0"/>
                <xsd:element ref="ns4:SharedWithUsers" minOccurs="0"/>
                <xsd:element ref="ns4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43b51-17b2-4d34-bbca-c4537b15064f" elementFormDefault="qualified">
    <xsd:import namespace="http://schemas.microsoft.com/office/2006/documentManagement/types"/>
    <xsd:import namespace="http://schemas.microsoft.com/office/infopath/2007/PartnerControls"/>
    <xsd:element name="Metadata" ma:index="8" nillable="true" ma:displayName="Metadata" ma:internalName="Metadata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20ed5-34b9-4e81-b665-9af0cb7aca2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447ce960-2eed-402e-805c-21ba1457341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4098d8d9-a245-4fe6-8af0-2a91f0ad04ab}" ma:internalName="TaxCatchAll" ma:showField="CatchAllData" ma:web="59820ed5-34b9-4e81-b665-9af0cb7ac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41be4-6ab2-4e95-9fb6-aabb6b5261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4F2FE4-E725-4E8C-94F1-2F6A67BA84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AE31E-10B2-4F64-BCE0-1BF606752CB4}">
  <ds:schemaRefs>
    <ds:schemaRef ds:uri="dae43b51-17b2-4d34-bbca-c4537b15064f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d5141be4-6ab2-4e95-9fb6-aabb6b526115"/>
    <ds:schemaRef ds:uri="http://purl.org/dc/elements/1.1/"/>
    <ds:schemaRef ds:uri="http://schemas.microsoft.com/office/2006/metadata/properties"/>
    <ds:schemaRef ds:uri="59820ed5-34b9-4e81-b665-9af0cb7aca20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B225E2-75BD-414F-9A46-DD363ACB2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e43b51-17b2-4d34-bbca-c4537b15064f"/>
    <ds:schemaRef ds:uri="59820ed5-34b9-4e81-b665-9af0cb7aca20"/>
    <ds:schemaRef ds:uri="d5141be4-6ab2-4e95-9fb6-aabb6b526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CSH_PowerPointTemplate_2017</Template>
  <TotalTime>5926</TotalTime>
  <Words>1628</Words>
  <Application>Microsoft Office PowerPoint</Application>
  <PresentationFormat>On-screen Show (4:3)</PresentationFormat>
  <Paragraphs>336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Century Schoolbook</vt:lpstr>
      <vt:lpstr>Libre Baskerville</vt:lpstr>
      <vt:lpstr>Noto Sans Symbols</vt:lpstr>
      <vt:lpstr>Times</vt:lpstr>
      <vt:lpstr>Wingdings</vt:lpstr>
      <vt:lpstr>Wingdings 2</vt:lpstr>
      <vt:lpstr>Frame</vt:lpstr>
      <vt:lpstr>6_Frame</vt:lpstr>
      <vt:lpstr>A Systematic  Approach to Landlord Recruitment</vt:lpstr>
      <vt:lpstr>Your Presenters </vt:lpstr>
      <vt:lpstr>CSH Mission </vt:lpstr>
      <vt:lpstr>Houston Housing Authority</vt:lpstr>
      <vt:lpstr>Agenda </vt:lpstr>
      <vt:lpstr>Overview</vt:lpstr>
      <vt:lpstr>System Transformation</vt:lpstr>
      <vt:lpstr>Project Mangers- Dedicated Implementation Team </vt:lpstr>
      <vt:lpstr>Landlord Engagement Infrastructure </vt:lpstr>
      <vt:lpstr>PowerPoint Presentation</vt:lpstr>
      <vt:lpstr>Identifying Landlords</vt:lpstr>
      <vt:lpstr>Intentional Targeting </vt:lpstr>
      <vt:lpstr>Targeting Landlords</vt:lpstr>
      <vt:lpstr>Targeting Landlords: Examples </vt:lpstr>
      <vt:lpstr>Impact</vt:lpstr>
      <vt:lpstr>PowerPoint Presentation</vt:lpstr>
      <vt:lpstr>Engagement </vt:lpstr>
      <vt:lpstr>Recruitment </vt:lpstr>
      <vt:lpstr>Incentives </vt:lpstr>
      <vt:lpstr>Engagement is more than outreach!</vt:lpstr>
      <vt:lpstr>Rapid Re-Housing Leasing Event</vt:lpstr>
      <vt:lpstr>PowerPoint Presentation</vt:lpstr>
      <vt:lpstr>PowerPoint Presentation</vt:lpstr>
      <vt:lpstr>Maintaining Landlord Partners</vt:lpstr>
      <vt:lpstr>Supporting your landlord partner</vt:lpstr>
      <vt:lpstr>Making the LEAP to ending homelessness</vt:lpstr>
      <vt:lpstr>Landlord Engagement and Assistance Program (LEAP)</vt:lpstr>
      <vt:lpstr>Recruitment and Navigation</vt:lpstr>
      <vt:lpstr>Housing Location Tool Houston/Harris Co.</vt:lpstr>
      <vt:lpstr>Engagement </vt:lpstr>
      <vt:lpstr>Education and TA</vt:lpstr>
      <vt:lpstr>PowerPoint Presentation</vt:lpstr>
      <vt:lpstr>Working through it all..</vt:lpstr>
      <vt:lpstr>LEAP Add On’s </vt:lpstr>
      <vt:lpstr>Q&amp;A</vt:lpstr>
      <vt:lpstr>PowerPoint Presentation</vt:lpstr>
      <vt:lpstr>Your Presenters </vt:lpstr>
    </vt:vector>
  </TitlesOfParts>
  <Company>CSH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Bahena</dc:creator>
  <cp:keywords/>
  <cp:lastModifiedBy>Samantha Maggiani</cp:lastModifiedBy>
  <cp:revision>177</cp:revision>
  <dcterms:created xsi:type="dcterms:W3CDTF">2017-10-06T18:18:37Z</dcterms:created>
  <dcterms:modified xsi:type="dcterms:W3CDTF">2018-09-28T14:03:33Z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0x010100E51091A69165204E989FE8063BC1CFA4</vt:lpwstr>
  </property>
  <property fmtid="{D5CDD505-2E9C-101B-9397-08002B2CF9AE}" pid="3" name="TaxKeyword">
    <vt:lpwstr/>
  </property>
</Properties>
</file>