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6"/>
  </p:notesMasterIdLst>
  <p:handoutMasterIdLst>
    <p:handoutMasterId r:id="rId17"/>
  </p:handoutMasterIdLst>
  <p:sldIdLst>
    <p:sldId id="256" r:id="rId2"/>
    <p:sldId id="457" r:id="rId3"/>
    <p:sldId id="465" r:id="rId4"/>
    <p:sldId id="466" r:id="rId5"/>
    <p:sldId id="467" r:id="rId6"/>
    <p:sldId id="317" r:id="rId7"/>
    <p:sldId id="469" r:id="rId8"/>
    <p:sldId id="484" r:id="rId9"/>
    <p:sldId id="365" r:id="rId10"/>
    <p:sldId id="517" r:id="rId11"/>
    <p:sldId id="599" r:id="rId12"/>
    <p:sldId id="266" r:id="rId13"/>
    <p:sldId id="600" r:id="rId14"/>
    <p:sldId id="486" r:id="rId15"/>
  </p:sldIdLst>
  <p:sldSz cx="9144000" cy="6858000" type="screen4x3"/>
  <p:notesSz cx="7023100" cy="93091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ndrix, Elizabeth S" initials="HES" lastIdx="1" clrIdx="0"/>
  <p:cmAuthor id="2" name="Swanson, John" initials="SJ" lastIdx="2" clrIdx="1">
    <p:extLst/>
  </p:cmAuthor>
  <p:cmAuthor id="3" name="Swanson, John" initials="SJ [2]" lastIdx="14" clrIdx="2">
    <p:extLst/>
  </p:cmAuthor>
  <p:cmAuthor id="4" name="Grogan, Marlisa M" initials="GMM" lastIdx="2"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4471FF-8484-465A-B70E-08F0F62C8649}" v="6948" dt="2018-08-30T17:12:07.567"/>
    <p1510:client id="{B7C47A36-EED8-4C5F-8B3F-F7E082AA5584}" v="539" dt="2018-08-30T23:37:43.784"/>
    <p1510:client id="{A7E1AE7A-2E14-4895-B029-9ED555BB3D5B}" v="240" dt="2018-08-30T17:46:30.2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08" autoAdjust="0"/>
    <p:restoredTop sz="68897" autoAdjust="0"/>
  </p:normalViewPr>
  <p:slideViewPr>
    <p:cSldViewPr snapToGrid="0" snapToObjects="1">
      <p:cViewPr varScale="1">
        <p:scale>
          <a:sx n="79" d="100"/>
          <a:sy n="79" d="100"/>
        </p:scale>
        <p:origin x="2976" y="78"/>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4" d="100"/>
          <a:sy n="84" d="100"/>
        </p:scale>
        <p:origin x="-3768" y="-9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isneros, Valicia A" userId="16368401-bb75-4086-bd76-8870f6353f28" providerId="ADAL" clId="{A7E1AE7A-2E14-4895-B029-9ED555BB3D5B}"/>
    <pc:docChg chg="undo custSel modSld">
      <pc:chgData name="Cisneros, Valicia A" userId="16368401-bb75-4086-bd76-8870f6353f28" providerId="ADAL" clId="{A7E1AE7A-2E14-4895-B029-9ED555BB3D5B}" dt="2018-08-30T17:46:30.250" v="239" actId="20577"/>
      <pc:docMkLst>
        <pc:docMk/>
      </pc:docMkLst>
      <pc:sldChg chg="modSp">
        <pc:chgData name="Cisneros, Valicia A" userId="16368401-bb75-4086-bd76-8870f6353f28" providerId="ADAL" clId="{A7E1AE7A-2E14-4895-B029-9ED555BB3D5B}" dt="2018-08-30T17:46:30.250" v="239" actId="20577"/>
        <pc:sldMkLst>
          <pc:docMk/>
          <pc:sldMk cId="0" sldId="256"/>
        </pc:sldMkLst>
        <pc:spChg chg="mod">
          <ac:chgData name="Cisneros, Valicia A" userId="16368401-bb75-4086-bd76-8870f6353f28" providerId="ADAL" clId="{A7E1AE7A-2E14-4895-B029-9ED555BB3D5B}" dt="2018-08-30T17:46:30.250" v="239" actId="20577"/>
          <ac:spMkLst>
            <pc:docMk/>
            <pc:sldMk cId="0" sldId="256"/>
            <ac:spMk id="7" creationId="{00000000-0000-0000-0000-000000000000}"/>
          </ac:spMkLst>
        </pc:spChg>
      </pc:sldChg>
      <pc:sldChg chg="modSp">
        <pc:chgData name="Cisneros, Valicia A" userId="16368401-bb75-4086-bd76-8870f6353f28" providerId="ADAL" clId="{A7E1AE7A-2E14-4895-B029-9ED555BB3D5B}" dt="2018-08-30T17:32:35.293" v="53" actId="255"/>
        <pc:sldMkLst>
          <pc:docMk/>
          <pc:sldMk cId="3171214973" sldId="266"/>
        </pc:sldMkLst>
        <pc:spChg chg="mod">
          <ac:chgData name="Cisneros, Valicia A" userId="16368401-bb75-4086-bd76-8870f6353f28" providerId="ADAL" clId="{A7E1AE7A-2E14-4895-B029-9ED555BB3D5B}" dt="2018-08-30T17:32:35.293" v="53" actId="255"/>
          <ac:spMkLst>
            <pc:docMk/>
            <pc:sldMk cId="3171214973" sldId="266"/>
            <ac:spMk id="2" creationId="{00000000-0000-0000-0000-000000000000}"/>
          </ac:spMkLst>
        </pc:spChg>
      </pc:sldChg>
      <pc:sldChg chg="modSp">
        <pc:chgData name="Cisneros, Valicia A" userId="16368401-bb75-4086-bd76-8870f6353f28" providerId="ADAL" clId="{A7E1AE7A-2E14-4895-B029-9ED555BB3D5B}" dt="2018-08-30T17:41:17.847" v="171" actId="13926"/>
        <pc:sldMkLst>
          <pc:docMk/>
          <pc:sldMk cId="2155760730" sldId="457"/>
        </pc:sldMkLst>
        <pc:spChg chg="mod">
          <ac:chgData name="Cisneros, Valicia A" userId="16368401-bb75-4086-bd76-8870f6353f28" providerId="ADAL" clId="{A7E1AE7A-2E14-4895-B029-9ED555BB3D5B}" dt="2018-08-30T17:41:17.847" v="171" actId="13926"/>
          <ac:spMkLst>
            <pc:docMk/>
            <pc:sldMk cId="2155760730" sldId="457"/>
            <ac:spMk id="3" creationId="{00000000-0000-0000-0000-000000000000}"/>
          </ac:spMkLst>
        </pc:spChg>
        <pc:spChg chg="mod">
          <ac:chgData name="Cisneros, Valicia A" userId="16368401-bb75-4086-bd76-8870f6353f28" providerId="ADAL" clId="{A7E1AE7A-2E14-4895-B029-9ED555BB3D5B}" dt="2018-08-30T17:41:10.599" v="167" actId="13926"/>
          <ac:spMkLst>
            <pc:docMk/>
            <pc:sldMk cId="2155760730" sldId="457"/>
            <ac:spMk id="23554" creationId="{00000000-0000-0000-0000-000000000000}"/>
          </ac:spMkLst>
        </pc:spChg>
      </pc:sldChg>
      <pc:sldChg chg="modSp">
        <pc:chgData name="Cisneros, Valicia A" userId="16368401-bb75-4086-bd76-8870f6353f28" providerId="ADAL" clId="{A7E1AE7A-2E14-4895-B029-9ED555BB3D5B}" dt="2018-08-30T17:42:03.585" v="177" actId="14100"/>
        <pc:sldMkLst>
          <pc:docMk/>
          <pc:sldMk cId="541201490" sldId="484"/>
        </pc:sldMkLst>
        <pc:spChg chg="mod">
          <ac:chgData name="Cisneros, Valicia A" userId="16368401-bb75-4086-bd76-8870f6353f28" providerId="ADAL" clId="{A7E1AE7A-2E14-4895-B029-9ED555BB3D5B}" dt="2018-08-30T17:42:03.585" v="177" actId="14100"/>
          <ac:spMkLst>
            <pc:docMk/>
            <pc:sldMk cId="541201490" sldId="484"/>
            <ac:spMk id="2" creationId="{00000000-0000-0000-0000-000000000000}"/>
          </ac:spMkLst>
        </pc:spChg>
        <pc:spChg chg="mod">
          <ac:chgData name="Cisneros, Valicia A" userId="16368401-bb75-4086-bd76-8870f6353f28" providerId="ADAL" clId="{A7E1AE7A-2E14-4895-B029-9ED555BB3D5B}" dt="2018-08-30T17:41:38.490" v="174" actId="14100"/>
          <ac:spMkLst>
            <pc:docMk/>
            <pc:sldMk cId="541201490" sldId="484"/>
            <ac:spMk id="3" creationId="{00000000-0000-0000-0000-000000000000}"/>
          </ac:spMkLst>
        </pc:spChg>
      </pc:sldChg>
      <pc:sldChg chg="modSp">
        <pc:chgData name="Cisneros, Valicia A" userId="16368401-bb75-4086-bd76-8870f6353f28" providerId="ADAL" clId="{A7E1AE7A-2E14-4895-B029-9ED555BB3D5B}" dt="2018-08-30T17:39:40.427" v="112" actId="255"/>
        <pc:sldMkLst>
          <pc:docMk/>
          <pc:sldMk cId="2809373161" sldId="486"/>
        </pc:sldMkLst>
        <pc:spChg chg="mod">
          <ac:chgData name="Cisneros, Valicia A" userId="16368401-bb75-4086-bd76-8870f6353f28" providerId="ADAL" clId="{A7E1AE7A-2E14-4895-B029-9ED555BB3D5B}" dt="2018-08-30T17:39:40.427" v="112" actId="255"/>
          <ac:spMkLst>
            <pc:docMk/>
            <pc:sldMk cId="2809373161" sldId="486"/>
            <ac:spMk id="48129" creationId="{00000000-0000-0000-0000-000000000000}"/>
          </ac:spMkLst>
        </pc:spChg>
      </pc:sldChg>
    </pc:docChg>
  </pc:docChgLst>
  <pc:docChgLst>
    <pc:chgData name="Cisneros, Valicia A" userId="16368401-bb75-4086-bd76-8870f6353f28" providerId="ADAL" clId="{B7C47A36-EED8-4C5F-8B3F-F7E082AA5584}"/>
    <pc:docChg chg="custSel addSld modSld modNotesMaster modHandout">
      <pc:chgData name="Cisneros, Valicia A" userId="16368401-bb75-4086-bd76-8870f6353f28" providerId="ADAL" clId="{B7C47A36-EED8-4C5F-8B3F-F7E082AA5584}" dt="2018-08-30T23:37:43.784" v="538"/>
      <pc:docMkLst>
        <pc:docMk/>
      </pc:docMkLst>
      <pc:sldChg chg="modSp">
        <pc:chgData name="Cisneros, Valicia A" userId="16368401-bb75-4086-bd76-8870f6353f28" providerId="ADAL" clId="{B7C47A36-EED8-4C5F-8B3F-F7E082AA5584}" dt="2018-08-30T23:21:49.398" v="106" actId="20577"/>
        <pc:sldMkLst>
          <pc:docMk/>
          <pc:sldMk cId="0" sldId="256"/>
        </pc:sldMkLst>
        <pc:spChg chg="mod">
          <ac:chgData name="Cisneros, Valicia A" userId="16368401-bb75-4086-bd76-8870f6353f28" providerId="ADAL" clId="{B7C47A36-EED8-4C5F-8B3F-F7E082AA5584}" dt="2018-08-30T23:21:49.398" v="106" actId="20577"/>
          <ac:spMkLst>
            <pc:docMk/>
            <pc:sldMk cId="0" sldId="256"/>
            <ac:spMk id="7" creationId="{00000000-0000-0000-0000-000000000000}"/>
          </ac:spMkLst>
        </pc:spChg>
      </pc:sldChg>
      <pc:sldChg chg="modSp">
        <pc:chgData name="Cisneros, Valicia A" userId="16368401-bb75-4086-bd76-8870f6353f28" providerId="ADAL" clId="{B7C47A36-EED8-4C5F-8B3F-F7E082AA5584}" dt="2018-08-30T23:23:52.934" v="113" actId="27636"/>
        <pc:sldMkLst>
          <pc:docMk/>
          <pc:sldMk cId="0" sldId="317"/>
        </pc:sldMkLst>
        <pc:spChg chg="mod">
          <ac:chgData name="Cisneros, Valicia A" userId="16368401-bb75-4086-bd76-8870f6353f28" providerId="ADAL" clId="{B7C47A36-EED8-4C5F-8B3F-F7E082AA5584}" dt="2018-08-30T23:23:52.934" v="113" actId="27636"/>
          <ac:spMkLst>
            <pc:docMk/>
            <pc:sldMk cId="0" sldId="317"/>
            <ac:spMk id="3" creationId="{00000000-0000-0000-0000-000000000000}"/>
          </ac:spMkLst>
        </pc:spChg>
      </pc:sldChg>
      <pc:sldChg chg="modSp">
        <pc:chgData name="Cisneros, Valicia A" userId="16368401-bb75-4086-bd76-8870f6353f28" providerId="ADAL" clId="{B7C47A36-EED8-4C5F-8B3F-F7E082AA5584}" dt="2018-08-30T23:25:09.469" v="120" actId="20577"/>
        <pc:sldMkLst>
          <pc:docMk/>
          <pc:sldMk cId="0" sldId="365"/>
        </pc:sldMkLst>
        <pc:spChg chg="mod">
          <ac:chgData name="Cisneros, Valicia A" userId="16368401-bb75-4086-bd76-8870f6353f28" providerId="ADAL" clId="{B7C47A36-EED8-4C5F-8B3F-F7E082AA5584}" dt="2018-08-30T23:25:09.469" v="120" actId="20577"/>
          <ac:spMkLst>
            <pc:docMk/>
            <pc:sldMk cId="0" sldId="365"/>
            <ac:spMk id="67587" creationId="{00000000-0000-0000-0000-000000000000}"/>
          </ac:spMkLst>
        </pc:spChg>
      </pc:sldChg>
      <pc:sldChg chg="modSp">
        <pc:chgData name="Cisneros, Valicia A" userId="16368401-bb75-4086-bd76-8870f6353f28" providerId="ADAL" clId="{B7C47A36-EED8-4C5F-8B3F-F7E082AA5584}" dt="2018-08-30T23:23:13.948" v="109" actId="20577"/>
        <pc:sldMkLst>
          <pc:docMk/>
          <pc:sldMk cId="914255559" sldId="467"/>
        </pc:sldMkLst>
        <pc:spChg chg="mod">
          <ac:chgData name="Cisneros, Valicia A" userId="16368401-bb75-4086-bd76-8870f6353f28" providerId="ADAL" clId="{B7C47A36-EED8-4C5F-8B3F-F7E082AA5584}" dt="2018-08-30T23:23:13.948" v="109" actId="20577"/>
          <ac:spMkLst>
            <pc:docMk/>
            <pc:sldMk cId="914255559" sldId="467"/>
            <ac:spMk id="2" creationId="{00000000-0000-0000-0000-000000000000}"/>
          </ac:spMkLst>
        </pc:spChg>
      </pc:sldChg>
      <pc:sldChg chg="modSp">
        <pc:chgData name="Cisneros, Valicia A" userId="16368401-bb75-4086-bd76-8870f6353f28" providerId="ADAL" clId="{B7C47A36-EED8-4C5F-8B3F-F7E082AA5584}" dt="2018-08-30T23:25:32.547" v="124" actId="14100"/>
        <pc:sldMkLst>
          <pc:docMk/>
          <pc:sldMk cId="2472801277" sldId="517"/>
        </pc:sldMkLst>
        <pc:graphicFrameChg chg="mod modGraphic">
          <ac:chgData name="Cisneros, Valicia A" userId="16368401-bb75-4086-bd76-8870f6353f28" providerId="ADAL" clId="{B7C47A36-EED8-4C5F-8B3F-F7E082AA5584}" dt="2018-08-30T23:25:32.547" v="124" actId="14100"/>
          <ac:graphicFrameMkLst>
            <pc:docMk/>
            <pc:sldMk cId="2472801277" sldId="517"/>
            <ac:graphicFrameMk id="4" creationId="{00000000-0000-0000-0000-000000000000}"/>
          </ac:graphicFrameMkLst>
        </pc:graphicFrameChg>
      </pc:sldChg>
      <pc:sldChg chg="modSp modNotes">
        <pc:chgData name="Cisneros, Valicia A" userId="16368401-bb75-4086-bd76-8870f6353f28" providerId="ADAL" clId="{B7C47A36-EED8-4C5F-8B3F-F7E082AA5584}" dt="2018-08-30T23:37:43.784" v="538"/>
        <pc:sldMkLst>
          <pc:docMk/>
          <pc:sldMk cId="4233535125" sldId="599"/>
        </pc:sldMkLst>
        <pc:graphicFrameChg chg="mod modGraphic">
          <ac:chgData name="Cisneros, Valicia A" userId="16368401-bb75-4086-bd76-8870f6353f28" providerId="ADAL" clId="{B7C47A36-EED8-4C5F-8B3F-F7E082AA5584}" dt="2018-08-30T23:26:36.473" v="132" actId="14100"/>
          <ac:graphicFrameMkLst>
            <pc:docMk/>
            <pc:sldMk cId="4233535125" sldId="599"/>
            <ac:graphicFrameMk id="4" creationId="{00000000-0000-0000-0000-000000000000}"/>
          </ac:graphicFrameMkLst>
        </pc:graphicFrameChg>
      </pc:sldChg>
      <pc:sldChg chg="modSp add">
        <pc:chgData name="Cisneros, Valicia A" userId="16368401-bb75-4086-bd76-8870f6353f28" providerId="ADAL" clId="{B7C47A36-EED8-4C5F-8B3F-F7E082AA5584}" dt="2018-08-30T23:31:38.117" v="537" actId="20577"/>
        <pc:sldMkLst>
          <pc:docMk/>
          <pc:sldMk cId="873436216" sldId="600"/>
        </pc:sldMkLst>
        <pc:spChg chg="mod">
          <ac:chgData name="Cisneros, Valicia A" userId="16368401-bb75-4086-bd76-8870f6353f28" providerId="ADAL" clId="{B7C47A36-EED8-4C5F-8B3F-F7E082AA5584}" dt="2018-08-30T23:31:38.117" v="537" actId="20577"/>
          <ac:spMkLst>
            <pc:docMk/>
            <pc:sldMk cId="873436216" sldId="600"/>
            <ac:spMk id="2" creationId="{320CE4E6-CD6B-4CDC-9A85-C0A45EC40753}"/>
          </ac:spMkLst>
        </pc:spChg>
        <pc:spChg chg="mod">
          <ac:chgData name="Cisneros, Valicia A" userId="16368401-bb75-4086-bd76-8870f6353f28" providerId="ADAL" clId="{B7C47A36-EED8-4C5F-8B3F-F7E082AA5584}" dt="2018-08-30T23:28:24.426" v="165" actId="20577"/>
          <ac:spMkLst>
            <pc:docMk/>
            <pc:sldMk cId="873436216" sldId="600"/>
            <ac:spMk id="3" creationId="{5FDE80C3-0600-4BDF-A026-5834902D622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665" cy="466417"/>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977827" y="1"/>
            <a:ext cx="3043665" cy="466417"/>
          </a:xfrm>
          <a:prstGeom prst="rect">
            <a:avLst/>
          </a:prstGeom>
        </p:spPr>
        <p:txBody>
          <a:bodyPr vert="horz" lIns="92446" tIns="46223" rIns="92446" bIns="46223" rtlCol="0"/>
          <a:lstStyle>
            <a:lvl1pPr algn="r">
              <a:defRPr sz="1200"/>
            </a:lvl1pPr>
          </a:lstStyle>
          <a:p>
            <a:fld id="{51A33149-2856-40E4-9F01-736D1571E1E6}" type="datetimeFigureOut">
              <a:rPr lang="en-US" smtClean="0"/>
              <a:t>8/30/2018</a:t>
            </a:fld>
            <a:endParaRPr lang="en-US"/>
          </a:p>
        </p:txBody>
      </p:sp>
      <p:sp>
        <p:nvSpPr>
          <p:cNvPr id="4" name="Footer Placeholder 3"/>
          <p:cNvSpPr>
            <a:spLocks noGrp="1"/>
          </p:cNvSpPr>
          <p:nvPr>
            <p:ph type="ftr" sz="quarter" idx="2"/>
          </p:nvPr>
        </p:nvSpPr>
        <p:spPr>
          <a:xfrm>
            <a:off x="0" y="8842684"/>
            <a:ext cx="3043665" cy="466416"/>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977827" y="8842684"/>
            <a:ext cx="3043665" cy="466416"/>
          </a:xfrm>
          <a:prstGeom prst="rect">
            <a:avLst/>
          </a:prstGeom>
        </p:spPr>
        <p:txBody>
          <a:bodyPr vert="horz" lIns="92446" tIns="46223" rIns="92446" bIns="46223" rtlCol="0" anchor="b"/>
          <a:lstStyle>
            <a:lvl1pPr algn="r">
              <a:defRPr sz="1200"/>
            </a:lvl1pPr>
          </a:lstStyle>
          <a:p>
            <a:fld id="{A615575D-754C-41D5-9B11-D4C2DA632461}" type="slidenum">
              <a:rPr lang="en-US" smtClean="0"/>
              <a:t>‹#›</a:t>
            </a:fld>
            <a:endParaRPr lang="en-US"/>
          </a:p>
        </p:txBody>
      </p:sp>
    </p:spTree>
    <p:extLst>
      <p:ext uri="{BB962C8B-B14F-4D97-AF65-F5344CB8AC3E}">
        <p14:creationId xmlns:p14="http://schemas.microsoft.com/office/powerpoint/2010/main" val="28201678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648" cy="466379"/>
          </a:xfrm>
          <a:prstGeom prst="rect">
            <a:avLst/>
          </a:prstGeom>
        </p:spPr>
        <p:txBody>
          <a:bodyPr vert="horz" lIns="93309" tIns="46655" rIns="93309" bIns="46655" rtlCol="0"/>
          <a:lstStyle>
            <a:lvl1pPr algn="l" eaLnBrk="1" fontAlgn="auto" hangingPunct="1">
              <a:spcBef>
                <a:spcPts val="0"/>
              </a:spcBef>
              <a:spcAft>
                <a:spcPts val="0"/>
              </a:spcAft>
              <a:defRPr sz="1100">
                <a:latin typeface="+mn-lt"/>
                <a:cs typeface="+mn-cs"/>
              </a:defRPr>
            </a:lvl1pPr>
          </a:lstStyle>
          <a:p>
            <a:pPr>
              <a:defRPr/>
            </a:pPr>
            <a:endParaRPr lang="en-US"/>
          </a:p>
        </p:txBody>
      </p:sp>
      <p:sp>
        <p:nvSpPr>
          <p:cNvPr id="3" name="Date Placeholder 2"/>
          <p:cNvSpPr>
            <a:spLocks noGrp="1"/>
          </p:cNvSpPr>
          <p:nvPr>
            <p:ph type="dt" idx="1"/>
          </p:nvPr>
        </p:nvSpPr>
        <p:spPr>
          <a:xfrm>
            <a:off x="3977928" y="1"/>
            <a:ext cx="3043648" cy="466379"/>
          </a:xfrm>
          <a:prstGeom prst="rect">
            <a:avLst/>
          </a:prstGeom>
        </p:spPr>
        <p:txBody>
          <a:bodyPr vert="horz" lIns="93309" tIns="46655" rIns="93309" bIns="46655" rtlCol="0"/>
          <a:lstStyle>
            <a:lvl1pPr algn="r" eaLnBrk="1" fontAlgn="auto" hangingPunct="1">
              <a:spcBef>
                <a:spcPts val="0"/>
              </a:spcBef>
              <a:spcAft>
                <a:spcPts val="0"/>
              </a:spcAft>
              <a:defRPr sz="1100">
                <a:latin typeface="+mn-lt"/>
                <a:cs typeface="+mn-cs"/>
              </a:defRPr>
            </a:lvl1pPr>
          </a:lstStyle>
          <a:p>
            <a:pPr>
              <a:defRPr/>
            </a:pPr>
            <a:fld id="{8D7A86E7-65F4-4154-A408-97CBD8958F82}" type="datetimeFigureOut">
              <a:rPr lang="en-US"/>
              <a:pPr>
                <a:defRPr/>
              </a:pPr>
              <a:t>8/30/2018</a:t>
            </a:fld>
            <a:endParaRPr lang="en-US" dirty="0"/>
          </a:p>
        </p:txBody>
      </p:sp>
      <p:sp>
        <p:nvSpPr>
          <p:cNvPr id="4" name="Slide Image Placeholder 3"/>
          <p:cNvSpPr>
            <a:spLocks noGrp="1" noRot="1" noChangeAspect="1"/>
          </p:cNvSpPr>
          <p:nvPr>
            <p:ph type="sldImg" idx="2"/>
          </p:nvPr>
        </p:nvSpPr>
        <p:spPr>
          <a:xfrm>
            <a:off x="1184275" y="696913"/>
            <a:ext cx="4654550" cy="3490912"/>
          </a:xfrm>
          <a:prstGeom prst="rect">
            <a:avLst/>
          </a:prstGeom>
          <a:noFill/>
          <a:ln w="12700">
            <a:solidFill>
              <a:prstClr val="black"/>
            </a:solidFill>
          </a:ln>
        </p:spPr>
        <p:txBody>
          <a:bodyPr vert="horz" lIns="93309" tIns="46655" rIns="93309" bIns="46655" rtlCol="0" anchor="ctr"/>
          <a:lstStyle/>
          <a:p>
            <a:pPr lvl="0"/>
            <a:endParaRPr lang="en-US" noProof="0" dirty="0"/>
          </a:p>
        </p:txBody>
      </p:sp>
      <p:sp>
        <p:nvSpPr>
          <p:cNvPr id="5" name="Notes Placeholder 4"/>
          <p:cNvSpPr>
            <a:spLocks noGrp="1"/>
          </p:cNvSpPr>
          <p:nvPr>
            <p:ph type="body" sz="quarter" idx="3"/>
          </p:nvPr>
        </p:nvSpPr>
        <p:spPr>
          <a:xfrm>
            <a:off x="702616" y="4422131"/>
            <a:ext cx="5617870" cy="4189711"/>
          </a:xfrm>
          <a:prstGeom prst="rect">
            <a:avLst/>
          </a:prstGeom>
        </p:spPr>
        <p:txBody>
          <a:bodyPr vert="horz" lIns="93309" tIns="46655" rIns="93309" bIns="46655"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41183"/>
            <a:ext cx="3043648" cy="466379"/>
          </a:xfrm>
          <a:prstGeom prst="rect">
            <a:avLst/>
          </a:prstGeom>
        </p:spPr>
        <p:txBody>
          <a:bodyPr vert="horz" lIns="93309" tIns="46655" rIns="93309" bIns="46655" rtlCol="0" anchor="b"/>
          <a:lstStyle>
            <a:lvl1pPr algn="l" eaLnBrk="1" fontAlgn="auto" hangingPunct="1">
              <a:spcBef>
                <a:spcPts val="0"/>
              </a:spcBef>
              <a:spcAft>
                <a:spcPts val="0"/>
              </a:spcAft>
              <a:defRPr sz="11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7928" y="8841183"/>
            <a:ext cx="3043648" cy="466379"/>
          </a:xfrm>
          <a:prstGeom prst="rect">
            <a:avLst/>
          </a:prstGeom>
        </p:spPr>
        <p:txBody>
          <a:bodyPr vert="horz" wrap="square" lIns="93309" tIns="46655" rIns="93309" bIns="46655" numCol="1" anchor="b" anchorCtr="0" compatLnSpc="1">
            <a:prstTxWarp prst="textNoShape">
              <a:avLst/>
            </a:prstTxWarp>
          </a:bodyPr>
          <a:lstStyle>
            <a:lvl1pPr algn="r" eaLnBrk="1" hangingPunct="1">
              <a:defRPr sz="1100">
                <a:latin typeface="Calibri" panose="020F0502020204030204" pitchFamily="34" charset="0"/>
              </a:defRPr>
            </a:lvl1pPr>
          </a:lstStyle>
          <a:p>
            <a:fld id="{E2CF1BC8-7A0B-49D2-A33E-105A9D96EDB9}" type="slidenum">
              <a:rPr lang="en-US" altLang="en-US"/>
              <a:pPr/>
              <a:t>‹#›</a:t>
            </a:fld>
            <a:endParaRPr lang="en-US" altLang="en-US"/>
          </a:p>
        </p:txBody>
      </p:sp>
    </p:spTree>
    <p:extLst>
      <p:ext uri="{BB962C8B-B14F-4D97-AF65-F5344CB8AC3E}">
        <p14:creationId xmlns:p14="http://schemas.microsoft.com/office/powerpoint/2010/main" val="3992601059"/>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Arial Black"/>
            </a:endParaRPr>
          </a:p>
          <a:p>
            <a:br>
              <a:rPr lang="en-US" altLang="en-US" dirty="0">
                <a:latin typeface="Calibri"/>
              </a:rPr>
            </a:br>
            <a:endParaRPr lang="en-US" altLang="en-US" dirty="0">
              <a:latin typeface="Calibri"/>
            </a:endParaRPr>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5562" indent="-289658">
              <a:defRPr>
                <a:solidFill>
                  <a:schemeClr val="tx1"/>
                </a:solidFill>
                <a:latin typeface="Arial" panose="020B0604020202020204" pitchFamily="34" charset="0"/>
                <a:cs typeface="Arial" panose="020B0604020202020204" pitchFamily="34" charset="0"/>
              </a:defRPr>
            </a:lvl2pPr>
            <a:lvl3pPr marL="1164760" indent="-231420">
              <a:defRPr>
                <a:solidFill>
                  <a:schemeClr val="tx1"/>
                </a:solidFill>
                <a:latin typeface="Arial" panose="020B0604020202020204" pitchFamily="34" charset="0"/>
                <a:cs typeface="Arial" panose="020B0604020202020204" pitchFamily="34" charset="0"/>
              </a:defRPr>
            </a:lvl3pPr>
            <a:lvl4pPr marL="1632197" indent="-231420">
              <a:defRPr>
                <a:solidFill>
                  <a:schemeClr val="tx1"/>
                </a:solidFill>
                <a:latin typeface="Arial" panose="020B0604020202020204" pitchFamily="34" charset="0"/>
                <a:cs typeface="Arial" panose="020B0604020202020204" pitchFamily="34" charset="0"/>
              </a:defRPr>
            </a:lvl4pPr>
            <a:lvl5pPr marL="2098101" indent="-231420">
              <a:defRPr>
                <a:solidFill>
                  <a:schemeClr val="tx1"/>
                </a:solidFill>
                <a:latin typeface="Arial" panose="020B0604020202020204" pitchFamily="34" charset="0"/>
                <a:cs typeface="Arial" panose="020B0604020202020204" pitchFamily="34" charset="0"/>
              </a:defRPr>
            </a:lvl5pPr>
            <a:lvl6pPr marL="2539483" indent="-231420" defTabSz="44138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80866" indent="-231420" defTabSz="44138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2249" indent="-231420" defTabSz="44138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63632" indent="-231420" defTabSz="44138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ED22D14-F037-4B99-9E1E-AB7D66335FC7}" type="slidenum">
              <a:rPr lang="en-US" altLang="en-US">
                <a:latin typeface="Calibri" panose="020F0502020204030204" pitchFamily="34" charset="0"/>
              </a:rPr>
              <a:pPr/>
              <a:t>1</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defRPr/>
            </a:pPr>
            <a:endParaRPr lang="en-US" b="1" dirty="0">
              <a:solidFill>
                <a:srgbClr val="C00000"/>
              </a:solidFill>
              <a:latin typeface="Century Schoolbook"/>
              <a:cs typeface="Aharoni" panose="02010803020104030203" pitchFamily="2" charset="-79"/>
            </a:endParaRPr>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3301" indent="-285060">
              <a:defRPr>
                <a:solidFill>
                  <a:schemeClr val="tx1"/>
                </a:solidFill>
                <a:latin typeface="Arial" panose="020B0604020202020204" pitchFamily="34" charset="0"/>
                <a:cs typeface="Arial" panose="020B0604020202020204" pitchFamily="34" charset="0"/>
              </a:defRPr>
            </a:lvl2pPr>
            <a:lvl3pPr marL="1143304" indent="-228355">
              <a:defRPr>
                <a:solidFill>
                  <a:schemeClr val="tx1"/>
                </a:solidFill>
                <a:latin typeface="Arial" panose="020B0604020202020204" pitchFamily="34" charset="0"/>
                <a:cs typeface="Arial" panose="020B0604020202020204" pitchFamily="34" charset="0"/>
              </a:defRPr>
            </a:lvl3pPr>
            <a:lvl4pPr marL="1601545" indent="-228355">
              <a:defRPr>
                <a:solidFill>
                  <a:schemeClr val="tx1"/>
                </a:solidFill>
                <a:latin typeface="Arial" panose="020B0604020202020204" pitchFamily="34" charset="0"/>
                <a:cs typeface="Arial" panose="020B0604020202020204" pitchFamily="34" charset="0"/>
              </a:defRPr>
            </a:lvl4pPr>
            <a:lvl5pPr marL="2059786" indent="-228355">
              <a:defRPr>
                <a:solidFill>
                  <a:schemeClr val="tx1"/>
                </a:solidFill>
                <a:latin typeface="Arial" panose="020B0604020202020204" pitchFamily="34" charset="0"/>
                <a:cs typeface="Arial" panose="020B0604020202020204" pitchFamily="34" charset="0"/>
              </a:defRPr>
            </a:lvl5pPr>
            <a:lvl6pPr marL="2501169" indent="-228355" defTabSz="44138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42551" indent="-228355" defTabSz="44138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383933" indent="-228355" defTabSz="44138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25317" indent="-228355" defTabSz="44138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8EBDE83-9D5E-4083-963D-D7D44B6C15D0}" type="slidenum">
              <a:rPr lang="en-US" altLang="en-US">
                <a:latin typeface="Calibri" panose="020F0502020204030204" pitchFamily="34" charset="0"/>
              </a:rPr>
              <a:pPr/>
              <a:t>2</a:t>
            </a:fld>
            <a:endParaRPr lang="en-US" altLang="en-US">
              <a:latin typeface="Calibri" panose="020F0502020204030204" pitchFamily="34" charset="0"/>
            </a:endParaRPr>
          </a:p>
        </p:txBody>
      </p:sp>
    </p:spTree>
    <p:extLst>
      <p:ext uri="{BB962C8B-B14F-4D97-AF65-F5344CB8AC3E}">
        <p14:creationId xmlns:p14="http://schemas.microsoft.com/office/powerpoint/2010/main" val="269840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1" dirty="0">
              <a:latin typeface="Arial Black"/>
            </a:endParaRPr>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3301" indent="-285060">
              <a:defRPr>
                <a:solidFill>
                  <a:schemeClr val="tx1"/>
                </a:solidFill>
                <a:latin typeface="Arial" panose="020B0604020202020204" pitchFamily="34" charset="0"/>
                <a:cs typeface="Arial" panose="020B0604020202020204" pitchFamily="34" charset="0"/>
              </a:defRPr>
            </a:lvl2pPr>
            <a:lvl3pPr marL="1143304" indent="-228355">
              <a:defRPr>
                <a:solidFill>
                  <a:schemeClr val="tx1"/>
                </a:solidFill>
                <a:latin typeface="Arial" panose="020B0604020202020204" pitchFamily="34" charset="0"/>
                <a:cs typeface="Arial" panose="020B0604020202020204" pitchFamily="34" charset="0"/>
              </a:defRPr>
            </a:lvl3pPr>
            <a:lvl4pPr marL="1601545" indent="-228355">
              <a:defRPr>
                <a:solidFill>
                  <a:schemeClr val="tx1"/>
                </a:solidFill>
                <a:latin typeface="Arial" panose="020B0604020202020204" pitchFamily="34" charset="0"/>
                <a:cs typeface="Arial" panose="020B0604020202020204" pitchFamily="34" charset="0"/>
              </a:defRPr>
            </a:lvl4pPr>
            <a:lvl5pPr marL="2059786" indent="-228355">
              <a:defRPr>
                <a:solidFill>
                  <a:schemeClr val="tx1"/>
                </a:solidFill>
                <a:latin typeface="Arial" panose="020B0604020202020204" pitchFamily="34" charset="0"/>
                <a:cs typeface="Arial" panose="020B0604020202020204" pitchFamily="34" charset="0"/>
              </a:defRPr>
            </a:lvl5pPr>
            <a:lvl6pPr marL="2501169" indent="-228355" defTabSz="44138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42551" indent="-228355" defTabSz="44138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383933" indent="-228355" defTabSz="44138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25317" indent="-228355" defTabSz="44138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6BFC73F-6C4C-45CA-AE60-533022963D7E}" type="slidenum">
              <a:rPr lang="en-US" altLang="en-US">
                <a:latin typeface="Calibri" panose="020F0502020204030204" pitchFamily="34" charset="0"/>
              </a:rPr>
              <a:pPr/>
              <a:t>6</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CF1BC8-7A0B-49D2-A33E-105A9D96EDB9}" type="slidenum">
              <a:rPr lang="en-US" altLang="en-US" smtClean="0"/>
              <a:pPr/>
              <a:t>7</a:t>
            </a:fld>
            <a:endParaRPr lang="en-US" altLang="en-US"/>
          </a:p>
        </p:txBody>
      </p:sp>
    </p:spTree>
    <p:extLst>
      <p:ext uri="{BB962C8B-B14F-4D97-AF65-F5344CB8AC3E}">
        <p14:creationId xmlns:p14="http://schemas.microsoft.com/office/powerpoint/2010/main" val="7416858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solidFill>
                <a:srgbClr val="C00000"/>
              </a:solidFill>
              <a:latin typeface="Calibri"/>
            </a:endParaRPr>
          </a:p>
        </p:txBody>
      </p:sp>
      <p:sp>
        <p:nvSpPr>
          <p:cNvPr id="1198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3301" indent="-285060">
              <a:defRPr>
                <a:solidFill>
                  <a:schemeClr val="tx1"/>
                </a:solidFill>
                <a:latin typeface="Arial" panose="020B0604020202020204" pitchFamily="34" charset="0"/>
                <a:cs typeface="Arial" panose="020B0604020202020204" pitchFamily="34" charset="0"/>
              </a:defRPr>
            </a:lvl2pPr>
            <a:lvl3pPr marL="1143304" indent="-228355">
              <a:defRPr>
                <a:solidFill>
                  <a:schemeClr val="tx1"/>
                </a:solidFill>
                <a:latin typeface="Arial" panose="020B0604020202020204" pitchFamily="34" charset="0"/>
                <a:cs typeface="Arial" panose="020B0604020202020204" pitchFamily="34" charset="0"/>
              </a:defRPr>
            </a:lvl3pPr>
            <a:lvl4pPr marL="1601545" indent="-228355">
              <a:defRPr>
                <a:solidFill>
                  <a:schemeClr val="tx1"/>
                </a:solidFill>
                <a:latin typeface="Arial" panose="020B0604020202020204" pitchFamily="34" charset="0"/>
                <a:cs typeface="Arial" panose="020B0604020202020204" pitchFamily="34" charset="0"/>
              </a:defRPr>
            </a:lvl4pPr>
            <a:lvl5pPr marL="2059786" indent="-228355">
              <a:defRPr>
                <a:solidFill>
                  <a:schemeClr val="tx1"/>
                </a:solidFill>
                <a:latin typeface="Arial" panose="020B0604020202020204" pitchFamily="34" charset="0"/>
                <a:cs typeface="Arial" panose="020B0604020202020204" pitchFamily="34" charset="0"/>
              </a:defRPr>
            </a:lvl5pPr>
            <a:lvl6pPr marL="2501169" indent="-228355" defTabSz="44138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42551" indent="-228355" defTabSz="44138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383933" indent="-228355" defTabSz="44138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25317" indent="-228355" defTabSz="44138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66B3AAB-62D5-4922-995A-306C9155A7C0}" type="slidenum">
              <a:rPr lang="en-US" altLang="en-US">
                <a:latin typeface="Calibri" panose="020F0502020204030204" pitchFamily="34" charset="0"/>
              </a:rPr>
              <a:pPr/>
              <a:t>9</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dirty="0"/>
              <a:t>In projects that use CoC Program rental assistance funds, unit rents can exceed the FMR, or Fair Market Rent, but rents CANNOT EXCEED rent reasonableness.</a:t>
            </a:r>
          </a:p>
        </p:txBody>
      </p:sp>
    </p:spTree>
    <p:extLst>
      <p:ext uri="{BB962C8B-B14F-4D97-AF65-F5344CB8AC3E}">
        <p14:creationId xmlns:p14="http://schemas.microsoft.com/office/powerpoint/2010/main" val="2582284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09689" y="4907554"/>
            <a:ext cx="5964491" cy="4649260"/>
          </a:xfrm>
        </p:spPr>
        <p:txBody>
          <a:bodyPr/>
          <a:lstStyle/>
          <a:p>
            <a:endParaRPr lang="en-US" dirty="0"/>
          </a:p>
        </p:txBody>
      </p:sp>
    </p:spTree>
    <p:extLst>
      <p:ext uri="{BB962C8B-B14F-4D97-AF65-F5344CB8AC3E}">
        <p14:creationId xmlns:p14="http://schemas.microsoft.com/office/powerpoint/2010/main" val="2002161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5" name="Notes Placeholder 4"/>
          <p:cNvSpPr>
            <a:spLocks noGrp="1"/>
          </p:cNvSpPr>
          <p:nvPr>
            <p:ph type="body" sz="quarter" idx="11"/>
          </p:nvPr>
        </p:nvSpPr>
        <p:spPr/>
        <p:txBody>
          <a:bodyPr/>
          <a:lstStyle/>
          <a:p>
            <a:r>
              <a:rPr lang="en-US" sz="1300" dirty="0"/>
              <a:t>When</a:t>
            </a:r>
            <a:endParaRPr lang="en-US" dirty="0"/>
          </a:p>
        </p:txBody>
      </p:sp>
    </p:spTree>
    <p:extLst>
      <p:ext uri="{BB962C8B-B14F-4D97-AF65-F5344CB8AC3E}">
        <p14:creationId xmlns:p14="http://schemas.microsoft.com/office/powerpoint/2010/main" val="32062931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4" name="Slide Number Placeholder 3"/>
          <p:cNvSpPr>
            <a:spLocks noGrp="1"/>
          </p:cNvSpPr>
          <p:nvPr>
            <p:ph type="sldNum" sz="quarter" idx="5"/>
          </p:nvPr>
        </p:nvSpPr>
        <p:spPr/>
        <p:txBody>
          <a:bodyPr/>
          <a:lstStyle/>
          <a:p>
            <a:pPr>
              <a:defRPr/>
            </a:pPr>
            <a:fld id="{244F5F28-B3CB-4A14-95F5-57EFA98B0EA3}" type="slidenum">
              <a:rPr lang="en-US" smtClean="0"/>
              <a:pPr>
                <a:defRPr/>
              </a:pPr>
              <a:t>14</a:t>
            </a:fld>
            <a:endParaRPr lang="en-US" dirty="0"/>
          </a:p>
        </p:txBody>
      </p:sp>
    </p:spTree>
    <p:extLst>
      <p:ext uri="{BB962C8B-B14F-4D97-AF65-F5344CB8AC3E}">
        <p14:creationId xmlns:p14="http://schemas.microsoft.com/office/powerpoint/2010/main" val="9948897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cover-bottom.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699000"/>
            <a:ext cx="9144000"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cover-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79863" y="612775"/>
            <a:ext cx="1166812" cy="1382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023745"/>
            <a:ext cx="7772400" cy="1470025"/>
          </a:xfrm>
        </p:spPr>
        <p:txBody>
          <a:bodyPr/>
          <a:lstStyle>
            <a:lvl1pPr>
              <a:defRPr baseline="0"/>
            </a:lvl1pPr>
          </a:lstStyle>
          <a:p>
            <a:r>
              <a:rPr lang="en-US"/>
              <a:t>Click to edit Master title style</a:t>
            </a:r>
            <a:endParaRPr lang="en-US" dirty="0"/>
          </a:p>
        </p:txBody>
      </p:sp>
      <p:sp>
        <p:nvSpPr>
          <p:cNvPr id="3" name="Subtitle 2"/>
          <p:cNvSpPr>
            <a:spLocks noGrp="1"/>
          </p:cNvSpPr>
          <p:nvPr>
            <p:ph type="subTitle" idx="1"/>
          </p:nvPr>
        </p:nvSpPr>
        <p:spPr>
          <a:xfrm>
            <a:off x="1371600" y="3488708"/>
            <a:ext cx="6400800" cy="1752600"/>
          </a:xfrm>
        </p:spPr>
        <p:txBody>
          <a:bodyPr/>
          <a:lstStyle>
            <a:lvl1pPr marL="0" indent="0" algn="ctr">
              <a:buNone/>
              <a:defRPr sz="4000"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871901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pic>
        <p:nvPicPr>
          <p:cNvPr id="2" name="Picture 6" descr="Slide bottom bldg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25"/>
            <a:ext cx="9144000" cy="251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13"/>
          <p:cNvGrpSpPr>
            <a:grpSpLocks/>
          </p:cNvGrpSpPr>
          <p:nvPr/>
        </p:nvGrpSpPr>
        <p:grpSpPr bwMode="auto">
          <a:xfrm>
            <a:off x="7334250" y="5597525"/>
            <a:ext cx="776288" cy="776288"/>
            <a:chOff x="4626" y="3741"/>
            <a:chExt cx="489" cy="489"/>
          </a:xfrm>
        </p:grpSpPr>
        <p:sp>
          <p:nvSpPr>
            <p:cNvPr id="4" name="Oval 10"/>
            <p:cNvSpPr>
              <a:spLocks noChangeAspect="1" noChangeArrowheads="1"/>
            </p:cNvSpPr>
            <p:nvPr/>
          </p:nvSpPr>
          <p:spPr bwMode="auto">
            <a:xfrm>
              <a:off x="4626" y="3741"/>
              <a:ext cx="489" cy="48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pic>
          <p:nvPicPr>
            <p:cNvPr id="5" name="Picture 12" descr="HHS logo for PP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6" y="3767"/>
              <a:ext cx="449" cy="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Group 18"/>
          <p:cNvGrpSpPr>
            <a:grpSpLocks/>
          </p:cNvGrpSpPr>
          <p:nvPr/>
        </p:nvGrpSpPr>
        <p:grpSpPr bwMode="auto">
          <a:xfrm>
            <a:off x="8101013" y="5607050"/>
            <a:ext cx="639762" cy="746125"/>
            <a:chOff x="5169" y="3726"/>
            <a:chExt cx="403" cy="470"/>
          </a:xfrm>
        </p:grpSpPr>
        <p:grpSp>
          <p:nvGrpSpPr>
            <p:cNvPr id="7" name="Group 17"/>
            <p:cNvGrpSpPr>
              <a:grpSpLocks/>
            </p:cNvGrpSpPr>
            <p:nvPr/>
          </p:nvGrpSpPr>
          <p:grpSpPr bwMode="auto">
            <a:xfrm>
              <a:off x="5169" y="3726"/>
              <a:ext cx="403" cy="470"/>
              <a:chOff x="5169" y="3726"/>
              <a:chExt cx="403" cy="470"/>
            </a:xfrm>
          </p:grpSpPr>
          <p:sp>
            <p:nvSpPr>
              <p:cNvPr id="9" name="Rectangle 8"/>
              <p:cNvSpPr>
                <a:spLocks noChangeArrowheads="1"/>
              </p:cNvSpPr>
              <p:nvPr/>
            </p:nvSpPr>
            <p:spPr bwMode="auto">
              <a:xfrm>
                <a:off x="5169" y="3872"/>
                <a:ext cx="403" cy="32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sp>
            <p:nvSpPr>
              <p:cNvPr id="10" name="AutoShape 16"/>
              <p:cNvSpPr>
                <a:spLocks noChangeArrowheads="1"/>
              </p:cNvSpPr>
              <p:nvPr/>
            </p:nvSpPr>
            <p:spPr bwMode="auto">
              <a:xfrm>
                <a:off x="5169" y="3726"/>
                <a:ext cx="403" cy="146"/>
              </a:xfrm>
              <a:prstGeom prst="triangle">
                <a:avLst>
                  <a:gd name="adj" fmla="val 50000"/>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grpSp>
        <p:pic>
          <p:nvPicPr>
            <p:cNvPr id="8" name="Picture 15" descr="NSP logo for PP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03" y="3767"/>
              <a:ext cx="334" cy="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 name="Slide Number Placeholder 14"/>
          <p:cNvSpPr>
            <a:spLocks noGrp="1"/>
          </p:cNvSpPr>
          <p:nvPr>
            <p:ph type="sldNum" sz="quarter" idx="10"/>
          </p:nvPr>
        </p:nvSpPr>
        <p:spPr/>
        <p:txBody>
          <a:bodyPr/>
          <a:lstStyle>
            <a:lvl1pPr>
              <a:defRPr/>
            </a:lvl1pPr>
          </a:lstStyle>
          <a:p>
            <a:fld id="{CF5A6E91-97AB-41D1-ADE8-B78F01B42962}" type="slidenum">
              <a:rPr lang="en-US" altLang="en-US"/>
              <a:pPr/>
              <a:t>‹#›</a:t>
            </a:fld>
            <a:endParaRPr lang="en-US" altLang="en-US"/>
          </a:p>
        </p:txBody>
      </p:sp>
      <p:sp>
        <p:nvSpPr>
          <p:cNvPr id="12" name="Footer Placeholder 15"/>
          <p:cNvSpPr>
            <a:spLocks noGrp="1"/>
          </p:cNvSpPr>
          <p:nvPr>
            <p:ph type="ftr" sz="quarter" idx="11"/>
          </p:nvPr>
        </p:nvSpPr>
        <p:spPr/>
        <p:txBody>
          <a:bodyPr/>
          <a:lstStyle>
            <a:lvl1pPr>
              <a:defRPr/>
            </a:lvl1pPr>
          </a:lstStyle>
          <a:p>
            <a:pPr>
              <a:defRPr/>
            </a:pPr>
            <a:r>
              <a:rPr lang="en-US"/>
              <a:t>U.S. Department of Housing and Urban Development  •  Community Planning and Development</a:t>
            </a:r>
          </a:p>
        </p:txBody>
      </p:sp>
    </p:spTree>
    <p:extLst>
      <p:ext uri="{BB962C8B-B14F-4D97-AF65-F5344CB8AC3E}">
        <p14:creationId xmlns:p14="http://schemas.microsoft.com/office/powerpoint/2010/main" val="3749642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6" descr="slide-top.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73050"/>
            <a:ext cx="3008313"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Slide bottom bldg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346575"/>
            <a:ext cx="9144000" cy="251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13"/>
          <p:cNvGrpSpPr>
            <a:grpSpLocks/>
          </p:cNvGrpSpPr>
          <p:nvPr/>
        </p:nvGrpSpPr>
        <p:grpSpPr bwMode="auto">
          <a:xfrm>
            <a:off x="7334250" y="5597525"/>
            <a:ext cx="776288" cy="776288"/>
            <a:chOff x="4626" y="3741"/>
            <a:chExt cx="489" cy="489"/>
          </a:xfrm>
        </p:grpSpPr>
        <p:sp>
          <p:nvSpPr>
            <p:cNvPr id="8" name="Oval 7"/>
            <p:cNvSpPr>
              <a:spLocks noChangeAspect="1" noChangeArrowheads="1"/>
            </p:cNvSpPr>
            <p:nvPr/>
          </p:nvSpPr>
          <p:spPr bwMode="auto">
            <a:xfrm>
              <a:off x="4626" y="3741"/>
              <a:ext cx="489" cy="48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pic>
          <p:nvPicPr>
            <p:cNvPr id="9" name="Picture 12" descr="HHS logo for PP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6" y="3767"/>
              <a:ext cx="449" cy="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18"/>
          <p:cNvGrpSpPr>
            <a:grpSpLocks/>
          </p:cNvGrpSpPr>
          <p:nvPr/>
        </p:nvGrpSpPr>
        <p:grpSpPr bwMode="auto">
          <a:xfrm>
            <a:off x="8101013" y="5607050"/>
            <a:ext cx="639762" cy="746125"/>
            <a:chOff x="5169" y="3726"/>
            <a:chExt cx="403" cy="470"/>
          </a:xfrm>
        </p:grpSpPr>
        <p:grpSp>
          <p:nvGrpSpPr>
            <p:cNvPr id="11" name="Group 17"/>
            <p:cNvGrpSpPr>
              <a:grpSpLocks/>
            </p:cNvGrpSpPr>
            <p:nvPr/>
          </p:nvGrpSpPr>
          <p:grpSpPr bwMode="auto">
            <a:xfrm>
              <a:off x="5169" y="3726"/>
              <a:ext cx="403" cy="470"/>
              <a:chOff x="5169" y="3726"/>
              <a:chExt cx="403" cy="470"/>
            </a:xfrm>
          </p:grpSpPr>
          <p:sp>
            <p:nvSpPr>
              <p:cNvPr id="13" name="Rectangle 12"/>
              <p:cNvSpPr>
                <a:spLocks noChangeArrowheads="1"/>
              </p:cNvSpPr>
              <p:nvPr/>
            </p:nvSpPr>
            <p:spPr bwMode="auto">
              <a:xfrm>
                <a:off x="5169" y="3872"/>
                <a:ext cx="403" cy="32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sp>
            <p:nvSpPr>
              <p:cNvPr id="14" name="AutoShape 16"/>
              <p:cNvSpPr>
                <a:spLocks noChangeArrowheads="1"/>
              </p:cNvSpPr>
              <p:nvPr/>
            </p:nvSpPr>
            <p:spPr bwMode="auto">
              <a:xfrm>
                <a:off x="5169" y="3726"/>
                <a:ext cx="403" cy="146"/>
              </a:xfrm>
              <a:prstGeom prst="triangle">
                <a:avLst>
                  <a:gd name="adj" fmla="val 50000"/>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grpSp>
        <p:pic>
          <p:nvPicPr>
            <p:cNvPr id="12" name="Picture 15" descr="NSP logo for PP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03" y="3767"/>
              <a:ext cx="334" cy="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a:xfrm>
            <a:off x="457200" y="273050"/>
            <a:ext cx="3008313" cy="1162050"/>
          </a:xfrm>
        </p:spPr>
        <p:txBody>
          <a:bodyPr/>
          <a:lstStyle>
            <a:lvl1pPr algn="ctr">
              <a:defRPr sz="2400" b="1">
                <a:solidFill>
                  <a:schemeClr val="bg1"/>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800" baseline="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baseline="0"/>
            </a:lvl2pPr>
            <a:lvl3pPr>
              <a:defRPr sz="2400"/>
            </a:lvl3pPr>
            <a:lvl4pPr>
              <a:defRPr sz="2000"/>
            </a:lvl4pPr>
            <a:lvl5pPr>
              <a:defRPr sz="2000" baseline="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Slide Number Placeholder 18"/>
          <p:cNvSpPr>
            <a:spLocks noGrp="1"/>
          </p:cNvSpPr>
          <p:nvPr>
            <p:ph type="sldNum" sz="quarter" idx="10"/>
          </p:nvPr>
        </p:nvSpPr>
        <p:spPr/>
        <p:txBody>
          <a:bodyPr/>
          <a:lstStyle>
            <a:lvl1pPr>
              <a:defRPr/>
            </a:lvl1pPr>
          </a:lstStyle>
          <a:p>
            <a:fld id="{B418A459-F338-4C0B-8147-D16CB504714E}" type="slidenum">
              <a:rPr lang="en-US" altLang="en-US"/>
              <a:pPr/>
              <a:t>‹#›</a:t>
            </a:fld>
            <a:endParaRPr lang="en-US" altLang="en-US"/>
          </a:p>
        </p:txBody>
      </p:sp>
      <p:sp>
        <p:nvSpPr>
          <p:cNvPr id="16" name="Footer Placeholder 19"/>
          <p:cNvSpPr>
            <a:spLocks noGrp="1"/>
          </p:cNvSpPr>
          <p:nvPr>
            <p:ph type="ftr" sz="quarter" idx="11"/>
          </p:nvPr>
        </p:nvSpPr>
        <p:spPr/>
        <p:txBody>
          <a:bodyPr/>
          <a:lstStyle>
            <a:lvl1pPr>
              <a:defRPr/>
            </a:lvl1pPr>
          </a:lstStyle>
          <a:p>
            <a:pPr>
              <a:defRPr/>
            </a:pPr>
            <a:r>
              <a:rPr lang="en-US"/>
              <a:t>U.S. Department of Housing and Urban Development  •  Community Planning and Development</a:t>
            </a:r>
          </a:p>
        </p:txBody>
      </p:sp>
    </p:spTree>
    <p:extLst>
      <p:ext uri="{BB962C8B-B14F-4D97-AF65-F5344CB8AC3E}">
        <p14:creationId xmlns:p14="http://schemas.microsoft.com/office/powerpoint/2010/main" val="972763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6" descr="Slide bottom bldg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46575"/>
            <a:ext cx="9144000" cy="251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slide-top.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92288" y="4800600"/>
            <a:ext cx="5486400"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13"/>
          <p:cNvGrpSpPr>
            <a:grpSpLocks/>
          </p:cNvGrpSpPr>
          <p:nvPr/>
        </p:nvGrpSpPr>
        <p:grpSpPr bwMode="auto">
          <a:xfrm>
            <a:off x="7334250" y="5597525"/>
            <a:ext cx="776288" cy="776288"/>
            <a:chOff x="4626" y="3741"/>
            <a:chExt cx="489" cy="489"/>
          </a:xfrm>
        </p:grpSpPr>
        <p:sp>
          <p:nvSpPr>
            <p:cNvPr id="8" name="Oval 7"/>
            <p:cNvSpPr>
              <a:spLocks noChangeAspect="1" noChangeArrowheads="1"/>
            </p:cNvSpPr>
            <p:nvPr/>
          </p:nvSpPr>
          <p:spPr bwMode="auto">
            <a:xfrm>
              <a:off x="4626" y="3741"/>
              <a:ext cx="489" cy="48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pic>
          <p:nvPicPr>
            <p:cNvPr id="9" name="Picture 12" descr="HHS logo for PP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6" y="3767"/>
              <a:ext cx="449" cy="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18"/>
          <p:cNvGrpSpPr>
            <a:grpSpLocks/>
          </p:cNvGrpSpPr>
          <p:nvPr/>
        </p:nvGrpSpPr>
        <p:grpSpPr bwMode="auto">
          <a:xfrm>
            <a:off x="8101013" y="5607050"/>
            <a:ext cx="639762" cy="746125"/>
            <a:chOff x="5169" y="3726"/>
            <a:chExt cx="403" cy="470"/>
          </a:xfrm>
        </p:grpSpPr>
        <p:grpSp>
          <p:nvGrpSpPr>
            <p:cNvPr id="11" name="Group 17"/>
            <p:cNvGrpSpPr>
              <a:grpSpLocks/>
            </p:cNvGrpSpPr>
            <p:nvPr/>
          </p:nvGrpSpPr>
          <p:grpSpPr bwMode="auto">
            <a:xfrm>
              <a:off x="5169" y="3726"/>
              <a:ext cx="403" cy="470"/>
              <a:chOff x="5169" y="3726"/>
              <a:chExt cx="403" cy="470"/>
            </a:xfrm>
          </p:grpSpPr>
          <p:sp>
            <p:nvSpPr>
              <p:cNvPr id="13" name="Rectangle 12"/>
              <p:cNvSpPr>
                <a:spLocks noChangeArrowheads="1"/>
              </p:cNvSpPr>
              <p:nvPr/>
            </p:nvSpPr>
            <p:spPr bwMode="auto">
              <a:xfrm>
                <a:off x="5169" y="3872"/>
                <a:ext cx="403" cy="32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sp>
            <p:nvSpPr>
              <p:cNvPr id="14" name="AutoShape 16"/>
              <p:cNvSpPr>
                <a:spLocks noChangeArrowheads="1"/>
              </p:cNvSpPr>
              <p:nvPr/>
            </p:nvSpPr>
            <p:spPr bwMode="auto">
              <a:xfrm>
                <a:off x="5169" y="3726"/>
                <a:ext cx="403" cy="146"/>
              </a:xfrm>
              <a:prstGeom prst="triangle">
                <a:avLst>
                  <a:gd name="adj" fmla="val 50000"/>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grpSp>
        <p:pic>
          <p:nvPicPr>
            <p:cNvPr id="12" name="Picture 15" descr="NSP logo for PP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03" y="3767"/>
              <a:ext cx="334" cy="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lgn="ctr">
              <a:buNone/>
              <a:defRPr sz="1800" baseline="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1792288" y="4800600"/>
            <a:ext cx="5486400" cy="566738"/>
          </a:xfrm>
        </p:spPr>
        <p:txBody>
          <a:bodyPr anchor="b"/>
          <a:lstStyle>
            <a:lvl1pPr algn="ctr">
              <a:defRPr sz="2400" b="1" baseline="0">
                <a:solidFill>
                  <a:schemeClr val="bg1"/>
                </a:solidFill>
              </a:defRPr>
            </a:lvl1pPr>
          </a:lstStyle>
          <a:p>
            <a:r>
              <a:rPr lang="en-US"/>
              <a:t>Click to edit Master title style</a:t>
            </a:r>
            <a:endParaRPr lang="en-US" dirty="0"/>
          </a:p>
        </p:txBody>
      </p:sp>
      <p:sp>
        <p:nvSpPr>
          <p:cNvPr id="15" name="Slide Number Placeholder 15"/>
          <p:cNvSpPr>
            <a:spLocks noGrp="1"/>
          </p:cNvSpPr>
          <p:nvPr>
            <p:ph type="sldNum" sz="quarter" idx="10"/>
          </p:nvPr>
        </p:nvSpPr>
        <p:spPr/>
        <p:txBody>
          <a:bodyPr/>
          <a:lstStyle>
            <a:lvl1pPr>
              <a:defRPr/>
            </a:lvl1pPr>
          </a:lstStyle>
          <a:p>
            <a:fld id="{53A0793E-756E-4576-BA44-CCE04E82AB2B}" type="slidenum">
              <a:rPr lang="en-US" altLang="en-US"/>
              <a:pPr/>
              <a:t>‹#›</a:t>
            </a:fld>
            <a:endParaRPr lang="en-US" altLang="en-US"/>
          </a:p>
        </p:txBody>
      </p:sp>
      <p:sp>
        <p:nvSpPr>
          <p:cNvPr id="16" name="Footer Placeholder 16"/>
          <p:cNvSpPr>
            <a:spLocks noGrp="1"/>
          </p:cNvSpPr>
          <p:nvPr>
            <p:ph type="ftr" sz="quarter" idx="11"/>
          </p:nvPr>
        </p:nvSpPr>
        <p:spPr/>
        <p:txBody>
          <a:bodyPr/>
          <a:lstStyle>
            <a:lvl1pPr>
              <a:defRPr/>
            </a:lvl1pPr>
          </a:lstStyle>
          <a:p>
            <a:pPr>
              <a:defRPr/>
            </a:pPr>
            <a:r>
              <a:rPr lang="en-US"/>
              <a:t>U.S. Department of Housing and Urban Development  •  Community Planning and Development</a:t>
            </a:r>
          </a:p>
        </p:txBody>
      </p:sp>
    </p:spTree>
    <p:extLst>
      <p:ext uri="{BB962C8B-B14F-4D97-AF65-F5344CB8AC3E}">
        <p14:creationId xmlns:p14="http://schemas.microsoft.com/office/powerpoint/2010/main" val="1034885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pic>
        <p:nvPicPr>
          <p:cNvPr id="4" name="Picture 7" descr="Slide bottom bldg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46575"/>
            <a:ext cx="9144000" cy="251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slide-top.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3175"/>
            <a:ext cx="9144000"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bwMode="auto">
          <a:xfrm>
            <a:off x="457200" y="120650"/>
            <a:ext cx="8229600" cy="1143000"/>
          </a:xfrm>
          <a:prstGeom prst="rect">
            <a:avLst/>
          </a:prstGeom>
          <a:noFill/>
          <a:ln w="9525">
            <a:noFill/>
            <a:miter lim="800000"/>
            <a:headEnd/>
            <a:tailEnd/>
          </a:ln>
        </p:spPr>
        <p:txBody>
          <a:bodyPr anchor="ctr"/>
          <a:lstStyle>
            <a:lvl1pPr>
              <a:defRPr b="1" baseline="0">
                <a:solidFill>
                  <a:schemeClr val="bg1"/>
                </a:solidFill>
              </a:defRPr>
            </a:lvl1pPr>
          </a:lstStyle>
          <a:p>
            <a:pPr algn="ctr" eaLnBrk="1" fontAlgn="auto" hangingPunct="1">
              <a:spcBef>
                <a:spcPts val="0"/>
              </a:spcBef>
              <a:spcAft>
                <a:spcPts val="0"/>
              </a:spcAft>
              <a:defRPr/>
            </a:pPr>
            <a:r>
              <a:rPr lang="en-US" sz="4400" dirty="0">
                <a:latin typeface="+mj-lt"/>
                <a:ea typeface="+mj-ea"/>
                <a:cs typeface="+mj-cs"/>
              </a:rPr>
              <a:t>Title of Slide Goes Here</a:t>
            </a:r>
          </a:p>
        </p:txBody>
      </p:sp>
      <p:grpSp>
        <p:nvGrpSpPr>
          <p:cNvPr id="7" name="Group 13"/>
          <p:cNvGrpSpPr>
            <a:grpSpLocks/>
          </p:cNvGrpSpPr>
          <p:nvPr/>
        </p:nvGrpSpPr>
        <p:grpSpPr bwMode="auto">
          <a:xfrm>
            <a:off x="7334250" y="5597525"/>
            <a:ext cx="776288" cy="776288"/>
            <a:chOff x="4626" y="3741"/>
            <a:chExt cx="489" cy="489"/>
          </a:xfrm>
        </p:grpSpPr>
        <p:sp>
          <p:nvSpPr>
            <p:cNvPr id="8" name="Oval 7"/>
            <p:cNvSpPr>
              <a:spLocks noChangeAspect="1" noChangeArrowheads="1"/>
            </p:cNvSpPr>
            <p:nvPr/>
          </p:nvSpPr>
          <p:spPr bwMode="auto">
            <a:xfrm>
              <a:off x="4626" y="3741"/>
              <a:ext cx="489" cy="48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pic>
          <p:nvPicPr>
            <p:cNvPr id="9" name="Picture 12" descr="HHS logo for PP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6" y="3767"/>
              <a:ext cx="449" cy="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18"/>
          <p:cNvGrpSpPr>
            <a:grpSpLocks/>
          </p:cNvGrpSpPr>
          <p:nvPr/>
        </p:nvGrpSpPr>
        <p:grpSpPr bwMode="auto">
          <a:xfrm>
            <a:off x="8101013" y="5607050"/>
            <a:ext cx="639762" cy="746125"/>
            <a:chOff x="5169" y="3726"/>
            <a:chExt cx="403" cy="470"/>
          </a:xfrm>
        </p:grpSpPr>
        <p:grpSp>
          <p:nvGrpSpPr>
            <p:cNvPr id="11" name="Group 17"/>
            <p:cNvGrpSpPr>
              <a:grpSpLocks/>
            </p:cNvGrpSpPr>
            <p:nvPr/>
          </p:nvGrpSpPr>
          <p:grpSpPr bwMode="auto">
            <a:xfrm>
              <a:off x="5169" y="3726"/>
              <a:ext cx="403" cy="470"/>
              <a:chOff x="5169" y="3726"/>
              <a:chExt cx="403" cy="470"/>
            </a:xfrm>
          </p:grpSpPr>
          <p:sp>
            <p:nvSpPr>
              <p:cNvPr id="13" name="Rectangle 12"/>
              <p:cNvSpPr>
                <a:spLocks noChangeArrowheads="1"/>
              </p:cNvSpPr>
              <p:nvPr/>
            </p:nvSpPr>
            <p:spPr bwMode="auto">
              <a:xfrm>
                <a:off x="5169" y="3872"/>
                <a:ext cx="403" cy="32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sp>
            <p:nvSpPr>
              <p:cNvPr id="14" name="AutoShape 16"/>
              <p:cNvSpPr>
                <a:spLocks noChangeArrowheads="1"/>
              </p:cNvSpPr>
              <p:nvPr/>
            </p:nvSpPr>
            <p:spPr bwMode="auto">
              <a:xfrm>
                <a:off x="5169" y="3726"/>
                <a:ext cx="403" cy="146"/>
              </a:xfrm>
              <a:prstGeom prst="triangle">
                <a:avLst>
                  <a:gd name="adj" fmla="val 50000"/>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grpSp>
        <p:pic>
          <p:nvPicPr>
            <p:cNvPr id="12" name="Picture 15" descr="NSP logo for PP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03" y="3767"/>
              <a:ext cx="334" cy="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Vertical Text Placeholder 2"/>
          <p:cNvSpPr>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Slide Number Placeholder 15"/>
          <p:cNvSpPr>
            <a:spLocks noGrp="1"/>
          </p:cNvSpPr>
          <p:nvPr>
            <p:ph type="sldNum" sz="quarter" idx="10"/>
          </p:nvPr>
        </p:nvSpPr>
        <p:spPr/>
        <p:txBody>
          <a:bodyPr/>
          <a:lstStyle>
            <a:lvl1pPr>
              <a:defRPr/>
            </a:lvl1pPr>
          </a:lstStyle>
          <a:p>
            <a:fld id="{709EE35B-989E-4481-9CF7-3240A08C4C01}" type="slidenum">
              <a:rPr lang="en-US" altLang="en-US"/>
              <a:pPr/>
              <a:t>‹#›</a:t>
            </a:fld>
            <a:endParaRPr lang="en-US" altLang="en-US"/>
          </a:p>
        </p:txBody>
      </p:sp>
      <p:sp>
        <p:nvSpPr>
          <p:cNvPr id="16" name="Footer Placeholder 16"/>
          <p:cNvSpPr>
            <a:spLocks noGrp="1"/>
          </p:cNvSpPr>
          <p:nvPr>
            <p:ph type="ftr" sz="quarter" idx="11"/>
          </p:nvPr>
        </p:nvSpPr>
        <p:spPr/>
        <p:txBody>
          <a:bodyPr/>
          <a:lstStyle>
            <a:lvl1pPr>
              <a:defRPr/>
            </a:lvl1pPr>
          </a:lstStyle>
          <a:p>
            <a:pPr>
              <a:defRPr/>
            </a:pPr>
            <a:r>
              <a:rPr lang="en-US"/>
              <a:t>U.S. Department of Housing and Urban Development  •  Community Planning and Development</a:t>
            </a:r>
          </a:p>
        </p:txBody>
      </p:sp>
    </p:spTree>
    <p:extLst>
      <p:ext uri="{BB962C8B-B14F-4D97-AF65-F5344CB8AC3E}">
        <p14:creationId xmlns:p14="http://schemas.microsoft.com/office/powerpoint/2010/main" val="605476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7" descr="Slide bottom bldg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46575"/>
            <a:ext cx="9144000" cy="251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slide-top.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274638"/>
            <a:ext cx="205740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lvl1pPr>
              <a:defRPr b="1" baseline="0">
                <a:solidFill>
                  <a:schemeClr val="bg1"/>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6"/>
          <p:cNvSpPr>
            <a:spLocks noGrp="1"/>
          </p:cNvSpPr>
          <p:nvPr>
            <p:ph type="sldNum" sz="quarter" idx="10"/>
          </p:nvPr>
        </p:nvSpPr>
        <p:spPr/>
        <p:txBody>
          <a:bodyPr/>
          <a:lstStyle>
            <a:lvl1pPr>
              <a:defRPr/>
            </a:lvl1pPr>
          </a:lstStyle>
          <a:p>
            <a:fld id="{521920C6-50DF-4CAD-BB5A-459E97F36026}" type="slidenum">
              <a:rPr lang="en-US" altLang="en-US"/>
              <a:pPr/>
              <a:t>‹#›</a:t>
            </a:fld>
            <a:endParaRPr lang="en-US" altLang="en-US"/>
          </a:p>
        </p:txBody>
      </p:sp>
      <p:sp>
        <p:nvSpPr>
          <p:cNvPr id="7" name="Footer Placeholder 7"/>
          <p:cNvSpPr>
            <a:spLocks noGrp="1"/>
          </p:cNvSpPr>
          <p:nvPr>
            <p:ph type="ftr" sz="quarter" idx="11"/>
          </p:nvPr>
        </p:nvSpPr>
        <p:spPr/>
        <p:txBody>
          <a:bodyPr/>
          <a:lstStyle>
            <a:lvl1pPr>
              <a:defRPr/>
            </a:lvl1pPr>
          </a:lstStyle>
          <a:p>
            <a:pPr>
              <a:defRPr/>
            </a:pPr>
            <a:r>
              <a:rPr lang="en-US"/>
              <a:t>U.S. Department of Housing and Urban Development  •  Community Planning and Development</a:t>
            </a:r>
          </a:p>
        </p:txBody>
      </p:sp>
    </p:spTree>
    <p:extLst>
      <p:ext uri="{BB962C8B-B14F-4D97-AF65-F5344CB8AC3E}">
        <p14:creationId xmlns:p14="http://schemas.microsoft.com/office/powerpoint/2010/main" val="31484937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3" name="Picture 4" descr="slide-top.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txBox="1">
            <a:spLocks/>
          </p:cNvSpPr>
          <p:nvPr/>
        </p:nvSpPr>
        <p:spPr bwMode="auto">
          <a:xfrm>
            <a:off x="457200" y="111125"/>
            <a:ext cx="8229600" cy="1143000"/>
          </a:xfrm>
          <a:prstGeom prst="rect">
            <a:avLst/>
          </a:prstGeom>
          <a:noFill/>
          <a:ln w="9525">
            <a:noFill/>
            <a:miter lim="800000"/>
            <a:headEnd/>
            <a:tailEnd/>
          </a:ln>
        </p:spPr>
        <p:txBody>
          <a:bodyPr anchor="ctr"/>
          <a:lstStyle>
            <a:lvl1pPr>
              <a:defRPr b="1" baseline="0">
                <a:solidFill>
                  <a:schemeClr val="bg1"/>
                </a:solidFill>
              </a:defRPr>
            </a:lvl1pPr>
          </a:lstStyle>
          <a:p>
            <a:pPr algn="ctr" eaLnBrk="1" fontAlgn="auto" hangingPunct="1">
              <a:spcBef>
                <a:spcPts val="0"/>
              </a:spcBef>
              <a:spcAft>
                <a:spcPts val="0"/>
              </a:spcAft>
              <a:defRPr/>
            </a:pPr>
            <a:endParaRPr lang="en-US" sz="4400" dirty="0">
              <a:latin typeface="+mj-lt"/>
              <a:ea typeface="+mj-ea"/>
              <a:cs typeface="+mj-cs"/>
            </a:endParaRPr>
          </a:p>
        </p:txBody>
      </p:sp>
      <p:sp>
        <p:nvSpPr>
          <p:cNvPr id="5" name="Title 4"/>
          <p:cNvSpPr>
            <a:spLocks noGrp="1"/>
          </p:cNvSpPr>
          <p:nvPr>
            <p:ph type="title"/>
          </p:nvPr>
        </p:nvSpPr>
        <p:spPr>
          <a:xfrm>
            <a:off x="457200" y="165454"/>
            <a:ext cx="8229600" cy="1143000"/>
          </a:xfrm>
        </p:spPr>
        <p:txBody>
          <a:bodyPr/>
          <a:lstStyle>
            <a:lvl1pPr>
              <a:defRPr>
                <a:solidFill>
                  <a:schemeClr val="bg1"/>
                </a:solidFill>
              </a:defRPr>
            </a:lvl1pPr>
          </a:lstStyle>
          <a:p>
            <a:r>
              <a:rPr lang="en-US"/>
              <a:t>Click to edit Master title style</a:t>
            </a:r>
            <a:endParaRPr lang="en-US" dirty="0"/>
          </a:p>
        </p:txBody>
      </p:sp>
      <p:sp>
        <p:nvSpPr>
          <p:cNvPr id="6" name="Slide Number Placeholder 7"/>
          <p:cNvSpPr>
            <a:spLocks noGrp="1"/>
          </p:cNvSpPr>
          <p:nvPr>
            <p:ph type="sldNum" sz="quarter" idx="10"/>
          </p:nvPr>
        </p:nvSpPr>
        <p:spPr/>
        <p:txBody>
          <a:bodyPr/>
          <a:lstStyle>
            <a:lvl1pPr>
              <a:defRPr/>
            </a:lvl1pPr>
          </a:lstStyle>
          <a:p>
            <a:fld id="{22EBF88B-4F85-43ED-A196-1025B87088F7}" type="slidenum">
              <a:rPr lang="en-US" altLang="en-US"/>
              <a:pPr/>
              <a:t>‹#›</a:t>
            </a:fld>
            <a:endParaRPr lang="en-US" altLang="en-US"/>
          </a:p>
        </p:txBody>
      </p:sp>
      <p:sp>
        <p:nvSpPr>
          <p:cNvPr id="7" name="Footer Placeholder 8"/>
          <p:cNvSpPr>
            <a:spLocks noGrp="1"/>
          </p:cNvSpPr>
          <p:nvPr>
            <p:ph type="ftr" sz="quarter" idx="11"/>
          </p:nvPr>
        </p:nvSpPr>
        <p:spPr/>
        <p:txBody>
          <a:bodyPr/>
          <a:lstStyle>
            <a:lvl1pPr>
              <a:defRPr/>
            </a:lvl1pPr>
          </a:lstStyle>
          <a:p>
            <a:pPr>
              <a:defRPr/>
            </a:pPr>
            <a:r>
              <a:rPr lang="en-US"/>
              <a:t>U.S. Department of Housing and Urban Development  •  Community Planning and Development</a:t>
            </a:r>
          </a:p>
        </p:txBody>
      </p:sp>
    </p:spTree>
    <p:extLst>
      <p:ext uri="{BB962C8B-B14F-4D97-AF65-F5344CB8AC3E}">
        <p14:creationId xmlns:p14="http://schemas.microsoft.com/office/powerpoint/2010/main" val="11526025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4_Custom Layout">
    <p:spTree>
      <p:nvGrpSpPr>
        <p:cNvPr id="1" name=""/>
        <p:cNvGrpSpPr/>
        <p:nvPr/>
      </p:nvGrpSpPr>
      <p:grpSpPr>
        <a:xfrm>
          <a:off x="0" y="0"/>
          <a:ext cx="0" cy="0"/>
          <a:chOff x="0" y="0"/>
          <a:chExt cx="0" cy="0"/>
        </a:xfrm>
      </p:grpSpPr>
      <p:pic>
        <p:nvPicPr>
          <p:cNvPr id="2" name="Picture 4" descr="spacer-background.jpg"/>
          <p:cNvPicPr>
            <a:picLocks noChangeAspect="1"/>
          </p:cNvPicPr>
          <p:nvPr/>
        </p:nvPicPr>
        <p:blipFill>
          <a:blip r:embed="rId2">
            <a:extLst>
              <a:ext uri="{28A0092B-C50C-407E-A947-70E740481C1C}">
                <a14:useLocalDpi xmlns:a14="http://schemas.microsoft.com/office/drawing/2010/main" val="0"/>
              </a:ext>
            </a:extLst>
          </a:blip>
          <a:srcRect t="-2"/>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3"/>
          <p:cNvSpPr>
            <a:spLocks noGrp="1"/>
          </p:cNvSpPr>
          <p:nvPr>
            <p:ph type="sldNum" sz="quarter" idx="10"/>
          </p:nvPr>
        </p:nvSpPr>
        <p:spPr/>
        <p:txBody>
          <a:bodyPr/>
          <a:lstStyle>
            <a:lvl1pPr>
              <a:defRPr/>
            </a:lvl1pPr>
          </a:lstStyle>
          <a:p>
            <a:fld id="{A5F68D2D-8414-4E5C-A2E2-B12592BBF6A7}" type="slidenum">
              <a:rPr lang="en-US" altLang="en-US"/>
              <a:pPr/>
              <a:t>‹#›</a:t>
            </a:fld>
            <a:endParaRPr lang="en-US" altLang="en-US"/>
          </a:p>
        </p:txBody>
      </p:sp>
      <p:sp>
        <p:nvSpPr>
          <p:cNvPr id="4" name="Footer Placeholder 4"/>
          <p:cNvSpPr>
            <a:spLocks noGrp="1"/>
          </p:cNvSpPr>
          <p:nvPr>
            <p:ph type="ftr" sz="quarter" idx="11"/>
          </p:nvPr>
        </p:nvSpPr>
        <p:spPr/>
        <p:txBody>
          <a:bodyPr/>
          <a:lstStyle>
            <a:lvl1pPr>
              <a:defRPr/>
            </a:lvl1pPr>
          </a:lstStyle>
          <a:p>
            <a:pPr>
              <a:defRPr/>
            </a:pPr>
            <a:r>
              <a:rPr lang="en-US"/>
              <a:t>U.S. Department of Housing and Urban Development  •  Community Planning and Development</a:t>
            </a:r>
          </a:p>
        </p:txBody>
      </p:sp>
    </p:spTree>
    <p:extLst>
      <p:ext uri="{BB962C8B-B14F-4D97-AF65-F5344CB8AC3E}">
        <p14:creationId xmlns:p14="http://schemas.microsoft.com/office/powerpoint/2010/main" val="12163446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6_Custom Layout">
    <p:spTree>
      <p:nvGrpSpPr>
        <p:cNvPr id="1" name=""/>
        <p:cNvGrpSpPr/>
        <p:nvPr/>
      </p:nvGrpSpPr>
      <p:grpSpPr>
        <a:xfrm>
          <a:off x="0" y="0"/>
          <a:ext cx="0" cy="0"/>
          <a:chOff x="0" y="0"/>
          <a:chExt cx="0" cy="0"/>
        </a:xfrm>
      </p:grpSpPr>
      <p:pic>
        <p:nvPicPr>
          <p:cNvPr id="2" name="Picture 7" descr="Slide bottom bldgs"/>
          <p:cNvPicPr>
            <a:picLocks noChangeAspect="1" noChangeArrowheads="1"/>
          </p:cNvPicPr>
          <p:nvPr/>
        </p:nvPicPr>
        <p:blipFill>
          <a:blip r:embed="rId2">
            <a:extLst>
              <a:ext uri="{28A0092B-C50C-407E-A947-70E740481C1C}">
                <a14:useLocalDpi xmlns:a14="http://schemas.microsoft.com/office/drawing/2010/main" val="0"/>
              </a:ext>
            </a:extLst>
          </a:blip>
          <a:srcRect t="-173071"/>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3"/>
          <p:cNvSpPr>
            <a:spLocks noGrp="1"/>
          </p:cNvSpPr>
          <p:nvPr>
            <p:ph type="sldNum" sz="quarter" idx="10"/>
          </p:nvPr>
        </p:nvSpPr>
        <p:spPr/>
        <p:txBody>
          <a:bodyPr/>
          <a:lstStyle>
            <a:lvl1pPr>
              <a:defRPr/>
            </a:lvl1pPr>
          </a:lstStyle>
          <a:p>
            <a:fld id="{BF43DBCD-A12B-4505-8C42-495E7DB56592}" type="slidenum">
              <a:rPr lang="en-US" altLang="en-US"/>
              <a:pPr/>
              <a:t>‹#›</a:t>
            </a:fld>
            <a:endParaRPr lang="en-US" altLang="en-US"/>
          </a:p>
        </p:txBody>
      </p:sp>
      <p:sp>
        <p:nvSpPr>
          <p:cNvPr id="4" name="Footer Placeholder 4"/>
          <p:cNvSpPr>
            <a:spLocks noGrp="1"/>
          </p:cNvSpPr>
          <p:nvPr>
            <p:ph type="ftr" sz="quarter" idx="11"/>
          </p:nvPr>
        </p:nvSpPr>
        <p:spPr/>
        <p:txBody>
          <a:bodyPr/>
          <a:lstStyle>
            <a:lvl1pPr>
              <a:defRPr/>
            </a:lvl1pPr>
          </a:lstStyle>
          <a:p>
            <a:pPr>
              <a:defRPr/>
            </a:pPr>
            <a:r>
              <a:rPr lang="en-US"/>
              <a:t>U.S. Department of Housing and Urban Development  •  Community Planning and Development</a:t>
            </a:r>
          </a:p>
        </p:txBody>
      </p:sp>
    </p:spTree>
    <p:extLst>
      <p:ext uri="{BB962C8B-B14F-4D97-AF65-F5344CB8AC3E}">
        <p14:creationId xmlns:p14="http://schemas.microsoft.com/office/powerpoint/2010/main" val="29242390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pic>
        <p:nvPicPr>
          <p:cNvPr id="2" name="Picture 7" descr="Slide bottom bldg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9144000" cy="251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3"/>
          <p:cNvSpPr>
            <a:spLocks noGrp="1"/>
          </p:cNvSpPr>
          <p:nvPr>
            <p:ph type="sldNum" sz="quarter" idx="10"/>
          </p:nvPr>
        </p:nvSpPr>
        <p:spPr/>
        <p:txBody>
          <a:bodyPr/>
          <a:lstStyle>
            <a:lvl1pPr>
              <a:defRPr/>
            </a:lvl1pPr>
          </a:lstStyle>
          <a:p>
            <a:fld id="{C9E17FB2-7380-4038-AC9A-C74788DA36FC}" type="slidenum">
              <a:rPr lang="en-US" altLang="en-US"/>
              <a:pPr/>
              <a:t>‹#›</a:t>
            </a:fld>
            <a:endParaRPr lang="en-US" altLang="en-US"/>
          </a:p>
        </p:txBody>
      </p:sp>
      <p:sp>
        <p:nvSpPr>
          <p:cNvPr id="4" name="Footer Placeholder 4"/>
          <p:cNvSpPr>
            <a:spLocks noGrp="1"/>
          </p:cNvSpPr>
          <p:nvPr>
            <p:ph type="ftr" sz="quarter" idx="11"/>
          </p:nvPr>
        </p:nvSpPr>
        <p:spPr/>
        <p:txBody>
          <a:bodyPr/>
          <a:lstStyle>
            <a:lvl1pPr>
              <a:defRPr/>
            </a:lvl1pPr>
          </a:lstStyle>
          <a:p>
            <a:pPr>
              <a:defRPr/>
            </a:pPr>
            <a:r>
              <a:rPr lang="en-US"/>
              <a:t>U.S. Department of Housing and Urban Development  •  Community Planning and Development</a:t>
            </a:r>
          </a:p>
        </p:txBody>
      </p:sp>
    </p:spTree>
    <p:extLst>
      <p:ext uri="{BB962C8B-B14F-4D97-AF65-F5344CB8AC3E}">
        <p14:creationId xmlns:p14="http://schemas.microsoft.com/office/powerpoint/2010/main" val="13491929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5_Custom Layout">
    <p:spTree>
      <p:nvGrpSpPr>
        <p:cNvPr id="1" name=""/>
        <p:cNvGrpSpPr/>
        <p:nvPr/>
      </p:nvGrpSpPr>
      <p:grpSpPr>
        <a:xfrm>
          <a:off x="0" y="0"/>
          <a:ext cx="0" cy="0"/>
          <a:chOff x="0" y="0"/>
          <a:chExt cx="0" cy="0"/>
        </a:xfrm>
      </p:grpSpPr>
      <p:sp>
        <p:nvSpPr>
          <p:cNvPr id="2" name="Title 1"/>
          <p:cNvSpPr txBox="1">
            <a:spLocks/>
          </p:cNvSpPr>
          <p:nvPr/>
        </p:nvSpPr>
        <p:spPr bwMode="auto">
          <a:xfrm>
            <a:off x="457200" y="111125"/>
            <a:ext cx="8229600" cy="1143000"/>
          </a:xfrm>
          <a:prstGeom prst="rect">
            <a:avLst/>
          </a:prstGeom>
          <a:noFill/>
          <a:ln w="9525">
            <a:noFill/>
            <a:miter lim="800000"/>
            <a:headEnd/>
            <a:tailEnd/>
          </a:ln>
        </p:spPr>
        <p:txBody>
          <a:bodyPr anchor="ctr"/>
          <a:lstStyle>
            <a:lvl1pPr>
              <a:defRPr b="1" baseline="0">
                <a:solidFill>
                  <a:schemeClr val="bg1"/>
                </a:solidFill>
              </a:defRPr>
            </a:lvl1pPr>
          </a:lstStyle>
          <a:p>
            <a:pPr algn="ctr" eaLnBrk="1" fontAlgn="auto" hangingPunct="1">
              <a:spcBef>
                <a:spcPts val="0"/>
              </a:spcBef>
              <a:spcAft>
                <a:spcPts val="0"/>
              </a:spcAft>
              <a:defRPr/>
            </a:pPr>
            <a:r>
              <a:rPr lang="en-US" sz="4400" dirty="0">
                <a:latin typeface="+mj-lt"/>
                <a:ea typeface="+mj-ea"/>
                <a:cs typeface="+mj-cs"/>
              </a:rPr>
              <a:t>Title of Slide Goes Here</a:t>
            </a:r>
          </a:p>
        </p:txBody>
      </p:sp>
      <p:sp>
        <p:nvSpPr>
          <p:cNvPr id="3" name="Slide Number Placeholder 3"/>
          <p:cNvSpPr>
            <a:spLocks noGrp="1"/>
          </p:cNvSpPr>
          <p:nvPr>
            <p:ph type="sldNum" sz="quarter" idx="10"/>
          </p:nvPr>
        </p:nvSpPr>
        <p:spPr/>
        <p:txBody>
          <a:bodyPr/>
          <a:lstStyle>
            <a:lvl1pPr>
              <a:defRPr/>
            </a:lvl1pPr>
          </a:lstStyle>
          <a:p>
            <a:fld id="{2BB98EDA-0117-43DC-AC10-A40FFE00AEA5}" type="slidenum">
              <a:rPr lang="en-US" altLang="en-US"/>
              <a:pPr/>
              <a:t>‹#›</a:t>
            </a:fld>
            <a:endParaRPr lang="en-US" altLang="en-US"/>
          </a:p>
        </p:txBody>
      </p:sp>
      <p:sp>
        <p:nvSpPr>
          <p:cNvPr id="4" name="Footer Placeholder 4"/>
          <p:cNvSpPr>
            <a:spLocks noGrp="1"/>
          </p:cNvSpPr>
          <p:nvPr>
            <p:ph type="ftr" sz="quarter" idx="11"/>
          </p:nvPr>
        </p:nvSpPr>
        <p:spPr/>
        <p:txBody>
          <a:bodyPr/>
          <a:lstStyle>
            <a:lvl1pPr>
              <a:defRPr/>
            </a:lvl1pPr>
          </a:lstStyle>
          <a:p>
            <a:pPr>
              <a:defRPr/>
            </a:pPr>
            <a:r>
              <a:rPr lang="en-US"/>
              <a:t>U.S. Department of Housing and Urban Development  •  Community Planning and Development</a:t>
            </a:r>
          </a:p>
        </p:txBody>
      </p:sp>
    </p:spTree>
    <p:extLst>
      <p:ext uri="{BB962C8B-B14F-4D97-AF65-F5344CB8AC3E}">
        <p14:creationId xmlns:p14="http://schemas.microsoft.com/office/powerpoint/2010/main" val="3730733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pic>
        <p:nvPicPr>
          <p:cNvPr id="3" name="Picture 4" descr="spacer-background.jpg"/>
          <p:cNvPicPr>
            <a:picLocks noChangeAspect="1"/>
          </p:cNvPicPr>
          <p:nvPr/>
        </p:nvPicPr>
        <p:blipFill>
          <a:blip r:embed="rId2">
            <a:extLst>
              <a:ext uri="{28A0092B-C50C-407E-A947-70E740481C1C}">
                <a14:useLocalDpi xmlns:a14="http://schemas.microsoft.com/office/drawing/2010/main" val="0"/>
              </a:ext>
            </a:extLst>
          </a:blip>
          <a:srcRect t="-2"/>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1778695"/>
            <a:ext cx="8229600" cy="1465545"/>
          </a:xfrm>
        </p:spPr>
        <p:txBody>
          <a:bodyPr/>
          <a:lstStyle>
            <a:lvl1pPr>
              <a:defRPr b="1" cap="all" baseline="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6922475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58888"/>
          </a:xfrm>
        </p:spPr>
        <p:txBody>
          <a:bodyPr/>
          <a:lstStyle/>
          <a:p>
            <a:r>
              <a:rPr lang="en-US"/>
              <a:t>Click to edit Master title style</a:t>
            </a:r>
          </a:p>
        </p:txBody>
      </p:sp>
      <p:sp>
        <p:nvSpPr>
          <p:cNvPr id="3" name="Text Placeholder 2"/>
          <p:cNvSpPr>
            <a:spLocks noGrp="1"/>
          </p:cNvSpPr>
          <p:nvPr>
            <p:ph type="body" sz="half" idx="1"/>
          </p:nvPr>
        </p:nvSpPr>
        <p:spPr>
          <a:xfrm>
            <a:off x="457200" y="1371600"/>
            <a:ext cx="40386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6"/>
          <p:cNvSpPr>
            <a:spLocks noGrp="1"/>
          </p:cNvSpPr>
          <p:nvPr>
            <p:ph type="ftr" sz="quarter" idx="10"/>
          </p:nvPr>
        </p:nvSpPr>
        <p:spPr/>
        <p:txBody>
          <a:bodyPr/>
          <a:lstStyle>
            <a:lvl1pPr>
              <a:defRPr/>
            </a:lvl1pPr>
          </a:lstStyle>
          <a:p>
            <a:pPr>
              <a:defRPr/>
            </a:pPr>
            <a:r>
              <a:rPr lang="en-US"/>
              <a:t>U.S. Department of Housing and Urban Development  •  Community Planning and Development</a:t>
            </a:r>
          </a:p>
        </p:txBody>
      </p:sp>
      <p:sp>
        <p:nvSpPr>
          <p:cNvPr id="6" name="Slide Number Placeholder 7"/>
          <p:cNvSpPr>
            <a:spLocks noGrp="1"/>
          </p:cNvSpPr>
          <p:nvPr>
            <p:ph type="sldNum" sz="quarter" idx="11"/>
          </p:nvPr>
        </p:nvSpPr>
        <p:spPr/>
        <p:txBody>
          <a:bodyPr/>
          <a:lstStyle>
            <a:lvl1pPr>
              <a:defRPr/>
            </a:lvl1pPr>
          </a:lstStyle>
          <a:p>
            <a:fld id="{D40ED70F-8683-41A1-A8CA-34AB531C2F6C}" type="slidenum">
              <a:rPr lang="en-US" altLang="en-US"/>
              <a:pPr/>
              <a:t>‹#›</a:t>
            </a:fld>
            <a:endParaRPr lang="en-US" altLang="en-US"/>
          </a:p>
        </p:txBody>
      </p:sp>
    </p:spTree>
    <p:extLst>
      <p:ext uri="{BB962C8B-B14F-4D97-AF65-F5344CB8AC3E}">
        <p14:creationId xmlns:p14="http://schemas.microsoft.com/office/powerpoint/2010/main" val="41018926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6"/>
          <p:cNvSpPr>
            <a:spLocks noGrp="1"/>
          </p:cNvSpPr>
          <p:nvPr>
            <p:ph type="ftr" sz="quarter" idx="10"/>
          </p:nvPr>
        </p:nvSpPr>
        <p:spPr/>
        <p:txBody>
          <a:bodyPr/>
          <a:lstStyle>
            <a:lvl1pPr>
              <a:defRPr/>
            </a:lvl1pPr>
          </a:lstStyle>
          <a:p>
            <a:pPr>
              <a:defRPr/>
            </a:pPr>
            <a:r>
              <a:rPr lang="en-US"/>
              <a:t>U.S. Department of Housing and Urban Development  •  Community Planning and Development</a:t>
            </a:r>
          </a:p>
        </p:txBody>
      </p:sp>
      <p:sp>
        <p:nvSpPr>
          <p:cNvPr id="4" name="Slide Number Placeholder 7"/>
          <p:cNvSpPr>
            <a:spLocks noGrp="1"/>
          </p:cNvSpPr>
          <p:nvPr>
            <p:ph type="sldNum" sz="quarter" idx="11"/>
          </p:nvPr>
        </p:nvSpPr>
        <p:spPr/>
        <p:txBody>
          <a:bodyPr/>
          <a:lstStyle>
            <a:lvl1pPr>
              <a:defRPr/>
            </a:lvl1pPr>
          </a:lstStyle>
          <a:p>
            <a:fld id="{B85EAD86-7D22-4E65-96C3-A8D1FAADD4DA}" type="slidenum">
              <a:rPr lang="en-US" altLang="en-US"/>
              <a:pPr/>
              <a:t>‹#›</a:t>
            </a:fld>
            <a:endParaRPr lang="en-US" altLang="en-US"/>
          </a:p>
        </p:txBody>
      </p:sp>
    </p:spTree>
    <p:extLst>
      <p:ext uri="{BB962C8B-B14F-4D97-AF65-F5344CB8AC3E}">
        <p14:creationId xmlns:p14="http://schemas.microsoft.com/office/powerpoint/2010/main" val="6229926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0"/>
            <a:ext cx="8229600" cy="6400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6"/>
          <p:cNvSpPr>
            <a:spLocks noGrp="1"/>
          </p:cNvSpPr>
          <p:nvPr>
            <p:ph type="ftr" sz="quarter" idx="10"/>
          </p:nvPr>
        </p:nvSpPr>
        <p:spPr/>
        <p:txBody>
          <a:bodyPr/>
          <a:lstStyle>
            <a:lvl1pPr>
              <a:defRPr/>
            </a:lvl1pPr>
          </a:lstStyle>
          <a:p>
            <a:pPr>
              <a:defRPr/>
            </a:pPr>
            <a:r>
              <a:rPr lang="en-US"/>
              <a:t>U.S. Department of Housing and Urban Development  •  Community Planning and Development</a:t>
            </a:r>
          </a:p>
        </p:txBody>
      </p:sp>
      <p:sp>
        <p:nvSpPr>
          <p:cNvPr id="4" name="Slide Number Placeholder 7"/>
          <p:cNvSpPr>
            <a:spLocks noGrp="1"/>
          </p:cNvSpPr>
          <p:nvPr>
            <p:ph type="sldNum" sz="quarter" idx="11"/>
          </p:nvPr>
        </p:nvSpPr>
        <p:spPr/>
        <p:txBody>
          <a:bodyPr/>
          <a:lstStyle>
            <a:lvl1pPr>
              <a:defRPr/>
            </a:lvl1pPr>
          </a:lstStyle>
          <a:p>
            <a:fld id="{9F9A0ED9-9A39-4E0B-A465-214375FD239D}" type="slidenum">
              <a:rPr lang="en-US" altLang="en-US"/>
              <a:pPr/>
              <a:t>‹#›</a:t>
            </a:fld>
            <a:endParaRPr lang="en-US" altLang="en-US"/>
          </a:p>
        </p:txBody>
      </p:sp>
    </p:spTree>
    <p:extLst>
      <p:ext uri="{BB962C8B-B14F-4D97-AF65-F5344CB8AC3E}">
        <p14:creationId xmlns:p14="http://schemas.microsoft.com/office/powerpoint/2010/main" val="28965806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7162800" cy="914400"/>
          </a:xfrm>
        </p:spPr>
        <p:txBody>
          <a:bodyPr/>
          <a:lstStyle/>
          <a:p>
            <a:r>
              <a:rPr lang="en-US"/>
              <a:t>Click to edit Master title style</a:t>
            </a:r>
          </a:p>
        </p:txBody>
      </p:sp>
      <p:sp>
        <p:nvSpPr>
          <p:cNvPr id="3" name="ClipArt Placeholder 2"/>
          <p:cNvSpPr>
            <a:spLocks noGrp="1"/>
          </p:cNvSpPr>
          <p:nvPr>
            <p:ph type="clipArt" sz="half" idx="1"/>
          </p:nvPr>
        </p:nvSpPr>
        <p:spPr>
          <a:xfrm>
            <a:off x="533400" y="1905000"/>
            <a:ext cx="4029075" cy="4572000"/>
          </a:xfrm>
        </p:spPr>
        <p:txBody>
          <a:bodyPr/>
          <a:lstStyle/>
          <a:p>
            <a:pPr lvl="0"/>
            <a:r>
              <a:rPr lang="en-US" noProof="0" dirty="0"/>
              <a:t>Click icon to add clip art</a:t>
            </a:r>
          </a:p>
        </p:txBody>
      </p:sp>
      <p:sp>
        <p:nvSpPr>
          <p:cNvPr id="4" name="Text Placeholder 3"/>
          <p:cNvSpPr>
            <a:spLocks noGrp="1"/>
          </p:cNvSpPr>
          <p:nvPr>
            <p:ph type="body" sz="half" idx="2"/>
          </p:nvPr>
        </p:nvSpPr>
        <p:spPr>
          <a:xfrm>
            <a:off x="4714875" y="1905000"/>
            <a:ext cx="4029075"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533400" y="6553200"/>
            <a:ext cx="1905000" cy="304800"/>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Footer Placeholder 5"/>
          <p:cNvSpPr>
            <a:spLocks noGrp="1"/>
          </p:cNvSpPr>
          <p:nvPr>
            <p:ph type="ftr" sz="quarter" idx="11"/>
          </p:nvPr>
        </p:nvSpPr>
        <p:spPr>
          <a:xfrm>
            <a:off x="2667000" y="6553200"/>
            <a:ext cx="4191000" cy="304800"/>
          </a:xfrm>
        </p:spPr>
        <p:txBody>
          <a:bodyPr/>
          <a:lstStyle>
            <a:lvl1pPr>
              <a:defRPr/>
            </a:lvl1pPr>
          </a:lstStyle>
          <a:p>
            <a:pPr>
              <a:defRPr/>
            </a:pPr>
            <a:r>
              <a:rPr lang="en-US"/>
              <a:t>U.S. Department of Housing and Urban Development  •  Community Planning and Development</a:t>
            </a:r>
          </a:p>
        </p:txBody>
      </p:sp>
      <p:sp>
        <p:nvSpPr>
          <p:cNvPr id="7" name="Slide Number Placeholder 6"/>
          <p:cNvSpPr>
            <a:spLocks noGrp="1"/>
          </p:cNvSpPr>
          <p:nvPr>
            <p:ph type="sldNum" sz="quarter" idx="12"/>
          </p:nvPr>
        </p:nvSpPr>
        <p:spPr>
          <a:xfrm>
            <a:off x="6934200" y="6553200"/>
            <a:ext cx="1905000" cy="304800"/>
          </a:xfrm>
        </p:spPr>
        <p:txBody>
          <a:bodyPr/>
          <a:lstStyle>
            <a:lvl1pPr>
              <a:defRPr/>
            </a:lvl1pPr>
          </a:lstStyle>
          <a:p>
            <a:fld id="{CB84B89E-628A-43ED-B1E5-B10E7ED68F4A}" type="slidenum">
              <a:rPr lang="en-US" altLang="en-US"/>
              <a:pPr/>
              <a:t>‹#›</a:t>
            </a:fld>
            <a:endParaRPr lang="en-US" altLang="en-US"/>
          </a:p>
        </p:txBody>
      </p:sp>
    </p:spTree>
    <p:extLst>
      <p:ext uri="{BB962C8B-B14F-4D97-AF65-F5344CB8AC3E}">
        <p14:creationId xmlns:p14="http://schemas.microsoft.com/office/powerpoint/2010/main" val="900700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pic>
        <p:nvPicPr>
          <p:cNvPr id="3" name="Picture 7" descr="Slide bottom bldgs"/>
          <p:cNvPicPr>
            <a:picLocks noChangeAspect="1" noChangeArrowheads="1"/>
          </p:cNvPicPr>
          <p:nvPr/>
        </p:nvPicPr>
        <p:blipFill>
          <a:blip r:embed="rId2">
            <a:extLst>
              <a:ext uri="{28A0092B-C50C-407E-A947-70E740481C1C}">
                <a14:useLocalDpi xmlns:a14="http://schemas.microsoft.com/office/drawing/2010/main" val="0"/>
              </a:ext>
            </a:extLst>
          </a:blip>
          <a:srcRect t="-173071"/>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1775565"/>
            <a:ext cx="8229600" cy="1468676"/>
          </a:xfrm>
        </p:spPr>
        <p:txBody>
          <a:bodyPr/>
          <a:lstStyle>
            <a:lvl1pPr>
              <a:defRPr b="1" cap="all" baseline="0">
                <a:solidFill>
                  <a:schemeClr val="accent1">
                    <a:lumMod val="75000"/>
                  </a:schemeClr>
                </a:solidFill>
              </a:defRPr>
            </a:lvl1pPr>
          </a:lstStyle>
          <a:p>
            <a:r>
              <a:rPr lang="en-US"/>
              <a:t>Click to edit Master title style</a:t>
            </a:r>
            <a:endParaRPr lang="en-US" dirty="0"/>
          </a:p>
        </p:txBody>
      </p:sp>
    </p:spTree>
    <p:extLst>
      <p:ext uri="{BB962C8B-B14F-4D97-AF65-F5344CB8AC3E}">
        <p14:creationId xmlns:p14="http://schemas.microsoft.com/office/powerpoint/2010/main" val="868070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7" descr="Slide bottom bldg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76275"/>
            <a:ext cx="9144000" cy="251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slide-top.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2313" y="4406900"/>
            <a:ext cx="7772400"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lstStyle>
            <a:lvl1pPr algn="ctr">
              <a:defRPr sz="4000" b="0" cap="none"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lgn="ctr">
              <a:buNone/>
              <a:defRPr sz="20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746502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7" descr="Slide bottom bldg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46575"/>
            <a:ext cx="9144000" cy="251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13"/>
          <p:cNvGrpSpPr>
            <a:grpSpLocks/>
          </p:cNvGrpSpPr>
          <p:nvPr/>
        </p:nvGrpSpPr>
        <p:grpSpPr bwMode="auto">
          <a:xfrm>
            <a:off x="7727950" y="6081713"/>
            <a:ext cx="776288" cy="776287"/>
            <a:chOff x="4626" y="3741"/>
            <a:chExt cx="489" cy="489"/>
          </a:xfrm>
        </p:grpSpPr>
        <p:sp>
          <p:nvSpPr>
            <p:cNvPr id="6" name="Oval 10"/>
            <p:cNvSpPr>
              <a:spLocks noChangeAspect="1" noChangeArrowheads="1"/>
            </p:cNvSpPr>
            <p:nvPr/>
          </p:nvSpPr>
          <p:spPr bwMode="auto">
            <a:xfrm>
              <a:off x="4626" y="3741"/>
              <a:ext cx="489" cy="48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pic>
          <p:nvPicPr>
            <p:cNvPr id="7" name="Picture 12" descr="HHS logo for PP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6" y="3767"/>
              <a:ext cx="449" cy="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8" name="Group 18"/>
          <p:cNvGrpSpPr>
            <a:grpSpLocks/>
          </p:cNvGrpSpPr>
          <p:nvPr/>
        </p:nvGrpSpPr>
        <p:grpSpPr bwMode="auto">
          <a:xfrm>
            <a:off x="8504238" y="6065838"/>
            <a:ext cx="639762" cy="746125"/>
            <a:chOff x="5169" y="3726"/>
            <a:chExt cx="403" cy="470"/>
          </a:xfrm>
        </p:grpSpPr>
        <p:grpSp>
          <p:nvGrpSpPr>
            <p:cNvPr id="9" name="Group 17"/>
            <p:cNvGrpSpPr>
              <a:grpSpLocks/>
            </p:cNvGrpSpPr>
            <p:nvPr/>
          </p:nvGrpSpPr>
          <p:grpSpPr bwMode="auto">
            <a:xfrm>
              <a:off x="5169" y="3726"/>
              <a:ext cx="403" cy="470"/>
              <a:chOff x="5169" y="3726"/>
              <a:chExt cx="403" cy="470"/>
            </a:xfrm>
          </p:grpSpPr>
          <p:sp>
            <p:nvSpPr>
              <p:cNvPr id="11" name="Rectangle 10"/>
              <p:cNvSpPr>
                <a:spLocks noChangeArrowheads="1"/>
              </p:cNvSpPr>
              <p:nvPr/>
            </p:nvSpPr>
            <p:spPr bwMode="auto">
              <a:xfrm>
                <a:off x="5169" y="3872"/>
                <a:ext cx="403" cy="32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sp>
            <p:nvSpPr>
              <p:cNvPr id="12" name="AutoShape 16"/>
              <p:cNvSpPr>
                <a:spLocks noChangeArrowheads="1"/>
              </p:cNvSpPr>
              <p:nvPr/>
            </p:nvSpPr>
            <p:spPr bwMode="auto">
              <a:xfrm>
                <a:off x="5169" y="3726"/>
                <a:ext cx="403" cy="146"/>
              </a:xfrm>
              <a:prstGeom prst="triangle">
                <a:avLst>
                  <a:gd name="adj" fmla="val 50000"/>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grpSp>
        <p:pic>
          <p:nvPicPr>
            <p:cNvPr id="10" name="Picture 15" descr="NSP logo for PP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03" y="3767"/>
              <a:ext cx="334" cy="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3" name="Picture 4" descr="slide-top.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p:txBody>
          <a:bodyPr/>
          <a:lstStyle>
            <a:lvl1pPr>
              <a:defRPr baseline="0">
                <a:solidFill>
                  <a:schemeClr val="tx1"/>
                </a:solidFill>
              </a:defRPr>
            </a:lvl1pPr>
            <a:lvl2pPr>
              <a:defRPr>
                <a:solidFill>
                  <a:schemeClr val="tx1"/>
                </a:solidFill>
              </a:defRPr>
            </a:lvl2pPr>
            <a:lvl3pPr>
              <a:defRPr baseline="0">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457200" y="111800"/>
            <a:ext cx="8229600" cy="1143000"/>
          </a:xfrm>
        </p:spPr>
        <p:txBody>
          <a:bodyPr/>
          <a:lstStyle>
            <a:lvl1pPr>
              <a:defRPr b="1" baseline="0">
                <a:solidFill>
                  <a:schemeClr val="bg1"/>
                </a:solidFill>
              </a:defRPr>
            </a:lvl1pPr>
          </a:lstStyle>
          <a:p>
            <a:r>
              <a:rPr lang="en-US"/>
              <a:t>Click to edit Master title style</a:t>
            </a:r>
            <a:endParaRPr lang="en-US" dirty="0"/>
          </a:p>
        </p:txBody>
      </p:sp>
      <p:sp>
        <p:nvSpPr>
          <p:cNvPr id="14" name="Slide Number Placeholder 17"/>
          <p:cNvSpPr>
            <a:spLocks noGrp="1"/>
          </p:cNvSpPr>
          <p:nvPr>
            <p:ph type="sldNum" sz="quarter" idx="10"/>
          </p:nvPr>
        </p:nvSpPr>
        <p:spPr>
          <a:xfrm>
            <a:off x="4013200" y="6353175"/>
            <a:ext cx="1117600" cy="365125"/>
          </a:xfrm>
        </p:spPr>
        <p:txBody>
          <a:bodyPr/>
          <a:lstStyle>
            <a:lvl1pPr>
              <a:defRPr/>
            </a:lvl1pPr>
          </a:lstStyle>
          <a:p>
            <a:fld id="{A2793867-DC09-47CD-B814-4E81EE65B94F}" type="slidenum">
              <a:rPr lang="en-US" altLang="en-US"/>
              <a:pPr/>
              <a:t>‹#›</a:t>
            </a:fld>
            <a:endParaRPr lang="en-US" altLang="en-US"/>
          </a:p>
        </p:txBody>
      </p:sp>
      <p:sp>
        <p:nvSpPr>
          <p:cNvPr id="15" name="Footer Placeholder 18"/>
          <p:cNvSpPr>
            <a:spLocks noGrp="1"/>
          </p:cNvSpPr>
          <p:nvPr>
            <p:ph type="ftr" sz="quarter" idx="11"/>
          </p:nvPr>
        </p:nvSpPr>
        <p:spPr/>
        <p:txBody>
          <a:bodyPr/>
          <a:lstStyle>
            <a:lvl1pPr>
              <a:defRPr/>
            </a:lvl1pPr>
          </a:lstStyle>
          <a:p>
            <a:pPr>
              <a:defRPr/>
            </a:pPr>
            <a:r>
              <a:rPr lang="en-US"/>
              <a:t>U.S. Department of Housing and Urban Development  •  Community Planning and Development</a:t>
            </a:r>
          </a:p>
        </p:txBody>
      </p:sp>
    </p:spTree>
    <p:extLst>
      <p:ext uri="{BB962C8B-B14F-4D97-AF65-F5344CB8AC3E}">
        <p14:creationId xmlns:p14="http://schemas.microsoft.com/office/powerpoint/2010/main" val="2211992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pic>
        <p:nvPicPr>
          <p:cNvPr id="5" name="Picture 7" descr="Slide bottom bldg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46575"/>
            <a:ext cx="9144000" cy="251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slide-top.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13"/>
          <p:cNvGrpSpPr>
            <a:grpSpLocks/>
          </p:cNvGrpSpPr>
          <p:nvPr/>
        </p:nvGrpSpPr>
        <p:grpSpPr bwMode="auto">
          <a:xfrm>
            <a:off x="7334250" y="5597525"/>
            <a:ext cx="776288" cy="776288"/>
            <a:chOff x="4626" y="3741"/>
            <a:chExt cx="489" cy="489"/>
          </a:xfrm>
        </p:grpSpPr>
        <p:sp>
          <p:nvSpPr>
            <p:cNvPr id="8" name="Oval 7"/>
            <p:cNvSpPr>
              <a:spLocks noChangeAspect="1" noChangeArrowheads="1"/>
            </p:cNvSpPr>
            <p:nvPr/>
          </p:nvSpPr>
          <p:spPr bwMode="auto">
            <a:xfrm>
              <a:off x="4626" y="3741"/>
              <a:ext cx="489" cy="48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pic>
          <p:nvPicPr>
            <p:cNvPr id="9" name="Picture 12" descr="HHS logo for PP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6" y="3767"/>
              <a:ext cx="449" cy="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18"/>
          <p:cNvGrpSpPr>
            <a:grpSpLocks/>
          </p:cNvGrpSpPr>
          <p:nvPr/>
        </p:nvGrpSpPr>
        <p:grpSpPr bwMode="auto">
          <a:xfrm>
            <a:off x="8101013" y="5607050"/>
            <a:ext cx="639762" cy="746125"/>
            <a:chOff x="5169" y="3726"/>
            <a:chExt cx="403" cy="470"/>
          </a:xfrm>
        </p:grpSpPr>
        <p:grpSp>
          <p:nvGrpSpPr>
            <p:cNvPr id="11" name="Group 17"/>
            <p:cNvGrpSpPr>
              <a:grpSpLocks/>
            </p:cNvGrpSpPr>
            <p:nvPr/>
          </p:nvGrpSpPr>
          <p:grpSpPr bwMode="auto">
            <a:xfrm>
              <a:off x="5169" y="3726"/>
              <a:ext cx="403" cy="470"/>
              <a:chOff x="5169" y="3726"/>
              <a:chExt cx="403" cy="470"/>
            </a:xfrm>
          </p:grpSpPr>
          <p:sp>
            <p:nvSpPr>
              <p:cNvPr id="13" name="Rectangle 12"/>
              <p:cNvSpPr>
                <a:spLocks noChangeArrowheads="1"/>
              </p:cNvSpPr>
              <p:nvPr/>
            </p:nvSpPr>
            <p:spPr bwMode="auto">
              <a:xfrm>
                <a:off x="5169" y="3872"/>
                <a:ext cx="403" cy="32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sp>
            <p:nvSpPr>
              <p:cNvPr id="14" name="AutoShape 16"/>
              <p:cNvSpPr>
                <a:spLocks noChangeArrowheads="1"/>
              </p:cNvSpPr>
              <p:nvPr/>
            </p:nvSpPr>
            <p:spPr bwMode="auto">
              <a:xfrm>
                <a:off x="5169" y="3726"/>
                <a:ext cx="403" cy="146"/>
              </a:xfrm>
              <a:prstGeom prst="triangle">
                <a:avLst>
                  <a:gd name="adj" fmla="val 50000"/>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grpSp>
        <p:pic>
          <p:nvPicPr>
            <p:cNvPr id="12" name="Picture 15" descr="NSP logo for PP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03" y="3767"/>
              <a:ext cx="334" cy="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baseline="0"/>
            </a:lvl2pPr>
            <a:lvl3pPr>
              <a:defRPr sz="2000" baseline="0"/>
            </a:lvl3pPr>
            <a:lvl4pPr>
              <a:defRPr sz="1800" baseline="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Title 1"/>
          <p:cNvSpPr>
            <a:spLocks noGrp="1"/>
          </p:cNvSpPr>
          <p:nvPr>
            <p:ph type="title"/>
          </p:nvPr>
        </p:nvSpPr>
        <p:spPr>
          <a:xfrm>
            <a:off x="457200" y="111800"/>
            <a:ext cx="8229600" cy="1143000"/>
          </a:xfrm>
        </p:spPr>
        <p:txBody>
          <a:bodyPr/>
          <a:lstStyle>
            <a:lvl1pPr>
              <a:defRPr b="1" baseline="0">
                <a:solidFill>
                  <a:schemeClr val="bg1"/>
                </a:solidFill>
              </a:defRPr>
            </a:lvl1pPr>
          </a:lstStyle>
          <a:p>
            <a:r>
              <a:rPr lang="en-US"/>
              <a:t>Click to edit Master title style</a:t>
            </a:r>
            <a:endParaRPr lang="en-US" dirty="0"/>
          </a:p>
        </p:txBody>
      </p:sp>
      <p:sp>
        <p:nvSpPr>
          <p:cNvPr id="15" name="Slide Number Placeholder 17"/>
          <p:cNvSpPr>
            <a:spLocks noGrp="1"/>
          </p:cNvSpPr>
          <p:nvPr>
            <p:ph type="sldNum" sz="quarter" idx="10"/>
          </p:nvPr>
        </p:nvSpPr>
        <p:spPr/>
        <p:txBody>
          <a:bodyPr/>
          <a:lstStyle>
            <a:lvl1pPr>
              <a:defRPr/>
            </a:lvl1pPr>
          </a:lstStyle>
          <a:p>
            <a:fld id="{E512BC50-2AA5-4CF1-B95D-C0031642C9B7}" type="slidenum">
              <a:rPr lang="en-US" altLang="en-US"/>
              <a:pPr/>
              <a:t>‹#›</a:t>
            </a:fld>
            <a:endParaRPr lang="en-US" altLang="en-US"/>
          </a:p>
        </p:txBody>
      </p:sp>
      <p:sp>
        <p:nvSpPr>
          <p:cNvPr id="16" name="Footer Placeholder 18"/>
          <p:cNvSpPr>
            <a:spLocks noGrp="1"/>
          </p:cNvSpPr>
          <p:nvPr>
            <p:ph type="ftr" sz="quarter" idx="11"/>
          </p:nvPr>
        </p:nvSpPr>
        <p:spPr/>
        <p:txBody>
          <a:bodyPr/>
          <a:lstStyle>
            <a:lvl1pPr>
              <a:defRPr/>
            </a:lvl1pPr>
          </a:lstStyle>
          <a:p>
            <a:pPr>
              <a:defRPr/>
            </a:pPr>
            <a:r>
              <a:rPr lang="en-US"/>
              <a:t>U.S. Department of Housing and Urban Development  •  Community Planning and Development</a:t>
            </a:r>
          </a:p>
        </p:txBody>
      </p:sp>
    </p:spTree>
    <p:extLst>
      <p:ext uri="{BB962C8B-B14F-4D97-AF65-F5344CB8AC3E}">
        <p14:creationId xmlns:p14="http://schemas.microsoft.com/office/powerpoint/2010/main" val="4068705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pic>
        <p:nvPicPr>
          <p:cNvPr id="7" name="Picture 4" descr="slide-top.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Slide bottom bldg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346575"/>
            <a:ext cx="9144000" cy="251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3"/>
          <p:cNvGrpSpPr>
            <a:grpSpLocks/>
          </p:cNvGrpSpPr>
          <p:nvPr/>
        </p:nvGrpSpPr>
        <p:grpSpPr bwMode="auto">
          <a:xfrm>
            <a:off x="7334250" y="5597525"/>
            <a:ext cx="776288" cy="776288"/>
            <a:chOff x="4626" y="3741"/>
            <a:chExt cx="489" cy="489"/>
          </a:xfrm>
        </p:grpSpPr>
        <p:sp>
          <p:nvSpPr>
            <p:cNvPr id="10" name="Oval 9"/>
            <p:cNvSpPr>
              <a:spLocks noChangeAspect="1" noChangeArrowheads="1"/>
            </p:cNvSpPr>
            <p:nvPr/>
          </p:nvSpPr>
          <p:spPr bwMode="auto">
            <a:xfrm>
              <a:off x="4626" y="3741"/>
              <a:ext cx="489" cy="48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pic>
          <p:nvPicPr>
            <p:cNvPr id="12" name="Picture 12" descr="HHS logo for PP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6" y="3767"/>
              <a:ext cx="449" cy="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 name="Group 18"/>
          <p:cNvGrpSpPr>
            <a:grpSpLocks/>
          </p:cNvGrpSpPr>
          <p:nvPr/>
        </p:nvGrpSpPr>
        <p:grpSpPr bwMode="auto">
          <a:xfrm>
            <a:off x="8101013" y="5607050"/>
            <a:ext cx="639762" cy="746125"/>
            <a:chOff x="5169" y="3726"/>
            <a:chExt cx="403" cy="470"/>
          </a:xfrm>
        </p:grpSpPr>
        <p:grpSp>
          <p:nvGrpSpPr>
            <p:cNvPr id="14" name="Group 17"/>
            <p:cNvGrpSpPr>
              <a:grpSpLocks/>
            </p:cNvGrpSpPr>
            <p:nvPr/>
          </p:nvGrpSpPr>
          <p:grpSpPr bwMode="auto">
            <a:xfrm>
              <a:off x="5169" y="3726"/>
              <a:ext cx="403" cy="470"/>
              <a:chOff x="5169" y="3726"/>
              <a:chExt cx="403" cy="470"/>
            </a:xfrm>
          </p:grpSpPr>
          <p:sp>
            <p:nvSpPr>
              <p:cNvPr id="16" name="Rectangle 15"/>
              <p:cNvSpPr>
                <a:spLocks noChangeArrowheads="1"/>
              </p:cNvSpPr>
              <p:nvPr/>
            </p:nvSpPr>
            <p:spPr bwMode="auto">
              <a:xfrm>
                <a:off x="5169" y="3872"/>
                <a:ext cx="403" cy="32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sp>
            <p:nvSpPr>
              <p:cNvPr id="17" name="AutoShape 16"/>
              <p:cNvSpPr>
                <a:spLocks noChangeArrowheads="1"/>
              </p:cNvSpPr>
              <p:nvPr/>
            </p:nvSpPr>
            <p:spPr bwMode="auto">
              <a:xfrm>
                <a:off x="5169" y="3726"/>
                <a:ext cx="403" cy="146"/>
              </a:xfrm>
              <a:prstGeom prst="triangle">
                <a:avLst>
                  <a:gd name="adj" fmla="val 50000"/>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grpSp>
        <p:pic>
          <p:nvPicPr>
            <p:cNvPr id="15" name="Picture 15" descr="NSP logo for PP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03" y="3767"/>
              <a:ext cx="334" cy="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Title 1"/>
          <p:cNvSpPr>
            <a:spLocks noGrp="1"/>
          </p:cNvSpPr>
          <p:nvPr>
            <p:ph type="title"/>
          </p:nvPr>
        </p:nvSpPr>
        <p:spPr>
          <a:xfrm>
            <a:off x="457200" y="111800"/>
            <a:ext cx="8229600" cy="1143000"/>
          </a:xfrm>
        </p:spPr>
        <p:txBody>
          <a:bodyPr/>
          <a:lstStyle>
            <a:lvl1pPr>
              <a:defRPr b="1" baseline="0">
                <a:solidFill>
                  <a:schemeClr val="bg1"/>
                </a:solidFill>
              </a:defRPr>
            </a:lvl1pPr>
          </a:lstStyle>
          <a:p>
            <a:r>
              <a:rPr lang="en-US"/>
              <a:t>Click to edit Master title style</a:t>
            </a:r>
            <a:endParaRPr lang="en-US" dirty="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baseline="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Slide Number Placeholder 21"/>
          <p:cNvSpPr>
            <a:spLocks noGrp="1"/>
          </p:cNvSpPr>
          <p:nvPr>
            <p:ph type="sldNum" sz="quarter" idx="10"/>
          </p:nvPr>
        </p:nvSpPr>
        <p:spPr/>
        <p:txBody>
          <a:bodyPr/>
          <a:lstStyle>
            <a:lvl1pPr>
              <a:defRPr/>
            </a:lvl1pPr>
          </a:lstStyle>
          <a:p>
            <a:fld id="{261E421C-C3A4-4BC5-94FA-33AC1C70AEE2}" type="slidenum">
              <a:rPr lang="en-US" altLang="en-US"/>
              <a:pPr/>
              <a:t>‹#›</a:t>
            </a:fld>
            <a:endParaRPr lang="en-US" altLang="en-US"/>
          </a:p>
        </p:txBody>
      </p:sp>
      <p:sp>
        <p:nvSpPr>
          <p:cNvPr id="19" name="Footer Placeholder 22"/>
          <p:cNvSpPr>
            <a:spLocks noGrp="1"/>
          </p:cNvSpPr>
          <p:nvPr>
            <p:ph type="ftr" sz="quarter" idx="11"/>
          </p:nvPr>
        </p:nvSpPr>
        <p:spPr/>
        <p:txBody>
          <a:bodyPr/>
          <a:lstStyle>
            <a:lvl1pPr>
              <a:defRPr/>
            </a:lvl1pPr>
          </a:lstStyle>
          <a:p>
            <a:pPr>
              <a:defRPr/>
            </a:pPr>
            <a:r>
              <a:rPr lang="en-US"/>
              <a:t>U.S. Department of Housing and Urban Development  •  Community Planning and Development</a:t>
            </a:r>
          </a:p>
        </p:txBody>
      </p:sp>
    </p:spTree>
    <p:extLst>
      <p:ext uri="{BB962C8B-B14F-4D97-AF65-F5344CB8AC3E}">
        <p14:creationId xmlns:p14="http://schemas.microsoft.com/office/powerpoint/2010/main" val="383755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3" name="Picture 4" descr="slide-top.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7" descr="Slide bottom bldg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333875"/>
            <a:ext cx="9144000" cy="251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13"/>
          <p:cNvGrpSpPr>
            <a:grpSpLocks/>
          </p:cNvGrpSpPr>
          <p:nvPr/>
        </p:nvGrpSpPr>
        <p:grpSpPr bwMode="auto">
          <a:xfrm>
            <a:off x="7334250" y="5597525"/>
            <a:ext cx="776288" cy="776288"/>
            <a:chOff x="4626" y="3741"/>
            <a:chExt cx="489" cy="489"/>
          </a:xfrm>
        </p:grpSpPr>
        <p:sp>
          <p:nvSpPr>
            <p:cNvPr id="6" name="Oval 5"/>
            <p:cNvSpPr>
              <a:spLocks noChangeAspect="1" noChangeArrowheads="1"/>
            </p:cNvSpPr>
            <p:nvPr/>
          </p:nvSpPr>
          <p:spPr bwMode="auto">
            <a:xfrm>
              <a:off x="4626" y="3741"/>
              <a:ext cx="489" cy="48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pic>
          <p:nvPicPr>
            <p:cNvPr id="7" name="Picture 12" descr="HHS logo for PP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6" y="3767"/>
              <a:ext cx="449" cy="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8" name="Group 18"/>
          <p:cNvGrpSpPr>
            <a:grpSpLocks/>
          </p:cNvGrpSpPr>
          <p:nvPr/>
        </p:nvGrpSpPr>
        <p:grpSpPr bwMode="auto">
          <a:xfrm>
            <a:off x="8101013" y="5607050"/>
            <a:ext cx="639762" cy="746125"/>
            <a:chOff x="5169" y="3726"/>
            <a:chExt cx="403" cy="470"/>
          </a:xfrm>
        </p:grpSpPr>
        <p:grpSp>
          <p:nvGrpSpPr>
            <p:cNvPr id="9" name="Group 17"/>
            <p:cNvGrpSpPr>
              <a:grpSpLocks/>
            </p:cNvGrpSpPr>
            <p:nvPr/>
          </p:nvGrpSpPr>
          <p:grpSpPr bwMode="auto">
            <a:xfrm>
              <a:off x="5169" y="3726"/>
              <a:ext cx="403" cy="470"/>
              <a:chOff x="5169" y="3726"/>
              <a:chExt cx="403" cy="470"/>
            </a:xfrm>
          </p:grpSpPr>
          <p:sp>
            <p:nvSpPr>
              <p:cNvPr id="11" name="Rectangle 10"/>
              <p:cNvSpPr>
                <a:spLocks noChangeArrowheads="1"/>
              </p:cNvSpPr>
              <p:nvPr/>
            </p:nvSpPr>
            <p:spPr bwMode="auto">
              <a:xfrm>
                <a:off x="5169" y="3872"/>
                <a:ext cx="403" cy="32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sp>
            <p:nvSpPr>
              <p:cNvPr id="12" name="AutoShape 16"/>
              <p:cNvSpPr>
                <a:spLocks noChangeArrowheads="1"/>
              </p:cNvSpPr>
              <p:nvPr/>
            </p:nvSpPr>
            <p:spPr bwMode="auto">
              <a:xfrm>
                <a:off x="5169" y="3726"/>
                <a:ext cx="403" cy="146"/>
              </a:xfrm>
              <a:prstGeom prst="triangle">
                <a:avLst>
                  <a:gd name="adj" fmla="val 50000"/>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grpSp>
        <p:pic>
          <p:nvPicPr>
            <p:cNvPr id="10" name="Picture 15" descr="NSP logo for PP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03" y="3767"/>
              <a:ext cx="334" cy="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8" name="Title 17"/>
          <p:cNvSpPr>
            <a:spLocks noGrp="1"/>
          </p:cNvSpPr>
          <p:nvPr>
            <p:ph type="title"/>
          </p:nvPr>
        </p:nvSpPr>
        <p:spPr>
          <a:xfrm>
            <a:off x="457200" y="0"/>
            <a:ext cx="8229600" cy="1417638"/>
          </a:xfrm>
        </p:spPr>
        <p:txBody>
          <a:bodyPr/>
          <a:lstStyle>
            <a:lvl1pPr>
              <a:defRPr>
                <a:solidFill>
                  <a:schemeClr val="bg1"/>
                </a:solidFill>
              </a:defRPr>
            </a:lvl1pPr>
          </a:lstStyle>
          <a:p>
            <a:r>
              <a:rPr lang="en-US"/>
              <a:t>Click to edit Master title style</a:t>
            </a:r>
          </a:p>
        </p:txBody>
      </p:sp>
      <p:sp>
        <p:nvSpPr>
          <p:cNvPr id="13" name="Footer Placeholder 16"/>
          <p:cNvSpPr>
            <a:spLocks noGrp="1"/>
          </p:cNvSpPr>
          <p:nvPr>
            <p:ph type="ftr" sz="quarter" idx="10"/>
          </p:nvPr>
        </p:nvSpPr>
        <p:spPr/>
        <p:txBody>
          <a:bodyPr/>
          <a:lstStyle>
            <a:lvl1pPr>
              <a:defRPr/>
            </a:lvl1pPr>
          </a:lstStyle>
          <a:p>
            <a:pPr>
              <a:defRPr/>
            </a:pPr>
            <a:r>
              <a:rPr lang="en-US"/>
              <a:t>U.S. Department of Housing and Urban Development  •  Community Planning and Development</a:t>
            </a:r>
          </a:p>
        </p:txBody>
      </p:sp>
      <p:sp>
        <p:nvSpPr>
          <p:cNvPr id="14" name="Slide Number Placeholder 14"/>
          <p:cNvSpPr>
            <a:spLocks noGrp="1"/>
          </p:cNvSpPr>
          <p:nvPr>
            <p:ph type="sldNum" sz="quarter" idx="11"/>
          </p:nvPr>
        </p:nvSpPr>
        <p:spPr/>
        <p:txBody>
          <a:bodyPr/>
          <a:lstStyle>
            <a:lvl1pPr>
              <a:defRPr/>
            </a:lvl1pPr>
          </a:lstStyle>
          <a:p>
            <a:fld id="{062CDDFD-162A-4C39-9DB3-24517E072D88}" type="slidenum">
              <a:rPr lang="en-US" altLang="en-US"/>
              <a:pPr/>
              <a:t>‹#›</a:t>
            </a:fld>
            <a:endParaRPr lang="en-US" altLang="en-US"/>
          </a:p>
        </p:txBody>
      </p:sp>
    </p:spTree>
    <p:extLst>
      <p:ext uri="{BB962C8B-B14F-4D97-AF65-F5344CB8AC3E}">
        <p14:creationId xmlns:p14="http://schemas.microsoft.com/office/powerpoint/2010/main" val="1798762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descr="Slide bottom bldg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46575"/>
            <a:ext cx="9144000" cy="251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13"/>
          <p:cNvGrpSpPr>
            <a:grpSpLocks/>
          </p:cNvGrpSpPr>
          <p:nvPr/>
        </p:nvGrpSpPr>
        <p:grpSpPr bwMode="auto">
          <a:xfrm>
            <a:off x="7334250" y="5597525"/>
            <a:ext cx="776288" cy="776288"/>
            <a:chOff x="4626" y="3741"/>
            <a:chExt cx="489" cy="489"/>
          </a:xfrm>
        </p:grpSpPr>
        <p:sp>
          <p:nvSpPr>
            <p:cNvPr id="4" name="Oval 10"/>
            <p:cNvSpPr>
              <a:spLocks noChangeAspect="1" noChangeArrowheads="1"/>
            </p:cNvSpPr>
            <p:nvPr/>
          </p:nvSpPr>
          <p:spPr bwMode="auto">
            <a:xfrm>
              <a:off x="4626" y="3741"/>
              <a:ext cx="489" cy="48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pic>
          <p:nvPicPr>
            <p:cNvPr id="5" name="Picture 12" descr="HHS logo for PP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6" y="3767"/>
              <a:ext cx="449" cy="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Group 18"/>
          <p:cNvGrpSpPr>
            <a:grpSpLocks/>
          </p:cNvGrpSpPr>
          <p:nvPr/>
        </p:nvGrpSpPr>
        <p:grpSpPr bwMode="auto">
          <a:xfrm>
            <a:off x="8101013" y="5607050"/>
            <a:ext cx="639762" cy="746125"/>
            <a:chOff x="5169" y="3726"/>
            <a:chExt cx="403" cy="470"/>
          </a:xfrm>
        </p:grpSpPr>
        <p:grpSp>
          <p:nvGrpSpPr>
            <p:cNvPr id="7" name="Group 17"/>
            <p:cNvGrpSpPr>
              <a:grpSpLocks/>
            </p:cNvGrpSpPr>
            <p:nvPr/>
          </p:nvGrpSpPr>
          <p:grpSpPr bwMode="auto">
            <a:xfrm>
              <a:off x="5169" y="3726"/>
              <a:ext cx="403" cy="470"/>
              <a:chOff x="5169" y="3726"/>
              <a:chExt cx="403" cy="470"/>
            </a:xfrm>
          </p:grpSpPr>
          <p:sp>
            <p:nvSpPr>
              <p:cNvPr id="9" name="Rectangle 8"/>
              <p:cNvSpPr>
                <a:spLocks noChangeArrowheads="1"/>
              </p:cNvSpPr>
              <p:nvPr/>
            </p:nvSpPr>
            <p:spPr bwMode="auto">
              <a:xfrm>
                <a:off x="5169" y="3872"/>
                <a:ext cx="403" cy="32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sp>
            <p:nvSpPr>
              <p:cNvPr id="10" name="AutoShape 16"/>
              <p:cNvSpPr>
                <a:spLocks noChangeArrowheads="1"/>
              </p:cNvSpPr>
              <p:nvPr/>
            </p:nvSpPr>
            <p:spPr bwMode="auto">
              <a:xfrm>
                <a:off x="5169" y="3726"/>
                <a:ext cx="403" cy="146"/>
              </a:xfrm>
              <a:prstGeom prst="triangle">
                <a:avLst>
                  <a:gd name="adj" fmla="val 50000"/>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latin typeface="Calibri" pitchFamily="34" charset="0"/>
                </a:endParaRPr>
              </a:p>
            </p:txBody>
          </p:sp>
        </p:grpSp>
        <p:pic>
          <p:nvPicPr>
            <p:cNvPr id="8" name="Picture 15" descr="NSP logo for PP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03" y="3767"/>
              <a:ext cx="334" cy="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 name="Slide Number Placeholder 14"/>
          <p:cNvSpPr>
            <a:spLocks noGrp="1"/>
          </p:cNvSpPr>
          <p:nvPr>
            <p:ph type="sldNum" sz="quarter" idx="10"/>
          </p:nvPr>
        </p:nvSpPr>
        <p:spPr/>
        <p:txBody>
          <a:bodyPr/>
          <a:lstStyle>
            <a:lvl1pPr>
              <a:defRPr/>
            </a:lvl1pPr>
          </a:lstStyle>
          <a:p>
            <a:fld id="{1A2F77DF-D274-48EE-86A9-154BE597D93E}" type="slidenum">
              <a:rPr lang="en-US" altLang="en-US"/>
              <a:pPr/>
              <a:t>‹#›</a:t>
            </a:fld>
            <a:endParaRPr lang="en-US" altLang="en-US"/>
          </a:p>
        </p:txBody>
      </p:sp>
      <p:sp>
        <p:nvSpPr>
          <p:cNvPr id="12" name="Footer Placeholder 15"/>
          <p:cNvSpPr>
            <a:spLocks noGrp="1"/>
          </p:cNvSpPr>
          <p:nvPr>
            <p:ph type="ftr" sz="quarter" idx="11"/>
          </p:nvPr>
        </p:nvSpPr>
        <p:spPr/>
        <p:txBody>
          <a:bodyPr/>
          <a:lstStyle>
            <a:lvl1pPr>
              <a:defRPr/>
            </a:lvl1pPr>
          </a:lstStyle>
          <a:p>
            <a:pPr>
              <a:defRPr/>
            </a:pPr>
            <a:r>
              <a:rPr lang="en-US"/>
              <a:t>U.S. Department of Housing and Urban Development  •  Community Planning and Development</a:t>
            </a:r>
          </a:p>
        </p:txBody>
      </p:sp>
    </p:spTree>
    <p:extLst>
      <p:ext uri="{BB962C8B-B14F-4D97-AF65-F5344CB8AC3E}">
        <p14:creationId xmlns:p14="http://schemas.microsoft.com/office/powerpoint/2010/main" val="1322591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Footer Placeholder 6"/>
          <p:cNvSpPr>
            <a:spLocks noGrp="1"/>
          </p:cNvSpPr>
          <p:nvPr>
            <p:ph type="ftr" sz="quarter" idx="3"/>
          </p:nvPr>
        </p:nvSpPr>
        <p:spPr>
          <a:xfrm>
            <a:off x="457200" y="6356350"/>
            <a:ext cx="2895600" cy="365125"/>
          </a:xfrm>
          <a:prstGeom prst="rect">
            <a:avLst/>
          </a:prstGeom>
        </p:spPr>
        <p:txBody>
          <a:bodyPr vert="horz" lIns="91440" tIns="45720" rIns="91440" bIns="45720" rtlCol="0" anchor="ctr"/>
          <a:lstStyle>
            <a:lvl1pPr algn="ctr" eaLnBrk="1" hangingPunct="1">
              <a:defRPr sz="1000">
                <a:solidFill>
                  <a:schemeClr val="tx1">
                    <a:tint val="75000"/>
                  </a:schemeClr>
                </a:solidFill>
                <a:latin typeface="Arial" charset="0"/>
                <a:cs typeface="Arial" charset="0"/>
              </a:defRPr>
            </a:lvl1pPr>
          </a:lstStyle>
          <a:p>
            <a:pPr>
              <a:defRPr/>
            </a:pPr>
            <a:r>
              <a:rPr lang="en-US"/>
              <a:t>U.S. Department of Housing and Urban Development  •  Community Planning and Development</a:t>
            </a:r>
          </a:p>
        </p:txBody>
      </p:sp>
      <p:sp>
        <p:nvSpPr>
          <p:cNvPr id="8" name="Slide Number Placeholder 7"/>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A0C6A914-74E5-48F2-94A0-CD80990A18C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5115" r:id="rId1"/>
    <p:sldLayoutId id="2147485116" r:id="rId2"/>
    <p:sldLayoutId id="2147485117" r:id="rId3"/>
    <p:sldLayoutId id="2147485118" r:id="rId4"/>
    <p:sldLayoutId id="2147485119" r:id="rId5"/>
    <p:sldLayoutId id="2147485120" r:id="rId6"/>
    <p:sldLayoutId id="2147485121" r:id="rId7"/>
    <p:sldLayoutId id="2147485122" r:id="rId8"/>
    <p:sldLayoutId id="2147485123" r:id="rId9"/>
    <p:sldLayoutId id="2147485124" r:id="rId10"/>
    <p:sldLayoutId id="2147485125" r:id="rId11"/>
    <p:sldLayoutId id="2147485126" r:id="rId12"/>
    <p:sldLayoutId id="2147485127" r:id="rId13"/>
    <p:sldLayoutId id="2147485128" r:id="rId14"/>
    <p:sldLayoutId id="2147485129" r:id="rId15"/>
    <p:sldLayoutId id="2147485130" r:id="rId16"/>
    <p:sldLayoutId id="2147485131" r:id="rId17"/>
    <p:sldLayoutId id="2147485132" r:id="rId18"/>
    <p:sldLayoutId id="2147485133" r:id="rId19"/>
    <p:sldLayoutId id="2147485112" r:id="rId20"/>
    <p:sldLayoutId id="2147485113" r:id="rId21"/>
    <p:sldLayoutId id="2147485114" r:id="rId22"/>
    <p:sldLayoutId id="2147485134" r:id="rId23"/>
  </p:sldLayoutIdLst>
  <p:txStyles>
    <p:titleStyle>
      <a:lvl1pPr algn="ctr" defTabSz="457200" rtl="0" eaLnBrk="0" fontAlgn="base" hangingPunct="0">
        <a:spcBef>
          <a:spcPct val="0"/>
        </a:spcBef>
        <a:spcAft>
          <a:spcPct val="0"/>
        </a:spcAft>
        <a:defRPr sz="4400" b="1" kern="1200">
          <a:solidFill>
            <a:schemeClr val="tx1"/>
          </a:solidFill>
          <a:latin typeface="+mj-lt"/>
          <a:ea typeface="+mj-ea"/>
          <a:cs typeface="+mj-cs"/>
        </a:defRPr>
      </a:lvl1pPr>
      <a:lvl2pPr algn="ctr" defTabSz="457200" rtl="0" eaLnBrk="0" fontAlgn="base" hangingPunct="0">
        <a:spcBef>
          <a:spcPct val="0"/>
        </a:spcBef>
        <a:spcAft>
          <a:spcPct val="0"/>
        </a:spcAft>
        <a:defRPr sz="4400" b="1">
          <a:solidFill>
            <a:schemeClr val="tx1"/>
          </a:solidFill>
          <a:latin typeface="Calibri" pitchFamily="34" charset="0"/>
        </a:defRPr>
      </a:lvl2pPr>
      <a:lvl3pPr algn="ctr" defTabSz="457200" rtl="0" eaLnBrk="0" fontAlgn="base" hangingPunct="0">
        <a:spcBef>
          <a:spcPct val="0"/>
        </a:spcBef>
        <a:spcAft>
          <a:spcPct val="0"/>
        </a:spcAft>
        <a:defRPr sz="4400" b="1">
          <a:solidFill>
            <a:schemeClr val="tx1"/>
          </a:solidFill>
          <a:latin typeface="Calibri" pitchFamily="34" charset="0"/>
        </a:defRPr>
      </a:lvl3pPr>
      <a:lvl4pPr algn="ctr" defTabSz="457200" rtl="0" eaLnBrk="0" fontAlgn="base" hangingPunct="0">
        <a:spcBef>
          <a:spcPct val="0"/>
        </a:spcBef>
        <a:spcAft>
          <a:spcPct val="0"/>
        </a:spcAft>
        <a:defRPr sz="4400" b="1">
          <a:solidFill>
            <a:schemeClr val="tx1"/>
          </a:solidFill>
          <a:latin typeface="Calibri" pitchFamily="34" charset="0"/>
        </a:defRPr>
      </a:lvl4pPr>
      <a:lvl5pPr algn="ctr" defTabSz="457200" rtl="0" eaLnBrk="0" fontAlgn="base" hangingPunct="0">
        <a:spcBef>
          <a:spcPct val="0"/>
        </a:spcBef>
        <a:spcAft>
          <a:spcPct val="0"/>
        </a:spcAft>
        <a:defRPr sz="4400" b="1">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0" y="1624263"/>
            <a:ext cx="9144000" cy="4535905"/>
          </a:xfrm>
        </p:spPr>
        <p:txBody>
          <a:bodyPr/>
          <a:lstStyle/>
          <a:p>
            <a:pPr eaLnBrk="1" hangingPunct="1">
              <a:defRPr/>
            </a:pPr>
            <a:r>
              <a:rPr lang="en-US" sz="4000" dirty="0"/>
              <a:t>Continuum of Care Program (</a:t>
            </a:r>
            <a:r>
              <a:rPr lang="en-US" sz="4000" dirty="0" err="1"/>
              <a:t>CoC</a:t>
            </a:r>
            <a:r>
              <a:rPr lang="en-US" sz="4000" dirty="0"/>
              <a:t>) Training </a:t>
            </a:r>
            <a:br>
              <a:rPr lang="en-US" sz="3450" dirty="0"/>
            </a:br>
            <a:r>
              <a:rPr lang="en-US" sz="3450" dirty="0"/>
              <a:t>Requirements Related to Housing Assistance</a:t>
            </a:r>
            <a:br>
              <a:rPr lang="en-US" sz="3450" dirty="0"/>
            </a:br>
            <a:br>
              <a:rPr lang="en-US" sz="3450" dirty="0"/>
            </a:br>
            <a:r>
              <a:rPr lang="en-US" sz="3450" dirty="0"/>
              <a:t>Rent Reasonableness, Fair Market Rent (FMR) and Housing Quality Standards</a:t>
            </a:r>
            <a:br>
              <a:rPr lang="en-US" sz="3450" dirty="0"/>
            </a:br>
            <a:br>
              <a:rPr lang="en-US" sz="3450" dirty="0"/>
            </a:br>
            <a:r>
              <a:rPr lang="en-US" sz="3450" dirty="0"/>
              <a:t>September 25, 2018</a:t>
            </a:r>
            <a:br>
              <a:rPr lang="en-US" sz="3450" dirty="0"/>
            </a:b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1800"/>
            <a:ext cx="9144000" cy="1143000"/>
          </a:xfrm>
        </p:spPr>
        <p:txBody>
          <a:bodyPr/>
          <a:lstStyle/>
          <a:p>
            <a:r>
              <a:rPr lang="en-US" dirty="0"/>
              <a:t>FMR and Rental Assistance Rent Limits</a:t>
            </a:r>
          </a:p>
        </p:txBody>
      </p:sp>
      <p:sp>
        <p:nvSpPr>
          <p:cNvPr id="7" name="Text Box 2"/>
          <p:cNvSpPr txBox="1">
            <a:spLocks noGrp="1" noChangeArrowheads="1"/>
          </p:cNvSpPr>
          <p:nvPr>
            <p:ph sz="quarter" idx="1"/>
          </p:nvPr>
        </p:nvSpPr>
        <p:spPr/>
        <p:txBody>
          <a:bodyPr/>
          <a:lstStyle/>
          <a:p>
            <a:r>
              <a:rPr lang="en-US" sz="4000" dirty="0"/>
              <a:t>Unit rents can exceed FMR but must meet Rent Reasonableness</a:t>
            </a:r>
          </a:p>
          <a:p>
            <a:endParaRPr lang="en-US" dirty="0"/>
          </a:p>
          <a:p>
            <a:endParaRPr lang="en-US" dirty="0"/>
          </a:p>
          <a:p>
            <a:endParaRPr lang="en-US" dirty="0"/>
          </a:p>
          <a:p>
            <a:endParaRPr lang="en-US" dirty="0"/>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1507607"/>
              </p:ext>
            </p:extLst>
          </p:nvPr>
        </p:nvGraphicFramePr>
        <p:xfrm>
          <a:off x="177427" y="3621505"/>
          <a:ext cx="8734925" cy="2081462"/>
        </p:xfrm>
        <a:graphic>
          <a:graphicData uri="http://schemas.openxmlformats.org/drawingml/2006/table">
            <a:tbl>
              <a:tblPr firstRow="1" bandRow="1">
                <a:tableStyleId>{5C22544A-7EE6-4342-B048-85BDC9FD1C3A}</a:tableStyleId>
              </a:tblPr>
              <a:tblGrid>
                <a:gridCol w="2815047">
                  <a:extLst>
                    <a:ext uri="{9D8B030D-6E8A-4147-A177-3AD203B41FA5}">
                      <a16:colId xmlns:a16="http://schemas.microsoft.com/office/drawing/2014/main" val="20000"/>
                    </a:ext>
                  </a:extLst>
                </a:gridCol>
                <a:gridCol w="1904296">
                  <a:extLst>
                    <a:ext uri="{9D8B030D-6E8A-4147-A177-3AD203B41FA5}">
                      <a16:colId xmlns:a16="http://schemas.microsoft.com/office/drawing/2014/main" val="20001"/>
                    </a:ext>
                  </a:extLst>
                </a:gridCol>
                <a:gridCol w="1987093">
                  <a:extLst>
                    <a:ext uri="{9D8B030D-6E8A-4147-A177-3AD203B41FA5}">
                      <a16:colId xmlns:a16="http://schemas.microsoft.com/office/drawing/2014/main" val="20002"/>
                    </a:ext>
                  </a:extLst>
                </a:gridCol>
                <a:gridCol w="2028489">
                  <a:extLst>
                    <a:ext uri="{9D8B030D-6E8A-4147-A177-3AD203B41FA5}">
                      <a16:colId xmlns:a16="http://schemas.microsoft.com/office/drawing/2014/main" val="20003"/>
                    </a:ext>
                  </a:extLst>
                </a:gridCol>
              </a:tblGrid>
              <a:tr h="662284">
                <a:tc>
                  <a:txBody>
                    <a:bodyPr/>
                    <a:lstStyle/>
                    <a:p>
                      <a:endParaRPr lang="en-US" dirty="0"/>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rgbClr val="666699"/>
                    </a:solidFill>
                  </a:tcPr>
                </a:tc>
                <a:tc>
                  <a:txBody>
                    <a:bodyPr/>
                    <a:lstStyle/>
                    <a:p>
                      <a:pPr algn="ctr"/>
                      <a:r>
                        <a:rPr lang="en-US" dirty="0"/>
                        <a:t>1-Bedroom</a:t>
                      </a:r>
                      <a:r>
                        <a:rPr lang="en-US" baseline="0" dirty="0"/>
                        <a:t> Housing Unit</a:t>
                      </a:r>
                      <a:endParaRPr lang="en-US" dirty="0"/>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rgbClr val="666699"/>
                    </a:solidFill>
                  </a:tcPr>
                </a:tc>
                <a:tc>
                  <a:txBody>
                    <a:bodyPr/>
                    <a:lstStyle/>
                    <a:p>
                      <a:pPr algn="ctr"/>
                      <a:r>
                        <a:rPr lang="en-US" dirty="0"/>
                        <a:t>2-Bedroom Housing</a:t>
                      </a:r>
                      <a:r>
                        <a:rPr lang="en-US" baseline="0" dirty="0"/>
                        <a:t> Unit</a:t>
                      </a:r>
                      <a:endParaRPr lang="en-US" dirty="0"/>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rgbClr val="666699"/>
                    </a:solidFill>
                  </a:tcPr>
                </a:tc>
                <a:tc>
                  <a:txBody>
                    <a:bodyPr/>
                    <a:lstStyle/>
                    <a:p>
                      <a:pPr algn="ctr"/>
                      <a:r>
                        <a:rPr lang="en-US" dirty="0"/>
                        <a:t>3-Bedroom Housing Unit</a:t>
                      </a:r>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rgbClr val="666699"/>
                    </a:solidFill>
                  </a:tcPr>
                </a:tc>
                <a:extLst>
                  <a:ext uri="{0D108BD9-81ED-4DB2-BD59-A6C34878D82A}">
                    <a16:rowId xmlns:a16="http://schemas.microsoft.com/office/drawing/2014/main" val="10000"/>
                  </a:ext>
                </a:extLst>
              </a:tr>
              <a:tr h="378447">
                <a:tc>
                  <a:txBody>
                    <a:bodyPr/>
                    <a:lstStyle/>
                    <a:p>
                      <a:r>
                        <a:rPr lang="en-US" dirty="0"/>
                        <a:t>Reasonable</a:t>
                      </a:r>
                      <a:r>
                        <a:rPr lang="en-US" baseline="0" dirty="0"/>
                        <a:t> Rent</a:t>
                      </a:r>
                      <a:endParaRPr lang="en-US" dirty="0"/>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chemeClr val="bg1"/>
                    </a:solidFill>
                  </a:tcPr>
                </a:tc>
                <a:tc>
                  <a:txBody>
                    <a:bodyPr/>
                    <a:lstStyle/>
                    <a:p>
                      <a:pPr algn="ctr"/>
                      <a:r>
                        <a:rPr lang="en-US" dirty="0"/>
                        <a:t>$600</a:t>
                      </a:r>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chemeClr val="bg1"/>
                    </a:solidFill>
                  </a:tcPr>
                </a:tc>
                <a:tc>
                  <a:txBody>
                    <a:bodyPr/>
                    <a:lstStyle/>
                    <a:p>
                      <a:pPr algn="ctr"/>
                      <a:r>
                        <a:rPr lang="en-US" dirty="0"/>
                        <a:t>$1,050</a:t>
                      </a:r>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chemeClr val="bg1"/>
                    </a:solidFill>
                  </a:tcPr>
                </a:tc>
                <a:tc>
                  <a:txBody>
                    <a:bodyPr/>
                    <a:lstStyle/>
                    <a:p>
                      <a:pPr algn="ctr"/>
                      <a:r>
                        <a:rPr lang="en-US" dirty="0"/>
                        <a:t>$1,450</a:t>
                      </a:r>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8447">
                <a:tc>
                  <a:txBody>
                    <a:bodyPr/>
                    <a:lstStyle/>
                    <a:p>
                      <a:r>
                        <a:rPr lang="en-US" dirty="0"/>
                        <a:t>Fair Market Rent</a:t>
                      </a:r>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rgbClr val="B5B5B5"/>
                    </a:solidFill>
                  </a:tcPr>
                </a:tc>
                <a:tc>
                  <a:txBody>
                    <a:bodyPr/>
                    <a:lstStyle/>
                    <a:p>
                      <a:pPr algn="ctr"/>
                      <a:r>
                        <a:rPr lang="en-US" dirty="0"/>
                        <a:t>$575</a:t>
                      </a:r>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rgbClr val="B5B5B5"/>
                    </a:solidFill>
                  </a:tcPr>
                </a:tc>
                <a:tc>
                  <a:txBody>
                    <a:bodyPr/>
                    <a:lstStyle/>
                    <a:p>
                      <a:pPr algn="ctr"/>
                      <a:r>
                        <a:rPr lang="en-US" dirty="0"/>
                        <a:t>$1,100</a:t>
                      </a:r>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rgbClr val="B5B5B5"/>
                    </a:solidFill>
                  </a:tcPr>
                </a:tc>
                <a:tc>
                  <a:txBody>
                    <a:bodyPr/>
                    <a:lstStyle/>
                    <a:p>
                      <a:pPr algn="ctr"/>
                      <a:r>
                        <a:rPr lang="en-US" dirty="0"/>
                        <a:t>$1,450</a:t>
                      </a:r>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rgbClr val="B5B5B5"/>
                    </a:solidFill>
                  </a:tcPr>
                </a:tc>
                <a:extLst>
                  <a:ext uri="{0D108BD9-81ED-4DB2-BD59-A6C34878D82A}">
                    <a16:rowId xmlns:a16="http://schemas.microsoft.com/office/drawing/2014/main" val="10002"/>
                  </a:ext>
                </a:extLst>
              </a:tr>
              <a:tr h="662284">
                <a:tc>
                  <a:txBody>
                    <a:bodyPr/>
                    <a:lstStyle/>
                    <a:p>
                      <a:r>
                        <a:rPr lang="en-US" dirty="0"/>
                        <a:t>Maximum Allowable Contract</a:t>
                      </a:r>
                      <a:r>
                        <a:rPr lang="en-US" baseline="0" dirty="0"/>
                        <a:t> Rent</a:t>
                      </a:r>
                      <a:endParaRPr lang="en-US" dirty="0"/>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chemeClr val="bg1"/>
                    </a:solidFill>
                  </a:tcPr>
                </a:tc>
                <a:tc>
                  <a:txBody>
                    <a:bodyPr/>
                    <a:lstStyle/>
                    <a:p>
                      <a:pPr algn="ctr"/>
                      <a:r>
                        <a:rPr lang="en-US" dirty="0"/>
                        <a:t>$600</a:t>
                      </a:r>
                    </a:p>
                  </a:txBody>
                  <a:tcPr anchor="ct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chemeClr val="bg1"/>
                    </a:solidFill>
                  </a:tcPr>
                </a:tc>
                <a:tc>
                  <a:txBody>
                    <a:bodyPr/>
                    <a:lstStyle/>
                    <a:p>
                      <a:pPr algn="ctr"/>
                      <a:r>
                        <a:rPr lang="en-US" dirty="0"/>
                        <a:t>$1,050</a:t>
                      </a:r>
                    </a:p>
                  </a:txBody>
                  <a:tcPr anchor="ct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chemeClr val="bg1"/>
                    </a:solidFill>
                  </a:tcPr>
                </a:tc>
                <a:tc>
                  <a:txBody>
                    <a:bodyPr/>
                    <a:lstStyle/>
                    <a:p>
                      <a:pPr algn="ctr"/>
                      <a:r>
                        <a:rPr lang="en-US" dirty="0"/>
                        <a:t>$1,450</a:t>
                      </a:r>
                    </a:p>
                  </a:txBody>
                  <a:tcPr anchor="ct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5" name="TextBox 4"/>
          <p:cNvSpPr txBox="1"/>
          <p:nvPr/>
        </p:nvSpPr>
        <p:spPr>
          <a:xfrm rot="10800000" flipV="1">
            <a:off x="84221" y="3067341"/>
            <a:ext cx="8734926" cy="707886"/>
          </a:xfrm>
          <a:prstGeom prst="rect">
            <a:avLst/>
          </a:prstGeom>
          <a:noFill/>
        </p:spPr>
        <p:txBody>
          <a:bodyPr wrap="square" rtlCol="0">
            <a:spAutoFit/>
          </a:bodyPr>
          <a:lstStyle/>
          <a:p>
            <a:r>
              <a:rPr lang="en-US" b="1" dirty="0"/>
              <a:t>     </a:t>
            </a:r>
            <a:r>
              <a:rPr lang="en-US" sz="2000" b="1" dirty="0"/>
              <a:t>Relationship between FMR and Rent Reasonableness (Scenarios)</a:t>
            </a:r>
          </a:p>
          <a:p>
            <a:endParaRPr lang="en-US" sz="2000" b="1" dirty="0"/>
          </a:p>
        </p:txBody>
      </p:sp>
      <p:sp>
        <p:nvSpPr>
          <p:cNvPr id="3" name="Slide Number Placeholder 2"/>
          <p:cNvSpPr>
            <a:spLocks noGrp="1"/>
          </p:cNvSpPr>
          <p:nvPr>
            <p:ph type="sldNum" sz="quarter" idx="10"/>
          </p:nvPr>
        </p:nvSpPr>
        <p:spPr/>
        <p:txBody>
          <a:bodyPr/>
          <a:lstStyle/>
          <a:p>
            <a:pPr>
              <a:defRPr/>
            </a:pPr>
            <a:fld id="{DF1CA496-7DA0-4E9F-A068-1B7CEAE6DC33}" type="slidenum">
              <a:rPr lang="en-US" smtClean="0"/>
              <a:pPr>
                <a:defRPr/>
              </a:pPr>
              <a:t>10</a:t>
            </a:fld>
            <a:endParaRPr lang="en-US" dirty="0"/>
          </a:p>
        </p:txBody>
      </p:sp>
    </p:spTree>
    <p:extLst>
      <p:ext uri="{BB962C8B-B14F-4D97-AF65-F5344CB8AC3E}">
        <p14:creationId xmlns:p14="http://schemas.microsoft.com/office/powerpoint/2010/main" val="2472801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1800"/>
            <a:ext cx="9144000" cy="1143000"/>
          </a:xfrm>
        </p:spPr>
        <p:txBody>
          <a:bodyPr/>
          <a:lstStyle/>
          <a:p>
            <a:r>
              <a:rPr lang="en-US" dirty="0"/>
              <a:t>FMR and Leasing Rent Limits for Units</a:t>
            </a:r>
          </a:p>
        </p:txBody>
      </p:sp>
      <p:sp>
        <p:nvSpPr>
          <p:cNvPr id="5" name="Text Box 2"/>
          <p:cNvSpPr txBox="1">
            <a:spLocks noGrp="1" noChangeArrowheads="1"/>
          </p:cNvSpPr>
          <p:nvPr>
            <p:ph idx="1"/>
          </p:nvPr>
        </p:nvSpPr>
        <p:spPr>
          <a:xfrm>
            <a:off x="-1" y="1600200"/>
            <a:ext cx="9143999" cy="4981074"/>
          </a:xfrm>
        </p:spPr>
        <p:txBody>
          <a:bodyPr/>
          <a:lstStyle/>
          <a:p>
            <a:r>
              <a:rPr lang="en-US" dirty="0"/>
              <a:t>Unit rents cannot exceed Rent Reasonableness</a:t>
            </a:r>
          </a:p>
          <a:p>
            <a:r>
              <a:rPr lang="en-US" dirty="0"/>
              <a:t>Although CoC Program leasing funds cannot pay above the FMR for a unit, recipients and subrecipients can use non-CoC Program funds to pay for housing costs above the FMR</a:t>
            </a:r>
          </a:p>
        </p:txBody>
      </p:sp>
      <p:graphicFrame>
        <p:nvGraphicFramePr>
          <p:cNvPr id="4" name="Table 3"/>
          <p:cNvGraphicFramePr>
            <a:graphicFrameLocks noGrp="1"/>
          </p:cNvGraphicFramePr>
          <p:nvPr>
            <p:extLst>
              <p:ext uri="{D42A27DB-BD31-4B8C-83A1-F6EECF244321}">
                <p14:modId xmlns:p14="http://schemas.microsoft.com/office/powerpoint/2010/main" val="2702242297"/>
              </p:ext>
            </p:extLst>
          </p:nvPr>
        </p:nvGraphicFramePr>
        <p:xfrm>
          <a:off x="402336" y="4279392"/>
          <a:ext cx="8034528" cy="2301880"/>
        </p:xfrm>
        <a:graphic>
          <a:graphicData uri="http://schemas.openxmlformats.org/drawingml/2006/table">
            <a:tbl>
              <a:tblPr firstRow="1" bandRow="1">
                <a:tableStyleId>{5C22544A-7EE6-4342-B048-85BDC9FD1C3A}</a:tableStyleId>
              </a:tblPr>
              <a:tblGrid>
                <a:gridCol w="2750628">
                  <a:extLst>
                    <a:ext uri="{9D8B030D-6E8A-4147-A177-3AD203B41FA5}">
                      <a16:colId xmlns:a16="http://schemas.microsoft.com/office/drawing/2014/main" val="20000"/>
                    </a:ext>
                  </a:extLst>
                </a:gridCol>
                <a:gridCol w="1889598">
                  <a:extLst>
                    <a:ext uri="{9D8B030D-6E8A-4147-A177-3AD203B41FA5}">
                      <a16:colId xmlns:a16="http://schemas.microsoft.com/office/drawing/2014/main" val="20001"/>
                    </a:ext>
                  </a:extLst>
                </a:gridCol>
                <a:gridCol w="1847609">
                  <a:extLst>
                    <a:ext uri="{9D8B030D-6E8A-4147-A177-3AD203B41FA5}">
                      <a16:colId xmlns:a16="http://schemas.microsoft.com/office/drawing/2014/main" val="20002"/>
                    </a:ext>
                  </a:extLst>
                </a:gridCol>
                <a:gridCol w="1546693">
                  <a:extLst>
                    <a:ext uri="{9D8B030D-6E8A-4147-A177-3AD203B41FA5}">
                      <a16:colId xmlns:a16="http://schemas.microsoft.com/office/drawing/2014/main" val="20003"/>
                    </a:ext>
                  </a:extLst>
                </a:gridCol>
              </a:tblGrid>
              <a:tr h="400327">
                <a:tc gridSpan="4">
                  <a:txBody>
                    <a:bodyPr/>
                    <a:lstStyle/>
                    <a:p>
                      <a:r>
                        <a:rPr lang="en-US" dirty="0">
                          <a:solidFill>
                            <a:schemeClr val="tx1"/>
                          </a:solidFill>
                        </a:rPr>
                        <a:t>         Relationship between FMR and Rent Reasonableness (Scenarios)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8383B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700572">
                <a:tc>
                  <a:txBody>
                    <a:bodyPr/>
                    <a:lstStyle/>
                    <a:p>
                      <a:endParaRPr lang="en-US" dirty="0"/>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rgbClr val="666699"/>
                    </a:solidFill>
                  </a:tcPr>
                </a:tc>
                <a:tc>
                  <a:txBody>
                    <a:bodyPr/>
                    <a:lstStyle/>
                    <a:p>
                      <a:pPr algn="ctr"/>
                      <a:r>
                        <a:rPr lang="en-US" b="1" dirty="0">
                          <a:solidFill>
                            <a:schemeClr val="bg1"/>
                          </a:solidFill>
                        </a:rPr>
                        <a:t>1-Bedroom Housing Unit</a:t>
                      </a:r>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rgbClr val="666699"/>
                    </a:solidFill>
                  </a:tcPr>
                </a:tc>
                <a:tc>
                  <a:txBody>
                    <a:bodyPr/>
                    <a:lstStyle/>
                    <a:p>
                      <a:pPr algn="ctr"/>
                      <a:r>
                        <a:rPr lang="en-US" b="1" dirty="0">
                          <a:solidFill>
                            <a:schemeClr val="bg1"/>
                          </a:solidFill>
                        </a:rPr>
                        <a:t>2-Bedroom Housing Unit</a:t>
                      </a:r>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rgbClr val="666699"/>
                    </a:solidFill>
                  </a:tcPr>
                </a:tc>
                <a:tc>
                  <a:txBody>
                    <a:bodyPr/>
                    <a:lstStyle/>
                    <a:p>
                      <a:pPr algn="ctr"/>
                      <a:r>
                        <a:rPr lang="en-US" b="1" dirty="0">
                          <a:solidFill>
                            <a:schemeClr val="bg1"/>
                          </a:solidFill>
                        </a:rPr>
                        <a:t>3-Bedroom Housing Unit</a:t>
                      </a:r>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rgbClr val="666699"/>
                    </a:solidFill>
                  </a:tcPr>
                </a:tc>
                <a:extLst>
                  <a:ext uri="{0D108BD9-81ED-4DB2-BD59-A6C34878D82A}">
                    <a16:rowId xmlns:a16="http://schemas.microsoft.com/office/drawing/2014/main" val="10001"/>
                  </a:ext>
                </a:extLst>
              </a:tr>
              <a:tr h="400327">
                <a:tc>
                  <a:txBody>
                    <a:bodyPr/>
                    <a:lstStyle/>
                    <a:p>
                      <a:r>
                        <a:rPr lang="en-US" dirty="0"/>
                        <a:t>Reasonable Rent</a:t>
                      </a:r>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chemeClr val="bg1"/>
                    </a:solidFill>
                  </a:tcPr>
                </a:tc>
                <a:tc>
                  <a:txBody>
                    <a:bodyPr/>
                    <a:lstStyle/>
                    <a:p>
                      <a:pPr algn="ctr"/>
                      <a:r>
                        <a:rPr lang="en-US" dirty="0"/>
                        <a:t>$600</a:t>
                      </a:r>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chemeClr val="bg1"/>
                    </a:solidFill>
                  </a:tcPr>
                </a:tc>
                <a:tc>
                  <a:txBody>
                    <a:bodyPr/>
                    <a:lstStyle/>
                    <a:p>
                      <a:pPr algn="ctr"/>
                      <a:r>
                        <a:rPr lang="en-US" dirty="0"/>
                        <a:t>$1,050</a:t>
                      </a:r>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chemeClr val="bg1"/>
                    </a:solidFill>
                  </a:tcPr>
                </a:tc>
                <a:tc>
                  <a:txBody>
                    <a:bodyPr/>
                    <a:lstStyle/>
                    <a:p>
                      <a:pPr algn="ctr"/>
                      <a:r>
                        <a:rPr lang="en-US" dirty="0"/>
                        <a:t>$1,450</a:t>
                      </a:r>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00327">
                <a:tc>
                  <a:txBody>
                    <a:bodyPr/>
                    <a:lstStyle/>
                    <a:p>
                      <a:r>
                        <a:rPr lang="en-US" dirty="0"/>
                        <a:t>Fair Market Rent</a:t>
                      </a:r>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rgbClr val="B5B5B5"/>
                    </a:solidFill>
                  </a:tcPr>
                </a:tc>
                <a:tc>
                  <a:txBody>
                    <a:bodyPr/>
                    <a:lstStyle/>
                    <a:p>
                      <a:pPr algn="ctr"/>
                      <a:r>
                        <a:rPr lang="en-US" dirty="0"/>
                        <a:t>$575</a:t>
                      </a:r>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rgbClr val="B5B5B5"/>
                    </a:solidFill>
                  </a:tcPr>
                </a:tc>
                <a:tc>
                  <a:txBody>
                    <a:bodyPr/>
                    <a:lstStyle/>
                    <a:p>
                      <a:pPr algn="ctr"/>
                      <a:r>
                        <a:rPr lang="en-US" dirty="0"/>
                        <a:t>$1,100</a:t>
                      </a:r>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rgbClr val="B5B5B5"/>
                    </a:solidFill>
                  </a:tcPr>
                </a:tc>
                <a:tc>
                  <a:txBody>
                    <a:bodyPr/>
                    <a:lstStyle/>
                    <a:p>
                      <a:pPr algn="ctr"/>
                      <a:r>
                        <a:rPr lang="en-US" dirty="0"/>
                        <a:t>$1,450</a:t>
                      </a:r>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rgbClr val="B5B5B5"/>
                    </a:solidFill>
                  </a:tcPr>
                </a:tc>
                <a:extLst>
                  <a:ext uri="{0D108BD9-81ED-4DB2-BD59-A6C34878D82A}">
                    <a16:rowId xmlns:a16="http://schemas.microsoft.com/office/drawing/2014/main" val="10003"/>
                  </a:ext>
                </a:extLst>
              </a:tr>
              <a:tr h="400327">
                <a:tc>
                  <a:txBody>
                    <a:bodyPr/>
                    <a:lstStyle/>
                    <a:p>
                      <a:r>
                        <a:rPr lang="en-US" dirty="0"/>
                        <a:t>Allowable</a:t>
                      </a:r>
                      <a:r>
                        <a:rPr lang="en-US" baseline="0" dirty="0"/>
                        <a:t> Rent Payment</a:t>
                      </a:r>
                      <a:endParaRPr lang="en-US" dirty="0"/>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chemeClr val="bg1"/>
                    </a:solidFill>
                  </a:tcPr>
                </a:tc>
                <a:tc>
                  <a:txBody>
                    <a:bodyPr/>
                    <a:lstStyle/>
                    <a:p>
                      <a:pPr algn="ctr"/>
                      <a:r>
                        <a:rPr lang="en-US" dirty="0"/>
                        <a:t>$575</a:t>
                      </a:r>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chemeClr val="bg1"/>
                    </a:solidFill>
                  </a:tcPr>
                </a:tc>
                <a:tc>
                  <a:txBody>
                    <a:bodyPr/>
                    <a:lstStyle/>
                    <a:p>
                      <a:pPr algn="ctr"/>
                      <a:r>
                        <a:rPr lang="en-US" dirty="0"/>
                        <a:t>$1,050</a:t>
                      </a:r>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chemeClr val="bg1"/>
                    </a:solidFill>
                  </a:tcPr>
                </a:tc>
                <a:tc>
                  <a:txBody>
                    <a:bodyPr/>
                    <a:lstStyle/>
                    <a:p>
                      <a:pPr algn="ctr"/>
                      <a:r>
                        <a:rPr lang="en-US" dirty="0"/>
                        <a:t>$1,450</a:t>
                      </a:r>
                    </a:p>
                  </a:txBody>
                  <a:tcPr>
                    <a:lnL w="12700" cap="flat" cmpd="sng" algn="ctr">
                      <a:solidFill>
                        <a:srgbClr val="8383B4"/>
                      </a:solidFill>
                      <a:prstDash val="solid"/>
                      <a:round/>
                      <a:headEnd type="none" w="med" len="med"/>
                      <a:tailEnd type="none" w="med" len="med"/>
                    </a:lnL>
                    <a:lnR w="12700" cap="flat" cmpd="sng" algn="ctr">
                      <a:solidFill>
                        <a:srgbClr val="8383B4"/>
                      </a:solidFill>
                      <a:prstDash val="solid"/>
                      <a:round/>
                      <a:headEnd type="none" w="med" len="med"/>
                      <a:tailEnd type="none" w="med" len="med"/>
                    </a:lnR>
                    <a:lnT w="12700" cap="flat" cmpd="sng" algn="ctr">
                      <a:solidFill>
                        <a:srgbClr val="8383B4"/>
                      </a:solidFill>
                      <a:prstDash val="solid"/>
                      <a:round/>
                      <a:headEnd type="none" w="med" len="med"/>
                      <a:tailEnd type="none" w="med" len="med"/>
                    </a:lnT>
                    <a:lnB w="12700" cap="flat" cmpd="sng" algn="ctr">
                      <a:solidFill>
                        <a:srgbClr val="8383B4"/>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3" name="Slide Number Placeholder 2"/>
          <p:cNvSpPr>
            <a:spLocks noGrp="1"/>
          </p:cNvSpPr>
          <p:nvPr>
            <p:ph type="sldNum" sz="quarter" idx="10"/>
          </p:nvPr>
        </p:nvSpPr>
        <p:spPr/>
        <p:txBody>
          <a:bodyPr/>
          <a:lstStyle/>
          <a:p>
            <a:pPr>
              <a:defRPr/>
            </a:pPr>
            <a:fld id="{DF1CA496-7DA0-4E9F-A068-1B7CEAE6DC33}" type="slidenum">
              <a:rPr lang="en-US" smtClean="0"/>
              <a:pPr>
                <a:defRPr/>
              </a:pPr>
              <a:t>11</a:t>
            </a:fld>
            <a:endParaRPr lang="en-US" dirty="0"/>
          </a:p>
        </p:txBody>
      </p:sp>
    </p:spTree>
    <p:extLst>
      <p:ext uri="{BB962C8B-B14F-4D97-AF65-F5344CB8AC3E}">
        <p14:creationId xmlns:p14="http://schemas.microsoft.com/office/powerpoint/2010/main" val="4233535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64016"/>
          </a:xfrm>
        </p:spPr>
        <p:txBody>
          <a:bodyPr/>
          <a:lstStyle/>
          <a:p>
            <a:r>
              <a:rPr lang="en-US" dirty="0"/>
              <a:t>Housing Quality Standards </a:t>
            </a:r>
            <a:br>
              <a:rPr lang="en-US" dirty="0"/>
            </a:br>
            <a:r>
              <a:rPr lang="en-US" sz="4000" dirty="0"/>
              <a:t>24 CFR 578.75(b) and 24 CFR 578.103(a)(8) </a:t>
            </a:r>
          </a:p>
        </p:txBody>
      </p:sp>
      <p:sp>
        <p:nvSpPr>
          <p:cNvPr id="3" name="Content Placeholder 2"/>
          <p:cNvSpPr>
            <a:spLocks noGrp="1"/>
          </p:cNvSpPr>
          <p:nvPr>
            <p:ph idx="1"/>
          </p:nvPr>
        </p:nvSpPr>
        <p:spPr>
          <a:xfrm>
            <a:off x="84221" y="1491916"/>
            <a:ext cx="9059779" cy="5254284"/>
          </a:xfrm>
        </p:spPr>
        <p:txBody>
          <a:bodyPr/>
          <a:lstStyle/>
          <a:p>
            <a:r>
              <a:rPr lang="en-US" dirty="0"/>
              <a:t>All housing units assisted with leasing and rental assistance must meet HQS</a:t>
            </a:r>
          </a:p>
          <a:p>
            <a:r>
              <a:rPr lang="en-US" dirty="0"/>
              <a:t>Each unit must be physically inspected</a:t>
            </a:r>
          </a:p>
          <a:p>
            <a:r>
              <a:rPr lang="en-US" dirty="0"/>
              <a:t>Owner has 30 days to correct any deficiencies </a:t>
            </a:r>
          </a:p>
          <a:p>
            <a:r>
              <a:rPr lang="en-US" dirty="0"/>
              <a:t>Inspect units at least annually</a:t>
            </a:r>
          </a:p>
          <a:p>
            <a:r>
              <a:rPr lang="en-US" dirty="0"/>
              <a:t>HQS inspectors do not need to be certified</a:t>
            </a:r>
          </a:p>
          <a:p>
            <a:r>
              <a:rPr lang="en-US" dirty="0"/>
              <a:t>Properties must also meet state and local codes</a:t>
            </a:r>
          </a:p>
        </p:txBody>
      </p:sp>
      <p:sp>
        <p:nvSpPr>
          <p:cNvPr id="4" name="Slide Number Placeholder 3"/>
          <p:cNvSpPr>
            <a:spLocks noGrp="1"/>
          </p:cNvSpPr>
          <p:nvPr>
            <p:ph type="sldNum" sz="quarter" idx="10"/>
          </p:nvPr>
        </p:nvSpPr>
        <p:spPr/>
        <p:txBody>
          <a:bodyPr/>
          <a:lstStyle/>
          <a:p>
            <a:fld id="{DF1CA496-7DA0-4E9F-A068-1B7CEAE6DC33}" type="slidenum">
              <a:rPr lang="en-US" smtClean="0"/>
              <a:pPr/>
              <a:t>12</a:t>
            </a:fld>
            <a:endParaRPr lang="en-US" dirty="0"/>
          </a:p>
        </p:txBody>
      </p:sp>
    </p:spTree>
    <p:extLst>
      <p:ext uri="{BB962C8B-B14F-4D97-AF65-F5344CB8AC3E}">
        <p14:creationId xmlns:p14="http://schemas.microsoft.com/office/powerpoint/2010/main" val="3171214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0CE4E6-CD6B-4CDC-9A85-C0A45EC40753}"/>
              </a:ext>
            </a:extLst>
          </p:cNvPr>
          <p:cNvSpPr>
            <a:spLocks noGrp="1"/>
          </p:cNvSpPr>
          <p:nvPr>
            <p:ph idx="1"/>
          </p:nvPr>
        </p:nvSpPr>
        <p:spPr>
          <a:xfrm>
            <a:off x="0" y="1463040"/>
            <a:ext cx="9144000" cy="5394960"/>
          </a:xfrm>
        </p:spPr>
        <p:txBody>
          <a:bodyPr/>
          <a:lstStyle/>
          <a:p>
            <a:pPr marL="0" indent="0">
              <a:buNone/>
            </a:pPr>
            <a:r>
              <a:rPr lang="en-US" sz="3600" b="1" dirty="0"/>
              <a:t>Compliance Issue</a:t>
            </a:r>
          </a:p>
          <a:p>
            <a:pPr marL="0" indent="0">
              <a:buNone/>
            </a:pPr>
            <a:r>
              <a:rPr lang="en-US" dirty="0"/>
              <a:t>Failure to comply with HQS requirements:</a:t>
            </a:r>
          </a:p>
          <a:p>
            <a:r>
              <a:rPr lang="en-US" dirty="0"/>
              <a:t>Inspections completed after the participant moves into the unit </a:t>
            </a:r>
          </a:p>
          <a:p>
            <a:r>
              <a:rPr lang="en-US" dirty="0"/>
              <a:t>Proper inspections not performed at all, or completed poorly (important problems missed)</a:t>
            </a:r>
          </a:p>
          <a:p>
            <a:r>
              <a:rPr lang="en-US" dirty="0"/>
              <a:t>Inspection forms incomplete </a:t>
            </a:r>
          </a:p>
          <a:p>
            <a:r>
              <a:rPr lang="en-US" dirty="0"/>
              <a:t>Forms not signed or dated </a:t>
            </a:r>
          </a:p>
          <a:p>
            <a:endParaRPr lang="en-US" dirty="0"/>
          </a:p>
        </p:txBody>
      </p:sp>
      <p:sp>
        <p:nvSpPr>
          <p:cNvPr id="3" name="Title 2">
            <a:extLst>
              <a:ext uri="{FF2B5EF4-FFF2-40B4-BE49-F238E27FC236}">
                <a16:creationId xmlns:a16="http://schemas.microsoft.com/office/drawing/2014/main" id="{5FDE80C3-0600-4BDF-A026-5834902D6225}"/>
              </a:ext>
            </a:extLst>
          </p:cNvPr>
          <p:cNvSpPr>
            <a:spLocks noGrp="1"/>
          </p:cNvSpPr>
          <p:nvPr>
            <p:ph type="title"/>
          </p:nvPr>
        </p:nvSpPr>
        <p:spPr/>
        <p:txBody>
          <a:bodyPr/>
          <a:lstStyle/>
          <a:p>
            <a:r>
              <a:rPr lang="en-US" dirty="0"/>
              <a:t>Common Monitoring Findings</a:t>
            </a:r>
          </a:p>
        </p:txBody>
      </p:sp>
    </p:spTree>
    <p:extLst>
      <p:ext uri="{BB962C8B-B14F-4D97-AF65-F5344CB8AC3E}">
        <p14:creationId xmlns:p14="http://schemas.microsoft.com/office/powerpoint/2010/main" val="873436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741363" y="630238"/>
            <a:ext cx="7186612" cy="741362"/>
          </a:xfrm>
        </p:spPr>
        <p:txBody>
          <a:bodyPr/>
          <a:lstStyle/>
          <a:p>
            <a:r>
              <a:rPr lang="en-US" dirty="0"/>
              <a:t>Questions  </a:t>
            </a:r>
          </a:p>
        </p:txBody>
      </p:sp>
      <p:sp>
        <p:nvSpPr>
          <p:cNvPr id="48130" name="Content Placeholder 2"/>
          <p:cNvSpPr>
            <a:spLocks noGrp="1"/>
          </p:cNvSpPr>
          <p:nvPr>
            <p:ph idx="1"/>
          </p:nvPr>
        </p:nvSpPr>
        <p:spPr>
          <a:xfrm>
            <a:off x="304800" y="1828799"/>
            <a:ext cx="8610600" cy="4892675"/>
          </a:xfrm>
        </p:spPr>
        <p:txBody>
          <a:bodyPr/>
          <a:lstStyle/>
          <a:p>
            <a:pPr marL="0" indent="0"/>
            <a:endParaRPr lang="en-US" dirty="0">
              <a:solidFill>
                <a:schemeClr val="tx1"/>
              </a:solidFill>
            </a:endParaRPr>
          </a:p>
          <a:p>
            <a:pPr marL="0" indent="0"/>
            <a:endParaRPr lang="en-US" dirty="0">
              <a:solidFill>
                <a:schemeClr val="tx1"/>
              </a:solidFill>
            </a:endParaRPr>
          </a:p>
          <a:p>
            <a:pPr>
              <a:buFont typeface="Arial" charset="0"/>
              <a:buChar char="•"/>
            </a:pPr>
            <a:endParaRPr lang="en-US" dirty="0">
              <a:solidFill>
                <a:schemeClr val="tx1"/>
              </a:solidFill>
            </a:endParaRPr>
          </a:p>
          <a:p>
            <a:pPr marL="0" indent="0"/>
            <a:endParaRPr lang="en-US" dirty="0">
              <a:solidFill>
                <a:schemeClr val="tx1"/>
              </a:solidFill>
            </a:endParaRPr>
          </a:p>
        </p:txBody>
      </p:sp>
      <p:sp>
        <p:nvSpPr>
          <p:cNvPr id="4" name="Slide Number Placeholder 3"/>
          <p:cNvSpPr>
            <a:spLocks noGrp="1"/>
          </p:cNvSpPr>
          <p:nvPr>
            <p:ph type="sldNum" sz="quarter" idx="12"/>
          </p:nvPr>
        </p:nvSpPr>
        <p:spPr/>
        <p:txBody>
          <a:bodyPr/>
          <a:lstStyle/>
          <a:p>
            <a:pPr>
              <a:defRPr/>
            </a:pPr>
            <a:fld id="{D58E1B53-CFBB-4775-BFB1-80610D6882F5}" type="slidenum">
              <a:rPr lang="en-US" smtClean="0"/>
              <a:pPr>
                <a:defRPr/>
              </a:pPr>
              <a:t>14</a:t>
            </a:fld>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33650" y="2090738"/>
            <a:ext cx="4076700" cy="2676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09373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0" y="536448"/>
            <a:ext cx="9143998" cy="871247"/>
          </a:xfrm>
        </p:spPr>
        <p:txBody>
          <a:bodyPr/>
          <a:lstStyle/>
          <a:p>
            <a:r>
              <a:rPr lang="en-US" altLang="en-US" dirty="0"/>
              <a:t>Rent Reasonableness                                      </a:t>
            </a:r>
            <a:r>
              <a:rPr lang="en-US" altLang="en-US" sz="4000" dirty="0"/>
              <a:t>24 CFR 578.49 and 24 CFR 578.51</a:t>
            </a:r>
            <a:br>
              <a:rPr lang="en-US" altLang="en-US" dirty="0"/>
            </a:br>
            <a:endParaRPr lang="en-US" altLang="en-US" dirty="0"/>
          </a:p>
        </p:txBody>
      </p:sp>
      <p:sp>
        <p:nvSpPr>
          <p:cNvPr id="3" name="Content Placeholder 2"/>
          <p:cNvSpPr>
            <a:spLocks noGrp="1"/>
          </p:cNvSpPr>
          <p:nvPr>
            <p:ph idx="1"/>
          </p:nvPr>
        </p:nvSpPr>
        <p:spPr>
          <a:xfrm>
            <a:off x="0" y="1407695"/>
            <a:ext cx="9143999" cy="5450305"/>
          </a:xfrm>
        </p:spPr>
        <p:txBody>
          <a:bodyPr>
            <a:normAutofit lnSpcReduction="10000"/>
          </a:bodyPr>
          <a:lstStyle/>
          <a:p>
            <a:pPr marL="0" indent="0">
              <a:buNone/>
              <a:defRPr/>
            </a:pPr>
            <a:r>
              <a:rPr lang="en-US" b="1" dirty="0"/>
              <a:t>What is Rent Reasonableness Requirement?</a:t>
            </a:r>
          </a:p>
          <a:p>
            <a:pPr>
              <a:defRPr/>
            </a:pPr>
            <a:r>
              <a:rPr lang="en-US" dirty="0"/>
              <a:t>HUD’s rent reasonableness standard is designed to ensure that rents being paid are reasonable in relation to rents being charged for comparable unassisted units in the same market. Recipients should have a procedure in place to ensure that compliance with rent reasonableness standards is documented prior to executing the lease for an assisted unit. </a:t>
            </a:r>
          </a:p>
          <a:p>
            <a:pPr>
              <a:defRPr/>
            </a:pPr>
            <a:r>
              <a:rPr lang="en-US" dirty="0"/>
              <a:t>Must be reviewed annually, even if program participant has not moved. </a:t>
            </a:r>
          </a:p>
          <a:p>
            <a:pPr>
              <a:defRPr/>
            </a:pPr>
            <a:endParaRPr lang="en-US" dirty="0"/>
          </a:p>
        </p:txBody>
      </p:sp>
    </p:spTree>
    <p:extLst>
      <p:ext uri="{BB962C8B-B14F-4D97-AF65-F5344CB8AC3E}">
        <p14:creationId xmlns:p14="http://schemas.microsoft.com/office/powerpoint/2010/main" val="2155760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094" y="950495"/>
            <a:ext cx="9107905" cy="5907505"/>
          </a:xfrm>
        </p:spPr>
        <p:txBody>
          <a:bodyPr/>
          <a:lstStyle/>
          <a:p>
            <a:pPr marL="0" indent="0">
              <a:buNone/>
            </a:pPr>
            <a:endParaRPr lang="en-US" b="1" dirty="0"/>
          </a:p>
          <a:p>
            <a:pPr marL="0" indent="0">
              <a:buNone/>
            </a:pPr>
            <a:r>
              <a:rPr lang="en-US" b="1" dirty="0"/>
              <a:t>Determining and Documenting Rent Reasonableness</a:t>
            </a:r>
          </a:p>
          <a:p>
            <a:pPr marL="0" indent="0">
              <a:buNone/>
            </a:pPr>
            <a:r>
              <a:rPr lang="en-US" dirty="0"/>
              <a:t>Recipients and subrecipients are responsible for determining what documentation is required in order to ensure the rent reasonableness standard is met for a particular unit. Recipients and subrecipients should determine rent reasonableness by considering the gross rent of the unit and the location, quality, size, type and age of the unit, and amenities, maintenance, and utilities to be provided by the owner.  </a:t>
            </a:r>
          </a:p>
        </p:txBody>
      </p:sp>
      <p:sp>
        <p:nvSpPr>
          <p:cNvPr id="3" name="Title 2"/>
          <p:cNvSpPr>
            <a:spLocks noGrp="1"/>
          </p:cNvSpPr>
          <p:nvPr>
            <p:ph type="title"/>
          </p:nvPr>
        </p:nvSpPr>
        <p:spPr/>
        <p:txBody>
          <a:bodyPr/>
          <a:lstStyle/>
          <a:p>
            <a:r>
              <a:rPr lang="en-US" altLang="en-US" dirty="0"/>
              <a:t>Rent Reasonableness </a:t>
            </a:r>
            <a:endParaRPr lang="en-US" dirty="0"/>
          </a:p>
        </p:txBody>
      </p:sp>
    </p:spTree>
    <p:extLst>
      <p:ext uri="{BB962C8B-B14F-4D97-AF65-F5344CB8AC3E}">
        <p14:creationId xmlns:p14="http://schemas.microsoft.com/office/powerpoint/2010/main" val="1151810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 y="1431758"/>
            <a:ext cx="9144001" cy="5426242"/>
          </a:xfrm>
        </p:spPr>
        <p:txBody>
          <a:bodyPr/>
          <a:lstStyle/>
          <a:p>
            <a:pPr marL="0" indent="0">
              <a:buNone/>
            </a:pPr>
            <a:r>
              <a:rPr lang="en-US" b="1" dirty="0"/>
              <a:t>Determining and Documenting Rent Reasonableness</a:t>
            </a:r>
          </a:p>
          <a:p>
            <a:pPr marL="0" indent="0">
              <a:buNone/>
            </a:pPr>
            <a:r>
              <a:rPr lang="en-US" dirty="0"/>
              <a:t>Calculating Gross Rent for Determining Rent Reasonableness:</a:t>
            </a:r>
          </a:p>
          <a:p>
            <a:r>
              <a:rPr lang="en-US" dirty="0"/>
              <a:t>Entire housing cost: rent plus cost of utilities ( gas,      electric, water, sewer, trash, etc.) that must,    according to the lease be the responsibility of the tenant. </a:t>
            </a:r>
          </a:p>
          <a:p>
            <a:r>
              <a:rPr lang="en-US" dirty="0"/>
              <a:t>Exclude telephone, cable, satellite television        service and internet. Gross rent does not include pet fees or late fees. </a:t>
            </a:r>
          </a:p>
          <a:p>
            <a:pPr marL="0" indent="0">
              <a:buNone/>
            </a:pPr>
            <a:r>
              <a:rPr lang="en-US" dirty="0"/>
              <a:t> </a:t>
            </a:r>
          </a:p>
          <a:p>
            <a:pPr marL="0" indent="0">
              <a:buNone/>
            </a:pPr>
            <a:endParaRPr lang="en-US" dirty="0"/>
          </a:p>
        </p:txBody>
      </p:sp>
      <p:sp>
        <p:nvSpPr>
          <p:cNvPr id="3" name="Title 2"/>
          <p:cNvSpPr>
            <a:spLocks noGrp="1"/>
          </p:cNvSpPr>
          <p:nvPr>
            <p:ph type="title"/>
          </p:nvPr>
        </p:nvSpPr>
        <p:spPr/>
        <p:txBody>
          <a:bodyPr/>
          <a:lstStyle/>
          <a:p>
            <a:r>
              <a:rPr lang="en-US" altLang="en-US" dirty="0"/>
              <a:t>Rent Reasonableness</a:t>
            </a:r>
            <a:endParaRPr lang="en-US" dirty="0"/>
          </a:p>
        </p:txBody>
      </p:sp>
    </p:spTree>
    <p:extLst>
      <p:ext uri="{BB962C8B-B14F-4D97-AF65-F5344CB8AC3E}">
        <p14:creationId xmlns:p14="http://schemas.microsoft.com/office/powerpoint/2010/main" val="3554533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515979"/>
            <a:ext cx="9144000" cy="5342021"/>
          </a:xfrm>
        </p:spPr>
        <p:txBody>
          <a:bodyPr/>
          <a:lstStyle/>
          <a:p>
            <a:pPr marL="0" indent="0">
              <a:buNone/>
            </a:pPr>
            <a:r>
              <a:rPr lang="en-US" b="1" dirty="0"/>
              <a:t>Methods of Checking Comparable Rents:</a:t>
            </a:r>
          </a:p>
          <a:p>
            <a:pPr marL="514350" indent="-514350">
              <a:buAutoNum type="arabicParenR"/>
            </a:pPr>
            <a:r>
              <a:rPr lang="en-US" dirty="0"/>
              <a:t>Use of a market study of rents charged for units of different sizes in different locations or reviewing advertisements for comparable rental units.</a:t>
            </a:r>
          </a:p>
          <a:p>
            <a:pPr marL="0" indent="0">
              <a:buNone/>
            </a:pPr>
            <a:r>
              <a:rPr lang="en-US" b="1" dirty="0"/>
              <a:t>Case File Documentation:</a:t>
            </a:r>
          </a:p>
          <a:p>
            <a:pPr marL="0" indent="0">
              <a:buNone/>
            </a:pPr>
            <a:r>
              <a:rPr lang="en-US" dirty="0"/>
              <a:t>Unit’s rent and description, printout of three  comparable units’ rents, and evidence that these comparison units share same features (location, size, amenities, quality, etc. </a:t>
            </a:r>
          </a:p>
        </p:txBody>
      </p:sp>
      <p:sp>
        <p:nvSpPr>
          <p:cNvPr id="3" name="Title 2"/>
          <p:cNvSpPr>
            <a:spLocks noGrp="1"/>
          </p:cNvSpPr>
          <p:nvPr>
            <p:ph type="title"/>
          </p:nvPr>
        </p:nvSpPr>
        <p:spPr>
          <a:xfrm>
            <a:off x="0" y="-108285"/>
            <a:ext cx="9023684" cy="1624263"/>
          </a:xfrm>
        </p:spPr>
        <p:txBody>
          <a:bodyPr/>
          <a:lstStyle/>
          <a:p>
            <a:br>
              <a:rPr lang="en-US" dirty="0"/>
            </a:br>
            <a:r>
              <a:rPr lang="en-US" sz="4000" dirty="0"/>
              <a:t>Rent Reasonableness </a:t>
            </a:r>
            <a:br>
              <a:rPr lang="en-US" sz="4000" dirty="0"/>
            </a:br>
            <a:r>
              <a:rPr lang="en-US" sz="4000" dirty="0"/>
              <a:t>Methods for Checking Comparable Rents </a:t>
            </a:r>
            <a:br>
              <a:rPr lang="en-US" dirty="0"/>
            </a:br>
            <a:r>
              <a:rPr lang="en-US" dirty="0"/>
              <a:t> </a:t>
            </a:r>
          </a:p>
        </p:txBody>
      </p:sp>
    </p:spTree>
    <p:extLst>
      <p:ext uri="{BB962C8B-B14F-4D97-AF65-F5344CB8AC3E}">
        <p14:creationId xmlns:p14="http://schemas.microsoft.com/office/powerpoint/2010/main" val="914255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6464"/>
            <a:ext cx="9144000" cy="5291836"/>
          </a:xfrm>
        </p:spPr>
        <p:txBody>
          <a:bodyPr>
            <a:normAutofit/>
          </a:bodyPr>
          <a:lstStyle/>
          <a:p>
            <a:pPr marL="0" indent="0">
              <a:buNone/>
            </a:pPr>
            <a:r>
              <a:rPr lang="en-US" b="1" dirty="0"/>
              <a:t>Methods of Checking Comparable Rents:</a:t>
            </a:r>
          </a:p>
          <a:p>
            <a:pPr marL="0" indent="0">
              <a:buNone/>
            </a:pPr>
            <a:r>
              <a:rPr lang="en-US" dirty="0"/>
              <a:t>2) Written verification signed by the property owner    	or management company, on letterhead, 	affirming that the rent for a unit assisted with 	</a:t>
            </a:r>
            <a:r>
              <a:rPr lang="en-US" dirty="0" err="1"/>
              <a:t>CoC</a:t>
            </a:r>
            <a:r>
              <a:rPr lang="en-US" dirty="0"/>
              <a:t> Program funds is comparable to current 	rents charged for similar unassisted units 	managed by the same owner.  </a:t>
            </a:r>
          </a:p>
          <a:p>
            <a:pPr marL="0" indent="0">
              <a:buNone/>
            </a:pPr>
            <a:r>
              <a:rPr lang="en-US" b="1" dirty="0"/>
              <a:t>Case File Documentation:</a:t>
            </a:r>
          </a:p>
          <a:p>
            <a:pPr marL="0" indent="0">
              <a:buNone/>
            </a:pPr>
            <a:r>
              <a:rPr lang="en-US" dirty="0"/>
              <a:t>Copy of written verification from property owner must be maintained in program participant file. </a:t>
            </a:r>
          </a:p>
          <a:p>
            <a:pPr marL="457200" lvl="1" indent="0">
              <a:buNone/>
              <a:defRPr/>
            </a:pPr>
            <a:endParaRPr lang="en-US" b="1" dirty="0"/>
          </a:p>
          <a:p>
            <a:pPr>
              <a:buFont typeface="Arial" charset="0"/>
              <a:buChar char="•"/>
              <a:defRPr/>
            </a:pPr>
            <a:endParaRPr lang="en-US" b="1" dirty="0"/>
          </a:p>
          <a:p>
            <a:pPr>
              <a:buFont typeface="Arial" charset="0"/>
              <a:buChar char="•"/>
              <a:defRPr/>
            </a:pPr>
            <a:endParaRPr lang="en-US" b="1" dirty="0"/>
          </a:p>
          <a:p>
            <a:pPr>
              <a:buFont typeface="Arial" charset="0"/>
              <a:buChar char="•"/>
              <a:defRPr/>
            </a:pPr>
            <a:endParaRPr lang="en-US" b="1" dirty="0"/>
          </a:p>
          <a:p>
            <a:pPr>
              <a:buFont typeface="Arial" charset="0"/>
              <a:buChar char="•"/>
              <a:defRPr/>
            </a:pPr>
            <a:endParaRPr lang="en-US" sz="1700" b="1" dirty="0"/>
          </a:p>
          <a:p>
            <a:pPr marL="0" lvl="1" indent="0">
              <a:buFont typeface="Arial" charset="0"/>
              <a:buNone/>
              <a:defRPr/>
            </a:pPr>
            <a:endParaRPr lang="en-US" sz="2600" dirty="0"/>
          </a:p>
          <a:p>
            <a:pPr marL="741363" lvl="1" indent="0">
              <a:buFont typeface="Arial" charset="0"/>
              <a:buNone/>
              <a:defRPr/>
            </a:pPr>
            <a:endParaRPr lang="en-US" sz="2000" dirty="0"/>
          </a:p>
          <a:p>
            <a:pPr lvl="1">
              <a:buFont typeface="Arial" charset="0"/>
              <a:buChar char="–"/>
              <a:defRPr/>
            </a:pPr>
            <a:endParaRPr lang="en-US" sz="2200" dirty="0"/>
          </a:p>
        </p:txBody>
      </p:sp>
      <p:sp>
        <p:nvSpPr>
          <p:cNvPr id="2" name="Title 1"/>
          <p:cNvSpPr>
            <a:spLocks noGrp="1"/>
          </p:cNvSpPr>
          <p:nvPr>
            <p:ph type="title"/>
          </p:nvPr>
        </p:nvSpPr>
        <p:spPr>
          <a:xfrm>
            <a:off x="-1" y="-300789"/>
            <a:ext cx="8783053" cy="1395663"/>
          </a:xfrm>
        </p:spPr>
        <p:txBody>
          <a:bodyPr>
            <a:normAutofit fontScale="90000"/>
          </a:bodyPr>
          <a:lstStyle/>
          <a:p>
            <a:pPr>
              <a:defRPr/>
            </a:pPr>
            <a:br>
              <a:rPr lang="en-US" dirty="0"/>
            </a:br>
            <a:r>
              <a:rPr lang="en-US" dirty="0"/>
              <a:t>Rent Reasonableness                       Methods for Checking Comparable Rents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54800"/>
            <a:ext cx="9144000" cy="5603200"/>
          </a:xfrm>
        </p:spPr>
        <p:txBody>
          <a:bodyPr/>
          <a:lstStyle/>
          <a:p>
            <a:pPr marL="0" indent="0">
              <a:buNone/>
            </a:pPr>
            <a:r>
              <a:rPr lang="en-US" b="1" dirty="0"/>
              <a:t>Components of an Effective Rent Reasonableness Policy:</a:t>
            </a:r>
          </a:p>
          <a:p>
            <a:pPr marL="514350" indent="-514350">
              <a:buAutoNum type="arabicParenR"/>
            </a:pPr>
            <a:r>
              <a:rPr lang="en-US" b="1" dirty="0"/>
              <a:t>Establish Written Policies and Procedures</a:t>
            </a:r>
          </a:p>
          <a:p>
            <a:r>
              <a:rPr lang="en-US" sz="2800" dirty="0"/>
              <a:t>Must be transparent and consistently applied   		   	   	   across all projects and comply with HUD  			  	  	  	   requirements. Contain methodology for documenting  </a:t>
            </a:r>
          </a:p>
          <a:p>
            <a:pPr marL="0" indent="0">
              <a:buNone/>
            </a:pPr>
            <a:r>
              <a:rPr lang="en-US" sz="2800" dirty="0"/>
              <a:t>    comparable rents, case file checklists and forms, </a:t>
            </a:r>
          </a:p>
          <a:p>
            <a:pPr marL="0" indent="0">
              <a:buNone/>
            </a:pPr>
            <a:r>
              <a:rPr lang="en-US" sz="2800" dirty="0"/>
              <a:t>    standards for certifying comparable rents as       			  	       </a:t>
            </a:r>
          </a:p>
          <a:p>
            <a:pPr marL="0" indent="0">
              <a:buNone/>
            </a:pPr>
            <a:r>
              <a:rPr lang="en-US" sz="2800" dirty="0"/>
              <a:t>    reasonable, staffing assignments and strategies for 	    	   	   </a:t>
            </a:r>
          </a:p>
          <a:p>
            <a:pPr marL="0" indent="0">
              <a:buNone/>
            </a:pPr>
            <a:r>
              <a:rPr lang="en-US" sz="2800" dirty="0"/>
              <a:t>    addressing special circumstances. </a:t>
            </a:r>
          </a:p>
          <a:p>
            <a:pPr marL="0" indent="0">
              <a:buNone/>
            </a:pPr>
            <a:r>
              <a:rPr lang="en-US" sz="2800" b="1" dirty="0"/>
              <a:t>2) Establish Staff Roles and Responsibilities </a:t>
            </a:r>
          </a:p>
        </p:txBody>
      </p:sp>
      <p:sp>
        <p:nvSpPr>
          <p:cNvPr id="3" name="Title 2"/>
          <p:cNvSpPr>
            <a:spLocks noGrp="1"/>
          </p:cNvSpPr>
          <p:nvPr>
            <p:ph type="title"/>
          </p:nvPr>
        </p:nvSpPr>
        <p:spPr>
          <a:xfrm>
            <a:off x="152400" y="111800"/>
            <a:ext cx="8826500" cy="1143000"/>
          </a:xfrm>
        </p:spPr>
        <p:txBody>
          <a:bodyPr/>
          <a:lstStyle/>
          <a:p>
            <a:r>
              <a:rPr lang="en-US" dirty="0"/>
              <a:t>Rent Reasonableness </a:t>
            </a:r>
            <a:br>
              <a:rPr lang="en-US" dirty="0"/>
            </a:br>
            <a:r>
              <a:rPr lang="en-US" dirty="0"/>
              <a:t>Key Components</a:t>
            </a:r>
          </a:p>
        </p:txBody>
      </p:sp>
    </p:spTree>
    <p:extLst>
      <p:ext uri="{BB962C8B-B14F-4D97-AF65-F5344CB8AC3E}">
        <p14:creationId xmlns:p14="http://schemas.microsoft.com/office/powerpoint/2010/main" val="38722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54800"/>
            <a:ext cx="9144000" cy="5603200"/>
          </a:xfrm>
        </p:spPr>
        <p:txBody>
          <a:bodyPr/>
          <a:lstStyle/>
          <a:p>
            <a:pPr marL="0" indent="0">
              <a:buNone/>
              <a:defRPr/>
            </a:pPr>
            <a:r>
              <a:rPr lang="en-US" b="1" dirty="0"/>
              <a:t>What is the Fair Market Rent Requirement?</a:t>
            </a:r>
          </a:p>
          <a:p>
            <a:pPr>
              <a:defRPr/>
            </a:pPr>
            <a:r>
              <a:rPr lang="en-US" dirty="0"/>
              <a:t>FMR is the second key standard in determining the level of </a:t>
            </a:r>
            <a:r>
              <a:rPr lang="en-US" dirty="0" err="1"/>
              <a:t>CoC</a:t>
            </a:r>
            <a:r>
              <a:rPr lang="en-US" dirty="0"/>
              <a:t> Program funds that can be used to pay rent for an eligible program participant is the Fair Market Rent (FMR) amount for the geography in which the unit is located.  </a:t>
            </a:r>
          </a:p>
          <a:p>
            <a:pPr>
              <a:defRPr/>
            </a:pPr>
            <a:r>
              <a:rPr lang="en-US" dirty="0"/>
              <a:t>FMR standard is applied to ensure reasonable supply of adequate but modest rental housing is accessible to program participants. </a:t>
            </a:r>
          </a:p>
          <a:p>
            <a:pPr>
              <a:defRPr/>
            </a:pPr>
            <a:r>
              <a:rPr lang="en-US" dirty="0"/>
              <a:t>FMR’s updated annually and apply to Leasing and Rental Assistance projects. </a:t>
            </a:r>
          </a:p>
          <a:p>
            <a:pPr marL="0" indent="0">
              <a:buNone/>
              <a:defRPr/>
            </a:pPr>
            <a:endParaRPr lang="en-US" dirty="0"/>
          </a:p>
          <a:p>
            <a:pPr marL="0" indent="0">
              <a:buNone/>
            </a:pPr>
            <a:endParaRPr lang="en-US" dirty="0"/>
          </a:p>
        </p:txBody>
      </p:sp>
      <p:sp>
        <p:nvSpPr>
          <p:cNvPr id="3" name="Title 2"/>
          <p:cNvSpPr>
            <a:spLocks noGrp="1"/>
          </p:cNvSpPr>
          <p:nvPr>
            <p:ph type="title"/>
          </p:nvPr>
        </p:nvSpPr>
        <p:spPr>
          <a:xfrm>
            <a:off x="152400" y="0"/>
            <a:ext cx="8826500" cy="1254800"/>
          </a:xfrm>
        </p:spPr>
        <p:txBody>
          <a:bodyPr/>
          <a:lstStyle/>
          <a:p>
            <a:r>
              <a:rPr lang="en-US" dirty="0"/>
              <a:t>Fair Market Rent (FMR)</a:t>
            </a:r>
            <a:br>
              <a:rPr lang="en-US" dirty="0"/>
            </a:br>
            <a:r>
              <a:rPr lang="en-US" altLang="en-US" dirty="0"/>
              <a:t>24 CFR 578.49 and 24 CFR 578.51</a:t>
            </a:r>
            <a:endParaRPr lang="en-US" dirty="0"/>
          </a:p>
        </p:txBody>
      </p:sp>
    </p:spTree>
    <p:extLst>
      <p:ext uri="{BB962C8B-B14F-4D97-AF65-F5344CB8AC3E}">
        <p14:creationId xmlns:p14="http://schemas.microsoft.com/office/powerpoint/2010/main" val="541201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2"/>
          <p:cNvSpPr>
            <a:spLocks noGrp="1"/>
          </p:cNvSpPr>
          <p:nvPr>
            <p:ph type="title"/>
          </p:nvPr>
        </p:nvSpPr>
        <p:spPr>
          <a:xfrm>
            <a:off x="457200" y="111125"/>
            <a:ext cx="8229600" cy="1143000"/>
          </a:xfrm>
        </p:spPr>
        <p:txBody>
          <a:bodyPr/>
          <a:lstStyle/>
          <a:p>
            <a:r>
              <a:rPr lang="en-US" dirty="0"/>
              <a:t>Fair Market Rent (FMR) </a:t>
            </a:r>
            <a:endParaRPr lang="en-US" altLang="en-US" dirty="0"/>
          </a:p>
        </p:txBody>
      </p:sp>
      <p:sp>
        <p:nvSpPr>
          <p:cNvPr id="67587" name="Content Placeholder 3"/>
          <p:cNvSpPr>
            <a:spLocks noGrp="1"/>
          </p:cNvSpPr>
          <p:nvPr>
            <p:ph idx="1"/>
          </p:nvPr>
        </p:nvSpPr>
        <p:spPr>
          <a:xfrm>
            <a:off x="0" y="1365504"/>
            <a:ext cx="9144000" cy="5401056"/>
          </a:xfrm>
        </p:spPr>
        <p:txBody>
          <a:bodyPr/>
          <a:lstStyle/>
          <a:p>
            <a:pPr marL="0" indent="0">
              <a:buNone/>
            </a:pPr>
            <a:r>
              <a:rPr lang="en-US" sz="4000" b="1" dirty="0"/>
              <a:t>Determining and Documenting FMR</a:t>
            </a:r>
          </a:p>
          <a:p>
            <a:pPr marL="0" indent="0">
              <a:buNone/>
            </a:pPr>
            <a:r>
              <a:rPr lang="en-US" sz="4000" dirty="0"/>
              <a:t>For the geographic area being served, recipient or subrecipient should place a copy of the applicable FMR data in the program participant’s case file to document the FMR for that program participant’s unit size and geographic area. </a:t>
            </a:r>
          </a:p>
          <a:p>
            <a:pPr marL="0" indent="0">
              <a:buNone/>
            </a:pPr>
            <a:r>
              <a:rPr lang="en-US" b="1" dirty="0"/>
              <a:t> </a:t>
            </a:r>
          </a:p>
          <a:p>
            <a:pPr marL="0" indent="0">
              <a:buNone/>
            </a:pPr>
            <a:endParaRPr lang="en-US" altLang="en-US" sz="3000" b="1" dirty="0"/>
          </a:p>
        </p:txBody>
      </p:sp>
    </p:spTree>
  </p:cSld>
  <p:clrMapOvr>
    <a:masterClrMapping/>
  </p:clrMapOvr>
</p:sld>
</file>

<file path=ppt/theme/theme1.xml><?xml version="1.0" encoding="utf-8"?>
<a:theme xmlns:a="http://schemas.openxmlformats.org/drawingml/2006/main" name="CPD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CPD Theme.thmx</Template>
  <TotalTime>11207</TotalTime>
  <Words>772</Words>
  <Application>Microsoft Office PowerPoint</Application>
  <PresentationFormat>On-screen Show (4:3)</PresentationFormat>
  <Paragraphs>121</Paragraphs>
  <Slides>14</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Aharoni</vt:lpstr>
      <vt:lpstr>Arial</vt:lpstr>
      <vt:lpstr>Arial Black</vt:lpstr>
      <vt:lpstr>Calibri</vt:lpstr>
      <vt:lpstr>Century Schoolbook</vt:lpstr>
      <vt:lpstr>CPD Theme</vt:lpstr>
      <vt:lpstr>Continuum of Care Program (CoC) Training  Requirements Related to Housing Assistance  Rent Reasonableness, Fair Market Rent (FMR) and Housing Quality Standards  September 25, 2018 </vt:lpstr>
      <vt:lpstr>Rent Reasonableness                                      24 CFR 578.49 and 24 CFR 578.51 </vt:lpstr>
      <vt:lpstr>Rent Reasonableness </vt:lpstr>
      <vt:lpstr>Rent Reasonableness</vt:lpstr>
      <vt:lpstr> Rent Reasonableness  Methods for Checking Comparable Rents   </vt:lpstr>
      <vt:lpstr> Rent Reasonableness                       Methods for Checking Comparable Rents </vt:lpstr>
      <vt:lpstr>Rent Reasonableness  Key Components</vt:lpstr>
      <vt:lpstr>Fair Market Rent (FMR) 24 CFR 578.49 and 24 CFR 578.51</vt:lpstr>
      <vt:lpstr>Fair Market Rent (FMR) </vt:lpstr>
      <vt:lpstr>FMR and Rental Assistance Rent Limits</vt:lpstr>
      <vt:lpstr>FMR and Leasing Rent Limits for Units</vt:lpstr>
      <vt:lpstr>Housing Quality Standards  24 CFR 578.75(b) and 24 CFR 578.103(a)(8) </vt:lpstr>
      <vt:lpstr>Common Monitoring Findings</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CAPER Training PPT</dc:title>
  <dc:creator>Cloudburst</dc:creator>
  <cp:lastModifiedBy>Cisneros, Valicia A</cp:lastModifiedBy>
  <cp:revision>365</cp:revision>
  <cp:lastPrinted>2018-08-30T23:37:46Z</cp:lastPrinted>
  <dcterms:created xsi:type="dcterms:W3CDTF">2012-10-12T17:21:46Z</dcterms:created>
  <dcterms:modified xsi:type="dcterms:W3CDTF">2018-08-30T23:37:51Z</dcterms:modified>
</cp:coreProperties>
</file>