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457" r:id="rId3"/>
    <p:sldId id="466" r:id="rId4"/>
    <p:sldId id="317" r:id="rId5"/>
    <p:sldId id="469" r:id="rId6"/>
    <p:sldId id="487" r:id="rId7"/>
    <p:sldId id="486" r:id="rId8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ndrix, Elizabeth S" initials="HES" lastIdx="1" clrIdx="0"/>
  <p:cmAuthor id="2" name="Swanson, John" initials="SJ" lastIdx="2" clrIdx="1">
    <p:extLst/>
  </p:cmAuthor>
  <p:cmAuthor id="3" name="Swanson, John" initials="SJ [2]" lastIdx="14" clrIdx="2">
    <p:extLst/>
  </p:cmAuthor>
  <p:cmAuthor id="4" name="Grogan, Marlisa M" initials="GMM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471FF-8484-465A-B70E-08F0F62C8649}" v="6948" dt="2018-08-30T17:12:07.567"/>
    <p1510:client id="{A7E1AE7A-2E14-4895-B029-9ED555BB3D5B}" v="241" dt="2018-08-30T17:49:17.319"/>
    <p1510:client id="{D1DFF26B-3F3D-48B4-90AC-F88F5AB5A72C}" v="3056" dt="2018-08-30T23:19:01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08" autoAdjust="0"/>
    <p:restoredTop sz="68897" autoAdjust="0"/>
  </p:normalViewPr>
  <p:slideViewPr>
    <p:cSldViewPr snapToGrid="0" snapToObjects="1">
      <p:cViewPr varScale="1">
        <p:scale>
          <a:sx n="79" d="100"/>
          <a:sy n="79" d="100"/>
        </p:scale>
        <p:origin x="29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-3768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sneros, Valicia A" userId="16368401-bb75-4086-bd76-8870f6353f28" providerId="ADAL" clId="{D1DFF26B-3F3D-48B4-90AC-F88F5AB5A72C}"/>
    <pc:docChg chg="undo custSel addSld delSld modSld modNotesMaster modHandout">
      <pc:chgData name="Cisneros, Valicia A" userId="16368401-bb75-4086-bd76-8870f6353f28" providerId="ADAL" clId="{D1DFF26B-3F3D-48B4-90AC-F88F5AB5A72C}" dt="2018-08-30T23:19:01.046" v="3054"/>
      <pc:docMkLst>
        <pc:docMk/>
      </pc:docMkLst>
      <pc:sldChg chg="modSp">
        <pc:chgData name="Cisneros, Valicia A" userId="16368401-bb75-4086-bd76-8870f6353f28" providerId="ADAL" clId="{D1DFF26B-3F3D-48B4-90AC-F88F5AB5A72C}" dt="2018-08-30T18:13:09.421" v="333" actId="20577"/>
        <pc:sldMkLst>
          <pc:docMk/>
          <pc:sldMk cId="0" sldId="256"/>
        </pc:sldMkLst>
        <pc:spChg chg="mod">
          <ac:chgData name="Cisneros, Valicia A" userId="16368401-bb75-4086-bd76-8870f6353f28" providerId="ADAL" clId="{D1DFF26B-3F3D-48B4-90AC-F88F5AB5A72C}" dt="2018-08-30T18:13:09.421" v="333" actId="20577"/>
          <ac:spMkLst>
            <pc:docMk/>
            <pc:sldMk cId="0" sldId="256"/>
            <ac:spMk id="7" creationId="{00000000-0000-0000-0000-000000000000}"/>
          </ac:spMkLst>
        </pc:spChg>
      </pc:sldChg>
      <pc:sldChg chg="del">
        <pc:chgData name="Cisneros, Valicia A" userId="16368401-bb75-4086-bd76-8870f6353f28" providerId="ADAL" clId="{D1DFF26B-3F3D-48B4-90AC-F88F5AB5A72C}" dt="2018-08-30T23:04:24.684" v="2329" actId="2696"/>
        <pc:sldMkLst>
          <pc:docMk/>
          <pc:sldMk cId="3171214973" sldId="266"/>
        </pc:sldMkLst>
      </pc:sldChg>
      <pc:sldChg chg="modSp add del">
        <pc:chgData name="Cisneros, Valicia A" userId="16368401-bb75-4086-bd76-8870f6353f28" providerId="ADAL" clId="{D1DFF26B-3F3D-48B4-90AC-F88F5AB5A72C}" dt="2018-08-30T23:04:37.042" v="2331" actId="20577"/>
        <pc:sldMkLst>
          <pc:docMk/>
          <pc:sldMk cId="0" sldId="317"/>
        </pc:sldMkLst>
        <pc:spChg chg="mod">
          <ac:chgData name="Cisneros, Valicia A" userId="16368401-bb75-4086-bd76-8870f6353f28" providerId="ADAL" clId="{D1DFF26B-3F3D-48B4-90AC-F88F5AB5A72C}" dt="2018-08-30T22:59:32.859" v="2144" actId="14100"/>
          <ac:spMkLst>
            <pc:docMk/>
            <pc:sldMk cId="0" sldId="317"/>
            <ac:spMk id="2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23:04:37.042" v="2331" actId="20577"/>
          <ac:spMkLst>
            <pc:docMk/>
            <pc:sldMk cId="0" sldId="317"/>
            <ac:spMk id="3" creationId="{00000000-0000-0000-0000-000000000000}"/>
          </ac:spMkLst>
        </pc:spChg>
      </pc:sldChg>
      <pc:sldChg chg="del">
        <pc:chgData name="Cisneros, Valicia A" userId="16368401-bb75-4086-bd76-8870f6353f28" providerId="ADAL" clId="{D1DFF26B-3F3D-48B4-90AC-F88F5AB5A72C}" dt="2018-08-30T23:04:24.653" v="2326" actId="2696"/>
        <pc:sldMkLst>
          <pc:docMk/>
          <pc:sldMk cId="0" sldId="365"/>
        </pc:sldMkLst>
      </pc:sldChg>
      <pc:sldChg chg="modSp">
        <pc:chgData name="Cisneros, Valicia A" userId="16368401-bb75-4086-bd76-8870f6353f28" providerId="ADAL" clId="{D1DFF26B-3F3D-48B4-90AC-F88F5AB5A72C}" dt="2018-08-30T18:13:31.905" v="356" actId="20577"/>
        <pc:sldMkLst>
          <pc:docMk/>
          <pc:sldMk cId="2155760730" sldId="457"/>
        </pc:sldMkLst>
        <pc:spChg chg="mod">
          <ac:chgData name="Cisneros, Valicia A" userId="16368401-bb75-4086-bd76-8870f6353f28" providerId="ADAL" clId="{D1DFF26B-3F3D-48B4-90AC-F88F5AB5A72C}" dt="2018-08-30T18:02:06.140" v="293" actId="20577"/>
          <ac:spMkLst>
            <pc:docMk/>
            <pc:sldMk cId="2155760730" sldId="457"/>
            <ac:spMk id="3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18:13:31.905" v="356" actId="20577"/>
          <ac:spMkLst>
            <pc:docMk/>
            <pc:sldMk cId="2155760730" sldId="457"/>
            <ac:spMk id="23554" creationId="{00000000-0000-0000-0000-000000000000}"/>
          </ac:spMkLst>
        </pc:spChg>
      </pc:sldChg>
      <pc:sldChg chg="addSp modSp del">
        <pc:chgData name="Cisneros, Valicia A" userId="16368401-bb75-4086-bd76-8870f6353f28" providerId="ADAL" clId="{D1DFF26B-3F3D-48B4-90AC-F88F5AB5A72C}" dt="2018-08-30T18:05:38.350" v="297" actId="2696"/>
        <pc:sldMkLst>
          <pc:docMk/>
          <pc:sldMk cId="1151810864" sldId="465"/>
        </pc:sldMkLst>
        <pc:spChg chg="mod">
          <ac:chgData name="Cisneros, Valicia A" userId="16368401-bb75-4086-bd76-8870f6353f28" providerId="ADAL" clId="{D1DFF26B-3F3D-48B4-90AC-F88F5AB5A72C}" dt="2018-08-30T18:01:12.066" v="267" actId="14100"/>
          <ac:spMkLst>
            <pc:docMk/>
            <pc:sldMk cId="1151810864" sldId="465"/>
            <ac:spMk id="2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18:01:42.366" v="291" actId="14100"/>
          <ac:spMkLst>
            <pc:docMk/>
            <pc:sldMk cId="1151810864" sldId="465"/>
            <ac:spMk id="3" creationId="{00000000-0000-0000-0000-000000000000}"/>
          </ac:spMkLst>
        </pc:spChg>
        <pc:spChg chg="add mod">
          <ac:chgData name="Cisneros, Valicia A" userId="16368401-bb75-4086-bd76-8870f6353f28" providerId="ADAL" clId="{D1DFF26B-3F3D-48B4-90AC-F88F5AB5A72C}" dt="2018-08-30T18:03:55.183" v="296" actId="14100"/>
          <ac:spMkLst>
            <pc:docMk/>
            <pc:sldMk cId="1151810864" sldId="465"/>
            <ac:spMk id="4" creationId="{A843F6C3-CEC0-4F9C-8C45-AA38F3DD84C4}"/>
          </ac:spMkLst>
        </pc:spChg>
      </pc:sldChg>
      <pc:sldChg chg="modSp">
        <pc:chgData name="Cisneros, Valicia A" userId="16368401-bb75-4086-bd76-8870f6353f28" providerId="ADAL" clId="{D1DFF26B-3F3D-48B4-90AC-F88F5AB5A72C}" dt="2018-08-30T22:36:51.575" v="631" actId="20577"/>
        <pc:sldMkLst>
          <pc:docMk/>
          <pc:sldMk cId="3554533268" sldId="466"/>
        </pc:sldMkLst>
        <pc:spChg chg="mod">
          <ac:chgData name="Cisneros, Valicia A" userId="16368401-bb75-4086-bd76-8870f6353f28" providerId="ADAL" clId="{D1DFF26B-3F3D-48B4-90AC-F88F5AB5A72C}" dt="2018-08-30T22:36:51.575" v="631" actId="20577"/>
          <ac:spMkLst>
            <pc:docMk/>
            <pc:sldMk cId="3554533268" sldId="466"/>
            <ac:spMk id="2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22:34:09.239" v="393" actId="14100"/>
          <ac:spMkLst>
            <pc:docMk/>
            <pc:sldMk cId="3554533268" sldId="466"/>
            <ac:spMk id="3" creationId="{00000000-0000-0000-0000-000000000000}"/>
          </ac:spMkLst>
        </pc:spChg>
      </pc:sldChg>
      <pc:sldChg chg="addSp modSp del">
        <pc:chgData name="Cisneros, Valicia A" userId="16368401-bb75-4086-bd76-8870f6353f28" providerId="ADAL" clId="{D1DFF26B-3F3D-48B4-90AC-F88F5AB5A72C}" dt="2018-08-30T22:39:17.804" v="638" actId="2696"/>
        <pc:sldMkLst>
          <pc:docMk/>
          <pc:sldMk cId="914255559" sldId="467"/>
        </pc:sldMkLst>
        <pc:spChg chg="mod">
          <ac:chgData name="Cisneros, Valicia A" userId="16368401-bb75-4086-bd76-8870f6353f28" providerId="ADAL" clId="{D1DFF26B-3F3D-48B4-90AC-F88F5AB5A72C}" dt="2018-08-30T22:38:49.924" v="636" actId="20577"/>
          <ac:spMkLst>
            <pc:docMk/>
            <pc:sldMk cId="914255559" sldId="467"/>
            <ac:spMk id="3" creationId="{00000000-0000-0000-0000-000000000000}"/>
          </ac:spMkLst>
        </pc:spChg>
        <pc:spChg chg="add mod">
          <ac:chgData name="Cisneros, Valicia A" userId="16368401-bb75-4086-bd76-8870f6353f28" providerId="ADAL" clId="{D1DFF26B-3F3D-48B4-90AC-F88F5AB5A72C}" dt="2018-08-30T22:39:04.600" v="637" actId="14100"/>
          <ac:spMkLst>
            <pc:docMk/>
            <pc:sldMk cId="914255559" sldId="467"/>
            <ac:spMk id="4" creationId="{FBEEA8B8-29E1-4498-B959-71B8E4731E25}"/>
          </ac:spMkLst>
        </pc:spChg>
      </pc:sldChg>
      <pc:sldChg chg="modSp">
        <pc:chgData name="Cisneros, Valicia A" userId="16368401-bb75-4086-bd76-8870f6353f28" providerId="ADAL" clId="{D1DFF26B-3F3D-48B4-90AC-F88F5AB5A72C}" dt="2018-08-30T22:55:39.195" v="2139" actId="255"/>
        <pc:sldMkLst>
          <pc:docMk/>
          <pc:sldMk cId="38722758" sldId="469"/>
        </pc:sldMkLst>
        <pc:spChg chg="mod">
          <ac:chgData name="Cisneros, Valicia A" userId="16368401-bb75-4086-bd76-8870f6353f28" providerId="ADAL" clId="{D1DFF26B-3F3D-48B4-90AC-F88F5AB5A72C}" dt="2018-08-30T22:55:39.195" v="2139" actId="255"/>
          <ac:spMkLst>
            <pc:docMk/>
            <pc:sldMk cId="38722758" sldId="469"/>
            <ac:spMk id="2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22:50:06.497" v="2097" actId="14100"/>
          <ac:spMkLst>
            <pc:docMk/>
            <pc:sldMk cId="38722758" sldId="469"/>
            <ac:spMk id="3" creationId="{00000000-0000-0000-0000-000000000000}"/>
          </ac:spMkLst>
        </pc:spChg>
      </pc:sldChg>
      <pc:sldChg chg="addSp delSp modSp del">
        <pc:chgData name="Cisneros, Valicia A" userId="16368401-bb75-4086-bd76-8870f6353f28" providerId="ADAL" clId="{D1DFF26B-3F3D-48B4-90AC-F88F5AB5A72C}" dt="2018-08-30T23:04:27.963" v="2330" actId="2696"/>
        <pc:sldMkLst>
          <pc:docMk/>
          <pc:sldMk cId="541201490" sldId="484"/>
        </pc:sldMkLst>
        <pc:spChg chg="mod">
          <ac:chgData name="Cisneros, Valicia A" userId="16368401-bb75-4086-bd76-8870f6353f28" providerId="ADAL" clId="{D1DFF26B-3F3D-48B4-90AC-F88F5AB5A72C}" dt="2018-08-30T23:04:17.011" v="2325" actId="20577"/>
          <ac:spMkLst>
            <pc:docMk/>
            <pc:sldMk cId="541201490" sldId="484"/>
            <ac:spMk id="2" creationId="{00000000-0000-0000-0000-000000000000}"/>
          </ac:spMkLst>
        </pc:spChg>
        <pc:spChg chg="mod">
          <ac:chgData name="Cisneros, Valicia A" userId="16368401-bb75-4086-bd76-8870f6353f28" providerId="ADAL" clId="{D1DFF26B-3F3D-48B4-90AC-F88F5AB5A72C}" dt="2018-08-30T23:00:03.016" v="2147" actId="14100"/>
          <ac:spMkLst>
            <pc:docMk/>
            <pc:sldMk cId="541201490" sldId="484"/>
            <ac:spMk id="3" creationId="{00000000-0000-0000-0000-000000000000}"/>
          </ac:spMkLst>
        </pc:spChg>
        <pc:spChg chg="add del">
          <ac:chgData name="Cisneros, Valicia A" userId="16368401-bb75-4086-bd76-8870f6353f28" providerId="ADAL" clId="{D1DFF26B-3F3D-48B4-90AC-F88F5AB5A72C}" dt="2018-08-30T22:52:45.331" v="2123"/>
          <ac:spMkLst>
            <pc:docMk/>
            <pc:sldMk cId="541201490" sldId="484"/>
            <ac:spMk id="4" creationId="{3FBC4F87-E998-4C8F-98C0-7E063367B4CD}"/>
          </ac:spMkLst>
        </pc:spChg>
        <pc:spChg chg="add del">
          <ac:chgData name="Cisneros, Valicia A" userId="16368401-bb75-4086-bd76-8870f6353f28" providerId="ADAL" clId="{D1DFF26B-3F3D-48B4-90AC-F88F5AB5A72C}" dt="2018-08-30T23:00:38.015" v="2153"/>
          <ac:spMkLst>
            <pc:docMk/>
            <pc:sldMk cId="541201490" sldId="484"/>
            <ac:spMk id="5" creationId="{1ED87E89-59AF-425E-A343-0D9DA70549A3}"/>
          </ac:spMkLst>
        </pc:spChg>
      </pc:sldChg>
      <pc:sldChg chg="add del">
        <pc:chgData name="Cisneros, Valicia A" userId="16368401-bb75-4086-bd76-8870f6353f28" providerId="ADAL" clId="{D1DFF26B-3F3D-48B4-90AC-F88F5AB5A72C}" dt="2018-08-30T23:07:20.753" v="2333"/>
        <pc:sldMkLst>
          <pc:docMk/>
          <pc:sldMk cId="424044828" sldId="487"/>
        </pc:sldMkLst>
      </pc:sldChg>
      <pc:sldChg chg="modSp add">
        <pc:chgData name="Cisneros, Valicia A" userId="16368401-bb75-4086-bd76-8870f6353f28" providerId="ADAL" clId="{D1DFF26B-3F3D-48B4-90AC-F88F5AB5A72C}" dt="2018-08-30T23:18:04.294" v="3053" actId="20577"/>
        <pc:sldMkLst>
          <pc:docMk/>
          <pc:sldMk cId="2416757256" sldId="487"/>
        </pc:sldMkLst>
        <pc:spChg chg="mod">
          <ac:chgData name="Cisneros, Valicia A" userId="16368401-bb75-4086-bd76-8870f6353f28" providerId="ADAL" clId="{D1DFF26B-3F3D-48B4-90AC-F88F5AB5A72C}" dt="2018-08-30T23:18:04.294" v="3053" actId="20577"/>
          <ac:spMkLst>
            <pc:docMk/>
            <pc:sldMk cId="2416757256" sldId="487"/>
            <ac:spMk id="2" creationId="{AE5ECDCB-F3B2-44A0-A9AF-F78DD132FB81}"/>
          </ac:spMkLst>
        </pc:spChg>
        <pc:spChg chg="mod">
          <ac:chgData name="Cisneros, Valicia A" userId="16368401-bb75-4086-bd76-8870f6353f28" providerId="ADAL" clId="{D1DFF26B-3F3D-48B4-90AC-F88F5AB5A72C}" dt="2018-08-30T23:07:40.956" v="2360" actId="20577"/>
          <ac:spMkLst>
            <pc:docMk/>
            <pc:sldMk cId="2416757256" sldId="487"/>
            <ac:spMk id="3" creationId="{B97AA46F-005D-495D-9EAC-0EAB23F8DA82}"/>
          </ac:spMkLst>
        </pc:spChg>
      </pc:sldChg>
      <pc:sldChg chg="del">
        <pc:chgData name="Cisneros, Valicia A" userId="16368401-bb75-4086-bd76-8870f6353f28" providerId="ADAL" clId="{D1DFF26B-3F3D-48B4-90AC-F88F5AB5A72C}" dt="2018-08-30T23:04:24.668" v="2327" actId="2696"/>
        <pc:sldMkLst>
          <pc:docMk/>
          <pc:sldMk cId="2472801277" sldId="517"/>
        </pc:sldMkLst>
      </pc:sldChg>
      <pc:sldChg chg="del">
        <pc:chgData name="Cisneros, Valicia A" userId="16368401-bb75-4086-bd76-8870f6353f28" providerId="ADAL" clId="{D1DFF26B-3F3D-48B4-90AC-F88F5AB5A72C}" dt="2018-08-30T23:04:24.684" v="2328" actId="2696"/>
        <pc:sldMkLst>
          <pc:docMk/>
          <pc:sldMk cId="4233535125" sldId="59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65" cy="46641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1"/>
            <a:ext cx="3043665" cy="466417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1A33149-2856-40E4-9F01-736D1571E1E6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684"/>
            <a:ext cx="3043665" cy="46641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684"/>
            <a:ext cx="3043665" cy="46641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615575D-754C-41D5-9B11-D4C2DA632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67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648" cy="466379"/>
          </a:xfrm>
          <a:prstGeom prst="rect">
            <a:avLst/>
          </a:prstGeom>
        </p:spPr>
        <p:txBody>
          <a:bodyPr vert="horz" lIns="93309" tIns="46655" rIns="93309" bIns="4665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1"/>
            <a:ext cx="3043648" cy="466379"/>
          </a:xfrm>
          <a:prstGeom prst="rect">
            <a:avLst/>
          </a:prstGeom>
        </p:spPr>
        <p:txBody>
          <a:bodyPr vert="horz" lIns="93309" tIns="46655" rIns="93309" bIns="4665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8D7A86E7-65F4-4154-A408-97CBD8958F82}" type="datetimeFigureOut">
              <a:rPr lang="en-US"/>
              <a:pPr>
                <a:defRPr/>
              </a:pPr>
              <a:t>8/30/2018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9" tIns="46655" rIns="93309" bIns="4665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16" y="4422131"/>
            <a:ext cx="5617870" cy="4189711"/>
          </a:xfrm>
          <a:prstGeom prst="rect">
            <a:avLst/>
          </a:prstGeom>
        </p:spPr>
        <p:txBody>
          <a:bodyPr vert="horz" lIns="93309" tIns="46655" rIns="93309" bIns="4665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183"/>
            <a:ext cx="3043648" cy="466379"/>
          </a:xfrm>
          <a:prstGeom prst="rect">
            <a:avLst/>
          </a:prstGeom>
        </p:spPr>
        <p:txBody>
          <a:bodyPr vert="horz" lIns="93309" tIns="46655" rIns="93309" bIns="4665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1183"/>
            <a:ext cx="3043648" cy="466379"/>
          </a:xfrm>
          <a:prstGeom prst="rect">
            <a:avLst/>
          </a:prstGeom>
        </p:spPr>
        <p:txBody>
          <a:bodyPr vert="horz" wrap="square" lIns="93309" tIns="46655" rIns="93309" bIns="4665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bri" panose="020F0502020204030204" pitchFamily="34" charset="0"/>
              </a:defRPr>
            </a:lvl1pPr>
          </a:lstStyle>
          <a:p>
            <a:fld id="{E2CF1BC8-7A0B-49D2-A33E-105A9D96E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6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 Black"/>
            </a:endParaRPr>
          </a:p>
          <a:p>
            <a:br>
              <a:rPr lang="en-US" altLang="en-US" dirty="0">
                <a:latin typeface="Calibri"/>
              </a:rPr>
            </a:br>
            <a:endParaRPr lang="en-US" altLang="en-US" dirty="0">
              <a:latin typeface="Calibri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562" indent="-28965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60" indent="-2314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197" indent="-2314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8101" indent="-23142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39483" indent="-231420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0866" indent="-231420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2249" indent="-231420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63632" indent="-231420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ED22D14-F037-4B99-9E1E-AB7D66335FC7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b="1" dirty="0">
              <a:solidFill>
                <a:srgbClr val="C00000"/>
              </a:solidFill>
              <a:latin typeface="Century Schoolbook"/>
              <a:cs typeface="Aharoni" panose="02010803020104030203" pitchFamily="2" charset="-79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3301" indent="-2850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304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545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9786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1169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2551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3933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25317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EBDE83-9D5E-4083-963D-D7D44B6C15D0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1" dirty="0">
              <a:latin typeface="Arial Black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3301" indent="-28506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304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545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9786" indent="-22835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1169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2551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3933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25317" indent="-228355" defTabSz="44138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BFC73F-6C4C-45CA-AE60-533022963D7E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F1BC8-7A0B-49D2-A33E-105A9D96EDB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85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4F5F28-B3CB-4A14-95F5-57EFA98B0EA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8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-botto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9000"/>
            <a:ext cx="9144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over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612775"/>
            <a:ext cx="1166812" cy="138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2374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88708"/>
            <a:ext cx="6400800" cy="1752600"/>
          </a:xfrm>
        </p:spPr>
        <p:txBody>
          <a:bodyPr/>
          <a:lstStyle>
            <a:lvl1pPr marL="0" indent="0" algn="ctr">
              <a:buNone/>
              <a:defRPr sz="4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0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4" name="Oval 10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5" name="Picture 12" descr="HHS logo for PP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0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8" name="Picture 15" descr="NSP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5A6E91-97AB-41D1-ADE8-B78F01B4296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74964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lide-t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Slide bottom bld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8" name="Oval 7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9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2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 baseline="0"/>
            </a:lvl2pPr>
            <a:lvl3pPr>
              <a:defRPr sz="2400"/>
            </a:lvl3pPr>
            <a:lvl4pPr>
              <a:defRPr sz="2000"/>
            </a:lvl4pPr>
            <a:lvl5pPr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18A459-F338-4C0B-8147-D16CB50471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972763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lide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8" name="Oval 7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9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2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algn="ctr">
              <a:buNone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A0793E-756E-4576-BA44-CCE04E82AB2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034885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slide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1206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Title of Slide Goes Here</a:t>
            </a:r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8" name="Oval 7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9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2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9EE35B-989E-4481-9CF7-3240A08C4C0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605476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slide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74638"/>
            <a:ext cx="2057400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1920C6-50DF-4CAD-BB5A-459E97F3602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148493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slide-t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111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65454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EBF88B-4F85-43ED-A196-1025B87088F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152602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pacer-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F68D2D-8414-4E5C-A2E2-B12592BBF6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216344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307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43DBCD-A12B-4505-8C42-495E7DB565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924239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E17FB2-7380-4038-AC9A-C74788DA36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349192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1111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Title of Slide Goes Here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B98EDA-0117-43DC-AC10-A40FFE00AE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73073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spacer-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695"/>
            <a:ext cx="8229600" cy="1465545"/>
          </a:xfrm>
        </p:spPr>
        <p:txBody>
          <a:bodyPr/>
          <a:lstStyle>
            <a:lvl1pPr>
              <a:defRPr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47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8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0ED70F-8683-41A1-A8CA-34AB531C2F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1892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5EAD86-7D22-4E65-96C3-A8D1FAADD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9926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0"/>
            <a:ext cx="82296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9A0ED9-9A39-4E0B-A465-214375FD23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580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716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533400" y="1905000"/>
            <a:ext cx="4029075" cy="4572000"/>
          </a:xfrm>
        </p:spPr>
        <p:txBody>
          <a:bodyPr/>
          <a:lstStyle/>
          <a:p>
            <a:pPr lvl="0"/>
            <a:r>
              <a:rPr lang="en-US" noProof="0" dirty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905000"/>
            <a:ext cx="4029075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6553200"/>
            <a:ext cx="1905000" cy="3048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4191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CB84B89E-628A-43ED-B1E5-B10E7ED68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70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307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5565"/>
            <a:ext cx="8229600" cy="1468676"/>
          </a:xfrm>
        </p:spPr>
        <p:txBody>
          <a:bodyPr/>
          <a:lstStyle>
            <a:lvl1pPr>
              <a:defRPr b="1" cap="all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07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slide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ctr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50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727950" y="6081713"/>
            <a:ext cx="776288" cy="776287"/>
            <a:chOff x="4626" y="3741"/>
            <a:chExt cx="489" cy="489"/>
          </a:xfrm>
        </p:grpSpPr>
        <p:sp>
          <p:nvSpPr>
            <p:cNvPr id="6" name="Oval 10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7" name="Picture 12" descr="HHS logo for PP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8504238" y="6065838"/>
            <a:ext cx="639762" cy="746125"/>
            <a:chOff x="5169" y="3726"/>
            <a:chExt cx="403" cy="470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0" name="Picture 15" descr="NSP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" name="Picture 4" descr="slide-top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lide Number Placeholder 17"/>
          <p:cNvSpPr>
            <a:spLocks noGrp="1"/>
          </p:cNvSpPr>
          <p:nvPr>
            <p:ph type="sldNum" sz="quarter" idx="10"/>
          </p:nvPr>
        </p:nvSpPr>
        <p:spPr>
          <a:xfrm>
            <a:off x="4013200" y="6353175"/>
            <a:ext cx="1117600" cy="365125"/>
          </a:xfrm>
        </p:spPr>
        <p:txBody>
          <a:bodyPr/>
          <a:lstStyle>
            <a:lvl1pPr>
              <a:defRPr/>
            </a:lvl1pPr>
          </a:lstStyle>
          <a:p>
            <a:fld id="{A2793867-DC09-47CD-B814-4E81EE65B9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21199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lide-t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8" name="Oval 7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9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11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4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2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12BC50-2AA5-4CF1-B95D-C0031642C9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406870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lide-t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Slide bottom bld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10" name="Oval 9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12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14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7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5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11800"/>
            <a:ext cx="8229600" cy="114300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 baseline="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1E421C-C3A4-4BC5-94FA-33AC1C70AEE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8375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slide-t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Slide bottom bldg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338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6" name="Oval 5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7" name="Picture 12" descr="HHS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2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10" name="Picture 15" descr="NSP logo for PP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14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2CDDFD-162A-4C39-9DB3-24517E072D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76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Slide bottom bld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6575"/>
            <a:ext cx="9144000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334250" y="5597525"/>
            <a:ext cx="776288" cy="776288"/>
            <a:chOff x="4626" y="3741"/>
            <a:chExt cx="489" cy="489"/>
          </a:xfrm>
        </p:grpSpPr>
        <p:sp>
          <p:nvSpPr>
            <p:cNvPr id="4" name="Oval 10"/>
            <p:cNvSpPr>
              <a:spLocks noChangeAspect="1" noChangeArrowheads="1"/>
            </p:cNvSpPr>
            <p:nvPr/>
          </p:nvSpPr>
          <p:spPr bwMode="auto">
            <a:xfrm>
              <a:off x="4626" y="3741"/>
              <a:ext cx="489" cy="48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Calibri" pitchFamily="34" charset="0"/>
              </a:endParaRPr>
            </a:p>
          </p:txBody>
        </p:sp>
        <p:pic>
          <p:nvPicPr>
            <p:cNvPr id="5" name="Picture 12" descr="HHS logo for PP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6" y="3767"/>
              <a:ext cx="449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8101013" y="5607050"/>
            <a:ext cx="639762" cy="746125"/>
            <a:chOff x="5169" y="3726"/>
            <a:chExt cx="403" cy="470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5169" y="3726"/>
              <a:ext cx="403" cy="470"/>
              <a:chOff x="5169" y="3726"/>
              <a:chExt cx="403" cy="470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5169" y="3872"/>
                <a:ext cx="403" cy="3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  <p:sp>
            <p:nvSpPr>
              <p:cNvPr id="10" name="AutoShape 16"/>
              <p:cNvSpPr>
                <a:spLocks noChangeArrowheads="1"/>
              </p:cNvSpPr>
              <p:nvPr/>
            </p:nvSpPr>
            <p:spPr bwMode="auto">
              <a:xfrm>
                <a:off x="5169" y="3726"/>
                <a:ext cx="403" cy="14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Calibri" pitchFamily="34" charset="0"/>
                </a:endParaRPr>
              </a:p>
            </p:txBody>
          </p:sp>
        </p:grpSp>
        <p:pic>
          <p:nvPicPr>
            <p:cNvPr id="8" name="Picture 15" descr="NSP logo for PP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3" y="3767"/>
              <a:ext cx="33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2F77DF-D274-48EE-86A9-154BE597D93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132259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U.S. Department of Housing and Urban Development  •  Community Planning and Development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0C6A914-74E5-48F2-94A0-CD80990A18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5" r:id="rId1"/>
    <p:sldLayoutId id="2147485116" r:id="rId2"/>
    <p:sldLayoutId id="2147485117" r:id="rId3"/>
    <p:sldLayoutId id="2147485118" r:id="rId4"/>
    <p:sldLayoutId id="2147485119" r:id="rId5"/>
    <p:sldLayoutId id="2147485120" r:id="rId6"/>
    <p:sldLayoutId id="2147485121" r:id="rId7"/>
    <p:sldLayoutId id="2147485122" r:id="rId8"/>
    <p:sldLayoutId id="2147485123" r:id="rId9"/>
    <p:sldLayoutId id="2147485124" r:id="rId10"/>
    <p:sldLayoutId id="2147485125" r:id="rId11"/>
    <p:sldLayoutId id="2147485126" r:id="rId12"/>
    <p:sldLayoutId id="2147485127" r:id="rId13"/>
    <p:sldLayoutId id="2147485128" r:id="rId14"/>
    <p:sldLayoutId id="2147485129" r:id="rId15"/>
    <p:sldLayoutId id="2147485130" r:id="rId16"/>
    <p:sldLayoutId id="2147485131" r:id="rId17"/>
    <p:sldLayoutId id="2147485132" r:id="rId18"/>
    <p:sldLayoutId id="2147485133" r:id="rId19"/>
    <p:sldLayoutId id="2147485112" r:id="rId20"/>
    <p:sldLayoutId id="2147485113" r:id="rId21"/>
    <p:sldLayoutId id="2147485114" r:id="rId22"/>
    <p:sldLayoutId id="2147485134" r:id="rId2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1624263"/>
            <a:ext cx="9144000" cy="453590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Continuum of Care Program (</a:t>
            </a:r>
            <a:r>
              <a:rPr lang="en-US" sz="4000" dirty="0" err="1"/>
              <a:t>CoC</a:t>
            </a:r>
            <a:r>
              <a:rPr lang="en-US" sz="4000" dirty="0"/>
              <a:t>) Training </a:t>
            </a:r>
            <a:br>
              <a:rPr lang="en-US" sz="3450" dirty="0"/>
            </a:br>
            <a:r>
              <a:rPr lang="en-US" sz="3450" dirty="0"/>
              <a:t>Requirements Related to Housing Assistance</a:t>
            </a:r>
            <a:br>
              <a:rPr lang="en-US" sz="3450" dirty="0"/>
            </a:br>
            <a:br>
              <a:rPr lang="en-US" sz="3450" dirty="0"/>
            </a:br>
            <a:r>
              <a:rPr lang="en-US" sz="3450" dirty="0"/>
              <a:t>Termination of Assistance</a:t>
            </a:r>
            <a:br>
              <a:rPr lang="en-US" sz="3450" dirty="0"/>
            </a:br>
            <a:br>
              <a:rPr lang="en-US" sz="3450" dirty="0"/>
            </a:br>
            <a:r>
              <a:rPr lang="en-US" sz="3450" dirty="0"/>
              <a:t>September 25, 2018</a:t>
            </a:r>
            <a:br>
              <a:rPr lang="en-US" sz="3450" dirty="0"/>
            </a:b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548640"/>
            <a:ext cx="9143998" cy="859055"/>
          </a:xfrm>
        </p:spPr>
        <p:txBody>
          <a:bodyPr/>
          <a:lstStyle/>
          <a:p>
            <a:r>
              <a:rPr lang="en-US" altLang="en-US" dirty="0"/>
              <a:t>Termination of Assistance                    24 CFR 578.91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7695"/>
            <a:ext cx="9143999" cy="5450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The recipient or subrecipient may terminate assistance to a program participant who violates program requirements or conditions of occupancy. Termination under this section does not bar the recipient or subrecipient from providing further assistance at a later date to the same individual or family.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6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" y="1431758"/>
            <a:ext cx="9144001" cy="5426242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/>
              <a:t>Due Process:</a:t>
            </a:r>
            <a:endParaRPr lang="en-US" b="1" dirty="0"/>
          </a:p>
          <a:p>
            <a:pPr marL="0" indent="0">
              <a:buNone/>
            </a:pPr>
            <a:r>
              <a:rPr lang="en-US" sz="4000" dirty="0"/>
              <a:t>In terminating assistance to a program participant, the recipient or subrecipient must provide a formal process that recognizes the rights of individuals receiving assistance under the due process of law.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431758"/>
          </a:xfrm>
        </p:spPr>
        <p:txBody>
          <a:bodyPr/>
          <a:lstStyle/>
          <a:p>
            <a:r>
              <a:rPr lang="en-US" altLang="en-US" dirty="0"/>
              <a:t>Termination of Assistance </a:t>
            </a:r>
            <a:br>
              <a:rPr lang="en-US" altLang="en-US" dirty="0"/>
            </a:br>
            <a:r>
              <a:rPr lang="en-US" altLang="en-US" dirty="0"/>
              <a:t>Due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3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4272"/>
            <a:ext cx="9144000" cy="54437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4400" b="1" dirty="0"/>
              <a:t>Termination of assistance policy must include at a minimum the following:</a:t>
            </a:r>
          </a:p>
          <a:p>
            <a:pPr marL="0" indent="0">
              <a:buNone/>
            </a:pPr>
            <a:endParaRPr lang="en-US" sz="14400" b="1" dirty="0"/>
          </a:p>
          <a:p>
            <a:r>
              <a:rPr lang="en-US" sz="12800" dirty="0"/>
              <a:t>Program participant’s receipt of written program rules and the termination process before the participant began to receive assistance </a:t>
            </a:r>
          </a:p>
          <a:p>
            <a:pPr marL="0" indent="0">
              <a:buNone/>
            </a:pPr>
            <a:endParaRPr lang="en-US" sz="12800" dirty="0"/>
          </a:p>
          <a:p>
            <a:r>
              <a:rPr lang="en-US" sz="12800" dirty="0"/>
              <a:t>Program participants receipt of written notice containing a clear statement of the reasons for termination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  <a:defRPr/>
            </a:pPr>
            <a:endParaRPr lang="en-US" b="1" dirty="0"/>
          </a:p>
          <a:p>
            <a:pPr>
              <a:buFont typeface="Arial" charset="0"/>
              <a:buChar char="•"/>
              <a:defRPr/>
            </a:pPr>
            <a:endParaRPr lang="en-US" b="1" dirty="0"/>
          </a:p>
          <a:p>
            <a:pPr>
              <a:buFont typeface="Arial" charset="0"/>
              <a:buChar char="•"/>
              <a:defRPr/>
            </a:pPr>
            <a:endParaRPr lang="en-US" b="1" dirty="0"/>
          </a:p>
          <a:p>
            <a:pPr>
              <a:buFont typeface="Arial" charset="0"/>
              <a:buChar char="•"/>
              <a:defRPr/>
            </a:pPr>
            <a:endParaRPr lang="en-US" b="1" dirty="0"/>
          </a:p>
          <a:p>
            <a:pPr>
              <a:buFont typeface="Arial" charset="0"/>
              <a:buChar char="•"/>
              <a:defRPr/>
            </a:pPr>
            <a:endParaRPr lang="en-US" sz="1700" b="1" dirty="0"/>
          </a:p>
          <a:p>
            <a:pPr marL="0" lvl="1" indent="0">
              <a:buFont typeface="Arial" charset="0"/>
              <a:buNone/>
              <a:defRPr/>
            </a:pPr>
            <a:endParaRPr lang="en-US" sz="2600" dirty="0"/>
          </a:p>
          <a:p>
            <a:pPr marL="741363" lvl="1" indent="0">
              <a:buFont typeface="Arial" charset="0"/>
              <a:buNone/>
              <a:defRPr/>
            </a:pPr>
            <a:endParaRPr lang="en-US" sz="2000" dirty="0"/>
          </a:p>
          <a:p>
            <a:pPr lvl="1">
              <a:buFont typeface="Arial" charset="0"/>
              <a:buChar char="–"/>
              <a:defRPr/>
            </a:pPr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-463296"/>
            <a:ext cx="8783053" cy="1877567"/>
          </a:xfrm>
        </p:spPr>
        <p:txBody>
          <a:bodyPr>
            <a:normAutofit/>
          </a:bodyPr>
          <a:lstStyle/>
          <a:p>
            <a:pPr>
              <a:defRPr/>
            </a:pPr>
            <a:br>
              <a:rPr lang="en-US" dirty="0"/>
            </a:br>
            <a:r>
              <a:rPr lang="en-US" dirty="0"/>
              <a:t> </a:t>
            </a:r>
            <a:r>
              <a:rPr lang="en-US" altLang="en-US" dirty="0"/>
              <a:t>Termination of Assistance</a:t>
            </a:r>
            <a:r>
              <a:rPr lang="en-US" dirty="0"/>
              <a:t>           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63040"/>
            <a:ext cx="9144000" cy="539496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Termination of assistance policy must include at a minimum the following:</a:t>
            </a:r>
          </a:p>
          <a:p>
            <a:r>
              <a:rPr lang="en-US" dirty="0"/>
              <a:t>A review of the decision, in which the program participant was given the opportunity to present written or oral objections before a person other than the person (or subordinate of that person) who made or approved the termination decision; and</a:t>
            </a:r>
          </a:p>
          <a:p>
            <a:r>
              <a:rPr lang="en-US" dirty="0"/>
              <a:t>The program  participants receipt of prompt written notice of the final decision. </a:t>
            </a:r>
          </a:p>
          <a:p>
            <a:endParaRPr lang="en-US" b="1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11800"/>
            <a:ext cx="8826500" cy="1351240"/>
          </a:xfrm>
        </p:spPr>
        <p:txBody>
          <a:bodyPr/>
          <a:lstStyle/>
          <a:p>
            <a:r>
              <a:rPr lang="en-US" altLang="en-US" dirty="0"/>
              <a:t>Termination of Assistance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5ECDCB-F3B2-44A0-A9AF-F78DD132F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7696"/>
            <a:ext cx="9144000" cy="548030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Compliance Issue</a:t>
            </a:r>
          </a:p>
          <a:p>
            <a:pPr marL="0" indent="0">
              <a:buNone/>
            </a:pPr>
            <a:r>
              <a:rPr lang="en-US" dirty="0"/>
              <a:t>Noncompliance with termination requirements</a:t>
            </a:r>
          </a:p>
          <a:p>
            <a:pPr marL="0" indent="0">
              <a:buNone/>
            </a:pPr>
            <a:r>
              <a:rPr lang="en-US" dirty="0"/>
              <a:t>consist of:</a:t>
            </a:r>
          </a:p>
          <a:p>
            <a:r>
              <a:rPr lang="en-US" dirty="0"/>
              <a:t>No written Termination Policy </a:t>
            </a:r>
          </a:p>
          <a:p>
            <a:r>
              <a:rPr lang="en-US" dirty="0"/>
              <a:t>Failure to follow established client Termination Policy</a:t>
            </a:r>
          </a:p>
          <a:p>
            <a:r>
              <a:rPr lang="en-US" dirty="0"/>
              <a:t>Not affording participant due process</a:t>
            </a:r>
          </a:p>
          <a:p>
            <a:r>
              <a:rPr lang="en-US" dirty="0"/>
              <a:t>Files not documented with a written final termination   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7AA46F-005D-495D-9EAC-0EAB23F8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Monitoring Findings</a:t>
            </a:r>
          </a:p>
        </p:txBody>
      </p:sp>
    </p:spTree>
    <p:extLst>
      <p:ext uri="{BB962C8B-B14F-4D97-AF65-F5344CB8AC3E}">
        <p14:creationId xmlns:p14="http://schemas.microsoft.com/office/powerpoint/2010/main" val="241675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741363" y="630238"/>
            <a:ext cx="7186612" cy="741362"/>
          </a:xfrm>
        </p:spPr>
        <p:txBody>
          <a:bodyPr/>
          <a:lstStyle/>
          <a:p>
            <a:r>
              <a:rPr lang="en-US" dirty="0"/>
              <a:t>Questions  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304800" y="1828799"/>
            <a:ext cx="8610600" cy="4892675"/>
          </a:xfrm>
        </p:spPr>
        <p:txBody>
          <a:bodyPr/>
          <a:lstStyle/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E1B53-CFBB-4775-BFB1-80610D6882F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2090738"/>
            <a:ext cx="40767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373161"/>
      </p:ext>
    </p:extLst>
  </p:cSld>
  <p:clrMapOvr>
    <a:masterClrMapping/>
  </p:clrMapOvr>
</p:sld>
</file>

<file path=ppt/theme/theme1.xml><?xml version="1.0" encoding="utf-8"?>
<a:theme xmlns:a="http://schemas.openxmlformats.org/drawingml/2006/main" name="CP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CPD Theme.thmx</Template>
  <TotalTime>11514</TotalTime>
  <Words>261</Words>
  <Application>Microsoft Office PowerPoint</Application>
  <PresentationFormat>On-screen Show (4:3)</PresentationFormat>
  <Paragraphs>45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Aharoni</vt:lpstr>
      <vt:lpstr>Arial</vt:lpstr>
      <vt:lpstr>Arial Black</vt:lpstr>
      <vt:lpstr>Calibri</vt:lpstr>
      <vt:lpstr>Century Schoolbook</vt:lpstr>
      <vt:lpstr>CPD Theme</vt:lpstr>
      <vt:lpstr>Continuum of Care Program (CoC) Training  Requirements Related to Housing Assistance  Termination of Assistance  September 25, 2018 </vt:lpstr>
      <vt:lpstr>Termination of Assistance                    24 CFR 578.91 </vt:lpstr>
      <vt:lpstr>Termination of Assistance  Due Process </vt:lpstr>
      <vt:lpstr>  Termination of Assistance                 </vt:lpstr>
      <vt:lpstr>Termination of Assistance</vt:lpstr>
      <vt:lpstr>Common Monitoring Findings</vt:lpstr>
      <vt:lpstr>Questions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CAPER Training PPT</dc:title>
  <dc:creator>Cloudburst</dc:creator>
  <cp:lastModifiedBy>Cisneros, Valicia A</cp:lastModifiedBy>
  <cp:revision>365</cp:revision>
  <cp:lastPrinted>2018-08-30T23:19:02Z</cp:lastPrinted>
  <dcterms:created xsi:type="dcterms:W3CDTF">2012-10-12T17:21:46Z</dcterms:created>
  <dcterms:modified xsi:type="dcterms:W3CDTF">2018-08-30T23:19:04Z</dcterms:modified>
</cp:coreProperties>
</file>