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72" r:id="rId15"/>
    <p:sldId id="270" r:id="rId16"/>
    <p:sldId id="267" r:id="rId17"/>
    <p:sldId id="26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222DE-CAAC-4136-94CF-140564C51296}" v="42" dt="2018-08-28T20:42:5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5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66F-3AEF-4D4C-8491-5985E4C97ED8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AABB-FA91-488D-B046-9F6D8C5D1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7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8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9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1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44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41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4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9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C0EA1-2C60-4CB0-9408-DCA148762C1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9E2CFF-0F00-48AC-9B36-E7B57A712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arlene.B.Swearington@hud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E48C-4E86-4522-AEDA-7EFBAA460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CoC Subrecipient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317E-5744-4891-AC09-631F9CCA2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How to Stay In Compliance: “What You Should Know”</a:t>
            </a:r>
          </a:p>
          <a:p>
            <a:r>
              <a:rPr lang="en-US" b="1" dirty="0"/>
              <a:t>Darlene Swearington, Senior CPD Representative</a:t>
            </a:r>
          </a:p>
          <a:p>
            <a:r>
              <a:rPr lang="en-US" b="1" dirty="0"/>
              <a:t>Houston Field Office </a:t>
            </a:r>
          </a:p>
        </p:txBody>
      </p:sp>
    </p:spTree>
    <p:extLst>
      <p:ext uri="{BB962C8B-B14F-4D97-AF65-F5344CB8AC3E}">
        <p14:creationId xmlns:p14="http://schemas.microsoft.com/office/powerpoint/2010/main" val="241957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A41C-C942-4463-A8B3-D5E9BA0A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70A1-27A2-49BB-9ABB-C00986AB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APPLIES TO GRANTS AWARDED IN THE </a:t>
            </a:r>
            <a:r>
              <a:rPr lang="en-US" b="1" dirty="0">
                <a:highlight>
                  <a:srgbClr val="FFFF00"/>
                </a:highlight>
              </a:rPr>
              <a:t>FY 2015 </a:t>
            </a:r>
            <a:r>
              <a:rPr lang="en-US" b="1" dirty="0"/>
              <a:t>and LATER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2 CFR 200.330</a:t>
            </a:r>
          </a:p>
          <a:p>
            <a:r>
              <a:rPr lang="en-US" dirty="0"/>
              <a:t>Must make a case-by-case determination of whether the entity is receiving the funds in role of a subcontractor or contractor </a:t>
            </a:r>
          </a:p>
          <a:p>
            <a:r>
              <a:rPr lang="en-US" dirty="0"/>
              <a:t>Evaluate the subrecipient’s risk of noncompliance with Federal statues, regulations, and terms of conditions of the subaward for purposes of determining the appropriate level of monitoring !</a:t>
            </a:r>
          </a:p>
        </p:txBody>
      </p:sp>
    </p:spTree>
    <p:extLst>
      <p:ext uri="{BB962C8B-B14F-4D97-AF65-F5344CB8AC3E}">
        <p14:creationId xmlns:p14="http://schemas.microsoft.com/office/powerpoint/2010/main" val="424314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08E2-3F61-473B-83FA-C9AB86A3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F216-F15F-495F-88B0-3A28BA4B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Determining Risk---May Look At:</a:t>
            </a:r>
          </a:p>
          <a:p>
            <a:r>
              <a:rPr lang="en-US" dirty="0"/>
              <a:t>Prior experience with HUD/Federal awards?</a:t>
            </a:r>
          </a:p>
          <a:p>
            <a:r>
              <a:rPr lang="en-US" dirty="0"/>
              <a:t>Results of previous audits, including (single Audit) Subpart F?</a:t>
            </a:r>
          </a:p>
          <a:p>
            <a:r>
              <a:rPr lang="en-US" dirty="0"/>
              <a:t>What were the results of that audit?</a:t>
            </a:r>
          </a:p>
          <a:p>
            <a:r>
              <a:rPr lang="en-US" dirty="0"/>
              <a:t>New personnel?</a:t>
            </a:r>
          </a:p>
          <a:p>
            <a:r>
              <a:rPr lang="en-US" dirty="0"/>
              <a:t>Previous monitoring ?</a:t>
            </a:r>
          </a:p>
          <a:p>
            <a:r>
              <a:rPr lang="en-US" dirty="0"/>
              <a:t>Any previous funding from HUD?</a:t>
            </a:r>
          </a:p>
        </p:txBody>
      </p:sp>
    </p:spTree>
    <p:extLst>
      <p:ext uri="{BB962C8B-B14F-4D97-AF65-F5344CB8AC3E}">
        <p14:creationId xmlns:p14="http://schemas.microsoft.com/office/powerpoint/2010/main" val="291372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56B6-2ED9-42BB-8527-2F5CFC1E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C479-A59B-485E-9E14-972D6289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When Reviewing the Subrecipient-Pay Attention To:</a:t>
            </a:r>
          </a:p>
          <a:p>
            <a:r>
              <a:rPr lang="en-US" dirty="0"/>
              <a:t>Financial and performance reports</a:t>
            </a:r>
          </a:p>
          <a:p>
            <a:r>
              <a:rPr lang="en-US" dirty="0"/>
              <a:t>Timely action on noted deficiencies</a:t>
            </a:r>
          </a:p>
          <a:p>
            <a:r>
              <a:rPr lang="en-US"/>
              <a:t>If </a:t>
            </a:r>
            <a:r>
              <a:rPr lang="en-US" dirty="0"/>
              <a:t>they met the audit threshold</a:t>
            </a:r>
          </a:p>
          <a:p>
            <a:r>
              <a:rPr lang="en-US" dirty="0"/>
              <a:t>Does these results suggest a need to make adjustments to grantee’s records</a:t>
            </a:r>
          </a:p>
          <a:p>
            <a:r>
              <a:rPr lang="en-US" dirty="0"/>
              <a:t>If non-compliance is determined –any enforcement action taken?</a:t>
            </a:r>
          </a:p>
        </p:txBody>
      </p:sp>
    </p:spTree>
    <p:extLst>
      <p:ext uri="{BB962C8B-B14F-4D97-AF65-F5344CB8AC3E}">
        <p14:creationId xmlns:p14="http://schemas.microsoft.com/office/powerpoint/2010/main" val="428144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46BB-C78D-4768-8B75-2D9C3F38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THINGS TO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E952-27CA-4393-9584-9EC709C99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Your Research</a:t>
            </a:r>
          </a:p>
          <a:p>
            <a:r>
              <a:rPr lang="en-US" dirty="0"/>
              <a:t>Choose partners (Subrecipients) wisely</a:t>
            </a:r>
          </a:p>
          <a:p>
            <a:r>
              <a:rPr lang="en-US" dirty="0"/>
              <a:t>Choose Responsibly</a:t>
            </a:r>
          </a:p>
          <a:p>
            <a:r>
              <a:rPr lang="en-US" dirty="0"/>
              <a:t>Ensure Accountability</a:t>
            </a:r>
          </a:p>
          <a:p>
            <a:r>
              <a:rPr lang="en-US" dirty="0"/>
              <a:t>Document Everything</a:t>
            </a:r>
          </a:p>
          <a:p>
            <a:r>
              <a:rPr lang="en-US" dirty="0"/>
              <a:t>Research Further </a:t>
            </a:r>
          </a:p>
        </p:txBody>
      </p:sp>
    </p:spTree>
    <p:extLst>
      <p:ext uri="{BB962C8B-B14F-4D97-AF65-F5344CB8AC3E}">
        <p14:creationId xmlns:p14="http://schemas.microsoft.com/office/powerpoint/2010/main" val="187812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0977-A909-436B-9F8D-E693153F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Ultimately Responsible to HUD?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BF73D-988F-4CDF-A360-6843EF383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1" y="2599982"/>
            <a:ext cx="3360144" cy="2687982"/>
          </a:xfrm>
        </p:spPr>
      </p:pic>
    </p:spTree>
    <p:extLst>
      <p:ext uri="{BB962C8B-B14F-4D97-AF65-F5344CB8AC3E}">
        <p14:creationId xmlns:p14="http://schemas.microsoft.com/office/powerpoint/2010/main" val="325500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D0DC-4C61-4236-890B-995C5938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Go Wrong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9CAC-3A40-4AB8-BE77-6F971CE3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#1- Presents An Opportunity to Improve !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#2-Keep A Positive Attitude! 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However! Sanctions Can Be Imposed at the Field and/or HQ level: </a:t>
            </a:r>
          </a:p>
          <a:p>
            <a:pPr marL="0" indent="0">
              <a:buNone/>
            </a:pPr>
            <a:r>
              <a:rPr lang="en-US" dirty="0"/>
              <a:t>					Here’s The Basis For Doing So:</a:t>
            </a:r>
          </a:p>
          <a:p>
            <a:r>
              <a:rPr lang="en-US" b="1" dirty="0"/>
              <a:t>24 CFR 578.107 --Sanctions</a:t>
            </a:r>
          </a:p>
          <a:p>
            <a:r>
              <a:rPr lang="en-US" b="1" dirty="0"/>
              <a:t>24 CFR 578.103-- Recordkeeping </a:t>
            </a:r>
          </a:p>
          <a:p>
            <a:r>
              <a:rPr lang="en-US" b="1" dirty="0"/>
              <a:t>Your Grant Agreement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9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0AAF-AA2A-424E-8B33-578B45C4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 YOUR HOMELESS LIBRARY OF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3C82-6043-41ED-AFB6-C2C300D1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24 CFR Part 578 –Continuum of Care Program </a:t>
            </a:r>
          </a:p>
          <a:p>
            <a:r>
              <a:rPr lang="en-US" dirty="0"/>
              <a:t>Guide for Review of CoC Recipient Overall Grant Management in the </a:t>
            </a:r>
          </a:p>
          <a:p>
            <a:pPr marL="0" indent="0">
              <a:buNone/>
            </a:pPr>
            <a:r>
              <a:rPr lang="en-US" b="1" i="1" dirty="0"/>
              <a:t>CPD Monitoring Handbook 6505.2 REV-7</a:t>
            </a:r>
          </a:p>
          <a:p>
            <a:r>
              <a:rPr lang="en-US" b="1" dirty="0"/>
              <a:t>Grant Administration _Stages of the Continuum of Care Program Grant (Continuum of Care 2.0) </a:t>
            </a:r>
          </a:p>
          <a:p>
            <a:r>
              <a:rPr lang="en-US" b="1" dirty="0"/>
              <a:t>HUD Exchange – CoC Program/Resources/Technical Assistance</a:t>
            </a:r>
          </a:p>
          <a:p>
            <a:r>
              <a:rPr lang="en-US" b="1" dirty="0"/>
              <a:t>Ask your CPD Representative for 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14141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8422-0CCB-465F-B0E5-2C0ABC38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 Swearington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8B26-F55A-4FAA-BBF3-97D169A5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Senior CPD Representative </a:t>
            </a:r>
          </a:p>
          <a:p>
            <a:pPr marL="0" indent="0" algn="ctr">
              <a:buNone/>
            </a:pPr>
            <a:r>
              <a:rPr lang="en-US" sz="2000" b="1" dirty="0"/>
              <a:t>Houston Field Office</a:t>
            </a:r>
          </a:p>
          <a:p>
            <a:pPr marL="0" indent="0" algn="ctr">
              <a:buNone/>
            </a:pPr>
            <a:r>
              <a:rPr lang="en-US" sz="2000" b="1" dirty="0"/>
              <a:t>1301 Fannin, Suite 2200</a:t>
            </a:r>
          </a:p>
          <a:p>
            <a:pPr marL="0" indent="0" algn="ctr">
              <a:buNone/>
            </a:pPr>
            <a:r>
              <a:rPr lang="en-US" sz="2000" b="1" dirty="0"/>
              <a:t>Houston, Texas 77002</a:t>
            </a:r>
          </a:p>
          <a:p>
            <a:pPr marL="0" indent="0" algn="ctr">
              <a:buNone/>
            </a:pPr>
            <a:r>
              <a:rPr lang="en-US" sz="2000" b="1" dirty="0"/>
              <a:t>Phone: (713) 718-3121 (office)</a:t>
            </a:r>
          </a:p>
          <a:p>
            <a:pPr marL="0" indent="0" algn="ctr">
              <a:buNone/>
            </a:pPr>
            <a:r>
              <a:rPr lang="en-US" sz="2000" b="1" dirty="0"/>
              <a:t>Email: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Darlene.B.Swearington@hud.gov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2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6657-B358-42BF-8937-459093C3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Participation!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71ABCE-E4CF-47E4-A975-BECCA08C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787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CE69-D0C4-47B8-B07E-F167B211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First: What Is A Subrecipient?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119C1-C2B3-433D-88D7-7E5227B2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subrecipient is an entity that receives a subgrant from the recipient to carry out the operation of the project See: (</a:t>
            </a:r>
            <a:r>
              <a:rPr lang="en-US" b="1" dirty="0"/>
              <a:t>24 CFR 578.3) </a:t>
            </a:r>
          </a:p>
          <a:p>
            <a:r>
              <a:rPr lang="en-US" dirty="0"/>
              <a:t>Before CoC, the terms “grantee” and “sponsor were used synonymously</a:t>
            </a:r>
          </a:p>
          <a:p>
            <a:r>
              <a:rPr lang="en-US" dirty="0"/>
              <a:t>Grantee is now called the “recipient”</a:t>
            </a:r>
          </a:p>
          <a:p>
            <a:r>
              <a:rPr lang="en-US" dirty="0"/>
              <a:t>‘Sponsor’ was the entity that provides the housing services required in the grant agreement</a:t>
            </a:r>
          </a:p>
          <a:p>
            <a:r>
              <a:rPr lang="en-US" dirty="0"/>
              <a:t>The ‘Sponsor’ is now known as the “Subrecipient”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8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260D-E547-4B77-988C-02D42885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Be A Subrecipient?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2D26-595D-4A42-AAC5-4F1457BA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Private non-profit organizations</a:t>
            </a:r>
          </a:p>
          <a:p>
            <a:r>
              <a:rPr lang="en-US" sz="3500" dirty="0"/>
              <a:t>States</a:t>
            </a:r>
          </a:p>
          <a:p>
            <a:r>
              <a:rPr lang="en-US" sz="3500" dirty="0"/>
              <a:t>Local Governments</a:t>
            </a:r>
          </a:p>
          <a:p>
            <a:r>
              <a:rPr lang="en-US" sz="3500" dirty="0"/>
              <a:t>PHA’s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6984-17BC-4949-8FCF-FF97B332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AGREEMENTS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CB574-D3B7-457F-83CD-17FD0B44F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3292475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128110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C519-930F-42C7-9C7F-D5E49D27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Agreements </a:t>
            </a:r>
            <a:r>
              <a:rPr lang="en-US" u="sng" dirty="0"/>
              <a:t>MUST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5800-F14B-467B-8C34-6306F3F0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into an agreement to ensure that the subrecipient certifies it will follow all requirements associated with the CoC Program funding</a:t>
            </a:r>
          </a:p>
          <a:p>
            <a:r>
              <a:rPr lang="en-US" dirty="0"/>
              <a:t>Maintain the confidentiality of records pertaining to any individual or family that was provided family violence prevention or treatment services through the project</a:t>
            </a:r>
          </a:p>
          <a:p>
            <a:r>
              <a:rPr lang="en-US" dirty="0"/>
              <a:t>The address or location of any family violence project assisted will </a:t>
            </a:r>
            <a:r>
              <a:rPr lang="en-US" b="1" dirty="0"/>
              <a:t>NOT</a:t>
            </a:r>
            <a:r>
              <a:rPr lang="en-US" dirty="0"/>
              <a:t> be made public except with </a:t>
            </a:r>
            <a:r>
              <a:rPr lang="en-US" i="1" dirty="0"/>
              <a:t>written authorization </a:t>
            </a:r>
            <a:r>
              <a:rPr lang="en-US" dirty="0"/>
              <a:t>of the person </a:t>
            </a:r>
            <a:r>
              <a:rPr lang="en-US" i="1" dirty="0"/>
              <a:t>responsible</a:t>
            </a:r>
            <a:r>
              <a:rPr lang="en-US" dirty="0"/>
              <a:t> for the operation of such project </a:t>
            </a:r>
          </a:p>
        </p:txBody>
      </p:sp>
    </p:spTree>
    <p:extLst>
      <p:ext uri="{BB962C8B-B14F-4D97-AF65-F5344CB8AC3E}">
        <p14:creationId xmlns:p14="http://schemas.microsoft.com/office/powerpoint/2010/main" val="352195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9D2F-C36E-4064-A394-4D805EBC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Agreements </a:t>
            </a:r>
            <a:r>
              <a:rPr lang="en-US" b="1" dirty="0"/>
              <a:t>MUST..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967DF-C267-49C5-92EC-A3A70D78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policies and practices that are consistent withy, and DO NOT restrict, the exercise rights provided by </a:t>
            </a:r>
            <a:r>
              <a:rPr lang="en-US" i="1" dirty="0"/>
              <a:t>Subtitle B </a:t>
            </a:r>
            <a:r>
              <a:rPr lang="en-US" dirty="0"/>
              <a:t>of </a:t>
            </a:r>
            <a:r>
              <a:rPr lang="en-US" i="1" dirty="0"/>
              <a:t>Title VII </a:t>
            </a:r>
            <a:r>
              <a:rPr lang="en-US" dirty="0"/>
              <a:t>of the </a:t>
            </a:r>
            <a:r>
              <a:rPr lang="en-US" i="1" dirty="0"/>
              <a:t>Act</a:t>
            </a:r>
            <a:r>
              <a:rPr lang="en-US" dirty="0"/>
              <a:t> and other laws relating to provision of educational and related services to individuals and families experiencing homelessness</a:t>
            </a:r>
          </a:p>
          <a:p>
            <a:r>
              <a:rPr lang="en-US" dirty="0"/>
              <a:t>Where families are involved, they must designate a staff person responsible for ensuring children served are enrolled in school and connected to appropriate services in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71559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3BCD-B746-43ED-8188-4774E8AC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Agreements </a:t>
            </a:r>
            <a:r>
              <a:rPr lang="en-US" b="1" dirty="0"/>
              <a:t>MUST…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2551-1B17-4466-AB90-243D6A02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Ensure its officers, and employees are not debarred or suspended from doing business with the Federal Government. 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Provide information, such as data and reports, as required by HUD. </a:t>
            </a:r>
          </a:p>
        </p:txBody>
      </p:sp>
    </p:spTree>
    <p:extLst>
      <p:ext uri="{BB962C8B-B14F-4D97-AF65-F5344CB8AC3E}">
        <p14:creationId xmlns:p14="http://schemas.microsoft.com/office/powerpoint/2010/main" val="16057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9FD9-AAA7-4C4B-868A-C6F12045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4605-1C82-4002-8A92-002EFC9A4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 CFR 578.23(C)(2) AND 24 CFR 578.103(a) </a:t>
            </a:r>
          </a:p>
          <a:p>
            <a:r>
              <a:rPr lang="en-US" dirty="0"/>
              <a:t>Recipient MUST monitor and report the progress of projects to CoC and HUD</a:t>
            </a:r>
          </a:p>
          <a:p>
            <a:r>
              <a:rPr lang="en-US" dirty="0"/>
              <a:t>Monitor match for compliance with requirements</a:t>
            </a:r>
          </a:p>
          <a:p>
            <a:r>
              <a:rPr lang="en-US" dirty="0"/>
              <a:t>Monitor the subrecipients compliance at least annually!</a:t>
            </a:r>
          </a:p>
        </p:txBody>
      </p:sp>
    </p:spTree>
    <p:extLst>
      <p:ext uri="{BB962C8B-B14F-4D97-AF65-F5344CB8AC3E}">
        <p14:creationId xmlns:p14="http://schemas.microsoft.com/office/powerpoint/2010/main" val="64227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7A77-702D-4621-9518-4506B06D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MANAGING YOUR SUBRECIPIENTS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3701E92-9052-43B6-A0EE-59F7869D5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06" y="2557463"/>
            <a:ext cx="4680387" cy="3317875"/>
          </a:xfrm>
        </p:spPr>
      </p:pic>
    </p:spTree>
    <p:extLst>
      <p:ext uri="{BB962C8B-B14F-4D97-AF65-F5344CB8AC3E}">
        <p14:creationId xmlns:p14="http://schemas.microsoft.com/office/powerpoint/2010/main" val="2713828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691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Garamond</vt:lpstr>
      <vt:lpstr>Wingdings</vt:lpstr>
      <vt:lpstr>Organic</vt:lpstr>
      <vt:lpstr>CoC Subrecipient Management </vt:lpstr>
      <vt:lpstr>First Things First: What Is A Subrecipient? </vt:lpstr>
      <vt:lpstr>Who Can Be A Subrecipient?</vt:lpstr>
      <vt:lpstr>SUBRECIPIENT AGREEMENTS </vt:lpstr>
      <vt:lpstr>Subrecipient Agreements MUST</vt:lpstr>
      <vt:lpstr>Subrecipient Agreements MUST..</vt:lpstr>
      <vt:lpstr>Subrecipient Agreements MUST…</vt:lpstr>
      <vt:lpstr>SUBRECIPIENT MANAGEMENT </vt:lpstr>
      <vt:lpstr> MANAGING YOUR SUBRECIPIENTS </vt:lpstr>
      <vt:lpstr>SUBRECIPIENT MANAGEMENT </vt:lpstr>
      <vt:lpstr>SUBRECIPIENT MANAGEMENT </vt:lpstr>
      <vt:lpstr>SUBRECIPIENT MANAGEMENT </vt:lpstr>
      <vt:lpstr>MANY THINGS TO CONSIDER…</vt:lpstr>
      <vt:lpstr>Who’s Ultimately Responsible to HUD?</vt:lpstr>
      <vt:lpstr>When Things Go Wrong </vt:lpstr>
      <vt:lpstr>BUILD YOUR HOMELESS LIBRARY OF RESOURCES </vt:lpstr>
      <vt:lpstr>Dar Swearington </vt:lpstr>
      <vt:lpstr>Thank You For Your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 Subrecipient Management</dc:title>
  <dc:creator>Swearington, Darlene B</dc:creator>
  <cp:lastModifiedBy>Swearington, Darlene B</cp:lastModifiedBy>
  <cp:revision>2</cp:revision>
  <dcterms:created xsi:type="dcterms:W3CDTF">2018-08-16T21:01:39Z</dcterms:created>
  <dcterms:modified xsi:type="dcterms:W3CDTF">2018-08-28T20:42:52Z</dcterms:modified>
</cp:coreProperties>
</file>