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handoutMasterIdLst>
    <p:handoutMasterId r:id="rId14"/>
  </p:handoutMasterIdLst>
  <p:sldIdLst>
    <p:sldId id="256" r:id="rId2"/>
    <p:sldId id="257" r:id="rId3"/>
    <p:sldId id="266" r:id="rId4"/>
    <p:sldId id="258" r:id="rId5"/>
    <p:sldId id="275" r:id="rId6"/>
    <p:sldId id="276" r:id="rId7"/>
    <p:sldId id="261" r:id="rId8"/>
    <p:sldId id="271" r:id="rId9"/>
    <p:sldId id="272" r:id="rId10"/>
    <p:sldId id="270" r:id="rId11"/>
    <p:sldId id="267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5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53A695-4A15-4E8C-92C5-FBC7900CE99E}" type="doc">
      <dgm:prSet loTypeId="urn:microsoft.com/office/officeart/2016/7/layout/BasicLinearProcessNumbered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61DAF6D-29E7-49EF-A957-11D01D5CE2CB}">
      <dgm:prSet/>
      <dgm:spPr/>
      <dgm:t>
        <a:bodyPr/>
        <a:lstStyle/>
        <a:p>
          <a:r>
            <a:rPr lang="en-US" dirty="0"/>
            <a:t>Step 2: Identify client-direct healthcare goals</a:t>
          </a:r>
        </a:p>
      </dgm:t>
    </dgm:pt>
    <dgm:pt modelId="{9176264A-18AF-43D9-8CD7-9BF56F94626D}" type="parTrans" cxnId="{79271A95-8BEE-4CB6-994D-1AA9963E649C}">
      <dgm:prSet/>
      <dgm:spPr/>
      <dgm:t>
        <a:bodyPr/>
        <a:lstStyle/>
        <a:p>
          <a:endParaRPr lang="en-US"/>
        </a:p>
      </dgm:t>
    </dgm:pt>
    <dgm:pt modelId="{87CA7CA1-3A29-45BC-A3A1-6C368519B042}" type="sibTrans" cxnId="{79271A95-8BEE-4CB6-994D-1AA9963E649C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AC0E94F5-F3CE-442F-B55B-498499D0F020}">
      <dgm:prSet/>
      <dgm:spPr/>
      <dgm:t>
        <a:bodyPr/>
        <a:lstStyle/>
        <a:p>
          <a:r>
            <a:rPr lang="en-US" dirty="0"/>
            <a:t>Step 1: Identifying Social Determinants of Health </a:t>
          </a:r>
        </a:p>
      </dgm:t>
    </dgm:pt>
    <dgm:pt modelId="{2E1B58CC-8AB2-4842-9746-716783513F23}" type="parTrans" cxnId="{8CD4059F-D976-4915-9670-72C8FF39EF0A}">
      <dgm:prSet/>
      <dgm:spPr/>
      <dgm:t>
        <a:bodyPr/>
        <a:lstStyle/>
        <a:p>
          <a:endParaRPr lang="en-US"/>
        </a:p>
      </dgm:t>
    </dgm:pt>
    <dgm:pt modelId="{60BE4424-E2FF-4505-A25B-5277FC12F573}" type="sibTrans" cxnId="{8CD4059F-D976-4915-9670-72C8FF39EF0A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3859C225-BFA4-4781-BF7C-B32C05F084D1}">
      <dgm:prSet/>
      <dgm:spPr/>
      <dgm:t>
        <a:bodyPr/>
        <a:lstStyle/>
        <a:p>
          <a:r>
            <a:rPr lang="en-US" dirty="0"/>
            <a:t>Step 3: Collaborating on the key clinical components</a:t>
          </a:r>
        </a:p>
      </dgm:t>
    </dgm:pt>
    <dgm:pt modelId="{61CAFC01-2271-463D-A1BC-D0D751B00120}" type="parTrans" cxnId="{3DCBEA5E-AF25-4ED4-BF69-BE61C2D5C44C}">
      <dgm:prSet/>
      <dgm:spPr/>
      <dgm:t>
        <a:bodyPr/>
        <a:lstStyle/>
        <a:p>
          <a:endParaRPr lang="en-US"/>
        </a:p>
      </dgm:t>
    </dgm:pt>
    <dgm:pt modelId="{64C7051F-5D59-4566-B122-AB69084CB77B}" type="sibTrans" cxnId="{3DCBEA5E-AF25-4ED4-BF69-BE61C2D5C44C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41768088-C343-DA4B-9275-9BE872C09077}" type="pres">
      <dgm:prSet presAssocID="{B253A695-4A15-4E8C-92C5-FBC7900CE99E}" presName="Name0" presStyleCnt="0">
        <dgm:presLayoutVars>
          <dgm:animLvl val="lvl"/>
          <dgm:resizeHandles val="exact"/>
        </dgm:presLayoutVars>
      </dgm:prSet>
      <dgm:spPr/>
    </dgm:pt>
    <dgm:pt modelId="{B2FCEB13-F585-6C47-B962-A7F7243434FB}" type="pres">
      <dgm:prSet presAssocID="{AC0E94F5-F3CE-442F-B55B-498499D0F020}" presName="compositeNode" presStyleCnt="0">
        <dgm:presLayoutVars>
          <dgm:bulletEnabled val="1"/>
        </dgm:presLayoutVars>
      </dgm:prSet>
      <dgm:spPr/>
    </dgm:pt>
    <dgm:pt modelId="{F24CE234-8EAA-F84C-8A45-04D797B71F04}" type="pres">
      <dgm:prSet presAssocID="{AC0E94F5-F3CE-442F-B55B-498499D0F020}" presName="bgRect" presStyleLbl="bgAccFollowNode1" presStyleIdx="0" presStyleCnt="3"/>
      <dgm:spPr/>
    </dgm:pt>
    <dgm:pt modelId="{A427F720-E310-8F42-A559-145E68A0429B}" type="pres">
      <dgm:prSet presAssocID="{60BE4424-E2FF-4505-A25B-5277FC12F573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D4350004-3A48-5A4D-84DE-E9086D6FDF99}" type="pres">
      <dgm:prSet presAssocID="{AC0E94F5-F3CE-442F-B55B-498499D0F020}" presName="bottomLine" presStyleLbl="alignNode1" presStyleIdx="1" presStyleCnt="6">
        <dgm:presLayoutVars/>
      </dgm:prSet>
      <dgm:spPr/>
    </dgm:pt>
    <dgm:pt modelId="{78981632-72AA-6948-8259-2776F57904F7}" type="pres">
      <dgm:prSet presAssocID="{AC0E94F5-F3CE-442F-B55B-498499D0F020}" presName="nodeText" presStyleLbl="bgAccFollowNode1" presStyleIdx="0" presStyleCnt="3">
        <dgm:presLayoutVars>
          <dgm:bulletEnabled val="1"/>
        </dgm:presLayoutVars>
      </dgm:prSet>
      <dgm:spPr/>
    </dgm:pt>
    <dgm:pt modelId="{3FAD0DF7-F69D-3F44-9937-777EBF1534CC}" type="pres">
      <dgm:prSet presAssocID="{60BE4424-E2FF-4505-A25B-5277FC12F573}" presName="sibTrans" presStyleCnt="0"/>
      <dgm:spPr/>
    </dgm:pt>
    <dgm:pt modelId="{F77AAFA8-F157-1F47-AFCA-948718CE94E6}" type="pres">
      <dgm:prSet presAssocID="{061DAF6D-29E7-49EF-A957-11D01D5CE2CB}" presName="compositeNode" presStyleCnt="0">
        <dgm:presLayoutVars>
          <dgm:bulletEnabled val="1"/>
        </dgm:presLayoutVars>
      </dgm:prSet>
      <dgm:spPr/>
    </dgm:pt>
    <dgm:pt modelId="{7122D5C6-DF43-3340-B471-B0030A06346B}" type="pres">
      <dgm:prSet presAssocID="{061DAF6D-29E7-49EF-A957-11D01D5CE2CB}" presName="bgRect" presStyleLbl="bgAccFollowNode1" presStyleIdx="1" presStyleCnt="3"/>
      <dgm:spPr/>
    </dgm:pt>
    <dgm:pt modelId="{6C0FC99C-5530-9B44-9E87-ABB53F7FB8C7}" type="pres">
      <dgm:prSet presAssocID="{87CA7CA1-3A29-45BC-A3A1-6C368519B042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E5BA24A4-5078-7148-BF24-A3EAEF939238}" type="pres">
      <dgm:prSet presAssocID="{061DAF6D-29E7-49EF-A957-11D01D5CE2CB}" presName="bottomLine" presStyleLbl="alignNode1" presStyleIdx="3" presStyleCnt="6">
        <dgm:presLayoutVars/>
      </dgm:prSet>
      <dgm:spPr/>
    </dgm:pt>
    <dgm:pt modelId="{5C45C19A-EDD2-CE4E-BFC4-836E710CEB13}" type="pres">
      <dgm:prSet presAssocID="{061DAF6D-29E7-49EF-A957-11D01D5CE2CB}" presName="nodeText" presStyleLbl="bgAccFollowNode1" presStyleIdx="1" presStyleCnt="3">
        <dgm:presLayoutVars>
          <dgm:bulletEnabled val="1"/>
        </dgm:presLayoutVars>
      </dgm:prSet>
      <dgm:spPr/>
    </dgm:pt>
    <dgm:pt modelId="{38FD1CC5-7081-734D-9609-A1518A6EC8D0}" type="pres">
      <dgm:prSet presAssocID="{87CA7CA1-3A29-45BC-A3A1-6C368519B042}" presName="sibTrans" presStyleCnt="0"/>
      <dgm:spPr/>
    </dgm:pt>
    <dgm:pt modelId="{79667D45-4A03-F040-8142-0B79CCDC3EFA}" type="pres">
      <dgm:prSet presAssocID="{3859C225-BFA4-4781-BF7C-B32C05F084D1}" presName="compositeNode" presStyleCnt="0">
        <dgm:presLayoutVars>
          <dgm:bulletEnabled val="1"/>
        </dgm:presLayoutVars>
      </dgm:prSet>
      <dgm:spPr/>
    </dgm:pt>
    <dgm:pt modelId="{34C2AA11-635A-5546-BE6A-6C4450229899}" type="pres">
      <dgm:prSet presAssocID="{3859C225-BFA4-4781-BF7C-B32C05F084D1}" presName="bgRect" presStyleLbl="bgAccFollowNode1" presStyleIdx="2" presStyleCnt="3"/>
      <dgm:spPr/>
    </dgm:pt>
    <dgm:pt modelId="{CFB98DD3-2958-5449-BC93-729D0B387250}" type="pres">
      <dgm:prSet presAssocID="{64C7051F-5D59-4566-B122-AB69084CB77B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2A6FB7E6-6AF4-F840-88F7-82F94C46F03A}" type="pres">
      <dgm:prSet presAssocID="{3859C225-BFA4-4781-BF7C-B32C05F084D1}" presName="bottomLine" presStyleLbl="alignNode1" presStyleIdx="5" presStyleCnt="6">
        <dgm:presLayoutVars/>
      </dgm:prSet>
      <dgm:spPr/>
    </dgm:pt>
    <dgm:pt modelId="{800FECDA-5A99-1F46-95E8-D6412B3A6FCC}" type="pres">
      <dgm:prSet presAssocID="{3859C225-BFA4-4781-BF7C-B32C05F084D1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E86EE909-2E20-2A46-8F62-A24F65248239}" type="presOf" srcId="{B253A695-4A15-4E8C-92C5-FBC7900CE99E}" destId="{41768088-C343-DA4B-9275-9BE872C09077}" srcOrd="0" destOrd="0" presId="urn:microsoft.com/office/officeart/2016/7/layout/BasicLinearProcessNumbered"/>
    <dgm:cxn modelId="{2E111A3A-17B1-F141-8C9A-8BF05FBCD1DA}" type="presOf" srcId="{3859C225-BFA4-4781-BF7C-B32C05F084D1}" destId="{800FECDA-5A99-1F46-95E8-D6412B3A6FCC}" srcOrd="1" destOrd="0" presId="urn:microsoft.com/office/officeart/2016/7/layout/BasicLinearProcessNumbered"/>
    <dgm:cxn modelId="{F3A1DA5E-7645-BC45-AA91-BE388F0FE6E2}" type="presOf" srcId="{87CA7CA1-3A29-45BC-A3A1-6C368519B042}" destId="{6C0FC99C-5530-9B44-9E87-ABB53F7FB8C7}" srcOrd="0" destOrd="0" presId="urn:microsoft.com/office/officeart/2016/7/layout/BasicLinearProcessNumbered"/>
    <dgm:cxn modelId="{3DCBEA5E-AF25-4ED4-BF69-BE61C2D5C44C}" srcId="{B253A695-4A15-4E8C-92C5-FBC7900CE99E}" destId="{3859C225-BFA4-4781-BF7C-B32C05F084D1}" srcOrd="2" destOrd="0" parTransId="{61CAFC01-2271-463D-A1BC-D0D751B00120}" sibTransId="{64C7051F-5D59-4566-B122-AB69084CB77B}"/>
    <dgm:cxn modelId="{D965C879-53EE-AE42-A9D4-BF9FD33875CE}" type="presOf" srcId="{64C7051F-5D59-4566-B122-AB69084CB77B}" destId="{CFB98DD3-2958-5449-BC93-729D0B387250}" srcOrd="0" destOrd="0" presId="urn:microsoft.com/office/officeart/2016/7/layout/BasicLinearProcessNumbered"/>
    <dgm:cxn modelId="{79271A95-8BEE-4CB6-994D-1AA9963E649C}" srcId="{B253A695-4A15-4E8C-92C5-FBC7900CE99E}" destId="{061DAF6D-29E7-49EF-A957-11D01D5CE2CB}" srcOrd="1" destOrd="0" parTransId="{9176264A-18AF-43D9-8CD7-9BF56F94626D}" sibTransId="{87CA7CA1-3A29-45BC-A3A1-6C368519B042}"/>
    <dgm:cxn modelId="{22470E9C-95D3-324E-962B-11CA6502A8DA}" type="presOf" srcId="{061DAF6D-29E7-49EF-A957-11D01D5CE2CB}" destId="{5C45C19A-EDD2-CE4E-BFC4-836E710CEB13}" srcOrd="1" destOrd="0" presId="urn:microsoft.com/office/officeart/2016/7/layout/BasicLinearProcessNumbered"/>
    <dgm:cxn modelId="{8CD4059F-D976-4915-9670-72C8FF39EF0A}" srcId="{B253A695-4A15-4E8C-92C5-FBC7900CE99E}" destId="{AC0E94F5-F3CE-442F-B55B-498499D0F020}" srcOrd="0" destOrd="0" parTransId="{2E1B58CC-8AB2-4842-9746-716783513F23}" sibTransId="{60BE4424-E2FF-4505-A25B-5277FC12F573}"/>
    <dgm:cxn modelId="{2149B6A6-4243-3F43-A626-701CD417773B}" type="presOf" srcId="{AC0E94F5-F3CE-442F-B55B-498499D0F020}" destId="{78981632-72AA-6948-8259-2776F57904F7}" srcOrd="1" destOrd="0" presId="urn:microsoft.com/office/officeart/2016/7/layout/BasicLinearProcessNumbered"/>
    <dgm:cxn modelId="{D955E8B5-05C2-B84E-83D7-1CBCDD67E4C4}" type="presOf" srcId="{AC0E94F5-F3CE-442F-B55B-498499D0F020}" destId="{F24CE234-8EAA-F84C-8A45-04D797B71F04}" srcOrd="0" destOrd="0" presId="urn:microsoft.com/office/officeart/2016/7/layout/BasicLinearProcessNumbered"/>
    <dgm:cxn modelId="{B41B10C0-D431-2C4B-9F6B-06CB6E695780}" type="presOf" srcId="{061DAF6D-29E7-49EF-A957-11D01D5CE2CB}" destId="{7122D5C6-DF43-3340-B471-B0030A06346B}" srcOrd="0" destOrd="0" presId="urn:microsoft.com/office/officeart/2016/7/layout/BasicLinearProcessNumbered"/>
    <dgm:cxn modelId="{02CEEFD3-5D0A-9A48-8D40-AF221B840D1E}" type="presOf" srcId="{60BE4424-E2FF-4505-A25B-5277FC12F573}" destId="{A427F720-E310-8F42-A559-145E68A0429B}" srcOrd="0" destOrd="0" presId="urn:microsoft.com/office/officeart/2016/7/layout/BasicLinearProcessNumbered"/>
    <dgm:cxn modelId="{B6AAE8DD-AD19-3442-B4FA-FFD6E2FB0B7F}" type="presOf" srcId="{3859C225-BFA4-4781-BF7C-B32C05F084D1}" destId="{34C2AA11-635A-5546-BE6A-6C4450229899}" srcOrd="0" destOrd="0" presId="urn:microsoft.com/office/officeart/2016/7/layout/BasicLinearProcessNumbered"/>
    <dgm:cxn modelId="{93F65491-3D8E-834C-BBD1-6ECDCD365632}" type="presParOf" srcId="{41768088-C343-DA4B-9275-9BE872C09077}" destId="{B2FCEB13-F585-6C47-B962-A7F7243434FB}" srcOrd="0" destOrd="0" presId="urn:microsoft.com/office/officeart/2016/7/layout/BasicLinearProcessNumbered"/>
    <dgm:cxn modelId="{925A4C8A-EC36-DD42-8F39-19037BE449C9}" type="presParOf" srcId="{B2FCEB13-F585-6C47-B962-A7F7243434FB}" destId="{F24CE234-8EAA-F84C-8A45-04D797B71F04}" srcOrd="0" destOrd="0" presId="urn:microsoft.com/office/officeart/2016/7/layout/BasicLinearProcessNumbered"/>
    <dgm:cxn modelId="{65F1C3C2-B58E-794F-930A-2232EAC12B65}" type="presParOf" srcId="{B2FCEB13-F585-6C47-B962-A7F7243434FB}" destId="{A427F720-E310-8F42-A559-145E68A0429B}" srcOrd="1" destOrd="0" presId="urn:microsoft.com/office/officeart/2016/7/layout/BasicLinearProcessNumbered"/>
    <dgm:cxn modelId="{0595F37E-8236-FD46-A712-66D11E975AA6}" type="presParOf" srcId="{B2FCEB13-F585-6C47-B962-A7F7243434FB}" destId="{D4350004-3A48-5A4D-84DE-E9086D6FDF99}" srcOrd="2" destOrd="0" presId="urn:microsoft.com/office/officeart/2016/7/layout/BasicLinearProcessNumbered"/>
    <dgm:cxn modelId="{BE2FDB1C-4A92-2A44-B286-FACB2C3FF4A1}" type="presParOf" srcId="{B2FCEB13-F585-6C47-B962-A7F7243434FB}" destId="{78981632-72AA-6948-8259-2776F57904F7}" srcOrd="3" destOrd="0" presId="urn:microsoft.com/office/officeart/2016/7/layout/BasicLinearProcessNumbered"/>
    <dgm:cxn modelId="{7E9A5287-C033-CA4A-AA62-393A2D06719B}" type="presParOf" srcId="{41768088-C343-DA4B-9275-9BE872C09077}" destId="{3FAD0DF7-F69D-3F44-9937-777EBF1534CC}" srcOrd="1" destOrd="0" presId="urn:microsoft.com/office/officeart/2016/7/layout/BasicLinearProcessNumbered"/>
    <dgm:cxn modelId="{E6560E16-A958-4543-899D-5AAA5764A376}" type="presParOf" srcId="{41768088-C343-DA4B-9275-9BE872C09077}" destId="{F77AAFA8-F157-1F47-AFCA-948718CE94E6}" srcOrd="2" destOrd="0" presId="urn:microsoft.com/office/officeart/2016/7/layout/BasicLinearProcessNumbered"/>
    <dgm:cxn modelId="{6EE51A0A-4382-3843-93C7-F6DC54B7CEB2}" type="presParOf" srcId="{F77AAFA8-F157-1F47-AFCA-948718CE94E6}" destId="{7122D5C6-DF43-3340-B471-B0030A06346B}" srcOrd="0" destOrd="0" presId="urn:microsoft.com/office/officeart/2016/7/layout/BasicLinearProcessNumbered"/>
    <dgm:cxn modelId="{B084C4F4-C258-0246-A281-DEA59AF4D6D3}" type="presParOf" srcId="{F77AAFA8-F157-1F47-AFCA-948718CE94E6}" destId="{6C0FC99C-5530-9B44-9E87-ABB53F7FB8C7}" srcOrd="1" destOrd="0" presId="urn:microsoft.com/office/officeart/2016/7/layout/BasicLinearProcessNumbered"/>
    <dgm:cxn modelId="{549B43BE-FE2B-724C-A560-4D910E9EE785}" type="presParOf" srcId="{F77AAFA8-F157-1F47-AFCA-948718CE94E6}" destId="{E5BA24A4-5078-7148-BF24-A3EAEF939238}" srcOrd="2" destOrd="0" presId="urn:microsoft.com/office/officeart/2016/7/layout/BasicLinearProcessNumbered"/>
    <dgm:cxn modelId="{357AC35E-AC78-6C4B-8024-77485982F636}" type="presParOf" srcId="{F77AAFA8-F157-1F47-AFCA-948718CE94E6}" destId="{5C45C19A-EDD2-CE4E-BFC4-836E710CEB13}" srcOrd="3" destOrd="0" presId="urn:microsoft.com/office/officeart/2016/7/layout/BasicLinearProcessNumbered"/>
    <dgm:cxn modelId="{48605268-EAA8-D345-8530-0D25EA62778F}" type="presParOf" srcId="{41768088-C343-DA4B-9275-9BE872C09077}" destId="{38FD1CC5-7081-734D-9609-A1518A6EC8D0}" srcOrd="3" destOrd="0" presId="urn:microsoft.com/office/officeart/2016/7/layout/BasicLinearProcessNumbered"/>
    <dgm:cxn modelId="{77770E82-5E7F-8B44-941B-90912606BC9E}" type="presParOf" srcId="{41768088-C343-DA4B-9275-9BE872C09077}" destId="{79667D45-4A03-F040-8142-0B79CCDC3EFA}" srcOrd="4" destOrd="0" presId="urn:microsoft.com/office/officeart/2016/7/layout/BasicLinearProcessNumbered"/>
    <dgm:cxn modelId="{E6DB82B3-5AD0-2A4B-8F0E-79AFC48FFB54}" type="presParOf" srcId="{79667D45-4A03-F040-8142-0B79CCDC3EFA}" destId="{34C2AA11-635A-5546-BE6A-6C4450229899}" srcOrd="0" destOrd="0" presId="urn:microsoft.com/office/officeart/2016/7/layout/BasicLinearProcessNumbered"/>
    <dgm:cxn modelId="{7F2A4BB9-78DA-3D4A-8F14-37FB36575B7D}" type="presParOf" srcId="{79667D45-4A03-F040-8142-0B79CCDC3EFA}" destId="{CFB98DD3-2958-5449-BC93-729D0B387250}" srcOrd="1" destOrd="0" presId="urn:microsoft.com/office/officeart/2016/7/layout/BasicLinearProcessNumbered"/>
    <dgm:cxn modelId="{D2D0B800-AF53-8942-A0F4-95442249F67E}" type="presParOf" srcId="{79667D45-4A03-F040-8142-0B79CCDC3EFA}" destId="{2A6FB7E6-6AF4-F840-88F7-82F94C46F03A}" srcOrd="2" destOrd="0" presId="urn:microsoft.com/office/officeart/2016/7/layout/BasicLinearProcessNumbered"/>
    <dgm:cxn modelId="{BDA7215C-A67A-7F4F-9E77-845672A375B3}" type="presParOf" srcId="{79667D45-4A03-F040-8142-0B79CCDC3EFA}" destId="{800FECDA-5A99-1F46-95E8-D6412B3A6FC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CE234-8EAA-F84C-8A45-04D797B71F04}">
      <dsp:nvSpPr>
        <dsp:cNvPr id="0" name=""/>
        <dsp:cNvSpPr/>
      </dsp:nvSpPr>
      <dsp:spPr>
        <a:xfrm>
          <a:off x="0" y="0"/>
          <a:ext cx="3209924" cy="320234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258" tIns="330200" rIns="250258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Step 1: Identifying Social Determinants of Health </a:t>
          </a:r>
        </a:p>
      </dsp:txBody>
      <dsp:txXfrm>
        <a:off x="0" y="1216891"/>
        <a:ext cx="3209924" cy="1921407"/>
      </dsp:txXfrm>
    </dsp:sp>
    <dsp:sp modelId="{A427F720-E310-8F42-A559-145E68A0429B}">
      <dsp:nvSpPr>
        <dsp:cNvPr id="0" name=""/>
        <dsp:cNvSpPr/>
      </dsp:nvSpPr>
      <dsp:spPr>
        <a:xfrm>
          <a:off x="1124610" y="320234"/>
          <a:ext cx="960703" cy="96070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900" tIns="12700" rIns="74900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1</a:t>
          </a:r>
        </a:p>
      </dsp:txBody>
      <dsp:txXfrm>
        <a:off x="1265302" y="460926"/>
        <a:ext cx="679319" cy="679319"/>
      </dsp:txXfrm>
    </dsp:sp>
    <dsp:sp modelId="{D4350004-3A48-5A4D-84DE-E9086D6FDF99}">
      <dsp:nvSpPr>
        <dsp:cNvPr id="0" name=""/>
        <dsp:cNvSpPr/>
      </dsp:nvSpPr>
      <dsp:spPr>
        <a:xfrm>
          <a:off x="0" y="3202274"/>
          <a:ext cx="3209924" cy="72"/>
        </a:xfrm>
        <a:prstGeom prst="rect">
          <a:avLst/>
        </a:prstGeom>
        <a:solidFill>
          <a:schemeClr val="accent5">
            <a:hueOff val="2235664"/>
            <a:satOff val="-1927"/>
            <a:lumOff val="2549"/>
            <a:alphaOff val="0"/>
          </a:schemeClr>
        </a:solidFill>
        <a:ln w="9525" cap="flat" cmpd="sng" algn="ctr">
          <a:solidFill>
            <a:schemeClr val="accent5">
              <a:hueOff val="2235664"/>
              <a:satOff val="-1927"/>
              <a:lumOff val="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122D5C6-DF43-3340-B471-B0030A06346B}">
      <dsp:nvSpPr>
        <dsp:cNvPr id="0" name=""/>
        <dsp:cNvSpPr/>
      </dsp:nvSpPr>
      <dsp:spPr>
        <a:xfrm>
          <a:off x="3530917" y="0"/>
          <a:ext cx="3209924" cy="3202346"/>
        </a:xfrm>
        <a:prstGeom prst="rect">
          <a:avLst/>
        </a:prstGeom>
        <a:solidFill>
          <a:schemeClr val="accent5">
            <a:tint val="40000"/>
            <a:alpha val="90000"/>
            <a:hueOff val="5783681"/>
            <a:satOff val="10001"/>
            <a:lumOff val="123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5783681"/>
              <a:satOff val="10001"/>
              <a:lumOff val="123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258" tIns="330200" rIns="250258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Step 2: Identify client-direct healthcare goals</a:t>
          </a:r>
        </a:p>
      </dsp:txBody>
      <dsp:txXfrm>
        <a:off x="3530917" y="1216891"/>
        <a:ext cx="3209924" cy="1921407"/>
      </dsp:txXfrm>
    </dsp:sp>
    <dsp:sp modelId="{6C0FC99C-5530-9B44-9E87-ABB53F7FB8C7}">
      <dsp:nvSpPr>
        <dsp:cNvPr id="0" name=""/>
        <dsp:cNvSpPr/>
      </dsp:nvSpPr>
      <dsp:spPr>
        <a:xfrm>
          <a:off x="4655528" y="320234"/>
          <a:ext cx="960703" cy="960703"/>
        </a:xfrm>
        <a:prstGeom prst="ellipse">
          <a:avLst/>
        </a:prstGeom>
        <a:solidFill>
          <a:schemeClr val="accent5">
            <a:hueOff val="4471328"/>
            <a:satOff val="-3854"/>
            <a:lumOff val="5098"/>
            <a:alphaOff val="0"/>
          </a:schemeClr>
        </a:solidFill>
        <a:ln w="9525" cap="flat" cmpd="sng" algn="ctr">
          <a:solidFill>
            <a:schemeClr val="accent5">
              <a:hueOff val="4471328"/>
              <a:satOff val="-385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900" tIns="12700" rIns="74900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2</a:t>
          </a:r>
        </a:p>
      </dsp:txBody>
      <dsp:txXfrm>
        <a:off x="4796220" y="460926"/>
        <a:ext cx="679319" cy="679319"/>
      </dsp:txXfrm>
    </dsp:sp>
    <dsp:sp modelId="{E5BA24A4-5078-7148-BF24-A3EAEF939238}">
      <dsp:nvSpPr>
        <dsp:cNvPr id="0" name=""/>
        <dsp:cNvSpPr/>
      </dsp:nvSpPr>
      <dsp:spPr>
        <a:xfrm>
          <a:off x="3530917" y="3202274"/>
          <a:ext cx="3209924" cy="72"/>
        </a:xfrm>
        <a:prstGeom prst="rect">
          <a:avLst/>
        </a:prstGeom>
        <a:solidFill>
          <a:schemeClr val="accent5">
            <a:hueOff val="6706992"/>
            <a:satOff val="-5780"/>
            <a:lumOff val="7648"/>
            <a:alphaOff val="0"/>
          </a:schemeClr>
        </a:solidFill>
        <a:ln w="9525" cap="flat" cmpd="sng" algn="ctr">
          <a:solidFill>
            <a:schemeClr val="accent5">
              <a:hueOff val="6706992"/>
              <a:satOff val="-5780"/>
              <a:lumOff val="764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4C2AA11-635A-5546-BE6A-6C4450229899}">
      <dsp:nvSpPr>
        <dsp:cNvPr id="0" name=""/>
        <dsp:cNvSpPr/>
      </dsp:nvSpPr>
      <dsp:spPr>
        <a:xfrm>
          <a:off x="7061835" y="0"/>
          <a:ext cx="3209924" cy="3202346"/>
        </a:xfrm>
        <a:prstGeom prst="rect">
          <a:avLst/>
        </a:prstGeom>
        <a:solidFill>
          <a:schemeClr val="accent5">
            <a:tint val="40000"/>
            <a:alpha val="90000"/>
            <a:hueOff val="11567362"/>
            <a:satOff val="20002"/>
            <a:lumOff val="2473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11567362"/>
              <a:satOff val="20002"/>
              <a:lumOff val="24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258" tIns="330200" rIns="250258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Step 3: Collaborating on the key clinical components</a:t>
          </a:r>
        </a:p>
      </dsp:txBody>
      <dsp:txXfrm>
        <a:off x="7061835" y="1216891"/>
        <a:ext cx="3209924" cy="1921407"/>
      </dsp:txXfrm>
    </dsp:sp>
    <dsp:sp modelId="{CFB98DD3-2958-5449-BC93-729D0B387250}">
      <dsp:nvSpPr>
        <dsp:cNvPr id="0" name=""/>
        <dsp:cNvSpPr/>
      </dsp:nvSpPr>
      <dsp:spPr>
        <a:xfrm>
          <a:off x="8186445" y="320234"/>
          <a:ext cx="960703" cy="960703"/>
        </a:xfrm>
        <a:prstGeom prst="ellipse">
          <a:avLst/>
        </a:prstGeom>
        <a:solidFill>
          <a:schemeClr val="accent5">
            <a:hueOff val="8942655"/>
            <a:satOff val="-7707"/>
            <a:lumOff val="10197"/>
            <a:alphaOff val="0"/>
          </a:schemeClr>
        </a:solidFill>
        <a:ln w="9525" cap="flat" cmpd="sng" algn="ctr">
          <a:solidFill>
            <a:schemeClr val="accent5">
              <a:hueOff val="8942655"/>
              <a:satOff val="-7707"/>
              <a:lumOff val="1019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900" tIns="12700" rIns="74900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3</a:t>
          </a:r>
        </a:p>
      </dsp:txBody>
      <dsp:txXfrm>
        <a:off x="8327137" y="460926"/>
        <a:ext cx="679319" cy="679319"/>
      </dsp:txXfrm>
    </dsp:sp>
    <dsp:sp modelId="{2A6FB7E6-6AF4-F840-88F7-82F94C46F03A}">
      <dsp:nvSpPr>
        <dsp:cNvPr id="0" name=""/>
        <dsp:cNvSpPr/>
      </dsp:nvSpPr>
      <dsp:spPr>
        <a:xfrm>
          <a:off x="7061835" y="3202274"/>
          <a:ext cx="3209924" cy="72"/>
        </a:xfrm>
        <a:prstGeom prst="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9525" cap="flat" cmpd="sng" algn="ctr">
          <a:solidFill>
            <a:schemeClr val="accent5">
              <a:hueOff val="11178319"/>
              <a:satOff val="-9634"/>
              <a:lumOff val="1274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40DD49-FA27-8E42-B5E1-F25FB9B82E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009A0-4760-ED48-9F49-EB5444E921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DDC7A-92A8-1743-8711-C34B622436D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CADE6-FC61-2D47-8833-36C16A49E2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6952A-1808-1341-96AE-15BAC72462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A3E62-A1BE-194B-9F63-4699E1268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84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9/23/18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9/23/18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9/23/18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9/23/18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9/23/18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chc.org/resources/general-information/fact-sheets/" TargetMode="External"/><Relationship Id="rId2" Type="http://schemas.openxmlformats.org/officeDocument/2006/relationships/hyperlink" Target="https://www.rand.org/blog/ran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13417-9668-6945-BC54-5021C06EF2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Holistic Care: Combining Housing with Healthcare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8B676D-6051-5B4D-AD8A-C7A68169D9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Amber Maul, FNP, Clinic Director</a:t>
            </a:r>
          </a:p>
          <a:p>
            <a:r>
              <a:rPr lang="en-US" dirty="0"/>
              <a:t>Katherine Hennecke, LMSW, Housing Director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96DB39-025B-0F4C-8D34-662B3F975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59" t="4245" r="30027" b="4325"/>
          <a:stretch/>
        </p:blipFill>
        <p:spPr>
          <a:xfrm>
            <a:off x="7947499" y="1050587"/>
            <a:ext cx="3161489" cy="479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55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18A3AA-F091-324F-B599-1524AA74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298448"/>
            <a:ext cx="3945063" cy="32552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spc="-100" dirty="0"/>
              <a:t>Interdisciplinary team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5B78E-D57A-084F-A528-E0B9FC2C6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157" y="3827284"/>
            <a:ext cx="3228521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2: Creating Client-Directed Healthcare Goals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26177-FF5B-E642-A14C-094E3793E974}"/>
              </a:ext>
            </a:extLst>
          </p:cNvPr>
          <p:cNvSpPr txBox="1"/>
          <p:nvPr/>
        </p:nvSpPr>
        <p:spPr>
          <a:xfrm>
            <a:off x="5398384" y="875489"/>
            <a:ext cx="57548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 the housing participant to identify his/her first healthcare 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Healthcare is based on establishing a trusting relationship with each 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Care is provided in the environment that the participant choses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housing participant is the source of control for their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43AC5E-44E6-8641-9951-03DAE3398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158" y="3139161"/>
            <a:ext cx="4426115" cy="29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69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84AF82-022D-AE43-A67D-36091260F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298448"/>
            <a:ext cx="3814187" cy="32552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spc="-100" dirty="0"/>
              <a:t>Interdisciplinary team approach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5A0E91D0-E0EF-E549-B4FF-C49ABD4B9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019" y="59502"/>
            <a:ext cx="2575197" cy="68217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598FD8-4C86-3449-89F2-648776EA1408}"/>
              </a:ext>
            </a:extLst>
          </p:cNvPr>
          <p:cNvSpPr/>
          <p:nvPr/>
        </p:nvSpPr>
        <p:spPr>
          <a:xfrm>
            <a:off x="564693" y="3965215"/>
            <a:ext cx="4013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3: Collaborating on the key clinical components</a:t>
            </a:r>
          </a:p>
        </p:txBody>
      </p:sp>
    </p:spTree>
    <p:extLst>
      <p:ext uri="{BB962C8B-B14F-4D97-AF65-F5344CB8AC3E}">
        <p14:creationId xmlns:p14="http://schemas.microsoft.com/office/powerpoint/2010/main" val="2398307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7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4156F8-430D-B645-9464-3CFD756C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spc="-100"/>
              <a:t>APA Citation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0756462-3D62-4B96-BDEF-75D36CDB4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116694"/>
            <a:ext cx="6451109" cy="3763405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Hunter, S., Harvey, M., </a:t>
            </a:r>
            <a:r>
              <a:rPr lang="en-US" sz="1200" dirty="0" err="1">
                <a:solidFill>
                  <a:schemeClr val="bg1"/>
                </a:solidFill>
              </a:rPr>
              <a:t>Briscombe</a:t>
            </a:r>
            <a:r>
              <a:rPr lang="en-US" sz="1200" dirty="0">
                <a:solidFill>
                  <a:schemeClr val="bg1"/>
                </a:solidFill>
              </a:rPr>
              <a:t>, B., </a:t>
            </a:r>
            <a:r>
              <a:rPr lang="en-US" sz="1200" dirty="0" err="1">
                <a:solidFill>
                  <a:schemeClr val="bg1"/>
                </a:solidFill>
              </a:rPr>
              <a:t>Cefalu</a:t>
            </a:r>
            <a:r>
              <a:rPr lang="en-US" sz="1200" dirty="0">
                <a:solidFill>
                  <a:schemeClr val="bg1"/>
                </a:solidFill>
              </a:rPr>
              <a:t>, M., (2017). Evaluation of housing for health  permanent	supportive housing program. </a:t>
            </a:r>
            <a:r>
              <a:rPr lang="en-US" sz="1200" i="1" dirty="0">
                <a:solidFill>
                  <a:schemeClr val="bg1"/>
                </a:solidFill>
              </a:rPr>
              <a:t>Rand </a:t>
            </a:r>
            <a:r>
              <a:rPr lang="en-US" sz="1200" i="1" dirty="0" err="1">
                <a:solidFill>
                  <a:schemeClr val="bg1"/>
                </a:solidFill>
              </a:rPr>
              <a:t>Corperation</a:t>
            </a:r>
            <a:r>
              <a:rPr lang="en-US" sz="1200" i="1" dirty="0">
                <a:solidFill>
                  <a:schemeClr val="bg1"/>
                </a:solidFill>
              </a:rPr>
              <a:t>. </a:t>
            </a:r>
            <a:r>
              <a:rPr lang="en-US" sz="1200" dirty="0" err="1">
                <a:solidFill>
                  <a:schemeClr val="bg1"/>
                </a:solidFill>
              </a:rPr>
              <a:t>www.rand.org</a:t>
            </a:r>
            <a:endParaRPr lang="en-US" sz="1200" dirty="0">
              <a:solidFill>
                <a:srgbClr val="FFFFFF"/>
              </a:solidFill>
            </a:endParaRPr>
          </a:p>
          <a:p>
            <a:r>
              <a:rPr lang="en-US" sz="1200" dirty="0">
                <a:solidFill>
                  <a:srgbClr val="FFFFFF"/>
                </a:solidFill>
              </a:rPr>
              <a:t>Irving, Doug. (2018, June 17). Supportive housing reduces homelessness and lowers health care	costs by millions. </a:t>
            </a:r>
            <a:r>
              <a:rPr lang="en-US" sz="1200" i="1" dirty="0">
                <a:solidFill>
                  <a:srgbClr val="FFFFFF"/>
                </a:solidFill>
              </a:rPr>
              <a:t>Rand Review.</a:t>
            </a:r>
            <a:r>
              <a:rPr lang="en-US" sz="1200" dirty="0">
                <a:solidFill>
                  <a:srgbClr val="FFFFFF"/>
                </a:solidFill>
              </a:rPr>
              <a:t> Retrieved from: </a:t>
            </a:r>
            <a:r>
              <a:rPr lang="en-US" sz="1200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https://www.rand.org/blog/rand</a:t>
            </a:r>
            <a:r>
              <a:rPr lang="en-US" sz="1200" dirty="0">
                <a:solidFill>
                  <a:srgbClr val="FFFFFF"/>
                </a:solidFill>
              </a:rPr>
              <a:t>	review/2018/06/supportive-housing-reduces-homelessness-and-</a:t>
            </a:r>
            <a:r>
              <a:rPr lang="en-US" sz="1200" dirty="0" err="1">
                <a:solidFill>
                  <a:srgbClr val="FFFFFF"/>
                </a:solidFill>
              </a:rPr>
              <a:t>lowers.html</a:t>
            </a:r>
            <a:endParaRPr lang="en-US" sz="1200" dirty="0">
              <a:solidFill>
                <a:srgbClr val="FFFFFF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Lozier, John. (n.d.). Housing is health care. </a:t>
            </a:r>
            <a:r>
              <a:rPr lang="en-US" sz="1200" i="1" dirty="0">
                <a:solidFill>
                  <a:schemeClr val="bg1"/>
                </a:solidFill>
              </a:rPr>
              <a:t>National Health Care for the Homeless Council. </a:t>
            </a:r>
            <a:r>
              <a:rPr lang="en-US" sz="1200" dirty="0" err="1">
                <a:solidFill>
                  <a:schemeClr val="bg1"/>
                </a:solidFill>
              </a:rPr>
              <a:t>www.nhchc.org</a:t>
            </a:r>
            <a:endParaRPr lang="en-US" sz="1200" dirty="0">
              <a:solidFill>
                <a:srgbClr val="FFFFFF"/>
              </a:solidFill>
            </a:endParaRPr>
          </a:p>
          <a:p>
            <a:r>
              <a:rPr lang="en-US" sz="1200" dirty="0">
                <a:solidFill>
                  <a:srgbClr val="FFFFFF"/>
                </a:solidFill>
              </a:rPr>
              <a:t>National Health Care for the Homeless Council. (August 2017). </a:t>
            </a:r>
            <a:r>
              <a:rPr lang="en-US" sz="1200" i="1" dirty="0">
                <a:solidFill>
                  <a:srgbClr val="FFFFFF"/>
                </a:solidFill>
              </a:rPr>
              <a:t>Demonstrating value: Measuring	the value and impact of the health care for the homeless grantees. </a:t>
            </a:r>
            <a:r>
              <a:rPr lang="en-US" sz="1200" dirty="0">
                <a:solidFill>
                  <a:srgbClr val="FFFFFF"/>
                </a:solidFill>
              </a:rPr>
              <a:t>Retrieved from	</a:t>
            </a:r>
            <a:r>
              <a:rPr lang="en-US" sz="1200" u="sng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https://www.nhchc.org/resources/general-information/fact-sheets/</a:t>
            </a:r>
            <a:endParaRPr lang="en-US" sz="1200" dirty="0">
              <a:solidFill>
                <a:schemeClr val="accent6"/>
              </a:solidFill>
            </a:endParaRPr>
          </a:p>
          <a:p>
            <a:r>
              <a:rPr lang="en-US" sz="1200" dirty="0">
                <a:solidFill>
                  <a:srgbClr val="FFFFFF"/>
                </a:solidFill>
              </a:rPr>
              <a:t>National Health Care for the Homeless Council. (October 2016). </a:t>
            </a:r>
            <a:r>
              <a:rPr lang="en-US" sz="1200" i="1" dirty="0">
                <a:solidFill>
                  <a:srgbClr val="FFFFFF"/>
                </a:solidFill>
              </a:rPr>
              <a:t>Social determinants of health:	Predictors of health among people without homes.</a:t>
            </a:r>
            <a:r>
              <a:rPr lang="en-US" sz="1200" dirty="0">
                <a:solidFill>
                  <a:srgbClr val="FFFFFF"/>
                </a:solidFill>
              </a:rPr>
              <a:t> Retrieved from	</a:t>
            </a:r>
            <a:r>
              <a:rPr lang="en-US" sz="1200" u="sng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https://www.nhchc.org/resources/general-information/fact-sheets/</a:t>
            </a:r>
            <a:endParaRPr lang="en-US" sz="1200" dirty="0">
              <a:solidFill>
                <a:schemeClr val="accent6"/>
              </a:solidFill>
            </a:endParaRPr>
          </a:p>
          <a:p>
            <a:r>
              <a:rPr lang="en-US" sz="1200" dirty="0">
                <a:solidFill>
                  <a:srgbClr val="FFFFFF"/>
                </a:solidFill>
              </a:rPr>
              <a:t>O’Connell, J. J., Oppenheimer, S. C., Judge, C. M., Taube, R. L., </a:t>
            </a:r>
            <a:r>
              <a:rPr lang="en-US" sz="1200" dirty="0" err="1">
                <a:solidFill>
                  <a:srgbClr val="FFFFFF"/>
                </a:solidFill>
              </a:rPr>
              <a:t>Blanchfield</a:t>
            </a:r>
            <a:r>
              <a:rPr lang="en-US" sz="1200" dirty="0">
                <a:solidFill>
                  <a:srgbClr val="FFFFFF"/>
                </a:solidFill>
              </a:rPr>
              <a:t>, B. B., Swain, S. E., &amp;	Koh, H. K. (2010). The Boston Health Care for the Homeless Program: A Public Health	Framework. </a:t>
            </a:r>
            <a:r>
              <a:rPr lang="en-US" sz="1200" i="1" dirty="0">
                <a:solidFill>
                  <a:srgbClr val="FFFFFF"/>
                </a:solidFill>
              </a:rPr>
              <a:t>American Journal of Public Health</a:t>
            </a:r>
            <a:r>
              <a:rPr lang="en-US" sz="1200" dirty="0">
                <a:solidFill>
                  <a:srgbClr val="FFFFFF"/>
                </a:solidFill>
              </a:rPr>
              <a:t>, </a:t>
            </a:r>
            <a:r>
              <a:rPr lang="en-US" sz="1200" i="1" dirty="0">
                <a:solidFill>
                  <a:srgbClr val="FFFFFF"/>
                </a:solidFill>
              </a:rPr>
              <a:t>100</a:t>
            </a:r>
            <a:r>
              <a:rPr lang="en-US" sz="1200" dirty="0">
                <a:solidFill>
                  <a:srgbClr val="FFFFFF"/>
                </a:solidFill>
              </a:rPr>
              <a:t>(8), 1400–1408.	</a:t>
            </a:r>
            <a:r>
              <a:rPr lang="en-US" sz="1200" u="sng" dirty="0">
                <a:solidFill>
                  <a:schemeClr val="accent6"/>
                </a:solidFill>
              </a:rPr>
              <a:t>http://</a:t>
            </a:r>
            <a:r>
              <a:rPr lang="en-US" sz="1200" u="sng" dirty="0" err="1">
                <a:solidFill>
                  <a:schemeClr val="accent6"/>
                </a:solidFill>
              </a:rPr>
              <a:t>doi.org</a:t>
            </a:r>
            <a:r>
              <a:rPr lang="en-US" sz="1200" u="sng" dirty="0">
                <a:solidFill>
                  <a:schemeClr val="accent6"/>
                </a:solidFill>
              </a:rPr>
              <a:t>/10.2105/AJPH.2009.173609</a:t>
            </a:r>
          </a:p>
          <a:p>
            <a:r>
              <a:rPr lang="en-US" sz="1200" dirty="0">
                <a:solidFill>
                  <a:srgbClr val="FFFFFF"/>
                </a:solidFill>
              </a:rPr>
              <a:t>White, B. M., Newman, S. D. (2014). Access to primary care services among the homeless: A	synthesis of	the literature using the equity of access to medical care framework. </a:t>
            </a:r>
            <a:r>
              <a:rPr lang="en-US" sz="1200" i="1" dirty="0">
                <a:solidFill>
                  <a:srgbClr val="FFFFFF"/>
                </a:solidFill>
              </a:rPr>
              <a:t>Journal of Primary Care &amp;	Community Health, </a:t>
            </a:r>
            <a:r>
              <a:rPr lang="en-US" sz="1200" dirty="0">
                <a:solidFill>
                  <a:srgbClr val="FFFFFF"/>
                </a:solidFill>
              </a:rPr>
              <a:t>6(2), 77-87.	</a:t>
            </a:r>
            <a:r>
              <a:rPr lang="en-US" sz="1200" dirty="0">
                <a:solidFill>
                  <a:schemeClr val="accent6"/>
                </a:solidFill>
              </a:rPr>
              <a:t>http://</a:t>
            </a:r>
            <a:r>
              <a:rPr lang="en-US" sz="1200" dirty="0" err="1">
                <a:solidFill>
                  <a:schemeClr val="accent6"/>
                </a:solidFill>
              </a:rPr>
              <a:t>journals.sagepub.com</a:t>
            </a:r>
            <a:r>
              <a:rPr lang="en-US" sz="1200" dirty="0">
                <a:solidFill>
                  <a:schemeClr val="accent6"/>
                </a:solidFill>
              </a:rPr>
              <a:t>/</a:t>
            </a:r>
            <a:r>
              <a:rPr lang="en-US" sz="1200" dirty="0" err="1">
                <a:solidFill>
                  <a:schemeClr val="accent6"/>
                </a:solidFill>
              </a:rPr>
              <a:t>doi</a:t>
            </a:r>
            <a:r>
              <a:rPr lang="en-US" sz="1200" dirty="0">
                <a:solidFill>
                  <a:schemeClr val="accent6"/>
                </a:solidFill>
              </a:rPr>
              <a:t>/pdf/10.1177/2150131914556122</a:t>
            </a:r>
          </a:p>
          <a:p>
            <a:endParaRPr lang="en-US" sz="1100" dirty="0">
              <a:solidFill>
                <a:srgbClr val="FFFFFF"/>
              </a:solidFill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6CFF18C-6EB4-0149-892F-640A80E34D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8203" b="7527"/>
          <a:stretch/>
        </p:blipFill>
        <p:spPr>
          <a:xfrm>
            <a:off x="7552944" y="2361630"/>
            <a:ext cx="3778286" cy="212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2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AF91B-577C-3046-8053-F38300037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Training</a:t>
            </a:r>
            <a:br>
              <a:rPr lang="en-US" dirty="0"/>
            </a:br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CF7D3-76BD-944E-91BA-AB86D6C4B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Compare practice frameworks for healthcare practitioners operating within a housing program</a:t>
            </a:r>
          </a:p>
          <a:p>
            <a:r>
              <a:rPr lang="en-US" sz="2400" dirty="0"/>
              <a:t>Analyze the differences between preventative healthcare versus reactive crisis interventions</a:t>
            </a:r>
          </a:p>
          <a:p>
            <a:r>
              <a:rPr lang="en-US" sz="2400" dirty="0"/>
              <a:t>Examine an interdisciplinary relationship between permanent supportive housing case management and healthcare clinicians</a:t>
            </a:r>
          </a:p>
          <a:p>
            <a:r>
              <a:rPr lang="en-US" sz="2400" dirty="0"/>
              <a:t>Demonstrate the ability to identify client-directed healthcare goals</a:t>
            </a:r>
          </a:p>
        </p:txBody>
      </p:sp>
    </p:spTree>
    <p:extLst>
      <p:ext uri="{BB962C8B-B14F-4D97-AF65-F5344CB8AC3E}">
        <p14:creationId xmlns:p14="http://schemas.microsoft.com/office/powerpoint/2010/main" val="1437529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9117B-86CC-AE47-A343-BA3D0A32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Fast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F7BC6-5931-2740-A7A7-03B7B3285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Due to the complex health needs of the homeless population, the average life expectancy is estimated between </a:t>
            </a:r>
            <a:r>
              <a:rPr lang="en-US" b="1" dirty="0">
                <a:solidFill>
                  <a:schemeClr val="accent1"/>
                </a:solidFill>
              </a:rPr>
              <a:t>42 and 52 years</a:t>
            </a:r>
            <a:r>
              <a:rPr lang="en-US" dirty="0"/>
              <a:t>, compared to 78 years in the general population. </a:t>
            </a:r>
          </a:p>
          <a:p>
            <a:r>
              <a:rPr lang="en-US" dirty="0"/>
              <a:t>The National Health Care for the Homeless Council (2008) estimates that </a:t>
            </a:r>
            <a:r>
              <a:rPr lang="en-US" b="1" dirty="0">
                <a:solidFill>
                  <a:schemeClr val="accent1"/>
                </a:solidFill>
              </a:rPr>
              <a:t>70%</a:t>
            </a:r>
            <a:r>
              <a:rPr lang="en-US" dirty="0"/>
              <a:t> of Health Care for the Homeless (HCH) clients do not have health insurance. </a:t>
            </a:r>
          </a:p>
          <a:p>
            <a:r>
              <a:rPr lang="en-US" dirty="0"/>
              <a:t>Individuals experiencing homelessness with six or more emergency room visits accounted for </a:t>
            </a:r>
            <a:r>
              <a:rPr lang="en-US" dirty="0">
                <a:solidFill>
                  <a:schemeClr val="accent1"/>
                </a:solidFill>
              </a:rPr>
              <a:t>73% of all emergency room </a:t>
            </a:r>
            <a:r>
              <a:rPr lang="en-US" dirty="0"/>
              <a:t>visits in a cohort of nearly 6500 total homeless patients. </a:t>
            </a:r>
            <a:br>
              <a:rPr lang="en-US" dirty="0"/>
            </a:br>
            <a:r>
              <a:rPr lang="en-US" i="1" dirty="0"/>
              <a:t>National Health Care for the Homeless Council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6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E82EC-8335-9448-BE66-A66C5DBB0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Healthcare Frameworks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A6D9FD-F7DC-094A-8992-66FCD40B7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7912" y="874731"/>
            <a:ext cx="3474720" cy="807720"/>
          </a:xfrm>
        </p:spPr>
        <p:txBody>
          <a:bodyPr/>
          <a:lstStyle/>
          <a:p>
            <a:r>
              <a:rPr lang="en-US" dirty="0"/>
              <a:t>Public Health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4DA31-99FC-7146-8A97-B041256EC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7912" y="1786273"/>
            <a:ext cx="3474720" cy="38915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patient-center, multisector service delivery model for homeless populations</a:t>
            </a:r>
          </a:p>
          <a:p>
            <a:r>
              <a:rPr lang="en-US" dirty="0"/>
              <a:t>Designed to capture the dimensions of prevention, treatment, and continuity of care </a:t>
            </a:r>
          </a:p>
          <a:p>
            <a:r>
              <a:rPr lang="en-US" dirty="0"/>
              <a:t>Core Functions:</a:t>
            </a:r>
          </a:p>
          <a:p>
            <a:pPr lvl="1"/>
            <a:r>
              <a:rPr lang="en-US" dirty="0"/>
              <a:t>1. Assessment</a:t>
            </a:r>
          </a:p>
          <a:p>
            <a:pPr lvl="1"/>
            <a:r>
              <a:rPr lang="en-US" dirty="0"/>
              <a:t>2. Policy Development</a:t>
            </a:r>
          </a:p>
          <a:p>
            <a:pPr lvl="1"/>
            <a:r>
              <a:rPr lang="en-US" dirty="0"/>
              <a:t>3. Assurance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9C0C3B-75BD-C54A-8D6D-D4AB5737A8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Equity of Access to Medical Care Framework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1D5883-388C-694D-97BE-6046C4CDD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4698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Evaluating the effect of health care policies and programs </a:t>
            </a:r>
          </a:p>
          <a:p>
            <a:r>
              <a:rPr lang="en-US" dirty="0"/>
              <a:t>Developing, implementing, and evaluation “homeless-sensitive” care training programs</a:t>
            </a:r>
          </a:p>
          <a:p>
            <a:r>
              <a:rPr lang="en-US" dirty="0"/>
              <a:t>Core Functions &amp; Beliefs:</a:t>
            </a:r>
          </a:p>
          <a:p>
            <a:pPr lvl="1"/>
            <a:r>
              <a:rPr lang="en-US" dirty="0"/>
              <a:t>1. Health care is a human right</a:t>
            </a:r>
          </a:p>
          <a:p>
            <a:pPr lvl="1"/>
            <a:r>
              <a:rPr lang="en-US" dirty="0"/>
              <a:t>2. Health care resources are limited</a:t>
            </a:r>
          </a:p>
          <a:p>
            <a:pPr lvl="1"/>
            <a:r>
              <a:rPr lang="en-US" dirty="0"/>
              <a:t>3. Health care policy must allocate resources equitably</a:t>
            </a:r>
          </a:p>
        </p:txBody>
      </p:sp>
    </p:spTree>
    <p:extLst>
      <p:ext uri="{BB962C8B-B14F-4D97-AF65-F5344CB8AC3E}">
        <p14:creationId xmlns:p14="http://schemas.microsoft.com/office/powerpoint/2010/main" val="111295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B255B-130E-DD42-97B2-0A04CC8A5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Preventative vs Reactive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DB4C9-3053-C447-B30C-818DC5D7B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 Angeles County health department has made it’s mission to end homelessness and provide access to healthcare. </a:t>
            </a:r>
          </a:p>
          <a:p>
            <a:pPr marL="0" indent="0">
              <a:buNone/>
            </a:pPr>
            <a:r>
              <a:rPr lang="en-US" dirty="0"/>
              <a:t>Participants needed:</a:t>
            </a:r>
          </a:p>
          <a:p>
            <a:pPr lvl="1"/>
            <a:r>
              <a:rPr lang="en-US" dirty="0"/>
              <a:t>Fewer mental-health check-ups</a:t>
            </a:r>
          </a:p>
          <a:p>
            <a:pPr lvl="1"/>
            <a:r>
              <a:rPr lang="en-US" dirty="0"/>
              <a:t>Fewer crisis interventions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Fewer months of county general-relief financial support</a:t>
            </a:r>
          </a:p>
          <a:p>
            <a:r>
              <a:rPr lang="en-US" dirty="0"/>
              <a:t>Participants made nearly 70% fewer visits to the ER in the year after moving into supportive housing</a:t>
            </a:r>
          </a:p>
          <a:p>
            <a:pPr lvl="1"/>
            <a:r>
              <a:rPr lang="en-US" dirty="0"/>
              <a:t>AND spent 75% less time in the hospital</a:t>
            </a:r>
          </a:p>
        </p:txBody>
      </p:sp>
    </p:spTree>
    <p:extLst>
      <p:ext uri="{BB962C8B-B14F-4D97-AF65-F5344CB8AC3E}">
        <p14:creationId xmlns:p14="http://schemas.microsoft.com/office/powerpoint/2010/main" val="3988923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54C990-9493-43C5-A08F-2B9A55F7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76A2F0-4868-448D-8624-668A960A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31750" cap="sq">
            <a:solidFill>
              <a:srgbClr val="8042B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2FCF0-A7B9-F74E-97EB-F4D5F41D9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704" y="804334"/>
            <a:ext cx="5170591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01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18A3AA-F091-324F-B599-1524AA74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spc="-100" dirty="0">
                <a:solidFill>
                  <a:schemeClr val="bg1"/>
                </a:solidFill>
              </a:rPr>
              <a:t>Interdisciplinary team approach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65C561CE-2014-40AB-A581-898529F42A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936005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3632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18A3AA-F091-324F-B599-1524AA74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298448"/>
            <a:ext cx="3945063" cy="32552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spc="-100" dirty="0"/>
              <a:t>Interdisciplinary team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5B78E-D57A-084F-A528-E0B9FC2C6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157" y="3827284"/>
            <a:ext cx="3228521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1: Identifying Social Determinants of Health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C37129-67AF-554E-A1F9-6A0A21567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699" y="759599"/>
            <a:ext cx="4331152" cy="533065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1128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18A3AA-F091-324F-B599-1524AA74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spc="-100"/>
              <a:t>Interdisciplinary team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5B78E-D57A-084F-A528-E0B9FC2C6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0015" y="4670246"/>
            <a:ext cx="3228521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1: Identifying Social Determinants of Health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D94DC3-CF2A-B340-9B41-EAA1AEF76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362" y="759599"/>
            <a:ext cx="4317826" cy="533065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66023506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{9159F609-2E59-B44E-B7F4-BBF46E518A5B}tf10001124</Template>
  <TotalTime>13119</TotalTime>
  <Words>468</Words>
  <Application>Microsoft Macintosh PowerPoint</Application>
  <PresentationFormat>Widescreen</PresentationFormat>
  <Paragraphs>62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Corbel</vt:lpstr>
      <vt:lpstr>Wingdings 2</vt:lpstr>
      <vt:lpstr>Frame</vt:lpstr>
      <vt:lpstr>Holistic Care: Combining Housing with Healthcare</vt:lpstr>
      <vt:lpstr>4 Training Objectives</vt:lpstr>
      <vt:lpstr>Fast Facts</vt:lpstr>
      <vt:lpstr>Healthcare Frameworks</vt:lpstr>
      <vt:lpstr>Preventative vs Reactive Healthcare</vt:lpstr>
      <vt:lpstr>PowerPoint Presentation</vt:lpstr>
      <vt:lpstr>Interdisciplinary team approach</vt:lpstr>
      <vt:lpstr>Interdisciplinary team approach</vt:lpstr>
      <vt:lpstr>Interdisciplinary team approach</vt:lpstr>
      <vt:lpstr>Interdisciplinary team approach</vt:lpstr>
      <vt:lpstr>Interdisciplinary team approach</vt:lpstr>
      <vt:lpstr>APA Citation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Hennecke</dc:creator>
  <cp:lastModifiedBy>Katherine Hennecke</cp:lastModifiedBy>
  <cp:revision>29</cp:revision>
  <cp:lastPrinted>2018-09-25T13:02:37Z</cp:lastPrinted>
  <dcterms:created xsi:type="dcterms:W3CDTF">2018-09-11T12:15:43Z</dcterms:created>
  <dcterms:modified xsi:type="dcterms:W3CDTF">2018-09-25T13:04:47Z</dcterms:modified>
</cp:coreProperties>
</file>