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69" r:id="rId4"/>
    <p:sldId id="270" r:id="rId5"/>
    <p:sldId id="264" r:id="rId6"/>
    <p:sldId id="260" r:id="rId7"/>
    <p:sldId id="262" r:id="rId8"/>
    <p:sldId id="266" r:id="rId9"/>
    <p:sldId id="263" r:id="rId10"/>
    <p:sldId id="265" r:id="rId11"/>
    <p:sldId id="273" r:id="rId12"/>
    <p:sldId id="267" r:id="rId13"/>
    <p:sldId id="268" r:id="rId14"/>
    <p:sldId id="274" r:id="rId15"/>
    <p:sldId id="259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34D39-9FF0-49C2-9AEA-E38740DD608D}" v="1100" dt="2018-08-27T23:24:54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CD250-1A41-401D-9C69-067BCBA5B36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7A5358-D6E5-465A-A16B-8A1B6924DC77}">
      <dgm:prSet/>
      <dgm:spPr/>
      <dgm:t>
        <a:bodyPr/>
        <a:lstStyle/>
        <a:p>
          <a:r>
            <a:rPr lang="en-US" dirty="0"/>
            <a:t>Explain the purpose of coordinated assessment.</a:t>
          </a:r>
        </a:p>
      </dgm:t>
    </dgm:pt>
    <dgm:pt modelId="{9F1F5573-3A67-4C72-BD3F-1363E158505D}" type="parTrans" cxnId="{80B16353-8C2F-4A3F-B9AE-8D9A4BF9C908}">
      <dgm:prSet/>
      <dgm:spPr/>
      <dgm:t>
        <a:bodyPr/>
        <a:lstStyle/>
        <a:p>
          <a:endParaRPr lang="en-US"/>
        </a:p>
      </dgm:t>
    </dgm:pt>
    <dgm:pt modelId="{FEC1C4A3-C645-4DCC-A2A0-E0505BC03A97}" type="sibTrans" cxnId="{80B16353-8C2F-4A3F-B9AE-8D9A4BF9C908}">
      <dgm:prSet/>
      <dgm:spPr/>
      <dgm:t>
        <a:bodyPr/>
        <a:lstStyle/>
        <a:p>
          <a:endParaRPr lang="en-US"/>
        </a:p>
      </dgm:t>
    </dgm:pt>
    <dgm:pt modelId="{9C03A71A-D414-495C-8FCA-8EDA3049036E}">
      <dgm:prSet/>
      <dgm:spPr/>
      <dgm:t>
        <a:bodyPr/>
        <a:lstStyle/>
        <a:p>
          <a:r>
            <a:rPr lang="en-US" dirty="0"/>
            <a:t>Regulatory Background</a:t>
          </a:r>
        </a:p>
      </dgm:t>
    </dgm:pt>
    <dgm:pt modelId="{6E671DF4-B7DF-4A13-A704-1DD89497EF4B}" type="parTrans" cxnId="{BD819AC8-4D35-419F-9385-29D4FDFFF111}">
      <dgm:prSet/>
      <dgm:spPr/>
      <dgm:t>
        <a:bodyPr/>
        <a:lstStyle/>
        <a:p>
          <a:endParaRPr lang="en-US"/>
        </a:p>
      </dgm:t>
    </dgm:pt>
    <dgm:pt modelId="{39ACCD4E-D247-4313-93B8-0411139C941C}" type="sibTrans" cxnId="{BD819AC8-4D35-419F-9385-29D4FDFFF111}">
      <dgm:prSet/>
      <dgm:spPr/>
      <dgm:t>
        <a:bodyPr/>
        <a:lstStyle/>
        <a:p>
          <a:endParaRPr lang="en-US"/>
        </a:p>
      </dgm:t>
    </dgm:pt>
    <dgm:pt modelId="{B9E859CC-2E57-4F32-9035-D9B4C221CB23}">
      <dgm:prSet/>
      <dgm:spPr/>
      <dgm:t>
        <a:bodyPr/>
        <a:lstStyle/>
        <a:p>
          <a:r>
            <a:rPr lang="en-US" dirty="0"/>
            <a:t>Understand how the CA functions systemically</a:t>
          </a:r>
        </a:p>
      </dgm:t>
    </dgm:pt>
    <dgm:pt modelId="{0BF0BE52-6694-4BDC-8336-881873623151}" type="parTrans" cxnId="{F75EE880-08E8-4B10-81C2-969122372602}">
      <dgm:prSet/>
      <dgm:spPr/>
      <dgm:t>
        <a:bodyPr/>
        <a:lstStyle/>
        <a:p>
          <a:endParaRPr lang="en-US"/>
        </a:p>
      </dgm:t>
    </dgm:pt>
    <dgm:pt modelId="{BD747405-7A8C-435D-B675-DE35CF5B56A9}" type="sibTrans" cxnId="{F75EE880-08E8-4B10-81C2-969122372602}">
      <dgm:prSet/>
      <dgm:spPr/>
      <dgm:t>
        <a:bodyPr/>
        <a:lstStyle/>
        <a:p>
          <a:endParaRPr lang="en-US"/>
        </a:p>
      </dgm:t>
    </dgm:pt>
    <dgm:pt modelId="{12BA5EDC-0416-4BC6-B28D-5A90D2F578CF}" type="pres">
      <dgm:prSet presAssocID="{2EECD250-1A41-401D-9C69-067BCBA5B3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C4A898-9472-45FC-AA8F-095E3987A5D2}" type="pres">
      <dgm:prSet presAssocID="{907A5358-D6E5-465A-A16B-8A1B6924DC77}" presName="hierRoot1" presStyleCnt="0"/>
      <dgm:spPr/>
    </dgm:pt>
    <dgm:pt modelId="{502ACFD4-3F8E-4806-946E-C0225A7FEE4A}" type="pres">
      <dgm:prSet presAssocID="{907A5358-D6E5-465A-A16B-8A1B6924DC77}" presName="composite" presStyleCnt="0"/>
      <dgm:spPr/>
    </dgm:pt>
    <dgm:pt modelId="{99E1585C-DB28-4186-A793-7A4D69A7DCD4}" type="pres">
      <dgm:prSet presAssocID="{907A5358-D6E5-465A-A16B-8A1B6924DC77}" presName="background" presStyleLbl="node0" presStyleIdx="0" presStyleCnt="3"/>
      <dgm:spPr/>
    </dgm:pt>
    <dgm:pt modelId="{9846A8B5-6F83-4AA0-A158-81BAFC7A6FC0}" type="pres">
      <dgm:prSet presAssocID="{907A5358-D6E5-465A-A16B-8A1B6924DC77}" presName="text" presStyleLbl="fgAcc0" presStyleIdx="0" presStyleCnt="3">
        <dgm:presLayoutVars>
          <dgm:chPref val="3"/>
        </dgm:presLayoutVars>
      </dgm:prSet>
      <dgm:spPr/>
    </dgm:pt>
    <dgm:pt modelId="{FB3CEA57-549E-4BAB-8E58-88DFFBBDAF55}" type="pres">
      <dgm:prSet presAssocID="{907A5358-D6E5-465A-A16B-8A1B6924DC77}" presName="hierChild2" presStyleCnt="0"/>
      <dgm:spPr/>
    </dgm:pt>
    <dgm:pt modelId="{C6C331E1-F15C-40C9-B354-6F7C1524A685}" type="pres">
      <dgm:prSet presAssocID="{9C03A71A-D414-495C-8FCA-8EDA3049036E}" presName="hierRoot1" presStyleCnt="0"/>
      <dgm:spPr/>
    </dgm:pt>
    <dgm:pt modelId="{4EE7E1C1-5667-40FA-AD20-6F503FAB5D13}" type="pres">
      <dgm:prSet presAssocID="{9C03A71A-D414-495C-8FCA-8EDA3049036E}" presName="composite" presStyleCnt="0"/>
      <dgm:spPr/>
    </dgm:pt>
    <dgm:pt modelId="{D6AC7FA8-3E82-415D-B896-8F9714DAD4AA}" type="pres">
      <dgm:prSet presAssocID="{9C03A71A-D414-495C-8FCA-8EDA3049036E}" presName="background" presStyleLbl="node0" presStyleIdx="1" presStyleCnt="3"/>
      <dgm:spPr/>
    </dgm:pt>
    <dgm:pt modelId="{1D304699-151E-466B-94FF-3B3697DB61C8}" type="pres">
      <dgm:prSet presAssocID="{9C03A71A-D414-495C-8FCA-8EDA3049036E}" presName="text" presStyleLbl="fgAcc0" presStyleIdx="1" presStyleCnt="3">
        <dgm:presLayoutVars>
          <dgm:chPref val="3"/>
        </dgm:presLayoutVars>
      </dgm:prSet>
      <dgm:spPr/>
    </dgm:pt>
    <dgm:pt modelId="{7E868205-D810-46E2-8F7D-E82FFE65960B}" type="pres">
      <dgm:prSet presAssocID="{9C03A71A-D414-495C-8FCA-8EDA3049036E}" presName="hierChild2" presStyleCnt="0"/>
      <dgm:spPr/>
    </dgm:pt>
    <dgm:pt modelId="{FEDC33E8-7270-431D-8062-E3ACCCEC2C10}" type="pres">
      <dgm:prSet presAssocID="{B9E859CC-2E57-4F32-9035-D9B4C221CB23}" presName="hierRoot1" presStyleCnt="0"/>
      <dgm:spPr/>
    </dgm:pt>
    <dgm:pt modelId="{288056FB-77EE-4223-9C78-493A225D07E8}" type="pres">
      <dgm:prSet presAssocID="{B9E859CC-2E57-4F32-9035-D9B4C221CB23}" presName="composite" presStyleCnt="0"/>
      <dgm:spPr/>
    </dgm:pt>
    <dgm:pt modelId="{C4C7592C-35FF-4E7C-B3DA-7290AB8D02CE}" type="pres">
      <dgm:prSet presAssocID="{B9E859CC-2E57-4F32-9035-D9B4C221CB23}" presName="background" presStyleLbl="node0" presStyleIdx="2" presStyleCnt="3"/>
      <dgm:spPr/>
    </dgm:pt>
    <dgm:pt modelId="{D19B27E8-DBE0-4F7A-8FE6-29B4224C9D71}" type="pres">
      <dgm:prSet presAssocID="{B9E859CC-2E57-4F32-9035-D9B4C221CB23}" presName="text" presStyleLbl="fgAcc0" presStyleIdx="2" presStyleCnt="3" custLinFactNeighborX="-3624" custLinFactNeighborY="2322">
        <dgm:presLayoutVars>
          <dgm:chPref val="3"/>
        </dgm:presLayoutVars>
      </dgm:prSet>
      <dgm:spPr/>
    </dgm:pt>
    <dgm:pt modelId="{0FA372C1-D219-496A-B0EC-DA2E7A876B31}" type="pres">
      <dgm:prSet presAssocID="{B9E859CC-2E57-4F32-9035-D9B4C221CB23}" presName="hierChild2" presStyleCnt="0"/>
      <dgm:spPr/>
    </dgm:pt>
  </dgm:ptLst>
  <dgm:cxnLst>
    <dgm:cxn modelId="{87223A1D-4D72-4B01-AB4B-B802EAF10F7B}" type="presOf" srcId="{907A5358-D6E5-465A-A16B-8A1B6924DC77}" destId="{9846A8B5-6F83-4AA0-A158-81BAFC7A6FC0}" srcOrd="0" destOrd="0" presId="urn:microsoft.com/office/officeart/2005/8/layout/hierarchy1"/>
    <dgm:cxn modelId="{80B16353-8C2F-4A3F-B9AE-8D9A4BF9C908}" srcId="{2EECD250-1A41-401D-9C69-067BCBA5B36F}" destId="{907A5358-D6E5-465A-A16B-8A1B6924DC77}" srcOrd="0" destOrd="0" parTransId="{9F1F5573-3A67-4C72-BD3F-1363E158505D}" sibTransId="{FEC1C4A3-C645-4DCC-A2A0-E0505BC03A97}"/>
    <dgm:cxn modelId="{F75EE880-08E8-4B10-81C2-969122372602}" srcId="{2EECD250-1A41-401D-9C69-067BCBA5B36F}" destId="{B9E859CC-2E57-4F32-9035-D9B4C221CB23}" srcOrd="2" destOrd="0" parTransId="{0BF0BE52-6694-4BDC-8336-881873623151}" sibTransId="{BD747405-7A8C-435D-B675-DE35CF5B56A9}"/>
    <dgm:cxn modelId="{BD819AC8-4D35-419F-9385-29D4FDFFF111}" srcId="{2EECD250-1A41-401D-9C69-067BCBA5B36F}" destId="{9C03A71A-D414-495C-8FCA-8EDA3049036E}" srcOrd="1" destOrd="0" parTransId="{6E671DF4-B7DF-4A13-A704-1DD89497EF4B}" sibTransId="{39ACCD4E-D247-4313-93B8-0411139C941C}"/>
    <dgm:cxn modelId="{A5C417CA-F773-4439-BEA3-94649326FD32}" type="presOf" srcId="{2EECD250-1A41-401D-9C69-067BCBA5B36F}" destId="{12BA5EDC-0416-4BC6-B28D-5A90D2F578CF}" srcOrd="0" destOrd="0" presId="urn:microsoft.com/office/officeart/2005/8/layout/hierarchy1"/>
    <dgm:cxn modelId="{1E8785F0-4949-491C-A3E2-1991CE250A8C}" type="presOf" srcId="{B9E859CC-2E57-4F32-9035-D9B4C221CB23}" destId="{D19B27E8-DBE0-4F7A-8FE6-29B4224C9D71}" srcOrd="0" destOrd="0" presId="urn:microsoft.com/office/officeart/2005/8/layout/hierarchy1"/>
    <dgm:cxn modelId="{7DF4BAFA-94E8-4A4F-AE7B-D251C7A13FD3}" type="presOf" srcId="{9C03A71A-D414-495C-8FCA-8EDA3049036E}" destId="{1D304699-151E-466B-94FF-3B3697DB61C8}" srcOrd="0" destOrd="0" presId="urn:microsoft.com/office/officeart/2005/8/layout/hierarchy1"/>
    <dgm:cxn modelId="{EF31EE97-7BF0-4035-AC17-68F065E5F2C5}" type="presParOf" srcId="{12BA5EDC-0416-4BC6-B28D-5A90D2F578CF}" destId="{27C4A898-9472-45FC-AA8F-095E3987A5D2}" srcOrd="0" destOrd="0" presId="urn:microsoft.com/office/officeart/2005/8/layout/hierarchy1"/>
    <dgm:cxn modelId="{DF1AFBB7-F7A6-4C55-8CC9-A11EA9B5145A}" type="presParOf" srcId="{27C4A898-9472-45FC-AA8F-095E3987A5D2}" destId="{502ACFD4-3F8E-4806-946E-C0225A7FEE4A}" srcOrd="0" destOrd="0" presId="urn:microsoft.com/office/officeart/2005/8/layout/hierarchy1"/>
    <dgm:cxn modelId="{E020332A-C20E-4A5F-AE93-B70AA4F8D85D}" type="presParOf" srcId="{502ACFD4-3F8E-4806-946E-C0225A7FEE4A}" destId="{99E1585C-DB28-4186-A793-7A4D69A7DCD4}" srcOrd="0" destOrd="0" presId="urn:microsoft.com/office/officeart/2005/8/layout/hierarchy1"/>
    <dgm:cxn modelId="{6E4071F5-B22B-429E-A24E-5712B98B8E1D}" type="presParOf" srcId="{502ACFD4-3F8E-4806-946E-C0225A7FEE4A}" destId="{9846A8B5-6F83-4AA0-A158-81BAFC7A6FC0}" srcOrd="1" destOrd="0" presId="urn:microsoft.com/office/officeart/2005/8/layout/hierarchy1"/>
    <dgm:cxn modelId="{4185856C-43B2-44CC-A9E6-1AF0D1ACB23F}" type="presParOf" srcId="{27C4A898-9472-45FC-AA8F-095E3987A5D2}" destId="{FB3CEA57-549E-4BAB-8E58-88DFFBBDAF55}" srcOrd="1" destOrd="0" presId="urn:microsoft.com/office/officeart/2005/8/layout/hierarchy1"/>
    <dgm:cxn modelId="{83DEDDF5-40D6-4B6C-B227-68B489D678FC}" type="presParOf" srcId="{12BA5EDC-0416-4BC6-B28D-5A90D2F578CF}" destId="{C6C331E1-F15C-40C9-B354-6F7C1524A685}" srcOrd="1" destOrd="0" presId="urn:microsoft.com/office/officeart/2005/8/layout/hierarchy1"/>
    <dgm:cxn modelId="{FA7D4C46-D175-4905-B823-631868C9D68D}" type="presParOf" srcId="{C6C331E1-F15C-40C9-B354-6F7C1524A685}" destId="{4EE7E1C1-5667-40FA-AD20-6F503FAB5D13}" srcOrd="0" destOrd="0" presId="urn:microsoft.com/office/officeart/2005/8/layout/hierarchy1"/>
    <dgm:cxn modelId="{DF55DD26-DE34-4DC8-A602-55D9D4A088AB}" type="presParOf" srcId="{4EE7E1C1-5667-40FA-AD20-6F503FAB5D13}" destId="{D6AC7FA8-3E82-415D-B896-8F9714DAD4AA}" srcOrd="0" destOrd="0" presId="urn:microsoft.com/office/officeart/2005/8/layout/hierarchy1"/>
    <dgm:cxn modelId="{4A921C1C-074B-4292-A674-BFF31921258D}" type="presParOf" srcId="{4EE7E1C1-5667-40FA-AD20-6F503FAB5D13}" destId="{1D304699-151E-466B-94FF-3B3697DB61C8}" srcOrd="1" destOrd="0" presId="urn:microsoft.com/office/officeart/2005/8/layout/hierarchy1"/>
    <dgm:cxn modelId="{A4FC7EED-6631-4CF1-B6E1-7B4DA9FA4B5D}" type="presParOf" srcId="{C6C331E1-F15C-40C9-B354-6F7C1524A685}" destId="{7E868205-D810-46E2-8F7D-E82FFE65960B}" srcOrd="1" destOrd="0" presId="urn:microsoft.com/office/officeart/2005/8/layout/hierarchy1"/>
    <dgm:cxn modelId="{1D5D8170-A0E6-4201-BF6B-DB748B18968E}" type="presParOf" srcId="{12BA5EDC-0416-4BC6-B28D-5A90D2F578CF}" destId="{FEDC33E8-7270-431D-8062-E3ACCCEC2C10}" srcOrd="2" destOrd="0" presId="urn:microsoft.com/office/officeart/2005/8/layout/hierarchy1"/>
    <dgm:cxn modelId="{F86A9BBA-A789-4C0D-B560-A4A1BD544408}" type="presParOf" srcId="{FEDC33E8-7270-431D-8062-E3ACCCEC2C10}" destId="{288056FB-77EE-4223-9C78-493A225D07E8}" srcOrd="0" destOrd="0" presId="urn:microsoft.com/office/officeart/2005/8/layout/hierarchy1"/>
    <dgm:cxn modelId="{40EC7FAC-6440-4BF8-A3A5-9EC0ECA769F2}" type="presParOf" srcId="{288056FB-77EE-4223-9C78-493A225D07E8}" destId="{C4C7592C-35FF-4E7C-B3DA-7290AB8D02CE}" srcOrd="0" destOrd="0" presId="urn:microsoft.com/office/officeart/2005/8/layout/hierarchy1"/>
    <dgm:cxn modelId="{08D54953-1D45-4B16-A2C1-4BA08350C556}" type="presParOf" srcId="{288056FB-77EE-4223-9C78-493A225D07E8}" destId="{D19B27E8-DBE0-4F7A-8FE6-29B4224C9D71}" srcOrd="1" destOrd="0" presId="urn:microsoft.com/office/officeart/2005/8/layout/hierarchy1"/>
    <dgm:cxn modelId="{A9270139-7C00-4BD1-BAF8-43D886F1E2E6}" type="presParOf" srcId="{FEDC33E8-7270-431D-8062-E3ACCCEC2C10}" destId="{0FA372C1-D219-496A-B0EC-DA2E7A876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4EB94-3611-483C-A1F3-5403A78232A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6D2911-0899-4123-A3E8-6950D002A7BC}">
      <dgm:prSet/>
      <dgm:spPr/>
      <dgm:t>
        <a:bodyPr/>
        <a:lstStyle/>
        <a:p>
          <a:r>
            <a:rPr lang="en-US" dirty="0"/>
            <a:t>Is a SSO (supportive Services Only) </a:t>
          </a:r>
        </a:p>
      </dgm:t>
    </dgm:pt>
    <dgm:pt modelId="{30856291-3305-4D71-A60B-1B2A43EF0EE1}" type="parTrans" cxnId="{9B54FE44-E348-45B5-BF7B-7AC12EE92023}">
      <dgm:prSet/>
      <dgm:spPr/>
      <dgm:t>
        <a:bodyPr/>
        <a:lstStyle/>
        <a:p>
          <a:endParaRPr lang="en-US"/>
        </a:p>
      </dgm:t>
    </dgm:pt>
    <dgm:pt modelId="{A701A149-D731-482F-B41D-36D808C23DC4}" type="sibTrans" cxnId="{9B54FE44-E348-45B5-BF7B-7AC12EE92023}">
      <dgm:prSet/>
      <dgm:spPr/>
      <dgm:t>
        <a:bodyPr/>
        <a:lstStyle/>
        <a:p>
          <a:endParaRPr lang="en-US"/>
        </a:p>
      </dgm:t>
    </dgm:pt>
    <dgm:pt modelId="{E2D9A293-2F58-4366-885B-472060DAD263}">
      <dgm:prSet/>
      <dgm:spPr/>
      <dgm:t>
        <a:bodyPr/>
        <a:lstStyle/>
        <a:p>
          <a:r>
            <a:rPr lang="en-US" dirty="0"/>
            <a:t>24 CFR 578.7(a)(8)</a:t>
          </a:r>
        </a:p>
      </dgm:t>
    </dgm:pt>
    <dgm:pt modelId="{FC165A9A-79FF-4B39-9932-5165D7C2BF7A}" type="parTrans" cxnId="{ABC45F8E-3278-412D-ADE5-73FBA1B4C4BC}">
      <dgm:prSet/>
      <dgm:spPr/>
      <dgm:t>
        <a:bodyPr/>
        <a:lstStyle/>
        <a:p>
          <a:endParaRPr lang="en-US"/>
        </a:p>
      </dgm:t>
    </dgm:pt>
    <dgm:pt modelId="{27EFD04E-C514-4CBE-8E06-F43B67A8A2D4}" type="sibTrans" cxnId="{ABC45F8E-3278-412D-ADE5-73FBA1B4C4BC}">
      <dgm:prSet/>
      <dgm:spPr/>
      <dgm:t>
        <a:bodyPr/>
        <a:lstStyle/>
        <a:p>
          <a:endParaRPr lang="en-US"/>
        </a:p>
      </dgm:t>
    </dgm:pt>
    <dgm:pt modelId="{B1184E6A-78B2-4CFA-B96F-19538EDC2B6D}">
      <dgm:prSet custT="1"/>
      <dgm:spPr/>
      <dgm:t>
        <a:bodyPr/>
        <a:lstStyle/>
        <a:p>
          <a:r>
            <a:rPr lang="en-US" sz="2000" dirty="0"/>
            <a:t>Established in 2012 Interim Rule &amp; 2011 ESG Interim Rule</a:t>
          </a:r>
        </a:p>
      </dgm:t>
    </dgm:pt>
    <dgm:pt modelId="{F9A098E2-4B98-43DB-AD58-E5696AB54876}" type="parTrans" cxnId="{5853BE12-D055-437A-B8F8-914AA27CC530}">
      <dgm:prSet/>
      <dgm:spPr/>
      <dgm:t>
        <a:bodyPr/>
        <a:lstStyle/>
        <a:p>
          <a:endParaRPr lang="en-US"/>
        </a:p>
      </dgm:t>
    </dgm:pt>
    <dgm:pt modelId="{96958993-D168-4B46-A11C-C3D5C035AFA6}" type="sibTrans" cxnId="{5853BE12-D055-437A-B8F8-914AA27CC530}">
      <dgm:prSet/>
      <dgm:spPr/>
      <dgm:t>
        <a:bodyPr/>
        <a:lstStyle/>
        <a:p>
          <a:endParaRPr lang="en-US"/>
        </a:p>
      </dgm:t>
    </dgm:pt>
    <dgm:pt modelId="{D84A6E85-7039-4B31-A24C-BCC2DA76C6A0}" type="pres">
      <dgm:prSet presAssocID="{A0B4EB94-3611-483C-A1F3-5403A78232AA}" presName="Name0" presStyleCnt="0">
        <dgm:presLayoutVars>
          <dgm:dir/>
          <dgm:animLvl val="lvl"/>
          <dgm:resizeHandles val="exact"/>
        </dgm:presLayoutVars>
      </dgm:prSet>
      <dgm:spPr/>
    </dgm:pt>
    <dgm:pt modelId="{AED59C24-48F9-457F-A91E-F2212B16FBF7}" type="pres">
      <dgm:prSet presAssocID="{696D2911-0899-4123-A3E8-6950D002A7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183B207-BB17-4E59-B4BA-B7AFADF6914E}" type="pres">
      <dgm:prSet presAssocID="{A701A149-D731-482F-B41D-36D808C23DC4}" presName="parTxOnlySpace" presStyleCnt="0"/>
      <dgm:spPr/>
    </dgm:pt>
    <dgm:pt modelId="{99DFE99B-42C2-423F-8B7D-1DBFADFD9749}" type="pres">
      <dgm:prSet presAssocID="{E2D9A293-2F58-4366-885B-472060DAD26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9AEAB0F-187C-493A-B3AF-9F3C19A162B9}" type="pres">
      <dgm:prSet presAssocID="{27EFD04E-C514-4CBE-8E06-F43B67A8A2D4}" presName="parTxOnlySpace" presStyleCnt="0"/>
      <dgm:spPr/>
    </dgm:pt>
    <dgm:pt modelId="{7D52AF6E-0AA9-4400-816A-45FE9FA0227E}" type="pres">
      <dgm:prSet presAssocID="{B1184E6A-78B2-4CFA-B96F-19538EDC2B6D}" presName="parTxOnly" presStyleLbl="node1" presStyleIdx="2" presStyleCnt="3" custLinFactNeighborX="53929" custLinFactNeighborY="757">
        <dgm:presLayoutVars>
          <dgm:chMax val="0"/>
          <dgm:chPref val="0"/>
          <dgm:bulletEnabled val="1"/>
        </dgm:presLayoutVars>
      </dgm:prSet>
      <dgm:spPr/>
    </dgm:pt>
  </dgm:ptLst>
  <dgm:cxnLst>
    <dgm:cxn modelId="{5853BE12-D055-437A-B8F8-914AA27CC530}" srcId="{A0B4EB94-3611-483C-A1F3-5403A78232AA}" destId="{B1184E6A-78B2-4CFA-B96F-19538EDC2B6D}" srcOrd="2" destOrd="0" parTransId="{F9A098E2-4B98-43DB-AD58-E5696AB54876}" sibTransId="{96958993-D168-4B46-A11C-C3D5C035AFA6}"/>
    <dgm:cxn modelId="{5D25F41C-1FCC-4D56-AA3F-D7F743F542E5}" type="presOf" srcId="{B1184E6A-78B2-4CFA-B96F-19538EDC2B6D}" destId="{7D52AF6E-0AA9-4400-816A-45FE9FA0227E}" srcOrd="0" destOrd="0" presId="urn:microsoft.com/office/officeart/2005/8/layout/chevron1"/>
    <dgm:cxn modelId="{F546323B-7245-4763-B6EF-0A4CBAF3ADE0}" type="presOf" srcId="{A0B4EB94-3611-483C-A1F3-5403A78232AA}" destId="{D84A6E85-7039-4B31-A24C-BCC2DA76C6A0}" srcOrd="0" destOrd="0" presId="urn:microsoft.com/office/officeart/2005/8/layout/chevron1"/>
    <dgm:cxn modelId="{E926F05F-BF8F-4252-B681-995B08A6791A}" type="presOf" srcId="{E2D9A293-2F58-4366-885B-472060DAD263}" destId="{99DFE99B-42C2-423F-8B7D-1DBFADFD9749}" srcOrd="0" destOrd="0" presId="urn:microsoft.com/office/officeart/2005/8/layout/chevron1"/>
    <dgm:cxn modelId="{9B54FE44-E348-45B5-BF7B-7AC12EE92023}" srcId="{A0B4EB94-3611-483C-A1F3-5403A78232AA}" destId="{696D2911-0899-4123-A3E8-6950D002A7BC}" srcOrd="0" destOrd="0" parTransId="{30856291-3305-4D71-A60B-1B2A43EF0EE1}" sibTransId="{A701A149-D731-482F-B41D-36D808C23DC4}"/>
    <dgm:cxn modelId="{AA47334C-226E-410C-98D9-245A7A1C4423}" type="presOf" srcId="{696D2911-0899-4123-A3E8-6950D002A7BC}" destId="{AED59C24-48F9-457F-A91E-F2212B16FBF7}" srcOrd="0" destOrd="0" presId="urn:microsoft.com/office/officeart/2005/8/layout/chevron1"/>
    <dgm:cxn modelId="{ABC45F8E-3278-412D-ADE5-73FBA1B4C4BC}" srcId="{A0B4EB94-3611-483C-A1F3-5403A78232AA}" destId="{E2D9A293-2F58-4366-885B-472060DAD263}" srcOrd="1" destOrd="0" parTransId="{FC165A9A-79FF-4B39-9932-5165D7C2BF7A}" sibTransId="{27EFD04E-C514-4CBE-8E06-F43B67A8A2D4}"/>
    <dgm:cxn modelId="{0BDD9C45-F52E-41FC-A931-868E2C007897}" type="presParOf" srcId="{D84A6E85-7039-4B31-A24C-BCC2DA76C6A0}" destId="{AED59C24-48F9-457F-A91E-F2212B16FBF7}" srcOrd="0" destOrd="0" presId="urn:microsoft.com/office/officeart/2005/8/layout/chevron1"/>
    <dgm:cxn modelId="{52D0ABC5-038A-4212-A2F2-C9774259357F}" type="presParOf" srcId="{D84A6E85-7039-4B31-A24C-BCC2DA76C6A0}" destId="{9183B207-BB17-4E59-B4BA-B7AFADF6914E}" srcOrd="1" destOrd="0" presId="urn:microsoft.com/office/officeart/2005/8/layout/chevron1"/>
    <dgm:cxn modelId="{7F97F838-DE00-4F79-BF60-E3DE6812B34F}" type="presParOf" srcId="{D84A6E85-7039-4B31-A24C-BCC2DA76C6A0}" destId="{99DFE99B-42C2-423F-8B7D-1DBFADFD9749}" srcOrd="2" destOrd="0" presId="urn:microsoft.com/office/officeart/2005/8/layout/chevron1"/>
    <dgm:cxn modelId="{A40D169C-E6D8-40F4-AFAC-B4031F1565A1}" type="presParOf" srcId="{D84A6E85-7039-4B31-A24C-BCC2DA76C6A0}" destId="{F9AEAB0F-187C-493A-B3AF-9F3C19A162B9}" srcOrd="3" destOrd="0" presId="urn:microsoft.com/office/officeart/2005/8/layout/chevron1"/>
    <dgm:cxn modelId="{E0AAC2F7-9A12-4863-B249-48D8A9E19FCD}" type="presParOf" srcId="{D84A6E85-7039-4B31-A24C-BCC2DA76C6A0}" destId="{7D52AF6E-0AA9-4400-816A-45FE9FA0227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1585C-DB28-4186-A793-7A4D69A7DCD4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46A8B5-6F83-4AA0-A158-81BAFC7A6FC0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Explain the purpose of coordinated assessment.</a:t>
          </a:r>
        </a:p>
      </dsp:txBody>
      <dsp:txXfrm>
        <a:off x="397472" y="947936"/>
        <a:ext cx="2950338" cy="1831860"/>
      </dsp:txXfrm>
    </dsp:sp>
    <dsp:sp modelId="{D6AC7FA8-3E82-415D-B896-8F9714DAD4AA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304699-151E-466B-94FF-3B3697DB61C8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Regulatory Background</a:t>
          </a:r>
        </a:p>
      </dsp:txBody>
      <dsp:txXfrm>
        <a:off x="4142755" y="947936"/>
        <a:ext cx="2950338" cy="1831860"/>
      </dsp:txXfrm>
    </dsp:sp>
    <dsp:sp modelId="{C4C7592C-35FF-4E7C-B3DA-7290AB8D02CE}">
      <dsp:nvSpPr>
        <dsp:cNvPr id="0" name=""/>
        <dsp:cNvSpPr/>
      </dsp:nvSpPr>
      <dsp:spPr>
        <a:xfrm>
          <a:off x="7379515" y="612670"/>
          <a:ext cx="3064322" cy="1945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B27E8-DBE0-4F7A-8FE6-29B4224C9D71}">
      <dsp:nvSpPr>
        <dsp:cNvPr id="0" name=""/>
        <dsp:cNvSpPr/>
      </dsp:nvSpPr>
      <dsp:spPr>
        <a:xfrm>
          <a:off x="7719996" y="936126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Understand how the CA functions systemically</a:t>
          </a:r>
        </a:p>
      </dsp:txBody>
      <dsp:txXfrm>
        <a:off x="7776988" y="993118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59C24-48F9-457F-A91E-F2212B16FBF7}">
      <dsp:nvSpPr>
        <dsp:cNvPr id="0" name=""/>
        <dsp:cNvSpPr/>
      </dsp:nvSpPr>
      <dsp:spPr>
        <a:xfrm>
          <a:off x="3192" y="924353"/>
          <a:ext cx="3888923" cy="155556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a SSO (supportive Services Only) </a:t>
          </a:r>
        </a:p>
      </dsp:txBody>
      <dsp:txXfrm>
        <a:off x="780977" y="924353"/>
        <a:ext cx="2333354" cy="1555569"/>
      </dsp:txXfrm>
    </dsp:sp>
    <dsp:sp modelId="{99DFE99B-42C2-423F-8B7D-1DBFADFD9749}">
      <dsp:nvSpPr>
        <dsp:cNvPr id="0" name=""/>
        <dsp:cNvSpPr/>
      </dsp:nvSpPr>
      <dsp:spPr>
        <a:xfrm>
          <a:off x="3503223" y="924353"/>
          <a:ext cx="3888923" cy="1555569"/>
        </a:xfrm>
        <a:prstGeom prst="chevron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24 CFR 578.7(a)(8)</a:t>
          </a:r>
        </a:p>
      </dsp:txBody>
      <dsp:txXfrm>
        <a:off x="4281008" y="924353"/>
        <a:ext cx="2333354" cy="1555569"/>
      </dsp:txXfrm>
    </dsp:sp>
    <dsp:sp modelId="{7D52AF6E-0AA9-4400-816A-45FE9FA0227E}">
      <dsp:nvSpPr>
        <dsp:cNvPr id="0" name=""/>
        <dsp:cNvSpPr/>
      </dsp:nvSpPr>
      <dsp:spPr>
        <a:xfrm>
          <a:off x="7006446" y="936129"/>
          <a:ext cx="3888923" cy="1555569"/>
        </a:xfrm>
        <a:prstGeom prst="chevron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Established in 2012 Interim Rule &amp; 2011 ESG Interim Rule</a:t>
          </a:r>
        </a:p>
      </dsp:txBody>
      <dsp:txXfrm>
        <a:off x="7784231" y="936129"/>
        <a:ext cx="2333354" cy="155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1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85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1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8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8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6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9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9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8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6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58D34C-8832-4A85-97EB-17FEE7F00FC0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0499-AB33-4C6F-818A-68246F83C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64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mbinoides.com/nyc-registra-numero-record-de-60000-desamparado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BEE0-9631-4D5E-A66E-47BA530C1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HUD: Coordinated Access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D312F-047D-49E1-8F78-E48661016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Darlene Swearington, Senior CPD Representative</a:t>
            </a:r>
          </a:p>
          <a:p>
            <a:r>
              <a:rPr lang="en-US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Houston Field Office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364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5FDAF-03D1-4587-BFA9-C4D94D07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757" y="1363880"/>
            <a:ext cx="3036329" cy="39919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Should We Accept This Individual</a:t>
            </a:r>
            <a:br>
              <a:rPr lang="en-US" sz="35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5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Family into Our Program?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30460B-6D45-40FE-B2FE-F9F278B25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2" y="1507376"/>
            <a:ext cx="6275584" cy="38484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669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7683-4D4B-49BC-A9A8-D7B7C5B1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Access…..</a:t>
            </a:r>
            <a:br>
              <a:rPr lang="en-US" sz="3500" dirty="0"/>
            </a:br>
            <a:r>
              <a:rPr lang="en-US" sz="3500" dirty="0"/>
              <a:t>HUD Coordinated Entry Notice: Section II.B.5.c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305F-AB31-42F5-B56E-302D32B5BB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FF0000"/>
                </a:solidFill>
              </a:rPr>
              <a:t>Emergency Services</a:t>
            </a:r>
          </a:p>
          <a:p>
            <a:r>
              <a:rPr lang="en-US" sz="2900" dirty="0">
                <a:solidFill>
                  <a:srgbClr val="FF0000"/>
                </a:solidFill>
              </a:rPr>
              <a:t>Prevention Services</a:t>
            </a:r>
          </a:p>
          <a:p>
            <a:r>
              <a:rPr lang="en-US" sz="2900" dirty="0">
                <a:solidFill>
                  <a:srgbClr val="FF0000"/>
                </a:solidFill>
              </a:rPr>
              <a:t>Full Coverage</a:t>
            </a:r>
          </a:p>
          <a:p>
            <a:r>
              <a:rPr lang="en-US" sz="2900" dirty="0">
                <a:solidFill>
                  <a:srgbClr val="FF0000"/>
                </a:solidFill>
              </a:rPr>
              <a:t>Marketing</a:t>
            </a:r>
          </a:p>
          <a:p>
            <a:r>
              <a:rPr lang="en-US" sz="2900" dirty="0">
                <a:solidFill>
                  <a:srgbClr val="FF0000"/>
                </a:solidFill>
              </a:rPr>
              <a:t>Safety Planning</a:t>
            </a:r>
          </a:p>
          <a:p>
            <a:r>
              <a:rPr lang="en-US" sz="2900" dirty="0">
                <a:solidFill>
                  <a:srgbClr val="FF0000"/>
                </a:solidFill>
              </a:rPr>
              <a:t>Street Outreach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B3F34A-2804-45B1-87FF-695970D8C1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1744" y="1946247"/>
            <a:ext cx="3548542" cy="3296872"/>
          </a:xfrm>
        </p:spPr>
      </p:pic>
    </p:spTree>
    <p:extLst>
      <p:ext uri="{BB962C8B-B14F-4D97-AF65-F5344CB8AC3E}">
        <p14:creationId xmlns:p14="http://schemas.microsoft.com/office/powerpoint/2010/main" val="396783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C8E9-2482-4752-8150-ED539307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Accuracy &amp;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3E80-FD12-4E9B-A36F-697F8AD84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rgbClr val="FF0000"/>
                </a:solidFill>
              </a:rPr>
              <a:t>Individual Tracking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rgbClr val="FF0000"/>
                </a:solidFill>
              </a:rPr>
              <a:t>System Monitoring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rgbClr val="FF0000"/>
                </a:solidFill>
              </a:rPr>
              <a:t>Reporting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rgbClr val="FF0000"/>
                </a:solidFill>
              </a:rPr>
              <a:t>Resource Allocation Planning</a:t>
            </a:r>
          </a:p>
        </p:txBody>
      </p:sp>
    </p:spTree>
    <p:extLst>
      <p:ext uri="{BB962C8B-B14F-4D97-AF65-F5344CB8AC3E}">
        <p14:creationId xmlns:p14="http://schemas.microsoft.com/office/powerpoint/2010/main" val="224275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267A-2A94-401F-879A-DAFD101B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56258"/>
          </a:xfrm>
        </p:spPr>
        <p:txBody>
          <a:bodyPr/>
          <a:lstStyle/>
          <a:p>
            <a:r>
              <a:rPr lang="en-US" sz="3000" dirty="0"/>
              <a:t>Marketing CA</a:t>
            </a:r>
            <a:br>
              <a:rPr lang="en-US" sz="3000" dirty="0"/>
            </a:br>
            <a:r>
              <a:rPr lang="en-US" sz="2800" dirty="0"/>
              <a:t>CoC Program interim rule: 24 CFR.93(c)</a:t>
            </a:r>
            <a:br>
              <a:rPr lang="en-US" sz="2800" dirty="0"/>
            </a:br>
            <a:r>
              <a:rPr lang="en-US" sz="2800" dirty="0"/>
              <a:t>ESG Program interim rule: 24 CFR 576(a)and (b)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BD7B-01EE-455C-AFB3-259725B7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Markets housing and supportive services to eligible persons regardless of race, color, national origin, religion, sex, age, familial status, handicap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Written policies – disability, actual or perceived sexual orientation, gender identify or marital status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Different populations and Sub-Populations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Nondiscrimination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65118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EA26C-7C0F-4439-89A2-7E613315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How do we know if it’s working?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EE819-62C8-46A5-B34F-CD3A050F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CoC ensures the evaluation is a part of the planning from the start!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Have policies and procedures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Determine what will be measured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Determine how to gather data to track selected measures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How are we using the data? What is it telling us? What should we modify with regard to it?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Stakeholder Consultation:</a:t>
            </a:r>
          </a:p>
          <a:p>
            <a:pPr marL="0" indent="0">
              <a:buNone/>
            </a:pPr>
            <a:r>
              <a:rPr lang="en-US" dirty="0"/>
              <a:t>Surveys</a:t>
            </a:r>
          </a:p>
          <a:p>
            <a:pPr marL="0" indent="0">
              <a:buNone/>
            </a:pPr>
            <a:r>
              <a:rPr lang="en-US" dirty="0"/>
              <a:t>Focus groups</a:t>
            </a:r>
          </a:p>
          <a:p>
            <a:pPr marL="0" indent="0">
              <a:buNone/>
            </a:pPr>
            <a:r>
              <a:rPr lang="en-US" dirty="0"/>
              <a:t>Individual Reviews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0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6D37-5923-4370-BDEC-7DE624567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99627"/>
            <a:ext cx="7766936" cy="1711353"/>
          </a:xfrm>
        </p:spPr>
        <p:txBody>
          <a:bodyPr/>
          <a:lstStyle/>
          <a:p>
            <a:r>
              <a:rPr lang="en-US" sz="6500" dirty="0"/>
              <a:t>Coordinated Access Resources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05C4E-401A-456B-AC3E-61BC92B01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1"/>
            <a:ext cx="7766936" cy="301893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</a:t>
            </a:r>
            <a:r>
              <a:rPr lang="en-US" u="sng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 Coordinated Entry Notice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CPD 17-01 Notice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additional requirements for a Continuum of care --Centralized or Coordinated Assessment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 Program Interim Rule: 24 CFR 578.7(a)(8)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 Equal Access Rule: 24 CFR 5.105()(2) and 5.106(b)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 Program Regulations: 24 CFR Part 578 </a:t>
            </a:r>
          </a:p>
        </p:txBody>
      </p:sp>
    </p:spTree>
    <p:extLst>
      <p:ext uri="{BB962C8B-B14F-4D97-AF65-F5344CB8AC3E}">
        <p14:creationId xmlns:p14="http://schemas.microsoft.com/office/powerpoint/2010/main" val="242412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5B8D-E854-4915-A1C6-8E302728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 on CA (time permitting)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65223C-4005-4BE9-B70D-2DFB05688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9625" y="2432806"/>
            <a:ext cx="6154526" cy="3815593"/>
          </a:xfrm>
        </p:spPr>
      </p:pic>
    </p:spTree>
    <p:extLst>
      <p:ext uri="{BB962C8B-B14F-4D97-AF65-F5344CB8AC3E}">
        <p14:creationId xmlns:p14="http://schemas.microsoft.com/office/powerpoint/2010/main" val="5889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74789-1D48-47F0-93D2-9C093C28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CA: Goals of this Presentation..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D6F6BE-4671-40DD-B867-41DC0901F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80153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0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ED4628-DBB5-43C9-8844-E324AC96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Assessment Defined!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9B5863-9FCB-4C49-B4F9-2888DD23D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sz="2500" b="1" dirty="0">
                <a:solidFill>
                  <a:srgbClr val="FF0000"/>
                </a:solidFill>
              </a:rPr>
              <a:t>A centralized or coordinated process designed to coordinate program participant intake assessment and provision of referrals. A centralized or coordinated assessment systems covers the geographic area, is easily accessed by individuals and families seeking housing or services, is well advertised, and includes a comprehensive and standardized assessment tool</a:t>
            </a:r>
            <a:r>
              <a:rPr lang="en-US" sz="2500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9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E484-F38A-4B7D-A5D3-0B57227F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61308"/>
          </a:xfrm>
        </p:spPr>
        <p:txBody>
          <a:bodyPr/>
          <a:lstStyle/>
          <a:p>
            <a:r>
              <a:rPr lang="en-US" sz="3500" dirty="0"/>
              <a:t>HUD’s Expectation of Full Compliance with Coordinated Access: </a:t>
            </a:r>
            <a:r>
              <a:rPr lang="en-US" sz="3500" b="1" dirty="0">
                <a:solidFill>
                  <a:srgbClr val="FF0000"/>
                </a:solidFill>
              </a:rPr>
              <a:t>January 23, 2018</a:t>
            </a:r>
            <a:br>
              <a:rPr lang="en-US" sz="3500" dirty="0">
                <a:solidFill>
                  <a:srgbClr val="FF0000"/>
                </a:solidFill>
              </a:rPr>
            </a:br>
            <a:r>
              <a:rPr lang="en-US" sz="3500" dirty="0">
                <a:solidFill>
                  <a:srgbClr val="FF0000"/>
                </a:solidFill>
              </a:rPr>
              <a:t>HUD Coordinated Entry Notice: Section I.B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AB543-B664-4266-A56B-B56808005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2499919"/>
            <a:ext cx="7633981" cy="3816991"/>
          </a:xfrm>
        </p:spPr>
      </p:pic>
    </p:spTree>
    <p:extLst>
      <p:ext uri="{BB962C8B-B14F-4D97-AF65-F5344CB8AC3E}">
        <p14:creationId xmlns:p14="http://schemas.microsoft.com/office/powerpoint/2010/main" val="324606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2D9E-82DD-4C64-BA15-72073E11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E582-4803-4A7F-ABCF-D03F9EA6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Standard Access &amp; Assessment process for </a:t>
            </a:r>
            <a:r>
              <a:rPr lang="en-US" sz="2800" u="sng" dirty="0"/>
              <a:t>ALL </a:t>
            </a:r>
            <a:r>
              <a:rPr lang="en-US" sz="2800" dirty="0"/>
              <a:t>clients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Coordinated Referral process for clients to receive prevention, housing and other related services</a:t>
            </a:r>
          </a:p>
        </p:txBody>
      </p:sp>
    </p:spTree>
    <p:extLst>
      <p:ext uri="{BB962C8B-B14F-4D97-AF65-F5344CB8AC3E}">
        <p14:creationId xmlns:p14="http://schemas.microsoft.com/office/powerpoint/2010/main" val="228858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5F4C8-FF5C-4C89-B870-BE9A0920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And The Regulatory Basis?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69AEB7-CF0C-43B5-8E45-3D5658D76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56562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30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4B3E-D5BC-4E36-B93B-16C5D26FD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314254"/>
          </a:xfrm>
        </p:spPr>
        <p:txBody>
          <a:bodyPr/>
          <a:lstStyle/>
          <a:p>
            <a:r>
              <a:rPr lang="en-US" dirty="0"/>
              <a:t>CA is Powerful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0D251-05F1-4D07-9322-EF251C07C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601797"/>
            <a:ext cx="8825658" cy="37141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Access points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Screening and assessment process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Real-time information about available services and programs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Real-time knowledge about program inventory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Program CAPacity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Referals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Enrollment –admission-decision!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A50D-08AC-43BD-A295-396543C2B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CA- How’s this supposed to work?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0CB27-22F4-47AC-9F89-77DB73C2E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Homeless management Information system (HMIS)</a:t>
            </a:r>
          </a:p>
        </p:txBody>
      </p:sp>
    </p:spTree>
    <p:extLst>
      <p:ext uri="{BB962C8B-B14F-4D97-AF65-F5344CB8AC3E}">
        <p14:creationId xmlns:p14="http://schemas.microsoft.com/office/powerpoint/2010/main" val="165446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80D5-8C14-4596-B3D6-D5D9DFE2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Access </a:t>
            </a:r>
            <a:br>
              <a:rPr lang="en-US" dirty="0"/>
            </a:br>
            <a:r>
              <a:rPr lang="en-US" dirty="0"/>
              <a:t>A VISUAL  …….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99E0A3-6E8C-41A0-B9FF-48236CCCD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020602"/>
              </p:ext>
            </p:extLst>
          </p:nvPr>
        </p:nvGraphicFramePr>
        <p:xfrm>
          <a:off x="1519873" y="2989604"/>
          <a:ext cx="8689357" cy="1987747"/>
        </p:xfrm>
        <a:graphic>
          <a:graphicData uri="http://schemas.openxmlformats.org/drawingml/2006/table">
            <a:tbl>
              <a:tblPr firstRow="1" firstCol="1" bandRow="1"/>
              <a:tblGrid>
                <a:gridCol w="2627616">
                  <a:extLst>
                    <a:ext uri="{9D8B030D-6E8A-4147-A177-3AD203B41FA5}">
                      <a16:colId xmlns:a16="http://schemas.microsoft.com/office/drawing/2014/main" val="912473874"/>
                    </a:ext>
                  </a:extLst>
                </a:gridCol>
                <a:gridCol w="1224045">
                  <a:extLst>
                    <a:ext uri="{9D8B030D-6E8A-4147-A177-3AD203B41FA5}">
                      <a16:colId xmlns:a16="http://schemas.microsoft.com/office/drawing/2014/main" val="1475432347"/>
                    </a:ext>
                  </a:extLst>
                </a:gridCol>
                <a:gridCol w="1227445">
                  <a:extLst>
                    <a:ext uri="{9D8B030D-6E8A-4147-A177-3AD203B41FA5}">
                      <a16:colId xmlns:a16="http://schemas.microsoft.com/office/drawing/2014/main" val="4080924632"/>
                    </a:ext>
                  </a:extLst>
                </a:gridCol>
                <a:gridCol w="1227445">
                  <a:extLst>
                    <a:ext uri="{9D8B030D-6E8A-4147-A177-3AD203B41FA5}">
                      <a16:colId xmlns:a16="http://schemas.microsoft.com/office/drawing/2014/main" val="71396951"/>
                    </a:ext>
                  </a:extLst>
                </a:gridCol>
                <a:gridCol w="1191403">
                  <a:extLst>
                    <a:ext uri="{9D8B030D-6E8A-4147-A177-3AD203B41FA5}">
                      <a16:colId xmlns:a16="http://schemas.microsoft.com/office/drawing/2014/main" val="1285717111"/>
                    </a:ext>
                  </a:extLst>
                </a:gridCol>
                <a:gridCol w="1191403">
                  <a:extLst>
                    <a:ext uri="{9D8B030D-6E8A-4147-A177-3AD203B41FA5}">
                      <a16:colId xmlns:a16="http://schemas.microsoft.com/office/drawing/2014/main" val="925994176"/>
                    </a:ext>
                  </a:extLst>
                </a:gridCol>
              </a:tblGrid>
              <a:tr h="225445">
                <a:tc rowSpan="4">
                  <a:txBody>
                    <a:bodyPr/>
                    <a:lstStyle/>
                    <a:p>
                      <a:pPr marL="0" marR="24384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430190"/>
                  </a:ext>
                </a:extLst>
              </a:tr>
              <a:tr h="197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645"/>
                        </a:lnSpc>
                        <a:spcBef>
                          <a:spcPts val="4025"/>
                        </a:spcBef>
                        <a:spcAft>
                          <a:spcPts val="4000"/>
                        </a:spcAft>
                      </a:pPr>
                      <a:r>
                        <a:rPr lang="en-US" sz="1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B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645"/>
                        </a:lnSpc>
                        <a:spcBef>
                          <a:spcPts val="4025"/>
                        </a:spcBef>
                        <a:spcAft>
                          <a:spcPts val="4000"/>
                        </a:spcAft>
                      </a:pPr>
                      <a:r>
                        <a:rPr lang="en-US" sz="14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B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794233"/>
                  </a:ext>
                </a:extLst>
              </a:tr>
              <a:tr h="1389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182245" algn="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5425" indent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430"/>
                        </a:lnSpc>
                        <a:spcBef>
                          <a:spcPts val="4040"/>
                        </a:spcBef>
                        <a:spcAft>
                          <a:spcPts val="401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B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933190"/>
                  </a:ext>
                </a:extLst>
              </a:tr>
              <a:tr h="17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43358"/>
                  </a:ext>
                </a:extLst>
              </a:tr>
            </a:tbl>
          </a:graphicData>
        </a:graphic>
      </p:graphicFrame>
      <p:pic>
        <p:nvPicPr>
          <p:cNvPr id="3075" name="Picture 3">
            <a:extLst>
              <a:ext uri="{FF2B5EF4-FFF2-40B4-BE49-F238E27FC236}">
                <a16:creationId xmlns:a16="http://schemas.microsoft.com/office/drawing/2014/main" id="{D4454219-DA00-4629-8B69-9DD6BFE5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8" y="2792534"/>
            <a:ext cx="3020680" cy="19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FAAB0DC-B6A4-4652-A2E9-7EF9B386E289}"/>
              </a:ext>
            </a:extLst>
          </p:cNvPr>
          <p:cNvSpPr/>
          <p:nvPr/>
        </p:nvSpPr>
        <p:spPr>
          <a:xfrm>
            <a:off x="5466486" y="3810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E97D6D5-10F5-4A9E-AA2B-F5D8E2E71A18}"/>
              </a:ext>
            </a:extLst>
          </p:cNvPr>
          <p:cNvSpPr/>
          <p:nvPr/>
        </p:nvSpPr>
        <p:spPr>
          <a:xfrm>
            <a:off x="8003357" y="3810626"/>
            <a:ext cx="870716" cy="610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47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</TotalTime>
  <Words>432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PMingLiU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HUD: Coordinated Access </vt:lpstr>
      <vt:lpstr>CA: Goals of this Presentation..</vt:lpstr>
      <vt:lpstr>Coordinated Assessment Defined!</vt:lpstr>
      <vt:lpstr>HUD’s Expectation of Full Compliance with Coordinated Access: January 23, 2018 HUD Coordinated Entry Notice: Section I.B</vt:lpstr>
      <vt:lpstr>CA: Purpose</vt:lpstr>
      <vt:lpstr>And The Regulatory Basis?</vt:lpstr>
      <vt:lpstr>CA is Powerful Tool</vt:lpstr>
      <vt:lpstr>CA- How’s this supposed to work? </vt:lpstr>
      <vt:lpstr>Coordinated Access  A VISUAL  …….</vt:lpstr>
      <vt:lpstr>Should We Accept This Individual Family into Our Program?</vt:lpstr>
      <vt:lpstr>Access….. HUD Coordinated Entry Notice: Section II.B.5.c</vt:lpstr>
      <vt:lpstr>Data Accuracy &amp; Access</vt:lpstr>
      <vt:lpstr>Marketing CA CoC Program interim rule: 24 CFR.93(c) ESG Program interim rule: 24 CFR 576(a)and (b)</vt:lpstr>
      <vt:lpstr>Evaluation: How do we know if it’s working?</vt:lpstr>
      <vt:lpstr>Coordinated Access Resources </vt:lpstr>
      <vt:lpstr>Open Discussion on CA (time permitting)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 Coordinated Access</dc:title>
  <dc:creator>Swearington, Darlene B</dc:creator>
  <cp:lastModifiedBy>Swearington, Darlene B</cp:lastModifiedBy>
  <cp:revision>17</cp:revision>
  <dcterms:created xsi:type="dcterms:W3CDTF">2018-08-27T21:05:38Z</dcterms:created>
  <dcterms:modified xsi:type="dcterms:W3CDTF">2018-08-28T19:38:13Z</dcterms:modified>
</cp:coreProperties>
</file>