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4"/>
  </p:notesMasterIdLst>
  <p:handoutMasterIdLst>
    <p:handoutMasterId r:id="rId35"/>
  </p:handoutMasterIdLst>
  <p:sldIdLst>
    <p:sldId id="357" r:id="rId2"/>
    <p:sldId id="358" r:id="rId3"/>
    <p:sldId id="380" r:id="rId4"/>
    <p:sldId id="491" r:id="rId5"/>
    <p:sldId id="492" r:id="rId6"/>
    <p:sldId id="494" r:id="rId7"/>
    <p:sldId id="396" r:id="rId8"/>
    <p:sldId id="496" r:id="rId9"/>
    <p:sldId id="495" r:id="rId10"/>
    <p:sldId id="370" r:id="rId11"/>
    <p:sldId id="466" r:id="rId12"/>
    <p:sldId id="478" r:id="rId13"/>
    <p:sldId id="479" r:id="rId14"/>
    <p:sldId id="471" r:id="rId15"/>
    <p:sldId id="473" r:id="rId16"/>
    <p:sldId id="474" r:id="rId17"/>
    <p:sldId id="475" r:id="rId18"/>
    <p:sldId id="408" r:id="rId19"/>
    <p:sldId id="464" r:id="rId20"/>
    <p:sldId id="476" r:id="rId21"/>
    <p:sldId id="477" r:id="rId22"/>
    <p:sldId id="444" r:id="rId23"/>
    <p:sldId id="445" r:id="rId24"/>
    <p:sldId id="450" r:id="rId25"/>
    <p:sldId id="415" r:id="rId26"/>
    <p:sldId id="458" r:id="rId27"/>
    <p:sldId id="485" r:id="rId28"/>
    <p:sldId id="486" r:id="rId29"/>
    <p:sldId id="487" r:id="rId30"/>
    <p:sldId id="452" r:id="rId31"/>
    <p:sldId id="482" r:id="rId32"/>
    <p:sldId id="481" r:id="rId33"/>
  </p:sldIdLst>
  <p:sldSz cx="9144000" cy="6858000" type="letter"/>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3" name="Microsoft Office User" initials="Office [40]" lastIdx="1" clrIdx="42">
    <p:extLst/>
  </p:cmAuthor>
  <p:cmAuthor id="1" name="Devine, Eileen F (VACO)" initials="DEF(" lastIdx="2" clrIdx="0">
    <p:extLst/>
  </p:cmAuthor>
  <p:cmAuthor id="44" name="Microsoft Office User" initials="Office [41]" lastIdx="1" clrIdx="43">
    <p:extLst/>
  </p:cmAuthor>
  <p:cmAuthor id="2" name="Batschelet, Molly" initials="BM" lastIdx="52" clrIdx="1">
    <p:extLst/>
  </p:cmAuthor>
  <p:cmAuthor id="45" name="Microsoft Office User" initials="Office [42]" lastIdx="1" clrIdx="44">
    <p:extLst/>
  </p:cmAuthor>
  <p:cmAuthor id="3" name="Garrett, Kelli D." initials="GKD" lastIdx="25" clrIdx="2">
    <p:extLst/>
  </p:cmAuthor>
  <p:cmAuthor id="46" name="Microsoft Office User" initials="Office [43]" lastIdx="1" clrIdx="45">
    <p:extLst/>
  </p:cmAuthor>
  <p:cmAuthor id="4" name="Microsoft Office User" initials="Office" lastIdx="1" clrIdx="3">
    <p:extLst/>
  </p:cmAuthor>
  <p:cmAuthor id="47" name="Microsoft Office User" initials="Office [44]" lastIdx="1" clrIdx="46">
    <p:extLst/>
  </p:cmAuthor>
  <p:cmAuthor id="5" name="Microsoft Office User" initials="Office [2]" lastIdx="1" clrIdx="4">
    <p:extLst/>
  </p:cmAuthor>
  <p:cmAuthor id="48" name="Microsoft Office User" initials="Office [45]" lastIdx="1" clrIdx="47">
    <p:extLst/>
  </p:cmAuthor>
  <p:cmAuthor id="6" name="Microsoft Office User" initials="Office [3]" lastIdx="1" clrIdx="5">
    <p:extLst/>
  </p:cmAuthor>
  <p:cmAuthor id="49" name="Microsoft Office User" initials="Office [16] [2]" lastIdx="1" clrIdx="48">
    <p:extLst/>
  </p:cmAuthor>
  <p:cmAuthor id="7" name="Microsoft Office User" initials="Office [4]" lastIdx="1" clrIdx="6">
    <p:extLst/>
  </p:cmAuthor>
  <p:cmAuthor id="50" name="Microsoft Office User" initials="Office [17] [2]" lastIdx="1" clrIdx="49">
    <p:extLst/>
  </p:cmAuthor>
  <p:cmAuthor id="8" name="Microsoft Office User" initials="Office [5]" lastIdx="1" clrIdx="7">
    <p:extLst/>
  </p:cmAuthor>
  <p:cmAuthor id="51" name="Microsoft Office User" initials="Office [20] [2]" lastIdx="1" clrIdx="50">
    <p:extLst/>
  </p:cmAuthor>
  <p:cmAuthor id="9" name="Microsoft Office User" initials="Office [6]" lastIdx="1" clrIdx="8">
    <p:extLst/>
  </p:cmAuthor>
  <p:cmAuthor id="52" name="Microsoft Office User" initials="Office [21] [2]" lastIdx="1" clrIdx="51">
    <p:extLst/>
  </p:cmAuthor>
  <p:cmAuthor id="10" name="Microsoft Office User" initials="Office [7]" lastIdx="1" clrIdx="9">
    <p:extLst/>
  </p:cmAuthor>
  <p:cmAuthor id="53" name="Microsoft Office User" initials="Office [46]" lastIdx="1" clrIdx="52">
    <p:extLst/>
  </p:cmAuthor>
  <p:cmAuthor id="11" name="Microsoft Office User" initials="Office [8]" lastIdx="1" clrIdx="10">
    <p:extLst/>
  </p:cmAuthor>
  <p:cmAuthor id="54" name="Microsoft Office User" initials="Office [16] [2] [2]" lastIdx="1" clrIdx="53">
    <p:extLst/>
  </p:cmAuthor>
  <p:cmAuthor id="12" name="Microsoft Office User" initials="Office [9]" lastIdx="1" clrIdx="11">
    <p:extLst/>
  </p:cmAuthor>
  <p:cmAuthor id="55" name="Microsoft Office User" initials="Office [17] [2] [2]" lastIdx="1" clrIdx="54">
    <p:extLst/>
  </p:cmAuthor>
  <p:cmAuthor id="13" name="Microsoft Office User" initials="Office [10]" lastIdx="1" clrIdx="12">
    <p:extLst/>
  </p:cmAuthor>
  <p:cmAuthor id="56" name="Microsoft Office User" initials="Office [20] [2] [2]" lastIdx="1" clrIdx="55">
    <p:extLst/>
  </p:cmAuthor>
  <p:cmAuthor id="14" name="Microsoft Office User" initials="Office [11]" lastIdx="1" clrIdx="13">
    <p:extLst/>
  </p:cmAuthor>
  <p:cmAuthor id="57" name="Microsoft Office User" initials="Office [21] [2] [2]" lastIdx="1" clrIdx="56">
    <p:extLst/>
  </p:cmAuthor>
  <p:cmAuthor id="58" name="Microsoft Office User" initials="Office [47]" lastIdx="1" clrIdx="57">
    <p:extLst/>
  </p:cmAuthor>
  <p:cmAuthor id="15" name="Microsoft Office User" initials="Office [12]" lastIdx="1" clrIdx="14">
    <p:extLst/>
  </p:cmAuthor>
  <p:cmAuthor id="16" name="Microsoft Office User" initials="Office [13]" lastIdx="1" clrIdx="15">
    <p:extLst/>
  </p:cmAuthor>
  <p:cmAuthor id="17" name="Microsoft Office User" initials="Office [14]" lastIdx="1" clrIdx="16">
    <p:extLst/>
  </p:cmAuthor>
  <p:cmAuthor id="18" name="Microsoft Office User" initials="Office [15]" lastIdx="1" clrIdx="17">
    <p:extLst/>
  </p:cmAuthor>
  <p:cmAuthor id="19" name="Microsoft Office User" initials="Office [16]" lastIdx="1" clrIdx="18">
    <p:extLst/>
  </p:cmAuthor>
  <p:cmAuthor id="20" name="Microsoft Office User" initials="Office [17]" lastIdx="1" clrIdx="19">
    <p:extLst/>
  </p:cmAuthor>
  <p:cmAuthor id="21" name="Microsoft Office User" initials="Office [18]" lastIdx="1" clrIdx="20">
    <p:extLst/>
  </p:cmAuthor>
  <p:cmAuthor id="22" name="Microsoft Office User" initials="Office [19]" lastIdx="1" clrIdx="21">
    <p:extLst/>
  </p:cmAuthor>
  <p:cmAuthor id="23" name="Microsoft Office User" initials="Office [20]" lastIdx="1" clrIdx="22">
    <p:extLst/>
  </p:cmAuthor>
  <p:cmAuthor id="24" name="Microsoft Office User" initials="Office [21]" lastIdx="1" clrIdx="23">
    <p:extLst/>
  </p:cmAuthor>
  <p:cmAuthor id="25" name="Microsoft Office User" initials="Office [22]" lastIdx="1" clrIdx="24">
    <p:extLst/>
  </p:cmAuthor>
  <p:cmAuthor id="26" name="Microsoft Office User" initials="Office [23]" lastIdx="1" clrIdx="25">
    <p:extLst/>
  </p:cmAuthor>
  <p:cmAuthor id="27" name="Microsoft Office User" initials="Office [24]" lastIdx="1" clrIdx="26">
    <p:extLst/>
  </p:cmAuthor>
  <p:cmAuthor id="28" name="Microsoft Office User" initials="Office [25]" lastIdx="1" clrIdx="27">
    <p:extLst/>
  </p:cmAuthor>
  <p:cmAuthor id="29" name="Microsoft Office User" initials="Office [26]" lastIdx="1" clrIdx="28">
    <p:extLst/>
  </p:cmAuthor>
  <p:cmAuthor id="30" name="Microsoft Office User" initials="Office [27]" lastIdx="1" clrIdx="29">
    <p:extLst/>
  </p:cmAuthor>
  <p:cmAuthor id="31" name="Microsoft Office User" initials="Office [28]" lastIdx="1" clrIdx="30">
    <p:extLst/>
  </p:cmAuthor>
  <p:cmAuthor id="32" name="Microsoft Office User" initials="Office [29]" lastIdx="1" clrIdx="31">
    <p:extLst/>
  </p:cmAuthor>
  <p:cmAuthor id="33" name="Microsoft Office User" initials="Office [30]" lastIdx="1" clrIdx="32">
    <p:extLst/>
  </p:cmAuthor>
  <p:cmAuthor id="34" name="Microsoft Office User" initials="Office [31]" lastIdx="1" clrIdx="33">
    <p:extLst/>
  </p:cmAuthor>
  <p:cmAuthor id="35" name="Microsoft Office User" initials="Office [32]" lastIdx="1" clrIdx="34">
    <p:extLst/>
  </p:cmAuthor>
  <p:cmAuthor id="36" name="Microsoft Office User" initials="Office [33]" lastIdx="1" clrIdx="35">
    <p:extLst/>
  </p:cmAuthor>
  <p:cmAuthor id="37" name="Microsoft Office User" initials="Office [34]" lastIdx="1" clrIdx="36">
    <p:extLst/>
  </p:cmAuthor>
  <p:cmAuthor id="38" name="Microsoft Office User" initials="Office [35]" lastIdx="1" clrIdx="37">
    <p:extLst/>
  </p:cmAuthor>
  <p:cmAuthor id="39" name="Microsoft Office User" initials="Office [36]" lastIdx="1" clrIdx="38">
    <p:extLst/>
  </p:cmAuthor>
  <p:cmAuthor id="40" name="Microsoft Office User" initials="Office [37]" lastIdx="1" clrIdx="39">
    <p:extLst/>
  </p:cmAuthor>
  <p:cmAuthor id="41" name="Microsoft Office User" initials="Office [38]" lastIdx="1" clrIdx="40">
    <p:extLst/>
  </p:cmAuthor>
  <p:cmAuthor id="42" name="Microsoft Office User" initials="Office [39]" lastIdx="1" clrIdx="4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697" autoAdjust="0"/>
    <p:restoredTop sz="86878" autoAdjust="0"/>
  </p:normalViewPr>
  <p:slideViewPr>
    <p:cSldViewPr>
      <p:cViewPr varScale="1">
        <p:scale>
          <a:sx n="99" d="100"/>
          <a:sy n="99" d="100"/>
        </p:scale>
        <p:origin x="1136" y="176"/>
      </p:cViewPr>
      <p:guideLst>
        <p:guide orient="horz" pos="2160"/>
        <p:guide pos="2880"/>
      </p:guideLst>
    </p:cSldViewPr>
  </p:slideViewPr>
  <p:outlineViewPr>
    <p:cViewPr>
      <p:scale>
        <a:sx n="33" d="100"/>
        <a:sy n="33" d="100"/>
      </p:scale>
      <p:origin x="0" y="-972"/>
    </p:cViewPr>
  </p:outlineViewPr>
  <p:notesTextViewPr>
    <p:cViewPr>
      <p:scale>
        <a:sx n="100" d="100"/>
        <a:sy n="100" d="100"/>
      </p:scale>
      <p:origin x="0" y="0"/>
    </p:cViewPr>
  </p:notesTextViewPr>
  <p:notesViewPr>
    <p:cSldViewPr>
      <p:cViewPr varScale="1">
        <p:scale>
          <a:sx n="85" d="100"/>
          <a:sy n="85" d="100"/>
        </p:scale>
        <p:origin x="3928" y="19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commentAuthors" Target="commentAuthor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 Id="rId41"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A05E66F5-BFED-4256-BD53-9AD75756DC83}"/>
              </a:ext>
            </a:extLst>
          </p:cNvPr>
          <p:cNvSpPr>
            <a:spLocks noGrp="1"/>
          </p:cNvSpPr>
          <p:nvPr>
            <p:ph type="hdr" sz="quarter"/>
          </p:nvPr>
        </p:nvSpPr>
        <p:spPr>
          <a:xfrm>
            <a:off x="2" y="2"/>
            <a:ext cx="2972421" cy="466725"/>
          </a:xfrm>
          <a:prstGeom prst="rect">
            <a:avLst/>
          </a:prstGeom>
        </p:spPr>
        <p:txBody>
          <a:bodyPr vert="horz" lIns="90562" tIns="45281" rIns="90562" bIns="45281"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0F1097F4-08D7-4075-A27A-75A9FC37E61F}"/>
              </a:ext>
            </a:extLst>
          </p:cNvPr>
          <p:cNvSpPr>
            <a:spLocks noGrp="1"/>
          </p:cNvSpPr>
          <p:nvPr>
            <p:ph type="dt" sz="quarter" idx="1"/>
          </p:nvPr>
        </p:nvSpPr>
        <p:spPr>
          <a:xfrm>
            <a:off x="3884028" y="2"/>
            <a:ext cx="2972421" cy="466725"/>
          </a:xfrm>
          <a:prstGeom prst="rect">
            <a:avLst/>
          </a:prstGeom>
        </p:spPr>
        <p:txBody>
          <a:bodyPr vert="horz" lIns="90562" tIns="45281" rIns="90562" bIns="45281" rtlCol="0"/>
          <a:lstStyle>
            <a:lvl1pPr algn="r">
              <a:defRPr sz="1200"/>
            </a:lvl1pPr>
          </a:lstStyle>
          <a:p>
            <a:fld id="{114ED671-7DD9-438F-9776-DA221BD83AA9}" type="datetimeFigureOut">
              <a:rPr lang="en-US" smtClean="0"/>
              <a:t>9/28/18</a:t>
            </a:fld>
            <a:endParaRPr lang="en-US" dirty="0"/>
          </a:p>
        </p:txBody>
      </p:sp>
      <p:sp>
        <p:nvSpPr>
          <p:cNvPr id="4" name="Footer Placeholder 3">
            <a:extLst>
              <a:ext uri="{FF2B5EF4-FFF2-40B4-BE49-F238E27FC236}">
                <a16:creationId xmlns="" xmlns:a16="http://schemas.microsoft.com/office/drawing/2014/main" id="{D8E57F33-0BEB-4802-8422-37AF44D1607B}"/>
              </a:ext>
            </a:extLst>
          </p:cNvPr>
          <p:cNvSpPr>
            <a:spLocks noGrp="1"/>
          </p:cNvSpPr>
          <p:nvPr>
            <p:ph type="ftr" sz="quarter" idx="2"/>
          </p:nvPr>
        </p:nvSpPr>
        <p:spPr>
          <a:xfrm>
            <a:off x="2" y="8829677"/>
            <a:ext cx="2972421" cy="466725"/>
          </a:xfrm>
          <a:prstGeom prst="rect">
            <a:avLst/>
          </a:prstGeom>
        </p:spPr>
        <p:txBody>
          <a:bodyPr vert="horz" lIns="90562" tIns="45281" rIns="90562" bIns="45281"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C03AF1C9-1880-448C-B9C6-4C01F1EBD283}"/>
              </a:ext>
            </a:extLst>
          </p:cNvPr>
          <p:cNvSpPr>
            <a:spLocks noGrp="1"/>
          </p:cNvSpPr>
          <p:nvPr>
            <p:ph type="sldNum" sz="quarter" idx="3"/>
          </p:nvPr>
        </p:nvSpPr>
        <p:spPr>
          <a:xfrm>
            <a:off x="3884028" y="8829677"/>
            <a:ext cx="2972421" cy="466725"/>
          </a:xfrm>
          <a:prstGeom prst="rect">
            <a:avLst/>
          </a:prstGeom>
        </p:spPr>
        <p:txBody>
          <a:bodyPr vert="horz" lIns="90562" tIns="45281" rIns="90562" bIns="45281" rtlCol="0" anchor="b"/>
          <a:lstStyle>
            <a:lvl1pPr algn="r">
              <a:defRPr sz="1200"/>
            </a:lvl1pPr>
          </a:lstStyle>
          <a:p>
            <a:fld id="{0DAB6F63-6E1A-4991-98C4-ED0A5F4DDF08}" type="slidenum">
              <a:rPr lang="en-US" smtClean="0"/>
              <a:t>‹#›</a:t>
            </a:fld>
            <a:endParaRPr lang="en-US" dirty="0"/>
          </a:p>
        </p:txBody>
      </p:sp>
    </p:spTree>
    <p:extLst>
      <p:ext uri="{BB962C8B-B14F-4D97-AF65-F5344CB8AC3E}">
        <p14:creationId xmlns:p14="http://schemas.microsoft.com/office/powerpoint/2010/main" val="9906172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972421" cy="465138"/>
          </a:xfrm>
          <a:prstGeom prst="rect">
            <a:avLst/>
          </a:prstGeom>
        </p:spPr>
        <p:txBody>
          <a:bodyPr vert="horz" lIns="90557" tIns="45278" rIns="90557" bIns="45278" rtlCol="0"/>
          <a:lstStyle>
            <a:lvl1pPr algn="l">
              <a:defRPr sz="1200"/>
            </a:lvl1pPr>
          </a:lstStyle>
          <a:p>
            <a:endParaRPr lang="en-US" dirty="0"/>
          </a:p>
        </p:txBody>
      </p:sp>
      <p:sp>
        <p:nvSpPr>
          <p:cNvPr id="3" name="Date Placeholder 2"/>
          <p:cNvSpPr>
            <a:spLocks noGrp="1"/>
          </p:cNvSpPr>
          <p:nvPr>
            <p:ph type="dt" idx="1"/>
          </p:nvPr>
        </p:nvSpPr>
        <p:spPr>
          <a:xfrm>
            <a:off x="3884029" y="1"/>
            <a:ext cx="2972421" cy="465138"/>
          </a:xfrm>
          <a:prstGeom prst="rect">
            <a:avLst/>
          </a:prstGeom>
        </p:spPr>
        <p:txBody>
          <a:bodyPr vert="horz" lIns="90557" tIns="45278" rIns="90557" bIns="45278" rtlCol="0"/>
          <a:lstStyle>
            <a:lvl1pPr algn="r">
              <a:defRPr sz="1200"/>
            </a:lvl1pPr>
          </a:lstStyle>
          <a:p>
            <a:fld id="{CCE0FC01-9BBA-49A1-9353-CAA8FF2FE2A2}" type="datetimeFigureOut">
              <a:rPr lang="en-US" smtClean="0"/>
              <a:t>9/28/18</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0557" tIns="45278" rIns="90557" bIns="45278" rtlCol="0" anchor="ctr"/>
          <a:lstStyle/>
          <a:p>
            <a:endParaRPr lang="en-US" dirty="0"/>
          </a:p>
        </p:txBody>
      </p:sp>
      <p:sp>
        <p:nvSpPr>
          <p:cNvPr id="5" name="Notes Placeholder 4"/>
          <p:cNvSpPr>
            <a:spLocks noGrp="1"/>
          </p:cNvSpPr>
          <p:nvPr>
            <p:ph type="body" sz="quarter" idx="3"/>
          </p:nvPr>
        </p:nvSpPr>
        <p:spPr>
          <a:xfrm>
            <a:off x="686421" y="4416427"/>
            <a:ext cx="5485158" cy="4183063"/>
          </a:xfrm>
          <a:prstGeom prst="rect">
            <a:avLst/>
          </a:prstGeom>
        </p:spPr>
        <p:txBody>
          <a:bodyPr vert="horz" lIns="90557" tIns="45278" rIns="90557" bIns="452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29677"/>
            <a:ext cx="2972421" cy="465138"/>
          </a:xfrm>
          <a:prstGeom prst="rect">
            <a:avLst/>
          </a:prstGeom>
        </p:spPr>
        <p:txBody>
          <a:bodyPr vert="horz" lIns="90557" tIns="45278" rIns="90557" bIns="452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029" y="8829677"/>
            <a:ext cx="2972421" cy="465138"/>
          </a:xfrm>
          <a:prstGeom prst="rect">
            <a:avLst/>
          </a:prstGeom>
        </p:spPr>
        <p:txBody>
          <a:bodyPr vert="horz" lIns="90557" tIns="45278" rIns="90557" bIns="45278" rtlCol="0" anchor="b"/>
          <a:lstStyle>
            <a:lvl1pPr algn="r">
              <a:defRPr sz="1200"/>
            </a:lvl1pPr>
          </a:lstStyle>
          <a:p>
            <a:fld id="{55C0A15F-EB66-4930-AF19-B8DE573897D6}" type="slidenum">
              <a:rPr lang="en-US" smtClean="0"/>
              <a:t>‹#›</a:t>
            </a:fld>
            <a:endParaRPr lang="en-US" dirty="0"/>
          </a:p>
        </p:txBody>
      </p:sp>
    </p:spTree>
    <p:extLst>
      <p:ext uri="{BB962C8B-B14F-4D97-AF65-F5344CB8AC3E}">
        <p14:creationId xmlns:p14="http://schemas.microsoft.com/office/powerpoint/2010/main" val="268008675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www.cbsnews.com/video/homeless-veteran-reunited-with-family-after-32-years/"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1</a:t>
            </a:fld>
            <a:endParaRPr lang="en-US" dirty="0"/>
          </a:p>
        </p:txBody>
      </p:sp>
    </p:spTree>
    <p:extLst>
      <p:ext uri="{BB962C8B-B14F-4D97-AF65-F5344CB8AC3E}">
        <p14:creationId xmlns:p14="http://schemas.microsoft.com/office/powerpoint/2010/main" val="1098666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10</a:t>
            </a:fld>
            <a:endParaRPr lang="en-US" dirty="0"/>
          </a:p>
        </p:txBody>
      </p:sp>
    </p:spTree>
    <p:extLst>
      <p:ext uri="{BB962C8B-B14F-4D97-AF65-F5344CB8AC3E}">
        <p14:creationId xmlns:p14="http://schemas.microsoft.com/office/powerpoint/2010/main" val="1919779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11</a:t>
            </a:fld>
            <a:endParaRPr lang="en-US" dirty="0"/>
          </a:p>
        </p:txBody>
      </p:sp>
    </p:spTree>
    <p:extLst>
      <p:ext uri="{BB962C8B-B14F-4D97-AF65-F5344CB8AC3E}">
        <p14:creationId xmlns:p14="http://schemas.microsoft.com/office/powerpoint/2010/main" val="103726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12</a:t>
            </a:fld>
            <a:endParaRPr lang="en-US" dirty="0"/>
          </a:p>
        </p:txBody>
      </p:sp>
    </p:spTree>
    <p:extLst>
      <p:ext uri="{BB962C8B-B14F-4D97-AF65-F5344CB8AC3E}">
        <p14:creationId xmlns:p14="http://schemas.microsoft.com/office/powerpoint/2010/main" val="210847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13</a:t>
            </a:fld>
            <a:endParaRPr lang="en-US" dirty="0"/>
          </a:p>
        </p:txBody>
      </p:sp>
    </p:spTree>
    <p:extLst>
      <p:ext uri="{BB962C8B-B14F-4D97-AF65-F5344CB8AC3E}">
        <p14:creationId xmlns:p14="http://schemas.microsoft.com/office/powerpoint/2010/main" val="1931353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14</a:t>
            </a:fld>
            <a:endParaRPr lang="en-US" dirty="0"/>
          </a:p>
        </p:txBody>
      </p:sp>
    </p:spTree>
    <p:extLst>
      <p:ext uri="{BB962C8B-B14F-4D97-AF65-F5344CB8AC3E}">
        <p14:creationId xmlns:p14="http://schemas.microsoft.com/office/powerpoint/2010/main" val="206540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15</a:t>
            </a:fld>
            <a:endParaRPr lang="en-US" dirty="0"/>
          </a:p>
        </p:txBody>
      </p:sp>
    </p:spTree>
    <p:extLst>
      <p:ext uri="{BB962C8B-B14F-4D97-AF65-F5344CB8AC3E}">
        <p14:creationId xmlns:p14="http://schemas.microsoft.com/office/powerpoint/2010/main" val="2879407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16</a:t>
            </a:fld>
            <a:endParaRPr lang="en-US" dirty="0"/>
          </a:p>
        </p:txBody>
      </p:sp>
    </p:spTree>
    <p:extLst>
      <p:ext uri="{BB962C8B-B14F-4D97-AF65-F5344CB8AC3E}">
        <p14:creationId xmlns:p14="http://schemas.microsoft.com/office/powerpoint/2010/main" val="141183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549">
              <a:defRPr/>
            </a:pPr>
            <a:endParaRPr lang="en-US" dirty="0"/>
          </a:p>
        </p:txBody>
      </p:sp>
      <p:sp>
        <p:nvSpPr>
          <p:cNvPr id="4" name="Slide Number Placeholder 3"/>
          <p:cNvSpPr>
            <a:spLocks noGrp="1"/>
          </p:cNvSpPr>
          <p:nvPr>
            <p:ph type="sldNum" sz="quarter" idx="10"/>
          </p:nvPr>
        </p:nvSpPr>
        <p:spPr/>
        <p:txBody>
          <a:bodyPr/>
          <a:lstStyle/>
          <a:p>
            <a:fld id="{AEA73C24-4246-4CC2-AD93-CF80252C6A7D}" type="slidenum">
              <a:rPr lang="en-US" smtClean="0"/>
              <a:t>17</a:t>
            </a:fld>
            <a:endParaRPr lang="en-US" dirty="0"/>
          </a:p>
        </p:txBody>
      </p:sp>
    </p:spTree>
    <p:extLst>
      <p:ext uri="{BB962C8B-B14F-4D97-AF65-F5344CB8AC3E}">
        <p14:creationId xmlns:p14="http://schemas.microsoft.com/office/powerpoint/2010/main" val="968805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18</a:t>
            </a:fld>
            <a:endParaRPr lang="en-US" dirty="0"/>
          </a:p>
        </p:txBody>
      </p:sp>
    </p:spTree>
    <p:extLst>
      <p:ext uri="{BB962C8B-B14F-4D97-AF65-F5344CB8AC3E}">
        <p14:creationId xmlns:p14="http://schemas.microsoft.com/office/powerpoint/2010/main" val="3110949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549">
              <a:defRPr/>
            </a:pPr>
            <a:endParaRPr lang="en-US" dirty="0"/>
          </a:p>
          <a:p>
            <a:pPr defTabSz="902549">
              <a:defRPr/>
            </a:pPr>
            <a:endParaRPr lang="en-US" dirty="0"/>
          </a:p>
          <a:p>
            <a:pPr defTabSz="902549">
              <a:defRPr/>
            </a:pPr>
            <a:endParaRPr lang="en-US" dirty="0"/>
          </a:p>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19</a:t>
            </a:fld>
            <a:endParaRPr lang="en-US" dirty="0"/>
          </a:p>
        </p:txBody>
      </p:sp>
    </p:spTree>
    <p:extLst>
      <p:ext uri="{BB962C8B-B14F-4D97-AF65-F5344CB8AC3E}">
        <p14:creationId xmlns:p14="http://schemas.microsoft.com/office/powerpoint/2010/main" val="2649048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2</a:t>
            </a:fld>
            <a:endParaRPr lang="en-US" dirty="0"/>
          </a:p>
        </p:txBody>
      </p:sp>
    </p:spTree>
    <p:extLst>
      <p:ext uri="{BB962C8B-B14F-4D97-AF65-F5344CB8AC3E}">
        <p14:creationId xmlns:p14="http://schemas.microsoft.com/office/powerpoint/2010/main" val="3765779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549">
              <a:defRPr/>
            </a:pPr>
            <a:endParaRPr lang="en-US" dirty="0"/>
          </a:p>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20</a:t>
            </a:fld>
            <a:endParaRPr lang="en-US" dirty="0"/>
          </a:p>
        </p:txBody>
      </p:sp>
    </p:spTree>
    <p:extLst>
      <p:ext uri="{BB962C8B-B14F-4D97-AF65-F5344CB8AC3E}">
        <p14:creationId xmlns:p14="http://schemas.microsoft.com/office/powerpoint/2010/main" val="1311503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21</a:t>
            </a:fld>
            <a:endParaRPr lang="en-US" dirty="0"/>
          </a:p>
        </p:txBody>
      </p:sp>
    </p:spTree>
    <p:extLst>
      <p:ext uri="{BB962C8B-B14F-4D97-AF65-F5344CB8AC3E}">
        <p14:creationId xmlns:p14="http://schemas.microsoft.com/office/powerpoint/2010/main" val="458105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a:p>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22</a:t>
            </a:fld>
            <a:endParaRPr lang="en-US" dirty="0"/>
          </a:p>
        </p:txBody>
      </p:sp>
    </p:spTree>
    <p:extLst>
      <p:ext uri="{BB962C8B-B14F-4D97-AF65-F5344CB8AC3E}">
        <p14:creationId xmlns:p14="http://schemas.microsoft.com/office/powerpoint/2010/main" val="3751757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23</a:t>
            </a:fld>
            <a:endParaRPr lang="en-US" dirty="0"/>
          </a:p>
        </p:txBody>
      </p:sp>
    </p:spTree>
    <p:extLst>
      <p:ext uri="{BB962C8B-B14F-4D97-AF65-F5344CB8AC3E}">
        <p14:creationId xmlns:p14="http://schemas.microsoft.com/office/powerpoint/2010/main" val="3877825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24</a:t>
            </a:fld>
            <a:endParaRPr lang="en-US" dirty="0"/>
          </a:p>
        </p:txBody>
      </p:sp>
    </p:spTree>
    <p:extLst>
      <p:ext uri="{BB962C8B-B14F-4D97-AF65-F5344CB8AC3E}">
        <p14:creationId xmlns:p14="http://schemas.microsoft.com/office/powerpoint/2010/main" val="1170803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25</a:t>
            </a:fld>
            <a:endParaRPr lang="en-US" dirty="0"/>
          </a:p>
        </p:txBody>
      </p:sp>
    </p:spTree>
    <p:extLst>
      <p:ext uri="{BB962C8B-B14F-4D97-AF65-F5344CB8AC3E}">
        <p14:creationId xmlns:p14="http://schemas.microsoft.com/office/powerpoint/2010/main" val="1262936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617">
              <a:defRPr/>
            </a:pPr>
            <a:endParaRPr lang="en-US" dirty="0"/>
          </a:p>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26</a:t>
            </a:fld>
            <a:endParaRPr lang="en-US" dirty="0"/>
          </a:p>
        </p:txBody>
      </p:sp>
    </p:spTree>
    <p:extLst>
      <p:ext uri="{BB962C8B-B14F-4D97-AF65-F5344CB8AC3E}">
        <p14:creationId xmlns:p14="http://schemas.microsoft.com/office/powerpoint/2010/main" val="3161476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27</a:t>
            </a:fld>
            <a:endParaRPr lang="en-US" dirty="0"/>
          </a:p>
        </p:txBody>
      </p:sp>
    </p:spTree>
    <p:extLst>
      <p:ext uri="{BB962C8B-B14F-4D97-AF65-F5344CB8AC3E}">
        <p14:creationId xmlns:p14="http://schemas.microsoft.com/office/powerpoint/2010/main" val="4054271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28</a:t>
            </a:fld>
            <a:endParaRPr lang="en-US" dirty="0"/>
          </a:p>
        </p:txBody>
      </p:sp>
    </p:spTree>
    <p:extLst>
      <p:ext uri="{BB962C8B-B14F-4D97-AF65-F5344CB8AC3E}">
        <p14:creationId xmlns:p14="http://schemas.microsoft.com/office/powerpoint/2010/main" val="791512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29</a:t>
            </a:fld>
            <a:endParaRPr lang="en-US" dirty="0"/>
          </a:p>
        </p:txBody>
      </p:sp>
    </p:spTree>
    <p:extLst>
      <p:ext uri="{BB962C8B-B14F-4D97-AF65-F5344CB8AC3E}">
        <p14:creationId xmlns:p14="http://schemas.microsoft.com/office/powerpoint/2010/main" val="3575385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3</a:t>
            </a:fld>
            <a:endParaRPr lang="en-US" dirty="0"/>
          </a:p>
        </p:txBody>
      </p:sp>
    </p:spTree>
    <p:extLst>
      <p:ext uri="{BB962C8B-B14F-4D97-AF65-F5344CB8AC3E}">
        <p14:creationId xmlns:p14="http://schemas.microsoft.com/office/powerpoint/2010/main" val="992198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if time allows: </a:t>
            </a:r>
          </a:p>
          <a:p>
            <a:r>
              <a:rPr lang="en-US" u="sng" dirty="0">
                <a:hlinkClick r:id="rId3"/>
              </a:rPr>
              <a:t>https://www.cbsnews.com/video/homeless-veteran-reunited-with-family-after-32-years/</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30</a:t>
            </a:fld>
            <a:endParaRPr lang="en-US" dirty="0"/>
          </a:p>
        </p:txBody>
      </p:sp>
    </p:spTree>
    <p:extLst>
      <p:ext uri="{BB962C8B-B14F-4D97-AF65-F5344CB8AC3E}">
        <p14:creationId xmlns:p14="http://schemas.microsoft.com/office/powerpoint/2010/main" val="603021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C0A15F-EB66-4930-AF19-B8DE573897D6}" type="slidenum">
              <a:rPr lang="en-US" smtClean="0"/>
              <a:t>31</a:t>
            </a:fld>
            <a:endParaRPr lang="en-US"/>
          </a:p>
        </p:txBody>
      </p:sp>
    </p:spTree>
    <p:extLst>
      <p:ext uri="{BB962C8B-B14F-4D97-AF65-F5344CB8AC3E}">
        <p14:creationId xmlns:p14="http://schemas.microsoft.com/office/powerpoint/2010/main" val="3922622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32</a:t>
            </a:fld>
            <a:endParaRPr lang="en-US" dirty="0"/>
          </a:p>
        </p:txBody>
      </p:sp>
    </p:spTree>
    <p:extLst>
      <p:ext uri="{BB962C8B-B14F-4D97-AF65-F5344CB8AC3E}">
        <p14:creationId xmlns:p14="http://schemas.microsoft.com/office/powerpoint/2010/main" val="3282434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4</a:t>
            </a:fld>
            <a:endParaRPr lang="en-US" dirty="0"/>
          </a:p>
        </p:txBody>
      </p:sp>
    </p:spTree>
    <p:extLst>
      <p:ext uri="{BB962C8B-B14F-4D97-AF65-F5344CB8AC3E}">
        <p14:creationId xmlns:p14="http://schemas.microsoft.com/office/powerpoint/2010/main" val="2148719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5</a:t>
            </a:fld>
            <a:endParaRPr lang="en-US" dirty="0"/>
          </a:p>
        </p:txBody>
      </p:sp>
    </p:spTree>
    <p:extLst>
      <p:ext uri="{BB962C8B-B14F-4D97-AF65-F5344CB8AC3E}">
        <p14:creationId xmlns:p14="http://schemas.microsoft.com/office/powerpoint/2010/main" val="566973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6</a:t>
            </a:fld>
            <a:endParaRPr lang="en-US" dirty="0"/>
          </a:p>
        </p:txBody>
      </p:sp>
    </p:spTree>
    <p:extLst>
      <p:ext uri="{BB962C8B-B14F-4D97-AF65-F5344CB8AC3E}">
        <p14:creationId xmlns:p14="http://schemas.microsoft.com/office/powerpoint/2010/main" val="3894477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7</a:t>
            </a:fld>
            <a:endParaRPr lang="en-US" dirty="0"/>
          </a:p>
        </p:txBody>
      </p:sp>
    </p:spTree>
    <p:extLst>
      <p:ext uri="{BB962C8B-B14F-4D97-AF65-F5344CB8AC3E}">
        <p14:creationId xmlns:p14="http://schemas.microsoft.com/office/powerpoint/2010/main" val="1564299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8</a:t>
            </a:fld>
            <a:endParaRPr lang="en-US" dirty="0"/>
          </a:p>
        </p:txBody>
      </p:sp>
    </p:spTree>
    <p:extLst>
      <p:ext uri="{BB962C8B-B14F-4D97-AF65-F5344CB8AC3E}">
        <p14:creationId xmlns:p14="http://schemas.microsoft.com/office/powerpoint/2010/main" val="635867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5C0A15F-EB66-4930-AF19-B8DE573897D6}" type="slidenum">
              <a:rPr lang="en-US" smtClean="0"/>
              <a:t>9</a:t>
            </a:fld>
            <a:endParaRPr lang="en-US" dirty="0"/>
          </a:p>
        </p:txBody>
      </p:sp>
    </p:spTree>
    <p:extLst>
      <p:ext uri="{BB962C8B-B14F-4D97-AF65-F5344CB8AC3E}">
        <p14:creationId xmlns:p14="http://schemas.microsoft.com/office/powerpoint/2010/main" val="364002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9/28/18</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B6F15528-21DE-4FAA-801E-634DDDAF4B2B}"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B6F15528-21DE-4FAA-801E-634DDDAF4B2B}"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9/28/18</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1D8BD707-D9CF-40AE-B4C6-C98DA3205C09}" type="datetimeFigureOut">
              <a:rPr lang="en-US" smtClean="0"/>
              <a:pPr/>
              <a:t>9/28/18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9/28/18</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B6F15528-21DE-4FAA-801E-634DDDAF4B2B}"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1D8BD707-D9CF-40AE-B4C6-C98DA3205C09}" type="datetimeFigureOut">
              <a:rPr lang="en-US" smtClean="0"/>
              <a:pPr/>
              <a:t>9/28/18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9/28/18</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B6F15528-21DE-4FAA-801E-634DDDAF4B2B}"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1D8BD707-D9CF-40AE-B4C6-C98DA3205C09}" type="datetimeFigureOut">
              <a:rPr lang="en-US" smtClean="0"/>
              <a:pPr/>
              <a:t>9/28/18</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1D8BD707-D9CF-40AE-B4C6-C98DA3205C09}" type="datetimeFigureOut">
              <a:rPr lang="en-US" smtClean="0"/>
              <a:pPr/>
              <a:t>9/28/18</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6F15528-21DE-4FAA-801E-634DDDAF4B2B}"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mailto:molly.batschelet@va.gov" TargetMode="External"/><Relationship Id="rId4" Type="http://schemas.openxmlformats.org/officeDocument/2006/relationships/hyperlink" Target="mailto:david.gomez@integralcare.org" TargetMode="External"/><Relationship Id="rId5"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cdc.gov/features/homelessness/index.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81000" y="2819400"/>
            <a:ext cx="8382000" cy="3352800"/>
          </a:xfrm>
        </p:spPr>
        <p:txBody>
          <a:bodyPr>
            <a:normAutofit/>
          </a:bodyPr>
          <a:lstStyle/>
          <a:p>
            <a:r>
              <a:rPr lang="en-US" sz="1800" dirty="0"/>
              <a:t>Presented by:</a:t>
            </a:r>
          </a:p>
          <a:p>
            <a:endParaRPr lang="en-US" sz="1800" dirty="0"/>
          </a:p>
          <a:p>
            <a:r>
              <a:rPr lang="en-US" sz="1800" dirty="0"/>
              <a:t>Molly Batschelet, LCSW-S, LCDC</a:t>
            </a:r>
          </a:p>
          <a:p>
            <a:r>
              <a:rPr lang="en-US" sz="1400" b="0" dirty="0"/>
              <a:t>Central Texas Veterans health care system</a:t>
            </a:r>
          </a:p>
          <a:p>
            <a:r>
              <a:rPr lang="en-US" sz="1400" b="0" dirty="0"/>
              <a:t>Safe haven program coordinator/</a:t>
            </a:r>
          </a:p>
          <a:p>
            <a:r>
              <a:rPr lang="en-US" sz="1400" b="0" dirty="0"/>
              <a:t>outreach social worker</a:t>
            </a:r>
          </a:p>
          <a:p>
            <a:r>
              <a:rPr lang="en-US" sz="1800" dirty="0"/>
              <a:t>&amp; </a:t>
            </a:r>
          </a:p>
          <a:p>
            <a:r>
              <a:rPr lang="en-US" sz="1800" dirty="0"/>
              <a:t>David Gomez</a:t>
            </a:r>
          </a:p>
          <a:p>
            <a:r>
              <a:rPr lang="en-US" sz="1400" b="0" dirty="0"/>
              <a:t>Austin Travis County Integral Care</a:t>
            </a:r>
          </a:p>
          <a:p>
            <a:r>
              <a:rPr lang="en-US" sz="1400" b="0" dirty="0"/>
              <a:t>PATH &amp; Safe haven program manager</a:t>
            </a:r>
          </a:p>
          <a:p>
            <a:endParaRPr lang="en-US" sz="1800" dirty="0"/>
          </a:p>
        </p:txBody>
      </p:sp>
      <p:sp>
        <p:nvSpPr>
          <p:cNvPr id="4" name="Title 3"/>
          <p:cNvSpPr>
            <a:spLocks noGrp="1"/>
          </p:cNvSpPr>
          <p:nvPr>
            <p:ph type="ctrTitle"/>
          </p:nvPr>
        </p:nvSpPr>
        <p:spPr>
          <a:xfrm>
            <a:off x="190500" y="381000"/>
            <a:ext cx="8763000" cy="1752600"/>
          </a:xfrm>
        </p:spPr>
        <p:txBody>
          <a:bodyPr>
            <a:normAutofit fontScale="90000"/>
          </a:bodyPr>
          <a:lstStyle/>
          <a:p>
            <a:r>
              <a:rPr lang="en-US" sz="3500" dirty="0"/>
              <a:t>Outreach and Engagement with Veterans Experiencing Homelessness: </a:t>
            </a:r>
            <a:br>
              <a:rPr lang="en-US" sz="3500" dirty="0"/>
            </a:br>
            <a:r>
              <a:rPr lang="en-US" sz="3500" dirty="0"/>
              <a:t>Clinical Approaches and Ethical Considerations </a:t>
            </a:r>
          </a:p>
        </p:txBody>
      </p:sp>
    </p:spTree>
    <p:extLst>
      <p:ext uri="{BB962C8B-B14F-4D97-AF65-F5344CB8AC3E}">
        <p14:creationId xmlns:p14="http://schemas.microsoft.com/office/powerpoint/2010/main" val="1612545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Recommendations for Outreach Providers  </a:t>
            </a:r>
          </a:p>
        </p:txBody>
      </p:sp>
      <p:sp>
        <p:nvSpPr>
          <p:cNvPr id="3" name="Content Placeholder 2"/>
          <p:cNvSpPr>
            <a:spLocks noGrp="1"/>
          </p:cNvSpPr>
          <p:nvPr>
            <p:ph sz="quarter" idx="1"/>
          </p:nvPr>
        </p:nvSpPr>
        <p:spPr>
          <a:xfrm>
            <a:off x="301752" y="1527048"/>
            <a:ext cx="6251448" cy="4873752"/>
          </a:xfrm>
        </p:spPr>
        <p:txBody>
          <a:bodyPr>
            <a:normAutofit fontScale="92500" lnSpcReduction="20000"/>
          </a:bodyPr>
          <a:lstStyle/>
          <a:p>
            <a:r>
              <a:rPr lang="en-US" sz="2200" dirty="0"/>
              <a:t>Assess your own level of ability and comfort working with untreated serious mental illness, substance use, and serious medical issues. </a:t>
            </a:r>
          </a:p>
          <a:p>
            <a:pPr marL="0" indent="0">
              <a:buNone/>
            </a:pPr>
            <a:endParaRPr lang="en-US" sz="2200" dirty="0"/>
          </a:p>
          <a:p>
            <a:r>
              <a:rPr lang="en-US" sz="2200" dirty="0"/>
              <a:t>Outreach efforts must remain non-judgmental and non-coercive. </a:t>
            </a:r>
          </a:p>
          <a:p>
            <a:pPr marL="0" indent="0">
              <a:buNone/>
            </a:pPr>
            <a:endParaRPr lang="en-US" sz="2200" dirty="0"/>
          </a:p>
          <a:p>
            <a:r>
              <a:rPr lang="en-US" sz="2200" dirty="0"/>
              <a:t>Understand and accept that engagement may take years before there is detectible momentum and celebrate small successes. </a:t>
            </a:r>
          </a:p>
          <a:p>
            <a:pPr marL="0" indent="0">
              <a:buNone/>
            </a:pPr>
            <a:endParaRPr lang="en-US" sz="2200" dirty="0"/>
          </a:p>
          <a:p>
            <a:r>
              <a:rPr lang="en-US" sz="2200" dirty="0"/>
              <a:t>Redefine “success” as this may not always be an outcome of housing. </a:t>
            </a:r>
          </a:p>
          <a:p>
            <a:pPr marL="0" indent="0">
              <a:buNone/>
            </a:pPr>
            <a:endParaRPr lang="en-US" sz="2200" dirty="0"/>
          </a:p>
          <a:p>
            <a:r>
              <a:rPr lang="en-US" sz="2200" dirty="0"/>
              <a:t>Practice good self-care, some situations you encounter in outreach may be very intense and disturbing.  </a:t>
            </a:r>
          </a:p>
          <a:p>
            <a:pPr marL="0" indent="0">
              <a:buNone/>
            </a:pPr>
            <a:endParaRPr lang="en-US" sz="2200" dirty="0"/>
          </a:p>
          <a:p>
            <a:endParaRPr lang="en-US" sz="2200" dirty="0"/>
          </a:p>
          <a:p>
            <a:endParaRPr lang="en-US" sz="2200" dirty="0"/>
          </a:p>
        </p:txBody>
      </p:sp>
      <p:pic>
        <p:nvPicPr>
          <p:cNvPr id="5" name="Picture 4">
            <a:extLst>
              <a:ext uri="{FF2B5EF4-FFF2-40B4-BE49-F238E27FC236}">
                <a16:creationId xmlns="" xmlns:a16="http://schemas.microsoft.com/office/drawing/2014/main" id="{6E01C53A-B675-4661-BBB1-811F95C97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5852" y="2057400"/>
            <a:ext cx="2400300" cy="3200400"/>
          </a:xfrm>
          <a:prstGeom prst="rect">
            <a:avLst/>
          </a:prstGeom>
        </p:spPr>
      </p:pic>
    </p:spTree>
    <p:extLst>
      <p:ext uri="{BB962C8B-B14F-4D97-AF65-F5344CB8AC3E}">
        <p14:creationId xmlns:p14="http://schemas.microsoft.com/office/powerpoint/2010/main" val="515806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838200"/>
          </a:xfrm>
        </p:spPr>
        <p:txBody>
          <a:bodyPr>
            <a:noAutofit/>
          </a:bodyPr>
          <a:lstStyle/>
          <a:p>
            <a:r>
              <a:rPr lang="en-US" dirty="0"/>
              <a:t>Recommendations for Outreach Providers </a:t>
            </a:r>
          </a:p>
        </p:txBody>
      </p:sp>
      <p:sp>
        <p:nvSpPr>
          <p:cNvPr id="3" name="Content Placeholder 2"/>
          <p:cNvSpPr>
            <a:spLocks noGrp="1"/>
          </p:cNvSpPr>
          <p:nvPr>
            <p:ph sz="quarter" idx="1"/>
          </p:nvPr>
        </p:nvSpPr>
        <p:spPr/>
        <p:txBody>
          <a:bodyPr>
            <a:normAutofit/>
          </a:bodyPr>
          <a:lstStyle/>
          <a:p>
            <a:r>
              <a:rPr lang="en-US" sz="2000" dirty="0"/>
              <a:t>Have an open and trusting relationship with your team where you can obtain feedback and support. Be able to have non-judgement communication about ethical dilemmas and boundary issues.</a:t>
            </a:r>
          </a:p>
          <a:p>
            <a:pPr marL="0" indent="0">
              <a:buNone/>
            </a:pPr>
            <a:r>
              <a:rPr lang="en-US" sz="2000" dirty="0"/>
              <a:t> </a:t>
            </a:r>
          </a:p>
          <a:p>
            <a:r>
              <a:rPr lang="en-US" sz="2000" dirty="0"/>
              <a:t>Create your own support system! This may include professionals in other agencies or other disciplines. </a:t>
            </a:r>
          </a:p>
          <a:p>
            <a:endParaRPr lang="en-US" sz="2600" dirty="0"/>
          </a:p>
          <a:p>
            <a:pPr marL="0" indent="0">
              <a:buNone/>
            </a:pPr>
            <a:endParaRPr lang="en-US" sz="2600" dirty="0"/>
          </a:p>
          <a:p>
            <a:endParaRPr lang="en-US" sz="2400" dirty="0"/>
          </a:p>
          <a:p>
            <a:endParaRPr lang="en-US" dirty="0"/>
          </a:p>
        </p:txBody>
      </p:sp>
      <p:pic>
        <p:nvPicPr>
          <p:cNvPr id="5" name="Picture 4">
            <a:extLst>
              <a:ext uri="{FF2B5EF4-FFF2-40B4-BE49-F238E27FC236}">
                <a16:creationId xmlns="" xmlns:a16="http://schemas.microsoft.com/office/drawing/2014/main" id="{BFB441D8-3CED-4A14-AD4A-6AFD6D6EB4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2101" y="3934968"/>
            <a:ext cx="4173701" cy="2194560"/>
          </a:xfrm>
          <a:prstGeom prst="rect">
            <a:avLst/>
          </a:prstGeom>
        </p:spPr>
      </p:pic>
    </p:spTree>
    <p:extLst>
      <p:ext uri="{BB962C8B-B14F-4D97-AF65-F5344CB8AC3E}">
        <p14:creationId xmlns:p14="http://schemas.microsoft.com/office/powerpoint/2010/main" val="4052499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Process of Engagement</a:t>
            </a:r>
          </a:p>
        </p:txBody>
      </p:sp>
      <p:sp>
        <p:nvSpPr>
          <p:cNvPr id="3" name="Content Placeholder 2"/>
          <p:cNvSpPr>
            <a:spLocks noGrp="1"/>
          </p:cNvSpPr>
          <p:nvPr>
            <p:ph sz="quarter" idx="1"/>
          </p:nvPr>
        </p:nvSpPr>
        <p:spPr>
          <a:xfrm>
            <a:off x="301752" y="1527048"/>
            <a:ext cx="8503920" cy="4873752"/>
          </a:xfrm>
        </p:spPr>
        <p:txBody>
          <a:bodyPr>
            <a:normAutofit fontScale="92500" lnSpcReduction="20000"/>
          </a:bodyPr>
          <a:lstStyle/>
          <a:p>
            <a:r>
              <a:rPr lang="en-US" sz="2000" dirty="0"/>
              <a:t>Assess for possible mental health symptoms, substance use, medical, and/or behavioral issues. Evaluate for immediate safety concerns and proceed accordingly.</a:t>
            </a:r>
          </a:p>
          <a:p>
            <a:pPr marL="0" indent="0">
              <a:buNone/>
            </a:pPr>
            <a:r>
              <a:rPr lang="en-US" sz="2000" dirty="0"/>
              <a:t> </a:t>
            </a:r>
          </a:p>
          <a:p>
            <a:r>
              <a:rPr lang="en-US" sz="2000" dirty="0"/>
              <a:t>Bring tangible items such as coffee, bus passes, socks, etc. to start the relationship to demonstrate the intent to help. </a:t>
            </a:r>
          </a:p>
          <a:p>
            <a:pPr marL="0" indent="0">
              <a:buNone/>
            </a:pPr>
            <a:endParaRPr lang="en-US" sz="2000" dirty="0"/>
          </a:p>
          <a:p>
            <a:r>
              <a:rPr lang="en-US" sz="2000" dirty="0"/>
              <a:t>Develop mutually agreed upon terms for ongoing contact.</a:t>
            </a:r>
          </a:p>
          <a:p>
            <a:pPr marL="0" indent="0">
              <a:buNone/>
            </a:pPr>
            <a:endParaRPr lang="en-US" sz="2000" dirty="0"/>
          </a:p>
          <a:p>
            <a:r>
              <a:rPr lang="en-US" sz="2000" dirty="0"/>
              <a:t>Be a consistent and reliable provider, producing deliverable outcomes, while maintaining flexibility with the Veteran. </a:t>
            </a:r>
          </a:p>
          <a:p>
            <a:pPr marL="0" indent="0">
              <a:buNone/>
            </a:pPr>
            <a:endParaRPr lang="en-US" sz="2000" dirty="0"/>
          </a:p>
          <a:p>
            <a:r>
              <a:rPr lang="en-US" sz="2000" dirty="0"/>
              <a:t>Possess up-to-date knowledge on resources to minimize misguided referrals and reduce frustration for the Veteran. </a:t>
            </a:r>
          </a:p>
          <a:p>
            <a:pPr marL="0" indent="0">
              <a:buNone/>
            </a:pPr>
            <a:endParaRPr lang="en-US" sz="2000" dirty="0"/>
          </a:p>
          <a:p>
            <a:r>
              <a:rPr lang="en-US" sz="2000" dirty="0"/>
              <a:t>Help the Veteran identify their current support system as this can help decrease feelings of helplessness and isolation. </a:t>
            </a:r>
          </a:p>
          <a:p>
            <a:endParaRPr lang="en-US" sz="2000" dirty="0"/>
          </a:p>
          <a:p>
            <a:endParaRPr lang="en-US" sz="1700" dirty="0"/>
          </a:p>
          <a:p>
            <a:pPr lvl="1"/>
            <a:endParaRPr lang="en-US" sz="1700" dirty="0"/>
          </a:p>
          <a:p>
            <a:pPr lvl="2"/>
            <a:endParaRPr lang="en-US" sz="1500" dirty="0"/>
          </a:p>
          <a:p>
            <a:pPr marL="0" indent="0">
              <a:buNone/>
            </a:pPr>
            <a:endParaRPr lang="en-US" dirty="0"/>
          </a:p>
        </p:txBody>
      </p:sp>
    </p:spTree>
    <p:extLst>
      <p:ext uri="{BB962C8B-B14F-4D97-AF65-F5344CB8AC3E}">
        <p14:creationId xmlns:p14="http://schemas.microsoft.com/office/powerpoint/2010/main" val="15728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Process of Engagement</a:t>
            </a:r>
          </a:p>
        </p:txBody>
      </p:sp>
      <p:sp>
        <p:nvSpPr>
          <p:cNvPr id="3" name="Content Placeholder 2"/>
          <p:cNvSpPr>
            <a:spLocks noGrp="1"/>
          </p:cNvSpPr>
          <p:nvPr>
            <p:ph sz="quarter" idx="1"/>
          </p:nvPr>
        </p:nvSpPr>
        <p:spPr>
          <a:xfrm>
            <a:off x="301752" y="1527048"/>
            <a:ext cx="8503920" cy="4572000"/>
          </a:xfrm>
        </p:spPr>
        <p:txBody>
          <a:bodyPr>
            <a:normAutofit/>
          </a:bodyPr>
          <a:lstStyle/>
          <a:p>
            <a:r>
              <a:rPr lang="en-US" dirty="0"/>
              <a:t>Be prepared to encounter a variety of clinical presentations, including:</a:t>
            </a:r>
          </a:p>
          <a:p>
            <a:pPr lvl="1"/>
            <a:r>
              <a:rPr lang="en-US" dirty="0"/>
              <a:t>Distrustful/Fearful Client</a:t>
            </a:r>
          </a:p>
          <a:p>
            <a:pPr lvl="1"/>
            <a:r>
              <a:rPr lang="en-US" dirty="0"/>
              <a:t>Angry Client</a:t>
            </a:r>
          </a:p>
          <a:p>
            <a:pPr lvl="1"/>
            <a:r>
              <a:rPr lang="en-US" dirty="0"/>
              <a:t>Disorganized Client</a:t>
            </a:r>
          </a:p>
          <a:p>
            <a:pPr lvl="1"/>
            <a:r>
              <a:rPr lang="en-US" dirty="0"/>
              <a:t>Overly Compliant/Passive Client</a:t>
            </a:r>
          </a:p>
          <a:p>
            <a:pPr lvl="1"/>
            <a:r>
              <a:rPr lang="en-US" dirty="0"/>
              <a:t>Others?</a:t>
            </a:r>
          </a:p>
          <a:p>
            <a:endParaRPr lang="en-US" sz="1700" dirty="0"/>
          </a:p>
          <a:p>
            <a:pPr lvl="1"/>
            <a:endParaRPr lang="en-US" sz="1700" dirty="0"/>
          </a:p>
          <a:p>
            <a:pPr lvl="2"/>
            <a:endParaRPr lang="en-US" sz="1500" dirty="0"/>
          </a:p>
          <a:p>
            <a:pPr marL="0" indent="0">
              <a:buNone/>
            </a:pPr>
            <a:endParaRPr lang="en-US" dirty="0"/>
          </a:p>
        </p:txBody>
      </p:sp>
      <p:pic>
        <p:nvPicPr>
          <p:cNvPr id="5" name="Picture 4">
            <a:extLst>
              <a:ext uri="{FF2B5EF4-FFF2-40B4-BE49-F238E27FC236}">
                <a16:creationId xmlns="" xmlns:a16="http://schemas.microsoft.com/office/drawing/2014/main" id="{42EFAD94-11B7-4C59-9CDD-3ED9653AE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2438400"/>
            <a:ext cx="2978004" cy="3109036"/>
          </a:xfrm>
          <a:prstGeom prst="rect">
            <a:avLst/>
          </a:prstGeom>
        </p:spPr>
      </p:pic>
    </p:spTree>
    <p:extLst>
      <p:ext uri="{BB962C8B-B14F-4D97-AF65-F5344CB8AC3E}">
        <p14:creationId xmlns:p14="http://schemas.microsoft.com/office/powerpoint/2010/main" val="1388370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Exploring Housing in Outreach</a:t>
            </a:r>
          </a:p>
        </p:txBody>
      </p:sp>
      <p:sp>
        <p:nvSpPr>
          <p:cNvPr id="3" name="Content Placeholder 2"/>
          <p:cNvSpPr>
            <a:spLocks noGrp="1"/>
          </p:cNvSpPr>
          <p:nvPr>
            <p:ph sz="quarter" idx="1"/>
          </p:nvPr>
        </p:nvSpPr>
        <p:spPr>
          <a:xfrm>
            <a:off x="301752" y="1600200"/>
            <a:ext cx="8503920" cy="4572000"/>
          </a:xfrm>
        </p:spPr>
        <p:txBody>
          <a:bodyPr>
            <a:normAutofit lnSpcReduction="10000"/>
          </a:bodyPr>
          <a:lstStyle/>
          <a:p>
            <a:r>
              <a:rPr lang="en-US" sz="2000" dirty="0"/>
              <a:t>Is the Veteran current open to permanent housing? </a:t>
            </a:r>
          </a:p>
          <a:p>
            <a:pPr marL="0" indent="0">
              <a:buNone/>
            </a:pPr>
            <a:endParaRPr lang="en-US" sz="2000" dirty="0"/>
          </a:p>
          <a:p>
            <a:r>
              <a:rPr lang="en-US" sz="2000" dirty="0"/>
              <a:t>Explore what other goals may the Veteran have, despite whether they are currently open to housing or not. </a:t>
            </a:r>
          </a:p>
          <a:p>
            <a:pPr lvl="1"/>
            <a:r>
              <a:rPr lang="en-US" sz="2000" dirty="0"/>
              <a:t>Specialized treatment, i.e. medical procedures, drug/alcohol treatment or psychosocial rehabilitation?</a:t>
            </a:r>
          </a:p>
          <a:p>
            <a:pPr lvl="1"/>
            <a:r>
              <a:rPr lang="en-US" sz="2000" dirty="0"/>
              <a:t>Increasing income, i.e. filing for Social Security or VA Disability?</a:t>
            </a:r>
          </a:p>
          <a:p>
            <a:pPr lvl="1"/>
            <a:r>
              <a:rPr lang="en-US" sz="2000" dirty="0"/>
              <a:t>Reconnecting with family?</a:t>
            </a:r>
          </a:p>
          <a:p>
            <a:pPr lvl="1"/>
            <a:r>
              <a:rPr lang="en-US" sz="2000" dirty="0"/>
              <a:t>Getting identification?</a:t>
            </a:r>
          </a:p>
          <a:p>
            <a:pPr marL="274320" lvl="1" indent="0">
              <a:buNone/>
            </a:pPr>
            <a:endParaRPr lang="en-US" sz="2000" dirty="0"/>
          </a:p>
          <a:p>
            <a:r>
              <a:rPr lang="en-US" sz="2000" dirty="0"/>
              <a:t>Working on smaller goals (or a current crisis) can help to build rapport, establish trust, and increase confidence. This has the potential to increase the Veterans willingness to consider housing if they are ambivalent. </a:t>
            </a:r>
          </a:p>
          <a:p>
            <a:pPr marL="0" indent="0">
              <a:buNone/>
            </a:pPr>
            <a:endParaRPr lang="en-US" sz="2100" dirty="0"/>
          </a:p>
        </p:txBody>
      </p:sp>
    </p:spTree>
    <p:extLst>
      <p:ext uri="{BB962C8B-B14F-4D97-AF65-F5344CB8AC3E}">
        <p14:creationId xmlns:p14="http://schemas.microsoft.com/office/powerpoint/2010/main" val="2620879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Housing First Model</a:t>
            </a:r>
          </a:p>
        </p:txBody>
      </p:sp>
      <p:pic>
        <p:nvPicPr>
          <p:cNvPr id="4" name="Content Placeholder 3"/>
          <p:cNvPicPr>
            <a:picLocks noGrp="1" noChangeAspect="1"/>
          </p:cNvPicPr>
          <p:nvPr>
            <p:ph sz="quarter" idx="1"/>
          </p:nvPr>
        </p:nvPicPr>
        <p:blipFill>
          <a:blip r:embed="rId3"/>
          <a:stretch>
            <a:fillRect/>
          </a:stretch>
        </p:blipFill>
        <p:spPr>
          <a:xfrm>
            <a:off x="751961" y="1676400"/>
            <a:ext cx="7633981" cy="4572000"/>
          </a:xfrm>
          <a:prstGeom prst="rect">
            <a:avLst/>
          </a:prstGeom>
        </p:spPr>
      </p:pic>
      <p:sp>
        <p:nvSpPr>
          <p:cNvPr id="3" name="TextBox 2">
            <a:extLst>
              <a:ext uri="{FF2B5EF4-FFF2-40B4-BE49-F238E27FC236}">
                <a16:creationId xmlns="" xmlns:a16="http://schemas.microsoft.com/office/drawing/2014/main" id="{EBA2BB3E-3C3A-4146-8890-DC4D6593A5C1}"/>
              </a:ext>
            </a:extLst>
          </p:cNvPr>
          <p:cNvSpPr txBox="1"/>
          <p:nvPr/>
        </p:nvSpPr>
        <p:spPr>
          <a:xfrm>
            <a:off x="4953000" y="6477000"/>
            <a:ext cx="4038600" cy="261610"/>
          </a:xfrm>
          <a:prstGeom prst="rect">
            <a:avLst/>
          </a:prstGeom>
          <a:noFill/>
        </p:spPr>
        <p:txBody>
          <a:bodyPr wrap="square" rtlCol="0">
            <a:spAutoFit/>
          </a:bodyPr>
          <a:lstStyle/>
          <a:p>
            <a:pPr algn="r"/>
            <a:r>
              <a:rPr lang="en-US" sz="1100" dirty="0"/>
              <a:t>http://100khomesbtv.weebly.com/housing-first.html</a:t>
            </a:r>
          </a:p>
        </p:txBody>
      </p:sp>
    </p:spTree>
    <p:extLst>
      <p:ext uri="{BB962C8B-B14F-4D97-AF65-F5344CB8AC3E}">
        <p14:creationId xmlns:p14="http://schemas.microsoft.com/office/powerpoint/2010/main" val="1002704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Key Principles of Housing First </a:t>
            </a:r>
          </a:p>
        </p:txBody>
      </p:sp>
      <p:sp>
        <p:nvSpPr>
          <p:cNvPr id="3" name="Content Placeholder 2"/>
          <p:cNvSpPr>
            <a:spLocks noGrp="1"/>
          </p:cNvSpPr>
          <p:nvPr>
            <p:ph idx="1"/>
          </p:nvPr>
        </p:nvSpPr>
        <p:spPr>
          <a:xfrm>
            <a:off x="301752" y="1527048"/>
            <a:ext cx="8503920" cy="4797552"/>
          </a:xfrm>
        </p:spPr>
        <p:txBody>
          <a:bodyPr>
            <a:normAutofit fontScale="92500" lnSpcReduction="20000"/>
          </a:bodyPr>
          <a:lstStyle/>
          <a:p>
            <a:r>
              <a:rPr lang="en-US" dirty="0"/>
              <a:t>All people can achieve housing stability in permanent housing. </a:t>
            </a:r>
          </a:p>
          <a:p>
            <a:pPr marL="0" indent="0">
              <a:buNone/>
            </a:pPr>
            <a:endParaRPr lang="en-US" dirty="0"/>
          </a:p>
          <a:p>
            <a:r>
              <a:rPr lang="en-US" dirty="0"/>
              <a:t>Everyone is “housing ready.” </a:t>
            </a:r>
          </a:p>
          <a:p>
            <a:pPr marL="0" indent="0">
              <a:buNone/>
            </a:pPr>
            <a:endParaRPr lang="en-US" dirty="0"/>
          </a:p>
          <a:p>
            <a:r>
              <a:rPr lang="en-US" dirty="0"/>
              <a:t>Improved quality of life, health, mental health, and employment can be achieved through housing. </a:t>
            </a:r>
          </a:p>
          <a:p>
            <a:pPr marL="0" indent="0">
              <a:buNone/>
            </a:pPr>
            <a:endParaRPr lang="en-US" dirty="0"/>
          </a:p>
          <a:p>
            <a:r>
              <a:rPr lang="en-US" dirty="0"/>
              <a:t>There is a focus on the right to self-determination, dignity and respect.  </a:t>
            </a:r>
          </a:p>
          <a:p>
            <a:pPr marL="0" indent="0">
              <a:buNone/>
            </a:pPr>
            <a:endParaRPr lang="en-US" dirty="0"/>
          </a:p>
          <a:p>
            <a:r>
              <a:rPr lang="en-US" dirty="0"/>
              <a:t>Configuration of housing and services is based on the needs and preferences of the participant. </a:t>
            </a:r>
          </a:p>
          <a:p>
            <a:endParaRPr lang="en-US" sz="800" dirty="0"/>
          </a:p>
          <a:p>
            <a:endParaRPr lang="en-US" sz="800" dirty="0"/>
          </a:p>
          <a:p>
            <a:endParaRPr lang="en-US" dirty="0"/>
          </a:p>
        </p:txBody>
      </p:sp>
      <p:sp>
        <p:nvSpPr>
          <p:cNvPr id="4" name="TextBox 3">
            <a:extLst>
              <a:ext uri="{FF2B5EF4-FFF2-40B4-BE49-F238E27FC236}">
                <a16:creationId xmlns="" xmlns:a16="http://schemas.microsoft.com/office/drawing/2014/main" id="{486F2D69-C064-48B3-A625-06F536B0CE4B}"/>
              </a:ext>
            </a:extLst>
          </p:cNvPr>
          <p:cNvSpPr txBox="1"/>
          <p:nvPr/>
        </p:nvSpPr>
        <p:spPr>
          <a:xfrm>
            <a:off x="3276600" y="5811560"/>
            <a:ext cx="5654040" cy="1046440"/>
          </a:xfrm>
          <a:prstGeom prst="rect">
            <a:avLst/>
          </a:prstGeom>
          <a:noFill/>
        </p:spPr>
        <p:txBody>
          <a:bodyPr wrap="square" rtlCol="0">
            <a:spAutoFit/>
          </a:bodyPr>
          <a:lstStyle/>
          <a:p>
            <a:endParaRPr lang="en-US" dirty="0"/>
          </a:p>
          <a:p>
            <a:endParaRPr lang="en-US" dirty="0"/>
          </a:p>
          <a:p>
            <a:pPr algn="r"/>
            <a:r>
              <a:rPr lang="en-US" sz="800" dirty="0"/>
              <a:t>https://www.usich.gov/resources/uploads/asset_library/PRS_Housing_First_and_RRH_Webinar_07_22_14.pdf</a:t>
            </a:r>
          </a:p>
          <a:p>
            <a:endParaRPr lang="en-US" dirty="0"/>
          </a:p>
        </p:txBody>
      </p:sp>
    </p:spTree>
    <p:extLst>
      <p:ext uri="{BB962C8B-B14F-4D97-AF65-F5344CB8AC3E}">
        <p14:creationId xmlns:p14="http://schemas.microsoft.com/office/powerpoint/2010/main" val="2704488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rmAutofit/>
          </a:bodyPr>
          <a:lstStyle/>
          <a:p>
            <a:r>
              <a:rPr lang="en-US" dirty="0"/>
              <a:t>Does Housing First Work?</a:t>
            </a:r>
          </a:p>
        </p:txBody>
      </p:sp>
      <p:sp>
        <p:nvSpPr>
          <p:cNvPr id="3" name="Content Placeholder 2"/>
          <p:cNvSpPr>
            <a:spLocks noGrp="1"/>
          </p:cNvSpPr>
          <p:nvPr>
            <p:ph idx="1"/>
          </p:nvPr>
        </p:nvSpPr>
        <p:spPr>
          <a:xfrm>
            <a:off x="301580" y="1600200"/>
            <a:ext cx="8534400" cy="4876800"/>
          </a:xfrm>
        </p:spPr>
        <p:txBody>
          <a:bodyPr>
            <a:noAutofit/>
          </a:bodyPr>
          <a:lstStyle/>
          <a:p>
            <a:r>
              <a:rPr lang="en-US" sz="2000" dirty="0"/>
              <a:t>Consumers in a Housing First model access housing faster and are more likely to remain stably housed. </a:t>
            </a:r>
          </a:p>
          <a:p>
            <a:pPr lvl="1"/>
            <a:r>
              <a:rPr lang="en-US" sz="1500" dirty="0"/>
              <a:t>Permanent supportive housing (PSH) has a long-term housing retention rate of up to 98 percent.</a:t>
            </a:r>
          </a:p>
          <a:p>
            <a:pPr lvl="1"/>
            <a:r>
              <a:rPr lang="en-US" sz="1600" dirty="0"/>
              <a:t>A variety of studies have shown that between 75 percent and 91 percent of households remain housed a year after being rapidly re-housed.</a:t>
            </a:r>
          </a:p>
          <a:p>
            <a:pPr marL="274320" lvl="1" indent="0">
              <a:buNone/>
            </a:pPr>
            <a:endParaRPr lang="en-US" sz="1600" dirty="0"/>
          </a:p>
          <a:p>
            <a:r>
              <a:rPr lang="en-US" sz="2000" dirty="0"/>
              <a:t>A majority of clients are found to participate in the optional supportive services provided, often resulting in greater housing stability. </a:t>
            </a:r>
          </a:p>
          <a:p>
            <a:pPr marL="0" indent="0">
              <a:buNone/>
            </a:pPr>
            <a:endParaRPr lang="en-US" sz="2000" dirty="0"/>
          </a:p>
          <a:p>
            <a:r>
              <a:rPr lang="en-US" sz="2000" dirty="0"/>
              <a:t>PSH has been found to be cost efficient, resulting in savings for communities because housed people are less likely to use emergency services, including hospitals, jails, and emergency shelter, than those who are homeless. </a:t>
            </a:r>
          </a:p>
          <a:p>
            <a:endParaRPr lang="en-US" sz="2000" dirty="0"/>
          </a:p>
          <a:p>
            <a:pPr marL="0" indent="0">
              <a:buNone/>
            </a:pPr>
            <a:endParaRPr lang="en-US" sz="800" dirty="0">
              <a:solidFill>
                <a:schemeClr val="bg1"/>
              </a:solidFill>
            </a:endParaRPr>
          </a:p>
        </p:txBody>
      </p:sp>
      <p:sp>
        <p:nvSpPr>
          <p:cNvPr id="4" name="TextBox 3">
            <a:extLst>
              <a:ext uri="{FF2B5EF4-FFF2-40B4-BE49-F238E27FC236}">
                <a16:creationId xmlns="" xmlns:a16="http://schemas.microsoft.com/office/drawing/2014/main" id="{DE483127-CEC7-4EC9-BEFF-B00873F6773D}"/>
              </a:ext>
            </a:extLst>
          </p:cNvPr>
          <p:cNvSpPr txBox="1"/>
          <p:nvPr/>
        </p:nvSpPr>
        <p:spPr>
          <a:xfrm>
            <a:off x="5029200" y="6477000"/>
            <a:ext cx="3962400" cy="415498"/>
          </a:xfrm>
          <a:prstGeom prst="rect">
            <a:avLst/>
          </a:prstGeom>
          <a:noFill/>
        </p:spPr>
        <p:txBody>
          <a:bodyPr wrap="square" rtlCol="0">
            <a:spAutoFit/>
          </a:bodyPr>
          <a:lstStyle/>
          <a:p>
            <a:pPr algn="r"/>
            <a:r>
              <a:rPr lang="en-US" sz="1050" dirty="0"/>
              <a:t>https://endhomelessness.org/resource/housing-first/</a:t>
            </a:r>
          </a:p>
          <a:p>
            <a:endParaRPr lang="en-US" sz="1050" dirty="0"/>
          </a:p>
        </p:txBody>
      </p:sp>
    </p:spTree>
    <p:extLst>
      <p:ext uri="{BB962C8B-B14F-4D97-AF65-F5344CB8AC3E}">
        <p14:creationId xmlns:p14="http://schemas.microsoft.com/office/powerpoint/2010/main" val="165892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Clinical Approaches</a:t>
            </a:r>
          </a:p>
        </p:txBody>
      </p:sp>
      <p:sp>
        <p:nvSpPr>
          <p:cNvPr id="3" name="Content Placeholder 2"/>
          <p:cNvSpPr>
            <a:spLocks noGrp="1"/>
          </p:cNvSpPr>
          <p:nvPr>
            <p:ph sz="quarter" idx="1"/>
          </p:nvPr>
        </p:nvSpPr>
        <p:spPr>
          <a:xfrm>
            <a:off x="301752" y="1524000"/>
            <a:ext cx="8503920" cy="4572000"/>
          </a:xfrm>
        </p:spPr>
        <p:txBody>
          <a:bodyPr>
            <a:normAutofit fontScale="92500" lnSpcReduction="10000"/>
          </a:bodyPr>
          <a:lstStyle/>
          <a:p>
            <a:r>
              <a:rPr lang="en-US" dirty="0"/>
              <a:t>Utilize a harm-reduction approach:</a:t>
            </a:r>
          </a:p>
          <a:p>
            <a:pPr lvl="1"/>
            <a:r>
              <a:rPr lang="en-US" dirty="0"/>
              <a:t>Use as an alternative to abstinence-focused interventions.</a:t>
            </a:r>
          </a:p>
          <a:p>
            <a:pPr lvl="1"/>
            <a:r>
              <a:rPr lang="en-US" dirty="0"/>
              <a:t>Identify target behaviors/risk factors and work to minimize consequences of such behavior.</a:t>
            </a:r>
          </a:p>
          <a:p>
            <a:pPr lvl="1"/>
            <a:r>
              <a:rPr lang="en-US" dirty="0"/>
              <a:t>Relate behavior to Veteran goals.</a:t>
            </a:r>
          </a:p>
          <a:p>
            <a:pPr lvl="1"/>
            <a:r>
              <a:rPr lang="en-US" dirty="0"/>
              <a:t>Support Veteran in self-defining recovery.</a:t>
            </a:r>
          </a:p>
          <a:p>
            <a:pPr lvl="1"/>
            <a:endParaRPr lang="en-US" dirty="0"/>
          </a:p>
          <a:p>
            <a:r>
              <a:rPr lang="en-US" dirty="0"/>
              <a:t>Additional clinical approaches may include: </a:t>
            </a:r>
          </a:p>
          <a:p>
            <a:pPr lvl="1"/>
            <a:r>
              <a:rPr lang="en-US" dirty="0"/>
              <a:t>Crisis Intervention</a:t>
            </a:r>
          </a:p>
          <a:p>
            <a:pPr lvl="1"/>
            <a:r>
              <a:rPr lang="en-US" dirty="0" smtClean="0"/>
              <a:t>Acceptance </a:t>
            </a:r>
            <a:r>
              <a:rPr lang="en-US" dirty="0"/>
              <a:t>and Commitment Therapy</a:t>
            </a:r>
          </a:p>
          <a:p>
            <a:pPr lvl="1"/>
            <a:r>
              <a:rPr lang="en-US" dirty="0"/>
              <a:t>Cognitive Behavioral </a:t>
            </a:r>
            <a:r>
              <a:rPr lang="en-US" dirty="0" smtClean="0"/>
              <a:t>Therapy</a:t>
            </a:r>
          </a:p>
          <a:p>
            <a:pPr lvl="1"/>
            <a:r>
              <a:rPr lang="en-US" dirty="0"/>
              <a:t>Motivational </a:t>
            </a:r>
            <a:r>
              <a:rPr lang="en-US" dirty="0" smtClean="0"/>
              <a:t>Interviewing</a:t>
            </a:r>
            <a:endParaRPr lang="en-US" dirty="0"/>
          </a:p>
          <a:p>
            <a:pPr lvl="1"/>
            <a:r>
              <a:rPr lang="en-US" dirty="0"/>
              <a:t>Group therapy (various modalities)</a:t>
            </a:r>
          </a:p>
          <a:p>
            <a:pPr lvl="1"/>
            <a:endParaRPr lang="en-US" dirty="0"/>
          </a:p>
          <a:p>
            <a:pPr lvl="1"/>
            <a:endParaRPr lang="en-US" dirty="0"/>
          </a:p>
          <a:p>
            <a:endParaRPr lang="en-US" dirty="0"/>
          </a:p>
          <a:p>
            <a:pPr marL="0" indent="0">
              <a:buNone/>
            </a:pPr>
            <a:endParaRPr lang="en-US" dirty="0"/>
          </a:p>
          <a:p>
            <a:pPr marL="0" indent="0">
              <a:buNone/>
            </a:pPr>
            <a:endParaRPr lang="en-US" dirty="0"/>
          </a:p>
          <a:p>
            <a:pPr lvl="2"/>
            <a:endParaRPr lang="en-US" dirty="0"/>
          </a:p>
          <a:p>
            <a:pPr marL="0" indent="0">
              <a:buNone/>
            </a:pPr>
            <a:endParaRPr lang="en-US" dirty="0"/>
          </a:p>
        </p:txBody>
      </p:sp>
    </p:spTree>
    <p:extLst>
      <p:ext uri="{BB962C8B-B14F-4D97-AF65-F5344CB8AC3E}">
        <p14:creationId xmlns:p14="http://schemas.microsoft.com/office/powerpoint/2010/main" val="1244354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92" y="381000"/>
            <a:ext cx="8534400" cy="758952"/>
          </a:xfrm>
        </p:spPr>
        <p:txBody>
          <a:bodyPr>
            <a:noAutofit/>
          </a:bodyPr>
          <a:lstStyle/>
          <a:p>
            <a:r>
              <a:rPr lang="en-US" dirty="0"/>
              <a:t>Clinical Approaches: Motivational Interviewing</a:t>
            </a:r>
          </a:p>
        </p:txBody>
      </p:sp>
      <p:sp>
        <p:nvSpPr>
          <p:cNvPr id="3" name="Content Placeholder 2"/>
          <p:cNvSpPr>
            <a:spLocks noGrp="1"/>
          </p:cNvSpPr>
          <p:nvPr>
            <p:ph sz="quarter" idx="1"/>
          </p:nvPr>
        </p:nvSpPr>
        <p:spPr>
          <a:xfrm>
            <a:off x="301752" y="1527048"/>
            <a:ext cx="8503920" cy="4797552"/>
          </a:xfrm>
        </p:spPr>
        <p:txBody>
          <a:bodyPr>
            <a:normAutofit/>
          </a:bodyPr>
          <a:lstStyle/>
          <a:p>
            <a:r>
              <a:rPr lang="en-US" sz="1900" dirty="0"/>
              <a:t>Motivational Interviewing (MI) is an “empathic, person-centered counseling approach that prepares people for change by helping them resolve ambivalence, enhance intrinsic motivation, and build confidence to change.” (Kraybill and Morrison, 2007)</a:t>
            </a:r>
          </a:p>
          <a:p>
            <a:endParaRPr lang="en-US" sz="1900" dirty="0"/>
          </a:p>
          <a:p>
            <a:r>
              <a:rPr lang="en-US" sz="1900" dirty="0"/>
              <a:t>Spirit of MI is described as:</a:t>
            </a:r>
          </a:p>
          <a:p>
            <a:pPr lvl="1"/>
            <a:r>
              <a:rPr lang="en-US" sz="1900" dirty="0"/>
              <a:t>Partnership – Work collaboratively and avoid the “expert” role.</a:t>
            </a:r>
          </a:p>
          <a:p>
            <a:pPr lvl="1"/>
            <a:r>
              <a:rPr lang="en-US" sz="1900" dirty="0"/>
              <a:t>Acceptance – Respect the client’s autonomy, potential, strengths and perspective.</a:t>
            </a:r>
          </a:p>
          <a:p>
            <a:pPr lvl="1"/>
            <a:r>
              <a:rPr lang="en-US" sz="1900" dirty="0"/>
              <a:t>Compassion – Keep the client’s best interests in mind.</a:t>
            </a:r>
          </a:p>
          <a:p>
            <a:pPr lvl="1"/>
            <a:r>
              <a:rPr lang="en-US" sz="1900" dirty="0"/>
              <a:t>Evocation – The best ideas come from the client.</a:t>
            </a:r>
          </a:p>
          <a:p>
            <a:pPr fontAlgn="base"/>
            <a:endParaRPr lang="en-US" sz="1900" dirty="0"/>
          </a:p>
          <a:p>
            <a:pPr marL="274320" lvl="1" indent="0">
              <a:buNone/>
            </a:pPr>
            <a:endParaRPr lang="en-US" dirty="0"/>
          </a:p>
          <a:p>
            <a:pPr marL="274320" lvl="1" indent="0" algn="r">
              <a:buNone/>
            </a:pPr>
            <a:endParaRPr lang="en-US" sz="800" dirty="0"/>
          </a:p>
          <a:p>
            <a:pPr marL="0" indent="0">
              <a:buNone/>
            </a:pPr>
            <a:endParaRPr lang="en-US" dirty="0"/>
          </a:p>
        </p:txBody>
      </p:sp>
      <p:sp>
        <p:nvSpPr>
          <p:cNvPr id="4" name="TextBox 3">
            <a:extLst>
              <a:ext uri="{FF2B5EF4-FFF2-40B4-BE49-F238E27FC236}">
                <a16:creationId xmlns="" xmlns:a16="http://schemas.microsoft.com/office/drawing/2014/main" id="{6DE59A7A-9079-4F0A-B4D5-F027E36CF620}"/>
              </a:ext>
            </a:extLst>
          </p:cNvPr>
          <p:cNvSpPr txBox="1"/>
          <p:nvPr/>
        </p:nvSpPr>
        <p:spPr>
          <a:xfrm>
            <a:off x="3048000" y="6400800"/>
            <a:ext cx="5943600" cy="377026"/>
          </a:xfrm>
          <a:prstGeom prst="rect">
            <a:avLst/>
          </a:prstGeom>
          <a:noFill/>
        </p:spPr>
        <p:txBody>
          <a:bodyPr wrap="square" rtlCol="0">
            <a:spAutoFit/>
          </a:bodyPr>
          <a:lstStyle/>
          <a:p>
            <a:pPr algn="r"/>
            <a:r>
              <a:rPr lang="en-US" sz="800" dirty="0"/>
              <a:t>http://homelesshub.ca/resource/motivational-interviewing-open-questions-affirmation-reflective-listening-and-summary</a:t>
            </a:r>
          </a:p>
          <a:p>
            <a:endParaRPr lang="en-US" sz="1050" dirty="0"/>
          </a:p>
        </p:txBody>
      </p:sp>
    </p:spTree>
    <p:extLst>
      <p:ext uri="{BB962C8B-B14F-4D97-AF65-F5344CB8AC3E}">
        <p14:creationId xmlns:p14="http://schemas.microsoft.com/office/powerpoint/2010/main" val="3956720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Objectives</a:t>
            </a:r>
          </a:p>
        </p:txBody>
      </p:sp>
      <p:sp>
        <p:nvSpPr>
          <p:cNvPr id="3" name="Content Placeholder 2"/>
          <p:cNvSpPr>
            <a:spLocks noGrp="1"/>
          </p:cNvSpPr>
          <p:nvPr>
            <p:ph sz="quarter" idx="1"/>
          </p:nvPr>
        </p:nvSpPr>
        <p:spPr/>
        <p:txBody>
          <a:bodyPr>
            <a:normAutofit/>
          </a:bodyPr>
          <a:lstStyle/>
          <a:p>
            <a:pPr lvl="0"/>
            <a:r>
              <a:rPr lang="en-US" dirty="0"/>
              <a:t>Understand effective clinical approaches when working with Veterans experiencing homelessness.</a:t>
            </a:r>
          </a:p>
          <a:p>
            <a:pPr marL="0" lvl="0" indent="0">
              <a:buNone/>
            </a:pPr>
            <a:endParaRPr lang="en-US" dirty="0"/>
          </a:p>
          <a:p>
            <a:pPr lvl="0"/>
            <a:r>
              <a:rPr lang="en-US" dirty="0"/>
              <a:t>Learn about the use of the Housing First model as a way to effectively house the most vulnerable Veterans and those who are chronically homeless. </a:t>
            </a:r>
          </a:p>
          <a:p>
            <a:pPr marL="0" lvl="0" indent="0">
              <a:buNone/>
            </a:pPr>
            <a:r>
              <a:rPr lang="en-US" dirty="0"/>
              <a:t> </a:t>
            </a:r>
          </a:p>
          <a:p>
            <a:pPr lvl="0"/>
            <a:r>
              <a:rPr lang="en-US" dirty="0"/>
              <a:t>Recognize potential ethical dilemmas a clinician may face while working in outreach and engagement services. </a:t>
            </a:r>
          </a:p>
          <a:p>
            <a:endParaRPr lang="en-US" dirty="0"/>
          </a:p>
          <a:p>
            <a:endParaRPr lang="en-US" dirty="0"/>
          </a:p>
          <a:p>
            <a:endParaRPr lang="en-US" dirty="0"/>
          </a:p>
        </p:txBody>
      </p:sp>
    </p:spTree>
    <p:extLst>
      <p:ext uri="{BB962C8B-B14F-4D97-AF65-F5344CB8AC3E}">
        <p14:creationId xmlns:p14="http://schemas.microsoft.com/office/powerpoint/2010/main" val="15093172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92" y="381000"/>
            <a:ext cx="8534400" cy="758952"/>
          </a:xfrm>
        </p:spPr>
        <p:txBody>
          <a:bodyPr>
            <a:noAutofit/>
          </a:bodyPr>
          <a:lstStyle/>
          <a:p>
            <a:r>
              <a:rPr lang="en-US" dirty="0"/>
              <a:t>Clinical Approaches: Motivational Interviewing</a:t>
            </a:r>
          </a:p>
        </p:txBody>
      </p:sp>
      <p:sp>
        <p:nvSpPr>
          <p:cNvPr id="3" name="Content Placeholder 2"/>
          <p:cNvSpPr>
            <a:spLocks noGrp="1"/>
          </p:cNvSpPr>
          <p:nvPr>
            <p:ph sz="quarter" idx="1"/>
          </p:nvPr>
        </p:nvSpPr>
        <p:spPr>
          <a:xfrm>
            <a:off x="301752" y="1527048"/>
            <a:ext cx="8503920" cy="4797552"/>
          </a:xfrm>
        </p:spPr>
        <p:txBody>
          <a:bodyPr>
            <a:normAutofit/>
          </a:bodyPr>
          <a:lstStyle/>
          <a:p>
            <a:pPr fontAlgn="base"/>
            <a:r>
              <a:rPr lang="en-US" sz="2000" dirty="0"/>
              <a:t>Recognize the signs of each stage of change. A person’s stage informs what strategies you will choose to use. </a:t>
            </a:r>
          </a:p>
          <a:p>
            <a:pPr marL="0" indent="0" fontAlgn="base">
              <a:buNone/>
            </a:pPr>
            <a:endParaRPr lang="en-US" sz="2000" dirty="0"/>
          </a:p>
          <a:p>
            <a:pPr fontAlgn="base"/>
            <a:r>
              <a:rPr lang="en-US" sz="2000" dirty="0"/>
              <a:t>Change is a process and it may not be linear. </a:t>
            </a:r>
          </a:p>
          <a:p>
            <a:pPr marL="274320" lvl="1" indent="0">
              <a:buNone/>
            </a:pPr>
            <a:endParaRPr lang="en-US" dirty="0"/>
          </a:p>
          <a:p>
            <a:pPr marL="0" indent="0">
              <a:buNone/>
            </a:pPr>
            <a:endParaRPr lang="en-US" dirty="0"/>
          </a:p>
        </p:txBody>
      </p:sp>
      <p:pic>
        <p:nvPicPr>
          <p:cNvPr id="4" name="Picture 3">
            <a:extLst>
              <a:ext uri="{FF2B5EF4-FFF2-40B4-BE49-F238E27FC236}">
                <a16:creationId xmlns="" xmlns:a16="http://schemas.microsoft.com/office/drawing/2014/main" id="{C628397B-1C3B-49FC-94A3-A4EC1CEE0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861" y="3124200"/>
            <a:ext cx="4153702" cy="3108960"/>
          </a:xfrm>
          <a:prstGeom prst="rect">
            <a:avLst/>
          </a:prstGeom>
        </p:spPr>
      </p:pic>
    </p:spTree>
    <p:extLst>
      <p:ext uri="{BB962C8B-B14F-4D97-AF65-F5344CB8AC3E}">
        <p14:creationId xmlns:p14="http://schemas.microsoft.com/office/powerpoint/2010/main" val="563302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6FAFD8-B590-45FB-8213-DD0D61F61D82}"/>
              </a:ext>
            </a:extLst>
          </p:cNvPr>
          <p:cNvSpPr>
            <a:spLocks noGrp="1"/>
          </p:cNvSpPr>
          <p:nvPr>
            <p:ph type="title"/>
          </p:nvPr>
        </p:nvSpPr>
        <p:spPr/>
        <p:txBody>
          <a:bodyPr>
            <a:normAutofit fontScale="90000"/>
          </a:bodyPr>
          <a:lstStyle/>
          <a:p>
            <a:r>
              <a:rPr lang="en-US" dirty="0"/>
              <a:t>Clinical Approaches: Motivational Interviewing</a:t>
            </a:r>
          </a:p>
        </p:txBody>
      </p:sp>
      <p:sp>
        <p:nvSpPr>
          <p:cNvPr id="3" name="Content Placeholder 2">
            <a:extLst>
              <a:ext uri="{FF2B5EF4-FFF2-40B4-BE49-F238E27FC236}">
                <a16:creationId xmlns="" xmlns:a16="http://schemas.microsoft.com/office/drawing/2014/main" id="{86ECA8CC-1F66-422F-9F75-35AFA6C887E0}"/>
              </a:ext>
            </a:extLst>
          </p:cNvPr>
          <p:cNvSpPr>
            <a:spLocks noGrp="1"/>
          </p:cNvSpPr>
          <p:nvPr>
            <p:ph sz="quarter" idx="1"/>
          </p:nvPr>
        </p:nvSpPr>
        <p:spPr>
          <a:xfrm>
            <a:off x="332232" y="1600200"/>
            <a:ext cx="8503920" cy="4572000"/>
          </a:xfrm>
        </p:spPr>
        <p:txBody>
          <a:bodyPr>
            <a:normAutofit/>
          </a:bodyPr>
          <a:lstStyle/>
          <a:p>
            <a:pPr marL="0" indent="0">
              <a:buNone/>
            </a:pPr>
            <a:r>
              <a:rPr lang="en-US" sz="2000" b="1" dirty="0"/>
              <a:t>MI Self Check for Clinicians:</a:t>
            </a:r>
          </a:p>
          <a:p>
            <a:r>
              <a:rPr lang="en-US" sz="2000" b="1" dirty="0"/>
              <a:t>Veterans I meet with would say that I…</a:t>
            </a:r>
          </a:p>
          <a:p>
            <a:pPr lvl="1">
              <a:buFont typeface="Wingdings" panose="05000000000000000000" pitchFamily="2" charset="2"/>
              <a:buChar char="ü"/>
            </a:pPr>
            <a:r>
              <a:rPr lang="en-US" sz="2000" dirty="0"/>
              <a:t>Believe that </a:t>
            </a:r>
            <a:r>
              <a:rPr lang="en-US" sz="2000" i="1" dirty="0"/>
              <a:t>they </a:t>
            </a:r>
            <a:r>
              <a:rPr lang="en-US" sz="2000" dirty="0"/>
              <a:t>know what’s best for themselves</a:t>
            </a:r>
          </a:p>
          <a:p>
            <a:pPr lvl="1">
              <a:buFont typeface="Wingdings" panose="05000000000000000000" pitchFamily="2" charset="2"/>
              <a:buChar char="ü"/>
            </a:pPr>
            <a:r>
              <a:rPr lang="en-US" sz="2000" dirty="0"/>
              <a:t>Help them to recognize their own strengths</a:t>
            </a:r>
          </a:p>
          <a:p>
            <a:pPr lvl="1">
              <a:buFont typeface="Wingdings" panose="05000000000000000000" pitchFamily="2" charset="2"/>
              <a:buChar char="ü"/>
            </a:pPr>
            <a:r>
              <a:rPr lang="en-US" sz="2000" dirty="0"/>
              <a:t>Am interested in helping them solve their problems in their own way</a:t>
            </a:r>
          </a:p>
          <a:p>
            <a:pPr lvl="1">
              <a:buFont typeface="Wingdings" panose="05000000000000000000" pitchFamily="2" charset="2"/>
              <a:buChar char="ü"/>
            </a:pPr>
            <a:r>
              <a:rPr lang="en-US" sz="2000" dirty="0"/>
              <a:t>Am curious about their thoughts and feelings</a:t>
            </a:r>
          </a:p>
          <a:p>
            <a:pPr lvl="1">
              <a:buFont typeface="Wingdings" panose="05000000000000000000" pitchFamily="2" charset="2"/>
              <a:buChar char="ü"/>
            </a:pPr>
            <a:r>
              <a:rPr lang="en-US" sz="2000" dirty="0"/>
              <a:t>Help guide them to make good decisions for themselves</a:t>
            </a:r>
          </a:p>
          <a:p>
            <a:pPr lvl="1">
              <a:buFont typeface="Wingdings" panose="05000000000000000000" pitchFamily="2" charset="2"/>
              <a:buChar char="ü"/>
            </a:pPr>
            <a:r>
              <a:rPr lang="en-US" sz="2000" dirty="0"/>
              <a:t>Help them look at both sides of a problem</a:t>
            </a:r>
          </a:p>
          <a:p>
            <a:pPr lvl="1">
              <a:buFont typeface="Wingdings" panose="05000000000000000000" pitchFamily="2" charset="2"/>
              <a:buChar char="ü"/>
            </a:pPr>
            <a:r>
              <a:rPr lang="en-US" sz="2000" dirty="0"/>
              <a:t>Help them feel empowered by my interactions with them</a:t>
            </a:r>
          </a:p>
          <a:p>
            <a:pPr lvl="1">
              <a:buFont typeface="Wingdings" panose="05000000000000000000" pitchFamily="2" charset="2"/>
              <a:buChar char="ü"/>
            </a:pPr>
            <a:endParaRPr lang="en-US" sz="2000" dirty="0"/>
          </a:p>
          <a:p>
            <a:pPr lvl="1">
              <a:buFont typeface="Wingdings" panose="05000000000000000000" pitchFamily="2" charset="2"/>
              <a:buChar char="ü"/>
            </a:pPr>
            <a:endParaRPr lang="en-US" sz="2000" dirty="0"/>
          </a:p>
        </p:txBody>
      </p:sp>
      <p:sp>
        <p:nvSpPr>
          <p:cNvPr id="4" name="TextBox 3">
            <a:extLst>
              <a:ext uri="{FF2B5EF4-FFF2-40B4-BE49-F238E27FC236}">
                <a16:creationId xmlns="" xmlns:a16="http://schemas.microsoft.com/office/drawing/2014/main" id="{8E8048BF-DA7B-4A89-8BCC-B1A3C654802D}"/>
              </a:ext>
            </a:extLst>
          </p:cNvPr>
          <p:cNvSpPr txBox="1"/>
          <p:nvPr/>
        </p:nvSpPr>
        <p:spPr>
          <a:xfrm>
            <a:off x="2895600" y="6324600"/>
            <a:ext cx="6096000" cy="592470"/>
          </a:xfrm>
          <a:prstGeom prst="rect">
            <a:avLst/>
          </a:prstGeom>
          <a:noFill/>
        </p:spPr>
        <p:txBody>
          <a:bodyPr wrap="square" rtlCol="0">
            <a:spAutoFit/>
          </a:bodyPr>
          <a:lstStyle/>
          <a:p>
            <a:pPr algn="r"/>
            <a:r>
              <a:rPr lang="en-US" sz="1050" i="1" dirty="0"/>
              <a:t>Adapted from Hohman. &amp; Matulich. Motivational Interviewing Measure of Staff Interaction, 2008</a:t>
            </a:r>
          </a:p>
          <a:p>
            <a:pPr algn="r"/>
            <a:r>
              <a:rPr lang="en-US" sz="1050" dirty="0"/>
              <a:t>http://go9host.com/thn/images/THN_MI_Handouts.pdf</a:t>
            </a:r>
          </a:p>
          <a:p>
            <a:endParaRPr lang="en-US" sz="1050" dirty="0"/>
          </a:p>
        </p:txBody>
      </p:sp>
    </p:spTree>
    <p:extLst>
      <p:ext uri="{BB962C8B-B14F-4D97-AF65-F5344CB8AC3E}">
        <p14:creationId xmlns:p14="http://schemas.microsoft.com/office/powerpoint/2010/main" val="2143247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347DF5-02F9-4BF8-BC8A-7439A6F0E79C}"/>
              </a:ext>
            </a:extLst>
          </p:cNvPr>
          <p:cNvSpPr>
            <a:spLocks noGrp="1"/>
          </p:cNvSpPr>
          <p:nvPr>
            <p:ph type="title"/>
          </p:nvPr>
        </p:nvSpPr>
        <p:spPr/>
        <p:txBody>
          <a:bodyPr/>
          <a:lstStyle/>
          <a:p>
            <a:r>
              <a:rPr lang="en-US" dirty="0"/>
              <a:t>Clinical Approaches: The Group Process</a:t>
            </a:r>
          </a:p>
        </p:txBody>
      </p:sp>
      <p:sp>
        <p:nvSpPr>
          <p:cNvPr id="4" name="Content Placeholder 3">
            <a:extLst>
              <a:ext uri="{FF2B5EF4-FFF2-40B4-BE49-F238E27FC236}">
                <a16:creationId xmlns="" xmlns:a16="http://schemas.microsoft.com/office/drawing/2014/main" id="{4A67CB4A-3AB9-4F9A-918D-EA39303E3C00}"/>
              </a:ext>
            </a:extLst>
          </p:cNvPr>
          <p:cNvSpPr>
            <a:spLocks noGrp="1"/>
          </p:cNvSpPr>
          <p:nvPr>
            <p:ph sz="quarter" idx="1"/>
          </p:nvPr>
        </p:nvSpPr>
        <p:spPr>
          <a:xfrm>
            <a:off x="301752" y="1527048"/>
            <a:ext cx="8503920" cy="4949952"/>
          </a:xfrm>
        </p:spPr>
        <p:txBody>
          <a:bodyPr>
            <a:normAutofit fontScale="92500" lnSpcReduction="20000"/>
          </a:bodyPr>
          <a:lstStyle/>
          <a:p>
            <a:r>
              <a:rPr lang="en-US" sz="2000" dirty="0"/>
              <a:t>In the group environment, others serve as mirrors that reflect aspects of yourself that you can recognize and explicitly choose if you want to modify or change.</a:t>
            </a:r>
          </a:p>
          <a:p>
            <a:pPr marL="0" indent="0">
              <a:buNone/>
            </a:pPr>
            <a:endParaRPr lang="en-US" sz="2000" dirty="0"/>
          </a:p>
          <a:p>
            <a:r>
              <a:rPr lang="en-US" sz="2000" dirty="0"/>
              <a:t>Finding common ground can be normalizing.</a:t>
            </a:r>
          </a:p>
          <a:p>
            <a:pPr marL="0" indent="0">
              <a:buNone/>
            </a:pPr>
            <a:r>
              <a:rPr lang="en-US" sz="2000" dirty="0"/>
              <a:t> </a:t>
            </a:r>
          </a:p>
          <a:p>
            <a:r>
              <a:rPr lang="en-US" sz="2000" dirty="0"/>
              <a:t>A natural process of enhanced acceptance of self and others occurs as one learns to relate more honestly and directly with others in the group.</a:t>
            </a:r>
          </a:p>
          <a:p>
            <a:pPr marL="0" indent="0">
              <a:buNone/>
            </a:pPr>
            <a:endParaRPr lang="en-US" sz="2000" dirty="0"/>
          </a:p>
          <a:p>
            <a:r>
              <a:rPr lang="en-US" sz="2000" dirty="0"/>
              <a:t>Veterans can benefit from the group even during sessions when they may just listen.</a:t>
            </a:r>
          </a:p>
          <a:p>
            <a:pPr marL="0" indent="0">
              <a:buNone/>
            </a:pPr>
            <a:endParaRPr lang="en-US" sz="2000" dirty="0"/>
          </a:p>
          <a:p>
            <a:r>
              <a:rPr lang="en-US" sz="2000" dirty="0"/>
              <a:t>The group can increase accountability and serve as a ‘safety net’ for the Veteran. </a:t>
            </a:r>
          </a:p>
          <a:p>
            <a:endParaRPr lang="en-US" sz="2000" dirty="0"/>
          </a:p>
          <a:p>
            <a:r>
              <a:rPr lang="en-US" sz="2000" dirty="0"/>
              <a:t>A group/group facilitator can remain a point of consistency as the Veteran moves through phases of engagement through housing. </a:t>
            </a:r>
          </a:p>
          <a:p>
            <a:endParaRPr lang="en-US" sz="2200" dirty="0"/>
          </a:p>
          <a:p>
            <a:endParaRPr lang="en-US" dirty="0"/>
          </a:p>
          <a:p>
            <a:endParaRPr lang="en-US" dirty="0"/>
          </a:p>
        </p:txBody>
      </p:sp>
    </p:spTree>
    <p:extLst>
      <p:ext uri="{BB962C8B-B14F-4D97-AF65-F5344CB8AC3E}">
        <p14:creationId xmlns:p14="http://schemas.microsoft.com/office/powerpoint/2010/main" val="1156529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347DF5-02F9-4BF8-BC8A-7439A6F0E79C}"/>
              </a:ext>
            </a:extLst>
          </p:cNvPr>
          <p:cNvSpPr>
            <a:spLocks noGrp="1"/>
          </p:cNvSpPr>
          <p:nvPr>
            <p:ph type="title"/>
          </p:nvPr>
        </p:nvSpPr>
        <p:spPr/>
        <p:txBody>
          <a:bodyPr/>
          <a:lstStyle/>
          <a:p>
            <a:r>
              <a:rPr lang="en-US" dirty="0"/>
              <a:t>Clinical Approaches: The Group Process</a:t>
            </a:r>
          </a:p>
        </p:txBody>
      </p:sp>
      <p:sp>
        <p:nvSpPr>
          <p:cNvPr id="4" name="Content Placeholder 3">
            <a:extLst>
              <a:ext uri="{FF2B5EF4-FFF2-40B4-BE49-F238E27FC236}">
                <a16:creationId xmlns="" xmlns:a16="http://schemas.microsoft.com/office/drawing/2014/main" id="{4A67CB4A-3AB9-4F9A-918D-EA39303E3C00}"/>
              </a:ext>
            </a:extLst>
          </p:cNvPr>
          <p:cNvSpPr>
            <a:spLocks noGrp="1"/>
          </p:cNvSpPr>
          <p:nvPr>
            <p:ph sz="quarter" idx="1"/>
          </p:nvPr>
        </p:nvSpPr>
        <p:spPr>
          <a:xfrm>
            <a:off x="301752" y="1527048"/>
            <a:ext cx="8503920" cy="5026152"/>
          </a:xfrm>
        </p:spPr>
        <p:txBody>
          <a:bodyPr>
            <a:normAutofit fontScale="70000" lnSpcReduction="20000"/>
          </a:bodyPr>
          <a:lstStyle/>
          <a:p>
            <a:pPr marL="0" indent="0">
              <a:buNone/>
            </a:pPr>
            <a:r>
              <a:rPr lang="en-US" dirty="0"/>
              <a:t>Considerations for group therapy in a homeless setting:</a:t>
            </a:r>
          </a:p>
          <a:p>
            <a:pPr marL="0" indent="0">
              <a:buNone/>
            </a:pPr>
            <a:endParaRPr lang="en-US" dirty="0"/>
          </a:p>
          <a:p>
            <a:r>
              <a:rPr lang="en-US" dirty="0"/>
              <a:t>Tailor exercises and handouts so they are applicable to individuals experiencing homelessness.</a:t>
            </a:r>
          </a:p>
          <a:p>
            <a:pPr marL="0" indent="0">
              <a:buNone/>
            </a:pPr>
            <a:endParaRPr lang="en-US" dirty="0"/>
          </a:p>
          <a:p>
            <a:r>
              <a:rPr lang="en-US" dirty="0"/>
              <a:t>Drop-in &amp; community-based groups will be more accessible for individuals. </a:t>
            </a:r>
          </a:p>
          <a:p>
            <a:pPr marL="0" indent="0">
              <a:buNone/>
            </a:pPr>
            <a:endParaRPr lang="en-US" dirty="0"/>
          </a:p>
          <a:p>
            <a:r>
              <a:rPr lang="en-US" dirty="0"/>
              <a:t>Having an informational/psychoeducational component reduce resistance to those who are not comfortable in a therapy setting. </a:t>
            </a:r>
          </a:p>
          <a:p>
            <a:pPr marL="0" indent="0">
              <a:buNone/>
            </a:pPr>
            <a:endParaRPr lang="en-US" dirty="0"/>
          </a:p>
          <a:p>
            <a:r>
              <a:rPr lang="en-US" dirty="0"/>
              <a:t>Encourage word-of-mouth referrals. </a:t>
            </a:r>
          </a:p>
          <a:p>
            <a:pPr marL="0" indent="0">
              <a:buNone/>
            </a:pPr>
            <a:endParaRPr lang="en-US" dirty="0"/>
          </a:p>
          <a:p>
            <a:r>
              <a:rPr lang="en-US" dirty="0"/>
              <a:t>Welcome Veterans in all phases of engagement and/or housing to attend to provide diversity in experiences.</a:t>
            </a:r>
          </a:p>
          <a:p>
            <a:endParaRPr lang="en-US" dirty="0"/>
          </a:p>
          <a:p>
            <a:r>
              <a:rPr lang="en-US" dirty="0"/>
              <a:t>Consider having light refreshments/snacks.  </a:t>
            </a:r>
          </a:p>
          <a:p>
            <a:pPr marL="0" indent="0">
              <a:buNone/>
            </a:pPr>
            <a:endParaRPr lang="en-US" sz="2900" dirty="0">
              <a:highlight>
                <a:srgbClr val="FFFF00"/>
              </a:highlight>
            </a:endParaRPr>
          </a:p>
          <a:p>
            <a:endParaRPr lang="en-US" dirty="0"/>
          </a:p>
          <a:p>
            <a:endParaRPr lang="en-US" dirty="0"/>
          </a:p>
        </p:txBody>
      </p:sp>
    </p:spTree>
    <p:extLst>
      <p:ext uri="{BB962C8B-B14F-4D97-AF65-F5344CB8AC3E}">
        <p14:creationId xmlns:p14="http://schemas.microsoft.com/office/powerpoint/2010/main" val="2320239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417276-8548-44E4-97CF-B3773CE5B77F}"/>
              </a:ext>
            </a:extLst>
          </p:cNvPr>
          <p:cNvSpPr>
            <a:spLocks noGrp="1"/>
          </p:cNvSpPr>
          <p:nvPr>
            <p:ph type="title"/>
          </p:nvPr>
        </p:nvSpPr>
        <p:spPr/>
        <p:txBody>
          <a:bodyPr/>
          <a:lstStyle/>
          <a:p>
            <a:r>
              <a:rPr lang="en-US" dirty="0"/>
              <a:t>Ethical Considerations: Safety</a:t>
            </a:r>
          </a:p>
        </p:txBody>
      </p:sp>
      <p:sp>
        <p:nvSpPr>
          <p:cNvPr id="3" name="Content Placeholder 2">
            <a:extLst>
              <a:ext uri="{FF2B5EF4-FFF2-40B4-BE49-F238E27FC236}">
                <a16:creationId xmlns="" xmlns:a16="http://schemas.microsoft.com/office/drawing/2014/main" id="{8B61C0CB-232E-4B7C-9AF8-EA20FFE65016}"/>
              </a:ext>
            </a:extLst>
          </p:cNvPr>
          <p:cNvSpPr>
            <a:spLocks noGrp="1"/>
          </p:cNvSpPr>
          <p:nvPr>
            <p:ph sz="quarter" idx="1"/>
          </p:nvPr>
        </p:nvSpPr>
        <p:spPr>
          <a:xfrm>
            <a:off x="301752" y="1527048"/>
            <a:ext cx="8503920" cy="4873752"/>
          </a:xfrm>
        </p:spPr>
        <p:txBody>
          <a:bodyPr>
            <a:normAutofit fontScale="55000" lnSpcReduction="20000"/>
          </a:bodyPr>
          <a:lstStyle/>
          <a:p>
            <a:pPr marL="0" indent="0">
              <a:buNone/>
            </a:pPr>
            <a:r>
              <a:rPr lang="en-US" sz="3600" dirty="0"/>
              <a:t>Safety considerations for Outreach: </a:t>
            </a:r>
          </a:p>
          <a:p>
            <a:pPr marL="0" indent="0">
              <a:buNone/>
            </a:pPr>
            <a:endParaRPr lang="en-US" sz="3600" dirty="0"/>
          </a:p>
          <a:p>
            <a:r>
              <a:rPr lang="en-US" sz="3600" dirty="0"/>
              <a:t>Prioritize YOUR safety. You can’t help anyone if you are hurt or incapacitated. </a:t>
            </a:r>
          </a:p>
          <a:p>
            <a:pPr marL="0" indent="0">
              <a:buNone/>
            </a:pPr>
            <a:endParaRPr lang="en-US" sz="3600" dirty="0"/>
          </a:p>
          <a:p>
            <a:r>
              <a:rPr lang="en-US" sz="3600" dirty="0"/>
              <a:t>Address safety issues first before attending to any other business. This keeps you and Veterans safe and can reinforce appropriate boundaries. </a:t>
            </a:r>
          </a:p>
          <a:p>
            <a:endParaRPr lang="en-US" sz="3600" dirty="0"/>
          </a:p>
          <a:p>
            <a:r>
              <a:rPr lang="en-US" sz="3600" dirty="0"/>
              <a:t>If you don’t feel safe meeting with a Veteran or going to a location alone, go in teams or ask to meet the Veteran somewhere nearby.</a:t>
            </a:r>
          </a:p>
          <a:p>
            <a:pPr marL="0" indent="0">
              <a:buNone/>
            </a:pPr>
            <a:r>
              <a:rPr lang="en-US" sz="3600" dirty="0"/>
              <a:t> </a:t>
            </a:r>
          </a:p>
          <a:p>
            <a:r>
              <a:rPr lang="en-US" sz="3600" dirty="0"/>
              <a:t>Always make sure someone knows where you are and when you’re expecting to be done. </a:t>
            </a:r>
          </a:p>
          <a:p>
            <a:pPr marL="0" indent="0">
              <a:buNone/>
            </a:pPr>
            <a:endParaRPr lang="en-US" sz="3600" dirty="0"/>
          </a:p>
          <a:p>
            <a:r>
              <a:rPr lang="en-US" sz="3600" dirty="0"/>
              <a:t>Process with colleagues to maintain perspective on safety issues. </a:t>
            </a:r>
          </a:p>
          <a:p>
            <a:endParaRPr lang="en-US" dirty="0"/>
          </a:p>
        </p:txBody>
      </p:sp>
    </p:spTree>
    <p:extLst>
      <p:ext uri="{BB962C8B-B14F-4D97-AF65-F5344CB8AC3E}">
        <p14:creationId xmlns:p14="http://schemas.microsoft.com/office/powerpoint/2010/main" val="3708474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Ethical Considerations: Boundaries</a:t>
            </a:r>
          </a:p>
        </p:txBody>
      </p:sp>
      <p:sp>
        <p:nvSpPr>
          <p:cNvPr id="3" name="Content Placeholder 2"/>
          <p:cNvSpPr>
            <a:spLocks noGrp="1"/>
          </p:cNvSpPr>
          <p:nvPr>
            <p:ph sz="quarter" idx="1"/>
          </p:nvPr>
        </p:nvSpPr>
        <p:spPr/>
        <p:txBody>
          <a:bodyPr>
            <a:normAutofit lnSpcReduction="10000"/>
          </a:bodyPr>
          <a:lstStyle/>
          <a:p>
            <a:r>
              <a:rPr lang="en-US" sz="2200" dirty="0"/>
              <a:t>Outreach activities may not appear to be therapeutic from the outside , i.e. helping a Veteran move or cleaning an apartment, but offer unique opportunities to build rapport/trust and  demonstrate life skills.</a:t>
            </a:r>
          </a:p>
          <a:p>
            <a:pPr marL="0" indent="0">
              <a:buNone/>
            </a:pPr>
            <a:endParaRPr lang="en-US" sz="2200" dirty="0"/>
          </a:p>
          <a:p>
            <a:r>
              <a:rPr lang="en-US" sz="2200" dirty="0"/>
              <a:t>The responsibility lies with the provider to ensure professional boundaries are clear to everyone and that appropriate limits are set and maintained</a:t>
            </a:r>
            <a:r>
              <a:rPr lang="en-US" sz="2800" dirty="0"/>
              <a:t>. </a:t>
            </a:r>
          </a:p>
          <a:p>
            <a:pPr marL="0" indent="0">
              <a:buNone/>
            </a:pPr>
            <a:endParaRPr lang="en-US" sz="2800" dirty="0"/>
          </a:p>
          <a:p>
            <a:r>
              <a:rPr lang="en-US" sz="2200" dirty="0"/>
              <a:t>Boundaries in outreach are going to look differently than they do in an office setting. You may have limited control over physical and personal boundaries when meeting in a Veteran’s home space. </a:t>
            </a:r>
            <a:endParaRPr lang="en-US" sz="2800" dirty="0"/>
          </a:p>
          <a:p>
            <a:endParaRPr lang="en-US" sz="1000" dirty="0"/>
          </a:p>
          <a:p>
            <a:endParaRPr lang="en-US" sz="1000" dirty="0"/>
          </a:p>
        </p:txBody>
      </p:sp>
    </p:spTree>
    <p:extLst>
      <p:ext uri="{BB962C8B-B14F-4D97-AF65-F5344CB8AC3E}">
        <p14:creationId xmlns:p14="http://schemas.microsoft.com/office/powerpoint/2010/main" val="3051096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5BAE3D-0BDC-462D-BB0B-AF1D3D613B65}"/>
              </a:ext>
            </a:extLst>
          </p:cNvPr>
          <p:cNvSpPr>
            <a:spLocks noGrp="1"/>
          </p:cNvSpPr>
          <p:nvPr>
            <p:ph type="title"/>
          </p:nvPr>
        </p:nvSpPr>
        <p:spPr/>
        <p:txBody>
          <a:bodyPr/>
          <a:lstStyle/>
          <a:p>
            <a:r>
              <a:rPr lang="en-US" dirty="0"/>
              <a:t>Ethical Considerations: Boundaries</a:t>
            </a:r>
          </a:p>
        </p:txBody>
      </p:sp>
      <p:sp>
        <p:nvSpPr>
          <p:cNvPr id="3" name="Content Placeholder 2">
            <a:extLst>
              <a:ext uri="{FF2B5EF4-FFF2-40B4-BE49-F238E27FC236}">
                <a16:creationId xmlns="" xmlns:a16="http://schemas.microsoft.com/office/drawing/2014/main" id="{ECC724F5-34D2-4D16-91BB-94C56344E133}"/>
              </a:ext>
            </a:extLst>
          </p:cNvPr>
          <p:cNvSpPr>
            <a:spLocks noGrp="1"/>
          </p:cNvSpPr>
          <p:nvPr>
            <p:ph sz="quarter" idx="1"/>
          </p:nvPr>
        </p:nvSpPr>
        <p:spPr/>
        <p:txBody>
          <a:bodyPr>
            <a:normAutofit/>
          </a:bodyPr>
          <a:lstStyle/>
          <a:p>
            <a:r>
              <a:rPr lang="en-US" dirty="0"/>
              <a:t>The disturbing nature of witnessing homelessness may tempt workers to cross boundaries with Veterans by: </a:t>
            </a:r>
          </a:p>
          <a:p>
            <a:pPr lvl="1"/>
            <a:r>
              <a:rPr lang="en-US" dirty="0"/>
              <a:t>Providing personal assistance outside of that offered by your agency. </a:t>
            </a:r>
          </a:p>
          <a:p>
            <a:pPr lvl="1"/>
            <a:r>
              <a:rPr lang="en-US" dirty="0"/>
              <a:t>Putting yourself in more risky or unsafe situations for Veterans you are working with. </a:t>
            </a:r>
          </a:p>
          <a:p>
            <a:pPr lvl="1"/>
            <a:r>
              <a:rPr lang="en-US" dirty="0"/>
              <a:t>Tolerating inappropriate language and behavior.</a:t>
            </a:r>
          </a:p>
          <a:p>
            <a:pPr lvl="1"/>
            <a:r>
              <a:rPr lang="en-US" dirty="0"/>
              <a:t>Others? </a:t>
            </a:r>
          </a:p>
        </p:txBody>
      </p:sp>
      <p:sp>
        <p:nvSpPr>
          <p:cNvPr id="4" name="TextBox 3">
            <a:extLst>
              <a:ext uri="{FF2B5EF4-FFF2-40B4-BE49-F238E27FC236}">
                <a16:creationId xmlns="" xmlns:a16="http://schemas.microsoft.com/office/drawing/2014/main" id="{7EDAE939-CA97-4ADE-86A5-3AF94AF84F6E}"/>
              </a:ext>
            </a:extLst>
          </p:cNvPr>
          <p:cNvSpPr txBox="1"/>
          <p:nvPr/>
        </p:nvSpPr>
        <p:spPr>
          <a:xfrm>
            <a:off x="4495800" y="6477000"/>
            <a:ext cx="4495800" cy="246221"/>
          </a:xfrm>
          <a:prstGeom prst="rect">
            <a:avLst/>
          </a:prstGeom>
          <a:noFill/>
        </p:spPr>
        <p:txBody>
          <a:bodyPr wrap="square" rtlCol="0">
            <a:spAutoFit/>
          </a:bodyPr>
          <a:lstStyle/>
          <a:p>
            <a:pPr algn="r"/>
            <a:r>
              <a:rPr lang="en-US" sz="1000" dirty="0"/>
              <a:t>(Fisk et al, 2009)</a:t>
            </a:r>
          </a:p>
        </p:txBody>
      </p:sp>
    </p:spTree>
    <p:extLst>
      <p:ext uri="{BB962C8B-B14F-4D97-AF65-F5344CB8AC3E}">
        <p14:creationId xmlns:p14="http://schemas.microsoft.com/office/powerpoint/2010/main" val="1031547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232" y="304800"/>
            <a:ext cx="8534400" cy="758952"/>
          </a:xfrm>
        </p:spPr>
        <p:txBody>
          <a:bodyPr>
            <a:noAutofit/>
          </a:bodyPr>
          <a:lstStyle/>
          <a:p>
            <a:r>
              <a:rPr lang="en-US" sz="2500" dirty="0"/>
              <a:t>Ethical Considerations: Right to Self- Determination v. Lacking Decision Making Capacity</a:t>
            </a:r>
          </a:p>
        </p:txBody>
      </p:sp>
      <p:sp>
        <p:nvSpPr>
          <p:cNvPr id="3" name="Content Placeholder 2"/>
          <p:cNvSpPr>
            <a:spLocks noGrp="1"/>
          </p:cNvSpPr>
          <p:nvPr>
            <p:ph sz="quarter" idx="1"/>
          </p:nvPr>
        </p:nvSpPr>
        <p:spPr>
          <a:xfrm>
            <a:off x="301752" y="1527048"/>
            <a:ext cx="8503920" cy="4645152"/>
          </a:xfrm>
        </p:spPr>
        <p:txBody>
          <a:bodyPr>
            <a:normAutofit fontScale="40000" lnSpcReduction="20000"/>
          </a:bodyPr>
          <a:lstStyle/>
          <a:p>
            <a:pPr marL="0" indent="0">
              <a:buNone/>
            </a:pPr>
            <a:r>
              <a:rPr lang="en-US" sz="4900" b="1" dirty="0"/>
              <a:t>Definitions:</a:t>
            </a:r>
          </a:p>
          <a:p>
            <a:pPr marL="0" indent="0">
              <a:buNone/>
            </a:pPr>
            <a:endParaRPr lang="en-US" sz="4900" dirty="0"/>
          </a:p>
          <a:p>
            <a:r>
              <a:rPr lang="en-US" sz="5400" b="1" dirty="0"/>
              <a:t>Capacity </a:t>
            </a:r>
            <a:r>
              <a:rPr lang="en-US" sz="5400" dirty="0"/>
              <a:t>describes a person’s ability to a make a decision. In a medical context, capacity refers to the ability to utilize information about an illness and proposed treatment options to make a choice that is congruent with one’s own values and preferences.</a:t>
            </a:r>
          </a:p>
          <a:p>
            <a:endParaRPr lang="en-US" sz="5400" dirty="0"/>
          </a:p>
          <a:p>
            <a:r>
              <a:rPr lang="en-US" sz="5400" b="1" dirty="0"/>
              <a:t>Informed consent </a:t>
            </a:r>
            <a:r>
              <a:rPr lang="en-US" sz="5400" dirty="0"/>
              <a:t>is the process by which competent adults make voluntary decisions following adequate disclosure of the relevant information.</a:t>
            </a:r>
          </a:p>
          <a:p>
            <a:endParaRPr lang="en-US" sz="5400" dirty="0"/>
          </a:p>
          <a:p>
            <a:r>
              <a:rPr lang="en-US" sz="5400" b="1" dirty="0"/>
              <a:t>Self-determination</a:t>
            </a:r>
            <a:r>
              <a:rPr lang="en-US" sz="5400" dirty="0"/>
              <a:t> can be defined as the process by which a person controls their own life.</a:t>
            </a:r>
          </a:p>
          <a:p>
            <a:pPr lvl="1"/>
            <a:endParaRPr lang="en-US" sz="2900" dirty="0"/>
          </a:p>
          <a:p>
            <a:pPr marL="274320" lvl="1" indent="0">
              <a:buNone/>
            </a:pPr>
            <a:endParaRPr lang="en-US" dirty="0"/>
          </a:p>
          <a:p>
            <a:pPr marL="274320" lvl="1" indent="0" algn="r">
              <a:buNone/>
            </a:pPr>
            <a:endParaRPr lang="en-US" sz="2500" dirty="0"/>
          </a:p>
          <a:p>
            <a:pPr marL="274320" lvl="1" indent="0" algn="r">
              <a:buNone/>
            </a:pPr>
            <a:endParaRPr lang="en-US" sz="2500" dirty="0"/>
          </a:p>
          <a:p>
            <a:pPr marL="274320" lvl="1" indent="0" algn="r">
              <a:buNone/>
            </a:pPr>
            <a:endParaRPr lang="en-US" sz="2500" dirty="0"/>
          </a:p>
          <a:p>
            <a:pPr marL="274320" lvl="1" indent="0" algn="r">
              <a:buNone/>
            </a:pPr>
            <a:endParaRPr lang="en-US" sz="2500" dirty="0"/>
          </a:p>
          <a:p>
            <a:pPr marL="274320" lvl="1" indent="0" algn="r">
              <a:buNone/>
            </a:pPr>
            <a:endParaRPr lang="en-US" sz="2500" dirty="0"/>
          </a:p>
          <a:p>
            <a:pPr marL="274320" lvl="1" indent="0" algn="r">
              <a:buNone/>
            </a:pPr>
            <a:endParaRPr lang="en-US" sz="2500" dirty="0"/>
          </a:p>
          <a:p>
            <a:pPr marL="274320" lvl="1" indent="0" algn="r">
              <a:buNone/>
            </a:pPr>
            <a:endParaRPr lang="en-US" sz="2500" dirty="0"/>
          </a:p>
          <a:p>
            <a:pPr marL="274320" lvl="1" indent="0" algn="r">
              <a:buNone/>
            </a:pPr>
            <a:endParaRPr lang="en-US" sz="2500" dirty="0"/>
          </a:p>
          <a:p>
            <a:pPr marL="274320" lvl="1" indent="0" algn="r">
              <a:buNone/>
            </a:pPr>
            <a:endParaRPr lang="en-US" sz="2500" dirty="0"/>
          </a:p>
          <a:p>
            <a:pPr marL="274320" lvl="1" indent="0" algn="r">
              <a:buNone/>
            </a:pPr>
            <a:endParaRPr lang="en-US" sz="2500" dirty="0"/>
          </a:p>
        </p:txBody>
      </p:sp>
      <p:sp>
        <p:nvSpPr>
          <p:cNvPr id="4" name="TextBox 3">
            <a:extLst>
              <a:ext uri="{FF2B5EF4-FFF2-40B4-BE49-F238E27FC236}">
                <a16:creationId xmlns="" xmlns:a16="http://schemas.microsoft.com/office/drawing/2014/main" id="{C7135B2B-BFB0-4506-B827-E135C73386C4}"/>
              </a:ext>
            </a:extLst>
          </p:cNvPr>
          <p:cNvSpPr txBox="1"/>
          <p:nvPr/>
        </p:nvSpPr>
        <p:spPr>
          <a:xfrm>
            <a:off x="3429000" y="6389275"/>
            <a:ext cx="5437632" cy="246221"/>
          </a:xfrm>
          <a:prstGeom prst="rect">
            <a:avLst/>
          </a:prstGeom>
          <a:noFill/>
        </p:spPr>
        <p:txBody>
          <a:bodyPr wrap="square" rtlCol="0">
            <a:spAutoFit/>
          </a:bodyPr>
          <a:lstStyle/>
          <a:p>
            <a:pPr marL="274320" lvl="1" indent="0" algn="r">
              <a:buNone/>
            </a:pPr>
            <a:r>
              <a:rPr lang="en-US" sz="1000" dirty="0"/>
              <a:t>https://www.uptodate.com/contents/assessment-of-decision-making-capacity-in-adults</a:t>
            </a:r>
          </a:p>
        </p:txBody>
      </p:sp>
    </p:spTree>
    <p:extLst>
      <p:ext uri="{BB962C8B-B14F-4D97-AF65-F5344CB8AC3E}">
        <p14:creationId xmlns:p14="http://schemas.microsoft.com/office/powerpoint/2010/main" val="1160903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825066-F8A2-4486-AD80-92CA66D99B66}"/>
              </a:ext>
            </a:extLst>
          </p:cNvPr>
          <p:cNvSpPr>
            <a:spLocks noGrp="1"/>
          </p:cNvSpPr>
          <p:nvPr>
            <p:ph type="title"/>
          </p:nvPr>
        </p:nvSpPr>
        <p:spPr>
          <a:xfrm>
            <a:off x="301752" y="304800"/>
            <a:ext cx="8534400" cy="758952"/>
          </a:xfrm>
        </p:spPr>
        <p:txBody>
          <a:bodyPr>
            <a:noAutofit/>
          </a:bodyPr>
          <a:lstStyle/>
          <a:p>
            <a:r>
              <a:rPr lang="en-US" sz="2800" dirty="0"/>
              <a:t>Ethical Considerations: Right to Self- Determination v. Lacking Decision Making Capacity</a:t>
            </a:r>
          </a:p>
        </p:txBody>
      </p:sp>
      <p:sp>
        <p:nvSpPr>
          <p:cNvPr id="3" name="Content Placeholder 2">
            <a:extLst>
              <a:ext uri="{FF2B5EF4-FFF2-40B4-BE49-F238E27FC236}">
                <a16:creationId xmlns="" xmlns:a16="http://schemas.microsoft.com/office/drawing/2014/main" id="{62AA2EBD-366E-4E94-A4CE-091F902AE7C3}"/>
              </a:ext>
            </a:extLst>
          </p:cNvPr>
          <p:cNvSpPr>
            <a:spLocks noGrp="1"/>
          </p:cNvSpPr>
          <p:nvPr>
            <p:ph sz="quarter" idx="1"/>
          </p:nvPr>
        </p:nvSpPr>
        <p:spPr>
          <a:xfrm>
            <a:off x="301752" y="1527047"/>
            <a:ext cx="8503920" cy="4835241"/>
          </a:xfrm>
        </p:spPr>
        <p:txBody>
          <a:bodyPr>
            <a:normAutofit fontScale="25000" lnSpcReduction="20000"/>
          </a:bodyPr>
          <a:lstStyle/>
          <a:p>
            <a:pPr marL="0" indent="0">
              <a:buNone/>
            </a:pPr>
            <a:r>
              <a:rPr lang="en-US" sz="7600" b="1" dirty="0"/>
              <a:t>General principles to consider:</a:t>
            </a:r>
          </a:p>
          <a:p>
            <a:pPr marL="0" indent="0">
              <a:buNone/>
            </a:pPr>
            <a:endParaRPr lang="en-US" sz="7600" dirty="0"/>
          </a:p>
          <a:p>
            <a:r>
              <a:rPr lang="en-US" sz="7600" dirty="0"/>
              <a:t>Any illness or treatment that compromises cognition may be associated with reduced capacity. </a:t>
            </a:r>
          </a:p>
          <a:p>
            <a:pPr marL="0" indent="0">
              <a:buNone/>
            </a:pPr>
            <a:endParaRPr lang="en-US" sz="7600" dirty="0"/>
          </a:p>
          <a:p>
            <a:r>
              <a:rPr lang="en-US" sz="7600" dirty="0"/>
              <a:t>Diagnostic labels such as Alzheimer disease or mental illness cannot substitute for an assessment of capacity. However, be aware of groups that are higher risk such as neurodegenerative disease, TBI, etc.</a:t>
            </a:r>
          </a:p>
          <a:p>
            <a:pPr marL="0" indent="0">
              <a:buNone/>
            </a:pPr>
            <a:endParaRPr lang="en-US" sz="7600" dirty="0"/>
          </a:p>
          <a:p>
            <a:r>
              <a:rPr lang="en-US" sz="7600" dirty="0"/>
              <a:t>Decision-making capacity is not static. </a:t>
            </a:r>
          </a:p>
          <a:p>
            <a:pPr marL="0" indent="0">
              <a:buNone/>
            </a:pPr>
            <a:endParaRPr lang="en-US" sz="7600" dirty="0"/>
          </a:p>
          <a:p>
            <a:r>
              <a:rPr lang="en-US" sz="7600" dirty="0"/>
              <a:t>The law and ethics have settled on four decision-making abilities that constitute capacity: understanding, expressing a choice, appreciation, and reasoning. </a:t>
            </a:r>
          </a:p>
          <a:p>
            <a:pPr marL="0" indent="0">
              <a:buNone/>
            </a:pPr>
            <a:endParaRPr lang="en-US" sz="7600" dirty="0"/>
          </a:p>
          <a:p>
            <a:r>
              <a:rPr lang="en-US" sz="7600" dirty="0"/>
              <a:t>A formal assessment of an individual’s decision-making abilities in the context of a medical decision constitutes an assessment of capacity</a:t>
            </a:r>
          </a:p>
          <a:p>
            <a:endParaRPr lang="en-US" dirty="0"/>
          </a:p>
        </p:txBody>
      </p:sp>
      <p:sp>
        <p:nvSpPr>
          <p:cNvPr id="4" name="TextBox 3">
            <a:extLst>
              <a:ext uri="{FF2B5EF4-FFF2-40B4-BE49-F238E27FC236}">
                <a16:creationId xmlns="" xmlns:a16="http://schemas.microsoft.com/office/drawing/2014/main" id="{2CC8806A-D21E-436F-8F86-F594DA4DBC35}"/>
              </a:ext>
            </a:extLst>
          </p:cNvPr>
          <p:cNvSpPr txBox="1"/>
          <p:nvPr/>
        </p:nvSpPr>
        <p:spPr>
          <a:xfrm>
            <a:off x="3200400" y="6362289"/>
            <a:ext cx="5635752" cy="400110"/>
          </a:xfrm>
          <a:prstGeom prst="rect">
            <a:avLst/>
          </a:prstGeom>
          <a:noFill/>
        </p:spPr>
        <p:txBody>
          <a:bodyPr wrap="square" rtlCol="0">
            <a:spAutoFit/>
          </a:bodyPr>
          <a:lstStyle/>
          <a:p>
            <a:pPr algn="r"/>
            <a:r>
              <a:rPr lang="en-US" sz="1000" dirty="0"/>
              <a:t>https://www.uptodate.com/contents/assessment-of-decision-making-capacity-in-adults</a:t>
            </a:r>
          </a:p>
          <a:p>
            <a:pPr algn="r"/>
            <a:endParaRPr lang="en-US" sz="1000" dirty="0"/>
          </a:p>
        </p:txBody>
      </p:sp>
    </p:spTree>
    <p:extLst>
      <p:ext uri="{BB962C8B-B14F-4D97-AF65-F5344CB8AC3E}">
        <p14:creationId xmlns:p14="http://schemas.microsoft.com/office/powerpoint/2010/main" val="3357854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67C027-42EB-4750-87DE-60489CD375CA}"/>
              </a:ext>
            </a:extLst>
          </p:cNvPr>
          <p:cNvSpPr>
            <a:spLocks noGrp="1"/>
          </p:cNvSpPr>
          <p:nvPr>
            <p:ph type="title"/>
          </p:nvPr>
        </p:nvSpPr>
        <p:spPr/>
        <p:txBody>
          <a:bodyPr>
            <a:noAutofit/>
          </a:bodyPr>
          <a:lstStyle/>
          <a:p>
            <a:r>
              <a:rPr lang="en-US" sz="2800" dirty="0"/>
              <a:t>Ethical Considerations: Right to Self- Determination v. Lacking Decision Making Capacity</a:t>
            </a:r>
          </a:p>
        </p:txBody>
      </p:sp>
      <p:sp>
        <p:nvSpPr>
          <p:cNvPr id="3" name="Content Placeholder 2">
            <a:extLst>
              <a:ext uri="{FF2B5EF4-FFF2-40B4-BE49-F238E27FC236}">
                <a16:creationId xmlns="" xmlns:a16="http://schemas.microsoft.com/office/drawing/2014/main" id="{73633B71-0F05-47D4-8C8E-023E210DD1B6}"/>
              </a:ext>
            </a:extLst>
          </p:cNvPr>
          <p:cNvSpPr>
            <a:spLocks noGrp="1"/>
          </p:cNvSpPr>
          <p:nvPr>
            <p:ph sz="quarter" idx="1"/>
          </p:nvPr>
        </p:nvSpPr>
        <p:spPr>
          <a:xfrm>
            <a:off x="301752" y="1527048"/>
            <a:ext cx="8503920" cy="5102352"/>
          </a:xfrm>
        </p:spPr>
        <p:txBody>
          <a:bodyPr>
            <a:normAutofit fontScale="25000" lnSpcReduction="20000"/>
          </a:bodyPr>
          <a:lstStyle/>
          <a:p>
            <a:pPr marL="0" indent="0">
              <a:buNone/>
            </a:pPr>
            <a:r>
              <a:rPr lang="en-US" sz="7200" b="1" dirty="0"/>
              <a:t>Considerations when faced with this concern:</a:t>
            </a:r>
          </a:p>
          <a:p>
            <a:endParaRPr lang="en-US" sz="7200" dirty="0"/>
          </a:p>
          <a:p>
            <a:r>
              <a:rPr lang="en-US" sz="7200" dirty="0" smtClean="0"/>
              <a:t>Involve </a:t>
            </a:r>
            <a:r>
              <a:rPr lang="en-US" sz="7200" dirty="0"/>
              <a:t>other parties as appropriate, i.e. APS or community health programs. This provides additional support but also creates a trail of documentation which may be needed in the future to illustrate deterioration. </a:t>
            </a:r>
          </a:p>
          <a:p>
            <a:endParaRPr lang="en-US" sz="7200" dirty="0"/>
          </a:p>
          <a:p>
            <a:r>
              <a:rPr lang="en-US" sz="7200" dirty="0" smtClean="0"/>
              <a:t>Be </a:t>
            </a:r>
            <a:r>
              <a:rPr lang="en-US" sz="7200" dirty="0"/>
              <a:t>aware that there may not be sufficient resources to assess the Veteran. Advocate and find creative ways to increase accessibility if there is a lack of resources.</a:t>
            </a:r>
          </a:p>
          <a:p>
            <a:endParaRPr lang="en-US" sz="7200" dirty="0"/>
          </a:p>
          <a:p>
            <a:r>
              <a:rPr lang="en-US" sz="7200" dirty="0"/>
              <a:t>Understand the Veteran may refuse to be assessed for capacity. </a:t>
            </a:r>
          </a:p>
          <a:p>
            <a:endParaRPr lang="en-US" sz="7200" dirty="0" smtClean="0"/>
          </a:p>
          <a:p>
            <a:r>
              <a:rPr lang="en-US" sz="7200" dirty="0"/>
              <a:t>Seek consultation with other professionals, including an Ethics Consultation team if one is available to you. </a:t>
            </a:r>
          </a:p>
          <a:p>
            <a:endParaRPr lang="en-US" sz="7200" dirty="0"/>
          </a:p>
          <a:p>
            <a:r>
              <a:rPr lang="en-US" sz="7200" dirty="0"/>
              <a:t>Accept that Veterans who have decision-making capacity may choose to make decisions that a clinician may not agree with. Continue working with the Veteran from a harm-reduction approach. </a:t>
            </a:r>
          </a:p>
          <a:p>
            <a:endParaRPr lang="en-US" sz="7200" dirty="0"/>
          </a:p>
          <a:p>
            <a:pPr marL="0" indent="0">
              <a:buNone/>
            </a:pPr>
            <a:endParaRPr lang="en-US" dirty="0"/>
          </a:p>
        </p:txBody>
      </p:sp>
    </p:spTree>
    <p:extLst>
      <p:ext uri="{BB962C8B-B14F-4D97-AF65-F5344CB8AC3E}">
        <p14:creationId xmlns:p14="http://schemas.microsoft.com/office/powerpoint/2010/main" val="995670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National Homeless Veteran Data</a:t>
            </a:r>
          </a:p>
        </p:txBody>
      </p:sp>
      <p:sp>
        <p:nvSpPr>
          <p:cNvPr id="9" name="Rectangle 8"/>
          <p:cNvSpPr/>
          <p:nvPr/>
        </p:nvSpPr>
        <p:spPr>
          <a:xfrm>
            <a:off x="3243388" y="6427996"/>
            <a:ext cx="5562600" cy="246221"/>
          </a:xfrm>
          <a:prstGeom prst="rect">
            <a:avLst/>
          </a:prstGeom>
        </p:spPr>
        <p:txBody>
          <a:bodyPr wrap="square">
            <a:spAutoFit/>
          </a:bodyPr>
          <a:lstStyle/>
          <a:p>
            <a:pPr algn="r"/>
            <a:r>
              <a:rPr lang="en-US" sz="1000" dirty="0"/>
              <a:t>https://www.hudexchange.info/resources/documents/2017-AHAR-Part-1.pdf</a:t>
            </a:r>
          </a:p>
        </p:txBody>
      </p:sp>
      <p:graphicFrame>
        <p:nvGraphicFramePr>
          <p:cNvPr id="10" name="Content Placeholder 9">
            <a:extLst>
              <a:ext uri="{FF2B5EF4-FFF2-40B4-BE49-F238E27FC236}">
                <a16:creationId xmlns="" xmlns:a16="http://schemas.microsoft.com/office/drawing/2014/main" id="{CEC379F9-6D4C-4D36-A973-3A585F0FC7B3}"/>
              </a:ext>
            </a:extLst>
          </p:cNvPr>
          <p:cNvGraphicFramePr>
            <a:graphicFrameLocks noGrp="1"/>
          </p:cNvGraphicFramePr>
          <p:nvPr>
            <p:ph sz="quarter" idx="1"/>
            <p:extLst>
              <p:ext uri="{D42A27DB-BD31-4B8C-83A1-F6EECF244321}">
                <p14:modId xmlns:p14="http://schemas.microsoft.com/office/powerpoint/2010/main" val="1557420201"/>
              </p:ext>
            </p:extLst>
          </p:nvPr>
        </p:nvGraphicFramePr>
        <p:xfrm>
          <a:off x="301752" y="1853022"/>
          <a:ext cx="8534400" cy="3519487"/>
        </p:xfrm>
        <a:graphic>
          <a:graphicData uri="http://schemas.openxmlformats.org/drawingml/2006/table">
            <a:tbl>
              <a:tblPr>
                <a:tableStyleId>{5C22544A-7EE6-4342-B048-85BDC9FD1C3A}</a:tableStyleId>
              </a:tblPr>
              <a:tblGrid>
                <a:gridCol w="1298448">
                  <a:extLst>
                    <a:ext uri="{9D8B030D-6E8A-4147-A177-3AD203B41FA5}">
                      <a16:colId xmlns="" xmlns:a16="http://schemas.microsoft.com/office/drawing/2014/main" val="95583886"/>
                    </a:ext>
                  </a:extLst>
                </a:gridCol>
                <a:gridCol w="2136881">
                  <a:extLst>
                    <a:ext uri="{9D8B030D-6E8A-4147-A177-3AD203B41FA5}">
                      <a16:colId xmlns="" xmlns:a16="http://schemas.microsoft.com/office/drawing/2014/main" val="1847858637"/>
                    </a:ext>
                  </a:extLst>
                </a:gridCol>
                <a:gridCol w="2440732">
                  <a:extLst>
                    <a:ext uri="{9D8B030D-6E8A-4147-A177-3AD203B41FA5}">
                      <a16:colId xmlns="" xmlns:a16="http://schemas.microsoft.com/office/drawing/2014/main" val="284348365"/>
                    </a:ext>
                  </a:extLst>
                </a:gridCol>
                <a:gridCol w="2658339">
                  <a:extLst>
                    <a:ext uri="{9D8B030D-6E8A-4147-A177-3AD203B41FA5}">
                      <a16:colId xmlns="" xmlns:a16="http://schemas.microsoft.com/office/drawing/2014/main" val="3772295649"/>
                    </a:ext>
                  </a:extLst>
                </a:gridCol>
              </a:tblGrid>
              <a:tr h="737778">
                <a:tc gridSpan="4">
                  <a:txBody>
                    <a:bodyPr/>
                    <a:lstStyle/>
                    <a:p>
                      <a:pPr algn="l" fontAlgn="ctr"/>
                      <a:r>
                        <a:rPr lang="en-US" sz="2200" u="none" strike="noStrike" dirty="0">
                          <a:effectLst/>
                        </a:rPr>
                        <a:t>Proportion of Adults Experiencing Homelessness Who Are Veterans </a:t>
                      </a:r>
                      <a:endParaRPr lang="en-US" sz="22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973472776"/>
                  </a:ext>
                </a:extLst>
              </a:tr>
              <a:tr h="466944">
                <a:tc gridSpan="4">
                  <a:txBody>
                    <a:bodyPr/>
                    <a:lstStyle/>
                    <a:p>
                      <a:pPr algn="l" fontAlgn="ctr"/>
                      <a:r>
                        <a:rPr lang="en-US" sz="1800" u="none" strike="noStrike" dirty="0">
                          <a:effectLst/>
                        </a:rPr>
                        <a:t>Sheltered Status, 2017 </a:t>
                      </a:r>
                      <a:endParaRPr lang="en-US" sz="1800" b="0" i="0" u="none" strike="noStrike" dirty="0">
                        <a:solidFill>
                          <a:srgbClr val="000000"/>
                        </a:solidFill>
                        <a:effectLst/>
                        <a:latin typeface="Arial" panose="020B0604020202020204" pitchFamily="34" charset="0"/>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78302565"/>
                  </a:ext>
                </a:extLst>
              </a:tr>
              <a:tr h="913933">
                <a:tc>
                  <a:txBody>
                    <a:bodyPr/>
                    <a:lstStyle/>
                    <a:p>
                      <a:pPr algn="l" fontAlgn="ctr"/>
                      <a:r>
                        <a:rPr lang="en-US" sz="1800" u="none" strike="noStrike" dirty="0">
                          <a:effectLst/>
                        </a:rPr>
                        <a:t>Sheltered Status </a:t>
                      </a:r>
                      <a:endParaRPr lang="en-US" sz="1800" b="1"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ctr"/>
                      <a:r>
                        <a:rPr lang="en-US" sz="1800" u="none" strike="noStrike" dirty="0">
                          <a:effectLst/>
                        </a:rPr>
                        <a:t># of Veterans Experiencing Homelessness </a:t>
                      </a:r>
                      <a:endParaRPr lang="en-US" sz="1800" b="1"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ctr"/>
                      <a:r>
                        <a:rPr lang="en-US" sz="1800" u="none" strike="noStrike" dirty="0">
                          <a:effectLst/>
                        </a:rPr>
                        <a:t># of Adults Experiencing Homelessness </a:t>
                      </a:r>
                      <a:endParaRPr lang="en-US" sz="1800" b="1"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ctr"/>
                      <a:r>
                        <a:rPr lang="en-US" sz="1800" u="none" strike="noStrike" dirty="0">
                          <a:effectLst/>
                        </a:rPr>
                        <a:t>% of Adults Experiencing Homelessness Who are Veterans </a:t>
                      </a:r>
                      <a:endParaRPr lang="en-US" sz="18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 xmlns:a16="http://schemas.microsoft.com/office/drawing/2014/main" val="3202591163"/>
                  </a:ext>
                </a:extLst>
              </a:tr>
              <a:tr h="466944">
                <a:tc>
                  <a:txBody>
                    <a:bodyPr/>
                    <a:lstStyle/>
                    <a:p>
                      <a:pPr algn="l" fontAlgn="ctr"/>
                      <a:r>
                        <a:rPr lang="en-US" sz="1800" u="none" strike="noStrike" dirty="0">
                          <a:effectLst/>
                        </a:rPr>
                        <a:t>Total </a:t>
                      </a:r>
                      <a:endParaRPr lang="en-US" sz="1800" b="1"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ctr"/>
                      <a:r>
                        <a:rPr lang="en-US" sz="1800" u="none" strike="noStrike" dirty="0">
                          <a:effectLst/>
                        </a:rPr>
                        <a:t>40,056</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ctr"/>
                      <a:r>
                        <a:rPr lang="en-US" sz="1800" u="none" strike="noStrike" dirty="0">
                          <a:effectLst/>
                        </a:rPr>
                        <a:t>438,913</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ctr"/>
                      <a:r>
                        <a:rPr lang="en-US" sz="1800" u="none" strike="noStrike" dirty="0">
                          <a:effectLst/>
                        </a:rPr>
                        <a:t>9.1</a:t>
                      </a:r>
                      <a:endParaRPr lang="en-US"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 xmlns:a16="http://schemas.microsoft.com/office/drawing/2014/main" val="2197552698"/>
                  </a:ext>
                </a:extLst>
              </a:tr>
              <a:tr h="466944">
                <a:tc>
                  <a:txBody>
                    <a:bodyPr/>
                    <a:lstStyle/>
                    <a:p>
                      <a:pPr algn="l" fontAlgn="ctr"/>
                      <a:r>
                        <a:rPr lang="en-US" sz="1800" u="none" strike="noStrike" dirty="0">
                          <a:effectLst/>
                        </a:rPr>
                        <a:t>Sheltered </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ctr"/>
                      <a:r>
                        <a:rPr lang="en-US" sz="1800" u="none" strike="noStrike" dirty="0">
                          <a:effectLst/>
                        </a:rPr>
                        <a:t>24,690</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ctr"/>
                      <a:r>
                        <a:rPr lang="en-US" sz="1800" u="none" strike="noStrike" dirty="0">
                          <a:effectLst/>
                        </a:rPr>
                        <a:t>257,578</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ctr"/>
                      <a:r>
                        <a:rPr lang="en-US" sz="1800" u="none" strike="noStrike" dirty="0">
                          <a:effectLst/>
                        </a:rPr>
                        <a:t>9.6</a:t>
                      </a:r>
                      <a:endParaRPr lang="en-US"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 xmlns:a16="http://schemas.microsoft.com/office/drawing/2014/main" val="1015932726"/>
                  </a:ext>
                </a:extLst>
              </a:tr>
              <a:tr h="466944">
                <a:tc>
                  <a:txBody>
                    <a:bodyPr/>
                    <a:lstStyle/>
                    <a:p>
                      <a:pPr algn="l" fontAlgn="ctr"/>
                      <a:r>
                        <a:rPr lang="en-US" sz="1800" u="none" strike="noStrike" dirty="0">
                          <a:effectLst/>
                        </a:rPr>
                        <a:t>Unsheltered </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ctr"/>
                      <a:r>
                        <a:rPr lang="en-US" sz="1800" u="none" strike="noStrike" dirty="0">
                          <a:effectLst/>
                        </a:rPr>
                        <a:t>15,366</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ctr"/>
                      <a:r>
                        <a:rPr lang="en-US" sz="1800" u="none" strike="noStrike" dirty="0">
                          <a:effectLst/>
                        </a:rPr>
                        <a:t>181,335</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ctr"/>
                      <a:r>
                        <a:rPr lang="en-US" sz="1800" u="none" strike="noStrike" dirty="0">
                          <a:effectLst/>
                        </a:rPr>
                        <a:t>8.5</a:t>
                      </a:r>
                      <a:endParaRPr lang="en-US"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 xmlns:a16="http://schemas.microsoft.com/office/drawing/2014/main" val="2145340934"/>
                  </a:ext>
                </a:extLst>
              </a:tr>
            </a:tbl>
          </a:graphicData>
        </a:graphic>
      </p:graphicFrame>
    </p:spTree>
    <p:extLst>
      <p:ext uri="{BB962C8B-B14F-4D97-AF65-F5344CB8AC3E}">
        <p14:creationId xmlns:p14="http://schemas.microsoft.com/office/powerpoint/2010/main" val="14037836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417276-8548-44E4-97CF-B3773CE5B77F}"/>
              </a:ext>
            </a:extLst>
          </p:cNvPr>
          <p:cNvSpPr>
            <a:spLocks noGrp="1"/>
          </p:cNvSpPr>
          <p:nvPr>
            <p:ph type="title"/>
          </p:nvPr>
        </p:nvSpPr>
        <p:spPr/>
        <p:txBody>
          <a:bodyPr/>
          <a:lstStyle/>
          <a:p>
            <a:r>
              <a:rPr lang="en-US" dirty="0"/>
              <a:t>Conclusion </a:t>
            </a:r>
          </a:p>
        </p:txBody>
      </p:sp>
      <p:sp>
        <p:nvSpPr>
          <p:cNvPr id="3" name="Content Placeholder 2">
            <a:extLst>
              <a:ext uri="{FF2B5EF4-FFF2-40B4-BE49-F238E27FC236}">
                <a16:creationId xmlns="" xmlns:a16="http://schemas.microsoft.com/office/drawing/2014/main" id="{8B61C0CB-232E-4B7C-9AF8-EA20FFE65016}"/>
              </a:ext>
            </a:extLst>
          </p:cNvPr>
          <p:cNvSpPr>
            <a:spLocks noGrp="1"/>
          </p:cNvSpPr>
          <p:nvPr>
            <p:ph sz="quarter" idx="1"/>
          </p:nvPr>
        </p:nvSpPr>
        <p:spPr>
          <a:xfrm>
            <a:off x="301752" y="1527048"/>
            <a:ext cx="8503920" cy="4797552"/>
          </a:xfrm>
        </p:spPr>
        <p:txBody>
          <a:bodyPr>
            <a:normAutofit/>
          </a:bodyPr>
          <a:lstStyle/>
          <a:p>
            <a:pPr marL="0" indent="0" algn="ctr">
              <a:buNone/>
            </a:pPr>
            <a:r>
              <a:rPr lang="en-US" sz="2200" dirty="0"/>
              <a:t>Thank you!</a:t>
            </a:r>
          </a:p>
          <a:p>
            <a:pPr marL="0" indent="0" algn="ctr">
              <a:buNone/>
            </a:pPr>
            <a:r>
              <a:rPr lang="en-US" sz="2200" dirty="0"/>
              <a:t>Questions or Comments? </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sz="2000" dirty="0"/>
          </a:p>
          <a:p>
            <a:pPr marL="0" indent="0" algn="ctr">
              <a:buNone/>
            </a:pPr>
            <a:endParaRPr lang="en-US" sz="2000" dirty="0"/>
          </a:p>
          <a:p>
            <a:pPr marL="0" indent="0" algn="ctr">
              <a:buNone/>
            </a:pPr>
            <a:endParaRPr lang="en-US" sz="2000" dirty="0">
              <a:hlinkClick r:id="rId3"/>
            </a:endParaRPr>
          </a:p>
          <a:p>
            <a:pPr marL="0" indent="0" algn="ctr">
              <a:buNone/>
            </a:pPr>
            <a:r>
              <a:rPr lang="en-US" sz="2000" dirty="0">
                <a:hlinkClick r:id="rId3"/>
              </a:rPr>
              <a:t>molly.batschelet@va.gov</a:t>
            </a:r>
            <a:endParaRPr lang="en-US" sz="2000"/>
          </a:p>
          <a:p>
            <a:pPr marL="0" indent="0" algn="ctr">
              <a:buNone/>
            </a:pPr>
            <a:r>
              <a:rPr lang="en-US" sz="2000" dirty="0">
                <a:hlinkClick r:id="rId4"/>
              </a:rPr>
              <a:t>david.gomez@integralcare.org</a:t>
            </a:r>
            <a:endParaRPr lang="en-US" sz="2000"/>
          </a:p>
          <a:p>
            <a:pPr marL="0" indent="0" algn="ctr">
              <a:buNone/>
            </a:pPr>
            <a:endParaRPr lang="en-US" sz="2000" dirty="0"/>
          </a:p>
          <a:p>
            <a:pPr marL="0" indent="0" algn="ctr">
              <a:buNone/>
            </a:pPr>
            <a:endParaRPr lang="en-US" dirty="0"/>
          </a:p>
        </p:txBody>
      </p:sp>
      <p:pic>
        <p:nvPicPr>
          <p:cNvPr id="8" name="Picture 7">
            <a:extLst>
              <a:ext uri="{FF2B5EF4-FFF2-40B4-BE49-F238E27FC236}">
                <a16:creationId xmlns="" xmlns:a16="http://schemas.microsoft.com/office/drawing/2014/main" id="{F222E697-58DB-4194-A5B5-63258EDDD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7515" y="2514600"/>
            <a:ext cx="3842874" cy="2560320"/>
          </a:xfrm>
          <a:prstGeom prst="rect">
            <a:avLst/>
          </a:prstGeom>
        </p:spPr>
      </p:pic>
    </p:spTree>
    <p:extLst>
      <p:ext uri="{BB962C8B-B14F-4D97-AF65-F5344CB8AC3E}">
        <p14:creationId xmlns:p14="http://schemas.microsoft.com/office/powerpoint/2010/main" val="322509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E11A4E-C106-46CD-8880-1E45D6B11973}"/>
              </a:ext>
            </a:extLst>
          </p:cNvPr>
          <p:cNvSpPr>
            <a:spLocks noGrp="1"/>
          </p:cNvSpPr>
          <p:nvPr>
            <p:ph type="title"/>
          </p:nvPr>
        </p:nvSpPr>
        <p:spPr/>
        <p:txBody>
          <a:bodyPr>
            <a:normAutofit/>
          </a:bodyPr>
          <a:lstStyle/>
          <a:p>
            <a:r>
              <a:rPr lang="en-US" dirty="0"/>
              <a:t>References</a:t>
            </a:r>
          </a:p>
        </p:txBody>
      </p:sp>
      <p:sp>
        <p:nvSpPr>
          <p:cNvPr id="4" name="Rectangle 1">
            <a:extLst>
              <a:ext uri="{FF2B5EF4-FFF2-40B4-BE49-F238E27FC236}">
                <a16:creationId xmlns="" xmlns:a16="http://schemas.microsoft.com/office/drawing/2014/main" id="{89157708-B60C-4D54-BF02-ECD918116014}"/>
              </a:ext>
            </a:extLst>
          </p:cNvPr>
          <p:cNvSpPr>
            <a:spLocks noGrp="1" noChangeArrowheads="1"/>
          </p:cNvSpPr>
          <p:nvPr>
            <p:ph sz="quarter" idx="1"/>
          </p:nvPr>
        </p:nvSpPr>
        <p:spPr bwMode="auto">
          <a:xfrm>
            <a:off x="152400" y="1524000"/>
            <a:ext cx="8719054"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Ackerman, C. (2017, March). </a:t>
            </a: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25 CBT Techniques and Worksheets for Cognitive Behavioral Therapy</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Retrieved from Positive Psychology Program: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https://positivepsychologyprogram.com/</a:t>
            </a:r>
            <a:r>
              <a:rPr kumimoji="0" lang="en-US"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cbt</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-cognitive-behavioral-therapy-techniques-worksheets/#</a:t>
            </a:r>
            <a:r>
              <a:rPr kumimoji="0" lang="en-US"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cbt</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-tools</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Ann Oliva, R. C. (2014, July). </a:t>
            </a: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USICH Resources</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Retrieved from HUD and USICH: Core Principles of Housing First and Rapid Re-Housing Webinar: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https://</a:t>
            </a:r>
            <a:r>
              <a:rPr kumimoji="0" lang="en-US"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www.usich.gov</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/resources/uploads/</a:t>
            </a:r>
            <a:r>
              <a:rPr kumimoji="0" lang="en-US"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asset_library</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/PRS_Housing_First_and_RRH_Webinar_07_22_14.pdf</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Centers for Disease Control and Prevention. (2017, December 14). </a:t>
            </a: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National Homeless Person's Memorial Day</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Retrieved from CDC Features: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https://</a:t>
            </a:r>
            <a:r>
              <a:rPr kumimoji="0" lang="en-US"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www.cdc.gov</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/features/homelessness/</a:t>
            </a:r>
            <a:r>
              <a:rPr kumimoji="0" lang="en-US"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index.html</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Claudia </a:t>
            </a:r>
            <a:r>
              <a:rPr kumimoji="0" lang="en-US"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Dewane</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L. (2008, September/October). </a:t>
            </a: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ABCs of ACT - Acceptance and Commitment Therapy.</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Retrieved from Social Work Today: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http://</a:t>
            </a:r>
            <a:r>
              <a:rPr kumimoji="0" lang="en-US"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www.socialworktoday.com</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/archive/090208p36.shtml</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Deborah Fisk, M. J. (1999). Outreach workers' experiences in a homeless outreach project: Issues of boundaries, ethics, and staff safety.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Psychiatric Quarterly</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231-246.</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Ending Community Homelessness Coalition (ECHO). (2017, April 20). </a:t>
            </a: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Results of 2017 Austin/Travis county annual count of people experiencing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homelessness.</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Retrieved from </a:t>
            </a:r>
            <a:r>
              <a:rPr kumimoji="0" lang="en-US"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Austinecho.org</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http://</a:t>
            </a:r>
            <a:r>
              <a:rPr kumimoji="0" lang="en-US"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www.austinecho.org</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wp</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-content/uploads/2017/04/170420-ECHO-2017-Homeless-Count-Final-Results.pdf</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Grace College Online. (2018). </a:t>
            </a: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Responding to trauma: Crisis intervention models</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Retrieved from Human Services News: 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ttps</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online.grace.edu</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/news/human-services/crisis-intervention-models/</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Homelessness Resource Center (HRC). (2007). </a:t>
            </a: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Motivational Interviewing: Open Questions, Affirmation, Reflective Listening, and Summary Reflections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(OARS)</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Retrieved from Homeless Hub: motivational-interviewing-open-questions-affirmation-reflective-listening-and-summary</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05231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45FFAD-8FC7-4D23-B6EC-69D485B2F24D}"/>
              </a:ext>
            </a:extLst>
          </p:cNvPr>
          <p:cNvSpPr>
            <a:spLocks noGrp="1"/>
          </p:cNvSpPr>
          <p:nvPr>
            <p:ph type="title"/>
          </p:nvPr>
        </p:nvSpPr>
        <p:spPr/>
        <p:txBody>
          <a:bodyPr/>
          <a:lstStyle/>
          <a:p>
            <a:r>
              <a:rPr lang="en-US" dirty="0"/>
              <a:t>References (continued)</a:t>
            </a:r>
          </a:p>
        </p:txBody>
      </p:sp>
      <p:sp>
        <p:nvSpPr>
          <p:cNvPr id="3" name="Content Placeholder 2">
            <a:extLst>
              <a:ext uri="{FF2B5EF4-FFF2-40B4-BE49-F238E27FC236}">
                <a16:creationId xmlns="" xmlns:a16="http://schemas.microsoft.com/office/drawing/2014/main" id="{C1F0C81E-C36F-47A3-A6BD-A198A648027D}"/>
              </a:ext>
            </a:extLst>
          </p:cNvPr>
          <p:cNvSpPr>
            <a:spLocks noGrp="1"/>
          </p:cNvSpPr>
          <p:nvPr>
            <p:ph sz="quarter" idx="1"/>
          </p:nvPr>
        </p:nvSpPr>
        <p:spPr/>
        <p:txBody>
          <a:bodyPr>
            <a:normAutofit fontScale="47500" lnSpcReduction="20000"/>
          </a:bodyPr>
          <a:lstStyle/>
          <a:p>
            <a:pPr marL="0" lvl="0" indent="0" eaLnBrk="0" fontAlgn="base" hangingPunct="0">
              <a:spcBef>
                <a:spcPct val="0"/>
              </a:spcBef>
              <a:spcAft>
                <a:spcPct val="0"/>
              </a:spcAft>
              <a:buClrTx/>
              <a:buSzTx/>
              <a:buNone/>
            </a:pPr>
            <a:r>
              <a:rPr lang="en-US" altLang="en-US" sz="2800" dirty="0">
                <a:latin typeface="Calibri" panose="020F0502020204030204" pitchFamily="34" charset="0"/>
                <a:ea typeface="Calibri" panose="020F0502020204030204" pitchFamily="34" charset="0"/>
                <a:cs typeface="Times New Roman" panose="02020603050405020304" pitchFamily="18" charset="0"/>
              </a:rPr>
              <a:t>Jack Tsai, P. A. (2012). Do homeless veterans have the same needs and outcomes as non-veterans? </a:t>
            </a:r>
            <a:r>
              <a:rPr lang="en-US" altLang="en-US" sz="2800" i="1" dirty="0">
                <a:latin typeface="Calibri" panose="020F0502020204030204" pitchFamily="34" charset="0"/>
                <a:ea typeface="Calibri" panose="020F0502020204030204" pitchFamily="34" charset="0"/>
                <a:cs typeface="Times New Roman" panose="02020603050405020304" pitchFamily="18" charset="0"/>
              </a:rPr>
              <a:t>Military Medicine</a:t>
            </a:r>
            <a:r>
              <a:rPr lang="en-US" altLang="en-US" sz="2800" dirty="0">
                <a:latin typeface="Calibri" panose="020F0502020204030204" pitchFamily="34" charset="0"/>
                <a:ea typeface="Calibri" panose="020F0502020204030204" pitchFamily="34" charset="0"/>
                <a:cs typeface="Times New Roman" panose="02020603050405020304" pitchFamily="18" charset="0"/>
              </a:rPr>
              <a:t>, 27-31.</a:t>
            </a:r>
          </a:p>
          <a:p>
            <a:pPr marL="0" lvl="0" indent="0" eaLnBrk="0" fontAlgn="base" hangingPunct="0">
              <a:spcBef>
                <a:spcPct val="0"/>
              </a:spcBef>
              <a:spcAft>
                <a:spcPct val="0"/>
              </a:spcAft>
              <a:buClrTx/>
              <a:buSzTx/>
              <a:buNone/>
            </a:pPr>
            <a:endParaRPr lang="en-US" altLang="en-US" sz="1600" dirty="0"/>
          </a:p>
          <a:p>
            <a:pPr marL="0" lvl="0" indent="0" eaLnBrk="0" fontAlgn="base" hangingPunct="0">
              <a:spcBef>
                <a:spcPct val="0"/>
              </a:spcBef>
              <a:spcAft>
                <a:spcPct val="0"/>
              </a:spcAft>
              <a:buClrTx/>
              <a:buSzTx/>
              <a:buNone/>
            </a:pPr>
            <a:r>
              <a:rPr lang="en-US" altLang="en-US" sz="2800" dirty="0">
                <a:latin typeface="Calibri" panose="020F0502020204030204" pitchFamily="34" charset="0"/>
                <a:ea typeface="Calibri" panose="020F0502020204030204" pitchFamily="34" charset="0"/>
                <a:cs typeface="Times New Roman" panose="02020603050405020304" pitchFamily="18" charset="0"/>
              </a:rPr>
              <a:t>Jason Karlawish, M. (2017, September 20). </a:t>
            </a:r>
            <a:r>
              <a:rPr lang="en-US" altLang="en-US" sz="2800" i="1" dirty="0">
                <a:latin typeface="Calibri" panose="020F0502020204030204" pitchFamily="34" charset="0"/>
                <a:ea typeface="Calibri" panose="020F0502020204030204" pitchFamily="34" charset="0"/>
                <a:cs typeface="Times New Roman" panose="02020603050405020304" pitchFamily="18" charset="0"/>
              </a:rPr>
              <a:t>Assessment of decision-making capacity in adults</a:t>
            </a:r>
            <a:r>
              <a:rPr lang="en-US" altLang="en-US" sz="2800" dirty="0">
                <a:latin typeface="Calibri" panose="020F0502020204030204" pitchFamily="34" charset="0"/>
                <a:ea typeface="Calibri" panose="020F0502020204030204" pitchFamily="34" charset="0"/>
                <a:cs typeface="Times New Roman" panose="02020603050405020304" pitchFamily="18" charset="0"/>
              </a:rPr>
              <a:t>. Retrieved from Up To Date: https://www.uptodate.com/contents/assessment-of-decision-making-capacity-in-adults</a:t>
            </a:r>
            <a:endParaRPr lang="en-US" altLang="en-US" sz="1600" dirty="0"/>
          </a:p>
          <a:p>
            <a:pPr marL="0" lvl="0" indent="0" eaLnBrk="0" fontAlgn="base" hangingPunct="0">
              <a:spcBef>
                <a:spcPct val="0"/>
              </a:spcBef>
              <a:spcAft>
                <a:spcPct val="0"/>
              </a:spcAft>
              <a:buClrTx/>
              <a:buSzTx/>
              <a:buNone/>
            </a:pPr>
            <a:endParaRPr lang="en-US" altLang="en-US" sz="2800" dirty="0">
              <a:latin typeface="Calibri" panose="020F0502020204030204" pitchFamily="34" charset="0"/>
              <a:ea typeface="Calibri" panose="020F0502020204030204" pitchFamily="34" charset="0"/>
              <a:cs typeface="Times New Roman" panose="02020603050405020304" pitchFamily="18" charset="0"/>
            </a:endParaRPr>
          </a:p>
          <a:p>
            <a:pPr marL="0" lvl="0" indent="0" eaLnBrk="0" fontAlgn="base" hangingPunct="0">
              <a:spcBef>
                <a:spcPct val="0"/>
              </a:spcBef>
              <a:spcAft>
                <a:spcPct val="0"/>
              </a:spcAft>
              <a:buClrTx/>
              <a:buSzTx/>
              <a:buNone/>
            </a:pPr>
            <a:r>
              <a:rPr lang="en-US" altLang="en-US" sz="2800" dirty="0">
                <a:latin typeface="Calibri" panose="020F0502020204030204" pitchFamily="34" charset="0"/>
                <a:ea typeface="Calibri" panose="020F0502020204030204" pitchFamily="34" charset="0"/>
                <a:cs typeface="Times New Roman" panose="02020603050405020304" pitchFamily="18" charset="0"/>
              </a:rPr>
              <a:t>Matulich, H. a. (2008). </a:t>
            </a:r>
            <a:r>
              <a:rPr lang="en-US" altLang="en-US" sz="2800" i="1" dirty="0">
                <a:latin typeface="Calibri" panose="020F0502020204030204" pitchFamily="34" charset="0"/>
                <a:ea typeface="Calibri" panose="020F0502020204030204" pitchFamily="34" charset="0"/>
                <a:cs typeface="Times New Roman" panose="02020603050405020304" pitchFamily="18" charset="0"/>
              </a:rPr>
              <a:t>Motivational Interviewing Measure of Staff Interaction.</a:t>
            </a:r>
            <a:r>
              <a:rPr lang="en-US" altLang="en-US" sz="2800" dirty="0">
                <a:latin typeface="Calibri" panose="020F0502020204030204" pitchFamily="34" charset="0"/>
                <a:ea typeface="Calibri" panose="020F0502020204030204" pitchFamily="34" charset="0"/>
                <a:cs typeface="Times New Roman" panose="02020603050405020304" pitchFamily="18" charset="0"/>
              </a:rPr>
              <a:t> Retrieved from Texas Homeless Network: http://go9host.com/thn/images/THN_MI_Handouts.pdf</a:t>
            </a:r>
            <a:endParaRPr lang="en-US" altLang="en-US" sz="1600" dirty="0"/>
          </a:p>
          <a:p>
            <a:pPr marL="0" lvl="0" indent="0" eaLnBrk="0" fontAlgn="base" hangingPunct="0">
              <a:spcBef>
                <a:spcPct val="0"/>
              </a:spcBef>
              <a:spcAft>
                <a:spcPct val="0"/>
              </a:spcAft>
              <a:buClrTx/>
              <a:buSzTx/>
              <a:buNone/>
            </a:pPr>
            <a:endParaRPr lang="en-US" altLang="en-US" sz="2800" dirty="0">
              <a:latin typeface="Calibri" panose="020F0502020204030204" pitchFamily="34" charset="0"/>
              <a:ea typeface="Calibri" panose="020F0502020204030204" pitchFamily="34" charset="0"/>
              <a:cs typeface="Times New Roman" panose="02020603050405020304" pitchFamily="18" charset="0"/>
            </a:endParaRPr>
          </a:p>
          <a:p>
            <a:pPr marL="0" lvl="0" indent="0" eaLnBrk="0" fontAlgn="base" hangingPunct="0">
              <a:spcBef>
                <a:spcPct val="0"/>
              </a:spcBef>
              <a:spcAft>
                <a:spcPct val="0"/>
              </a:spcAft>
              <a:buClrTx/>
              <a:buSzTx/>
              <a:buNone/>
            </a:pPr>
            <a:r>
              <a:rPr lang="en-US" altLang="en-US" sz="2800" dirty="0">
                <a:latin typeface="Calibri" panose="020F0502020204030204" pitchFamily="34" charset="0"/>
                <a:ea typeface="Calibri" panose="020F0502020204030204" pitchFamily="34" charset="0"/>
                <a:cs typeface="Times New Roman" panose="02020603050405020304" pitchFamily="18" charset="0"/>
              </a:rPr>
              <a:t>Meghan Henry, R. W. (2017, December). </a:t>
            </a:r>
            <a:r>
              <a:rPr lang="en-US" altLang="en-US" sz="2800" i="1" dirty="0">
                <a:latin typeface="Calibri" panose="020F0502020204030204" pitchFamily="34" charset="0"/>
                <a:ea typeface="Calibri" panose="020F0502020204030204" pitchFamily="34" charset="0"/>
                <a:cs typeface="Times New Roman" panose="02020603050405020304" pitchFamily="18" charset="0"/>
              </a:rPr>
              <a:t>The 2017 annual homeless assessment report (AHAR) to Congress.</a:t>
            </a:r>
            <a:r>
              <a:rPr lang="en-US" altLang="en-US" sz="2800" dirty="0">
                <a:latin typeface="Calibri" panose="020F0502020204030204" pitchFamily="34" charset="0"/>
                <a:ea typeface="Calibri" panose="020F0502020204030204" pitchFamily="34" charset="0"/>
                <a:cs typeface="Times New Roman" panose="02020603050405020304" pitchFamily="18" charset="0"/>
              </a:rPr>
              <a:t> Retrieved from hudexchange.info: https://www.hudexchange.info/resources/documents/2017-AHAR-Part-1.pdf</a:t>
            </a:r>
            <a:endParaRPr lang="en-US" altLang="en-US" sz="1600" dirty="0"/>
          </a:p>
          <a:p>
            <a:pPr marL="0" lvl="0" indent="0" eaLnBrk="0" fontAlgn="base" hangingPunct="0">
              <a:spcBef>
                <a:spcPct val="0"/>
              </a:spcBef>
              <a:spcAft>
                <a:spcPct val="0"/>
              </a:spcAft>
              <a:buClrTx/>
              <a:buSzTx/>
              <a:buNone/>
            </a:pPr>
            <a:endParaRPr lang="en-US" altLang="en-US" sz="2800" dirty="0">
              <a:latin typeface="Calibri" panose="020F0502020204030204" pitchFamily="34" charset="0"/>
              <a:ea typeface="Calibri" panose="020F0502020204030204" pitchFamily="34" charset="0"/>
              <a:cs typeface="Times New Roman" panose="02020603050405020304" pitchFamily="18" charset="0"/>
            </a:endParaRPr>
          </a:p>
          <a:p>
            <a:pPr marL="0" lvl="0" indent="0" eaLnBrk="0" fontAlgn="base" hangingPunct="0">
              <a:spcBef>
                <a:spcPct val="0"/>
              </a:spcBef>
              <a:spcAft>
                <a:spcPct val="0"/>
              </a:spcAft>
              <a:buClrTx/>
              <a:buSzTx/>
              <a:buNone/>
            </a:pPr>
            <a:r>
              <a:rPr lang="en-US" altLang="en-US" sz="2800" dirty="0">
                <a:latin typeface="Calibri" panose="020F0502020204030204" pitchFamily="34" charset="0"/>
                <a:ea typeface="Calibri" panose="020F0502020204030204" pitchFamily="34" charset="0"/>
                <a:cs typeface="Times New Roman" panose="02020603050405020304" pitchFamily="18" charset="0"/>
              </a:rPr>
              <a:t>Michael Rowe, T. S. (2015). Mental health outreach to persons who are homeless: Implications for practice from a statewide study. </a:t>
            </a:r>
            <a:r>
              <a:rPr lang="en-US" altLang="en-US" sz="2800" i="1" dirty="0">
                <a:latin typeface="Calibri" panose="020F0502020204030204" pitchFamily="34" charset="0"/>
                <a:ea typeface="Calibri" panose="020F0502020204030204" pitchFamily="34" charset="0"/>
                <a:cs typeface="Times New Roman" panose="02020603050405020304" pitchFamily="18" charset="0"/>
              </a:rPr>
              <a:t>Community Mental Health</a:t>
            </a:r>
            <a:r>
              <a:rPr lang="en-US" altLang="en-US" sz="2800" dirty="0">
                <a:latin typeface="Calibri" panose="020F0502020204030204" pitchFamily="34" charset="0"/>
                <a:ea typeface="Calibri" panose="020F0502020204030204" pitchFamily="34" charset="0"/>
                <a:cs typeface="Times New Roman" panose="02020603050405020304" pitchFamily="18" charset="0"/>
              </a:rPr>
              <a:t>, 56-65.</a:t>
            </a:r>
            <a:endParaRPr lang="en-US" altLang="en-US" sz="1600" dirty="0"/>
          </a:p>
          <a:p>
            <a:pPr marL="0" lvl="0" indent="0" eaLnBrk="0" fontAlgn="base" hangingPunct="0">
              <a:spcBef>
                <a:spcPct val="0"/>
              </a:spcBef>
              <a:spcAft>
                <a:spcPct val="0"/>
              </a:spcAft>
              <a:buClrTx/>
              <a:buSzTx/>
              <a:buNone/>
            </a:pPr>
            <a:endParaRPr lang="en-US" altLang="en-US" sz="2800" dirty="0">
              <a:latin typeface="Calibri" panose="020F0502020204030204" pitchFamily="34" charset="0"/>
              <a:ea typeface="Calibri" panose="020F0502020204030204" pitchFamily="34" charset="0"/>
              <a:cs typeface="Times New Roman" panose="02020603050405020304" pitchFamily="18" charset="0"/>
            </a:endParaRPr>
          </a:p>
          <a:p>
            <a:pPr marL="0" lvl="0" indent="0" eaLnBrk="0" fontAlgn="base" hangingPunct="0">
              <a:spcBef>
                <a:spcPct val="0"/>
              </a:spcBef>
              <a:spcAft>
                <a:spcPct val="0"/>
              </a:spcAft>
              <a:buClrTx/>
              <a:buSzTx/>
              <a:buNone/>
            </a:pPr>
            <a:r>
              <a:rPr lang="en-US" altLang="en-US" sz="2800" dirty="0">
                <a:latin typeface="Calibri" panose="020F0502020204030204" pitchFamily="34" charset="0"/>
                <a:ea typeface="Calibri" panose="020F0502020204030204" pitchFamily="34" charset="0"/>
                <a:cs typeface="Times New Roman" panose="02020603050405020304" pitchFamily="18" charset="0"/>
              </a:rPr>
              <a:t>National Alliance to End Homelessness. (2016, April 20). </a:t>
            </a:r>
            <a:r>
              <a:rPr lang="en-US" altLang="en-US" sz="2800" i="1" dirty="0">
                <a:latin typeface="Calibri" panose="020F0502020204030204" pitchFamily="34" charset="0"/>
                <a:ea typeface="Calibri" panose="020F0502020204030204" pitchFamily="34" charset="0"/>
                <a:cs typeface="Times New Roman" panose="02020603050405020304" pitchFamily="18" charset="0"/>
              </a:rPr>
              <a:t>Resources: Housing First</a:t>
            </a:r>
            <a:r>
              <a:rPr lang="en-US" altLang="en-US" sz="2800" dirty="0">
                <a:latin typeface="Calibri" panose="020F0502020204030204" pitchFamily="34" charset="0"/>
                <a:ea typeface="Calibri" panose="020F0502020204030204" pitchFamily="34" charset="0"/>
                <a:cs typeface="Times New Roman" panose="02020603050405020304" pitchFamily="18" charset="0"/>
              </a:rPr>
              <a:t>. Retrieved from National Alliance to End Homelessness: https://endhomelessness.org/resource/housing-first/</a:t>
            </a:r>
            <a:endParaRPr lang="en-US" altLang="en-US" sz="1600" dirty="0"/>
          </a:p>
          <a:p>
            <a:pPr marL="0" lvl="0" indent="0" eaLnBrk="0" fontAlgn="base" hangingPunct="0">
              <a:spcBef>
                <a:spcPct val="0"/>
              </a:spcBef>
              <a:spcAft>
                <a:spcPct val="0"/>
              </a:spcAft>
              <a:buClrTx/>
              <a:buSzTx/>
              <a:buNone/>
            </a:pPr>
            <a:endParaRPr lang="en-US" altLang="en-US" sz="2800" dirty="0">
              <a:latin typeface="Calibri" panose="020F0502020204030204" pitchFamily="34" charset="0"/>
              <a:ea typeface="Calibri" panose="020F0502020204030204" pitchFamily="34" charset="0"/>
              <a:cs typeface="Times New Roman" panose="02020603050405020304" pitchFamily="18" charset="0"/>
            </a:endParaRPr>
          </a:p>
          <a:p>
            <a:pPr marL="0" lvl="0" indent="0" eaLnBrk="0" fontAlgn="base" hangingPunct="0">
              <a:spcBef>
                <a:spcPct val="0"/>
              </a:spcBef>
              <a:spcAft>
                <a:spcPct val="0"/>
              </a:spcAft>
              <a:buClrTx/>
              <a:buSzTx/>
              <a:buNone/>
            </a:pPr>
            <a:r>
              <a:rPr lang="en-US" altLang="en-US" sz="2800" dirty="0">
                <a:latin typeface="Calibri" panose="020F0502020204030204" pitchFamily="34" charset="0"/>
                <a:ea typeface="Calibri" panose="020F0502020204030204" pitchFamily="34" charset="0"/>
                <a:cs typeface="Times New Roman" panose="02020603050405020304" pitchFamily="18" charset="0"/>
              </a:rPr>
              <a:t>National Coalition for the Homeless. (2009, July). </a:t>
            </a:r>
            <a:r>
              <a:rPr lang="en-US" altLang="en-US" sz="2800" i="1" dirty="0">
                <a:latin typeface="Calibri" panose="020F0502020204030204" pitchFamily="34" charset="0"/>
                <a:ea typeface="Calibri" panose="020F0502020204030204" pitchFamily="34" charset="0"/>
                <a:cs typeface="Times New Roman" panose="02020603050405020304" pitchFamily="18" charset="0"/>
              </a:rPr>
              <a:t>Healthcare and Homelessness</a:t>
            </a:r>
            <a:r>
              <a:rPr lang="en-US" altLang="en-US" sz="2800" dirty="0">
                <a:latin typeface="Calibri" panose="020F0502020204030204" pitchFamily="34" charset="0"/>
                <a:ea typeface="Calibri" panose="020F0502020204030204" pitchFamily="34" charset="0"/>
                <a:cs typeface="Times New Roman" panose="02020603050405020304" pitchFamily="18" charset="0"/>
              </a:rPr>
              <a:t>. Retrieved from National Coalition for the Homeless: www.nationalhomeless.org/factsheets/health.html</a:t>
            </a:r>
            <a:endParaRPr lang="en-US" altLang="en-US" sz="1600" dirty="0"/>
          </a:p>
          <a:p>
            <a:pPr marL="0" lvl="0" indent="0" eaLnBrk="0" fontAlgn="base" hangingPunct="0">
              <a:spcBef>
                <a:spcPct val="0"/>
              </a:spcBef>
              <a:spcAft>
                <a:spcPct val="0"/>
              </a:spcAft>
              <a:buClrTx/>
              <a:buSzTx/>
              <a:buNone/>
            </a:pPr>
            <a:endParaRPr lang="en-US" altLang="en-US" sz="2800" dirty="0">
              <a:latin typeface="Calibri" panose="020F0502020204030204" pitchFamily="34" charset="0"/>
              <a:ea typeface="Calibri" panose="020F0502020204030204" pitchFamily="34" charset="0"/>
              <a:cs typeface="Times New Roman" panose="02020603050405020304" pitchFamily="18" charset="0"/>
            </a:endParaRPr>
          </a:p>
          <a:p>
            <a:pPr marL="0" lvl="0" indent="0" eaLnBrk="0" fontAlgn="base" hangingPunct="0">
              <a:spcBef>
                <a:spcPct val="0"/>
              </a:spcBef>
              <a:spcAft>
                <a:spcPct val="0"/>
              </a:spcAft>
              <a:buClrTx/>
              <a:buSzTx/>
              <a:buNone/>
            </a:pPr>
            <a:r>
              <a:rPr lang="en-US" altLang="en-US" sz="2800" dirty="0">
                <a:latin typeface="Calibri" panose="020F0502020204030204" pitchFamily="34" charset="0"/>
                <a:ea typeface="Calibri" panose="020F0502020204030204" pitchFamily="34" charset="0"/>
                <a:cs typeface="Times New Roman" panose="02020603050405020304" pitchFamily="18" charset="0"/>
              </a:rPr>
              <a:t>Sandra K Schwarcz, L. C. (2009). Impact of housing on the survival of persons with AIDS. </a:t>
            </a:r>
            <a:r>
              <a:rPr lang="en-US" altLang="en-US" sz="2800" i="1" dirty="0">
                <a:latin typeface="Calibri" panose="020F0502020204030204" pitchFamily="34" charset="0"/>
                <a:ea typeface="Calibri" panose="020F0502020204030204" pitchFamily="34" charset="0"/>
                <a:cs typeface="Times New Roman" panose="02020603050405020304" pitchFamily="18" charset="0"/>
              </a:rPr>
              <a:t>BMC Public Health</a:t>
            </a:r>
            <a:r>
              <a:rPr lang="en-US" altLang="en-US" sz="2800" dirty="0">
                <a:latin typeface="Calibri" panose="020F0502020204030204" pitchFamily="34" charset="0"/>
                <a:ea typeface="Calibri" panose="020F0502020204030204" pitchFamily="34" charset="0"/>
                <a:cs typeface="Times New Roman" panose="02020603050405020304" pitchFamily="18" charset="0"/>
              </a:rPr>
              <a:t>.</a:t>
            </a:r>
            <a:endParaRPr lang="en-US" altLang="en-US" sz="1600" dirty="0"/>
          </a:p>
          <a:p>
            <a:pPr marL="0" lvl="0" indent="0" eaLnBrk="0" fontAlgn="base" hangingPunct="0">
              <a:spcBef>
                <a:spcPct val="0"/>
              </a:spcBef>
              <a:spcAft>
                <a:spcPct val="0"/>
              </a:spcAft>
              <a:buClrTx/>
              <a:buSzTx/>
              <a:buNone/>
            </a:pPr>
            <a:endParaRPr lang="en-US" altLang="en-US" sz="2800" dirty="0">
              <a:latin typeface="Calibri" panose="020F0502020204030204" pitchFamily="34" charset="0"/>
              <a:ea typeface="Calibri" panose="020F0502020204030204" pitchFamily="34" charset="0"/>
              <a:cs typeface="Times New Roman" panose="02020603050405020304" pitchFamily="18" charset="0"/>
            </a:endParaRPr>
          </a:p>
          <a:p>
            <a:pPr marL="0" lvl="0" indent="0" eaLnBrk="0" fontAlgn="base" hangingPunct="0">
              <a:spcBef>
                <a:spcPct val="0"/>
              </a:spcBef>
              <a:spcAft>
                <a:spcPct val="0"/>
              </a:spcAft>
              <a:buClrTx/>
              <a:buSzTx/>
              <a:buNone/>
            </a:pPr>
            <a:r>
              <a:rPr lang="en-US" altLang="en-US" sz="2800" dirty="0">
                <a:latin typeface="Calibri" panose="020F0502020204030204" pitchFamily="34" charset="0"/>
                <a:ea typeface="Calibri" panose="020F0502020204030204" pitchFamily="34" charset="0"/>
                <a:cs typeface="Times New Roman" panose="02020603050405020304" pitchFamily="18" charset="0"/>
              </a:rPr>
              <a:t>Stephen Metraux, P. (2018). </a:t>
            </a:r>
            <a:r>
              <a:rPr lang="en-US" altLang="en-US" sz="2800" i="1" dirty="0">
                <a:latin typeface="Calibri" panose="020F0502020204030204" pitchFamily="34" charset="0"/>
                <a:ea typeface="Calibri" panose="020F0502020204030204" pitchFamily="34" charset="0"/>
                <a:cs typeface="Times New Roman" panose="02020603050405020304" pitchFamily="18" charset="0"/>
              </a:rPr>
              <a:t>Homelessness among recent U.S. Veterans in 10 questions.</a:t>
            </a:r>
            <a:r>
              <a:rPr lang="en-US" altLang="en-US" sz="2800" dirty="0">
                <a:latin typeface="Calibri" panose="020F0502020204030204" pitchFamily="34" charset="0"/>
                <a:ea typeface="Calibri" panose="020F0502020204030204" pitchFamily="34" charset="0"/>
                <a:cs typeface="Times New Roman" panose="02020603050405020304" pitchFamily="18" charset="0"/>
              </a:rPr>
              <a:t> VA National Center on Homelessness Among Veterans.</a:t>
            </a:r>
            <a:endParaRPr lang="en-US" altLang="en-US" sz="1600" dirty="0"/>
          </a:p>
          <a:p>
            <a:pPr marL="0" indent="0">
              <a:buNone/>
            </a:pPr>
            <a:endParaRPr lang="en-US" dirty="0"/>
          </a:p>
        </p:txBody>
      </p:sp>
    </p:spTree>
    <p:extLst>
      <p:ext uri="{BB962C8B-B14F-4D97-AF65-F5344CB8AC3E}">
        <p14:creationId xmlns:p14="http://schemas.microsoft.com/office/powerpoint/2010/main" val="988891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1000"/>
            <a:ext cx="8534400" cy="758952"/>
          </a:xfrm>
        </p:spPr>
        <p:txBody>
          <a:bodyPr>
            <a:normAutofit fontScale="90000"/>
          </a:bodyPr>
          <a:lstStyle/>
          <a:p>
            <a:r>
              <a:rPr lang="en-US" dirty="0"/>
              <a:t>National Homeless Veteran Demographic Characteristics</a:t>
            </a:r>
          </a:p>
        </p:txBody>
      </p:sp>
      <p:sp>
        <p:nvSpPr>
          <p:cNvPr id="3" name="Content Placeholder 2"/>
          <p:cNvSpPr>
            <a:spLocks noGrp="1"/>
          </p:cNvSpPr>
          <p:nvPr>
            <p:ph sz="quarter" idx="1"/>
          </p:nvPr>
        </p:nvSpPr>
        <p:spPr>
          <a:xfrm>
            <a:off x="301752" y="1527048"/>
            <a:ext cx="8503920" cy="4851374"/>
          </a:xfrm>
        </p:spPr>
        <p:txBody>
          <a:bodyPr>
            <a:normAutofit fontScale="62500" lnSpcReduction="20000"/>
          </a:bodyPr>
          <a:lstStyle/>
          <a:p>
            <a:pPr marL="0" indent="0">
              <a:buNone/>
            </a:pPr>
            <a:r>
              <a:rPr lang="en-US" dirty="0"/>
              <a:t>Gender</a:t>
            </a:r>
          </a:p>
          <a:p>
            <a:r>
              <a:rPr lang="en-US" dirty="0"/>
              <a:t>90.6% were male</a:t>
            </a:r>
          </a:p>
          <a:p>
            <a:r>
              <a:rPr lang="en-US" dirty="0"/>
              <a:t>8.9% were female</a:t>
            </a:r>
          </a:p>
          <a:p>
            <a:r>
              <a:rPr lang="en-US" dirty="0"/>
              <a:t>0.3% were transgender</a:t>
            </a:r>
          </a:p>
          <a:p>
            <a:r>
              <a:rPr lang="en-US" dirty="0"/>
              <a:t>0.1% do not identify as male, female, or transgender</a:t>
            </a:r>
          </a:p>
          <a:p>
            <a:pPr marL="274320" lvl="1" indent="0">
              <a:buNone/>
            </a:pPr>
            <a:endParaRPr lang="en-US" dirty="0"/>
          </a:p>
          <a:p>
            <a:pPr marL="0" indent="0">
              <a:buNone/>
            </a:pPr>
            <a:r>
              <a:rPr lang="en-US" dirty="0"/>
              <a:t>Race</a:t>
            </a:r>
          </a:p>
          <a:p>
            <a:r>
              <a:rPr lang="en-US" dirty="0"/>
              <a:t>56.8% were white</a:t>
            </a:r>
          </a:p>
          <a:p>
            <a:r>
              <a:rPr lang="en-US" dirty="0"/>
              <a:t>33.1% were African American</a:t>
            </a:r>
          </a:p>
          <a:p>
            <a:r>
              <a:rPr lang="en-US" dirty="0"/>
              <a:t>1.1% Asian</a:t>
            </a:r>
          </a:p>
          <a:p>
            <a:r>
              <a:rPr lang="en-US" dirty="0"/>
              <a:t>3.3 % Native American</a:t>
            </a:r>
          </a:p>
          <a:p>
            <a:r>
              <a:rPr lang="en-US" dirty="0"/>
              <a:t>0.9% Pacific Islander</a:t>
            </a:r>
          </a:p>
          <a:p>
            <a:r>
              <a:rPr lang="en-US" dirty="0"/>
              <a:t>4.8% Multiple Races</a:t>
            </a:r>
          </a:p>
          <a:p>
            <a:pPr marL="0" indent="0">
              <a:buNone/>
            </a:pPr>
            <a:endParaRPr lang="en-US" dirty="0"/>
          </a:p>
          <a:p>
            <a:pPr marL="0" indent="0">
              <a:buNone/>
            </a:pPr>
            <a:r>
              <a:rPr lang="en-US" dirty="0"/>
              <a:t>Ethnicity </a:t>
            </a:r>
          </a:p>
          <a:p>
            <a:r>
              <a:rPr lang="en-US" dirty="0"/>
              <a:t>10.3% Hispanic</a:t>
            </a:r>
          </a:p>
          <a:p>
            <a:r>
              <a:rPr lang="en-US" dirty="0"/>
              <a:t>89.7% Non-Hispanic 	</a:t>
            </a:r>
          </a:p>
          <a:p>
            <a:pPr marL="0" indent="0">
              <a:buNone/>
            </a:pPr>
            <a:endParaRPr lang="en-US" dirty="0"/>
          </a:p>
          <a:p>
            <a:endParaRPr lang="en-US" dirty="0"/>
          </a:p>
        </p:txBody>
      </p:sp>
      <p:sp>
        <p:nvSpPr>
          <p:cNvPr id="4" name="Rectangle 3"/>
          <p:cNvSpPr/>
          <p:nvPr/>
        </p:nvSpPr>
        <p:spPr>
          <a:xfrm>
            <a:off x="4800600" y="6378422"/>
            <a:ext cx="3886200" cy="215444"/>
          </a:xfrm>
          <a:prstGeom prst="rect">
            <a:avLst/>
          </a:prstGeom>
        </p:spPr>
        <p:txBody>
          <a:bodyPr wrap="square">
            <a:spAutoFit/>
          </a:bodyPr>
          <a:lstStyle/>
          <a:p>
            <a:r>
              <a:rPr lang="en-US" sz="800" dirty="0"/>
              <a:t>https://www.hudexchange.info/resources/documents/2017-AHAR-Part-1.pdf</a:t>
            </a:r>
          </a:p>
        </p:txBody>
      </p:sp>
    </p:spTree>
    <p:extLst>
      <p:ext uri="{BB962C8B-B14F-4D97-AF65-F5344CB8AC3E}">
        <p14:creationId xmlns:p14="http://schemas.microsoft.com/office/powerpoint/2010/main" val="22578051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1000"/>
            <a:ext cx="8534400" cy="758952"/>
          </a:xfrm>
        </p:spPr>
        <p:txBody>
          <a:bodyPr>
            <a:normAutofit/>
          </a:bodyPr>
          <a:lstStyle/>
          <a:p>
            <a:r>
              <a:rPr lang="en-US" dirty="0"/>
              <a:t>National/State Data</a:t>
            </a:r>
          </a:p>
        </p:txBody>
      </p:sp>
      <p:sp>
        <p:nvSpPr>
          <p:cNvPr id="3" name="Content Placeholder 2"/>
          <p:cNvSpPr>
            <a:spLocks noGrp="1"/>
          </p:cNvSpPr>
          <p:nvPr>
            <p:ph sz="quarter" idx="1"/>
          </p:nvPr>
        </p:nvSpPr>
        <p:spPr/>
        <p:txBody>
          <a:bodyPr>
            <a:normAutofit/>
          </a:bodyPr>
          <a:lstStyle/>
          <a:p>
            <a:r>
              <a:rPr lang="en-US" sz="2000" dirty="0"/>
              <a:t>The estimated number of Veterans experiencing homelessness in the United States has declined by nearly 50% since 2010</a:t>
            </a:r>
          </a:p>
          <a:p>
            <a:pPr marL="0" indent="0">
              <a:buNone/>
            </a:pPr>
            <a:endParaRPr lang="en-US" sz="2000" dirty="0"/>
          </a:p>
          <a:p>
            <a:r>
              <a:rPr lang="en-US" sz="2000" dirty="0"/>
              <a:t>Between 2016 and 2017, there was a 1.5 % increase in Veterans experiencing homelessness  nationally</a:t>
            </a:r>
          </a:p>
          <a:p>
            <a:pPr marL="0" indent="0">
              <a:buNone/>
            </a:pPr>
            <a:endParaRPr lang="en-US" sz="2000" dirty="0"/>
          </a:p>
          <a:p>
            <a:r>
              <a:rPr lang="en-US" sz="2000" dirty="0"/>
              <a:t>The estimated number of Veterans experiencing homeless in Texas:</a:t>
            </a:r>
          </a:p>
          <a:p>
            <a:pPr lvl="1"/>
            <a:r>
              <a:rPr lang="en-US" sz="2000" dirty="0"/>
              <a:t>2010- 5,133 </a:t>
            </a:r>
          </a:p>
          <a:p>
            <a:pPr lvl="1"/>
            <a:r>
              <a:rPr lang="en-US" sz="2000" dirty="0"/>
              <a:t>2016- 1,768</a:t>
            </a:r>
          </a:p>
          <a:p>
            <a:pPr lvl="1"/>
            <a:r>
              <a:rPr lang="en-US" sz="2000" dirty="0"/>
              <a:t>2017- 2,200</a:t>
            </a: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endParaRPr lang="en-US" sz="2000" dirty="0">
              <a:effectLst/>
            </a:endParaRPr>
          </a:p>
          <a:p>
            <a:endParaRPr lang="en-US" sz="2000" dirty="0">
              <a:effectLst/>
            </a:endParaRPr>
          </a:p>
        </p:txBody>
      </p:sp>
      <p:sp>
        <p:nvSpPr>
          <p:cNvPr id="4" name="Rectangle 3"/>
          <p:cNvSpPr/>
          <p:nvPr/>
        </p:nvSpPr>
        <p:spPr>
          <a:xfrm>
            <a:off x="4919472" y="6099048"/>
            <a:ext cx="3886200" cy="215444"/>
          </a:xfrm>
          <a:prstGeom prst="rect">
            <a:avLst/>
          </a:prstGeom>
        </p:spPr>
        <p:txBody>
          <a:bodyPr wrap="square">
            <a:spAutoFit/>
          </a:bodyPr>
          <a:lstStyle/>
          <a:p>
            <a:pPr algn="r"/>
            <a:r>
              <a:rPr lang="en-US" sz="800" dirty="0"/>
              <a:t>https://www.va.gov/HOMELESS/pit_count.asp</a:t>
            </a:r>
          </a:p>
        </p:txBody>
      </p:sp>
      <p:sp>
        <p:nvSpPr>
          <p:cNvPr id="5" name="Rectangle 4">
            <a:extLst>
              <a:ext uri="{FF2B5EF4-FFF2-40B4-BE49-F238E27FC236}">
                <a16:creationId xmlns="" xmlns:a16="http://schemas.microsoft.com/office/drawing/2014/main" id="{0C691C20-0AA4-4BA4-8051-054B3E63D65D}"/>
              </a:ext>
            </a:extLst>
          </p:cNvPr>
          <p:cNvSpPr/>
          <p:nvPr/>
        </p:nvSpPr>
        <p:spPr>
          <a:xfrm>
            <a:off x="5105400" y="6399836"/>
            <a:ext cx="3886200" cy="215444"/>
          </a:xfrm>
          <a:prstGeom prst="rect">
            <a:avLst/>
          </a:prstGeom>
        </p:spPr>
        <p:txBody>
          <a:bodyPr wrap="square">
            <a:spAutoFit/>
          </a:bodyPr>
          <a:lstStyle/>
          <a:p>
            <a:r>
              <a:rPr lang="en-US" sz="800" dirty="0"/>
              <a:t>https://www.hudexchange.info/resources/documents/2017-AHAR-Part-1.pdf</a:t>
            </a:r>
          </a:p>
        </p:txBody>
      </p:sp>
      <p:sp>
        <p:nvSpPr>
          <p:cNvPr id="6" name="Rectangle 5">
            <a:extLst>
              <a:ext uri="{FF2B5EF4-FFF2-40B4-BE49-F238E27FC236}">
                <a16:creationId xmlns="" xmlns:a16="http://schemas.microsoft.com/office/drawing/2014/main" id="{CD1E981D-4941-443B-9848-EA63851FB51C}"/>
              </a:ext>
            </a:extLst>
          </p:cNvPr>
          <p:cNvSpPr/>
          <p:nvPr/>
        </p:nvSpPr>
        <p:spPr>
          <a:xfrm>
            <a:off x="4800600" y="6378422"/>
            <a:ext cx="3886200" cy="215444"/>
          </a:xfrm>
          <a:prstGeom prst="rect">
            <a:avLst/>
          </a:prstGeom>
        </p:spPr>
        <p:txBody>
          <a:bodyPr wrap="square">
            <a:spAutoFit/>
          </a:bodyPr>
          <a:lstStyle/>
          <a:p>
            <a:r>
              <a:rPr lang="en-US" sz="800" dirty="0"/>
              <a:t>https://www.hudexchange.info/resources/documents/2017-AHAR-Part-1.pdf</a:t>
            </a:r>
          </a:p>
        </p:txBody>
      </p:sp>
    </p:spTree>
    <p:extLst>
      <p:ext uri="{BB962C8B-B14F-4D97-AF65-F5344CB8AC3E}">
        <p14:creationId xmlns:p14="http://schemas.microsoft.com/office/powerpoint/2010/main" val="39295637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29F50D-2F00-4CCB-9A49-C626EAA74B3F}"/>
              </a:ext>
            </a:extLst>
          </p:cNvPr>
          <p:cNvSpPr>
            <a:spLocks noGrp="1"/>
          </p:cNvSpPr>
          <p:nvPr>
            <p:ph type="title"/>
          </p:nvPr>
        </p:nvSpPr>
        <p:spPr/>
        <p:txBody>
          <a:bodyPr/>
          <a:lstStyle/>
          <a:p>
            <a:r>
              <a:rPr lang="en-US" dirty="0"/>
              <a:t>Homeless Veterans vs. Non-Veterans	</a:t>
            </a:r>
          </a:p>
        </p:txBody>
      </p:sp>
      <p:sp>
        <p:nvSpPr>
          <p:cNvPr id="3" name="Content Placeholder 2">
            <a:extLst>
              <a:ext uri="{FF2B5EF4-FFF2-40B4-BE49-F238E27FC236}">
                <a16:creationId xmlns="" xmlns:a16="http://schemas.microsoft.com/office/drawing/2014/main" id="{2F46DBB3-0AEF-4A11-874B-80A223C5AF51}"/>
              </a:ext>
            </a:extLst>
          </p:cNvPr>
          <p:cNvSpPr>
            <a:spLocks noGrp="1"/>
          </p:cNvSpPr>
          <p:nvPr>
            <p:ph sz="quarter" idx="1"/>
          </p:nvPr>
        </p:nvSpPr>
        <p:spPr>
          <a:xfrm>
            <a:off x="301752" y="1527048"/>
            <a:ext cx="8503920" cy="4721352"/>
          </a:xfrm>
        </p:spPr>
        <p:txBody>
          <a:bodyPr>
            <a:normAutofit fontScale="85000" lnSpcReduction="20000"/>
          </a:bodyPr>
          <a:lstStyle/>
          <a:p>
            <a:r>
              <a:rPr lang="en-US" dirty="0"/>
              <a:t>Research has found that Veterans are at an increased risk of homelessness compared to the general population. This is especially true for those who served in the all-volunteer force (after 1975).</a:t>
            </a:r>
          </a:p>
          <a:p>
            <a:pPr marL="0" indent="0">
              <a:buNone/>
            </a:pPr>
            <a:endParaRPr lang="en-US" dirty="0"/>
          </a:p>
          <a:p>
            <a:r>
              <a:rPr lang="en-US" dirty="0"/>
              <a:t>A 12 month study of chronically homeless individuals found that Veterans tended to be older, more likely to be male and more likely to have completed high school. </a:t>
            </a:r>
          </a:p>
          <a:p>
            <a:pPr marL="0" indent="0">
              <a:buNone/>
            </a:pPr>
            <a:endParaRPr lang="en-US" dirty="0"/>
          </a:p>
          <a:p>
            <a:r>
              <a:rPr lang="en-US" dirty="0"/>
              <a:t>There were no significant differences in mental health diagnoses, housing, clinical status or health service use.</a:t>
            </a:r>
          </a:p>
          <a:p>
            <a:pPr marL="0" indent="0">
              <a:buNone/>
            </a:pPr>
            <a:endParaRPr lang="en-US" dirty="0"/>
          </a:p>
          <a:p>
            <a:r>
              <a:rPr lang="en-US" dirty="0"/>
              <a:t>Once admitted to supported housing programs, Veterans were not at an increased risk for adverse outcomes. </a:t>
            </a:r>
          </a:p>
        </p:txBody>
      </p:sp>
      <p:sp>
        <p:nvSpPr>
          <p:cNvPr id="4" name="TextBox 3">
            <a:extLst>
              <a:ext uri="{FF2B5EF4-FFF2-40B4-BE49-F238E27FC236}">
                <a16:creationId xmlns="" xmlns:a16="http://schemas.microsoft.com/office/drawing/2014/main" id="{2FBF04DE-71C0-41C8-BAA9-1EF664AA0123}"/>
              </a:ext>
            </a:extLst>
          </p:cNvPr>
          <p:cNvSpPr txBox="1"/>
          <p:nvPr/>
        </p:nvSpPr>
        <p:spPr>
          <a:xfrm>
            <a:off x="4343400" y="6400800"/>
            <a:ext cx="4492752" cy="261610"/>
          </a:xfrm>
          <a:prstGeom prst="rect">
            <a:avLst/>
          </a:prstGeom>
          <a:noFill/>
        </p:spPr>
        <p:txBody>
          <a:bodyPr wrap="square" rtlCol="0">
            <a:spAutoFit/>
          </a:bodyPr>
          <a:lstStyle/>
          <a:p>
            <a:pPr algn="r"/>
            <a:r>
              <a:rPr lang="en-US" sz="1100" dirty="0"/>
              <a:t>(Tsai, Mares, and Rosenheck, 2012) </a:t>
            </a:r>
          </a:p>
        </p:txBody>
      </p:sp>
    </p:spTree>
    <p:extLst>
      <p:ext uri="{BB962C8B-B14F-4D97-AF65-F5344CB8AC3E}">
        <p14:creationId xmlns:p14="http://schemas.microsoft.com/office/powerpoint/2010/main" val="42835548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Veterans Homeless?</a:t>
            </a:r>
          </a:p>
        </p:txBody>
      </p:sp>
      <p:sp>
        <p:nvSpPr>
          <p:cNvPr id="3" name="Content Placeholder 2"/>
          <p:cNvSpPr>
            <a:spLocks noGrp="1"/>
          </p:cNvSpPr>
          <p:nvPr>
            <p:ph sz="quarter" idx="1"/>
          </p:nvPr>
        </p:nvSpPr>
        <p:spPr>
          <a:xfrm>
            <a:off x="301752" y="1527048"/>
            <a:ext cx="8503920" cy="4721352"/>
          </a:xfrm>
        </p:spPr>
        <p:txBody>
          <a:bodyPr>
            <a:normAutofit fontScale="85000" lnSpcReduction="10000"/>
          </a:bodyPr>
          <a:lstStyle/>
          <a:p>
            <a:pPr marL="0" indent="0" algn="r">
              <a:buNone/>
            </a:pPr>
            <a:endParaRPr lang="en-US" sz="800" dirty="0">
              <a:hlinkClick r:id="rId3"/>
            </a:endParaRPr>
          </a:p>
          <a:p>
            <a:pPr fontAlgn="base"/>
            <a:r>
              <a:rPr lang="en-US" sz="2500" dirty="0"/>
              <a:t>A complex set of factors which may include PTSD, lack of social support, and/or substance abuse issues</a:t>
            </a:r>
          </a:p>
          <a:p>
            <a:pPr marL="0" indent="0" fontAlgn="base">
              <a:buNone/>
            </a:pPr>
            <a:endParaRPr lang="en-US" sz="2500" dirty="0"/>
          </a:p>
          <a:p>
            <a:r>
              <a:rPr lang="en-US" sz="2500" dirty="0"/>
              <a:t>Lack of affordable housing</a:t>
            </a:r>
          </a:p>
          <a:p>
            <a:pPr marL="0" indent="0">
              <a:buNone/>
            </a:pPr>
            <a:endParaRPr lang="en-US" sz="2500" dirty="0"/>
          </a:p>
          <a:p>
            <a:r>
              <a:rPr lang="en-US" sz="2500" dirty="0"/>
              <a:t>Social isolation after discharge </a:t>
            </a:r>
          </a:p>
          <a:p>
            <a:endParaRPr lang="en-US" sz="2500" dirty="0"/>
          </a:p>
          <a:p>
            <a:r>
              <a:rPr lang="en-US" sz="2500" dirty="0"/>
              <a:t>Difficulty readjusting to civilian life</a:t>
            </a:r>
          </a:p>
          <a:p>
            <a:pPr marL="0" indent="0">
              <a:buNone/>
            </a:pPr>
            <a:endParaRPr lang="en-US" sz="2500" dirty="0"/>
          </a:p>
          <a:p>
            <a:r>
              <a:rPr lang="en-US" sz="2500" dirty="0"/>
              <a:t>Family background and various personal characteristics are also strong indicators of risk of homelessness</a:t>
            </a:r>
          </a:p>
          <a:p>
            <a:pPr marL="0" indent="0">
              <a:buNone/>
            </a:pPr>
            <a:endParaRPr lang="en-US" sz="2500" dirty="0"/>
          </a:p>
          <a:p>
            <a:r>
              <a:rPr lang="en-US" sz="2500" dirty="0"/>
              <a:t>May have difficultly asking for help or may feel help is not available </a:t>
            </a:r>
          </a:p>
          <a:p>
            <a:endParaRPr lang="en-US" sz="2500" dirty="0"/>
          </a:p>
          <a:p>
            <a:pPr marL="0" indent="0">
              <a:buNone/>
            </a:pPr>
            <a:endParaRPr lang="en-US" sz="2000" dirty="0"/>
          </a:p>
          <a:p>
            <a:pPr fontAlgn="base"/>
            <a:endParaRPr lang="en-US" sz="2000" dirty="0"/>
          </a:p>
          <a:p>
            <a:pPr marL="0" indent="0" algn="r">
              <a:buNone/>
            </a:pPr>
            <a:endParaRPr lang="en-US" sz="800" dirty="0">
              <a:hlinkClick r:id="rId3"/>
            </a:endParaRPr>
          </a:p>
        </p:txBody>
      </p:sp>
    </p:spTree>
    <p:extLst>
      <p:ext uri="{BB962C8B-B14F-4D97-AF65-F5344CB8AC3E}">
        <p14:creationId xmlns:p14="http://schemas.microsoft.com/office/powerpoint/2010/main" val="13061210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EFA74D-5C01-4194-8292-FAD685F81B8B}"/>
              </a:ext>
            </a:extLst>
          </p:cNvPr>
          <p:cNvSpPr>
            <a:spLocks noGrp="1"/>
          </p:cNvSpPr>
          <p:nvPr>
            <p:ph type="title"/>
          </p:nvPr>
        </p:nvSpPr>
        <p:spPr/>
        <p:txBody>
          <a:bodyPr/>
          <a:lstStyle/>
          <a:p>
            <a:r>
              <a:rPr lang="en-US" dirty="0"/>
              <a:t>What is Outreach and Engagement?</a:t>
            </a:r>
          </a:p>
        </p:txBody>
      </p:sp>
      <p:sp>
        <p:nvSpPr>
          <p:cNvPr id="3" name="Content Placeholder 2">
            <a:extLst>
              <a:ext uri="{FF2B5EF4-FFF2-40B4-BE49-F238E27FC236}">
                <a16:creationId xmlns:a16="http://schemas.microsoft.com/office/drawing/2014/main" xmlns="" id="{4BD81FCF-5A81-4179-AFA1-34AF83D4F02F}"/>
              </a:ext>
            </a:extLst>
          </p:cNvPr>
          <p:cNvSpPr>
            <a:spLocks noGrp="1"/>
          </p:cNvSpPr>
          <p:nvPr>
            <p:ph sz="quarter" idx="1"/>
          </p:nvPr>
        </p:nvSpPr>
        <p:spPr/>
        <p:txBody>
          <a:bodyPr>
            <a:normAutofit fontScale="92500" lnSpcReduction="10000"/>
          </a:bodyPr>
          <a:lstStyle/>
          <a:p>
            <a:r>
              <a:rPr lang="en-US" b="1" u="sng" dirty="0"/>
              <a:t>Outreach</a:t>
            </a:r>
            <a:r>
              <a:rPr lang="en-US" dirty="0"/>
              <a:t> – going out into community settings to meet Veterans and help them access various support services.</a:t>
            </a:r>
          </a:p>
          <a:p>
            <a:pPr marL="0" indent="0">
              <a:buNone/>
            </a:pPr>
            <a:r>
              <a:rPr lang="en-US" dirty="0"/>
              <a:t> </a:t>
            </a:r>
          </a:p>
          <a:p>
            <a:r>
              <a:rPr lang="en-US" b="1" u="sng" dirty="0"/>
              <a:t>Engagement</a:t>
            </a:r>
            <a:r>
              <a:rPr lang="en-US" dirty="0"/>
              <a:t> – building a trusting and therapeutic relationship with Veterans to enhance comfort, motivation and willingness to participate in various support services.</a:t>
            </a:r>
          </a:p>
          <a:p>
            <a:pPr marL="0" indent="0">
              <a:buNone/>
            </a:pPr>
            <a:r>
              <a:rPr lang="en-US" dirty="0"/>
              <a:t>  </a:t>
            </a:r>
          </a:p>
          <a:p>
            <a:r>
              <a:rPr lang="en-US" dirty="0"/>
              <a:t>Engagement often involves creatively applying therapeutic techniques in ways that may not be traditional but are tailored to the experience and needs of the Veteran you’re working with. </a:t>
            </a:r>
          </a:p>
          <a:p>
            <a:endParaRPr lang="en-US" dirty="0"/>
          </a:p>
          <a:p>
            <a:endParaRPr lang="en-US" dirty="0"/>
          </a:p>
        </p:txBody>
      </p:sp>
      <p:sp>
        <p:nvSpPr>
          <p:cNvPr id="4" name="TextBox 3">
            <a:extLst>
              <a:ext uri="{FF2B5EF4-FFF2-40B4-BE49-F238E27FC236}">
                <a16:creationId xmlns:a16="http://schemas.microsoft.com/office/drawing/2014/main" xmlns="" id="{9A43E100-80BE-4B79-A5C6-025B92444E5A}"/>
              </a:ext>
            </a:extLst>
          </p:cNvPr>
          <p:cNvSpPr txBox="1"/>
          <p:nvPr/>
        </p:nvSpPr>
        <p:spPr>
          <a:xfrm>
            <a:off x="6934200" y="6331065"/>
            <a:ext cx="2057400" cy="276999"/>
          </a:xfrm>
          <a:prstGeom prst="rect">
            <a:avLst/>
          </a:prstGeom>
          <a:noFill/>
        </p:spPr>
        <p:txBody>
          <a:bodyPr wrap="square" rtlCol="0">
            <a:spAutoFit/>
          </a:bodyPr>
          <a:lstStyle/>
          <a:p>
            <a:pPr algn="r"/>
            <a:r>
              <a:rPr lang="en-US" sz="1200" dirty="0"/>
              <a:t>(Fisk et al, 2009)</a:t>
            </a:r>
          </a:p>
        </p:txBody>
      </p:sp>
    </p:spTree>
    <p:extLst>
      <p:ext uri="{BB962C8B-B14F-4D97-AF65-F5344CB8AC3E}">
        <p14:creationId xmlns:p14="http://schemas.microsoft.com/office/powerpoint/2010/main" val="474459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is Outreach &amp; Engagement?</a:t>
            </a:r>
          </a:p>
        </p:txBody>
      </p:sp>
      <p:pic>
        <p:nvPicPr>
          <p:cNvPr id="4" name="Molly_Batschelet">
            <a:hlinkClick r:id="" action="ppaction://media"/>
            <a:extLst>
              <a:ext uri="{FF2B5EF4-FFF2-40B4-BE49-F238E27FC236}">
                <a16:creationId xmlns:a16="http://schemas.microsoft.com/office/drawing/2014/main" xmlns="" id="{7C79F923-2F7B-4386-A3D6-89D6AFDDC5F2}"/>
              </a:ext>
            </a:extLst>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5"/>
          <a:stretch>
            <a:fillRect/>
          </a:stretch>
        </p:blipFill>
        <p:spPr>
          <a:xfrm>
            <a:off x="1008126" y="1861471"/>
            <a:ext cx="7121652" cy="4005929"/>
          </a:xfrm>
        </p:spPr>
      </p:pic>
    </p:spTree>
    <p:extLst>
      <p:ext uri="{BB962C8B-B14F-4D97-AF65-F5344CB8AC3E}">
        <p14:creationId xmlns:p14="http://schemas.microsoft.com/office/powerpoint/2010/main" val="8952004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Civic</Template>
  <TotalTime>11294</TotalTime>
  <Words>2782</Words>
  <Application>Microsoft Macintosh PowerPoint</Application>
  <PresentationFormat>Letter Paper (8.5x11 in)</PresentationFormat>
  <Paragraphs>419</Paragraphs>
  <Slides>32</Slides>
  <Notes>32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Calibri</vt:lpstr>
      <vt:lpstr>Georgia</vt:lpstr>
      <vt:lpstr>Times New Roman</vt:lpstr>
      <vt:lpstr>Wingdings</vt:lpstr>
      <vt:lpstr>Wingdings 2</vt:lpstr>
      <vt:lpstr>Arial</vt:lpstr>
      <vt:lpstr>Civic</vt:lpstr>
      <vt:lpstr>Outreach and Engagement with Veterans Experiencing Homelessness:  Clinical Approaches and Ethical Considerations </vt:lpstr>
      <vt:lpstr>Presentation Objectives</vt:lpstr>
      <vt:lpstr>National Homeless Veteran Data</vt:lpstr>
      <vt:lpstr>National Homeless Veteran Demographic Characteristics</vt:lpstr>
      <vt:lpstr>National/State Data</vt:lpstr>
      <vt:lpstr>Homeless Veterans vs. Non-Veterans </vt:lpstr>
      <vt:lpstr>Why are Veterans Homeless?</vt:lpstr>
      <vt:lpstr>What is Outreach and Engagement?</vt:lpstr>
      <vt:lpstr>What is Outreach &amp; Engagement?</vt:lpstr>
      <vt:lpstr>Recommendations for Outreach Providers  </vt:lpstr>
      <vt:lpstr>Recommendations for Outreach Providers </vt:lpstr>
      <vt:lpstr>The Process of Engagement</vt:lpstr>
      <vt:lpstr>The Process of Engagement</vt:lpstr>
      <vt:lpstr>Exploring Housing in Outreach</vt:lpstr>
      <vt:lpstr>The Housing First Model</vt:lpstr>
      <vt:lpstr>Key Principles of Housing First </vt:lpstr>
      <vt:lpstr>Does Housing First Work?</vt:lpstr>
      <vt:lpstr>Clinical Approaches</vt:lpstr>
      <vt:lpstr>Clinical Approaches: Motivational Interviewing</vt:lpstr>
      <vt:lpstr>Clinical Approaches: Motivational Interviewing</vt:lpstr>
      <vt:lpstr>Clinical Approaches: Motivational Interviewing</vt:lpstr>
      <vt:lpstr>Clinical Approaches: The Group Process</vt:lpstr>
      <vt:lpstr>Clinical Approaches: The Group Process</vt:lpstr>
      <vt:lpstr>Ethical Considerations: Safety</vt:lpstr>
      <vt:lpstr>Ethical Considerations: Boundaries</vt:lpstr>
      <vt:lpstr>Ethical Considerations: Boundaries</vt:lpstr>
      <vt:lpstr>Ethical Considerations: Right to Self- Determination v. Lacking Decision Making Capacity</vt:lpstr>
      <vt:lpstr>Ethical Considerations: Right to Self- Determination v. Lacking Decision Making Capacity</vt:lpstr>
      <vt:lpstr>Ethical Considerations: Right to Self- Determination v. Lacking Decision Making Capacity</vt:lpstr>
      <vt:lpstr>Conclusion </vt:lpstr>
      <vt:lpstr>References</vt:lpstr>
      <vt:lpstr>References (continued)</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Haven &amp; VASH Collaborative</dc:title>
  <dc:creator>Batschelet, Molly</dc:creator>
  <cp:lastModifiedBy>Microsoft Office User</cp:lastModifiedBy>
  <cp:revision>398</cp:revision>
  <cp:lastPrinted>2018-09-27T03:05:04Z</cp:lastPrinted>
  <dcterms:created xsi:type="dcterms:W3CDTF">2006-08-16T00:00:00Z</dcterms:created>
  <dcterms:modified xsi:type="dcterms:W3CDTF">2018-09-28T16:25:31Z</dcterms:modified>
</cp:coreProperties>
</file>