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61" r:id="rId3"/>
    <p:sldId id="260" r:id="rId4"/>
    <p:sldId id="263" r:id="rId5"/>
    <p:sldId id="264" r:id="rId6"/>
    <p:sldId id="265" r:id="rId7"/>
    <p:sldId id="266" r:id="rId8"/>
    <p:sldId id="274" r:id="rId9"/>
    <p:sldId id="257" r:id="rId10"/>
    <p:sldId id="258" r:id="rId11"/>
    <p:sldId id="259" r:id="rId12"/>
    <p:sldId id="267" r:id="rId13"/>
    <p:sldId id="268" r:id="rId14"/>
    <p:sldId id="275" r:id="rId15"/>
    <p:sldId id="269" r:id="rId16"/>
    <p:sldId id="284" r:id="rId17"/>
    <p:sldId id="285" r:id="rId18"/>
    <p:sldId id="287" r:id="rId19"/>
    <p:sldId id="288" r:id="rId20"/>
    <p:sldId id="328" r:id="rId21"/>
    <p:sldId id="289" r:id="rId22"/>
    <p:sldId id="329" r:id="rId23"/>
    <p:sldId id="330" r:id="rId24"/>
    <p:sldId id="346" r:id="rId25"/>
    <p:sldId id="291" r:id="rId26"/>
    <p:sldId id="347" r:id="rId27"/>
    <p:sldId id="293" r:id="rId28"/>
    <p:sldId id="348" r:id="rId29"/>
    <p:sldId id="294" r:id="rId30"/>
    <p:sldId id="325" r:id="rId31"/>
    <p:sldId id="326" r:id="rId32"/>
    <p:sldId id="344" r:id="rId33"/>
    <p:sldId id="324" r:id="rId34"/>
    <p:sldId id="296" r:id="rId35"/>
    <p:sldId id="322" r:id="rId36"/>
    <p:sldId id="298" r:id="rId37"/>
    <p:sldId id="299" r:id="rId38"/>
    <p:sldId id="338" r:id="rId39"/>
    <p:sldId id="339" r:id="rId40"/>
    <p:sldId id="301" r:id="rId41"/>
    <p:sldId id="302" r:id="rId42"/>
    <p:sldId id="34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37" autoAdjust="0"/>
  </p:normalViewPr>
  <p:slideViewPr>
    <p:cSldViewPr snapToGrid="0">
      <p:cViewPr varScale="1">
        <p:scale>
          <a:sx n="53" d="100"/>
          <a:sy n="53"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A846A-8B07-4A29-A38F-54D949084503}"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E68ED-859E-4AEE-BA1E-E48C156E1043}" type="slidenum">
              <a:rPr lang="en-US" smtClean="0"/>
              <a:t>‹#›</a:t>
            </a:fld>
            <a:endParaRPr lang="en-US"/>
          </a:p>
        </p:txBody>
      </p:sp>
    </p:spTree>
    <p:extLst>
      <p:ext uri="{BB962C8B-B14F-4D97-AF65-F5344CB8AC3E}">
        <p14:creationId xmlns:p14="http://schemas.microsoft.com/office/powerpoint/2010/main" val="401757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E68ED-859E-4AEE-BA1E-E48C156E1043}" type="slidenum">
              <a:rPr lang="en-US" smtClean="0"/>
              <a:t>14</a:t>
            </a:fld>
            <a:endParaRPr lang="en-US"/>
          </a:p>
        </p:txBody>
      </p:sp>
    </p:spTree>
    <p:extLst>
      <p:ext uri="{BB962C8B-B14F-4D97-AF65-F5344CB8AC3E}">
        <p14:creationId xmlns:p14="http://schemas.microsoft.com/office/powerpoint/2010/main" val="19543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E68ED-859E-4AEE-BA1E-E48C156E1043}" type="slidenum">
              <a:rPr lang="en-US" smtClean="0"/>
              <a:t>18</a:t>
            </a:fld>
            <a:endParaRPr lang="en-US"/>
          </a:p>
        </p:txBody>
      </p:sp>
    </p:spTree>
    <p:extLst>
      <p:ext uri="{BB962C8B-B14F-4D97-AF65-F5344CB8AC3E}">
        <p14:creationId xmlns:p14="http://schemas.microsoft.com/office/powerpoint/2010/main" val="12013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is in the resources</a:t>
            </a:r>
          </a:p>
        </p:txBody>
      </p:sp>
      <p:sp>
        <p:nvSpPr>
          <p:cNvPr id="4" name="Slide Number Placeholder 3"/>
          <p:cNvSpPr>
            <a:spLocks noGrp="1"/>
          </p:cNvSpPr>
          <p:nvPr>
            <p:ph type="sldNum" sz="quarter" idx="10"/>
          </p:nvPr>
        </p:nvSpPr>
        <p:spPr/>
        <p:txBody>
          <a:bodyPr/>
          <a:lstStyle/>
          <a:p>
            <a:fld id="{9D7E68ED-859E-4AEE-BA1E-E48C156E1043}" type="slidenum">
              <a:rPr lang="en-US" smtClean="0"/>
              <a:t>25</a:t>
            </a:fld>
            <a:endParaRPr lang="en-US"/>
          </a:p>
        </p:txBody>
      </p:sp>
    </p:spTree>
    <p:extLst>
      <p:ext uri="{BB962C8B-B14F-4D97-AF65-F5344CB8AC3E}">
        <p14:creationId xmlns:p14="http://schemas.microsoft.com/office/powerpoint/2010/main" val="303742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is in the resources</a:t>
            </a:r>
          </a:p>
        </p:txBody>
      </p:sp>
      <p:sp>
        <p:nvSpPr>
          <p:cNvPr id="4" name="Slide Number Placeholder 3"/>
          <p:cNvSpPr>
            <a:spLocks noGrp="1"/>
          </p:cNvSpPr>
          <p:nvPr>
            <p:ph type="sldNum" sz="quarter" idx="10"/>
          </p:nvPr>
        </p:nvSpPr>
        <p:spPr/>
        <p:txBody>
          <a:bodyPr/>
          <a:lstStyle/>
          <a:p>
            <a:fld id="{9D7E68ED-859E-4AEE-BA1E-E48C156E1043}" type="slidenum">
              <a:rPr lang="en-US" smtClean="0"/>
              <a:t>26</a:t>
            </a:fld>
            <a:endParaRPr lang="en-US"/>
          </a:p>
        </p:txBody>
      </p:sp>
    </p:spTree>
    <p:extLst>
      <p:ext uri="{BB962C8B-B14F-4D97-AF65-F5344CB8AC3E}">
        <p14:creationId xmlns:p14="http://schemas.microsoft.com/office/powerpoint/2010/main" val="196558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list in resources</a:t>
            </a:r>
          </a:p>
        </p:txBody>
      </p:sp>
      <p:sp>
        <p:nvSpPr>
          <p:cNvPr id="4" name="Slide Number Placeholder 3"/>
          <p:cNvSpPr>
            <a:spLocks noGrp="1"/>
          </p:cNvSpPr>
          <p:nvPr>
            <p:ph type="sldNum" sz="quarter" idx="10"/>
          </p:nvPr>
        </p:nvSpPr>
        <p:spPr/>
        <p:txBody>
          <a:bodyPr/>
          <a:lstStyle/>
          <a:p>
            <a:fld id="{9D7E68ED-859E-4AEE-BA1E-E48C156E1043}" type="slidenum">
              <a:rPr lang="en-US" smtClean="0"/>
              <a:t>27</a:t>
            </a:fld>
            <a:endParaRPr lang="en-US"/>
          </a:p>
        </p:txBody>
      </p:sp>
    </p:spTree>
    <p:extLst>
      <p:ext uri="{BB962C8B-B14F-4D97-AF65-F5344CB8AC3E}">
        <p14:creationId xmlns:p14="http://schemas.microsoft.com/office/powerpoint/2010/main" val="422135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list in resources</a:t>
            </a:r>
          </a:p>
        </p:txBody>
      </p:sp>
      <p:sp>
        <p:nvSpPr>
          <p:cNvPr id="4" name="Slide Number Placeholder 3"/>
          <p:cNvSpPr>
            <a:spLocks noGrp="1"/>
          </p:cNvSpPr>
          <p:nvPr>
            <p:ph type="sldNum" sz="quarter" idx="10"/>
          </p:nvPr>
        </p:nvSpPr>
        <p:spPr/>
        <p:txBody>
          <a:bodyPr/>
          <a:lstStyle/>
          <a:p>
            <a:fld id="{9D7E68ED-859E-4AEE-BA1E-E48C156E1043}" type="slidenum">
              <a:rPr lang="en-US" smtClean="0"/>
              <a:t>28</a:t>
            </a:fld>
            <a:endParaRPr lang="en-US"/>
          </a:p>
        </p:txBody>
      </p:sp>
    </p:spTree>
    <p:extLst>
      <p:ext uri="{BB962C8B-B14F-4D97-AF65-F5344CB8AC3E}">
        <p14:creationId xmlns:p14="http://schemas.microsoft.com/office/powerpoint/2010/main" val="9356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E68ED-859E-4AEE-BA1E-E48C156E1043}" type="slidenum">
              <a:rPr lang="en-US" smtClean="0"/>
              <a:t>35</a:t>
            </a:fld>
            <a:endParaRPr lang="en-US"/>
          </a:p>
        </p:txBody>
      </p:sp>
    </p:spTree>
    <p:extLst>
      <p:ext uri="{BB962C8B-B14F-4D97-AF65-F5344CB8AC3E}">
        <p14:creationId xmlns:p14="http://schemas.microsoft.com/office/powerpoint/2010/main" val="42581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E68ED-859E-4AEE-BA1E-E48C156E1043}" type="slidenum">
              <a:rPr lang="en-US" smtClean="0"/>
              <a:t>39</a:t>
            </a:fld>
            <a:endParaRPr lang="en-US"/>
          </a:p>
        </p:txBody>
      </p:sp>
    </p:spTree>
    <p:extLst>
      <p:ext uri="{BB962C8B-B14F-4D97-AF65-F5344CB8AC3E}">
        <p14:creationId xmlns:p14="http://schemas.microsoft.com/office/powerpoint/2010/main" val="413907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in resources</a:t>
            </a:r>
          </a:p>
        </p:txBody>
      </p:sp>
      <p:sp>
        <p:nvSpPr>
          <p:cNvPr id="4" name="Slide Number Placeholder 3"/>
          <p:cNvSpPr>
            <a:spLocks noGrp="1"/>
          </p:cNvSpPr>
          <p:nvPr>
            <p:ph type="sldNum" sz="quarter" idx="10"/>
          </p:nvPr>
        </p:nvSpPr>
        <p:spPr/>
        <p:txBody>
          <a:bodyPr/>
          <a:lstStyle/>
          <a:p>
            <a:fld id="{AEA73C24-4246-4CC2-AD93-CF80252C6A7D}" type="slidenum">
              <a:rPr lang="en-US" smtClean="0"/>
              <a:t>41</a:t>
            </a:fld>
            <a:endParaRPr lang="en-US"/>
          </a:p>
        </p:txBody>
      </p:sp>
    </p:spTree>
    <p:extLst>
      <p:ext uri="{BB962C8B-B14F-4D97-AF65-F5344CB8AC3E}">
        <p14:creationId xmlns:p14="http://schemas.microsoft.com/office/powerpoint/2010/main" val="329018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9/24/2018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dhadal.com/Publications/1/Annual%20Plans" TargetMode="External"/><Relationship Id="rId2" Type="http://schemas.openxmlformats.org/officeDocument/2006/relationships/hyperlink" Target="http://portal.hud.gov/hudportal/HUD?src=/program_offices/public_indian_housing/pha/contacts" TargetMode="External"/><Relationship Id="rId1" Type="http://schemas.openxmlformats.org/officeDocument/2006/relationships/slideLayout" Target="../slideLayouts/slideLayout2.xml"/><Relationship Id="rId4" Type="http://schemas.openxmlformats.org/officeDocument/2006/relationships/hyperlink" Target="http://affordablehousingonline.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ud.gov/program_offices/housing/mfh/hto/inventorysurve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apps.hud.gov/apps/section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ud.gov/program_offices/housing/mfh/grants/section811ptl" TargetMode="External"/><Relationship Id="rId2" Type="http://schemas.openxmlformats.org/officeDocument/2006/relationships/hyperlink" Target="http://811resourcecenter.tacin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rdmfhrentals.sc.egov.usda.gov/RDMFHRentals/select_state.js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dmfhrentals.sc.egov.usda.gov/RDMFHRentals/select_state.j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dhca.state.tx.us/multifamily/housing-tax-credits-4pct/index.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Increasing access to housing </a:t>
            </a:r>
          </a:p>
        </p:txBody>
      </p:sp>
    </p:spTree>
    <p:extLst>
      <p:ext uri="{BB962C8B-B14F-4D97-AF65-F5344CB8AC3E}">
        <p14:creationId xmlns:p14="http://schemas.microsoft.com/office/powerpoint/2010/main" val="315268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749" y="431461"/>
            <a:ext cx="3979228" cy="1507067"/>
          </a:xfrm>
        </p:spPr>
        <p:txBody>
          <a:bodyPr/>
          <a:lstStyle/>
          <a:p>
            <a:r>
              <a:rPr lang="en-US" dirty="0"/>
              <a:t>Master Leasing</a:t>
            </a:r>
          </a:p>
        </p:txBody>
      </p:sp>
      <p:sp>
        <p:nvSpPr>
          <p:cNvPr id="3" name="Content Placeholder 2"/>
          <p:cNvSpPr>
            <a:spLocks noGrp="1"/>
          </p:cNvSpPr>
          <p:nvPr>
            <p:ph idx="1"/>
          </p:nvPr>
        </p:nvSpPr>
        <p:spPr>
          <a:xfrm>
            <a:off x="332955" y="886968"/>
            <a:ext cx="6045772" cy="4665133"/>
          </a:xfrm>
        </p:spPr>
        <p:txBody>
          <a:bodyPr>
            <a:normAutofit/>
          </a:bodyPr>
          <a:lstStyle/>
          <a:p>
            <a:pPr marL="0" indent="0">
              <a:buNone/>
            </a:pPr>
            <a:r>
              <a:rPr lang="en-US" sz="2800" dirty="0">
                <a:solidFill>
                  <a:schemeClr val="accent1">
                    <a:lumMod val="50000"/>
                  </a:schemeClr>
                </a:solidFill>
              </a:rPr>
              <a:t>Benefits for the landlord can include:</a:t>
            </a:r>
          </a:p>
          <a:p>
            <a:r>
              <a:rPr lang="en-US" sz="2800" dirty="0">
                <a:solidFill>
                  <a:schemeClr val="accent1">
                    <a:lumMod val="50000"/>
                  </a:schemeClr>
                </a:solidFill>
              </a:rPr>
              <a:t>Guaranteed rent</a:t>
            </a:r>
          </a:p>
          <a:p>
            <a:r>
              <a:rPr lang="en-US" sz="2800" dirty="0">
                <a:solidFill>
                  <a:schemeClr val="accent1">
                    <a:lumMod val="50000"/>
                  </a:schemeClr>
                </a:solidFill>
              </a:rPr>
              <a:t>Access to risk mitigation funds</a:t>
            </a:r>
          </a:p>
          <a:p>
            <a:r>
              <a:rPr lang="en-US" sz="2800" dirty="0">
                <a:solidFill>
                  <a:schemeClr val="accent1">
                    <a:lumMod val="50000"/>
                  </a:schemeClr>
                </a:solidFill>
              </a:rPr>
              <a:t>Access to mediation services, avoiding eviction court costs</a:t>
            </a:r>
          </a:p>
          <a:p>
            <a:r>
              <a:rPr lang="en-US" sz="2800" dirty="0">
                <a:solidFill>
                  <a:schemeClr val="accent1">
                    <a:lumMod val="50000"/>
                  </a:schemeClr>
                </a:solidFill>
              </a:rPr>
              <a:t>Centralized ‘hotline’ for complaints or concerns</a:t>
            </a:r>
          </a:p>
          <a:p>
            <a:endParaRPr lang="en-US" dirty="0"/>
          </a:p>
        </p:txBody>
      </p:sp>
      <p:pic>
        <p:nvPicPr>
          <p:cNvPr id="4" name="Picture 3">
            <a:extLst>
              <a:ext uri="{FF2B5EF4-FFF2-40B4-BE49-F238E27FC236}">
                <a16:creationId xmlns:a16="http://schemas.microsoft.com/office/drawing/2014/main" id="{619FC560-6AA0-49EA-910A-E3538EE20F6D}"/>
              </a:ext>
            </a:extLst>
          </p:cNvPr>
          <p:cNvPicPr>
            <a:picLocks noChangeAspect="1"/>
          </p:cNvPicPr>
          <p:nvPr/>
        </p:nvPicPr>
        <p:blipFill>
          <a:blip r:embed="rId2"/>
          <a:stretch>
            <a:fillRect/>
          </a:stretch>
        </p:blipFill>
        <p:spPr>
          <a:xfrm>
            <a:off x="6378727" y="2849033"/>
            <a:ext cx="5813273" cy="3255433"/>
          </a:xfrm>
          <a:prstGeom prst="rect">
            <a:avLst/>
          </a:prstGeom>
        </p:spPr>
      </p:pic>
    </p:spTree>
    <p:extLst>
      <p:ext uri="{BB962C8B-B14F-4D97-AF65-F5344CB8AC3E}">
        <p14:creationId xmlns:p14="http://schemas.microsoft.com/office/powerpoint/2010/main" val="45271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685799"/>
            <a:ext cx="3747111" cy="4892040"/>
          </a:xfrm>
        </p:spPr>
        <p:txBody>
          <a:bodyPr>
            <a:normAutofit/>
          </a:bodyPr>
          <a:lstStyle/>
          <a:p>
            <a:pPr algn="r"/>
            <a:r>
              <a:rPr lang="en-US" dirty="0"/>
              <a:t>Master Leasing</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9962" y="685799"/>
            <a:ext cx="6288260" cy="4892040"/>
          </a:xfrm>
        </p:spPr>
        <p:txBody>
          <a:bodyPr>
            <a:normAutofit/>
          </a:bodyPr>
          <a:lstStyle/>
          <a:p>
            <a:pPr marL="0" indent="0">
              <a:buNone/>
            </a:pPr>
            <a:r>
              <a:rPr lang="en-US" sz="2400" dirty="0">
                <a:solidFill>
                  <a:schemeClr val="accent1">
                    <a:lumMod val="50000"/>
                  </a:schemeClr>
                </a:solidFill>
              </a:rPr>
              <a:t>Benefits for the system can include:</a:t>
            </a:r>
          </a:p>
          <a:p>
            <a:r>
              <a:rPr lang="en-US" sz="2400" dirty="0">
                <a:solidFill>
                  <a:schemeClr val="accent1">
                    <a:lumMod val="50000"/>
                  </a:schemeClr>
                </a:solidFill>
              </a:rPr>
              <a:t>Access to housing for people with significant housing barriers</a:t>
            </a:r>
          </a:p>
          <a:p>
            <a:r>
              <a:rPr lang="en-US" sz="2400" dirty="0">
                <a:solidFill>
                  <a:schemeClr val="accent1">
                    <a:lumMod val="50000"/>
                  </a:schemeClr>
                </a:solidFill>
              </a:rPr>
              <a:t>System level coordination of landlord outreach can reduce interagency competition for friendly landlords and streamline administrative procedures</a:t>
            </a:r>
          </a:p>
          <a:p>
            <a:endParaRPr lang="en-US" dirty="0">
              <a:solidFill>
                <a:schemeClr val="tx1"/>
              </a:solidFill>
            </a:endParaRPr>
          </a:p>
        </p:txBody>
      </p:sp>
    </p:spTree>
    <p:extLst>
      <p:ext uri="{BB962C8B-B14F-4D97-AF65-F5344CB8AC3E}">
        <p14:creationId xmlns:p14="http://schemas.microsoft.com/office/powerpoint/2010/main" val="183762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housing search capacity</a:t>
            </a:r>
          </a:p>
        </p:txBody>
      </p:sp>
    </p:spTree>
    <p:extLst>
      <p:ext uri="{BB962C8B-B14F-4D97-AF65-F5344CB8AC3E}">
        <p14:creationId xmlns:p14="http://schemas.microsoft.com/office/powerpoint/2010/main" val="251671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72789" y="5350933"/>
            <a:ext cx="5304759" cy="1507067"/>
          </a:xfrm>
        </p:spPr>
        <p:txBody>
          <a:bodyPr vert="horz" lIns="91440" tIns="45720" rIns="91440" bIns="45720" rtlCol="0" anchor="ctr">
            <a:normAutofit/>
          </a:bodyPr>
          <a:lstStyle/>
          <a:p>
            <a:r>
              <a:rPr lang="en-US" sz="3600" dirty="0"/>
              <a:t>Improve Housing search capacity</a:t>
            </a:r>
          </a:p>
        </p:txBody>
      </p:sp>
      <p:pic>
        <p:nvPicPr>
          <p:cNvPr id="5" name="Picture 4"/>
          <p:cNvPicPr>
            <a:picLocks noChangeAspect="1"/>
          </p:cNvPicPr>
          <p:nvPr/>
        </p:nvPicPr>
        <p:blipFill>
          <a:blip r:embed="rId2"/>
          <a:stretch>
            <a:fillRect/>
          </a:stretch>
        </p:blipFill>
        <p:spPr>
          <a:xfrm>
            <a:off x="791239" y="1129090"/>
            <a:ext cx="5304759" cy="2784998"/>
          </a:xfrm>
          <a:prstGeom prst="rect">
            <a:avLst/>
          </a:prstGeom>
          <a:effectLst>
            <a:innerShdw blurRad="57150" dist="38100" dir="14460000">
              <a:prstClr val="black">
                <a:alpha val="70000"/>
              </a:prstClr>
            </a:innerShdw>
          </a:effectLst>
        </p:spPr>
      </p:pic>
      <p:sp>
        <p:nvSpPr>
          <p:cNvPr id="4" name="Text Placeholder 3"/>
          <p:cNvSpPr>
            <a:spLocks noGrp="1"/>
          </p:cNvSpPr>
          <p:nvPr>
            <p:ph type="body" sz="half" idx="2"/>
          </p:nvPr>
        </p:nvSpPr>
        <p:spPr>
          <a:xfrm>
            <a:off x="6499654" y="733646"/>
            <a:ext cx="4419171" cy="4990497"/>
          </a:xfrm>
        </p:spPr>
        <p:txBody>
          <a:bodyPr vert="horz" lIns="91440" tIns="45720" rIns="91440" bIns="45720" rtlCol="0" anchor="ctr">
            <a:noAutofit/>
          </a:bodyPr>
          <a:lstStyle/>
          <a:p>
            <a:pPr>
              <a:buFont typeface="Wingdings 3" panose="05040102010807070707" pitchFamily="18" charset="2"/>
              <a:buChar char=""/>
            </a:pPr>
            <a:r>
              <a:rPr lang="en-US" sz="2400" dirty="0">
                <a:solidFill>
                  <a:schemeClr val="accent1">
                    <a:lumMod val="50000"/>
                  </a:schemeClr>
                </a:solidFill>
              </a:rPr>
              <a:t>Provide user-friendly information on subsidized housing resources developed for low-income households, including PHA resources, Continuum of Care resources, HUD Multi-family Housing Inventory and the USDA inventory for rural areas. </a:t>
            </a:r>
          </a:p>
          <a:p>
            <a:pPr>
              <a:buFont typeface="Wingdings 3" panose="05040102010807070707" pitchFamily="18" charset="2"/>
              <a:buChar char=""/>
            </a:pPr>
            <a:endParaRPr lang="en-US" sz="2400" dirty="0">
              <a:solidFill>
                <a:schemeClr val="accent1">
                  <a:lumMod val="50000"/>
                </a:schemeClr>
              </a:solidFill>
            </a:endParaRPr>
          </a:p>
          <a:p>
            <a:pPr>
              <a:buFont typeface="Wingdings 3" panose="05040102010807070707" pitchFamily="18" charset="2"/>
              <a:buChar char=""/>
            </a:pPr>
            <a:r>
              <a:rPr lang="en-US" sz="2400" dirty="0">
                <a:solidFill>
                  <a:schemeClr val="accent1">
                    <a:lumMod val="50000"/>
                  </a:schemeClr>
                </a:solidFill>
              </a:rPr>
              <a:t>Include any local apartment search engines.  </a:t>
            </a:r>
          </a:p>
        </p:txBody>
      </p:sp>
    </p:spTree>
    <p:extLst>
      <p:ext uri="{BB962C8B-B14F-4D97-AF65-F5344CB8AC3E}">
        <p14:creationId xmlns:p14="http://schemas.microsoft.com/office/powerpoint/2010/main" val="276014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AC8D8-D749-4852-BAB1-3406EB3D7434}"/>
              </a:ext>
            </a:extLst>
          </p:cNvPr>
          <p:cNvSpPr>
            <a:spLocks noGrp="1"/>
          </p:cNvSpPr>
          <p:nvPr>
            <p:ph type="title"/>
          </p:nvPr>
        </p:nvSpPr>
        <p:spPr>
          <a:xfrm>
            <a:off x="684212" y="685799"/>
            <a:ext cx="3747111" cy="4892040"/>
          </a:xfrm>
        </p:spPr>
        <p:txBody>
          <a:bodyPr>
            <a:normAutofit/>
          </a:bodyPr>
          <a:lstStyle/>
          <a:p>
            <a:pPr algn="r"/>
            <a:r>
              <a:rPr lang="en-US" dirty="0"/>
              <a:t>Improve housing search capacity</a:t>
            </a:r>
            <a:endParaRPr lang="en-US"/>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26F08B-9524-4DF4-90F2-4F6006009EF2}"/>
              </a:ext>
            </a:extLst>
          </p:cNvPr>
          <p:cNvSpPr>
            <a:spLocks noGrp="1"/>
          </p:cNvSpPr>
          <p:nvPr>
            <p:ph idx="1"/>
          </p:nvPr>
        </p:nvSpPr>
        <p:spPr>
          <a:xfrm>
            <a:off x="4979962" y="685799"/>
            <a:ext cx="6288260" cy="4892040"/>
          </a:xfrm>
        </p:spPr>
        <p:txBody>
          <a:bodyPr>
            <a:normAutofit/>
          </a:bodyPr>
          <a:lstStyle/>
          <a:p>
            <a:r>
              <a:rPr lang="en-US" sz="2400" dirty="0">
                <a:solidFill>
                  <a:schemeClr val="accent1">
                    <a:lumMod val="50000"/>
                  </a:schemeClr>
                </a:solidFill>
              </a:rPr>
              <a:t>Provide routine training for new staff who will have responsibility for assisting people to find housing. </a:t>
            </a:r>
          </a:p>
          <a:p>
            <a:r>
              <a:rPr lang="en-US" sz="2400" dirty="0">
                <a:solidFill>
                  <a:schemeClr val="accent1">
                    <a:lumMod val="50000"/>
                  </a:schemeClr>
                </a:solidFill>
              </a:rPr>
              <a:t>Convene routine meetings across the community among social service agencies working on housing issues.</a:t>
            </a:r>
          </a:p>
          <a:p>
            <a:r>
              <a:rPr lang="en-US" sz="2400" dirty="0">
                <a:solidFill>
                  <a:schemeClr val="accent1">
                    <a:lumMod val="50000"/>
                  </a:schemeClr>
                </a:solidFill>
              </a:rPr>
              <a:t>At the management/leadership level, have an organized approach and senior staff responsible for actively scanning the market for changes, new opportunities, attend relevant community meetings.</a:t>
            </a:r>
          </a:p>
        </p:txBody>
      </p:sp>
    </p:spTree>
    <p:extLst>
      <p:ext uri="{BB962C8B-B14F-4D97-AF65-F5344CB8AC3E}">
        <p14:creationId xmlns:p14="http://schemas.microsoft.com/office/powerpoint/2010/main" val="327113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290" y="685800"/>
            <a:ext cx="4818656" cy="4603749"/>
          </a:xfrm>
        </p:spPr>
        <p:txBody>
          <a:bodyPr>
            <a:normAutofit/>
          </a:bodyPr>
          <a:lstStyle/>
          <a:p>
            <a:pPr algn="r"/>
            <a:r>
              <a:rPr lang="en-US" sz="5200"/>
              <a:t>Housing search </a:t>
            </a:r>
          </a:p>
        </p:txBody>
      </p:sp>
      <p:sp>
        <p:nvSpPr>
          <p:cNvPr id="3" name="Content Placeholder 2"/>
          <p:cNvSpPr>
            <a:spLocks noGrp="1"/>
          </p:cNvSpPr>
          <p:nvPr>
            <p:ph idx="1"/>
          </p:nvPr>
        </p:nvSpPr>
        <p:spPr>
          <a:xfrm>
            <a:off x="6625651" y="685800"/>
            <a:ext cx="4878959" cy="4603750"/>
          </a:xfrm>
        </p:spPr>
        <p:txBody>
          <a:bodyPr>
            <a:normAutofit/>
          </a:bodyPr>
          <a:lstStyle/>
          <a:p>
            <a:pPr marL="0" indent="0">
              <a:buNone/>
            </a:pPr>
            <a:r>
              <a:rPr lang="en-US" sz="2400" dirty="0">
                <a:solidFill>
                  <a:schemeClr val="tx1"/>
                </a:solidFill>
              </a:rPr>
              <a:t>Provide information to behavioral health system and homelessness assistance staff to ensure that they are seeking access to the full range of subsidized housing in the community.  </a:t>
            </a:r>
          </a:p>
          <a:p>
            <a:pPr marL="0" indent="0">
              <a:buNone/>
            </a:pPr>
            <a:r>
              <a:rPr lang="en-US" sz="2400" dirty="0">
                <a:solidFill>
                  <a:schemeClr val="tx1"/>
                </a:solidFill>
              </a:rPr>
              <a:t>At the system level, organize outreach to property managers and owners of subsidized properties. </a:t>
            </a:r>
          </a:p>
        </p:txBody>
      </p:sp>
    </p:spTree>
    <p:extLst>
      <p:ext uri="{BB962C8B-B14F-4D97-AF65-F5344CB8AC3E}">
        <p14:creationId xmlns:p14="http://schemas.microsoft.com/office/powerpoint/2010/main" val="202611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684212" y="4487332"/>
            <a:ext cx="5815442" cy="1507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defRPr/>
            </a:pPr>
            <a:r>
              <a:rPr lang="en-US" dirty="0"/>
              <a:t>Resources for Affordable Housing</a:t>
            </a:r>
          </a:p>
        </p:txBody>
      </p:sp>
      <p:pic>
        <p:nvPicPr>
          <p:cNvPr id="2" name="Picture 1">
            <a:extLst>
              <a:ext uri="{FF2B5EF4-FFF2-40B4-BE49-F238E27FC236}">
                <a16:creationId xmlns:a16="http://schemas.microsoft.com/office/drawing/2014/main" id="{7DF88F54-1A7A-4426-9327-EFC74C264D62}"/>
              </a:ext>
            </a:extLst>
          </p:cNvPr>
          <p:cNvPicPr>
            <a:picLocks noChangeAspect="1"/>
          </p:cNvPicPr>
          <p:nvPr/>
        </p:nvPicPr>
        <p:blipFill>
          <a:blip r:embed="rId2"/>
          <a:stretch>
            <a:fillRect/>
          </a:stretch>
        </p:blipFill>
        <p:spPr>
          <a:xfrm>
            <a:off x="791239" y="764388"/>
            <a:ext cx="5304759" cy="3514402"/>
          </a:xfrm>
          <a:prstGeom prst="rect">
            <a:avLst/>
          </a:prstGeom>
          <a:effectLst>
            <a:innerShdw blurRad="57150" dist="38100" dir="14460000">
              <a:prstClr val="black">
                <a:alpha val="70000"/>
              </a:prstClr>
            </a:innerShdw>
          </a:effectLst>
        </p:spPr>
      </p:pic>
      <p:sp>
        <p:nvSpPr>
          <p:cNvPr id="104451" name="Rectangle 3"/>
          <p:cNvSpPr>
            <a:spLocks noGrp="1" noChangeArrowheads="1"/>
          </p:cNvSpPr>
          <p:nvPr>
            <p:ph idx="1"/>
          </p:nvPr>
        </p:nvSpPr>
        <p:spPr bwMode="auto">
          <a:xfrm>
            <a:off x="6499654" y="733646"/>
            <a:ext cx="4419171" cy="5575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nSpc>
                <a:spcPct val="90000"/>
              </a:lnSpc>
              <a:defRPr/>
            </a:pPr>
            <a:r>
              <a:rPr lang="en-US" sz="2400" dirty="0">
                <a:solidFill>
                  <a:schemeClr val="accent1">
                    <a:lumMod val="50000"/>
                  </a:schemeClr>
                </a:solidFill>
              </a:rPr>
              <a:t>There are multiple </a:t>
            </a:r>
            <a:r>
              <a:rPr lang="en-US" sz="2400" i="1" dirty="0">
                <a:solidFill>
                  <a:schemeClr val="accent1">
                    <a:lumMod val="50000"/>
                  </a:schemeClr>
                </a:solidFill>
              </a:rPr>
              <a:t>sources</a:t>
            </a:r>
            <a:r>
              <a:rPr lang="en-US" sz="2400" dirty="0">
                <a:solidFill>
                  <a:schemeClr val="accent1">
                    <a:lumMod val="50000"/>
                  </a:schemeClr>
                </a:solidFill>
              </a:rPr>
              <a:t> of funding for affordable housing.</a:t>
            </a:r>
          </a:p>
          <a:p>
            <a:pPr>
              <a:lnSpc>
                <a:spcPct val="90000"/>
              </a:lnSpc>
              <a:defRPr/>
            </a:pPr>
            <a:r>
              <a:rPr lang="en-US" sz="2400" dirty="0">
                <a:solidFill>
                  <a:schemeClr val="accent1">
                    <a:lumMod val="50000"/>
                  </a:schemeClr>
                </a:solidFill>
              </a:rPr>
              <a:t>Federal resources include dollars from HUD, the Veteran’s Administration, the Department of Agriculture and the Treasury Department.  </a:t>
            </a:r>
          </a:p>
          <a:p>
            <a:pPr>
              <a:lnSpc>
                <a:spcPct val="90000"/>
              </a:lnSpc>
              <a:defRPr/>
            </a:pPr>
            <a:r>
              <a:rPr lang="en-US" sz="2400" dirty="0">
                <a:solidFill>
                  <a:schemeClr val="accent1">
                    <a:lumMod val="50000"/>
                  </a:schemeClr>
                </a:solidFill>
              </a:rPr>
              <a:t>Quasi-federal resources include the Federal Home Loan Bank system, Fannie Mae and Freddie Mac.  </a:t>
            </a:r>
          </a:p>
        </p:txBody>
      </p:sp>
    </p:spTree>
    <p:extLst>
      <p:ext uri="{BB962C8B-B14F-4D97-AF65-F5344CB8AC3E}">
        <p14:creationId xmlns:p14="http://schemas.microsoft.com/office/powerpoint/2010/main" val="203048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183512"/>
            <a:ext cx="81534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defRPr/>
            </a:pPr>
            <a:r>
              <a:rPr lang="en-US" dirty="0"/>
              <a:t>Resources for Affordable Housing</a:t>
            </a:r>
          </a:p>
        </p:txBody>
      </p:sp>
      <p:sp>
        <p:nvSpPr>
          <p:cNvPr id="104451" name="Rectangle 3"/>
          <p:cNvSpPr>
            <a:spLocks noGrp="1" noChangeArrowheads="1"/>
          </p:cNvSpPr>
          <p:nvPr>
            <p:ph idx="1"/>
          </p:nvPr>
        </p:nvSpPr>
        <p:spPr bwMode="auto">
          <a:xfrm>
            <a:off x="195072" y="1743457"/>
            <a:ext cx="7772400" cy="4221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nSpc>
                <a:spcPct val="90000"/>
              </a:lnSpc>
              <a:buNone/>
              <a:defRPr/>
            </a:pPr>
            <a:r>
              <a:rPr lang="en-US" sz="2600" dirty="0">
                <a:solidFill>
                  <a:schemeClr val="accent1">
                    <a:lumMod val="50000"/>
                  </a:schemeClr>
                </a:solidFill>
              </a:rPr>
              <a:t>These dollars are delivered to the community in different ways.</a:t>
            </a:r>
          </a:p>
          <a:p>
            <a:pPr eaLnBrk="1" hangingPunct="1">
              <a:lnSpc>
                <a:spcPct val="90000"/>
              </a:lnSpc>
              <a:defRPr/>
            </a:pPr>
            <a:r>
              <a:rPr lang="en-US" sz="2600" dirty="0">
                <a:solidFill>
                  <a:schemeClr val="accent1">
                    <a:lumMod val="50000"/>
                  </a:schemeClr>
                </a:solidFill>
              </a:rPr>
              <a:t>Some funding goes directly to programs.</a:t>
            </a:r>
          </a:p>
          <a:p>
            <a:pPr eaLnBrk="1" hangingPunct="1">
              <a:lnSpc>
                <a:spcPct val="90000"/>
              </a:lnSpc>
              <a:defRPr/>
            </a:pPr>
            <a:r>
              <a:rPr lang="en-US" sz="2600" dirty="0">
                <a:solidFill>
                  <a:schemeClr val="accent1">
                    <a:lumMod val="50000"/>
                  </a:schemeClr>
                </a:solidFill>
              </a:rPr>
              <a:t>Some funding goes through city or county governments.</a:t>
            </a:r>
          </a:p>
          <a:p>
            <a:pPr eaLnBrk="1" hangingPunct="1">
              <a:lnSpc>
                <a:spcPct val="90000"/>
              </a:lnSpc>
              <a:defRPr/>
            </a:pPr>
            <a:r>
              <a:rPr lang="en-US" sz="2600" dirty="0">
                <a:solidFill>
                  <a:schemeClr val="accent1">
                    <a:lumMod val="50000"/>
                  </a:schemeClr>
                </a:solidFill>
              </a:rPr>
              <a:t>Some funding goes through the state housing agency.</a:t>
            </a:r>
          </a:p>
          <a:p>
            <a:pPr eaLnBrk="1" hangingPunct="1">
              <a:lnSpc>
                <a:spcPct val="90000"/>
              </a:lnSpc>
              <a:defRPr/>
            </a:pPr>
            <a:r>
              <a:rPr lang="en-US" sz="2600" dirty="0">
                <a:solidFill>
                  <a:schemeClr val="accent1">
                    <a:lumMod val="50000"/>
                  </a:schemeClr>
                </a:solidFill>
              </a:rPr>
              <a:t>Some funding goes to umbrella organizations, which then distribute funding to programs.  </a:t>
            </a:r>
          </a:p>
          <a:p>
            <a:pPr marL="0" indent="0">
              <a:lnSpc>
                <a:spcPct val="90000"/>
              </a:lnSpc>
              <a:buNone/>
              <a:defRPr/>
            </a:pPr>
            <a:endParaRPr lang="en-US" sz="2800" dirty="0"/>
          </a:p>
        </p:txBody>
      </p:sp>
      <p:pic>
        <p:nvPicPr>
          <p:cNvPr id="2" name="Picture 1">
            <a:extLst>
              <a:ext uri="{FF2B5EF4-FFF2-40B4-BE49-F238E27FC236}">
                <a16:creationId xmlns:a16="http://schemas.microsoft.com/office/drawing/2014/main" id="{719D5511-A24C-4B25-B5DA-F4126D0ECB83}"/>
              </a:ext>
            </a:extLst>
          </p:cNvPr>
          <p:cNvPicPr>
            <a:picLocks noChangeAspect="1"/>
          </p:cNvPicPr>
          <p:nvPr/>
        </p:nvPicPr>
        <p:blipFill>
          <a:blip r:embed="rId2"/>
          <a:stretch>
            <a:fillRect/>
          </a:stretch>
        </p:blipFill>
        <p:spPr>
          <a:xfrm>
            <a:off x="8558784" y="1133856"/>
            <a:ext cx="3633216" cy="5138928"/>
          </a:xfrm>
          <a:prstGeom prst="rect">
            <a:avLst/>
          </a:prstGeom>
        </p:spPr>
      </p:pic>
    </p:spTree>
    <p:extLst>
      <p:ext uri="{BB962C8B-B14F-4D97-AF65-F5344CB8AC3E}">
        <p14:creationId xmlns:p14="http://schemas.microsoft.com/office/powerpoint/2010/main" val="14228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290" y="685800"/>
            <a:ext cx="4818656" cy="4603749"/>
          </a:xfrm>
        </p:spPr>
        <p:txBody>
          <a:bodyPr>
            <a:normAutofit/>
          </a:bodyPr>
          <a:lstStyle/>
          <a:p>
            <a:pPr algn="r">
              <a:defRPr/>
            </a:pPr>
            <a:r>
              <a:rPr lang="en-US" sz="5200"/>
              <a:t>Resources for affordable housing </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91072" y="164592"/>
            <a:ext cx="5559551" cy="6327648"/>
          </a:xfrm>
        </p:spPr>
        <p:txBody>
          <a:bodyPr>
            <a:noAutofit/>
          </a:bodyPr>
          <a:lstStyle/>
          <a:p>
            <a:pPr marL="0" indent="0">
              <a:lnSpc>
                <a:spcPct val="90000"/>
              </a:lnSpc>
              <a:buNone/>
              <a:defRPr/>
            </a:pPr>
            <a:r>
              <a:rPr lang="en-US" sz="2200" dirty="0">
                <a:solidFill>
                  <a:schemeClr val="tx1"/>
                </a:solidFill>
              </a:rPr>
              <a:t>Sources of funding for housing include:</a:t>
            </a:r>
          </a:p>
          <a:p>
            <a:pPr marL="457200" indent="-457200">
              <a:lnSpc>
                <a:spcPct val="90000"/>
              </a:lnSpc>
              <a:buFont typeface="+mj-lt"/>
              <a:buAutoNum type="arabicPeriod"/>
              <a:defRPr/>
            </a:pPr>
            <a:r>
              <a:rPr lang="en-US" sz="2200" b="1" dirty="0">
                <a:solidFill>
                  <a:schemeClr val="tx1"/>
                </a:solidFill>
              </a:rPr>
              <a:t>Federal Department of Housing and Urban Development (HUD)</a:t>
            </a:r>
          </a:p>
          <a:p>
            <a:pPr marL="692150" indent="-234950">
              <a:lnSpc>
                <a:spcPct val="90000"/>
              </a:lnSpc>
              <a:defRPr/>
            </a:pPr>
            <a:r>
              <a:rPr lang="en-US" sz="2200" dirty="0">
                <a:solidFill>
                  <a:schemeClr val="tx1"/>
                </a:solidFill>
              </a:rPr>
              <a:t>Public housing agencies (PHAs)</a:t>
            </a:r>
          </a:p>
          <a:p>
            <a:pPr marL="692150" indent="-234950">
              <a:lnSpc>
                <a:spcPct val="90000"/>
              </a:lnSpc>
              <a:defRPr/>
            </a:pPr>
            <a:r>
              <a:rPr lang="en-US" sz="2200" dirty="0">
                <a:solidFill>
                  <a:schemeClr val="tx1"/>
                </a:solidFill>
              </a:rPr>
              <a:t>Consolidated Plan resources (e.g., Community Development Block Grant and HOME programs)</a:t>
            </a:r>
          </a:p>
          <a:p>
            <a:pPr marL="692150" indent="-234950">
              <a:lnSpc>
                <a:spcPct val="90000"/>
              </a:lnSpc>
              <a:defRPr/>
            </a:pPr>
            <a:r>
              <a:rPr lang="en-US" sz="2200" dirty="0">
                <a:solidFill>
                  <a:schemeClr val="tx1"/>
                </a:solidFill>
              </a:rPr>
              <a:t>Multi-family housing developments</a:t>
            </a:r>
          </a:p>
          <a:p>
            <a:pPr marL="692150" indent="-234950">
              <a:lnSpc>
                <a:spcPct val="90000"/>
              </a:lnSpc>
              <a:defRPr/>
            </a:pPr>
            <a:r>
              <a:rPr lang="en-US" sz="2200" dirty="0">
                <a:solidFill>
                  <a:schemeClr val="tx1"/>
                </a:solidFill>
              </a:rPr>
              <a:t>Specialized programs such as the Section 811 program</a:t>
            </a:r>
          </a:p>
          <a:p>
            <a:pPr marL="457200" indent="-457200">
              <a:lnSpc>
                <a:spcPct val="90000"/>
              </a:lnSpc>
              <a:buFont typeface="+mj-lt"/>
              <a:buAutoNum type="arabicPeriod" startAt="2"/>
              <a:defRPr/>
            </a:pPr>
            <a:r>
              <a:rPr lang="en-US" sz="2200" b="1" dirty="0">
                <a:solidFill>
                  <a:schemeClr val="tx1"/>
                </a:solidFill>
              </a:rPr>
              <a:t>United States Department of Agriculture (USDA)</a:t>
            </a:r>
          </a:p>
          <a:p>
            <a:pPr marL="457200" indent="-457200">
              <a:lnSpc>
                <a:spcPct val="90000"/>
              </a:lnSpc>
              <a:buFont typeface="+mj-lt"/>
              <a:buAutoNum type="arabicPeriod" startAt="2"/>
              <a:defRPr/>
            </a:pPr>
            <a:r>
              <a:rPr lang="en-US" sz="2200" dirty="0">
                <a:solidFill>
                  <a:schemeClr val="tx1"/>
                </a:solidFill>
              </a:rPr>
              <a:t>Units developed using </a:t>
            </a:r>
            <a:r>
              <a:rPr lang="en-US" sz="2200" b="1" dirty="0">
                <a:solidFill>
                  <a:schemeClr val="tx1"/>
                </a:solidFill>
              </a:rPr>
              <a:t>Low-Income Housing Tax Credits</a:t>
            </a:r>
            <a:endParaRPr lang="en-US" sz="2200" dirty="0">
              <a:solidFill>
                <a:schemeClr val="tx1"/>
              </a:solidFill>
            </a:endParaRPr>
          </a:p>
        </p:txBody>
      </p:sp>
    </p:spTree>
    <p:extLst>
      <p:ext uri="{BB962C8B-B14F-4D97-AF65-F5344CB8AC3E}">
        <p14:creationId xmlns:p14="http://schemas.microsoft.com/office/powerpoint/2010/main" val="240654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E70868E-D344-4897-BC79-C7EACD60B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38118" y="6003613"/>
            <a:ext cx="8009606" cy="807670"/>
          </a:xfrm>
        </p:spPr>
        <p:txBody>
          <a:bodyPr>
            <a:normAutofit/>
          </a:bodyPr>
          <a:lstStyle/>
          <a:p>
            <a:pPr>
              <a:defRPr/>
            </a:pPr>
            <a:r>
              <a:rPr lang="en-US" dirty="0"/>
              <a:t>HUD – Public Housing Agencies</a:t>
            </a:r>
          </a:p>
        </p:txBody>
      </p:sp>
      <p:sp>
        <p:nvSpPr>
          <p:cNvPr id="74" name="Snip Diagonal Corner Rectangle 19">
            <a:extLst>
              <a:ext uri="{FF2B5EF4-FFF2-40B4-BE49-F238E27FC236}">
                <a16:creationId xmlns:a16="http://schemas.microsoft.com/office/drawing/2014/main" id="{1F0AAB72-7A2F-4977-AB21-E87D1F25D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48456" cy="5266944"/>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1DDA11-EA03-42F2-A0FE-3975C60368B8}"/>
              </a:ext>
            </a:extLst>
          </p:cNvPr>
          <p:cNvPicPr>
            <a:picLocks noChangeAspect="1"/>
          </p:cNvPicPr>
          <p:nvPr/>
        </p:nvPicPr>
        <p:blipFill rotWithShape="1">
          <a:blip r:embed="rId2"/>
          <a:srcRect l="13251" r="9640" b="1"/>
          <a:stretch/>
        </p:blipFill>
        <p:spPr>
          <a:xfrm>
            <a:off x="800558" y="786123"/>
            <a:ext cx="3337560" cy="1547387"/>
          </a:xfrm>
          <a:custGeom>
            <a:avLst/>
            <a:gdLst>
              <a:gd name="connsiteX0" fmla="*/ 384420 w 3337560"/>
              <a:gd name="connsiteY0" fmla="*/ 0 h 1547387"/>
              <a:gd name="connsiteX1" fmla="*/ 3337560 w 3337560"/>
              <a:gd name="connsiteY1" fmla="*/ 0 h 1547387"/>
              <a:gd name="connsiteX2" fmla="*/ 3337560 w 3337560"/>
              <a:gd name="connsiteY2" fmla="*/ 1547387 h 1547387"/>
              <a:gd name="connsiteX3" fmla="*/ 0 w 3337560"/>
              <a:gd name="connsiteY3" fmla="*/ 1547387 h 1547387"/>
              <a:gd name="connsiteX4" fmla="*/ 0 w 3337560"/>
              <a:gd name="connsiteY4" fmla="*/ 384420 h 154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1547387">
                <a:moveTo>
                  <a:pt x="384420" y="0"/>
                </a:moveTo>
                <a:lnTo>
                  <a:pt x="3337560" y="0"/>
                </a:lnTo>
                <a:lnTo>
                  <a:pt x="3337560" y="1547387"/>
                </a:lnTo>
                <a:lnTo>
                  <a:pt x="0" y="1547387"/>
                </a:lnTo>
                <a:lnTo>
                  <a:pt x="0" y="384420"/>
                </a:lnTo>
                <a:close/>
              </a:path>
            </a:pathLst>
          </a:custGeom>
        </p:spPr>
      </p:pic>
      <p:pic>
        <p:nvPicPr>
          <p:cNvPr id="3" name="Picture 2">
            <a:extLst>
              <a:ext uri="{FF2B5EF4-FFF2-40B4-BE49-F238E27FC236}">
                <a16:creationId xmlns:a16="http://schemas.microsoft.com/office/drawing/2014/main" id="{07521BC3-56BE-4E49-96DA-3220E8885978}"/>
              </a:ext>
            </a:extLst>
          </p:cNvPr>
          <p:cNvPicPr>
            <a:picLocks noChangeAspect="1"/>
          </p:cNvPicPr>
          <p:nvPr/>
        </p:nvPicPr>
        <p:blipFill rotWithShape="1">
          <a:blip r:embed="rId3"/>
          <a:srcRect t="14296" r="2" b="15757"/>
          <a:stretch/>
        </p:blipFill>
        <p:spPr>
          <a:xfrm>
            <a:off x="797384" y="2390770"/>
            <a:ext cx="3340734" cy="1752600"/>
          </a:xfrm>
          <a:prstGeom prst="rect">
            <a:avLst/>
          </a:prstGeom>
        </p:spPr>
      </p:pic>
      <p:pic>
        <p:nvPicPr>
          <p:cNvPr id="5" name="Picture 4">
            <a:extLst>
              <a:ext uri="{FF2B5EF4-FFF2-40B4-BE49-F238E27FC236}">
                <a16:creationId xmlns:a16="http://schemas.microsoft.com/office/drawing/2014/main" id="{556E1E99-9DB1-499F-879F-2821CD2724B5}"/>
              </a:ext>
            </a:extLst>
          </p:cNvPr>
          <p:cNvPicPr>
            <a:picLocks noChangeAspect="1"/>
          </p:cNvPicPr>
          <p:nvPr/>
        </p:nvPicPr>
        <p:blipFill rotWithShape="1">
          <a:blip r:embed="rId4"/>
          <a:srcRect l="13764" r="17550" b="-4"/>
          <a:stretch/>
        </p:blipFill>
        <p:spPr>
          <a:xfrm>
            <a:off x="800558" y="4199307"/>
            <a:ext cx="3337560" cy="1542858"/>
          </a:xfrm>
          <a:custGeom>
            <a:avLst/>
            <a:gdLst>
              <a:gd name="connsiteX0" fmla="*/ 0 w 3337560"/>
              <a:gd name="connsiteY0" fmla="*/ 0 h 1542858"/>
              <a:gd name="connsiteX1" fmla="*/ 3337560 w 3337560"/>
              <a:gd name="connsiteY1" fmla="*/ 0 h 1542858"/>
              <a:gd name="connsiteX2" fmla="*/ 3337560 w 3337560"/>
              <a:gd name="connsiteY2" fmla="*/ 1158438 h 1542858"/>
              <a:gd name="connsiteX3" fmla="*/ 2953140 w 3337560"/>
              <a:gd name="connsiteY3" fmla="*/ 1542858 h 1542858"/>
              <a:gd name="connsiteX4" fmla="*/ 0 w 3337560"/>
              <a:gd name="connsiteY4" fmla="*/ 1542858 h 154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1542858">
                <a:moveTo>
                  <a:pt x="0" y="0"/>
                </a:moveTo>
                <a:lnTo>
                  <a:pt x="3337560" y="0"/>
                </a:lnTo>
                <a:lnTo>
                  <a:pt x="3337560" y="1158438"/>
                </a:lnTo>
                <a:lnTo>
                  <a:pt x="2953140" y="1542858"/>
                </a:lnTo>
                <a:lnTo>
                  <a:pt x="0" y="1542858"/>
                </a:lnTo>
                <a:close/>
              </a:path>
            </a:pathLst>
          </a:custGeom>
        </p:spPr>
      </p:pic>
      <p:sp>
        <p:nvSpPr>
          <p:cNvPr id="11267" name="Content Placeholder 2"/>
          <p:cNvSpPr>
            <a:spLocks noGrp="1"/>
          </p:cNvSpPr>
          <p:nvPr>
            <p:ph idx="1"/>
          </p:nvPr>
        </p:nvSpPr>
        <p:spPr>
          <a:xfrm>
            <a:off x="4661860" y="685800"/>
            <a:ext cx="6253792" cy="4792130"/>
          </a:xfrm>
        </p:spPr>
        <p:txBody>
          <a:bodyPr>
            <a:noAutofit/>
          </a:bodyPr>
          <a:lstStyle/>
          <a:p>
            <a:pPr marL="0" indent="0">
              <a:lnSpc>
                <a:spcPct val="90000"/>
              </a:lnSpc>
              <a:buNone/>
            </a:pPr>
            <a:r>
              <a:rPr lang="en-US" sz="2400" dirty="0">
                <a:solidFill>
                  <a:schemeClr val="accent1">
                    <a:lumMod val="50000"/>
                  </a:schemeClr>
                </a:solidFill>
              </a:rPr>
              <a:t>Public Housing Agencies (PHAs) operate public housing units and/or the housing choice voucher program.   Some PHAs have additional programs, such as the Veteran’s Affairs Supportive Housing (VASH) program, or the Shelter Plus Care program provided through the Continuum of Care planning process.  </a:t>
            </a:r>
          </a:p>
          <a:p>
            <a:pPr marL="0" indent="0">
              <a:lnSpc>
                <a:spcPct val="90000"/>
              </a:lnSpc>
              <a:buNone/>
            </a:pPr>
            <a:endParaRPr lang="en-US" sz="2400" dirty="0">
              <a:solidFill>
                <a:schemeClr val="accent1">
                  <a:lumMod val="50000"/>
                </a:schemeClr>
              </a:solidFill>
            </a:endParaRPr>
          </a:p>
          <a:p>
            <a:pPr marL="0" indent="0">
              <a:lnSpc>
                <a:spcPct val="90000"/>
              </a:lnSpc>
              <a:buNone/>
            </a:pPr>
            <a:r>
              <a:rPr lang="en-US" sz="2400" dirty="0">
                <a:solidFill>
                  <a:schemeClr val="accent1">
                    <a:lumMod val="50000"/>
                  </a:schemeClr>
                </a:solidFill>
              </a:rPr>
              <a:t>A good way to find out more information is to contact the PHA directly.   AND, review the PHA’s plan – this usually gives information about programs, set-asides, local preferences, eligibility and budget.  </a:t>
            </a:r>
          </a:p>
        </p:txBody>
      </p:sp>
      <p:grpSp>
        <p:nvGrpSpPr>
          <p:cNvPr id="76" name="Group 75">
            <a:extLst>
              <a:ext uri="{FF2B5EF4-FFF2-40B4-BE49-F238E27FC236}">
                <a16:creationId xmlns:a16="http://schemas.microsoft.com/office/drawing/2014/main" id="{82D168AF-1BDA-4D22-BF48-F96EA5FDEA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7" name="Straight Connector 76">
              <a:extLst>
                <a:ext uri="{FF2B5EF4-FFF2-40B4-BE49-F238E27FC236}">
                  <a16:creationId xmlns:a16="http://schemas.microsoft.com/office/drawing/2014/main" id="{F0EB00CF-18FC-4A80-943D-9E13B8B35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973270A-D32F-43FD-A593-E57840106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E31C9F7-4CA0-41B6-8084-9F87D4F463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1563470-42A7-45EF-9325-28745DB57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C29FD88-A619-4FCC-BB18-C25482DB0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0366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188" y="0"/>
            <a:ext cx="3657600" cy="1371600"/>
          </a:xfrm>
        </p:spPr>
        <p:txBody>
          <a:bodyPr/>
          <a:lstStyle/>
          <a:p>
            <a:r>
              <a:rPr lang="en-US" dirty="0"/>
              <a:t>Increasing access to existing housing</a:t>
            </a:r>
          </a:p>
        </p:txBody>
      </p:sp>
      <p:sp>
        <p:nvSpPr>
          <p:cNvPr id="3" name="Content Placeholder 2"/>
          <p:cNvSpPr>
            <a:spLocks noGrp="1"/>
          </p:cNvSpPr>
          <p:nvPr>
            <p:ph idx="1"/>
          </p:nvPr>
        </p:nvSpPr>
        <p:spPr>
          <a:xfrm>
            <a:off x="361674" y="566928"/>
            <a:ext cx="7165975" cy="5698217"/>
          </a:xfrm>
        </p:spPr>
        <p:txBody>
          <a:bodyPr>
            <a:noAutofit/>
          </a:bodyPr>
          <a:lstStyle/>
          <a:p>
            <a:pPr marL="0" indent="0">
              <a:buNone/>
            </a:pPr>
            <a:r>
              <a:rPr lang="en-US" sz="2400" dirty="0">
                <a:solidFill>
                  <a:schemeClr val="accent1">
                    <a:lumMod val="50000"/>
                  </a:schemeClr>
                </a:solidFill>
              </a:rPr>
              <a:t>Most communities have an existing inventory of housing units that could be used to serve people who are most in need, such as people exiting homelessness, people with disabilities, or people with barriers to housing.  </a:t>
            </a:r>
          </a:p>
          <a:p>
            <a:pPr marL="0" indent="0">
              <a:buNone/>
            </a:pPr>
            <a:endParaRPr lang="en-US" sz="2400" dirty="0">
              <a:solidFill>
                <a:schemeClr val="accent1">
                  <a:lumMod val="50000"/>
                </a:schemeClr>
              </a:solidFill>
            </a:endParaRPr>
          </a:p>
          <a:p>
            <a:pPr marL="0" indent="0">
              <a:buNone/>
            </a:pPr>
            <a:r>
              <a:rPr lang="en-US" sz="2400" dirty="0">
                <a:solidFill>
                  <a:schemeClr val="accent1">
                    <a:lumMod val="50000"/>
                  </a:schemeClr>
                </a:solidFill>
              </a:rPr>
              <a:t>This might include private property controlled by landlords or property management companies and subsidized housing such as HUD housing for people who are elderly or rural  housing created with USDA funds. It also includes housing units created/controlled by behavioral health systems or local Continuum of Care providers focused on people who are homeless. </a:t>
            </a:r>
          </a:p>
        </p:txBody>
      </p:sp>
      <p:pic>
        <p:nvPicPr>
          <p:cNvPr id="5" name="Picture 4"/>
          <p:cNvPicPr>
            <a:picLocks noChangeAspect="1"/>
          </p:cNvPicPr>
          <p:nvPr/>
        </p:nvPicPr>
        <p:blipFill>
          <a:blip r:embed="rId2"/>
          <a:stretch>
            <a:fillRect/>
          </a:stretch>
        </p:blipFill>
        <p:spPr>
          <a:xfrm>
            <a:off x="8247339" y="2505456"/>
            <a:ext cx="2863297" cy="2239245"/>
          </a:xfrm>
          <a:prstGeom prst="rect">
            <a:avLst/>
          </a:prstGeom>
        </p:spPr>
      </p:pic>
    </p:spTree>
    <p:extLst>
      <p:ext uri="{BB962C8B-B14F-4D97-AF65-F5344CB8AC3E}">
        <p14:creationId xmlns:p14="http://schemas.microsoft.com/office/powerpoint/2010/main" val="297217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685799"/>
            <a:ext cx="3747111" cy="4892040"/>
          </a:xfrm>
        </p:spPr>
        <p:txBody>
          <a:bodyPr>
            <a:normAutofit/>
          </a:bodyPr>
          <a:lstStyle/>
          <a:p>
            <a:pPr algn="r">
              <a:defRPr/>
            </a:pPr>
            <a:r>
              <a:rPr lang="en-US" dirty="0"/>
              <a:t>HUD – Public Housing Agencies</a:t>
            </a:r>
          </a:p>
        </p:txBody>
      </p:sp>
      <p:cxnSp>
        <p:nvCxnSpPr>
          <p:cNvPr id="74" name="Straight Connector 73">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1267" name="Content Placeholder 2"/>
          <p:cNvSpPr>
            <a:spLocks noGrp="1"/>
          </p:cNvSpPr>
          <p:nvPr>
            <p:ph idx="1"/>
          </p:nvPr>
        </p:nvSpPr>
        <p:spPr>
          <a:xfrm>
            <a:off x="4979962" y="685798"/>
            <a:ext cx="6288260" cy="5678425"/>
          </a:xfrm>
        </p:spPr>
        <p:txBody>
          <a:bodyPr>
            <a:normAutofit/>
          </a:bodyPr>
          <a:lstStyle/>
          <a:p>
            <a:r>
              <a:rPr lang="en-US" sz="2400" dirty="0">
                <a:solidFill>
                  <a:schemeClr val="accent1">
                    <a:lumMod val="50000"/>
                  </a:schemeClr>
                </a:solidFill>
              </a:rPr>
              <a:t>To find contact information about PHAs in your area: </a:t>
            </a:r>
            <a:r>
              <a:rPr lang="en-US" sz="2400" dirty="0">
                <a:solidFill>
                  <a:schemeClr val="accent1">
                    <a:lumMod val="50000"/>
                  </a:schemeClr>
                </a:solidFill>
                <a:hlinkClick r:id="rId2"/>
              </a:rPr>
              <a:t>http://portal.hud.gov/hudportal/HUD?src=/program_offices/public_indian_housing/pha/contacts</a:t>
            </a:r>
            <a:r>
              <a:rPr lang="en-US" sz="2400" dirty="0">
                <a:solidFill>
                  <a:schemeClr val="accent1">
                    <a:lumMod val="50000"/>
                  </a:schemeClr>
                </a:solidFill>
              </a:rPr>
              <a:t> </a:t>
            </a:r>
          </a:p>
          <a:p>
            <a:r>
              <a:rPr lang="en-US" sz="2400" dirty="0">
                <a:solidFill>
                  <a:schemeClr val="accent1">
                    <a:lumMod val="50000"/>
                  </a:schemeClr>
                </a:solidFill>
              </a:rPr>
              <a:t>To find your PHA’s plan you will have to go to your local PHA.  For example:  Dallas -  </a:t>
            </a:r>
            <a:r>
              <a:rPr lang="en-US" sz="2400" dirty="0">
                <a:solidFill>
                  <a:schemeClr val="accent1">
                    <a:lumMod val="50000"/>
                  </a:schemeClr>
                </a:solidFill>
                <a:hlinkClick r:id="rId3">
                  <a:extLst>
                    <a:ext uri="{A12FA001-AC4F-418D-AE19-62706E023703}">
                      <ahyp:hlinkClr xmlns:ahyp="http://schemas.microsoft.com/office/drawing/2018/hyperlinkcolor" val="tx"/>
                    </a:ext>
                  </a:extLst>
                </a:hlinkClick>
              </a:rPr>
              <a:t>http://www.dhadal.com/Publications/1/Annual%20Plans</a:t>
            </a:r>
            <a:endParaRPr lang="en-US" sz="2400" dirty="0">
              <a:solidFill>
                <a:schemeClr val="accent1">
                  <a:lumMod val="50000"/>
                </a:schemeClr>
              </a:solidFill>
            </a:endParaRPr>
          </a:p>
          <a:p>
            <a:r>
              <a:rPr lang="en-US" sz="2400" dirty="0">
                <a:solidFill>
                  <a:schemeClr val="accent1">
                    <a:lumMod val="50000"/>
                  </a:schemeClr>
                </a:solidFill>
              </a:rPr>
              <a:t>Or, subscribe to Affordable Housing Online:</a:t>
            </a:r>
          </a:p>
          <a:p>
            <a:pPr marL="0" indent="0">
              <a:buNone/>
            </a:pPr>
            <a:r>
              <a:rPr lang="en-US" sz="2400" dirty="0">
                <a:solidFill>
                  <a:schemeClr val="accent1">
                    <a:lumMod val="50000"/>
                  </a:schemeClr>
                </a:solidFill>
                <a:hlinkClick r:id="rId4">
                  <a:extLst>
                    <a:ext uri="{A12FA001-AC4F-418D-AE19-62706E023703}">
                      <ahyp:hlinkClr xmlns:ahyp="http://schemas.microsoft.com/office/drawing/2018/hyperlinkcolor" val="tx"/>
                    </a:ext>
                  </a:extLst>
                </a:hlinkClick>
              </a:rPr>
              <a:t>http://affordablehousingonline.com/</a:t>
            </a:r>
            <a:r>
              <a:rPr lang="en-US" sz="2400" dirty="0">
                <a:solidFill>
                  <a:schemeClr val="accent1">
                    <a:lumMod val="50000"/>
                  </a:schemeClr>
                </a:solidFill>
              </a:rPr>
              <a:t> </a:t>
            </a:r>
          </a:p>
        </p:txBody>
      </p:sp>
    </p:spTree>
    <p:extLst>
      <p:ext uri="{BB962C8B-B14F-4D97-AF65-F5344CB8AC3E}">
        <p14:creationId xmlns:p14="http://schemas.microsoft.com/office/powerpoint/2010/main" val="244051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42"/>
            <a:ext cx="7391401" cy="1524000"/>
          </a:xfrm>
        </p:spPr>
        <p:txBody>
          <a:bodyPr/>
          <a:lstStyle/>
          <a:p>
            <a:pPr>
              <a:defRPr/>
            </a:pPr>
            <a:r>
              <a:rPr lang="en-US" dirty="0"/>
              <a:t>HUD -  Consolidated Plan Resources</a:t>
            </a:r>
          </a:p>
        </p:txBody>
      </p:sp>
      <p:sp>
        <p:nvSpPr>
          <p:cNvPr id="13315" name="Content Placeholder 2"/>
          <p:cNvSpPr>
            <a:spLocks noGrp="1"/>
          </p:cNvSpPr>
          <p:nvPr>
            <p:ph idx="1"/>
          </p:nvPr>
        </p:nvSpPr>
        <p:spPr>
          <a:xfrm>
            <a:off x="402336" y="1828800"/>
            <a:ext cx="9579864" cy="4648200"/>
          </a:xfrm>
        </p:spPr>
        <p:txBody>
          <a:bodyPr>
            <a:normAutofit/>
          </a:bodyPr>
          <a:lstStyle/>
          <a:p>
            <a:pPr marL="0" indent="0">
              <a:buNone/>
            </a:pPr>
            <a:r>
              <a:rPr lang="en-US" sz="2400" dirty="0">
                <a:solidFill>
                  <a:schemeClr val="accent1">
                    <a:lumMod val="50000"/>
                  </a:schemeClr>
                </a:solidFill>
              </a:rPr>
              <a:t>Cities above 50,000 in population and counties above 250,000 in population develop a Consolidated Plan that governs the allocation of four types of formula-based resources.  The ConPlan describes how the community will spend dollars in these programs:</a:t>
            </a:r>
          </a:p>
          <a:p>
            <a:pPr marL="0" indent="0">
              <a:buNone/>
            </a:pPr>
            <a:endParaRPr lang="en-US" sz="2400" dirty="0">
              <a:solidFill>
                <a:schemeClr val="accent1">
                  <a:lumMod val="50000"/>
                </a:schemeClr>
              </a:solidFill>
            </a:endParaRPr>
          </a:p>
          <a:p>
            <a:r>
              <a:rPr lang="en-US" sz="2400" dirty="0">
                <a:solidFill>
                  <a:schemeClr val="accent1">
                    <a:lumMod val="50000"/>
                  </a:schemeClr>
                </a:solidFill>
              </a:rPr>
              <a:t>Community Development Block Grant (CDBG)</a:t>
            </a:r>
          </a:p>
          <a:p>
            <a:r>
              <a:rPr lang="en-US" sz="2400" dirty="0">
                <a:solidFill>
                  <a:schemeClr val="accent1">
                    <a:lumMod val="50000"/>
                  </a:schemeClr>
                </a:solidFill>
              </a:rPr>
              <a:t>HOME</a:t>
            </a:r>
          </a:p>
          <a:p>
            <a:r>
              <a:rPr lang="en-US" sz="2400" dirty="0">
                <a:solidFill>
                  <a:schemeClr val="accent1">
                    <a:lumMod val="50000"/>
                  </a:schemeClr>
                </a:solidFill>
              </a:rPr>
              <a:t>Emergency Solutions Grant (ESG)</a:t>
            </a:r>
          </a:p>
          <a:p>
            <a:r>
              <a:rPr lang="en-US" sz="2400" dirty="0">
                <a:solidFill>
                  <a:schemeClr val="accent1">
                    <a:lumMod val="50000"/>
                  </a:schemeClr>
                </a:solidFill>
              </a:rPr>
              <a:t>Housing Opportunities for People with AIDS (HOPWA)</a:t>
            </a:r>
          </a:p>
        </p:txBody>
      </p:sp>
      <p:pic>
        <p:nvPicPr>
          <p:cNvPr id="3" name="Picture 2"/>
          <p:cNvPicPr>
            <a:picLocks noChangeAspect="1"/>
          </p:cNvPicPr>
          <p:nvPr/>
        </p:nvPicPr>
        <p:blipFill>
          <a:blip r:embed="rId2"/>
          <a:stretch>
            <a:fillRect/>
          </a:stretch>
        </p:blipFill>
        <p:spPr>
          <a:xfrm>
            <a:off x="9334500" y="0"/>
            <a:ext cx="2857500" cy="1905000"/>
          </a:xfrm>
          <a:prstGeom prst="rect">
            <a:avLst/>
          </a:prstGeom>
        </p:spPr>
      </p:pic>
    </p:spTree>
    <p:extLst>
      <p:ext uri="{BB962C8B-B14F-4D97-AF65-F5344CB8AC3E}">
        <p14:creationId xmlns:p14="http://schemas.microsoft.com/office/powerpoint/2010/main" val="383515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60100"/>
            <a:ext cx="10983532" cy="797900"/>
          </a:xfrm>
        </p:spPr>
        <p:txBody>
          <a:bodyPr>
            <a:normAutofit/>
          </a:bodyPr>
          <a:lstStyle/>
          <a:p>
            <a:pPr>
              <a:defRPr/>
            </a:pPr>
            <a:r>
              <a:rPr lang="en-US" dirty="0"/>
              <a:t>HUD -  Consolidated Plan Resources</a:t>
            </a:r>
          </a:p>
        </p:txBody>
      </p:sp>
      <p:pic>
        <p:nvPicPr>
          <p:cNvPr id="3" name="Picture 2">
            <a:extLst>
              <a:ext uri="{FF2B5EF4-FFF2-40B4-BE49-F238E27FC236}">
                <a16:creationId xmlns:a16="http://schemas.microsoft.com/office/drawing/2014/main" id="{9D4E6F8E-6E0D-4CF9-BE09-37E0EA9B6080}"/>
              </a:ext>
            </a:extLst>
          </p:cNvPr>
          <p:cNvPicPr>
            <a:picLocks noChangeAspect="1"/>
          </p:cNvPicPr>
          <p:nvPr/>
        </p:nvPicPr>
        <p:blipFill>
          <a:blip r:embed="rId2"/>
          <a:stretch>
            <a:fillRect/>
          </a:stretch>
        </p:blipFill>
        <p:spPr>
          <a:xfrm>
            <a:off x="8493438" y="2203851"/>
            <a:ext cx="3698562" cy="2450297"/>
          </a:xfrm>
          <a:prstGeom prst="rect">
            <a:avLst/>
          </a:prstGeom>
          <a:effectLst>
            <a:innerShdw blurRad="57150" dist="38100" dir="14460000">
              <a:prstClr val="black">
                <a:alpha val="70000"/>
              </a:prstClr>
            </a:innerShdw>
          </a:effectLst>
        </p:spPr>
      </p:pic>
      <p:sp>
        <p:nvSpPr>
          <p:cNvPr id="13315" name="Content Placeholder 2"/>
          <p:cNvSpPr>
            <a:spLocks noGrp="1"/>
          </p:cNvSpPr>
          <p:nvPr>
            <p:ph idx="1"/>
          </p:nvPr>
        </p:nvSpPr>
        <p:spPr>
          <a:xfrm>
            <a:off x="387587" y="140301"/>
            <a:ext cx="7854205" cy="5520849"/>
          </a:xfrm>
        </p:spPr>
        <p:txBody>
          <a:bodyPr>
            <a:noAutofit/>
          </a:bodyPr>
          <a:lstStyle/>
          <a:p>
            <a:pPr marL="0" indent="0">
              <a:lnSpc>
                <a:spcPct val="90000"/>
              </a:lnSpc>
              <a:buNone/>
            </a:pPr>
            <a:r>
              <a:rPr lang="en-US" sz="2400" dirty="0">
                <a:solidFill>
                  <a:schemeClr val="accent1">
                    <a:lumMod val="50000"/>
                  </a:schemeClr>
                </a:solidFill>
              </a:rPr>
              <a:t>Not every community receives all four types of funding.  </a:t>
            </a:r>
          </a:p>
          <a:p>
            <a:pPr marL="0" indent="0">
              <a:lnSpc>
                <a:spcPct val="90000"/>
              </a:lnSpc>
              <a:buNone/>
            </a:pPr>
            <a:endParaRPr lang="en-US" sz="2400" dirty="0">
              <a:solidFill>
                <a:schemeClr val="accent1">
                  <a:lumMod val="50000"/>
                </a:schemeClr>
              </a:solidFill>
            </a:endParaRPr>
          </a:p>
          <a:p>
            <a:pPr>
              <a:lnSpc>
                <a:spcPct val="90000"/>
              </a:lnSpc>
            </a:pPr>
            <a:r>
              <a:rPr lang="en-US" sz="2400" dirty="0">
                <a:solidFill>
                  <a:schemeClr val="accent1">
                    <a:lumMod val="50000"/>
                  </a:schemeClr>
                </a:solidFill>
              </a:rPr>
              <a:t>Communities receiving Community Development Block Grants (CDBG) must be cities in excess of 50,000 in population.  Urban counties above 250,000 in population also receive these funds. </a:t>
            </a:r>
          </a:p>
          <a:p>
            <a:pPr>
              <a:lnSpc>
                <a:spcPct val="90000"/>
              </a:lnSpc>
            </a:pPr>
            <a:r>
              <a:rPr lang="en-US" sz="2400" dirty="0">
                <a:solidFill>
                  <a:schemeClr val="accent1">
                    <a:lumMod val="50000"/>
                  </a:schemeClr>
                </a:solidFill>
              </a:rPr>
              <a:t>Cities at or above 75,000 in population and urban counties also receive HOME program funds.  </a:t>
            </a:r>
          </a:p>
          <a:p>
            <a:pPr>
              <a:lnSpc>
                <a:spcPct val="90000"/>
              </a:lnSpc>
            </a:pPr>
            <a:r>
              <a:rPr lang="en-US" sz="2400" dirty="0">
                <a:solidFill>
                  <a:schemeClr val="accent1">
                    <a:lumMod val="50000"/>
                  </a:schemeClr>
                </a:solidFill>
              </a:rPr>
              <a:t>Depending on factors such as need for homelessness services, concentration of poverty or prevalence of AIDS, your community may also receive Emergency Solutions (ESG) funds and/or Housing Opportunities for People with AIDS (HOPWA). </a:t>
            </a:r>
          </a:p>
        </p:txBody>
      </p:sp>
    </p:spTree>
    <p:extLst>
      <p:ext uri="{BB962C8B-B14F-4D97-AF65-F5344CB8AC3E}">
        <p14:creationId xmlns:p14="http://schemas.microsoft.com/office/powerpoint/2010/main" val="388823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76200"/>
            <a:ext cx="10515600" cy="889000"/>
          </a:xfrm>
        </p:spPr>
        <p:txBody>
          <a:bodyPr/>
          <a:lstStyle/>
          <a:p>
            <a:pPr>
              <a:defRPr/>
            </a:pPr>
            <a:r>
              <a:rPr lang="en-US" dirty="0"/>
              <a:t>HUD -  Consolidated Plan Resources</a:t>
            </a:r>
          </a:p>
        </p:txBody>
      </p:sp>
      <p:sp>
        <p:nvSpPr>
          <p:cNvPr id="13315" name="Content Placeholder 2"/>
          <p:cNvSpPr>
            <a:spLocks noGrp="1"/>
          </p:cNvSpPr>
          <p:nvPr>
            <p:ph idx="1"/>
          </p:nvPr>
        </p:nvSpPr>
        <p:spPr>
          <a:xfrm>
            <a:off x="321733" y="965200"/>
            <a:ext cx="9660467" cy="5207000"/>
          </a:xfrm>
        </p:spPr>
        <p:txBody>
          <a:bodyPr>
            <a:normAutofit/>
          </a:bodyPr>
          <a:lstStyle/>
          <a:p>
            <a:pPr marL="0" indent="0">
              <a:buNone/>
            </a:pPr>
            <a:r>
              <a:rPr lang="en-US" sz="2800" dirty="0">
                <a:solidFill>
                  <a:schemeClr val="accent1">
                    <a:lumMod val="50000"/>
                  </a:schemeClr>
                </a:solidFill>
              </a:rPr>
              <a:t>What can these programs do?</a:t>
            </a:r>
          </a:p>
          <a:p>
            <a:r>
              <a:rPr lang="en-US" sz="2400" dirty="0">
                <a:solidFill>
                  <a:schemeClr val="accent1">
                    <a:lumMod val="50000"/>
                  </a:schemeClr>
                </a:solidFill>
              </a:rPr>
              <a:t>CDBG: Activities that develop viable communities by providing decent housing, a suitable living environment, and opportunities to expand economic opportunities, principally for low- and moderate-income persons.</a:t>
            </a:r>
          </a:p>
          <a:p>
            <a:r>
              <a:rPr lang="en-US" sz="2400" dirty="0">
                <a:solidFill>
                  <a:schemeClr val="accent1">
                    <a:lumMod val="50000"/>
                  </a:schemeClr>
                </a:solidFill>
              </a:rPr>
              <a:t>HOME:  Supports a wide range of activities including building, buying, and/or rehabilitating affordable housing for rent or homeownership or providing direct rental assistance to low-income people.</a:t>
            </a:r>
          </a:p>
        </p:txBody>
      </p:sp>
    </p:spTree>
    <p:extLst>
      <p:ext uri="{BB962C8B-B14F-4D97-AF65-F5344CB8AC3E}">
        <p14:creationId xmlns:p14="http://schemas.microsoft.com/office/powerpoint/2010/main" val="271483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76200"/>
            <a:ext cx="10515600" cy="889000"/>
          </a:xfrm>
        </p:spPr>
        <p:txBody>
          <a:bodyPr/>
          <a:lstStyle/>
          <a:p>
            <a:pPr>
              <a:defRPr/>
            </a:pPr>
            <a:r>
              <a:rPr lang="en-US" dirty="0"/>
              <a:t>HUD -  Consolidated Plan Resources</a:t>
            </a:r>
          </a:p>
        </p:txBody>
      </p:sp>
      <p:sp>
        <p:nvSpPr>
          <p:cNvPr id="13315" name="Content Placeholder 2"/>
          <p:cNvSpPr>
            <a:spLocks noGrp="1"/>
          </p:cNvSpPr>
          <p:nvPr>
            <p:ph idx="1"/>
          </p:nvPr>
        </p:nvSpPr>
        <p:spPr>
          <a:xfrm>
            <a:off x="321733" y="965200"/>
            <a:ext cx="9660467" cy="5207000"/>
          </a:xfrm>
        </p:spPr>
        <p:txBody>
          <a:bodyPr>
            <a:normAutofit/>
          </a:bodyPr>
          <a:lstStyle/>
          <a:p>
            <a:pPr marL="0" indent="0">
              <a:buNone/>
            </a:pPr>
            <a:r>
              <a:rPr lang="en-US" sz="2800" dirty="0">
                <a:solidFill>
                  <a:schemeClr val="accent1">
                    <a:lumMod val="50000"/>
                  </a:schemeClr>
                </a:solidFill>
              </a:rPr>
              <a:t>What can these programs do?</a:t>
            </a:r>
          </a:p>
          <a:p>
            <a:r>
              <a:rPr lang="en-US" sz="2400" dirty="0">
                <a:solidFill>
                  <a:schemeClr val="accent1">
                    <a:lumMod val="50000"/>
                  </a:schemeClr>
                </a:solidFill>
              </a:rPr>
              <a:t>ESG:  Funds essential services related to emergency shelter and street outreach, emergency shelter operation and renovation, short-term and medium-term rental assistance, housing relocation/stabilization services  (rapid re-housing)for those who are homeless or at risk of homelessness.</a:t>
            </a:r>
          </a:p>
          <a:p>
            <a:r>
              <a:rPr lang="en-US" sz="2400" dirty="0">
                <a:solidFill>
                  <a:schemeClr val="accent1">
                    <a:lumMod val="50000"/>
                  </a:schemeClr>
                </a:solidFill>
              </a:rPr>
              <a:t>HOPWA: Funds services and housing for people with AIDS.  </a:t>
            </a:r>
          </a:p>
        </p:txBody>
      </p:sp>
    </p:spTree>
    <p:extLst>
      <p:ext uri="{BB962C8B-B14F-4D97-AF65-F5344CB8AC3E}">
        <p14:creationId xmlns:p14="http://schemas.microsoft.com/office/powerpoint/2010/main" val="344011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76200"/>
            <a:ext cx="9804400" cy="1092200"/>
          </a:xfrm>
        </p:spPr>
        <p:txBody>
          <a:bodyPr/>
          <a:lstStyle/>
          <a:p>
            <a:pPr>
              <a:defRPr/>
            </a:pPr>
            <a:r>
              <a:rPr lang="en-US" dirty="0"/>
              <a:t>HUD -  Consolidated Plan resources</a:t>
            </a:r>
          </a:p>
        </p:txBody>
      </p:sp>
      <p:sp>
        <p:nvSpPr>
          <p:cNvPr id="3" name="Content Placeholder 2"/>
          <p:cNvSpPr>
            <a:spLocks noGrp="1"/>
          </p:cNvSpPr>
          <p:nvPr>
            <p:ph idx="1"/>
          </p:nvPr>
        </p:nvSpPr>
        <p:spPr>
          <a:xfrm>
            <a:off x="541867" y="1253067"/>
            <a:ext cx="7218222" cy="5300133"/>
          </a:xfrm>
        </p:spPr>
        <p:txBody>
          <a:bodyPr anchor="t">
            <a:normAutofit/>
          </a:bodyPr>
          <a:lstStyle/>
          <a:p>
            <a:pPr marL="0" indent="0">
              <a:buClr>
                <a:srgbClr val="333399"/>
              </a:buClr>
              <a:buNone/>
              <a:defRPr/>
            </a:pPr>
            <a:r>
              <a:rPr lang="en-US" sz="2400" dirty="0">
                <a:solidFill>
                  <a:srgbClr val="000000"/>
                </a:solidFill>
              </a:rPr>
              <a:t>To find out how much money your community received in 2017, go to: </a:t>
            </a:r>
          </a:p>
          <a:p>
            <a:pPr marL="0" indent="0">
              <a:buClr>
                <a:srgbClr val="333399"/>
              </a:buClr>
              <a:buNone/>
              <a:defRPr/>
            </a:pPr>
            <a:r>
              <a:rPr lang="en-US" sz="2400" dirty="0">
                <a:solidFill>
                  <a:srgbClr val="000000"/>
                </a:solidFill>
              </a:rPr>
              <a:t>https://www.hud.gov/program_offices/comm_planning/about/budget/budget17</a:t>
            </a:r>
          </a:p>
          <a:p>
            <a:pPr>
              <a:buClr>
                <a:srgbClr val="333399"/>
              </a:buClr>
              <a:defRPr/>
            </a:pPr>
            <a:r>
              <a:rPr lang="en-US" sz="2400" dirty="0">
                <a:solidFill>
                  <a:srgbClr val="000000"/>
                </a:solidFill>
              </a:rPr>
              <a:t>This takes you to a US map</a:t>
            </a:r>
          </a:p>
          <a:p>
            <a:pPr>
              <a:buClr>
                <a:srgbClr val="333399"/>
              </a:buClr>
              <a:defRPr/>
            </a:pPr>
            <a:r>
              <a:rPr lang="en-US" sz="2400" dirty="0">
                <a:solidFill>
                  <a:srgbClr val="000000"/>
                </a:solidFill>
              </a:rPr>
              <a:t>Click on your state.  </a:t>
            </a:r>
          </a:p>
          <a:p>
            <a:pPr>
              <a:buClr>
                <a:srgbClr val="333399"/>
              </a:buClr>
              <a:defRPr/>
            </a:pPr>
            <a:r>
              <a:rPr lang="en-US" sz="2400" dirty="0">
                <a:solidFill>
                  <a:srgbClr val="000000"/>
                </a:solidFill>
              </a:rPr>
              <a:t>This brings you to an excel spreadsheet showing how much your community received in 2017</a:t>
            </a:r>
          </a:p>
        </p:txBody>
      </p:sp>
      <p:pic>
        <p:nvPicPr>
          <p:cNvPr id="4" name="Picture 3"/>
          <p:cNvPicPr>
            <a:picLocks noChangeAspect="1"/>
          </p:cNvPicPr>
          <p:nvPr/>
        </p:nvPicPr>
        <p:blipFill>
          <a:blip r:embed="rId3"/>
          <a:stretch>
            <a:fillRect/>
          </a:stretch>
        </p:blipFill>
        <p:spPr>
          <a:xfrm>
            <a:off x="7147282" y="2954867"/>
            <a:ext cx="5044718" cy="3903133"/>
          </a:xfrm>
          <a:prstGeom prst="rect">
            <a:avLst/>
          </a:prstGeom>
        </p:spPr>
      </p:pic>
    </p:spTree>
    <p:extLst>
      <p:ext uri="{BB962C8B-B14F-4D97-AF65-F5344CB8AC3E}">
        <p14:creationId xmlns:p14="http://schemas.microsoft.com/office/powerpoint/2010/main" val="245846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5641" y="4473679"/>
            <a:ext cx="9552558" cy="1233251"/>
          </a:xfrm>
        </p:spPr>
        <p:txBody>
          <a:bodyPr vert="horz" lIns="91440" tIns="45720" rIns="91440" bIns="45720" rtlCol="0" anchor="b">
            <a:normAutofit fontScale="90000"/>
          </a:bodyPr>
          <a:lstStyle/>
          <a:p>
            <a:pPr>
              <a:lnSpc>
                <a:spcPct val="90000"/>
              </a:lnSpc>
              <a:defRPr/>
            </a:pPr>
            <a:r>
              <a:rPr lang="en-US" sz="4100" dirty="0"/>
              <a:t>HUD -  Consolidated Plan resources</a:t>
            </a:r>
            <a:br>
              <a:rPr lang="en-US" sz="4100" dirty="0"/>
            </a:br>
            <a:r>
              <a:rPr lang="en-US" sz="4100" dirty="0"/>
              <a:t>Example from Virginia</a:t>
            </a:r>
          </a:p>
        </p:txBody>
      </p:sp>
      <p:grpSp>
        <p:nvGrpSpPr>
          <p:cNvPr id="22" name="Group 21">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652EBCA-8C92-4850-B1BD-D709943A7182}"/>
              </a:ext>
            </a:extLst>
          </p:cNvPr>
          <p:cNvPicPr>
            <a:picLocks noGrp="1" noChangeAspect="1"/>
          </p:cNvPicPr>
          <p:nvPr>
            <p:ph idx="1"/>
          </p:nvPr>
        </p:nvPicPr>
        <p:blipFill rotWithShape="1">
          <a:blip r:embed="rId3"/>
          <a:srcRect t="13196" r="2" b="10646"/>
          <a:stretch/>
        </p:blipFill>
        <p:spPr>
          <a:xfrm>
            <a:off x="834934" y="854087"/>
            <a:ext cx="9290304" cy="3280831"/>
          </a:xfrm>
          <a:custGeom>
            <a:avLst/>
            <a:gdLst>
              <a:gd name="connsiteX0" fmla="*/ 402071 w 9290304"/>
              <a:gd name="connsiteY0" fmla="*/ 0 h 3280831"/>
              <a:gd name="connsiteX1" fmla="*/ 9290304 w 9290304"/>
              <a:gd name="connsiteY1" fmla="*/ 0 h 3280831"/>
              <a:gd name="connsiteX2" fmla="*/ 9290304 w 9290304"/>
              <a:gd name="connsiteY2" fmla="*/ 2876895 h 3280831"/>
              <a:gd name="connsiteX3" fmla="*/ 8886368 w 9290304"/>
              <a:gd name="connsiteY3" fmla="*/ 3280831 h 3280831"/>
              <a:gd name="connsiteX4" fmla="*/ 0 w 9290304"/>
              <a:gd name="connsiteY4" fmla="*/ 3280831 h 3280831"/>
              <a:gd name="connsiteX5" fmla="*/ 0 w 9290304"/>
              <a:gd name="connsiteY5" fmla="*/ 402071 h 328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304" h="3280831">
                <a:moveTo>
                  <a:pt x="402071" y="0"/>
                </a:moveTo>
                <a:lnTo>
                  <a:pt x="9290304" y="0"/>
                </a:lnTo>
                <a:lnTo>
                  <a:pt x="9290304" y="2876895"/>
                </a:lnTo>
                <a:lnTo>
                  <a:pt x="8886368" y="3280831"/>
                </a:lnTo>
                <a:lnTo>
                  <a:pt x="0" y="3280831"/>
                </a:lnTo>
                <a:lnTo>
                  <a:pt x="0" y="402071"/>
                </a:lnTo>
                <a:close/>
              </a:path>
            </a:pathLst>
          </a:custGeom>
        </p:spPr>
      </p:pic>
    </p:spTree>
    <p:extLst>
      <p:ext uri="{BB962C8B-B14F-4D97-AF65-F5344CB8AC3E}">
        <p14:creationId xmlns:p14="http://schemas.microsoft.com/office/powerpoint/2010/main" val="181391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1152" cy="694944"/>
          </a:xfrm>
        </p:spPr>
        <p:txBody>
          <a:bodyPr/>
          <a:lstStyle/>
          <a:p>
            <a:pPr>
              <a:defRPr/>
            </a:pPr>
            <a:r>
              <a:rPr lang="en-US" dirty="0"/>
              <a:t>HUD Multi-family Inventory</a:t>
            </a:r>
          </a:p>
        </p:txBody>
      </p:sp>
      <p:sp>
        <p:nvSpPr>
          <p:cNvPr id="17411" name="Content Placeholder 2"/>
          <p:cNvSpPr>
            <a:spLocks noGrp="1"/>
          </p:cNvSpPr>
          <p:nvPr>
            <p:ph idx="1"/>
          </p:nvPr>
        </p:nvSpPr>
        <p:spPr>
          <a:xfrm>
            <a:off x="82297" y="694944"/>
            <a:ext cx="11951207" cy="4682067"/>
          </a:xfrm>
        </p:spPr>
        <p:txBody>
          <a:bodyPr anchor="t">
            <a:normAutofit/>
          </a:bodyPr>
          <a:lstStyle/>
          <a:p>
            <a:pPr marL="0" indent="0">
              <a:buNone/>
            </a:pPr>
            <a:r>
              <a:rPr lang="en-US" sz="2400" dirty="0"/>
              <a:t>HUD has several programs designed to produce affordable housing in communities.  A subset of units produced with those programs may be set aside for “elderly or persons with disabilities”.  The inventory lists multifamily properties developed using HUD funds for these populations.</a:t>
            </a:r>
          </a:p>
          <a:p>
            <a:pPr marL="0" indent="0">
              <a:buNone/>
            </a:pPr>
            <a:r>
              <a:rPr lang="en-US" sz="2400" dirty="0">
                <a:hlinkClick r:id="rId3"/>
              </a:rPr>
              <a:t>https://www.hud.gov/program_offices/housing/mfh/hto/inventorysurvey</a:t>
            </a:r>
            <a:r>
              <a:rPr lang="en-US" sz="2400" dirty="0"/>
              <a:t> </a:t>
            </a:r>
          </a:p>
          <a:p>
            <a:pPr marL="0" indent="0">
              <a:buNone/>
            </a:pPr>
            <a:r>
              <a:rPr lang="en-US" sz="2400" dirty="0"/>
              <a:t>HUD also provides a list of assisted properties that are available to any low income family (not just persons who are elderly or have a disability).  That inventory is available at: </a:t>
            </a:r>
            <a:r>
              <a:rPr lang="en-US" sz="2400" dirty="0">
                <a:hlinkClick r:id="rId4"/>
              </a:rPr>
              <a:t>https://apps.hud.gov/apps/section8/</a:t>
            </a:r>
            <a:r>
              <a:rPr lang="en-US" sz="2400" dirty="0"/>
              <a:t> </a:t>
            </a:r>
          </a:p>
        </p:txBody>
      </p:sp>
      <p:pic>
        <p:nvPicPr>
          <p:cNvPr id="3" name="Picture 2">
            <a:extLst>
              <a:ext uri="{FF2B5EF4-FFF2-40B4-BE49-F238E27FC236}">
                <a16:creationId xmlns:a16="http://schemas.microsoft.com/office/drawing/2014/main" id="{420B1617-85C7-4635-9D67-24FE7EF90E65}"/>
              </a:ext>
            </a:extLst>
          </p:cNvPr>
          <p:cNvPicPr>
            <a:picLocks noChangeAspect="1"/>
          </p:cNvPicPr>
          <p:nvPr/>
        </p:nvPicPr>
        <p:blipFill>
          <a:blip r:embed="rId5"/>
          <a:stretch>
            <a:fillRect/>
          </a:stretch>
        </p:blipFill>
        <p:spPr>
          <a:xfrm>
            <a:off x="1563962" y="4240358"/>
            <a:ext cx="9064075" cy="2617642"/>
          </a:xfrm>
          <a:prstGeom prst="rect">
            <a:avLst/>
          </a:prstGeom>
        </p:spPr>
      </p:pic>
    </p:spTree>
    <p:extLst>
      <p:ext uri="{BB962C8B-B14F-4D97-AF65-F5344CB8AC3E}">
        <p14:creationId xmlns:p14="http://schemas.microsoft.com/office/powerpoint/2010/main" val="316429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1152" cy="694944"/>
          </a:xfrm>
        </p:spPr>
        <p:txBody>
          <a:bodyPr/>
          <a:lstStyle/>
          <a:p>
            <a:pPr>
              <a:defRPr/>
            </a:pPr>
            <a:r>
              <a:rPr lang="en-US" dirty="0"/>
              <a:t>HUD Multi-family Inventory</a:t>
            </a:r>
          </a:p>
        </p:txBody>
      </p:sp>
      <p:sp>
        <p:nvSpPr>
          <p:cNvPr id="17411" name="Content Placeholder 2"/>
          <p:cNvSpPr>
            <a:spLocks noGrp="1"/>
          </p:cNvSpPr>
          <p:nvPr>
            <p:ph idx="1"/>
          </p:nvPr>
        </p:nvSpPr>
        <p:spPr>
          <a:xfrm>
            <a:off x="82297" y="694944"/>
            <a:ext cx="11951207" cy="4682067"/>
          </a:xfrm>
        </p:spPr>
        <p:txBody>
          <a:bodyPr anchor="t">
            <a:normAutofit/>
          </a:bodyPr>
          <a:lstStyle/>
          <a:p>
            <a:pPr marL="0" indent="0">
              <a:buNone/>
            </a:pPr>
            <a:r>
              <a:rPr lang="en-US" sz="2400" dirty="0"/>
              <a:t>Example from Texas: </a:t>
            </a:r>
          </a:p>
          <a:p>
            <a:pPr marL="0" indent="0">
              <a:buNone/>
            </a:pPr>
            <a:endParaRPr lang="en-US" sz="2400" dirty="0"/>
          </a:p>
        </p:txBody>
      </p:sp>
      <p:pic>
        <p:nvPicPr>
          <p:cNvPr id="4" name="Picture 3">
            <a:extLst>
              <a:ext uri="{FF2B5EF4-FFF2-40B4-BE49-F238E27FC236}">
                <a16:creationId xmlns:a16="http://schemas.microsoft.com/office/drawing/2014/main" id="{AFE31EE2-E93B-4777-BA0F-468DD9ADC3D4}"/>
              </a:ext>
            </a:extLst>
          </p:cNvPr>
          <p:cNvPicPr>
            <a:picLocks noChangeAspect="1"/>
          </p:cNvPicPr>
          <p:nvPr/>
        </p:nvPicPr>
        <p:blipFill>
          <a:blip r:embed="rId3"/>
          <a:stretch>
            <a:fillRect/>
          </a:stretch>
        </p:blipFill>
        <p:spPr>
          <a:xfrm>
            <a:off x="834326" y="1480989"/>
            <a:ext cx="10523348" cy="4776555"/>
          </a:xfrm>
          <a:prstGeom prst="rect">
            <a:avLst/>
          </a:prstGeom>
        </p:spPr>
      </p:pic>
    </p:spTree>
    <p:extLst>
      <p:ext uri="{BB962C8B-B14F-4D97-AF65-F5344CB8AC3E}">
        <p14:creationId xmlns:p14="http://schemas.microsoft.com/office/powerpoint/2010/main" val="3825714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33" y="2345"/>
            <a:ext cx="8950935" cy="1524000"/>
          </a:xfrm>
        </p:spPr>
        <p:txBody>
          <a:bodyPr/>
          <a:lstStyle/>
          <a:p>
            <a:pPr>
              <a:defRPr/>
            </a:pPr>
            <a:r>
              <a:rPr lang="en-US" dirty="0"/>
              <a:t>HUD 811 Program</a:t>
            </a:r>
          </a:p>
        </p:txBody>
      </p:sp>
      <p:sp>
        <p:nvSpPr>
          <p:cNvPr id="18435" name="Content Placeholder 2"/>
          <p:cNvSpPr>
            <a:spLocks noGrp="1"/>
          </p:cNvSpPr>
          <p:nvPr>
            <p:ph idx="1"/>
          </p:nvPr>
        </p:nvSpPr>
        <p:spPr>
          <a:xfrm>
            <a:off x="389467" y="1353312"/>
            <a:ext cx="10160000" cy="4666488"/>
          </a:xfrm>
        </p:spPr>
        <p:txBody>
          <a:bodyPr>
            <a:normAutofit fontScale="25000" lnSpcReduction="20000"/>
          </a:bodyPr>
          <a:lstStyle/>
          <a:p>
            <a:pPr>
              <a:lnSpc>
                <a:spcPct val="100000"/>
              </a:lnSpc>
            </a:pPr>
            <a:r>
              <a:rPr lang="en-US" sz="11200" dirty="0">
                <a:solidFill>
                  <a:schemeClr val="accent1">
                    <a:lumMod val="50000"/>
                  </a:schemeClr>
                </a:solidFill>
              </a:rPr>
              <a:t>One of the very few programs targeted to persons with disabilities  </a:t>
            </a:r>
          </a:p>
          <a:p>
            <a:pPr>
              <a:lnSpc>
                <a:spcPct val="100000"/>
              </a:lnSpc>
            </a:pPr>
            <a:r>
              <a:rPr lang="en-US" sz="11200" dirty="0">
                <a:solidFill>
                  <a:schemeClr val="accent1">
                    <a:lumMod val="50000"/>
                  </a:schemeClr>
                </a:solidFill>
              </a:rPr>
              <a:t>Relatively small program compared to the others featured here</a:t>
            </a:r>
          </a:p>
          <a:p>
            <a:pPr>
              <a:lnSpc>
                <a:spcPct val="100000"/>
              </a:lnSpc>
            </a:pPr>
            <a:r>
              <a:rPr lang="en-US" sz="11200" dirty="0">
                <a:solidFill>
                  <a:schemeClr val="accent1">
                    <a:lumMod val="50000"/>
                  </a:schemeClr>
                </a:solidFill>
              </a:rPr>
              <a:t>Important because of its targeting and new rules that result in the creation of highly affordable, integrated housing units</a:t>
            </a:r>
          </a:p>
          <a:p>
            <a:pPr>
              <a:lnSpc>
                <a:spcPct val="100000"/>
              </a:lnSpc>
            </a:pPr>
            <a:r>
              <a:rPr lang="en-US" sz="11200" dirty="0">
                <a:solidFill>
                  <a:schemeClr val="accent1">
                    <a:lumMod val="50000"/>
                  </a:schemeClr>
                </a:solidFill>
              </a:rPr>
              <a:t>See </a:t>
            </a:r>
            <a:r>
              <a:rPr lang="en-US" sz="11200" dirty="0">
                <a:solidFill>
                  <a:schemeClr val="accent1">
                    <a:lumMod val="50000"/>
                  </a:schemeClr>
                </a:solidFill>
                <a:hlinkClick r:id="rId2">
                  <a:extLst>
                    <a:ext uri="{A12FA001-AC4F-418D-AE19-62706E023703}">
                      <ahyp:hlinkClr xmlns:ahyp="http://schemas.microsoft.com/office/drawing/2018/hyperlinkcolor" val="tx"/>
                    </a:ext>
                  </a:extLst>
                </a:hlinkClick>
              </a:rPr>
              <a:t>http://811resourcecenter.tacinc.org/</a:t>
            </a:r>
            <a:r>
              <a:rPr lang="en-US" sz="11200" dirty="0">
                <a:solidFill>
                  <a:schemeClr val="accent1">
                    <a:lumMod val="50000"/>
                  </a:schemeClr>
                </a:solidFill>
              </a:rPr>
              <a:t>  or </a:t>
            </a:r>
            <a:r>
              <a:rPr lang="en-US" sz="11200" dirty="0">
                <a:solidFill>
                  <a:schemeClr val="accent1">
                    <a:lumMod val="50000"/>
                  </a:schemeClr>
                </a:solidFill>
                <a:hlinkClick r:id="rId3">
                  <a:extLst>
                    <a:ext uri="{A12FA001-AC4F-418D-AE19-62706E023703}">
                      <ahyp:hlinkClr xmlns:ahyp="http://schemas.microsoft.com/office/drawing/2018/hyperlinkcolor" val="tx"/>
                    </a:ext>
                  </a:extLst>
                </a:hlinkClick>
              </a:rPr>
              <a:t>https://www.hud.gov/program_offices/housing/mfh/grants/section811ptl</a:t>
            </a:r>
            <a:r>
              <a:rPr lang="en-US" sz="11200" dirty="0">
                <a:solidFill>
                  <a:schemeClr val="accent1">
                    <a:lumMod val="50000"/>
                  </a:schemeClr>
                </a:solidFill>
              </a:rPr>
              <a:t>  for more information.</a:t>
            </a:r>
            <a:endParaRPr lang="en-US" dirty="0">
              <a:solidFill>
                <a:schemeClr val="accent1">
                  <a:lumMod val="50000"/>
                </a:schemeClr>
              </a:solidFill>
            </a:endParaRP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55796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landlords</a:t>
            </a:r>
          </a:p>
        </p:txBody>
      </p:sp>
    </p:spTree>
    <p:extLst>
      <p:ext uri="{BB962C8B-B14F-4D97-AF65-F5344CB8AC3E}">
        <p14:creationId xmlns:p14="http://schemas.microsoft.com/office/powerpoint/2010/main" val="3541211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12267"/>
            <a:ext cx="6554867" cy="1524000"/>
          </a:xfrm>
        </p:spPr>
        <p:txBody>
          <a:bodyPr/>
          <a:lstStyle/>
          <a:p>
            <a:r>
              <a:rPr lang="en-US" dirty="0"/>
              <a:t>HUD Sec. 811 Program</a:t>
            </a:r>
          </a:p>
        </p:txBody>
      </p:sp>
      <p:sp>
        <p:nvSpPr>
          <p:cNvPr id="3" name="Content Placeholder 2"/>
          <p:cNvSpPr>
            <a:spLocks noGrp="1"/>
          </p:cNvSpPr>
          <p:nvPr>
            <p:ph idx="1"/>
          </p:nvPr>
        </p:nvSpPr>
        <p:spPr>
          <a:xfrm>
            <a:off x="684212" y="685800"/>
            <a:ext cx="8534400" cy="4326467"/>
          </a:xfrm>
        </p:spPr>
        <p:txBody>
          <a:bodyPr anchor="t">
            <a:normAutofit/>
          </a:bodyPr>
          <a:lstStyle/>
          <a:p>
            <a:pPr marL="0" indent="0">
              <a:buNone/>
            </a:pPr>
            <a:r>
              <a:rPr lang="en-US" sz="2400" dirty="0"/>
              <a:t>The “OLD” 811 program. </a:t>
            </a:r>
          </a:p>
          <a:p>
            <a:pPr marL="0" indent="0">
              <a:buNone/>
            </a:pPr>
            <a:endParaRPr lang="en-US" sz="2400" dirty="0"/>
          </a:p>
          <a:p>
            <a:pPr marL="0" indent="0">
              <a:buNone/>
            </a:pPr>
            <a:r>
              <a:rPr lang="en-US" sz="2400" dirty="0"/>
              <a:t>HUD’s Section 811 program is one of the few programs targeted to assist persons with disabilities.  Up until 2012, the program funded construction and operations funding (including project based vouchers) for single-site settings for persons with disabilities.  Those properties are included in the HUD Multi-family Inventory previously explored.  </a:t>
            </a:r>
          </a:p>
        </p:txBody>
      </p:sp>
    </p:spTree>
    <p:extLst>
      <p:ext uri="{BB962C8B-B14F-4D97-AF65-F5344CB8AC3E}">
        <p14:creationId xmlns:p14="http://schemas.microsoft.com/office/powerpoint/2010/main" val="402709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7697868" cy="1049867"/>
          </a:xfrm>
        </p:spPr>
        <p:txBody>
          <a:bodyPr/>
          <a:lstStyle/>
          <a:p>
            <a:r>
              <a:rPr lang="en-US" dirty="0"/>
              <a:t>HUD 811 Program </a:t>
            </a:r>
          </a:p>
        </p:txBody>
      </p:sp>
      <p:sp>
        <p:nvSpPr>
          <p:cNvPr id="3" name="Content Placeholder 2"/>
          <p:cNvSpPr>
            <a:spLocks noGrp="1"/>
          </p:cNvSpPr>
          <p:nvPr>
            <p:ph idx="1"/>
          </p:nvPr>
        </p:nvSpPr>
        <p:spPr>
          <a:xfrm>
            <a:off x="609601" y="1371601"/>
            <a:ext cx="10058399" cy="5130799"/>
          </a:xfrm>
        </p:spPr>
        <p:txBody>
          <a:bodyPr>
            <a:normAutofit lnSpcReduction="10000"/>
          </a:bodyPr>
          <a:lstStyle/>
          <a:p>
            <a:pPr marL="0" indent="0">
              <a:buNone/>
            </a:pPr>
            <a:r>
              <a:rPr lang="en-US" sz="2800" dirty="0"/>
              <a:t>In 2012, the 811 program was reformed to achieve a different result:  integrated housing for people with disabilities.  The revised program does this in two ways:</a:t>
            </a:r>
          </a:p>
          <a:p>
            <a:endParaRPr lang="en-US" sz="2800" dirty="0"/>
          </a:p>
          <a:p>
            <a:r>
              <a:rPr lang="en-US" sz="2800" dirty="0"/>
              <a:t>Encouraging and incentivizing development using multiple sources of capital, such as federal Low Income Housing Tax Credits and HUD HOME funds;</a:t>
            </a:r>
          </a:p>
          <a:p>
            <a:r>
              <a:rPr lang="en-US" sz="2800" dirty="0"/>
              <a:t>Allowing the use of Project Based Rental Assistance to help state and local governments work with developers to create integrated supportive housing units in affordable rental housing developments. </a:t>
            </a:r>
          </a:p>
          <a:p>
            <a:pPr marL="0" indent="0">
              <a:buNone/>
            </a:pPr>
            <a:endParaRPr lang="en-US" dirty="0"/>
          </a:p>
        </p:txBody>
      </p:sp>
    </p:spTree>
    <p:extLst>
      <p:ext uri="{BB962C8B-B14F-4D97-AF65-F5344CB8AC3E}">
        <p14:creationId xmlns:p14="http://schemas.microsoft.com/office/powerpoint/2010/main" val="1088479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0"/>
            <a:ext cx="7934935" cy="948267"/>
          </a:xfrm>
        </p:spPr>
        <p:txBody>
          <a:bodyPr>
            <a:normAutofit fontScale="90000"/>
          </a:bodyPr>
          <a:lstStyle/>
          <a:p>
            <a:r>
              <a:rPr lang="en-US" dirty="0"/>
              <a:t>HUD 811 Program – example: </a:t>
            </a:r>
            <a:r>
              <a:rPr lang="en-US" dirty="0" err="1"/>
              <a:t>texas</a:t>
            </a:r>
            <a:endParaRPr lang="en-US" dirty="0"/>
          </a:p>
        </p:txBody>
      </p:sp>
      <p:sp>
        <p:nvSpPr>
          <p:cNvPr id="3" name="Content Placeholder 2"/>
          <p:cNvSpPr>
            <a:spLocks noGrp="1"/>
          </p:cNvSpPr>
          <p:nvPr>
            <p:ph idx="1"/>
          </p:nvPr>
        </p:nvSpPr>
        <p:spPr>
          <a:xfrm>
            <a:off x="372533" y="948267"/>
            <a:ext cx="10929451" cy="5672666"/>
          </a:xfrm>
        </p:spPr>
        <p:txBody>
          <a:bodyPr>
            <a:normAutofit/>
          </a:bodyPr>
          <a:lstStyle/>
          <a:p>
            <a:pPr marL="0" indent="0">
              <a:buNone/>
            </a:pPr>
            <a:r>
              <a:rPr lang="en-US" sz="2200" b="1" dirty="0"/>
              <a:t>Texas Target Populations:</a:t>
            </a:r>
          </a:p>
          <a:p>
            <a:r>
              <a:rPr lang="en-US" sz="2200" b="1" dirty="0"/>
              <a:t>People with disabilities living in institutions.</a:t>
            </a:r>
            <a:r>
              <a:rPr lang="en-US" sz="2200" dirty="0"/>
              <a:t> People that wish to transition to the community from nursing facilities and intermediate care facilities for persons with intellectual and developmental disabilities may not have access to affordable housing in their community.</a:t>
            </a:r>
          </a:p>
          <a:p>
            <a:r>
              <a:rPr lang="en-US" sz="2200" b="1" dirty="0"/>
              <a:t>People with serious mental illness.</a:t>
            </a:r>
            <a:r>
              <a:rPr lang="en-US" sz="2200" dirty="0"/>
              <a:t> Individuals engaged in services but facing challenges due to housing instability. Stable, integrated, affordable housing would enable these individuals to have the opportunity to fully engage in rehabilitation and treatment, greatly improving their prospects for realizing their full potential in the community.</a:t>
            </a:r>
          </a:p>
          <a:p>
            <a:r>
              <a:rPr lang="en-US" sz="2200" b="1" dirty="0"/>
              <a:t>Youth with disabilities exiting foster care.</a:t>
            </a:r>
            <a:r>
              <a:rPr lang="en-US" sz="2200" dirty="0"/>
              <a:t> Youth exiting foster care often become homeless, particularly without the stability of long-term housing and comprehensive support services</a:t>
            </a:r>
          </a:p>
          <a:p>
            <a:pPr marL="0" indent="0">
              <a:buNone/>
            </a:pPr>
            <a:endParaRPr lang="en-US" dirty="0"/>
          </a:p>
        </p:txBody>
      </p:sp>
    </p:spTree>
    <p:extLst>
      <p:ext uri="{BB962C8B-B14F-4D97-AF65-F5344CB8AC3E}">
        <p14:creationId xmlns:p14="http://schemas.microsoft.com/office/powerpoint/2010/main" val="103858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691" y="5218852"/>
            <a:ext cx="10234613" cy="1507067"/>
          </a:xfrm>
        </p:spPr>
        <p:txBody>
          <a:bodyPr>
            <a:normAutofit/>
          </a:bodyPr>
          <a:lstStyle/>
          <a:p>
            <a:r>
              <a:rPr lang="en-US" dirty="0"/>
              <a:t>Veteran’s Affairs Supportive Housing</a:t>
            </a:r>
          </a:p>
        </p:txBody>
      </p:sp>
      <p:pic>
        <p:nvPicPr>
          <p:cNvPr id="4" name="Picture 3">
            <a:extLst>
              <a:ext uri="{FF2B5EF4-FFF2-40B4-BE49-F238E27FC236}">
                <a16:creationId xmlns:a16="http://schemas.microsoft.com/office/drawing/2014/main" id="{25773B35-3CA5-40BF-ACCA-E734EB84F2E3}"/>
              </a:ext>
            </a:extLst>
          </p:cNvPr>
          <p:cNvPicPr>
            <a:picLocks noChangeAspect="1"/>
          </p:cNvPicPr>
          <p:nvPr/>
        </p:nvPicPr>
        <p:blipFill>
          <a:blip r:embed="rId2"/>
          <a:stretch>
            <a:fillRect/>
          </a:stretch>
        </p:blipFill>
        <p:spPr>
          <a:xfrm>
            <a:off x="791239" y="1195399"/>
            <a:ext cx="5304759" cy="2652379"/>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6499654" y="733646"/>
            <a:ext cx="5131514" cy="4825905"/>
          </a:xfrm>
        </p:spPr>
        <p:txBody>
          <a:bodyPr>
            <a:normAutofit/>
          </a:bodyPr>
          <a:lstStyle/>
          <a:p>
            <a:pPr marL="0" indent="0">
              <a:lnSpc>
                <a:spcPct val="90000"/>
              </a:lnSpc>
              <a:buNone/>
            </a:pPr>
            <a:r>
              <a:rPr lang="en-US" sz="2400" dirty="0">
                <a:solidFill>
                  <a:schemeClr val="accent1">
                    <a:lumMod val="50000"/>
                  </a:schemeClr>
                </a:solidFill>
              </a:rPr>
              <a:t>The HUD-Veterans Affairs Supportive Housing (HUD-VASH) program combines Housing Choice Voucher (HCV) rental assistance for homeless Veterans with case management and clinical services provided by the Department of Veterans Affairs (VA).  VA provides these services for participating Veterans at VA medical centers (VAMCs) and community-based outreach clinics.</a:t>
            </a:r>
          </a:p>
          <a:p>
            <a:pPr marL="0" indent="0">
              <a:lnSpc>
                <a:spcPct val="90000"/>
              </a:lnSpc>
              <a:buNone/>
            </a:pPr>
            <a:endParaRPr lang="en-US" sz="1900" dirty="0"/>
          </a:p>
        </p:txBody>
      </p:sp>
    </p:spTree>
    <p:extLst>
      <p:ext uri="{BB962C8B-B14F-4D97-AF65-F5344CB8AC3E}">
        <p14:creationId xmlns:p14="http://schemas.microsoft.com/office/powerpoint/2010/main" val="802350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91067" y="342054"/>
            <a:ext cx="10718800" cy="4546600"/>
          </a:xfrm>
        </p:spPr>
        <p:txBody>
          <a:bodyPr anchor="t">
            <a:normAutofit/>
          </a:bodyPr>
          <a:lstStyle/>
          <a:p>
            <a:endParaRPr lang="en-US" sz="3200" dirty="0"/>
          </a:p>
          <a:p>
            <a:pPr marL="0" indent="0">
              <a:buNone/>
            </a:pPr>
            <a:r>
              <a:rPr lang="en-US" sz="2800" dirty="0">
                <a:solidFill>
                  <a:schemeClr val="accent1">
                    <a:lumMod val="50000"/>
                  </a:schemeClr>
                </a:solidFill>
              </a:rPr>
              <a:t>USDA provides millions in housing and community development funding to rural areas.  </a:t>
            </a:r>
          </a:p>
          <a:p>
            <a:pPr marL="0" indent="0">
              <a:buNone/>
            </a:pPr>
            <a:r>
              <a:rPr lang="en-US" sz="2800" dirty="0">
                <a:solidFill>
                  <a:schemeClr val="accent1">
                    <a:lumMod val="50000"/>
                  </a:schemeClr>
                </a:solidFill>
              </a:rPr>
              <a:t>Units developed with federal support are considered subsidized, and, when available, should be more affordable than unassisted market rate units to people on SSI level incomes.  </a:t>
            </a:r>
          </a:p>
        </p:txBody>
      </p:sp>
      <p:pic>
        <p:nvPicPr>
          <p:cNvPr id="6" name="Picture 5">
            <a:extLst>
              <a:ext uri="{FF2B5EF4-FFF2-40B4-BE49-F238E27FC236}">
                <a16:creationId xmlns:a16="http://schemas.microsoft.com/office/drawing/2014/main" id="{C46F6D7E-07CC-4EBC-AD1C-3BCA72EFA3C8}"/>
              </a:ext>
            </a:extLst>
          </p:cNvPr>
          <p:cNvPicPr>
            <a:picLocks noChangeAspect="1"/>
          </p:cNvPicPr>
          <p:nvPr/>
        </p:nvPicPr>
        <p:blipFill>
          <a:blip r:embed="rId2"/>
          <a:stretch>
            <a:fillRect/>
          </a:stretch>
        </p:blipFill>
        <p:spPr>
          <a:xfrm>
            <a:off x="3008037" y="4517520"/>
            <a:ext cx="6175925" cy="2340480"/>
          </a:xfrm>
          <a:prstGeom prst="rect">
            <a:avLst/>
          </a:prstGeom>
        </p:spPr>
      </p:pic>
    </p:spTree>
    <p:extLst>
      <p:ext uri="{BB962C8B-B14F-4D97-AF65-F5344CB8AC3E}">
        <p14:creationId xmlns:p14="http://schemas.microsoft.com/office/powerpoint/2010/main" val="4000358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7744" y="457200"/>
            <a:ext cx="9973056" cy="833574"/>
          </a:xfrm>
        </p:spPr>
        <p:txBody>
          <a:bodyPr/>
          <a:lstStyle/>
          <a:p>
            <a:r>
              <a:rPr lang="en-US" altLang="en-US" dirty="0"/>
              <a:t>USDA Housing Resources</a:t>
            </a:r>
          </a:p>
        </p:txBody>
      </p:sp>
      <p:sp>
        <p:nvSpPr>
          <p:cNvPr id="21506" name="Content Placeholder 2"/>
          <p:cNvSpPr>
            <a:spLocks noGrp="1"/>
          </p:cNvSpPr>
          <p:nvPr>
            <p:ph idx="1"/>
          </p:nvPr>
        </p:nvSpPr>
        <p:spPr>
          <a:xfrm>
            <a:off x="658368" y="1828800"/>
            <a:ext cx="9247632" cy="3581400"/>
          </a:xfrm>
        </p:spPr>
        <p:txBody>
          <a:bodyPr>
            <a:normAutofit lnSpcReduction="10000"/>
          </a:bodyPr>
          <a:lstStyle/>
          <a:p>
            <a:pPr>
              <a:lnSpc>
                <a:spcPct val="100000"/>
              </a:lnSpc>
              <a:buClr>
                <a:srgbClr val="333399"/>
              </a:buClr>
            </a:pPr>
            <a:r>
              <a:rPr lang="en-US" sz="2800" dirty="0">
                <a:solidFill>
                  <a:schemeClr val="accent1">
                    <a:lumMod val="50000"/>
                  </a:schemeClr>
                </a:solidFill>
              </a:rPr>
              <a:t>More than 440,000 multifamily housing (MFH) rental units in 15,000 complexes provide safe and decent housing for more than 750,000 individuals who otherwise could not afford it. </a:t>
            </a:r>
          </a:p>
          <a:p>
            <a:pPr>
              <a:lnSpc>
                <a:spcPct val="100000"/>
              </a:lnSpc>
              <a:buClr>
                <a:srgbClr val="333399"/>
              </a:buClr>
            </a:pPr>
            <a:r>
              <a:rPr lang="en-US" sz="2800" dirty="0">
                <a:solidFill>
                  <a:schemeClr val="accent1">
                    <a:lumMod val="50000"/>
                  </a:schemeClr>
                </a:solidFill>
              </a:rPr>
              <a:t>MFH also provides rental assistance on behalf of 270,000 low and very-low income families that enables those families to live in apartments financed through Rural Development.</a:t>
            </a:r>
          </a:p>
          <a:p>
            <a:pPr marL="0" indent="0">
              <a:buNone/>
            </a:pPr>
            <a:endParaRPr lang="en-US" dirty="0"/>
          </a:p>
        </p:txBody>
      </p:sp>
      <p:pic>
        <p:nvPicPr>
          <p:cNvPr id="2" name="Picture 1"/>
          <p:cNvPicPr>
            <a:picLocks noChangeAspect="1"/>
          </p:cNvPicPr>
          <p:nvPr/>
        </p:nvPicPr>
        <p:blipFill>
          <a:blip r:embed="rId3"/>
          <a:stretch>
            <a:fillRect/>
          </a:stretch>
        </p:blipFill>
        <p:spPr>
          <a:xfrm>
            <a:off x="8321040" y="4728973"/>
            <a:ext cx="3870960" cy="2129028"/>
          </a:xfrm>
          <a:prstGeom prst="rect">
            <a:avLst/>
          </a:prstGeom>
        </p:spPr>
      </p:pic>
    </p:spTree>
    <p:extLst>
      <p:ext uri="{BB962C8B-B14F-4D97-AF65-F5344CB8AC3E}">
        <p14:creationId xmlns:p14="http://schemas.microsoft.com/office/powerpoint/2010/main" val="91098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5672666"/>
            <a:ext cx="6554867" cy="1185333"/>
          </a:xfrm>
        </p:spPr>
        <p:txBody>
          <a:bodyPr/>
          <a:lstStyle/>
          <a:p>
            <a:pPr>
              <a:defRPr/>
            </a:pPr>
            <a:r>
              <a:rPr lang="en-US" dirty="0"/>
              <a:t>USDA</a:t>
            </a:r>
          </a:p>
        </p:txBody>
      </p:sp>
      <p:sp>
        <p:nvSpPr>
          <p:cNvPr id="22531" name="Content Placeholder 2"/>
          <p:cNvSpPr>
            <a:spLocks noGrp="1"/>
          </p:cNvSpPr>
          <p:nvPr>
            <p:ph idx="1"/>
          </p:nvPr>
        </p:nvSpPr>
        <p:spPr>
          <a:xfrm>
            <a:off x="684211" y="685800"/>
            <a:ext cx="11067521" cy="4699000"/>
          </a:xfrm>
        </p:spPr>
        <p:txBody>
          <a:bodyPr anchor="t">
            <a:normAutofit/>
          </a:bodyPr>
          <a:lstStyle/>
          <a:p>
            <a:pPr marL="0" indent="0">
              <a:buNone/>
            </a:pPr>
            <a:r>
              <a:rPr lang="en-US" sz="2800" dirty="0"/>
              <a:t>One of the best features of the USDA Rural Development program’s website is immediate and specific access to the addresses and other information for assisted units.  </a:t>
            </a:r>
          </a:p>
          <a:p>
            <a:pPr marL="0" indent="0">
              <a:buNone/>
            </a:pPr>
            <a:endParaRPr lang="en-US" sz="2800" dirty="0"/>
          </a:p>
          <a:p>
            <a:pPr marL="0" indent="0">
              <a:buNone/>
            </a:pPr>
            <a:r>
              <a:rPr lang="en-US" sz="2800" dirty="0"/>
              <a:t>To get specific information for rural communities, click on this link:</a:t>
            </a:r>
          </a:p>
          <a:p>
            <a:pPr marL="0" indent="0">
              <a:buNone/>
            </a:pPr>
            <a:r>
              <a:rPr lang="en-US" sz="2800" dirty="0">
                <a:hlinkClick r:id="rId2"/>
              </a:rPr>
              <a:t>http://rdmfhrentals.sc.egov.usda.gov/RDMFHRentals/select_state.jsp</a:t>
            </a:r>
            <a:r>
              <a:rPr lang="en-US" sz="2800" dirty="0"/>
              <a:t> </a:t>
            </a:r>
          </a:p>
        </p:txBody>
      </p:sp>
    </p:spTree>
    <p:extLst>
      <p:ext uri="{BB962C8B-B14F-4D97-AF65-F5344CB8AC3E}">
        <p14:creationId xmlns:p14="http://schemas.microsoft.com/office/powerpoint/2010/main" val="3511160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67" y="380999"/>
            <a:ext cx="6554867" cy="1524000"/>
          </a:xfrm>
        </p:spPr>
        <p:txBody>
          <a:bodyPr/>
          <a:lstStyle/>
          <a:p>
            <a:pPr>
              <a:defRPr/>
            </a:pPr>
            <a:r>
              <a:rPr lang="en-US" dirty="0"/>
              <a:t>USDA: Find an Assisted Property</a:t>
            </a:r>
          </a:p>
        </p:txBody>
      </p:sp>
      <p:sp>
        <p:nvSpPr>
          <p:cNvPr id="23555" name="Content Placeholder 2"/>
          <p:cNvSpPr>
            <a:spLocks noGrp="1"/>
          </p:cNvSpPr>
          <p:nvPr>
            <p:ph idx="1"/>
          </p:nvPr>
        </p:nvSpPr>
        <p:spPr>
          <a:xfrm>
            <a:off x="544267" y="1371600"/>
            <a:ext cx="5723469" cy="4953000"/>
          </a:xfrm>
        </p:spPr>
        <p:txBody>
          <a:bodyPr>
            <a:normAutofit/>
          </a:bodyPr>
          <a:lstStyle/>
          <a:p>
            <a:pPr marL="0" indent="0">
              <a:buNone/>
            </a:pPr>
            <a:r>
              <a:rPr lang="en-US" sz="2800" dirty="0">
                <a:solidFill>
                  <a:schemeClr val="bg1"/>
                </a:solidFill>
              </a:rPr>
              <a:t>How to find a property?</a:t>
            </a:r>
          </a:p>
          <a:p>
            <a:pPr marL="0" indent="0">
              <a:buNone/>
            </a:pPr>
            <a:r>
              <a:rPr lang="en-US" sz="2800" dirty="0">
                <a:solidFill>
                  <a:schemeClr val="bg1"/>
                </a:solidFill>
              </a:rPr>
              <a:t>Go to: </a:t>
            </a:r>
            <a:r>
              <a:rPr lang="en-US" sz="2800" dirty="0">
                <a:solidFill>
                  <a:schemeClr val="bg1"/>
                </a:solidFill>
                <a:hlinkClick r:id="rId2"/>
              </a:rPr>
              <a:t>https://rdmfhrentals.sc.egov.usda.gov/RDMFHRentals/select_state.jsp</a:t>
            </a:r>
            <a:r>
              <a:rPr lang="en-US" sz="2800" dirty="0">
                <a:solidFill>
                  <a:schemeClr val="bg1"/>
                </a:solidFill>
              </a:rPr>
              <a:t> </a:t>
            </a:r>
          </a:p>
          <a:p>
            <a:endParaRPr lang="en-US" dirty="0"/>
          </a:p>
        </p:txBody>
      </p:sp>
      <p:sp>
        <p:nvSpPr>
          <p:cNvPr id="3" name="TextBox 2"/>
          <p:cNvSpPr txBox="1"/>
          <p:nvPr/>
        </p:nvSpPr>
        <p:spPr>
          <a:xfrm>
            <a:off x="6213749" y="4953001"/>
            <a:ext cx="4572000" cy="954107"/>
          </a:xfrm>
          <a:prstGeom prst="rect">
            <a:avLst/>
          </a:prstGeom>
          <a:noFill/>
        </p:spPr>
        <p:txBody>
          <a:bodyPr wrap="square" rtlCol="0">
            <a:spAutoFit/>
          </a:bodyPr>
          <a:lstStyle/>
          <a:p>
            <a:pPr algn="ctr"/>
            <a:r>
              <a:rPr lang="en-US" sz="2800" i="1" dirty="0">
                <a:latin typeface="Arial" pitchFamily="34" charset="0"/>
                <a:cs typeface="Arial" pitchFamily="34" charset="0"/>
              </a:rPr>
              <a:t>Click on Texas, then click on the relevant County.</a:t>
            </a:r>
          </a:p>
        </p:txBody>
      </p:sp>
      <p:pic>
        <p:nvPicPr>
          <p:cNvPr id="5" name="Picture 4"/>
          <p:cNvPicPr>
            <a:picLocks noChangeAspect="1"/>
          </p:cNvPicPr>
          <p:nvPr/>
        </p:nvPicPr>
        <p:blipFill>
          <a:blip r:embed="rId3"/>
          <a:stretch>
            <a:fillRect/>
          </a:stretch>
        </p:blipFill>
        <p:spPr>
          <a:xfrm>
            <a:off x="7537736" y="593373"/>
            <a:ext cx="4152331" cy="3254727"/>
          </a:xfrm>
          <a:prstGeom prst="rect">
            <a:avLst/>
          </a:prstGeom>
        </p:spPr>
      </p:pic>
    </p:spTree>
    <p:extLst>
      <p:ext uri="{BB962C8B-B14F-4D97-AF65-F5344CB8AC3E}">
        <p14:creationId xmlns:p14="http://schemas.microsoft.com/office/powerpoint/2010/main" val="2428070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5754991"/>
            <a:ext cx="9084732" cy="1077218"/>
          </a:xfrm>
        </p:spPr>
        <p:txBody>
          <a:bodyPr/>
          <a:lstStyle/>
          <a:p>
            <a:pPr>
              <a:defRPr/>
            </a:pPr>
            <a:r>
              <a:rPr lang="en-US" dirty="0"/>
              <a:t>USDA: Find an Assisted Property</a:t>
            </a:r>
          </a:p>
        </p:txBody>
      </p:sp>
      <p:sp>
        <p:nvSpPr>
          <p:cNvPr id="3" name="TextBox 2"/>
          <p:cNvSpPr txBox="1"/>
          <p:nvPr/>
        </p:nvSpPr>
        <p:spPr>
          <a:xfrm>
            <a:off x="292100" y="519283"/>
            <a:ext cx="11607800" cy="1077218"/>
          </a:xfrm>
          <a:prstGeom prst="rect">
            <a:avLst/>
          </a:prstGeom>
          <a:noFill/>
        </p:spPr>
        <p:txBody>
          <a:bodyPr wrap="square" rtlCol="0">
            <a:spAutoFit/>
          </a:bodyPr>
          <a:lstStyle/>
          <a:p>
            <a:r>
              <a:rPr lang="en-US" sz="3200" i="1" dirty="0">
                <a:latin typeface="Arial" pitchFamily="34" charset="0"/>
                <a:cs typeface="Arial" pitchFamily="34" charset="0"/>
              </a:rPr>
              <a:t>Pick an area:  North; Western; Eastern. For western Texas, Medina County (selected at random!)</a:t>
            </a:r>
          </a:p>
        </p:txBody>
      </p:sp>
      <p:pic>
        <p:nvPicPr>
          <p:cNvPr id="4" name="Picture 3"/>
          <p:cNvPicPr>
            <a:picLocks noChangeAspect="1"/>
          </p:cNvPicPr>
          <p:nvPr/>
        </p:nvPicPr>
        <p:blipFill>
          <a:blip r:embed="rId2"/>
          <a:stretch>
            <a:fillRect/>
          </a:stretch>
        </p:blipFill>
        <p:spPr>
          <a:xfrm>
            <a:off x="2023534" y="1710086"/>
            <a:ext cx="6527800" cy="4044905"/>
          </a:xfrm>
          <a:prstGeom prst="rect">
            <a:avLst/>
          </a:prstGeom>
        </p:spPr>
      </p:pic>
    </p:spTree>
    <p:extLst>
      <p:ext uri="{BB962C8B-B14F-4D97-AF65-F5344CB8AC3E}">
        <p14:creationId xmlns:p14="http://schemas.microsoft.com/office/powerpoint/2010/main" val="3113381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7" y="4689"/>
            <a:ext cx="7867201" cy="1524000"/>
          </a:xfrm>
        </p:spPr>
        <p:txBody>
          <a:bodyPr/>
          <a:lstStyle/>
          <a:p>
            <a:pPr>
              <a:defRPr/>
            </a:pPr>
            <a:r>
              <a:rPr lang="en-US" dirty="0"/>
              <a:t>USDA: Find an Assisted Property</a:t>
            </a:r>
          </a:p>
        </p:txBody>
      </p:sp>
      <p:sp>
        <p:nvSpPr>
          <p:cNvPr id="3" name="TextBox 2"/>
          <p:cNvSpPr txBox="1"/>
          <p:nvPr/>
        </p:nvSpPr>
        <p:spPr>
          <a:xfrm>
            <a:off x="804332" y="1516445"/>
            <a:ext cx="9812867" cy="1569660"/>
          </a:xfrm>
          <a:prstGeom prst="rect">
            <a:avLst/>
          </a:prstGeom>
          <a:noFill/>
        </p:spPr>
        <p:txBody>
          <a:bodyPr wrap="square" rtlCol="0">
            <a:spAutoFit/>
          </a:bodyPr>
          <a:lstStyle/>
          <a:p>
            <a:pPr algn="ctr"/>
            <a:r>
              <a:rPr lang="en-US" sz="3200" i="1" dirty="0">
                <a:latin typeface="Arial" pitchFamily="34" charset="0"/>
                <a:cs typeface="Arial" pitchFamily="34" charset="0"/>
              </a:rPr>
              <a:t>Here are subsidized properties in Medina County</a:t>
            </a:r>
          </a:p>
          <a:p>
            <a:pPr algn="ctr"/>
            <a:endParaRPr lang="en-US" sz="3200" i="1" dirty="0">
              <a:latin typeface="Arial" pitchFamily="34" charset="0"/>
              <a:cs typeface="Arial" pitchFamily="34" charset="0"/>
            </a:endParaRPr>
          </a:p>
          <a:p>
            <a:pPr algn="ctr"/>
            <a:endParaRPr lang="en-US" sz="3200"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47971325-DFE8-4E5E-A638-D9B668628085}"/>
              </a:ext>
            </a:extLst>
          </p:cNvPr>
          <p:cNvPicPr>
            <a:picLocks noChangeAspect="1"/>
          </p:cNvPicPr>
          <p:nvPr/>
        </p:nvPicPr>
        <p:blipFill>
          <a:blip r:embed="rId3"/>
          <a:stretch>
            <a:fillRect/>
          </a:stretch>
        </p:blipFill>
        <p:spPr>
          <a:xfrm>
            <a:off x="804332" y="2150534"/>
            <a:ext cx="10894694" cy="4267200"/>
          </a:xfrm>
          <a:prstGeom prst="rect">
            <a:avLst/>
          </a:prstGeom>
        </p:spPr>
      </p:pic>
    </p:spTree>
    <p:extLst>
      <p:ext uri="{BB962C8B-B14F-4D97-AF65-F5344CB8AC3E}">
        <p14:creationId xmlns:p14="http://schemas.microsoft.com/office/powerpoint/2010/main" val="10054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532" y="5380384"/>
            <a:ext cx="3657600" cy="1371600"/>
          </a:xfrm>
        </p:spPr>
        <p:txBody>
          <a:bodyPr>
            <a:normAutofit/>
          </a:bodyPr>
          <a:lstStyle/>
          <a:p>
            <a:r>
              <a:rPr lang="en-US" sz="2800" dirty="0"/>
              <a:t>Outreach to landlords</a:t>
            </a:r>
          </a:p>
        </p:txBody>
      </p:sp>
      <p:sp>
        <p:nvSpPr>
          <p:cNvPr id="3" name="Content Placeholder 2"/>
          <p:cNvSpPr>
            <a:spLocks noGrp="1"/>
          </p:cNvSpPr>
          <p:nvPr>
            <p:ph idx="1"/>
          </p:nvPr>
        </p:nvSpPr>
        <p:spPr>
          <a:xfrm>
            <a:off x="684212" y="685800"/>
            <a:ext cx="6868330" cy="5824728"/>
          </a:xfrm>
        </p:spPr>
        <p:txBody>
          <a:bodyPr>
            <a:normAutofit lnSpcReduction="10000"/>
          </a:bodyPr>
          <a:lstStyle/>
          <a:p>
            <a:pPr marL="0" indent="0">
              <a:buNone/>
            </a:pPr>
            <a:r>
              <a:rPr lang="en-US" sz="2400" dirty="0">
                <a:solidFill>
                  <a:schemeClr val="accent1">
                    <a:lumMod val="50000"/>
                  </a:schemeClr>
                </a:solidFill>
              </a:rPr>
              <a:t>Conduct outreach to landlords.  </a:t>
            </a:r>
          </a:p>
          <a:p>
            <a:r>
              <a:rPr lang="en-US" sz="2400" dirty="0">
                <a:solidFill>
                  <a:schemeClr val="accent1">
                    <a:lumMod val="50000"/>
                  </a:schemeClr>
                </a:solidFill>
              </a:rPr>
              <a:t>Look for small property owners/independent rental owners. </a:t>
            </a:r>
          </a:p>
          <a:p>
            <a:r>
              <a:rPr lang="en-US" sz="2400" dirty="0">
                <a:solidFill>
                  <a:schemeClr val="accent1">
                    <a:lumMod val="50000"/>
                  </a:schemeClr>
                </a:solidFill>
              </a:rPr>
              <a:t>Provide free events to share information, including how to participate in any community programs such as the housing choice voucher program (HCV).</a:t>
            </a:r>
          </a:p>
          <a:p>
            <a:r>
              <a:rPr lang="en-US" sz="2400" dirty="0">
                <a:solidFill>
                  <a:schemeClr val="accent1">
                    <a:lumMod val="50000"/>
                  </a:schemeClr>
                </a:solidFill>
              </a:rPr>
              <a:t>Offer resources such as landlord and tenant education programs; checklists; fact sheets and flyers on topics of interest.</a:t>
            </a:r>
          </a:p>
          <a:p>
            <a:r>
              <a:rPr lang="en-US" sz="2400" dirty="0">
                <a:solidFill>
                  <a:schemeClr val="accent1">
                    <a:lumMod val="50000"/>
                  </a:schemeClr>
                </a:solidFill>
              </a:rPr>
              <a:t>Celebrate success; if you have worked successfully with a landlord, ask her or him to speak to other landlords about your efforts.  Hold an annual awards ceremony.</a:t>
            </a:r>
          </a:p>
          <a:p>
            <a:endParaRPr lang="en-US" dirty="0"/>
          </a:p>
        </p:txBody>
      </p:sp>
      <p:pic>
        <p:nvPicPr>
          <p:cNvPr id="5" name="Picture 4"/>
          <p:cNvPicPr>
            <a:picLocks noChangeAspect="1"/>
          </p:cNvPicPr>
          <p:nvPr/>
        </p:nvPicPr>
        <p:blipFill>
          <a:blip r:embed="rId2"/>
          <a:stretch>
            <a:fillRect/>
          </a:stretch>
        </p:blipFill>
        <p:spPr>
          <a:xfrm>
            <a:off x="7552542" y="791816"/>
            <a:ext cx="4639458" cy="1963082"/>
          </a:xfrm>
          <a:prstGeom prst="rect">
            <a:avLst/>
          </a:prstGeom>
        </p:spPr>
      </p:pic>
    </p:spTree>
    <p:extLst>
      <p:ext uri="{BB962C8B-B14F-4D97-AF65-F5344CB8AC3E}">
        <p14:creationId xmlns:p14="http://schemas.microsoft.com/office/powerpoint/2010/main" val="1433932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152400"/>
            <a:ext cx="10295466" cy="1066800"/>
          </a:xfrm>
        </p:spPr>
        <p:txBody>
          <a:bodyPr/>
          <a:lstStyle/>
          <a:p>
            <a:pPr>
              <a:defRPr/>
            </a:pPr>
            <a:r>
              <a:rPr lang="en-US" dirty="0"/>
              <a:t>Low Income Housing Tax Credits</a:t>
            </a:r>
          </a:p>
        </p:txBody>
      </p:sp>
      <p:sp>
        <p:nvSpPr>
          <p:cNvPr id="25603" name="Content Placeholder 2"/>
          <p:cNvSpPr>
            <a:spLocks noGrp="1"/>
          </p:cNvSpPr>
          <p:nvPr>
            <p:ph idx="1"/>
          </p:nvPr>
        </p:nvSpPr>
        <p:spPr>
          <a:xfrm>
            <a:off x="558801" y="1769530"/>
            <a:ext cx="7748668" cy="5139270"/>
          </a:xfrm>
        </p:spPr>
        <p:txBody>
          <a:bodyPr>
            <a:normAutofit lnSpcReduction="10000"/>
          </a:bodyPr>
          <a:lstStyle/>
          <a:p>
            <a:pPr marL="0" indent="0">
              <a:buNone/>
            </a:pPr>
            <a:r>
              <a:rPr lang="en-US" sz="2400" dirty="0">
                <a:solidFill>
                  <a:schemeClr val="accent1">
                    <a:lumMod val="50000"/>
                  </a:schemeClr>
                </a:solidFill>
              </a:rPr>
              <a:t>Low Income Housing Tax Credits (LIHTC) are used to create a funding stream that supports the development of affordable housing.  LIHTC developments are everywhere, and are designed to have units that are affordable for people at very low incomes.  </a:t>
            </a:r>
          </a:p>
          <a:p>
            <a:pPr marL="0" indent="0">
              <a:buNone/>
            </a:pPr>
            <a:endParaRPr lang="en-US" sz="2400" dirty="0">
              <a:solidFill>
                <a:schemeClr val="accent1">
                  <a:lumMod val="50000"/>
                </a:schemeClr>
              </a:solidFill>
            </a:endParaRPr>
          </a:p>
          <a:p>
            <a:pPr marL="0" indent="0">
              <a:buNone/>
            </a:pPr>
            <a:r>
              <a:rPr lang="en-US" sz="2400" dirty="0">
                <a:solidFill>
                  <a:schemeClr val="accent1">
                    <a:lumMod val="50000"/>
                  </a:schemeClr>
                </a:solidFill>
              </a:rPr>
              <a:t>The only problem is that the subsidies don’t often make housing affordable to people on SSI incomes.  So, someone on SSI might want to move in, but would have to have a voucher, or be willing to pay a higher percentage of their income towards rent. </a:t>
            </a:r>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8940800" y="2747435"/>
            <a:ext cx="3251200" cy="2133600"/>
          </a:xfrm>
          <a:prstGeom prst="rect">
            <a:avLst/>
          </a:prstGeom>
        </p:spPr>
      </p:pic>
    </p:spTree>
    <p:extLst>
      <p:ext uri="{BB962C8B-B14F-4D97-AF65-F5344CB8AC3E}">
        <p14:creationId xmlns:p14="http://schemas.microsoft.com/office/powerpoint/2010/main" val="132329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4" y="5833534"/>
            <a:ext cx="8476801" cy="762000"/>
          </a:xfrm>
        </p:spPr>
        <p:txBody>
          <a:bodyPr/>
          <a:lstStyle/>
          <a:p>
            <a:pPr>
              <a:defRPr/>
            </a:pPr>
            <a:r>
              <a:rPr lang="en-US" dirty="0"/>
              <a:t>Low Income Housing Tax Credits</a:t>
            </a:r>
          </a:p>
        </p:txBody>
      </p:sp>
      <p:sp>
        <p:nvSpPr>
          <p:cNvPr id="26627" name="Content Placeholder 2"/>
          <p:cNvSpPr>
            <a:spLocks noGrp="1"/>
          </p:cNvSpPr>
          <p:nvPr>
            <p:ph idx="1"/>
          </p:nvPr>
        </p:nvSpPr>
        <p:spPr>
          <a:xfrm>
            <a:off x="1735798" y="380999"/>
            <a:ext cx="9338602" cy="5020733"/>
          </a:xfrm>
        </p:spPr>
        <p:txBody>
          <a:bodyPr anchor="t">
            <a:normAutofit/>
          </a:bodyPr>
          <a:lstStyle/>
          <a:p>
            <a:pPr marL="0" indent="0">
              <a:buNone/>
            </a:pPr>
            <a:r>
              <a:rPr lang="en-US" sz="3200" dirty="0"/>
              <a:t>Some states provide lists of assisted tax credit properties.  In Texas, the Texas Department of Housing and Community Affairs operates the tax credit program. </a:t>
            </a:r>
          </a:p>
          <a:p>
            <a:pPr marL="0" indent="0">
              <a:buNone/>
            </a:pPr>
            <a:endParaRPr lang="en-US" sz="3200" dirty="0"/>
          </a:p>
          <a:p>
            <a:pPr marL="0" indent="0">
              <a:buNone/>
            </a:pPr>
            <a:r>
              <a:rPr lang="en-US" sz="3200" dirty="0">
                <a:hlinkClick r:id="rId3"/>
              </a:rPr>
              <a:t>https://tdhca.state.tx.us/multifamily/housing-tax-credits-4pct/index.htm</a:t>
            </a:r>
            <a:r>
              <a:rPr lang="en-US" sz="3200" dirty="0"/>
              <a:t>.  Go to bottom of page, click on HTC Property Inventory.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62687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58A973E8-C2D4-4C81-8ADE-C5C021A615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08E251A-5371-4E82-A0F3-2CA0C15AB09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D31AC21F-237B-4CA8-BC96-29F3607FABEF}"/>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959094C-A1B3-4AD4-9AAE-0FCDDD798428}"/>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EC0EFA-8A7F-4299-A623-3EE741461BAB}"/>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65D7216-F9AF-42BE-99AD-1904DEF69CBF}"/>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DE3349B-AD7F-48C8-9300-D81D694367B6}"/>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Snip Diagonal Corner Rectangle 12">
            <a:extLst>
              <a:ext uri="{FF2B5EF4-FFF2-40B4-BE49-F238E27FC236}">
                <a16:creationId xmlns:a16="http://schemas.microsoft.com/office/drawing/2014/main" id="{E05CABE9-5E7C-4773-BFCD-24B199FA1A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B12A654-930D-4B78-A7F3-6F768FDDD2BE}"/>
              </a:ext>
            </a:extLst>
          </p:cNvPr>
          <p:cNvPicPr>
            <a:picLocks noGrp="1" noChangeAspect="1"/>
          </p:cNvPicPr>
          <p:nvPr>
            <p:ph idx="1"/>
          </p:nvPr>
        </p:nvPicPr>
        <p:blipFill rotWithShape="1">
          <a:blip r:embed="rId2"/>
          <a:srcRect t="17471" r="1" b="11901"/>
          <a:stretch/>
        </p:blipFill>
        <p:spPr>
          <a:xfrm>
            <a:off x="834934" y="854087"/>
            <a:ext cx="9290304" cy="3280831"/>
          </a:xfrm>
          <a:custGeom>
            <a:avLst/>
            <a:gdLst>
              <a:gd name="connsiteX0" fmla="*/ 402071 w 9290304"/>
              <a:gd name="connsiteY0" fmla="*/ 0 h 3280831"/>
              <a:gd name="connsiteX1" fmla="*/ 9290304 w 9290304"/>
              <a:gd name="connsiteY1" fmla="*/ 0 h 3280831"/>
              <a:gd name="connsiteX2" fmla="*/ 9290304 w 9290304"/>
              <a:gd name="connsiteY2" fmla="*/ 2876895 h 3280831"/>
              <a:gd name="connsiteX3" fmla="*/ 8886368 w 9290304"/>
              <a:gd name="connsiteY3" fmla="*/ 3280831 h 3280831"/>
              <a:gd name="connsiteX4" fmla="*/ 0 w 9290304"/>
              <a:gd name="connsiteY4" fmla="*/ 3280831 h 3280831"/>
              <a:gd name="connsiteX5" fmla="*/ 0 w 9290304"/>
              <a:gd name="connsiteY5" fmla="*/ 402071 h 328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304" h="3280831">
                <a:moveTo>
                  <a:pt x="402071" y="0"/>
                </a:moveTo>
                <a:lnTo>
                  <a:pt x="9290304" y="0"/>
                </a:lnTo>
                <a:lnTo>
                  <a:pt x="9290304" y="2876895"/>
                </a:lnTo>
                <a:lnTo>
                  <a:pt x="8886368" y="3280831"/>
                </a:lnTo>
                <a:lnTo>
                  <a:pt x="0" y="3280831"/>
                </a:lnTo>
                <a:lnTo>
                  <a:pt x="0" y="402071"/>
                </a:lnTo>
                <a:close/>
              </a:path>
            </a:pathLst>
          </a:custGeom>
        </p:spPr>
      </p:pic>
      <p:sp>
        <p:nvSpPr>
          <p:cNvPr id="2" name="Title 1">
            <a:extLst>
              <a:ext uri="{FF2B5EF4-FFF2-40B4-BE49-F238E27FC236}">
                <a16:creationId xmlns:a16="http://schemas.microsoft.com/office/drawing/2014/main" id="{8EEED5B8-9973-4888-B128-92913DEEF08F}"/>
              </a:ext>
            </a:extLst>
          </p:cNvPr>
          <p:cNvSpPr>
            <a:spLocks noGrp="1"/>
          </p:cNvSpPr>
          <p:nvPr>
            <p:ph type="title"/>
          </p:nvPr>
        </p:nvSpPr>
        <p:spPr>
          <a:xfrm>
            <a:off x="665641" y="4473679"/>
            <a:ext cx="9552558" cy="1233251"/>
          </a:xfrm>
        </p:spPr>
        <p:txBody>
          <a:bodyPr vert="horz" lIns="91440" tIns="45720" rIns="91440" bIns="45720" rtlCol="0" anchor="b">
            <a:normAutofit/>
          </a:bodyPr>
          <a:lstStyle/>
          <a:p>
            <a:r>
              <a:rPr lang="en-US" sz="4800"/>
              <a:t>discussion</a:t>
            </a:r>
          </a:p>
        </p:txBody>
      </p:sp>
    </p:spTree>
    <p:extLst>
      <p:ext uri="{BB962C8B-B14F-4D97-AF65-F5344CB8AC3E}">
        <p14:creationId xmlns:p14="http://schemas.microsoft.com/office/powerpoint/2010/main" val="243284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642" y="713232"/>
            <a:ext cx="3657600" cy="1371600"/>
          </a:xfrm>
        </p:spPr>
        <p:txBody>
          <a:bodyPr>
            <a:normAutofit/>
          </a:bodyPr>
          <a:lstStyle/>
          <a:p>
            <a:r>
              <a:rPr lang="en-US" sz="2800" dirty="0"/>
              <a:t>Support for landlords</a:t>
            </a:r>
          </a:p>
        </p:txBody>
      </p:sp>
      <p:sp>
        <p:nvSpPr>
          <p:cNvPr id="3" name="Content Placeholder 2"/>
          <p:cNvSpPr>
            <a:spLocks noGrp="1"/>
          </p:cNvSpPr>
          <p:nvPr>
            <p:ph idx="1"/>
          </p:nvPr>
        </p:nvSpPr>
        <p:spPr>
          <a:xfrm>
            <a:off x="164592" y="685800"/>
            <a:ext cx="7077456" cy="5308600"/>
          </a:xfrm>
        </p:spPr>
        <p:txBody>
          <a:bodyPr>
            <a:normAutofit/>
          </a:bodyPr>
          <a:lstStyle/>
          <a:p>
            <a:pPr marL="0" indent="0">
              <a:buNone/>
            </a:pPr>
            <a:r>
              <a:rPr lang="en-US" sz="2400" dirty="0">
                <a:solidFill>
                  <a:schemeClr val="accent1">
                    <a:lumMod val="50000"/>
                  </a:schemeClr>
                </a:solidFill>
              </a:rPr>
              <a:t>Support for landlords includes providing tools to facilitate the relationships among landlords/property management, tenants and service providers. </a:t>
            </a:r>
          </a:p>
          <a:p>
            <a:pPr marL="0" indent="0">
              <a:buNone/>
            </a:pPr>
            <a:r>
              <a:rPr lang="en-US" sz="2400" dirty="0">
                <a:solidFill>
                  <a:schemeClr val="accent1">
                    <a:lumMod val="50000"/>
                  </a:schemeClr>
                </a:solidFill>
              </a:rPr>
              <a:t>This can include:</a:t>
            </a:r>
          </a:p>
          <a:p>
            <a:r>
              <a:rPr lang="en-US" sz="2400" dirty="0">
                <a:solidFill>
                  <a:schemeClr val="accent1">
                    <a:lumMod val="50000"/>
                  </a:schemeClr>
                </a:solidFill>
              </a:rPr>
              <a:t>Sample MOUs that can spell out how each party will behave in efforts to house people with significant barriers to housing.</a:t>
            </a:r>
          </a:p>
          <a:p>
            <a:r>
              <a:rPr lang="en-US" sz="2400" dirty="0">
                <a:solidFill>
                  <a:schemeClr val="accent1">
                    <a:lumMod val="50000"/>
                  </a:schemeClr>
                </a:solidFill>
              </a:rPr>
              <a:t>Provide a venue for problem-solving: the case managers cell phone; a centralized hotline; a pipeline to service provider agency leadership; free neutral mediation. </a:t>
            </a:r>
          </a:p>
        </p:txBody>
      </p:sp>
      <p:pic>
        <p:nvPicPr>
          <p:cNvPr id="5" name="Picture 4"/>
          <p:cNvPicPr>
            <a:picLocks noChangeAspect="1"/>
          </p:cNvPicPr>
          <p:nvPr/>
        </p:nvPicPr>
        <p:blipFill>
          <a:blip r:embed="rId2"/>
          <a:stretch>
            <a:fillRect/>
          </a:stretch>
        </p:blipFill>
        <p:spPr>
          <a:xfrm>
            <a:off x="7508642" y="3429000"/>
            <a:ext cx="4683357" cy="2826026"/>
          </a:xfrm>
          <a:prstGeom prst="rect">
            <a:avLst/>
          </a:prstGeom>
        </p:spPr>
      </p:pic>
    </p:spTree>
    <p:extLst>
      <p:ext uri="{BB962C8B-B14F-4D97-AF65-F5344CB8AC3E}">
        <p14:creationId xmlns:p14="http://schemas.microsoft.com/office/powerpoint/2010/main" val="232904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255" y="46383"/>
            <a:ext cx="7121319" cy="1371600"/>
          </a:xfrm>
        </p:spPr>
        <p:txBody>
          <a:bodyPr/>
          <a:lstStyle/>
          <a:p>
            <a:r>
              <a:rPr lang="en-US" dirty="0"/>
              <a:t>Incentives for landlords</a:t>
            </a:r>
          </a:p>
        </p:txBody>
      </p:sp>
      <p:sp>
        <p:nvSpPr>
          <p:cNvPr id="3" name="Content Placeholder 2"/>
          <p:cNvSpPr>
            <a:spLocks noGrp="1"/>
          </p:cNvSpPr>
          <p:nvPr>
            <p:ph idx="1"/>
          </p:nvPr>
        </p:nvSpPr>
        <p:spPr>
          <a:xfrm>
            <a:off x="530087" y="2360037"/>
            <a:ext cx="10721009" cy="4451580"/>
          </a:xfrm>
        </p:spPr>
        <p:txBody>
          <a:bodyPr>
            <a:normAutofit/>
          </a:bodyPr>
          <a:lstStyle/>
          <a:p>
            <a:pPr marL="0" indent="0">
              <a:buNone/>
            </a:pPr>
            <a:r>
              <a:rPr lang="en-US" sz="2400" dirty="0">
                <a:solidFill>
                  <a:schemeClr val="accent1">
                    <a:lumMod val="50000"/>
                  </a:schemeClr>
                </a:solidFill>
              </a:rPr>
              <a:t>Meaningful incentives might include:</a:t>
            </a:r>
          </a:p>
          <a:p>
            <a:r>
              <a:rPr lang="en-US" sz="2400" dirty="0">
                <a:solidFill>
                  <a:schemeClr val="accent1">
                    <a:lumMod val="50000"/>
                  </a:schemeClr>
                </a:solidFill>
              </a:rPr>
              <a:t>Access to a risk mitigation fund that can pay for emergency repairs.</a:t>
            </a:r>
          </a:p>
          <a:p>
            <a:r>
              <a:rPr lang="en-US" sz="2400" dirty="0">
                <a:solidFill>
                  <a:schemeClr val="accent1">
                    <a:lumMod val="50000"/>
                  </a:schemeClr>
                </a:solidFill>
              </a:rPr>
              <a:t>Have the capacity to make small emergency repairs with no fuss for the landlord.</a:t>
            </a:r>
          </a:p>
          <a:p>
            <a:r>
              <a:rPr lang="en-US" sz="2400" dirty="0">
                <a:solidFill>
                  <a:schemeClr val="accent1">
                    <a:lumMod val="50000"/>
                  </a:schemeClr>
                </a:solidFill>
              </a:rPr>
              <a:t>Provide make-ready services if tenant leaves prior to lease.</a:t>
            </a:r>
          </a:p>
          <a:p>
            <a:r>
              <a:rPr lang="en-US" sz="2400" dirty="0">
                <a:solidFill>
                  <a:schemeClr val="accent1">
                    <a:lumMod val="50000"/>
                  </a:schemeClr>
                </a:solidFill>
              </a:rPr>
              <a:t>Train staff to conduct inspections (see next slide)</a:t>
            </a:r>
          </a:p>
          <a:p>
            <a:r>
              <a:rPr lang="en-US" sz="2400" dirty="0">
                <a:solidFill>
                  <a:schemeClr val="accent1">
                    <a:lumMod val="50000"/>
                  </a:schemeClr>
                </a:solidFill>
              </a:rPr>
              <a:t>Provide funds for tenant start-up including deposits; have some funds available to hold a unit while arrangements are finalized.</a:t>
            </a:r>
          </a:p>
        </p:txBody>
      </p:sp>
      <p:pic>
        <p:nvPicPr>
          <p:cNvPr id="5" name="Picture 4"/>
          <p:cNvPicPr>
            <a:picLocks noChangeAspect="1"/>
          </p:cNvPicPr>
          <p:nvPr/>
        </p:nvPicPr>
        <p:blipFill>
          <a:blip r:embed="rId2"/>
          <a:stretch>
            <a:fillRect/>
          </a:stretch>
        </p:blipFill>
        <p:spPr>
          <a:xfrm>
            <a:off x="1" y="0"/>
            <a:ext cx="3540056" cy="2360037"/>
          </a:xfrm>
          <a:prstGeom prst="rect">
            <a:avLst/>
          </a:prstGeom>
        </p:spPr>
      </p:pic>
    </p:spTree>
    <p:extLst>
      <p:ext uri="{BB962C8B-B14F-4D97-AF65-F5344CB8AC3E}">
        <p14:creationId xmlns:p14="http://schemas.microsoft.com/office/powerpoint/2010/main" val="319454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simple and easy</a:t>
            </a:r>
          </a:p>
        </p:txBody>
      </p:sp>
      <p:sp>
        <p:nvSpPr>
          <p:cNvPr id="3" name="Content Placeholder 2"/>
          <p:cNvSpPr>
            <a:spLocks noGrp="1"/>
          </p:cNvSpPr>
          <p:nvPr>
            <p:ph idx="1"/>
          </p:nvPr>
        </p:nvSpPr>
        <p:spPr>
          <a:xfrm>
            <a:off x="684212" y="685800"/>
            <a:ext cx="6400800" cy="5308600"/>
          </a:xfrm>
        </p:spPr>
        <p:txBody>
          <a:bodyPr>
            <a:noAutofit/>
          </a:bodyPr>
          <a:lstStyle/>
          <a:p>
            <a:pPr marL="0" indent="0">
              <a:buNone/>
            </a:pPr>
            <a:r>
              <a:rPr lang="en-US" sz="2400" dirty="0">
                <a:solidFill>
                  <a:schemeClr val="accent1">
                    <a:lumMod val="50000"/>
                  </a:schemeClr>
                </a:solidFill>
              </a:rPr>
              <a:t>At the system level, there are things you can work towards that will simplify landlord involvement. For example, you can work with your housing authority to set up user-friendly, step-by-step support for participation in the HCV program. This might include having the MH system pay for part time staff at the PHA that assist participating landlords in accessing the system and trouble-shooting. </a:t>
            </a:r>
          </a:p>
          <a:p>
            <a:pPr marL="0" indent="0">
              <a:buNone/>
            </a:pPr>
            <a:r>
              <a:rPr lang="en-US" sz="2400" dirty="0">
                <a:solidFill>
                  <a:schemeClr val="accent1">
                    <a:lumMod val="50000"/>
                  </a:schemeClr>
                </a:solidFill>
              </a:rPr>
              <a:t>Help the PHA with inspections of units.  With PHA agreement, oversight and training, housing quality inspections can be conducted by non-PHA staff. </a:t>
            </a:r>
          </a:p>
        </p:txBody>
      </p:sp>
      <p:sp>
        <p:nvSpPr>
          <p:cNvPr id="4" name="Text Placeholder 3"/>
          <p:cNvSpPr>
            <a:spLocks noGrp="1"/>
          </p:cNvSpPr>
          <p:nvPr>
            <p:ph type="body" sz="half" idx="2"/>
          </p:nvPr>
        </p:nvSpPr>
        <p:spPr>
          <a:xfrm>
            <a:off x="8800478" y="6172200"/>
            <a:ext cx="3657600" cy="863600"/>
          </a:xfrm>
        </p:spPr>
        <p:txBody>
          <a:bodyPr>
            <a:noAutofit/>
          </a:bodyPr>
          <a:lstStyle/>
          <a:p>
            <a:r>
              <a:rPr lang="en-US" sz="2200" b="1" i="1" dirty="0">
                <a:solidFill>
                  <a:schemeClr val="accent1">
                    <a:lumMod val="50000"/>
                  </a:schemeClr>
                </a:solidFill>
              </a:rPr>
              <a:t>Make it easy for people to do the right thing!</a:t>
            </a:r>
          </a:p>
        </p:txBody>
      </p:sp>
      <p:pic>
        <p:nvPicPr>
          <p:cNvPr id="5" name="Picture 4"/>
          <p:cNvPicPr>
            <a:picLocks noChangeAspect="1"/>
          </p:cNvPicPr>
          <p:nvPr/>
        </p:nvPicPr>
        <p:blipFill>
          <a:blip r:embed="rId2"/>
          <a:stretch>
            <a:fillRect/>
          </a:stretch>
        </p:blipFill>
        <p:spPr>
          <a:xfrm>
            <a:off x="7381461" y="2198493"/>
            <a:ext cx="3247817" cy="2432728"/>
          </a:xfrm>
          <a:prstGeom prst="rect">
            <a:avLst/>
          </a:prstGeom>
        </p:spPr>
      </p:pic>
    </p:spTree>
    <p:extLst>
      <p:ext uri="{BB962C8B-B14F-4D97-AF65-F5344CB8AC3E}">
        <p14:creationId xmlns:p14="http://schemas.microsoft.com/office/powerpoint/2010/main" val="319020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leasing </a:t>
            </a:r>
          </a:p>
        </p:txBody>
      </p:sp>
    </p:spTree>
    <p:extLst>
      <p:ext uri="{BB962C8B-B14F-4D97-AF65-F5344CB8AC3E}">
        <p14:creationId xmlns:p14="http://schemas.microsoft.com/office/powerpoint/2010/main" val="361689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Leasing</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1">
                    <a:lumMod val="50000"/>
                  </a:schemeClr>
                </a:solidFill>
              </a:rPr>
              <a:t>Master leasing is a strategy in which a governmental entity, a lead CoC agency or other community level  organization enters into an arrangement with one or more landlords.  That arrangement provides streamlined access to some number of units, and may allow the lease holder to control tenant selection.  </a:t>
            </a:r>
          </a:p>
          <a:p>
            <a:pPr marL="0" indent="0">
              <a:buNone/>
            </a:pPr>
            <a:r>
              <a:rPr lang="en-US" sz="2400" dirty="0">
                <a:solidFill>
                  <a:schemeClr val="accent1">
                    <a:lumMod val="50000"/>
                  </a:schemeClr>
                </a:solidFill>
              </a:rPr>
              <a:t>This helps address access to housing for people with housing barriers such as criminal convictions.</a:t>
            </a:r>
          </a:p>
        </p:txBody>
      </p:sp>
      <p:pic>
        <p:nvPicPr>
          <p:cNvPr id="4" name="Picture 3">
            <a:extLst>
              <a:ext uri="{FF2B5EF4-FFF2-40B4-BE49-F238E27FC236}">
                <a16:creationId xmlns:a16="http://schemas.microsoft.com/office/drawing/2014/main" id="{6E145B7B-46F1-403B-8BA3-7C1D6DD91B7F}"/>
              </a:ext>
            </a:extLst>
          </p:cNvPr>
          <p:cNvPicPr>
            <a:picLocks noChangeAspect="1"/>
          </p:cNvPicPr>
          <p:nvPr/>
        </p:nvPicPr>
        <p:blipFill>
          <a:blip r:embed="rId2"/>
          <a:stretch>
            <a:fillRect/>
          </a:stretch>
        </p:blipFill>
        <p:spPr>
          <a:xfrm>
            <a:off x="7694533" y="4006044"/>
            <a:ext cx="4497467" cy="2469642"/>
          </a:xfrm>
          <a:prstGeom prst="rect">
            <a:avLst/>
          </a:prstGeom>
        </p:spPr>
      </p:pic>
    </p:spTree>
    <p:extLst>
      <p:ext uri="{BB962C8B-B14F-4D97-AF65-F5344CB8AC3E}">
        <p14:creationId xmlns:p14="http://schemas.microsoft.com/office/powerpoint/2010/main" val="280165367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2378</Words>
  <Application>Microsoft Office PowerPoint</Application>
  <PresentationFormat>Widescreen</PresentationFormat>
  <Paragraphs>181</Paragraphs>
  <Slides>42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Slice</vt:lpstr>
      <vt:lpstr>Increasing access to housing </vt:lpstr>
      <vt:lpstr>Increasing access to existing housing</vt:lpstr>
      <vt:lpstr>Working with landlords</vt:lpstr>
      <vt:lpstr>Outreach to landlords</vt:lpstr>
      <vt:lpstr>Support for landlords</vt:lpstr>
      <vt:lpstr>Incentives for landlords</vt:lpstr>
      <vt:lpstr>Make it simple and easy</vt:lpstr>
      <vt:lpstr>Master leasing </vt:lpstr>
      <vt:lpstr>Master Leasing</vt:lpstr>
      <vt:lpstr>Master Leasing</vt:lpstr>
      <vt:lpstr>Master Leasing</vt:lpstr>
      <vt:lpstr>Improve housing search capacity</vt:lpstr>
      <vt:lpstr>Improve Housing search capacity</vt:lpstr>
      <vt:lpstr>Improve housing search capacity</vt:lpstr>
      <vt:lpstr>Housing search </vt:lpstr>
      <vt:lpstr>Resources for Affordable Housing</vt:lpstr>
      <vt:lpstr>Resources for Affordable Housing</vt:lpstr>
      <vt:lpstr>Resources for affordable housing </vt:lpstr>
      <vt:lpstr>HUD – Public Housing Agencies</vt:lpstr>
      <vt:lpstr>HUD – Public Housing Agencies</vt:lpstr>
      <vt:lpstr>HUD -  Consolidated Plan Resources</vt:lpstr>
      <vt:lpstr>HUD -  Consolidated Plan Resources</vt:lpstr>
      <vt:lpstr>HUD -  Consolidated Plan Resources</vt:lpstr>
      <vt:lpstr>HUD -  Consolidated Plan Resources</vt:lpstr>
      <vt:lpstr>HUD -  Consolidated Plan resources</vt:lpstr>
      <vt:lpstr>HUD -  Consolidated Plan resources Example from Virginia</vt:lpstr>
      <vt:lpstr>HUD Multi-family Inventory</vt:lpstr>
      <vt:lpstr>HUD Multi-family Inventory</vt:lpstr>
      <vt:lpstr>HUD 811 Program</vt:lpstr>
      <vt:lpstr>HUD Sec. 811 Program</vt:lpstr>
      <vt:lpstr>HUD 811 Program </vt:lpstr>
      <vt:lpstr>HUD 811 Program – example: texas</vt:lpstr>
      <vt:lpstr>Veteran’s Affairs Supportive Housing</vt:lpstr>
      <vt:lpstr>PowerPoint Presentation</vt:lpstr>
      <vt:lpstr>USDA Housing Resources</vt:lpstr>
      <vt:lpstr>USDA</vt:lpstr>
      <vt:lpstr>USDA: Find an Assisted Property</vt:lpstr>
      <vt:lpstr>USDA: Find an Assisted Property</vt:lpstr>
      <vt:lpstr>USDA: Find an Assisted Property</vt:lpstr>
      <vt:lpstr>Low Income Housing Tax Credits</vt:lpstr>
      <vt:lpstr>Low Income Housing Tax Credits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to housing</dc:title>
  <dc:creator>Ann Denton</dc:creator>
  <cp:lastModifiedBy>Ann Denton</cp:lastModifiedBy>
  <cp:revision>4</cp:revision>
  <dcterms:created xsi:type="dcterms:W3CDTF">2018-09-25T13:59:18Z</dcterms:created>
  <dcterms:modified xsi:type="dcterms:W3CDTF">2018-09-25T14:51:17Z</dcterms:modified>
</cp:coreProperties>
</file>