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0" r:id="rId3"/>
    <p:sldMasterId id="2147483732" r:id="rId4"/>
  </p:sldMasterIdLst>
  <p:notesMasterIdLst>
    <p:notesMasterId r:id="rId42"/>
  </p:notesMasterIdLst>
  <p:sldIdLst>
    <p:sldId id="285" r:id="rId5"/>
    <p:sldId id="322" r:id="rId6"/>
    <p:sldId id="300" r:id="rId7"/>
    <p:sldId id="323" r:id="rId8"/>
    <p:sldId id="324" r:id="rId9"/>
    <p:sldId id="292" r:id="rId10"/>
    <p:sldId id="316" r:id="rId11"/>
    <p:sldId id="334" r:id="rId12"/>
    <p:sldId id="317" r:id="rId13"/>
    <p:sldId id="318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13" r:id="rId33"/>
    <p:sldId id="331" r:id="rId34"/>
    <p:sldId id="329" r:id="rId35"/>
    <p:sldId id="320" r:id="rId36"/>
    <p:sldId id="319" r:id="rId37"/>
    <p:sldId id="321" r:id="rId38"/>
    <p:sldId id="327" r:id="rId39"/>
    <p:sldId id="335" r:id="rId40"/>
    <p:sldId id="30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77" autoAdjust="0"/>
    <p:restoredTop sz="79543" autoAdjust="0"/>
  </p:normalViewPr>
  <p:slideViewPr>
    <p:cSldViewPr snapToGrid="0">
      <p:cViewPr varScale="1">
        <p:scale>
          <a:sx n="59" d="100"/>
          <a:sy n="59" d="100"/>
        </p:scale>
        <p:origin x="7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D3E24-E444-4FCC-8853-325F117D1250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475BC-29DE-46B9-9A11-05FCF395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4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0246A10D-B8EF-804C-870E-4359745BD4CD}" type="slidenum">
              <a:rPr lang="en-US" altLang="en-US" sz="1200">
                <a:solidFill>
                  <a:srgbClr val="000000"/>
                </a:solidFill>
              </a:rPr>
              <a:pPr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9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39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03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24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9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56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95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65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72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06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2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513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76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44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03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27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85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05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62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49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49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78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70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SAMHSA SOAR TA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5BE15-58A9-40F7-B37B-9BBD8EB8CAF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68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093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07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SAMHSA SOAR TA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5BE15-58A9-40F7-B37B-9BBD8EB8CAFF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43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SAMHSA SOAR TA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5BE15-58A9-40F7-B37B-9BBD8EB8CAF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51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995">
              <a:defRPr/>
            </a:pPr>
            <a:r>
              <a:rPr lang="en-US" dirty="0" smtClean="0"/>
              <a:t>FBR x 12 </a:t>
            </a:r>
            <a:r>
              <a:rPr lang="en-US" dirty="0" err="1" smtClean="0"/>
              <a:t>mos</a:t>
            </a:r>
            <a:r>
              <a:rPr lang="en-US" dirty="0" smtClean="0"/>
              <a:t> x 12 </a:t>
            </a:r>
            <a:r>
              <a:rPr lang="en-US" dirty="0" err="1" smtClean="0"/>
              <a:t>mos</a:t>
            </a:r>
            <a:r>
              <a:rPr lang="en-US" dirty="0" smtClean="0"/>
              <a:t> x</a:t>
            </a:r>
            <a:r>
              <a:rPr lang="en-US" baseline="0" dirty="0" smtClean="0"/>
              <a:t> </a:t>
            </a:r>
            <a:r>
              <a:rPr lang="en-US" dirty="0" smtClean="0"/>
              <a:t>cumulative approvals (initial + appeal)</a:t>
            </a:r>
            <a:r>
              <a:rPr lang="en-US" baseline="0" dirty="0" smtClean="0"/>
              <a:t> </a:t>
            </a:r>
            <a:endParaRPr lang="en-US" dirty="0" smtClean="0"/>
          </a:p>
          <a:p>
            <a:pPr defTabSz="922995">
              <a:defRPr/>
            </a:pPr>
            <a:r>
              <a:rPr lang="en-US" dirty="0" smtClean="0"/>
              <a:t>$735 (2017) x 12 mos.</a:t>
            </a:r>
            <a:r>
              <a:rPr lang="en-US" baseline="0" dirty="0" smtClean="0"/>
              <a:t> </a:t>
            </a:r>
            <a:r>
              <a:rPr lang="en-US" baseline="0" smtClean="0"/>
              <a:t>x </a:t>
            </a:r>
            <a:r>
              <a:rPr lang="en-US" smtClean="0"/>
              <a:t>40,311 approvals = $355,543,020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8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SAMHSA SOAR TA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5BE15-58A9-40F7-B37B-9BBD8EB8CA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96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ヒラギノ角ゴ Pro W3" pitchFamily="-1" charset="-128"/>
                <a:cs typeface="+mn-cs"/>
              </a:rPr>
              <a:t>Compares to 10-15 percent for unassisted applications from people who are homeless and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28.5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 for all applicants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48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0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02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A04E-3C7C-4FBD-B92F-C69FC2C5EBC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3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SAMHSA SOAR Technical Assistance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828A-7854-4FDC-B326-A6C6AFF85F3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97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SAMHSA SOAR Technical Assistance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828A-7854-4FDC-B326-A6C6AFF85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1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SAMHSA SOAR Technical Assistance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828A-7854-4FDC-B326-A6C6AFF85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8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DF33BF50-97C7-4A61-BF9D-5DF49DF9E58F" descr="8319B7E3-74A7-4122-BF0E-71E2493049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722"/>
            <a:ext cx="2954337" cy="88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7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40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01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257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85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3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5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44C890-87C5-4AC6-97E4-AD9FAE94FCDF}" type="slidenum">
              <a:rPr lang="en-US" smtClean="0">
                <a:solidFill>
                  <a:srgbClr val="344068"/>
                </a:solidFill>
              </a:rPr>
              <a:pPr/>
              <a:t>‹#›</a:t>
            </a:fld>
            <a:endParaRPr lang="en-US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j-lt"/>
              </a:defRPr>
            </a:lvl1pPr>
            <a:lvl2pPr marL="685800" indent="-241300">
              <a:buFont typeface="Wingdings" panose="05000000000000000000" pitchFamily="2" charset="2"/>
              <a:buChar char="§"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30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81600"/>
            <a:ext cx="12188825" cy="167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-1" y="511759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899" y="5328356"/>
            <a:ext cx="10113645" cy="835427"/>
          </a:xfrm>
        </p:spPr>
        <p:txBody>
          <a:bodyPr tIns="0" bIns="0" anchor="b">
            <a:noAutofit/>
          </a:bodyPr>
          <a:lstStyle>
            <a:lvl1pPr>
              <a:defRPr sz="6600" b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-1"/>
            <a:ext cx="12191985" cy="511374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6195787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6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86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2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DF33BF50-97C7-4A61-BF9D-5DF49DF9E58F" descr="8319B7E3-74A7-4122-BF0E-71E2493049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722"/>
            <a:ext cx="2954337" cy="88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8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14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65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75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8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81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8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SAMHSA SOAR Technical Assistance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828A-7854-4FDC-B326-A6C6AFF85F3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648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44C890-87C5-4AC6-97E4-AD9FAE94FCDF}" type="slidenum">
              <a:rPr lang="en-US" smtClean="0">
                <a:solidFill>
                  <a:srgbClr val="344068"/>
                </a:solidFill>
              </a:rPr>
              <a:pPr/>
              <a:t>‹#›</a:t>
            </a:fld>
            <a:endParaRPr lang="en-US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9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81600"/>
            <a:ext cx="12188825" cy="167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-1" y="511759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899" y="5328356"/>
            <a:ext cx="10113645" cy="835427"/>
          </a:xfrm>
        </p:spPr>
        <p:txBody>
          <a:bodyPr tIns="0" bIns="0" anchor="b">
            <a:noAutofit/>
          </a:bodyPr>
          <a:lstStyle>
            <a:lvl1pPr>
              <a:defRPr sz="6600" b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-1"/>
            <a:ext cx="12191985" cy="511374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6195787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04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10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55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DF33BF50-97C7-4A61-BF9D-5DF49DF9E58F" descr="8319B7E3-74A7-4122-BF0E-71E2493049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722"/>
            <a:ext cx="2954337" cy="88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7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2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207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0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5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7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5/9/2017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SAMHSA SOAR Technical Assistance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828A-7854-4FDC-B326-A6C6AFF85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46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7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44C890-87C5-4AC6-97E4-AD9FAE94FCDF}" type="slidenum">
              <a:rPr lang="en-US" smtClean="0">
                <a:solidFill>
                  <a:srgbClr val="344068"/>
                </a:solidFill>
              </a:rPr>
              <a:pPr/>
              <a:t>‹#›</a:t>
            </a:fld>
            <a:endParaRPr lang="en-US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81600"/>
            <a:ext cx="12188825" cy="167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-1" y="511759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899" y="5328356"/>
            <a:ext cx="10113645" cy="835427"/>
          </a:xfrm>
        </p:spPr>
        <p:txBody>
          <a:bodyPr tIns="0" bIns="0" anchor="b">
            <a:noAutofit/>
          </a:bodyPr>
          <a:lstStyle>
            <a:lvl1pPr>
              <a:defRPr sz="6600" b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-1"/>
            <a:ext cx="12191985" cy="511374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6195787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30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8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5/9/2017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SAMHSA SOAR Technical Assistance Center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828A-7854-4FDC-B326-A6C6AFF85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2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5/9/2017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SAMHSA SOAR Technical Assistance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828A-7854-4FDC-B326-A6C6AFF85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7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5/9/2017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SAMHSA SOAR Technical Assistance Center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828A-7854-4FDC-B326-A6C6AFF85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6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5/9/2017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344068"/>
                </a:solidFill>
              </a:rPr>
              <a:t>SAMHSA SOAR Technical Assistance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73828A-7854-4FDC-B326-A6C6AFF85F3D}" type="slidenum">
              <a:rPr lang="en-US" smtClean="0">
                <a:solidFill>
                  <a:srgbClr val="344068"/>
                </a:solidFill>
              </a:rPr>
              <a:pPr/>
              <a:t>‹#›</a:t>
            </a:fld>
            <a:endParaRPr lang="en-US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7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5/9/2017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SAMHSA SOAR Technical Assistance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828A-7854-4FDC-B326-A6C6AFF85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9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5/9/2017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SAMHSA SOAR Technical Assistance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273828A-7854-4FDC-B326-A6C6AFF85F3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4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2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1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FD215C-52F8-4DAA-AE53-820E0DA4A7A9}" type="datetimeFigureOut">
              <a:rPr lang="en-US" smtClean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044C890-87C5-4AC6-97E4-AD9FAE94FC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soarworks.prainc.com/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hyperlink" Target="mailto:soar@prainc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63" y="1250950"/>
            <a:ext cx="10198100" cy="307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  <a:ea typeface="ＭＳ Ｐゴシック" charset="0"/>
                <a:cs typeface="+mj-cs"/>
              </a:rPr>
              <a:t>SOAR For Children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138" y="4456113"/>
            <a:ext cx="10036175" cy="1738312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en-US" sz="2100" b="1" dirty="0">
                <a:solidFill>
                  <a:schemeClr val="accent2"/>
                </a:solidFill>
                <a:latin typeface="+mn-lt"/>
                <a:ea typeface="ヒラギノ角ゴ Pro W3" pitchFamily="-84" charset="-128"/>
                <a:cs typeface="+mn-cs"/>
              </a:rPr>
              <a:t>Presented BY: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en-US" sz="2100" dirty="0">
                <a:solidFill>
                  <a:schemeClr val="accent2"/>
                </a:solidFill>
                <a:ea typeface="ヒラギノ角ゴ Pro W3" pitchFamily="-84" charset="-128"/>
                <a:cs typeface="+mn-cs"/>
              </a:rPr>
              <a:t>SAMHSA SOAR Technical Assistance Center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en-US" sz="2100" dirty="0">
                <a:solidFill>
                  <a:schemeClr val="accent2"/>
                </a:solidFill>
                <a:ea typeface="ヒラギノ角ゴ Pro W3" pitchFamily="-84" charset="-128"/>
                <a:cs typeface="+mn-cs"/>
              </a:rPr>
              <a:t>Policy Research Associates, Inc.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en-US" sz="2100" dirty="0">
              <a:solidFill>
                <a:schemeClr val="accent2"/>
              </a:solidFill>
              <a:latin typeface="+mn-lt"/>
              <a:ea typeface="ヒラギノ角ゴ Pro W3" pitchFamily="-84" charset="-128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en-US" sz="2100" b="1" dirty="0">
                <a:solidFill>
                  <a:schemeClr val="accent2"/>
                </a:solidFill>
                <a:latin typeface="+mn-lt"/>
                <a:ea typeface="ヒラギノ角ゴ Pro W3" pitchFamily="-84" charset="-128"/>
                <a:cs typeface="+mn-cs"/>
              </a:rPr>
              <a:t>Under Contract TO: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en-US" sz="2100" dirty="0">
                <a:solidFill>
                  <a:schemeClr val="accent2"/>
                </a:solidFill>
                <a:ea typeface="ヒラギノ角ゴ Pro W3" pitchFamily="-84" charset="-128"/>
                <a:cs typeface="+mn-cs"/>
              </a:rPr>
              <a:t>Substance Abuse and Mental Health Services Administration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en-US" sz="2100" dirty="0">
                <a:solidFill>
                  <a:schemeClr val="accent2"/>
                </a:solidFill>
                <a:ea typeface="ヒラギノ角ゴ Pro W3" pitchFamily="-84" charset="-128"/>
                <a:cs typeface="+mn-cs"/>
              </a:rPr>
              <a:t>U.S. Department of Health and Human Services</a:t>
            </a:r>
            <a:endParaRPr lang="en-US" sz="2100" dirty="0">
              <a:solidFill>
                <a:schemeClr val="accent2"/>
              </a:solidFill>
              <a:ea typeface="+mn-ea"/>
              <a:cs typeface="+mn-cs"/>
            </a:endParaRPr>
          </a:p>
          <a:p>
            <a:pPr eaLnBrk="1" fontAlgn="auto" hangingPunct="1">
              <a:lnSpc>
                <a:spcPct val="80000"/>
              </a:lnSpc>
              <a:buFont typeface="Calibri" panose="020F0502020204030204" pitchFamily="34" charset="0"/>
              <a:buNone/>
              <a:defRPr/>
            </a:pPr>
            <a:endParaRPr lang="en-US" dirty="0">
              <a:solidFill>
                <a:schemeClr val="accent2"/>
              </a:solidFill>
              <a:ea typeface="ヒラギノ角ゴ Pro W3" pitchFamily="-84" charset="-128"/>
              <a:cs typeface="+mn-cs"/>
            </a:endParaRPr>
          </a:p>
          <a:p>
            <a:pPr eaLnBrk="1" fontAlgn="auto" hangingPunct="1">
              <a:buFont typeface="Calibri" panose="020F0502020204030204" pitchFamily="34" charset="0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4" name="Picture 3" descr="SAMHSA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6" y="279400"/>
            <a:ext cx="7430429" cy="2046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01" y="-425833"/>
            <a:ext cx="6065120" cy="46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61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/>
              <a:t>Sequential Evaluation for Children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66" y="1845737"/>
            <a:ext cx="6727613" cy="4774009"/>
          </a:xfrm>
        </p:spPr>
        <p:txBody>
          <a:bodyPr>
            <a:noAutofit/>
          </a:bodyPr>
          <a:lstStyle/>
          <a:p>
            <a:pPr marL="233351" indent="-233351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800" dirty="0" smtClean="0">
              <a:solidFill>
                <a:schemeClr val="bg2">
                  <a:lumMod val="25000"/>
                </a:schemeClr>
              </a:solidFill>
              <a:latin typeface="+mj-lt"/>
              <a:ea typeface="ヒラギノ角ゴ Pro W3" pitchFamily="-1" charset="-128"/>
            </a:endParaRPr>
          </a:p>
          <a:p>
            <a:pPr marL="233351" indent="-233351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2" y="220669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803293"/>
            <a:ext cx="8348979" cy="430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/>
              <a:t>Overarching Question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endParaRPr lang="en-US" altLang="en-US" sz="44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r>
              <a:rPr lang="en-US" altLang="en-US" sz="4400" dirty="0" smtClean="0">
                <a:solidFill>
                  <a:schemeClr val="tx1"/>
                </a:solidFill>
              </a:rPr>
              <a:t>How </a:t>
            </a:r>
            <a:r>
              <a:rPr lang="en-US" altLang="en-US" sz="4400" dirty="0">
                <a:solidFill>
                  <a:schemeClr val="tx1"/>
                </a:solidFill>
              </a:rPr>
              <a:t>does the child’s functional abilities compare to the functional abilities of a child of the same age who does not have the physical and/or mental impairments?</a:t>
            </a: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2" y="220669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/>
              <a:t>General Guidelines for Practice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endParaRPr lang="en-US" altLang="en-US" sz="4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altLang="en-US" sz="4400" dirty="0" smtClean="0">
                <a:solidFill>
                  <a:schemeClr val="tx1"/>
                </a:solidFill>
              </a:rPr>
              <a:t>SSA must consider all relevant information- both medical and non-medical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altLang="en-US" sz="4400" dirty="0" smtClean="0">
                <a:solidFill>
                  <a:schemeClr val="tx1"/>
                </a:solidFill>
              </a:rPr>
              <a:t>But must have some evidence of a medically determinable impairment</a:t>
            </a:r>
            <a:endParaRPr lang="en-US" altLang="en-US" sz="4400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2" y="220669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2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/>
              <a:t>Acceptable Medical Sources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r>
              <a:rPr lang="en-US" altLang="en-US" sz="2800" dirty="0" smtClean="0">
                <a:solidFill>
                  <a:schemeClr val="tx2"/>
                </a:solidFill>
              </a:rPr>
              <a:t>Licensed </a:t>
            </a:r>
            <a:r>
              <a:rPr lang="en-US" altLang="en-US" sz="2800" dirty="0">
                <a:solidFill>
                  <a:schemeClr val="tx2"/>
                </a:solidFill>
              </a:rPr>
              <a:t>physicians (medical or osteopathic </a:t>
            </a:r>
            <a:r>
              <a:rPr lang="en-US" altLang="en-US" sz="2800" dirty="0" smtClean="0">
                <a:solidFill>
                  <a:schemeClr val="tx2"/>
                </a:solidFill>
              </a:rPr>
              <a:t>doctors)</a:t>
            </a:r>
          </a:p>
          <a:p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Licensed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or certified psychologists (including school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psychologists)</a:t>
            </a:r>
          </a:p>
          <a:p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Licensed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optometrists (for the measurement of visual acuity and visual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fields)</a:t>
            </a:r>
          </a:p>
          <a:p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ualified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speech-language pathologists (for purposes of establishing speech or language impairment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only)</a:t>
            </a:r>
          </a:p>
          <a:p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Physical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Occupational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, &amp;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Rehabilitation therapists</a:t>
            </a:r>
          </a:p>
          <a:p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Advanced Nurse Practitioners and DO’s</a:t>
            </a: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2" y="220669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Does the child need extra help?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r>
              <a:rPr lang="en-US" altLang="en-US" sz="2800" dirty="0">
                <a:solidFill>
                  <a:schemeClr val="tx2"/>
                </a:solidFill>
              </a:rPr>
              <a:t>More help than a child of the same age without an impairment would need</a:t>
            </a:r>
          </a:p>
          <a:p>
            <a:endParaRPr lang="en-US" altLang="en-US" sz="2800" dirty="0">
              <a:solidFill>
                <a:schemeClr val="tx2"/>
              </a:solidFill>
            </a:endParaRPr>
          </a:p>
          <a:p>
            <a:r>
              <a:rPr lang="en-US" altLang="en-US" sz="2800" dirty="0">
                <a:solidFill>
                  <a:schemeClr val="tx2"/>
                </a:solidFill>
              </a:rPr>
              <a:t>Nature and extent of any adaptations</a:t>
            </a:r>
          </a:p>
          <a:p>
            <a:pPr marL="0" indent="0">
              <a:buNone/>
            </a:pPr>
            <a:r>
              <a:rPr lang="en-US" altLang="en-US" sz="2800" dirty="0" smtClean="0">
                <a:solidFill>
                  <a:schemeClr val="tx2"/>
                </a:solidFill>
              </a:rPr>
              <a:t>(</a:t>
            </a:r>
            <a:r>
              <a:rPr lang="en-US" altLang="en-US" sz="2800" dirty="0">
                <a:solidFill>
                  <a:schemeClr val="tx2"/>
                </a:solidFill>
              </a:rPr>
              <a:t>i.e., necessary assistive devices or technology)</a:t>
            </a:r>
          </a:p>
          <a:p>
            <a:pPr marL="0" indent="0"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2" y="220669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Focus on: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2" y="220669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9086" y="1975757"/>
            <a:ext cx="103310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Focus on whether there are factors present which mask the functional limitations or which cause or exacerbate the functional limitations.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altLang="en-US" sz="28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solidFill>
                  <a:schemeClr val="tx2"/>
                </a:solidFill>
              </a:rPr>
              <a:t>Focus </a:t>
            </a:r>
            <a:r>
              <a:rPr lang="en-US" altLang="en-US" sz="2800" dirty="0">
                <a:solidFill>
                  <a:schemeClr val="tx2"/>
                </a:solidFill>
              </a:rPr>
              <a:t>on the standard of comparison (ex. special education teacher stating that the  child is doing well – as compared to what one would expect of this child, as compared to other children in the special education class, or as compared to children who do not have impairments)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Must also consider: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2" y="220669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0937" y="1914650"/>
            <a:ext cx="1033108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Impact of limitations and/or chronic illness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 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 Effects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of treatment, including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medications side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effects (</a:t>
            </a:r>
            <a:r>
              <a:rPr lang="en-US" altLang="en-US" sz="2800" dirty="0" err="1">
                <a:solidFill>
                  <a:schemeClr val="tx2"/>
                </a:solidFill>
                <a:cs typeface="Times New Roman" panose="02020603050405020304" pitchFamily="18" charset="0"/>
              </a:rPr>
              <a:t>eg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.: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 	drowsiness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, nervousness, pain, nausea, impact on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  	appetite)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requency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of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treatment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How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long the child will need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treatment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Does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treatment interfere with the child’s  participation in typical  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activities</a:t>
            </a: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5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/>
              <a:t>Does the child need a structured or supportive setting?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57" y="1847556"/>
            <a:ext cx="10858499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62230" y="5819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4786" y="1737360"/>
            <a:ext cx="10727869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chemeClr val="tx2"/>
                </a:solidFill>
              </a:rPr>
              <a:t>Structured </a:t>
            </a:r>
            <a:r>
              <a:rPr lang="en-US" altLang="en-US" sz="2800" b="1" dirty="0">
                <a:solidFill>
                  <a:schemeClr val="tx2"/>
                </a:solidFill>
              </a:rPr>
              <a:t>or 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Supportive </a:t>
            </a:r>
            <a:r>
              <a:rPr lang="en-US" altLang="en-US" sz="2800" b="1" dirty="0">
                <a:solidFill>
                  <a:schemeClr val="tx2"/>
                </a:solidFill>
              </a:rPr>
              <a:t>setting as follows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endParaRPr lang="en-US" altLang="en-US" sz="28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  <a:cs typeface="Times New Roman" panose="02020603050405020304" pitchFamily="18" charset="0"/>
              </a:rPr>
              <a:t>• 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the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child’s home in which family members or other people (nurses or home health workers) make adjustments to accommodate the child’s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impairments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 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the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child’ classroom in school, whether it is a regular education classroom in which the child is accommodated or a special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classroom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 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a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residential facility or school where the child lives for a period of time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/>
            </a:r>
            <a:br>
              <a:rPr lang="en-US" altLang="en-US" sz="2400" dirty="0"/>
            </a:b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Structured or Supportive Setting cont’d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9281" y="2038321"/>
            <a:ext cx="103310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REMEMBER SUCH STRUCTURED OR SUPPORTIVE SETTINGS MAY MINIMIZE SIGNS AND SYMPTOMS OF CHILD’S </a:t>
            </a:r>
            <a:r>
              <a:rPr lang="en-US" altLang="en-US" sz="28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IMPAIRMENTS</a:t>
            </a: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SSA should assess the child’s need for a structured setting and the degree of limitation in functioning he/she would have outside the structured setting. 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Even if child is able to function adequately in the structured or supportive setting, SSA must consider how the child would function in other settings and whether he/she would continue to function at an adequate level without the structured or supportive setting.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/>
            </a:r>
            <a:br>
              <a:rPr lang="en-US" altLang="en-US" sz="2400" dirty="0"/>
            </a:b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Unusual Settings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9281" y="2038321"/>
            <a:ext cx="103310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SSA recognizes that children may behave and perform differently in unusual settings (i.e., testing or one-on-one situations), but that this behavior should not be relied upon in isolation in determining the severity of functional limitations.  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altLang="en-US" sz="28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Must look to typical </a:t>
            </a:r>
            <a:r>
              <a:rPr lang="en-US" altLang="en-US" sz="2800" dirty="0" smtClean="0">
                <a:solidFill>
                  <a:schemeClr val="tx2"/>
                </a:solidFill>
              </a:rPr>
              <a:t>behavior</a:t>
            </a:r>
            <a:endParaRPr lang="en-US" altLang="en-US" sz="2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/>
              <a:t/>
            </a:r>
            <a:br>
              <a:rPr lang="en-US" altLang="en-US" sz="2400" dirty="0"/>
            </a:b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What is SOAR?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05000"/>
            <a:ext cx="10058400" cy="4179994"/>
          </a:xfrm>
        </p:spPr>
        <p:txBody>
          <a:bodyPr>
            <a:normAutofit fontScale="92500" lnSpcReduction="10000"/>
          </a:bodyPr>
          <a:lstStyle/>
          <a:p>
            <a:pPr marL="228600" indent="-228600">
              <a:spcBef>
                <a:spcPts val="18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3000" dirty="0">
                <a:latin typeface="+mj-lt"/>
              </a:rPr>
              <a:t>A model for assisting </a:t>
            </a:r>
            <a:r>
              <a:rPr lang="en-US" sz="3000" dirty="0" smtClean="0">
                <a:latin typeface="+mj-lt"/>
              </a:rPr>
              <a:t>eligible individuals </a:t>
            </a:r>
            <a:r>
              <a:rPr lang="en-US" sz="3000" dirty="0">
                <a:latin typeface="+mj-lt"/>
              </a:rPr>
              <a:t>to apply for </a:t>
            </a:r>
            <a:r>
              <a:rPr lang="en-US" sz="3000" dirty="0" smtClean="0">
                <a:latin typeface="+mj-lt"/>
              </a:rPr>
              <a:t>Supplemental Security Income (SSI) and Social Security Disability Insurance (SSDI)</a:t>
            </a:r>
            <a:endParaRPr lang="en-US" sz="3000" dirty="0">
              <a:latin typeface="+mj-lt"/>
            </a:endParaRPr>
          </a:p>
          <a:p>
            <a:pPr marL="228600" indent="-228600">
              <a:spcBef>
                <a:spcPts val="18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+mj-lt"/>
              </a:rPr>
              <a:t>For individuals </a:t>
            </a:r>
            <a:r>
              <a:rPr lang="en-US" sz="3000" dirty="0">
                <a:latin typeface="+mj-lt"/>
              </a:rPr>
              <a:t>who are experiencing or at-risk of </a:t>
            </a:r>
            <a:r>
              <a:rPr lang="en-US" sz="3000" dirty="0" smtClean="0">
                <a:latin typeface="+mj-lt"/>
              </a:rPr>
              <a:t>homelessness and have a serious mental illness, co-occurring </a:t>
            </a:r>
            <a:r>
              <a:rPr lang="en-US" sz="3000" dirty="0">
                <a:latin typeface="+mj-lt"/>
              </a:rPr>
              <a:t>substance use </a:t>
            </a:r>
            <a:r>
              <a:rPr lang="en-US" sz="3000" dirty="0" smtClean="0">
                <a:latin typeface="+mj-lt"/>
              </a:rPr>
              <a:t>disorder, or other physical disabilities</a:t>
            </a:r>
          </a:p>
          <a:p>
            <a:pPr marL="228600" indent="-228600">
              <a:spcBef>
                <a:spcPts val="18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+mj-lt"/>
              </a:rPr>
              <a:t>Sponsored </a:t>
            </a:r>
            <a:r>
              <a:rPr lang="en-US" sz="3000" dirty="0">
                <a:latin typeface="+mj-lt"/>
              </a:rPr>
              <a:t>by the Substance Abuse and Mental </a:t>
            </a:r>
            <a:r>
              <a:rPr lang="en-US" sz="3000" dirty="0" smtClean="0">
                <a:latin typeface="+mj-lt"/>
              </a:rPr>
              <a:t>Health </a:t>
            </a:r>
            <a:r>
              <a:rPr lang="en-US" sz="3000" dirty="0">
                <a:latin typeface="+mj-lt"/>
              </a:rPr>
              <a:t>Services </a:t>
            </a:r>
            <a:r>
              <a:rPr lang="en-US" sz="3000" dirty="0" smtClean="0">
                <a:latin typeface="+mj-lt"/>
              </a:rPr>
              <a:t> Administration </a:t>
            </a:r>
            <a:r>
              <a:rPr lang="en-US" sz="3000" dirty="0">
                <a:latin typeface="+mj-lt"/>
              </a:rPr>
              <a:t>(SAMHSA) in collaboration with </a:t>
            </a:r>
            <a:r>
              <a:rPr lang="en-US" sz="3000" dirty="0" smtClean="0">
                <a:latin typeface="+mj-lt"/>
              </a:rPr>
              <a:t>the Social Security Administration (SSA) </a:t>
            </a:r>
            <a:r>
              <a:rPr lang="en-US" sz="3000" dirty="0">
                <a:latin typeface="+mj-lt"/>
              </a:rPr>
              <a:t>since 2005</a:t>
            </a:r>
          </a:p>
          <a:p>
            <a:pPr marL="228600" indent="-228600">
              <a:spcBef>
                <a:spcPts val="18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+mj-lt"/>
              </a:rPr>
              <a:t>All </a:t>
            </a:r>
            <a:r>
              <a:rPr lang="en-US" sz="3000" dirty="0">
                <a:latin typeface="+mj-lt"/>
              </a:rPr>
              <a:t>50 </a:t>
            </a:r>
            <a:r>
              <a:rPr lang="en-US" sz="3000" dirty="0" smtClean="0">
                <a:latin typeface="+mj-lt"/>
              </a:rPr>
              <a:t>states and Washington D.C. currently participate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0" y="220670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Is the child receiving special education or early intervention services?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9281" y="2038321"/>
            <a:ext cx="10331086" cy="382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u="sng" dirty="0">
                <a:solidFill>
                  <a:schemeClr val="tx2"/>
                </a:solidFill>
              </a:rPr>
              <a:t>Useful School Records:</a:t>
            </a:r>
          </a:p>
          <a:p>
            <a:r>
              <a:rPr lang="en-US" altLang="en-US" sz="2800" dirty="0">
                <a:solidFill>
                  <a:schemeClr val="tx2"/>
                </a:solidFill>
              </a:rPr>
              <a:t>	 </a:t>
            </a: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	Referrals for evaluations </a:t>
            </a:r>
          </a:p>
          <a:p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	 •	Evaluations and Reevaluations</a:t>
            </a:r>
          </a:p>
          <a:p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	 •	IEPs or IFSPs</a:t>
            </a:r>
          </a:p>
          <a:p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	 •	Progress updates</a:t>
            </a:r>
          </a:p>
          <a:p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	 •	IEPs are reviewed annually</a:t>
            </a:r>
          </a:p>
          <a:p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/>
            </a:r>
            <a:br>
              <a:rPr lang="en-US" altLang="en-US" sz="2400" dirty="0"/>
            </a:b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Requesting school records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29" y="1911330"/>
            <a:ext cx="10567851" cy="47084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  <a:endParaRPr lang="en-US" alt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9281" y="2038321"/>
            <a:ext cx="10331086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</a:rPr>
              <a:t>Request any, and all, records, including but not limited to:</a:t>
            </a:r>
          </a:p>
          <a:p>
            <a:pPr lvl="2">
              <a:lnSpc>
                <a:spcPct val="90000"/>
              </a:lnSpc>
            </a:pPr>
            <a:endParaRPr lang="en-US" altLang="en-US" sz="2800" dirty="0" smtClean="0">
              <a:solidFill>
                <a:schemeClr val="tx2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tx2"/>
                </a:solidFill>
              </a:rPr>
              <a:t>Report </a:t>
            </a:r>
            <a:r>
              <a:rPr lang="en-US" altLang="en-US" sz="2800" dirty="0">
                <a:solidFill>
                  <a:schemeClr val="tx2"/>
                </a:solidFill>
              </a:rPr>
              <a:t>cards</a:t>
            </a:r>
          </a:p>
          <a:p>
            <a:pPr lvl="2"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</a:rPr>
              <a:t>Evaluations</a:t>
            </a:r>
          </a:p>
          <a:p>
            <a:pPr lvl="2"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</a:rPr>
              <a:t>IEPs</a:t>
            </a:r>
          </a:p>
          <a:p>
            <a:pPr lvl="2"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</a:rPr>
              <a:t>Incident or disciplinary reports</a:t>
            </a:r>
          </a:p>
          <a:p>
            <a:pPr lvl="2"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</a:rPr>
              <a:t>Progress reports</a:t>
            </a:r>
          </a:p>
          <a:p>
            <a:pPr lvl="2"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</a:rPr>
              <a:t>Therapy notes</a:t>
            </a:r>
          </a:p>
          <a:p>
            <a:pPr lvl="2"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</a:rPr>
              <a:t>Attendance records 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/>
            </a:r>
            <a:br>
              <a:rPr lang="en-US" altLang="en-US" sz="2800" dirty="0"/>
            </a:br>
            <a:endParaRPr lang="en-US" altLang="en-US" sz="28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0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Special Educ./Early Intervention cont’d: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57" y="1737361"/>
            <a:ext cx="10551523" cy="488238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9281" y="2038321"/>
            <a:ext cx="10331086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b="1" u="sng" dirty="0">
                <a:solidFill>
                  <a:schemeClr val="tx2"/>
                </a:solidFill>
              </a:rPr>
              <a:t>SSA must consider the info on a child’s</a:t>
            </a:r>
            <a:r>
              <a:rPr lang="en-US" altLang="en-US" sz="2400" b="1" u="sng" dirty="0" smtClean="0">
                <a:solidFill>
                  <a:schemeClr val="tx2"/>
                </a:solidFill>
              </a:rPr>
              <a:t>:</a:t>
            </a:r>
            <a:endParaRPr lang="en-US" altLang="en-US" sz="24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  <a:cs typeface="Times New Roman" panose="02020603050405020304" pitchFamily="18" charset="0"/>
              </a:rPr>
              <a:t>		•  </a:t>
            </a:r>
            <a:r>
              <a:rPr lang="en-US" altLang="en-US" sz="2400" dirty="0">
                <a:solidFill>
                  <a:schemeClr val="tx2"/>
                </a:solidFill>
              </a:rPr>
              <a:t>IFSP (0-3)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  <a:cs typeface="Times New Roman" panose="02020603050405020304" pitchFamily="18" charset="0"/>
              </a:rPr>
              <a:t>		•  </a:t>
            </a:r>
            <a:r>
              <a:rPr lang="en-US" altLang="en-US" sz="2400" dirty="0">
                <a:solidFill>
                  <a:schemeClr val="tx2"/>
                </a:solidFill>
              </a:rPr>
              <a:t>IEP (3-18, actually can be until 22nd </a:t>
            </a:r>
            <a:r>
              <a:rPr lang="en-US" altLang="en-US" sz="2400" dirty="0" err="1">
                <a:solidFill>
                  <a:schemeClr val="tx2"/>
                </a:solidFill>
              </a:rPr>
              <a:t>b’day</a:t>
            </a:r>
            <a:r>
              <a:rPr lang="en-US" altLang="en-US" sz="2400" dirty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altLang="en-US" sz="2400" b="1" u="sng" dirty="0">
                <a:solidFill>
                  <a:schemeClr val="tx2"/>
                </a:solidFill>
              </a:rPr>
              <a:t>An IEP/IFSP has the following purposes</a:t>
            </a:r>
            <a:r>
              <a:rPr lang="en-US" altLang="en-US" sz="2400" b="1" u="sng" dirty="0" smtClean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endParaRPr lang="en-US" altLang="en-US" sz="24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</a:rPr>
              <a:t>		outline of educational program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</a:rPr>
              <a:t>		guide to teacher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</a:rPr>
              <a:t>		contract between parent and school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</a:rPr>
              <a:t>		measure of progress</a:t>
            </a:r>
            <a:endParaRPr lang="en-US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Early Intervention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280" y="2201416"/>
            <a:ext cx="10058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Assesses developmental delay in five functional areas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Areas are different than domains, but can be very useful in a functional equivalence argument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To be eligible for EI services, must have significant delay in at least one of the areas (40-50% delay or 2 or more standard deviations) or moderate delay in at least two of the areas (25% delay or 1.5 standard deviations below average)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Useful components of special education/early intervention records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7279" y="2090057"/>
            <a:ext cx="9908177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chemeClr val="tx2"/>
                </a:solidFill>
              </a:rPr>
              <a:t>Classification</a:t>
            </a:r>
          </a:p>
          <a:p>
            <a:pPr>
              <a:lnSpc>
                <a:spcPct val="90000"/>
              </a:lnSpc>
            </a:pPr>
            <a:endParaRPr lang="en-US" altLang="en-US" sz="28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Type </a:t>
            </a:r>
            <a:r>
              <a:rPr lang="en-US" altLang="en-US" sz="2800" b="1" dirty="0">
                <a:solidFill>
                  <a:schemeClr val="tx2"/>
                </a:solidFill>
              </a:rPr>
              <a:t>of program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Related </a:t>
            </a:r>
            <a:r>
              <a:rPr lang="en-US" altLang="en-US" sz="2800" b="1" dirty="0">
                <a:solidFill>
                  <a:schemeClr val="tx2"/>
                </a:solidFill>
              </a:rPr>
              <a:t>services</a:t>
            </a:r>
            <a:r>
              <a:rPr lang="en-US" altLang="en-US" sz="2800" dirty="0">
                <a:solidFill>
                  <a:schemeClr val="tx2"/>
                </a:solidFill>
              </a:rPr>
              <a:t> (transportation, speech-language therapy, counseling, occupational therapy, physical therapy)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Evaluation </a:t>
            </a:r>
            <a:r>
              <a:rPr lang="en-US" altLang="en-US" sz="2800" b="1" dirty="0">
                <a:solidFill>
                  <a:schemeClr val="tx2"/>
                </a:solidFill>
              </a:rPr>
              <a:t>summaries, present levels of performance, strengths and weaknesses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b="1" dirty="0">
                <a:solidFill>
                  <a:schemeClr val="tx2"/>
                </a:solidFill>
              </a:rPr>
              <a:t> 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Annual </a:t>
            </a:r>
            <a:r>
              <a:rPr lang="en-US" altLang="en-US" sz="2800" b="1" dirty="0">
                <a:solidFill>
                  <a:schemeClr val="tx2"/>
                </a:solidFill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276890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Caution about using school and EI Records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280" y="2090057"/>
            <a:ext cx="100584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IEP/IFSP eligibility does not automatically equal SSA disability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en-US" sz="28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Records may not include diagnosis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en-US" sz="28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2"/>
                </a:solidFill>
              </a:rPr>
              <a:t>Report cards often contain A’s and B’s (need to question basis of comparison)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04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Functional Equivalence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5413" y="1911330"/>
            <a:ext cx="10074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20 C.F.R. 416.926a - </a:t>
            </a:r>
            <a:r>
              <a:rPr lang="en-US" altLang="en-US" sz="2800" dirty="0">
                <a:solidFill>
                  <a:schemeClr val="tx2"/>
                </a:solidFill>
              </a:rPr>
              <a:t>Functional equivalence is shown when an impairment or combination of impairments causes the same disabling functional limitations as those of a listed impairment.</a:t>
            </a:r>
          </a:p>
          <a:p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dirty="0">
                <a:solidFill>
                  <a:schemeClr val="tx2"/>
                </a:solidFill>
              </a:rPr>
              <a:t> 	Do not need to connect the functional limitations to any particular listing.</a:t>
            </a:r>
          </a:p>
          <a:p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dirty="0">
                <a:solidFill>
                  <a:schemeClr val="tx2"/>
                </a:solidFill>
              </a:rPr>
              <a:t> 	Basis for functional comparisons is with the activities of children the same age who do not have impairments.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5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94980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en-US" sz="4800" dirty="0"/>
              <a:t>Looks to answer the following questions: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2128084"/>
            <a:ext cx="103719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FontTx/>
              <a:buAutoNum type="arabicPeriod"/>
            </a:pPr>
            <a:r>
              <a:rPr lang="en-US" altLang="en-US" sz="2800" dirty="0">
                <a:solidFill>
                  <a:schemeClr val="tx2"/>
                </a:solidFill>
              </a:rPr>
              <a:t>What activities is the child able to perform?</a:t>
            </a:r>
          </a:p>
          <a:p>
            <a:pPr marL="609600" indent="-609600">
              <a:buFontTx/>
              <a:buAutoNum type="arabicPeriod" startAt="2"/>
            </a:pPr>
            <a:r>
              <a:rPr lang="en-US" altLang="en-US" sz="2800" dirty="0">
                <a:solidFill>
                  <a:schemeClr val="tx2"/>
                </a:solidFill>
              </a:rPr>
              <a:t>What activities is the child not able to perform?</a:t>
            </a:r>
          </a:p>
          <a:p>
            <a:pPr marL="609600" indent="-609600">
              <a:buFontTx/>
              <a:buAutoNum type="arabicPeriod" startAt="3"/>
            </a:pPr>
            <a:r>
              <a:rPr lang="en-US" altLang="en-US" sz="2800" dirty="0">
                <a:solidFill>
                  <a:schemeClr val="tx2"/>
                </a:solidFill>
              </a:rPr>
              <a:t>Which activities are limited or restricted?</a:t>
            </a:r>
          </a:p>
          <a:p>
            <a:pPr marL="609600" indent="-609600">
              <a:buFontTx/>
              <a:buAutoNum type="arabicPeriod" startAt="4"/>
            </a:pPr>
            <a:r>
              <a:rPr lang="en-US" altLang="en-US" sz="2800" dirty="0">
                <a:solidFill>
                  <a:schemeClr val="tx2"/>
                </a:solidFill>
              </a:rPr>
              <a:t>Where does the child have difficulty performing activities?</a:t>
            </a:r>
          </a:p>
          <a:p>
            <a:pPr marL="609600" indent="-609600">
              <a:buFontTx/>
              <a:buAutoNum type="arabicPeriod" startAt="5"/>
            </a:pPr>
            <a:r>
              <a:rPr lang="en-US" altLang="en-US" sz="2800" dirty="0">
                <a:solidFill>
                  <a:schemeClr val="tx2"/>
                </a:solidFill>
              </a:rPr>
              <a:t>Does the child have difficulty initiating, sustaining, or completing activities?</a:t>
            </a:r>
          </a:p>
          <a:p>
            <a:pPr marL="609600" indent="-609600"/>
            <a:r>
              <a:rPr lang="en-US" altLang="en-US" sz="2800" dirty="0">
                <a:solidFill>
                  <a:schemeClr val="tx2"/>
                </a:solidFill>
              </a:rPr>
              <a:t>6.	What kind of help does the child need?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94980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en-US" sz="4800" dirty="0"/>
              <a:t>Six </a:t>
            </a:r>
            <a:r>
              <a:rPr lang="en-US" altLang="en-US" sz="4800" dirty="0" smtClean="0"/>
              <a:t>Domains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7280" y="2128084"/>
            <a:ext cx="93366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Acquiring and Using Information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Attending </a:t>
            </a:r>
            <a:r>
              <a:rPr lang="en-US" alt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and Completing Tasks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Interacting </a:t>
            </a:r>
            <a:r>
              <a:rPr lang="en-US" alt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and Relating With Others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Moving </a:t>
            </a:r>
            <a:r>
              <a:rPr lang="en-US" alt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About and Manipulating Objects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Caring </a:t>
            </a:r>
            <a:r>
              <a:rPr lang="en-US" alt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for Yourself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Health </a:t>
            </a:r>
            <a:r>
              <a:rPr lang="en-US" alt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and Physical Well-Being</a:t>
            </a:r>
          </a:p>
        </p:txBody>
      </p:sp>
    </p:spTree>
    <p:extLst>
      <p:ext uri="{BB962C8B-B14F-4D97-AF65-F5344CB8AC3E}">
        <p14:creationId xmlns:p14="http://schemas.microsoft.com/office/powerpoint/2010/main" val="26968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94980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en-US" sz="4800" dirty="0"/>
              <a:t>Domains cont’d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94345" y="112633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279" y="2206320"/>
            <a:ext cx="1052866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</a:rPr>
              <a:t>Each of the domains, excluding health and physical well-being contains age-appropriate criteria for the following age groups</a:t>
            </a:r>
            <a:r>
              <a:rPr lang="en-US" altLang="en-US" sz="2800" dirty="0" smtClean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dirty="0">
                <a:solidFill>
                  <a:schemeClr val="tx2"/>
                </a:solidFill>
              </a:rPr>
              <a:t> Newborns and young infants (up to age 1)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dirty="0">
                <a:solidFill>
                  <a:schemeClr val="tx2"/>
                </a:solidFill>
              </a:rPr>
              <a:t> Older infants and toddlers (1 – 3)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dirty="0">
                <a:solidFill>
                  <a:schemeClr val="tx2"/>
                </a:solidFill>
              </a:rPr>
              <a:t> Preschool children (3 – 6)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dirty="0">
                <a:solidFill>
                  <a:schemeClr val="tx2"/>
                </a:solidFill>
              </a:rPr>
              <a:t> School age children (6 – 12)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tx2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sz="2800" dirty="0">
                <a:solidFill>
                  <a:schemeClr val="tx2"/>
                </a:solidFill>
              </a:rPr>
              <a:t> Adolescents (12 – 18)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20315" y="1418796"/>
            <a:ext cx="3864463" cy="4393078"/>
          </a:xfrm>
        </p:spPr>
        <p:txBody>
          <a:bodyPr>
            <a:noAutofit/>
          </a:bodyPr>
          <a:lstStyle/>
          <a:p>
            <a:pPr>
              <a:buClr>
                <a:srgbClr val="1CADE4"/>
              </a:buClr>
            </a:pPr>
            <a:r>
              <a:rPr lang="en-US" sz="3000" dirty="0">
                <a:solidFill>
                  <a:schemeClr val="bg1"/>
                </a:solidFill>
              </a:rPr>
              <a:t>SSI/SSDI provides more than income:</a:t>
            </a:r>
          </a:p>
          <a:p>
            <a:pPr marL="228600" indent="-228600">
              <a:buClr>
                <a:srgbClr val="1CADE4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Access to health care and housing</a:t>
            </a:r>
          </a:p>
          <a:p>
            <a:pPr marL="228600" indent="-228600">
              <a:buClr>
                <a:srgbClr val="1CADE4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Increased employment opportunities</a:t>
            </a:r>
          </a:p>
          <a:p>
            <a:pPr marL="228600" indent="-228600">
              <a:buClr>
                <a:srgbClr val="1CADE4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Decrease in incarcerations and hospitalizations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260" y="71170"/>
            <a:ext cx="5859380" cy="6719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7493" y="190466"/>
            <a:ext cx="5639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A Foundation for  </a:t>
            </a:r>
            <a:r>
              <a:rPr lang="en-US" sz="4000" b="1" dirty="0">
                <a:solidFill>
                  <a:schemeClr val="accent2"/>
                </a:solidFill>
                <a:latin typeface="+mj-lt"/>
              </a:rPr>
              <a:t>Recovery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4197950" y="6332319"/>
            <a:ext cx="1630279" cy="458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5352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SOAR Online Course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An Overview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9663" r="-132" b="17062"/>
          <a:stretch/>
        </p:blipFill>
        <p:spPr/>
      </p:pic>
    </p:spTree>
    <p:extLst>
      <p:ext uri="{BB962C8B-B14F-4D97-AF65-F5344CB8AC3E}">
        <p14:creationId xmlns:p14="http://schemas.microsoft.com/office/powerpoint/2010/main" val="11920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>
                <a:solidFill>
                  <a:schemeClr val="tx2">
                    <a:lumMod val="75000"/>
                  </a:schemeClr>
                </a:solidFill>
              </a:rPr>
              <a:t>Benefits of the SOAR Online Course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350" y="1803293"/>
            <a:ext cx="10164278" cy="3934581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tandardized training across all geographic areas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Allows SOAR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L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eaders to coordinate follow-up training and support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+mj-lt"/>
                <a:sym typeface="Wingdings" panose="05000000000000000000" pitchFamily="2" charset="2"/>
              </a:rPr>
              <a:t>20 </a:t>
            </a:r>
            <a:r>
              <a:rPr lang="en-US" sz="3600" dirty="0">
                <a:latin typeface="+mj-lt"/>
                <a:sym typeface="Wingdings" panose="05000000000000000000" pitchFamily="2" charset="2"/>
              </a:rPr>
              <a:t>NASW </a:t>
            </a:r>
            <a:r>
              <a:rPr lang="en-US" sz="3600" dirty="0" smtClean="0">
                <a:latin typeface="+mj-lt"/>
                <a:sym typeface="Wingdings" panose="05000000000000000000" pitchFamily="2" charset="2"/>
              </a:rPr>
              <a:t>CEUs</a:t>
            </a:r>
          </a:p>
          <a:p>
            <a:pPr marL="457200" lvl="0" indent="-4572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1CADE4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344068">
                    <a:lumMod val="75000"/>
                  </a:srgbClr>
                </a:solidFill>
                <a:latin typeface="+mj-lt"/>
              </a:rPr>
              <a:t>FREE, web-based, s</a:t>
            </a:r>
            <a:r>
              <a:rPr lang="en-US" sz="3600" dirty="0" smtClean="0">
                <a:latin typeface="+mj-lt"/>
              </a:rPr>
              <a:t>elf-guided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0" y="220670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43" y="3582955"/>
            <a:ext cx="2379306" cy="2379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/>
              <a:t>SOAR Child Curriculum Updates</a:t>
            </a:r>
            <a:endParaRPr lang="en-US" sz="5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73" y="1846263"/>
            <a:ext cx="4893553" cy="4295791"/>
          </a:xfrm>
          <a:ln>
            <a:solidFill>
              <a:schemeClr val="tx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4" y="1846263"/>
            <a:ext cx="3316176" cy="4295791"/>
          </a:xfrm>
          <a:ln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0" y="220670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78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/>
              <a:t>Practice Cases: Videos and Records</a:t>
            </a:r>
            <a:endParaRPr lang="en-US" sz="5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473319"/>
            <a:ext cx="4938712" cy="2768613"/>
          </a:xfrm>
          <a:ln>
            <a:solidFill>
              <a:schemeClr val="tx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474845"/>
            <a:ext cx="4937125" cy="2765561"/>
          </a:xfrm>
          <a:ln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0" y="220670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47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Projected Timeline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SOAR Online Course: Child Curriculum Beta Testing</a:t>
            </a:r>
          </a:p>
          <a:p>
            <a:pPr lvl="1"/>
            <a:r>
              <a:rPr lang="en-US" sz="3400" dirty="0" smtClean="0"/>
              <a:t>October 2018</a:t>
            </a:r>
          </a:p>
          <a:p>
            <a:r>
              <a:rPr lang="en-US" sz="3600" dirty="0" smtClean="0"/>
              <a:t>SOAR Leadership Academy for Child Providers</a:t>
            </a:r>
          </a:p>
          <a:p>
            <a:pPr lvl="1"/>
            <a:r>
              <a:rPr lang="en-US" sz="3400" dirty="0" smtClean="0"/>
              <a:t>January 2019</a:t>
            </a:r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0" y="220670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8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64581"/>
            <a:ext cx="10058400" cy="4023360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400"/>
              </a:spcAft>
              <a:buFont typeface="Wingdings" charset="2"/>
              <a:buChar char="ü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Learn more about SOAR</a:t>
            </a:r>
          </a:p>
          <a:p>
            <a:pPr marL="457200" indent="-457200">
              <a:spcAft>
                <a:spcPts val="400"/>
              </a:spcAft>
              <a:buFont typeface="Wingdings" charset="2"/>
              <a:buChar char="ü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Get in touch with your SOAR TA Center liaison</a:t>
            </a:r>
          </a:p>
          <a:p>
            <a:pPr marL="457200" indent="-457200">
              <a:spcAft>
                <a:spcPts val="400"/>
              </a:spcAft>
              <a:buFont typeface="Wingdings" charset="2"/>
              <a:buChar char="ü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Reach out to your local or state SOAR leads</a:t>
            </a:r>
          </a:p>
          <a:p>
            <a:pPr marL="457200" indent="-457200">
              <a:spcAft>
                <a:spcPts val="400"/>
              </a:spcAft>
              <a:buFont typeface="Wingdings" charset="2"/>
              <a:buChar char="ü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Register for the SOAR Online Course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0" y="220670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88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000" dirty="0" smtClean="0"/>
              <a:t>Questions and Answers</a:t>
            </a:r>
            <a:endParaRPr lang="en-US" sz="7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cap="none" dirty="0" smtClean="0"/>
              <a:t>How can we help?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7408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500" dirty="0"/>
              <a:t>Connect With 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5427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latin typeface="+mj-lt"/>
                <a:hlinkClick r:id="rId3"/>
              </a:rPr>
              <a:t>https://soarworks.prainc.com</a:t>
            </a:r>
            <a:r>
              <a:rPr lang="en-US" sz="4000" dirty="0">
                <a:latin typeface="+mj-lt"/>
              </a:rPr>
              <a:t/>
            </a:r>
            <a:br>
              <a:rPr lang="en-US" sz="4000" dirty="0">
                <a:latin typeface="+mj-lt"/>
              </a:rPr>
            </a:b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3600" dirty="0">
                <a:latin typeface="+mj-lt"/>
              </a:rPr>
              <a:t>SAMHSA SOAR TA Center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>
                <a:latin typeface="+mj-lt"/>
              </a:rPr>
              <a:t>Policy Research Associates, Inc. </a:t>
            </a:r>
            <a:br>
              <a:rPr lang="en-US" sz="2400" dirty="0">
                <a:latin typeface="+mj-lt"/>
              </a:rPr>
            </a:br>
            <a:endParaRPr lang="en-US" sz="2400" dirty="0" smtClean="0"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 smtClean="0"/>
              <a:t>Kristin </a:t>
            </a:r>
            <a:r>
              <a:rPr lang="en-US" sz="2400" dirty="0" err="1" smtClean="0"/>
              <a:t>Lupfer</a:t>
            </a:r>
            <a:r>
              <a:rPr lang="en-US" sz="2400" dirty="0" smtClean="0"/>
              <a:t>, Project Director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(518) 439-7415 </a:t>
            </a:r>
            <a:r>
              <a:rPr lang="en-US" sz="2400" dirty="0" smtClean="0"/>
              <a:t>x5262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ja-JP" sz="2400" dirty="0" smtClean="0">
                <a:solidFill>
                  <a:schemeClr val="bg2">
                    <a:lumMod val="25000"/>
                  </a:schemeClr>
                </a:solidFill>
                <a:hlinkClick r:id="rId4"/>
              </a:rPr>
              <a:t>klupfer@prainc.com</a:t>
            </a:r>
            <a:r>
              <a:rPr lang="en-US" altLang="ja-JP" sz="2400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0" y="220670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12303"/>
            <a:ext cx="1556739" cy="429768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3389" y="1845733"/>
            <a:ext cx="1792224" cy="4297680"/>
          </a:xfrm>
          <a:prstGeom prst="rect">
            <a:avLst/>
          </a:prstGeom>
        </p:spPr>
      </p:pic>
      <p:pic>
        <p:nvPicPr>
          <p:cNvPr id="7" name="Picture 6" descr="SAMHSA 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36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49987"/>
            <a:ext cx="1023747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How do States and </a:t>
            </a:r>
            <a:br>
              <a:rPr lang="en-US" dirty="0" smtClean="0"/>
            </a:br>
            <a:r>
              <a:rPr lang="en-US" dirty="0" smtClean="0"/>
              <a:t>Communities Benefit?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27" y="3906291"/>
            <a:ext cx="10551694" cy="23621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+mj-lt"/>
              </a:rPr>
              <a:t>SSI/SSDI and Medicaid/Medicare bring </a:t>
            </a:r>
            <a:r>
              <a:rPr lang="en-US" sz="2800" dirty="0">
                <a:latin typeface="+mj-lt"/>
              </a:rPr>
              <a:t>federal dollars into states, </a:t>
            </a:r>
            <a:r>
              <a:rPr lang="en-US" sz="2800" dirty="0" smtClean="0">
                <a:latin typeface="+mj-lt"/>
              </a:rPr>
              <a:t>localities, </a:t>
            </a:r>
            <a:r>
              <a:rPr lang="en-US" sz="2800" dirty="0">
                <a:latin typeface="+mj-lt"/>
              </a:rPr>
              <a:t>and community </a:t>
            </a:r>
            <a:r>
              <a:rPr lang="en-US" sz="2800" dirty="0" smtClean="0">
                <a:latin typeface="+mj-lt"/>
              </a:rPr>
              <a:t>programs:</a:t>
            </a:r>
            <a:endParaRPr lang="en-US" sz="2800" dirty="0">
              <a:latin typeface="+mj-lt"/>
            </a:endParaRPr>
          </a:p>
          <a:p>
            <a:pPr marL="685800" lvl="1" indent="-250825">
              <a:buClr>
                <a:srgbClr val="1CADE4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j-lt"/>
              </a:rPr>
              <a:t>Health providers can recoup cost of uncompensated care</a:t>
            </a:r>
          </a:p>
          <a:p>
            <a:pPr marL="685800" lvl="1" indent="-250825">
              <a:buClr>
                <a:srgbClr val="1CADE4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j-lt"/>
              </a:rPr>
              <a:t>States </a:t>
            </a:r>
            <a:r>
              <a:rPr lang="en-US" sz="2400" dirty="0">
                <a:latin typeface="+mj-lt"/>
              </a:rPr>
              <a:t>and localities can recoup </a:t>
            </a:r>
            <a:r>
              <a:rPr lang="en-US" sz="2400" dirty="0" smtClean="0">
                <a:latin typeface="+mj-lt"/>
              </a:rPr>
              <a:t>the </a:t>
            </a:r>
            <a:r>
              <a:rPr lang="en-US" sz="2400" dirty="0">
                <a:latin typeface="+mj-lt"/>
              </a:rPr>
              <a:t>cost of public assistance </a:t>
            </a:r>
            <a:endParaRPr lang="en-US" sz="2400" dirty="0" smtClean="0">
              <a:latin typeface="+mj-lt"/>
            </a:endParaRPr>
          </a:p>
          <a:p>
            <a:pPr marL="685800" lvl="1" indent="-250825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j-lt"/>
              </a:rPr>
              <a:t>Cash benefits and back payments received by individuals is spent in the local community </a:t>
            </a:r>
            <a:r>
              <a:rPr lang="en-US" sz="2400" i="1" dirty="0" smtClean="0">
                <a:latin typeface="+mj-lt"/>
              </a:rPr>
              <a:t>(2017: </a:t>
            </a:r>
            <a:r>
              <a:rPr lang="en-US" sz="2400" i="1">
                <a:solidFill>
                  <a:schemeClr val="tx1"/>
                </a:solidFill>
                <a:latin typeface="+mj-lt"/>
              </a:rPr>
              <a:t>$</a:t>
            </a:r>
            <a:r>
              <a:rPr lang="en-US" sz="2400" i="1" smtClean="0">
                <a:solidFill>
                  <a:schemeClr val="tx1"/>
                </a:solidFill>
                <a:latin typeface="+mj-lt"/>
              </a:rPr>
              <a:t>356 million)</a:t>
            </a:r>
            <a:endParaRPr lang="en-US" sz="2400" i="1" dirty="0" smtClean="0">
              <a:latin typeface="+mj-lt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74771" y="286603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2" y="2027193"/>
            <a:ext cx="1676711" cy="1676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54601"/>
            <a:ext cx="2902858" cy="1997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48" y="1740344"/>
            <a:ext cx="2894494" cy="222634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273838" y="2853518"/>
            <a:ext cx="829303" cy="1203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05694" y="2859533"/>
            <a:ext cx="829303" cy="1203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89" y="47585"/>
            <a:ext cx="4451685" cy="667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7"/>
          <p:cNvSpPr/>
          <p:nvPr/>
        </p:nvSpPr>
        <p:spPr>
          <a:xfrm>
            <a:off x="339890" y="1788940"/>
            <a:ext cx="3317710" cy="1297160"/>
          </a:xfrm>
          <a:prstGeom prst="wedgeRoundRectCallout">
            <a:avLst>
              <a:gd name="adj1" fmla="val 29064"/>
              <a:gd name="adj2" fmla="val 710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SOAR-trained case workers are the heroes!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694" y="322096"/>
            <a:ext cx="36977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What Makes 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SOAR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Unique</a:t>
            </a:r>
            <a:r>
              <a:rPr lang="en-US" sz="3600" b="1" dirty="0">
                <a:solidFill>
                  <a:srgbClr val="FFC000"/>
                </a:solidFill>
                <a:latin typeface="+mj-lt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380811"/>
            <a:ext cx="1344930" cy="344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3891" y="3086100"/>
            <a:ext cx="5124442" cy="395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505" y="395037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SOAR Works!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0" y="220670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96" y="1977131"/>
            <a:ext cx="7727293" cy="4122412"/>
          </a:xfrm>
          <a:prstGeom prst="rect">
            <a:avLst/>
          </a:prstGeom>
        </p:spPr>
      </p:pic>
      <p:pic>
        <p:nvPicPr>
          <p:cNvPr id="5" name="Picture 4" descr="SAMHSA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1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505" y="395037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solidFill>
                  <a:schemeClr val="tx1"/>
                </a:solidFill>
              </a:rPr>
              <a:t>And Works!</a:t>
            </a:r>
            <a:endParaRPr lang="en-US" sz="5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0" y="220670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4" descr="SAMHSA 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6446866"/>
            <a:ext cx="1344930" cy="344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8" y="2020161"/>
            <a:ext cx="9379674" cy="36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1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Supplemental Security Income (SSI)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0" y="220670"/>
            <a:ext cx="2070100" cy="64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schemeClr val="bg1"/>
                </a:solidFill>
              </a:rPr>
              <a:t>Needs based; federal benefit rate is $750 (2018); provides Medicaid in most states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16" y="1845734"/>
            <a:ext cx="6025185" cy="422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1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/>
              <a:t>Definition of Disability for Children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7"/>
            <a:ext cx="10058400" cy="4774009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The Social Security Administration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SSA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defines disability for children as:</a:t>
            </a:r>
          </a:p>
          <a:p>
            <a:pPr marL="233351" indent="-233351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medically determinable physical or mental impairment(s) (including an emotional or learning problem)</a:t>
            </a:r>
          </a:p>
          <a:p>
            <a:pPr marL="233351" indent="-233351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Which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very seriously limits his or her functioning</a:t>
            </a:r>
          </a:p>
          <a:p>
            <a:pPr marL="233351" indent="-233351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That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has lasted or is expected to last for a continuous period of at least 12 months OR result in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death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0" indent="0" algn="ctr">
              <a:lnSpc>
                <a:spcPct val="80000"/>
              </a:lnSpc>
              <a:spcBef>
                <a:spcPts val="2400"/>
              </a:spcBef>
              <a:spcAft>
                <a:spcPts val="1200"/>
              </a:spcAft>
              <a:buNone/>
            </a:pP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SSA </a:t>
            </a:r>
            <a:r>
              <a:rPr lang="en-US" sz="2800" dirty="0">
                <a:solidFill>
                  <a:schemeClr val="accent2"/>
                </a:solidFill>
                <a:latin typeface="+mj-lt"/>
              </a:rPr>
              <a:t>will determine how the child’s functional abilities compare to the functional abilities of a child of the same age who does not have the physical and/or mental impairments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2293" r="4722" b="15483"/>
          <a:stretch/>
        </p:blipFill>
        <p:spPr bwMode="auto">
          <a:xfrm>
            <a:off x="114302" y="220669"/>
            <a:ext cx="2070100" cy="64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42" y="6449414"/>
            <a:ext cx="1344930" cy="3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2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3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4.xml><?xml version="1.0" encoding="utf-8"?>
<a:theme xmlns:a="http://schemas.openxmlformats.org/drawingml/2006/main" name="5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3188</TotalTime>
  <Words>1370</Words>
  <Application>Microsoft Office PowerPoint</Application>
  <PresentationFormat>Widescreen</PresentationFormat>
  <Paragraphs>242</Paragraphs>
  <Slides>37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ＭＳ Ｐゴシック</vt:lpstr>
      <vt:lpstr>ＭＳ Ｐゴシック</vt:lpstr>
      <vt:lpstr>Calibri</vt:lpstr>
      <vt:lpstr>Calibri Light</vt:lpstr>
      <vt:lpstr>Times New Roman</vt:lpstr>
      <vt:lpstr>Wingdings</vt:lpstr>
      <vt:lpstr>ヒラギノ角ゴ Pro W3</vt:lpstr>
      <vt:lpstr>Retrospect</vt:lpstr>
      <vt:lpstr>2_Retrospect</vt:lpstr>
      <vt:lpstr>3_Retrospect</vt:lpstr>
      <vt:lpstr>5_Retrospect</vt:lpstr>
      <vt:lpstr>SOAR For Children</vt:lpstr>
      <vt:lpstr>What is SOAR?</vt:lpstr>
      <vt:lpstr>PowerPoint Presentation</vt:lpstr>
      <vt:lpstr>How do States and  Communities Benefit?</vt:lpstr>
      <vt:lpstr>PowerPoint Presentation</vt:lpstr>
      <vt:lpstr>SOAR Works!</vt:lpstr>
      <vt:lpstr>And Works!</vt:lpstr>
      <vt:lpstr>Supplemental Security Income (SSI)</vt:lpstr>
      <vt:lpstr>Definition of Disability for Children</vt:lpstr>
      <vt:lpstr>Sequential Evaluation for Children</vt:lpstr>
      <vt:lpstr>Overarching Question</vt:lpstr>
      <vt:lpstr>General Guidelines for Practice</vt:lpstr>
      <vt:lpstr>Acceptable Medical Sources</vt:lpstr>
      <vt:lpstr>Does the child need extra help?</vt:lpstr>
      <vt:lpstr>Focus on:</vt:lpstr>
      <vt:lpstr>Must also consider:</vt:lpstr>
      <vt:lpstr>Does the child need a structured or supportive setting?</vt:lpstr>
      <vt:lpstr>Structured or Supportive Setting cont’d</vt:lpstr>
      <vt:lpstr>Unusual Settings</vt:lpstr>
      <vt:lpstr>Is the child receiving special education or early intervention services?</vt:lpstr>
      <vt:lpstr>Requesting school records</vt:lpstr>
      <vt:lpstr>Special Educ./Early Intervention cont’d:</vt:lpstr>
      <vt:lpstr>Early Intervention</vt:lpstr>
      <vt:lpstr>Useful components of special education/early intervention records</vt:lpstr>
      <vt:lpstr>Caution about using school and EI Records</vt:lpstr>
      <vt:lpstr>Functional Equivalence</vt:lpstr>
      <vt:lpstr>Looks to answer the following questions:</vt:lpstr>
      <vt:lpstr>Six Domains</vt:lpstr>
      <vt:lpstr>Domains cont’d</vt:lpstr>
      <vt:lpstr>SOAR Online Course</vt:lpstr>
      <vt:lpstr>Benefits of the SOAR Online Course</vt:lpstr>
      <vt:lpstr>SOAR Child Curriculum Updates</vt:lpstr>
      <vt:lpstr>Practice Cases: Videos and Records</vt:lpstr>
      <vt:lpstr>Projected Timeline</vt:lpstr>
      <vt:lpstr>Next Steps</vt:lpstr>
      <vt:lpstr>Questions and Answers</vt:lpstr>
      <vt:lpstr>Connect With Us!</vt:lpstr>
    </vt:vector>
  </TitlesOfParts>
  <Company>Policy Research Associates,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Ashley Moore, LICSW</dc:title>
  <dc:creator>Jen Elder</dc:creator>
  <cp:lastModifiedBy>Pam Heine</cp:lastModifiedBy>
  <cp:revision>69</cp:revision>
  <dcterms:created xsi:type="dcterms:W3CDTF">2018-02-21T12:53:56Z</dcterms:created>
  <dcterms:modified xsi:type="dcterms:W3CDTF">2018-09-23T00:52:29Z</dcterms:modified>
</cp:coreProperties>
</file>