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70" r:id="rId4"/>
    <p:sldId id="272" r:id="rId5"/>
    <p:sldId id="271" r:id="rId6"/>
    <p:sldId id="261" r:id="rId7"/>
    <p:sldId id="262" r:id="rId8"/>
    <p:sldId id="263" r:id="rId9"/>
    <p:sldId id="266" r:id="rId10"/>
    <p:sldId id="268" r:id="rId11"/>
    <p:sldId id="273" r:id="rId12"/>
    <p:sldId id="269" r:id="rId13"/>
  </p:sldIdLst>
  <p:sldSz cx="12195175" cy="6858000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5977E-A348-45AD-B26B-B927E830A9FC}" v="2908" dt="2018-08-30T19:45:49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1F51D-EF96-471B-8634-DEDD9F618C63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0DE03-90C6-4311-8B8E-2140F40F9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37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0" y="2510155"/>
            <a:ext cx="12192000" cy="21723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1275" rIns="0" bIns="0" anchor="t"/>
          <a:lstStyle/>
          <a:p>
            <a:pPr marL="0" marR="0" indent="0" algn="ctr">
              <a:lnSpc>
                <a:spcPts val="2900"/>
              </a:lnSpc>
              <a:spcAft>
                <a:spcPts val="0"/>
              </a:spcAft>
            </a:pPr>
            <a:r>
              <a:rPr lang="en-US" sz="2800" spc="-30">
                <a:solidFill>
                  <a:srgbClr val="622422"/>
                </a:solidFill>
                <a:latin typeface="Calibri" panose="02020603050405020304" pitchFamily="2"/>
              </a:rPr>
              <a:t>Annual Performance Report (APR) Training: </a:t>
            </a:r>
          </a:p>
          <a:p>
            <a:pPr marL="0" marR="0" indent="0" algn="ctr">
              <a:lnSpc>
                <a:spcPts val="2900"/>
              </a:lnSpc>
              <a:spcBef>
                <a:spcPts val="515"/>
              </a:spcBef>
              <a:spcAft>
                <a:spcPts val="0"/>
              </a:spcAft>
            </a:pPr>
            <a:r>
              <a:rPr lang="en-US" sz="2800" spc="-55">
                <a:solidFill>
                  <a:srgbClr val="622422"/>
                </a:solidFill>
                <a:latin typeface="Calibri" panose="02020603050405020304" pitchFamily="2"/>
              </a:rPr>
              <a:t>Using Sage to Complete your APR </a:t>
            </a:r>
          </a:p>
          <a:p>
            <a:pPr marL="0" marR="0" indent="0" algn="ctr">
              <a:lnSpc>
                <a:spcPts val="2900"/>
              </a:lnSpc>
              <a:spcBef>
                <a:spcPts val="3705"/>
              </a:spcBef>
              <a:spcAft>
                <a:spcPts val="1085"/>
              </a:spcAft>
            </a:pPr>
            <a:r>
              <a:rPr lang="en-US" sz="2400" spc="0">
                <a:solidFill>
                  <a:srgbClr val="000000"/>
                </a:solidFill>
                <a:latin typeface="Calibri" panose="02020603050405020304" pitchFamily="2"/>
              </a:rPr>
              <a:t>CoC and Recipient Training </a:t>
            </a:r>
            <a:br/>
            <a:r>
              <a:rPr lang="en-US" sz="2400" spc="0">
                <a:solidFill>
                  <a:srgbClr val="000000"/>
                </a:solidFill>
                <a:latin typeface="Calibri" panose="02020603050405020304" pitchFamily="2"/>
              </a:rPr>
              <a:t>April 18 and 19, 2017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3672840" y="393700"/>
            <a:ext cx="3989705" cy="5664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8895" rIns="0" bIns="0" anchor="t"/>
          <a:lstStyle/>
          <a:p>
            <a:pPr marL="0" marR="0" indent="0" algn="l">
              <a:lnSpc>
                <a:spcPts val="4100"/>
              </a:lnSpc>
              <a:spcAft>
                <a:spcPts val="25"/>
              </a:spcAft>
            </a:pPr>
            <a:r>
              <a:rPr lang="en-US" sz="3900" spc="-25">
                <a:solidFill>
                  <a:srgbClr val="FFFFFF"/>
                </a:solidFill>
                <a:latin typeface="Calibri" panose="02020603050405020304" pitchFamily="2"/>
              </a:rPr>
              <a:t>Learning Objectives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1503045"/>
            <a:ext cx="12192000" cy="28924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5720" rIns="0" bIns="0" anchor="t"/>
          <a:lstStyle/>
          <a:p>
            <a:pPr marL="640080" marR="0" indent="502920" algn="just">
              <a:lnSpc>
                <a:spcPts val="3300"/>
              </a:lnSpc>
              <a:spcAft>
                <a:spcPts val="0"/>
              </a:spcAft>
              <a:buFont typeface="Calibri"/>
              <a:buAutoNum type="arabicPeriod"/>
            </a:pPr>
            <a:r>
              <a:rPr lang="en-US" sz="3200" spc="-5">
                <a:solidFill>
                  <a:srgbClr val="000000"/>
                </a:solidFill>
                <a:latin typeface="Calibri" panose="02020603050405020304" pitchFamily="2"/>
              </a:rPr>
              <a:t>Identify what the Sage HMIS Repository is, and how it is used </a:t>
            </a:r>
          </a:p>
          <a:p>
            <a:pPr marL="1143000" marR="0" indent="0" algn="just">
              <a:lnSpc>
                <a:spcPts val="3300"/>
              </a:lnSpc>
              <a:spcBef>
                <a:spcPts val="580"/>
              </a:spcBef>
              <a:spcAft>
                <a:spcPts val="0"/>
              </a:spcAft>
            </a:pPr>
            <a:r>
              <a:rPr lang="en-US" sz="3200" spc="-10">
                <a:solidFill>
                  <a:srgbClr val="000000"/>
                </a:solidFill>
                <a:latin typeface="Calibri" panose="02020603050405020304" pitchFamily="2"/>
              </a:rPr>
              <a:t>by CoC Program recipients to complete their APR </a:t>
            </a:r>
          </a:p>
          <a:p>
            <a:pPr marL="640080" marR="0" indent="502920" algn="just">
              <a:lnSpc>
                <a:spcPts val="3300"/>
              </a:lnSpc>
              <a:spcBef>
                <a:spcPts val="1350"/>
              </a:spcBef>
              <a:spcAft>
                <a:spcPts val="0"/>
              </a:spcAft>
              <a:buFont typeface="Calibri"/>
              <a:buAutoNum type="arabicPeriod"/>
            </a:pPr>
            <a:r>
              <a:rPr lang="en-US" sz="3200" spc="0">
                <a:solidFill>
                  <a:srgbClr val="000000"/>
                </a:solidFill>
                <a:latin typeface="Calibri" panose="02020603050405020304" pitchFamily="2"/>
              </a:rPr>
              <a:t>Provide a live demonstration of using Sage to complete your </a:t>
            </a:r>
          </a:p>
          <a:p>
            <a:pPr marL="1143000" marR="0" indent="0" algn="just">
              <a:lnSpc>
                <a:spcPts val="3300"/>
              </a:lnSpc>
              <a:spcBef>
                <a:spcPts val="580"/>
              </a:spcBef>
              <a:spcAft>
                <a:spcPts val="0"/>
              </a:spcAft>
            </a:pPr>
            <a:r>
              <a:rPr lang="en-US" sz="3200" spc="-95">
                <a:solidFill>
                  <a:srgbClr val="000000"/>
                </a:solidFill>
                <a:latin typeface="Calibri" panose="02020603050405020304" pitchFamily="2"/>
              </a:rPr>
              <a:t>APR </a:t>
            </a:r>
          </a:p>
          <a:p>
            <a:pPr marL="640080" marR="0" indent="502920" algn="just">
              <a:lnSpc>
                <a:spcPts val="3300"/>
              </a:lnSpc>
              <a:spcBef>
                <a:spcPts val="1350"/>
              </a:spcBef>
              <a:spcAft>
                <a:spcPts val="2210"/>
              </a:spcAft>
              <a:buFont typeface="Calibri"/>
              <a:buAutoNum type="arabicPeriod"/>
            </a:pPr>
            <a:r>
              <a:rPr lang="en-US" sz="3200" spc="-5">
                <a:solidFill>
                  <a:srgbClr val="000000"/>
                </a:solidFill>
                <a:latin typeface="Calibri" panose="02020603050405020304" pitchFamily="2"/>
              </a:rPr>
              <a:t>Identify additional Sage resources and training opportunities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1124585" y="553085"/>
            <a:ext cx="3566160" cy="6172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8260" rIns="0" bIns="0" anchor="t">
            <a:normAutofit fontScale="90000"/>
          </a:bodyPr>
          <a:lstStyle/>
          <a:p>
            <a:pPr marL="0" marR="0" indent="0" algn="l">
              <a:lnSpc>
                <a:spcPts val="4400"/>
              </a:lnSpc>
              <a:spcAft>
                <a:spcPts val="0"/>
              </a:spcAft>
            </a:pPr>
            <a:r>
              <a:rPr lang="en-US" sz="4250" b="1" spc="100">
                <a:solidFill>
                  <a:srgbClr val="FFFFFF"/>
                </a:solidFill>
                <a:latin typeface="Calibri" panose="02020603050405020304" pitchFamily="2"/>
              </a:rPr>
              <a:t>Benefits of Sage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487680" y="1743075"/>
            <a:ext cx="10841990" cy="27743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8270" rIns="0" bIns="0" anchor="t">
            <a:normAutofit fontScale="90000"/>
          </a:bodyPr>
          <a:lstStyle/>
          <a:p>
            <a:pPr marL="0" marR="0" indent="365760" algn="l">
              <a:lnSpc>
                <a:spcPts val="3800"/>
              </a:lnSpc>
              <a:spcAft>
                <a:spcPts val="0"/>
              </a:spcAft>
              <a:buFont typeface="Symbol"/>
              <a:buChar char="·"/>
            </a:pPr>
            <a:r>
              <a:rPr lang="en-US" sz="3150" b="1" spc="105">
                <a:solidFill>
                  <a:srgbClr val="000000"/>
                </a:solidFill>
                <a:latin typeface="Calibri" panose="02020603050405020304" pitchFamily="2"/>
              </a:rPr>
              <a:t>Reduced data entry burden for recipients </a:t>
            </a:r>
          </a:p>
          <a:p>
            <a:pPr marL="457200" marR="0" indent="274320" algn="l">
              <a:lnSpc>
                <a:spcPts val="3400"/>
              </a:lnSpc>
              <a:spcBef>
                <a:spcPts val="755"/>
              </a:spcBef>
              <a:spcAft>
                <a:spcPts val="0"/>
              </a:spcAft>
              <a:buFont typeface="Symbol"/>
              <a:buChar char="·"/>
            </a:pPr>
            <a:r>
              <a:rPr lang="en-US" sz="3150" b="1" spc="125">
                <a:solidFill>
                  <a:srgbClr val="000000"/>
                </a:solidFill>
                <a:latin typeface="Calibri" panose="02020603050405020304" pitchFamily="2"/>
              </a:rPr>
              <a:t>Aggregate data is imported via a CSV-APR Report from HMIS </a:t>
            </a:r>
          </a:p>
          <a:p>
            <a:pPr marL="731520" marR="0" indent="0" algn="l">
              <a:lnSpc>
                <a:spcPts val="3300"/>
              </a:lnSpc>
              <a:spcBef>
                <a:spcPts val="585"/>
              </a:spcBef>
              <a:spcAft>
                <a:spcPts val="0"/>
              </a:spcAft>
            </a:pPr>
            <a:r>
              <a:rPr lang="en-US" sz="3150" b="1" spc="15">
                <a:solidFill>
                  <a:srgbClr val="000000"/>
                </a:solidFill>
                <a:latin typeface="Calibri" panose="02020603050405020304" pitchFamily="2"/>
              </a:rPr>
              <a:t>data </a:t>
            </a:r>
          </a:p>
          <a:p>
            <a:pPr marL="457200" marR="0" indent="274320" algn="l">
              <a:lnSpc>
                <a:spcPts val="3400"/>
              </a:lnSpc>
              <a:spcBef>
                <a:spcPts val="1190"/>
              </a:spcBef>
              <a:spcAft>
                <a:spcPts val="0"/>
              </a:spcAft>
              <a:buFont typeface="Symbol"/>
              <a:buChar char="·"/>
            </a:pPr>
            <a:r>
              <a:rPr lang="en-US" sz="3150" b="1" spc="90">
                <a:solidFill>
                  <a:srgbClr val="000000"/>
                </a:solidFill>
                <a:latin typeface="Calibri" panose="02020603050405020304" pitchFamily="2"/>
              </a:rPr>
              <a:t>Pre-population of administrative and financial data from both </a:t>
            </a:r>
          </a:p>
          <a:p>
            <a:pPr marL="731520" marR="0" indent="0" algn="l">
              <a:lnSpc>
                <a:spcPts val="3800"/>
              </a:lnSpc>
              <a:spcBef>
                <a:spcPts val="0"/>
              </a:spcBef>
              <a:spcAft>
                <a:spcPts val="525"/>
              </a:spcAft>
            </a:pPr>
            <a:r>
              <a:rPr lang="en-US" sz="3200" b="1" i="1" spc="100">
                <a:solidFill>
                  <a:srgbClr val="000000"/>
                </a:solidFill>
                <a:latin typeface="Calibri" panose="02020603050405020304" pitchFamily="2"/>
              </a:rPr>
              <a:t>e-snaps </a:t>
            </a:r>
            <a:r>
              <a:rPr lang="en-US" sz="3150" b="1" spc="100">
                <a:solidFill>
                  <a:srgbClr val="000000"/>
                </a:solidFill>
                <a:latin typeface="Calibri" panose="02020603050405020304" pitchFamily="2"/>
              </a:rPr>
              <a:t>and eLOCCS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487680" y="4517390"/>
            <a:ext cx="3803650" cy="5829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4455" rIns="0" bIns="0" anchor="t">
            <a:normAutofit fontScale="90000"/>
          </a:bodyPr>
          <a:lstStyle/>
          <a:p>
            <a:pPr marL="0" marR="0" indent="365760" algn="l">
              <a:lnSpc>
                <a:spcPts val="3800"/>
              </a:lnSpc>
              <a:spcAft>
                <a:spcPts val="25"/>
              </a:spcAft>
              <a:buFont typeface="Symbol"/>
              <a:buChar char="·"/>
            </a:pPr>
            <a:r>
              <a:rPr lang="en-US" sz="3150" b="1" spc="60">
                <a:solidFill>
                  <a:srgbClr val="000000"/>
                </a:solidFill>
                <a:latin typeface="Calibri" panose="02020603050405020304" pitchFamily="2"/>
              </a:rPr>
              <a:t>Direct access to APRs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4422775" y="4547870"/>
            <a:ext cx="6409690" cy="4902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3660" rIns="0" bIns="0" anchor="t">
            <a:normAutofit fontScale="90000"/>
          </a:bodyPr>
          <a:lstStyle/>
          <a:p>
            <a:pPr marL="0" marR="0" indent="0" algn="l">
              <a:lnSpc>
                <a:spcPts val="3200"/>
              </a:lnSpc>
              <a:spcAft>
                <a:spcPts val="0"/>
              </a:spcAft>
            </a:pPr>
            <a:r>
              <a:rPr lang="en-US" sz="3150" b="1" spc="95">
                <a:solidFill>
                  <a:srgbClr val="000000"/>
                </a:solidFill>
                <a:latin typeface="Calibri" panose="02020603050405020304" pitchFamily="2"/>
              </a:rPr>
              <a:t>by CoC primary contacts and HUD Field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487680" y="5100320"/>
            <a:ext cx="6504305" cy="11398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890" rIns="0" bIns="0" anchor="t">
            <a:normAutofit fontScale="90000"/>
          </a:bodyPr>
          <a:lstStyle/>
          <a:p>
            <a:pPr marL="365760" marR="0" indent="0" algn="l">
              <a:lnSpc>
                <a:spcPts val="3300"/>
              </a:lnSpc>
              <a:spcAft>
                <a:spcPts val="0"/>
              </a:spcAft>
            </a:pPr>
            <a:r>
              <a:rPr lang="en-US" sz="3150" b="1" spc="65">
                <a:solidFill>
                  <a:srgbClr val="000000"/>
                </a:solidFill>
                <a:latin typeface="Calibri" panose="02020603050405020304" pitchFamily="2"/>
              </a:rPr>
              <a:t>Office staff </a:t>
            </a:r>
          </a:p>
          <a:p>
            <a:pPr marL="0" marR="0" indent="365760" algn="l">
              <a:lnSpc>
                <a:spcPts val="3800"/>
              </a:lnSpc>
              <a:spcBef>
                <a:spcPts val="1200"/>
              </a:spcBef>
              <a:spcAft>
                <a:spcPts val="575"/>
              </a:spcAft>
              <a:buFont typeface="Symbol"/>
              <a:buChar char="·"/>
            </a:pPr>
            <a:r>
              <a:rPr lang="en-US" sz="3150" b="1" spc="90">
                <a:solidFill>
                  <a:srgbClr val="000000"/>
                </a:solidFill>
                <a:latin typeface="Calibri" panose="02020603050405020304" pitchFamily="2"/>
              </a:rPr>
              <a:t>Enhanced options for running reports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1085215" y="610235"/>
            <a:ext cx="8799195" cy="5664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8895" rIns="0" bIns="0" anchor="t">
            <a:normAutofit fontScale="90000"/>
          </a:bodyPr>
          <a:lstStyle/>
          <a:p>
            <a:pPr marL="0" marR="0" indent="0" algn="l">
              <a:lnSpc>
                <a:spcPts val="4000"/>
              </a:lnSpc>
              <a:spcAft>
                <a:spcPts val="0"/>
              </a:spcAft>
            </a:pPr>
            <a:r>
              <a:rPr lang="en-US" sz="3900" b="1" spc="145">
                <a:solidFill>
                  <a:srgbClr val="FFFFFF"/>
                </a:solidFill>
                <a:latin typeface="Calibri" panose="02020603050405020304" pitchFamily="2"/>
              </a:rPr>
              <a:t>Annual Performance Report (APR) Updates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423545" y="1944370"/>
            <a:ext cx="10782300" cy="25088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320040" algn="just">
              <a:lnSpc>
                <a:spcPts val="2800"/>
              </a:lnSpc>
              <a:spcAft>
                <a:spcPts val="0"/>
              </a:spcAft>
              <a:buFont typeface="Symbol"/>
              <a:buChar char="·"/>
            </a:pPr>
            <a:r>
              <a:rPr lang="en-US" sz="3150" b="1" spc="114">
                <a:solidFill>
                  <a:srgbClr val="000000"/>
                </a:solidFill>
                <a:latin typeface="Calibri" panose="02020603050405020304" pitchFamily="2"/>
              </a:rPr>
              <a:t>Project-level performance data (e.g. increases in income) are </a:t>
            </a:r>
          </a:p>
          <a:p>
            <a:pPr marL="320040" marR="0" indent="0" algn="just">
              <a:lnSpc>
                <a:spcPts val="3300"/>
              </a:lnSpc>
              <a:spcBef>
                <a:spcPts val="585"/>
              </a:spcBef>
              <a:spcAft>
                <a:spcPts val="0"/>
              </a:spcAft>
            </a:pPr>
            <a:r>
              <a:rPr lang="en-US" sz="3150" b="1" spc="100">
                <a:solidFill>
                  <a:srgbClr val="000000"/>
                </a:solidFill>
                <a:latin typeface="Calibri" panose="02020603050405020304" pitchFamily="2"/>
              </a:rPr>
              <a:t>now integrated into the relevant questions </a:t>
            </a:r>
          </a:p>
          <a:p>
            <a:pPr marL="0" marR="0" indent="320040" algn="just">
              <a:lnSpc>
                <a:spcPts val="3400"/>
              </a:lnSpc>
              <a:spcBef>
                <a:spcPts val="1185"/>
              </a:spcBef>
              <a:spcAft>
                <a:spcPts val="0"/>
              </a:spcAft>
              <a:buFont typeface="Symbol"/>
              <a:buChar char="·"/>
            </a:pPr>
            <a:r>
              <a:rPr lang="en-US" sz="3150" b="1" spc="95">
                <a:solidFill>
                  <a:srgbClr val="000000"/>
                </a:solidFill>
                <a:latin typeface="Calibri" panose="02020603050405020304" pitchFamily="2"/>
              </a:rPr>
              <a:t>Data quality questions are now consistent with HUD’s new Data </a:t>
            </a:r>
          </a:p>
          <a:p>
            <a:pPr marL="320040" marR="0" indent="0" algn="just">
              <a:lnSpc>
                <a:spcPts val="3300"/>
              </a:lnSpc>
              <a:spcBef>
                <a:spcPts val="585"/>
              </a:spcBef>
              <a:spcAft>
                <a:spcPts val="0"/>
              </a:spcAft>
            </a:pPr>
            <a:r>
              <a:rPr lang="en-US" sz="3150" b="1" spc="110">
                <a:solidFill>
                  <a:srgbClr val="000000"/>
                </a:solidFill>
                <a:latin typeface="Calibri" panose="02020603050405020304" pitchFamily="2"/>
              </a:rPr>
              <a:t>Quality framework (launching April 1, 2017) </a:t>
            </a:r>
          </a:p>
          <a:p>
            <a:pPr marL="0" marR="0" indent="320040" algn="just">
              <a:lnSpc>
                <a:spcPts val="3400"/>
              </a:lnSpc>
              <a:spcBef>
                <a:spcPts val="1190"/>
              </a:spcBef>
              <a:spcAft>
                <a:spcPts val="0"/>
              </a:spcAft>
              <a:buFont typeface="Symbol"/>
              <a:buChar char="·"/>
            </a:pPr>
            <a:r>
              <a:rPr lang="en-US" sz="3150" b="1" spc="110">
                <a:solidFill>
                  <a:srgbClr val="000000"/>
                </a:solidFill>
                <a:latin typeface="Calibri" panose="02020603050405020304" pitchFamily="2"/>
              </a:rPr>
              <a:t>Series of questions just on: youth, veterans and persons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765175" y="4453255"/>
            <a:ext cx="10440670" cy="4876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4295" rIns="0" bIns="0" anchor="t">
            <a:normAutofit fontScale="90000"/>
          </a:bodyPr>
          <a:lstStyle/>
          <a:p>
            <a:pPr marL="0" marR="0" indent="0" algn="just">
              <a:lnSpc>
                <a:spcPts val="3300"/>
              </a:lnSpc>
              <a:spcAft>
                <a:spcPts val="0"/>
              </a:spcAft>
            </a:pPr>
            <a:r>
              <a:rPr lang="en-US" sz="3150" b="1" spc="120">
                <a:solidFill>
                  <a:srgbClr val="000000"/>
                </a:solidFill>
                <a:latin typeface="Calibri" panose="02020603050405020304" pitchFamily="2"/>
              </a:rPr>
              <a:t>experiencing chronic homelessness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0"/>
          </p:nvPr>
        </p:nvSpPr>
        <p:spPr>
          <a:xfrm>
            <a:off x="780415" y="4940935"/>
            <a:ext cx="10425430" cy="10147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71450" rIns="0" bIns="0" anchor="t">
            <a:normAutofit fontScale="90000"/>
          </a:bodyPr>
          <a:lstStyle/>
          <a:p>
            <a:pPr marL="0" marR="0" indent="0" algn="just">
              <a:lnSpc>
                <a:spcPts val="3300"/>
              </a:lnSpc>
              <a:spcAft>
                <a:spcPts val="3380"/>
              </a:spcAft>
            </a:pPr>
            <a:r>
              <a:rPr lang="en-US" sz="3150" b="1" spc="95">
                <a:solidFill>
                  <a:srgbClr val="000000"/>
                </a:solidFill>
                <a:latin typeface="Calibri" panose="02020603050405020304" pitchFamily="2"/>
              </a:rPr>
              <a:t>Better alignment of data to calculate utilization rates 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idx="10"/>
          </p:nvPr>
        </p:nvSpPr>
        <p:spPr>
          <a:xfrm>
            <a:off x="423545" y="5029200"/>
            <a:ext cx="166370" cy="3321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5880" rIns="0" bIns="0" anchor="t"/>
          <a:lstStyle/>
          <a:p>
            <a:pPr marL="0" marR="0" indent="0" algn="l">
              <a:lnSpc>
                <a:spcPts val="2200"/>
              </a:lnSpc>
              <a:spcAft>
                <a:spcPts val="0"/>
              </a:spcAft>
            </a:pPr>
            <a:r>
              <a:rPr lang="en-US" sz="3200" spc="0">
                <a:solidFill>
                  <a:srgbClr val="000000"/>
                </a:solidFill>
                <a:latin typeface="Arial" panose="02020603050405020304" pitchFamily="2"/>
              </a:rPr>
              <a:t>•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1103630" y="546735"/>
            <a:ext cx="5745480" cy="6235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3340" rIns="0" bIns="0" anchor="t"/>
          <a:lstStyle/>
          <a:p>
            <a:pPr marL="0" marR="0" indent="0" algn="l">
              <a:lnSpc>
                <a:spcPts val="4400"/>
              </a:lnSpc>
              <a:spcAft>
                <a:spcPts val="0"/>
              </a:spcAft>
            </a:pPr>
            <a:r>
              <a:rPr lang="en-US" sz="4300" spc="-5">
                <a:solidFill>
                  <a:srgbClr val="FFFFFF"/>
                </a:solidFill>
                <a:latin typeface="Calibri" panose="02020603050405020304" pitchFamily="2"/>
              </a:rPr>
              <a:t>Other APR improvements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1736725"/>
            <a:ext cx="12192000" cy="25476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2080" rIns="0" bIns="0" anchor="t"/>
          <a:lstStyle/>
          <a:p>
            <a:pPr marL="868680" marR="0" indent="320040" algn="l">
              <a:lnSpc>
                <a:spcPts val="3400"/>
              </a:lnSpc>
              <a:spcAft>
                <a:spcPts val="0"/>
              </a:spcAft>
              <a:buFont typeface="Symbol"/>
              <a:buChar char="·"/>
            </a:pPr>
            <a:r>
              <a:rPr lang="en-US" sz="3200" spc="-10">
                <a:solidFill>
                  <a:srgbClr val="000000"/>
                </a:solidFill>
                <a:latin typeface="Calibri" panose="02020603050405020304" pitchFamily="2"/>
              </a:rPr>
              <a:t>Project-type specific APRs: </a:t>
            </a:r>
          </a:p>
          <a:p>
            <a:pPr marL="1325880" marR="0" indent="274320" algn="l">
              <a:lnSpc>
                <a:spcPts val="3000"/>
              </a:lnSpc>
              <a:spcBef>
                <a:spcPts val="1060"/>
              </a:spcBef>
              <a:spcAft>
                <a:spcPts val="0"/>
              </a:spcAft>
              <a:buFont typeface="Symbol"/>
              <a:buChar char="·"/>
            </a:pPr>
            <a:r>
              <a:rPr lang="en-US" sz="2800" spc="-10">
                <a:solidFill>
                  <a:srgbClr val="000000"/>
                </a:solidFill>
                <a:latin typeface="Calibri" panose="02020603050405020304" pitchFamily="2"/>
              </a:rPr>
              <a:t>HMIS Dedicated Grant APR – narrative format to enable HUD </a:t>
            </a:r>
          </a:p>
          <a:p>
            <a:pPr marL="1554480" marR="0" indent="0" algn="l">
              <a:lnSpc>
                <a:spcPts val="2800"/>
              </a:lnSpc>
              <a:spcBef>
                <a:spcPts val="525"/>
              </a:spcBef>
              <a:spcAft>
                <a:spcPts val="0"/>
              </a:spcAft>
            </a:pPr>
            <a:r>
              <a:rPr lang="en-US" sz="2800" spc="-5">
                <a:solidFill>
                  <a:srgbClr val="000000"/>
                </a:solidFill>
                <a:latin typeface="Calibri" panose="02020603050405020304" pitchFamily="2"/>
              </a:rPr>
              <a:t>to gather information about HMIS implementations as their </a:t>
            </a:r>
          </a:p>
          <a:p>
            <a:pPr marL="1554480" marR="0" indent="0" algn="l">
              <a:lnSpc>
                <a:spcPts val="2800"/>
              </a:lnSpc>
              <a:spcBef>
                <a:spcPts val="515"/>
              </a:spcBef>
              <a:spcAft>
                <a:spcPts val="0"/>
              </a:spcAft>
            </a:pPr>
            <a:r>
              <a:rPr lang="en-US" sz="2800" spc="-45">
                <a:solidFill>
                  <a:srgbClr val="000000"/>
                </a:solidFill>
                <a:latin typeface="Calibri" panose="02020603050405020304" pitchFamily="2"/>
              </a:rPr>
              <a:t>APR. </a:t>
            </a:r>
          </a:p>
          <a:p>
            <a:pPr marL="1325880" marR="0" indent="274320" algn="l">
              <a:lnSpc>
                <a:spcPts val="3000"/>
              </a:lnSpc>
              <a:spcBef>
                <a:spcPts val="1050"/>
              </a:spcBef>
              <a:spcAft>
                <a:spcPts val="745"/>
              </a:spcAft>
              <a:buFont typeface="Symbol"/>
              <a:buChar char="·"/>
            </a:pPr>
            <a:r>
              <a:rPr lang="en-US" sz="2800" spc="-10">
                <a:solidFill>
                  <a:srgbClr val="000000"/>
                </a:solidFill>
                <a:latin typeface="Calibri" panose="02020603050405020304" pitchFamily="2"/>
              </a:rPr>
              <a:t>Planning Grants – Simple narrative format in Sage.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850265" y="4385945"/>
            <a:ext cx="9573895" cy="13227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457200" marR="0" indent="274320" algn="l">
              <a:lnSpc>
                <a:spcPts val="2700"/>
              </a:lnSpc>
              <a:spcAft>
                <a:spcPts val="0"/>
              </a:spcAft>
              <a:buFont typeface="Symbol"/>
              <a:buChar char="·"/>
            </a:pPr>
            <a:r>
              <a:rPr lang="en-US" sz="2800" spc="-15">
                <a:solidFill>
                  <a:srgbClr val="000000"/>
                </a:solidFill>
                <a:latin typeface="Calibri" panose="02020603050405020304" pitchFamily="2"/>
              </a:rPr>
              <a:t>SRO – Simplified to basic use information, no CSV-APR upload </a:t>
            </a:r>
          </a:p>
          <a:p>
            <a:pPr marL="731520" marR="0" indent="0" algn="l">
              <a:lnSpc>
                <a:spcPts val="2800"/>
              </a:lnSpc>
              <a:spcBef>
                <a:spcPts val="250"/>
              </a:spcBef>
              <a:spcAft>
                <a:spcPts val="0"/>
              </a:spcAft>
            </a:pPr>
            <a:r>
              <a:rPr lang="en-US" sz="2800" spc="-50">
                <a:solidFill>
                  <a:srgbClr val="000000"/>
                </a:solidFill>
                <a:latin typeface="Calibri" panose="02020603050405020304" pitchFamily="2"/>
              </a:rPr>
              <a:t>required </a:t>
            </a:r>
          </a:p>
          <a:p>
            <a:pPr marL="0" marR="0" indent="320040" algn="l">
              <a:lnSpc>
                <a:spcPts val="3700"/>
              </a:lnSpc>
              <a:spcBef>
                <a:spcPts val="890"/>
              </a:spcBef>
              <a:spcAft>
                <a:spcPts val="0"/>
              </a:spcAft>
              <a:buFont typeface="Symbol"/>
              <a:buChar char="·"/>
            </a:pPr>
            <a:r>
              <a:rPr lang="en-US" sz="3200" spc="0">
                <a:solidFill>
                  <a:srgbClr val="000000"/>
                </a:solidFill>
                <a:latin typeface="Calibri" panose="02020603050405020304" pitchFamily="2"/>
              </a:rPr>
              <a:t>CSV-APR uploads only required for the Full APR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1088390" y="546735"/>
            <a:ext cx="6677660" cy="6235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3340" rIns="0" bIns="0" anchor="t"/>
          <a:lstStyle/>
          <a:p>
            <a:pPr marL="0" marR="0" indent="0" algn="l">
              <a:lnSpc>
                <a:spcPts val="4400"/>
              </a:lnSpc>
              <a:spcAft>
                <a:spcPts val="0"/>
              </a:spcAft>
            </a:pPr>
            <a:r>
              <a:rPr lang="en-US" sz="4300" spc="5">
                <a:solidFill>
                  <a:srgbClr val="FFFFFF"/>
                </a:solidFill>
                <a:latin typeface="Calibri" panose="02020603050405020304" pitchFamily="2"/>
              </a:rPr>
              <a:t>APR Submission Steps in Sage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0" y="1935480"/>
            <a:ext cx="7200900" cy="40201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097280" marR="0" indent="457200" algn="just">
              <a:lnSpc>
                <a:spcPts val="2400"/>
              </a:lnSpc>
              <a:spcAft>
                <a:spcPts val="0"/>
              </a:spcAft>
              <a:buFont typeface="Symbol"/>
              <a:buChar char="·"/>
            </a:pPr>
            <a:r>
              <a:rPr lang="en-US" sz="2800" spc="-25">
                <a:solidFill>
                  <a:srgbClr val="000000"/>
                </a:solidFill>
                <a:latin typeface="Calibri" panose="02020603050405020304" pitchFamily="2"/>
              </a:rPr>
              <a:t>Grant Information </a:t>
            </a:r>
          </a:p>
          <a:p>
            <a:pPr marL="1097280" marR="0" indent="457200" algn="just">
              <a:lnSpc>
                <a:spcPts val="3000"/>
              </a:lnSpc>
              <a:spcBef>
                <a:spcPts val="1040"/>
              </a:spcBef>
              <a:spcAft>
                <a:spcPts val="0"/>
              </a:spcAft>
              <a:buFont typeface="Symbol"/>
              <a:buChar char="·"/>
            </a:pPr>
            <a:r>
              <a:rPr lang="en-US" sz="2800" spc="-30">
                <a:solidFill>
                  <a:srgbClr val="000000"/>
                </a:solidFill>
                <a:latin typeface="Calibri" panose="02020603050405020304" pitchFamily="2"/>
              </a:rPr>
              <a:t>Bed and Unit Inventory and Utilization* </a:t>
            </a:r>
          </a:p>
          <a:p>
            <a:pPr marL="1097280" marR="0" indent="457200" algn="just">
              <a:lnSpc>
                <a:spcPts val="3000"/>
              </a:lnSpc>
              <a:spcBef>
                <a:spcPts val="1040"/>
              </a:spcBef>
              <a:spcAft>
                <a:spcPts val="0"/>
              </a:spcAft>
              <a:buFont typeface="Symbol"/>
              <a:buChar char="·"/>
            </a:pPr>
            <a:r>
              <a:rPr lang="en-US" sz="2800" spc="-20">
                <a:solidFill>
                  <a:srgbClr val="000000"/>
                </a:solidFill>
                <a:latin typeface="Calibri" panose="02020603050405020304" pitchFamily="2"/>
              </a:rPr>
              <a:t>Contact Information </a:t>
            </a:r>
          </a:p>
          <a:p>
            <a:pPr marL="1097280" marR="0" indent="457200" algn="just">
              <a:lnSpc>
                <a:spcPts val="3000"/>
              </a:lnSpc>
              <a:spcBef>
                <a:spcPts val="1040"/>
              </a:spcBef>
              <a:spcAft>
                <a:spcPts val="0"/>
              </a:spcAft>
              <a:buFont typeface="Symbol"/>
              <a:buChar char="·"/>
            </a:pPr>
            <a:r>
              <a:rPr lang="en-US" sz="2800" spc="-15">
                <a:solidFill>
                  <a:srgbClr val="000000"/>
                </a:solidFill>
                <a:latin typeface="Calibri" panose="02020603050405020304" pitchFamily="2"/>
              </a:rPr>
              <a:t>Financial Information </a:t>
            </a:r>
          </a:p>
          <a:p>
            <a:pPr marL="1097280" marR="0" indent="457200" algn="just">
              <a:lnSpc>
                <a:spcPts val="3000"/>
              </a:lnSpc>
              <a:spcBef>
                <a:spcPts val="1040"/>
              </a:spcBef>
              <a:spcAft>
                <a:spcPts val="0"/>
              </a:spcAft>
              <a:buFont typeface="Symbol"/>
              <a:buChar char="·"/>
            </a:pPr>
            <a:r>
              <a:rPr lang="en-US" sz="2800" spc="-10">
                <a:solidFill>
                  <a:srgbClr val="000000"/>
                </a:solidFill>
                <a:latin typeface="Calibri" panose="02020603050405020304" pitchFamily="2"/>
              </a:rPr>
              <a:t>Performance Accomplishments </a:t>
            </a:r>
          </a:p>
          <a:p>
            <a:pPr marL="1097280" marR="0" indent="457200" algn="just">
              <a:lnSpc>
                <a:spcPts val="3000"/>
              </a:lnSpc>
              <a:spcBef>
                <a:spcPts val="1040"/>
              </a:spcBef>
              <a:spcAft>
                <a:spcPts val="0"/>
              </a:spcAft>
              <a:buFont typeface="Symbol"/>
              <a:buChar char="·"/>
            </a:pPr>
            <a:r>
              <a:rPr lang="en-US" sz="2800" spc="-10">
                <a:solidFill>
                  <a:srgbClr val="000000"/>
                </a:solidFill>
                <a:latin typeface="Calibri" panose="02020603050405020304" pitchFamily="2"/>
              </a:rPr>
              <a:t>Additional Comments </a:t>
            </a:r>
          </a:p>
          <a:p>
            <a:pPr marL="1097280" marR="0" indent="457200" algn="just">
              <a:lnSpc>
                <a:spcPts val="3000"/>
              </a:lnSpc>
              <a:spcBef>
                <a:spcPts val="1040"/>
              </a:spcBef>
              <a:spcAft>
                <a:spcPts val="0"/>
              </a:spcAft>
              <a:buFont typeface="Symbol"/>
              <a:buChar char="·"/>
            </a:pPr>
            <a:r>
              <a:rPr lang="en-US" sz="2800" spc="-20">
                <a:solidFill>
                  <a:srgbClr val="000000"/>
                </a:solidFill>
                <a:latin typeface="Calibri" panose="02020603050405020304" pitchFamily="2"/>
              </a:rPr>
              <a:t>CSV APR Upload </a:t>
            </a:r>
          </a:p>
          <a:p>
            <a:pPr marL="1097280" marR="0" indent="457200" algn="just">
              <a:lnSpc>
                <a:spcPts val="3000"/>
              </a:lnSpc>
              <a:spcBef>
                <a:spcPts val="1040"/>
              </a:spcBef>
              <a:spcAft>
                <a:spcPts val="960"/>
              </a:spcAft>
              <a:buFont typeface="Symbol"/>
              <a:buChar char="·"/>
            </a:pPr>
            <a:r>
              <a:rPr lang="en-US" sz="2800" spc="-10">
                <a:solidFill>
                  <a:srgbClr val="000000"/>
                </a:solidFill>
                <a:latin typeface="Calibri" panose="02020603050405020304" pitchFamily="2"/>
              </a:rPr>
              <a:t>Sign and submit 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0"/>
          </p:nvPr>
        </p:nvSpPr>
        <p:spPr>
          <a:xfrm>
            <a:off x="7418705" y="3928745"/>
            <a:ext cx="3928745" cy="10274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just">
              <a:lnSpc>
                <a:spcPts val="1600"/>
              </a:lnSpc>
              <a:spcAft>
                <a:spcPts val="0"/>
              </a:spcAft>
            </a:pPr>
            <a:r>
              <a:rPr lang="en-US" sz="1800" spc="-45">
                <a:solidFill>
                  <a:srgbClr val="FF0000"/>
                </a:solidFill>
                <a:latin typeface="Calibri" panose="02020603050405020304" pitchFamily="2"/>
              </a:rPr>
              <a:t>* Not all submission steps will be viewable </a:t>
            </a:r>
          </a:p>
          <a:p>
            <a:pPr marL="0" marR="0" indent="0" algn="just">
              <a:lnSpc>
                <a:spcPts val="1900"/>
              </a:lnSpc>
              <a:spcBef>
                <a:spcPts val="310"/>
              </a:spcBef>
              <a:spcAft>
                <a:spcPts val="0"/>
              </a:spcAft>
            </a:pPr>
            <a:r>
              <a:rPr lang="en-US" sz="1800" spc="-30">
                <a:solidFill>
                  <a:srgbClr val="FF0000"/>
                </a:solidFill>
                <a:latin typeface="Calibri" panose="02020603050405020304" pitchFamily="2"/>
              </a:rPr>
              <a:t>in Sage. For instance, a Street Outreach </a:t>
            </a:r>
          </a:p>
          <a:p>
            <a:pPr marL="0" marR="0" indent="0" algn="just">
              <a:lnSpc>
                <a:spcPts val="1900"/>
              </a:lnSpc>
              <a:spcBef>
                <a:spcPts val="310"/>
              </a:spcBef>
              <a:spcAft>
                <a:spcPts val="0"/>
              </a:spcAft>
            </a:pPr>
            <a:r>
              <a:rPr lang="en-US" sz="1800" spc="-30">
                <a:solidFill>
                  <a:srgbClr val="FF0000"/>
                </a:solidFill>
                <a:latin typeface="Calibri" panose="02020603050405020304" pitchFamily="2"/>
              </a:rPr>
              <a:t>grant will not have the Bed and Unit and </a:t>
            </a:r>
          </a:p>
          <a:p>
            <a:pPr marL="0" marR="0" indent="0" algn="just">
              <a:lnSpc>
                <a:spcPts val="1900"/>
              </a:lnSpc>
              <a:spcBef>
                <a:spcPts val="310"/>
              </a:spcBef>
              <a:spcAft>
                <a:spcPts val="20"/>
              </a:spcAft>
            </a:pPr>
            <a:r>
              <a:rPr lang="en-US" sz="1800" spc="-30">
                <a:solidFill>
                  <a:srgbClr val="FF0000"/>
                </a:solidFill>
                <a:latin typeface="Calibri" panose="02020603050405020304" pitchFamily="2"/>
              </a:rPr>
              <a:t>Utilization submission step.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4617720" y="553085"/>
            <a:ext cx="2350135" cy="6172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8260" rIns="0" bIns="0" anchor="t">
            <a:normAutofit fontScale="90000"/>
          </a:bodyPr>
          <a:lstStyle/>
          <a:p>
            <a:pPr marL="0" marR="0" indent="0" algn="l">
              <a:lnSpc>
                <a:spcPts val="4400"/>
              </a:lnSpc>
              <a:spcAft>
                <a:spcPts val="0"/>
              </a:spcAft>
            </a:pPr>
            <a:r>
              <a:rPr lang="en-US" sz="4250" b="1" spc="60">
                <a:solidFill>
                  <a:srgbClr val="FFFFFF"/>
                </a:solidFill>
                <a:latin typeface="Calibri" panose="02020603050405020304" pitchFamily="2"/>
              </a:rPr>
              <a:t>Next Steps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481330" y="1771015"/>
            <a:ext cx="10972800" cy="41846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457200" algn="just">
              <a:lnSpc>
                <a:spcPts val="2800"/>
              </a:lnSpc>
              <a:spcAft>
                <a:spcPts val="0"/>
              </a:spcAft>
              <a:buFont typeface="Symbol"/>
              <a:buChar char="·"/>
            </a:pPr>
            <a:r>
              <a:rPr lang="en-US" sz="3150" b="1" spc="114">
                <a:solidFill>
                  <a:srgbClr val="000000"/>
                </a:solidFill>
                <a:latin typeface="Calibri" panose="02020603050405020304" pitchFamily="2"/>
              </a:rPr>
              <a:t>Make sure that you have requested an account in Sage </a:t>
            </a:r>
          </a:p>
          <a:p>
            <a:pPr marL="0" marR="0" indent="457200" algn="just">
              <a:lnSpc>
                <a:spcPts val="3400"/>
              </a:lnSpc>
              <a:spcBef>
                <a:spcPts val="415"/>
              </a:spcBef>
              <a:spcAft>
                <a:spcPts val="0"/>
              </a:spcAft>
              <a:buFont typeface="Symbol"/>
              <a:buChar char="·"/>
            </a:pPr>
            <a:r>
              <a:rPr lang="en-US" sz="3150" b="1" spc="125">
                <a:solidFill>
                  <a:srgbClr val="000000"/>
                </a:solidFill>
                <a:latin typeface="Calibri" panose="02020603050405020304" pitchFamily="2"/>
              </a:rPr>
              <a:t>Confirm that your HMIS vendor has programmed the CSV-APR </a:t>
            </a:r>
          </a:p>
          <a:p>
            <a:pPr marL="457200" marR="0" indent="0" algn="just">
              <a:lnSpc>
                <a:spcPts val="3300"/>
              </a:lnSpc>
              <a:spcBef>
                <a:spcPts val="580"/>
              </a:spcBef>
              <a:spcAft>
                <a:spcPts val="0"/>
              </a:spcAft>
            </a:pPr>
            <a:r>
              <a:rPr lang="en-US" sz="3150" b="1" spc="100">
                <a:solidFill>
                  <a:srgbClr val="000000"/>
                </a:solidFill>
                <a:latin typeface="Calibri" panose="02020603050405020304" pitchFamily="2"/>
              </a:rPr>
              <a:t>report into your database </a:t>
            </a:r>
          </a:p>
          <a:p>
            <a:pPr marL="457200" marR="0" indent="457200" algn="just">
              <a:lnSpc>
                <a:spcPts val="3400"/>
              </a:lnSpc>
              <a:spcBef>
                <a:spcPts val="415"/>
              </a:spcBef>
              <a:spcAft>
                <a:spcPts val="0"/>
              </a:spcAft>
              <a:buFont typeface="Symbol"/>
              <a:buChar char="·"/>
            </a:pPr>
            <a:r>
              <a:rPr lang="en-US" sz="3150" b="1" spc="105">
                <a:solidFill>
                  <a:srgbClr val="000000"/>
                </a:solidFill>
                <a:latin typeface="Calibri" panose="02020603050405020304" pitchFamily="2"/>
              </a:rPr>
              <a:t>This was required as of April 1, 2017 </a:t>
            </a:r>
          </a:p>
          <a:p>
            <a:pPr marL="0" marR="0" indent="457200" algn="just">
              <a:lnSpc>
                <a:spcPts val="3400"/>
              </a:lnSpc>
              <a:spcBef>
                <a:spcPts val="415"/>
              </a:spcBef>
              <a:spcAft>
                <a:spcPts val="0"/>
              </a:spcAft>
              <a:buFont typeface="Symbol"/>
              <a:buChar char="·"/>
            </a:pPr>
            <a:r>
              <a:rPr lang="en-US" sz="3150" b="1" spc="110">
                <a:solidFill>
                  <a:srgbClr val="000000"/>
                </a:solidFill>
                <a:latin typeface="Calibri" panose="02020603050405020304" pitchFamily="2"/>
              </a:rPr>
              <a:t>Review trainings and guidebook on Sage, all of which are </a:t>
            </a:r>
          </a:p>
          <a:p>
            <a:pPr marL="457200" marR="0" indent="0" algn="just">
              <a:lnSpc>
                <a:spcPts val="3300"/>
              </a:lnSpc>
              <a:spcBef>
                <a:spcPts val="580"/>
              </a:spcBef>
              <a:spcAft>
                <a:spcPts val="0"/>
              </a:spcAft>
            </a:pPr>
            <a:r>
              <a:rPr lang="en-US" sz="3150" b="1" spc="110">
                <a:solidFill>
                  <a:srgbClr val="000000"/>
                </a:solidFill>
                <a:latin typeface="Calibri" panose="02020603050405020304" pitchFamily="2"/>
              </a:rPr>
              <a:t>available on the Sage site under Resources </a:t>
            </a:r>
          </a:p>
          <a:p>
            <a:pPr marL="0" marR="0" indent="457200" algn="just">
              <a:lnSpc>
                <a:spcPts val="3400"/>
              </a:lnSpc>
              <a:spcBef>
                <a:spcPts val="415"/>
              </a:spcBef>
              <a:spcAft>
                <a:spcPts val="0"/>
              </a:spcAft>
              <a:buFont typeface="Symbol"/>
              <a:buChar char="·"/>
            </a:pPr>
            <a:r>
              <a:rPr lang="en-US" sz="3150" b="1" spc="105">
                <a:solidFill>
                  <a:srgbClr val="000000"/>
                </a:solidFill>
                <a:latin typeface="Calibri" panose="02020603050405020304" pitchFamily="2"/>
              </a:rPr>
              <a:t>Questions can always be submitted via the HUD Exchange Ask A </a:t>
            </a:r>
          </a:p>
          <a:p>
            <a:pPr marL="457200" marR="0" indent="0" algn="just">
              <a:lnSpc>
                <a:spcPts val="3300"/>
              </a:lnSpc>
              <a:spcBef>
                <a:spcPts val="580"/>
              </a:spcBef>
              <a:spcAft>
                <a:spcPts val="3260"/>
              </a:spcAft>
            </a:pPr>
            <a:r>
              <a:rPr lang="en-US" sz="3150" b="1" spc="120">
                <a:solidFill>
                  <a:srgbClr val="000000"/>
                </a:solidFill>
                <a:latin typeface="Calibri" panose="02020603050405020304" pitchFamily="2"/>
              </a:rPr>
              <a:t>Question desk—please be sure to select Sage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3150235" y="548005"/>
            <a:ext cx="5266690" cy="6667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2705" rIns="0" bIns="0" anchor="t">
            <a:normAutofit fontScale="90000"/>
          </a:bodyPr>
          <a:lstStyle/>
          <a:p>
            <a:pPr marL="0" marR="0" indent="0" algn="l">
              <a:lnSpc>
                <a:spcPts val="4800"/>
              </a:lnSpc>
              <a:spcAft>
                <a:spcPts val="0"/>
              </a:spcAft>
            </a:pPr>
            <a:r>
              <a:rPr lang="en-US" sz="4300" b="1" spc="135">
                <a:solidFill>
                  <a:srgbClr val="FFFFFF"/>
                </a:solidFill>
                <a:latin typeface="Calibri" panose="02020603050405020304" pitchFamily="2"/>
              </a:rPr>
              <a:t>Questions and Answers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5" r:id="rId4"/>
    <p:sldLayoutId id="2147483656" r:id="rId5"/>
    <p:sldLayoutId id="2147483659" r:id="rId6"/>
    <p:sldLayoutId id="2147483661" r:id="rId7"/>
    <p:sldLayoutId id="2147483662" r:id="rId8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hyperlink" Target="https://www.hudexchange.info/program-support/my-question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udexchange.info/programs/e-snaps/guides/apr/#guides-and-tools" TargetMode="External"/><Relationship Id="rId5" Type="http://schemas.openxmlformats.org/officeDocument/2006/relationships/hyperlink" Target="https://www.hudexchange.info/programs/sage/" TargetMode="External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5170805" y="257727"/>
            <a:ext cx="1508760" cy="133985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682490"/>
            <a:ext cx="12192000" cy="217551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92627" y="1626234"/>
            <a:ext cx="12192000" cy="3333391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1275" rIns="0" bIns="0" anchor="t"/>
          <a:lstStyle/>
          <a:p>
            <a:pPr marL="0" marR="0" indent="0" algn="ctr">
              <a:lnSpc>
                <a:spcPts val="2900"/>
              </a:lnSpc>
              <a:spcAft>
                <a:spcPts val="0"/>
              </a:spcAft>
            </a:pPr>
            <a:endParaRPr lang="en-US" sz="2800" spc="-30" dirty="0">
              <a:solidFill>
                <a:srgbClr val="622422"/>
              </a:solidFill>
              <a:latin typeface="Calibri" panose="02020603050405020304" pitchFamily="2"/>
            </a:endParaRPr>
          </a:p>
          <a:p>
            <a:pPr marL="0" marR="0" indent="0" algn="ctr">
              <a:lnSpc>
                <a:spcPts val="2900"/>
              </a:lnSpc>
              <a:spcAft>
                <a:spcPts val="0"/>
              </a:spcAft>
            </a:pPr>
            <a:r>
              <a:rPr lang="en-US" sz="2800" spc="-30" dirty="0">
                <a:solidFill>
                  <a:srgbClr val="622422"/>
                </a:solidFill>
                <a:latin typeface="Calibri" panose="02020603050405020304" pitchFamily="2"/>
              </a:rPr>
              <a:t>Annual Performance Report (APR) Training: </a:t>
            </a:r>
          </a:p>
          <a:p>
            <a:pPr marL="0" marR="0" indent="0" algn="ctr">
              <a:lnSpc>
                <a:spcPts val="2900"/>
              </a:lnSpc>
              <a:spcBef>
                <a:spcPts val="515"/>
              </a:spcBef>
              <a:spcAft>
                <a:spcPts val="0"/>
              </a:spcAft>
            </a:pPr>
            <a:r>
              <a:rPr lang="en-US" sz="2800" spc="-55" dirty="0">
                <a:solidFill>
                  <a:srgbClr val="622422"/>
                </a:solidFill>
                <a:latin typeface="Calibri" panose="02020603050405020304" pitchFamily="2"/>
              </a:rPr>
              <a:t>Using Sage to Complete your APR </a:t>
            </a:r>
          </a:p>
          <a:p>
            <a:pPr marL="0" marR="0" indent="0" algn="ctr">
              <a:lnSpc>
                <a:spcPts val="2900"/>
              </a:lnSpc>
              <a:spcBef>
                <a:spcPts val="515"/>
              </a:spcBef>
              <a:spcAft>
                <a:spcPts val="0"/>
              </a:spcAft>
            </a:pPr>
            <a:endParaRPr lang="en-US" sz="2800" spc="-55" dirty="0">
              <a:solidFill>
                <a:srgbClr val="622422"/>
              </a:solidFill>
              <a:latin typeface="Calibri" panose="02020603050405020304" pitchFamily="2"/>
            </a:endParaRPr>
          </a:p>
          <a:p>
            <a:pPr marL="0" marR="0" indent="0" algn="ctr">
              <a:lnSpc>
                <a:spcPts val="2900"/>
              </a:lnSpc>
              <a:spcBef>
                <a:spcPts val="515"/>
              </a:spcBef>
              <a:spcAft>
                <a:spcPts val="0"/>
              </a:spcAft>
            </a:pPr>
            <a:r>
              <a:rPr lang="en-US" sz="2400" spc="0" dirty="0">
                <a:solidFill>
                  <a:srgbClr val="000000"/>
                </a:solidFill>
                <a:latin typeface="Calibri" panose="02020603050405020304" pitchFamily="2"/>
              </a:rPr>
              <a:t>CoC and Recipient Training </a:t>
            </a:r>
            <a:br>
              <a:rPr dirty="0"/>
            </a:br>
            <a:r>
              <a:rPr lang="en-US" sz="2400" spc="0" dirty="0">
                <a:solidFill>
                  <a:srgbClr val="000000"/>
                </a:solidFill>
                <a:latin typeface="Calibri" panose="02020603050405020304" pitchFamily="2"/>
              </a:rPr>
              <a:t>September 25, 2018 </a:t>
            </a:r>
          </a:p>
          <a:p>
            <a:pPr marL="0" marR="0" indent="0" algn="ctr">
              <a:lnSpc>
                <a:spcPts val="2900"/>
              </a:lnSpc>
              <a:spcBef>
                <a:spcPts val="3705"/>
              </a:spcBef>
              <a:spcAft>
                <a:spcPts val="1085"/>
              </a:spcAft>
            </a:pPr>
            <a:endParaRPr lang="en-US" sz="2400" spc="0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marL="0" marR="0" indent="0" algn="ctr">
              <a:lnSpc>
                <a:spcPts val="2900"/>
              </a:lnSpc>
              <a:spcBef>
                <a:spcPts val="3705"/>
              </a:spcBef>
              <a:spcAft>
                <a:spcPts val="1085"/>
              </a:spcAft>
            </a:pPr>
            <a:endParaRPr lang="en-US" sz="2400" spc="0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marL="0" marR="0" indent="0" algn="ctr">
              <a:lnSpc>
                <a:spcPts val="2900"/>
              </a:lnSpc>
              <a:spcBef>
                <a:spcPts val="3705"/>
              </a:spcBef>
              <a:spcAft>
                <a:spcPts val="1085"/>
              </a:spcAft>
            </a:pPr>
            <a:r>
              <a:rPr lang="en-US" sz="2400" spc="0" dirty="0">
                <a:solidFill>
                  <a:srgbClr val="000000"/>
                </a:solidFill>
                <a:latin typeface="Calibri" panose="02020603050405020304" pitchFamily="2"/>
              </a:rPr>
              <a:t>Valerie Reed Sweed, Senior CPD Representative, San Antonio Field Office</a:t>
            </a:r>
          </a:p>
          <a:p>
            <a:pPr marL="0" marR="0" indent="0" algn="ctr">
              <a:lnSpc>
                <a:spcPts val="2900"/>
              </a:lnSpc>
              <a:spcBef>
                <a:spcPts val="3705"/>
              </a:spcBef>
              <a:spcAft>
                <a:spcPts val="1085"/>
              </a:spcAft>
            </a:pPr>
            <a:endParaRPr lang="en-US" sz="2400" spc="0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marL="0" marR="0" indent="0" algn="ctr">
              <a:lnSpc>
                <a:spcPts val="2900"/>
              </a:lnSpc>
              <a:spcBef>
                <a:spcPts val="3705"/>
              </a:spcBef>
              <a:spcAft>
                <a:spcPts val="1085"/>
              </a:spcAft>
            </a:pPr>
            <a:endParaRPr lang="en-US" sz="2400" spc="0" dirty="0">
              <a:solidFill>
                <a:srgbClr val="000000"/>
              </a:solidFill>
              <a:latin typeface="Calibri" panose="02020603050405020304" pitchFamily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3794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395470"/>
            <a:ext cx="12192000" cy="225234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5955665"/>
            <a:ext cx="64135" cy="4889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4220154" y="533207"/>
            <a:ext cx="4178411" cy="6172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8260" rIns="0" bIns="0" anchor="t">
            <a:normAutofit fontScale="82500" lnSpcReduction="10000"/>
          </a:bodyPr>
          <a:lstStyle/>
          <a:p>
            <a:pPr marL="0" marR="0" indent="0" algn="l">
              <a:lnSpc>
                <a:spcPts val="4400"/>
              </a:lnSpc>
              <a:spcAft>
                <a:spcPts val="0"/>
              </a:spcAft>
            </a:pPr>
            <a:r>
              <a:rPr lang="en-US" sz="4250" b="1" spc="60" dirty="0">
                <a:solidFill>
                  <a:srgbClr val="FFFFFF"/>
                </a:solidFill>
                <a:latin typeface="Calibri" panose="02020603050405020304" pitchFamily="2"/>
              </a:rPr>
              <a:t>When are APRs Due?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588796" y="2248838"/>
            <a:ext cx="11441125" cy="26244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457200" marR="0" indent="-457200" algn="just">
              <a:lnSpc>
                <a:spcPts val="3400"/>
              </a:lnSpc>
              <a:spcBef>
                <a:spcPts val="41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spc="120" dirty="0">
                <a:solidFill>
                  <a:srgbClr val="000000"/>
                </a:solidFill>
                <a:latin typeface="Calibri" panose="02020603050405020304" pitchFamily="2"/>
              </a:rPr>
              <a:t>*APRs are due in Sage no later than 90-days after grant expiration</a:t>
            </a:r>
          </a:p>
          <a:p>
            <a:pPr marR="0" algn="just">
              <a:lnSpc>
                <a:spcPts val="3400"/>
              </a:lnSpc>
              <a:spcBef>
                <a:spcPts val="415"/>
              </a:spcBef>
              <a:spcAft>
                <a:spcPts val="0"/>
              </a:spcAft>
            </a:pPr>
            <a:endParaRPr lang="en-US" sz="2100" spc="120" dirty="0">
              <a:solidFill>
                <a:srgbClr val="FF0000"/>
              </a:solidFill>
              <a:latin typeface="Calibri" panose="02020603050405020304" pitchFamily="2"/>
            </a:endParaRPr>
          </a:p>
          <a:p>
            <a:pPr marR="0" algn="just">
              <a:lnSpc>
                <a:spcPts val="3400"/>
              </a:lnSpc>
              <a:spcBef>
                <a:spcPts val="415"/>
              </a:spcBef>
              <a:spcAft>
                <a:spcPts val="0"/>
              </a:spcAft>
            </a:pPr>
            <a:endParaRPr lang="en-US" sz="2100" spc="120" dirty="0">
              <a:solidFill>
                <a:srgbClr val="FF0000"/>
              </a:solidFill>
              <a:latin typeface="Calibri" panose="02020603050405020304" pitchFamily="2"/>
            </a:endParaRPr>
          </a:p>
          <a:p>
            <a:pPr marR="0" algn="just">
              <a:lnSpc>
                <a:spcPts val="3400"/>
              </a:lnSpc>
              <a:spcBef>
                <a:spcPts val="415"/>
              </a:spcBef>
              <a:spcAft>
                <a:spcPts val="0"/>
              </a:spcAft>
            </a:pPr>
            <a:endParaRPr lang="en-US" sz="2100" spc="120" dirty="0">
              <a:solidFill>
                <a:srgbClr val="FF0000"/>
              </a:solidFill>
              <a:latin typeface="Calibri" panose="02020603050405020304" pitchFamily="2"/>
            </a:endParaRPr>
          </a:p>
          <a:p>
            <a:pPr marR="0" algn="just">
              <a:lnSpc>
                <a:spcPts val="3400"/>
              </a:lnSpc>
              <a:spcBef>
                <a:spcPts val="415"/>
              </a:spcBef>
              <a:spcAft>
                <a:spcPts val="0"/>
              </a:spcAft>
            </a:pPr>
            <a:r>
              <a:rPr lang="en-US" sz="2100" spc="120" dirty="0">
                <a:solidFill>
                  <a:srgbClr val="FF0000"/>
                </a:solidFill>
                <a:latin typeface="Calibri" panose="02020603050405020304" pitchFamily="2"/>
              </a:rPr>
              <a:t>*Final draws must be completed in LOCCS prior to submitting the APR in Sage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3794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395470"/>
            <a:ext cx="12192000" cy="225234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5955665"/>
            <a:ext cx="64135" cy="4889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2246243" y="553085"/>
            <a:ext cx="7007087" cy="6172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8260" rIns="0" bIns="0" anchor="t">
            <a:normAutofit fontScale="97500"/>
          </a:bodyPr>
          <a:lstStyle/>
          <a:p>
            <a:pPr marL="0" marR="0" indent="0" algn="ctr">
              <a:lnSpc>
                <a:spcPts val="4400"/>
              </a:lnSpc>
              <a:spcAft>
                <a:spcPts val="0"/>
              </a:spcAft>
            </a:pPr>
            <a:r>
              <a:rPr lang="en-US" sz="4250" b="1" spc="60" dirty="0">
                <a:solidFill>
                  <a:srgbClr val="FFFFFF"/>
                </a:solidFill>
                <a:latin typeface="Calibri" panose="02020603050405020304" pitchFamily="2"/>
              </a:rPr>
              <a:t>Additional Sage Resources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378281" y="1337945"/>
            <a:ext cx="11435438" cy="4287603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Autofit/>
          </a:bodyPr>
          <a:lstStyle/>
          <a:p>
            <a:pPr marL="457200" marR="0" indent="-457200" algn="l">
              <a:lnSpc>
                <a:spcPts val="3400"/>
              </a:lnSpc>
              <a:spcBef>
                <a:spcPts val="41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700" spc="110" dirty="0">
                <a:solidFill>
                  <a:srgbClr val="000000"/>
                </a:solidFill>
                <a:latin typeface="Calibri" panose="02020603050405020304" pitchFamily="2"/>
              </a:rPr>
              <a:t>Review trainings on the HUD Exchange at </a:t>
            </a:r>
            <a:r>
              <a:rPr lang="en-US" sz="2700" spc="110" dirty="0">
                <a:solidFill>
                  <a:srgbClr val="000000"/>
                </a:solidFill>
                <a:latin typeface="Calibri" panose="02020603050405020304" pitchFamily="2"/>
                <a:hlinkClick r:id="rId5"/>
              </a:rPr>
              <a:t>https://www.hudexchange.info/programs/sage/</a:t>
            </a:r>
            <a:endParaRPr lang="en-US" sz="2700" spc="110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marL="457200" marR="0" indent="-457200" algn="l">
              <a:lnSpc>
                <a:spcPts val="3400"/>
              </a:lnSpc>
              <a:spcBef>
                <a:spcPts val="41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700" dirty="0"/>
          </a:p>
          <a:p>
            <a:pPr marL="457200" marR="0" indent="-457200" algn="l">
              <a:lnSpc>
                <a:spcPts val="3400"/>
              </a:lnSpc>
              <a:spcBef>
                <a:spcPts val="41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700" dirty="0"/>
              <a:t>Resources for submitting APRs in Sage are available in the “Guides and Tools” and “Webinars and Virtual Trainings” at</a:t>
            </a:r>
          </a:p>
          <a:p>
            <a:pPr marR="0" algn="l">
              <a:lnSpc>
                <a:spcPts val="3400"/>
              </a:lnSpc>
              <a:spcBef>
                <a:spcPts val="415"/>
              </a:spcBef>
              <a:spcAft>
                <a:spcPts val="0"/>
              </a:spcAft>
            </a:pPr>
            <a:r>
              <a:rPr lang="en-US" sz="2700" spc="110" dirty="0">
                <a:solidFill>
                  <a:srgbClr val="000000"/>
                </a:solidFill>
                <a:latin typeface="Calibri" panose="02020603050405020304" pitchFamily="2"/>
              </a:rPr>
              <a:t>      </a:t>
            </a:r>
            <a:r>
              <a:rPr lang="en-US" sz="2300" spc="110" dirty="0">
                <a:solidFill>
                  <a:srgbClr val="000000"/>
                </a:solidFill>
                <a:latin typeface="Calibri" panose="02020603050405020304" pitchFamily="2"/>
                <a:hlinkClick r:id="rId6"/>
              </a:rPr>
              <a:t>https://www.hudexchange.info/programs/e-snaps/guides/apr/#guides-and-tools</a:t>
            </a:r>
            <a:endParaRPr lang="en-US" sz="2300" spc="110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marL="457200" marR="0" indent="-457200" algn="just">
              <a:lnSpc>
                <a:spcPts val="3400"/>
              </a:lnSpc>
              <a:spcBef>
                <a:spcPts val="41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700" dirty="0"/>
          </a:p>
          <a:p>
            <a:pPr marL="457200" marR="0" indent="-457200" algn="just">
              <a:lnSpc>
                <a:spcPts val="3400"/>
              </a:lnSpc>
              <a:spcBef>
                <a:spcPts val="41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700" dirty="0"/>
              <a:t>If you have questions regarding the APR, please submit them to </a:t>
            </a:r>
            <a:r>
              <a:rPr lang="en-US" sz="2700" dirty="0">
                <a:hlinkClick r:id="rId7"/>
              </a:rPr>
              <a:t>Ask A Question</a:t>
            </a:r>
            <a:r>
              <a:rPr lang="en-US" sz="2700" spc="105" dirty="0">
                <a:solidFill>
                  <a:srgbClr val="000000"/>
                </a:solidFill>
                <a:latin typeface="Calibri" panose="02020603050405020304" pitchFamily="2"/>
              </a:rPr>
              <a:t> via the HUD Exchange at  </a:t>
            </a:r>
            <a:r>
              <a:rPr lang="en-US" sz="2700" spc="120" dirty="0">
                <a:solidFill>
                  <a:srgbClr val="000000"/>
                </a:solidFill>
                <a:latin typeface="Calibri" panose="02020603050405020304" pitchFamily="2"/>
              </a:rPr>
              <a:t>— please be sure to select Sage </a:t>
            </a:r>
          </a:p>
        </p:txBody>
      </p:sp>
    </p:spTree>
    <p:extLst>
      <p:ext uri="{BB962C8B-B14F-4D97-AF65-F5344CB8AC3E}">
        <p14:creationId xmlns:p14="http://schemas.microsoft.com/office/powerpoint/2010/main" val="4241225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454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3150235" y="548005"/>
            <a:ext cx="5266690" cy="6667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2705" rIns="0" bIns="0" anchor="t">
            <a:normAutofit fontScale="90000"/>
          </a:bodyPr>
          <a:lstStyle/>
          <a:p>
            <a:pPr marL="0" marR="0" indent="0" algn="l">
              <a:lnSpc>
                <a:spcPts val="4800"/>
              </a:lnSpc>
              <a:spcAft>
                <a:spcPts val="0"/>
              </a:spcAft>
            </a:pPr>
            <a:r>
              <a:rPr lang="en-US" sz="4300" b="1" spc="135">
                <a:solidFill>
                  <a:srgbClr val="FFFFFF"/>
                </a:solidFill>
                <a:latin typeface="Calibri" panose="02020603050405020304" pitchFamily="2"/>
              </a:rPr>
              <a:t>Questions and Answers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3794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395470"/>
            <a:ext cx="12192000" cy="225234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3672840" y="393700"/>
            <a:ext cx="3989705" cy="5664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8895" rIns="0" bIns="0" anchor="t"/>
          <a:lstStyle/>
          <a:p>
            <a:pPr marL="0" marR="0" indent="0" algn="ctr">
              <a:lnSpc>
                <a:spcPts val="4100"/>
              </a:lnSpc>
              <a:spcAft>
                <a:spcPts val="25"/>
              </a:spcAft>
            </a:pPr>
            <a:r>
              <a:rPr lang="en-US" sz="3800" spc="-25" dirty="0">
                <a:solidFill>
                  <a:srgbClr val="FFFFFF"/>
                </a:solidFill>
                <a:latin typeface="Calibri" panose="02020603050405020304" pitchFamily="2"/>
              </a:rPr>
              <a:t>Learning</a:t>
            </a:r>
            <a:r>
              <a:rPr lang="en-US" sz="3900" spc="-25" dirty="0">
                <a:solidFill>
                  <a:srgbClr val="FFFFFF"/>
                </a:solidFill>
                <a:latin typeface="Calibri" panose="02020603050405020304" pitchFamily="2"/>
              </a:rPr>
              <a:t> Objectives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1982787"/>
            <a:ext cx="12192000" cy="28924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5720" rIns="0" bIns="0" anchor="t"/>
          <a:lstStyle/>
          <a:p>
            <a:pPr marL="1154430" marR="0" indent="-514350" algn="just">
              <a:lnSpc>
                <a:spcPts val="33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000" spc="-5" dirty="0">
                <a:solidFill>
                  <a:srgbClr val="000000"/>
                </a:solidFill>
                <a:latin typeface="Calibri" panose="02020603050405020304" pitchFamily="2"/>
              </a:rPr>
              <a:t>Identify what the Sage HMIS Repository is, and how it is used </a:t>
            </a:r>
          </a:p>
          <a:p>
            <a:pPr marL="1143000" marR="0" algn="just">
              <a:lnSpc>
                <a:spcPts val="3300"/>
              </a:lnSpc>
              <a:spcBef>
                <a:spcPts val="580"/>
              </a:spcBef>
              <a:spcAft>
                <a:spcPts val="0"/>
              </a:spcAft>
            </a:pPr>
            <a:r>
              <a:rPr lang="en-US" sz="3000" spc="-10" dirty="0">
                <a:solidFill>
                  <a:srgbClr val="000000"/>
                </a:solidFill>
                <a:latin typeface="Calibri" panose="02020603050405020304" pitchFamily="2"/>
              </a:rPr>
              <a:t>by CoC Program recipients to complete their APR </a:t>
            </a:r>
          </a:p>
          <a:p>
            <a:pPr marL="1143000" marR="0" indent="0" algn="just">
              <a:lnSpc>
                <a:spcPts val="3300"/>
              </a:lnSpc>
              <a:spcBef>
                <a:spcPts val="580"/>
              </a:spcBef>
              <a:spcAft>
                <a:spcPts val="0"/>
              </a:spcAft>
            </a:pPr>
            <a:endParaRPr lang="en-US" sz="3000" spc="-10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marL="1097280" marR="0" indent="-457200" algn="just">
              <a:lnSpc>
                <a:spcPts val="3300"/>
              </a:lnSpc>
              <a:spcBef>
                <a:spcPts val="1350"/>
              </a:spcBef>
              <a:spcAft>
                <a:spcPts val="2210"/>
              </a:spcAft>
              <a:buFont typeface="Wingdings" panose="05000000000000000000" pitchFamily="2" charset="2"/>
              <a:buChar char="Ø"/>
            </a:pPr>
            <a:r>
              <a:rPr lang="en-US" sz="3000" spc="-5" dirty="0">
                <a:solidFill>
                  <a:srgbClr val="000000"/>
                </a:solidFill>
                <a:latin typeface="Calibri" panose="02020603050405020304" pitchFamily="2"/>
              </a:rPr>
              <a:t>Identify additional Sage resources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3794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395470"/>
            <a:ext cx="12192000" cy="225234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3672840" y="393700"/>
            <a:ext cx="3989705" cy="5664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8895" rIns="0" bIns="0" anchor="t"/>
          <a:lstStyle/>
          <a:p>
            <a:pPr marL="0" marR="0" indent="0" algn="ctr">
              <a:lnSpc>
                <a:spcPts val="4100"/>
              </a:lnSpc>
              <a:spcAft>
                <a:spcPts val="25"/>
              </a:spcAft>
            </a:pPr>
            <a:r>
              <a:rPr lang="en-US" sz="3800" spc="-25" dirty="0">
                <a:solidFill>
                  <a:srgbClr val="FFFFFF"/>
                </a:solidFill>
                <a:latin typeface="Calibri" panose="02020603050405020304" pitchFamily="2"/>
              </a:rPr>
              <a:t>What is Sage?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230820" y="1429807"/>
            <a:ext cx="11961180" cy="322170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5720" rIns="0" bIns="0" anchor="t"/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700" spc="120" dirty="0">
                <a:solidFill>
                  <a:srgbClr val="000000"/>
                </a:solidFill>
                <a:latin typeface="+mn-lt"/>
              </a:rPr>
              <a:t>As of April 1, 2017 Sage is the new HMIS Reporting Repository that</a:t>
            </a:r>
            <a:r>
              <a:rPr lang="en-US" sz="2700" spc="120" dirty="0">
                <a:solidFill>
                  <a:srgbClr val="FF0000"/>
                </a:solidFill>
                <a:latin typeface="+mn-lt"/>
              </a:rPr>
              <a:t> must</a:t>
            </a:r>
            <a:r>
              <a:rPr lang="en-US" sz="2700" spc="120" dirty="0">
                <a:solidFill>
                  <a:srgbClr val="000000"/>
                </a:solidFill>
                <a:latin typeface="+mn-lt"/>
              </a:rPr>
              <a:t> be used by</a:t>
            </a:r>
            <a:r>
              <a:rPr lang="en-US" sz="2700" spc="120" dirty="0">
                <a:solidFill>
                  <a:srgbClr val="FF0000"/>
                </a:solidFill>
                <a:latin typeface="+mn-lt"/>
              </a:rPr>
              <a:t> all</a:t>
            </a:r>
            <a:r>
              <a:rPr lang="en-US" sz="2700" spc="120" dirty="0">
                <a:solidFill>
                  <a:srgbClr val="000000"/>
                </a:solidFill>
                <a:latin typeface="+mn-lt"/>
              </a:rPr>
              <a:t> recipients of HUD CoC </a:t>
            </a:r>
            <a:r>
              <a:rPr lang="en-US" sz="2700" spc="110" dirty="0">
                <a:solidFill>
                  <a:srgbClr val="000000"/>
                </a:solidFill>
                <a:latin typeface="+mn-lt"/>
              </a:rPr>
              <a:t>homeless assistance grants to submit their APRs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US" sz="2700" dirty="0">
              <a:solidFill>
                <a:schemeClr val="tx1"/>
              </a:solidFill>
              <a:latin typeface="+mn-lt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700" dirty="0">
                <a:solidFill>
                  <a:schemeClr val="tx1"/>
                </a:solidFill>
                <a:latin typeface="+mn-lt"/>
              </a:rPr>
              <a:t>Sage is an online portal for the submission of aggregate, de-identified data from HMIS or comparable databases via a Comma Separated Value (CSV) import</a:t>
            </a:r>
            <a:endParaRPr lang="en-US" sz="2700" spc="110" dirty="0">
              <a:solidFill>
                <a:srgbClr val="000000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7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700" dirty="0">
                <a:solidFill>
                  <a:schemeClr val="tx1"/>
                </a:solidFill>
                <a:latin typeface="+mn-lt"/>
              </a:rPr>
              <a:t>Sage replaces </a:t>
            </a:r>
            <a:r>
              <a:rPr lang="en-US" sz="2700" i="1" dirty="0">
                <a:solidFill>
                  <a:schemeClr val="tx1"/>
                </a:solidFill>
                <a:latin typeface="+mn-lt"/>
              </a:rPr>
              <a:t>e-snaps</a:t>
            </a:r>
            <a:r>
              <a:rPr lang="en-US" sz="2700" dirty="0">
                <a:solidFill>
                  <a:schemeClr val="tx1"/>
                </a:solidFill>
                <a:latin typeface="+mn-lt"/>
              </a:rPr>
              <a:t> for CoC APR reporting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US" sz="2700" i="1" spc="35" dirty="0">
              <a:solidFill>
                <a:srgbClr val="000000"/>
              </a:solidFill>
              <a:latin typeface="+mn-lt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700" i="1" spc="35" dirty="0">
                <a:solidFill>
                  <a:srgbClr val="000000"/>
                </a:solidFill>
                <a:latin typeface="+mn-lt"/>
              </a:rPr>
              <a:t>e-snaps </a:t>
            </a:r>
            <a:r>
              <a:rPr lang="en-US" sz="2700" spc="35" dirty="0">
                <a:solidFill>
                  <a:srgbClr val="000000"/>
                </a:solidFill>
                <a:latin typeface="+mn-lt"/>
              </a:rPr>
              <a:t>is still used for project and collaborative applications to HUD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US" sz="2700" dirty="0">
              <a:solidFill>
                <a:schemeClr val="tx1"/>
              </a:solidFill>
              <a:latin typeface="+mn-lt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700" dirty="0">
                <a:solidFill>
                  <a:schemeClr val="tx1"/>
                </a:solidFill>
                <a:latin typeface="+mn-lt"/>
              </a:rPr>
              <a:t>Access Sage at: </a:t>
            </a:r>
            <a:r>
              <a:rPr lang="en-US" sz="2700" b="1" dirty="0">
                <a:solidFill>
                  <a:schemeClr val="tx1"/>
                </a:solidFill>
                <a:latin typeface="+mn-lt"/>
              </a:rPr>
              <a:t>https://www.sagehmis.info/</a:t>
            </a:r>
          </a:p>
          <a:p>
            <a:pPr algn="l"/>
            <a:endParaRPr lang="en-US" sz="2800" spc="35" dirty="0">
              <a:solidFill>
                <a:srgbClr val="000000"/>
              </a:solidFill>
              <a:latin typeface="Calibri" panose="02020603050405020304" pitchFamily="2"/>
            </a:endParaRPr>
          </a:p>
          <a:p>
            <a:endParaRPr lang="en-US" sz="320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>
              <a:solidFill>
                <a:schemeClr val="tx1"/>
              </a:solidFill>
              <a:latin typeface="+mj-lt"/>
            </a:endParaRPr>
          </a:p>
          <a:p>
            <a:pPr marL="640080" marR="0" algn="just">
              <a:lnSpc>
                <a:spcPts val="3300"/>
              </a:lnSpc>
              <a:spcAft>
                <a:spcPts val="0"/>
              </a:spcAft>
            </a:pPr>
            <a:endParaRPr lang="en-US" sz="3200" spc="-5" dirty="0">
              <a:solidFill>
                <a:srgbClr val="000000"/>
              </a:solidFill>
              <a:latin typeface="Calibri" panose="02020603050405020304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8176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3794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395470"/>
            <a:ext cx="12192000" cy="225234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3672840" y="393700"/>
            <a:ext cx="5371769" cy="5664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8895" rIns="0" bIns="0" anchor="t"/>
          <a:lstStyle/>
          <a:p>
            <a:pPr marL="0" marR="0" indent="0" algn="ctr">
              <a:lnSpc>
                <a:spcPts val="4100"/>
              </a:lnSpc>
              <a:spcAft>
                <a:spcPts val="25"/>
              </a:spcAft>
            </a:pPr>
            <a:r>
              <a:rPr lang="en-US" sz="3800" spc="-25" dirty="0">
                <a:solidFill>
                  <a:srgbClr val="FFFFFF"/>
                </a:solidFill>
                <a:latin typeface="Calibri" panose="02020603050405020304" pitchFamily="2"/>
              </a:rPr>
              <a:t>What is a CSV file?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99253" y="1360232"/>
            <a:ext cx="4500186" cy="42691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5720" rIns="0" bIns="0" anchor="t"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700" dirty="0">
                <a:solidFill>
                  <a:schemeClr val="tx1"/>
                </a:solidFill>
                <a:latin typeface="+mn-lt"/>
              </a:rPr>
              <a:t>CSV-APR Report is a 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700" dirty="0">
                <a:solidFill>
                  <a:schemeClr val="tx1"/>
                </a:solidFill>
                <a:latin typeface="+mn-lt"/>
              </a:rPr>
              <a:t> Zipped file generated by your HMIS or comparable database</a:t>
            </a:r>
          </a:p>
          <a:p>
            <a:endParaRPr lang="en-US" sz="27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700" dirty="0">
                <a:solidFill>
                  <a:schemeClr val="tx1"/>
                </a:solidFill>
                <a:latin typeface="+mn-lt"/>
              </a:rPr>
              <a:t>65 individual tables of aggregate data</a:t>
            </a:r>
          </a:p>
          <a:p>
            <a:pPr marL="457200" indent="-457200">
              <a:buFontTx/>
              <a:buChar char="-"/>
            </a:pPr>
            <a:endParaRPr lang="en-US" sz="27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700" dirty="0">
                <a:solidFill>
                  <a:schemeClr val="tx1"/>
                </a:solidFill>
                <a:latin typeface="+mn-lt"/>
              </a:rPr>
              <a:t>No client level data is transferred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900" dirty="0">
              <a:solidFill>
                <a:schemeClr val="tx1"/>
              </a:solidFill>
              <a:latin typeface="+mn-lt"/>
            </a:endParaRPr>
          </a:p>
          <a:p>
            <a:pPr marL="640080" marR="0" algn="just">
              <a:lnSpc>
                <a:spcPts val="3300"/>
              </a:lnSpc>
              <a:spcAft>
                <a:spcPts val="0"/>
              </a:spcAft>
            </a:pPr>
            <a:endParaRPr lang="en-US" sz="3200" spc="-5" dirty="0">
              <a:solidFill>
                <a:srgbClr val="000000"/>
              </a:solidFill>
              <a:latin typeface="Calibri" panose="02020603050405020304" pitchFamily="2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44B6B3-F949-4922-AB1A-9DC8CBE692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5517" y="1326565"/>
            <a:ext cx="7400405" cy="426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791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3794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395470"/>
            <a:ext cx="12192000" cy="225234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3672840" y="393700"/>
            <a:ext cx="5371769" cy="5664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8895" rIns="0" bIns="0" anchor="t"/>
          <a:lstStyle/>
          <a:p>
            <a:pPr marL="0" marR="0" indent="0" algn="ctr">
              <a:lnSpc>
                <a:spcPts val="4100"/>
              </a:lnSpc>
              <a:spcAft>
                <a:spcPts val="25"/>
              </a:spcAft>
            </a:pPr>
            <a:r>
              <a:rPr lang="en-US" sz="3800" spc="-25" dirty="0">
                <a:solidFill>
                  <a:srgbClr val="FFFFFF"/>
                </a:solidFill>
                <a:latin typeface="Calibri" panose="02020603050405020304" pitchFamily="2"/>
              </a:rPr>
              <a:t>How Sage works (CoC APR)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230820" y="1429806"/>
            <a:ext cx="11961180" cy="3586078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5720" rIns="0" bIns="0" anchor="t"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900" dirty="0">
                <a:solidFill>
                  <a:schemeClr val="tx1"/>
                </a:solidFill>
                <a:latin typeface="+mn-lt"/>
              </a:rPr>
              <a:t>Single data transfer from </a:t>
            </a:r>
            <a:r>
              <a:rPr lang="en-US" sz="2900" i="1" dirty="0">
                <a:solidFill>
                  <a:schemeClr val="tx1"/>
                </a:solidFill>
                <a:latin typeface="+mn-lt"/>
              </a:rPr>
              <a:t>e-snaps</a:t>
            </a:r>
            <a:r>
              <a:rPr lang="en-US" sz="2900" dirty="0">
                <a:solidFill>
                  <a:schemeClr val="tx1"/>
                </a:solidFill>
                <a:latin typeface="+mn-lt"/>
              </a:rPr>
              <a:t> to Sage for FY13 projects and forward as the grants are “awarded” in the system.  FY17 grants have all been added now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9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900" dirty="0">
                <a:solidFill>
                  <a:schemeClr val="tx1"/>
                </a:solidFill>
                <a:latin typeface="+mn-lt"/>
              </a:rPr>
              <a:t>Data transfer from e-LOCCS to Sage 2x each week. If a change has been made in e-LOCCS it will not show up in Sage until the next transfer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9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900" dirty="0">
                <a:solidFill>
                  <a:schemeClr val="tx1"/>
                </a:solidFill>
                <a:latin typeface="+mn-lt"/>
              </a:rPr>
              <a:t>Operating start and end dates for the reports are generated from e-LOCCS</a:t>
            </a:r>
          </a:p>
          <a:p>
            <a:pPr algn="l"/>
            <a:endParaRPr lang="en-US" sz="2800" spc="35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>
              <a:solidFill>
                <a:schemeClr val="tx1"/>
              </a:solidFill>
              <a:latin typeface="+mj-lt"/>
            </a:endParaRPr>
          </a:p>
          <a:p>
            <a:pPr marL="640080" marR="0" algn="just">
              <a:lnSpc>
                <a:spcPts val="3300"/>
              </a:lnSpc>
              <a:spcAft>
                <a:spcPts val="0"/>
              </a:spcAft>
            </a:pPr>
            <a:endParaRPr lang="en-US" sz="3200" spc="-5" dirty="0">
              <a:solidFill>
                <a:srgbClr val="000000"/>
              </a:solidFill>
              <a:latin typeface="Calibri" panose="02020603050405020304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620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175" y="0"/>
            <a:ext cx="12192000" cy="664781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3887663" y="493450"/>
            <a:ext cx="3566160" cy="6172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8260" rIns="0" bIns="0" anchor="t">
            <a:normAutofit fontScale="90000"/>
          </a:bodyPr>
          <a:lstStyle/>
          <a:p>
            <a:pPr marL="0" marR="0" indent="0" algn="ctr">
              <a:lnSpc>
                <a:spcPts val="4400"/>
              </a:lnSpc>
              <a:spcAft>
                <a:spcPts val="0"/>
              </a:spcAft>
            </a:pPr>
            <a:r>
              <a:rPr lang="en-US" sz="4250" spc="100" dirty="0">
                <a:solidFill>
                  <a:srgbClr val="FFFFFF"/>
                </a:solidFill>
                <a:latin typeface="Calibri" panose="02020603050405020304" pitchFamily="2"/>
              </a:rPr>
              <a:t>Benefits of Sage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0" y="1401417"/>
            <a:ext cx="12192000" cy="44626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890" rIns="0" bIns="0" anchor="t">
            <a:normAutofit fontScale="90000"/>
          </a:bodyPr>
          <a:lstStyle/>
          <a:p>
            <a:pPr marL="457200" marR="0" indent="-457200" algn="l">
              <a:lnSpc>
                <a:spcPts val="38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spc="105" dirty="0">
                <a:solidFill>
                  <a:srgbClr val="000000"/>
                </a:solidFill>
                <a:latin typeface="Calibri" panose="02020603050405020304" pitchFamily="2"/>
              </a:rPr>
              <a:t>Reduced data entry burden for recipients</a:t>
            </a:r>
          </a:p>
          <a:p>
            <a:pPr marL="914400" marR="0" indent="-457200" algn="l">
              <a:lnSpc>
                <a:spcPts val="3400"/>
              </a:lnSpc>
              <a:spcBef>
                <a:spcPts val="755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200" spc="125" dirty="0">
                <a:solidFill>
                  <a:srgbClr val="000000"/>
                </a:solidFill>
                <a:latin typeface="Calibri" panose="02020603050405020304" pitchFamily="2"/>
              </a:rPr>
              <a:t>Aggregate data is imported via a CSV-APR Report from HMIS </a:t>
            </a:r>
            <a:r>
              <a:rPr lang="en-US" sz="3200" spc="15" dirty="0">
                <a:solidFill>
                  <a:srgbClr val="000000"/>
                </a:solidFill>
                <a:latin typeface="Calibri" panose="02020603050405020304" pitchFamily="2"/>
              </a:rPr>
              <a:t>data </a:t>
            </a:r>
          </a:p>
          <a:p>
            <a:pPr marL="914400" marR="0" indent="-457200" algn="l">
              <a:lnSpc>
                <a:spcPts val="3400"/>
              </a:lnSpc>
              <a:spcBef>
                <a:spcPts val="119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200" spc="90" dirty="0">
                <a:solidFill>
                  <a:srgbClr val="000000"/>
                </a:solidFill>
                <a:latin typeface="Calibri" panose="02020603050405020304" pitchFamily="2"/>
              </a:rPr>
              <a:t>Pre-population of administrative and financial data from both </a:t>
            </a:r>
            <a:r>
              <a:rPr lang="en-US" sz="3200" spc="100" dirty="0">
                <a:solidFill>
                  <a:srgbClr val="000000"/>
                </a:solidFill>
                <a:latin typeface="Calibri" panose="02020603050405020304" pitchFamily="2"/>
              </a:rPr>
              <a:t>eSnaps</a:t>
            </a:r>
            <a:r>
              <a:rPr lang="en-US" sz="3200" i="1" spc="100" dirty="0">
                <a:solidFill>
                  <a:srgbClr val="000000"/>
                </a:solidFill>
                <a:latin typeface="Calibri" panose="02020603050405020304" pitchFamily="2"/>
              </a:rPr>
              <a:t> </a:t>
            </a:r>
            <a:r>
              <a:rPr lang="en-US" sz="3200" spc="100" dirty="0">
                <a:solidFill>
                  <a:srgbClr val="000000"/>
                </a:solidFill>
                <a:latin typeface="Calibri" panose="02020603050405020304" pitchFamily="2"/>
              </a:rPr>
              <a:t>and </a:t>
            </a:r>
            <a:r>
              <a:rPr lang="en-US" sz="3200" spc="100" dirty="0" err="1">
                <a:solidFill>
                  <a:srgbClr val="000000"/>
                </a:solidFill>
                <a:latin typeface="Calibri" panose="02020603050405020304" pitchFamily="2"/>
              </a:rPr>
              <a:t>eLOCCS</a:t>
            </a:r>
            <a:endParaRPr lang="en-US" sz="3200" spc="100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lvl="1" algn="l">
              <a:lnSpc>
                <a:spcPts val="3800"/>
              </a:lnSpc>
            </a:pPr>
            <a:r>
              <a:rPr lang="en-US" sz="3200" spc="105" dirty="0">
                <a:solidFill>
                  <a:srgbClr val="000000"/>
                </a:solidFill>
                <a:latin typeface="Calibri" panose="02020603050405020304" pitchFamily="2"/>
              </a:rPr>
              <a:t>	 </a:t>
            </a:r>
          </a:p>
          <a:p>
            <a:pPr marL="457200" marR="0" indent="-457200" algn="l">
              <a:lnSpc>
                <a:spcPts val="38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spc="105" dirty="0">
                <a:solidFill>
                  <a:srgbClr val="000000"/>
                </a:solidFill>
                <a:latin typeface="Calibri" panose="02020603050405020304" pitchFamily="2"/>
              </a:rPr>
              <a:t>Direct access to APRs by CoC Primary contacts and HUD Field Office staff</a:t>
            </a:r>
          </a:p>
          <a:p>
            <a:pPr marL="457200" marR="0" indent="-457200" algn="l">
              <a:lnSpc>
                <a:spcPts val="38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3200" spc="105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marL="457200" marR="0" indent="-457200" algn="l">
              <a:lnSpc>
                <a:spcPts val="38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spc="105" dirty="0">
                <a:solidFill>
                  <a:srgbClr val="000000"/>
                </a:solidFill>
                <a:latin typeface="Calibri" panose="02020603050405020304" pitchFamily="2"/>
              </a:rPr>
              <a:t>Enhanced options for running reports</a:t>
            </a:r>
          </a:p>
          <a:p>
            <a:pPr marR="0" algn="l">
              <a:lnSpc>
                <a:spcPts val="3800"/>
              </a:lnSpc>
              <a:spcAft>
                <a:spcPts val="0"/>
              </a:spcAft>
            </a:pPr>
            <a:endParaRPr lang="en-US" sz="3200" spc="105" dirty="0">
              <a:solidFill>
                <a:srgbClr val="000000"/>
              </a:solidFill>
              <a:latin typeface="Calibri" panose="02020603050405020304" pitchFamily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3794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194945" y="4395470"/>
            <a:ext cx="11997055" cy="2252345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5467985"/>
            <a:ext cx="194945" cy="146685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5"/>
          <a:stretch>
            <a:fillRect/>
          </a:stretch>
        </p:blipFill>
        <p:spPr>
          <a:xfrm>
            <a:off x="130810" y="4937760"/>
            <a:ext cx="591820" cy="91440"/>
          </a:xfrm>
          <a:prstGeom prst="rect">
            <a:avLst/>
          </a:prstGeom>
        </p:spPr>
      </p:pic>
      <p:pic>
        <p:nvPicPr>
          <p:cNvPr id="16" name="Picture 15"/>
          <p:cNvPicPr/>
          <p:nvPr/>
        </p:nvPicPr>
        <p:blipFill>
          <a:blip r:embed="rId6"/>
          <a:stretch>
            <a:fillRect/>
          </a:stretch>
        </p:blipFill>
        <p:spPr>
          <a:xfrm>
            <a:off x="0" y="5955665"/>
            <a:ext cx="64135" cy="4889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1085215" y="610235"/>
            <a:ext cx="8799195" cy="5664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8895" rIns="0" bIns="0" anchor="t">
            <a:normAutofit fontScale="90000"/>
          </a:bodyPr>
          <a:lstStyle/>
          <a:p>
            <a:pPr marL="0" marR="0" indent="0" algn="ctr">
              <a:lnSpc>
                <a:spcPts val="4000"/>
              </a:lnSpc>
              <a:spcAft>
                <a:spcPts val="0"/>
              </a:spcAft>
            </a:pPr>
            <a:r>
              <a:rPr lang="en-US" sz="3900" spc="145" dirty="0">
                <a:solidFill>
                  <a:srgbClr val="FFFFFF"/>
                </a:solidFill>
                <a:latin typeface="Calibri" panose="02020603050405020304" pitchFamily="2"/>
              </a:rPr>
              <a:t>Annual Performance Report (APR) Updates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426720" y="1649897"/>
            <a:ext cx="11058525" cy="5208103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7500"/>
          </a:bodyPr>
          <a:lstStyle/>
          <a:p>
            <a:pPr marL="457200" marR="0" indent="-457200" algn="just">
              <a:lnSpc>
                <a:spcPts val="28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spc="114" dirty="0">
                <a:solidFill>
                  <a:srgbClr val="000000"/>
                </a:solidFill>
                <a:latin typeface="Calibri" panose="02020603050405020304" pitchFamily="2"/>
              </a:rPr>
              <a:t>Project-level performance data are </a:t>
            </a:r>
            <a:r>
              <a:rPr lang="en-US" sz="2800" spc="100" dirty="0">
                <a:solidFill>
                  <a:srgbClr val="000000"/>
                </a:solidFill>
                <a:latin typeface="Calibri" panose="02020603050405020304" pitchFamily="2"/>
              </a:rPr>
              <a:t>now integrated into the relevant questions </a:t>
            </a:r>
          </a:p>
          <a:p>
            <a:pPr marR="0" algn="just">
              <a:lnSpc>
                <a:spcPts val="2800"/>
              </a:lnSpc>
              <a:spcAft>
                <a:spcPts val="0"/>
              </a:spcAft>
            </a:pPr>
            <a:endParaRPr lang="en-US" sz="2800" spc="100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marL="457200" marR="0" indent="-457200" algn="just">
              <a:lnSpc>
                <a:spcPts val="3400"/>
              </a:lnSpc>
              <a:spcBef>
                <a:spcPts val="119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spc="110" dirty="0">
                <a:solidFill>
                  <a:srgbClr val="000000"/>
                </a:solidFill>
                <a:latin typeface="Calibri" panose="02020603050405020304" pitchFamily="2"/>
              </a:rPr>
              <a:t>Series of questions just on: youth, veterans and persons experiencing chronic homelessness</a:t>
            </a:r>
          </a:p>
          <a:p>
            <a:pPr marL="457200" indent="-457200" algn="just">
              <a:lnSpc>
                <a:spcPts val="3400"/>
              </a:lnSpc>
              <a:spcBef>
                <a:spcPts val="1190"/>
              </a:spcBef>
              <a:buFont typeface="Wingdings" panose="05000000000000000000" pitchFamily="2" charset="2"/>
              <a:buChar char="Ø"/>
            </a:pPr>
            <a:endParaRPr lang="en-US" sz="2800" spc="95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marL="457200" indent="-457200" algn="just">
              <a:lnSpc>
                <a:spcPts val="3400"/>
              </a:lnSpc>
              <a:spcBef>
                <a:spcPts val="1190"/>
              </a:spcBef>
              <a:buFont typeface="Wingdings" panose="05000000000000000000" pitchFamily="2" charset="2"/>
              <a:buChar char="Ø"/>
            </a:pPr>
            <a:r>
              <a:rPr lang="en-US" sz="2800" spc="95" dirty="0">
                <a:solidFill>
                  <a:srgbClr val="000000"/>
                </a:solidFill>
                <a:latin typeface="Calibri" panose="02020603050405020304" pitchFamily="2"/>
              </a:rPr>
              <a:t>Better alignment of data to calculate utilization rates </a:t>
            </a:r>
          </a:p>
          <a:p>
            <a:pPr marL="457200" marR="0" indent="-457200" algn="just">
              <a:lnSpc>
                <a:spcPts val="3400"/>
              </a:lnSpc>
              <a:spcBef>
                <a:spcPts val="119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800" b="1" spc="110" dirty="0">
              <a:solidFill>
                <a:srgbClr val="000000"/>
              </a:solidFill>
              <a:latin typeface="Calibri" panose="02020603050405020304" pitchFamily="2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86690" y="5029200"/>
            <a:ext cx="0" cy="439420"/>
          </a:xfrm>
          <a:prstGeom prst="line">
            <a:avLst/>
          </a:prstGeom>
          <a:ln w="12065" cmpd="dbl">
            <a:solidFill>
              <a:srgbClr val="DBE3EA"/>
            </a:solidFill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3794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385945"/>
            <a:ext cx="12192000" cy="226187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2644195" y="489695"/>
            <a:ext cx="5745480" cy="6235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3340" rIns="0" bIns="0" anchor="t"/>
          <a:lstStyle/>
          <a:p>
            <a:pPr marL="0" marR="0" indent="0" algn="ctr">
              <a:lnSpc>
                <a:spcPts val="4400"/>
              </a:lnSpc>
              <a:spcAft>
                <a:spcPts val="0"/>
              </a:spcAft>
            </a:pPr>
            <a:r>
              <a:rPr lang="en-US" sz="4300" spc="-5" dirty="0">
                <a:solidFill>
                  <a:srgbClr val="FFFFFF"/>
                </a:solidFill>
                <a:latin typeface="Calibri" panose="02020603050405020304" pitchFamily="2"/>
              </a:rPr>
              <a:t>Other APR </a:t>
            </a:r>
            <a:r>
              <a:rPr lang="en-US" sz="3800" spc="-5" dirty="0">
                <a:solidFill>
                  <a:srgbClr val="FFFFFF"/>
                </a:solidFill>
                <a:latin typeface="Calibri" panose="02020603050405020304" pitchFamily="2"/>
              </a:rPr>
              <a:t>improvements</a:t>
            </a:r>
            <a:r>
              <a:rPr lang="en-US" sz="4300" spc="-5" dirty="0">
                <a:solidFill>
                  <a:srgbClr val="FFFFFF"/>
                </a:solidFill>
                <a:latin typeface="Calibri" panose="02020603050405020304" pitchFamily="2"/>
              </a:rPr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212034" y="1337945"/>
            <a:ext cx="11767931" cy="47734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2080" rIns="0" bIns="0" anchor="t"/>
          <a:lstStyle/>
          <a:p>
            <a:pPr marL="1325880" marR="0" indent="-457200" algn="l">
              <a:lnSpc>
                <a:spcPts val="34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spc="-10" dirty="0">
                <a:solidFill>
                  <a:srgbClr val="000000"/>
                </a:solidFill>
                <a:latin typeface="Calibri" panose="02020603050405020304" pitchFamily="2"/>
              </a:rPr>
              <a:t>Project-type specific APRs: </a:t>
            </a:r>
          </a:p>
          <a:p>
            <a:pPr marL="1325880" marR="0" indent="274320" algn="l">
              <a:lnSpc>
                <a:spcPts val="3000"/>
              </a:lnSpc>
              <a:spcBef>
                <a:spcPts val="1060"/>
              </a:spcBef>
              <a:spcAft>
                <a:spcPts val="0"/>
              </a:spcAft>
              <a:buFont typeface="Symbol"/>
              <a:buChar char="·"/>
            </a:pPr>
            <a:endParaRPr lang="en-US" sz="2800" spc="-10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marL="1783080" marR="0" indent="-457200" algn="l">
              <a:lnSpc>
                <a:spcPts val="3000"/>
              </a:lnSpc>
              <a:spcBef>
                <a:spcPts val="106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spc="-10" dirty="0">
                <a:solidFill>
                  <a:srgbClr val="000000"/>
                </a:solidFill>
                <a:latin typeface="Calibri" panose="02020603050405020304" pitchFamily="2"/>
              </a:rPr>
              <a:t>HMIS Dedicated Grant APR – narrative format to enable HUD </a:t>
            </a:r>
          </a:p>
          <a:p>
            <a:pPr marL="1554480" marR="0" indent="0" algn="l">
              <a:lnSpc>
                <a:spcPts val="2800"/>
              </a:lnSpc>
              <a:spcBef>
                <a:spcPts val="525"/>
              </a:spcBef>
              <a:spcAft>
                <a:spcPts val="0"/>
              </a:spcAft>
            </a:pPr>
            <a:r>
              <a:rPr lang="en-US" sz="2800" spc="-5" dirty="0">
                <a:solidFill>
                  <a:srgbClr val="000000"/>
                </a:solidFill>
                <a:latin typeface="Calibri" panose="02020603050405020304" pitchFamily="2"/>
              </a:rPr>
              <a:t>	to gather information about HMIS implementations as their </a:t>
            </a:r>
          </a:p>
          <a:p>
            <a:pPr marL="1554480" marR="0" indent="0" algn="l">
              <a:lnSpc>
                <a:spcPts val="2800"/>
              </a:lnSpc>
              <a:spcBef>
                <a:spcPts val="515"/>
              </a:spcBef>
              <a:spcAft>
                <a:spcPts val="0"/>
              </a:spcAft>
            </a:pPr>
            <a:r>
              <a:rPr lang="en-US" sz="2800" spc="-45" dirty="0">
                <a:solidFill>
                  <a:srgbClr val="000000"/>
                </a:solidFill>
                <a:latin typeface="Calibri" panose="02020603050405020304" pitchFamily="2"/>
              </a:rPr>
              <a:t>	APR</a:t>
            </a:r>
          </a:p>
          <a:p>
            <a:pPr marL="1783080" marR="0" indent="-457200" algn="l">
              <a:lnSpc>
                <a:spcPts val="3000"/>
              </a:lnSpc>
              <a:spcBef>
                <a:spcPts val="1050"/>
              </a:spcBef>
              <a:spcAft>
                <a:spcPts val="745"/>
              </a:spcAft>
              <a:buFont typeface="Courier New" panose="02070309020205020404" pitchFamily="49" charset="0"/>
              <a:buChar char="o"/>
            </a:pPr>
            <a:r>
              <a:rPr lang="en-US" sz="2800" spc="-10" dirty="0">
                <a:solidFill>
                  <a:srgbClr val="000000"/>
                </a:solidFill>
                <a:latin typeface="Calibri" panose="02020603050405020304" pitchFamily="2"/>
              </a:rPr>
              <a:t>Planning Grants – Simple narrative format in Sage </a:t>
            </a:r>
          </a:p>
          <a:p>
            <a:pPr marL="1783080" marR="0" indent="-457200" algn="l">
              <a:lnSpc>
                <a:spcPts val="3000"/>
              </a:lnSpc>
              <a:spcBef>
                <a:spcPts val="1050"/>
              </a:spcBef>
              <a:spcAft>
                <a:spcPts val="745"/>
              </a:spcAft>
              <a:buFont typeface="Courier New" panose="02070309020205020404" pitchFamily="49" charset="0"/>
              <a:buChar char="o"/>
            </a:pPr>
            <a:r>
              <a:rPr lang="en-US" sz="2800" spc="-15" dirty="0">
                <a:solidFill>
                  <a:srgbClr val="000000"/>
                </a:solidFill>
                <a:latin typeface="Calibri" panose="02020603050405020304" pitchFamily="2"/>
              </a:rPr>
              <a:t>SRO – Simplified to basic use information, no CSV-APR upload </a:t>
            </a:r>
            <a:r>
              <a:rPr lang="en-US" sz="2800" spc="-50" dirty="0">
                <a:solidFill>
                  <a:srgbClr val="000000"/>
                </a:solidFill>
                <a:latin typeface="Calibri" panose="02020603050405020304" pitchFamily="2"/>
              </a:rPr>
              <a:t>required</a:t>
            </a:r>
          </a:p>
          <a:p>
            <a:pPr marL="1325880" indent="-457200" algn="l">
              <a:lnSpc>
                <a:spcPts val="3400"/>
              </a:lnSpc>
              <a:spcBef>
                <a:spcPts val="1050"/>
              </a:spcBef>
              <a:buFont typeface="Wingdings" panose="05000000000000000000" pitchFamily="2" charset="2"/>
              <a:buChar char="Ø"/>
            </a:pPr>
            <a:endParaRPr lang="en-US" sz="2800" spc="-10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marL="1325880" indent="-457200" algn="l">
              <a:lnSpc>
                <a:spcPts val="3400"/>
              </a:lnSpc>
              <a:spcBef>
                <a:spcPts val="1050"/>
              </a:spcBef>
              <a:buFont typeface="Wingdings" panose="05000000000000000000" pitchFamily="2" charset="2"/>
              <a:buChar char="Ø"/>
            </a:pPr>
            <a:r>
              <a:rPr lang="en-US" sz="2800" spc="-10" dirty="0">
                <a:solidFill>
                  <a:srgbClr val="000000"/>
                </a:solidFill>
                <a:latin typeface="Calibri" panose="02020603050405020304" pitchFamily="2"/>
              </a:rPr>
              <a:t>CSV-APR uploads only required for the Full APR </a:t>
            </a:r>
          </a:p>
          <a:p>
            <a:pPr marL="1325880" marR="0" algn="l">
              <a:lnSpc>
                <a:spcPts val="3000"/>
              </a:lnSpc>
              <a:spcBef>
                <a:spcPts val="1050"/>
              </a:spcBef>
              <a:spcAft>
                <a:spcPts val="745"/>
              </a:spcAft>
            </a:pPr>
            <a:endParaRPr lang="en-US" sz="2800" spc="-10" dirty="0">
              <a:solidFill>
                <a:srgbClr val="000000"/>
              </a:solidFill>
              <a:latin typeface="Calibri" panose="02020603050405020304" pitchFamily="2"/>
            </a:endParaRPr>
          </a:p>
          <a:p>
            <a:pPr marL="1325880" marR="0" indent="274320" algn="l">
              <a:lnSpc>
                <a:spcPts val="3000"/>
              </a:lnSpc>
              <a:spcBef>
                <a:spcPts val="1050"/>
              </a:spcBef>
              <a:spcAft>
                <a:spcPts val="745"/>
              </a:spcAft>
              <a:buFont typeface="Symbol"/>
              <a:buChar char="·"/>
            </a:pPr>
            <a:endParaRPr lang="en-US" sz="2800" spc="-10" dirty="0">
              <a:solidFill>
                <a:srgbClr val="000000"/>
              </a:solidFill>
              <a:latin typeface="Calibri" panose="02020603050405020304" pitchFamily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3794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4395470"/>
            <a:ext cx="12192000" cy="225234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5955665"/>
            <a:ext cx="64135" cy="4889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2638894" y="506979"/>
            <a:ext cx="6677660" cy="6235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3340" rIns="0" bIns="0" anchor="t"/>
          <a:lstStyle/>
          <a:p>
            <a:pPr marL="0" marR="0" indent="0" algn="ctr">
              <a:lnSpc>
                <a:spcPts val="4400"/>
              </a:lnSpc>
              <a:spcAft>
                <a:spcPts val="0"/>
              </a:spcAft>
            </a:pPr>
            <a:r>
              <a:rPr lang="en-US" sz="3800" spc="5" dirty="0">
                <a:solidFill>
                  <a:srgbClr val="FFFFFF"/>
                </a:solidFill>
                <a:latin typeface="Calibri" panose="02020603050405020304" pitchFamily="2"/>
              </a:rPr>
              <a:t>APR Submission Steps in Sage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0" y="1935480"/>
            <a:ext cx="7200900" cy="40201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554480" marR="0" indent="-457200" algn="just">
              <a:lnSpc>
                <a:spcPts val="24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spc="-25" dirty="0">
                <a:solidFill>
                  <a:srgbClr val="000000"/>
                </a:solidFill>
                <a:latin typeface="Calibri" panose="02020603050405020304" pitchFamily="2"/>
              </a:rPr>
              <a:t>Grant Information </a:t>
            </a:r>
          </a:p>
          <a:p>
            <a:pPr marL="1554480" marR="0" indent="-457200" algn="just">
              <a:lnSpc>
                <a:spcPts val="3000"/>
              </a:lnSpc>
              <a:spcBef>
                <a:spcPts val="104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spc="-30" dirty="0">
                <a:solidFill>
                  <a:srgbClr val="000000"/>
                </a:solidFill>
                <a:latin typeface="Calibri" panose="02020603050405020304" pitchFamily="2"/>
              </a:rPr>
              <a:t>Bed and Unit Inventory and Utilization </a:t>
            </a:r>
          </a:p>
          <a:p>
            <a:pPr marL="1554480" marR="0" indent="-457200" algn="just">
              <a:lnSpc>
                <a:spcPts val="3000"/>
              </a:lnSpc>
              <a:spcBef>
                <a:spcPts val="104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spc="-20" dirty="0">
                <a:solidFill>
                  <a:srgbClr val="000000"/>
                </a:solidFill>
                <a:latin typeface="Calibri" panose="02020603050405020304" pitchFamily="2"/>
              </a:rPr>
              <a:t>Contact Information </a:t>
            </a:r>
          </a:p>
          <a:p>
            <a:pPr marL="1554480" marR="0" indent="-457200" algn="just">
              <a:lnSpc>
                <a:spcPts val="3000"/>
              </a:lnSpc>
              <a:spcBef>
                <a:spcPts val="104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spc="-15" dirty="0">
                <a:solidFill>
                  <a:srgbClr val="000000"/>
                </a:solidFill>
                <a:latin typeface="Calibri" panose="02020603050405020304" pitchFamily="2"/>
              </a:rPr>
              <a:t>Financial Information </a:t>
            </a:r>
          </a:p>
          <a:p>
            <a:pPr marL="1554480" marR="0" indent="-457200" algn="just">
              <a:lnSpc>
                <a:spcPts val="3000"/>
              </a:lnSpc>
              <a:spcBef>
                <a:spcPts val="104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spc="-10" dirty="0">
                <a:solidFill>
                  <a:srgbClr val="000000"/>
                </a:solidFill>
                <a:latin typeface="Calibri" panose="02020603050405020304" pitchFamily="2"/>
              </a:rPr>
              <a:t>Performance Accomplishments </a:t>
            </a:r>
          </a:p>
          <a:p>
            <a:pPr marL="1554480" marR="0" indent="-457200" algn="just">
              <a:lnSpc>
                <a:spcPts val="3000"/>
              </a:lnSpc>
              <a:spcBef>
                <a:spcPts val="104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spc="-10" dirty="0">
                <a:solidFill>
                  <a:srgbClr val="000000"/>
                </a:solidFill>
                <a:latin typeface="Calibri" panose="02020603050405020304" pitchFamily="2"/>
              </a:rPr>
              <a:t>Additional Comments* </a:t>
            </a:r>
          </a:p>
          <a:p>
            <a:pPr marL="1554480" marR="0" indent="-457200" algn="just">
              <a:lnSpc>
                <a:spcPts val="3000"/>
              </a:lnSpc>
              <a:spcBef>
                <a:spcPts val="104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spc="-20" dirty="0">
                <a:solidFill>
                  <a:srgbClr val="000000"/>
                </a:solidFill>
                <a:latin typeface="Calibri" panose="02020603050405020304" pitchFamily="2"/>
              </a:rPr>
              <a:t>CSV APR Upload </a:t>
            </a:r>
          </a:p>
          <a:p>
            <a:pPr marL="1554480" marR="0" indent="-457200" algn="just">
              <a:lnSpc>
                <a:spcPts val="3000"/>
              </a:lnSpc>
              <a:spcBef>
                <a:spcPts val="1040"/>
              </a:spcBef>
              <a:spcAft>
                <a:spcPts val="960"/>
              </a:spcAft>
              <a:buFont typeface="Courier New" panose="02070309020205020404" pitchFamily="49" charset="0"/>
              <a:buChar char="o"/>
            </a:pPr>
            <a:r>
              <a:rPr lang="en-US" sz="2800" spc="-10" dirty="0">
                <a:solidFill>
                  <a:srgbClr val="000000"/>
                </a:solidFill>
                <a:latin typeface="Calibri" panose="02020603050405020304" pitchFamily="2"/>
              </a:rPr>
              <a:t>Sign and submit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50B077-3EEB-4446-ADA8-6C2C8EC0DA92}"/>
              </a:ext>
            </a:extLst>
          </p:cNvPr>
          <p:cNvSpPr txBox="1"/>
          <p:nvPr/>
        </p:nvSpPr>
        <p:spPr>
          <a:xfrm>
            <a:off x="7658928" y="3117105"/>
            <a:ext cx="40750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*Use the narrative and additional comments to explain special detail such as if goals were not met (such as proposed beds &amp; persons served), low utilization rates, deobligation of funds, when “other” is marked under “other locations” for the living situation section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538</Words>
  <Application>Microsoft Office PowerPoint</Application>
  <PresentationFormat>Custom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Symbol</vt:lpstr>
      <vt:lpstr>Wingdings</vt:lpstr>
      <vt:lpstr/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Reed-sweed, Valerie M</cp:lastModifiedBy>
  <cp:revision>1</cp:revision>
  <dcterms:modified xsi:type="dcterms:W3CDTF">2018-08-30T21:36:55Z</dcterms:modified>
</cp:coreProperties>
</file>