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4"/>
  </p:normalViewPr>
  <p:slideViewPr>
    <p:cSldViewPr snapToGrid="0" snapToObjects="1">
      <p:cViewPr varScale="1">
        <p:scale>
          <a:sx n="90" d="100"/>
          <a:sy n="90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01530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6937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2a5a44da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2a5a44da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2011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27b0581a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27b0581a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520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2a5a44da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2a5a44da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3515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2677e905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2677e905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 A few pictures of traffickers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75280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27b0581a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27b0581a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019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288082e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4288082e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0671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27b0581a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27b0581a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696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27b0581a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27b0581a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218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2a5a44da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2a5a44da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104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2a5a44da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42a5a44da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other agencies would you like to offer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932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9898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8688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628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5610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0289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3612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94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2677e905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2677e905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110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2677e905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2677e905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411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2677e905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2677e905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2305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9600"/>
              <a:buFont typeface="Corbel"/>
              <a:buNone/>
              <a:defRPr sz="9600" b="0" i="0" u="none" strike="noStrike" cap="none">
                <a:solidFill>
                  <a:srgbClr val="E2E2E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839788" y="4489399"/>
            <a:ext cx="10514012" cy="1501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  <a:defRPr sz="4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2"/>
          </p:nvPr>
        </p:nvSpPr>
        <p:spPr>
          <a:xfrm>
            <a:off x="838200" y="4501729"/>
            <a:ext cx="10512424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rbe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rbe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839788" y="4850581"/>
            <a:ext cx="1051401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2"/>
          </p:nvPr>
        </p:nvSpPr>
        <p:spPr>
          <a:xfrm>
            <a:off x="1356798" y="257175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3"/>
          </p:nvPr>
        </p:nvSpPr>
        <p:spPr>
          <a:xfrm>
            <a:off x="4587994" y="188595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4"/>
          </p:nvPr>
        </p:nvSpPr>
        <p:spPr>
          <a:xfrm>
            <a:off x="4577441" y="257175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5"/>
          </p:nvPr>
        </p:nvSpPr>
        <p:spPr>
          <a:xfrm>
            <a:off x="7829035" y="188595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6"/>
          </p:nvPr>
        </p:nvSpPr>
        <p:spPr>
          <a:xfrm>
            <a:off x="7829035" y="257175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>
            <a:spLocks noGrp="1"/>
          </p:cNvSpPr>
          <p:nvPr>
            <p:ph type="pic" idx="2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3"/>
          </p:nvPr>
        </p:nvSpPr>
        <p:spPr>
          <a:xfrm>
            <a:off x="1332085" y="4873765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4"/>
          </p:nvPr>
        </p:nvSpPr>
        <p:spPr>
          <a:xfrm>
            <a:off x="4568997" y="4297503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3" name="Google Shape;113;p16"/>
          <p:cNvSpPr>
            <a:spLocks noGrp="1"/>
          </p:cNvSpPr>
          <p:nvPr>
            <p:ph type="pic" idx="5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6"/>
          </p:nvPr>
        </p:nvSpPr>
        <p:spPr>
          <a:xfrm>
            <a:off x="4567644" y="4873764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7"/>
          </p:nvPr>
        </p:nvSpPr>
        <p:spPr>
          <a:xfrm>
            <a:off x="7804322" y="4297503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6" name="Google Shape;116;p16"/>
          <p:cNvSpPr>
            <a:spLocks noGrp="1"/>
          </p:cNvSpPr>
          <p:nvPr>
            <p:ph type="pic" idx="8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9"/>
          </p:nvPr>
        </p:nvSpPr>
        <p:spPr>
          <a:xfrm>
            <a:off x="7804197" y="4873762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 rot="5400000">
            <a:off x="4061231" y="-1115606"/>
            <a:ext cx="4351338" cy="102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502521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6319840" y="1825625"/>
            <a:ext cx="50339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9600"/>
              <a:buFont typeface="Corbel"/>
              <a:buNone/>
              <a:defRPr sz="9600" b="0" i="0" u="none" strike="noStrike" cap="none">
                <a:solidFill>
                  <a:srgbClr val="E2E2E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1120000" y="2505075"/>
            <a:ext cx="50252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319840" y="1681163"/>
            <a:ext cx="50355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319840" y="2505075"/>
            <a:ext cx="503554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>
            <a:spLocks noGrp="1"/>
          </p:cNvSpPr>
          <p:nvPr>
            <p:ph type="pic" idx="2"/>
          </p:nvPr>
        </p:nvSpPr>
        <p:spPr>
          <a:xfrm>
            <a:off x="839788" y="987425"/>
            <a:ext cx="10515600" cy="3379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839788" y="5186516"/>
            <a:ext cx="1051401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8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safesupportivelearning.ed.gov/human-trafficking-americas-schools/sample-protocol-school-district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athy_Wigtil@baylor.edu" TargetMode="External"/><Relationship Id="rId4" Type="http://schemas.openxmlformats.org/officeDocument/2006/relationships/hyperlink" Target="mailto:Jessica.sykora@unboundnow.org" TargetMode="External"/><Relationship Id="rId5" Type="http://schemas.openxmlformats.org/officeDocument/2006/relationships/hyperlink" Target="http://www.unboundnow.or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ctrTitle"/>
          </p:nvPr>
        </p:nvSpPr>
        <p:spPr>
          <a:xfrm>
            <a:off x="600075" y="801875"/>
            <a:ext cx="10990500" cy="60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3200"/>
              <a:buFont typeface="Nunito"/>
              <a:buNone/>
            </a:pPr>
            <a:r>
              <a:rPr lang="en-US" sz="3200" b="1" i="0" u="none" strike="noStrike" cap="none">
                <a:solidFill>
                  <a:srgbClr val="E2E2E2"/>
                </a:solidFill>
                <a:latin typeface="Nunito"/>
                <a:ea typeface="Nunito"/>
                <a:cs typeface="Nunito"/>
                <a:sym typeface="Nunito"/>
              </a:rPr>
              <a:t>How  to recognize the signs, </a:t>
            </a:r>
            <a:br>
              <a:rPr lang="en-US" sz="3200" b="1" i="0" u="none" strike="noStrike" cap="none">
                <a:solidFill>
                  <a:srgbClr val="E2E2E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200" b="1" i="0" u="none" strike="noStrike" cap="none">
                <a:solidFill>
                  <a:srgbClr val="E2E2E2"/>
                </a:solidFill>
                <a:latin typeface="Nunito"/>
                <a:ea typeface="Nunito"/>
                <a:cs typeface="Nunito"/>
                <a:sym typeface="Nunito"/>
              </a:rPr>
              <a:t>incorporate information into trainings and help victims</a:t>
            </a:r>
            <a:br>
              <a:rPr lang="en-US" sz="3200" b="1" i="0" u="none" strike="noStrike" cap="none">
                <a:solidFill>
                  <a:srgbClr val="E2E2E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200" b="1" i="0" u="none" strike="noStrike" cap="none">
                <a:solidFill>
                  <a:srgbClr val="E2E2E2"/>
                </a:solidFill>
                <a:latin typeface="Nunito"/>
                <a:ea typeface="Nunito"/>
                <a:cs typeface="Nunito"/>
                <a:sym typeface="Nunito"/>
              </a:rPr>
              <a:t/>
            </a:r>
            <a:br>
              <a:rPr lang="en-US" sz="3200" b="1" i="0" u="none" strike="noStrike" cap="none">
                <a:solidFill>
                  <a:srgbClr val="E2E2E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200" b="1" i="0" u="none" strike="noStrike" cap="none">
                <a:solidFill>
                  <a:srgbClr val="E2E2E2"/>
                </a:solidFill>
                <a:latin typeface="Nunito"/>
                <a:ea typeface="Nunito"/>
                <a:cs typeface="Nunito"/>
                <a:sym typeface="Nunito"/>
              </a:rPr>
              <a:t/>
            </a:r>
            <a:br>
              <a:rPr lang="en-US" sz="3200" b="1" i="0" u="none" strike="noStrike" cap="none">
                <a:solidFill>
                  <a:srgbClr val="E2E2E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200" b="1" i="0" u="none" strike="noStrike" cap="none">
                <a:solidFill>
                  <a:srgbClr val="E2E2E2"/>
                </a:solidFill>
                <a:latin typeface="Nunito"/>
                <a:ea typeface="Nunito"/>
                <a:cs typeface="Nunito"/>
                <a:sym typeface="Nunito"/>
              </a:rPr>
              <a:t/>
            </a:r>
            <a:br>
              <a:rPr lang="en-US" sz="3200" b="1" i="0" u="none" strike="noStrike" cap="none">
                <a:solidFill>
                  <a:srgbClr val="E2E2E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200" b="1" i="0" u="none" strike="noStrike" cap="none">
                <a:solidFill>
                  <a:srgbClr val="E2E2E2"/>
                </a:solidFill>
                <a:latin typeface="Nunito"/>
                <a:ea typeface="Nunito"/>
                <a:cs typeface="Nunito"/>
                <a:sym typeface="Nunito"/>
              </a:rPr>
              <a:t/>
            </a:r>
            <a:br>
              <a:rPr lang="en-US" sz="3200" b="1" i="0" u="none" strike="noStrike" cap="none">
                <a:solidFill>
                  <a:srgbClr val="E2E2E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200" b="1" i="0" u="none" strike="noStrike" cap="none">
                <a:solidFill>
                  <a:srgbClr val="E2E2E2"/>
                </a:solidFill>
                <a:latin typeface="Nunito"/>
                <a:ea typeface="Nunito"/>
                <a:cs typeface="Nunito"/>
                <a:sym typeface="Nunito"/>
              </a:rPr>
              <a:t/>
            </a:r>
            <a:br>
              <a:rPr lang="en-US" sz="3200" b="1" i="0" u="none" strike="noStrike" cap="none">
                <a:solidFill>
                  <a:srgbClr val="E2E2E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200" b="1" i="0" u="none" strike="noStrike" cap="none">
                <a:solidFill>
                  <a:srgbClr val="E2E2E2"/>
                </a:solidFill>
                <a:latin typeface="Nunito"/>
                <a:ea typeface="Nunito"/>
                <a:cs typeface="Nunito"/>
                <a:sym typeface="Nunito"/>
              </a:rPr>
              <a:t/>
            </a:r>
            <a:br>
              <a:rPr lang="en-US" sz="3200" b="1" i="0" u="none" strike="noStrike" cap="none">
                <a:solidFill>
                  <a:srgbClr val="E2E2E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200" b="1" i="0" u="none" strike="noStrike" cap="none">
                <a:solidFill>
                  <a:srgbClr val="E2E2E2"/>
                </a:solidFill>
                <a:latin typeface="Nunito"/>
                <a:ea typeface="Nunito"/>
                <a:cs typeface="Nunito"/>
                <a:sym typeface="Nunito"/>
              </a:rPr>
              <a:t/>
            </a:r>
            <a:br>
              <a:rPr lang="en-US" sz="3200" b="1" i="0" u="none" strike="noStrike" cap="none">
                <a:solidFill>
                  <a:srgbClr val="E2E2E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200" b="1" i="0" u="none" strike="noStrike" cap="none">
                <a:solidFill>
                  <a:srgbClr val="E2E2E2"/>
                </a:solidFill>
                <a:latin typeface="Nunito"/>
                <a:ea typeface="Nunito"/>
                <a:cs typeface="Nunito"/>
                <a:sym typeface="Nunito"/>
              </a:rPr>
              <a:t/>
            </a:r>
            <a:br>
              <a:rPr lang="en-US" sz="3200" b="1" i="0" u="none" strike="noStrike" cap="none">
                <a:solidFill>
                  <a:srgbClr val="E2E2E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200" b="1" i="0" u="none" strike="noStrike" cap="none">
                <a:solidFill>
                  <a:srgbClr val="E2E2E2"/>
                </a:solidFill>
                <a:latin typeface="Nunito"/>
                <a:ea typeface="Nunito"/>
                <a:cs typeface="Nunito"/>
                <a:sym typeface="Nunito"/>
              </a:rPr>
              <a:t/>
            </a:r>
            <a:br>
              <a:rPr lang="en-US" sz="3200" b="1" i="0" u="none" strike="noStrike" cap="none">
                <a:solidFill>
                  <a:srgbClr val="E2E2E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2400" b="1" i="0" u="none" strike="noStrike" cap="none">
                <a:solidFill>
                  <a:srgbClr val="E2E2E2"/>
                </a:solidFill>
                <a:latin typeface="Nunito"/>
                <a:ea typeface="Nunito"/>
                <a:cs typeface="Nunito"/>
                <a:sym typeface="Nunito"/>
              </a:rPr>
              <a:t>Kathy Wigtil, Baylor University School of Education</a:t>
            </a:r>
            <a:br>
              <a:rPr lang="en-US" sz="2400" b="1" i="0" u="none" strike="noStrike" cap="none">
                <a:solidFill>
                  <a:srgbClr val="E2E2E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2400" b="1">
                <a:latin typeface="Nunito"/>
                <a:ea typeface="Nunito"/>
                <a:cs typeface="Nunito"/>
                <a:sym typeface="Nunito"/>
              </a:rPr>
              <a:t>Jessica Sykora, UnBound Waco, </a:t>
            </a:r>
            <a:endParaRPr sz="3200" b="1" i="0" u="none" strike="noStrike" cap="none">
              <a:solidFill>
                <a:srgbClr val="E2E2E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8" name="Google Shape;138;p19"/>
          <p:cNvSpPr txBox="1">
            <a:spLocks noGrp="1"/>
          </p:cNvSpPr>
          <p:nvPr>
            <p:ph type="subTitle" idx="1"/>
          </p:nvPr>
        </p:nvSpPr>
        <p:spPr>
          <a:xfrm>
            <a:off x="457200" y="231813"/>
            <a:ext cx="10601325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Unaccompanied Youth and Human Trafficking:</a:t>
            </a:r>
            <a:endParaRPr sz="3600" b="1" i="0" u="none" strike="noStrike" cap="none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0376" y="2062087"/>
            <a:ext cx="5243511" cy="3562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T.V.P.A.  </a:t>
            </a:r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Sex Trafficking: the </a:t>
            </a:r>
            <a:r>
              <a:rPr lang="en-US" sz="3600">
                <a:solidFill>
                  <a:srgbClr val="E06666"/>
                </a:solidFill>
              </a:rPr>
              <a:t>recruitment, harboring, transportation, provision, or obtaining, soliciting,</a:t>
            </a:r>
            <a:r>
              <a:rPr lang="en-US" sz="3600"/>
              <a:t> </a:t>
            </a:r>
            <a:r>
              <a:rPr lang="en-US" sz="3600">
                <a:solidFill>
                  <a:srgbClr val="E06666"/>
                </a:solidFill>
              </a:rPr>
              <a:t>patronizing</a:t>
            </a:r>
            <a:r>
              <a:rPr lang="en-US" sz="3600"/>
              <a:t> of a person in which the </a:t>
            </a:r>
            <a:r>
              <a:rPr lang="en-US" sz="3600">
                <a:solidFill>
                  <a:schemeClr val="accent3"/>
                </a:solidFill>
              </a:rPr>
              <a:t>commercial sex</a:t>
            </a:r>
            <a:r>
              <a:rPr lang="en-US" sz="3600"/>
              <a:t> act is induced by </a:t>
            </a:r>
            <a:r>
              <a:rPr lang="en-US" sz="3600">
                <a:solidFill>
                  <a:srgbClr val="FFD966"/>
                </a:solidFill>
              </a:rPr>
              <a:t>force, fraud or coercion</a:t>
            </a:r>
            <a:r>
              <a:rPr lang="en-US" sz="3600"/>
              <a:t>, or in which the person induced to perform such act has not obtained the </a:t>
            </a:r>
            <a:r>
              <a:rPr lang="en-US" sz="3600">
                <a:solidFill>
                  <a:schemeClr val="accent2"/>
                </a:solidFill>
              </a:rPr>
              <a:t>18 years of age.</a:t>
            </a:r>
            <a:r>
              <a:rPr lang="en-US" sz="3600"/>
              <a:t> </a:t>
            </a:r>
            <a:endParaRPr sz="3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are the Traffickers </a:t>
            </a:r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➢"/>
            </a:pPr>
            <a:r>
              <a:rPr lang="en-US"/>
              <a:t>U.S. citizens of foreign nationals 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➢"/>
            </a:pPr>
            <a:r>
              <a:rPr lang="en-US"/>
              <a:t>Male or female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➢"/>
            </a:pPr>
            <a:r>
              <a:rPr lang="en-US"/>
              <a:t>Family member, intimate partners, acquaintances, strangers 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➢"/>
            </a:pPr>
            <a:r>
              <a:rPr lang="en-US"/>
              <a:t>Pimps, gangs, business owners, companies, ranches, factories</a:t>
            </a:r>
            <a:endParaRPr/>
          </a:p>
        </p:txBody>
      </p:sp>
      <p:sp>
        <p:nvSpPr>
          <p:cNvPr id="202" name="Google Shape;202;p29"/>
          <p:cNvSpPr txBox="1"/>
          <p:nvPr/>
        </p:nvSpPr>
        <p:spPr>
          <a:xfrm rot="475">
            <a:off x="9858373" y="5766750"/>
            <a:ext cx="21705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Polaris Project, 2017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pick the pimp</a:t>
            </a:r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138" y="3979575"/>
            <a:ext cx="2382875" cy="24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0"/>
          <p:cNvPicPr preferRelativeResize="0"/>
          <p:nvPr/>
        </p:nvPicPr>
        <p:blipFill rotWithShape="1">
          <a:blip r:embed="rId4">
            <a:alphaModFix/>
          </a:blip>
          <a:srcRect r="-4079"/>
          <a:stretch/>
        </p:blipFill>
        <p:spPr>
          <a:xfrm>
            <a:off x="4190113" y="3783583"/>
            <a:ext cx="2382875" cy="2575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0"/>
          <p:cNvPicPr preferRelativeResize="0"/>
          <p:nvPr/>
        </p:nvPicPr>
        <p:blipFill rotWithShape="1">
          <a:blip r:embed="rId5">
            <a:alphaModFix/>
          </a:blip>
          <a:srcRect l="2419" t="9730"/>
          <a:stretch/>
        </p:blipFill>
        <p:spPr>
          <a:xfrm>
            <a:off x="6988650" y="3977075"/>
            <a:ext cx="2382875" cy="245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5789" y="1476973"/>
            <a:ext cx="2990400" cy="23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75500" y="1541038"/>
            <a:ext cx="3496706" cy="24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71909" y="1690824"/>
            <a:ext cx="3099366" cy="215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Tactics of a Trafficker 	</a:t>
            </a:r>
            <a:endParaRPr/>
          </a:p>
        </p:txBody>
      </p:sp>
      <p:sp>
        <p:nvSpPr>
          <p:cNvPr id="220" name="Google Shape;220;p31"/>
          <p:cNvSpPr txBox="1"/>
          <p:nvPr/>
        </p:nvSpPr>
        <p:spPr>
          <a:xfrm>
            <a:off x="8241625" y="4316325"/>
            <a:ext cx="8662800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1"/>
          <p:cNvSpPr txBox="1"/>
          <p:nvPr/>
        </p:nvSpPr>
        <p:spPr>
          <a:xfrm>
            <a:off x="674300" y="1690825"/>
            <a:ext cx="4337400" cy="4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➢"/>
            </a:pPr>
            <a:r>
              <a:rPr lang="en-US" sz="2400" b="1">
                <a:solidFill>
                  <a:schemeClr val="lt1"/>
                </a:solidFill>
              </a:rPr>
              <a:t>Befriending Boyfriending </a:t>
            </a:r>
            <a:endParaRPr sz="2400" b="1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➢"/>
            </a:pPr>
            <a:r>
              <a:rPr lang="en-US" sz="2400" b="1">
                <a:solidFill>
                  <a:schemeClr val="lt1"/>
                </a:solidFill>
              </a:rPr>
              <a:t>Lies and false promises </a:t>
            </a:r>
            <a:endParaRPr sz="2400" b="1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➢"/>
            </a:pPr>
            <a:r>
              <a:rPr lang="en-US" sz="2400" b="1">
                <a:solidFill>
                  <a:schemeClr val="lt1"/>
                </a:solidFill>
              </a:rPr>
              <a:t>Manipulation</a:t>
            </a:r>
            <a:endParaRPr sz="2400" b="1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➢"/>
            </a:pPr>
            <a:r>
              <a:rPr lang="en-US" sz="2400" b="1">
                <a:solidFill>
                  <a:schemeClr val="lt1"/>
                </a:solidFill>
              </a:rPr>
              <a:t>Recruiters</a:t>
            </a:r>
            <a:endParaRPr sz="2400" b="1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➢"/>
            </a:pPr>
            <a:r>
              <a:rPr lang="en-US" sz="2400" b="1">
                <a:solidFill>
                  <a:schemeClr val="lt1"/>
                </a:solidFill>
              </a:rPr>
              <a:t>Kidnapping </a:t>
            </a:r>
            <a:endParaRPr sz="2400" b="1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B5394"/>
              </a:solidFill>
            </a:endParaRPr>
          </a:p>
        </p:txBody>
      </p:sp>
      <p:sp>
        <p:nvSpPr>
          <p:cNvPr id="222" name="Google Shape;222;p31"/>
          <p:cNvSpPr txBox="1"/>
          <p:nvPr/>
        </p:nvSpPr>
        <p:spPr>
          <a:xfrm>
            <a:off x="6940950" y="6176825"/>
            <a:ext cx="72588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Polaris Project, 2017</a:t>
            </a:r>
            <a:endParaRPr sz="1000"/>
          </a:p>
        </p:txBody>
      </p:sp>
      <p:sp>
        <p:nvSpPr>
          <p:cNvPr id="223" name="Google Shape;223;p31"/>
          <p:cNvSpPr txBox="1"/>
          <p:nvPr/>
        </p:nvSpPr>
        <p:spPr>
          <a:xfrm>
            <a:off x="8241625" y="1585500"/>
            <a:ext cx="3608400" cy="3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➢"/>
            </a:pPr>
            <a:r>
              <a:rPr lang="en-US" sz="2400" b="1">
                <a:solidFill>
                  <a:schemeClr val="lt1"/>
                </a:solidFill>
              </a:rPr>
              <a:t>Threats </a:t>
            </a:r>
            <a:endParaRPr sz="2400" b="1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➢"/>
            </a:pPr>
            <a:r>
              <a:rPr lang="en-US" sz="2400" b="1">
                <a:solidFill>
                  <a:schemeClr val="lt1"/>
                </a:solidFill>
              </a:rPr>
              <a:t>Violence</a:t>
            </a:r>
            <a:endParaRPr sz="2400" b="1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➢"/>
            </a:pPr>
            <a:r>
              <a:rPr lang="en-US" sz="2400" b="1">
                <a:solidFill>
                  <a:schemeClr val="lt1"/>
                </a:solidFill>
              </a:rPr>
              <a:t>Addiction</a:t>
            </a:r>
            <a:endParaRPr sz="2400" b="1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➢"/>
            </a:pPr>
            <a:r>
              <a:rPr lang="en-US" sz="2400" b="1">
                <a:solidFill>
                  <a:schemeClr val="lt1"/>
                </a:solidFill>
              </a:rPr>
              <a:t>Hopelessness</a:t>
            </a:r>
            <a:endParaRPr sz="2400" b="1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➢"/>
            </a:pPr>
            <a:r>
              <a:rPr lang="en-US" sz="2400" b="1">
                <a:solidFill>
                  <a:schemeClr val="lt1"/>
                </a:solidFill>
              </a:rPr>
              <a:t>Trauma bonding</a:t>
            </a:r>
            <a:endParaRPr sz="2400" b="1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>
            <a:spLocks noGrp="1"/>
          </p:cNvSpPr>
          <p:nvPr>
            <p:ph type="title"/>
          </p:nvPr>
        </p:nvSpPr>
        <p:spPr>
          <a:xfrm>
            <a:off x="839800" y="-72900"/>
            <a:ext cx="10515600" cy="1310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are the victims 	:   Anyone</a:t>
            </a:r>
            <a:endParaRPr/>
          </a:p>
        </p:txBody>
      </p:sp>
      <p:sp>
        <p:nvSpPr>
          <p:cNvPr id="234" name="Google Shape;234;p33"/>
          <p:cNvSpPr txBox="1">
            <a:spLocks noGrp="1"/>
          </p:cNvSpPr>
          <p:nvPr>
            <p:ph type="body" idx="1"/>
          </p:nvPr>
        </p:nvSpPr>
        <p:spPr>
          <a:xfrm>
            <a:off x="4801275" y="1401375"/>
            <a:ext cx="6242700" cy="567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E69138"/>
                </a:solidFill>
              </a:rPr>
              <a:t>Vulnerabilities</a:t>
            </a:r>
            <a:endParaRPr sz="3600">
              <a:solidFill>
                <a:srgbClr val="E69138"/>
              </a:solidFill>
            </a:endParaRPr>
          </a:p>
        </p:txBody>
      </p:sp>
      <p:sp>
        <p:nvSpPr>
          <p:cNvPr id="235" name="Google Shape;235;p33"/>
          <p:cNvSpPr txBox="1">
            <a:spLocks noGrp="1"/>
          </p:cNvSpPr>
          <p:nvPr>
            <p:ph type="body" idx="2"/>
          </p:nvPr>
        </p:nvSpPr>
        <p:spPr>
          <a:xfrm>
            <a:off x="4801275" y="2132250"/>
            <a:ext cx="6570600" cy="4725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Homelessness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Removal from familiar settings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Economically disadvantaged 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Low level of education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Substance use 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Involvement with child welfare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Runaway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Trouble connecting with peers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/>
          <p:nvPr/>
        </p:nvSpPr>
        <p:spPr>
          <a:xfrm>
            <a:off x="3043450" y="317975"/>
            <a:ext cx="4699500" cy="2488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676767"/>
                </a:solidFill>
              </a:rPr>
              <a:t> </a:t>
            </a:r>
            <a:r>
              <a:rPr lang="en-US" sz="1800">
                <a:solidFill>
                  <a:srgbClr val="676767"/>
                </a:solidFill>
              </a:rPr>
              <a:t>traffickers use victims to recruit their friends or other girls that they meet in foster care or at juvenile detention centers.</a:t>
            </a:r>
            <a:endParaRPr sz="1800">
              <a:solidFill>
                <a:srgbClr val="676767"/>
              </a:solidFill>
            </a:endParaRPr>
          </a:p>
        </p:txBody>
      </p:sp>
      <p:sp>
        <p:nvSpPr>
          <p:cNvPr id="241" name="Google Shape;241;p34"/>
          <p:cNvSpPr/>
          <p:nvPr/>
        </p:nvSpPr>
        <p:spPr>
          <a:xfrm flipH="1">
            <a:off x="276400" y="3180125"/>
            <a:ext cx="4604400" cy="2488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676767"/>
              </a:solidFill>
              <a:highlight>
                <a:schemeClr val="lt2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rgbClr val="676767"/>
                </a:solidFill>
                <a:highlight>
                  <a:schemeClr val="lt2"/>
                </a:highlight>
              </a:rPr>
              <a:t>“They try to get the girls that need stuff and don’t have nowhere to go”.</a:t>
            </a:r>
            <a:endParaRPr sz="2400" b="1">
              <a:solidFill>
                <a:srgbClr val="676767"/>
              </a:solidFill>
              <a:highlight>
                <a:schemeClr val="lt2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676767"/>
              </a:solidFill>
              <a:highlight>
                <a:schemeClr val="lt2"/>
              </a:highlight>
            </a:endParaRPr>
          </a:p>
        </p:txBody>
      </p:sp>
      <p:sp>
        <p:nvSpPr>
          <p:cNvPr id="242" name="Google Shape;242;p34"/>
          <p:cNvSpPr/>
          <p:nvPr/>
        </p:nvSpPr>
        <p:spPr>
          <a:xfrm>
            <a:off x="8091550" y="317975"/>
            <a:ext cx="3329100" cy="21570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she is frequently moved to other places like California and other cities in Texas</a:t>
            </a:r>
            <a:endParaRPr sz="1800"/>
          </a:p>
        </p:txBody>
      </p:sp>
      <p:sp>
        <p:nvSpPr>
          <p:cNvPr id="243" name="Google Shape;243;p34"/>
          <p:cNvSpPr/>
          <p:nvPr/>
        </p:nvSpPr>
        <p:spPr>
          <a:xfrm>
            <a:off x="6125050" y="2917550"/>
            <a:ext cx="3622800" cy="3097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676767"/>
                </a:solidFill>
              </a:rPr>
              <a:t>“receives a lot of messages every week from girls asking her to “go out” with them.”</a:t>
            </a:r>
            <a:endParaRPr sz="2200">
              <a:solidFill>
                <a:srgbClr val="67676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</p:txBody>
      </p:sp>
      <p:sp>
        <p:nvSpPr>
          <p:cNvPr id="244" name="Google Shape;244;p34"/>
          <p:cNvSpPr txBox="1"/>
          <p:nvPr/>
        </p:nvSpPr>
        <p:spPr>
          <a:xfrm rot="-1719055">
            <a:off x="-9907" y="957578"/>
            <a:ext cx="3763515" cy="9196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Victims say </a:t>
            </a:r>
            <a:endParaRPr sz="4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title"/>
          </p:nvPr>
        </p:nvSpPr>
        <p:spPr>
          <a:xfrm>
            <a:off x="947550" y="3554350"/>
            <a:ext cx="10515600" cy="483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PART CAN YOU PLAY?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to look for</a:t>
            </a:r>
            <a:endParaRPr/>
          </a:p>
        </p:txBody>
      </p:sp>
      <p:sp>
        <p:nvSpPr>
          <p:cNvPr id="255" name="Google Shape;255;p36"/>
          <p:cNvSpPr>
            <a:spLocks noGrp="1"/>
          </p:cNvSpPr>
          <p:nvPr>
            <p:ph type="pic" idx="2"/>
          </p:nvPr>
        </p:nvSpPr>
        <p:spPr>
          <a:xfrm>
            <a:off x="839800" y="2198425"/>
            <a:ext cx="5305500" cy="399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/>
              <a:t>Unpaid or paid very little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/>
              <a:t>Not free to come or go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/>
              <a:t>Owes debt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/>
              <a:t>Recruited through false promises 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/>
              <a:t>Signs of violence 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/>
              <a:t>Few personal possessions 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/>
              <a:t>Lacks basic knowledge about whereabouts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4"/>
          </p:nvPr>
        </p:nvSpPr>
        <p:spPr>
          <a:xfrm>
            <a:off x="6319850" y="1166350"/>
            <a:ext cx="5035500" cy="502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Involvement in commercial sex industry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Tattoos or branding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Frequent movement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sudden truancy or change in academic performance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Gang involvement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new expensive clothes or accessories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dramatic change in language or behavior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to do</a:t>
            </a:r>
            <a:endParaRPr/>
          </a:p>
        </p:txBody>
      </p:sp>
      <p:sp>
        <p:nvSpPr>
          <p:cNvPr id="262" name="Google Shape;262;p37"/>
          <p:cNvSpPr txBox="1">
            <a:spLocks noGrp="1"/>
          </p:cNvSpPr>
          <p:nvPr>
            <p:ph type="body" idx="1"/>
          </p:nvPr>
        </p:nvSpPr>
        <p:spPr>
          <a:xfrm>
            <a:off x="1119900" y="1471450"/>
            <a:ext cx="10233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Prioritize student’s safety</a:t>
            </a:r>
            <a:endParaRPr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➢"/>
            </a:pPr>
            <a:r>
              <a:rPr lang="en-US"/>
              <a:t>National Trafficking Hotline in Texas will send you through to an expedited line with DFPS for reporting Report to law enforcement</a:t>
            </a:r>
            <a:endParaRPr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➢"/>
            </a:pPr>
            <a:r>
              <a:rPr lang="en-US"/>
              <a:t>Ensure your district has and communicates a Human Trafficking reporting protocol.  Go to: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https://safesupportivelearning.ed.gov/human-trafficking-americas-schools/sample-protocol-school-districts</a:t>
            </a:r>
            <a:r>
              <a:rPr lang="en-US"/>
              <a:t> for information on a school protocol.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➢"/>
            </a:pPr>
            <a:r>
              <a:rPr lang="en-US"/>
              <a:t>Know what local agencies and coalitions provide appropriate services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Every school should have an well communicated protocol for reporting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National Trafficking Hotline in Texas should send you through to an expedited line with DFPS for reporting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Call police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Advocate for Prevention Education	</a:t>
            </a:r>
            <a:endParaRPr/>
          </a:p>
        </p:txBody>
      </p:sp>
      <p:sp>
        <p:nvSpPr>
          <p:cNvPr id="268" name="Google Shape;268;p38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Students grades 6th-12th should be educated on the laws, tactics of trackers, vulnerabilities, and how to keep themselves safe.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School Faculty and Staff should be educated on the laws, reporting protocol, signs of grooming , and how to recognize vulnerable students.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9" name="Google Shape;26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6425" y="4900475"/>
            <a:ext cx="2857500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8"/>
          <p:cNvSpPr txBox="1"/>
          <p:nvPr/>
        </p:nvSpPr>
        <p:spPr>
          <a:xfrm>
            <a:off x="1526425" y="6176825"/>
            <a:ext cx="27117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www.unboundnow.org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71" name="Google Shape;271;p38"/>
          <p:cNvSpPr txBox="1"/>
          <p:nvPr/>
        </p:nvSpPr>
        <p:spPr>
          <a:xfrm>
            <a:off x="6818650" y="5910575"/>
            <a:ext cx="3000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https://commonthread.net/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72" name="Google Shape;272;p38"/>
          <p:cNvSpPr txBox="1"/>
          <p:nvPr/>
        </p:nvSpPr>
        <p:spPr>
          <a:xfrm>
            <a:off x="6469825" y="6405675"/>
            <a:ext cx="1421400" cy="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3" name="Google Shape;27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0550" y="4783995"/>
            <a:ext cx="5089949" cy="112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Nunito"/>
              <a:buNone/>
            </a:pPr>
            <a:r>
              <a:rPr lang="en-US" sz="5400" b="1" i="0" u="none" strike="noStrike" cap="none">
                <a:solidFill>
                  <a:srgbClr val="EDEDED"/>
                </a:solidFill>
                <a:latin typeface="Nunito"/>
                <a:ea typeface="Nunito"/>
                <a:cs typeface="Nunito"/>
                <a:sym typeface="Nunito"/>
              </a:rPr>
              <a:t>Why We’re Concerned…</a:t>
            </a:r>
            <a:endParaRPr sz="5400" b="1" i="0" u="none" strike="noStrike" cap="none">
              <a:solidFill>
                <a:srgbClr val="EDEDE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2"/>
          </p:nvPr>
        </p:nvSpPr>
        <p:spPr>
          <a:xfrm>
            <a:off x="6319840" y="1825625"/>
            <a:ext cx="50339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EDEDED"/>
                </a:solidFill>
                <a:latin typeface="Nunito"/>
                <a:ea typeface="Nunito"/>
                <a:cs typeface="Nunito"/>
                <a:sym typeface="Nunito"/>
              </a:rPr>
              <a:t>Youth homelessness is reaching crisis levels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EDEDED"/>
                </a:solidFill>
                <a:latin typeface="Nunito"/>
                <a:ea typeface="Nunito"/>
                <a:cs typeface="Nunito"/>
                <a:sym typeface="Nunito"/>
              </a:rPr>
              <a:t>On any night – approximately 37,000 unaccompanied youth in the U. S.</a:t>
            </a:r>
            <a:endParaRPr sz="3600" b="1" i="0" u="none" strike="noStrike" cap="none">
              <a:solidFill>
                <a:srgbClr val="EDEDE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6" name="Google Shape;146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57325" y="1825625"/>
            <a:ext cx="4351338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Nunito"/>
              <a:buNone/>
            </a:pPr>
            <a:r>
              <a:rPr lang="en-US" sz="5400" b="1" i="0" u="none" strike="noStrike" cap="none">
                <a:solidFill>
                  <a:srgbClr val="EDEDED"/>
                </a:solidFill>
                <a:latin typeface="Nunito"/>
                <a:ea typeface="Nunito"/>
                <a:cs typeface="Nunito"/>
                <a:sym typeface="Nunito"/>
              </a:rPr>
              <a:t>Educating Our Community</a:t>
            </a:r>
            <a:endParaRPr sz="5400" b="1" i="0" u="none" strike="noStrike" cap="none">
              <a:solidFill>
                <a:srgbClr val="EDEDE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9" name="Google Shape;279;p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8130" y="2291137"/>
            <a:ext cx="5814829" cy="346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955604" y="1689838"/>
            <a:ext cx="3955551" cy="486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860"/>
              <a:buFont typeface="Nunito"/>
              <a:buNone/>
            </a:pPr>
            <a:r>
              <a:rPr lang="en-US" sz="4860" b="1" i="0" u="none" strike="noStrike" cap="none">
                <a:solidFill>
                  <a:srgbClr val="EDEDED"/>
                </a:solidFill>
                <a:latin typeface="Nunito"/>
                <a:ea typeface="Nunito"/>
                <a:cs typeface="Nunito"/>
                <a:sym typeface="Nunito"/>
              </a:rPr>
              <a:t>Contact us for more information…</a:t>
            </a:r>
            <a:endParaRPr sz="4860" b="1" i="0" u="none" strike="noStrike" cap="none">
              <a:solidFill>
                <a:srgbClr val="EDEDE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6" name="Google Shape;286;p40"/>
          <p:cNvSpPr txBox="1">
            <a:spLocks noGrp="1"/>
          </p:cNvSpPr>
          <p:nvPr>
            <p:ph type="body" idx="1"/>
          </p:nvPr>
        </p:nvSpPr>
        <p:spPr>
          <a:xfrm>
            <a:off x="995525" y="1825625"/>
            <a:ext cx="10640100" cy="45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600"/>
              <a:buFont typeface="Arial"/>
              <a:buChar char="•"/>
            </a:pPr>
            <a:r>
              <a:rPr lang="en-US" sz="3600" b="1" i="0" u="sng" strike="noStrike" cap="none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Kathy_Wigtil@baylor.edu</a:t>
            </a:r>
            <a:endParaRPr sz="3600" b="1">
              <a:latin typeface="Nunito"/>
              <a:ea typeface="Nunito"/>
              <a:cs typeface="Nunito"/>
              <a:sym typeface="Nunito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Nunito"/>
              <a:ea typeface="Nunito"/>
              <a:cs typeface="Nunito"/>
              <a:sym typeface="Nunito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600"/>
              <a:buFont typeface="Nunito"/>
              <a:buChar char="•"/>
            </a:pPr>
            <a:r>
              <a:rPr lang="en-US" sz="3600" b="1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Jessica.sykora@unboundnow.org</a:t>
            </a:r>
            <a:endParaRPr/>
          </a:p>
          <a:p>
            <a:pPr marL="228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Nunito"/>
              <a:ea typeface="Nunito"/>
              <a:cs typeface="Nunito"/>
              <a:sym typeface="Nunito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600"/>
              <a:buFont typeface="Nunito"/>
              <a:buChar char="•"/>
            </a:pPr>
            <a:r>
              <a:rPr lang="en-US" sz="3600" b="1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5"/>
              </a:rPr>
              <a:t>www.unboundnow.org</a:t>
            </a:r>
            <a:endParaRPr sz="3600" b="1">
              <a:latin typeface="Nunito"/>
              <a:ea typeface="Nunito"/>
              <a:cs typeface="Nunito"/>
              <a:sym typeface="Nunito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Nunito"/>
              <a:ea typeface="Nunito"/>
              <a:cs typeface="Nunito"/>
              <a:sym typeface="Nunito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600"/>
              <a:buFont typeface="Nunito"/>
              <a:buChar char="•"/>
            </a:pPr>
            <a:r>
              <a:rPr lang="en-US" sz="3600" b="1" i="0" u="none" strike="noStrike" cap="none">
                <a:solidFill>
                  <a:srgbClr val="EDEDED"/>
                </a:solidFill>
                <a:latin typeface="Nunito"/>
                <a:ea typeface="Nunito"/>
                <a:cs typeface="Nunito"/>
                <a:sym typeface="Nunito"/>
              </a:rPr>
              <a:t>1-888-373-7888 – National Trafficking Resource Center</a:t>
            </a:r>
            <a:endParaRPr sz="3600" b="1" i="0" u="none" strike="noStrike" cap="none">
              <a:solidFill>
                <a:srgbClr val="EDEDE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860"/>
              <a:buFont typeface="Nunito"/>
              <a:buNone/>
            </a:pPr>
            <a:r>
              <a:rPr lang="en-US" sz="4860" b="1" i="0" u="none" strike="noStrike" cap="none">
                <a:solidFill>
                  <a:srgbClr val="EDEDED"/>
                </a:solidFill>
                <a:latin typeface="Nunito"/>
                <a:ea typeface="Nunito"/>
                <a:cs typeface="Nunito"/>
                <a:sym typeface="Nunito"/>
              </a:rPr>
              <a:t>Unaccompanied homeless youth, the most at risk:</a:t>
            </a:r>
            <a:endParaRPr sz="4860" b="1" i="0" u="none" strike="noStrike" cap="none">
              <a:solidFill>
                <a:srgbClr val="EDEDE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2" name="Google Shape;152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66165" y="1825625"/>
            <a:ext cx="7742245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Nunito"/>
              <a:buNone/>
            </a:pPr>
            <a:r>
              <a:rPr lang="en-US" sz="5400" b="1" i="0" u="none" strike="noStrike" cap="none">
                <a:solidFill>
                  <a:srgbClr val="EDEDED"/>
                </a:solidFill>
                <a:latin typeface="Nunito"/>
                <a:ea typeface="Nunito"/>
                <a:cs typeface="Nunito"/>
                <a:sym typeface="Nunito"/>
              </a:rPr>
              <a:t>Youth are groomed and lured…</a:t>
            </a:r>
            <a:endParaRPr sz="5400" b="1" i="0" u="none" strike="noStrike" cap="none">
              <a:solidFill>
                <a:srgbClr val="EDEDE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8" name="Google Shape;158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14738" y="2084815"/>
            <a:ext cx="5495507" cy="4015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6300" y="419100"/>
            <a:ext cx="7886700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7475" y="228330"/>
            <a:ext cx="6772276" cy="632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Human Trafficking Happens 	</a:t>
            </a:r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1"/>
          </p:nvPr>
        </p:nvSpPr>
        <p:spPr>
          <a:xfrm>
            <a:off x="1120000" y="1681163"/>
            <a:ext cx="5025300" cy="82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b="1"/>
              <a:t>Sex Trafficking </a:t>
            </a:r>
            <a:r>
              <a:rPr lang="en-US"/>
              <a:t>	</a:t>
            </a:r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2"/>
          </p:nvPr>
        </p:nvSpPr>
        <p:spPr>
          <a:xfrm>
            <a:off x="1120000" y="2505075"/>
            <a:ext cx="5025300" cy="368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Escort services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Illicit massage parlors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Residential labor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Bars, strip clubs, cantinas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Pornography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Restaurants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Peddling begging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Personal sexual servitude</a:t>
            </a:r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3"/>
          </p:nvPr>
        </p:nvSpPr>
        <p:spPr>
          <a:xfrm>
            <a:off x="6319840" y="1681163"/>
            <a:ext cx="5035500" cy="82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b="1"/>
              <a:t>Labor Trafficking </a:t>
            </a:r>
            <a:endParaRPr sz="3000" b="1"/>
          </a:p>
        </p:txBody>
      </p:sp>
      <p:sp>
        <p:nvSpPr>
          <p:cNvPr id="177" name="Google Shape;177;p25"/>
          <p:cNvSpPr txBox="1">
            <a:spLocks noGrp="1"/>
          </p:cNvSpPr>
          <p:nvPr>
            <p:ph type="body" idx="4"/>
          </p:nvPr>
        </p:nvSpPr>
        <p:spPr>
          <a:xfrm>
            <a:off x="6319840" y="2505075"/>
            <a:ext cx="5035500" cy="368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Construction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Hotels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Landscaping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Commercial cleaning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Factories - manufacturing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Health Care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Recreational facilities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Trafficking in Texas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➢"/>
            </a:pPr>
            <a:r>
              <a:rPr lang="en-US"/>
              <a:t>#2 in the country for calls the to national trafficking hotline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➢"/>
            </a:pPr>
            <a:r>
              <a:rPr lang="en-US"/>
              <a:t> HWY 10 is the #1 corridor for movement of trafficking victims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➢"/>
            </a:pPr>
            <a:r>
              <a:rPr lang="en-US"/>
              <a:t>Texas has several Top Cities for demand 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➢"/>
            </a:pPr>
            <a:r>
              <a:rPr lang="en-US"/>
              <a:t>20% of all victims in the US will pass through Texas during 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➢"/>
            </a:pPr>
            <a:r>
              <a:rPr lang="en-US"/>
              <a:t>79,000: approximate number of  youth in sex trafficking annually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➢"/>
            </a:pPr>
            <a:r>
              <a:rPr lang="en-US"/>
              <a:t>234,000 : approximate number of people in labor trafficking </a:t>
            </a:r>
            <a:endParaRPr/>
          </a:p>
          <a:p>
            <a:pPr marL="9144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700"/>
              <a:t>University Tx Austin 2017, US GPO20 14_DFPS2016 HUman trafficking HOtline 2017 </a:t>
            </a:r>
            <a:endParaRPr sz="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Trafficking Victims Protection Act 	</a:t>
            </a:r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body" idx="1"/>
          </p:nvPr>
        </p:nvSpPr>
        <p:spPr>
          <a:xfrm>
            <a:off x="909450" y="1840675"/>
            <a:ext cx="10233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/>
              <a:t>Labor trafficking: the </a:t>
            </a:r>
            <a:r>
              <a:rPr lang="en-US" sz="3600">
                <a:solidFill>
                  <a:srgbClr val="E06666"/>
                </a:solidFill>
              </a:rPr>
              <a:t>recruitment, harboring, transportation, provision, or obtaining </a:t>
            </a:r>
            <a:r>
              <a:rPr lang="en-US" sz="3600"/>
              <a:t>of a person for labor or services through the use of </a:t>
            </a:r>
            <a:r>
              <a:rPr lang="en-US" sz="3600">
                <a:solidFill>
                  <a:srgbClr val="F1C232"/>
                </a:solidFill>
              </a:rPr>
              <a:t>force, fraud or coercion</a:t>
            </a:r>
            <a:r>
              <a:rPr lang="en-US" sz="3600"/>
              <a:t> for the purpose of insubjection to </a:t>
            </a:r>
            <a:r>
              <a:rPr lang="en-US" sz="3600">
                <a:solidFill>
                  <a:schemeClr val="accent3"/>
                </a:solidFill>
              </a:rPr>
              <a:t>involuntary servitude, peonage, debt bondage or slavery</a:t>
            </a:r>
            <a:r>
              <a:rPr lang="en-US" sz="3600"/>
              <a:t>. </a:t>
            </a:r>
            <a:endParaRPr sz="3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rgbClr val="000000"/>
      </a:dk1>
      <a:lt1>
        <a:srgbClr val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</Words>
  <Application>Microsoft Macintosh PowerPoint</Application>
  <PresentationFormat>Widescreen</PresentationFormat>
  <Paragraphs>120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Corbel</vt:lpstr>
      <vt:lpstr>Nunito</vt:lpstr>
      <vt:lpstr>Depth</vt:lpstr>
      <vt:lpstr>How  to recognize the signs,  incorporate information into trainings and help victims          Kathy Wigtil, Baylor University School of Education Jessica Sykora, UnBound Waco, </vt:lpstr>
      <vt:lpstr>Why We’re Concerned…</vt:lpstr>
      <vt:lpstr>Unaccompanied homeless youth, the most at risk:</vt:lpstr>
      <vt:lpstr>Youth are groomed and lured…</vt:lpstr>
      <vt:lpstr>PowerPoint Presentation</vt:lpstr>
      <vt:lpstr>PowerPoint Presentation</vt:lpstr>
      <vt:lpstr>Where Human Trafficking Happens  </vt:lpstr>
      <vt:lpstr>Trafficking in Texas </vt:lpstr>
      <vt:lpstr> Trafficking Victims Protection Act  </vt:lpstr>
      <vt:lpstr>T.V.P.A.  </vt:lpstr>
      <vt:lpstr>Who are the Traffickers </vt:lpstr>
      <vt:lpstr>pick the pimp</vt:lpstr>
      <vt:lpstr>                 Tactics of a Trafficker  </vt:lpstr>
      <vt:lpstr>Who are the victims  :   Anyone</vt:lpstr>
      <vt:lpstr>PowerPoint Presentation</vt:lpstr>
      <vt:lpstr>WHAT PART CAN YOU PLAY?</vt:lpstr>
      <vt:lpstr>What to look for</vt:lpstr>
      <vt:lpstr>What to do</vt:lpstr>
      <vt:lpstr>Advocate for Prevention Education </vt:lpstr>
      <vt:lpstr>Educating Our Community</vt:lpstr>
      <vt:lpstr>Contact us for more information…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 to recognize the signs,  incorporate information into trainings and help victims          Kathy Wigtil, Baylor University School of Education Jessica Sykora, UnBound Waco, </dc:title>
  <cp:lastModifiedBy>Microsoft Office User</cp:lastModifiedBy>
  <cp:revision>3</cp:revision>
  <dcterms:modified xsi:type="dcterms:W3CDTF">2018-09-28T13:44:17Z</dcterms:modified>
</cp:coreProperties>
</file>