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4"/>
  </p:notesMasterIdLst>
  <p:sldIdLst>
    <p:sldId id="256" r:id="rId2"/>
    <p:sldId id="298" r:id="rId3"/>
    <p:sldId id="257" r:id="rId4"/>
    <p:sldId id="258" r:id="rId5"/>
    <p:sldId id="259" r:id="rId6"/>
    <p:sldId id="260" r:id="rId7"/>
    <p:sldId id="261" r:id="rId8"/>
    <p:sldId id="262" r:id="rId9"/>
    <p:sldId id="263" r:id="rId10"/>
    <p:sldId id="264" r:id="rId11"/>
    <p:sldId id="265" r:id="rId12"/>
    <p:sldId id="266" r:id="rId13"/>
    <p:sldId id="267" r:id="rId14"/>
    <p:sldId id="268" r:id="rId15"/>
    <p:sldId id="270" r:id="rId16"/>
    <p:sldId id="271" r:id="rId17"/>
    <p:sldId id="272" r:id="rId18"/>
    <p:sldId id="273" r:id="rId19"/>
    <p:sldId id="274" r:id="rId20"/>
    <p:sldId id="275" r:id="rId21"/>
    <p:sldId id="276" r:id="rId22"/>
    <p:sldId id="284" r:id="rId23"/>
    <p:sldId id="294" r:id="rId24"/>
    <p:sldId id="297" r:id="rId25"/>
    <p:sldId id="295" r:id="rId26"/>
    <p:sldId id="277" r:id="rId27"/>
    <p:sldId id="288" r:id="rId28"/>
    <p:sldId id="278" r:id="rId29"/>
    <p:sldId id="279" r:id="rId30"/>
    <p:sldId id="280" r:id="rId31"/>
    <p:sldId id="282" r:id="rId32"/>
    <p:sldId id="283" r:id="rId33"/>
    <p:sldId id="296" r:id="rId34"/>
    <p:sldId id="289" r:id="rId35"/>
    <p:sldId id="290" r:id="rId36"/>
    <p:sldId id="293" r:id="rId37"/>
    <p:sldId id="285" r:id="rId38"/>
    <p:sldId id="286" r:id="rId39"/>
    <p:sldId id="292" r:id="rId40"/>
    <p:sldId id="287" r:id="rId41"/>
    <p:sldId id="299" r:id="rId42"/>
    <p:sldId id="291" r:id="rId4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41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A08C4C-DB55-43CE-826F-4711CC8B001F}" type="datetimeFigureOut">
              <a:rPr lang="en-US" smtClean="0"/>
              <a:t>9/24/2018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29FBAA-5826-4E1A-87D8-F7E35EDBC671}" type="slidenum">
              <a:rPr lang="en-US" smtClean="0"/>
              <a:t>‹#›</a:t>
            </a:fld>
            <a:endParaRPr lang="en-US"/>
          </a:p>
        </p:txBody>
      </p:sp>
    </p:spTree>
    <p:extLst>
      <p:ext uri="{BB962C8B-B14F-4D97-AF65-F5344CB8AC3E}">
        <p14:creationId xmlns:p14="http://schemas.microsoft.com/office/powerpoint/2010/main" val="29091739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1E9B3FD-C261-4B08-9339-EEB218D42CB9}" type="datetime1">
              <a:rPr lang="en-US" smtClean="0"/>
              <a:t>9/24/2018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799"/>
            <a:ext cx="8825658" cy="3640667"/>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7C49E8-F736-4755-9639-DE9CCF335A91}" type="datetime1">
              <a:rPr lang="en-US" smtClean="0"/>
              <a:t>9/24/2018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A4572451-83C9-4559-B590-7912472A8E8B}" type="datetime1">
              <a:rPr lang="en-US" smtClean="0"/>
              <a:t>9/24/2018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0" y="1447800"/>
            <a:ext cx="7999315" cy="2323374"/>
          </a:xfrm>
        </p:spPr>
        <p:txBody>
          <a:bodyPr/>
          <a:lstStyle>
            <a:lvl1pPr>
              <a:defRPr sz="4800"/>
            </a:lvl1pPr>
          </a:lstStyle>
          <a:p>
            <a:r>
              <a:rPr lang="en-US"/>
              <a:t>Click to edit Master title style</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lumMod val="60000"/>
                    <a:lumOff val="4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EF1AA630-83B6-4834-9311-A283EB53F8AB}" type="datetime1">
              <a:rPr lang="en-US" smtClean="0"/>
              <a:t>9/24/2018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p>
            <a:pPr algn="r"/>
            <a:r>
              <a:rPr lang="en-US" sz="12200" b="0" i="0" dirty="0">
                <a:solidFill>
                  <a:schemeClr val="accent1">
                    <a:lumMod val="60000"/>
                    <a:lumOff val="40000"/>
                  </a:schemeClr>
                </a:solidFill>
                <a:latin typeface="Arial"/>
                <a:ea typeface="+mj-ea"/>
                <a:cs typeface="+mj-cs"/>
              </a:rPr>
              <a:t>“</a:t>
            </a:r>
          </a:p>
        </p:txBody>
      </p:sp>
      <p:sp>
        <p:nvSpPr>
          <p:cNvPr id="11" name="TextBox 10"/>
          <p:cNvSpPr txBox="1"/>
          <p:nvPr/>
        </p:nvSpPr>
        <p:spPr>
          <a:xfrm>
            <a:off x="9330490" y="2613787"/>
            <a:ext cx="801912" cy="1969770"/>
          </a:xfrm>
          <a:prstGeom prst="rect">
            <a:avLst/>
          </a:prstGeom>
          <a:noFill/>
        </p:spPr>
        <p:txBody>
          <a:bodyPr wrap="square" rtlCol="0">
            <a:spAutoFit/>
          </a:bodyPr>
          <a:lstStyle/>
          <a:p>
            <a:pPr algn="r"/>
            <a:r>
              <a:rPr lang="en-US" sz="12200" b="0" i="0" dirty="0">
                <a:solidFill>
                  <a:schemeClr val="accent1">
                    <a:lumMod val="60000"/>
                    <a:lumOff val="40000"/>
                  </a:schemeClr>
                </a:solidFill>
                <a:latin typeface="Arial"/>
                <a:ea typeface="+mj-ea"/>
                <a:cs typeface="+mj-cs"/>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59"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50A7906-69E8-4D85-8CB3-86A8DA275F0D}" type="datetime1">
              <a:rPr lang="en-US" smtClean="0"/>
              <a:t>9/24/2018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399C95A6-EF48-41D7-95BE-4C423A5D5BC0}" type="datetime1">
              <a:rPr lang="en-US" smtClean="0"/>
              <a:t>9/24/2018</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37101017-6840-416A-84E2-4B2A14EB3B0D}" type="datetime1">
              <a:rPr lang="en-US" smtClean="0"/>
              <a:t>9/24/2018</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9D0A67F-5740-49CE-A686-60BCAEB56017}" type="datetime1">
              <a:rPr lang="en-US" smtClean="0"/>
              <a:t>9/24/2018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5001B03-EC3F-4ADB-A096-433FDC6A7F2B}" type="datetime1">
              <a:rPr lang="en-US" smtClean="0"/>
              <a:t>9/24/2018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890334-C363-4590-8789-4E70E8854219}" type="datetime1">
              <a:rPr lang="en-US" smtClean="0"/>
              <a:t>9/24/2018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681AA0C-11BF-425E-B420-2C2B85823558}" type="datetime1">
              <a:rPr lang="en-US" smtClean="0"/>
              <a:t>9/24/2018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14D4D39-8BB7-4188-8C47-28FE3DC3B25A}" type="datetime1">
              <a:rPr lang="en-US" smtClean="0"/>
              <a:t>9/24/2018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0041BEE-5C98-4172-862A-CCA31C56AD96}" type="datetime1">
              <a:rPr lang="en-US" smtClean="0"/>
              <a:t>9/24/2018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E1754473-4B63-46C5-A472-70CEE8135842}" type="datetime1">
              <a:rPr lang="en-US" smtClean="0"/>
              <a:t>9/24/2018</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1E65E7B7-D407-448C-BE25-9854F4EC08F1}" type="datetime1">
              <a:rPr lang="en-US" smtClean="0"/>
              <a:t>9/24/2018</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3"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5" y="3129280"/>
            <a:ext cx="34010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p:txBody>
          <a:bodyPr/>
          <a:lstStyle/>
          <a:p>
            <a:fld id="{7BD3AF08-355B-4A95-BBAF-76F7032CB4EA}" type="datetime1">
              <a:rPr lang="en-US" smtClean="0"/>
              <a:t>9/24/2018</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34269C9-284C-487A-B82E-E950672B8F96}" type="datetime1">
              <a:rPr lang="en-US" smtClean="0"/>
              <a:t>9/24/2018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44"/>
          <a:stretch/>
        </p:blipFill>
        <p:spPr>
          <a:xfrm>
            <a:off x="0" y="2669685"/>
            <a:ext cx="4035669"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13C5975-E846-4691-96EC-A7AD74879F39}" type="datetime1">
              <a:rPr lang="en-US" smtClean="0"/>
              <a:t>9/24/2018</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video.foxnews.com/v/5513989861001/family-friends-work-to-help-homeless-84-year-old-twins#sp=show-clips" TargetMode="Externa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42.xml.rels><?xml version="1.0" encoding="UTF-8" standalone="yes"?>
<Relationships xmlns="http://schemas.openxmlformats.org/package/2006/relationships"><Relationship Id="rId3" Type="http://schemas.openxmlformats.org/officeDocument/2006/relationships/hyperlink" Target="https://doi.org/10.1371.journal.pone.0128599" TargetMode="External"/><Relationship Id="rId2" Type="http://schemas.openxmlformats.org/officeDocument/2006/relationships/hyperlink" Target="http://www.mentalhealth.va.gov/docs/data-sheets/VA-Suicide-Data-Report.pdf" TargetMode="External"/><Relationship Id="rId1" Type="http://schemas.openxmlformats.org/officeDocument/2006/relationships/slideLayout" Target="../slideLayouts/slideLayout2.xml"/><Relationship Id="rId5" Type="http://schemas.openxmlformats.org/officeDocument/2006/relationships/hyperlink" Target="http://www.ptsd.va.gov/" TargetMode="External"/><Relationship Id="rId4" Type="http://schemas.openxmlformats.org/officeDocument/2006/relationships/hyperlink" Target="http://video.foxnews.com/v/5513989861001/family-friends-work-to-help-homeless-84-year-old-twins#sp=show-clips"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684BB-1943-45DD-BF21-14C20F81CC2E}"/>
              </a:ext>
            </a:extLst>
          </p:cNvPr>
          <p:cNvSpPr>
            <a:spLocks noGrp="1"/>
          </p:cNvSpPr>
          <p:nvPr>
            <p:ph type="ctrTitle"/>
          </p:nvPr>
        </p:nvSpPr>
        <p:spPr>
          <a:xfrm>
            <a:off x="1154955" y="713064"/>
            <a:ext cx="8825658" cy="1661020"/>
          </a:xfrm>
        </p:spPr>
        <p:txBody>
          <a:bodyPr/>
          <a:lstStyle/>
          <a:p>
            <a:pPr algn="ctr"/>
            <a:r>
              <a:rPr lang="en-US" sz="6000" dirty="0"/>
              <a:t>WALK IN MY SHOES:</a:t>
            </a:r>
            <a:br>
              <a:rPr lang="en-US" sz="6000" dirty="0"/>
            </a:br>
            <a:r>
              <a:rPr lang="en-US" sz="4000" dirty="0"/>
              <a:t>Journey of the Homeless Veteran</a:t>
            </a:r>
          </a:p>
        </p:txBody>
      </p:sp>
      <p:sp>
        <p:nvSpPr>
          <p:cNvPr id="3" name="Subtitle 2">
            <a:extLst>
              <a:ext uri="{FF2B5EF4-FFF2-40B4-BE49-F238E27FC236}">
                <a16:creationId xmlns:a16="http://schemas.microsoft.com/office/drawing/2014/main" id="{1159AC2C-E5EB-4C6A-A554-34B567D2D328}"/>
              </a:ext>
            </a:extLst>
          </p:cNvPr>
          <p:cNvSpPr>
            <a:spLocks noGrp="1"/>
          </p:cNvSpPr>
          <p:nvPr>
            <p:ph type="subTitle" idx="1"/>
          </p:nvPr>
        </p:nvSpPr>
        <p:spPr>
          <a:xfrm>
            <a:off x="1154955" y="4353886"/>
            <a:ext cx="8825658" cy="1551964"/>
          </a:xfrm>
        </p:spPr>
        <p:txBody>
          <a:bodyPr>
            <a:normAutofit/>
          </a:bodyPr>
          <a:lstStyle/>
          <a:p>
            <a:r>
              <a:rPr lang="en-US" sz="1700" i="1" dirty="0"/>
              <a:t>Presented by:</a:t>
            </a:r>
          </a:p>
          <a:p>
            <a:r>
              <a:rPr lang="en-US" sz="1700" i="1" dirty="0"/>
              <a:t>Artie Williams, LCSW, BCD</a:t>
            </a:r>
          </a:p>
          <a:p>
            <a:r>
              <a:rPr lang="en-US" sz="1700" i="1" dirty="0"/>
              <a:t>VA North Texas Medical Center</a:t>
            </a:r>
          </a:p>
          <a:p>
            <a:r>
              <a:rPr lang="en-US" sz="1700" i="1" dirty="0"/>
              <a:t>Fort Worth Homeless Veterans Programs</a:t>
            </a:r>
          </a:p>
          <a:p>
            <a:endParaRPr lang="en-US" dirty="0"/>
          </a:p>
          <a:p>
            <a:endParaRPr lang="en-US" dirty="0"/>
          </a:p>
        </p:txBody>
      </p:sp>
      <p:pic>
        <p:nvPicPr>
          <p:cNvPr id="4" name="Picture 3">
            <a:extLst>
              <a:ext uri="{FF2B5EF4-FFF2-40B4-BE49-F238E27FC236}">
                <a16:creationId xmlns:a16="http://schemas.microsoft.com/office/drawing/2014/main" id="{0A845A1C-E8F8-40F9-BB73-396864405FEC}"/>
              </a:ext>
            </a:extLst>
          </p:cNvPr>
          <p:cNvPicPr>
            <a:picLocks noChangeAspect="1"/>
          </p:cNvPicPr>
          <p:nvPr/>
        </p:nvPicPr>
        <p:blipFill>
          <a:blip r:embed="rId2"/>
          <a:stretch>
            <a:fillRect/>
          </a:stretch>
        </p:blipFill>
        <p:spPr>
          <a:xfrm>
            <a:off x="6624736" y="2883159"/>
            <a:ext cx="3676260" cy="2397967"/>
          </a:xfrm>
          <a:prstGeom prst="rect">
            <a:avLst/>
          </a:prstGeom>
        </p:spPr>
      </p:pic>
      <p:sp>
        <p:nvSpPr>
          <p:cNvPr id="5" name="Slide Number Placeholder 4">
            <a:extLst>
              <a:ext uri="{FF2B5EF4-FFF2-40B4-BE49-F238E27FC236}">
                <a16:creationId xmlns:a16="http://schemas.microsoft.com/office/drawing/2014/main" id="{2102FEE8-EB83-4EE1-ACBA-692A0940BA8D}"/>
              </a:ext>
            </a:extLst>
          </p:cNvPr>
          <p:cNvSpPr>
            <a:spLocks noGrp="1"/>
          </p:cNvSpPr>
          <p:nvPr>
            <p:ph type="sldNum" sz="quarter" idx="12"/>
          </p:nvPr>
        </p:nvSpPr>
        <p:spPr/>
        <p:txBody>
          <a:bodyPr/>
          <a:lstStyle/>
          <a:p>
            <a:fld id="{D57F1E4F-1CFF-5643-939E-02111984F565}" type="slidenum">
              <a:rPr lang="en-US" smtClean="0"/>
              <a:t>1</a:t>
            </a:fld>
            <a:endParaRPr lang="en-US" dirty="0"/>
          </a:p>
        </p:txBody>
      </p:sp>
    </p:spTree>
    <p:extLst>
      <p:ext uri="{BB962C8B-B14F-4D97-AF65-F5344CB8AC3E}">
        <p14:creationId xmlns:p14="http://schemas.microsoft.com/office/powerpoint/2010/main" val="1061040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84D30-9576-49CF-8BF5-94629AF4757F}"/>
              </a:ext>
            </a:extLst>
          </p:cNvPr>
          <p:cNvSpPr>
            <a:spLocks noGrp="1"/>
          </p:cNvSpPr>
          <p:nvPr>
            <p:ph type="title"/>
          </p:nvPr>
        </p:nvSpPr>
        <p:spPr/>
        <p:txBody>
          <a:bodyPr/>
          <a:lstStyle/>
          <a:p>
            <a:r>
              <a:rPr lang="en-US" dirty="0"/>
              <a:t>Facts about the Vietnam Conflict</a:t>
            </a:r>
          </a:p>
        </p:txBody>
      </p:sp>
      <p:sp>
        <p:nvSpPr>
          <p:cNvPr id="3" name="Content Placeholder 2">
            <a:extLst>
              <a:ext uri="{FF2B5EF4-FFF2-40B4-BE49-F238E27FC236}">
                <a16:creationId xmlns:a16="http://schemas.microsoft.com/office/drawing/2014/main" id="{DA67C87A-6845-4516-85E4-8ECBEF1706EB}"/>
              </a:ext>
            </a:extLst>
          </p:cNvPr>
          <p:cNvSpPr>
            <a:spLocks noGrp="1"/>
          </p:cNvSpPr>
          <p:nvPr>
            <p:ph idx="1"/>
          </p:nvPr>
        </p:nvSpPr>
        <p:spPr/>
        <p:txBody>
          <a:bodyPr>
            <a:normAutofit lnSpcReduction="10000"/>
          </a:bodyPr>
          <a:lstStyle/>
          <a:p>
            <a:r>
              <a:rPr lang="en-US" dirty="0"/>
              <a:t>Approximately 2.7 million American men and women served in Vietnam</a:t>
            </a:r>
          </a:p>
          <a:p>
            <a:r>
              <a:rPr lang="en-US" dirty="0"/>
              <a:t>During the way, more than 58,000 servicemen and women lost their lives.</a:t>
            </a:r>
          </a:p>
          <a:p>
            <a:r>
              <a:rPr lang="en-US" dirty="0"/>
              <a:t>During the war, from 1962 to 1971, the U.S. military sprayed more than 19 million gallons of defoliants and herbicide over rural areas in South Vietnam, Laos and Cambodia in an attempt to deprive the enemy of food and vegetation cover.  (known as Agent Orange)</a:t>
            </a:r>
          </a:p>
          <a:p>
            <a:r>
              <a:rPr lang="en-US" dirty="0"/>
              <a:t>No victory parades or welcome-home rallies upon soldiers return home. </a:t>
            </a:r>
          </a:p>
          <a:p>
            <a:r>
              <a:rPr lang="en-US" dirty="0"/>
              <a:t>Many returning service men and women felt uncared for or seemed to be viewed with distrust and anger.</a:t>
            </a:r>
          </a:p>
        </p:txBody>
      </p:sp>
      <p:sp>
        <p:nvSpPr>
          <p:cNvPr id="4" name="Slide Number Placeholder 3">
            <a:extLst>
              <a:ext uri="{FF2B5EF4-FFF2-40B4-BE49-F238E27FC236}">
                <a16:creationId xmlns:a16="http://schemas.microsoft.com/office/drawing/2014/main" id="{ECAEE083-D449-44A1-8EDC-6C4F5315FFE3}"/>
              </a:ext>
            </a:extLst>
          </p:cNvPr>
          <p:cNvSpPr>
            <a:spLocks noGrp="1"/>
          </p:cNvSpPr>
          <p:nvPr>
            <p:ph type="sldNum" sz="quarter" idx="12"/>
          </p:nvPr>
        </p:nvSpPr>
        <p:spPr/>
        <p:txBody>
          <a:bodyPr/>
          <a:lstStyle/>
          <a:p>
            <a:fld id="{D57F1E4F-1CFF-5643-939E-02111984F565}" type="slidenum">
              <a:rPr lang="en-US" smtClean="0"/>
              <a:t>10</a:t>
            </a:fld>
            <a:endParaRPr lang="en-US" dirty="0"/>
          </a:p>
        </p:txBody>
      </p:sp>
    </p:spTree>
    <p:extLst>
      <p:ext uri="{BB962C8B-B14F-4D97-AF65-F5344CB8AC3E}">
        <p14:creationId xmlns:p14="http://schemas.microsoft.com/office/powerpoint/2010/main" val="1937804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p:cTn id="31"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 calcmode="lin" valueType="num">
                                      <p:cBhvr>
                                        <p:cTn id="39"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42"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1BED3-8AD4-43A6-9BE8-F2F48E5A373A}"/>
              </a:ext>
            </a:extLst>
          </p:cNvPr>
          <p:cNvSpPr>
            <a:spLocks noGrp="1"/>
          </p:cNvSpPr>
          <p:nvPr>
            <p:ph type="title"/>
          </p:nvPr>
        </p:nvSpPr>
        <p:spPr/>
        <p:txBody>
          <a:bodyPr/>
          <a:lstStyle/>
          <a:p>
            <a:pPr algn="ctr"/>
            <a:r>
              <a:rPr lang="en-US" sz="3200" dirty="0"/>
              <a:t>Medical Issues Specific to Vietnam Veterans</a:t>
            </a:r>
          </a:p>
        </p:txBody>
      </p:sp>
      <p:sp>
        <p:nvSpPr>
          <p:cNvPr id="7" name="Content Placeholder 6">
            <a:extLst>
              <a:ext uri="{FF2B5EF4-FFF2-40B4-BE49-F238E27FC236}">
                <a16:creationId xmlns:a16="http://schemas.microsoft.com/office/drawing/2014/main" id="{37E565B7-1415-4379-BA80-63CA61A7E153}"/>
              </a:ext>
            </a:extLst>
          </p:cNvPr>
          <p:cNvSpPr>
            <a:spLocks noGrp="1"/>
          </p:cNvSpPr>
          <p:nvPr>
            <p:ph sz="half" idx="1"/>
          </p:nvPr>
        </p:nvSpPr>
        <p:spPr/>
        <p:txBody>
          <a:bodyPr>
            <a:normAutofit/>
          </a:bodyPr>
          <a:lstStyle/>
          <a:p>
            <a:r>
              <a:rPr lang="en-US" dirty="0"/>
              <a:t>Al Amyloidosis</a:t>
            </a:r>
          </a:p>
          <a:p>
            <a:r>
              <a:rPr lang="en-US" dirty="0"/>
              <a:t>Chronic B-cell Leukemias</a:t>
            </a:r>
          </a:p>
          <a:p>
            <a:r>
              <a:rPr lang="en-US" dirty="0"/>
              <a:t>Chloracne</a:t>
            </a:r>
          </a:p>
          <a:p>
            <a:r>
              <a:rPr lang="en-US" dirty="0"/>
              <a:t>Diabetes Mellitus Type 2</a:t>
            </a:r>
          </a:p>
          <a:p>
            <a:r>
              <a:rPr lang="en-US" dirty="0"/>
              <a:t>Hodgkin’s Disease</a:t>
            </a:r>
          </a:p>
          <a:p>
            <a:r>
              <a:rPr lang="en-US" dirty="0"/>
              <a:t>Ischemic Heart Disease</a:t>
            </a:r>
          </a:p>
          <a:p>
            <a:r>
              <a:rPr lang="en-US" dirty="0"/>
              <a:t>Multiple Myeloma</a:t>
            </a:r>
          </a:p>
          <a:p>
            <a:r>
              <a:rPr lang="en-US" dirty="0"/>
              <a:t>Non-Hodgkin’s Lymphoma</a:t>
            </a:r>
          </a:p>
        </p:txBody>
      </p:sp>
      <p:sp>
        <p:nvSpPr>
          <p:cNvPr id="8" name="Content Placeholder 7">
            <a:extLst>
              <a:ext uri="{FF2B5EF4-FFF2-40B4-BE49-F238E27FC236}">
                <a16:creationId xmlns:a16="http://schemas.microsoft.com/office/drawing/2014/main" id="{215CF5AB-BA3F-4EE4-B25A-EAAACC0C81EE}"/>
              </a:ext>
            </a:extLst>
          </p:cNvPr>
          <p:cNvSpPr>
            <a:spLocks noGrp="1"/>
          </p:cNvSpPr>
          <p:nvPr>
            <p:ph sz="half" idx="2"/>
          </p:nvPr>
        </p:nvSpPr>
        <p:spPr/>
        <p:txBody>
          <a:bodyPr>
            <a:normAutofit/>
          </a:bodyPr>
          <a:lstStyle/>
          <a:p>
            <a:r>
              <a:rPr lang="en-US" dirty="0"/>
              <a:t>Parkinson’s Disease</a:t>
            </a:r>
          </a:p>
          <a:p>
            <a:r>
              <a:rPr lang="en-US" dirty="0"/>
              <a:t>Peripheral Neuropathy, Early Onset</a:t>
            </a:r>
          </a:p>
          <a:p>
            <a:r>
              <a:rPr lang="en-US" dirty="0"/>
              <a:t>Porphyria Cutanea </a:t>
            </a:r>
            <a:r>
              <a:rPr lang="en-US" dirty="0" err="1"/>
              <a:t>Tarda</a:t>
            </a:r>
            <a:endParaRPr lang="en-US" dirty="0"/>
          </a:p>
          <a:p>
            <a:r>
              <a:rPr lang="en-US" dirty="0"/>
              <a:t>Prostate Cancer</a:t>
            </a:r>
          </a:p>
          <a:p>
            <a:r>
              <a:rPr lang="en-US" dirty="0"/>
              <a:t>Respiratory Cancer (including lung cancer)</a:t>
            </a:r>
          </a:p>
          <a:p>
            <a:r>
              <a:rPr lang="en-US" dirty="0"/>
              <a:t>Soft Tissue Sarcomas</a:t>
            </a:r>
          </a:p>
        </p:txBody>
      </p:sp>
      <p:sp>
        <p:nvSpPr>
          <p:cNvPr id="3" name="Slide Number Placeholder 2">
            <a:extLst>
              <a:ext uri="{FF2B5EF4-FFF2-40B4-BE49-F238E27FC236}">
                <a16:creationId xmlns:a16="http://schemas.microsoft.com/office/drawing/2014/main" id="{17908269-A815-453B-98C2-A10B93FF2917}"/>
              </a:ext>
            </a:extLst>
          </p:cNvPr>
          <p:cNvSpPr>
            <a:spLocks noGrp="1"/>
          </p:cNvSpPr>
          <p:nvPr>
            <p:ph type="sldNum" sz="quarter" idx="12"/>
          </p:nvPr>
        </p:nvSpPr>
        <p:spPr/>
        <p:txBody>
          <a:bodyPr/>
          <a:lstStyle/>
          <a:p>
            <a:fld id="{D57F1E4F-1CFF-5643-939E-02111984F565}" type="slidenum">
              <a:rPr lang="en-US" smtClean="0"/>
              <a:t>11</a:t>
            </a:fld>
            <a:endParaRPr lang="en-US" dirty="0"/>
          </a:p>
        </p:txBody>
      </p:sp>
    </p:spTree>
    <p:extLst>
      <p:ext uri="{BB962C8B-B14F-4D97-AF65-F5344CB8AC3E}">
        <p14:creationId xmlns:p14="http://schemas.microsoft.com/office/powerpoint/2010/main" val="382437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fade">
                                      <p:cBhvr>
                                        <p:cTn id="32" dur="500"/>
                                        <p:tgtEl>
                                          <p:spTgt spid="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Effect transition="in" filter="fade">
                                      <p:cBhvr>
                                        <p:cTn id="37" dur="500"/>
                                        <p:tgtEl>
                                          <p:spTgt spid="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
                                            <p:txEl>
                                              <p:pRg st="7" end="7"/>
                                            </p:txEl>
                                          </p:spTgt>
                                        </p:tgtEl>
                                        <p:attrNameLst>
                                          <p:attrName>style.visibility</p:attrName>
                                        </p:attrNameLst>
                                      </p:cBhvr>
                                      <p:to>
                                        <p:strVal val="visible"/>
                                      </p:to>
                                    </p:set>
                                    <p:animEffect transition="in" filter="fade">
                                      <p:cBhvr>
                                        <p:cTn id="42" dur="500"/>
                                        <p:tgtEl>
                                          <p:spTgt spid="7">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8">
                                            <p:txEl>
                                              <p:pRg st="0" end="0"/>
                                            </p:txEl>
                                          </p:spTgt>
                                        </p:tgtEl>
                                        <p:attrNameLst>
                                          <p:attrName>style.visibility</p:attrName>
                                        </p:attrNameLst>
                                      </p:cBhvr>
                                      <p:to>
                                        <p:strVal val="visible"/>
                                      </p:to>
                                    </p:set>
                                    <p:animEffect transition="in" filter="fade">
                                      <p:cBhvr>
                                        <p:cTn id="47" dur="500"/>
                                        <p:tgtEl>
                                          <p:spTgt spid="8">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8">
                                            <p:txEl>
                                              <p:pRg st="1" end="1"/>
                                            </p:txEl>
                                          </p:spTgt>
                                        </p:tgtEl>
                                        <p:attrNameLst>
                                          <p:attrName>style.visibility</p:attrName>
                                        </p:attrNameLst>
                                      </p:cBhvr>
                                      <p:to>
                                        <p:strVal val="visible"/>
                                      </p:to>
                                    </p:set>
                                    <p:animEffect transition="in" filter="fade">
                                      <p:cBhvr>
                                        <p:cTn id="52" dur="500"/>
                                        <p:tgtEl>
                                          <p:spTgt spid="8">
                                            <p:txEl>
                                              <p:pRg st="1" end="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8">
                                            <p:txEl>
                                              <p:pRg st="2" end="2"/>
                                            </p:txEl>
                                          </p:spTgt>
                                        </p:tgtEl>
                                        <p:attrNameLst>
                                          <p:attrName>style.visibility</p:attrName>
                                        </p:attrNameLst>
                                      </p:cBhvr>
                                      <p:to>
                                        <p:strVal val="visible"/>
                                      </p:to>
                                    </p:set>
                                    <p:animEffect transition="in" filter="fade">
                                      <p:cBhvr>
                                        <p:cTn id="57" dur="500"/>
                                        <p:tgtEl>
                                          <p:spTgt spid="8">
                                            <p:txEl>
                                              <p:pRg st="2" end="2"/>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8">
                                            <p:txEl>
                                              <p:pRg st="3" end="3"/>
                                            </p:txEl>
                                          </p:spTgt>
                                        </p:tgtEl>
                                        <p:attrNameLst>
                                          <p:attrName>style.visibility</p:attrName>
                                        </p:attrNameLst>
                                      </p:cBhvr>
                                      <p:to>
                                        <p:strVal val="visible"/>
                                      </p:to>
                                    </p:set>
                                    <p:animEffect transition="in" filter="fade">
                                      <p:cBhvr>
                                        <p:cTn id="62" dur="500"/>
                                        <p:tgtEl>
                                          <p:spTgt spid="8">
                                            <p:txEl>
                                              <p:pRg st="3" end="3"/>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8">
                                            <p:txEl>
                                              <p:pRg st="4" end="4"/>
                                            </p:txEl>
                                          </p:spTgt>
                                        </p:tgtEl>
                                        <p:attrNameLst>
                                          <p:attrName>style.visibility</p:attrName>
                                        </p:attrNameLst>
                                      </p:cBhvr>
                                      <p:to>
                                        <p:strVal val="visible"/>
                                      </p:to>
                                    </p:set>
                                    <p:animEffect transition="in" filter="fade">
                                      <p:cBhvr>
                                        <p:cTn id="67" dur="500"/>
                                        <p:tgtEl>
                                          <p:spTgt spid="8">
                                            <p:txEl>
                                              <p:pRg st="4" end="4"/>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8">
                                            <p:txEl>
                                              <p:pRg st="5" end="5"/>
                                            </p:txEl>
                                          </p:spTgt>
                                        </p:tgtEl>
                                        <p:attrNameLst>
                                          <p:attrName>style.visibility</p:attrName>
                                        </p:attrNameLst>
                                      </p:cBhvr>
                                      <p:to>
                                        <p:strVal val="visible"/>
                                      </p:to>
                                    </p:set>
                                    <p:animEffect transition="in" filter="fade">
                                      <p:cBhvr>
                                        <p:cTn id="72"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B9A95-797E-4587-AEAD-6CE2AF5EC2B0}"/>
              </a:ext>
            </a:extLst>
          </p:cNvPr>
          <p:cNvSpPr>
            <a:spLocks noGrp="1"/>
          </p:cNvSpPr>
          <p:nvPr>
            <p:ph type="title"/>
          </p:nvPr>
        </p:nvSpPr>
        <p:spPr/>
        <p:txBody>
          <a:bodyPr/>
          <a:lstStyle/>
          <a:p>
            <a:r>
              <a:rPr lang="en-US" dirty="0"/>
              <a:t>Causes of Homelessness Among Vietnam Veterans</a:t>
            </a:r>
          </a:p>
        </p:txBody>
      </p:sp>
      <p:sp>
        <p:nvSpPr>
          <p:cNvPr id="3" name="Content Placeholder 2">
            <a:extLst>
              <a:ext uri="{FF2B5EF4-FFF2-40B4-BE49-F238E27FC236}">
                <a16:creationId xmlns:a16="http://schemas.microsoft.com/office/drawing/2014/main" id="{125E5B4B-29B9-42F1-A811-95B4F6DBF643}"/>
              </a:ext>
            </a:extLst>
          </p:cNvPr>
          <p:cNvSpPr>
            <a:spLocks noGrp="1"/>
          </p:cNvSpPr>
          <p:nvPr>
            <p:ph idx="1"/>
          </p:nvPr>
        </p:nvSpPr>
        <p:spPr/>
        <p:txBody>
          <a:bodyPr>
            <a:normAutofit fontScale="92500"/>
          </a:bodyPr>
          <a:lstStyle/>
          <a:p>
            <a:r>
              <a:rPr lang="en-US" dirty="0"/>
              <a:t>Poverty</a:t>
            </a:r>
          </a:p>
          <a:p>
            <a:r>
              <a:rPr lang="en-US" dirty="0"/>
              <a:t>Isolation</a:t>
            </a:r>
          </a:p>
          <a:p>
            <a:r>
              <a:rPr lang="en-US" dirty="0"/>
              <a:t>Mental health issues</a:t>
            </a:r>
          </a:p>
          <a:p>
            <a:r>
              <a:rPr lang="en-US" dirty="0"/>
              <a:t>History and/or current substance abuse</a:t>
            </a:r>
          </a:p>
          <a:p>
            <a:r>
              <a:rPr lang="en-US" dirty="0"/>
              <a:t>Survivor’s Guilt</a:t>
            </a:r>
          </a:p>
          <a:p>
            <a:r>
              <a:rPr lang="en-US" dirty="0"/>
              <a:t>Post-Traumatic Stress Disorder (PTSD)</a:t>
            </a:r>
          </a:p>
          <a:p>
            <a:r>
              <a:rPr lang="en-US" dirty="0"/>
              <a:t>Distrust of helpers, including shelters, doctors, VA, etc.</a:t>
            </a:r>
          </a:p>
          <a:p>
            <a:r>
              <a:rPr lang="en-US" dirty="0"/>
              <a:t>Legal Issues including incarceration, parole, probation</a:t>
            </a:r>
          </a:p>
          <a:p>
            <a:r>
              <a:rPr lang="en-US" dirty="0"/>
              <a:t>Lack of family and social support</a:t>
            </a:r>
          </a:p>
          <a:p>
            <a:r>
              <a:rPr lang="en-US" dirty="0"/>
              <a:t>Lack of housing, reluctant landlords, misunderstanding of Housing First</a:t>
            </a:r>
          </a:p>
        </p:txBody>
      </p:sp>
      <p:sp>
        <p:nvSpPr>
          <p:cNvPr id="4" name="Slide Number Placeholder 3">
            <a:extLst>
              <a:ext uri="{FF2B5EF4-FFF2-40B4-BE49-F238E27FC236}">
                <a16:creationId xmlns:a16="http://schemas.microsoft.com/office/drawing/2014/main" id="{A8FFD498-84BF-4574-A1CC-390EE25C8464}"/>
              </a:ext>
            </a:extLst>
          </p:cNvPr>
          <p:cNvSpPr>
            <a:spLocks noGrp="1"/>
          </p:cNvSpPr>
          <p:nvPr>
            <p:ph type="sldNum" sz="quarter" idx="12"/>
          </p:nvPr>
        </p:nvSpPr>
        <p:spPr/>
        <p:txBody>
          <a:bodyPr/>
          <a:lstStyle/>
          <a:p>
            <a:fld id="{D57F1E4F-1CFF-5643-939E-02111984F565}" type="slidenum">
              <a:rPr lang="en-US" smtClean="0"/>
              <a:t>12</a:t>
            </a:fld>
            <a:endParaRPr lang="en-US" dirty="0"/>
          </a:p>
        </p:txBody>
      </p:sp>
    </p:spTree>
    <p:extLst>
      <p:ext uri="{BB962C8B-B14F-4D97-AF65-F5344CB8AC3E}">
        <p14:creationId xmlns:p14="http://schemas.microsoft.com/office/powerpoint/2010/main" val="2610483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Effect transition="in" filter="fade">
                                      <p:cBhvr>
                                        <p:cTn id="63" dur="1000"/>
                                        <p:tgtEl>
                                          <p:spTgt spid="3">
                                            <p:txEl>
                                              <p:pRg st="8" end="8"/>
                                            </p:txEl>
                                          </p:spTgt>
                                        </p:tgtEl>
                                      </p:cBhvr>
                                    </p:animEffect>
                                    <p:anim calcmode="lin" valueType="num">
                                      <p:cBhvr>
                                        <p:cTn id="6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3">
                                            <p:txEl>
                                              <p:pRg st="9" end="9"/>
                                            </p:txEl>
                                          </p:spTgt>
                                        </p:tgtEl>
                                        <p:attrNameLst>
                                          <p:attrName>style.visibility</p:attrName>
                                        </p:attrNameLst>
                                      </p:cBhvr>
                                      <p:to>
                                        <p:strVal val="visible"/>
                                      </p:to>
                                    </p:set>
                                    <p:animEffect transition="in" filter="fade">
                                      <p:cBhvr>
                                        <p:cTn id="70" dur="1000"/>
                                        <p:tgtEl>
                                          <p:spTgt spid="3">
                                            <p:txEl>
                                              <p:pRg st="9" end="9"/>
                                            </p:txEl>
                                          </p:spTgt>
                                        </p:tgtEl>
                                      </p:cBhvr>
                                    </p:animEffect>
                                    <p:anim calcmode="lin" valueType="num">
                                      <p:cBhvr>
                                        <p:cTn id="71"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72"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30E5C-A212-4D94-A442-6E2379D660A9}"/>
              </a:ext>
            </a:extLst>
          </p:cNvPr>
          <p:cNvSpPr>
            <a:spLocks noGrp="1"/>
          </p:cNvSpPr>
          <p:nvPr>
            <p:ph type="title"/>
          </p:nvPr>
        </p:nvSpPr>
        <p:spPr/>
        <p:txBody>
          <a:bodyPr/>
          <a:lstStyle/>
          <a:p>
            <a:r>
              <a:rPr lang="en-US" dirty="0"/>
              <a:t>Vietnam War Homeless Veterans </a:t>
            </a:r>
            <a:br>
              <a:rPr lang="en-US" dirty="0"/>
            </a:br>
            <a:r>
              <a:rPr lang="en-US" dirty="0"/>
              <a:t>(</a:t>
            </a:r>
            <a:r>
              <a:rPr lang="en-US" dirty="0" err="1"/>
              <a:t>con’t</a:t>
            </a:r>
            <a:r>
              <a:rPr lang="en-US" dirty="0"/>
              <a:t>)</a:t>
            </a:r>
          </a:p>
        </p:txBody>
      </p:sp>
      <p:pic>
        <p:nvPicPr>
          <p:cNvPr id="4" name="Content Placeholder 3">
            <a:extLst>
              <a:ext uri="{FF2B5EF4-FFF2-40B4-BE49-F238E27FC236}">
                <a16:creationId xmlns:a16="http://schemas.microsoft.com/office/drawing/2014/main" id="{121310E8-A134-4481-84D0-16626CC949E4}"/>
              </a:ext>
            </a:extLst>
          </p:cNvPr>
          <p:cNvPicPr>
            <a:picLocks noGrp="1" noChangeAspect="1"/>
          </p:cNvPicPr>
          <p:nvPr>
            <p:ph idx="1"/>
          </p:nvPr>
        </p:nvPicPr>
        <p:blipFill>
          <a:blip r:embed="rId2"/>
          <a:stretch>
            <a:fillRect/>
          </a:stretch>
        </p:blipFill>
        <p:spPr>
          <a:xfrm>
            <a:off x="316844" y="1951038"/>
            <a:ext cx="5598534" cy="4195762"/>
          </a:xfrm>
          <a:prstGeom prst="rect">
            <a:avLst/>
          </a:prstGeom>
        </p:spPr>
      </p:pic>
      <p:pic>
        <p:nvPicPr>
          <p:cNvPr id="5" name="Picture 4">
            <a:extLst>
              <a:ext uri="{FF2B5EF4-FFF2-40B4-BE49-F238E27FC236}">
                <a16:creationId xmlns:a16="http://schemas.microsoft.com/office/drawing/2014/main" id="{316ADCB8-9958-485D-B6BE-3D9EF5EBE824}"/>
              </a:ext>
            </a:extLst>
          </p:cNvPr>
          <p:cNvPicPr>
            <a:picLocks noChangeAspect="1"/>
          </p:cNvPicPr>
          <p:nvPr/>
        </p:nvPicPr>
        <p:blipFill>
          <a:blip r:embed="rId3"/>
          <a:stretch>
            <a:fillRect/>
          </a:stretch>
        </p:blipFill>
        <p:spPr>
          <a:xfrm>
            <a:off x="6378221" y="2534355"/>
            <a:ext cx="5202757" cy="4024489"/>
          </a:xfrm>
          <a:prstGeom prst="rect">
            <a:avLst/>
          </a:prstGeom>
        </p:spPr>
      </p:pic>
      <p:sp>
        <p:nvSpPr>
          <p:cNvPr id="3" name="Slide Number Placeholder 2">
            <a:extLst>
              <a:ext uri="{FF2B5EF4-FFF2-40B4-BE49-F238E27FC236}">
                <a16:creationId xmlns:a16="http://schemas.microsoft.com/office/drawing/2014/main" id="{5B0D0ED3-7410-4247-A085-C15915697783}"/>
              </a:ext>
            </a:extLst>
          </p:cNvPr>
          <p:cNvSpPr>
            <a:spLocks noGrp="1"/>
          </p:cNvSpPr>
          <p:nvPr>
            <p:ph type="sldNum" sz="quarter" idx="12"/>
          </p:nvPr>
        </p:nvSpPr>
        <p:spPr/>
        <p:txBody>
          <a:bodyPr/>
          <a:lstStyle/>
          <a:p>
            <a:fld id="{D57F1E4F-1CFF-5643-939E-02111984F565}" type="slidenum">
              <a:rPr lang="en-US" smtClean="0"/>
              <a:t>13</a:t>
            </a:fld>
            <a:endParaRPr lang="en-US" dirty="0"/>
          </a:p>
        </p:txBody>
      </p:sp>
    </p:spTree>
    <p:extLst>
      <p:ext uri="{BB962C8B-B14F-4D97-AF65-F5344CB8AC3E}">
        <p14:creationId xmlns:p14="http://schemas.microsoft.com/office/powerpoint/2010/main" val="40636116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AC978-9DAF-4FE8-B085-47CA601BB70C}"/>
              </a:ext>
            </a:extLst>
          </p:cNvPr>
          <p:cNvSpPr>
            <a:spLocks noGrp="1"/>
          </p:cNvSpPr>
          <p:nvPr>
            <p:ph type="title"/>
          </p:nvPr>
        </p:nvSpPr>
        <p:spPr>
          <a:xfrm>
            <a:off x="462845" y="452718"/>
            <a:ext cx="9587990" cy="4570838"/>
          </a:xfrm>
        </p:spPr>
        <p:txBody>
          <a:bodyPr/>
          <a:lstStyle/>
          <a:p>
            <a:r>
              <a:rPr lang="en-US" dirty="0"/>
              <a:t>They are 84 years old and twins!!</a:t>
            </a:r>
            <a:br>
              <a:rPr lang="en-US" dirty="0"/>
            </a:br>
            <a:br>
              <a:rPr lang="en-US" dirty="0"/>
            </a:br>
            <a:r>
              <a:rPr lang="en-US" dirty="0">
                <a:hlinkClick r:id="rId2" tooltip="84 year old twins"/>
              </a:rPr>
              <a:t>http://video.foxnews.com/v/5513989861001/family-friends-work-to-help-homeless-84-year-old-twins#sp=show-clips</a:t>
            </a:r>
            <a:endParaRPr lang="en-US" dirty="0"/>
          </a:p>
        </p:txBody>
      </p:sp>
      <p:sp>
        <p:nvSpPr>
          <p:cNvPr id="3" name="Slide Number Placeholder 2">
            <a:extLst>
              <a:ext uri="{FF2B5EF4-FFF2-40B4-BE49-F238E27FC236}">
                <a16:creationId xmlns:a16="http://schemas.microsoft.com/office/drawing/2014/main" id="{AB15D801-368A-45C8-8C77-3720A03D4F85}"/>
              </a:ext>
            </a:extLst>
          </p:cNvPr>
          <p:cNvSpPr>
            <a:spLocks noGrp="1"/>
          </p:cNvSpPr>
          <p:nvPr>
            <p:ph type="sldNum" sz="quarter" idx="12"/>
          </p:nvPr>
        </p:nvSpPr>
        <p:spPr/>
        <p:txBody>
          <a:bodyPr/>
          <a:lstStyle/>
          <a:p>
            <a:fld id="{D57F1E4F-1CFF-5643-939E-02111984F565}" type="slidenum">
              <a:rPr lang="en-US" smtClean="0"/>
              <a:t>14</a:t>
            </a:fld>
            <a:endParaRPr lang="en-US" dirty="0"/>
          </a:p>
        </p:txBody>
      </p:sp>
    </p:spTree>
    <p:extLst>
      <p:ext uri="{BB962C8B-B14F-4D97-AF65-F5344CB8AC3E}">
        <p14:creationId xmlns:p14="http://schemas.microsoft.com/office/powerpoint/2010/main" val="36488438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7CC61-2F0E-4D46-B408-9A048FCE1124}"/>
              </a:ext>
            </a:extLst>
          </p:cNvPr>
          <p:cNvSpPr>
            <a:spLocks noGrp="1"/>
          </p:cNvSpPr>
          <p:nvPr>
            <p:ph type="title"/>
          </p:nvPr>
        </p:nvSpPr>
        <p:spPr/>
        <p:txBody>
          <a:bodyPr/>
          <a:lstStyle/>
          <a:p>
            <a:r>
              <a:rPr lang="en-US" dirty="0"/>
              <a:t>Congratulations!!!</a:t>
            </a:r>
          </a:p>
        </p:txBody>
      </p:sp>
      <p:pic>
        <p:nvPicPr>
          <p:cNvPr id="4" name="Content Placeholder 3">
            <a:extLst>
              <a:ext uri="{FF2B5EF4-FFF2-40B4-BE49-F238E27FC236}">
                <a16:creationId xmlns:a16="http://schemas.microsoft.com/office/drawing/2014/main" id="{DACC0389-AA4C-435D-9ABA-C16CDFDDEF74}"/>
              </a:ext>
            </a:extLst>
          </p:cNvPr>
          <p:cNvPicPr>
            <a:picLocks noGrp="1" noChangeAspect="1"/>
          </p:cNvPicPr>
          <p:nvPr>
            <p:ph idx="1"/>
          </p:nvPr>
        </p:nvPicPr>
        <p:blipFill>
          <a:blip r:embed="rId2"/>
          <a:stretch>
            <a:fillRect/>
          </a:stretch>
        </p:blipFill>
        <p:spPr>
          <a:xfrm>
            <a:off x="3507562" y="1477926"/>
            <a:ext cx="4526845" cy="5018567"/>
          </a:xfrm>
          <a:prstGeom prst="rect">
            <a:avLst/>
          </a:prstGeom>
        </p:spPr>
      </p:pic>
      <p:sp>
        <p:nvSpPr>
          <p:cNvPr id="3" name="Slide Number Placeholder 2">
            <a:extLst>
              <a:ext uri="{FF2B5EF4-FFF2-40B4-BE49-F238E27FC236}">
                <a16:creationId xmlns:a16="http://schemas.microsoft.com/office/drawing/2014/main" id="{3DD4452B-0003-4124-91FE-AA780520B705}"/>
              </a:ext>
            </a:extLst>
          </p:cNvPr>
          <p:cNvSpPr>
            <a:spLocks noGrp="1"/>
          </p:cNvSpPr>
          <p:nvPr>
            <p:ph type="sldNum" sz="quarter" idx="12"/>
          </p:nvPr>
        </p:nvSpPr>
        <p:spPr/>
        <p:txBody>
          <a:bodyPr/>
          <a:lstStyle/>
          <a:p>
            <a:fld id="{D57F1E4F-1CFF-5643-939E-02111984F565}" type="slidenum">
              <a:rPr lang="en-US" smtClean="0"/>
              <a:t>15</a:t>
            </a:fld>
            <a:endParaRPr lang="en-US" dirty="0"/>
          </a:p>
        </p:txBody>
      </p:sp>
    </p:spTree>
    <p:extLst>
      <p:ext uri="{BB962C8B-B14F-4D97-AF65-F5344CB8AC3E}">
        <p14:creationId xmlns:p14="http://schemas.microsoft.com/office/powerpoint/2010/main" val="2319135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FDE09-FEDF-472B-B067-44449B9F6A3C}"/>
              </a:ext>
            </a:extLst>
          </p:cNvPr>
          <p:cNvSpPr>
            <a:spLocks noGrp="1"/>
          </p:cNvSpPr>
          <p:nvPr>
            <p:ph type="title"/>
          </p:nvPr>
        </p:nvSpPr>
        <p:spPr/>
        <p:txBody>
          <a:bodyPr/>
          <a:lstStyle/>
          <a:p>
            <a:r>
              <a:rPr lang="en-US" dirty="0"/>
              <a:t>A Word About Survivor’s Guilt</a:t>
            </a:r>
          </a:p>
        </p:txBody>
      </p:sp>
      <p:sp>
        <p:nvSpPr>
          <p:cNvPr id="3" name="Content Placeholder 2">
            <a:extLst>
              <a:ext uri="{FF2B5EF4-FFF2-40B4-BE49-F238E27FC236}">
                <a16:creationId xmlns:a16="http://schemas.microsoft.com/office/drawing/2014/main" id="{83FC8612-25CF-4F72-AD3A-7C4063F4C37D}"/>
              </a:ext>
            </a:extLst>
          </p:cNvPr>
          <p:cNvSpPr>
            <a:spLocks noGrp="1"/>
          </p:cNvSpPr>
          <p:nvPr>
            <p:ph idx="1"/>
          </p:nvPr>
        </p:nvSpPr>
        <p:spPr/>
        <p:txBody>
          <a:bodyPr/>
          <a:lstStyle/>
          <a:p>
            <a:pPr marL="0" indent="0">
              <a:buNone/>
            </a:pPr>
            <a:r>
              <a:rPr lang="en-US" dirty="0"/>
              <a:t>“I watched a man die on a trail near the village of My </a:t>
            </a:r>
            <a:r>
              <a:rPr lang="en-US" dirty="0" err="1"/>
              <a:t>Khe</a:t>
            </a:r>
            <a:r>
              <a:rPr lang="en-US" dirty="0"/>
              <a:t>.  I did not kill him.  But I was present, you see, and my presence was guilt enough.”        </a:t>
            </a:r>
          </a:p>
          <a:p>
            <a:pPr marL="0" indent="0">
              <a:buNone/>
            </a:pPr>
            <a:r>
              <a:rPr lang="en-US" dirty="0"/>
              <a:t>		Excerpt from </a:t>
            </a:r>
            <a:r>
              <a:rPr lang="en-US" i="1" dirty="0">
                <a:solidFill>
                  <a:schemeClr val="accent5">
                    <a:lumMod val="60000"/>
                    <a:lumOff val="40000"/>
                  </a:schemeClr>
                </a:solidFill>
              </a:rPr>
              <a:t>The Things They Carried</a:t>
            </a:r>
            <a:r>
              <a:rPr lang="en-US" i="1" dirty="0"/>
              <a:t>, </a:t>
            </a:r>
            <a:r>
              <a:rPr lang="en-US" dirty="0"/>
              <a:t>written by Tim O’Brien</a:t>
            </a:r>
          </a:p>
          <a:p>
            <a:pPr marL="0" indent="0">
              <a:buNone/>
            </a:pPr>
            <a:endParaRPr lang="en-US" dirty="0"/>
          </a:p>
          <a:p>
            <a:pPr marL="0" indent="0">
              <a:buNone/>
            </a:pPr>
            <a:r>
              <a:rPr lang="en-US" dirty="0"/>
              <a:t>According to Nancy Sherman, author of </a:t>
            </a:r>
            <a:r>
              <a:rPr lang="en-US" i="1" dirty="0">
                <a:solidFill>
                  <a:schemeClr val="accent5">
                    <a:lumMod val="60000"/>
                    <a:lumOff val="40000"/>
                  </a:schemeClr>
                </a:solidFill>
              </a:rPr>
              <a:t>Afterwar: Healing the Moral Wounds of Our Soldiers</a:t>
            </a:r>
            <a:r>
              <a:rPr lang="en-US" dirty="0"/>
              <a:t>,  “they also train with a set of ideals that encourage black-and-white thinking: Never leave a buddy behind, bring everyone home, minimize collateral damage.  But as missions get harder and you encounter things like insurgency in civilian populations, you can’t do all those things well.  So there are a whole lot of moral compromises that people might not have been prepared to make.”</a:t>
            </a:r>
          </a:p>
        </p:txBody>
      </p:sp>
      <p:sp>
        <p:nvSpPr>
          <p:cNvPr id="4" name="Slide Number Placeholder 3">
            <a:extLst>
              <a:ext uri="{FF2B5EF4-FFF2-40B4-BE49-F238E27FC236}">
                <a16:creationId xmlns:a16="http://schemas.microsoft.com/office/drawing/2014/main" id="{E6BDE980-B010-47CB-B50D-07A714CA8E3A}"/>
              </a:ext>
            </a:extLst>
          </p:cNvPr>
          <p:cNvSpPr>
            <a:spLocks noGrp="1"/>
          </p:cNvSpPr>
          <p:nvPr>
            <p:ph type="sldNum" sz="quarter" idx="12"/>
          </p:nvPr>
        </p:nvSpPr>
        <p:spPr/>
        <p:txBody>
          <a:bodyPr/>
          <a:lstStyle/>
          <a:p>
            <a:fld id="{D57F1E4F-1CFF-5643-939E-02111984F565}" type="slidenum">
              <a:rPr lang="en-US" smtClean="0"/>
              <a:t>16</a:t>
            </a:fld>
            <a:endParaRPr lang="en-US" dirty="0"/>
          </a:p>
        </p:txBody>
      </p:sp>
    </p:spTree>
    <p:extLst>
      <p:ext uri="{BB962C8B-B14F-4D97-AF65-F5344CB8AC3E}">
        <p14:creationId xmlns:p14="http://schemas.microsoft.com/office/powerpoint/2010/main" val="17785563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CEF8E-51BD-46A3-B3D8-5D76CF27F3AE}"/>
              </a:ext>
            </a:extLst>
          </p:cNvPr>
          <p:cNvSpPr>
            <a:spLocks noGrp="1"/>
          </p:cNvSpPr>
          <p:nvPr>
            <p:ph type="title"/>
          </p:nvPr>
        </p:nvSpPr>
        <p:spPr/>
        <p:txBody>
          <a:bodyPr/>
          <a:lstStyle/>
          <a:p>
            <a:r>
              <a:rPr lang="en-US" sz="2400" dirty="0"/>
              <a:t>As these soldiers age, especially those that are homeless,  and face the end of their lives, many find themselves receiving palliative or hospice care.  Many have never heard kind words about their service and still experience a great amount of guilt and shame.  </a:t>
            </a:r>
          </a:p>
        </p:txBody>
      </p:sp>
      <p:sp>
        <p:nvSpPr>
          <p:cNvPr id="3" name="Text Placeholder 2">
            <a:extLst>
              <a:ext uri="{FF2B5EF4-FFF2-40B4-BE49-F238E27FC236}">
                <a16:creationId xmlns:a16="http://schemas.microsoft.com/office/drawing/2014/main" id="{72359B0A-1772-4414-9F78-1DFA717FC739}"/>
              </a:ext>
            </a:extLst>
          </p:cNvPr>
          <p:cNvSpPr>
            <a:spLocks noGrp="1"/>
          </p:cNvSpPr>
          <p:nvPr>
            <p:ph type="body" sz="half" idx="2"/>
          </p:nvPr>
        </p:nvSpPr>
        <p:spPr/>
        <p:txBody>
          <a:bodyPr/>
          <a:lstStyle/>
          <a:p>
            <a:r>
              <a:rPr lang="en-US" dirty="0"/>
              <a:t>According to one Veteran, he said that what needs to be said is this:</a:t>
            </a:r>
          </a:p>
          <a:p>
            <a:r>
              <a:rPr lang="en-US" dirty="0"/>
              <a:t>“We love you, we’re proud of you.  You are not going to hell.  You are a hero.</a:t>
            </a:r>
          </a:p>
          <a:p>
            <a:r>
              <a:rPr lang="en-US" dirty="0"/>
              <a:t>Welcome home”.  </a:t>
            </a:r>
          </a:p>
        </p:txBody>
      </p:sp>
      <p:sp>
        <p:nvSpPr>
          <p:cNvPr id="4" name="Slide Number Placeholder 3">
            <a:extLst>
              <a:ext uri="{FF2B5EF4-FFF2-40B4-BE49-F238E27FC236}">
                <a16:creationId xmlns:a16="http://schemas.microsoft.com/office/drawing/2014/main" id="{5323FE07-997A-4090-B967-B846E6190580}"/>
              </a:ext>
            </a:extLst>
          </p:cNvPr>
          <p:cNvSpPr>
            <a:spLocks noGrp="1"/>
          </p:cNvSpPr>
          <p:nvPr>
            <p:ph type="sldNum" sz="quarter" idx="12"/>
          </p:nvPr>
        </p:nvSpPr>
        <p:spPr/>
        <p:txBody>
          <a:bodyPr/>
          <a:lstStyle/>
          <a:p>
            <a:fld id="{D57F1E4F-1CFF-5643-939E-02111984F565}" type="slidenum">
              <a:rPr lang="en-US" smtClean="0"/>
              <a:t>17</a:t>
            </a:fld>
            <a:endParaRPr lang="en-US" dirty="0"/>
          </a:p>
        </p:txBody>
      </p:sp>
    </p:spTree>
    <p:extLst>
      <p:ext uri="{BB962C8B-B14F-4D97-AF65-F5344CB8AC3E}">
        <p14:creationId xmlns:p14="http://schemas.microsoft.com/office/powerpoint/2010/main" val="692724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581D7-E5F4-4F54-873A-0E0A37EBAD58}"/>
              </a:ext>
            </a:extLst>
          </p:cNvPr>
          <p:cNvSpPr>
            <a:spLocks noGrp="1"/>
          </p:cNvSpPr>
          <p:nvPr>
            <p:ph type="title"/>
          </p:nvPr>
        </p:nvSpPr>
        <p:spPr/>
        <p:txBody>
          <a:bodyPr/>
          <a:lstStyle/>
          <a:p>
            <a:r>
              <a:rPr lang="en-US" dirty="0"/>
              <a:t>Gulf War, Iraq and Afghanistan </a:t>
            </a:r>
            <a:br>
              <a:rPr lang="en-US" dirty="0"/>
            </a:br>
            <a:r>
              <a:rPr lang="en-US" dirty="0"/>
              <a:t>August 2, 1990 - Present</a:t>
            </a:r>
          </a:p>
        </p:txBody>
      </p:sp>
      <p:pic>
        <p:nvPicPr>
          <p:cNvPr id="3" name="Picture 2">
            <a:extLst>
              <a:ext uri="{FF2B5EF4-FFF2-40B4-BE49-F238E27FC236}">
                <a16:creationId xmlns:a16="http://schemas.microsoft.com/office/drawing/2014/main" id="{3B6B27B3-0A4A-46A6-A282-40161062039E}"/>
              </a:ext>
            </a:extLst>
          </p:cNvPr>
          <p:cNvPicPr>
            <a:picLocks noChangeAspect="1"/>
          </p:cNvPicPr>
          <p:nvPr/>
        </p:nvPicPr>
        <p:blipFill>
          <a:blip r:embed="rId2"/>
          <a:stretch>
            <a:fillRect/>
          </a:stretch>
        </p:blipFill>
        <p:spPr>
          <a:xfrm>
            <a:off x="474792" y="2304661"/>
            <a:ext cx="4248883" cy="2828342"/>
          </a:xfrm>
          <a:prstGeom prst="rect">
            <a:avLst/>
          </a:prstGeom>
        </p:spPr>
      </p:pic>
      <p:pic>
        <p:nvPicPr>
          <p:cNvPr id="4" name="Picture 3">
            <a:extLst>
              <a:ext uri="{FF2B5EF4-FFF2-40B4-BE49-F238E27FC236}">
                <a16:creationId xmlns:a16="http://schemas.microsoft.com/office/drawing/2014/main" id="{09DFCF4A-BF87-404C-B74A-67459A921B8A}"/>
              </a:ext>
            </a:extLst>
          </p:cNvPr>
          <p:cNvPicPr>
            <a:picLocks noChangeAspect="1"/>
          </p:cNvPicPr>
          <p:nvPr/>
        </p:nvPicPr>
        <p:blipFill>
          <a:blip r:embed="rId3"/>
          <a:stretch>
            <a:fillRect/>
          </a:stretch>
        </p:blipFill>
        <p:spPr>
          <a:xfrm>
            <a:off x="5172726" y="2304661"/>
            <a:ext cx="2781300" cy="1647825"/>
          </a:xfrm>
          <a:prstGeom prst="rect">
            <a:avLst/>
          </a:prstGeom>
        </p:spPr>
      </p:pic>
      <p:pic>
        <p:nvPicPr>
          <p:cNvPr id="5" name="Picture 4">
            <a:extLst>
              <a:ext uri="{FF2B5EF4-FFF2-40B4-BE49-F238E27FC236}">
                <a16:creationId xmlns:a16="http://schemas.microsoft.com/office/drawing/2014/main" id="{45EFBAFE-D3FB-4448-9276-B3DABB19E02C}"/>
              </a:ext>
            </a:extLst>
          </p:cNvPr>
          <p:cNvPicPr>
            <a:picLocks noChangeAspect="1"/>
          </p:cNvPicPr>
          <p:nvPr/>
        </p:nvPicPr>
        <p:blipFill>
          <a:blip r:embed="rId4"/>
          <a:stretch>
            <a:fillRect/>
          </a:stretch>
        </p:blipFill>
        <p:spPr>
          <a:xfrm>
            <a:off x="5034643" y="4776250"/>
            <a:ext cx="2514600" cy="1819275"/>
          </a:xfrm>
          <a:prstGeom prst="rect">
            <a:avLst/>
          </a:prstGeom>
        </p:spPr>
      </p:pic>
      <p:pic>
        <p:nvPicPr>
          <p:cNvPr id="6" name="Picture 5">
            <a:extLst>
              <a:ext uri="{FF2B5EF4-FFF2-40B4-BE49-F238E27FC236}">
                <a16:creationId xmlns:a16="http://schemas.microsoft.com/office/drawing/2014/main" id="{344DE936-5457-4AF4-820A-5D42E9AD1364}"/>
              </a:ext>
            </a:extLst>
          </p:cNvPr>
          <p:cNvPicPr>
            <a:picLocks noChangeAspect="1"/>
          </p:cNvPicPr>
          <p:nvPr/>
        </p:nvPicPr>
        <p:blipFill>
          <a:blip r:embed="rId5"/>
          <a:stretch>
            <a:fillRect/>
          </a:stretch>
        </p:blipFill>
        <p:spPr>
          <a:xfrm>
            <a:off x="8156372" y="2921506"/>
            <a:ext cx="3788923" cy="2508267"/>
          </a:xfrm>
          <a:prstGeom prst="rect">
            <a:avLst/>
          </a:prstGeom>
        </p:spPr>
      </p:pic>
      <p:sp>
        <p:nvSpPr>
          <p:cNvPr id="7" name="Slide Number Placeholder 6">
            <a:extLst>
              <a:ext uri="{FF2B5EF4-FFF2-40B4-BE49-F238E27FC236}">
                <a16:creationId xmlns:a16="http://schemas.microsoft.com/office/drawing/2014/main" id="{2242FFBB-A326-4728-BED4-37D3874692AE}"/>
              </a:ext>
            </a:extLst>
          </p:cNvPr>
          <p:cNvSpPr>
            <a:spLocks noGrp="1"/>
          </p:cNvSpPr>
          <p:nvPr>
            <p:ph type="sldNum" sz="quarter" idx="12"/>
          </p:nvPr>
        </p:nvSpPr>
        <p:spPr/>
        <p:txBody>
          <a:bodyPr/>
          <a:lstStyle/>
          <a:p>
            <a:fld id="{D57F1E4F-1CFF-5643-939E-02111984F565}" type="slidenum">
              <a:rPr lang="en-US" smtClean="0"/>
              <a:t>18</a:t>
            </a:fld>
            <a:endParaRPr lang="en-US" dirty="0"/>
          </a:p>
        </p:txBody>
      </p:sp>
    </p:spTree>
    <p:extLst>
      <p:ext uri="{BB962C8B-B14F-4D97-AF65-F5344CB8AC3E}">
        <p14:creationId xmlns:p14="http://schemas.microsoft.com/office/powerpoint/2010/main" val="3916293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CC99C-2C3C-4CB2-A1B5-498DAA52AD67}"/>
              </a:ext>
            </a:extLst>
          </p:cNvPr>
          <p:cNvSpPr>
            <a:spLocks noGrp="1"/>
          </p:cNvSpPr>
          <p:nvPr>
            <p:ph type="title"/>
          </p:nvPr>
        </p:nvSpPr>
        <p:spPr/>
        <p:txBody>
          <a:bodyPr/>
          <a:lstStyle/>
          <a:p>
            <a:r>
              <a:rPr lang="en-US" dirty="0"/>
              <a:t>Facts</a:t>
            </a:r>
          </a:p>
        </p:txBody>
      </p:sp>
      <p:sp>
        <p:nvSpPr>
          <p:cNvPr id="3" name="Content Placeholder 2">
            <a:extLst>
              <a:ext uri="{FF2B5EF4-FFF2-40B4-BE49-F238E27FC236}">
                <a16:creationId xmlns:a16="http://schemas.microsoft.com/office/drawing/2014/main" id="{FEC6833E-294B-411F-962D-1EBE7C331F80}"/>
              </a:ext>
            </a:extLst>
          </p:cNvPr>
          <p:cNvSpPr>
            <a:spLocks noGrp="1"/>
          </p:cNvSpPr>
          <p:nvPr>
            <p:ph idx="1"/>
          </p:nvPr>
        </p:nvSpPr>
        <p:spPr/>
        <p:txBody>
          <a:bodyPr/>
          <a:lstStyle/>
          <a:p>
            <a:endParaRPr lang="en-US" dirty="0"/>
          </a:p>
          <a:p>
            <a:endParaRPr lang="en-US" dirty="0"/>
          </a:p>
          <a:p>
            <a:r>
              <a:rPr lang="en-US" dirty="0"/>
              <a:t>In 2013, 48,000 Veterans in this era were either literally homeless or in Federal programs designed to keep them off the streets. </a:t>
            </a:r>
          </a:p>
          <a:p>
            <a:endParaRPr lang="en-US" dirty="0"/>
          </a:p>
          <a:p>
            <a:pPr marL="0" indent="0">
              <a:buNone/>
            </a:pPr>
            <a:endParaRPr lang="en-US" dirty="0"/>
          </a:p>
          <a:p>
            <a:r>
              <a:rPr lang="en-US" dirty="0"/>
              <a:t>Afghanistan and Iraq Veterans experienced traumas during deployment, and disrupted connections with friends and family.  </a:t>
            </a:r>
          </a:p>
          <a:p>
            <a:pPr marL="457200" lvl="1" indent="0">
              <a:buNone/>
            </a:pPr>
            <a:endParaRPr lang="en-US" dirty="0"/>
          </a:p>
        </p:txBody>
      </p:sp>
      <p:sp>
        <p:nvSpPr>
          <p:cNvPr id="4" name="Slide Number Placeholder 3">
            <a:extLst>
              <a:ext uri="{FF2B5EF4-FFF2-40B4-BE49-F238E27FC236}">
                <a16:creationId xmlns:a16="http://schemas.microsoft.com/office/drawing/2014/main" id="{DE2004C9-063B-492A-AAFC-2B5F357F912B}"/>
              </a:ext>
            </a:extLst>
          </p:cNvPr>
          <p:cNvSpPr>
            <a:spLocks noGrp="1"/>
          </p:cNvSpPr>
          <p:nvPr>
            <p:ph type="sldNum" sz="quarter" idx="12"/>
          </p:nvPr>
        </p:nvSpPr>
        <p:spPr/>
        <p:txBody>
          <a:bodyPr/>
          <a:lstStyle/>
          <a:p>
            <a:fld id="{D57F1E4F-1CFF-5643-939E-02111984F565}" type="slidenum">
              <a:rPr lang="en-US" smtClean="0"/>
              <a:t>19</a:t>
            </a:fld>
            <a:endParaRPr lang="en-US" dirty="0"/>
          </a:p>
        </p:txBody>
      </p:sp>
    </p:spTree>
    <p:extLst>
      <p:ext uri="{BB962C8B-B14F-4D97-AF65-F5344CB8AC3E}">
        <p14:creationId xmlns:p14="http://schemas.microsoft.com/office/powerpoint/2010/main" val="1207047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heel(1)">
                                      <p:cBhvr>
                                        <p:cTn id="7" dur="2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wheel(1)">
                                      <p:cBhvr>
                                        <p:cTn id="12"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005ECA1-594B-4403-B8BF-03FD7EFF8131}"/>
              </a:ext>
            </a:extLst>
          </p:cNvPr>
          <p:cNvPicPr>
            <a:picLocks noChangeAspect="1"/>
          </p:cNvPicPr>
          <p:nvPr/>
        </p:nvPicPr>
        <p:blipFill>
          <a:blip r:embed="rId2"/>
          <a:stretch>
            <a:fillRect/>
          </a:stretch>
        </p:blipFill>
        <p:spPr>
          <a:xfrm>
            <a:off x="300271" y="1530222"/>
            <a:ext cx="3664351" cy="2442900"/>
          </a:xfrm>
          <a:prstGeom prst="rect">
            <a:avLst/>
          </a:prstGeom>
        </p:spPr>
      </p:pic>
      <p:pic>
        <p:nvPicPr>
          <p:cNvPr id="3" name="Picture 2">
            <a:extLst>
              <a:ext uri="{FF2B5EF4-FFF2-40B4-BE49-F238E27FC236}">
                <a16:creationId xmlns:a16="http://schemas.microsoft.com/office/drawing/2014/main" id="{3FBB0FA4-B974-4961-BB72-3EBB5970526E}"/>
              </a:ext>
            </a:extLst>
          </p:cNvPr>
          <p:cNvPicPr>
            <a:picLocks noChangeAspect="1"/>
          </p:cNvPicPr>
          <p:nvPr/>
        </p:nvPicPr>
        <p:blipFill>
          <a:blip r:embed="rId3"/>
          <a:stretch>
            <a:fillRect/>
          </a:stretch>
        </p:blipFill>
        <p:spPr>
          <a:xfrm>
            <a:off x="4999850" y="391886"/>
            <a:ext cx="3211780" cy="2136207"/>
          </a:xfrm>
          <a:prstGeom prst="rect">
            <a:avLst/>
          </a:prstGeom>
        </p:spPr>
      </p:pic>
      <p:pic>
        <p:nvPicPr>
          <p:cNvPr id="4" name="Picture 3">
            <a:extLst>
              <a:ext uri="{FF2B5EF4-FFF2-40B4-BE49-F238E27FC236}">
                <a16:creationId xmlns:a16="http://schemas.microsoft.com/office/drawing/2014/main" id="{3955FB30-AFE4-443D-A319-C148D42A93C4}"/>
              </a:ext>
            </a:extLst>
          </p:cNvPr>
          <p:cNvPicPr>
            <a:picLocks noChangeAspect="1"/>
          </p:cNvPicPr>
          <p:nvPr/>
        </p:nvPicPr>
        <p:blipFill>
          <a:blip r:embed="rId4"/>
          <a:stretch>
            <a:fillRect/>
          </a:stretch>
        </p:blipFill>
        <p:spPr>
          <a:xfrm>
            <a:off x="7548466" y="3192925"/>
            <a:ext cx="3495665" cy="2615275"/>
          </a:xfrm>
          <a:prstGeom prst="rect">
            <a:avLst/>
          </a:prstGeom>
        </p:spPr>
      </p:pic>
      <p:pic>
        <p:nvPicPr>
          <p:cNvPr id="5" name="Picture 4">
            <a:extLst>
              <a:ext uri="{FF2B5EF4-FFF2-40B4-BE49-F238E27FC236}">
                <a16:creationId xmlns:a16="http://schemas.microsoft.com/office/drawing/2014/main" id="{47FBAEAA-9FD5-455B-80AC-0AE55FD1EE3E}"/>
              </a:ext>
            </a:extLst>
          </p:cNvPr>
          <p:cNvPicPr>
            <a:picLocks noChangeAspect="1"/>
          </p:cNvPicPr>
          <p:nvPr/>
        </p:nvPicPr>
        <p:blipFill>
          <a:blip r:embed="rId5"/>
          <a:stretch>
            <a:fillRect/>
          </a:stretch>
        </p:blipFill>
        <p:spPr>
          <a:xfrm>
            <a:off x="3577020" y="4234379"/>
            <a:ext cx="3166250" cy="2374688"/>
          </a:xfrm>
          <a:prstGeom prst="rect">
            <a:avLst/>
          </a:prstGeom>
        </p:spPr>
      </p:pic>
      <p:sp>
        <p:nvSpPr>
          <p:cNvPr id="6" name="Slide Number Placeholder 5">
            <a:extLst>
              <a:ext uri="{FF2B5EF4-FFF2-40B4-BE49-F238E27FC236}">
                <a16:creationId xmlns:a16="http://schemas.microsoft.com/office/drawing/2014/main" id="{1F2B7C09-E1CF-456C-A08B-128AE8E0E314}"/>
              </a:ext>
            </a:extLst>
          </p:cNvPr>
          <p:cNvSpPr>
            <a:spLocks noGrp="1"/>
          </p:cNvSpPr>
          <p:nvPr>
            <p:ph type="sldNum" sz="quarter" idx="12"/>
          </p:nvPr>
        </p:nvSpPr>
        <p:spPr/>
        <p:txBody>
          <a:bodyPr/>
          <a:lstStyle/>
          <a:p>
            <a:fld id="{D57F1E4F-1CFF-5643-939E-02111984F565}" type="slidenum">
              <a:rPr lang="en-US" smtClean="0"/>
              <a:t>2</a:t>
            </a:fld>
            <a:endParaRPr lang="en-US" dirty="0"/>
          </a:p>
        </p:txBody>
      </p:sp>
    </p:spTree>
    <p:extLst>
      <p:ext uri="{BB962C8B-B14F-4D97-AF65-F5344CB8AC3E}">
        <p14:creationId xmlns:p14="http://schemas.microsoft.com/office/powerpoint/2010/main" val="257495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AAAA5-EC01-4564-9F25-1418C8AADFD9}"/>
              </a:ext>
            </a:extLst>
          </p:cNvPr>
          <p:cNvSpPr>
            <a:spLocks noGrp="1"/>
          </p:cNvSpPr>
          <p:nvPr>
            <p:ph type="title"/>
          </p:nvPr>
        </p:nvSpPr>
        <p:spPr/>
        <p:txBody>
          <a:bodyPr/>
          <a:lstStyle/>
          <a:p>
            <a:r>
              <a:rPr lang="en-US" dirty="0"/>
              <a:t>Challenges…</a:t>
            </a:r>
          </a:p>
        </p:txBody>
      </p:sp>
      <p:sp>
        <p:nvSpPr>
          <p:cNvPr id="3" name="Content Placeholder 2">
            <a:extLst>
              <a:ext uri="{FF2B5EF4-FFF2-40B4-BE49-F238E27FC236}">
                <a16:creationId xmlns:a16="http://schemas.microsoft.com/office/drawing/2014/main" id="{FC6509CD-A823-40F3-94BF-B98A6B89D3C5}"/>
              </a:ext>
            </a:extLst>
          </p:cNvPr>
          <p:cNvSpPr>
            <a:spLocks noGrp="1"/>
          </p:cNvSpPr>
          <p:nvPr>
            <p:ph idx="1"/>
          </p:nvPr>
        </p:nvSpPr>
        <p:spPr/>
        <p:txBody>
          <a:bodyPr/>
          <a:lstStyle/>
          <a:p>
            <a:r>
              <a:rPr lang="en-US" dirty="0"/>
              <a:t>Military As Family</a:t>
            </a:r>
          </a:p>
          <a:p>
            <a:pPr lvl="1"/>
            <a:r>
              <a:rPr lang="en-US" dirty="0"/>
              <a:t>Caretaker</a:t>
            </a:r>
          </a:p>
          <a:p>
            <a:pPr lvl="1"/>
            <a:r>
              <a:rPr lang="en-US" dirty="0"/>
              <a:t>Structure</a:t>
            </a:r>
          </a:p>
          <a:p>
            <a:pPr lvl="1"/>
            <a:endParaRPr lang="en-US" dirty="0"/>
          </a:p>
          <a:p>
            <a:r>
              <a:rPr lang="en-US" dirty="0"/>
              <a:t>Normal Is Alien</a:t>
            </a:r>
          </a:p>
          <a:p>
            <a:pPr lvl="1"/>
            <a:r>
              <a:rPr lang="en-US" dirty="0"/>
              <a:t>Disconnection</a:t>
            </a:r>
          </a:p>
          <a:p>
            <a:pPr lvl="1"/>
            <a:r>
              <a:rPr lang="en-US" dirty="0"/>
              <a:t>Unsupportive Institutions</a:t>
            </a:r>
          </a:p>
          <a:p>
            <a:pPr lvl="1"/>
            <a:r>
              <a:rPr lang="en-US" dirty="0"/>
              <a:t>Lack of Civilian Structure</a:t>
            </a:r>
          </a:p>
          <a:p>
            <a:pPr lvl="1"/>
            <a:r>
              <a:rPr lang="en-US" dirty="0"/>
              <a:t>Loss of Purpose</a:t>
            </a:r>
          </a:p>
        </p:txBody>
      </p:sp>
      <p:sp>
        <p:nvSpPr>
          <p:cNvPr id="4" name="Slide Number Placeholder 3">
            <a:extLst>
              <a:ext uri="{FF2B5EF4-FFF2-40B4-BE49-F238E27FC236}">
                <a16:creationId xmlns:a16="http://schemas.microsoft.com/office/drawing/2014/main" id="{44AD79B6-DC69-4476-845C-3129E7EC2E40}"/>
              </a:ext>
            </a:extLst>
          </p:cNvPr>
          <p:cNvSpPr>
            <a:spLocks noGrp="1"/>
          </p:cNvSpPr>
          <p:nvPr>
            <p:ph type="sldNum" sz="quarter" idx="12"/>
          </p:nvPr>
        </p:nvSpPr>
        <p:spPr/>
        <p:txBody>
          <a:bodyPr/>
          <a:lstStyle/>
          <a:p>
            <a:fld id="{D57F1E4F-1CFF-5643-939E-02111984F565}" type="slidenum">
              <a:rPr lang="en-US" smtClean="0"/>
              <a:t>20</a:t>
            </a:fld>
            <a:endParaRPr lang="en-US" dirty="0"/>
          </a:p>
        </p:txBody>
      </p:sp>
    </p:spTree>
    <p:extLst>
      <p:ext uri="{BB962C8B-B14F-4D97-AF65-F5344CB8AC3E}">
        <p14:creationId xmlns:p14="http://schemas.microsoft.com/office/powerpoint/2010/main" val="2326287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p:cTn id="12"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3">
                                            <p:txEl>
                                              <p:pRg st="1" end="1"/>
                                            </p:txEl>
                                          </p:spTgt>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p:cTn id="17"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 calcmode="lin" valueType="num">
                                      <p:cBhvr>
                                        <p:cTn id="24"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5"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26" dur="500"/>
                                        <p:tgtEl>
                                          <p:spTgt spid="3">
                                            <p:txEl>
                                              <p:pRg st="4" end="4"/>
                                            </p:txEl>
                                          </p:spTgt>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p:cTn id="29"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0"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1" dur="500"/>
                                        <p:tgtEl>
                                          <p:spTgt spid="3">
                                            <p:txEl>
                                              <p:pRg st="5" end="5"/>
                                            </p:txEl>
                                          </p:spTgt>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 calcmode="lin" valueType="num">
                                      <p:cBhvr>
                                        <p:cTn id="34"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35"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36" dur="500"/>
                                        <p:tgtEl>
                                          <p:spTgt spid="3">
                                            <p:txEl>
                                              <p:pRg st="6" end="6"/>
                                            </p:txEl>
                                          </p:spTgt>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 calcmode="lin" valueType="num">
                                      <p:cBhvr>
                                        <p:cTn id="39"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40"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41" dur="500"/>
                                        <p:tgtEl>
                                          <p:spTgt spid="3">
                                            <p:txEl>
                                              <p:pRg st="7" end="7"/>
                                            </p:txEl>
                                          </p:spTgt>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3">
                                            <p:txEl>
                                              <p:pRg st="8" end="8"/>
                                            </p:txEl>
                                          </p:spTgt>
                                        </p:tgtEl>
                                        <p:attrNameLst>
                                          <p:attrName>style.visibility</p:attrName>
                                        </p:attrNameLst>
                                      </p:cBhvr>
                                      <p:to>
                                        <p:strVal val="visible"/>
                                      </p:to>
                                    </p:set>
                                    <p:anim calcmode="lin" valueType="num">
                                      <p:cBhvr>
                                        <p:cTn id="44" dur="500" fill="hold"/>
                                        <p:tgtEl>
                                          <p:spTgt spid="3">
                                            <p:txEl>
                                              <p:pRg st="8" end="8"/>
                                            </p:txEl>
                                          </p:spTgt>
                                        </p:tgtEl>
                                        <p:attrNameLst>
                                          <p:attrName>ppt_w</p:attrName>
                                        </p:attrNameLst>
                                      </p:cBhvr>
                                      <p:tavLst>
                                        <p:tav tm="0">
                                          <p:val>
                                            <p:fltVal val="0"/>
                                          </p:val>
                                        </p:tav>
                                        <p:tav tm="100000">
                                          <p:val>
                                            <p:strVal val="#ppt_w"/>
                                          </p:val>
                                        </p:tav>
                                      </p:tavLst>
                                    </p:anim>
                                    <p:anim calcmode="lin" valueType="num">
                                      <p:cBhvr>
                                        <p:cTn id="45" dur="500" fill="hold"/>
                                        <p:tgtEl>
                                          <p:spTgt spid="3">
                                            <p:txEl>
                                              <p:pRg st="8" end="8"/>
                                            </p:txEl>
                                          </p:spTgt>
                                        </p:tgtEl>
                                        <p:attrNameLst>
                                          <p:attrName>ppt_h</p:attrName>
                                        </p:attrNameLst>
                                      </p:cBhvr>
                                      <p:tavLst>
                                        <p:tav tm="0">
                                          <p:val>
                                            <p:fltVal val="0"/>
                                          </p:val>
                                        </p:tav>
                                        <p:tav tm="100000">
                                          <p:val>
                                            <p:strVal val="#ppt_h"/>
                                          </p:val>
                                        </p:tav>
                                      </p:tavLst>
                                    </p:anim>
                                    <p:animEffect transition="in" filter="fade">
                                      <p:cBhvr>
                                        <p:cTn id="46"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9FD02-2AE7-4BCF-8194-56D328BE52DC}"/>
              </a:ext>
            </a:extLst>
          </p:cNvPr>
          <p:cNvSpPr>
            <a:spLocks noGrp="1"/>
          </p:cNvSpPr>
          <p:nvPr>
            <p:ph type="title"/>
          </p:nvPr>
        </p:nvSpPr>
        <p:spPr/>
        <p:txBody>
          <a:bodyPr/>
          <a:lstStyle/>
          <a:p>
            <a:r>
              <a:rPr lang="en-US" dirty="0"/>
              <a:t>Causes of Homelessness Among Iraqi and Afghanistan Veterans</a:t>
            </a:r>
          </a:p>
        </p:txBody>
      </p:sp>
      <p:sp>
        <p:nvSpPr>
          <p:cNvPr id="3" name="Content Placeholder 2">
            <a:extLst>
              <a:ext uri="{FF2B5EF4-FFF2-40B4-BE49-F238E27FC236}">
                <a16:creationId xmlns:a16="http://schemas.microsoft.com/office/drawing/2014/main" id="{ED329AC1-E8A4-435D-AFA6-FE22C4C0AD1A}"/>
              </a:ext>
            </a:extLst>
          </p:cNvPr>
          <p:cNvSpPr>
            <a:spLocks noGrp="1"/>
          </p:cNvSpPr>
          <p:nvPr>
            <p:ph idx="1"/>
          </p:nvPr>
        </p:nvSpPr>
        <p:spPr/>
        <p:txBody>
          <a:bodyPr>
            <a:normAutofit lnSpcReduction="10000"/>
          </a:bodyPr>
          <a:lstStyle/>
          <a:p>
            <a:r>
              <a:rPr lang="en-US" dirty="0"/>
              <a:t>Post-Traumatic Stress Disorder (PTSD)</a:t>
            </a:r>
          </a:p>
          <a:p>
            <a:r>
              <a:rPr lang="en-US" dirty="0"/>
              <a:t>Traumatic Brain Injuries</a:t>
            </a:r>
          </a:p>
          <a:p>
            <a:r>
              <a:rPr lang="en-US" dirty="0"/>
              <a:t>Physical Disabilities</a:t>
            </a:r>
          </a:p>
          <a:p>
            <a:r>
              <a:rPr lang="en-US" dirty="0"/>
              <a:t>Medical Disabilities</a:t>
            </a:r>
          </a:p>
          <a:p>
            <a:r>
              <a:rPr lang="en-US" dirty="0"/>
              <a:t>Mental Health Issues</a:t>
            </a:r>
          </a:p>
          <a:p>
            <a:r>
              <a:rPr lang="en-US" dirty="0"/>
              <a:t>Survivor’s Guilt</a:t>
            </a:r>
          </a:p>
          <a:p>
            <a:r>
              <a:rPr lang="en-US" dirty="0"/>
              <a:t>History and/or current substance abuse</a:t>
            </a:r>
          </a:p>
          <a:p>
            <a:r>
              <a:rPr lang="en-US" dirty="0"/>
              <a:t>Legal issues including incarceration, parole and probation</a:t>
            </a:r>
          </a:p>
          <a:p>
            <a:r>
              <a:rPr lang="en-US" dirty="0"/>
              <a:t>Reluctant landlords</a:t>
            </a:r>
          </a:p>
          <a:p>
            <a:r>
              <a:rPr lang="en-US" dirty="0"/>
              <a:t>Lack of affordable housing options</a:t>
            </a:r>
          </a:p>
          <a:p>
            <a:endParaRPr lang="en-US" dirty="0"/>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175B23D7-2B4A-4DB1-80AA-A1B6E2DBDAE1}"/>
              </a:ext>
            </a:extLst>
          </p:cNvPr>
          <p:cNvSpPr>
            <a:spLocks noGrp="1"/>
          </p:cNvSpPr>
          <p:nvPr>
            <p:ph type="sldNum" sz="quarter" idx="12"/>
          </p:nvPr>
        </p:nvSpPr>
        <p:spPr/>
        <p:txBody>
          <a:bodyPr/>
          <a:lstStyle/>
          <a:p>
            <a:fld id="{D57F1E4F-1CFF-5643-939E-02111984F565}" type="slidenum">
              <a:rPr lang="en-US" smtClean="0"/>
              <a:t>21</a:t>
            </a:fld>
            <a:endParaRPr lang="en-US" dirty="0"/>
          </a:p>
        </p:txBody>
      </p:sp>
    </p:spTree>
    <p:extLst>
      <p:ext uri="{BB962C8B-B14F-4D97-AF65-F5344CB8AC3E}">
        <p14:creationId xmlns:p14="http://schemas.microsoft.com/office/powerpoint/2010/main" val="349630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F5FAB-0936-45A2-9960-040969716DD9}"/>
              </a:ext>
            </a:extLst>
          </p:cNvPr>
          <p:cNvSpPr>
            <a:spLocks noGrp="1"/>
          </p:cNvSpPr>
          <p:nvPr>
            <p:ph type="title"/>
          </p:nvPr>
        </p:nvSpPr>
        <p:spPr>
          <a:xfrm>
            <a:off x="646111" y="452718"/>
            <a:ext cx="9404723" cy="1166357"/>
          </a:xfrm>
        </p:spPr>
        <p:txBody>
          <a:bodyPr/>
          <a:lstStyle/>
          <a:p>
            <a:r>
              <a:rPr lang="en-US" sz="3600" dirty="0"/>
              <a:t>Causes of Homelessness Among </a:t>
            </a:r>
            <a:br>
              <a:rPr lang="en-US" sz="3600" dirty="0"/>
            </a:br>
            <a:r>
              <a:rPr lang="en-US" sz="3600" dirty="0"/>
              <a:t>Female Veterans</a:t>
            </a:r>
          </a:p>
        </p:txBody>
      </p:sp>
      <p:sp>
        <p:nvSpPr>
          <p:cNvPr id="3" name="Content Placeholder 2">
            <a:extLst>
              <a:ext uri="{FF2B5EF4-FFF2-40B4-BE49-F238E27FC236}">
                <a16:creationId xmlns:a16="http://schemas.microsoft.com/office/drawing/2014/main" id="{9FCF7417-774E-4D8D-9538-EC558A468D5A}"/>
              </a:ext>
            </a:extLst>
          </p:cNvPr>
          <p:cNvSpPr>
            <a:spLocks noGrp="1"/>
          </p:cNvSpPr>
          <p:nvPr>
            <p:ph idx="1"/>
          </p:nvPr>
        </p:nvSpPr>
        <p:spPr>
          <a:xfrm>
            <a:off x="1103312" y="1736521"/>
            <a:ext cx="8946541" cy="4511878"/>
          </a:xfrm>
        </p:spPr>
        <p:txBody>
          <a:bodyPr>
            <a:normAutofit lnSpcReduction="10000"/>
          </a:bodyPr>
          <a:lstStyle/>
          <a:p>
            <a:r>
              <a:rPr lang="en-US" dirty="0"/>
              <a:t>Mental Health Disorders</a:t>
            </a:r>
          </a:p>
          <a:p>
            <a:r>
              <a:rPr lang="en-US" dirty="0"/>
              <a:t>Post-Traumatic Stress Disorder (PTSD)</a:t>
            </a:r>
          </a:p>
          <a:p>
            <a:r>
              <a:rPr lang="en-US" dirty="0"/>
              <a:t>Military Sexual Trauma (MST)  </a:t>
            </a:r>
          </a:p>
          <a:p>
            <a:pPr marL="0" indent="0">
              <a:buNone/>
            </a:pPr>
            <a:r>
              <a:rPr lang="en-US" dirty="0"/>
              <a:t>          *1 in 5 women report experiencing, nearly 19,000 cases in 2011 </a:t>
            </a:r>
          </a:p>
          <a:p>
            <a:r>
              <a:rPr lang="en-US" dirty="0"/>
              <a:t>Not Being Believed</a:t>
            </a:r>
          </a:p>
          <a:p>
            <a:r>
              <a:rPr lang="en-US" dirty="0"/>
              <a:t>Maintaining Productive Employment</a:t>
            </a:r>
          </a:p>
          <a:p>
            <a:r>
              <a:rPr lang="en-US" dirty="0"/>
              <a:t>Lack of Child Care</a:t>
            </a:r>
          </a:p>
          <a:p>
            <a:r>
              <a:rPr lang="en-US" dirty="0"/>
              <a:t>Lack of Adequate Income</a:t>
            </a:r>
          </a:p>
          <a:p>
            <a:r>
              <a:rPr lang="en-US" dirty="0"/>
              <a:t>Housing Issues including evictions, reluctant landlords, etc. </a:t>
            </a:r>
          </a:p>
          <a:p>
            <a:r>
              <a:rPr lang="en-US" dirty="0"/>
              <a:t>Privacy and Safety Concerns</a:t>
            </a:r>
          </a:p>
          <a:p>
            <a:r>
              <a:rPr lang="en-US" dirty="0"/>
              <a:t>Domestic Violence</a:t>
            </a:r>
          </a:p>
        </p:txBody>
      </p:sp>
      <p:sp>
        <p:nvSpPr>
          <p:cNvPr id="4" name="Slide Number Placeholder 3">
            <a:extLst>
              <a:ext uri="{FF2B5EF4-FFF2-40B4-BE49-F238E27FC236}">
                <a16:creationId xmlns:a16="http://schemas.microsoft.com/office/drawing/2014/main" id="{93CBE27C-F765-41F3-A50C-155D95E46EB4}"/>
              </a:ext>
            </a:extLst>
          </p:cNvPr>
          <p:cNvSpPr>
            <a:spLocks noGrp="1"/>
          </p:cNvSpPr>
          <p:nvPr>
            <p:ph type="sldNum" sz="quarter" idx="12"/>
          </p:nvPr>
        </p:nvSpPr>
        <p:spPr/>
        <p:txBody>
          <a:bodyPr/>
          <a:lstStyle/>
          <a:p>
            <a:fld id="{D57F1E4F-1CFF-5643-939E-02111984F565}" type="slidenum">
              <a:rPr lang="en-US" smtClean="0"/>
              <a:t>22</a:t>
            </a:fld>
            <a:endParaRPr lang="en-US" dirty="0"/>
          </a:p>
        </p:txBody>
      </p:sp>
    </p:spTree>
    <p:extLst>
      <p:ext uri="{BB962C8B-B14F-4D97-AF65-F5344CB8AC3E}">
        <p14:creationId xmlns:p14="http://schemas.microsoft.com/office/powerpoint/2010/main" val="3056178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randombar(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randombar(horizont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randombar(horizontal)">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randombar(horizontal)">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randombar(horizontal)">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randombar(horizontal)">
                                      <p:cBhvr>
                                        <p:cTn id="5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D7413-B8F9-4346-92B9-65C25B6618A0}"/>
              </a:ext>
            </a:extLst>
          </p:cNvPr>
          <p:cNvSpPr>
            <a:spLocks noGrp="1"/>
          </p:cNvSpPr>
          <p:nvPr>
            <p:ph type="title"/>
          </p:nvPr>
        </p:nvSpPr>
        <p:spPr/>
        <p:txBody>
          <a:bodyPr/>
          <a:lstStyle/>
          <a:p>
            <a:r>
              <a:rPr lang="en-US" dirty="0"/>
              <a:t>Causes of Homelessness Among Female Veterans</a:t>
            </a:r>
          </a:p>
        </p:txBody>
      </p:sp>
      <p:sp>
        <p:nvSpPr>
          <p:cNvPr id="3" name="Content Placeholder 2">
            <a:extLst>
              <a:ext uri="{FF2B5EF4-FFF2-40B4-BE49-F238E27FC236}">
                <a16:creationId xmlns:a16="http://schemas.microsoft.com/office/drawing/2014/main" id="{E37E72E7-545A-4DC3-BB8E-3EE55801971A}"/>
              </a:ext>
            </a:extLst>
          </p:cNvPr>
          <p:cNvSpPr>
            <a:spLocks noGrp="1"/>
          </p:cNvSpPr>
          <p:nvPr>
            <p:ph idx="1"/>
          </p:nvPr>
        </p:nvSpPr>
        <p:spPr/>
        <p:txBody>
          <a:bodyPr/>
          <a:lstStyle/>
          <a:p>
            <a:r>
              <a:rPr lang="en-US" dirty="0"/>
              <a:t>Female Veterans who experience MST were nine times more at risk for PTSD. </a:t>
            </a:r>
          </a:p>
          <a:p>
            <a:r>
              <a:rPr lang="en-US" dirty="0"/>
              <a:t>More than 30,000 single mothers have deployed to Iraq and Afghanistan.</a:t>
            </a:r>
          </a:p>
          <a:p>
            <a:r>
              <a:rPr lang="en-US" dirty="0"/>
              <a:t>Being identified as homeless creates a threat and fear of CPS assessing the situation as dangerous and removing their children.</a:t>
            </a:r>
          </a:p>
          <a:p>
            <a:r>
              <a:rPr lang="en-US" dirty="0"/>
              <a:t>In FY 2010, 77% of homeless female Veterans were unemployed.</a:t>
            </a:r>
          </a:p>
          <a:p>
            <a:r>
              <a:rPr lang="en-US" dirty="0"/>
              <a:t>Skills learned in the military do not always translate to employment ready skills or are skills in predominately male positions.</a:t>
            </a:r>
          </a:p>
          <a:p>
            <a:endParaRPr lang="en-US" dirty="0"/>
          </a:p>
          <a:p>
            <a:endParaRPr lang="en-US" dirty="0"/>
          </a:p>
        </p:txBody>
      </p:sp>
      <p:sp>
        <p:nvSpPr>
          <p:cNvPr id="4" name="Slide Number Placeholder 3">
            <a:extLst>
              <a:ext uri="{FF2B5EF4-FFF2-40B4-BE49-F238E27FC236}">
                <a16:creationId xmlns:a16="http://schemas.microsoft.com/office/drawing/2014/main" id="{82518337-93D1-484D-A4BF-F3F61644E7F9}"/>
              </a:ext>
            </a:extLst>
          </p:cNvPr>
          <p:cNvSpPr>
            <a:spLocks noGrp="1"/>
          </p:cNvSpPr>
          <p:nvPr>
            <p:ph type="sldNum" sz="quarter" idx="12"/>
          </p:nvPr>
        </p:nvSpPr>
        <p:spPr/>
        <p:txBody>
          <a:bodyPr/>
          <a:lstStyle/>
          <a:p>
            <a:fld id="{D57F1E4F-1CFF-5643-939E-02111984F565}" type="slidenum">
              <a:rPr lang="en-US" smtClean="0"/>
              <a:t>23</a:t>
            </a:fld>
            <a:endParaRPr lang="en-US" dirty="0"/>
          </a:p>
        </p:txBody>
      </p:sp>
    </p:spTree>
    <p:extLst>
      <p:ext uri="{BB962C8B-B14F-4D97-AF65-F5344CB8AC3E}">
        <p14:creationId xmlns:p14="http://schemas.microsoft.com/office/powerpoint/2010/main" val="2546331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wipe(down)">
                                      <p:cBhvr>
                                        <p:cTn id="25" dur="580">
                                          <p:stCondLst>
                                            <p:cond delay="0"/>
                                          </p:stCondLst>
                                        </p:cTn>
                                        <p:tgtEl>
                                          <p:spTgt spid="3">
                                            <p:txEl>
                                              <p:pRg st="1" end="1"/>
                                            </p:txEl>
                                          </p:spTgt>
                                        </p:tgtEl>
                                      </p:cBhvr>
                                    </p:animEffect>
                                    <p:anim calcmode="lin" valueType="num">
                                      <p:cBhvr>
                                        <p:cTn id="26"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xEl>
                                              <p:pRg st="1" end="1"/>
                                            </p:txEl>
                                          </p:spTgt>
                                        </p:tgtEl>
                                      </p:cBhvr>
                                      <p:to x="100000" y="60000"/>
                                    </p:animScale>
                                    <p:animScale>
                                      <p:cBhvr>
                                        <p:cTn id="32" dur="166" decel="50000">
                                          <p:stCondLst>
                                            <p:cond delay="676"/>
                                          </p:stCondLst>
                                        </p:cTn>
                                        <p:tgtEl>
                                          <p:spTgt spid="3">
                                            <p:txEl>
                                              <p:pRg st="1" end="1"/>
                                            </p:txEl>
                                          </p:spTgt>
                                        </p:tgtEl>
                                      </p:cBhvr>
                                      <p:to x="100000" y="100000"/>
                                    </p:animScale>
                                    <p:animScale>
                                      <p:cBhvr>
                                        <p:cTn id="33" dur="26">
                                          <p:stCondLst>
                                            <p:cond delay="1312"/>
                                          </p:stCondLst>
                                        </p:cTn>
                                        <p:tgtEl>
                                          <p:spTgt spid="3">
                                            <p:txEl>
                                              <p:pRg st="1" end="1"/>
                                            </p:txEl>
                                          </p:spTgt>
                                        </p:tgtEl>
                                      </p:cBhvr>
                                      <p:to x="100000" y="80000"/>
                                    </p:animScale>
                                    <p:animScale>
                                      <p:cBhvr>
                                        <p:cTn id="34" dur="166" decel="50000">
                                          <p:stCondLst>
                                            <p:cond delay="1338"/>
                                          </p:stCondLst>
                                        </p:cTn>
                                        <p:tgtEl>
                                          <p:spTgt spid="3">
                                            <p:txEl>
                                              <p:pRg st="1" end="1"/>
                                            </p:txEl>
                                          </p:spTgt>
                                        </p:tgtEl>
                                      </p:cBhvr>
                                      <p:to x="100000" y="100000"/>
                                    </p:animScale>
                                    <p:animScale>
                                      <p:cBhvr>
                                        <p:cTn id="35" dur="26">
                                          <p:stCondLst>
                                            <p:cond delay="1642"/>
                                          </p:stCondLst>
                                        </p:cTn>
                                        <p:tgtEl>
                                          <p:spTgt spid="3">
                                            <p:txEl>
                                              <p:pRg st="1" end="1"/>
                                            </p:txEl>
                                          </p:spTgt>
                                        </p:tgtEl>
                                      </p:cBhvr>
                                      <p:to x="100000" y="90000"/>
                                    </p:animScale>
                                    <p:animScale>
                                      <p:cBhvr>
                                        <p:cTn id="36" dur="166" decel="50000">
                                          <p:stCondLst>
                                            <p:cond delay="1668"/>
                                          </p:stCondLst>
                                        </p:cTn>
                                        <p:tgtEl>
                                          <p:spTgt spid="3">
                                            <p:txEl>
                                              <p:pRg st="1" end="1"/>
                                            </p:txEl>
                                          </p:spTgt>
                                        </p:tgtEl>
                                      </p:cBhvr>
                                      <p:to x="100000" y="100000"/>
                                    </p:animScale>
                                    <p:animScale>
                                      <p:cBhvr>
                                        <p:cTn id="37" dur="26">
                                          <p:stCondLst>
                                            <p:cond delay="1808"/>
                                          </p:stCondLst>
                                        </p:cTn>
                                        <p:tgtEl>
                                          <p:spTgt spid="3">
                                            <p:txEl>
                                              <p:pRg st="1" end="1"/>
                                            </p:txEl>
                                          </p:spTgt>
                                        </p:tgtEl>
                                      </p:cBhvr>
                                      <p:to x="100000" y="95000"/>
                                    </p:animScale>
                                    <p:animScale>
                                      <p:cBhvr>
                                        <p:cTn id="38" dur="166" decel="50000">
                                          <p:stCondLst>
                                            <p:cond delay="1834"/>
                                          </p:stCondLst>
                                        </p:cTn>
                                        <p:tgtEl>
                                          <p:spTgt spid="3">
                                            <p:txEl>
                                              <p:pRg st="1" end="1"/>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3">
                                            <p:txEl>
                                              <p:pRg st="2" end="2"/>
                                            </p:txEl>
                                          </p:spTgt>
                                        </p:tgtEl>
                                        <p:attrNameLst>
                                          <p:attrName>style.visibility</p:attrName>
                                        </p:attrNameLst>
                                      </p:cBhvr>
                                      <p:to>
                                        <p:strVal val="visible"/>
                                      </p:to>
                                    </p:set>
                                    <p:animEffect transition="in" filter="wipe(down)">
                                      <p:cBhvr>
                                        <p:cTn id="43" dur="580">
                                          <p:stCondLst>
                                            <p:cond delay="0"/>
                                          </p:stCondLst>
                                        </p:cTn>
                                        <p:tgtEl>
                                          <p:spTgt spid="3">
                                            <p:txEl>
                                              <p:pRg st="2" end="2"/>
                                            </p:txEl>
                                          </p:spTgt>
                                        </p:tgtEl>
                                      </p:cBhvr>
                                    </p:animEffect>
                                    <p:anim calcmode="lin" valueType="num">
                                      <p:cBhvr>
                                        <p:cTn id="44"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3">
                                            <p:txEl>
                                              <p:pRg st="2" end="2"/>
                                            </p:txEl>
                                          </p:spTgt>
                                        </p:tgtEl>
                                      </p:cBhvr>
                                      <p:to x="100000" y="60000"/>
                                    </p:animScale>
                                    <p:animScale>
                                      <p:cBhvr>
                                        <p:cTn id="50" dur="166" decel="50000">
                                          <p:stCondLst>
                                            <p:cond delay="676"/>
                                          </p:stCondLst>
                                        </p:cTn>
                                        <p:tgtEl>
                                          <p:spTgt spid="3">
                                            <p:txEl>
                                              <p:pRg st="2" end="2"/>
                                            </p:txEl>
                                          </p:spTgt>
                                        </p:tgtEl>
                                      </p:cBhvr>
                                      <p:to x="100000" y="100000"/>
                                    </p:animScale>
                                    <p:animScale>
                                      <p:cBhvr>
                                        <p:cTn id="51" dur="26">
                                          <p:stCondLst>
                                            <p:cond delay="1312"/>
                                          </p:stCondLst>
                                        </p:cTn>
                                        <p:tgtEl>
                                          <p:spTgt spid="3">
                                            <p:txEl>
                                              <p:pRg st="2" end="2"/>
                                            </p:txEl>
                                          </p:spTgt>
                                        </p:tgtEl>
                                      </p:cBhvr>
                                      <p:to x="100000" y="80000"/>
                                    </p:animScale>
                                    <p:animScale>
                                      <p:cBhvr>
                                        <p:cTn id="52" dur="166" decel="50000">
                                          <p:stCondLst>
                                            <p:cond delay="1338"/>
                                          </p:stCondLst>
                                        </p:cTn>
                                        <p:tgtEl>
                                          <p:spTgt spid="3">
                                            <p:txEl>
                                              <p:pRg st="2" end="2"/>
                                            </p:txEl>
                                          </p:spTgt>
                                        </p:tgtEl>
                                      </p:cBhvr>
                                      <p:to x="100000" y="100000"/>
                                    </p:animScale>
                                    <p:animScale>
                                      <p:cBhvr>
                                        <p:cTn id="53" dur="26">
                                          <p:stCondLst>
                                            <p:cond delay="1642"/>
                                          </p:stCondLst>
                                        </p:cTn>
                                        <p:tgtEl>
                                          <p:spTgt spid="3">
                                            <p:txEl>
                                              <p:pRg st="2" end="2"/>
                                            </p:txEl>
                                          </p:spTgt>
                                        </p:tgtEl>
                                      </p:cBhvr>
                                      <p:to x="100000" y="90000"/>
                                    </p:animScale>
                                    <p:animScale>
                                      <p:cBhvr>
                                        <p:cTn id="54" dur="166" decel="50000">
                                          <p:stCondLst>
                                            <p:cond delay="1668"/>
                                          </p:stCondLst>
                                        </p:cTn>
                                        <p:tgtEl>
                                          <p:spTgt spid="3">
                                            <p:txEl>
                                              <p:pRg st="2" end="2"/>
                                            </p:txEl>
                                          </p:spTgt>
                                        </p:tgtEl>
                                      </p:cBhvr>
                                      <p:to x="100000" y="100000"/>
                                    </p:animScale>
                                    <p:animScale>
                                      <p:cBhvr>
                                        <p:cTn id="55" dur="26">
                                          <p:stCondLst>
                                            <p:cond delay="1808"/>
                                          </p:stCondLst>
                                        </p:cTn>
                                        <p:tgtEl>
                                          <p:spTgt spid="3">
                                            <p:txEl>
                                              <p:pRg st="2" end="2"/>
                                            </p:txEl>
                                          </p:spTgt>
                                        </p:tgtEl>
                                      </p:cBhvr>
                                      <p:to x="100000" y="95000"/>
                                    </p:animScale>
                                    <p:animScale>
                                      <p:cBhvr>
                                        <p:cTn id="56" dur="166" decel="50000">
                                          <p:stCondLst>
                                            <p:cond delay="1834"/>
                                          </p:stCondLst>
                                        </p:cTn>
                                        <p:tgtEl>
                                          <p:spTgt spid="3">
                                            <p:txEl>
                                              <p:pRg st="2" end="2"/>
                                            </p:txEl>
                                          </p:spTgt>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3">
                                            <p:txEl>
                                              <p:pRg st="3" end="3"/>
                                            </p:txEl>
                                          </p:spTgt>
                                        </p:tgtEl>
                                        <p:attrNameLst>
                                          <p:attrName>style.visibility</p:attrName>
                                        </p:attrNameLst>
                                      </p:cBhvr>
                                      <p:to>
                                        <p:strVal val="visible"/>
                                      </p:to>
                                    </p:set>
                                    <p:animEffect transition="in" filter="wipe(down)">
                                      <p:cBhvr>
                                        <p:cTn id="61" dur="580">
                                          <p:stCondLst>
                                            <p:cond delay="0"/>
                                          </p:stCondLst>
                                        </p:cTn>
                                        <p:tgtEl>
                                          <p:spTgt spid="3">
                                            <p:txEl>
                                              <p:pRg st="3" end="3"/>
                                            </p:txEl>
                                          </p:spTgt>
                                        </p:tgtEl>
                                      </p:cBhvr>
                                    </p:animEffect>
                                    <p:anim calcmode="lin" valueType="num">
                                      <p:cBhvr>
                                        <p:cTn id="62"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3">
                                            <p:txEl>
                                              <p:pRg st="3" end="3"/>
                                            </p:txEl>
                                          </p:spTgt>
                                        </p:tgtEl>
                                      </p:cBhvr>
                                      <p:to x="100000" y="60000"/>
                                    </p:animScale>
                                    <p:animScale>
                                      <p:cBhvr>
                                        <p:cTn id="68" dur="166" decel="50000">
                                          <p:stCondLst>
                                            <p:cond delay="676"/>
                                          </p:stCondLst>
                                        </p:cTn>
                                        <p:tgtEl>
                                          <p:spTgt spid="3">
                                            <p:txEl>
                                              <p:pRg st="3" end="3"/>
                                            </p:txEl>
                                          </p:spTgt>
                                        </p:tgtEl>
                                      </p:cBhvr>
                                      <p:to x="100000" y="100000"/>
                                    </p:animScale>
                                    <p:animScale>
                                      <p:cBhvr>
                                        <p:cTn id="69" dur="26">
                                          <p:stCondLst>
                                            <p:cond delay="1312"/>
                                          </p:stCondLst>
                                        </p:cTn>
                                        <p:tgtEl>
                                          <p:spTgt spid="3">
                                            <p:txEl>
                                              <p:pRg st="3" end="3"/>
                                            </p:txEl>
                                          </p:spTgt>
                                        </p:tgtEl>
                                      </p:cBhvr>
                                      <p:to x="100000" y="80000"/>
                                    </p:animScale>
                                    <p:animScale>
                                      <p:cBhvr>
                                        <p:cTn id="70" dur="166" decel="50000">
                                          <p:stCondLst>
                                            <p:cond delay="1338"/>
                                          </p:stCondLst>
                                        </p:cTn>
                                        <p:tgtEl>
                                          <p:spTgt spid="3">
                                            <p:txEl>
                                              <p:pRg st="3" end="3"/>
                                            </p:txEl>
                                          </p:spTgt>
                                        </p:tgtEl>
                                      </p:cBhvr>
                                      <p:to x="100000" y="100000"/>
                                    </p:animScale>
                                    <p:animScale>
                                      <p:cBhvr>
                                        <p:cTn id="71" dur="26">
                                          <p:stCondLst>
                                            <p:cond delay="1642"/>
                                          </p:stCondLst>
                                        </p:cTn>
                                        <p:tgtEl>
                                          <p:spTgt spid="3">
                                            <p:txEl>
                                              <p:pRg st="3" end="3"/>
                                            </p:txEl>
                                          </p:spTgt>
                                        </p:tgtEl>
                                      </p:cBhvr>
                                      <p:to x="100000" y="90000"/>
                                    </p:animScale>
                                    <p:animScale>
                                      <p:cBhvr>
                                        <p:cTn id="72" dur="166" decel="50000">
                                          <p:stCondLst>
                                            <p:cond delay="1668"/>
                                          </p:stCondLst>
                                        </p:cTn>
                                        <p:tgtEl>
                                          <p:spTgt spid="3">
                                            <p:txEl>
                                              <p:pRg st="3" end="3"/>
                                            </p:txEl>
                                          </p:spTgt>
                                        </p:tgtEl>
                                      </p:cBhvr>
                                      <p:to x="100000" y="100000"/>
                                    </p:animScale>
                                    <p:animScale>
                                      <p:cBhvr>
                                        <p:cTn id="73" dur="26">
                                          <p:stCondLst>
                                            <p:cond delay="1808"/>
                                          </p:stCondLst>
                                        </p:cTn>
                                        <p:tgtEl>
                                          <p:spTgt spid="3">
                                            <p:txEl>
                                              <p:pRg st="3" end="3"/>
                                            </p:txEl>
                                          </p:spTgt>
                                        </p:tgtEl>
                                      </p:cBhvr>
                                      <p:to x="100000" y="95000"/>
                                    </p:animScale>
                                    <p:animScale>
                                      <p:cBhvr>
                                        <p:cTn id="74" dur="166" decel="50000">
                                          <p:stCondLst>
                                            <p:cond delay="1834"/>
                                          </p:stCondLst>
                                        </p:cTn>
                                        <p:tgtEl>
                                          <p:spTgt spid="3">
                                            <p:txEl>
                                              <p:pRg st="3" end="3"/>
                                            </p:txEl>
                                          </p:spTgt>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grpId="0" nodeType="clickEffect">
                                  <p:stCondLst>
                                    <p:cond delay="0"/>
                                  </p:stCondLst>
                                  <p:childTnLst>
                                    <p:set>
                                      <p:cBhvr>
                                        <p:cTn id="78" dur="1" fill="hold">
                                          <p:stCondLst>
                                            <p:cond delay="0"/>
                                          </p:stCondLst>
                                        </p:cTn>
                                        <p:tgtEl>
                                          <p:spTgt spid="3">
                                            <p:txEl>
                                              <p:pRg st="4" end="4"/>
                                            </p:txEl>
                                          </p:spTgt>
                                        </p:tgtEl>
                                        <p:attrNameLst>
                                          <p:attrName>style.visibility</p:attrName>
                                        </p:attrNameLst>
                                      </p:cBhvr>
                                      <p:to>
                                        <p:strVal val="visible"/>
                                      </p:to>
                                    </p:set>
                                    <p:animEffect transition="in" filter="wipe(down)">
                                      <p:cBhvr>
                                        <p:cTn id="79" dur="580">
                                          <p:stCondLst>
                                            <p:cond delay="0"/>
                                          </p:stCondLst>
                                        </p:cTn>
                                        <p:tgtEl>
                                          <p:spTgt spid="3">
                                            <p:txEl>
                                              <p:pRg st="4" end="4"/>
                                            </p:txEl>
                                          </p:spTgt>
                                        </p:tgtEl>
                                      </p:cBhvr>
                                    </p:animEffect>
                                    <p:anim calcmode="lin" valueType="num">
                                      <p:cBhvr>
                                        <p:cTn id="80"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85" dur="26">
                                          <p:stCondLst>
                                            <p:cond delay="650"/>
                                          </p:stCondLst>
                                        </p:cTn>
                                        <p:tgtEl>
                                          <p:spTgt spid="3">
                                            <p:txEl>
                                              <p:pRg st="4" end="4"/>
                                            </p:txEl>
                                          </p:spTgt>
                                        </p:tgtEl>
                                      </p:cBhvr>
                                      <p:to x="100000" y="60000"/>
                                    </p:animScale>
                                    <p:animScale>
                                      <p:cBhvr>
                                        <p:cTn id="86" dur="166" decel="50000">
                                          <p:stCondLst>
                                            <p:cond delay="676"/>
                                          </p:stCondLst>
                                        </p:cTn>
                                        <p:tgtEl>
                                          <p:spTgt spid="3">
                                            <p:txEl>
                                              <p:pRg st="4" end="4"/>
                                            </p:txEl>
                                          </p:spTgt>
                                        </p:tgtEl>
                                      </p:cBhvr>
                                      <p:to x="100000" y="100000"/>
                                    </p:animScale>
                                    <p:animScale>
                                      <p:cBhvr>
                                        <p:cTn id="87" dur="26">
                                          <p:stCondLst>
                                            <p:cond delay="1312"/>
                                          </p:stCondLst>
                                        </p:cTn>
                                        <p:tgtEl>
                                          <p:spTgt spid="3">
                                            <p:txEl>
                                              <p:pRg st="4" end="4"/>
                                            </p:txEl>
                                          </p:spTgt>
                                        </p:tgtEl>
                                      </p:cBhvr>
                                      <p:to x="100000" y="80000"/>
                                    </p:animScale>
                                    <p:animScale>
                                      <p:cBhvr>
                                        <p:cTn id="88" dur="166" decel="50000">
                                          <p:stCondLst>
                                            <p:cond delay="1338"/>
                                          </p:stCondLst>
                                        </p:cTn>
                                        <p:tgtEl>
                                          <p:spTgt spid="3">
                                            <p:txEl>
                                              <p:pRg st="4" end="4"/>
                                            </p:txEl>
                                          </p:spTgt>
                                        </p:tgtEl>
                                      </p:cBhvr>
                                      <p:to x="100000" y="100000"/>
                                    </p:animScale>
                                    <p:animScale>
                                      <p:cBhvr>
                                        <p:cTn id="89" dur="26">
                                          <p:stCondLst>
                                            <p:cond delay="1642"/>
                                          </p:stCondLst>
                                        </p:cTn>
                                        <p:tgtEl>
                                          <p:spTgt spid="3">
                                            <p:txEl>
                                              <p:pRg st="4" end="4"/>
                                            </p:txEl>
                                          </p:spTgt>
                                        </p:tgtEl>
                                      </p:cBhvr>
                                      <p:to x="100000" y="90000"/>
                                    </p:animScale>
                                    <p:animScale>
                                      <p:cBhvr>
                                        <p:cTn id="90" dur="166" decel="50000">
                                          <p:stCondLst>
                                            <p:cond delay="1668"/>
                                          </p:stCondLst>
                                        </p:cTn>
                                        <p:tgtEl>
                                          <p:spTgt spid="3">
                                            <p:txEl>
                                              <p:pRg st="4" end="4"/>
                                            </p:txEl>
                                          </p:spTgt>
                                        </p:tgtEl>
                                      </p:cBhvr>
                                      <p:to x="100000" y="100000"/>
                                    </p:animScale>
                                    <p:animScale>
                                      <p:cBhvr>
                                        <p:cTn id="91" dur="26">
                                          <p:stCondLst>
                                            <p:cond delay="1808"/>
                                          </p:stCondLst>
                                        </p:cTn>
                                        <p:tgtEl>
                                          <p:spTgt spid="3">
                                            <p:txEl>
                                              <p:pRg st="4" end="4"/>
                                            </p:txEl>
                                          </p:spTgt>
                                        </p:tgtEl>
                                      </p:cBhvr>
                                      <p:to x="100000" y="95000"/>
                                    </p:animScale>
                                    <p:animScale>
                                      <p:cBhvr>
                                        <p:cTn id="92" dur="166" decel="50000">
                                          <p:stCondLst>
                                            <p:cond delay="1834"/>
                                          </p:stCondLst>
                                        </p:cTn>
                                        <p:tgtEl>
                                          <p:spTgt spid="3">
                                            <p:txEl>
                                              <p:pRg st="4" end="4"/>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D9366D-A696-440A-A784-788098011C67}"/>
              </a:ext>
            </a:extLst>
          </p:cNvPr>
          <p:cNvPicPr>
            <a:picLocks noChangeAspect="1"/>
          </p:cNvPicPr>
          <p:nvPr/>
        </p:nvPicPr>
        <p:blipFill>
          <a:blip r:embed="rId2"/>
          <a:stretch>
            <a:fillRect/>
          </a:stretch>
        </p:blipFill>
        <p:spPr>
          <a:xfrm>
            <a:off x="6617347" y="738187"/>
            <a:ext cx="3450384" cy="2107650"/>
          </a:xfrm>
          <a:prstGeom prst="rect">
            <a:avLst/>
          </a:prstGeom>
        </p:spPr>
      </p:pic>
      <p:pic>
        <p:nvPicPr>
          <p:cNvPr id="5" name="Picture 4">
            <a:extLst>
              <a:ext uri="{FF2B5EF4-FFF2-40B4-BE49-F238E27FC236}">
                <a16:creationId xmlns:a16="http://schemas.microsoft.com/office/drawing/2014/main" id="{43BAEDAE-DF9B-4C1B-9B74-A95FD5C3C824}"/>
              </a:ext>
            </a:extLst>
          </p:cNvPr>
          <p:cNvPicPr>
            <a:picLocks noChangeAspect="1"/>
          </p:cNvPicPr>
          <p:nvPr/>
        </p:nvPicPr>
        <p:blipFill>
          <a:blip r:embed="rId3"/>
          <a:stretch>
            <a:fillRect/>
          </a:stretch>
        </p:blipFill>
        <p:spPr>
          <a:xfrm>
            <a:off x="2997945" y="3538538"/>
            <a:ext cx="3098055" cy="2486608"/>
          </a:xfrm>
          <a:prstGeom prst="rect">
            <a:avLst/>
          </a:prstGeom>
        </p:spPr>
      </p:pic>
      <p:pic>
        <p:nvPicPr>
          <p:cNvPr id="7" name="Picture 6">
            <a:extLst>
              <a:ext uri="{FF2B5EF4-FFF2-40B4-BE49-F238E27FC236}">
                <a16:creationId xmlns:a16="http://schemas.microsoft.com/office/drawing/2014/main" id="{5053379E-DA16-46C8-80C5-69B226086423}"/>
              </a:ext>
            </a:extLst>
          </p:cNvPr>
          <p:cNvPicPr>
            <a:picLocks noChangeAspect="1"/>
          </p:cNvPicPr>
          <p:nvPr/>
        </p:nvPicPr>
        <p:blipFill>
          <a:blip r:embed="rId4"/>
          <a:stretch>
            <a:fillRect/>
          </a:stretch>
        </p:blipFill>
        <p:spPr>
          <a:xfrm>
            <a:off x="7874745" y="3757614"/>
            <a:ext cx="3098055" cy="2267532"/>
          </a:xfrm>
          <a:prstGeom prst="rect">
            <a:avLst/>
          </a:prstGeom>
        </p:spPr>
      </p:pic>
      <p:pic>
        <p:nvPicPr>
          <p:cNvPr id="8" name="Picture 7">
            <a:extLst>
              <a:ext uri="{FF2B5EF4-FFF2-40B4-BE49-F238E27FC236}">
                <a16:creationId xmlns:a16="http://schemas.microsoft.com/office/drawing/2014/main" id="{DE647CB8-F160-477C-8335-D8C98E7788D6}"/>
              </a:ext>
            </a:extLst>
          </p:cNvPr>
          <p:cNvPicPr>
            <a:picLocks noChangeAspect="1"/>
          </p:cNvPicPr>
          <p:nvPr/>
        </p:nvPicPr>
        <p:blipFill>
          <a:blip r:embed="rId5"/>
          <a:stretch>
            <a:fillRect/>
          </a:stretch>
        </p:blipFill>
        <p:spPr>
          <a:xfrm>
            <a:off x="249787" y="611471"/>
            <a:ext cx="3748963" cy="2361082"/>
          </a:xfrm>
          <a:prstGeom prst="rect">
            <a:avLst/>
          </a:prstGeom>
        </p:spPr>
      </p:pic>
      <p:sp>
        <p:nvSpPr>
          <p:cNvPr id="10" name="Slide Number Placeholder 9">
            <a:extLst>
              <a:ext uri="{FF2B5EF4-FFF2-40B4-BE49-F238E27FC236}">
                <a16:creationId xmlns:a16="http://schemas.microsoft.com/office/drawing/2014/main" id="{3A00C6A5-28C0-4DEF-872A-4AB050E1CA0D}"/>
              </a:ext>
            </a:extLst>
          </p:cNvPr>
          <p:cNvSpPr>
            <a:spLocks noGrp="1"/>
          </p:cNvSpPr>
          <p:nvPr>
            <p:ph type="sldNum" sz="quarter" idx="12"/>
          </p:nvPr>
        </p:nvSpPr>
        <p:spPr/>
        <p:txBody>
          <a:bodyPr/>
          <a:lstStyle/>
          <a:p>
            <a:fld id="{D57F1E4F-1CFF-5643-939E-02111984F565}" type="slidenum">
              <a:rPr lang="en-US" smtClean="0"/>
              <a:t>24</a:t>
            </a:fld>
            <a:endParaRPr lang="en-US" dirty="0"/>
          </a:p>
        </p:txBody>
      </p:sp>
    </p:spTree>
    <p:extLst>
      <p:ext uri="{BB962C8B-B14F-4D97-AF65-F5344CB8AC3E}">
        <p14:creationId xmlns:p14="http://schemas.microsoft.com/office/powerpoint/2010/main" val="4257127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8DE31E2-C756-49F0-860E-FD79455229D2}"/>
              </a:ext>
            </a:extLst>
          </p:cNvPr>
          <p:cNvSpPr/>
          <p:nvPr/>
        </p:nvSpPr>
        <p:spPr>
          <a:xfrm>
            <a:off x="2315361" y="1711354"/>
            <a:ext cx="7038363" cy="32968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Post-Traumatic Stress Disorder</a:t>
            </a:r>
          </a:p>
          <a:p>
            <a:pPr algn="ctr"/>
            <a:r>
              <a:rPr lang="en-US" sz="3600" dirty="0"/>
              <a:t>PTSD</a:t>
            </a:r>
          </a:p>
        </p:txBody>
      </p:sp>
      <p:sp>
        <p:nvSpPr>
          <p:cNvPr id="3" name="Slide Number Placeholder 2">
            <a:extLst>
              <a:ext uri="{FF2B5EF4-FFF2-40B4-BE49-F238E27FC236}">
                <a16:creationId xmlns:a16="http://schemas.microsoft.com/office/drawing/2014/main" id="{4CA9A4A3-791B-4BBD-9F6C-D459402DF4DC}"/>
              </a:ext>
            </a:extLst>
          </p:cNvPr>
          <p:cNvSpPr>
            <a:spLocks noGrp="1"/>
          </p:cNvSpPr>
          <p:nvPr>
            <p:ph type="sldNum" sz="quarter" idx="12"/>
          </p:nvPr>
        </p:nvSpPr>
        <p:spPr/>
        <p:txBody>
          <a:bodyPr/>
          <a:lstStyle/>
          <a:p>
            <a:fld id="{D57F1E4F-1CFF-5643-939E-02111984F565}" type="slidenum">
              <a:rPr lang="en-US" smtClean="0"/>
              <a:t>25</a:t>
            </a:fld>
            <a:endParaRPr lang="en-US" dirty="0"/>
          </a:p>
        </p:txBody>
      </p:sp>
    </p:spTree>
    <p:extLst>
      <p:ext uri="{BB962C8B-B14F-4D97-AF65-F5344CB8AC3E}">
        <p14:creationId xmlns:p14="http://schemas.microsoft.com/office/powerpoint/2010/main" val="14447286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C6477-3E20-42FD-9FD3-F588DFBAAC25}"/>
              </a:ext>
            </a:extLst>
          </p:cNvPr>
          <p:cNvSpPr>
            <a:spLocks noGrp="1"/>
          </p:cNvSpPr>
          <p:nvPr>
            <p:ph type="title"/>
          </p:nvPr>
        </p:nvSpPr>
        <p:spPr/>
        <p:txBody>
          <a:bodyPr/>
          <a:lstStyle/>
          <a:p>
            <a:pPr algn="ctr"/>
            <a:r>
              <a:rPr lang="en-US" dirty="0"/>
              <a:t>Post-Traumatic Stress Disorder</a:t>
            </a:r>
          </a:p>
        </p:txBody>
      </p:sp>
      <p:sp>
        <p:nvSpPr>
          <p:cNvPr id="3" name="Content Placeholder 2">
            <a:extLst>
              <a:ext uri="{FF2B5EF4-FFF2-40B4-BE49-F238E27FC236}">
                <a16:creationId xmlns:a16="http://schemas.microsoft.com/office/drawing/2014/main" id="{B7468546-D57A-4E17-9944-5173DF6EE5FC}"/>
              </a:ext>
            </a:extLst>
          </p:cNvPr>
          <p:cNvSpPr>
            <a:spLocks noGrp="1"/>
          </p:cNvSpPr>
          <p:nvPr>
            <p:ph idx="1"/>
          </p:nvPr>
        </p:nvSpPr>
        <p:spPr/>
        <p:txBody>
          <a:bodyPr>
            <a:normAutofit lnSpcReduction="10000"/>
          </a:bodyPr>
          <a:lstStyle/>
          <a:p>
            <a:r>
              <a:rPr lang="en-US" sz="2800" dirty="0"/>
              <a:t>What is it?</a:t>
            </a:r>
          </a:p>
          <a:p>
            <a:pPr lvl="1"/>
            <a:r>
              <a:rPr lang="en-US" dirty="0"/>
              <a:t>A mental health problem that some people develop after experiencing or witnessing a life-threatening event, like combat, a natural disaster, a car accident, or sexual assault.</a:t>
            </a:r>
          </a:p>
          <a:p>
            <a:pPr lvl="1"/>
            <a:r>
              <a:rPr lang="en-US" dirty="0"/>
              <a:t>Combat and other military experiences</a:t>
            </a:r>
          </a:p>
          <a:p>
            <a:pPr lvl="1"/>
            <a:r>
              <a:rPr lang="en-US" dirty="0"/>
              <a:t>Sexual or physical assault</a:t>
            </a:r>
          </a:p>
          <a:p>
            <a:pPr lvl="1"/>
            <a:r>
              <a:rPr lang="en-US" dirty="0"/>
              <a:t>Learning about the violent or accidental death or injury of a loved one</a:t>
            </a:r>
          </a:p>
          <a:p>
            <a:pPr lvl="1"/>
            <a:r>
              <a:rPr lang="en-US" dirty="0"/>
              <a:t>Child sexual or physical abuse</a:t>
            </a:r>
          </a:p>
          <a:p>
            <a:pPr lvl="1"/>
            <a:r>
              <a:rPr lang="en-US" dirty="0"/>
              <a:t>Serious accidents, like a car wreck</a:t>
            </a:r>
          </a:p>
          <a:p>
            <a:pPr lvl="1"/>
            <a:r>
              <a:rPr lang="en-US" dirty="0"/>
              <a:t>Natural disasters, like a fire, tornado, hurricane, flood, or earthquake</a:t>
            </a:r>
          </a:p>
          <a:p>
            <a:pPr lvl="1"/>
            <a:r>
              <a:rPr lang="en-US" dirty="0"/>
              <a:t>Terrorist attacks</a:t>
            </a:r>
          </a:p>
          <a:p>
            <a:pPr marL="0" indent="0">
              <a:buNone/>
            </a:pPr>
            <a:endParaRPr lang="en-US" dirty="0"/>
          </a:p>
        </p:txBody>
      </p:sp>
      <p:sp>
        <p:nvSpPr>
          <p:cNvPr id="4" name="Slide Number Placeholder 3">
            <a:extLst>
              <a:ext uri="{FF2B5EF4-FFF2-40B4-BE49-F238E27FC236}">
                <a16:creationId xmlns:a16="http://schemas.microsoft.com/office/drawing/2014/main" id="{A213857D-C03B-424F-87B5-7AD30925F37A}"/>
              </a:ext>
            </a:extLst>
          </p:cNvPr>
          <p:cNvSpPr>
            <a:spLocks noGrp="1"/>
          </p:cNvSpPr>
          <p:nvPr>
            <p:ph type="sldNum" sz="quarter" idx="12"/>
          </p:nvPr>
        </p:nvSpPr>
        <p:spPr/>
        <p:txBody>
          <a:bodyPr/>
          <a:lstStyle/>
          <a:p>
            <a:fld id="{D57F1E4F-1CFF-5643-939E-02111984F565}" type="slidenum">
              <a:rPr lang="en-US" smtClean="0"/>
              <a:t>26</a:t>
            </a:fld>
            <a:endParaRPr lang="en-US" dirty="0"/>
          </a:p>
        </p:txBody>
      </p:sp>
    </p:spTree>
    <p:extLst>
      <p:ext uri="{BB962C8B-B14F-4D97-AF65-F5344CB8AC3E}">
        <p14:creationId xmlns:p14="http://schemas.microsoft.com/office/powerpoint/2010/main" val="2109397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6" dur="1000"/>
                                        <p:tgtEl>
                                          <p:spTgt spid="3">
                                            <p:txEl>
                                              <p:pRg st="1" end="1"/>
                                            </p:txEl>
                                          </p:spTgt>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1"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2" dur="1000"/>
                                        <p:tgtEl>
                                          <p:spTgt spid="3">
                                            <p:txEl>
                                              <p:pRg st="2" end="2"/>
                                            </p:txEl>
                                          </p:spTgt>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p:cTn id="25"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6"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27"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28" dur="1000"/>
                                        <p:tgtEl>
                                          <p:spTgt spid="3">
                                            <p:txEl>
                                              <p:pRg st="3" end="3"/>
                                            </p:txEl>
                                          </p:spTgt>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p:cTn id="31"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4" end="4"/>
                                            </p:txEl>
                                          </p:spTgt>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p:cTn id="37"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8"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39"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40" dur="1000"/>
                                        <p:tgtEl>
                                          <p:spTgt spid="3">
                                            <p:txEl>
                                              <p:pRg st="5" end="5"/>
                                            </p:txEl>
                                          </p:spTgt>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p:cTn id="43" dur="1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44" dur="1000" fill="hold"/>
                                        <p:tgtEl>
                                          <p:spTgt spid="3">
                                            <p:txEl>
                                              <p:pRg st="6" end="6"/>
                                            </p:txEl>
                                          </p:spTgt>
                                        </p:tgtEl>
                                        <p:attrNameLst>
                                          <p:attrName>ppt_h</p:attrName>
                                        </p:attrNameLst>
                                      </p:cBhvr>
                                      <p:tavLst>
                                        <p:tav tm="0">
                                          <p:val>
                                            <p:fltVal val="0"/>
                                          </p:val>
                                        </p:tav>
                                        <p:tav tm="100000">
                                          <p:val>
                                            <p:strVal val="#ppt_h"/>
                                          </p:val>
                                        </p:tav>
                                      </p:tavLst>
                                    </p:anim>
                                    <p:anim calcmode="lin" valueType="num">
                                      <p:cBhvr>
                                        <p:cTn id="45" dur="1000" fill="hold"/>
                                        <p:tgtEl>
                                          <p:spTgt spid="3">
                                            <p:txEl>
                                              <p:pRg st="6" end="6"/>
                                            </p:txEl>
                                          </p:spTgt>
                                        </p:tgtEl>
                                        <p:attrNameLst>
                                          <p:attrName>style.rotation</p:attrName>
                                        </p:attrNameLst>
                                      </p:cBhvr>
                                      <p:tavLst>
                                        <p:tav tm="0">
                                          <p:val>
                                            <p:fltVal val="90"/>
                                          </p:val>
                                        </p:tav>
                                        <p:tav tm="100000">
                                          <p:val>
                                            <p:fltVal val="0"/>
                                          </p:val>
                                        </p:tav>
                                      </p:tavLst>
                                    </p:anim>
                                    <p:animEffect transition="in" filter="fade">
                                      <p:cBhvr>
                                        <p:cTn id="46" dur="1000"/>
                                        <p:tgtEl>
                                          <p:spTgt spid="3">
                                            <p:txEl>
                                              <p:pRg st="6" end="6"/>
                                            </p:txEl>
                                          </p:spTgt>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p:cTn id="49" dur="1000" fill="hold"/>
                                        <p:tgtEl>
                                          <p:spTgt spid="3">
                                            <p:txEl>
                                              <p:pRg st="7" end="7"/>
                                            </p:txEl>
                                          </p:spTgt>
                                        </p:tgtEl>
                                        <p:attrNameLst>
                                          <p:attrName>ppt_w</p:attrName>
                                        </p:attrNameLst>
                                      </p:cBhvr>
                                      <p:tavLst>
                                        <p:tav tm="0">
                                          <p:val>
                                            <p:fltVal val="0"/>
                                          </p:val>
                                        </p:tav>
                                        <p:tav tm="100000">
                                          <p:val>
                                            <p:strVal val="#ppt_w"/>
                                          </p:val>
                                        </p:tav>
                                      </p:tavLst>
                                    </p:anim>
                                    <p:anim calcmode="lin" valueType="num">
                                      <p:cBhvr>
                                        <p:cTn id="50" dur="1000" fill="hold"/>
                                        <p:tgtEl>
                                          <p:spTgt spid="3">
                                            <p:txEl>
                                              <p:pRg st="7" end="7"/>
                                            </p:txEl>
                                          </p:spTgt>
                                        </p:tgtEl>
                                        <p:attrNameLst>
                                          <p:attrName>ppt_h</p:attrName>
                                        </p:attrNameLst>
                                      </p:cBhvr>
                                      <p:tavLst>
                                        <p:tav tm="0">
                                          <p:val>
                                            <p:fltVal val="0"/>
                                          </p:val>
                                        </p:tav>
                                        <p:tav tm="100000">
                                          <p:val>
                                            <p:strVal val="#ppt_h"/>
                                          </p:val>
                                        </p:tav>
                                      </p:tavLst>
                                    </p:anim>
                                    <p:anim calcmode="lin" valueType="num">
                                      <p:cBhvr>
                                        <p:cTn id="51" dur="1000" fill="hold"/>
                                        <p:tgtEl>
                                          <p:spTgt spid="3">
                                            <p:txEl>
                                              <p:pRg st="7" end="7"/>
                                            </p:txEl>
                                          </p:spTgt>
                                        </p:tgtEl>
                                        <p:attrNameLst>
                                          <p:attrName>style.rotation</p:attrName>
                                        </p:attrNameLst>
                                      </p:cBhvr>
                                      <p:tavLst>
                                        <p:tav tm="0">
                                          <p:val>
                                            <p:fltVal val="90"/>
                                          </p:val>
                                        </p:tav>
                                        <p:tav tm="100000">
                                          <p:val>
                                            <p:fltVal val="0"/>
                                          </p:val>
                                        </p:tav>
                                      </p:tavLst>
                                    </p:anim>
                                    <p:animEffect transition="in" filter="fade">
                                      <p:cBhvr>
                                        <p:cTn id="52" dur="1000"/>
                                        <p:tgtEl>
                                          <p:spTgt spid="3">
                                            <p:txEl>
                                              <p:pRg st="7" end="7"/>
                                            </p:txEl>
                                          </p:spTgt>
                                        </p:tgtEl>
                                      </p:cBhvr>
                                    </p:animEffect>
                                  </p:childTnLst>
                                </p:cTn>
                              </p:par>
                              <p:par>
                                <p:cTn id="53" presetID="31" presetClass="entr" presetSubtype="0" fill="hold" grpId="0" nodeType="with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p:cTn id="55" dur="1000" fill="hold"/>
                                        <p:tgtEl>
                                          <p:spTgt spid="3">
                                            <p:txEl>
                                              <p:pRg st="8" end="8"/>
                                            </p:txEl>
                                          </p:spTgt>
                                        </p:tgtEl>
                                        <p:attrNameLst>
                                          <p:attrName>ppt_w</p:attrName>
                                        </p:attrNameLst>
                                      </p:cBhvr>
                                      <p:tavLst>
                                        <p:tav tm="0">
                                          <p:val>
                                            <p:fltVal val="0"/>
                                          </p:val>
                                        </p:tav>
                                        <p:tav tm="100000">
                                          <p:val>
                                            <p:strVal val="#ppt_w"/>
                                          </p:val>
                                        </p:tav>
                                      </p:tavLst>
                                    </p:anim>
                                    <p:anim calcmode="lin" valueType="num">
                                      <p:cBhvr>
                                        <p:cTn id="56" dur="1000" fill="hold"/>
                                        <p:tgtEl>
                                          <p:spTgt spid="3">
                                            <p:txEl>
                                              <p:pRg st="8" end="8"/>
                                            </p:txEl>
                                          </p:spTgt>
                                        </p:tgtEl>
                                        <p:attrNameLst>
                                          <p:attrName>ppt_h</p:attrName>
                                        </p:attrNameLst>
                                      </p:cBhvr>
                                      <p:tavLst>
                                        <p:tav tm="0">
                                          <p:val>
                                            <p:fltVal val="0"/>
                                          </p:val>
                                        </p:tav>
                                        <p:tav tm="100000">
                                          <p:val>
                                            <p:strVal val="#ppt_h"/>
                                          </p:val>
                                        </p:tav>
                                      </p:tavLst>
                                    </p:anim>
                                    <p:anim calcmode="lin" valueType="num">
                                      <p:cBhvr>
                                        <p:cTn id="57" dur="1000" fill="hold"/>
                                        <p:tgtEl>
                                          <p:spTgt spid="3">
                                            <p:txEl>
                                              <p:pRg st="8" end="8"/>
                                            </p:txEl>
                                          </p:spTgt>
                                        </p:tgtEl>
                                        <p:attrNameLst>
                                          <p:attrName>style.rotation</p:attrName>
                                        </p:attrNameLst>
                                      </p:cBhvr>
                                      <p:tavLst>
                                        <p:tav tm="0">
                                          <p:val>
                                            <p:fltVal val="90"/>
                                          </p:val>
                                        </p:tav>
                                        <p:tav tm="100000">
                                          <p:val>
                                            <p:fltVal val="0"/>
                                          </p:val>
                                        </p:tav>
                                      </p:tavLst>
                                    </p:anim>
                                    <p:animEffect transition="in" filter="fade">
                                      <p:cBhvr>
                                        <p:cTn id="58" dur="1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B251698-D4FB-444B-B5B0-6A8A74499FA0}"/>
              </a:ext>
            </a:extLst>
          </p:cNvPr>
          <p:cNvPicPr>
            <a:picLocks noChangeAspect="1"/>
          </p:cNvPicPr>
          <p:nvPr/>
        </p:nvPicPr>
        <p:blipFill>
          <a:blip r:embed="rId2"/>
          <a:stretch>
            <a:fillRect/>
          </a:stretch>
        </p:blipFill>
        <p:spPr>
          <a:xfrm>
            <a:off x="1380931" y="709127"/>
            <a:ext cx="8985379" cy="5523722"/>
          </a:xfrm>
          <a:prstGeom prst="rect">
            <a:avLst/>
          </a:prstGeom>
        </p:spPr>
      </p:pic>
      <p:sp>
        <p:nvSpPr>
          <p:cNvPr id="3" name="Slide Number Placeholder 2">
            <a:extLst>
              <a:ext uri="{FF2B5EF4-FFF2-40B4-BE49-F238E27FC236}">
                <a16:creationId xmlns:a16="http://schemas.microsoft.com/office/drawing/2014/main" id="{7FCAA967-9D0A-40A7-9DD5-FC6E6FFCB282}"/>
              </a:ext>
            </a:extLst>
          </p:cNvPr>
          <p:cNvSpPr>
            <a:spLocks noGrp="1"/>
          </p:cNvSpPr>
          <p:nvPr>
            <p:ph type="sldNum" sz="quarter" idx="12"/>
          </p:nvPr>
        </p:nvSpPr>
        <p:spPr/>
        <p:txBody>
          <a:bodyPr/>
          <a:lstStyle/>
          <a:p>
            <a:fld id="{D57F1E4F-1CFF-5643-939E-02111984F565}" type="slidenum">
              <a:rPr lang="en-US" smtClean="0"/>
              <a:t>27</a:t>
            </a:fld>
            <a:endParaRPr lang="en-US" dirty="0"/>
          </a:p>
        </p:txBody>
      </p:sp>
    </p:spTree>
    <p:extLst>
      <p:ext uri="{BB962C8B-B14F-4D97-AF65-F5344CB8AC3E}">
        <p14:creationId xmlns:p14="http://schemas.microsoft.com/office/powerpoint/2010/main" val="34386454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42C29-5DEA-4431-AF9D-8A2A081927C2}"/>
              </a:ext>
            </a:extLst>
          </p:cNvPr>
          <p:cNvSpPr>
            <a:spLocks noGrp="1"/>
          </p:cNvSpPr>
          <p:nvPr>
            <p:ph type="title"/>
          </p:nvPr>
        </p:nvSpPr>
        <p:spPr/>
        <p:txBody>
          <a:bodyPr/>
          <a:lstStyle/>
          <a:p>
            <a:r>
              <a:rPr lang="en-US" dirty="0"/>
              <a:t>Symptoms of PTSD</a:t>
            </a:r>
          </a:p>
        </p:txBody>
      </p:sp>
      <p:sp>
        <p:nvSpPr>
          <p:cNvPr id="3" name="Content Placeholder 2">
            <a:extLst>
              <a:ext uri="{FF2B5EF4-FFF2-40B4-BE49-F238E27FC236}">
                <a16:creationId xmlns:a16="http://schemas.microsoft.com/office/drawing/2014/main" id="{40C4DA6E-FC66-4964-817C-DAA84237D0D8}"/>
              </a:ext>
            </a:extLst>
          </p:cNvPr>
          <p:cNvSpPr>
            <a:spLocks noGrp="1"/>
          </p:cNvSpPr>
          <p:nvPr>
            <p:ph idx="1"/>
          </p:nvPr>
        </p:nvSpPr>
        <p:spPr/>
        <p:txBody>
          <a:bodyPr/>
          <a:lstStyle/>
          <a:p>
            <a:endParaRPr lang="en-US" dirty="0"/>
          </a:p>
          <a:p>
            <a:r>
              <a:rPr lang="en-US" dirty="0"/>
              <a:t>Reliving the event</a:t>
            </a:r>
          </a:p>
          <a:p>
            <a:endParaRPr lang="en-US" dirty="0"/>
          </a:p>
          <a:p>
            <a:r>
              <a:rPr lang="en-US" dirty="0"/>
              <a:t>Avoiding things that remind the person of the event</a:t>
            </a:r>
          </a:p>
          <a:p>
            <a:endParaRPr lang="en-US" dirty="0"/>
          </a:p>
          <a:p>
            <a:r>
              <a:rPr lang="en-US" dirty="0"/>
              <a:t>Having more negative thoughts and feelings than before</a:t>
            </a:r>
          </a:p>
          <a:p>
            <a:endParaRPr lang="en-US" dirty="0"/>
          </a:p>
          <a:p>
            <a:r>
              <a:rPr lang="en-US" dirty="0"/>
              <a:t>Feeling on edge</a:t>
            </a:r>
          </a:p>
        </p:txBody>
      </p:sp>
      <p:sp>
        <p:nvSpPr>
          <p:cNvPr id="4" name="Slide Number Placeholder 3">
            <a:extLst>
              <a:ext uri="{FF2B5EF4-FFF2-40B4-BE49-F238E27FC236}">
                <a16:creationId xmlns:a16="http://schemas.microsoft.com/office/drawing/2014/main" id="{B6EA4696-6833-4712-855B-A3DA3EDE0EDB}"/>
              </a:ext>
            </a:extLst>
          </p:cNvPr>
          <p:cNvSpPr>
            <a:spLocks noGrp="1"/>
          </p:cNvSpPr>
          <p:nvPr>
            <p:ph type="sldNum" sz="quarter" idx="12"/>
          </p:nvPr>
        </p:nvSpPr>
        <p:spPr/>
        <p:txBody>
          <a:bodyPr/>
          <a:lstStyle/>
          <a:p>
            <a:fld id="{D57F1E4F-1CFF-5643-939E-02111984F565}" type="slidenum">
              <a:rPr lang="en-US" smtClean="0"/>
              <a:t>28</a:t>
            </a:fld>
            <a:endParaRPr lang="en-US" dirty="0"/>
          </a:p>
        </p:txBody>
      </p:sp>
    </p:spTree>
    <p:extLst>
      <p:ext uri="{BB962C8B-B14F-4D97-AF65-F5344CB8AC3E}">
        <p14:creationId xmlns:p14="http://schemas.microsoft.com/office/powerpoint/2010/main" val="3550494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DEC1AE-35A0-4D52-9CE1-494C268567A7}"/>
              </a:ext>
            </a:extLst>
          </p:cNvPr>
          <p:cNvPicPr>
            <a:picLocks noChangeAspect="1"/>
          </p:cNvPicPr>
          <p:nvPr/>
        </p:nvPicPr>
        <p:blipFill>
          <a:blip r:embed="rId2"/>
          <a:stretch>
            <a:fillRect/>
          </a:stretch>
        </p:blipFill>
        <p:spPr>
          <a:xfrm>
            <a:off x="0" y="0"/>
            <a:ext cx="12133908" cy="6783572"/>
          </a:xfrm>
          <a:prstGeom prst="rect">
            <a:avLst/>
          </a:prstGeom>
        </p:spPr>
      </p:pic>
      <p:sp>
        <p:nvSpPr>
          <p:cNvPr id="6" name="Rectangle: Rounded Corners 5">
            <a:extLst>
              <a:ext uri="{FF2B5EF4-FFF2-40B4-BE49-F238E27FC236}">
                <a16:creationId xmlns:a16="http://schemas.microsoft.com/office/drawing/2014/main" id="{B592027A-A72C-4667-ABFD-1344E7C30B38}"/>
              </a:ext>
            </a:extLst>
          </p:cNvPr>
          <p:cNvSpPr/>
          <p:nvPr/>
        </p:nvSpPr>
        <p:spPr>
          <a:xfrm>
            <a:off x="6103088" y="574158"/>
            <a:ext cx="3583172" cy="35087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“The emotional numbness… will just tear away all of the relationships in your life, you know, if you don’t learn to unlock them [and] get those emotions out. </a:t>
            </a:r>
          </a:p>
          <a:p>
            <a:endParaRPr lang="en-US" dirty="0"/>
          </a:p>
          <a:p>
            <a:r>
              <a:rPr lang="en-US" dirty="0"/>
              <a:t>	--- Sarah C. Humphries</a:t>
            </a:r>
          </a:p>
          <a:p>
            <a:r>
              <a:rPr lang="en-US" dirty="0"/>
              <a:t>	     US Army (1994-2012)</a:t>
            </a:r>
          </a:p>
        </p:txBody>
      </p:sp>
      <p:sp>
        <p:nvSpPr>
          <p:cNvPr id="2" name="Slide Number Placeholder 1">
            <a:extLst>
              <a:ext uri="{FF2B5EF4-FFF2-40B4-BE49-F238E27FC236}">
                <a16:creationId xmlns:a16="http://schemas.microsoft.com/office/drawing/2014/main" id="{4A784AF5-6076-45E8-ABCF-866CC360CE19}"/>
              </a:ext>
            </a:extLst>
          </p:cNvPr>
          <p:cNvSpPr>
            <a:spLocks noGrp="1"/>
          </p:cNvSpPr>
          <p:nvPr>
            <p:ph type="sldNum" sz="quarter" idx="12"/>
          </p:nvPr>
        </p:nvSpPr>
        <p:spPr/>
        <p:txBody>
          <a:bodyPr/>
          <a:lstStyle/>
          <a:p>
            <a:fld id="{D57F1E4F-1CFF-5643-939E-02111984F565}" type="slidenum">
              <a:rPr lang="en-US" smtClean="0"/>
              <a:t>29</a:t>
            </a:fld>
            <a:endParaRPr lang="en-US" dirty="0"/>
          </a:p>
        </p:txBody>
      </p:sp>
    </p:spTree>
    <p:extLst>
      <p:ext uri="{BB962C8B-B14F-4D97-AF65-F5344CB8AC3E}">
        <p14:creationId xmlns:p14="http://schemas.microsoft.com/office/powerpoint/2010/main" val="35817876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C08A9-E6CB-4A69-BDE7-965B8A860D80}"/>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F490889C-8D56-4B05-9841-24452CFC7A06}"/>
              </a:ext>
            </a:extLst>
          </p:cNvPr>
          <p:cNvSpPr>
            <a:spLocks noGrp="1"/>
          </p:cNvSpPr>
          <p:nvPr>
            <p:ph idx="1"/>
          </p:nvPr>
        </p:nvSpPr>
        <p:spPr/>
        <p:txBody>
          <a:bodyPr>
            <a:normAutofit lnSpcReduction="10000"/>
          </a:bodyPr>
          <a:lstStyle/>
          <a:p>
            <a:r>
              <a:rPr lang="en-US" dirty="0"/>
              <a:t>Participants will be able to identify the unique challenges of homeless Veterans from different wartimes.</a:t>
            </a:r>
          </a:p>
          <a:p>
            <a:endParaRPr lang="en-US" dirty="0"/>
          </a:p>
          <a:p>
            <a:r>
              <a:rPr lang="en-US" dirty="0"/>
              <a:t>Participants will learn the prevalence of suicidality among homeless Veterans.</a:t>
            </a:r>
          </a:p>
          <a:p>
            <a:endParaRPr lang="en-US" dirty="0"/>
          </a:p>
          <a:p>
            <a:r>
              <a:rPr lang="en-US" dirty="0"/>
              <a:t>Participants will be able to identify the symptoms of PTSD and discuss available treatment options for homeless Veterans.</a:t>
            </a:r>
          </a:p>
          <a:p>
            <a:endParaRPr lang="en-US" dirty="0"/>
          </a:p>
          <a:p>
            <a:r>
              <a:rPr lang="en-US" dirty="0"/>
              <a:t>Participants will be able to identify challenges facing female homeless Veterans.</a:t>
            </a:r>
          </a:p>
          <a:p>
            <a:pPr marL="0" indent="0">
              <a:buNone/>
            </a:pPr>
            <a:endParaRPr lang="en-US" dirty="0"/>
          </a:p>
        </p:txBody>
      </p:sp>
      <p:sp>
        <p:nvSpPr>
          <p:cNvPr id="4" name="Slide Number Placeholder 3">
            <a:extLst>
              <a:ext uri="{FF2B5EF4-FFF2-40B4-BE49-F238E27FC236}">
                <a16:creationId xmlns:a16="http://schemas.microsoft.com/office/drawing/2014/main" id="{01C7F43B-2424-4F70-977D-22826272B896}"/>
              </a:ext>
            </a:extLst>
          </p:cNvPr>
          <p:cNvSpPr>
            <a:spLocks noGrp="1"/>
          </p:cNvSpPr>
          <p:nvPr>
            <p:ph type="sldNum" sz="quarter" idx="12"/>
          </p:nvPr>
        </p:nvSpPr>
        <p:spPr/>
        <p:txBody>
          <a:bodyPr/>
          <a:lstStyle/>
          <a:p>
            <a:fld id="{D57F1E4F-1CFF-5643-939E-02111984F565}" type="slidenum">
              <a:rPr lang="en-US" smtClean="0"/>
              <a:t>3</a:t>
            </a:fld>
            <a:endParaRPr lang="en-US" dirty="0"/>
          </a:p>
        </p:txBody>
      </p:sp>
    </p:spTree>
    <p:extLst>
      <p:ext uri="{BB962C8B-B14F-4D97-AF65-F5344CB8AC3E}">
        <p14:creationId xmlns:p14="http://schemas.microsoft.com/office/powerpoint/2010/main" val="2799223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wipe(down)">
                                      <p:cBhvr>
                                        <p:cTn id="25" dur="580">
                                          <p:stCondLst>
                                            <p:cond delay="0"/>
                                          </p:stCondLst>
                                        </p:cTn>
                                        <p:tgtEl>
                                          <p:spTgt spid="3">
                                            <p:txEl>
                                              <p:pRg st="2" end="2"/>
                                            </p:txEl>
                                          </p:spTgt>
                                        </p:tgtEl>
                                      </p:cBhvr>
                                    </p:animEffect>
                                    <p:anim calcmode="lin" valueType="num">
                                      <p:cBhvr>
                                        <p:cTn id="26"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xEl>
                                              <p:pRg st="2" end="2"/>
                                            </p:txEl>
                                          </p:spTgt>
                                        </p:tgtEl>
                                      </p:cBhvr>
                                      <p:to x="100000" y="60000"/>
                                    </p:animScale>
                                    <p:animScale>
                                      <p:cBhvr>
                                        <p:cTn id="32" dur="166" decel="50000">
                                          <p:stCondLst>
                                            <p:cond delay="676"/>
                                          </p:stCondLst>
                                        </p:cTn>
                                        <p:tgtEl>
                                          <p:spTgt spid="3">
                                            <p:txEl>
                                              <p:pRg st="2" end="2"/>
                                            </p:txEl>
                                          </p:spTgt>
                                        </p:tgtEl>
                                      </p:cBhvr>
                                      <p:to x="100000" y="100000"/>
                                    </p:animScale>
                                    <p:animScale>
                                      <p:cBhvr>
                                        <p:cTn id="33" dur="26">
                                          <p:stCondLst>
                                            <p:cond delay="1312"/>
                                          </p:stCondLst>
                                        </p:cTn>
                                        <p:tgtEl>
                                          <p:spTgt spid="3">
                                            <p:txEl>
                                              <p:pRg st="2" end="2"/>
                                            </p:txEl>
                                          </p:spTgt>
                                        </p:tgtEl>
                                      </p:cBhvr>
                                      <p:to x="100000" y="80000"/>
                                    </p:animScale>
                                    <p:animScale>
                                      <p:cBhvr>
                                        <p:cTn id="34" dur="166" decel="50000">
                                          <p:stCondLst>
                                            <p:cond delay="1338"/>
                                          </p:stCondLst>
                                        </p:cTn>
                                        <p:tgtEl>
                                          <p:spTgt spid="3">
                                            <p:txEl>
                                              <p:pRg st="2" end="2"/>
                                            </p:txEl>
                                          </p:spTgt>
                                        </p:tgtEl>
                                      </p:cBhvr>
                                      <p:to x="100000" y="100000"/>
                                    </p:animScale>
                                    <p:animScale>
                                      <p:cBhvr>
                                        <p:cTn id="35" dur="26">
                                          <p:stCondLst>
                                            <p:cond delay="1642"/>
                                          </p:stCondLst>
                                        </p:cTn>
                                        <p:tgtEl>
                                          <p:spTgt spid="3">
                                            <p:txEl>
                                              <p:pRg st="2" end="2"/>
                                            </p:txEl>
                                          </p:spTgt>
                                        </p:tgtEl>
                                      </p:cBhvr>
                                      <p:to x="100000" y="90000"/>
                                    </p:animScale>
                                    <p:animScale>
                                      <p:cBhvr>
                                        <p:cTn id="36" dur="166" decel="50000">
                                          <p:stCondLst>
                                            <p:cond delay="1668"/>
                                          </p:stCondLst>
                                        </p:cTn>
                                        <p:tgtEl>
                                          <p:spTgt spid="3">
                                            <p:txEl>
                                              <p:pRg st="2" end="2"/>
                                            </p:txEl>
                                          </p:spTgt>
                                        </p:tgtEl>
                                      </p:cBhvr>
                                      <p:to x="100000" y="100000"/>
                                    </p:animScale>
                                    <p:animScale>
                                      <p:cBhvr>
                                        <p:cTn id="37" dur="26">
                                          <p:stCondLst>
                                            <p:cond delay="1808"/>
                                          </p:stCondLst>
                                        </p:cTn>
                                        <p:tgtEl>
                                          <p:spTgt spid="3">
                                            <p:txEl>
                                              <p:pRg st="2" end="2"/>
                                            </p:txEl>
                                          </p:spTgt>
                                        </p:tgtEl>
                                      </p:cBhvr>
                                      <p:to x="100000" y="95000"/>
                                    </p:animScale>
                                    <p:animScale>
                                      <p:cBhvr>
                                        <p:cTn id="38" dur="166" decel="50000">
                                          <p:stCondLst>
                                            <p:cond delay="1834"/>
                                          </p:stCondLst>
                                        </p:cTn>
                                        <p:tgtEl>
                                          <p:spTgt spid="3">
                                            <p:txEl>
                                              <p:pRg st="2" end="2"/>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Effect transition="in" filter="wipe(down)">
                                      <p:cBhvr>
                                        <p:cTn id="43" dur="580">
                                          <p:stCondLst>
                                            <p:cond delay="0"/>
                                          </p:stCondLst>
                                        </p:cTn>
                                        <p:tgtEl>
                                          <p:spTgt spid="3">
                                            <p:txEl>
                                              <p:pRg st="4" end="4"/>
                                            </p:txEl>
                                          </p:spTgt>
                                        </p:tgtEl>
                                      </p:cBhvr>
                                    </p:animEffect>
                                    <p:anim calcmode="lin" valueType="num">
                                      <p:cBhvr>
                                        <p:cTn id="44"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3">
                                            <p:txEl>
                                              <p:pRg st="4" end="4"/>
                                            </p:txEl>
                                          </p:spTgt>
                                        </p:tgtEl>
                                      </p:cBhvr>
                                      <p:to x="100000" y="60000"/>
                                    </p:animScale>
                                    <p:animScale>
                                      <p:cBhvr>
                                        <p:cTn id="50" dur="166" decel="50000">
                                          <p:stCondLst>
                                            <p:cond delay="676"/>
                                          </p:stCondLst>
                                        </p:cTn>
                                        <p:tgtEl>
                                          <p:spTgt spid="3">
                                            <p:txEl>
                                              <p:pRg st="4" end="4"/>
                                            </p:txEl>
                                          </p:spTgt>
                                        </p:tgtEl>
                                      </p:cBhvr>
                                      <p:to x="100000" y="100000"/>
                                    </p:animScale>
                                    <p:animScale>
                                      <p:cBhvr>
                                        <p:cTn id="51" dur="26">
                                          <p:stCondLst>
                                            <p:cond delay="1312"/>
                                          </p:stCondLst>
                                        </p:cTn>
                                        <p:tgtEl>
                                          <p:spTgt spid="3">
                                            <p:txEl>
                                              <p:pRg st="4" end="4"/>
                                            </p:txEl>
                                          </p:spTgt>
                                        </p:tgtEl>
                                      </p:cBhvr>
                                      <p:to x="100000" y="80000"/>
                                    </p:animScale>
                                    <p:animScale>
                                      <p:cBhvr>
                                        <p:cTn id="52" dur="166" decel="50000">
                                          <p:stCondLst>
                                            <p:cond delay="1338"/>
                                          </p:stCondLst>
                                        </p:cTn>
                                        <p:tgtEl>
                                          <p:spTgt spid="3">
                                            <p:txEl>
                                              <p:pRg st="4" end="4"/>
                                            </p:txEl>
                                          </p:spTgt>
                                        </p:tgtEl>
                                      </p:cBhvr>
                                      <p:to x="100000" y="100000"/>
                                    </p:animScale>
                                    <p:animScale>
                                      <p:cBhvr>
                                        <p:cTn id="53" dur="26">
                                          <p:stCondLst>
                                            <p:cond delay="1642"/>
                                          </p:stCondLst>
                                        </p:cTn>
                                        <p:tgtEl>
                                          <p:spTgt spid="3">
                                            <p:txEl>
                                              <p:pRg st="4" end="4"/>
                                            </p:txEl>
                                          </p:spTgt>
                                        </p:tgtEl>
                                      </p:cBhvr>
                                      <p:to x="100000" y="90000"/>
                                    </p:animScale>
                                    <p:animScale>
                                      <p:cBhvr>
                                        <p:cTn id="54" dur="166" decel="50000">
                                          <p:stCondLst>
                                            <p:cond delay="1668"/>
                                          </p:stCondLst>
                                        </p:cTn>
                                        <p:tgtEl>
                                          <p:spTgt spid="3">
                                            <p:txEl>
                                              <p:pRg st="4" end="4"/>
                                            </p:txEl>
                                          </p:spTgt>
                                        </p:tgtEl>
                                      </p:cBhvr>
                                      <p:to x="100000" y="100000"/>
                                    </p:animScale>
                                    <p:animScale>
                                      <p:cBhvr>
                                        <p:cTn id="55" dur="26">
                                          <p:stCondLst>
                                            <p:cond delay="1808"/>
                                          </p:stCondLst>
                                        </p:cTn>
                                        <p:tgtEl>
                                          <p:spTgt spid="3">
                                            <p:txEl>
                                              <p:pRg st="4" end="4"/>
                                            </p:txEl>
                                          </p:spTgt>
                                        </p:tgtEl>
                                      </p:cBhvr>
                                      <p:to x="100000" y="95000"/>
                                    </p:animScale>
                                    <p:animScale>
                                      <p:cBhvr>
                                        <p:cTn id="56" dur="166" decel="50000">
                                          <p:stCondLst>
                                            <p:cond delay="1834"/>
                                          </p:stCondLst>
                                        </p:cTn>
                                        <p:tgtEl>
                                          <p:spTgt spid="3">
                                            <p:txEl>
                                              <p:pRg st="4" end="4"/>
                                            </p:txEl>
                                          </p:spTgt>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3">
                                            <p:txEl>
                                              <p:pRg st="6" end="6"/>
                                            </p:txEl>
                                          </p:spTgt>
                                        </p:tgtEl>
                                        <p:attrNameLst>
                                          <p:attrName>style.visibility</p:attrName>
                                        </p:attrNameLst>
                                      </p:cBhvr>
                                      <p:to>
                                        <p:strVal val="visible"/>
                                      </p:to>
                                    </p:set>
                                    <p:animEffect transition="in" filter="wipe(down)">
                                      <p:cBhvr>
                                        <p:cTn id="61" dur="580">
                                          <p:stCondLst>
                                            <p:cond delay="0"/>
                                          </p:stCondLst>
                                        </p:cTn>
                                        <p:tgtEl>
                                          <p:spTgt spid="3">
                                            <p:txEl>
                                              <p:pRg st="6" end="6"/>
                                            </p:txEl>
                                          </p:spTgt>
                                        </p:tgtEl>
                                      </p:cBhvr>
                                    </p:animEffect>
                                    <p:anim calcmode="lin" valueType="num">
                                      <p:cBhvr>
                                        <p:cTn id="62" dur="1822" tmFilter="0,0; 0.14,0.36; 0.43,0.73; 0.71,0.91; 1.0,1.0">
                                          <p:stCondLst>
                                            <p:cond delay="0"/>
                                          </p:stCondLst>
                                        </p:cTn>
                                        <p:tgtEl>
                                          <p:spTgt spid="3">
                                            <p:txEl>
                                              <p:pRg st="6" end="6"/>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3">
                                            <p:txEl>
                                              <p:pRg st="6" end="6"/>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3">
                                            <p:txEl>
                                              <p:pRg st="6" end="6"/>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3">
                                            <p:txEl>
                                              <p:pRg st="6" end="6"/>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3">
                                            <p:txEl>
                                              <p:pRg st="6" end="6"/>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3">
                                            <p:txEl>
                                              <p:pRg st="6" end="6"/>
                                            </p:txEl>
                                          </p:spTgt>
                                        </p:tgtEl>
                                      </p:cBhvr>
                                      <p:to x="100000" y="60000"/>
                                    </p:animScale>
                                    <p:animScale>
                                      <p:cBhvr>
                                        <p:cTn id="68" dur="166" decel="50000">
                                          <p:stCondLst>
                                            <p:cond delay="676"/>
                                          </p:stCondLst>
                                        </p:cTn>
                                        <p:tgtEl>
                                          <p:spTgt spid="3">
                                            <p:txEl>
                                              <p:pRg st="6" end="6"/>
                                            </p:txEl>
                                          </p:spTgt>
                                        </p:tgtEl>
                                      </p:cBhvr>
                                      <p:to x="100000" y="100000"/>
                                    </p:animScale>
                                    <p:animScale>
                                      <p:cBhvr>
                                        <p:cTn id="69" dur="26">
                                          <p:stCondLst>
                                            <p:cond delay="1312"/>
                                          </p:stCondLst>
                                        </p:cTn>
                                        <p:tgtEl>
                                          <p:spTgt spid="3">
                                            <p:txEl>
                                              <p:pRg st="6" end="6"/>
                                            </p:txEl>
                                          </p:spTgt>
                                        </p:tgtEl>
                                      </p:cBhvr>
                                      <p:to x="100000" y="80000"/>
                                    </p:animScale>
                                    <p:animScale>
                                      <p:cBhvr>
                                        <p:cTn id="70" dur="166" decel="50000">
                                          <p:stCondLst>
                                            <p:cond delay="1338"/>
                                          </p:stCondLst>
                                        </p:cTn>
                                        <p:tgtEl>
                                          <p:spTgt spid="3">
                                            <p:txEl>
                                              <p:pRg st="6" end="6"/>
                                            </p:txEl>
                                          </p:spTgt>
                                        </p:tgtEl>
                                      </p:cBhvr>
                                      <p:to x="100000" y="100000"/>
                                    </p:animScale>
                                    <p:animScale>
                                      <p:cBhvr>
                                        <p:cTn id="71" dur="26">
                                          <p:stCondLst>
                                            <p:cond delay="1642"/>
                                          </p:stCondLst>
                                        </p:cTn>
                                        <p:tgtEl>
                                          <p:spTgt spid="3">
                                            <p:txEl>
                                              <p:pRg st="6" end="6"/>
                                            </p:txEl>
                                          </p:spTgt>
                                        </p:tgtEl>
                                      </p:cBhvr>
                                      <p:to x="100000" y="90000"/>
                                    </p:animScale>
                                    <p:animScale>
                                      <p:cBhvr>
                                        <p:cTn id="72" dur="166" decel="50000">
                                          <p:stCondLst>
                                            <p:cond delay="1668"/>
                                          </p:stCondLst>
                                        </p:cTn>
                                        <p:tgtEl>
                                          <p:spTgt spid="3">
                                            <p:txEl>
                                              <p:pRg st="6" end="6"/>
                                            </p:txEl>
                                          </p:spTgt>
                                        </p:tgtEl>
                                      </p:cBhvr>
                                      <p:to x="100000" y="100000"/>
                                    </p:animScale>
                                    <p:animScale>
                                      <p:cBhvr>
                                        <p:cTn id="73" dur="26">
                                          <p:stCondLst>
                                            <p:cond delay="1808"/>
                                          </p:stCondLst>
                                        </p:cTn>
                                        <p:tgtEl>
                                          <p:spTgt spid="3">
                                            <p:txEl>
                                              <p:pRg st="6" end="6"/>
                                            </p:txEl>
                                          </p:spTgt>
                                        </p:tgtEl>
                                      </p:cBhvr>
                                      <p:to x="100000" y="95000"/>
                                    </p:animScale>
                                    <p:animScale>
                                      <p:cBhvr>
                                        <p:cTn id="74" dur="166" decel="50000">
                                          <p:stCondLst>
                                            <p:cond delay="1834"/>
                                          </p:stCondLst>
                                        </p:cTn>
                                        <p:tgtEl>
                                          <p:spTgt spid="3">
                                            <p:txEl>
                                              <p:pRg st="6" end="6"/>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7A11ADB-7F7D-4FC7-BCA2-5838CC9FBD9E}"/>
              </a:ext>
            </a:extLst>
          </p:cNvPr>
          <p:cNvPicPr>
            <a:picLocks noChangeAspect="1"/>
          </p:cNvPicPr>
          <p:nvPr/>
        </p:nvPicPr>
        <p:blipFill>
          <a:blip r:embed="rId2"/>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D8DC8C2E-2172-4DB3-B4AC-948B3EF599AB}"/>
              </a:ext>
            </a:extLst>
          </p:cNvPr>
          <p:cNvSpPr/>
          <p:nvPr/>
        </p:nvSpPr>
        <p:spPr>
          <a:xfrm>
            <a:off x="8250865" y="1286540"/>
            <a:ext cx="3466214" cy="477401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“Even just falling asleep was tough.  The minute I would start dozing off I would get a surge of adrenaline or anxiety, and would wake up.  And even when I did fall asleep, I would wake up with night terrors or sweats.”</a:t>
            </a:r>
          </a:p>
          <a:p>
            <a:endParaRPr lang="en-US" dirty="0"/>
          </a:p>
          <a:p>
            <a:r>
              <a:rPr lang="en-US" dirty="0"/>
              <a:t>          -- Stacy L. Pearsall</a:t>
            </a:r>
          </a:p>
          <a:p>
            <a:r>
              <a:rPr lang="en-US" dirty="0"/>
              <a:t>    US Air Force (1998-2008)</a:t>
            </a:r>
          </a:p>
        </p:txBody>
      </p:sp>
      <p:sp>
        <p:nvSpPr>
          <p:cNvPr id="4" name="Slide Number Placeholder 3">
            <a:extLst>
              <a:ext uri="{FF2B5EF4-FFF2-40B4-BE49-F238E27FC236}">
                <a16:creationId xmlns:a16="http://schemas.microsoft.com/office/drawing/2014/main" id="{39079F5F-2B69-4976-86D1-47228696E302}"/>
              </a:ext>
            </a:extLst>
          </p:cNvPr>
          <p:cNvSpPr>
            <a:spLocks noGrp="1"/>
          </p:cNvSpPr>
          <p:nvPr>
            <p:ph type="sldNum" sz="quarter" idx="12"/>
          </p:nvPr>
        </p:nvSpPr>
        <p:spPr/>
        <p:txBody>
          <a:bodyPr/>
          <a:lstStyle/>
          <a:p>
            <a:fld id="{D57F1E4F-1CFF-5643-939E-02111984F565}" type="slidenum">
              <a:rPr lang="en-US" smtClean="0"/>
              <a:t>30</a:t>
            </a:fld>
            <a:endParaRPr lang="en-US" dirty="0"/>
          </a:p>
        </p:txBody>
      </p:sp>
    </p:spTree>
    <p:extLst>
      <p:ext uri="{BB962C8B-B14F-4D97-AF65-F5344CB8AC3E}">
        <p14:creationId xmlns:p14="http://schemas.microsoft.com/office/powerpoint/2010/main" val="24539128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652EF-0E49-4131-BE7C-B719CB8F7B77}"/>
              </a:ext>
            </a:extLst>
          </p:cNvPr>
          <p:cNvSpPr>
            <a:spLocks noGrp="1"/>
          </p:cNvSpPr>
          <p:nvPr>
            <p:ph type="title"/>
          </p:nvPr>
        </p:nvSpPr>
        <p:spPr/>
        <p:txBody>
          <a:bodyPr/>
          <a:lstStyle/>
          <a:p>
            <a:r>
              <a:rPr lang="en-US" dirty="0"/>
              <a:t>PTSD Treatment Modalities</a:t>
            </a:r>
          </a:p>
        </p:txBody>
      </p:sp>
      <p:sp>
        <p:nvSpPr>
          <p:cNvPr id="3" name="Content Placeholder 2">
            <a:extLst>
              <a:ext uri="{FF2B5EF4-FFF2-40B4-BE49-F238E27FC236}">
                <a16:creationId xmlns:a16="http://schemas.microsoft.com/office/drawing/2014/main" id="{BA521BD5-B2F5-495F-B44C-755C1CA5E5D7}"/>
              </a:ext>
            </a:extLst>
          </p:cNvPr>
          <p:cNvSpPr>
            <a:spLocks noGrp="1"/>
          </p:cNvSpPr>
          <p:nvPr>
            <p:ph idx="1"/>
          </p:nvPr>
        </p:nvSpPr>
        <p:spPr/>
        <p:txBody>
          <a:bodyPr/>
          <a:lstStyle/>
          <a:p>
            <a:r>
              <a:rPr lang="en-US" dirty="0"/>
              <a:t>Trauma-focused Psychotherapies</a:t>
            </a:r>
          </a:p>
          <a:p>
            <a:pPr marL="0" indent="0">
              <a:buNone/>
            </a:pPr>
            <a:endParaRPr lang="en-US" dirty="0"/>
          </a:p>
          <a:p>
            <a:r>
              <a:rPr lang="en-US" dirty="0"/>
              <a:t>Prolonged Exposure Therapy (PE)</a:t>
            </a:r>
          </a:p>
          <a:p>
            <a:pPr marL="0" indent="0">
              <a:buNone/>
            </a:pPr>
            <a:endParaRPr lang="en-US" dirty="0"/>
          </a:p>
          <a:p>
            <a:r>
              <a:rPr lang="en-US" dirty="0"/>
              <a:t>Cognitive Processing Therapy (CPT)</a:t>
            </a:r>
          </a:p>
          <a:p>
            <a:pPr marL="0" indent="0">
              <a:buNone/>
            </a:pPr>
            <a:endParaRPr lang="en-US" dirty="0"/>
          </a:p>
          <a:p>
            <a:r>
              <a:rPr lang="en-US" dirty="0"/>
              <a:t>Eye Movement Desensitization and Reprocessing (EMDR)</a:t>
            </a:r>
          </a:p>
        </p:txBody>
      </p:sp>
      <p:sp>
        <p:nvSpPr>
          <p:cNvPr id="4" name="Slide Number Placeholder 3">
            <a:extLst>
              <a:ext uri="{FF2B5EF4-FFF2-40B4-BE49-F238E27FC236}">
                <a16:creationId xmlns:a16="http://schemas.microsoft.com/office/drawing/2014/main" id="{80E4B8C9-A741-448A-9632-12C36A5D2149}"/>
              </a:ext>
            </a:extLst>
          </p:cNvPr>
          <p:cNvSpPr>
            <a:spLocks noGrp="1"/>
          </p:cNvSpPr>
          <p:nvPr>
            <p:ph type="sldNum" sz="quarter" idx="12"/>
          </p:nvPr>
        </p:nvSpPr>
        <p:spPr/>
        <p:txBody>
          <a:bodyPr/>
          <a:lstStyle/>
          <a:p>
            <a:fld id="{D57F1E4F-1CFF-5643-939E-02111984F565}" type="slidenum">
              <a:rPr lang="en-US" smtClean="0"/>
              <a:t>31</a:t>
            </a:fld>
            <a:endParaRPr lang="en-US" dirty="0"/>
          </a:p>
        </p:txBody>
      </p:sp>
    </p:spTree>
    <p:extLst>
      <p:ext uri="{BB962C8B-B14F-4D97-AF65-F5344CB8AC3E}">
        <p14:creationId xmlns:p14="http://schemas.microsoft.com/office/powerpoint/2010/main" val="1849134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F87E17-245D-4308-8C2B-CDE0A98DF127}"/>
              </a:ext>
            </a:extLst>
          </p:cNvPr>
          <p:cNvPicPr>
            <a:picLocks noChangeAspect="1"/>
          </p:cNvPicPr>
          <p:nvPr/>
        </p:nvPicPr>
        <p:blipFill>
          <a:blip r:embed="rId2"/>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532542C5-FB76-4D83-A9DD-7B545E72E13D}"/>
              </a:ext>
            </a:extLst>
          </p:cNvPr>
          <p:cNvSpPr/>
          <p:nvPr/>
        </p:nvSpPr>
        <p:spPr>
          <a:xfrm>
            <a:off x="5433236" y="1158949"/>
            <a:ext cx="6422065" cy="32216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“When you can walk through it with a trained professional – and that doesn’t mean your buddy or your buddies that went through it with you – they have a way of making you look at it from all the angles, not just the one perception that you have.”</a:t>
            </a:r>
          </a:p>
          <a:p>
            <a:pPr algn="ctr"/>
            <a:endParaRPr lang="en-US" dirty="0"/>
          </a:p>
          <a:p>
            <a:pPr algn="ctr"/>
            <a:r>
              <a:rPr lang="en-US" dirty="0"/>
              <a:t>		                		--- Reedy Hopkins</a:t>
            </a:r>
          </a:p>
          <a:p>
            <a:pPr algn="ctr"/>
            <a:r>
              <a:rPr lang="en-US" dirty="0"/>
              <a:t>                              US Air Force (1983 – 2011)</a:t>
            </a:r>
          </a:p>
        </p:txBody>
      </p:sp>
      <p:sp>
        <p:nvSpPr>
          <p:cNvPr id="4" name="Slide Number Placeholder 3">
            <a:extLst>
              <a:ext uri="{FF2B5EF4-FFF2-40B4-BE49-F238E27FC236}">
                <a16:creationId xmlns:a16="http://schemas.microsoft.com/office/drawing/2014/main" id="{0CE8C411-2E5F-408D-A4CD-1B46FEAE9173}"/>
              </a:ext>
            </a:extLst>
          </p:cNvPr>
          <p:cNvSpPr>
            <a:spLocks noGrp="1"/>
          </p:cNvSpPr>
          <p:nvPr>
            <p:ph type="sldNum" sz="quarter" idx="12"/>
          </p:nvPr>
        </p:nvSpPr>
        <p:spPr/>
        <p:txBody>
          <a:bodyPr/>
          <a:lstStyle/>
          <a:p>
            <a:fld id="{D57F1E4F-1CFF-5643-939E-02111984F565}" type="slidenum">
              <a:rPr lang="en-US" smtClean="0"/>
              <a:t>32</a:t>
            </a:fld>
            <a:endParaRPr lang="en-US" dirty="0"/>
          </a:p>
        </p:txBody>
      </p:sp>
    </p:spTree>
    <p:extLst>
      <p:ext uri="{BB962C8B-B14F-4D97-AF65-F5344CB8AC3E}">
        <p14:creationId xmlns:p14="http://schemas.microsoft.com/office/powerpoint/2010/main" val="35810069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24945DE1-8CAD-457E-9129-D6621E17E677}"/>
              </a:ext>
            </a:extLst>
          </p:cNvPr>
          <p:cNvSpPr/>
          <p:nvPr/>
        </p:nvSpPr>
        <p:spPr>
          <a:xfrm>
            <a:off x="2810312" y="2332139"/>
            <a:ext cx="5847126" cy="26089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Suicide and Veteran Homelessness</a:t>
            </a:r>
          </a:p>
        </p:txBody>
      </p:sp>
      <p:sp>
        <p:nvSpPr>
          <p:cNvPr id="4" name="Slide Number Placeholder 3">
            <a:extLst>
              <a:ext uri="{FF2B5EF4-FFF2-40B4-BE49-F238E27FC236}">
                <a16:creationId xmlns:a16="http://schemas.microsoft.com/office/drawing/2014/main" id="{8D586E78-4679-461D-8920-74E2BBF42753}"/>
              </a:ext>
            </a:extLst>
          </p:cNvPr>
          <p:cNvSpPr>
            <a:spLocks noGrp="1"/>
          </p:cNvSpPr>
          <p:nvPr>
            <p:ph type="sldNum" sz="quarter" idx="12"/>
          </p:nvPr>
        </p:nvSpPr>
        <p:spPr/>
        <p:txBody>
          <a:bodyPr/>
          <a:lstStyle/>
          <a:p>
            <a:fld id="{D57F1E4F-1CFF-5643-939E-02111984F565}" type="slidenum">
              <a:rPr lang="en-US" smtClean="0"/>
              <a:t>33</a:t>
            </a:fld>
            <a:endParaRPr lang="en-US" dirty="0"/>
          </a:p>
        </p:txBody>
      </p:sp>
    </p:spTree>
    <p:extLst>
      <p:ext uri="{BB962C8B-B14F-4D97-AF65-F5344CB8AC3E}">
        <p14:creationId xmlns:p14="http://schemas.microsoft.com/office/powerpoint/2010/main" val="23742618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11D6B-C74E-4F92-BA23-3458840FD3DC}"/>
              </a:ext>
            </a:extLst>
          </p:cNvPr>
          <p:cNvSpPr>
            <a:spLocks noGrp="1"/>
          </p:cNvSpPr>
          <p:nvPr>
            <p:ph type="title"/>
          </p:nvPr>
        </p:nvSpPr>
        <p:spPr/>
        <p:txBody>
          <a:bodyPr/>
          <a:lstStyle/>
          <a:p>
            <a:r>
              <a:rPr lang="en-US" dirty="0"/>
              <a:t>Suicide Among Veterans</a:t>
            </a:r>
          </a:p>
        </p:txBody>
      </p:sp>
      <p:sp>
        <p:nvSpPr>
          <p:cNvPr id="3" name="Content Placeholder 2">
            <a:extLst>
              <a:ext uri="{FF2B5EF4-FFF2-40B4-BE49-F238E27FC236}">
                <a16:creationId xmlns:a16="http://schemas.microsoft.com/office/drawing/2014/main" id="{6E44BE43-AF45-458D-B302-4FA610F76601}"/>
              </a:ext>
            </a:extLst>
          </p:cNvPr>
          <p:cNvSpPr>
            <a:spLocks noGrp="1"/>
          </p:cNvSpPr>
          <p:nvPr>
            <p:ph idx="1"/>
          </p:nvPr>
        </p:nvSpPr>
        <p:spPr/>
        <p:txBody>
          <a:bodyPr/>
          <a:lstStyle/>
          <a:p>
            <a:r>
              <a:rPr lang="en-US" dirty="0"/>
              <a:t>20 Veterans commit suicide each day but only six of them have touched the VA health system</a:t>
            </a:r>
          </a:p>
          <a:p>
            <a:r>
              <a:rPr lang="en-US" dirty="0"/>
              <a:t>65% of Veteran suicides are among people age 50 or older and 67% of Veteran suicides are a result of firearm injury </a:t>
            </a:r>
          </a:p>
          <a:p>
            <a:r>
              <a:rPr lang="en-US" dirty="0"/>
              <a:t>Only about 30% of all Veterans (6 million) use VA health care </a:t>
            </a:r>
          </a:p>
          <a:p>
            <a:r>
              <a:rPr lang="en-US" dirty="0"/>
              <a:t>Suicide among Veterans is 22% higher than the general population</a:t>
            </a:r>
          </a:p>
          <a:p>
            <a:r>
              <a:rPr lang="en-US" dirty="0"/>
              <a:t>The suicide rate among Veterans with homelessness in the past year was 81.0 per 100,000 as compared to Veterans without recent history of homelessness with a rate of 35.8 suicides per 100,000</a:t>
            </a:r>
          </a:p>
        </p:txBody>
      </p:sp>
      <p:sp>
        <p:nvSpPr>
          <p:cNvPr id="4" name="Slide Number Placeholder 3">
            <a:extLst>
              <a:ext uri="{FF2B5EF4-FFF2-40B4-BE49-F238E27FC236}">
                <a16:creationId xmlns:a16="http://schemas.microsoft.com/office/drawing/2014/main" id="{0177869F-0BF5-4D39-82E4-4546A7E5AFF4}"/>
              </a:ext>
            </a:extLst>
          </p:cNvPr>
          <p:cNvSpPr>
            <a:spLocks noGrp="1"/>
          </p:cNvSpPr>
          <p:nvPr>
            <p:ph type="sldNum" sz="quarter" idx="12"/>
          </p:nvPr>
        </p:nvSpPr>
        <p:spPr/>
        <p:txBody>
          <a:bodyPr/>
          <a:lstStyle/>
          <a:p>
            <a:fld id="{D57F1E4F-1CFF-5643-939E-02111984F565}" type="slidenum">
              <a:rPr lang="en-US" smtClean="0"/>
              <a:t>34</a:t>
            </a:fld>
            <a:endParaRPr lang="en-US" dirty="0"/>
          </a:p>
        </p:txBody>
      </p:sp>
    </p:spTree>
    <p:extLst>
      <p:ext uri="{BB962C8B-B14F-4D97-AF65-F5344CB8AC3E}">
        <p14:creationId xmlns:p14="http://schemas.microsoft.com/office/powerpoint/2010/main" val="325555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196BF-A442-4376-87C3-9EAFE2765E44}"/>
              </a:ext>
            </a:extLst>
          </p:cNvPr>
          <p:cNvSpPr>
            <a:spLocks noGrp="1"/>
          </p:cNvSpPr>
          <p:nvPr>
            <p:ph type="title"/>
          </p:nvPr>
        </p:nvSpPr>
        <p:spPr/>
        <p:txBody>
          <a:bodyPr/>
          <a:lstStyle/>
          <a:p>
            <a:r>
              <a:rPr lang="en-US" dirty="0"/>
              <a:t>Suicides Among Homeless Veterans</a:t>
            </a:r>
          </a:p>
        </p:txBody>
      </p:sp>
      <p:sp>
        <p:nvSpPr>
          <p:cNvPr id="3" name="Content Placeholder 2">
            <a:extLst>
              <a:ext uri="{FF2B5EF4-FFF2-40B4-BE49-F238E27FC236}">
                <a16:creationId xmlns:a16="http://schemas.microsoft.com/office/drawing/2014/main" id="{73C77AB7-8533-4521-AF81-B7BD936ECF8B}"/>
              </a:ext>
            </a:extLst>
          </p:cNvPr>
          <p:cNvSpPr>
            <a:spLocks noGrp="1"/>
          </p:cNvSpPr>
          <p:nvPr>
            <p:ph idx="1"/>
          </p:nvPr>
        </p:nvSpPr>
        <p:spPr/>
        <p:txBody>
          <a:bodyPr/>
          <a:lstStyle/>
          <a:p>
            <a:endParaRPr lang="en-US" dirty="0"/>
          </a:p>
          <a:p>
            <a:r>
              <a:rPr lang="en-US" dirty="0"/>
              <a:t>The suicide rate among Veterans with homelessness in the past year was 81.0 per 100,000 as compared to Veterans without recent history of homelessness with a rate of 35.8 suicides per 100,000. </a:t>
            </a:r>
          </a:p>
          <a:p>
            <a:r>
              <a:rPr lang="en-US" dirty="0"/>
              <a:t>Nearly a third (29.3%) of Veterans receiving care for suicidality showed evidence of homelessness.</a:t>
            </a:r>
          </a:p>
          <a:p>
            <a:r>
              <a:rPr lang="en-US" dirty="0"/>
              <a:t>There is sufficient evidence that exists to suggest that homelessness is a risk factor for suicide, suicide attempt, and suicidal ideation.  </a:t>
            </a:r>
          </a:p>
          <a:p>
            <a:pPr marL="0" indent="0">
              <a:buNone/>
            </a:pPr>
            <a:endParaRPr lang="en-US" dirty="0"/>
          </a:p>
        </p:txBody>
      </p:sp>
      <p:sp>
        <p:nvSpPr>
          <p:cNvPr id="4" name="Slide Number Placeholder 3">
            <a:extLst>
              <a:ext uri="{FF2B5EF4-FFF2-40B4-BE49-F238E27FC236}">
                <a16:creationId xmlns:a16="http://schemas.microsoft.com/office/drawing/2014/main" id="{8055A90A-5405-43A2-8B86-85C710EC9A9B}"/>
              </a:ext>
            </a:extLst>
          </p:cNvPr>
          <p:cNvSpPr>
            <a:spLocks noGrp="1"/>
          </p:cNvSpPr>
          <p:nvPr>
            <p:ph type="sldNum" sz="quarter" idx="12"/>
          </p:nvPr>
        </p:nvSpPr>
        <p:spPr/>
        <p:txBody>
          <a:bodyPr/>
          <a:lstStyle/>
          <a:p>
            <a:fld id="{D57F1E4F-1CFF-5643-939E-02111984F565}" type="slidenum">
              <a:rPr lang="en-US" smtClean="0"/>
              <a:t>35</a:t>
            </a:fld>
            <a:endParaRPr lang="en-US" dirty="0"/>
          </a:p>
        </p:txBody>
      </p:sp>
    </p:spTree>
    <p:extLst>
      <p:ext uri="{BB962C8B-B14F-4D97-AF65-F5344CB8AC3E}">
        <p14:creationId xmlns:p14="http://schemas.microsoft.com/office/powerpoint/2010/main" val="3714558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arn(inVertical)">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8B7F07-78B8-4676-8AA0-A5ACD5BD1F69}"/>
              </a:ext>
            </a:extLst>
          </p:cNvPr>
          <p:cNvPicPr>
            <a:picLocks noChangeAspect="1"/>
          </p:cNvPicPr>
          <p:nvPr/>
        </p:nvPicPr>
        <p:blipFill>
          <a:blip r:embed="rId2"/>
          <a:stretch>
            <a:fillRect/>
          </a:stretch>
        </p:blipFill>
        <p:spPr>
          <a:xfrm>
            <a:off x="2047875" y="1104900"/>
            <a:ext cx="8096250" cy="4648200"/>
          </a:xfrm>
          <a:prstGeom prst="rect">
            <a:avLst/>
          </a:prstGeom>
        </p:spPr>
      </p:pic>
      <p:sp>
        <p:nvSpPr>
          <p:cNvPr id="3" name="Slide Number Placeholder 2">
            <a:extLst>
              <a:ext uri="{FF2B5EF4-FFF2-40B4-BE49-F238E27FC236}">
                <a16:creationId xmlns:a16="http://schemas.microsoft.com/office/drawing/2014/main" id="{B7EFD629-099C-4957-A546-111A7D0C26E9}"/>
              </a:ext>
            </a:extLst>
          </p:cNvPr>
          <p:cNvSpPr>
            <a:spLocks noGrp="1"/>
          </p:cNvSpPr>
          <p:nvPr>
            <p:ph type="sldNum" sz="quarter" idx="12"/>
          </p:nvPr>
        </p:nvSpPr>
        <p:spPr/>
        <p:txBody>
          <a:bodyPr/>
          <a:lstStyle/>
          <a:p>
            <a:fld id="{D57F1E4F-1CFF-5643-939E-02111984F565}" type="slidenum">
              <a:rPr lang="en-US" smtClean="0"/>
              <a:t>36</a:t>
            </a:fld>
            <a:endParaRPr lang="en-US" dirty="0"/>
          </a:p>
        </p:txBody>
      </p:sp>
    </p:spTree>
    <p:extLst>
      <p:ext uri="{BB962C8B-B14F-4D97-AF65-F5344CB8AC3E}">
        <p14:creationId xmlns:p14="http://schemas.microsoft.com/office/powerpoint/2010/main" val="25440677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8F444-6364-402B-82DD-258D1827797C}"/>
              </a:ext>
            </a:extLst>
          </p:cNvPr>
          <p:cNvSpPr>
            <a:spLocks noGrp="1"/>
          </p:cNvSpPr>
          <p:nvPr>
            <p:ph type="title"/>
          </p:nvPr>
        </p:nvSpPr>
        <p:spPr/>
        <p:txBody>
          <a:bodyPr/>
          <a:lstStyle/>
          <a:p>
            <a:r>
              <a:rPr lang="en-US" dirty="0"/>
              <a:t>Suicide and Homeless Veterans</a:t>
            </a:r>
          </a:p>
        </p:txBody>
      </p:sp>
      <p:sp>
        <p:nvSpPr>
          <p:cNvPr id="3" name="Content Placeholder 2">
            <a:extLst>
              <a:ext uri="{FF2B5EF4-FFF2-40B4-BE49-F238E27FC236}">
                <a16:creationId xmlns:a16="http://schemas.microsoft.com/office/drawing/2014/main" id="{57EB5B50-16AE-4036-AD18-9B8E48DC2364}"/>
              </a:ext>
            </a:extLst>
          </p:cNvPr>
          <p:cNvSpPr>
            <a:spLocks noGrp="1"/>
          </p:cNvSpPr>
          <p:nvPr>
            <p:ph idx="1"/>
          </p:nvPr>
        </p:nvSpPr>
        <p:spPr/>
        <p:txBody>
          <a:bodyPr/>
          <a:lstStyle/>
          <a:p>
            <a:r>
              <a:rPr lang="en-US" dirty="0"/>
              <a:t>Warning Signs</a:t>
            </a:r>
          </a:p>
          <a:p>
            <a:pPr lvl="1"/>
            <a:endParaRPr lang="en-US" dirty="0"/>
          </a:p>
          <a:p>
            <a:pPr lvl="1"/>
            <a:r>
              <a:rPr lang="en-US" dirty="0"/>
              <a:t>Hopelessness; feeling like there’s no way out</a:t>
            </a:r>
          </a:p>
          <a:p>
            <a:pPr lvl="1"/>
            <a:r>
              <a:rPr lang="en-US" dirty="0"/>
              <a:t>Anxiety, agitation, sleeplessness, or mood swings</a:t>
            </a:r>
          </a:p>
          <a:p>
            <a:pPr lvl="1"/>
            <a:r>
              <a:rPr lang="en-US" dirty="0"/>
              <a:t>Feeling like there is no reason to live</a:t>
            </a:r>
          </a:p>
          <a:p>
            <a:pPr lvl="1"/>
            <a:r>
              <a:rPr lang="en-US" dirty="0"/>
              <a:t>Rage or anger</a:t>
            </a:r>
          </a:p>
          <a:p>
            <a:pPr lvl="1"/>
            <a:r>
              <a:rPr lang="en-US" dirty="0"/>
              <a:t>Engaging in risky activities without thinking</a:t>
            </a:r>
          </a:p>
          <a:p>
            <a:pPr lvl="1"/>
            <a:r>
              <a:rPr lang="en-US" dirty="0"/>
              <a:t>Increasing alcohol or drug misuse</a:t>
            </a:r>
          </a:p>
          <a:p>
            <a:pPr lvl="1"/>
            <a:r>
              <a:rPr lang="en-US" dirty="0"/>
              <a:t>Withdrawing from family and friends</a:t>
            </a:r>
          </a:p>
        </p:txBody>
      </p:sp>
      <p:sp>
        <p:nvSpPr>
          <p:cNvPr id="4" name="Slide Number Placeholder 3">
            <a:extLst>
              <a:ext uri="{FF2B5EF4-FFF2-40B4-BE49-F238E27FC236}">
                <a16:creationId xmlns:a16="http://schemas.microsoft.com/office/drawing/2014/main" id="{1A43E5C3-14A2-4911-B225-F94950089433}"/>
              </a:ext>
            </a:extLst>
          </p:cNvPr>
          <p:cNvSpPr>
            <a:spLocks noGrp="1"/>
          </p:cNvSpPr>
          <p:nvPr>
            <p:ph type="sldNum" sz="quarter" idx="12"/>
          </p:nvPr>
        </p:nvSpPr>
        <p:spPr/>
        <p:txBody>
          <a:bodyPr/>
          <a:lstStyle/>
          <a:p>
            <a:fld id="{D57F1E4F-1CFF-5643-939E-02111984F565}" type="slidenum">
              <a:rPr lang="en-US" smtClean="0"/>
              <a:t>37</a:t>
            </a:fld>
            <a:endParaRPr lang="en-US" dirty="0"/>
          </a:p>
        </p:txBody>
      </p:sp>
    </p:spTree>
    <p:extLst>
      <p:ext uri="{BB962C8B-B14F-4D97-AF65-F5344CB8AC3E}">
        <p14:creationId xmlns:p14="http://schemas.microsoft.com/office/powerpoint/2010/main" val="2007240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anim calcmode="lin" valueType="num">
                                      <p:cBhvr>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1000"/>
                                        <p:tgtEl>
                                          <p:spTgt spid="3">
                                            <p:txEl>
                                              <p:pRg st="3" end="3"/>
                                            </p:txEl>
                                          </p:spTgt>
                                        </p:tgtEl>
                                      </p:cBhvr>
                                    </p:animEffect>
                                    <p:anim calcmode="lin" valueType="num">
                                      <p:cBhvr>
                                        <p:cTn id="1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1000"/>
                                        <p:tgtEl>
                                          <p:spTgt spid="3">
                                            <p:txEl>
                                              <p:pRg st="4" end="4"/>
                                            </p:txEl>
                                          </p:spTgt>
                                        </p:tgtEl>
                                      </p:cBhvr>
                                    </p:animEffect>
                                    <p:anim calcmode="lin" valueType="num">
                                      <p:cBhvr>
                                        <p:cTn id="2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1000"/>
                                        <p:tgtEl>
                                          <p:spTgt spid="3">
                                            <p:txEl>
                                              <p:pRg st="5" end="5"/>
                                            </p:txEl>
                                          </p:spTgt>
                                        </p:tgtEl>
                                      </p:cBhvr>
                                    </p:animEffect>
                                    <p:anim calcmode="lin" valueType="num">
                                      <p:cBhvr>
                                        <p:cTn id="2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1000"/>
                                        <p:tgtEl>
                                          <p:spTgt spid="3">
                                            <p:txEl>
                                              <p:pRg st="6" end="6"/>
                                            </p:txEl>
                                          </p:spTgt>
                                        </p:tgtEl>
                                      </p:cBhvr>
                                    </p:animEffect>
                                    <p:anim calcmode="lin" valueType="num">
                                      <p:cBhvr>
                                        <p:cTn id="3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6" end="6"/>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1000"/>
                                        <p:tgtEl>
                                          <p:spTgt spid="3">
                                            <p:txEl>
                                              <p:pRg st="7" end="7"/>
                                            </p:txEl>
                                          </p:spTgt>
                                        </p:tgtEl>
                                      </p:cBhvr>
                                    </p:animEffect>
                                    <p:anim calcmode="lin" valueType="num">
                                      <p:cBhvr>
                                        <p:cTn id="3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1000"/>
                                        <p:tgtEl>
                                          <p:spTgt spid="3">
                                            <p:txEl>
                                              <p:pRg st="8" end="8"/>
                                            </p:txEl>
                                          </p:spTgt>
                                        </p:tgtEl>
                                      </p:cBhvr>
                                    </p:animEffect>
                                    <p:anim calcmode="lin" valueType="num">
                                      <p:cBhvr>
                                        <p:cTn id="43"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15B9A-B387-4AC2-A598-C07ECDD4A30E}"/>
              </a:ext>
            </a:extLst>
          </p:cNvPr>
          <p:cNvSpPr>
            <a:spLocks noGrp="1"/>
          </p:cNvSpPr>
          <p:nvPr>
            <p:ph type="title"/>
          </p:nvPr>
        </p:nvSpPr>
        <p:spPr/>
        <p:txBody>
          <a:bodyPr/>
          <a:lstStyle/>
          <a:p>
            <a:r>
              <a:rPr lang="en-US" dirty="0"/>
              <a:t>Simple Intervention to a Not So Simple Problem</a:t>
            </a:r>
          </a:p>
        </p:txBody>
      </p:sp>
      <p:sp>
        <p:nvSpPr>
          <p:cNvPr id="3" name="Content Placeholder 2">
            <a:extLst>
              <a:ext uri="{FF2B5EF4-FFF2-40B4-BE49-F238E27FC236}">
                <a16:creationId xmlns:a16="http://schemas.microsoft.com/office/drawing/2014/main" id="{8D106991-CC30-4D0A-8E16-52114142C484}"/>
              </a:ext>
            </a:extLst>
          </p:cNvPr>
          <p:cNvSpPr>
            <a:spLocks noGrp="1"/>
          </p:cNvSpPr>
          <p:nvPr>
            <p:ph idx="1"/>
          </p:nvPr>
        </p:nvSpPr>
        <p:spPr/>
        <p:txBody>
          <a:bodyPr>
            <a:normAutofit/>
          </a:bodyPr>
          <a:lstStyle/>
          <a:p>
            <a:r>
              <a:rPr lang="en-US" dirty="0"/>
              <a:t>These require </a:t>
            </a:r>
            <a:r>
              <a:rPr lang="en-US" i="1" dirty="0">
                <a:solidFill>
                  <a:schemeClr val="accent5">
                    <a:lumMod val="60000"/>
                    <a:lumOff val="40000"/>
                  </a:schemeClr>
                </a:solidFill>
              </a:rPr>
              <a:t>immediate</a:t>
            </a:r>
            <a:r>
              <a:rPr lang="en-US" dirty="0"/>
              <a:t> attention:</a:t>
            </a:r>
          </a:p>
          <a:p>
            <a:pPr marL="0" indent="0">
              <a:buNone/>
            </a:pPr>
            <a:endParaRPr lang="en-US" dirty="0"/>
          </a:p>
          <a:p>
            <a:pPr>
              <a:buFont typeface="Wingdings" panose="05000000000000000000" pitchFamily="2" charset="2"/>
              <a:buChar char="q"/>
            </a:pPr>
            <a:r>
              <a:rPr lang="en-US" dirty="0"/>
              <a:t>Thinking about hurting or killing self</a:t>
            </a:r>
          </a:p>
          <a:p>
            <a:pPr>
              <a:buFont typeface="Wingdings" panose="05000000000000000000" pitchFamily="2" charset="2"/>
              <a:buChar char="q"/>
            </a:pPr>
            <a:r>
              <a:rPr lang="en-US" dirty="0"/>
              <a:t>Looking for ways to kill self</a:t>
            </a:r>
          </a:p>
          <a:p>
            <a:pPr>
              <a:buFont typeface="Wingdings" panose="05000000000000000000" pitchFamily="2" charset="2"/>
              <a:buChar char="q"/>
            </a:pPr>
            <a:r>
              <a:rPr lang="en-US" dirty="0"/>
              <a:t>Talking about death, dying, or suicide</a:t>
            </a:r>
          </a:p>
          <a:p>
            <a:pPr>
              <a:buFont typeface="Wingdings" panose="05000000000000000000" pitchFamily="2" charset="2"/>
              <a:buChar char="q"/>
            </a:pPr>
            <a:r>
              <a:rPr lang="en-US" dirty="0"/>
              <a:t>Self-destructive behavior such as drug misuse, carelessly handling weapons, </a:t>
            </a:r>
            <a:r>
              <a:rPr lang="en-US" dirty="0" err="1"/>
              <a:t>etc</a:t>
            </a:r>
            <a:endParaRPr lang="en-US" dirty="0"/>
          </a:p>
          <a:p>
            <a:endParaRPr lang="en-US" dirty="0"/>
          </a:p>
          <a:p>
            <a:pPr marL="0" indent="0">
              <a:buNone/>
            </a:pPr>
            <a:r>
              <a:rPr lang="en-US" dirty="0"/>
              <a:t>	But above all don’t be afraid to ask </a:t>
            </a:r>
            <a:r>
              <a:rPr lang="en-US" dirty="0">
                <a:solidFill>
                  <a:schemeClr val="accent1">
                    <a:lumMod val="40000"/>
                    <a:lumOff val="60000"/>
                  </a:schemeClr>
                </a:solidFill>
              </a:rPr>
              <a:t>THE</a:t>
            </a:r>
            <a:r>
              <a:rPr lang="en-US" dirty="0"/>
              <a:t> question:  </a:t>
            </a:r>
          </a:p>
          <a:p>
            <a:pPr marL="0" indent="0">
              <a:buNone/>
            </a:pPr>
            <a:r>
              <a:rPr lang="en-US" dirty="0"/>
              <a:t>      ARE YOU THINKING ABOUT KILLING YOURSELF?</a:t>
            </a:r>
          </a:p>
        </p:txBody>
      </p:sp>
      <p:sp>
        <p:nvSpPr>
          <p:cNvPr id="4" name="Slide Number Placeholder 3">
            <a:extLst>
              <a:ext uri="{FF2B5EF4-FFF2-40B4-BE49-F238E27FC236}">
                <a16:creationId xmlns:a16="http://schemas.microsoft.com/office/drawing/2014/main" id="{8AE673D4-592E-4503-8588-335CE8D55225}"/>
              </a:ext>
            </a:extLst>
          </p:cNvPr>
          <p:cNvSpPr>
            <a:spLocks noGrp="1"/>
          </p:cNvSpPr>
          <p:nvPr>
            <p:ph type="sldNum" sz="quarter" idx="12"/>
          </p:nvPr>
        </p:nvSpPr>
        <p:spPr/>
        <p:txBody>
          <a:bodyPr/>
          <a:lstStyle/>
          <a:p>
            <a:fld id="{D57F1E4F-1CFF-5643-939E-02111984F565}" type="slidenum">
              <a:rPr lang="en-US" smtClean="0"/>
              <a:t>38</a:t>
            </a:fld>
            <a:endParaRPr lang="en-US" dirty="0"/>
          </a:p>
        </p:txBody>
      </p:sp>
    </p:spTree>
    <p:extLst>
      <p:ext uri="{BB962C8B-B14F-4D97-AF65-F5344CB8AC3E}">
        <p14:creationId xmlns:p14="http://schemas.microsoft.com/office/powerpoint/2010/main" val="3953219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 calcmode="lin" valueType="num">
                                      <p:cBhvr>
                                        <p:cTn id="7" dur="1000" fill="hold"/>
                                        <p:tgtEl>
                                          <p:spTgt spid="3">
                                            <p:txEl>
                                              <p:pRg st="7" end="7"/>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7" end="7"/>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7" end="7"/>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7" end="7"/>
                                            </p:txEl>
                                          </p:spTgt>
                                        </p:tgtEl>
                                      </p:cBhvr>
                                    </p:animEffect>
                                  </p:childTnLst>
                                </p:cTn>
                              </p:par>
                              <p:par>
                                <p:cTn id="11" presetID="3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anim calcmode="lin" valueType="num">
                                      <p:cBhvr>
                                        <p:cTn id="13" dur="1000" fill="hold"/>
                                        <p:tgtEl>
                                          <p:spTgt spid="3">
                                            <p:txEl>
                                              <p:pRg st="8" end="8"/>
                                            </p:txEl>
                                          </p:spTgt>
                                        </p:tgtEl>
                                        <p:attrNameLst>
                                          <p:attrName>ppt_w</p:attrName>
                                        </p:attrNameLst>
                                      </p:cBhvr>
                                      <p:tavLst>
                                        <p:tav tm="0">
                                          <p:val>
                                            <p:fltVal val="0"/>
                                          </p:val>
                                        </p:tav>
                                        <p:tav tm="100000">
                                          <p:val>
                                            <p:strVal val="#ppt_w"/>
                                          </p:val>
                                        </p:tav>
                                      </p:tavLst>
                                    </p:anim>
                                    <p:anim calcmode="lin" valueType="num">
                                      <p:cBhvr>
                                        <p:cTn id="14" dur="1000" fill="hold"/>
                                        <p:tgtEl>
                                          <p:spTgt spid="3">
                                            <p:txEl>
                                              <p:pRg st="8" end="8"/>
                                            </p:txEl>
                                          </p:spTgt>
                                        </p:tgtEl>
                                        <p:attrNameLst>
                                          <p:attrName>ppt_h</p:attrName>
                                        </p:attrNameLst>
                                      </p:cBhvr>
                                      <p:tavLst>
                                        <p:tav tm="0">
                                          <p:val>
                                            <p:fltVal val="0"/>
                                          </p:val>
                                        </p:tav>
                                        <p:tav tm="100000">
                                          <p:val>
                                            <p:strVal val="#ppt_h"/>
                                          </p:val>
                                        </p:tav>
                                      </p:tavLst>
                                    </p:anim>
                                    <p:anim calcmode="lin" valueType="num">
                                      <p:cBhvr>
                                        <p:cTn id="15" dur="1000" fill="hold"/>
                                        <p:tgtEl>
                                          <p:spTgt spid="3">
                                            <p:txEl>
                                              <p:pRg st="8" end="8"/>
                                            </p:txEl>
                                          </p:spTgt>
                                        </p:tgtEl>
                                        <p:attrNameLst>
                                          <p:attrName>style.rotation</p:attrName>
                                        </p:attrNameLst>
                                      </p:cBhvr>
                                      <p:tavLst>
                                        <p:tav tm="0">
                                          <p:val>
                                            <p:fltVal val="90"/>
                                          </p:val>
                                        </p:tav>
                                        <p:tav tm="100000">
                                          <p:val>
                                            <p:fltVal val="0"/>
                                          </p:val>
                                        </p:tav>
                                      </p:tavLst>
                                    </p:anim>
                                    <p:animEffect transition="in" filter="fade">
                                      <p:cBhvr>
                                        <p:cTn id="16" dur="1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1DF49C3-8A58-4821-95CA-7C911C41FCAF}"/>
              </a:ext>
            </a:extLst>
          </p:cNvPr>
          <p:cNvPicPr>
            <a:picLocks noChangeAspect="1"/>
          </p:cNvPicPr>
          <p:nvPr/>
        </p:nvPicPr>
        <p:blipFill>
          <a:blip r:embed="rId2"/>
          <a:stretch>
            <a:fillRect/>
          </a:stretch>
        </p:blipFill>
        <p:spPr>
          <a:xfrm>
            <a:off x="3518944" y="0"/>
            <a:ext cx="5154111" cy="6858000"/>
          </a:xfrm>
          <a:prstGeom prst="rect">
            <a:avLst/>
          </a:prstGeom>
        </p:spPr>
      </p:pic>
      <p:sp>
        <p:nvSpPr>
          <p:cNvPr id="3" name="Slide Number Placeholder 2">
            <a:extLst>
              <a:ext uri="{FF2B5EF4-FFF2-40B4-BE49-F238E27FC236}">
                <a16:creationId xmlns:a16="http://schemas.microsoft.com/office/drawing/2014/main" id="{EE8483C8-2811-4309-95AE-86B78E0B6088}"/>
              </a:ext>
            </a:extLst>
          </p:cNvPr>
          <p:cNvSpPr>
            <a:spLocks noGrp="1"/>
          </p:cNvSpPr>
          <p:nvPr>
            <p:ph type="sldNum" sz="quarter" idx="12"/>
          </p:nvPr>
        </p:nvSpPr>
        <p:spPr/>
        <p:txBody>
          <a:bodyPr/>
          <a:lstStyle/>
          <a:p>
            <a:fld id="{D57F1E4F-1CFF-5643-939E-02111984F565}" type="slidenum">
              <a:rPr lang="en-US" smtClean="0"/>
              <a:t>39</a:t>
            </a:fld>
            <a:endParaRPr lang="en-US" dirty="0"/>
          </a:p>
        </p:txBody>
      </p:sp>
    </p:spTree>
    <p:extLst>
      <p:ext uri="{BB962C8B-B14F-4D97-AF65-F5344CB8AC3E}">
        <p14:creationId xmlns:p14="http://schemas.microsoft.com/office/powerpoint/2010/main" val="18957185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6FCD0B7-CB17-4CAC-B86B-99790D499D5C}"/>
              </a:ext>
            </a:extLst>
          </p:cNvPr>
          <p:cNvPicPr>
            <a:picLocks noChangeAspect="1"/>
          </p:cNvPicPr>
          <p:nvPr/>
        </p:nvPicPr>
        <p:blipFill>
          <a:blip r:embed="rId2"/>
          <a:stretch>
            <a:fillRect/>
          </a:stretch>
        </p:blipFill>
        <p:spPr>
          <a:xfrm>
            <a:off x="2425960" y="1203649"/>
            <a:ext cx="6969968" cy="4665305"/>
          </a:xfrm>
          <a:prstGeom prst="rect">
            <a:avLst/>
          </a:prstGeom>
        </p:spPr>
      </p:pic>
      <p:sp>
        <p:nvSpPr>
          <p:cNvPr id="3" name="Slide Number Placeholder 2">
            <a:extLst>
              <a:ext uri="{FF2B5EF4-FFF2-40B4-BE49-F238E27FC236}">
                <a16:creationId xmlns:a16="http://schemas.microsoft.com/office/drawing/2014/main" id="{37906684-624F-48EA-9C75-4584246A0631}"/>
              </a:ext>
            </a:extLst>
          </p:cNvPr>
          <p:cNvSpPr>
            <a:spLocks noGrp="1"/>
          </p:cNvSpPr>
          <p:nvPr>
            <p:ph type="sldNum" sz="quarter" idx="12"/>
          </p:nvPr>
        </p:nvSpPr>
        <p:spPr/>
        <p:txBody>
          <a:bodyPr/>
          <a:lstStyle/>
          <a:p>
            <a:fld id="{D57F1E4F-1CFF-5643-939E-02111984F565}" type="slidenum">
              <a:rPr lang="en-US" smtClean="0"/>
              <a:t>4</a:t>
            </a:fld>
            <a:endParaRPr lang="en-US" dirty="0"/>
          </a:p>
        </p:txBody>
      </p:sp>
    </p:spTree>
    <p:extLst>
      <p:ext uri="{BB962C8B-B14F-4D97-AF65-F5344CB8AC3E}">
        <p14:creationId xmlns:p14="http://schemas.microsoft.com/office/powerpoint/2010/main" val="25250002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43C30B-63F8-4BA4-9440-DDF7C1AE5F2F}"/>
              </a:ext>
            </a:extLst>
          </p:cNvPr>
          <p:cNvPicPr>
            <a:picLocks noChangeAspect="1"/>
          </p:cNvPicPr>
          <p:nvPr/>
        </p:nvPicPr>
        <p:blipFill>
          <a:blip r:embed="rId2"/>
          <a:stretch>
            <a:fillRect/>
          </a:stretch>
        </p:blipFill>
        <p:spPr>
          <a:xfrm>
            <a:off x="1101012" y="336872"/>
            <a:ext cx="9043113" cy="6044878"/>
          </a:xfrm>
          <a:prstGeom prst="rect">
            <a:avLst/>
          </a:prstGeom>
        </p:spPr>
      </p:pic>
      <p:sp>
        <p:nvSpPr>
          <p:cNvPr id="2" name="Title 1">
            <a:extLst>
              <a:ext uri="{FF2B5EF4-FFF2-40B4-BE49-F238E27FC236}">
                <a16:creationId xmlns:a16="http://schemas.microsoft.com/office/drawing/2014/main" id="{4F4C0610-5F5C-4BEE-8484-C5FFF926A745}"/>
              </a:ext>
            </a:extLst>
          </p:cNvPr>
          <p:cNvSpPr>
            <a:spLocks noGrp="1"/>
          </p:cNvSpPr>
          <p:nvPr>
            <p:ph type="title"/>
          </p:nvPr>
        </p:nvSpPr>
        <p:spPr>
          <a:xfrm>
            <a:off x="667377" y="117446"/>
            <a:ext cx="9642950" cy="6509857"/>
          </a:xfrm>
        </p:spPr>
        <p:txBody>
          <a:bodyPr/>
          <a:lstStyle/>
          <a:p>
            <a:pPr algn="just"/>
            <a:endParaRPr lang="en-US" sz="2800" dirty="0"/>
          </a:p>
        </p:txBody>
      </p:sp>
      <p:sp>
        <p:nvSpPr>
          <p:cNvPr id="4" name="Slide Number Placeholder 3">
            <a:extLst>
              <a:ext uri="{FF2B5EF4-FFF2-40B4-BE49-F238E27FC236}">
                <a16:creationId xmlns:a16="http://schemas.microsoft.com/office/drawing/2014/main" id="{FD72F4A0-372E-453D-B3BD-896764618543}"/>
              </a:ext>
            </a:extLst>
          </p:cNvPr>
          <p:cNvSpPr>
            <a:spLocks noGrp="1"/>
          </p:cNvSpPr>
          <p:nvPr>
            <p:ph type="sldNum" sz="quarter" idx="12"/>
          </p:nvPr>
        </p:nvSpPr>
        <p:spPr/>
        <p:txBody>
          <a:bodyPr/>
          <a:lstStyle/>
          <a:p>
            <a:fld id="{D57F1E4F-1CFF-5643-939E-02111984F565}" type="slidenum">
              <a:rPr lang="en-US" smtClean="0"/>
              <a:t>40</a:t>
            </a:fld>
            <a:endParaRPr lang="en-US" dirty="0"/>
          </a:p>
        </p:txBody>
      </p:sp>
    </p:spTree>
    <p:extLst>
      <p:ext uri="{BB962C8B-B14F-4D97-AF65-F5344CB8AC3E}">
        <p14:creationId xmlns:p14="http://schemas.microsoft.com/office/powerpoint/2010/main" val="9260410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320EB27-F3F9-4157-A5C6-B6DA0E05FF69}"/>
              </a:ext>
            </a:extLst>
          </p:cNvPr>
          <p:cNvSpPr>
            <a:spLocks noGrp="1"/>
          </p:cNvSpPr>
          <p:nvPr>
            <p:ph type="sldNum" sz="quarter" idx="12"/>
          </p:nvPr>
        </p:nvSpPr>
        <p:spPr/>
        <p:txBody>
          <a:bodyPr/>
          <a:lstStyle/>
          <a:p>
            <a:fld id="{D57F1E4F-1CFF-5643-939E-02111984F565}" type="slidenum">
              <a:rPr lang="en-US" smtClean="0"/>
              <a:t>41</a:t>
            </a:fld>
            <a:endParaRPr lang="en-US" dirty="0"/>
          </a:p>
        </p:txBody>
      </p:sp>
      <p:pic>
        <p:nvPicPr>
          <p:cNvPr id="3" name="Picture 2">
            <a:extLst>
              <a:ext uri="{FF2B5EF4-FFF2-40B4-BE49-F238E27FC236}">
                <a16:creationId xmlns:a16="http://schemas.microsoft.com/office/drawing/2014/main" id="{C68F017F-C91A-43E3-92C8-489361529B89}"/>
              </a:ext>
            </a:extLst>
          </p:cNvPr>
          <p:cNvPicPr>
            <a:picLocks noChangeAspect="1"/>
          </p:cNvPicPr>
          <p:nvPr/>
        </p:nvPicPr>
        <p:blipFill>
          <a:blip r:embed="rId2"/>
          <a:stretch>
            <a:fillRect/>
          </a:stretch>
        </p:blipFill>
        <p:spPr>
          <a:xfrm>
            <a:off x="1420361" y="578497"/>
            <a:ext cx="2002971" cy="3004457"/>
          </a:xfrm>
          <a:prstGeom prst="rect">
            <a:avLst/>
          </a:prstGeom>
        </p:spPr>
      </p:pic>
      <p:pic>
        <p:nvPicPr>
          <p:cNvPr id="4" name="Picture 3">
            <a:extLst>
              <a:ext uri="{FF2B5EF4-FFF2-40B4-BE49-F238E27FC236}">
                <a16:creationId xmlns:a16="http://schemas.microsoft.com/office/drawing/2014/main" id="{B4354430-F780-4EE7-B146-A392F6030B3C}"/>
              </a:ext>
            </a:extLst>
          </p:cNvPr>
          <p:cNvPicPr>
            <a:picLocks noChangeAspect="1"/>
          </p:cNvPicPr>
          <p:nvPr/>
        </p:nvPicPr>
        <p:blipFill>
          <a:blip r:embed="rId3"/>
          <a:stretch>
            <a:fillRect/>
          </a:stretch>
        </p:blipFill>
        <p:spPr>
          <a:xfrm>
            <a:off x="4823926" y="4099055"/>
            <a:ext cx="2143125" cy="2143125"/>
          </a:xfrm>
          <a:prstGeom prst="rect">
            <a:avLst/>
          </a:prstGeom>
        </p:spPr>
      </p:pic>
      <p:pic>
        <p:nvPicPr>
          <p:cNvPr id="5" name="Picture 4">
            <a:extLst>
              <a:ext uri="{FF2B5EF4-FFF2-40B4-BE49-F238E27FC236}">
                <a16:creationId xmlns:a16="http://schemas.microsoft.com/office/drawing/2014/main" id="{3A555FFC-4E5F-423A-9EF4-07C34068CD50}"/>
              </a:ext>
            </a:extLst>
          </p:cNvPr>
          <p:cNvPicPr>
            <a:picLocks noChangeAspect="1"/>
          </p:cNvPicPr>
          <p:nvPr/>
        </p:nvPicPr>
        <p:blipFill>
          <a:blip r:embed="rId4"/>
          <a:stretch>
            <a:fillRect/>
          </a:stretch>
        </p:blipFill>
        <p:spPr>
          <a:xfrm>
            <a:off x="8124661" y="1136585"/>
            <a:ext cx="2143125" cy="2143125"/>
          </a:xfrm>
          <a:prstGeom prst="rect">
            <a:avLst/>
          </a:prstGeom>
        </p:spPr>
      </p:pic>
    </p:spTree>
    <p:extLst>
      <p:ext uri="{BB962C8B-B14F-4D97-AF65-F5344CB8AC3E}">
        <p14:creationId xmlns:p14="http://schemas.microsoft.com/office/powerpoint/2010/main" val="28763570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3DAD0-0216-4A9C-8566-42B35B3E43CC}"/>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4239083B-5325-4577-BAA9-247E4F7895C2}"/>
              </a:ext>
            </a:extLst>
          </p:cNvPr>
          <p:cNvSpPr>
            <a:spLocks noGrp="1"/>
          </p:cNvSpPr>
          <p:nvPr>
            <p:ph idx="1"/>
          </p:nvPr>
        </p:nvSpPr>
        <p:spPr/>
        <p:txBody>
          <a:bodyPr>
            <a:normAutofit lnSpcReduction="10000"/>
          </a:bodyPr>
          <a:lstStyle/>
          <a:p>
            <a:pPr marL="457200" indent="-457200">
              <a:buAutoNum type="arabicPeriod"/>
            </a:pPr>
            <a:r>
              <a:rPr lang="en-US" sz="1100" dirty="0"/>
              <a:t>Centers for Disease Control and Prevention, National Center for Health Statistics. (2016). Increase in Suicide in the United States, 1999-2014. Retrieved November 9, 2017, from https://www.cdc.gov/nchs/products/databriefs/db241.htm 2. </a:t>
            </a:r>
          </a:p>
          <a:p>
            <a:pPr marL="457200" indent="-457200">
              <a:buAutoNum type="arabicPeriod"/>
            </a:pPr>
            <a:r>
              <a:rPr lang="en-US" sz="1100" dirty="0"/>
              <a:t>U.S. Department of Veterans Affairs, Office of Mental Health and Suicide Prevention. (2017). Suicide Among Veterans and Other Americans, 2001-2014. Retrieved January 22, 2018 from https://www.mentalhealth.va.gov/docs/2016suicidedatareport.pdf </a:t>
            </a:r>
          </a:p>
          <a:p>
            <a:pPr marL="457200" indent="-457200">
              <a:buAutoNum type="arabicPeriod"/>
            </a:pPr>
            <a:r>
              <a:rPr lang="en-US" sz="1100" dirty="0" err="1"/>
              <a:t>Hoffberg</a:t>
            </a:r>
            <a:r>
              <a:rPr lang="en-US" sz="1100" dirty="0"/>
              <a:t>, A.S., Spitzer, E., </a:t>
            </a:r>
            <a:r>
              <a:rPr lang="en-US" sz="1100" dirty="0" err="1"/>
              <a:t>Mackelprang</a:t>
            </a:r>
            <a:r>
              <a:rPr lang="en-US" sz="1100" dirty="0"/>
              <a:t>, J.L., </a:t>
            </a:r>
            <a:r>
              <a:rPr lang="en-US" sz="1100" dirty="0" err="1"/>
              <a:t>Farro</a:t>
            </a:r>
            <a:r>
              <a:rPr lang="en-US" sz="1100" dirty="0"/>
              <a:t>, S.M. , &amp; Brenner, L. (2017). Suicidal </a:t>
            </a:r>
            <a:r>
              <a:rPr lang="en-US" sz="1100" dirty="0" err="1"/>
              <a:t>SelfDirected</a:t>
            </a:r>
            <a:r>
              <a:rPr lang="en-US" sz="1100" dirty="0"/>
              <a:t> Violence Among </a:t>
            </a:r>
            <a:r>
              <a:rPr lang="en-US" sz="1100" dirty="0" err="1"/>
              <a:t>Homeles</a:t>
            </a:r>
            <a:r>
              <a:rPr lang="en-US" sz="1100" dirty="0"/>
              <a:t> US Veterans: A Systematic Review. Suicide and </a:t>
            </a:r>
            <a:r>
              <a:rPr lang="en-US" sz="1100" dirty="0" err="1"/>
              <a:t>LifeThreatening</a:t>
            </a:r>
            <a:r>
              <a:rPr lang="en-US" sz="1100" dirty="0"/>
              <a:t> Behavior. (doi:10.1111/sltb.12369). </a:t>
            </a:r>
          </a:p>
          <a:p>
            <a:pPr marL="457200" indent="-457200">
              <a:buAutoNum type="arabicPeriod"/>
            </a:pPr>
            <a:r>
              <a:rPr lang="en-US" sz="1100" dirty="0"/>
              <a:t>U.S. Department of Veterans Affairs, Veterans Health Administration, Office of Suicide Prevention.  Suicide among Veterans and other Americans 2001-2014.  August 2016.  Accessed at </a:t>
            </a:r>
            <a:r>
              <a:rPr lang="en-US" sz="1100" dirty="0">
                <a:hlinkClick r:id="rId2"/>
              </a:rPr>
              <a:t>http://www.mentalhealth.va.gov/docs/data-sheets/VA-Suicide-Data-Report.pdf</a:t>
            </a:r>
            <a:r>
              <a:rPr lang="en-US" sz="1100" dirty="0"/>
              <a:t>.</a:t>
            </a:r>
          </a:p>
          <a:p>
            <a:pPr marL="457200" indent="-457200">
              <a:buAutoNum type="arabicPeriod"/>
            </a:pPr>
            <a:r>
              <a:rPr lang="en-US" sz="1100" dirty="0"/>
              <a:t>Ahern, J., Worthen, M., Maters, J., Lippman, S.A., Ozer, E., and  Moos, R. The Challenges of Afghanistan and Iraq Veterans’ Transition from Military to Civilian Life and Approaches to Reconnection. Published: July 1, 2015.  Accessed at </a:t>
            </a:r>
            <a:r>
              <a:rPr lang="en-US" sz="1100" dirty="0">
                <a:hlinkClick r:id="rId3"/>
              </a:rPr>
              <a:t>https://doi.org/10.1371.journal.pone.0128599</a:t>
            </a:r>
            <a:r>
              <a:rPr lang="en-US" sz="1100" dirty="0"/>
              <a:t>.</a:t>
            </a:r>
          </a:p>
          <a:p>
            <a:pPr marL="457200" indent="-457200">
              <a:buAutoNum type="arabicPeriod"/>
            </a:pPr>
            <a:r>
              <a:rPr lang="en-US" sz="1100" dirty="0"/>
              <a:t>U.S. Department of Veterans Affairs, Office of Mental Health and Suicide Prevention. (2018). VA National Suicide Data Report 2005-2015.  </a:t>
            </a:r>
          </a:p>
          <a:p>
            <a:pPr marL="457200" indent="-457200">
              <a:buAutoNum type="arabicPeriod"/>
            </a:pPr>
            <a:r>
              <a:rPr lang="en-US" sz="1100" dirty="0">
                <a:hlinkClick r:id="rId4"/>
              </a:rPr>
              <a:t>http://video.foxnews.com/v/5513989861001/family-friends-work-to-help-homeless-84-year-old-twins#sp=show-clips</a:t>
            </a:r>
            <a:r>
              <a:rPr lang="en-US" sz="1100" dirty="0"/>
              <a:t>.</a:t>
            </a:r>
          </a:p>
          <a:p>
            <a:pPr marL="457200" indent="-457200">
              <a:buAutoNum type="arabicPeriod"/>
            </a:pPr>
            <a:r>
              <a:rPr lang="en-US" sz="1100" dirty="0"/>
              <a:t>National Coalition for the Homeless.  “Why Are People Homeless?”, 2009.  National Coalition for the Homeless, 2201 P St NW, Washington, D.C., 20036; 202-462-4822.</a:t>
            </a:r>
          </a:p>
          <a:p>
            <a:pPr marL="457200" indent="-457200">
              <a:buAutoNum type="arabicPeriod"/>
            </a:pPr>
            <a:r>
              <a:rPr lang="en-US" sz="1100" dirty="0"/>
              <a:t>National Center for PTSD. “Understanding PTSD and PTSD Treatment.” Feb. 2018.  Accessed at </a:t>
            </a:r>
            <a:r>
              <a:rPr lang="en-US" sz="1100" dirty="0">
                <a:hlinkClick r:id="rId5"/>
              </a:rPr>
              <a:t>www.ptsd.va.gov</a:t>
            </a:r>
            <a:r>
              <a:rPr lang="en-US" sz="1100" dirty="0"/>
              <a:t>. </a:t>
            </a:r>
          </a:p>
          <a:p>
            <a:pPr marL="457200" indent="-457200">
              <a:buAutoNum type="arabicPeriod"/>
            </a:pPr>
            <a:endParaRPr lang="en-US" sz="1100" dirty="0"/>
          </a:p>
          <a:p>
            <a:pPr marL="457200" indent="-457200">
              <a:buAutoNum type="arabicPeriod"/>
            </a:pPr>
            <a:endParaRPr lang="en-US" sz="1100" dirty="0"/>
          </a:p>
        </p:txBody>
      </p:sp>
      <p:sp>
        <p:nvSpPr>
          <p:cNvPr id="4" name="Slide Number Placeholder 3">
            <a:extLst>
              <a:ext uri="{FF2B5EF4-FFF2-40B4-BE49-F238E27FC236}">
                <a16:creationId xmlns:a16="http://schemas.microsoft.com/office/drawing/2014/main" id="{65A958A0-2731-4FDA-BEE2-7CCA1BE8976F}"/>
              </a:ext>
            </a:extLst>
          </p:cNvPr>
          <p:cNvSpPr>
            <a:spLocks noGrp="1"/>
          </p:cNvSpPr>
          <p:nvPr>
            <p:ph type="sldNum" sz="quarter" idx="12"/>
          </p:nvPr>
        </p:nvSpPr>
        <p:spPr/>
        <p:txBody>
          <a:bodyPr/>
          <a:lstStyle/>
          <a:p>
            <a:fld id="{D57F1E4F-1CFF-5643-939E-02111984F565}" type="slidenum">
              <a:rPr lang="en-US" smtClean="0"/>
              <a:t>42</a:t>
            </a:fld>
            <a:endParaRPr lang="en-US" dirty="0"/>
          </a:p>
        </p:txBody>
      </p:sp>
    </p:spTree>
    <p:extLst>
      <p:ext uri="{BB962C8B-B14F-4D97-AF65-F5344CB8AC3E}">
        <p14:creationId xmlns:p14="http://schemas.microsoft.com/office/powerpoint/2010/main" val="15222188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4FA81-D642-4628-A351-3369786DFE5B}"/>
              </a:ext>
            </a:extLst>
          </p:cNvPr>
          <p:cNvSpPr>
            <a:spLocks noGrp="1"/>
          </p:cNvSpPr>
          <p:nvPr>
            <p:ph type="title"/>
          </p:nvPr>
        </p:nvSpPr>
        <p:spPr/>
        <p:txBody>
          <a:bodyPr/>
          <a:lstStyle/>
          <a:p>
            <a:r>
              <a:rPr lang="en-US" dirty="0"/>
              <a:t>Causes of Veteran Homelessness</a:t>
            </a:r>
          </a:p>
        </p:txBody>
      </p:sp>
      <p:sp>
        <p:nvSpPr>
          <p:cNvPr id="3" name="Content Placeholder 2">
            <a:extLst>
              <a:ext uri="{FF2B5EF4-FFF2-40B4-BE49-F238E27FC236}">
                <a16:creationId xmlns:a16="http://schemas.microsoft.com/office/drawing/2014/main" id="{B356616B-30FB-48C3-97ED-387428406375}"/>
              </a:ext>
            </a:extLst>
          </p:cNvPr>
          <p:cNvSpPr>
            <a:spLocks noGrp="1"/>
          </p:cNvSpPr>
          <p:nvPr>
            <p:ph sz="half" idx="1"/>
          </p:nvPr>
        </p:nvSpPr>
        <p:spPr/>
        <p:txBody>
          <a:bodyPr>
            <a:normAutofit lnSpcReduction="10000"/>
          </a:bodyPr>
          <a:lstStyle/>
          <a:p>
            <a:r>
              <a:rPr lang="en-US" dirty="0"/>
              <a:t>Mental health disorders</a:t>
            </a:r>
          </a:p>
          <a:p>
            <a:r>
              <a:rPr lang="en-US" dirty="0"/>
              <a:t>History and/or current substance abuse</a:t>
            </a:r>
          </a:p>
          <a:p>
            <a:r>
              <a:rPr lang="en-US" dirty="0"/>
              <a:t>Isolation and poverty</a:t>
            </a:r>
          </a:p>
          <a:p>
            <a:r>
              <a:rPr lang="en-US" dirty="0"/>
              <a:t>Family conflicts/Domestic Violence</a:t>
            </a:r>
          </a:p>
          <a:p>
            <a:r>
              <a:rPr lang="en-US" dirty="0"/>
              <a:t>Foreclosure and At-Risk of Foreclosure</a:t>
            </a:r>
          </a:p>
          <a:p>
            <a:r>
              <a:rPr lang="en-US" dirty="0"/>
              <a:t>Eroding Work Opportunities to match experience</a:t>
            </a:r>
          </a:p>
          <a:p>
            <a:r>
              <a:rPr lang="en-US" dirty="0"/>
              <a:t>Decline in Public Assistance</a:t>
            </a:r>
          </a:p>
          <a:p>
            <a:r>
              <a:rPr lang="en-US" dirty="0"/>
              <a:t>Lack of Affordable Housing/Reluctant Landlords</a:t>
            </a:r>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Content Placeholder 3">
            <a:extLst>
              <a:ext uri="{FF2B5EF4-FFF2-40B4-BE49-F238E27FC236}">
                <a16:creationId xmlns:a16="http://schemas.microsoft.com/office/drawing/2014/main" id="{EEA1CF1C-9849-4F54-9A82-0D54E8795F0F}"/>
              </a:ext>
            </a:extLst>
          </p:cNvPr>
          <p:cNvSpPr>
            <a:spLocks noGrp="1"/>
          </p:cNvSpPr>
          <p:nvPr>
            <p:ph sz="half" idx="2"/>
          </p:nvPr>
        </p:nvSpPr>
        <p:spPr/>
        <p:txBody>
          <a:bodyPr>
            <a:normAutofit lnSpcReduction="10000"/>
          </a:bodyPr>
          <a:lstStyle/>
          <a:p>
            <a:r>
              <a:rPr lang="en-US" dirty="0"/>
              <a:t>Multiple and extended deployments</a:t>
            </a:r>
          </a:p>
          <a:p>
            <a:r>
              <a:rPr lang="en-US" dirty="0"/>
              <a:t>Traumatic brain injuries</a:t>
            </a:r>
          </a:p>
          <a:p>
            <a:r>
              <a:rPr lang="en-US" dirty="0"/>
              <a:t>Post-Traumatic Stress Disorder (PTSD)</a:t>
            </a:r>
          </a:p>
          <a:p>
            <a:r>
              <a:rPr lang="en-US" dirty="0"/>
              <a:t>Medical and physical disabilities</a:t>
            </a:r>
          </a:p>
          <a:p>
            <a:r>
              <a:rPr lang="en-US" dirty="0"/>
              <a:t>History of evictions</a:t>
            </a:r>
          </a:p>
          <a:p>
            <a:r>
              <a:rPr lang="en-US" dirty="0"/>
              <a:t>Legal Issues</a:t>
            </a:r>
          </a:p>
          <a:p>
            <a:r>
              <a:rPr lang="en-US" dirty="0"/>
              <a:t>Lack of housing and assistance programs for homeless Veterans who are ineligible for VA Healthcare (except emergency care)</a:t>
            </a:r>
          </a:p>
          <a:p>
            <a:endParaRPr lang="en-US" dirty="0"/>
          </a:p>
        </p:txBody>
      </p:sp>
      <p:sp>
        <p:nvSpPr>
          <p:cNvPr id="5" name="Slide Number Placeholder 4">
            <a:extLst>
              <a:ext uri="{FF2B5EF4-FFF2-40B4-BE49-F238E27FC236}">
                <a16:creationId xmlns:a16="http://schemas.microsoft.com/office/drawing/2014/main" id="{08794798-548D-4D1B-A461-7BC7CEB21C84}"/>
              </a:ext>
            </a:extLst>
          </p:cNvPr>
          <p:cNvSpPr>
            <a:spLocks noGrp="1"/>
          </p:cNvSpPr>
          <p:nvPr>
            <p:ph type="sldNum" sz="quarter" idx="12"/>
          </p:nvPr>
        </p:nvSpPr>
        <p:spPr/>
        <p:txBody>
          <a:bodyPr/>
          <a:lstStyle/>
          <a:p>
            <a:fld id="{D57F1E4F-1CFF-5643-939E-02111984F565}" type="slidenum">
              <a:rPr lang="en-US" smtClean="0"/>
              <a:t>5</a:t>
            </a:fld>
            <a:endParaRPr lang="en-US" dirty="0"/>
          </a:p>
        </p:txBody>
      </p:sp>
    </p:spTree>
    <p:extLst>
      <p:ext uri="{BB962C8B-B14F-4D97-AF65-F5344CB8AC3E}">
        <p14:creationId xmlns:p14="http://schemas.microsoft.com/office/powerpoint/2010/main" val="2008422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anim calcmode="lin" valueType="num">
                                      <p:cBhvr>
                                        <p:cTn id="8"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2000"/>
                                        <p:tgtEl>
                                          <p:spTgt spid="3">
                                            <p:txEl>
                                              <p:pRg st="1" end="1"/>
                                            </p:txEl>
                                          </p:spTgt>
                                        </p:tgtEl>
                                      </p:cBhvr>
                                    </p:animEffect>
                                    <p:anim calcmode="lin" valueType="num">
                                      <p:cBhvr>
                                        <p:cTn id="15" dur="2000" fill="hold"/>
                                        <p:tgtEl>
                                          <p:spTgt spid="3">
                                            <p:txEl>
                                              <p:pRg st="1" end="1"/>
                                            </p:txEl>
                                          </p:spTgt>
                                        </p:tgtEl>
                                        <p:attrNameLst>
                                          <p:attrName>ppt_w</p:attrName>
                                        </p:attrNameLst>
                                      </p:cBhvr>
                                      <p:tavLst>
                                        <p:tav tm="0" fmla="#ppt_w*sin(2.5*pi*$)">
                                          <p:val>
                                            <p:fltVal val="0"/>
                                          </p:val>
                                        </p:tav>
                                        <p:tav tm="100000">
                                          <p:val>
                                            <p:fltVal val="1"/>
                                          </p:val>
                                        </p:tav>
                                      </p:tavLst>
                                    </p:anim>
                                    <p:anim calcmode="lin" valueType="num">
                                      <p:cBhvr>
                                        <p:cTn id="16" dur="20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2000"/>
                                        <p:tgtEl>
                                          <p:spTgt spid="3">
                                            <p:txEl>
                                              <p:pRg st="2" end="2"/>
                                            </p:txEl>
                                          </p:spTgt>
                                        </p:tgtEl>
                                      </p:cBhvr>
                                    </p:animEffect>
                                    <p:anim calcmode="lin" valueType="num">
                                      <p:cBhvr>
                                        <p:cTn id="22" dur="2000" fill="hold"/>
                                        <p:tgtEl>
                                          <p:spTgt spid="3">
                                            <p:txEl>
                                              <p:pRg st="2" end="2"/>
                                            </p:txEl>
                                          </p:spTgt>
                                        </p:tgtEl>
                                        <p:attrNameLst>
                                          <p:attrName>ppt_w</p:attrName>
                                        </p:attrNameLst>
                                      </p:cBhvr>
                                      <p:tavLst>
                                        <p:tav tm="0" fmla="#ppt_w*sin(2.5*pi*$)">
                                          <p:val>
                                            <p:fltVal val="0"/>
                                          </p:val>
                                        </p:tav>
                                        <p:tav tm="100000">
                                          <p:val>
                                            <p:fltVal val="1"/>
                                          </p:val>
                                        </p:tav>
                                      </p:tavLst>
                                    </p:anim>
                                    <p:anim calcmode="lin" valueType="num">
                                      <p:cBhvr>
                                        <p:cTn id="23" dur="20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45"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2000"/>
                                        <p:tgtEl>
                                          <p:spTgt spid="3">
                                            <p:txEl>
                                              <p:pRg st="3" end="3"/>
                                            </p:txEl>
                                          </p:spTgt>
                                        </p:tgtEl>
                                      </p:cBhvr>
                                    </p:animEffect>
                                    <p:anim calcmode="lin" valueType="num">
                                      <p:cBhvr>
                                        <p:cTn id="29" dur="2000" fill="hold"/>
                                        <p:tgtEl>
                                          <p:spTgt spid="3">
                                            <p:txEl>
                                              <p:pRg st="3" end="3"/>
                                            </p:txEl>
                                          </p:spTgt>
                                        </p:tgtEl>
                                        <p:attrNameLst>
                                          <p:attrName>ppt_w</p:attrName>
                                        </p:attrNameLst>
                                      </p:cBhvr>
                                      <p:tavLst>
                                        <p:tav tm="0" fmla="#ppt_w*sin(2.5*pi*$)">
                                          <p:val>
                                            <p:fltVal val="0"/>
                                          </p:val>
                                        </p:tav>
                                        <p:tav tm="100000">
                                          <p:val>
                                            <p:fltVal val="1"/>
                                          </p:val>
                                        </p:tav>
                                      </p:tavLst>
                                    </p:anim>
                                    <p:anim calcmode="lin" valueType="num">
                                      <p:cBhvr>
                                        <p:cTn id="30" dur="2000" fill="hold"/>
                                        <p:tgtEl>
                                          <p:spTgt spid="3">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45"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2000"/>
                                        <p:tgtEl>
                                          <p:spTgt spid="3">
                                            <p:txEl>
                                              <p:pRg st="4" end="4"/>
                                            </p:txEl>
                                          </p:spTgt>
                                        </p:tgtEl>
                                      </p:cBhvr>
                                    </p:animEffect>
                                    <p:anim calcmode="lin" valueType="num">
                                      <p:cBhvr>
                                        <p:cTn id="36" dur="2000" fill="hold"/>
                                        <p:tgtEl>
                                          <p:spTgt spid="3">
                                            <p:txEl>
                                              <p:pRg st="4" end="4"/>
                                            </p:txEl>
                                          </p:spTgt>
                                        </p:tgtEl>
                                        <p:attrNameLst>
                                          <p:attrName>ppt_w</p:attrName>
                                        </p:attrNameLst>
                                      </p:cBhvr>
                                      <p:tavLst>
                                        <p:tav tm="0" fmla="#ppt_w*sin(2.5*pi*$)">
                                          <p:val>
                                            <p:fltVal val="0"/>
                                          </p:val>
                                        </p:tav>
                                        <p:tav tm="100000">
                                          <p:val>
                                            <p:fltVal val="1"/>
                                          </p:val>
                                        </p:tav>
                                      </p:tavLst>
                                    </p:anim>
                                    <p:anim calcmode="lin" valueType="num">
                                      <p:cBhvr>
                                        <p:cTn id="37" dur="2000" fill="hold"/>
                                        <p:tgtEl>
                                          <p:spTgt spid="3">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45"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2000"/>
                                        <p:tgtEl>
                                          <p:spTgt spid="3">
                                            <p:txEl>
                                              <p:pRg st="5" end="5"/>
                                            </p:txEl>
                                          </p:spTgt>
                                        </p:tgtEl>
                                      </p:cBhvr>
                                    </p:animEffect>
                                    <p:anim calcmode="lin" valueType="num">
                                      <p:cBhvr>
                                        <p:cTn id="43" dur="2000" fill="hold"/>
                                        <p:tgtEl>
                                          <p:spTgt spid="3">
                                            <p:txEl>
                                              <p:pRg st="5" end="5"/>
                                            </p:txEl>
                                          </p:spTgt>
                                        </p:tgtEl>
                                        <p:attrNameLst>
                                          <p:attrName>ppt_w</p:attrName>
                                        </p:attrNameLst>
                                      </p:cBhvr>
                                      <p:tavLst>
                                        <p:tav tm="0" fmla="#ppt_w*sin(2.5*pi*$)">
                                          <p:val>
                                            <p:fltVal val="0"/>
                                          </p:val>
                                        </p:tav>
                                        <p:tav tm="100000">
                                          <p:val>
                                            <p:fltVal val="1"/>
                                          </p:val>
                                        </p:tav>
                                      </p:tavLst>
                                    </p:anim>
                                    <p:anim calcmode="lin" valueType="num">
                                      <p:cBhvr>
                                        <p:cTn id="44" dur="2000" fill="hold"/>
                                        <p:tgtEl>
                                          <p:spTgt spid="3">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45"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2000"/>
                                        <p:tgtEl>
                                          <p:spTgt spid="3">
                                            <p:txEl>
                                              <p:pRg st="6" end="6"/>
                                            </p:txEl>
                                          </p:spTgt>
                                        </p:tgtEl>
                                      </p:cBhvr>
                                    </p:animEffect>
                                    <p:anim calcmode="lin" valueType="num">
                                      <p:cBhvr>
                                        <p:cTn id="50" dur="2000" fill="hold"/>
                                        <p:tgtEl>
                                          <p:spTgt spid="3">
                                            <p:txEl>
                                              <p:pRg st="6" end="6"/>
                                            </p:txEl>
                                          </p:spTgt>
                                        </p:tgtEl>
                                        <p:attrNameLst>
                                          <p:attrName>ppt_w</p:attrName>
                                        </p:attrNameLst>
                                      </p:cBhvr>
                                      <p:tavLst>
                                        <p:tav tm="0" fmla="#ppt_w*sin(2.5*pi*$)">
                                          <p:val>
                                            <p:fltVal val="0"/>
                                          </p:val>
                                        </p:tav>
                                        <p:tav tm="100000">
                                          <p:val>
                                            <p:fltVal val="1"/>
                                          </p:val>
                                        </p:tav>
                                      </p:tavLst>
                                    </p:anim>
                                    <p:anim calcmode="lin" valueType="num">
                                      <p:cBhvr>
                                        <p:cTn id="51" dur="2000" fill="hold"/>
                                        <p:tgtEl>
                                          <p:spTgt spid="3">
                                            <p:txEl>
                                              <p:pRg st="6" end="6"/>
                                            </p:txEl>
                                          </p:spTgt>
                                        </p:tgtEl>
                                        <p:attrNameLst>
                                          <p:attrName>ppt_h</p:attrName>
                                        </p:attrNameLst>
                                      </p:cBhvr>
                                      <p:tavLst>
                                        <p:tav tm="0">
                                          <p:val>
                                            <p:strVal val="#ppt_h"/>
                                          </p:val>
                                        </p:tav>
                                        <p:tav tm="100000">
                                          <p:val>
                                            <p:strVal val="#ppt_h"/>
                                          </p:val>
                                        </p:tav>
                                      </p:tavLst>
                                    </p:anim>
                                  </p:childTnLst>
                                </p:cTn>
                              </p:par>
                            </p:childTnLst>
                          </p:cTn>
                        </p:par>
                      </p:childTnLst>
                    </p:cTn>
                  </p:par>
                  <p:par>
                    <p:cTn id="52" fill="hold">
                      <p:stCondLst>
                        <p:cond delay="indefinite"/>
                      </p:stCondLst>
                      <p:childTnLst>
                        <p:par>
                          <p:cTn id="53" fill="hold">
                            <p:stCondLst>
                              <p:cond delay="0"/>
                            </p:stCondLst>
                            <p:childTnLst>
                              <p:par>
                                <p:cTn id="54" presetID="45" presetClass="entr" presetSubtype="0" fill="hold" grpId="0"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2000"/>
                                        <p:tgtEl>
                                          <p:spTgt spid="3">
                                            <p:txEl>
                                              <p:pRg st="7" end="7"/>
                                            </p:txEl>
                                          </p:spTgt>
                                        </p:tgtEl>
                                      </p:cBhvr>
                                    </p:animEffect>
                                    <p:anim calcmode="lin" valueType="num">
                                      <p:cBhvr>
                                        <p:cTn id="57" dur="2000" fill="hold"/>
                                        <p:tgtEl>
                                          <p:spTgt spid="3">
                                            <p:txEl>
                                              <p:pRg st="7" end="7"/>
                                            </p:txEl>
                                          </p:spTgt>
                                        </p:tgtEl>
                                        <p:attrNameLst>
                                          <p:attrName>ppt_w</p:attrName>
                                        </p:attrNameLst>
                                      </p:cBhvr>
                                      <p:tavLst>
                                        <p:tav tm="0" fmla="#ppt_w*sin(2.5*pi*$)">
                                          <p:val>
                                            <p:fltVal val="0"/>
                                          </p:val>
                                        </p:tav>
                                        <p:tav tm="100000">
                                          <p:val>
                                            <p:fltVal val="1"/>
                                          </p:val>
                                        </p:tav>
                                      </p:tavLst>
                                    </p:anim>
                                    <p:anim calcmode="lin" valueType="num">
                                      <p:cBhvr>
                                        <p:cTn id="58" dur="2000" fill="hold"/>
                                        <p:tgtEl>
                                          <p:spTgt spid="3">
                                            <p:txEl>
                                              <p:pRg st="7" end="7"/>
                                            </p:txEl>
                                          </p:spTgt>
                                        </p:tgtEl>
                                        <p:attrNameLst>
                                          <p:attrName>ppt_h</p:attrName>
                                        </p:attrNameLst>
                                      </p:cBhvr>
                                      <p:tavLst>
                                        <p:tav tm="0">
                                          <p:val>
                                            <p:strVal val="#ppt_h"/>
                                          </p:val>
                                        </p:tav>
                                        <p:tav tm="100000">
                                          <p:val>
                                            <p:strVal val="#ppt_h"/>
                                          </p:val>
                                        </p:tav>
                                      </p:tavLst>
                                    </p:anim>
                                  </p:childTnLst>
                                </p:cTn>
                              </p:par>
                            </p:childTnLst>
                          </p:cTn>
                        </p:par>
                      </p:childTnLst>
                    </p:cTn>
                  </p:par>
                  <p:par>
                    <p:cTn id="59" fill="hold">
                      <p:stCondLst>
                        <p:cond delay="indefinite"/>
                      </p:stCondLst>
                      <p:childTnLst>
                        <p:par>
                          <p:cTn id="60" fill="hold">
                            <p:stCondLst>
                              <p:cond delay="0"/>
                            </p:stCondLst>
                            <p:childTnLst>
                              <p:par>
                                <p:cTn id="61" presetID="45" presetClass="entr" presetSubtype="0" fill="hold" grpId="0" nodeType="clickEffect">
                                  <p:stCondLst>
                                    <p:cond delay="0"/>
                                  </p:stCondLst>
                                  <p:childTnLst>
                                    <p:set>
                                      <p:cBhvr>
                                        <p:cTn id="62" dur="1" fill="hold">
                                          <p:stCondLst>
                                            <p:cond delay="0"/>
                                          </p:stCondLst>
                                        </p:cTn>
                                        <p:tgtEl>
                                          <p:spTgt spid="4">
                                            <p:txEl>
                                              <p:pRg st="0" end="0"/>
                                            </p:txEl>
                                          </p:spTgt>
                                        </p:tgtEl>
                                        <p:attrNameLst>
                                          <p:attrName>style.visibility</p:attrName>
                                        </p:attrNameLst>
                                      </p:cBhvr>
                                      <p:to>
                                        <p:strVal val="visible"/>
                                      </p:to>
                                    </p:set>
                                    <p:animEffect transition="in" filter="fade">
                                      <p:cBhvr>
                                        <p:cTn id="63" dur="2000"/>
                                        <p:tgtEl>
                                          <p:spTgt spid="4">
                                            <p:txEl>
                                              <p:pRg st="0" end="0"/>
                                            </p:txEl>
                                          </p:spTgt>
                                        </p:tgtEl>
                                      </p:cBhvr>
                                    </p:animEffect>
                                    <p:anim calcmode="lin" valueType="num">
                                      <p:cBhvr>
                                        <p:cTn id="64" dur="2000" fill="hold"/>
                                        <p:tgtEl>
                                          <p:spTgt spid="4">
                                            <p:txEl>
                                              <p:pRg st="0" end="0"/>
                                            </p:txEl>
                                          </p:spTgt>
                                        </p:tgtEl>
                                        <p:attrNameLst>
                                          <p:attrName>ppt_w</p:attrName>
                                        </p:attrNameLst>
                                      </p:cBhvr>
                                      <p:tavLst>
                                        <p:tav tm="0" fmla="#ppt_w*sin(2.5*pi*$)">
                                          <p:val>
                                            <p:fltVal val="0"/>
                                          </p:val>
                                        </p:tav>
                                        <p:tav tm="100000">
                                          <p:val>
                                            <p:fltVal val="1"/>
                                          </p:val>
                                        </p:tav>
                                      </p:tavLst>
                                    </p:anim>
                                    <p:anim calcmode="lin" valueType="num">
                                      <p:cBhvr>
                                        <p:cTn id="65" dur="2000" fill="hold"/>
                                        <p:tgtEl>
                                          <p:spTgt spid="4">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66" fill="hold">
                      <p:stCondLst>
                        <p:cond delay="indefinite"/>
                      </p:stCondLst>
                      <p:childTnLst>
                        <p:par>
                          <p:cTn id="67" fill="hold">
                            <p:stCondLst>
                              <p:cond delay="0"/>
                            </p:stCondLst>
                            <p:childTnLst>
                              <p:par>
                                <p:cTn id="68" presetID="45" presetClass="entr" presetSubtype="0" fill="hold" grpId="0" nodeType="clickEffect">
                                  <p:stCondLst>
                                    <p:cond delay="0"/>
                                  </p:stCondLst>
                                  <p:childTnLst>
                                    <p:set>
                                      <p:cBhvr>
                                        <p:cTn id="69" dur="1" fill="hold">
                                          <p:stCondLst>
                                            <p:cond delay="0"/>
                                          </p:stCondLst>
                                        </p:cTn>
                                        <p:tgtEl>
                                          <p:spTgt spid="4">
                                            <p:txEl>
                                              <p:pRg st="1" end="1"/>
                                            </p:txEl>
                                          </p:spTgt>
                                        </p:tgtEl>
                                        <p:attrNameLst>
                                          <p:attrName>style.visibility</p:attrName>
                                        </p:attrNameLst>
                                      </p:cBhvr>
                                      <p:to>
                                        <p:strVal val="visible"/>
                                      </p:to>
                                    </p:set>
                                    <p:animEffect transition="in" filter="fade">
                                      <p:cBhvr>
                                        <p:cTn id="70" dur="2000"/>
                                        <p:tgtEl>
                                          <p:spTgt spid="4">
                                            <p:txEl>
                                              <p:pRg st="1" end="1"/>
                                            </p:txEl>
                                          </p:spTgt>
                                        </p:tgtEl>
                                      </p:cBhvr>
                                    </p:animEffect>
                                    <p:anim calcmode="lin" valueType="num">
                                      <p:cBhvr>
                                        <p:cTn id="71" dur="2000" fill="hold"/>
                                        <p:tgtEl>
                                          <p:spTgt spid="4">
                                            <p:txEl>
                                              <p:pRg st="1" end="1"/>
                                            </p:txEl>
                                          </p:spTgt>
                                        </p:tgtEl>
                                        <p:attrNameLst>
                                          <p:attrName>ppt_w</p:attrName>
                                        </p:attrNameLst>
                                      </p:cBhvr>
                                      <p:tavLst>
                                        <p:tav tm="0" fmla="#ppt_w*sin(2.5*pi*$)">
                                          <p:val>
                                            <p:fltVal val="0"/>
                                          </p:val>
                                        </p:tav>
                                        <p:tav tm="100000">
                                          <p:val>
                                            <p:fltVal val="1"/>
                                          </p:val>
                                        </p:tav>
                                      </p:tavLst>
                                    </p:anim>
                                    <p:anim calcmode="lin" valueType="num">
                                      <p:cBhvr>
                                        <p:cTn id="72" dur="2000" fill="hold"/>
                                        <p:tgtEl>
                                          <p:spTgt spid="4">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73" fill="hold">
                      <p:stCondLst>
                        <p:cond delay="indefinite"/>
                      </p:stCondLst>
                      <p:childTnLst>
                        <p:par>
                          <p:cTn id="74" fill="hold">
                            <p:stCondLst>
                              <p:cond delay="0"/>
                            </p:stCondLst>
                            <p:childTnLst>
                              <p:par>
                                <p:cTn id="75" presetID="45" presetClass="entr" presetSubtype="0" fill="hold" grpId="0" nodeType="clickEffect">
                                  <p:stCondLst>
                                    <p:cond delay="0"/>
                                  </p:stCondLst>
                                  <p:childTnLst>
                                    <p:set>
                                      <p:cBhvr>
                                        <p:cTn id="76" dur="1" fill="hold">
                                          <p:stCondLst>
                                            <p:cond delay="0"/>
                                          </p:stCondLst>
                                        </p:cTn>
                                        <p:tgtEl>
                                          <p:spTgt spid="4">
                                            <p:txEl>
                                              <p:pRg st="2" end="2"/>
                                            </p:txEl>
                                          </p:spTgt>
                                        </p:tgtEl>
                                        <p:attrNameLst>
                                          <p:attrName>style.visibility</p:attrName>
                                        </p:attrNameLst>
                                      </p:cBhvr>
                                      <p:to>
                                        <p:strVal val="visible"/>
                                      </p:to>
                                    </p:set>
                                    <p:animEffect transition="in" filter="fade">
                                      <p:cBhvr>
                                        <p:cTn id="77" dur="2000"/>
                                        <p:tgtEl>
                                          <p:spTgt spid="4">
                                            <p:txEl>
                                              <p:pRg st="2" end="2"/>
                                            </p:txEl>
                                          </p:spTgt>
                                        </p:tgtEl>
                                      </p:cBhvr>
                                    </p:animEffect>
                                    <p:anim calcmode="lin" valueType="num">
                                      <p:cBhvr>
                                        <p:cTn id="78" dur="2000" fill="hold"/>
                                        <p:tgtEl>
                                          <p:spTgt spid="4">
                                            <p:txEl>
                                              <p:pRg st="2" end="2"/>
                                            </p:txEl>
                                          </p:spTgt>
                                        </p:tgtEl>
                                        <p:attrNameLst>
                                          <p:attrName>ppt_w</p:attrName>
                                        </p:attrNameLst>
                                      </p:cBhvr>
                                      <p:tavLst>
                                        <p:tav tm="0" fmla="#ppt_w*sin(2.5*pi*$)">
                                          <p:val>
                                            <p:fltVal val="0"/>
                                          </p:val>
                                        </p:tav>
                                        <p:tav tm="100000">
                                          <p:val>
                                            <p:fltVal val="1"/>
                                          </p:val>
                                        </p:tav>
                                      </p:tavLst>
                                    </p:anim>
                                    <p:anim calcmode="lin" valueType="num">
                                      <p:cBhvr>
                                        <p:cTn id="79" dur="2000" fill="hold"/>
                                        <p:tgtEl>
                                          <p:spTgt spid="4">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80" fill="hold">
                      <p:stCondLst>
                        <p:cond delay="indefinite"/>
                      </p:stCondLst>
                      <p:childTnLst>
                        <p:par>
                          <p:cTn id="81" fill="hold">
                            <p:stCondLst>
                              <p:cond delay="0"/>
                            </p:stCondLst>
                            <p:childTnLst>
                              <p:par>
                                <p:cTn id="82" presetID="45" presetClass="entr" presetSubtype="0" fill="hold" grpId="0" nodeType="clickEffect">
                                  <p:stCondLst>
                                    <p:cond delay="0"/>
                                  </p:stCondLst>
                                  <p:childTnLst>
                                    <p:set>
                                      <p:cBhvr>
                                        <p:cTn id="83" dur="1" fill="hold">
                                          <p:stCondLst>
                                            <p:cond delay="0"/>
                                          </p:stCondLst>
                                        </p:cTn>
                                        <p:tgtEl>
                                          <p:spTgt spid="4">
                                            <p:txEl>
                                              <p:pRg st="3" end="3"/>
                                            </p:txEl>
                                          </p:spTgt>
                                        </p:tgtEl>
                                        <p:attrNameLst>
                                          <p:attrName>style.visibility</p:attrName>
                                        </p:attrNameLst>
                                      </p:cBhvr>
                                      <p:to>
                                        <p:strVal val="visible"/>
                                      </p:to>
                                    </p:set>
                                    <p:animEffect transition="in" filter="fade">
                                      <p:cBhvr>
                                        <p:cTn id="84" dur="2000"/>
                                        <p:tgtEl>
                                          <p:spTgt spid="4">
                                            <p:txEl>
                                              <p:pRg st="3" end="3"/>
                                            </p:txEl>
                                          </p:spTgt>
                                        </p:tgtEl>
                                      </p:cBhvr>
                                    </p:animEffect>
                                    <p:anim calcmode="lin" valueType="num">
                                      <p:cBhvr>
                                        <p:cTn id="85" dur="2000" fill="hold"/>
                                        <p:tgtEl>
                                          <p:spTgt spid="4">
                                            <p:txEl>
                                              <p:pRg st="3" end="3"/>
                                            </p:txEl>
                                          </p:spTgt>
                                        </p:tgtEl>
                                        <p:attrNameLst>
                                          <p:attrName>ppt_w</p:attrName>
                                        </p:attrNameLst>
                                      </p:cBhvr>
                                      <p:tavLst>
                                        <p:tav tm="0" fmla="#ppt_w*sin(2.5*pi*$)">
                                          <p:val>
                                            <p:fltVal val="0"/>
                                          </p:val>
                                        </p:tav>
                                        <p:tav tm="100000">
                                          <p:val>
                                            <p:fltVal val="1"/>
                                          </p:val>
                                        </p:tav>
                                      </p:tavLst>
                                    </p:anim>
                                    <p:anim calcmode="lin" valueType="num">
                                      <p:cBhvr>
                                        <p:cTn id="86" dur="2000" fill="hold"/>
                                        <p:tgtEl>
                                          <p:spTgt spid="4">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87" fill="hold">
                      <p:stCondLst>
                        <p:cond delay="indefinite"/>
                      </p:stCondLst>
                      <p:childTnLst>
                        <p:par>
                          <p:cTn id="88" fill="hold">
                            <p:stCondLst>
                              <p:cond delay="0"/>
                            </p:stCondLst>
                            <p:childTnLst>
                              <p:par>
                                <p:cTn id="89" presetID="45" presetClass="entr" presetSubtype="0" fill="hold" grpId="0" nodeType="clickEffect">
                                  <p:stCondLst>
                                    <p:cond delay="0"/>
                                  </p:stCondLst>
                                  <p:childTnLst>
                                    <p:set>
                                      <p:cBhvr>
                                        <p:cTn id="90" dur="1" fill="hold">
                                          <p:stCondLst>
                                            <p:cond delay="0"/>
                                          </p:stCondLst>
                                        </p:cTn>
                                        <p:tgtEl>
                                          <p:spTgt spid="4">
                                            <p:txEl>
                                              <p:pRg st="4" end="4"/>
                                            </p:txEl>
                                          </p:spTgt>
                                        </p:tgtEl>
                                        <p:attrNameLst>
                                          <p:attrName>style.visibility</p:attrName>
                                        </p:attrNameLst>
                                      </p:cBhvr>
                                      <p:to>
                                        <p:strVal val="visible"/>
                                      </p:to>
                                    </p:set>
                                    <p:animEffect transition="in" filter="fade">
                                      <p:cBhvr>
                                        <p:cTn id="91" dur="2000"/>
                                        <p:tgtEl>
                                          <p:spTgt spid="4">
                                            <p:txEl>
                                              <p:pRg st="4" end="4"/>
                                            </p:txEl>
                                          </p:spTgt>
                                        </p:tgtEl>
                                      </p:cBhvr>
                                    </p:animEffect>
                                    <p:anim calcmode="lin" valueType="num">
                                      <p:cBhvr>
                                        <p:cTn id="92" dur="2000" fill="hold"/>
                                        <p:tgtEl>
                                          <p:spTgt spid="4">
                                            <p:txEl>
                                              <p:pRg st="4" end="4"/>
                                            </p:txEl>
                                          </p:spTgt>
                                        </p:tgtEl>
                                        <p:attrNameLst>
                                          <p:attrName>ppt_w</p:attrName>
                                        </p:attrNameLst>
                                      </p:cBhvr>
                                      <p:tavLst>
                                        <p:tav tm="0" fmla="#ppt_w*sin(2.5*pi*$)">
                                          <p:val>
                                            <p:fltVal val="0"/>
                                          </p:val>
                                        </p:tav>
                                        <p:tav tm="100000">
                                          <p:val>
                                            <p:fltVal val="1"/>
                                          </p:val>
                                        </p:tav>
                                      </p:tavLst>
                                    </p:anim>
                                    <p:anim calcmode="lin" valueType="num">
                                      <p:cBhvr>
                                        <p:cTn id="93" dur="2000" fill="hold"/>
                                        <p:tgtEl>
                                          <p:spTgt spid="4">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94" fill="hold">
                      <p:stCondLst>
                        <p:cond delay="indefinite"/>
                      </p:stCondLst>
                      <p:childTnLst>
                        <p:par>
                          <p:cTn id="95" fill="hold">
                            <p:stCondLst>
                              <p:cond delay="0"/>
                            </p:stCondLst>
                            <p:childTnLst>
                              <p:par>
                                <p:cTn id="96" presetID="45" presetClass="entr" presetSubtype="0" fill="hold" grpId="0" nodeType="clickEffect">
                                  <p:stCondLst>
                                    <p:cond delay="0"/>
                                  </p:stCondLst>
                                  <p:childTnLst>
                                    <p:set>
                                      <p:cBhvr>
                                        <p:cTn id="97" dur="1" fill="hold">
                                          <p:stCondLst>
                                            <p:cond delay="0"/>
                                          </p:stCondLst>
                                        </p:cTn>
                                        <p:tgtEl>
                                          <p:spTgt spid="4">
                                            <p:txEl>
                                              <p:pRg st="5" end="5"/>
                                            </p:txEl>
                                          </p:spTgt>
                                        </p:tgtEl>
                                        <p:attrNameLst>
                                          <p:attrName>style.visibility</p:attrName>
                                        </p:attrNameLst>
                                      </p:cBhvr>
                                      <p:to>
                                        <p:strVal val="visible"/>
                                      </p:to>
                                    </p:set>
                                    <p:animEffect transition="in" filter="fade">
                                      <p:cBhvr>
                                        <p:cTn id="98" dur="2000"/>
                                        <p:tgtEl>
                                          <p:spTgt spid="4">
                                            <p:txEl>
                                              <p:pRg st="5" end="5"/>
                                            </p:txEl>
                                          </p:spTgt>
                                        </p:tgtEl>
                                      </p:cBhvr>
                                    </p:animEffect>
                                    <p:anim calcmode="lin" valueType="num">
                                      <p:cBhvr>
                                        <p:cTn id="99" dur="2000" fill="hold"/>
                                        <p:tgtEl>
                                          <p:spTgt spid="4">
                                            <p:txEl>
                                              <p:pRg st="5" end="5"/>
                                            </p:txEl>
                                          </p:spTgt>
                                        </p:tgtEl>
                                        <p:attrNameLst>
                                          <p:attrName>ppt_w</p:attrName>
                                        </p:attrNameLst>
                                      </p:cBhvr>
                                      <p:tavLst>
                                        <p:tav tm="0" fmla="#ppt_w*sin(2.5*pi*$)">
                                          <p:val>
                                            <p:fltVal val="0"/>
                                          </p:val>
                                        </p:tav>
                                        <p:tav tm="100000">
                                          <p:val>
                                            <p:fltVal val="1"/>
                                          </p:val>
                                        </p:tav>
                                      </p:tavLst>
                                    </p:anim>
                                    <p:anim calcmode="lin" valueType="num">
                                      <p:cBhvr>
                                        <p:cTn id="100" dur="2000" fill="hold"/>
                                        <p:tgtEl>
                                          <p:spTgt spid="4">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101" fill="hold">
                      <p:stCondLst>
                        <p:cond delay="indefinite"/>
                      </p:stCondLst>
                      <p:childTnLst>
                        <p:par>
                          <p:cTn id="102" fill="hold">
                            <p:stCondLst>
                              <p:cond delay="0"/>
                            </p:stCondLst>
                            <p:childTnLst>
                              <p:par>
                                <p:cTn id="103" presetID="45" presetClass="entr" presetSubtype="0" fill="hold" grpId="0" nodeType="clickEffect">
                                  <p:stCondLst>
                                    <p:cond delay="0"/>
                                  </p:stCondLst>
                                  <p:childTnLst>
                                    <p:set>
                                      <p:cBhvr>
                                        <p:cTn id="104" dur="1" fill="hold">
                                          <p:stCondLst>
                                            <p:cond delay="0"/>
                                          </p:stCondLst>
                                        </p:cTn>
                                        <p:tgtEl>
                                          <p:spTgt spid="4">
                                            <p:txEl>
                                              <p:pRg st="6" end="6"/>
                                            </p:txEl>
                                          </p:spTgt>
                                        </p:tgtEl>
                                        <p:attrNameLst>
                                          <p:attrName>style.visibility</p:attrName>
                                        </p:attrNameLst>
                                      </p:cBhvr>
                                      <p:to>
                                        <p:strVal val="visible"/>
                                      </p:to>
                                    </p:set>
                                    <p:animEffect transition="in" filter="fade">
                                      <p:cBhvr>
                                        <p:cTn id="105" dur="2000"/>
                                        <p:tgtEl>
                                          <p:spTgt spid="4">
                                            <p:txEl>
                                              <p:pRg st="6" end="6"/>
                                            </p:txEl>
                                          </p:spTgt>
                                        </p:tgtEl>
                                      </p:cBhvr>
                                    </p:animEffect>
                                    <p:anim calcmode="lin" valueType="num">
                                      <p:cBhvr>
                                        <p:cTn id="106" dur="2000" fill="hold"/>
                                        <p:tgtEl>
                                          <p:spTgt spid="4">
                                            <p:txEl>
                                              <p:pRg st="6" end="6"/>
                                            </p:txEl>
                                          </p:spTgt>
                                        </p:tgtEl>
                                        <p:attrNameLst>
                                          <p:attrName>ppt_w</p:attrName>
                                        </p:attrNameLst>
                                      </p:cBhvr>
                                      <p:tavLst>
                                        <p:tav tm="0" fmla="#ppt_w*sin(2.5*pi*$)">
                                          <p:val>
                                            <p:fltVal val="0"/>
                                          </p:val>
                                        </p:tav>
                                        <p:tav tm="100000">
                                          <p:val>
                                            <p:fltVal val="1"/>
                                          </p:val>
                                        </p:tav>
                                      </p:tavLst>
                                    </p:anim>
                                    <p:anim calcmode="lin" valueType="num">
                                      <p:cBhvr>
                                        <p:cTn id="107" dur="2000" fill="hold"/>
                                        <p:tgtEl>
                                          <p:spTgt spid="4">
                                            <p:txEl>
                                              <p:pRg st="6" end="6"/>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E3EA7-A418-480D-A69B-6C4CC16BF11E}"/>
              </a:ext>
            </a:extLst>
          </p:cNvPr>
          <p:cNvSpPr>
            <a:spLocks noGrp="1"/>
          </p:cNvSpPr>
          <p:nvPr>
            <p:ph type="title"/>
          </p:nvPr>
        </p:nvSpPr>
        <p:spPr>
          <a:xfrm>
            <a:off x="646111" y="452718"/>
            <a:ext cx="9404723" cy="2141626"/>
          </a:xfrm>
        </p:spPr>
        <p:txBody>
          <a:bodyPr/>
          <a:lstStyle/>
          <a:p>
            <a:r>
              <a:rPr lang="en-US" dirty="0"/>
              <a:t>World War II</a:t>
            </a:r>
            <a:br>
              <a:rPr lang="en-US" dirty="0"/>
            </a:br>
            <a:r>
              <a:rPr lang="en-US" sz="3200" dirty="0"/>
              <a:t>December 7, 1941 – December 31, 1946</a:t>
            </a:r>
            <a:br>
              <a:rPr lang="en-US" sz="3200" dirty="0"/>
            </a:br>
            <a:r>
              <a:rPr lang="en-US" sz="3200" dirty="0"/>
              <a:t>Korean War</a:t>
            </a:r>
            <a:br>
              <a:rPr lang="en-US" sz="3200" dirty="0"/>
            </a:br>
            <a:r>
              <a:rPr lang="en-US" sz="3200" dirty="0"/>
              <a:t>June 27, 1950 – January 31, 1955</a:t>
            </a:r>
            <a:br>
              <a:rPr lang="en-US" sz="3200" dirty="0"/>
            </a:br>
            <a:endParaRPr lang="en-US" sz="3200" dirty="0"/>
          </a:p>
        </p:txBody>
      </p:sp>
      <p:sp>
        <p:nvSpPr>
          <p:cNvPr id="4" name="Content Placeholder 3">
            <a:extLst>
              <a:ext uri="{FF2B5EF4-FFF2-40B4-BE49-F238E27FC236}">
                <a16:creationId xmlns:a16="http://schemas.microsoft.com/office/drawing/2014/main" id="{AF6A94FF-FECF-49F2-9993-04B12DA49B51}"/>
              </a:ext>
            </a:extLst>
          </p:cNvPr>
          <p:cNvSpPr>
            <a:spLocks noGrp="1"/>
          </p:cNvSpPr>
          <p:nvPr>
            <p:ph sz="half" idx="1"/>
          </p:nvPr>
        </p:nvSpPr>
        <p:spPr>
          <a:xfrm>
            <a:off x="1103312" y="2828260"/>
            <a:ext cx="4396339" cy="3428078"/>
          </a:xfrm>
        </p:spPr>
        <p:txBody>
          <a:bodyPr/>
          <a:lstStyle/>
          <a:p>
            <a:pPr marL="0" indent="0">
              <a:buNone/>
            </a:pPr>
            <a:endParaRPr lang="en-US" dirty="0"/>
          </a:p>
        </p:txBody>
      </p:sp>
      <p:sp>
        <p:nvSpPr>
          <p:cNvPr id="5" name="Content Placeholder 4">
            <a:extLst>
              <a:ext uri="{FF2B5EF4-FFF2-40B4-BE49-F238E27FC236}">
                <a16:creationId xmlns:a16="http://schemas.microsoft.com/office/drawing/2014/main" id="{59877A32-C184-498D-951C-62614325A2D9}"/>
              </a:ext>
            </a:extLst>
          </p:cNvPr>
          <p:cNvSpPr>
            <a:spLocks noGrp="1"/>
          </p:cNvSpPr>
          <p:nvPr>
            <p:ph sz="half" idx="2"/>
          </p:nvPr>
        </p:nvSpPr>
        <p:spPr>
          <a:xfrm>
            <a:off x="5654493" y="2828260"/>
            <a:ext cx="4396341" cy="3428077"/>
          </a:xfrm>
        </p:spPr>
        <p:txBody>
          <a:bodyPr/>
          <a:lstStyle/>
          <a:p>
            <a:pPr marL="0" indent="0">
              <a:buNone/>
            </a:pPr>
            <a:endParaRPr lang="en-US" dirty="0"/>
          </a:p>
          <a:p>
            <a:pPr marL="0" indent="0">
              <a:buNone/>
            </a:pPr>
            <a:endParaRPr lang="en-US" dirty="0"/>
          </a:p>
          <a:p>
            <a:pPr marL="0" indent="0">
              <a:buNone/>
            </a:pPr>
            <a:r>
              <a:rPr lang="en-US" dirty="0"/>
              <a:t>Former Tuskegee Airman Stephen Lawrence shakes the hand of Veterans Moving Help’s owner Gregory Ledge, who helped move the 92-year-old World War II Veteran from his </a:t>
            </a:r>
            <a:r>
              <a:rPr lang="en-US" dirty="0" err="1"/>
              <a:t>Gainsville</a:t>
            </a:r>
            <a:r>
              <a:rPr lang="en-US" dirty="0"/>
              <a:t>, Florida home to an assisted living facility. </a:t>
            </a:r>
          </a:p>
        </p:txBody>
      </p:sp>
      <p:pic>
        <p:nvPicPr>
          <p:cNvPr id="3" name="Picture 2">
            <a:extLst>
              <a:ext uri="{FF2B5EF4-FFF2-40B4-BE49-F238E27FC236}">
                <a16:creationId xmlns:a16="http://schemas.microsoft.com/office/drawing/2014/main" id="{5BDB94F8-DF9A-46A1-88A7-90EF59B30D14}"/>
              </a:ext>
            </a:extLst>
          </p:cNvPr>
          <p:cNvPicPr>
            <a:picLocks noChangeAspect="1"/>
          </p:cNvPicPr>
          <p:nvPr/>
        </p:nvPicPr>
        <p:blipFill>
          <a:blip r:embed="rId2"/>
          <a:stretch>
            <a:fillRect/>
          </a:stretch>
        </p:blipFill>
        <p:spPr>
          <a:xfrm>
            <a:off x="1281404" y="3005740"/>
            <a:ext cx="4040154" cy="3250597"/>
          </a:xfrm>
          <a:prstGeom prst="rect">
            <a:avLst/>
          </a:prstGeom>
        </p:spPr>
      </p:pic>
      <p:sp>
        <p:nvSpPr>
          <p:cNvPr id="6" name="Slide Number Placeholder 5">
            <a:extLst>
              <a:ext uri="{FF2B5EF4-FFF2-40B4-BE49-F238E27FC236}">
                <a16:creationId xmlns:a16="http://schemas.microsoft.com/office/drawing/2014/main" id="{A0F1FC82-CB4C-4368-B276-1D087A6C7C6E}"/>
              </a:ext>
            </a:extLst>
          </p:cNvPr>
          <p:cNvSpPr>
            <a:spLocks noGrp="1"/>
          </p:cNvSpPr>
          <p:nvPr>
            <p:ph type="sldNum" sz="quarter" idx="12"/>
          </p:nvPr>
        </p:nvSpPr>
        <p:spPr/>
        <p:txBody>
          <a:bodyPr/>
          <a:lstStyle/>
          <a:p>
            <a:fld id="{D57F1E4F-1CFF-5643-939E-02111984F565}" type="slidenum">
              <a:rPr lang="en-US" smtClean="0"/>
              <a:t>6</a:t>
            </a:fld>
            <a:endParaRPr lang="en-US" dirty="0"/>
          </a:p>
        </p:txBody>
      </p:sp>
    </p:spTree>
    <p:extLst>
      <p:ext uri="{BB962C8B-B14F-4D97-AF65-F5344CB8AC3E}">
        <p14:creationId xmlns:p14="http://schemas.microsoft.com/office/powerpoint/2010/main" val="20525724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D5FD8-1E3E-4643-B387-826225728010}"/>
              </a:ext>
            </a:extLst>
          </p:cNvPr>
          <p:cNvSpPr>
            <a:spLocks noGrp="1"/>
          </p:cNvSpPr>
          <p:nvPr>
            <p:ph type="title"/>
          </p:nvPr>
        </p:nvSpPr>
        <p:spPr/>
        <p:txBody>
          <a:bodyPr/>
          <a:lstStyle/>
          <a:p>
            <a:r>
              <a:rPr lang="en-US" dirty="0"/>
              <a:t>Causes of Homelessness Among World War II Veterans</a:t>
            </a:r>
          </a:p>
        </p:txBody>
      </p:sp>
      <p:sp>
        <p:nvSpPr>
          <p:cNvPr id="3" name="Content Placeholder 2">
            <a:extLst>
              <a:ext uri="{FF2B5EF4-FFF2-40B4-BE49-F238E27FC236}">
                <a16:creationId xmlns:a16="http://schemas.microsoft.com/office/drawing/2014/main" id="{845B1E3E-CD80-43CA-9D58-072D1D265194}"/>
              </a:ext>
            </a:extLst>
          </p:cNvPr>
          <p:cNvSpPr>
            <a:spLocks noGrp="1"/>
          </p:cNvSpPr>
          <p:nvPr>
            <p:ph idx="1"/>
          </p:nvPr>
        </p:nvSpPr>
        <p:spPr/>
        <p:txBody>
          <a:bodyPr/>
          <a:lstStyle/>
          <a:p>
            <a:r>
              <a:rPr lang="en-US" dirty="0"/>
              <a:t>Age</a:t>
            </a:r>
          </a:p>
          <a:p>
            <a:r>
              <a:rPr lang="en-US" dirty="0"/>
              <a:t>Health issues</a:t>
            </a:r>
          </a:p>
          <a:p>
            <a:r>
              <a:rPr lang="en-US" dirty="0"/>
              <a:t>Isolation/loneliness</a:t>
            </a:r>
          </a:p>
          <a:p>
            <a:r>
              <a:rPr lang="en-US" dirty="0"/>
              <a:t>Lack of family support</a:t>
            </a:r>
          </a:p>
          <a:p>
            <a:r>
              <a:rPr lang="en-US" dirty="0"/>
              <a:t>Mental illness</a:t>
            </a:r>
          </a:p>
          <a:p>
            <a:r>
              <a:rPr lang="en-US" dirty="0"/>
              <a:t>Poverty</a:t>
            </a:r>
          </a:p>
          <a:p>
            <a:r>
              <a:rPr lang="en-US" dirty="0"/>
              <a:t>Loss of caregiver</a:t>
            </a:r>
          </a:p>
          <a:p>
            <a:r>
              <a:rPr lang="en-US" dirty="0"/>
              <a:t>Post-Traumatic Stress Disorder (sometimes undiagnosed)</a:t>
            </a:r>
          </a:p>
          <a:p>
            <a:r>
              <a:rPr lang="en-US" dirty="0"/>
              <a:t>Lack of appropriate housing options that provide the appropriate care to the elderly Veteran</a:t>
            </a:r>
          </a:p>
        </p:txBody>
      </p:sp>
      <p:sp>
        <p:nvSpPr>
          <p:cNvPr id="4" name="Slide Number Placeholder 3">
            <a:extLst>
              <a:ext uri="{FF2B5EF4-FFF2-40B4-BE49-F238E27FC236}">
                <a16:creationId xmlns:a16="http://schemas.microsoft.com/office/drawing/2014/main" id="{B3203BE4-461A-4C8C-AB90-CBB2C3092C5F}"/>
              </a:ext>
            </a:extLst>
          </p:cNvPr>
          <p:cNvSpPr>
            <a:spLocks noGrp="1"/>
          </p:cNvSpPr>
          <p:nvPr>
            <p:ph type="sldNum" sz="quarter" idx="12"/>
          </p:nvPr>
        </p:nvSpPr>
        <p:spPr/>
        <p:txBody>
          <a:bodyPr/>
          <a:lstStyle/>
          <a:p>
            <a:fld id="{D57F1E4F-1CFF-5643-939E-02111984F565}" type="slidenum">
              <a:rPr lang="en-US" smtClean="0"/>
              <a:t>7</a:t>
            </a:fld>
            <a:endParaRPr lang="en-US" dirty="0"/>
          </a:p>
        </p:txBody>
      </p:sp>
    </p:spTree>
    <p:extLst>
      <p:ext uri="{BB962C8B-B14F-4D97-AF65-F5344CB8AC3E}">
        <p14:creationId xmlns:p14="http://schemas.microsoft.com/office/powerpoint/2010/main" val="75566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randombar(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randombar(horizont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randombar(horizontal)">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randombar(horizontal)">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63B01-1D97-4C9B-A1D5-6DFE9A478B21}"/>
              </a:ext>
            </a:extLst>
          </p:cNvPr>
          <p:cNvSpPr>
            <a:spLocks noGrp="1"/>
          </p:cNvSpPr>
          <p:nvPr>
            <p:ph type="title"/>
          </p:nvPr>
        </p:nvSpPr>
        <p:spPr>
          <a:xfrm>
            <a:off x="149290" y="452718"/>
            <a:ext cx="9901545" cy="6041388"/>
          </a:xfrm>
        </p:spPr>
        <p:txBody>
          <a:bodyPr vert="vert270"/>
          <a:lstStyle/>
          <a:p>
            <a:r>
              <a:rPr lang="en-US" sz="6600" dirty="0"/>
              <a:t>World War II</a:t>
            </a:r>
          </a:p>
        </p:txBody>
      </p:sp>
      <p:pic>
        <p:nvPicPr>
          <p:cNvPr id="4" name="Picture 3">
            <a:extLst>
              <a:ext uri="{FF2B5EF4-FFF2-40B4-BE49-F238E27FC236}">
                <a16:creationId xmlns:a16="http://schemas.microsoft.com/office/drawing/2014/main" id="{F7D777F5-6905-4F83-A3B2-5D2352EE47CB}"/>
              </a:ext>
            </a:extLst>
          </p:cNvPr>
          <p:cNvPicPr>
            <a:picLocks noChangeAspect="1"/>
          </p:cNvPicPr>
          <p:nvPr/>
        </p:nvPicPr>
        <p:blipFill>
          <a:blip r:embed="rId2"/>
          <a:stretch>
            <a:fillRect/>
          </a:stretch>
        </p:blipFill>
        <p:spPr>
          <a:xfrm>
            <a:off x="1287625" y="844237"/>
            <a:ext cx="8472195" cy="5561045"/>
          </a:xfrm>
          <a:prstGeom prst="rect">
            <a:avLst/>
          </a:prstGeom>
        </p:spPr>
      </p:pic>
      <p:sp>
        <p:nvSpPr>
          <p:cNvPr id="3" name="Slide Number Placeholder 2">
            <a:extLst>
              <a:ext uri="{FF2B5EF4-FFF2-40B4-BE49-F238E27FC236}">
                <a16:creationId xmlns:a16="http://schemas.microsoft.com/office/drawing/2014/main" id="{93298BC0-D542-4D24-81F7-4CF335A91B90}"/>
              </a:ext>
            </a:extLst>
          </p:cNvPr>
          <p:cNvSpPr>
            <a:spLocks noGrp="1"/>
          </p:cNvSpPr>
          <p:nvPr>
            <p:ph type="sldNum" sz="quarter" idx="12"/>
          </p:nvPr>
        </p:nvSpPr>
        <p:spPr/>
        <p:txBody>
          <a:bodyPr/>
          <a:lstStyle/>
          <a:p>
            <a:fld id="{D57F1E4F-1CFF-5643-939E-02111984F565}" type="slidenum">
              <a:rPr lang="en-US" smtClean="0"/>
              <a:t>8</a:t>
            </a:fld>
            <a:endParaRPr lang="en-US" dirty="0"/>
          </a:p>
        </p:txBody>
      </p:sp>
    </p:spTree>
    <p:extLst>
      <p:ext uri="{BB962C8B-B14F-4D97-AF65-F5344CB8AC3E}">
        <p14:creationId xmlns:p14="http://schemas.microsoft.com/office/powerpoint/2010/main" val="35510346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BBDBE-CBA5-4E36-A00E-D2157D49F40F}"/>
              </a:ext>
            </a:extLst>
          </p:cNvPr>
          <p:cNvSpPr>
            <a:spLocks noGrp="1"/>
          </p:cNvSpPr>
          <p:nvPr>
            <p:ph type="title"/>
          </p:nvPr>
        </p:nvSpPr>
        <p:spPr/>
        <p:txBody>
          <a:bodyPr/>
          <a:lstStyle/>
          <a:p>
            <a:r>
              <a:rPr lang="en-US" sz="5400" dirty="0"/>
              <a:t>Vietnam War</a:t>
            </a:r>
            <a:br>
              <a:rPr lang="en-US" dirty="0"/>
            </a:br>
            <a:r>
              <a:rPr lang="en-US" sz="3200" dirty="0"/>
              <a:t>February 28, 1961-May 7, 1975 </a:t>
            </a:r>
          </a:p>
        </p:txBody>
      </p:sp>
      <p:pic>
        <p:nvPicPr>
          <p:cNvPr id="3" name="Picture 2">
            <a:extLst>
              <a:ext uri="{FF2B5EF4-FFF2-40B4-BE49-F238E27FC236}">
                <a16:creationId xmlns:a16="http://schemas.microsoft.com/office/drawing/2014/main" id="{7FD34138-0AF8-4DA8-BD43-D40C7C17B1F7}"/>
              </a:ext>
            </a:extLst>
          </p:cNvPr>
          <p:cNvPicPr>
            <a:picLocks noChangeAspect="1"/>
          </p:cNvPicPr>
          <p:nvPr/>
        </p:nvPicPr>
        <p:blipFill>
          <a:blip r:embed="rId2"/>
          <a:stretch>
            <a:fillRect/>
          </a:stretch>
        </p:blipFill>
        <p:spPr>
          <a:xfrm>
            <a:off x="1028346" y="2260670"/>
            <a:ext cx="3217510" cy="2488672"/>
          </a:xfrm>
          <a:prstGeom prst="rect">
            <a:avLst/>
          </a:prstGeom>
        </p:spPr>
      </p:pic>
      <p:pic>
        <p:nvPicPr>
          <p:cNvPr id="4" name="Picture 3">
            <a:extLst>
              <a:ext uri="{FF2B5EF4-FFF2-40B4-BE49-F238E27FC236}">
                <a16:creationId xmlns:a16="http://schemas.microsoft.com/office/drawing/2014/main" id="{C0598406-61E9-4CDE-921B-D47DF4BC3620}"/>
              </a:ext>
            </a:extLst>
          </p:cNvPr>
          <p:cNvPicPr>
            <a:picLocks noChangeAspect="1"/>
          </p:cNvPicPr>
          <p:nvPr/>
        </p:nvPicPr>
        <p:blipFill>
          <a:blip r:embed="rId3"/>
          <a:stretch>
            <a:fillRect/>
          </a:stretch>
        </p:blipFill>
        <p:spPr>
          <a:xfrm>
            <a:off x="7143928" y="912566"/>
            <a:ext cx="3217509" cy="1881364"/>
          </a:xfrm>
          <a:prstGeom prst="rect">
            <a:avLst/>
          </a:prstGeom>
        </p:spPr>
      </p:pic>
      <p:pic>
        <p:nvPicPr>
          <p:cNvPr id="5" name="Picture 4">
            <a:extLst>
              <a:ext uri="{FF2B5EF4-FFF2-40B4-BE49-F238E27FC236}">
                <a16:creationId xmlns:a16="http://schemas.microsoft.com/office/drawing/2014/main" id="{D022EE3B-F256-4B02-9FCF-F03F3D9988A6}"/>
              </a:ext>
            </a:extLst>
          </p:cNvPr>
          <p:cNvPicPr>
            <a:picLocks noChangeAspect="1"/>
          </p:cNvPicPr>
          <p:nvPr/>
        </p:nvPicPr>
        <p:blipFill>
          <a:blip r:embed="rId4"/>
          <a:stretch>
            <a:fillRect/>
          </a:stretch>
        </p:blipFill>
        <p:spPr>
          <a:xfrm>
            <a:off x="4762678" y="3335305"/>
            <a:ext cx="4762500" cy="3152775"/>
          </a:xfrm>
          <a:prstGeom prst="rect">
            <a:avLst/>
          </a:prstGeom>
        </p:spPr>
      </p:pic>
      <p:sp>
        <p:nvSpPr>
          <p:cNvPr id="6" name="Slide Number Placeholder 5">
            <a:extLst>
              <a:ext uri="{FF2B5EF4-FFF2-40B4-BE49-F238E27FC236}">
                <a16:creationId xmlns:a16="http://schemas.microsoft.com/office/drawing/2014/main" id="{660A8E6D-5216-4DE1-AE2A-763B19D29769}"/>
              </a:ext>
            </a:extLst>
          </p:cNvPr>
          <p:cNvSpPr>
            <a:spLocks noGrp="1"/>
          </p:cNvSpPr>
          <p:nvPr>
            <p:ph type="sldNum" sz="quarter" idx="12"/>
          </p:nvPr>
        </p:nvSpPr>
        <p:spPr/>
        <p:txBody>
          <a:bodyPr/>
          <a:lstStyle/>
          <a:p>
            <a:fld id="{D57F1E4F-1CFF-5643-939E-02111984F565}" type="slidenum">
              <a:rPr lang="en-US" smtClean="0"/>
              <a:t>9</a:t>
            </a:fld>
            <a:endParaRPr lang="en-US" dirty="0"/>
          </a:p>
        </p:txBody>
      </p:sp>
    </p:spTree>
    <p:extLst>
      <p:ext uri="{BB962C8B-B14F-4D97-AF65-F5344CB8AC3E}">
        <p14:creationId xmlns:p14="http://schemas.microsoft.com/office/powerpoint/2010/main" val="412840549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EC76B5"/>
      </a:hlink>
      <a:folHlink>
        <a:srgbClr val="E8ACCD"/>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A207AED3-9ABC-4A18-9978-A59B65688B1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668</TotalTime>
  <Words>1892</Words>
  <Application>Microsoft Office PowerPoint</Application>
  <PresentationFormat>Widescreen</PresentationFormat>
  <Paragraphs>269</Paragraphs>
  <Slides>42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42</vt:i4>
      </vt:variant>
    </vt:vector>
  </HeadingPairs>
  <TitlesOfParts>
    <vt:vector size="48" baseType="lpstr">
      <vt:lpstr>Arial</vt:lpstr>
      <vt:lpstr>Calibri</vt:lpstr>
      <vt:lpstr>Century Gothic</vt:lpstr>
      <vt:lpstr>Wingdings</vt:lpstr>
      <vt:lpstr>Wingdings 3</vt:lpstr>
      <vt:lpstr>Ion</vt:lpstr>
      <vt:lpstr>WALK IN MY SHOES: Journey of the Homeless Veteran</vt:lpstr>
      <vt:lpstr>PowerPoint Presentation</vt:lpstr>
      <vt:lpstr>Objectives:</vt:lpstr>
      <vt:lpstr>PowerPoint Presentation</vt:lpstr>
      <vt:lpstr>Causes of Veteran Homelessness</vt:lpstr>
      <vt:lpstr>World War II December 7, 1941 – December 31, 1946 Korean War June 27, 1950 – January 31, 1955 </vt:lpstr>
      <vt:lpstr>Causes of Homelessness Among World War II Veterans</vt:lpstr>
      <vt:lpstr>World War II</vt:lpstr>
      <vt:lpstr>Vietnam War February 28, 1961-May 7, 1975 </vt:lpstr>
      <vt:lpstr>Facts about the Vietnam Conflict</vt:lpstr>
      <vt:lpstr>Medical Issues Specific to Vietnam Veterans</vt:lpstr>
      <vt:lpstr>Causes of Homelessness Among Vietnam Veterans</vt:lpstr>
      <vt:lpstr>Vietnam War Homeless Veterans  (con’t)</vt:lpstr>
      <vt:lpstr>They are 84 years old and twins!!  http://video.foxnews.com/v/5513989861001/family-friends-work-to-help-homeless-84-year-old-twins#sp=show-clips</vt:lpstr>
      <vt:lpstr>Congratulations!!!</vt:lpstr>
      <vt:lpstr>A Word About Survivor’s Guilt</vt:lpstr>
      <vt:lpstr>As these soldiers age, especially those that are homeless,  and face the end of their lives, many find themselves receiving palliative or hospice care.  Many have never heard kind words about their service and still experience a great amount of guilt and shame.  </vt:lpstr>
      <vt:lpstr>Gulf War, Iraq and Afghanistan  August 2, 1990 - Present</vt:lpstr>
      <vt:lpstr>Facts</vt:lpstr>
      <vt:lpstr>Challenges…</vt:lpstr>
      <vt:lpstr>Causes of Homelessness Among Iraqi and Afghanistan Veterans</vt:lpstr>
      <vt:lpstr>Causes of Homelessness Among  Female Veterans</vt:lpstr>
      <vt:lpstr>Causes of Homelessness Among Female Veterans</vt:lpstr>
      <vt:lpstr>PowerPoint Presentation</vt:lpstr>
      <vt:lpstr>PowerPoint Presentation</vt:lpstr>
      <vt:lpstr>Post-Traumatic Stress Disorder</vt:lpstr>
      <vt:lpstr>PowerPoint Presentation</vt:lpstr>
      <vt:lpstr>Symptoms of PTSD</vt:lpstr>
      <vt:lpstr>PowerPoint Presentation</vt:lpstr>
      <vt:lpstr>PowerPoint Presentation</vt:lpstr>
      <vt:lpstr>PTSD Treatment Modalities</vt:lpstr>
      <vt:lpstr>PowerPoint Presentation</vt:lpstr>
      <vt:lpstr>PowerPoint Presentation</vt:lpstr>
      <vt:lpstr>Suicide Among Veterans</vt:lpstr>
      <vt:lpstr>Suicides Among Homeless Veterans</vt:lpstr>
      <vt:lpstr>PowerPoint Presentation</vt:lpstr>
      <vt:lpstr>Suicide and Homeless Veterans</vt:lpstr>
      <vt:lpstr>Simple Intervention to a Not So Simple Problem</vt:lpstr>
      <vt:lpstr>PowerPoint Presentation</vt:lpstr>
      <vt:lpstr>PowerPoint Presentation</vt:lpstr>
      <vt:lpstr>PowerPoint Presentation</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WALK IN MY SHOES: Journey of the Homeless Veteran</dc:title>
  <dc:creator>artie williams</dc:creator>
  <cp:lastModifiedBy>artie williams</cp:lastModifiedBy>
  <cp:revision>49</cp:revision>
  <dcterms:created xsi:type="dcterms:W3CDTF">2018-09-23T22:26:42Z</dcterms:created>
  <dcterms:modified xsi:type="dcterms:W3CDTF">2018-09-25T02:01:04Z</dcterms:modified>
</cp:coreProperties>
</file>