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72" r:id="rId4"/>
    <p:sldId id="273" r:id="rId5"/>
    <p:sldId id="274" r:id="rId6"/>
    <p:sldId id="264" r:id="rId7"/>
    <p:sldId id="265" r:id="rId8"/>
    <p:sldId id="266" r:id="rId9"/>
    <p:sldId id="267" r:id="rId10"/>
    <p:sldId id="268" r:id="rId11"/>
    <p:sldId id="269" r:id="rId12"/>
    <p:sldId id="256" r:id="rId13"/>
    <p:sldId id="257" r:id="rId14"/>
    <p:sldId id="258" r:id="rId15"/>
    <p:sldId id="259" r:id="rId16"/>
    <p:sldId id="261" r:id="rId17"/>
    <p:sldId id="262" r:id="rId18"/>
    <p:sldId id="260" r:id="rId19"/>
    <p:sldId id="263" r:id="rId2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230500-3609-4192-8F4A-894CA9E7641E}" v="55" dt="2018-09-12T20:40:52.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ppers, Cecelia A" userId="6feeaefe-08ff-4e46-b8b0-55a07dae3c65" providerId="ADAL" clId="{E9230500-3609-4192-8F4A-894CA9E7641E}"/>
    <pc:docChg chg="modSld">
      <pc:chgData name="Peppers, Cecelia A" userId="6feeaefe-08ff-4e46-b8b0-55a07dae3c65" providerId="ADAL" clId="{E9230500-3609-4192-8F4A-894CA9E7641E}" dt="2018-09-12T20:40:52.102" v="3" actId="255"/>
      <pc:docMkLst>
        <pc:docMk/>
      </pc:docMkLst>
      <pc:sldChg chg="modSp">
        <pc:chgData name="Peppers, Cecelia A" userId="6feeaefe-08ff-4e46-b8b0-55a07dae3c65" providerId="ADAL" clId="{E9230500-3609-4192-8F4A-894CA9E7641E}" dt="2018-09-12T20:40:01.003" v="1" actId="20577"/>
        <pc:sldMkLst>
          <pc:docMk/>
          <pc:sldMk cId="2318121376" sldId="258"/>
        </pc:sldMkLst>
        <pc:spChg chg="mod">
          <ac:chgData name="Peppers, Cecelia A" userId="6feeaefe-08ff-4e46-b8b0-55a07dae3c65" providerId="ADAL" clId="{E9230500-3609-4192-8F4A-894CA9E7641E}" dt="2018-09-12T20:40:01.003" v="1" actId="20577"/>
          <ac:spMkLst>
            <pc:docMk/>
            <pc:sldMk cId="2318121376" sldId="258"/>
            <ac:spMk id="2" creationId="{0F0A8A2C-2FBE-42DE-A125-75AA45B769D6}"/>
          </ac:spMkLst>
        </pc:spChg>
      </pc:sldChg>
      <pc:sldChg chg="modSp">
        <pc:chgData name="Peppers, Cecelia A" userId="6feeaefe-08ff-4e46-b8b0-55a07dae3c65" providerId="ADAL" clId="{E9230500-3609-4192-8F4A-894CA9E7641E}" dt="2018-09-12T20:40:52.102" v="3" actId="255"/>
        <pc:sldMkLst>
          <pc:docMk/>
          <pc:sldMk cId="4068878731" sldId="263"/>
        </pc:sldMkLst>
        <pc:spChg chg="mod">
          <ac:chgData name="Peppers, Cecelia A" userId="6feeaefe-08ff-4e46-b8b0-55a07dae3c65" providerId="ADAL" clId="{E9230500-3609-4192-8F4A-894CA9E7641E}" dt="2018-09-12T20:40:52.102" v="3" actId="255"/>
          <ac:spMkLst>
            <pc:docMk/>
            <pc:sldMk cId="4068878731" sldId="263"/>
            <ac:spMk id="3" creationId="{3A30E247-CA18-4EEB-B4AD-FD68D16F03A8}"/>
          </ac:spMkLst>
        </pc:spChg>
      </pc:sldChg>
      <pc:sldChg chg="modSp">
        <pc:chgData name="Peppers, Cecelia A" userId="6feeaefe-08ff-4e46-b8b0-55a07dae3c65" providerId="ADAL" clId="{E9230500-3609-4192-8F4A-894CA9E7641E}" dt="2018-09-12T20:39:26.785" v="0" actId="20577"/>
        <pc:sldMkLst>
          <pc:docMk/>
          <pc:sldMk cId="899389366" sldId="267"/>
        </pc:sldMkLst>
        <pc:spChg chg="mod">
          <ac:chgData name="Peppers, Cecelia A" userId="6feeaefe-08ff-4e46-b8b0-55a07dae3c65" providerId="ADAL" clId="{E9230500-3609-4192-8F4A-894CA9E7641E}" dt="2018-09-12T20:39:26.785" v="0" actId="20577"/>
          <ac:spMkLst>
            <pc:docMk/>
            <pc:sldMk cId="899389366" sldId="267"/>
            <ac:spMk id="3" creationId="{5AD982A9-7F53-4981-8256-E477D02FB7DA}"/>
          </ac:spMkLst>
        </pc:spChg>
      </pc:sldChg>
    </pc:docChg>
  </pc:docChgLst>
  <pc:docChgLst>
    <pc:chgData name="Peppers, Cecelia A" userId="6feeaefe-08ff-4e46-b8b0-55a07dae3c65" providerId="ADAL" clId="{4555C009-1C20-4AE1-8091-D907C70578F4}"/>
    <pc:docChg chg="custSel modSld">
      <pc:chgData name="Peppers, Cecelia A" userId="6feeaefe-08ff-4e46-b8b0-55a07dae3c65" providerId="ADAL" clId="{4555C009-1C20-4AE1-8091-D907C70578F4}" dt="2018-09-12T19:35:41.951" v="49" actId="27636"/>
      <pc:docMkLst>
        <pc:docMk/>
      </pc:docMkLst>
      <pc:sldChg chg="delSp modSp">
        <pc:chgData name="Peppers, Cecelia A" userId="6feeaefe-08ff-4e46-b8b0-55a07dae3c65" providerId="ADAL" clId="{4555C009-1C20-4AE1-8091-D907C70578F4}" dt="2018-09-12T19:29:52.117" v="7"/>
        <pc:sldMkLst>
          <pc:docMk/>
          <pc:sldMk cId="2314083821" sldId="256"/>
        </pc:sldMkLst>
        <pc:spChg chg="del mod">
          <ac:chgData name="Peppers, Cecelia A" userId="6feeaefe-08ff-4e46-b8b0-55a07dae3c65" providerId="ADAL" clId="{4555C009-1C20-4AE1-8091-D907C70578F4}" dt="2018-09-12T19:29:52.117" v="7"/>
          <ac:spMkLst>
            <pc:docMk/>
            <pc:sldMk cId="2314083821" sldId="256"/>
            <ac:spMk id="3" creationId="{00AC1BFE-6A85-45C1-8FA8-6BCE6DC5E437}"/>
          </ac:spMkLst>
        </pc:spChg>
      </pc:sldChg>
      <pc:sldChg chg="modSp">
        <pc:chgData name="Peppers, Cecelia A" userId="6feeaefe-08ff-4e46-b8b0-55a07dae3c65" providerId="ADAL" clId="{4555C009-1C20-4AE1-8091-D907C70578F4}" dt="2018-09-12T19:34:50.475" v="45" actId="14100"/>
        <pc:sldMkLst>
          <pc:docMk/>
          <pc:sldMk cId="1388977147" sldId="265"/>
        </pc:sldMkLst>
        <pc:spChg chg="mod">
          <ac:chgData name="Peppers, Cecelia A" userId="6feeaefe-08ff-4e46-b8b0-55a07dae3c65" providerId="ADAL" clId="{4555C009-1C20-4AE1-8091-D907C70578F4}" dt="2018-09-12T19:34:50.475" v="45" actId="14100"/>
          <ac:spMkLst>
            <pc:docMk/>
            <pc:sldMk cId="1388977147" sldId="265"/>
            <ac:spMk id="3" creationId="{EBA1D620-18A7-4D1F-A313-C0045D1E5606}"/>
          </ac:spMkLst>
        </pc:spChg>
      </pc:sldChg>
      <pc:sldChg chg="modSp">
        <pc:chgData name="Peppers, Cecelia A" userId="6feeaefe-08ff-4e46-b8b0-55a07dae3c65" providerId="ADAL" clId="{4555C009-1C20-4AE1-8091-D907C70578F4}" dt="2018-09-12T19:35:12.168" v="47" actId="1076"/>
        <pc:sldMkLst>
          <pc:docMk/>
          <pc:sldMk cId="3753036381" sldId="266"/>
        </pc:sldMkLst>
        <pc:spChg chg="mod">
          <ac:chgData name="Peppers, Cecelia A" userId="6feeaefe-08ff-4e46-b8b0-55a07dae3c65" providerId="ADAL" clId="{4555C009-1C20-4AE1-8091-D907C70578F4}" dt="2018-09-12T19:35:12.168" v="47" actId="1076"/>
          <ac:spMkLst>
            <pc:docMk/>
            <pc:sldMk cId="3753036381" sldId="266"/>
            <ac:spMk id="3" creationId="{8F8168EE-4BDA-40C0-86B2-55D69E72A031}"/>
          </ac:spMkLst>
        </pc:spChg>
      </pc:sldChg>
      <pc:sldChg chg="modSp">
        <pc:chgData name="Peppers, Cecelia A" userId="6feeaefe-08ff-4e46-b8b0-55a07dae3c65" providerId="ADAL" clId="{4555C009-1C20-4AE1-8091-D907C70578F4}" dt="2018-09-12T19:35:41.951" v="49" actId="27636"/>
        <pc:sldMkLst>
          <pc:docMk/>
          <pc:sldMk cId="899389366" sldId="267"/>
        </pc:sldMkLst>
        <pc:spChg chg="mod">
          <ac:chgData name="Peppers, Cecelia A" userId="6feeaefe-08ff-4e46-b8b0-55a07dae3c65" providerId="ADAL" clId="{4555C009-1C20-4AE1-8091-D907C70578F4}" dt="2018-09-12T19:35:41.951" v="49" actId="27636"/>
          <ac:spMkLst>
            <pc:docMk/>
            <pc:sldMk cId="899389366" sldId="267"/>
            <ac:spMk id="3" creationId="{5AD982A9-7F53-4981-8256-E477D02FB7DA}"/>
          </ac:spMkLst>
        </pc:spChg>
      </pc:sldChg>
      <pc:sldChg chg="modSp">
        <pc:chgData name="Peppers, Cecelia A" userId="6feeaefe-08ff-4e46-b8b0-55a07dae3c65" providerId="ADAL" clId="{4555C009-1C20-4AE1-8091-D907C70578F4}" dt="2018-09-12T19:31:24.012" v="10" actId="255"/>
        <pc:sldMkLst>
          <pc:docMk/>
          <pc:sldMk cId="2618751859" sldId="273"/>
        </pc:sldMkLst>
        <pc:spChg chg="mod">
          <ac:chgData name="Peppers, Cecelia A" userId="6feeaefe-08ff-4e46-b8b0-55a07dae3c65" providerId="ADAL" clId="{4555C009-1C20-4AE1-8091-D907C70578F4}" dt="2018-09-12T19:31:11.216" v="9" actId="1076"/>
          <ac:spMkLst>
            <pc:docMk/>
            <pc:sldMk cId="2618751859" sldId="273"/>
            <ac:spMk id="2" creationId="{39FBE542-C3B0-40B4-85C7-01AF5629A084}"/>
          </ac:spMkLst>
        </pc:spChg>
        <pc:spChg chg="mod">
          <ac:chgData name="Peppers, Cecelia A" userId="6feeaefe-08ff-4e46-b8b0-55a07dae3c65" providerId="ADAL" clId="{4555C009-1C20-4AE1-8091-D907C70578F4}" dt="2018-09-12T19:31:24.012" v="10" actId="255"/>
          <ac:spMkLst>
            <pc:docMk/>
            <pc:sldMk cId="2618751859" sldId="273"/>
            <ac:spMk id="3" creationId="{7584A33F-D222-4E7A-95D4-EF9C2E90F5F6}"/>
          </ac:spMkLst>
        </pc:spChg>
      </pc:sldChg>
      <pc:sldChg chg="modSp">
        <pc:chgData name="Peppers, Cecelia A" userId="6feeaefe-08ff-4e46-b8b0-55a07dae3c65" providerId="ADAL" clId="{4555C009-1C20-4AE1-8091-D907C70578F4}" dt="2018-09-12T19:34:21.140" v="41" actId="6549"/>
        <pc:sldMkLst>
          <pc:docMk/>
          <pc:sldMk cId="3872606455" sldId="274"/>
        </pc:sldMkLst>
        <pc:spChg chg="mod">
          <ac:chgData name="Peppers, Cecelia A" userId="6feeaefe-08ff-4e46-b8b0-55a07dae3c65" providerId="ADAL" clId="{4555C009-1C20-4AE1-8091-D907C70578F4}" dt="2018-09-12T19:34:00.344" v="39" actId="14100"/>
          <ac:spMkLst>
            <pc:docMk/>
            <pc:sldMk cId="3872606455" sldId="274"/>
            <ac:spMk id="2" creationId="{49E4D9A4-0BA3-490F-83D0-9FF3629C8ACF}"/>
          </ac:spMkLst>
        </pc:spChg>
        <pc:spChg chg="mod">
          <ac:chgData name="Peppers, Cecelia A" userId="6feeaefe-08ff-4e46-b8b0-55a07dae3c65" providerId="ADAL" clId="{4555C009-1C20-4AE1-8091-D907C70578F4}" dt="2018-09-12T19:34:21.140" v="41" actId="6549"/>
          <ac:spMkLst>
            <pc:docMk/>
            <pc:sldMk cId="3872606455" sldId="274"/>
            <ac:spMk id="3" creationId="{7535442E-4472-4AAB-A964-90E118726BD9}"/>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9/12/2018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9/12/2018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9/12/2018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9/12/2018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9/12/2018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9/12/2018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C6BC-28AE-4FCF-8206-D7133C4011E8}"/>
              </a:ext>
            </a:extLst>
          </p:cNvPr>
          <p:cNvSpPr>
            <a:spLocks noGrp="1"/>
          </p:cNvSpPr>
          <p:nvPr>
            <p:ph type="ctrTitle"/>
          </p:nvPr>
        </p:nvSpPr>
        <p:spPr/>
        <p:txBody>
          <a:bodyPr/>
          <a:lstStyle/>
          <a:p>
            <a:r>
              <a:rPr lang="en-US" dirty="0"/>
              <a:t>Homeless documentation</a:t>
            </a:r>
          </a:p>
        </p:txBody>
      </p:sp>
      <p:sp>
        <p:nvSpPr>
          <p:cNvPr id="3" name="Subtitle 2">
            <a:extLst>
              <a:ext uri="{FF2B5EF4-FFF2-40B4-BE49-F238E27FC236}">
                <a16:creationId xmlns:a16="http://schemas.microsoft.com/office/drawing/2014/main" id="{C235DD36-D069-415A-824F-481714BDA257}"/>
              </a:ext>
            </a:extLst>
          </p:cNvPr>
          <p:cNvSpPr>
            <a:spLocks noGrp="1"/>
          </p:cNvSpPr>
          <p:nvPr>
            <p:ph type="subTitle" idx="1"/>
          </p:nvPr>
        </p:nvSpPr>
        <p:spPr/>
        <p:txBody>
          <a:bodyPr/>
          <a:lstStyle/>
          <a:p>
            <a:r>
              <a:rPr lang="en-US" dirty="0"/>
              <a:t>Recordkeeping requirements</a:t>
            </a:r>
          </a:p>
        </p:txBody>
      </p:sp>
    </p:spTree>
    <p:extLst>
      <p:ext uri="{BB962C8B-B14F-4D97-AF65-F5344CB8AC3E}">
        <p14:creationId xmlns:p14="http://schemas.microsoft.com/office/powerpoint/2010/main" val="2085810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7DA4C-0A26-4615-8BD5-E383945F15DD}"/>
              </a:ext>
            </a:extLst>
          </p:cNvPr>
          <p:cNvSpPr>
            <a:spLocks noGrp="1"/>
          </p:cNvSpPr>
          <p:nvPr>
            <p:ph type="title"/>
          </p:nvPr>
        </p:nvSpPr>
        <p:spPr/>
        <p:txBody>
          <a:bodyPr/>
          <a:lstStyle/>
          <a:p>
            <a:pPr algn="ctr"/>
            <a:r>
              <a:rPr lang="en-US" dirty="0"/>
              <a:t>Guidance of an occasion</a:t>
            </a:r>
          </a:p>
        </p:txBody>
      </p:sp>
      <p:sp>
        <p:nvSpPr>
          <p:cNvPr id="3" name="Content Placeholder 2">
            <a:extLst>
              <a:ext uri="{FF2B5EF4-FFF2-40B4-BE49-F238E27FC236}">
                <a16:creationId xmlns:a16="http://schemas.microsoft.com/office/drawing/2014/main" id="{9ED18E78-0D43-43DC-9C8F-F7F15361CEC5}"/>
              </a:ext>
            </a:extLst>
          </p:cNvPr>
          <p:cNvSpPr>
            <a:spLocks noGrp="1"/>
          </p:cNvSpPr>
          <p:nvPr>
            <p:ph sz="quarter" idx="13"/>
          </p:nvPr>
        </p:nvSpPr>
        <p:spPr/>
        <p:txBody>
          <a:bodyPr/>
          <a:lstStyle/>
          <a:p>
            <a:r>
              <a:rPr lang="en-US" dirty="0"/>
              <a:t>Each period separating the occasions must include </a:t>
            </a:r>
            <a:r>
              <a:rPr lang="en-US" i="1" u="sng" dirty="0"/>
              <a:t> at least  </a:t>
            </a:r>
            <a:r>
              <a:rPr lang="en-US" dirty="0"/>
              <a:t>7 nights of living in a situation other than a place not meant for human habitation, in an emergency shelter, or in a safe haven.</a:t>
            </a:r>
          </a:p>
        </p:txBody>
      </p:sp>
    </p:spTree>
    <p:extLst>
      <p:ext uri="{BB962C8B-B14F-4D97-AF65-F5344CB8AC3E}">
        <p14:creationId xmlns:p14="http://schemas.microsoft.com/office/powerpoint/2010/main" val="124814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9EFA6-4E1F-4FCC-8C04-6B5C4CC68E80}"/>
              </a:ext>
            </a:extLst>
          </p:cNvPr>
          <p:cNvSpPr>
            <a:spLocks noGrp="1"/>
          </p:cNvSpPr>
          <p:nvPr>
            <p:ph sz="quarter" idx="13"/>
          </p:nvPr>
        </p:nvSpPr>
        <p:spPr>
          <a:xfrm>
            <a:off x="771787" y="83890"/>
            <a:ext cx="10326847" cy="5503178"/>
          </a:xfrm>
        </p:spPr>
        <p:txBody>
          <a:bodyPr>
            <a:noAutofit/>
          </a:bodyPr>
          <a:lstStyle/>
          <a:p>
            <a:r>
              <a:rPr lang="en-US" sz="3200" dirty="0"/>
              <a:t>Continuum of care program funds are required to maintain and follow written intake procedures to ensure compliance with the “Chronically homeless” definition.  The procedures must establish the order of priority for obtaining evidence as third-party documentation first, intake worker observations second, and certification from the individual seeking assistance third.</a:t>
            </a:r>
          </a:p>
        </p:txBody>
      </p:sp>
    </p:spTree>
    <p:extLst>
      <p:ext uri="{BB962C8B-B14F-4D97-AF65-F5344CB8AC3E}">
        <p14:creationId xmlns:p14="http://schemas.microsoft.com/office/powerpoint/2010/main" val="113444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E80CD-C834-4620-8531-874BBD7E99F7}"/>
              </a:ext>
            </a:extLst>
          </p:cNvPr>
          <p:cNvSpPr>
            <a:spLocks noGrp="1"/>
          </p:cNvSpPr>
          <p:nvPr>
            <p:ph type="ctrTitle"/>
          </p:nvPr>
        </p:nvSpPr>
        <p:spPr/>
        <p:txBody>
          <a:bodyPr/>
          <a:lstStyle/>
          <a:p>
            <a:r>
              <a:rPr lang="en-US" dirty="0"/>
              <a:t>Amendments in the </a:t>
            </a:r>
            <a:r>
              <a:rPr lang="en-US" dirty="0" err="1"/>
              <a:t>Coc</a:t>
            </a:r>
            <a:r>
              <a:rPr lang="en-US" dirty="0"/>
              <a:t> program</a:t>
            </a:r>
          </a:p>
        </p:txBody>
      </p:sp>
    </p:spTree>
    <p:extLst>
      <p:ext uri="{BB962C8B-B14F-4D97-AF65-F5344CB8AC3E}">
        <p14:creationId xmlns:p14="http://schemas.microsoft.com/office/powerpoint/2010/main" val="2314083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99E6-0615-43E1-8259-EBA64B0CAB47}"/>
              </a:ext>
            </a:extLst>
          </p:cNvPr>
          <p:cNvSpPr>
            <a:spLocks noGrp="1"/>
          </p:cNvSpPr>
          <p:nvPr>
            <p:ph type="title"/>
          </p:nvPr>
        </p:nvSpPr>
        <p:spPr>
          <a:xfrm>
            <a:off x="685800" y="478172"/>
            <a:ext cx="10396883" cy="1359593"/>
          </a:xfrm>
        </p:spPr>
        <p:txBody>
          <a:bodyPr>
            <a:normAutofit fontScale="90000"/>
          </a:bodyPr>
          <a:lstStyle/>
          <a:p>
            <a:pPr algn="ctr"/>
            <a:r>
              <a:rPr lang="en-US" dirty="0"/>
              <a:t>24 CFR 578.105 grant and project changes</a:t>
            </a:r>
          </a:p>
        </p:txBody>
      </p:sp>
      <p:sp>
        <p:nvSpPr>
          <p:cNvPr id="3" name="Content Placeholder 2">
            <a:extLst>
              <a:ext uri="{FF2B5EF4-FFF2-40B4-BE49-F238E27FC236}">
                <a16:creationId xmlns:a16="http://schemas.microsoft.com/office/drawing/2014/main" id="{281AB3AE-BE73-4591-A2AF-4008B833A1D0}"/>
              </a:ext>
            </a:extLst>
          </p:cNvPr>
          <p:cNvSpPr>
            <a:spLocks noGrp="1"/>
          </p:cNvSpPr>
          <p:nvPr>
            <p:ph sz="quarter" idx="13"/>
          </p:nvPr>
        </p:nvSpPr>
        <p:spPr/>
        <p:txBody>
          <a:bodyPr/>
          <a:lstStyle/>
          <a:p>
            <a:r>
              <a:rPr lang="en-US" dirty="0"/>
              <a:t>Minor amendment(s) (changes)</a:t>
            </a:r>
          </a:p>
          <a:p>
            <a:endParaRPr lang="en-US" dirty="0"/>
          </a:p>
          <a:p>
            <a:r>
              <a:rPr lang="en-US" dirty="0"/>
              <a:t>Major amendment(s) changes</a:t>
            </a:r>
          </a:p>
          <a:p>
            <a:endParaRPr lang="en-US" dirty="0"/>
          </a:p>
        </p:txBody>
      </p:sp>
    </p:spTree>
    <p:extLst>
      <p:ext uri="{BB962C8B-B14F-4D97-AF65-F5344CB8AC3E}">
        <p14:creationId xmlns:p14="http://schemas.microsoft.com/office/powerpoint/2010/main" val="63400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8A2C-2FBE-42DE-A125-75AA45B769D6}"/>
              </a:ext>
            </a:extLst>
          </p:cNvPr>
          <p:cNvSpPr>
            <a:spLocks noGrp="1"/>
          </p:cNvSpPr>
          <p:nvPr>
            <p:ph type="title"/>
          </p:nvPr>
        </p:nvSpPr>
        <p:spPr/>
        <p:txBody>
          <a:bodyPr/>
          <a:lstStyle/>
          <a:p>
            <a:r>
              <a:rPr lang="en-US" dirty="0"/>
              <a:t>Minor (Insignificant) changes</a:t>
            </a:r>
          </a:p>
        </p:txBody>
      </p:sp>
      <p:sp>
        <p:nvSpPr>
          <p:cNvPr id="3" name="Content Placeholder 2">
            <a:extLst>
              <a:ext uri="{FF2B5EF4-FFF2-40B4-BE49-F238E27FC236}">
                <a16:creationId xmlns:a16="http://schemas.microsoft.com/office/drawing/2014/main" id="{B769CDDA-1454-4625-9C6A-C14AD9EA8244}"/>
              </a:ext>
            </a:extLst>
          </p:cNvPr>
          <p:cNvSpPr>
            <a:spLocks noGrp="1"/>
          </p:cNvSpPr>
          <p:nvPr>
            <p:ph sz="quarter" idx="13"/>
          </p:nvPr>
        </p:nvSpPr>
        <p:spPr/>
        <p:txBody>
          <a:bodyPr/>
          <a:lstStyle/>
          <a:p>
            <a:r>
              <a:rPr lang="en-US" dirty="0"/>
              <a:t>Changes that would not have impacted your ability to be funded or does not significantly change your grant, program, participants, scope of service.</a:t>
            </a:r>
          </a:p>
          <a:p>
            <a:r>
              <a:rPr lang="en-US" dirty="0"/>
              <a:t>Minor changes does not need </a:t>
            </a:r>
            <a:r>
              <a:rPr lang="en-US" dirty="0" err="1"/>
              <a:t>hud’s</a:t>
            </a:r>
            <a:r>
              <a:rPr lang="en-US" dirty="0"/>
              <a:t> approval… but a courtesy email should be sent to your </a:t>
            </a:r>
            <a:r>
              <a:rPr lang="en-US" dirty="0" err="1"/>
              <a:t>hud</a:t>
            </a:r>
            <a:r>
              <a:rPr lang="en-US" dirty="0"/>
              <a:t> office (HUD REP) to notify them of the minor change.</a:t>
            </a:r>
          </a:p>
          <a:p>
            <a:r>
              <a:rPr lang="en-US" dirty="0"/>
              <a:t>Any changes not considered major must be fully documented in the grantee (Recipient’s) and/or subrecipient(s) records.</a:t>
            </a:r>
          </a:p>
        </p:txBody>
      </p:sp>
    </p:spTree>
    <p:extLst>
      <p:ext uri="{BB962C8B-B14F-4D97-AF65-F5344CB8AC3E}">
        <p14:creationId xmlns:p14="http://schemas.microsoft.com/office/powerpoint/2010/main" val="2318121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305F-B927-4C31-9AB5-FCA057BC69D6}"/>
              </a:ext>
            </a:extLst>
          </p:cNvPr>
          <p:cNvSpPr>
            <a:spLocks noGrp="1"/>
          </p:cNvSpPr>
          <p:nvPr>
            <p:ph type="title"/>
          </p:nvPr>
        </p:nvSpPr>
        <p:spPr/>
        <p:txBody>
          <a:bodyPr/>
          <a:lstStyle/>
          <a:p>
            <a:r>
              <a:rPr lang="en-US" dirty="0"/>
              <a:t>Major (significant ) changes</a:t>
            </a:r>
          </a:p>
        </p:txBody>
      </p:sp>
      <p:sp>
        <p:nvSpPr>
          <p:cNvPr id="3" name="Content Placeholder 2">
            <a:extLst>
              <a:ext uri="{FF2B5EF4-FFF2-40B4-BE49-F238E27FC236}">
                <a16:creationId xmlns:a16="http://schemas.microsoft.com/office/drawing/2014/main" id="{826C6570-3957-4ED2-B4B0-B902520246A7}"/>
              </a:ext>
            </a:extLst>
          </p:cNvPr>
          <p:cNvSpPr>
            <a:spLocks noGrp="1"/>
          </p:cNvSpPr>
          <p:nvPr>
            <p:ph sz="quarter" idx="13"/>
          </p:nvPr>
        </p:nvSpPr>
        <p:spPr/>
        <p:txBody>
          <a:bodyPr/>
          <a:lstStyle/>
          <a:p>
            <a:r>
              <a:rPr lang="en-US" dirty="0"/>
              <a:t>The grantee (recipient(s) or subrecipient(s) may not make any significant changes to a project (grant) without </a:t>
            </a:r>
            <a:r>
              <a:rPr lang="en-US" u="sng" dirty="0"/>
              <a:t>prior </a:t>
            </a:r>
            <a:r>
              <a:rPr lang="en-US" dirty="0" err="1"/>
              <a:t>hud</a:t>
            </a:r>
            <a:r>
              <a:rPr lang="en-US" dirty="0"/>
              <a:t> approval.</a:t>
            </a:r>
          </a:p>
          <a:p>
            <a:r>
              <a:rPr lang="en-US" dirty="0"/>
              <a:t>Major (significant) changes </a:t>
            </a:r>
            <a:r>
              <a:rPr lang="en-US" u="sng" dirty="0"/>
              <a:t>must</a:t>
            </a:r>
            <a:r>
              <a:rPr lang="en-US" dirty="0"/>
              <a:t> result in a grant amendment signed by </a:t>
            </a:r>
            <a:r>
              <a:rPr lang="en-US" dirty="0" err="1"/>
              <a:t>hud</a:t>
            </a:r>
            <a:r>
              <a:rPr lang="en-US" dirty="0"/>
              <a:t> and the recipient.</a:t>
            </a:r>
          </a:p>
        </p:txBody>
      </p:sp>
    </p:spTree>
    <p:extLst>
      <p:ext uri="{BB962C8B-B14F-4D97-AF65-F5344CB8AC3E}">
        <p14:creationId xmlns:p14="http://schemas.microsoft.com/office/powerpoint/2010/main" val="2849940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EE1C-06C9-4243-B2E1-EA9709F6C89E}"/>
              </a:ext>
            </a:extLst>
          </p:cNvPr>
          <p:cNvSpPr>
            <a:spLocks noGrp="1"/>
          </p:cNvSpPr>
          <p:nvPr>
            <p:ph type="title"/>
          </p:nvPr>
        </p:nvSpPr>
        <p:spPr/>
        <p:txBody>
          <a:bodyPr>
            <a:normAutofit fontScale="90000"/>
          </a:bodyPr>
          <a:lstStyle/>
          <a:p>
            <a:r>
              <a:rPr lang="en-US" dirty="0"/>
              <a:t>Change to grantee or subrecipient</a:t>
            </a:r>
          </a:p>
        </p:txBody>
      </p:sp>
      <p:sp>
        <p:nvSpPr>
          <p:cNvPr id="3" name="Content Placeholder 2">
            <a:extLst>
              <a:ext uri="{FF2B5EF4-FFF2-40B4-BE49-F238E27FC236}">
                <a16:creationId xmlns:a16="http://schemas.microsoft.com/office/drawing/2014/main" id="{D08FC36E-2014-4D24-AF6E-CE1F1B91C19B}"/>
              </a:ext>
            </a:extLst>
          </p:cNvPr>
          <p:cNvSpPr>
            <a:spLocks noGrp="1"/>
          </p:cNvSpPr>
          <p:nvPr>
            <p:ph sz="quarter" idx="13"/>
          </p:nvPr>
        </p:nvSpPr>
        <p:spPr/>
        <p:txBody>
          <a:bodyPr/>
          <a:lstStyle/>
          <a:p>
            <a:r>
              <a:rPr lang="en-US" dirty="0"/>
              <a:t>Approval of substitution of the recipient is contingent on the new recipient meeting the capacity criteria in the </a:t>
            </a:r>
            <a:r>
              <a:rPr lang="en-US" dirty="0" err="1"/>
              <a:t>nofa</a:t>
            </a:r>
            <a:r>
              <a:rPr lang="en-US" dirty="0"/>
              <a:t> under which the grant was awarded, or the most recent </a:t>
            </a:r>
            <a:r>
              <a:rPr lang="en-US" dirty="0" err="1"/>
              <a:t>nofa</a:t>
            </a:r>
            <a:r>
              <a:rPr lang="en-US" dirty="0"/>
              <a:t>.</a:t>
            </a:r>
          </a:p>
        </p:txBody>
      </p:sp>
    </p:spTree>
    <p:extLst>
      <p:ext uri="{BB962C8B-B14F-4D97-AF65-F5344CB8AC3E}">
        <p14:creationId xmlns:p14="http://schemas.microsoft.com/office/powerpoint/2010/main" val="217139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5E3F-0A77-4BB7-82EA-5162BCA15364}"/>
              </a:ext>
            </a:extLst>
          </p:cNvPr>
          <p:cNvSpPr>
            <a:spLocks noGrp="1"/>
          </p:cNvSpPr>
          <p:nvPr>
            <p:ph type="title"/>
          </p:nvPr>
        </p:nvSpPr>
        <p:spPr>
          <a:xfrm>
            <a:off x="685800" y="461394"/>
            <a:ext cx="10396883" cy="1376371"/>
          </a:xfrm>
        </p:spPr>
        <p:txBody>
          <a:bodyPr>
            <a:normAutofit fontScale="90000"/>
          </a:bodyPr>
          <a:lstStyle/>
          <a:p>
            <a:pPr algn="ctr"/>
            <a:r>
              <a:rPr lang="en-US" dirty="0"/>
              <a:t>Shifting funds and changing subpopulations</a:t>
            </a:r>
          </a:p>
        </p:txBody>
      </p:sp>
      <p:sp>
        <p:nvSpPr>
          <p:cNvPr id="3" name="Content Placeholder 2">
            <a:extLst>
              <a:ext uri="{FF2B5EF4-FFF2-40B4-BE49-F238E27FC236}">
                <a16:creationId xmlns:a16="http://schemas.microsoft.com/office/drawing/2014/main" id="{6E3A1666-C15C-4CE3-B20D-FA8FCB639198}"/>
              </a:ext>
            </a:extLst>
          </p:cNvPr>
          <p:cNvSpPr>
            <a:spLocks noGrp="1"/>
          </p:cNvSpPr>
          <p:nvPr>
            <p:ph sz="quarter" idx="13"/>
          </p:nvPr>
        </p:nvSpPr>
        <p:spPr/>
        <p:txBody>
          <a:bodyPr/>
          <a:lstStyle/>
          <a:p>
            <a:r>
              <a:rPr lang="en-US" dirty="0"/>
              <a:t>Is contingent on the change being necessary to better serve eligible persons within the geographic area and ensuring that the priorities established under the </a:t>
            </a:r>
            <a:r>
              <a:rPr lang="en-US" dirty="0" err="1"/>
              <a:t>nofa</a:t>
            </a:r>
            <a:r>
              <a:rPr lang="en-US" dirty="0"/>
              <a:t> in which the grant was originally awarded, or the most recent </a:t>
            </a:r>
            <a:r>
              <a:rPr lang="en-US" dirty="0" err="1"/>
              <a:t>nofa</a:t>
            </a:r>
            <a:r>
              <a:rPr lang="en-US" dirty="0"/>
              <a:t>, are met</a:t>
            </a:r>
          </a:p>
        </p:txBody>
      </p:sp>
    </p:spTree>
    <p:extLst>
      <p:ext uri="{BB962C8B-B14F-4D97-AF65-F5344CB8AC3E}">
        <p14:creationId xmlns:p14="http://schemas.microsoft.com/office/powerpoint/2010/main" val="115866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5DBA-E097-4EBB-BBEE-6C6C6395DFD7}"/>
              </a:ext>
            </a:extLst>
          </p:cNvPr>
          <p:cNvSpPr>
            <a:spLocks noGrp="1"/>
          </p:cNvSpPr>
          <p:nvPr>
            <p:ph type="title"/>
          </p:nvPr>
        </p:nvSpPr>
        <p:spPr/>
        <p:txBody>
          <a:bodyPr/>
          <a:lstStyle/>
          <a:p>
            <a:r>
              <a:rPr lang="en-US" dirty="0"/>
              <a:t>Major (significant) changes cont.</a:t>
            </a:r>
          </a:p>
        </p:txBody>
      </p:sp>
      <p:sp>
        <p:nvSpPr>
          <p:cNvPr id="3" name="Content Placeholder 2">
            <a:extLst>
              <a:ext uri="{FF2B5EF4-FFF2-40B4-BE49-F238E27FC236}">
                <a16:creationId xmlns:a16="http://schemas.microsoft.com/office/drawing/2014/main" id="{9BF73FBF-8334-406A-9101-58E2D9F4B592}"/>
              </a:ext>
            </a:extLst>
          </p:cNvPr>
          <p:cNvSpPr>
            <a:spLocks noGrp="1"/>
          </p:cNvSpPr>
          <p:nvPr>
            <p:ph sz="quarter" idx="13"/>
          </p:nvPr>
        </p:nvSpPr>
        <p:spPr/>
        <p:txBody>
          <a:bodyPr/>
          <a:lstStyle/>
          <a:p>
            <a:r>
              <a:rPr lang="en-US" dirty="0"/>
              <a:t>Significant changes include a change of recipient, a change of project site, additions or deletions in the types of eligible activities approved for a project;</a:t>
            </a:r>
          </a:p>
          <a:p>
            <a:endParaRPr lang="en-US" dirty="0"/>
          </a:p>
          <a:p>
            <a:r>
              <a:rPr lang="en-US" dirty="0"/>
              <a:t>A shift of more than 10 percent from  one approval eligible activity to another;</a:t>
            </a:r>
          </a:p>
          <a:p>
            <a:endParaRPr lang="en-US" dirty="0"/>
          </a:p>
          <a:p>
            <a:r>
              <a:rPr lang="en-US" dirty="0"/>
              <a:t>A reduction in the number of units, and a change in the subpopulation served.</a:t>
            </a:r>
          </a:p>
        </p:txBody>
      </p:sp>
    </p:spTree>
    <p:extLst>
      <p:ext uri="{BB962C8B-B14F-4D97-AF65-F5344CB8AC3E}">
        <p14:creationId xmlns:p14="http://schemas.microsoft.com/office/powerpoint/2010/main" val="11527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9D054-D4DD-41D4-81F7-59A6BAC4FC95}"/>
              </a:ext>
            </a:extLst>
          </p:cNvPr>
          <p:cNvSpPr>
            <a:spLocks noGrp="1"/>
          </p:cNvSpPr>
          <p:nvPr>
            <p:ph type="title"/>
          </p:nvPr>
        </p:nvSpPr>
        <p:spPr>
          <a:xfrm>
            <a:off x="685801" y="685800"/>
            <a:ext cx="10396882" cy="1151965"/>
          </a:xfrm>
        </p:spPr>
        <p:txBody>
          <a:bodyPr/>
          <a:lstStyle/>
          <a:p>
            <a:pPr algn="ctr"/>
            <a:r>
              <a:rPr lang="en-US" dirty="0"/>
              <a:t>Grant extensions</a:t>
            </a:r>
          </a:p>
        </p:txBody>
      </p:sp>
      <p:sp>
        <p:nvSpPr>
          <p:cNvPr id="3" name="Content Placeholder 2">
            <a:extLst>
              <a:ext uri="{FF2B5EF4-FFF2-40B4-BE49-F238E27FC236}">
                <a16:creationId xmlns:a16="http://schemas.microsoft.com/office/drawing/2014/main" id="{3A30E247-CA18-4EEB-B4AD-FD68D16F03A8}"/>
              </a:ext>
            </a:extLst>
          </p:cNvPr>
          <p:cNvSpPr>
            <a:spLocks noGrp="1"/>
          </p:cNvSpPr>
          <p:nvPr>
            <p:ph sz="quarter" idx="13"/>
          </p:nvPr>
        </p:nvSpPr>
        <p:spPr/>
        <p:txBody>
          <a:bodyPr>
            <a:noAutofit/>
          </a:bodyPr>
          <a:lstStyle/>
          <a:p>
            <a:r>
              <a:rPr lang="en-US" sz="3200" dirty="0"/>
              <a:t>Hud’s discretion- not automatic </a:t>
            </a:r>
          </a:p>
          <a:p>
            <a:r>
              <a:rPr lang="en-US" sz="3200" dirty="0"/>
              <a:t>Extensions are given on what is best for program participate’ s not for the agency </a:t>
            </a:r>
          </a:p>
          <a:p>
            <a:r>
              <a:rPr lang="en-US" sz="3200" dirty="0"/>
              <a:t>Must be approved in writing from your field office</a:t>
            </a:r>
          </a:p>
          <a:p>
            <a:r>
              <a:rPr lang="en-US" sz="3200" dirty="0"/>
              <a:t>Impacts the operating date of potential grants</a:t>
            </a:r>
          </a:p>
        </p:txBody>
      </p:sp>
    </p:spTree>
    <p:extLst>
      <p:ext uri="{BB962C8B-B14F-4D97-AF65-F5344CB8AC3E}">
        <p14:creationId xmlns:p14="http://schemas.microsoft.com/office/powerpoint/2010/main" val="406887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02860-C151-4474-A738-FCAEB29C270F}"/>
              </a:ext>
            </a:extLst>
          </p:cNvPr>
          <p:cNvSpPr>
            <a:spLocks noGrp="1"/>
          </p:cNvSpPr>
          <p:nvPr>
            <p:ph type="title"/>
          </p:nvPr>
        </p:nvSpPr>
        <p:spPr/>
        <p:txBody>
          <a:bodyPr/>
          <a:lstStyle/>
          <a:p>
            <a:r>
              <a:rPr lang="en-US" dirty="0"/>
              <a:t>Literally homeless (category 1)</a:t>
            </a:r>
          </a:p>
        </p:txBody>
      </p:sp>
      <p:sp>
        <p:nvSpPr>
          <p:cNvPr id="3" name="Content Placeholder 2">
            <a:extLst>
              <a:ext uri="{FF2B5EF4-FFF2-40B4-BE49-F238E27FC236}">
                <a16:creationId xmlns:a16="http://schemas.microsoft.com/office/drawing/2014/main" id="{87856B5D-5FB6-489C-B3AD-85C44BCE5634}"/>
              </a:ext>
            </a:extLst>
          </p:cNvPr>
          <p:cNvSpPr>
            <a:spLocks noGrp="1"/>
          </p:cNvSpPr>
          <p:nvPr>
            <p:ph sz="quarter" idx="13"/>
          </p:nvPr>
        </p:nvSpPr>
        <p:spPr/>
        <p:txBody>
          <a:bodyPr/>
          <a:lstStyle/>
          <a:p>
            <a:r>
              <a:rPr lang="en-US" dirty="0"/>
              <a:t>Written observation by the outreach worker; </a:t>
            </a:r>
            <a:r>
              <a:rPr lang="en-US" u="sng" dirty="0"/>
              <a:t>or</a:t>
            </a:r>
          </a:p>
          <a:p>
            <a:r>
              <a:rPr lang="en-US" dirty="0"/>
              <a:t>Written referral by another housing or service provider; </a:t>
            </a:r>
            <a:r>
              <a:rPr lang="en-US" u="sng" dirty="0"/>
              <a:t>or</a:t>
            </a:r>
          </a:p>
          <a:p>
            <a:r>
              <a:rPr lang="en-US" dirty="0"/>
              <a:t>Certification by the individual or head of household seeking assistance stating that (s)he was living on the streets or in shelter;</a:t>
            </a:r>
          </a:p>
          <a:p>
            <a:r>
              <a:rPr lang="en-US" dirty="0"/>
              <a:t>For individuals exiting an institution-one of the forms of evidence above </a:t>
            </a:r>
            <a:r>
              <a:rPr lang="en-US" u="sng" dirty="0"/>
              <a:t>and</a:t>
            </a:r>
          </a:p>
          <a:p>
            <a:pPr lvl="2"/>
            <a:r>
              <a:rPr lang="en-US" dirty="0"/>
              <a:t>Discharge paperwork </a:t>
            </a:r>
            <a:r>
              <a:rPr lang="en-US" u="sng" dirty="0"/>
              <a:t>or </a:t>
            </a:r>
            <a:r>
              <a:rPr lang="en-US" dirty="0"/>
              <a:t>written/oral referral</a:t>
            </a:r>
            <a:r>
              <a:rPr lang="en-US" u="sng" dirty="0"/>
              <a:t>, or </a:t>
            </a:r>
          </a:p>
          <a:p>
            <a:pPr lvl="2"/>
            <a:r>
              <a:rPr lang="en-US" dirty="0"/>
              <a:t>Written record of intake worker’s due diligence to obtain above evidence </a:t>
            </a:r>
            <a:r>
              <a:rPr lang="en-US" u="sng" dirty="0"/>
              <a:t>and </a:t>
            </a:r>
            <a:r>
              <a:rPr lang="en-US" dirty="0"/>
              <a:t>certification individual that they exited institution</a:t>
            </a:r>
          </a:p>
        </p:txBody>
      </p:sp>
    </p:spTree>
    <p:extLst>
      <p:ext uri="{BB962C8B-B14F-4D97-AF65-F5344CB8AC3E}">
        <p14:creationId xmlns:p14="http://schemas.microsoft.com/office/powerpoint/2010/main" val="108603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CF356-296D-49B0-A351-5C55E351B040}"/>
              </a:ext>
            </a:extLst>
          </p:cNvPr>
          <p:cNvSpPr>
            <a:spLocks noGrp="1"/>
          </p:cNvSpPr>
          <p:nvPr>
            <p:ph type="title"/>
          </p:nvPr>
        </p:nvSpPr>
        <p:spPr>
          <a:xfrm>
            <a:off x="765418" y="478172"/>
            <a:ext cx="10396882" cy="1005243"/>
          </a:xfrm>
        </p:spPr>
        <p:txBody>
          <a:bodyPr>
            <a:normAutofit fontScale="90000"/>
          </a:bodyPr>
          <a:lstStyle/>
          <a:p>
            <a:pPr algn="ctr"/>
            <a:r>
              <a:rPr lang="en-US" sz="5300" dirty="0"/>
              <a:t>Imminent risk of homelessness (category 2</a:t>
            </a:r>
            <a:r>
              <a:rPr lang="en-US" dirty="0"/>
              <a:t>)</a:t>
            </a:r>
          </a:p>
        </p:txBody>
      </p:sp>
      <p:sp>
        <p:nvSpPr>
          <p:cNvPr id="3" name="Content Placeholder 2">
            <a:extLst>
              <a:ext uri="{FF2B5EF4-FFF2-40B4-BE49-F238E27FC236}">
                <a16:creationId xmlns:a16="http://schemas.microsoft.com/office/drawing/2014/main" id="{CD5718CC-1E42-48E3-A5BF-377223424281}"/>
              </a:ext>
            </a:extLst>
          </p:cNvPr>
          <p:cNvSpPr>
            <a:spLocks noGrp="1"/>
          </p:cNvSpPr>
          <p:nvPr>
            <p:ph sz="quarter" idx="13"/>
          </p:nvPr>
        </p:nvSpPr>
        <p:spPr>
          <a:xfrm>
            <a:off x="683626" y="1795244"/>
            <a:ext cx="10396881" cy="3579342"/>
          </a:xfrm>
        </p:spPr>
        <p:txBody>
          <a:bodyPr>
            <a:normAutofit/>
          </a:bodyPr>
          <a:lstStyle/>
          <a:p>
            <a:r>
              <a:rPr lang="en-US" dirty="0"/>
              <a:t>A court order resulting from an eviction action notifying the individual or family that they must leave; </a:t>
            </a:r>
            <a:r>
              <a:rPr lang="en-US" u="sng" dirty="0"/>
              <a:t>or</a:t>
            </a:r>
          </a:p>
          <a:p>
            <a:r>
              <a:rPr lang="en-US" dirty="0"/>
              <a:t>For individual and families leaving a hotel or mote-evidence that they lack the financial resources to stay</a:t>
            </a:r>
            <a:r>
              <a:rPr lang="en-US" u="sng" dirty="0"/>
              <a:t>; or </a:t>
            </a:r>
          </a:p>
          <a:p>
            <a:r>
              <a:rPr lang="en-US" dirty="0"/>
              <a:t>A documented and verifies oral statement; </a:t>
            </a:r>
            <a:r>
              <a:rPr lang="en-US" u="sng" dirty="0"/>
              <a:t>and</a:t>
            </a:r>
          </a:p>
          <a:p>
            <a:r>
              <a:rPr lang="en-US" dirty="0"/>
              <a:t>Certification that no subsequent reside</a:t>
            </a:r>
            <a:r>
              <a:rPr lang="en-US" b="1" dirty="0"/>
              <a:t>n</a:t>
            </a:r>
            <a:r>
              <a:rPr lang="en-US" dirty="0"/>
              <a:t>ce has been identified</a:t>
            </a:r>
            <a:r>
              <a:rPr lang="en-US" u="sng" dirty="0"/>
              <a:t>; and </a:t>
            </a:r>
          </a:p>
          <a:p>
            <a:r>
              <a:rPr lang="en-US" dirty="0"/>
              <a:t>Self certification or other written documentation that they individual lack the financial resources and support necessary to obtain permanent housing</a:t>
            </a:r>
          </a:p>
          <a:p>
            <a:pPr marL="0" indent="0">
              <a:buNone/>
            </a:pPr>
            <a:endParaRPr lang="en-US" u="sng" dirty="0"/>
          </a:p>
        </p:txBody>
      </p:sp>
    </p:spTree>
    <p:extLst>
      <p:ext uri="{BB962C8B-B14F-4D97-AF65-F5344CB8AC3E}">
        <p14:creationId xmlns:p14="http://schemas.microsoft.com/office/powerpoint/2010/main" val="239766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BE542-C3B0-40B4-85C7-01AF5629A084}"/>
              </a:ext>
            </a:extLst>
          </p:cNvPr>
          <p:cNvSpPr>
            <a:spLocks noGrp="1"/>
          </p:cNvSpPr>
          <p:nvPr>
            <p:ph type="title"/>
          </p:nvPr>
        </p:nvSpPr>
        <p:spPr>
          <a:xfrm>
            <a:off x="704522" y="736134"/>
            <a:ext cx="10396882" cy="1151965"/>
          </a:xfrm>
        </p:spPr>
        <p:txBody>
          <a:bodyPr>
            <a:normAutofit fontScale="90000"/>
          </a:bodyPr>
          <a:lstStyle/>
          <a:p>
            <a:r>
              <a:rPr lang="en-US" dirty="0"/>
              <a:t>Fleeing/attempting to flee DV (Category 4)</a:t>
            </a:r>
            <a:br>
              <a:rPr lang="en-US" dirty="0"/>
            </a:br>
            <a:endParaRPr lang="en-US" dirty="0"/>
          </a:p>
        </p:txBody>
      </p:sp>
      <p:sp>
        <p:nvSpPr>
          <p:cNvPr id="3" name="Content Placeholder 2">
            <a:extLst>
              <a:ext uri="{FF2B5EF4-FFF2-40B4-BE49-F238E27FC236}">
                <a16:creationId xmlns:a16="http://schemas.microsoft.com/office/drawing/2014/main" id="{7584A33F-D222-4E7A-95D4-EF9C2E90F5F6}"/>
              </a:ext>
            </a:extLst>
          </p:cNvPr>
          <p:cNvSpPr>
            <a:spLocks noGrp="1"/>
          </p:cNvSpPr>
          <p:nvPr>
            <p:ph sz="quarter" idx="13"/>
          </p:nvPr>
        </p:nvSpPr>
        <p:spPr>
          <a:xfrm>
            <a:off x="683626" y="1702965"/>
            <a:ext cx="10396882" cy="3671620"/>
          </a:xfrm>
        </p:spPr>
        <p:txBody>
          <a:bodyPr>
            <a:normAutofit/>
          </a:bodyPr>
          <a:lstStyle/>
          <a:p>
            <a:pPr marL="0" indent="0">
              <a:buNone/>
            </a:pPr>
            <a:r>
              <a:rPr lang="en-US" sz="3200" dirty="0"/>
              <a:t>For victim service providers:</a:t>
            </a:r>
          </a:p>
          <a:p>
            <a:r>
              <a:rPr lang="en-US" sz="3200" dirty="0"/>
              <a:t>An oral statement by the individual or heard of household seeking assistance which states:  they are fleeing, they have no subsequent residence; and they lack resources.  Statement must be documented by a self-certification or a certification by the intake worker.</a:t>
            </a:r>
          </a:p>
        </p:txBody>
      </p:sp>
    </p:spTree>
    <p:extLst>
      <p:ext uri="{BB962C8B-B14F-4D97-AF65-F5344CB8AC3E}">
        <p14:creationId xmlns:p14="http://schemas.microsoft.com/office/powerpoint/2010/main" val="261875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D9A4-0BA3-490F-83D0-9FF3629C8ACF}"/>
              </a:ext>
            </a:extLst>
          </p:cNvPr>
          <p:cNvSpPr>
            <a:spLocks noGrp="1"/>
          </p:cNvSpPr>
          <p:nvPr>
            <p:ph type="title"/>
          </p:nvPr>
        </p:nvSpPr>
        <p:spPr>
          <a:xfrm>
            <a:off x="377505" y="486560"/>
            <a:ext cx="10705178" cy="947957"/>
          </a:xfrm>
        </p:spPr>
        <p:txBody>
          <a:bodyPr>
            <a:normAutofit fontScale="90000"/>
          </a:bodyPr>
          <a:lstStyle/>
          <a:p>
            <a:r>
              <a:rPr lang="en-US" sz="4400" dirty="0"/>
              <a:t>Fleeing attempting to flee dv (Category 4) – cont</a:t>
            </a:r>
            <a:r>
              <a:rPr lang="en-US" dirty="0"/>
              <a:t>.</a:t>
            </a:r>
            <a:br>
              <a:rPr lang="en-US" dirty="0"/>
            </a:br>
            <a:endParaRPr lang="en-US" dirty="0"/>
          </a:p>
        </p:txBody>
      </p:sp>
      <p:sp>
        <p:nvSpPr>
          <p:cNvPr id="3" name="Content Placeholder 2">
            <a:extLst>
              <a:ext uri="{FF2B5EF4-FFF2-40B4-BE49-F238E27FC236}">
                <a16:creationId xmlns:a16="http://schemas.microsoft.com/office/drawing/2014/main" id="{7535442E-4472-4AAB-A964-90E118726BD9}"/>
              </a:ext>
            </a:extLst>
          </p:cNvPr>
          <p:cNvSpPr>
            <a:spLocks noGrp="1"/>
          </p:cNvSpPr>
          <p:nvPr>
            <p:ph sz="quarter" idx="13"/>
          </p:nvPr>
        </p:nvSpPr>
        <p:spPr>
          <a:xfrm>
            <a:off x="302004" y="1711354"/>
            <a:ext cx="10778503" cy="3900881"/>
          </a:xfrm>
        </p:spPr>
        <p:txBody>
          <a:bodyPr>
            <a:noAutofit/>
          </a:bodyPr>
          <a:lstStyle/>
          <a:p>
            <a:pPr marL="0" indent="0">
              <a:buNone/>
            </a:pPr>
            <a:r>
              <a:rPr lang="en-US" sz="2400" b="1" dirty="0"/>
              <a:t>For non-victim service providers:</a:t>
            </a:r>
          </a:p>
          <a:p>
            <a:r>
              <a:rPr lang="en-US" sz="2400" dirty="0"/>
              <a:t>Oral statement by the  individual or head of household seeking assistance that they are fleeing.  This statement is documented by a self-certification or by the caseworker.  Where the safety of the individual or family is not jeopardized, the oral statement must be verified; </a:t>
            </a:r>
            <a:r>
              <a:rPr lang="en-US" sz="2400" u="sng" dirty="0"/>
              <a:t>and</a:t>
            </a:r>
          </a:p>
          <a:p>
            <a:pPr marL="0" indent="0">
              <a:buNone/>
            </a:pPr>
            <a:r>
              <a:rPr lang="en-US" sz="2400" dirty="0"/>
              <a:t>Self-certification, or other written documentation, that the individual or family lacks the financial resources and support networks to obtain other permanent housing.</a:t>
            </a:r>
          </a:p>
          <a:p>
            <a:pPr marL="0" indent="0">
              <a:buNone/>
            </a:pPr>
            <a:endParaRPr lang="en-US" sz="2400" u="sng" dirty="0"/>
          </a:p>
        </p:txBody>
      </p:sp>
    </p:spTree>
    <p:extLst>
      <p:ext uri="{BB962C8B-B14F-4D97-AF65-F5344CB8AC3E}">
        <p14:creationId xmlns:p14="http://schemas.microsoft.com/office/powerpoint/2010/main" val="387260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C7CA-4E33-42A8-A0C2-BA06D2DB39C5}"/>
              </a:ext>
            </a:extLst>
          </p:cNvPr>
          <p:cNvSpPr>
            <a:spLocks noGrp="1"/>
          </p:cNvSpPr>
          <p:nvPr>
            <p:ph type="ctrTitle"/>
          </p:nvPr>
        </p:nvSpPr>
        <p:spPr/>
        <p:txBody>
          <a:bodyPr/>
          <a:lstStyle/>
          <a:p>
            <a:r>
              <a:rPr lang="en-US" dirty="0"/>
              <a:t>Chronically homeless</a:t>
            </a:r>
          </a:p>
        </p:txBody>
      </p:sp>
    </p:spTree>
    <p:extLst>
      <p:ext uri="{BB962C8B-B14F-4D97-AF65-F5344CB8AC3E}">
        <p14:creationId xmlns:p14="http://schemas.microsoft.com/office/powerpoint/2010/main" val="19879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F326-8910-44B7-935F-48C3AE16AC45}"/>
              </a:ext>
            </a:extLst>
          </p:cNvPr>
          <p:cNvSpPr>
            <a:spLocks noGrp="1"/>
          </p:cNvSpPr>
          <p:nvPr>
            <p:ph type="title"/>
          </p:nvPr>
        </p:nvSpPr>
        <p:spPr/>
        <p:txBody>
          <a:bodyPr>
            <a:normAutofit fontScale="90000"/>
          </a:bodyPr>
          <a:lstStyle/>
          <a:p>
            <a:r>
              <a:rPr lang="en-US" dirty="0"/>
              <a:t>(1) An Individual who:</a:t>
            </a:r>
            <a:br>
              <a:rPr lang="en-US" dirty="0"/>
            </a:br>
            <a:endParaRPr lang="en-US" dirty="0"/>
          </a:p>
        </p:txBody>
      </p:sp>
      <p:sp>
        <p:nvSpPr>
          <p:cNvPr id="3" name="Content Placeholder 2">
            <a:extLst>
              <a:ext uri="{FF2B5EF4-FFF2-40B4-BE49-F238E27FC236}">
                <a16:creationId xmlns:a16="http://schemas.microsoft.com/office/drawing/2014/main" id="{EBA1D620-18A7-4D1F-A313-C0045D1E5606}"/>
              </a:ext>
            </a:extLst>
          </p:cNvPr>
          <p:cNvSpPr>
            <a:spLocks noGrp="1"/>
          </p:cNvSpPr>
          <p:nvPr>
            <p:ph sz="quarter" idx="13"/>
          </p:nvPr>
        </p:nvSpPr>
        <p:spPr>
          <a:xfrm>
            <a:off x="653071" y="1132515"/>
            <a:ext cx="10394707" cy="4936346"/>
          </a:xfrm>
        </p:spPr>
        <p:txBody>
          <a:bodyPr>
            <a:noAutofit/>
          </a:bodyPr>
          <a:lstStyle/>
          <a:p>
            <a:r>
              <a:rPr lang="en-US" dirty="0"/>
              <a:t>( I ) is homeless and lives in a place not meant for human habitation, a safe haven, or in an emergency shelter; and </a:t>
            </a:r>
          </a:p>
          <a:p>
            <a:r>
              <a:rPr lang="en-US" dirty="0"/>
              <a:t>( II ) has been homeless and living or residing in a place not meant for human habitation, a safe haven, or in emergency shelter continuously for at least </a:t>
            </a:r>
            <a:r>
              <a:rPr lang="en-US" i="1" u="sng" dirty="0"/>
              <a:t>one year  or at least four separate occasions in the last 3 years;  and</a:t>
            </a:r>
          </a:p>
          <a:p>
            <a:r>
              <a:rPr lang="en-US" dirty="0"/>
              <a:t>( III ) can be diagnosed with one or more of the following conditions: substance use disorder, serious mental illness, developmental  disability, post-traumatic stress disorder, cognitive impairments resulting from brain injury, or chronic physical illness or disability.</a:t>
            </a:r>
          </a:p>
        </p:txBody>
      </p:sp>
    </p:spTree>
    <p:extLst>
      <p:ext uri="{BB962C8B-B14F-4D97-AF65-F5344CB8AC3E}">
        <p14:creationId xmlns:p14="http://schemas.microsoft.com/office/powerpoint/2010/main" val="138897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1049-2D42-4CAC-8154-C23BA0D3C308}"/>
              </a:ext>
            </a:extLst>
          </p:cNvPr>
          <p:cNvSpPr>
            <a:spLocks noGrp="1"/>
          </p:cNvSpPr>
          <p:nvPr>
            <p:ph type="title"/>
          </p:nvPr>
        </p:nvSpPr>
        <p:spPr/>
        <p:txBody>
          <a:bodyPr/>
          <a:lstStyle/>
          <a:p>
            <a:r>
              <a:rPr lang="en-US" dirty="0"/>
              <a:t>Chronically homeless def. cont.</a:t>
            </a:r>
          </a:p>
        </p:txBody>
      </p:sp>
      <p:sp>
        <p:nvSpPr>
          <p:cNvPr id="3" name="Content Placeholder 2">
            <a:extLst>
              <a:ext uri="{FF2B5EF4-FFF2-40B4-BE49-F238E27FC236}">
                <a16:creationId xmlns:a16="http://schemas.microsoft.com/office/drawing/2014/main" id="{8F8168EE-4BDA-40C0-86B2-55D69E72A031}"/>
              </a:ext>
            </a:extLst>
          </p:cNvPr>
          <p:cNvSpPr>
            <a:spLocks noGrp="1"/>
          </p:cNvSpPr>
          <p:nvPr>
            <p:ph sz="quarter" idx="13"/>
          </p:nvPr>
        </p:nvSpPr>
        <p:spPr>
          <a:xfrm>
            <a:off x="687976" y="1773405"/>
            <a:ext cx="10394707" cy="3311189"/>
          </a:xfrm>
        </p:spPr>
        <p:txBody>
          <a:bodyPr>
            <a:noAutofit/>
          </a:bodyPr>
          <a:lstStyle/>
          <a:p>
            <a:r>
              <a:rPr lang="en-US" sz="3200" dirty="0"/>
              <a:t>(2) An individual who has been residing in an institutional care facility, including a jail, substance abuse or mental health treatment facility,  hospital, or other similar facility, for fewer than </a:t>
            </a:r>
            <a:r>
              <a:rPr lang="en-US" sz="3200" u="sng" dirty="0"/>
              <a:t>90 </a:t>
            </a:r>
            <a:r>
              <a:rPr lang="en-US" sz="3200" dirty="0"/>
              <a:t>days and met all of the criteria in paragraph (1) prior to entering that facility; or</a:t>
            </a:r>
            <a:endParaRPr lang="en-US" sz="3200" u="sng" dirty="0"/>
          </a:p>
        </p:txBody>
      </p:sp>
    </p:spTree>
    <p:extLst>
      <p:ext uri="{BB962C8B-B14F-4D97-AF65-F5344CB8AC3E}">
        <p14:creationId xmlns:p14="http://schemas.microsoft.com/office/powerpoint/2010/main" val="375303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1CAD-5368-4B02-AD65-C4E9F47C6C85}"/>
              </a:ext>
            </a:extLst>
          </p:cNvPr>
          <p:cNvSpPr>
            <a:spLocks noGrp="1"/>
          </p:cNvSpPr>
          <p:nvPr>
            <p:ph type="title"/>
          </p:nvPr>
        </p:nvSpPr>
        <p:spPr/>
        <p:txBody>
          <a:bodyPr/>
          <a:lstStyle/>
          <a:p>
            <a:r>
              <a:rPr lang="en-US" dirty="0"/>
              <a:t>Chronically homeless def. cont.</a:t>
            </a:r>
          </a:p>
        </p:txBody>
      </p:sp>
      <p:sp>
        <p:nvSpPr>
          <p:cNvPr id="3" name="Content Placeholder 2">
            <a:extLst>
              <a:ext uri="{FF2B5EF4-FFF2-40B4-BE49-F238E27FC236}">
                <a16:creationId xmlns:a16="http://schemas.microsoft.com/office/drawing/2014/main" id="{5AD982A9-7F53-4981-8256-E477D02FB7DA}"/>
              </a:ext>
            </a:extLst>
          </p:cNvPr>
          <p:cNvSpPr>
            <a:spLocks noGrp="1"/>
          </p:cNvSpPr>
          <p:nvPr>
            <p:ph sz="quarter" idx="13"/>
          </p:nvPr>
        </p:nvSpPr>
        <p:spPr/>
        <p:txBody>
          <a:bodyPr>
            <a:normAutofit lnSpcReduction="10000"/>
          </a:bodyPr>
          <a:lstStyle/>
          <a:p>
            <a:r>
              <a:rPr lang="en-US" sz="3200" dirty="0"/>
              <a:t>(3) a family with an adult head of household ( or )if there is no adult in the family, a minor head of household) who meets all of the criteria in paragraph (1) of this definition, including a family whose composition has fluctuated while the head of household has been homeless</a:t>
            </a:r>
            <a:r>
              <a:rPr lang="en-US" dirty="0"/>
              <a:t>.</a:t>
            </a:r>
          </a:p>
        </p:txBody>
      </p:sp>
    </p:spTree>
    <p:extLst>
      <p:ext uri="{BB962C8B-B14F-4D97-AF65-F5344CB8AC3E}">
        <p14:creationId xmlns:p14="http://schemas.microsoft.com/office/powerpoint/2010/main" val="8993893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212</TotalTime>
  <Words>1029</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Impact</vt:lpstr>
      <vt:lpstr>Main Event</vt:lpstr>
      <vt:lpstr>Homeless documentation</vt:lpstr>
      <vt:lpstr>Literally homeless (category 1)</vt:lpstr>
      <vt:lpstr>Imminent risk of homelessness (category 2)</vt:lpstr>
      <vt:lpstr>Fleeing/attempting to flee DV (Category 4) </vt:lpstr>
      <vt:lpstr>Fleeing attempting to flee dv (Category 4) – cont. </vt:lpstr>
      <vt:lpstr>Chronically homeless</vt:lpstr>
      <vt:lpstr>(1) An Individual who: </vt:lpstr>
      <vt:lpstr>Chronically homeless def. cont.</vt:lpstr>
      <vt:lpstr>Chronically homeless def. cont.</vt:lpstr>
      <vt:lpstr>Guidance of an occasion</vt:lpstr>
      <vt:lpstr>PowerPoint Presentation</vt:lpstr>
      <vt:lpstr>Amendments in the Coc program</vt:lpstr>
      <vt:lpstr>24 CFR 578.105 grant and project changes</vt:lpstr>
      <vt:lpstr>Minor (Insignificant) changes</vt:lpstr>
      <vt:lpstr>Major (significant ) changes</vt:lpstr>
      <vt:lpstr>Change to grantee or subrecipient</vt:lpstr>
      <vt:lpstr>Shifting funds and changing subpopulations</vt:lpstr>
      <vt:lpstr>Major (significant) changes cont.</vt:lpstr>
      <vt:lpstr>Grant extensions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Amendments in the Coc program</dc:title>
  <dc:creator>Peppers, Cecelia A</dc:creator>
  <cp:lastModifiedBy>Peppers, Cecelia A</cp:lastModifiedBy>
  <cp:revision>5</cp:revision>
  <cp:lastPrinted>2018-09-05T20:56:16Z</cp:lastPrinted>
  <dcterms:created xsi:type="dcterms:W3CDTF">2018-09-05T20:25:20Z</dcterms:created>
  <dcterms:modified xsi:type="dcterms:W3CDTF">2018-09-12T20:41:00Z</dcterms:modified>
</cp:coreProperties>
</file>