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72" r:id="rId2"/>
    <p:sldId id="310" r:id="rId3"/>
    <p:sldId id="351" r:id="rId4"/>
    <p:sldId id="338" r:id="rId5"/>
    <p:sldId id="340" r:id="rId6"/>
    <p:sldId id="360" r:id="rId7"/>
    <p:sldId id="347" r:id="rId8"/>
    <p:sldId id="357" r:id="rId9"/>
    <p:sldId id="364" r:id="rId10"/>
    <p:sldId id="355" r:id="rId11"/>
    <p:sldId id="365" r:id="rId12"/>
    <p:sldId id="366" r:id="rId13"/>
    <p:sldId id="349" r:id="rId14"/>
    <p:sldId id="367" r:id="rId15"/>
    <p:sldId id="368" r:id="rId16"/>
    <p:sldId id="356" r:id="rId17"/>
    <p:sldId id="369" r:id="rId18"/>
    <p:sldId id="348" r:id="rId19"/>
    <p:sldId id="370" r:id="rId20"/>
    <p:sldId id="371" r:id="rId21"/>
    <p:sldId id="343" r:id="rId22"/>
    <p:sldId id="344" r:id="rId23"/>
    <p:sldId id="363" r:id="rId24"/>
    <p:sldId id="345" r:id="rId25"/>
    <p:sldId id="362" r:id="rId26"/>
    <p:sldId id="346" r:id="rId27"/>
    <p:sldId id="352" r:id="rId28"/>
    <p:sldId id="353" r:id="rId29"/>
    <p:sldId id="354" r:id="rId30"/>
    <p:sldId id="359" r:id="rId31"/>
    <p:sldId id="294"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AEB"/>
    <a:srgbClr val="CFC9E2"/>
    <a:srgbClr val="AD84C6"/>
    <a:srgbClr val="6A6AC2"/>
    <a:srgbClr val="7979C9"/>
    <a:srgbClr val="D6A2E8"/>
    <a:srgbClr val="9980FA"/>
    <a:srgbClr val="5B9BD5"/>
    <a:srgbClr val="2980B9"/>
    <a:srgbClr val="9F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6303" autoAdjust="0"/>
  </p:normalViewPr>
  <p:slideViewPr>
    <p:cSldViewPr snapToGrid="0">
      <p:cViewPr varScale="1">
        <p:scale>
          <a:sx n="64" d="100"/>
          <a:sy n="64" d="100"/>
        </p:scale>
        <p:origin x="97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50882-8C67-4F7D-A3B9-8A5AE743D3A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055E585-623E-4C38-B9CD-FC6E750AD437}">
      <dgm:prSet phldrT="[Text]"/>
      <dgm:spPr/>
      <dgm:t>
        <a:bodyPr/>
        <a:lstStyle/>
        <a:p>
          <a:r>
            <a:rPr lang="en-US" b="1" dirty="0"/>
            <a:t>Emergency Aid</a:t>
          </a:r>
        </a:p>
      </dgm:t>
    </dgm:pt>
    <dgm:pt modelId="{10470E20-FA0B-4214-B707-AF134D4D1A58}" type="parTrans" cxnId="{4724B2E6-5F3D-404E-BF4C-CECD0D649494}">
      <dgm:prSet/>
      <dgm:spPr/>
      <dgm:t>
        <a:bodyPr/>
        <a:lstStyle/>
        <a:p>
          <a:endParaRPr lang="en-US"/>
        </a:p>
      </dgm:t>
    </dgm:pt>
    <dgm:pt modelId="{FFBDCCB8-5D16-4C2A-A171-57B2635A12C9}" type="sibTrans" cxnId="{4724B2E6-5F3D-404E-BF4C-CECD0D649494}">
      <dgm:prSet/>
      <dgm:spPr/>
      <dgm:t>
        <a:bodyPr/>
        <a:lstStyle/>
        <a:p>
          <a:endParaRPr lang="en-US"/>
        </a:p>
      </dgm:t>
    </dgm:pt>
    <dgm:pt modelId="{30F3F1DA-1079-4354-8684-56872B039A37}">
      <dgm:prSet phldrT="[Text]" custT="1"/>
      <dgm:spPr/>
      <dgm:t>
        <a:bodyPr/>
        <a:lstStyle/>
        <a:p>
          <a:r>
            <a:rPr lang="en-US" sz="2800" dirty="0">
              <a:solidFill>
                <a:schemeClr val="tx1">
                  <a:lumMod val="75000"/>
                  <a:lumOff val="25000"/>
                </a:schemeClr>
              </a:solidFill>
            </a:rPr>
            <a:t>Immediate Crisis Intervention </a:t>
          </a:r>
        </a:p>
      </dgm:t>
    </dgm:pt>
    <dgm:pt modelId="{EF3CE91F-E3E9-4F7E-811A-518BE5E9F2E8}" type="parTrans" cxnId="{345E18F4-C891-4F9A-92DE-65931065A511}">
      <dgm:prSet/>
      <dgm:spPr/>
      <dgm:t>
        <a:bodyPr/>
        <a:lstStyle/>
        <a:p>
          <a:endParaRPr lang="en-US"/>
        </a:p>
      </dgm:t>
    </dgm:pt>
    <dgm:pt modelId="{CD2E437F-BBC6-41C1-9F72-5A3EDE86A4A1}" type="sibTrans" cxnId="{345E18F4-C891-4F9A-92DE-65931065A511}">
      <dgm:prSet/>
      <dgm:spPr/>
      <dgm:t>
        <a:bodyPr/>
        <a:lstStyle/>
        <a:p>
          <a:endParaRPr lang="en-US"/>
        </a:p>
      </dgm:t>
    </dgm:pt>
    <dgm:pt modelId="{7495955E-692A-4B6D-AE93-6F3E797D45A2}">
      <dgm:prSet phldrT="[Text]"/>
      <dgm:spPr/>
      <dgm:t>
        <a:bodyPr/>
        <a:lstStyle/>
        <a:p>
          <a:r>
            <a:rPr lang="en-US" b="1" dirty="0"/>
            <a:t>Supportive Services</a:t>
          </a:r>
        </a:p>
      </dgm:t>
    </dgm:pt>
    <dgm:pt modelId="{4904C84A-E7B7-46F7-A238-34DFE243295F}" type="parTrans" cxnId="{9A52E35A-8321-4603-844F-C842DF83646C}">
      <dgm:prSet/>
      <dgm:spPr/>
      <dgm:t>
        <a:bodyPr/>
        <a:lstStyle/>
        <a:p>
          <a:endParaRPr lang="en-US"/>
        </a:p>
      </dgm:t>
    </dgm:pt>
    <dgm:pt modelId="{4DD116E8-213D-4CF0-888E-FE34AA7DC16D}" type="sibTrans" cxnId="{9A52E35A-8321-4603-844F-C842DF83646C}">
      <dgm:prSet/>
      <dgm:spPr/>
      <dgm:t>
        <a:bodyPr/>
        <a:lstStyle/>
        <a:p>
          <a:endParaRPr lang="en-US"/>
        </a:p>
      </dgm:t>
    </dgm:pt>
    <dgm:pt modelId="{8320A90B-D231-4822-BDCF-F824566734B8}">
      <dgm:prSet phldrT="[Text]" custT="1"/>
      <dgm:spPr/>
      <dgm:t>
        <a:bodyPr/>
        <a:lstStyle/>
        <a:p>
          <a:r>
            <a:rPr lang="en-US" sz="2800" dirty="0">
              <a:solidFill>
                <a:schemeClr val="tx1">
                  <a:lumMod val="75000"/>
                  <a:lumOff val="25000"/>
                </a:schemeClr>
              </a:solidFill>
            </a:rPr>
            <a:t>Recovery Oriented</a:t>
          </a:r>
        </a:p>
      </dgm:t>
    </dgm:pt>
    <dgm:pt modelId="{4170EFC6-0C58-4F70-8233-976816D0619F}" type="parTrans" cxnId="{693CAC1A-944E-426D-A54A-68965E63D1AA}">
      <dgm:prSet/>
      <dgm:spPr/>
      <dgm:t>
        <a:bodyPr/>
        <a:lstStyle/>
        <a:p>
          <a:endParaRPr lang="en-US"/>
        </a:p>
      </dgm:t>
    </dgm:pt>
    <dgm:pt modelId="{DC63A944-7060-4678-9AF7-BFE55EC5637D}" type="sibTrans" cxnId="{693CAC1A-944E-426D-A54A-68965E63D1AA}">
      <dgm:prSet/>
      <dgm:spPr/>
      <dgm:t>
        <a:bodyPr/>
        <a:lstStyle/>
        <a:p>
          <a:endParaRPr lang="en-US"/>
        </a:p>
      </dgm:t>
    </dgm:pt>
    <dgm:pt modelId="{E8E55CF4-4959-4877-8735-51CFB8EBCB13}">
      <dgm:prSet phldrT="[Text]"/>
      <dgm:spPr/>
      <dgm:t>
        <a:bodyPr/>
        <a:lstStyle/>
        <a:p>
          <a:r>
            <a:rPr lang="en-US" b="1" dirty="0"/>
            <a:t>On-Going Outreach</a:t>
          </a:r>
        </a:p>
      </dgm:t>
    </dgm:pt>
    <dgm:pt modelId="{0FB66186-F60C-495A-8B98-B0989A5B282E}" type="parTrans" cxnId="{8808FE0F-DBA2-4A11-AAC5-C0CB994A0E53}">
      <dgm:prSet/>
      <dgm:spPr/>
      <dgm:t>
        <a:bodyPr/>
        <a:lstStyle/>
        <a:p>
          <a:endParaRPr lang="en-US"/>
        </a:p>
      </dgm:t>
    </dgm:pt>
    <dgm:pt modelId="{4E40DF33-5C31-4E2B-BC04-5F33F0B9A3F5}" type="sibTrans" cxnId="{8808FE0F-DBA2-4A11-AAC5-C0CB994A0E53}">
      <dgm:prSet/>
      <dgm:spPr/>
      <dgm:t>
        <a:bodyPr/>
        <a:lstStyle/>
        <a:p>
          <a:endParaRPr lang="en-US"/>
        </a:p>
      </dgm:t>
    </dgm:pt>
    <dgm:pt modelId="{C6DF06AE-0A66-426D-A1BB-BA0995DEEE7A}">
      <dgm:prSet phldrT="[Text]" custT="1"/>
      <dgm:spPr/>
      <dgm:t>
        <a:bodyPr/>
        <a:lstStyle/>
        <a:p>
          <a:r>
            <a:rPr lang="en-US" sz="2800" dirty="0">
              <a:solidFill>
                <a:schemeClr val="tx1">
                  <a:lumMod val="75000"/>
                  <a:lumOff val="25000"/>
                </a:schemeClr>
              </a:solidFill>
            </a:rPr>
            <a:t>Progressive Engagement</a:t>
          </a:r>
        </a:p>
      </dgm:t>
    </dgm:pt>
    <dgm:pt modelId="{DE292307-B702-42FF-A2F9-007D8FD1B679}" type="parTrans" cxnId="{34B72C41-57DE-4B61-8BD6-7A28B7E0DA57}">
      <dgm:prSet/>
      <dgm:spPr/>
      <dgm:t>
        <a:bodyPr/>
        <a:lstStyle/>
        <a:p>
          <a:endParaRPr lang="en-US"/>
        </a:p>
      </dgm:t>
    </dgm:pt>
    <dgm:pt modelId="{B0F43D18-EC43-4803-A2E2-E1AFDF9DDA46}" type="sibTrans" cxnId="{34B72C41-57DE-4B61-8BD6-7A28B7E0DA57}">
      <dgm:prSet/>
      <dgm:spPr/>
      <dgm:t>
        <a:bodyPr/>
        <a:lstStyle/>
        <a:p>
          <a:endParaRPr lang="en-US"/>
        </a:p>
      </dgm:t>
    </dgm:pt>
    <dgm:pt modelId="{E1AF692B-977C-464C-852E-D85137D265EE}">
      <dgm:prSet phldrT="[Text]" custT="1"/>
      <dgm:spPr/>
      <dgm:t>
        <a:bodyPr/>
        <a:lstStyle/>
        <a:p>
          <a:r>
            <a:rPr lang="en-US" sz="2800" dirty="0">
              <a:solidFill>
                <a:schemeClr val="tx1">
                  <a:lumMod val="75000"/>
                  <a:lumOff val="25000"/>
                </a:schemeClr>
              </a:solidFill>
            </a:rPr>
            <a:t>Trauma Informed</a:t>
          </a:r>
        </a:p>
      </dgm:t>
    </dgm:pt>
    <dgm:pt modelId="{D056124E-E31A-4FA7-8224-5FDF7982FDB4}" type="parTrans" cxnId="{8346E25E-24BD-46EA-B322-A1D5F9F5C049}">
      <dgm:prSet/>
      <dgm:spPr/>
      <dgm:t>
        <a:bodyPr/>
        <a:lstStyle/>
        <a:p>
          <a:endParaRPr lang="en-US"/>
        </a:p>
      </dgm:t>
    </dgm:pt>
    <dgm:pt modelId="{18D8684F-5944-44FE-9D2E-0D8A51C941D6}" type="sibTrans" cxnId="{8346E25E-24BD-46EA-B322-A1D5F9F5C049}">
      <dgm:prSet/>
      <dgm:spPr/>
      <dgm:t>
        <a:bodyPr/>
        <a:lstStyle/>
        <a:p>
          <a:endParaRPr lang="en-US"/>
        </a:p>
      </dgm:t>
    </dgm:pt>
    <dgm:pt modelId="{2E211180-185E-4BDC-B4DF-134917E9A874}" type="pres">
      <dgm:prSet presAssocID="{F5150882-8C67-4F7D-A3B9-8A5AE743D3A6}" presName="Name0" presStyleCnt="0">
        <dgm:presLayoutVars>
          <dgm:dir/>
          <dgm:animLvl val="lvl"/>
          <dgm:resizeHandles val="exact"/>
        </dgm:presLayoutVars>
      </dgm:prSet>
      <dgm:spPr/>
      <dgm:t>
        <a:bodyPr/>
        <a:lstStyle/>
        <a:p>
          <a:endParaRPr lang="en-US"/>
        </a:p>
      </dgm:t>
    </dgm:pt>
    <dgm:pt modelId="{CFBFA89A-DF51-4B44-A82F-9F8ABD41F904}" type="pres">
      <dgm:prSet presAssocID="{8055E585-623E-4C38-B9CD-FC6E750AD437}" presName="composite" presStyleCnt="0"/>
      <dgm:spPr/>
    </dgm:pt>
    <dgm:pt modelId="{05700ADC-E9CE-44CB-A955-D142F88B0B46}" type="pres">
      <dgm:prSet presAssocID="{8055E585-623E-4C38-B9CD-FC6E750AD437}" presName="parTx" presStyleLbl="alignNode1" presStyleIdx="0" presStyleCnt="3">
        <dgm:presLayoutVars>
          <dgm:chMax val="0"/>
          <dgm:chPref val="0"/>
          <dgm:bulletEnabled val="1"/>
        </dgm:presLayoutVars>
      </dgm:prSet>
      <dgm:spPr/>
      <dgm:t>
        <a:bodyPr/>
        <a:lstStyle/>
        <a:p>
          <a:endParaRPr lang="en-US"/>
        </a:p>
      </dgm:t>
    </dgm:pt>
    <dgm:pt modelId="{8F10C80B-67E5-4DD4-AFFE-4CA30EB1FF03}" type="pres">
      <dgm:prSet presAssocID="{8055E585-623E-4C38-B9CD-FC6E750AD437}" presName="desTx" presStyleLbl="alignAccFollowNode1" presStyleIdx="0" presStyleCnt="3">
        <dgm:presLayoutVars>
          <dgm:bulletEnabled val="1"/>
        </dgm:presLayoutVars>
      </dgm:prSet>
      <dgm:spPr/>
      <dgm:t>
        <a:bodyPr/>
        <a:lstStyle/>
        <a:p>
          <a:endParaRPr lang="en-US"/>
        </a:p>
      </dgm:t>
    </dgm:pt>
    <dgm:pt modelId="{90F9B1E9-9CC7-4B51-A346-BA1594444C18}" type="pres">
      <dgm:prSet presAssocID="{FFBDCCB8-5D16-4C2A-A171-57B2635A12C9}" presName="space" presStyleCnt="0"/>
      <dgm:spPr/>
    </dgm:pt>
    <dgm:pt modelId="{8DE089C1-0214-40A4-8C8B-5C7838588C7C}" type="pres">
      <dgm:prSet presAssocID="{7495955E-692A-4B6D-AE93-6F3E797D45A2}" presName="composite" presStyleCnt="0"/>
      <dgm:spPr/>
    </dgm:pt>
    <dgm:pt modelId="{E70CE758-0E4D-4BFD-A9E4-92985C9BBA0B}" type="pres">
      <dgm:prSet presAssocID="{7495955E-692A-4B6D-AE93-6F3E797D45A2}" presName="parTx" presStyleLbl="alignNode1" presStyleIdx="1" presStyleCnt="3">
        <dgm:presLayoutVars>
          <dgm:chMax val="0"/>
          <dgm:chPref val="0"/>
          <dgm:bulletEnabled val="1"/>
        </dgm:presLayoutVars>
      </dgm:prSet>
      <dgm:spPr/>
      <dgm:t>
        <a:bodyPr/>
        <a:lstStyle/>
        <a:p>
          <a:endParaRPr lang="en-US"/>
        </a:p>
      </dgm:t>
    </dgm:pt>
    <dgm:pt modelId="{90D748B4-B9AF-4FD7-B581-E3273C2E0A46}" type="pres">
      <dgm:prSet presAssocID="{7495955E-692A-4B6D-AE93-6F3E797D45A2}" presName="desTx" presStyleLbl="alignAccFollowNode1" presStyleIdx="1" presStyleCnt="3">
        <dgm:presLayoutVars>
          <dgm:bulletEnabled val="1"/>
        </dgm:presLayoutVars>
      </dgm:prSet>
      <dgm:spPr/>
      <dgm:t>
        <a:bodyPr/>
        <a:lstStyle/>
        <a:p>
          <a:endParaRPr lang="en-US"/>
        </a:p>
      </dgm:t>
    </dgm:pt>
    <dgm:pt modelId="{65F57D07-57A8-4A8B-BCE4-622AA3412603}" type="pres">
      <dgm:prSet presAssocID="{4DD116E8-213D-4CF0-888E-FE34AA7DC16D}" presName="space" presStyleCnt="0"/>
      <dgm:spPr/>
    </dgm:pt>
    <dgm:pt modelId="{DB54BBE5-3E35-48B1-9A56-5846759BF0F5}" type="pres">
      <dgm:prSet presAssocID="{E8E55CF4-4959-4877-8735-51CFB8EBCB13}" presName="composite" presStyleCnt="0"/>
      <dgm:spPr/>
    </dgm:pt>
    <dgm:pt modelId="{2BE35915-20A2-4642-890F-B74B8195F1BE}" type="pres">
      <dgm:prSet presAssocID="{E8E55CF4-4959-4877-8735-51CFB8EBCB13}" presName="parTx" presStyleLbl="alignNode1" presStyleIdx="2" presStyleCnt="3">
        <dgm:presLayoutVars>
          <dgm:chMax val="0"/>
          <dgm:chPref val="0"/>
          <dgm:bulletEnabled val="1"/>
        </dgm:presLayoutVars>
      </dgm:prSet>
      <dgm:spPr/>
      <dgm:t>
        <a:bodyPr/>
        <a:lstStyle/>
        <a:p>
          <a:endParaRPr lang="en-US"/>
        </a:p>
      </dgm:t>
    </dgm:pt>
    <dgm:pt modelId="{749BE86C-E047-4496-8810-406631518E24}" type="pres">
      <dgm:prSet presAssocID="{E8E55CF4-4959-4877-8735-51CFB8EBCB13}" presName="desTx" presStyleLbl="alignAccFollowNode1" presStyleIdx="2" presStyleCnt="3">
        <dgm:presLayoutVars>
          <dgm:bulletEnabled val="1"/>
        </dgm:presLayoutVars>
      </dgm:prSet>
      <dgm:spPr/>
      <dgm:t>
        <a:bodyPr/>
        <a:lstStyle/>
        <a:p>
          <a:endParaRPr lang="en-US"/>
        </a:p>
      </dgm:t>
    </dgm:pt>
  </dgm:ptLst>
  <dgm:cxnLst>
    <dgm:cxn modelId="{43D83555-1BF3-4326-AD8B-529C56E8D217}" type="presOf" srcId="{E8E55CF4-4959-4877-8735-51CFB8EBCB13}" destId="{2BE35915-20A2-4642-890F-B74B8195F1BE}" srcOrd="0" destOrd="0" presId="urn:microsoft.com/office/officeart/2005/8/layout/hList1"/>
    <dgm:cxn modelId="{AF4AA9C9-2F13-458C-A89E-3A81FFCBB10B}" type="presOf" srcId="{C6DF06AE-0A66-426D-A1BB-BA0995DEEE7A}" destId="{749BE86C-E047-4496-8810-406631518E24}" srcOrd="0" destOrd="0" presId="urn:microsoft.com/office/officeart/2005/8/layout/hList1"/>
    <dgm:cxn modelId="{4724B2E6-5F3D-404E-BF4C-CECD0D649494}" srcId="{F5150882-8C67-4F7D-A3B9-8A5AE743D3A6}" destId="{8055E585-623E-4C38-B9CD-FC6E750AD437}" srcOrd="0" destOrd="0" parTransId="{10470E20-FA0B-4214-B707-AF134D4D1A58}" sibTransId="{FFBDCCB8-5D16-4C2A-A171-57B2635A12C9}"/>
    <dgm:cxn modelId="{B872EDA9-105C-4E15-BCCF-8704785D2926}" type="presOf" srcId="{30F3F1DA-1079-4354-8684-56872B039A37}" destId="{8F10C80B-67E5-4DD4-AFFE-4CA30EB1FF03}" srcOrd="0" destOrd="0" presId="urn:microsoft.com/office/officeart/2005/8/layout/hList1"/>
    <dgm:cxn modelId="{062ACAB0-1CD8-4E9F-ACA0-973A0E9A781B}" type="presOf" srcId="{8055E585-623E-4C38-B9CD-FC6E750AD437}" destId="{05700ADC-E9CE-44CB-A955-D142F88B0B46}" srcOrd="0" destOrd="0" presId="urn:microsoft.com/office/officeart/2005/8/layout/hList1"/>
    <dgm:cxn modelId="{AA369C90-3406-4F95-8491-2A07E5494474}" type="presOf" srcId="{8320A90B-D231-4822-BDCF-F824566734B8}" destId="{90D748B4-B9AF-4FD7-B581-E3273C2E0A46}" srcOrd="0" destOrd="0" presId="urn:microsoft.com/office/officeart/2005/8/layout/hList1"/>
    <dgm:cxn modelId="{CF7C2E1A-A51F-4B0B-97F9-B1644CC29204}" type="presOf" srcId="{7495955E-692A-4B6D-AE93-6F3E797D45A2}" destId="{E70CE758-0E4D-4BFD-A9E4-92985C9BBA0B}" srcOrd="0" destOrd="0" presId="urn:microsoft.com/office/officeart/2005/8/layout/hList1"/>
    <dgm:cxn modelId="{9A52E35A-8321-4603-844F-C842DF83646C}" srcId="{F5150882-8C67-4F7D-A3B9-8A5AE743D3A6}" destId="{7495955E-692A-4B6D-AE93-6F3E797D45A2}" srcOrd="1" destOrd="0" parTransId="{4904C84A-E7B7-46F7-A238-34DFE243295F}" sibTransId="{4DD116E8-213D-4CF0-888E-FE34AA7DC16D}"/>
    <dgm:cxn modelId="{345E18F4-C891-4F9A-92DE-65931065A511}" srcId="{8055E585-623E-4C38-B9CD-FC6E750AD437}" destId="{30F3F1DA-1079-4354-8684-56872B039A37}" srcOrd="0" destOrd="0" parTransId="{EF3CE91F-E3E9-4F7E-811A-518BE5E9F2E8}" sibTransId="{CD2E437F-BBC6-41C1-9F72-5A3EDE86A4A1}"/>
    <dgm:cxn modelId="{693CAC1A-944E-426D-A54A-68965E63D1AA}" srcId="{7495955E-692A-4B6D-AE93-6F3E797D45A2}" destId="{8320A90B-D231-4822-BDCF-F824566734B8}" srcOrd="0" destOrd="0" parTransId="{4170EFC6-0C58-4F70-8233-976816D0619F}" sibTransId="{DC63A944-7060-4678-9AF7-BFE55EC5637D}"/>
    <dgm:cxn modelId="{076BAAD9-BB30-4820-8BB3-E915CD4CBA02}" type="presOf" srcId="{F5150882-8C67-4F7D-A3B9-8A5AE743D3A6}" destId="{2E211180-185E-4BDC-B4DF-134917E9A874}" srcOrd="0" destOrd="0" presId="urn:microsoft.com/office/officeart/2005/8/layout/hList1"/>
    <dgm:cxn modelId="{34B72C41-57DE-4B61-8BD6-7A28B7E0DA57}" srcId="{E8E55CF4-4959-4877-8735-51CFB8EBCB13}" destId="{C6DF06AE-0A66-426D-A1BB-BA0995DEEE7A}" srcOrd="0" destOrd="0" parTransId="{DE292307-B702-42FF-A2F9-007D8FD1B679}" sibTransId="{B0F43D18-EC43-4803-A2E2-E1AFDF9DDA46}"/>
    <dgm:cxn modelId="{8346E25E-24BD-46EA-B322-A1D5F9F5C049}" srcId="{7495955E-692A-4B6D-AE93-6F3E797D45A2}" destId="{E1AF692B-977C-464C-852E-D85137D265EE}" srcOrd="1" destOrd="0" parTransId="{D056124E-E31A-4FA7-8224-5FDF7982FDB4}" sibTransId="{18D8684F-5944-44FE-9D2E-0D8A51C941D6}"/>
    <dgm:cxn modelId="{E851FF12-6AC3-4F5A-A3AE-F7B74A580F54}" type="presOf" srcId="{E1AF692B-977C-464C-852E-D85137D265EE}" destId="{90D748B4-B9AF-4FD7-B581-E3273C2E0A46}" srcOrd="0" destOrd="1" presId="urn:microsoft.com/office/officeart/2005/8/layout/hList1"/>
    <dgm:cxn modelId="{8808FE0F-DBA2-4A11-AAC5-C0CB994A0E53}" srcId="{F5150882-8C67-4F7D-A3B9-8A5AE743D3A6}" destId="{E8E55CF4-4959-4877-8735-51CFB8EBCB13}" srcOrd="2" destOrd="0" parTransId="{0FB66186-F60C-495A-8B98-B0989A5B282E}" sibTransId="{4E40DF33-5C31-4E2B-BC04-5F33F0B9A3F5}"/>
    <dgm:cxn modelId="{13524FF7-34DB-44BD-9CCA-83138E705BED}" type="presParOf" srcId="{2E211180-185E-4BDC-B4DF-134917E9A874}" destId="{CFBFA89A-DF51-4B44-A82F-9F8ABD41F904}" srcOrd="0" destOrd="0" presId="urn:microsoft.com/office/officeart/2005/8/layout/hList1"/>
    <dgm:cxn modelId="{E4AB8FD6-1A4C-4EDF-9916-ED66DE6529C8}" type="presParOf" srcId="{CFBFA89A-DF51-4B44-A82F-9F8ABD41F904}" destId="{05700ADC-E9CE-44CB-A955-D142F88B0B46}" srcOrd="0" destOrd="0" presId="urn:microsoft.com/office/officeart/2005/8/layout/hList1"/>
    <dgm:cxn modelId="{12D5EE51-9D43-4169-B68E-5B1457FDCA59}" type="presParOf" srcId="{CFBFA89A-DF51-4B44-A82F-9F8ABD41F904}" destId="{8F10C80B-67E5-4DD4-AFFE-4CA30EB1FF03}" srcOrd="1" destOrd="0" presId="urn:microsoft.com/office/officeart/2005/8/layout/hList1"/>
    <dgm:cxn modelId="{632C41FA-1CDD-420C-8020-C02F73A2D967}" type="presParOf" srcId="{2E211180-185E-4BDC-B4DF-134917E9A874}" destId="{90F9B1E9-9CC7-4B51-A346-BA1594444C18}" srcOrd="1" destOrd="0" presId="urn:microsoft.com/office/officeart/2005/8/layout/hList1"/>
    <dgm:cxn modelId="{366281D4-5E11-4482-8FD5-174EEA7700E9}" type="presParOf" srcId="{2E211180-185E-4BDC-B4DF-134917E9A874}" destId="{8DE089C1-0214-40A4-8C8B-5C7838588C7C}" srcOrd="2" destOrd="0" presId="urn:microsoft.com/office/officeart/2005/8/layout/hList1"/>
    <dgm:cxn modelId="{C014323F-B3ED-4C96-90FE-68CBA687C389}" type="presParOf" srcId="{8DE089C1-0214-40A4-8C8B-5C7838588C7C}" destId="{E70CE758-0E4D-4BFD-A9E4-92985C9BBA0B}" srcOrd="0" destOrd="0" presId="urn:microsoft.com/office/officeart/2005/8/layout/hList1"/>
    <dgm:cxn modelId="{2D495BD4-4E6D-46D3-BEF9-005F4215B932}" type="presParOf" srcId="{8DE089C1-0214-40A4-8C8B-5C7838588C7C}" destId="{90D748B4-B9AF-4FD7-B581-E3273C2E0A46}" srcOrd="1" destOrd="0" presId="urn:microsoft.com/office/officeart/2005/8/layout/hList1"/>
    <dgm:cxn modelId="{4719EF8C-2D20-43B9-BADF-EE6CBAE9B64A}" type="presParOf" srcId="{2E211180-185E-4BDC-B4DF-134917E9A874}" destId="{65F57D07-57A8-4A8B-BCE4-622AA3412603}" srcOrd="3" destOrd="0" presId="urn:microsoft.com/office/officeart/2005/8/layout/hList1"/>
    <dgm:cxn modelId="{2165B05A-A29B-4AA4-A961-AA015FC0846F}" type="presParOf" srcId="{2E211180-185E-4BDC-B4DF-134917E9A874}" destId="{DB54BBE5-3E35-48B1-9A56-5846759BF0F5}" srcOrd="4" destOrd="0" presId="urn:microsoft.com/office/officeart/2005/8/layout/hList1"/>
    <dgm:cxn modelId="{C6893182-92E2-493D-BC74-B66B092DE1B2}" type="presParOf" srcId="{DB54BBE5-3E35-48B1-9A56-5846759BF0F5}" destId="{2BE35915-20A2-4642-890F-B74B8195F1BE}" srcOrd="0" destOrd="0" presId="urn:microsoft.com/office/officeart/2005/8/layout/hList1"/>
    <dgm:cxn modelId="{8C3AF74D-E1E3-4C46-91F2-64144062E537}" type="presParOf" srcId="{DB54BBE5-3E35-48B1-9A56-5846759BF0F5}" destId="{749BE86C-E047-4496-8810-406631518E2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3FD562-C31E-43D1-BFCE-639C58D8BC49}" type="datetimeFigureOut">
              <a:rPr lang="en-US" smtClean="0"/>
              <a:t>9/28/2018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7A5EB0-18EB-4A7A-914F-5BDED55B7AA0}" type="slidenum">
              <a:rPr lang="en-US" smtClean="0"/>
              <a:t>‹#›</a:t>
            </a:fld>
            <a:endParaRPr lang="en-US" dirty="0"/>
          </a:p>
        </p:txBody>
      </p:sp>
    </p:spTree>
    <p:extLst>
      <p:ext uri="{BB962C8B-B14F-4D97-AF65-F5344CB8AC3E}">
        <p14:creationId xmlns:p14="http://schemas.microsoft.com/office/powerpoint/2010/main" val="382206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Recommended Title: “Decriminalizing Homelessness and Same Day ID Recovery”</a:t>
            </a:r>
          </a:p>
          <a:p>
            <a:endParaRPr lang="en-US" sz="1200" b="1" baseline="30000" dirty="0">
              <a:solidFill>
                <a:schemeClr val="bg1"/>
              </a:solidFill>
              <a:effectLst>
                <a:outerShdw blurRad="50800" dist="38100" dir="2700000" algn="tl" rotWithShape="0">
                  <a:prstClr val="black">
                    <a:alpha val="40000"/>
                  </a:prstClr>
                </a:outerShdw>
              </a:effectLst>
              <a:latin typeface="Bahnschrift SemiBol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Working Together to End Homelessness</a:t>
            </a:r>
          </a:p>
          <a:p>
            <a:endParaRPr lang="en-US" sz="1200" b="1" dirty="0">
              <a:solidFill>
                <a:schemeClr val="bg1"/>
              </a:solidFill>
              <a:effectLst>
                <a:outerShdw blurRad="50800" dist="38100" dir="2700000" algn="tl" rotWithShape="0">
                  <a:prstClr val="black">
                    <a:alpha val="40000"/>
                  </a:prstClr>
                </a:outerShdw>
              </a:effectLst>
              <a:latin typeface="Bahnschrift SemiBold" panose="020B0502040204020203" pitchFamily="34" charset="0"/>
            </a:endParaRPr>
          </a:p>
          <a:p>
            <a:endParaRPr lang="en-US" baseline="30000" dirty="0"/>
          </a:p>
        </p:txBody>
      </p:sp>
      <p:sp>
        <p:nvSpPr>
          <p:cNvPr id="4" name="Slide Number Placeholder 3"/>
          <p:cNvSpPr>
            <a:spLocks noGrp="1"/>
          </p:cNvSpPr>
          <p:nvPr>
            <p:ph type="sldNum" sz="quarter" idx="10"/>
          </p:nvPr>
        </p:nvSpPr>
        <p:spPr/>
        <p:txBody>
          <a:bodyPr/>
          <a:lstStyle/>
          <a:p>
            <a:fld id="{6B7A5EB0-18EB-4A7A-914F-5BDED55B7AA0}" type="slidenum">
              <a:rPr lang="en-US" smtClean="0"/>
              <a:t>1</a:t>
            </a:fld>
            <a:endParaRPr lang="en-US" dirty="0"/>
          </a:p>
        </p:txBody>
      </p:sp>
    </p:spTree>
    <p:extLst>
      <p:ext uri="{BB962C8B-B14F-4D97-AF65-F5344CB8AC3E}">
        <p14:creationId xmlns:p14="http://schemas.microsoft.com/office/powerpoint/2010/main" val="183982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Goal: </a:t>
            </a:r>
            <a:r>
              <a:rPr lang="en-US" dirty="0"/>
              <a:t>Combines traditional law enforcement and social service strategies to address homelessness.</a:t>
            </a:r>
          </a:p>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10</a:t>
            </a:fld>
            <a:endParaRPr lang="en-US" dirty="0"/>
          </a:p>
        </p:txBody>
      </p:sp>
    </p:spTree>
    <p:extLst>
      <p:ext uri="{BB962C8B-B14F-4D97-AF65-F5344CB8AC3E}">
        <p14:creationId xmlns:p14="http://schemas.microsoft.com/office/powerpoint/2010/main" val="175568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11</a:t>
            </a:fld>
            <a:endParaRPr lang="en-US" dirty="0"/>
          </a:p>
        </p:txBody>
      </p:sp>
    </p:spTree>
    <p:extLst>
      <p:ext uri="{BB962C8B-B14F-4D97-AF65-F5344CB8AC3E}">
        <p14:creationId xmlns:p14="http://schemas.microsoft.com/office/powerpoint/2010/main" val="4225396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12</a:t>
            </a:fld>
            <a:endParaRPr lang="en-US" dirty="0"/>
          </a:p>
        </p:txBody>
      </p:sp>
    </p:spTree>
    <p:extLst>
      <p:ext uri="{BB962C8B-B14F-4D97-AF65-F5344CB8AC3E}">
        <p14:creationId xmlns:p14="http://schemas.microsoft.com/office/powerpoint/2010/main" val="270404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campus also includes detox, in-patient rehabilitation, and mental health and substance use residential and out-patient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Support services are provided with the goal of moving individuals and families from shelter to permanent housing.</a:t>
            </a:r>
          </a:p>
          <a:p>
            <a:endParaRPr lang="en-US" dirty="0"/>
          </a:p>
          <a:p>
            <a:endParaRPr lang="en-US" b="1" dirty="0"/>
          </a:p>
          <a:p>
            <a:r>
              <a:rPr lang="en-US" dirty="0">
                <a:solidFill>
                  <a:schemeClr val="bg1"/>
                </a:solidFill>
              </a:rPr>
              <a:t>Residential Services for Single Adults and Families</a:t>
            </a:r>
          </a:p>
          <a:p>
            <a:r>
              <a:rPr lang="en-US" dirty="0">
                <a:solidFill>
                  <a:schemeClr val="bg1"/>
                </a:solidFill>
              </a:rPr>
              <a:t>Healthcare Services Center for Health Care Services</a:t>
            </a:r>
          </a:p>
          <a:p>
            <a:r>
              <a:rPr lang="en-US" dirty="0">
                <a:solidFill>
                  <a:schemeClr val="bg1"/>
                </a:solidFill>
              </a:rPr>
              <a:t>San Antonio Food Bank</a:t>
            </a:r>
          </a:p>
          <a:p>
            <a:r>
              <a:rPr lang="en-US" dirty="0">
                <a:solidFill>
                  <a:schemeClr val="bg1"/>
                </a:solidFill>
              </a:rPr>
              <a:t>Family Violence Prevention Services, Inc. </a:t>
            </a:r>
          </a:p>
          <a:p>
            <a:r>
              <a:rPr lang="en-US" dirty="0">
                <a:solidFill>
                  <a:schemeClr val="bg1"/>
                </a:solidFill>
              </a:rPr>
              <a:t>Education and Job Training </a:t>
            </a:r>
          </a:p>
          <a:p>
            <a:r>
              <a:rPr lang="en-US" dirty="0">
                <a:solidFill>
                  <a:schemeClr val="bg1"/>
                </a:solidFill>
              </a:rPr>
              <a:t>Family Support Food </a:t>
            </a:r>
          </a:p>
          <a:p>
            <a:r>
              <a:rPr lang="en-US" dirty="0">
                <a:solidFill>
                  <a:schemeClr val="bg1"/>
                </a:solidFill>
              </a:rPr>
              <a:t>Services Courtyard</a:t>
            </a:r>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13</a:t>
            </a:fld>
            <a:endParaRPr lang="en-US" dirty="0"/>
          </a:p>
        </p:txBody>
      </p:sp>
    </p:spTree>
    <p:extLst>
      <p:ext uri="{BB962C8B-B14F-4D97-AF65-F5344CB8AC3E}">
        <p14:creationId xmlns:p14="http://schemas.microsoft.com/office/powerpoint/2010/main" val="426745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Fund 96 out of 238</a:t>
            </a:r>
          </a:p>
        </p:txBody>
      </p:sp>
      <p:sp>
        <p:nvSpPr>
          <p:cNvPr id="4" name="Slide Number Placeholder 3"/>
          <p:cNvSpPr>
            <a:spLocks noGrp="1"/>
          </p:cNvSpPr>
          <p:nvPr>
            <p:ph type="sldNum" sz="quarter" idx="10"/>
          </p:nvPr>
        </p:nvSpPr>
        <p:spPr/>
        <p:txBody>
          <a:bodyPr/>
          <a:lstStyle/>
          <a:p>
            <a:fld id="{6B7A5EB0-18EB-4A7A-914F-5BDED55B7AA0}" type="slidenum">
              <a:rPr lang="en-US" smtClean="0"/>
              <a:t>14</a:t>
            </a:fld>
            <a:endParaRPr lang="en-US" dirty="0"/>
          </a:p>
        </p:txBody>
      </p:sp>
    </p:spTree>
    <p:extLst>
      <p:ext uri="{BB962C8B-B14F-4D97-AF65-F5344CB8AC3E}">
        <p14:creationId xmlns:p14="http://schemas.microsoft.com/office/powerpoint/2010/main" val="193957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 is collaborating with the SAPD Mental Health Unit and SAPD HOPE team to identify 20 homeless individuals within the downtown area that are mentally decompensating due to untreated mental illness and substance use concerns. The goal of the initiative is to increase outreach and service coordination amongst various partners including health care entities and homeless providers to assist with mental health stabilization, provide intensive case management and accessing social support services.</a:t>
            </a:r>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15</a:t>
            </a:fld>
            <a:endParaRPr lang="en-US" dirty="0"/>
          </a:p>
        </p:txBody>
      </p:sp>
    </p:spTree>
    <p:extLst>
      <p:ext uri="{BB962C8B-B14F-4D97-AF65-F5344CB8AC3E}">
        <p14:creationId xmlns:p14="http://schemas.microsoft.com/office/powerpoint/2010/main" val="95409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Development Services Department, SAPD, Transportation and Capital Improvements, Parks and Recreations, DHS, Office of Risk Management and Solid Waste Management</a:t>
            </a:r>
          </a:p>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16</a:t>
            </a:fld>
            <a:endParaRPr lang="en-US" dirty="0"/>
          </a:p>
        </p:txBody>
      </p:sp>
    </p:spTree>
    <p:extLst>
      <p:ext uri="{BB962C8B-B14F-4D97-AF65-F5344CB8AC3E}">
        <p14:creationId xmlns:p14="http://schemas.microsoft.com/office/powerpoint/2010/main" val="396530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February, Human Services, Haven for Hope, and San Antonio Police Department began making contact with Christianne. At that time, Christianne was living under a drainage culvert near Highway 151 and Potranco Road. Nancy S. Williams, Homeless Services Special Projects Manager, worked with Ron Brown, Haven for Hope Outreach Director, and SAPD West SAFFE Officer Elliott Valdez in reaching out to her and helping her access services.</a:t>
            </a:r>
          </a:p>
          <a:p>
            <a:r>
              <a:rPr lang="en-US" dirty="0"/>
              <a:t> </a:t>
            </a:r>
          </a:p>
          <a:p>
            <a:r>
              <a:rPr lang="en-US" dirty="0"/>
              <a:t>Last Friday, Christianne joined several other previously homeless individuals in completing the In-House Treatment program at Haven for Hope and participating in a commencement ceremony to mark this achievement. She is shown with Nancy and Ron. Christianne’s next goal is sustainable housing.</a:t>
            </a:r>
          </a:p>
          <a:p>
            <a:r>
              <a:rPr lang="en-US" dirty="0"/>
              <a:t> </a:t>
            </a:r>
          </a:p>
          <a:p>
            <a:r>
              <a:rPr lang="en-US" dirty="0"/>
              <a:t>“I credit DHS Homeless Services, SAPD West SAFFE, and Haven Outreach for helping me have a new outlook on life,” Christianne said. “My life has been changed. The In-House Treatment program has given me a chance to live my life in a way I never believed would be possible.</a:t>
            </a:r>
          </a:p>
          <a:p>
            <a:r>
              <a:rPr lang="en-US" dirty="0"/>
              <a:t> </a:t>
            </a:r>
          </a:p>
          <a:p>
            <a:r>
              <a:rPr lang="en-US" dirty="0"/>
              <a:t>“Thank you from the bottom of my heart. You all saved my life; you all truly did.”</a:t>
            </a:r>
          </a:p>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17</a:t>
            </a:fld>
            <a:endParaRPr lang="en-US" dirty="0"/>
          </a:p>
        </p:txBody>
      </p:sp>
    </p:spTree>
    <p:extLst>
      <p:ext uri="{BB962C8B-B14F-4D97-AF65-F5344CB8AC3E}">
        <p14:creationId xmlns:p14="http://schemas.microsoft.com/office/powerpoint/2010/main" val="2011544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$345,000 </a:t>
            </a:r>
          </a:p>
          <a:p>
            <a:pPr algn="ctr"/>
            <a:r>
              <a:rPr lang="en-US" sz="1200"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for Center and </a:t>
            </a:r>
          </a:p>
          <a:p>
            <a:pPr algn="ctr">
              <a:spcAft>
                <a:spcPts val="1200"/>
              </a:spcAft>
            </a:pPr>
            <a:r>
              <a:rPr lang="en-US" sz="1200"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Coordination</a:t>
            </a:r>
          </a:p>
          <a:p>
            <a:pPr algn="ctr">
              <a:spcAft>
                <a:spcPts val="1200"/>
              </a:spcAft>
            </a:pPr>
            <a:r>
              <a:rPr lang="en-US" sz="1200"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plus</a:t>
            </a:r>
          </a:p>
          <a:p>
            <a:pPr algn="ctr"/>
            <a:r>
              <a:rPr lang="en-US" sz="1400"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a:t>
            </a:r>
            <a:r>
              <a:rPr lang="en-US" sz="1400" b="1" dirty="0">
                <a:effectLst>
                  <a:outerShdw blurRad="38100" dist="38100" dir="2700000" algn="tl">
                    <a:srgbClr val="000000">
                      <a:alpha val="43137"/>
                    </a:srgbClr>
                  </a:outerShdw>
                </a:effectLst>
                <a:latin typeface="Khmer UI" panose="020B0502040204020203" pitchFamily="34" charset="0"/>
                <a:ea typeface="Roboto Condensed Light" panose="02000000000000000000" pitchFamily="2" charset="0"/>
                <a:cs typeface="Khmer UI" panose="020B0502040204020203" pitchFamily="34" charset="0"/>
              </a:rPr>
              <a:t>415,000 </a:t>
            </a:r>
          </a:p>
          <a:p>
            <a:pPr algn="ctr"/>
            <a:r>
              <a:rPr lang="en-US" sz="1200" b="1" dirty="0">
                <a:effectLst>
                  <a:outerShdw blurRad="38100" dist="38100" dir="2700000" algn="tl">
                    <a:srgbClr val="000000">
                      <a:alpha val="43137"/>
                    </a:srgbClr>
                  </a:outerShdw>
                </a:effectLst>
                <a:latin typeface="Khmer UI" panose="020B0502040204020203" pitchFamily="34" charset="0"/>
                <a:ea typeface="Roboto Condensed Light" panose="02000000000000000000" pitchFamily="2" charset="0"/>
                <a:cs typeface="Khmer UI" panose="020B0502040204020203" pitchFamily="34" charset="0"/>
              </a:rPr>
              <a:t>for Delegate Agency Support </a:t>
            </a:r>
            <a:endParaRPr lang="en-US" sz="1200"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a:p>
            <a:endParaRPr lang="en-US" b="1" u="sng" dirty="0"/>
          </a:p>
          <a:p>
            <a:endParaRPr lang="en-US" b="1" u="sng" dirty="0"/>
          </a:p>
          <a:p>
            <a:r>
              <a:rPr lang="en-US" b="1" u="sng" dirty="0"/>
              <a:t>CHRONIC HOMELESSNESS NOTES</a:t>
            </a:r>
          </a:p>
          <a:p>
            <a:endParaRPr lang="en-US" b="1" dirty="0"/>
          </a:p>
          <a:p>
            <a:pPr marL="291179" indent="-291179">
              <a:buClr>
                <a:schemeClr val="bg1"/>
              </a:buClr>
              <a:buFont typeface="Wingdings 3" panose="05040102010807070707" pitchFamily="18" charset="2"/>
              <a:buChar char=""/>
              <a:defRPr/>
            </a:pPr>
            <a:r>
              <a:rPr lang="en-US" dirty="0">
                <a:solidFill>
                  <a:schemeClr val="bg1"/>
                </a:solidFill>
              </a:rPr>
              <a:t>Data reported by Capital Healthcare Planning estimates that </a:t>
            </a:r>
            <a:r>
              <a:rPr lang="en-US" b="1" dirty="0">
                <a:solidFill>
                  <a:srgbClr val="FFC000"/>
                </a:solidFill>
              </a:rPr>
              <a:t>people experiencing chronic homelessness in San Antonio / Bexar County cost approx. $80 million annually.</a:t>
            </a:r>
            <a:r>
              <a:rPr lang="en-US" dirty="0">
                <a:solidFill>
                  <a:schemeClr val="bg1"/>
                </a:solidFill>
              </a:rPr>
              <a:t> </a:t>
            </a:r>
          </a:p>
          <a:p>
            <a:pPr marL="291179" indent="-291179">
              <a:buClr>
                <a:schemeClr val="bg1"/>
              </a:buClr>
              <a:buFont typeface="Wingdings 3" panose="05040102010807070707" pitchFamily="18" charset="2"/>
              <a:buChar char=""/>
              <a:defRPr/>
            </a:pPr>
            <a:endParaRPr lang="en-US" dirty="0">
              <a:solidFill>
                <a:schemeClr val="bg1"/>
              </a:solidFill>
            </a:endParaRPr>
          </a:p>
          <a:p>
            <a:pPr marL="291179" indent="-291179">
              <a:buClr>
                <a:schemeClr val="bg1"/>
              </a:buClr>
              <a:buFont typeface="Wingdings 3" panose="05040102010807070707" pitchFamily="18" charset="2"/>
              <a:buChar char=""/>
              <a:defRPr/>
            </a:pPr>
            <a:r>
              <a:rPr lang="en-US" dirty="0">
                <a:solidFill>
                  <a:schemeClr val="bg1"/>
                </a:solidFill>
              </a:rPr>
              <a:t>ASPE, the principal advisor to HHS, reports that findings from studies on </a:t>
            </a:r>
            <a:r>
              <a:rPr lang="en-US" b="1" dirty="0">
                <a:solidFill>
                  <a:srgbClr val="FFC000"/>
                </a:solidFill>
              </a:rPr>
              <a:t>youth who experienced prolonged homelessness are at greater risk of substance use and developing SMI. </a:t>
            </a:r>
            <a:r>
              <a:rPr lang="en-US" b="1" dirty="0">
                <a:solidFill>
                  <a:schemeClr val="bg1"/>
                </a:solidFill>
              </a:rPr>
              <a:t>This parallels research in adults with chronic homelessness. </a:t>
            </a:r>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18</a:t>
            </a:fld>
            <a:endParaRPr lang="en-US" dirty="0"/>
          </a:p>
        </p:txBody>
      </p:sp>
    </p:spTree>
    <p:extLst>
      <p:ext uri="{BB962C8B-B14F-4D97-AF65-F5344CB8AC3E}">
        <p14:creationId xmlns:p14="http://schemas.microsoft.com/office/powerpoint/2010/main" val="3043342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19</a:t>
            </a:fld>
            <a:endParaRPr lang="en-US" dirty="0"/>
          </a:p>
        </p:txBody>
      </p:sp>
    </p:spTree>
    <p:extLst>
      <p:ext uri="{BB962C8B-B14F-4D97-AF65-F5344CB8AC3E}">
        <p14:creationId xmlns:p14="http://schemas.microsoft.com/office/powerpoint/2010/main" val="98914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A5EB0-18EB-4A7A-914F-5BDED55B7AA0}" type="slidenum">
              <a:rPr lang="en-US" smtClean="0"/>
              <a:t>2</a:t>
            </a:fld>
            <a:endParaRPr lang="en-US" dirty="0"/>
          </a:p>
        </p:txBody>
      </p:sp>
    </p:spTree>
    <p:extLst>
      <p:ext uri="{BB962C8B-B14F-4D97-AF65-F5344CB8AC3E}">
        <p14:creationId xmlns:p14="http://schemas.microsoft.com/office/powerpoint/2010/main" val="1276094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AID: </a:t>
            </a:r>
          </a:p>
          <a:p>
            <a:pPr marL="171450" indent="-171450">
              <a:buFontTx/>
              <a:buChar char="-"/>
            </a:pPr>
            <a:r>
              <a:rPr lang="en-US" b="0" dirty="0"/>
              <a:t>Water</a:t>
            </a:r>
          </a:p>
          <a:p>
            <a:pPr marL="171450" indent="-171450">
              <a:buFontTx/>
              <a:buChar char="-"/>
            </a:pPr>
            <a:r>
              <a:rPr lang="en-US" b="0" dirty="0"/>
              <a:t>Food</a:t>
            </a:r>
          </a:p>
          <a:p>
            <a:pPr marL="171450" indent="-171450">
              <a:buFontTx/>
              <a:buChar char="-"/>
            </a:pPr>
            <a:r>
              <a:rPr lang="en-US" b="0" dirty="0"/>
              <a:t>Medical</a:t>
            </a:r>
          </a:p>
          <a:p>
            <a:pPr marL="171450" indent="-171450">
              <a:buFontTx/>
              <a:buChar char="-"/>
            </a:pPr>
            <a:r>
              <a:rPr lang="en-US" b="0" dirty="0"/>
              <a:t>Shelter</a:t>
            </a:r>
          </a:p>
          <a:p>
            <a:pPr marL="171450" indent="-171450">
              <a:buFontTx/>
              <a:buChar char="-"/>
            </a:pPr>
            <a:endParaRPr lang="en-US" b="1" dirty="0"/>
          </a:p>
          <a:p>
            <a:pPr marL="171450" indent="-171450">
              <a:buFontTx/>
              <a:buChar char="-"/>
            </a:pPr>
            <a:r>
              <a:rPr lang="en-US" b="1" dirty="0"/>
              <a:t>Supportive Services / Assistance:</a:t>
            </a:r>
          </a:p>
          <a:p>
            <a:pPr marL="171450" indent="-171450">
              <a:buFontTx/>
              <a:buChar char="-"/>
            </a:pPr>
            <a:r>
              <a:rPr lang="en-US" b="0" dirty="0"/>
              <a:t>Notes</a:t>
            </a:r>
          </a:p>
          <a:p>
            <a:pPr marL="171450" indent="-171450">
              <a:buFontTx/>
              <a:buChar char="-"/>
            </a:pPr>
            <a:r>
              <a:rPr lang="en-US" b="0" dirty="0"/>
              <a:t>Notes</a:t>
            </a:r>
          </a:p>
          <a:p>
            <a:pPr marL="171450" indent="-171450">
              <a:buFontTx/>
              <a:buChar char="-"/>
            </a:pPr>
            <a:endParaRPr lang="en-US" b="0" dirty="0"/>
          </a:p>
          <a:p>
            <a:pPr marL="171450" indent="-171450">
              <a:buFontTx/>
              <a:buChar char="-"/>
            </a:pPr>
            <a:r>
              <a:rPr lang="en-US" b="1" dirty="0"/>
              <a:t>HELP:</a:t>
            </a:r>
          </a:p>
          <a:p>
            <a:pPr marL="171450" indent="-171450">
              <a:buFontTx/>
              <a:buChar char="-"/>
            </a:pPr>
            <a:r>
              <a:rPr lang="en-US" b="0" dirty="0"/>
              <a:t>Notes</a:t>
            </a:r>
          </a:p>
          <a:p>
            <a:pPr marL="171450" indent="-171450">
              <a:buFontTx/>
              <a:buChar char="-"/>
            </a:pPr>
            <a:r>
              <a:rPr lang="en-US" b="0" dirty="0"/>
              <a:t>Notes</a:t>
            </a:r>
          </a:p>
          <a:p>
            <a:pPr marL="171450" indent="-171450">
              <a:buFontTx/>
              <a:buChar char="-"/>
            </a:pPr>
            <a:endParaRPr lang="en-US" b="0" dirty="0"/>
          </a:p>
          <a:p>
            <a:pPr marL="171450" indent="-171450">
              <a:buFontTx/>
              <a:buChar char="-"/>
            </a:pPr>
            <a:endParaRPr lang="en-US" b="0" dirty="0"/>
          </a:p>
          <a:p>
            <a:pPr marL="0" indent="0">
              <a:buFontTx/>
              <a:buNone/>
            </a:pPr>
            <a:r>
              <a:rPr lang="en-US" b="1" dirty="0"/>
              <a:t>ADDITIONAL NOTES:</a:t>
            </a:r>
          </a:p>
          <a:p>
            <a:pPr marL="0" indent="0">
              <a:buFontTx/>
              <a:buNone/>
            </a:pPr>
            <a:r>
              <a:rPr lang="en-US" b="0" dirty="0"/>
              <a:t>Directly engage those experiencing homelessness in the community through outreach to connect individuals to supportive services and resources to succeed in recovery and move on from homelessness to permanent housing. </a:t>
            </a:r>
          </a:p>
          <a:p>
            <a:pPr marL="0" indent="0">
              <a:buFontTx/>
              <a:buNone/>
            </a:pPr>
            <a:endParaRPr lang="en-US" b="0" dirty="0"/>
          </a:p>
          <a:p>
            <a:pPr marL="0" indent="0">
              <a:buFontTx/>
              <a:buNone/>
            </a:pPr>
            <a:r>
              <a:rPr lang="en-US" b="1" dirty="0"/>
              <a:t>METHDOLOGY:</a:t>
            </a:r>
          </a:p>
          <a:p>
            <a:pPr marL="171450" indent="-171450">
              <a:buFontTx/>
              <a:buChar char="-"/>
            </a:pPr>
            <a:r>
              <a:rPr lang="en-US" b="1" dirty="0"/>
              <a:t>Progressive Engagement / Outreach: </a:t>
            </a:r>
            <a:r>
              <a:rPr lang="en-US" b="0" dirty="0"/>
              <a:t>Meet people where they are at / provide additional methods for people to access the system</a:t>
            </a:r>
          </a:p>
          <a:p>
            <a:pPr marL="171450" indent="-171450">
              <a:buFontTx/>
              <a:buChar char="-"/>
            </a:pPr>
            <a:r>
              <a:rPr lang="en-US" b="1" dirty="0"/>
              <a:t>Partner Collaboration: </a:t>
            </a:r>
            <a:r>
              <a:rPr lang="en-US" b="0" dirty="0"/>
              <a:t>Actively working together towards achievable goals</a:t>
            </a:r>
          </a:p>
          <a:p>
            <a:pPr marL="171450" indent="-171450">
              <a:buFontTx/>
              <a:buChar char="-"/>
            </a:pPr>
            <a:r>
              <a:rPr lang="en-US" b="1" dirty="0"/>
              <a:t>Person-Centered: </a:t>
            </a:r>
            <a:r>
              <a:rPr lang="en-US" b="0" dirty="0"/>
              <a:t>Treating people as individuals, not a marginalized population </a:t>
            </a:r>
          </a:p>
          <a:p>
            <a:pPr marL="457200" lvl="1" indent="0">
              <a:buFontTx/>
              <a:buNone/>
            </a:pPr>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20</a:t>
            </a:fld>
            <a:endParaRPr lang="en-US" dirty="0"/>
          </a:p>
        </p:txBody>
      </p:sp>
    </p:spTree>
    <p:extLst>
      <p:ext uri="{BB962C8B-B14F-4D97-AF65-F5344CB8AC3E}">
        <p14:creationId xmlns:p14="http://schemas.microsoft.com/office/powerpoint/2010/main" val="3196279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AID: </a:t>
            </a:r>
          </a:p>
          <a:p>
            <a:pPr marL="171450" indent="-171450">
              <a:buFontTx/>
              <a:buChar char="-"/>
            </a:pPr>
            <a:r>
              <a:rPr lang="en-US" b="0" dirty="0"/>
              <a:t>Water</a:t>
            </a:r>
          </a:p>
          <a:p>
            <a:pPr marL="171450" indent="-171450">
              <a:buFontTx/>
              <a:buChar char="-"/>
            </a:pPr>
            <a:r>
              <a:rPr lang="en-US" b="0" dirty="0"/>
              <a:t>Food</a:t>
            </a:r>
          </a:p>
          <a:p>
            <a:pPr marL="171450" indent="-171450">
              <a:buFontTx/>
              <a:buChar char="-"/>
            </a:pPr>
            <a:r>
              <a:rPr lang="en-US" b="0" dirty="0"/>
              <a:t>Medical</a:t>
            </a:r>
          </a:p>
          <a:p>
            <a:pPr marL="171450" indent="-171450">
              <a:buFontTx/>
              <a:buChar char="-"/>
            </a:pPr>
            <a:r>
              <a:rPr lang="en-US" b="0" dirty="0"/>
              <a:t>Shelter</a:t>
            </a:r>
          </a:p>
          <a:p>
            <a:pPr marL="171450" indent="-171450">
              <a:buFontTx/>
              <a:buChar char="-"/>
            </a:pPr>
            <a:endParaRPr lang="en-US" b="1" dirty="0"/>
          </a:p>
          <a:p>
            <a:pPr marL="171450" indent="-171450">
              <a:buFontTx/>
              <a:buChar char="-"/>
            </a:pPr>
            <a:r>
              <a:rPr lang="en-US" b="1" dirty="0"/>
              <a:t>Supportive Services / Assistance:</a:t>
            </a:r>
          </a:p>
          <a:p>
            <a:pPr marL="171450" indent="-171450">
              <a:buFontTx/>
              <a:buChar char="-"/>
            </a:pPr>
            <a:r>
              <a:rPr lang="en-US" b="0" dirty="0"/>
              <a:t>Notes</a:t>
            </a:r>
          </a:p>
          <a:p>
            <a:pPr marL="171450" indent="-171450">
              <a:buFontTx/>
              <a:buChar char="-"/>
            </a:pPr>
            <a:r>
              <a:rPr lang="en-US" b="0" dirty="0"/>
              <a:t>Notes</a:t>
            </a:r>
          </a:p>
          <a:p>
            <a:pPr marL="171450" indent="-171450">
              <a:buFontTx/>
              <a:buChar char="-"/>
            </a:pPr>
            <a:endParaRPr lang="en-US" b="0" dirty="0"/>
          </a:p>
          <a:p>
            <a:pPr marL="171450" indent="-171450">
              <a:buFontTx/>
              <a:buChar char="-"/>
            </a:pPr>
            <a:r>
              <a:rPr lang="en-US" b="1" dirty="0"/>
              <a:t>HELP:</a:t>
            </a:r>
          </a:p>
          <a:p>
            <a:pPr marL="171450" indent="-171450">
              <a:buFontTx/>
              <a:buChar char="-"/>
            </a:pPr>
            <a:r>
              <a:rPr lang="en-US" b="0" dirty="0"/>
              <a:t>Notes</a:t>
            </a:r>
          </a:p>
          <a:p>
            <a:pPr marL="171450" indent="-171450">
              <a:buFontTx/>
              <a:buChar char="-"/>
            </a:pPr>
            <a:r>
              <a:rPr lang="en-US" b="0" dirty="0"/>
              <a:t>Notes</a:t>
            </a:r>
          </a:p>
          <a:p>
            <a:pPr marL="171450" indent="-171450">
              <a:buFontTx/>
              <a:buChar char="-"/>
            </a:pPr>
            <a:endParaRPr lang="en-US" b="0" dirty="0"/>
          </a:p>
          <a:p>
            <a:pPr marL="171450" indent="-171450">
              <a:buFontTx/>
              <a:buChar char="-"/>
            </a:pPr>
            <a:endParaRPr lang="en-US" b="0" dirty="0"/>
          </a:p>
          <a:p>
            <a:pPr marL="0" indent="0">
              <a:buFontTx/>
              <a:buNone/>
            </a:pPr>
            <a:r>
              <a:rPr lang="en-US" b="1" dirty="0"/>
              <a:t>ADDITIONAL NOTES:</a:t>
            </a:r>
          </a:p>
          <a:p>
            <a:pPr marL="0" indent="0">
              <a:buFontTx/>
              <a:buNone/>
            </a:pPr>
            <a:r>
              <a:rPr lang="en-US" b="0" dirty="0"/>
              <a:t>Directly engage those experiencing homelessness in the community through outreach to connect individuals to supportive services and resources to succeed in recovery and move on from homelessness to permanent housing. </a:t>
            </a:r>
          </a:p>
          <a:p>
            <a:pPr marL="0" indent="0">
              <a:buFontTx/>
              <a:buNone/>
            </a:pPr>
            <a:endParaRPr lang="en-US" b="0" dirty="0"/>
          </a:p>
          <a:p>
            <a:pPr marL="0" indent="0">
              <a:buFontTx/>
              <a:buNone/>
            </a:pPr>
            <a:r>
              <a:rPr lang="en-US" b="1" dirty="0"/>
              <a:t>METHDOLOGY:</a:t>
            </a:r>
          </a:p>
          <a:p>
            <a:pPr marL="171450" indent="-171450">
              <a:buFontTx/>
              <a:buChar char="-"/>
            </a:pPr>
            <a:r>
              <a:rPr lang="en-US" b="1" dirty="0"/>
              <a:t>Progressive Engagement / Outreach: </a:t>
            </a:r>
            <a:r>
              <a:rPr lang="en-US" b="0" dirty="0"/>
              <a:t>Meet people where they are at / provide additional methods for people to access the system</a:t>
            </a:r>
          </a:p>
          <a:p>
            <a:pPr marL="171450" indent="-171450">
              <a:buFontTx/>
              <a:buChar char="-"/>
            </a:pPr>
            <a:r>
              <a:rPr lang="en-US" b="1" dirty="0"/>
              <a:t>Partner Collaboration: </a:t>
            </a:r>
            <a:r>
              <a:rPr lang="en-US" b="0" dirty="0"/>
              <a:t>Actively working together towards achievable goals</a:t>
            </a:r>
          </a:p>
          <a:p>
            <a:pPr marL="171450" indent="-171450">
              <a:buFontTx/>
              <a:buChar char="-"/>
            </a:pPr>
            <a:r>
              <a:rPr lang="en-US" b="1" dirty="0"/>
              <a:t>Person-Centered: </a:t>
            </a:r>
            <a:r>
              <a:rPr lang="en-US" b="0" dirty="0"/>
              <a:t>Treating people as individuals, not a marginalized population </a:t>
            </a:r>
          </a:p>
          <a:p>
            <a:pPr marL="457200" lvl="1" indent="0">
              <a:buFontTx/>
              <a:buNone/>
            </a:pPr>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21</a:t>
            </a:fld>
            <a:endParaRPr lang="en-US" dirty="0"/>
          </a:p>
        </p:txBody>
      </p:sp>
    </p:spTree>
    <p:extLst>
      <p:ext uri="{BB962C8B-B14F-4D97-AF65-F5344CB8AC3E}">
        <p14:creationId xmlns:p14="http://schemas.microsoft.com/office/powerpoint/2010/main" val="700985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22</a:t>
            </a:fld>
            <a:endParaRPr lang="en-US" dirty="0"/>
          </a:p>
        </p:txBody>
      </p:sp>
    </p:spTree>
    <p:extLst>
      <p:ext uri="{BB962C8B-B14F-4D97-AF65-F5344CB8AC3E}">
        <p14:creationId xmlns:p14="http://schemas.microsoft.com/office/powerpoint/2010/main" val="629128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23</a:t>
            </a:fld>
            <a:endParaRPr lang="en-US" dirty="0"/>
          </a:p>
        </p:txBody>
      </p:sp>
    </p:spTree>
    <p:extLst>
      <p:ext uri="{BB962C8B-B14F-4D97-AF65-F5344CB8AC3E}">
        <p14:creationId xmlns:p14="http://schemas.microsoft.com/office/powerpoint/2010/main" val="1946993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24</a:t>
            </a:fld>
            <a:endParaRPr lang="en-US" dirty="0"/>
          </a:p>
        </p:txBody>
      </p:sp>
    </p:spTree>
    <p:extLst>
      <p:ext uri="{BB962C8B-B14F-4D97-AF65-F5344CB8AC3E}">
        <p14:creationId xmlns:p14="http://schemas.microsoft.com/office/powerpoint/2010/main" val="764593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25</a:t>
            </a:fld>
            <a:endParaRPr lang="en-US" dirty="0"/>
          </a:p>
        </p:txBody>
      </p:sp>
    </p:spTree>
    <p:extLst>
      <p:ext uri="{BB962C8B-B14F-4D97-AF65-F5344CB8AC3E}">
        <p14:creationId xmlns:p14="http://schemas.microsoft.com/office/powerpoint/2010/main" val="402339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Virgil</a:t>
            </a:r>
            <a:r>
              <a:rPr lang="en-US" baseline="0" dirty="0"/>
              <a:t> has lived at H4H since the transition from the SAMM Shelter in 2010. No one knew her real name and info. HOPE Team learned her true name through ID Recovery and has since begun to receive benefits and has been reunited with family who had “lost” her.</a:t>
            </a:r>
            <a:endParaRPr lang="en-US" dirty="0"/>
          </a:p>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26</a:t>
            </a:fld>
            <a:endParaRPr lang="en-US" dirty="0"/>
          </a:p>
        </p:txBody>
      </p:sp>
    </p:spTree>
    <p:extLst>
      <p:ext uri="{BB962C8B-B14F-4D97-AF65-F5344CB8AC3E}">
        <p14:creationId xmlns:p14="http://schemas.microsoft.com/office/powerpoint/2010/main" val="3892428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27</a:t>
            </a:fld>
            <a:endParaRPr lang="en-US" dirty="0"/>
          </a:p>
        </p:txBody>
      </p:sp>
    </p:spTree>
    <p:extLst>
      <p:ext uri="{BB962C8B-B14F-4D97-AF65-F5344CB8AC3E}">
        <p14:creationId xmlns:p14="http://schemas.microsoft.com/office/powerpoint/2010/main" val="4225396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28</a:t>
            </a:fld>
            <a:endParaRPr lang="en-US" dirty="0"/>
          </a:p>
        </p:txBody>
      </p:sp>
    </p:spTree>
    <p:extLst>
      <p:ext uri="{BB962C8B-B14F-4D97-AF65-F5344CB8AC3E}">
        <p14:creationId xmlns:p14="http://schemas.microsoft.com/office/powerpoint/2010/main" val="1939573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29</a:t>
            </a:fld>
            <a:endParaRPr lang="en-US" dirty="0"/>
          </a:p>
        </p:txBody>
      </p:sp>
    </p:spTree>
    <p:extLst>
      <p:ext uri="{BB962C8B-B14F-4D97-AF65-F5344CB8AC3E}">
        <p14:creationId xmlns:p14="http://schemas.microsoft.com/office/powerpoint/2010/main" val="270404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A5EB0-18EB-4A7A-914F-5BDED55B7AA0}" type="slidenum">
              <a:rPr lang="en-US" smtClean="0"/>
              <a:t>3</a:t>
            </a:fld>
            <a:endParaRPr lang="en-US" dirty="0"/>
          </a:p>
        </p:txBody>
      </p:sp>
    </p:spTree>
    <p:extLst>
      <p:ext uri="{BB962C8B-B14F-4D97-AF65-F5344CB8AC3E}">
        <p14:creationId xmlns:p14="http://schemas.microsoft.com/office/powerpoint/2010/main" val="2075495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30</a:t>
            </a:fld>
            <a:endParaRPr lang="en-US" dirty="0"/>
          </a:p>
        </p:txBody>
      </p:sp>
    </p:spTree>
    <p:extLst>
      <p:ext uri="{BB962C8B-B14F-4D97-AF65-F5344CB8AC3E}">
        <p14:creationId xmlns:p14="http://schemas.microsoft.com/office/powerpoint/2010/main" val="634965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A5EB0-18EB-4A7A-914F-5BDED55B7AA0}" type="slidenum">
              <a:rPr lang="en-US" smtClean="0"/>
              <a:t>31</a:t>
            </a:fld>
            <a:endParaRPr lang="en-US" dirty="0"/>
          </a:p>
        </p:txBody>
      </p:sp>
    </p:spTree>
    <p:extLst>
      <p:ext uri="{BB962C8B-B14F-4D97-AF65-F5344CB8AC3E}">
        <p14:creationId xmlns:p14="http://schemas.microsoft.com/office/powerpoint/2010/main" val="153463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anose="05000000000000000000" pitchFamily="2" charset="2"/>
              <a:buChar char="§"/>
            </a:pPr>
            <a:r>
              <a:rPr lang="en-US" sz="1200" b="1" dirty="0">
                <a:solidFill>
                  <a:srgbClr val="C56CF0"/>
                </a:solidFill>
                <a:effectLst>
                  <a:outerShdw blurRad="38100" dist="38100" dir="2700000" algn="tl">
                    <a:srgbClr val="000000">
                      <a:alpha val="43137"/>
                    </a:srgbClr>
                  </a:outerShdw>
                </a:effectLst>
              </a:rPr>
              <a:t>Listen</a:t>
            </a:r>
            <a:r>
              <a:rPr lang="en-US" sz="1200" dirty="0">
                <a:solidFill>
                  <a:schemeClr val="bg1"/>
                </a:solidFill>
                <a:effectLst>
                  <a:outerShdw blurRad="38100" dist="38100" dir="2700000" algn="tl">
                    <a:srgbClr val="000000">
                      <a:alpha val="43137"/>
                    </a:srgbClr>
                  </a:outerShdw>
                </a:effectLst>
              </a:rPr>
              <a:t> to people with lived experience</a:t>
            </a:r>
          </a:p>
          <a:p>
            <a:pPr marL="342900" indent="-342900" algn="l">
              <a:buFont typeface="Wingdings" panose="05000000000000000000" pitchFamily="2" charset="2"/>
              <a:buChar char="§"/>
            </a:pPr>
            <a:r>
              <a:rPr lang="en-US" sz="1200" b="1" dirty="0">
                <a:solidFill>
                  <a:srgbClr val="9980FA"/>
                </a:solidFill>
                <a:effectLst>
                  <a:outerShdw blurRad="38100" dist="38100" dir="2700000" algn="tl">
                    <a:srgbClr val="000000">
                      <a:alpha val="43137"/>
                    </a:srgbClr>
                  </a:outerShdw>
                </a:effectLst>
              </a:rPr>
              <a:t>Lead</a:t>
            </a:r>
            <a:r>
              <a:rPr lang="en-US" sz="1200" dirty="0">
                <a:solidFill>
                  <a:srgbClr val="E056FD"/>
                </a:solidFill>
                <a:effectLst>
                  <a:outerShdw blurRad="38100" dist="38100" dir="2700000" algn="tl">
                    <a:srgbClr val="000000">
                      <a:alpha val="43137"/>
                    </a:srgbClr>
                  </a:outerShdw>
                </a:effectLst>
              </a:rPr>
              <a:t> </a:t>
            </a:r>
            <a:r>
              <a:rPr lang="en-US" sz="1200" dirty="0">
                <a:solidFill>
                  <a:schemeClr val="bg1"/>
                </a:solidFill>
                <a:effectLst>
                  <a:outerShdw blurRad="38100" dist="38100" dir="2700000" algn="tl">
                    <a:srgbClr val="000000">
                      <a:alpha val="43137"/>
                    </a:srgbClr>
                  </a:outerShdw>
                </a:effectLst>
              </a:rPr>
              <a:t>systems change to end homelessness</a:t>
            </a:r>
          </a:p>
          <a:p>
            <a:pPr marL="342900" indent="-342900" algn="l">
              <a:buFont typeface="Wingdings" panose="05000000000000000000" pitchFamily="2" charset="2"/>
              <a:buChar char="§"/>
            </a:pPr>
            <a:r>
              <a:rPr lang="en-US" sz="1200" b="1" dirty="0">
                <a:solidFill>
                  <a:srgbClr val="D6A2E8"/>
                </a:solidFill>
                <a:effectLst>
                  <a:outerShdw blurRad="38100" dist="38100" dir="2700000" algn="tl">
                    <a:srgbClr val="000000">
                      <a:alpha val="43137"/>
                    </a:srgbClr>
                  </a:outerShdw>
                </a:effectLst>
              </a:rPr>
              <a:t>Engage</a:t>
            </a:r>
            <a:r>
              <a:rPr lang="en-US" sz="1200" dirty="0">
                <a:solidFill>
                  <a:schemeClr val="bg1"/>
                </a:solidFill>
                <a:effectLst>
                  <a:outerShdw blurRad="38100" dist="38100" dir="2700000" algn="tl">
                    <a:srgbClr val="000000">
                      <a:alpha val="43137"/>
                    </a:srgbClr>
                  </a:outerShdw>
                </a:effectLst>
              </a:rPr>
              <a:t> with mainstream systems to end homelessness</a:t>
            </a:r>
          </a:p>
          <a:p>
            <a:pPr marL="342900" indent="-342900" algn="l">
              <a:buFont typeface="Wingdings" panose="05000000000000000000" pitchFamily="2" charset="2"/>
              <a:buChar char="§"/>
            </a:pPr>
            <a:r>
              <a:rPr lang="en-US" sz="1200" b="1" dirty="0">
                <a:solidFill>
                  <a:srgbClr val="7ED6DF"/>
                </a:solidFill>
                <a:effectLst>
                  <a:outerShdw blurRad="38100" dist="38100" dir="2700000" algn="tl">
                    <a:srgbClr val="000000">
                      <a:alpha val="43137"/>
                    </a:srgbClr>
                  </a:outerShdw>
                </a:effectLst>
              </a:rPr>
              <a:t>Educate</a:t>
            </a:r>
            <a:r>
              <a:rPr lang="en-US" sz="1200" dirty="0">
                <a:solidFill>
                  <a:schemeClr val="bg1"/>
                </a:solidFill>
                <a:effectLst>
                  <a:outerShdw blurRad="38100" dist="38100" dir="2700000" algn="tl">
                    <a:srgbClr val="000000">
                      <a:alpha val="43137"/>
                    </a:srgbClr>
                  </a:outerShdw>
                </a:effectLst>
              </a:rPr>
              <a:t> service providers because program improvements drive system improvements</a:t>
            </a:r>
          </a:p>
          <a:p>
            <a:pPr marL="342900" indent="-342900" algn="l">
              <a:buFont typeface="Wingdings" panose="05000000000000000000" pitchFamily="2" charset="2"/>
              <a:buChar char="§"/>
            </a:pPr>
            <a:r>
              <a:rPr lang="en-US" sz="1200" b="1" dirty="0">
                <a:solidFill>
                  <a:srgbClr val="3498DB"/>
                </a:solidFill>
                <a:effectLst>
                  <a:outerShdw blurRad="38100" dist="38100" dir="2700000" algn="tl">
                    <a:srgbClr val="000000">
                      <a:alpha val="43137"/>
                    </a:srgbClr>
                  </a:outerShdw>
                </a:effectLst>
              </a:rPr>
              <a:t>Use data </a:t>
            </a:r>
            <a:r>
              <a:rPr lang="en-US" sz="1200" dirty="0">
                <a:solidFill>
                  <a:schemeClr val="bg1"/>
                </a:solidFill>
                <a:effectLst>
                  <a:outerShdw blurRad="38100" dist="38100" dir="2700000" algn="tl">
                    <a:srgbClr val="000000">
                      <a:alpha val="43137"/>
                    </a:srgbClr>
                  </a:outerShdw>
                </a:effectLst>
              </a:rPr>
              <a:t>to make decisions about resource investments</a:t>
            </a:r>
          </a:p>
          <a:p>
            <a:pPr marL="342900" indent="-342900" algn="l">
              <a:buFont typeface="Wingdings" panose="05000000000000000000" pitchFamily="2" charset="2"/>
              <a:buChar char="§"/>
            </a:pPr>
            <a:r>
              <a:rPr lang="en-US" sz="1200" b="1" dirty="0">
                <a:solidFill>
                  <a:srgbClr val="2980B9"/>
                </a:solidFill>
                <a:effectLst>
                  <a:outerShdw blurRad="38100" dist="38100" dir="2700000" algn="tl">
                    <a:srgbClr val="000000">
                      <a:alpha val="43137"/>
                    </a:srgbClr>
                  </a:outerShdw>
                </a:effectLst>
              </a:rPr>
              <a:t>Drive</a:t>
            </a:r>
            <a:r>
              <a:rPr lang="en-US" sz="1200" dirty="0">
                <a:solidFill>
                  <a:srgbClr val="2980B9"/>
                </a:solidFill>
                <a:effectLst>
                  <a:outerShdw blurRad="38100" dist="38100" dir="2700000" algn="tl">
                    <a:srgbClr val="000000">
                      <a:alpha val="43137"/>
                    </a:srgbClr>
                  </a:outerShdw>
                </a:effectLst>
              </a:rPr>
              <a:t> </a:t>
            </a:r>
            <a:r>
              <a:rPr lang="en-US" sz="1200" dirty="0">
                <a:solidFill>
                  <a:schemeClr val="bg1"/>
                </a:solidFill>
                <a:effectLst>
                  <a:outerShdw blurRad="38100" dist="38100" dir="2700000" algn="tl">
                    <a:srgbClr val="000000">
                      <a:alpha val="43137"/>
                    </a:srgbClr>
                  </a:outerShdw>
                </a:effectLst>
              </a:rPr>
              <a:t>systems to prioritize vulnerable people experiencing homelessness</a:t>
            </a:r>
          </a:p>
          <a:p>
            <a:endParaRPr lang="en-US" dirty="0">
              <a:solidFill>
                <a:schemeClr val="tx1">
                  <a:lumMod val="75000"/>
                  <a:lumOff val="25000"/>
                </a:schemeClr>
              </a:solidFill>
            </a:endParaRPr>
          </a:p>
          <a:p>
            <a:r>
              <a:rPr lang="en-US" dirty="0">
                <a:solidFill>
                  <a:schemeClr val="tx1">
                    <a:lumMod val="75000"/>
                    <a:lumOff val="25000"/>
                  </a:schemeClr>
                </a:solidFill>
              </a:rPr>
              <a:t>We</a:t>
            </a:r>
            <a:r>
              <a:rPr lang="en-US" dirty="0"/>
              <a:t> </a:t>
            </a:r>
            <a:r>
              <a:rPr lang="en-US" b="1" dirty="0">
                <a:solidFill>
                  <a:schemeClr val="accent1"/>
                </a:solidFill>
              </a:rPr>
              <a:t>listen</a:t>
            </a:r>
            <a:r>
              <a:rPr lang="en-US" dirty="0"/>
              <a:t> </a:t>
            </a:r>
            <a:r>
              <a:rPr lang="en-US" dirty="0">
                <a:solidFill>
                  <a:schemeClr val="tx1">
                    <a:lumMod val="75000"/>
                    <a:lumOff val="25000"/>
                  </a:schemeClr>
                </a:solidFill>
              </a:rPr>
              <a:t>to people with live experience and service providers who are experts in what they do, then we take what the community tells us </a:t>
            </a:r>
            <a:r>
              <a:rPr lang="en-US" b="1" dirty="0">
                <a:solidFill>
                  <a:schemeClr val="tx1">
                    <a:lumMod val="75000"/>
                    <a:lumOff val="25000"/>
                  </a:schemeClr>
                </a:solidFill>
              </a:rPr>
              <a:t>lead</a:t>
            </a:r>
            <a:r>
              <a:rPr lang="en-US" dirty="0">
                <a:solidFill>
                  <a:schemeClr val="tx1">
                    <a:lumMod val="75000"/>
                    <a:lumOff val="25000"/>
                  </a:schemeClr>
                </a:solidFill>
              </a:rPr>
              <a:t> the necessary changes by </a:t>
            </a:r>
            <a:r>
              <a:rPr lang="en-US" b="1" dirty="0">
                <a:solidFill>
                  <a:schemeClr val="accent3"/>
                </a:solidFill>
              </a:rPr>
              <a:t>engaging </a:t>
            </a:r>
            <a:r>
              <a:rPr lang="en-US" dirty="0">
                <a:solidFill>
                  <a:schemeClr val="tx1">
                    <a:lumMod val="75000"/>
                    <a:lumOff val="25000"/>
                  </a:schemeClr>
                </a:solidFill>
              </a:rPr>
              <a:t>with other mainstream systems to create a more supportive and coordinated continuum of care. </a:t>
            </a:r>
          </a:p>
          <a:p>
            <a:r>
              <a:rPr lang="en-US" dirty="0">
                <a:solidFill>
                  <a:schemeClr val="tx1">
                    <a:lumMod val="75000"/>
                    <a:lumOff val="25000"/>
                  </a:schemeClr>
                </a:solidFill>
              </a:rPr>
              <a:t>We also understand the a key component in addressing homelessness in San Antonio / Bexar County is by </a:t>
            </a:r>
            <a:r>
              <a:rPr lang="en-US" b="1" dirty="0">
                <a:solidFill>
                  <a:schemeClr val="accent4"/>
                </a:solidFill>
              </a:rPr>
              <a:t>educating</a:t>
            </a:r>
            <a:r>
              <a:rPr lang="en-US" dirty="0"/>
              <a:t> </a:t>
            </a:r>
            <a:r>
              <a:rPr lang="en-US" dirty="0">
                <a:solidFill>
                  <a:schemeClr val="tx1">
                    <a:lumMod val="75000"/>
                    <a:lumOff val="25000"/>
                  </a:schemeClr>
                </a:solidFill>
              </a:rPr>
              <a:t>the community about the issue, as well as service providers, because program improvements drive system improvements</a:t>
            </a:r>
            <a:r>
              <a:rPr lang="en-US" dirty="0"/>
              <a:t>. </a:t>
            </a:r>
          </a:p>
          <a:p>
            <a:r>
              <a:rPr lang="en-US" dirty="0">
                <a:solidFill>
                  <a:schemeClr val="tx1">
                    <a:lumMod val="75000"/>
                    <a:lumOff val="25000"/>
                  </a:schemeClr>
                </a:solidFill>
              </a:rPr>
              <a:t>We</a:t>
            </a:r>
            <a:r>
              <a:rPr lang="en-US" dirty="0"/>
              <a:t> </a:t>
            </a:r>
            <a:r>
              <a:rPr lang="en-US" b="1" dirty="0">
                <a:solidFill>
                  <a:schemeClr val="accent5"/>
                </a:solidFill>
              </a:rPr>
              <a:t>use data </a:t>
            </a:r>
            <a:r>
              <a:rPr lang="en-US" dirty="0">
                <a:solidFill>
                  <a:schemeClr val="tx1">
                    <a:lumMod val="75000"/>
                    <a:lumOff val="25000"/>
                  </a:schemeClr>
                </a:solidFill>
              </a:rPr>
              <a:t>to make informed decisions about resource investments and how to better support those most vulnerable and the people serving </a:t>
            </a:r>
            <a:r>
              <a:rPr lang="en-US" dirty="0" err="1">
                <a:solidFill>
                  <a:schemeClr val="tx1">
                    <a:lumMod val="75000"/>
                    <a:lumOff val="25000"/>
                  </a:schemeClr>
                </a:solidFill>
              </a:rPr>
              <a:t>them</a:t>
            </a:r>
            <a:r>
              <a:rPr lang="en-US" dirty="0" err="1"/>
              <a:t>.</a:t>
            </a:r>
            <a:r>
              <a:rPr lang="en-US" dirty="0" err="1">
                <a:solidFill>
                  <a:schemeClr val="tx1">
                    <a:lumMod val="75000"/>
                    <a:lumOff val="25000"/>
                  </a:schemeClr>
                </a:solidFill>
              </a:rPr>
              <a:t>Finally</a:t>
            </a:r>
            <a:r>
              <a:rPr lang="en-US" dirty="0">
                <a:solidFill>
                  <a:schemeClr val="tx1">
                    <a:lumMod val="75000"/>
                    <a:lumOff val="25000"/>
                  </a:schemeClr>
                </a:solidFill>
              </a:rPr>
              <a:t>, we </a:t>
            </a:r>
            <a:r>
              <a:rPr lang="en-US" b="1" dirty="0">
                <a:solidFill>
                  <a:srgbClr val="0070C0"/>
                </a:solidFill>
              </a:rPr>
              <a:t>drive</a:t>
            </a:r>
            <a:r>
              <a:rPr lang="en-US" dirty="0"/>
              <a:t> </a:t>
            </a:r>
            <a:r>
              <a:rPr lang="en-US" dirty="0">
                <a:solidFill>
                  <a:schemeClr val="tx1">
                    <a:lumMod val="75000"/>
                    <a:lumOff val="25000"/>
                  </a:schemeClr>
                </a:solidFill>
              </a:rPr>
              <a:t>systems to prioritize vulnerable people experiencing homelessness, because ultimately our goal is to make homelessness a </a:t>
            </a:r>
            <a:r>
              <a:rPr lang="en-US" b="1" dirty="0">
                <a:solidFill>
                  <a:schemeClr val="accent1"/>
                </a:solidFill>
              </a:rPr>
              <a:t>rare</a:t>
            </a:r>
            <a:r>
              <a:rPr lang="en-US" dirty="0">
                <a:solidFill>
                  <a:schemeClr val="tx1">
                    <a:lumMod val="75000"/>
                    <a:lumOff val="25000"/>
                  </a:schemeClr>
                </a:solidFill>
              </a:rPr>
              <a:t>,</a:t>
            </a:r>
            <a:r>
              <a:rPr lang="en-US" dirty="0"/>
              <a:t> </a:t>
            </a:r>
            <a:r>
              <a:rPr lang="en-US" b="1" dirty="0">
                <a:solidFill>
                  <a:schemeClr val="accent1"/>
                </a:solidFill>
              </a:rPr>
              <a:t>brief</a:t>
            </a:r>
            <a:r>
              <a:rPr lang="en-US" dirty="0">
                <a:solidFill>
                  <a:schemeClr val="tx1">
                    <a:lumMod val="75000"/>
                    <a:lumOff val="25000"/>
                  </a:schemeClr>
                </a:solidFill>
              </a:rPr>
              <a:t>, &amp; </a:t>
            </a:r>
            <a:r>
              <a:rPr lang="en-US" b="1" dirty="0">
                <a:solidFill>
                  <a:schemeClr val="accent1"/>
                </a:solidFill>
              </a:rPr>
              <a:t>nonrecurring</a:t>
            </a:r>
            <a:r>
              <a:rPr lang="en-US" dirty="0"/>
              <a:t> </a:t>
            </a:r>
            <a:r>
              <a:rPr lang="en-US" dirty="0">
                <a:solidFill>
                  <a:schemeClr val="tx1">
                    <a:lumMod val="75000"/>
                    <a:lumOff val="25000"/>
                  </a:schemeClr>
                </a:solidFill>
              </a:rPr>
              <a:t>event. </a:t>
            </a:r>
          </a:p>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4</a:t>
            </a:fld>
            <a:endParaRPr lang="en-US" dirty="0"/>
          </a:p>
        </p:txBody>
      </p:sp>
    </p:spTree>
    <p:extLst>
      <p:ext uri="{BB962C8B-B14F-4D97-AF65-F5344CB8AC3E}">
        <p14:creationId xmlns:p14="http://schemas.microsoft.com/office/powerpoint/2010/main" val="129521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A5EB0-18EB-4A7A-914F-5BDED55B7AA0}" type="slidenum">
              <a:rPr lang="en-US" smtClean="0"/>
              <a:t>5</a:t>
            </a:fld>
            <a:endParaRPr lang="en-US" dirty="0"/>
          </a:p>
        </p:txBody>
      </p:sp>
    </p:spTree>
    <p:extLst>
      <p:ext uri="{BB962C8B-B14F-4D97-AF65-F5344CB8AC3E}">
        <p14:creationId xmlns:p14="http://schemas.microsoft.com/office/powerpoint/2010/main" val="424898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A5EB0-18EB-4A7A-914F-5BDED55B7AA0}" type="slidenum">
              <a:rPr lang="en-US" smtClean="0"/>
              <a:t>6</a:t>
            </a:fld>
            <a:endParaRPr lang="en-US" dirty="0"/>
          </a:p>
        </p:txBody>
      </p:sp>
    </p:spTree>
    <p:extLst>
      <p:ext uri="{BB962C8B-B14F-4D97-AF65-F5344CB8AC3E}">
        <p14:creationId xmlns:p14="http://schemas.microsoft.com/office/powerpoint/2010/main" val="388422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7</a:t>
            </a:fld>
            <a:endParaRPr lang="en-US" dirty="0"/>
          </a:p>
        </p:txBody>
      </p:sp>
    </p:spTree>
    <p:extLst>
      <p:ext uri="{BB962C8B-B14F-4D97-AF65-F5344CB8AC3E}">
        <p14:creationId xmlns:p14="http://schemas.microsoft.com/office/powerpoint/2010/main" val="122956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8</a:t>
            </a:fld>
            <a:endParaRPr lang="en-US" dirty="0"/>
          </a:p>
        </p:txBody>
      </p:sp>
    </p:spTree>
    <p:extLst>
      <p:ext uri="{BB962C8B-B14F-4D97-AF65-F5344CB8AC3E}">
        <p14:creationId xmlns:p14="http://schemas.microsoft.com/office/powerpoint/2010/main" val="403678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7A5EB0-18EB-4A7A-914F-5BDED55B7AA0}" type="slidenum">
              <a:rPr lang="en-US" smtClean="0"/>
              <a:t>9</a:t>
            </a:fld>
            <a:endParaRPr lang="en-US" dirty="0"/>
          </a:p>
        </p:txBody>
      </p:sp>
    </p:spTree>
    <p:extLst>
      <p:ext uri="{BB962C8B-B14F-4D97-AF65-F5344CB8AC3E}">
        <p14:creationId xmlns:p14="http://schemas.microsoft.com/office/powerpoint/2010/main" val="108723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58502-3DCC-4070-B230-5A05AA117C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B03A65-803E-44A4-A1D2-372DDE376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CF56ED7-DEE6-4F13-BB99-3D86A105634F}"/>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5" name="Footer Placeholder 4">
            <a:extLst>
              <a:ext uri="{FF2B5EF4-FFF2-40B4-BE49-F238E27FC236}">
                <a16:creationId xmlns:a16="http://schemas.microsoft.com/office/drawing/2014/main" xmlns="" id="{98551FDE-DD78-4712-987F-B9AF25BB23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BE37456-A81D-4C56-972B-80882D410494}"/>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406683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058AB-94E0-4A39-8690-F94D8DFD77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3D4F747-BE22-4AB1-9238-78F736CDEE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C61D40-15AF-4AB4-93B4-243E0EDC2D6D}"/>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5" name="Footer Placeholder 4">
            <a:extLst>
              <a:ext uri="{FF2B5EF4-FFF2-40B4-BE49-F238E27FC236}">
                <a16:creationId xmlns:a16="http://schemas.microsoft.com/office/drawing/2014/main" xmlns="" id="{911642F7-66D5-4058-B608-F333A0B95C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6C254B7-8E14-4028-82AD-A796D70AA12E}"/>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261865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A548C0A-F174-45BD-8F02-7BA3DF7E86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E5B6D7C-5D3A-4395-A432-FE981B6E68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4A264A-6150-484A-AFE2-B831BBA333EF}"/>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5" name="Footer Placeholder 4">
            <a:extLst>
              <a:ext uri="{FF2B5EF4-FFF2-40B4-BE49-F238E27FC236}">
                <a16:creationId xmlns:a16="http://schemas.microsoft.com/office/drawing/2014/main" xmlns="" id="{78C2DCA9-9799-4383-9659-2C20FC6AD2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0E15B30-33A0-421E-A880-298240E9FBC1}"/>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42428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C8ABBE-3693-4B88-9D8D-E75B16FD4A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BFF43E0-8358-4FCB-94DC-4C57E04449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7FF73A-A768-4A48-A1D7-37224E4E83CD}"/>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5" name="Footer Placeholder 4">
            <a:extLst>
              <a:ext uri="{FF2B5EF4-FFF2-40B4-BE49-F238E27FC236}">
                <a16:creationId xmlns:a16="http://schemas.microsoft.com/office/drawing/2014/main" xmlns="" id="{372B0461-6760-446D-BFC5-3577D573A2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0446724-AFAD-43FE-84C0-A38C60EB2B71}"/>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199716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066B0-0D9A-4684-BD01-3F357912F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B1BC229-A1F8-433F-B2C1-307DF512F4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053A291-3A07-4E3D-AFE3-BC73EBC7D4C5}"/>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5" name="Footer Placeholder 4">
            <a:extLst>
              <a:ext uri="{FF2B5EF4-FFF2-40B4-BE49-F238E27FC236}">
                <a16:creationId xmlns:a16="http://schemas.microsoft.com/office/drawing/2014/main" xmlns="" id="{2E4C1183-1BEF-459B-96BE-AC1D602295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5A82AB4-5DB6-4BAC-A6CF-2F6E19F762BD}"/>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25453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3BAAB-CE49-4612-A5B4-E2D872B4DB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6C237B-62CB-4DB2-A711-B0C7350124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6BB0744-8458-4512-8261-0345E1E8D4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9688068-C471-4892-846E-44EB442D1102}"/>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6" name="Footer Placeholder 5">
            <a:extLst>
              <a:ext uri="{FF2B5EF4-FFF2-40B4-BE49-F238E27FC236}">
                <a16:creationId xmlns:a16="http://schemas.microsoft.com/office/drawing/2014/main" xmlns="" id="{5466FA85-A4BB-4709-9C9C-B6C17E7E54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4CF0232-8630-4A9E-9338-EAEFC7867412}"/>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234338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2FD97-A8CF-4044-BB49-EF607F76C9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18377C7-684C-481B-94B4-457B3EE72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FA5AC1A-B612-4154-A18F-C60E95AFEE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FD6B3B8-272C-4049-A586-81CBF5E805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2171111-E72E-4E3A-BB93-2D1A09DAF6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9E8DA17-83B7-427C-A82C-5B6BC39F04A3}"/>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8" name="Footer Placeholder 7">
            <a:extLst>
              <a:ext uri="{FF2B5EF4-FFF2-40B4-BE49-F238E27FC236}">
                <a16:creationId xmlns:a16="http://schemas.microsoft.com/office/drawing/2014/main" xmlns="" id="{B98CA363-E1B2-4244-95C6-FA444116D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C92FB78-D13A-49D0-8E21-CB7A3DD894BC}"/>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358781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17DB3-B48F-4CF7-9416-6E36A607A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077B2E-D94E-4549-B1DA-6D88F85C93DC}"/>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4" name="Footer Placeholder 3">
            <a:extLst>
              <a:ext uri="{FF2B5EF4-FFF2-40B4-BE49-F238E27FC236}">
                <a16:creationId xmlns:a16="http://schemas.microsoft.com/office/drawing/2014/main" xmlns="" id="{9755333F-825D-4DE6-BB3D-2DD8A8D2F4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6E3B903F-0A34-4D29-99D4-BEE631A658E4}"/>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36093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A48B5FA-F65A-4447-8268-5FC2DC8C14D7}"/>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3" name="Footer Placeholder 2">
            <a:extLst>
              <a:ext uri="{FF2B5EF4-FFF2-40B4-BE49-F238E27FC236}">
                <a16:creationId xmlns:a16="http://schemas.microsoft.com/office/drawing/2014/main" xmlns="" id="{0934E3CE-8558-44DD-9843-88AF3D6269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973391D2-437E-4AE8-9495-6544C29400D7}"/>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399610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E7064E-9AF6-487C-9067-4BB04B8AD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8FF6DFF-2A79-4BEF-8059-6DF3C014A8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B349F33-6A5E-4A88-83C4-A08430846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BB09D62-8A98-463E-9D70-EEBD3C219A7C}"/>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6" name="Footer Placeholder 5">
            <a:extLst>
              <a:ext uri="{FF2B5EF4-FFF2-40B4-BE49-F238E27FC236}">
                <a16:creationId xmlns:a16="http://schemas.microsoft.com/office/drawing/2014/main" xmlns="" id="{769FF741-A580-48F3-83D5-3A0E4A3AEA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7EC7F07-2345-41FC-95BE-24445383815D}"/>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104594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22679-5D03-4FEA-A7B8-DB418F770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CAA36CC-0F16-47DE-87DE-988437DBA8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1241388A-3E8A-4A03-9992-907EF1F52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87491FC-A99D-4452-A763-2481859F3611}"/>
              </a:ext>
            </a:extLst>
          </p:cNvPr>
          <p:cNvSpPr>
            <a:spLocks noGrp="1"/>
          </p:cNvSpPr>
          <p:nvPr>
            <p:ph type="dt" sz="half" idx="10"/>
          </p:nvPr>
        </p:nvSpPr>
        <p:spPr/>
        <p:txBody>
          <a:bodyPr/>
          <a:lstStyle/>
          <a:p>
            <a:fld id="{BF514E27-B5FF-43F6-83FE-FFB748538F12}" type="datetimeFigureOut">
              <a:rPr lang="en-US" smtClean="0"/>
              <a:t>9/28/2018</a:t>
            </a:fld>
            <a:endParaRPr lang="en-US" dirty="0"/>
          </a:p>
        </p:txBody>
      </p:sp>
      <p:sp>
        <p:nvSpPr>
          <p:cNvPr id="6" name="Footer Placeholder 5">
            <a:extLst>
              <a:ext uri="{FF2B5EF4-FFF2-40B4-BE49-F238E27FC236}">
                <a16:creationId xmlns:a16="http://schemas.microsoft.com/office/drawing/2014/main" xmlns="" id="{5E657DF5-3FA6-41B6-A056-1DCAC31A9B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2CAA6A0-3250-440D-BE1A-C153B8C060C8}"/>
              </a:ext>
            </a:extLst>
          </p:cNvPr>
          <p:cNvSpPr>
            <a:spLocks noGrp="1"/>
          </p:cNvSpPr>
          <p:nvPr>
            <p:ph type="sldNum" sz="quarter" idx="12"/>
          </p:nvPr>
        </p:nvSpPr>
        <p:spPr/>
        <p:txBody>
          <a:bodyPr/>
          <a:lstStyle/>
          <a:p>
            <a:fld id="{09392E86-B061-49EE-8F3C-F335CD3C3888}" type="slidenum">
              <a:rPr lang="en-US" smtClean="0"/>
              <a:t>‹#›</a:t>
            </a:fld>
            <a:endParaRPr lang="en-US" dirty="0"/>
          </a:p>
        </p:txBody>
      </p:sp>
    </p:spTree>
    <p:extLst>
      <p:ext uri="{BB962C8B-B14F-4D97-AF65-F5344CB8AC3E}">
        <p14:creationId xmlns:p14="http://schemas.microsoft.com/office/powerpoint/2010/main" val="267616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584123-DBED-42B1-B55D-00924C5A43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2E66459-D4F2-401A-A3BD-3FBB7828E3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9A789D-58BB-4CF0-984E-811701449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14E27-B5FF-43F6-83FE-FFB748538F12}" type="datetimeFigureOut">
              <a:rPr lang="en-US" smtClean="0"/>
              <a:t>9/28/2018</a:t>
            </a:fld>
            <a:endParaRPr lang="en-US" dirty="0"/>
          </a:p>
        </p:txBody>
      </p:sp>
      <p:sp>
        <p:nvSpPr>
          <p:cNvPr id="5" name="Footer Placeholder 4">
            <a:extLst>
              <a:ext uri="{FF2B5EF4-FFF2-40B4-BE49-F238E27FC236}">
                <a16:creationId xmlns:a16="http://schemas.microsoft.com/office/drawing/2014/main" xmlns="" id="{CD3A269E-F73D-4301-9704-A4265B410F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816D1FFD-24FD-4EC0-90AC-FAE1B9592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92E86-B061-49EE-8F3C-F335CD3C3888}" type="slidenum">
              <a:rPr lang="en-US" smtClean="0"/>
              <a:t>‹#›</a:t>
            </a:fld>
            <a:endParaRPr lang="en-US" dirty="0"/>
          </a:p>
        </p:txBody>
      </p:sp>
    </p:spTree>
    <p:extLst>
      <p:ext uri="{BB962C8B-B14F-4D97-AF65-F5344CB8AC3E}">
        <p14:creationId xmlns:p14="http://schemas.microsoft.com/office/powerpoint/2010/main" val="256130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0.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1.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3.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5.JP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13095" y="921071"/>
            <a:ext cx="12199120" cy="2341987"/>
          </a:xfrm>
          <a:prstGeom prst="rect">
            <a:avLst/>
          </a:prstGeom>
          <a:solidFill>
            <a:srgbClr val="524EAB">
              <a:alpha val="5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59088"/>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014" y="4687980"/>
            <a:ext cx="4350309" cy="1698484"/>
          </a:xfrm>
          <a:prstGeom prst="rect">
            <a:avLst/>
          </a:prstGeom>
        </p:spPr>
      </p:pic>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ED0BBAE1-20BD-4A3D-A9F9-A28421108AFB}"/>
              </a:ext>
            </a:extLst>
          </p:cNvPr>
          <p:cNvSpPr txBox="1"/>
          <p:nvPr/>
        </p:nvSpPr>
        <p:spPr>
          <a:xfrm>
            <a:off x="-94209" y="1255384"/>
            <a:ext cx="10550147" cy="1754326"/>
          </a:xfrm>
          <a:prstGeom prst="rect">
            <a:avLst/>
          </a:prstGeom>
          <a:noFill/>
        </p:spPr>
        <p:txBody>
          <a:bodyPr wrap="square" rtlCol="0">
            <a:spAutoFit/>
          </a:bodyPr>
          <a:lstStyle/>
          <a:p>
            <a:pPr algn="ctr"/>
            <a:r>
              <a:rPr lang="en-US" sz="5400" b="1"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Decriminalizing Homelessness and Same Day ID Recovery</a:t>
            </a:r>
          </a:p>
        </p:txBody>
      </p:sp>
      <p:sp>
        <p:nvSpPr>
          <p:cNvPr id="27" name="TextBox 26">
            <a:extLst>
              <a:ext uri="{FF2B5EF4-FFF2-40B4-BE49-F238E27FC236}">
                <a16:creationId xmlns:a16="http://schemas.microsoft.com/office/drawing/2014/main" xmlns="" id="{E96D0541-0125-45DD-A4CF-208D49D21358}"/>
              </a:ext>
            </a:extLst>
          </p:cNvPr>
          <p:cNvSpPr txBox="1"/>
          <p:nvPr/>
        </p:nvSpPr>
        <p:spPr>
          <a:xfrm>
            <a:off x="10830107" y="6568922"/>
            <a:ext cx="1361891" cy="276999"/>
          </a:xfrm>
          <a:prstGeom prst="rect">
            <a:avLst/>
          </a:prstGeom>
          <a:noFill/>
        </p:spPr>
        <p:txBody>
          <a:bodyPr wrap="square" rtlCol="0">
            <a:spAutoFit/>
          </a:bodyPr>
          <a:lstStyle/>
          <a:p>
            <a:pPr algn="r"/>
            <a:r>
              <a:rPr lang="en-US" sz="1200" dirty="0">
                <a:solidFill>
                  <a:schemeClr val="bg1"/>
                </a:solidFill>
                <a:latin typeface="Bahnschrift SemiBold" panose="020B0502040204020203" pitchFamily="34" charset="0"/>
              </a:rPr>
              <a:t>September 2018</a:t>
            </a:r>
            <a:endParaRPr lang="en-US" sz="1200" dirty="0">
              <a:solidFill>
                <a:schemeClr val="bg1"/>
              </a:solidFill>
              <a:effectLst/>
              <a:latin typeface="Bahnschrift SemiBold" panose="020B0502040204020203" pitchFamily="34" charset="0"/>
            </a:endParaRPr>
          </a:p>
        </p:txBody>
      </p:sp>
      <p:pic>
        <p:nvPicPr>
          <p:cNvPr id="21" name="Content Placeholder 6">
            <a:extLst>
              <a:ext uri="{FF2B5EF4-FFF2-40B4-BE49-F238E27FC236}">
                <a16:creationId xmlns:a16="http://schemas.microsoft.com/office/drawing/2014/main" xmlns="" id="{A22E6ED4-9BA8-4554-991B-E2A93FEE27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1661" y="4193967"/>
            <a:ext cx="2267995" cy="2267995"/>
          </a:xfrm>
          <a:prstGeom prst="rect">
            <a:avLst/>
          </a:prstGeom>
        </p:spPr>
      </p:pic>
      <p:pic>
        <p:nvPicPr>
          <p:cNvPr id="24" name="Picture 23" descr="DHS.png">
            <a:extLst>
              <a:ext uri="{FF2B5EF4-FFF2-40B4-BE49-F238E27FC236}">
                <a16:creationId xmlns:a16="http://schemas.microsoft.com/office/drawing/2014/main" xmlns="" id="{58F2CC06-502D-47C2-B1C7-10B90F50B5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43090" y="4095734"/>
            <a:ext cx="2804102" cy="2828827"/>
          </a:xfrm>
          <a:prstGeom prst="rect">
            <a:avLst/>
          </a:prstGeom>
        </p:spPr>
      </p:pic>
    </p:spTree>
    <p:extLst>
      <p:ext uri="{BB962C8B-B14F-4D97-AF65-F5344CB8AC3E}">
        <p14:creationId xmlns:p14="http://schemas.microsoft.com/office/powerpoint/2010/main" val="423125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89" y="80111"/>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 name="Content Placeholder 6">
            <a:extLst>
              <a:ext uri="{FF2B5EF4-FFF2-40B4-BE49-F238E27FC236}">
                <a16:creationId xmlns:a16="http://schemas.microsoft.com/office/drawing/2014/main" xmlns="" id="{83DF8284-2011-40CD-B8C1-894648018D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9418" y="170264"/>
            <a:ext cx="698512" cy="688173"/>
          </a:xfrm>
          <a:prstGeom prst="rect">
            <a:avLst/>
          </a:prstGeom>
        </p:spPr>
      </p:pic>
      <p:sp>
        <p:nvSpPr>
          <p:cNvPr id="4" name="Title 3">
            <a:extLst>
              <a:ext uri="{FF2B5EF4-FFF2-40B4-BE49-F238E27FC236}">
                <a16:creationId xmlns:a16="http://schemas.microsoft.com/office/drawing/2014/main" xmlns="" id="{88E01912-5CD5-49A0-8782-6259C90F559B}"/>
              </a:ext>
            </a:extLst>
          </p:cNvPr>
          <p:cNvSpPr>
            <a:spLocks noGrp="1"/>
          </p:cNvSpPr>
          <p:nvPr>
            <p:ph type="title"/>
          </p:nvPr>
        </p:nvSpPr>
        <p:spPr>
          <a:xfrm>
            <a:off x="678264" y="619369"/>
            <a:ext cx="10515600" cy="1325563"/>
          </a:xfrm>
        </p:spPr>
        <p:txBody>
          <a:bodyPr>
            <a:normAutofit/>
          </a:bodyPr>
          <a:lstStyle/>
          <a:p>
            <a:r>
              <a:rPr lang="en-US" dirty="0">
                <a:solidFill>
                  <a:schemeClr val="bg1"/>
                </a:solidFill>
                <a:latin typeface="Bahnschrift" panose="020B0502040204020203" pitchFamily="34" charset="0"/>
              </a:rPr>
              <a:t>Comprehensive Homeless Plan:</a:t>
            </a:r>
          </a:p>
        </p:txBody>
      </p:sp>
      <p:sp>
        <p:nvSpPr>
          <p:cNvPr id="5" name="Content Placeholder 4">
            <a:extLst>
              <a:ext uri="{FF2B5EF4-FFF2-40B4-BE49-F238E27FC236}">
                <a16:creationId xmlns:a16="http://schemas.microsoft.com/office/drawing/2014/main" xmlns="" id="{7C6D3E11-D991-445A-B90D-8FBD596E36A6}"/>
              </a:ext>
            </a:extLst>
          </p:cNvPr>
          <p:cNvSpPr>
            <a:spLocks noGrp="1"/>
          </p:cNvSpPr>
          <p:nvPr>
            <p:ph idx="1"/>
          </p:nvPr>
        </p:nvSpPr>
        <p:spPr>
          <a:xfrm>
            <a:off x="698984" y="1662953"/>
            <a:ext cx="10515600" cy="3994895"/>
          </a:xfrm>
        </p:spPr>
        <p:txBody>
          <a:bodyPr/>
          <a:lstStyle/>
          <a:p>
            <a:r>
              <a:rPr lang="en-US" u="sng" dirty="0">
                <a:solidFill>
                  <a:schemeClr val="bg1"/>
                </a:solidFill>
              </a:rPr>
              <a:t>December 2015:</a:t>
            </a:r>
          </a:p>
          <a:p>
            <a:pPr lvl="1"/>
            <a:r>
              <a:rPr lang="en-US" sz="2800" dirty="0">
                <a:solidFill>
                  <a:schemeClr val="bg1"/>
                </a:solidFill>
              </a:rPr>
              <a:t>Department of Human Services (DHS) and the San Antonio Police Department presented the Comprehensive Homeless Plan to City Council.</a:t>
            </a:r>
          </a:p>
          <a:p>
            <a:pPr marL="457200" lvl="1" indent="0">
              <a:buNone/>
            </a:pPr>
            <a:endParaRPr lang="en-US" sz="1200" dirty="0">
              <a:solidFill>
                <a:schemeClr val="bg1"/>
              </a:solidFill>
            </a:endParaRPr>
          </a:p>
          <a:p>
            <a:pPr lvl="1"/>
            <a:r>
              <a:rPr lang="en-US" sz="2800" dirty="0">
                <a:solidFill>
                  <a:schemeClr val="bg1"/>
                </a:solidFill>
              </a:rPr>
              <a:t>Goal: Combine traditional law enforcement and social service strategies to address homelessness.</a:t>
            </a:r>
          </a:p>
          <a:p>
            <a:pPr lvl="1"/>
            <a:endParaRPr lang="en-US" sz="2800" dirty="0"/>
          </a:p>
        </p:txBody>
      </p:sp>
      <p:sp>
        <p:nvSpPr>
          <p:cNvPr id="27" name="Rounded Rectangle 21">
            <a:extLst>
              <a:ext uri="{FF2B5EF4-FFF2-40B4-BE49-F238E27FC236}">
                <a16:creationId xmlns:a16="http://schemas.microsoft.com/office/drawing/2014/main" xmlns="" id="{475B7A48-5775-40FA-9A4C-83FB15DD31B6}"/>
              </a:ext>
            </a:extLst>
          </p:cNvPr>
          <p:cNvSpPr/>
          <p:nvPr/>
        </p:nvSpPr>
        <p:spPr>
          <a:xfrm>
            <a:off x="136289" y="4681182"/>
            <a:ext cx="12142600" cy="2005310"/>
          </a:xfrm>
          <a:prstGeom prst="roundRect">
            <a:avLst/>
          </a:prstGeom>
          <a:solidFill>
            <a:schemeClr val="tx2">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p:txBody>
      </p:sp>
      <p:sp>
        <p:nvSpPr>
          <p:cNvPr id="28" name="Freeform 10">
            <a:extLst>
              <a:ext uri="{FF2B5EF4-FFF2-40B4-BE49-F238E27FC236}">
                <a16:creationId xmlns:a16="http://schemas.microsoft.com/office/drawing/2014/main" xmlns="" id="{A7A2AFF3-1908-49BF-8C1F-A5FA0869ECF7}"/>
              </a:ext>
            </a:extLst>
          </p:cNvPr>
          <p:cNvSpPr/>
          <p:nvPr/>
        </p:nvSpPr>
        <p:spPr>
          <a:xfrm>
            <a:off x="9638380" y="5282382"/>
            <a:ext cx="2491652" cy="1082664"/>
          </a:xfrm>
          <a:custGeom>
            <a:avLst/>
            <a:gdLst>
              <a:gd name="connsiteX0" fmla="*/ 0 w 1123358"/>
              <a:gd name="connsiteY0" fmla="*/ 44672 h 446722"/>
              <a:gd name="connsiteX1" fmla="*/ 44672 w 1123358"/>
              <a:gd name="connsiteY1" fmla="*/ 0 h 446722"/>
              <a:gd name="connsiteX2" fmla="*/ 1078686 w 1123358"/>
              <a:gd name="connsiteY2" fmla="*/ 0 h 446722"/>
              <a:gd name="connsiteX3" fmla="*/ 1123358 w 1123358"/>
              <a:gd name="connsiteY3" fmla="*/ 44672 h 446722"/>
              <a:gd name="connsiteX4" fmla="*/ 1123358 w 1123358"/>
              <a:gd name="connsiteY4" fmla="*/ 402050 h 446722"/>
              <a:gd name="connsiteX5" fmla="*/ 1078686 w 1123358"/>
              <a:gd name="connsiteY5" fmla="*/ 446722 h 446722"/>
              <a:gd name="connsiteX6" fmla="*/ 44672 w 1123358"/>
              <a:gd name="connsiteY6" fmla="*/ 446722 h 446722"/>
              <a:gd name="connsiteX7" fmla="*/ 0 w 1123358"/>
              <a:gd name="connsiteY7" fmla="*/ 402050 h 446722"/>
              <a:gd name="connsiteX8" fmla="*/ 0 w 1123358"/>
              <a:gd name="connsiteY8" fmla="*/ 44672 h 44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58" h="446722">
                <a:moveTo>
                  <a:pt x="0" y="44672"/>
                </a:moveTo>
                <a:cubicBezTo>
                  <a:pt x="0" y="20000"/>
                  <a:pt x="20000" y="0"/>
                  <a:pt x="44672" y="0"/>
                </a:cubicBezTo>
                <a:lnTo>
                  <a:pt x="1078686" y="0"/>
                </a:lnTo>
                <a:cubicBezTo>
                  <a:pt x="1103358" y="0"/>
                  <a:pt x="1123358" y="20000"/>
                  <a:pt x="1123358" y="44672"/>
                </a:cubicBezTo>
                <a:lnTo>
                  <a:pt x="1123358" y="402050"/>
                </a:lnTo>
                <a:cubicBezTo>
                  <a:pt x="1123358" y="426722"/>
                  <a:pt x="1103358" y="446722"/>
                  <a:pt x="1078686" y="446722"/>
                </a:cubicBezTo>
                <a:lnTo>
                  <a:pt x="44672" y="446722"/>
                </a:lnTo>
                <a:cubicBezTo>
                  <a:pt x="20000" y="446722"/>
                  <a:pt x="0" y="426722"/>
                  <a:pt x="0" y="402050"/>
                </a:cubicBezTo>
                <a:lnTo>
                  <a:pt x="0" y="44672"/>
                </a:lnTo>
                <a:close/>
              </a:path>
            </a:pathLst>
          </a:custGeom>
          <a:solidFill>
            <a:srgbClr val="60A8A6"/>
          </a:solid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785" tIns="53005" rIns="70785" bIns="53005" numCol="1" spcCol="1270" anchor="ctr" anchorCtr="0">
            <a:noAutofit/>
          </a:bodyPr>
          <a:lstStyle/>
          <a:p>
            <a:pPr algn="ctr" defTabSz="1244569">
              <a:lnSpc>
                <a:spcPct val="90000"/>
              </a:lnSpc>
              <a:spcBef>
                <a:spcPct val="0"/>
              </a:spcBef>
              <a:spcAft>
                <a:spcPct val="35000"/>
              </a:spcAft>
            </a:pPr>
            <a:r>
              <a:rPr lang="en-US" sz="2667"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Financial Investment</a:t>
            </a:r>
          </a:p>
        </p:txBody>
      </p:sp>
      <p:sp>
        <p:nvSpPr>
          <p:cNvPr id="29" name="Freeform 10">
            <a:extLst>
              <a:ext uri="{FF2B5EF4-FFF2-40B4-BE49-F238E27FC236}">
                <a16:creationId xmlns:a16="http://schemas.microsoft.com/office/drawing/2014/main" xmlns="" id="{ECE06897-FE3E-47F2-ACB0-1402900CF4AD}"/>
              </a:ext>
            </a:extLst>
          </p:cNvPr>
          <p:cNvSpPr/>
          <p:nvPr/>
        </p:nvSpPr>
        <p:spPr>
          <a:xfrm>
            <a:off x="6444004" y="5292518"/>
            <a:ext cx="2890585" cy="1118879"/>
          </a:xfrm>
          <a:custGeom>
            <a:avLst/>
            <a:gdLst>
              <a:gd name="connsiteX0" fmla="*/ 0 w 1123358"/>
              <a:gd name="connsiteY0" fmla="*/ 44672 h 446722"/>
              <a:gd name="connsiteX1" fmla="*/ 44672 w 1123358"/>
              <a:gd name="connsiteY1" fmla="*/ 0 h 446722"/>
              <a:gd name="connsiteX2" fmla="*/ 1078686 w 1123358"/>
              <a:gd name="connsiteY2" fmla="*/ 0 h 446722"/>
              <a:gd name="connsiteX3" fmla="*/ 1123358 w 1123358"/>
              <a:gd name="connsiteY3" fmla="*/ 44672 h 446722"/>
              <a:gd name="connsiteX4" fmla="*/ 1123358 w 1123358"/>
              <a:gd name="connsiteY4" fmla="*/ 402050 h 446722"/>
              <a:gd name="connsiteX5" fmla="*/ 1078686 w 1123358"/>
              <a:gd name="connsiteY5" fmla="*/ 446722 h 446722"/>
              <a:gd name="connsiteX6" fmla="*/ 44672 w 1123358"/>
              <a:gd name="connsiteY6" fmla="*/ 446722 h 446722"/>
              <a:gd name="connsiteX7" fmla="*/ 0 w 1123358"/>
              <a:gd name="connsiteY7" fmla="*/ 402050 h 446722"/>
              <a:gd name="connsiteX8" fmla="*/ 0 w 1123358"/>
              <a:gd name="connsiteY8" fmla="*/ 44672 h 44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58" h="446722">
                <a:moveTo>
                  <a:pt x="0" y="44672"/>
                </a:moveTo>
                <a:cubicBezTo>
                  <a:pt x="0" y="20000"/>
                  <a:pt x="20000" y="0"/>
                  <a:pt x="44672" y="0"/>
                </a:cubicBezTo>
                <a:lnTo>
                  <a:pt x="1078686" y="0"/>
                </a:lnTo>
                <a:cubicBezTo>
                  <a:pt x="1103358" y="0"/>
                  <a:pt x="1123358" y="20000"/>
                  <a:pt x="1123358" y="44672"/>
                </a:cubicBezTo>
                <a:lnTo>
                  <a:pt x="1123358" y="402050"/>
                </a:lnTo>
                <a:cubicBezTo>
                  <a:pt x="1123358" y="426722"/>
                  <a:pt x="1103358" y="446722"/>
                  <a:pt x="1078686" y="446722"/>
                </a:cubicBezTo>
                <a:lnTo>
                  <a:pt x="44672" y="446722"/>
                </a:lnTo>
                <a:cubicBezTo>
                  <a:pt x="20000" y="446722"/>
                  <a:pt x="0" y="426722"/>
                  <a:pt x="0" y="402050"/>
                </a:cubicBezTo>
                <a:lnTo>
                  <a:pt x="0" y="44672"/>
                </a:lnTo>
                <a:close/>
              </a:path>
            </a:pathLst>
          </a:custGeom>
          <a:solidFill>
            <a:srgbClr val="60A8A6"/>
          </a:solid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785" tIns="53005" rIns="70785" bIns="53005" numCol="1" spcCol="1270" anchor="ctr" anchorCtr="0">
            <a:noAutofit/>
          </a:bodyPr>
          <a:lstStyle/>
          <a:p>
            <a:pPr algn="ctr" defTabSz="1244569">
              <a:lnSpc>
                <a:spcPct val="90000"/>
              </a:lnSpc>
              <a:spcBef>
                <a:spcPct val="0"/>
              </a:spcBef>
              <a:spcAft>
                <a:spcPct val="35000"/>
              </a:spcAft>
            </a:pPr>
            <a:r>
              <a:rPr lang="en-US" sz="2667"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Coordination and Facilitation</a:t>
            </a:r>
          </a:p>
        </p:txBody>
      </p:sp>
      <p:sp>
        <p:nvSpPr>
          <p:cNvPr id="34" name="Freeform 10">
            <a:extLst>
              <a:ext uri="{FF2B5EF4-FFF2-40B4-BE49-F238E27FC236}">
                <a16:creationId xmlns:a16="http://schemas.microsoft.com/office/drawing/2014/main" xmlns="" id="{FFE38FA9-5399-45C4-9A0F-2DF151A34833}"/>
              </a:ext>
            </a:extLst>
          </p:cNvPr>
          <p:cNvSpPr/>
          <p:nvPr/>
        </p:nvSpPr>
        <p:spPr>
          <a:xfrm>
            <a:off x="2730264" y="5259431"/>
            <a:ext cx="3562511" cy="1118879"/>
          </a:xfrm>
          <a:custGeom>
            <a:avLst/>
            <a:gdLst>
              <a:gd name="connsiteX0" fmla="*/ 0 w 1123358"/>
              <a:gd name="connsiteY0" fmla="*/ 44672 h 446722"/>
              <a:gd name="connsiteX1" fmla="*/ 44672 w 1123358"/>
              <a:gd name="connsiteY1" fmla="*/ 0 h 446722"/>
              <a:gd name="connsiteX2" fmla="*/ 1078686 w 1123358"/>
              <a:gd name="connsiteY2" fmla="*/ 0 h 446722"/>
              <a:gd name="connsiteX3" fmla="*/ 1123358 w 1123358"/>
              <a:gd name="connsiteY3" fmla="*/ 44672 h 446722"/>
              <a:gd name="connsiteX4" fmla="*/ 1123358 w 1123358"/>
              <a:gd name="connsiteY4" fmla="*/ 402050 h 446722"/>
              <a:gd name="connsiteX5" fmla="*/ 1078686 w 1123358"/>
              <a:gd name="connsiteY5" fmla="*/ 446722 h 446722"/>
              <a:gd name="connsiteX6" fmla="*/ 44672 w 1123358"/>
              <a:gd name="connsiteY6" fmla="*/ 446722 h 446722"/>
              <a:gd name="connsiteX7" fmla="*/ 0 w 1123358"/>
              <a:gd name="connsiteY7" fmla="*/ 402050 h 446722"/>
              <a:gd name="connsiteX8" fmla="*/ 0 w 1123358"/>
              <a:gd name="connsiteY8" fmla="*/ 44672 h 44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58" h="446722">
                <a:moveTo>
                  <a:pt x="0" y="44672"/>
                </a:moveTo>
                <a:cubicBezTo>
                  <a:pt x="0" y="20000"/>
                  <a:pt x="20000" y="0"/>
                  <a:pt x="44672" y="0"/>
                </a:cubicBezTo>
                <a:lnTo>
                  <a:pt x="1078686" y="0"/>
                </a:lnTo>
                <a:cubicBezTo>
                  <a:pt x="1103358" y="0"/>
                  <a:pt x="1123358" y="20000"/>
                  <a:pt x="1123358" y="44672"/>
                </a:cubicBezTo>
                <a:lnTo>
                  <a:pt x="1123358" y="402050"/>
                </a:lnTo>
                <a:cubicBezTo>
                  <a:pt x="1123358" y="426722"/>
                  <a:pt x="1103358" y="446722"/>
                  <a:pt x="1078686" y="446722"/>
                </a:cubicBezTo>
                <a:lnTo>
                  <a:pt x="44672" y="446722"/>
                </a:lnTo>
                <a:cubicBezTo>
                  <a:pt x="20000" y="446722"/>
                  <a:pt x="0" y="426722"/>
                  <a:pt x="0" y="402050"/>
                </a:cubicBezTo>
                <a:lnTo>
                  <a:pt x="0" y="44672"/>
                </a:lnTo>
                <a:close/>
              </a:path>
            </a:pathLst>
          </a:custGeom>
          <a:solidFill>
            <a:srgbClr val="60A8A6"/>
          </a:solid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785" tIns="53005" rIns="70785" bIns="53005" numCol="1" spcCol="1270" anchor="ctr" anchorCtr="0">
            <a:noAutofit/>
          </a:bodyPr>
          <a:lstStyle/>
          <a:p>
            <a:pPr algn="ctr" defTabSz="1244569">
              <a:lnSpc>
                <a:spcPct val="90000"/>
              </a:lnSpc>
              <a:spcBef>
                <a:spcPct val="0"/>
              </a:spcBef>
              <a:spcAft>
                <a:spcPct val="35000"/>
              </a:spcAft>
            </a:pPr>
            <a:r>
              <a:rPr lang="en-US" sz="2667"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Planning and Policy Development</a:t>
            </a:r>
          </a:p>
        </p:txBody>
      </p:sp>
      <p:sp>
        <p:nvSpPr>
          <p:cNvPr id="35" name="Freeform 10">
            <a:extLst>
              <a:ext uri="{FF2B5EF4-FFF2-40B4-BE49-F238E27FC236}">
                <a16:creationId xmlns:a16="http://schemas.microsoft.com/office/drawing/2014/main" xmlns="" id="{585F8BA5-6812-4EEE-BBCE-427E9FB65604}"/>
              </a:ext>
            </a:extLst>
          </p:cNvPr>
          <p:cNvSpPr/>
          <p:nvPr/>
        </p:nvSpPr>
        <p:spPr>
          <a:xfrm>
            <a:off x="351382" y="5246421"/>
            <a:ext cx="2137413" cy="1129117"/>
          </a:xfrm>
          <a:custGeom>
            <a:avLst/>
            <a:gdLst>
              <a:gd name="connsiteX0" fmla="*/ 0 w 1123358"/>
              <a:gd name="connsiteY0" fmla="*/ 44672 h 446722"/>
              <a:gd name="connsiteX1" fmla="*/ 44672 w 1123358"/>
              <a:gd name="connsiteY1" fmla="*/ 0 h 446722"/>
              <a:gd name="connsiteX2" fmla="*/ 1078686 w 1123358"/>
              <a:gd name="connsiteY2" fmla="*/ 0 h 446722"/>
              <a:gd name="connsiteX3" fmla="*/ 1123358 w 1123358"/>
              <a:gd name="connsiteY3" fmla="*/ 44672 h 446722"/>
              <a:gd name="connsiteX4" fmla="*/ 1123358 w 1123358"/>
              <a:gd name="connsiteY4" fmla="*/ 402050 h 446722"/>
              <a:gd name="connsiteX5" fmla="*/ 1078686 w 1123358"/>
              <a:gd name="connsiteY5" fmla="*/ 446722 h 446722"/>
              <a:gd name="connsiteX6" fmla="*/ 44672 w 1123358"/>
              <a:gd name="connsiteY6" fmla="*/ 446722 h 446722"/>
              <a:gd name="connsiteX7" fmla="*/ 0 w 1123358"/>
              <a:gd name="connsiteY7" fmla="*/ 402050 h 446722"/>
              <a:gd name="connsiteX8" fmla="*/ 0 w 1123358"/>
              <a:gd name="connsiteY8" fmla="*/ 44672 h 44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58" h="446722">
                <a:moveTo>
                  <a:pt x="0" y="44672"/>
                </a:moveTo>
                <a:cubicBezTo>
                  <a:pt x="0" y="20000"/>
                  <a:pt x="20000" y="0"/>
                  <a:pt x="44672" y="0"/>
                </a:cubicBezTo>
                <a:lnTo>
                  <a:pt x="1078686" y="0"/>
                </a:lnTo>
                <a:cubicBezTo>
                  <a:pt x="1103358" y="0"/>
                  <a:pt x="1123358" y="20000"/>
                  <a:pt x="1123358" y="44672"/>
                </a:cubicBezTo>
                <a:lnTo>
                  <a:pt x="1123358" y="402050"/>
                </a:lnTo>
                <a:cubicBezTo>
                  <a:pt x="1123358" y="426722"/>
                  <a:pt x="1103358" y="446722"/>
                  <a:pt x="1078686" y="446722"/>
                </a:cubicBezTo>
                <a:lnTo>
                  <a:pt x="44672" y="446722"/>
                </a:lnTo>
                <a:cubicBezTo>
                  <a:pt x="20000" y="446722"/>
                  <a:pt x="0" y="426722"/>
                  <a:pt x="0" y="402050"/>
                </a:cubicBezTo>
                <a:lnTo>
                  <a:pt x="0" y="44672"/>
                </a:lnTo>
                <a:close/>
              </a:path>
            </a:pathLst>
          </a:custGeom>
          <a:solidFill>
            <a:srgbClr val="60A8A6"/>
          </a:solid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785" tIns="53005" rIns="70785" bIns="53005" numCol="1" spcCol="1270" anchor="ctr" anchorCtr="0">
            <a:noAutofit/>
          </a:bodyPr>
          <a:lstStyle/>
          <a:p>
            <a:pPr algn="ctr" defTabSz="1244569">
              <a:lnSpc>
                <a:spcPct val="90000"/>
              </a:lnSpc>
              <a:spcBef>
                <a:spcPct val="0"/>
              </a:spcBef>
              <a:spcAft>
                <a:spcPct val="35000"/>
              </a:spcAft>
            </a:pPr>
            <a:r>
              <a:rPr lang="en-US" sz="2667"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Public Safety</a:t>
            </a:r>
          </a:p>
        </p:txBody>
      </p:sp>
      <p:pic>
        <p:nvPicPr>
          <p:cNvPr id="36" name="Picture 35" descr="SAPD-Patch-web-S4.png">
            <a:extLst>
              <a:ext uri="{FF2B5EF4-FFF2-40B4-BE49-F238E27FC236}">
                <a16:creationId xmlns:a16="http://schemas.microsoft.com/office/drawing/2014/main" xmlns="" id="{1C89F4FD-43F9-4E48-86AF-E12CDDABFCC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74688" y="609"/>
            <a:ext cx="1341124" cy="1061144"/>
          </a:xfrm>
          <a:prstGeom prst="rect">
            <a:avLst/>
          </a:prstGeom>
          <a:noFill/>
          <a:ln w="9525">
            <a:noFill/>
            <a:miter lim="800000"/>
            <a:headEnd/>
            <a:tailEnd/>
          </a:ln>
        </p:spPr>
      </p:pic>
      <p:pic>
        <p:nvPicPr>
          <p:cNvPr id="38" name="Picture 37" descr="DHS.png">
            <a:extLst>
              <a:ext uri="{FF2B5EF4-FFF2-40B4-BE49-F238E27FC236}">
                <a16:creationId xmlns:a16="http://schemas.microsoft.com/office/drawing/2014/main" xmlns="" id="{D2C48A09-BB99-4428-B6CB-8B87F78F49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86323" y="-44503"/>
            <a:ext cx="1280977" cy="1292272"/>
          </a:xfrm>
          <a:prstGeom prst="rect">
            <a:avLst/>
          </a:prstGeom>
        </p:spPr>
      </p:pic>
      <p:sp>
        <p:nvSpPr>
          <p:cNvPr id="8" name="TextBox 7">
            <a:extLst>
              <a:ext uri="{FF2B5EF4-FFF2-40B4-BE49-F238E27FC236}">
                <a16:creationId xmlns:a16="http://schemas.microsoft.com/office/drawing/2014/main" xmlns="" id="{6692E32B-E625-4376-87A2-32AE726778F8}"/>
              </a:ext>
            </a:extLst>
          </p:cNvPr>
          <p:cNvSpPr txBox="1"/>
          <p:nvPr/>
        </p:nvSpPr>
        <p:spPr>
          <a:xfrm>
            <a:off x="286608" y="4640395"/>
            <a:ext cx="5819750" cy="461665"/>
          </a:xfrm>
          <a:prstGeom prst="rect">
            <a:avLst/>
          </a:prstGeom>
          <a:noFill/>
        </p:spPr>
        <p:txBody>
          <a:bodyPr wrap="square" rtlCol="0">
            <a:spAutoFit/>
          </a:bodyPr>
          <a:lstStyle/>
          <a:p>
            <a:r>
              <a:rPr lang="en-US" sz="2400" i="1" dirty="0">
                <a:solidFill>
                  <a:schemeClr val="bg1"/>
                </a:solidFill>
              </a:rPr>
              <a:t>City of San Antonio’s Role:</a:t>
            </a:r>
          </a:p>
        </p:txBody>
      </p:sp>
      <p:pic>
        <p:nvPicPr>
          <p:cNvPr id="30" name="Picture 29" descr="DHS.png">
            <a:extLst>
              <a:ext uri="{FF2B5EF4-FFF2-40B4-BE49-F238E27FC236}">
                <a16:creationId xmlns:a16="http://schemas.microsoft.com/office/drawing/2014/main" xmlns="" id="{7227DC6A-81E8-40B1-9A4F-55E933C6EE4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174467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2170" y="1003744"/>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 name="Content Placeholder 6">
            <a:extLst>
              <a:ext uri="{FF2B5EF4-FFF2-40B4-BE49-F238E27FC236}">
                <a16:creationId xmlns:a16="http://schemas.microsoft.com/office/drawing/2014/main" xmlns="" id="{83DF8284-2011-40CD-B8C1-894648018D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7872" y="263981"/>
            <a:ext cx="698512" cy="698512"/>
          </a:xfrm>
          <a:prstGeom prst="rect">
            <a:avLst/>
          </a:prstGeom>
        </p:spPr>
      </p:pic>
      <p:pic>
        <p:nvPicPr>
          <p:cNvPr id="21" name="Picture 20" descr="SAPD-Patch-web-S4.png">
            <a:extLst>
              <a:ext uri="{FF2B5EF4-FFF2-40B4-BE49-F238E27FC236}">
                <a16:creationId xmlns:a16="http://schemas.microsoft.com/office/drawing/2014/main" xmlns="" id="{70BFDB82-F90C-4B92-8D62-7DACD209ED0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336281" y="111067"/>
            <a:ext cx="1715166" cy="1357099"/>
          </a:xfrm>
          <a:prstGeom prst="rect">
            <a:avLst/>
          </a:prstGeom>
          <a:noFill/>
          <a:ln w="9525">
            <a:noFill/>
            <a:miter lim="800000"/>
            <a:headEnd/>
            <a:tailEnd/>
          </a:ln>
        </p:spPr>
      </p:pic>
      <p:sp>
        <p:nvSpPr>
          <p:cNvPr id="6" name="Title 5">
            <a:extLst>
              <a:ext uri="{FF2B5EF4-FFF2-40B4-BE49-F238E27FC236}">
                <a16:creationId xmlns:a16="http://schemas.microsoft.com/office/drawing/2014/main" xmlns="" id="{0E4232B4-D50C-4425-8B68-B3A1860D524A}"/>
              </a:ext>
            </a:extLst>
          </p:cNvPr>
          <p:cNvSpPr>
            <a:spLocks noGrp="1"/>
          </p:cNvSpPr>
          <p:nvPr>
            <p:ph type="title"/>
          </p:nvPr>
        </p:nvSpPr>
        <p:spPr>
          <a:xfrm>
            <a:off x="4159223" y="187020"/>
            <a:ext cx="10515600" cy="1325563"/>
          </a:xfrm>
        </p:spPr>
        <p:txBody>
          <a:bodyPr/>
          <a:lstStyle/>
          <a:p>
            <a:r>
              <a:rPr lang="en-US"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Public Safety</a:t>
            </a:r>
            <a:br>
              <a:rPr lang="en-US"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br>
            <a:endParaRPr lang="en-US" dirty="0"/>
          </a:p>
        </p:txBody>
      </p:sp>
      <p:sp>
        <p:nvSpPr>
          <p:cNvPr id="7" name="Content Placeholder 6">
            <a:extLst>
              <a:ext uri="{FF2B5EF4-FFF2-40B4-BE49-F238E27FC236}">
                <a16:creationId xmlns:a16="http://schemas.microsoft.com/office/drawing/2014/main" xmlns="" id="{C4770D32-56EC-4ADB-BE99-67F5D9406D25}"/>
              </a:ext>
            </a:extLst>
          </p:cNvPr>
          <p:cNvSpPr>
            <a:spLocks noGrp="1"/>
          </p:cNvSpPr>
          <p:nvPr>
            <p:ph idx="1"/>
          </p:nvPr>
        </p:nvSpPr>
        <p:spPr>
          <a:xfrm>
            <a:off x="136289" y="1074848"/>
            <a:ext cx="11057575" cy="5894134"/>
          </a:xfrm>
        </p:spPr>
        <p:txBody>
          <a:bodyPr>
            <a:normAutofit fontScale="77500" lnSpcReduction="20000"/>
          </a:bodyPr>
          <a:lstStyle/>
          <a:p>
            <a:r>
              <a:rPr lang="en-US" sz="2600" b="1" dirty="0">
                <a:solidFill>
                  <a:schemeClr val="bg1"/>
                </a:solidFill>
              </a:rPr>
              <a:t>San Antonio Fear Free Environment (SAFFE) Community Outreach </a:t>
            </a:r>
          </a:p>
          <a:p>
            <a:pPr lvl="1"/>
            <a:r>
              <a:rPr lang="en-US" sz="2600" dirty="0">
                <a:solidFill>
                  <a:schemeClr val="bg1"/>
                </a:solidFill>
              </a:rPr>
              <a:t>Provide information on services and resources in coordination with DHS and Haven for Hope </a:t>
            </a:r>
          </a:p>
          <a:p>
            <a:pPr lvl="1"/>
            <a:r>
              <a:rPr lang="en-US" sz="2600" dirty="0">
                <a:solidFill>
                  <a:schemeClr val="bg1"/>
                </a:solidFill>
              </a:rPr>
              <a:t>Focus on neighborhoods and identified areas throughout the city.</a:t>
            </a:r>
          </a:p>
          <a:p>
            <a:pPr marL="457200" lvl="1" indent="0">
              <a:buNone/>
            </a:pPr>
            <a:endParaRPr lang="en-US" sz="1900" dirty="0">
              <a:solidFill>
                <a:schemeClr val="bg1"/>
              </a:solidFill>
            </a:endParaRPr>
          </a:p>
          <a:p>
            <a:r>
              <a:rPr lang="en-US" sz="2600" b="1" dirty="0">
                <a:solidFill>
                  <a:schemeClr val="bg1"/>
                </a:solidFill>
              </a:rPr>
              <a:t>Crisis Intervention Training </a:t>
            </a:r>
          </a:p>
          <a:p>
            <a:pPr lvl="1"/>
            <a:r>
              <a:rPr lang="en-US" sz="2600" dirty="0">
                <a:solidFill>
                  <a:schemeClr val="bg1"/>
                </a:solidFill>
              </a:rPr>
              <a:t>Offered to all officers through annual in-service curriculum </a:t>
            </a:r>
          </a:p>
          <a:p>
            <a:pPr lvl="1"/>
            <a:r>
              <a:rPr lang="en-US" sz="2600" dirty="0">
                <a:solidFill>
                  <a:schemeClr val="bg1"/>
                </a:solidFill>
              </a:rPr>
              <a:t>Focus on de-escalation techniques and strategies to engage individuals that are mentally unstable and/or under the influence of drugs</a:t>
            </a:r>
          </a:p>
          <a:p>
            <a:pPr marL="457200" lvl="1" indent="0">
              <a:buNone/>
            </a:pPr>
            <a:r>
              <a:rPr lang="en-US" sz="2600" dirty="0">
                <a:solidFill>
                  <a:schemeClr val="bg1"/>
                </a:solidFill>
              </a:rPr>
              <a:t> </a:t>
            </a:r>
          </a:p>
          <a:p>
            <a:pPr defTabSz="1306220">
              <a:lnSpc>
                <a:spcPct val="100000"/>
              </a:lnSpc>
              <a:spcBef>
                <a:spcPts val="0"/>
              </a:spcBef>
              <a:defRPr/>
            </a:pPr>
            <a:r>
              <a:rPr lang="en-US" sz="2600" b="1" dirty="0">
                <a:solidFill>
                  <a:schemeClr val="bg1"/>
                </a:solidFill>
              </a:rPr>
              <a:t>HOPE (Homeless Outreach Positive Encounters) Team – SAPD Downtown Bike Patrol </a:t>
            </a:r>
          </a:p>
          <a:p>
            <a:pPr lvl="1"/>
            <a:r>
              <a:rPr lang="en-US" sz="2600" dirty="0">
                <a:solidFill>
                  <a:schemeClr val="bg1"/>
                </a:solidFill>
              </a:rPr>
              <a:t>The goals of the program are to inform and connect homeless individuals within the downtown area to available resources and provide street outreach to build rapport with them.  </a:t>
            </a:r>
          </a:p>
          <a:p>
            <a:pPr lvl="1"/>
            <a:r>
              <a:rPr lang="en-US" sz="2600" dirty="0">
                <a:solidFill>
                  <a:schemeClr val="bg1"/>
                </a:solidFill>
              </a:rPr>
              <a:t>SAPD assisting with ID verification in order to facilitate issuance of valid identification necessary for government services and assistance </a:t>
            </a:r>
          </a:p>
          <a:p>
            <a:pPr marL="457200" lvl="1" indent="0">
              <a:buNone/>
            </a:pPr>
            <a:endParaRPr lang="en-US" sz="2100" dirty="0">
              <a:solidFill>
                <a:schemeClr val="bg1"/>
              </a:solidFill>
            </a:endParaRPr>
          </a:p>
          <a:p>
            <a:r>
              <a:rPr lang="en-US" sz="2600" b="1" dirty="0">
                <a:solidFill>
                  <a:schemeClr val="bg1"/>
                </a:solidFill>
              </a:rPr>
              <a:t>IMPACT (Integrated Mobile Partners Action Care Team)</a:t>
            </a:r>
          </a:p>
          <a:p>
            <a:pPr lvl="1"/>
            <a:r>
              <a:rPr lang="en-US" sz="2600" dirty="0">
                <a:solidFill>
                  <a:schemeClr val="bg1"/>
                </a:solidFill>
              </a:rPr>
              <a:t>SAPD MHU</a:t>
            </a:r>
          </a:p>
          <a:p>
            <a:pPr lvl="1"/>
            <a:r>
              <a:rPr lang="en-US" sz="2600" dirty="0">
                <a:solidFill>
                  <a:schemeClr val="bg1"/>
                </a:solidFill>
              </a:rPr>
              <a:t>SAFD Paramedic </a:t>
            </a:r>
          </a:p>
          <a:p>
            <a:pPr lvl="1"/>
            <a:r>
              <a:rPr lang="en-US" sz="2600" dirty="0">
                <a:solidFill>
                  <a:schemeClr val="bg1"/>
                </a:solidFill>
              </a:rPr>
              <a:t>CHCS Clinician </a:t>
            </a:r>
          </a:p>
          <a:p>
            <a:pPr lvl="1"/>
            <a:r>
              <a:rPr lang="en-US" sz="2600" dirty="0">
                <a:solidFill>
                  <a:schemeClr val="bg1"/>
                </a:solidFill>
              </a:rPr>
              <a:t>Haven for Hope Outreach staff </a:t>
            </a:r>
          </a:p>
          <a:p>
            <a:endParaRPr lang="en-US" dirty="0"/>
          </a:p>
        </p:txBody>
      </p:sp>
      <p:pic>
        <p:nvPicPr>
          <p:cNvPr id="27" name="Picture 4" descr="Related image">
            <a:extLst>
              <a:ext uri="{FF2B5EF4-FFF2-40B4-BE49-F238E27FC236}">
                <a16:creationId xmlns:a16="http://schemas.microsoft.com/office/drawing/2014/main" xmlns="" id="{C54F94FC-9BE2-4484-9E5D-249069CE368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149692" y="4973383"/>
            <a:ext cx="1815028" cy="1740507"/>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28" name="Picture 8" descr="Image result for SAPD HOPE TEAM">
            <a:extLst>
              <a:ext uri="{FF2B5EF4-FFF2-40B4-BE49-F238E27FC236}">
                <a16:creationId xmlns:a16="http://schemas.microsoft.com/office/drawing/2014/main" xmlns="" id="{FA3E93F3-449A-47FB-9C58-2845EAD0EB8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64720" y="5061028"/>
            <a:ext cx="2077563" cy="1601969"/>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29" name="Picture 28" descr="DHS.png">
            <a:extLst>
              <a:ext uri="{FF2B5EF4-FFF2-40B4-BE49-F238E27FC236}">
                <a16:creationId xmlns:a16="http://schemas.microsoft.com/office/drawing/2014/main" xmlns="" id="{4378ED76-529E-4BA5-B57B-56ADA33181B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31538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6C45970B-3AB5-4637-8B91-F8F413231C0E}"/>
              </a:ext>
            </a:extLst>
          </p:cNvPr>
          <p:cNvSpPr txBox="1"/>
          <p:nvPr/>
        </p:nvSpPr>
        <p:spPr>
          <a:xfrm>
            <a:off x="248893" y="745572"/>
            <a:ext cx="9928615" cy="830997"/>
          </a:xfrm>
          <a:prstGeom prst="rect">
            <a:avLst/>
          </a:prstGeom>
          <a:noFill/>
        </p:spPr>
        <p:txBody>
          <a:bodyPr wrap="square" rtlCol="0">
            <a:spAutoFit/>
          </a:bodyPr>
          <a:lstStyle/>
          <a:p>
            <a:r>
              <a:rPr lang="en-US" sz="48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Homeless Investments</a:t>
            </a:r>
          </a:p>
        </p:txBody>
      </p:sp>
      <p:pic>
        <p:nvPicPr>
          <p:cNvPr id="28" name="Content Placeholder 6">
            <a:extLst>
              <a:ext uri="{FF2B5EF4-FFF2-40B4-BE49-F238E27FC236}">
                <a16:creationId xmlns:a16="http://schemas.microsoft.com/office/drawing/2014/main" xmlns="" id="{6AE46101-A27B-4ADA-B978-3A3925E409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805" y="158804"/>
            <a:ext cx="698512" cy="698512"/>
          </a:xfrm>
          <a:prstGeom prst="rect">
            <a:avLst/>
          </a:prstGeom>
        </p:spPr>
      </p:pic>
      <p:sp>
        <p:nvSpPr>
          <p:cNvPr id="5" name="Content Placeholder 4">
            <a:extLst>
              <a:ext uri="{FF2B5EF4-FFF2-40B4-BE49-F238E27FC236}">
                <a16:creationId xmlns:a16="http://schemas.microsoft.com/office/drawing/2014/main" xmlns="" id="{5399A133-28D1-42EB-9CA9-9E7A40214A08}"/>
              </a:ext>
            </a:extLst>
          </p:cNvPr>
          <p:cNvSpPr>
            <a:spLocks noGrp="1"/>
          </p:cNvSpPr>
          <p:nvPr>
            <p:ph idx="1"/>
          </p:nvPr>
        </p:nvSpPr>
        <p:spPr>
          <a:xfrm>
            <a:off x="641812" y="1854976"/>
            <a:ext cx="11228424" cy="4663887"/>
          </a:xfrm>
        </p:spPr>
        <p:txBody>
          <a:bodyPr/>
          <a:lstStyle/>
          <a:p>
            <a:endParaRPr lang="en-US" dirty="0"/>
          </a:p>
        </p:txBody>
      </p:sp>
      <p:grpSp>
        <p:nvGrpSpPr>
          <p:cNvPr id="24" name="Group 23">
            <a:extLst>
              <a:ext uri="{FF2B5EF4-FFF2-40B4-BE49-F238E27FC236}">
                <a16:creationId xmlns:a16="http://schemas.microsoft.com/office/drawing/2014/main" xmlns="" id="{9023E29F-7292-49BC-927A-D54709565C98}"/>
              </a:ext>
            </a:extLst>
          </p:cNvPr>
          <p:cNvGrpSpPr/>
          <p:nvPr/>
        </p:nvGrpSpPr>
        <p:grpSpPr>
          <a:xfrm>
            <a:off x="6001792" y="1798352"/>
            <a:ext cx="5818868" cy="5059648"/>
            <a:chOff x="4972050" y="1497385"/>
            <a:chExt cx="3962734" cy="3257550"/>
          </a:xfrm>
        </p:grpSpPr>
        <p:cxnSp>
          <p:nvCxnSpPr>
            <p:cNvPr id="29" name="Straight Connector 28">
              <a:extLst>
                <a:ext uri="{FF2B5EF4-FFF2-40B4-BE49-F238E27FC236}">
                  <a16:creationId xmlns:a16="http://schemas.microsoft.com/office/drawing/2014/main" xmlns="" id="{ED454BBC-1BFB-46B5-B214-653F3CBDD4F7}"/>
                </a:ext>
              </a:extLst>
            </p:cNvPr>
            <p:cNvCxnSpPr>
              <a:endCxn id="35" idx="3"/>
            </p:cNvCxnSpPr>
            <p:nvPr/>
          </p:nvCxnSpPr>
          <p:spPr>
            <a:xfrm flipH="1">
              <a:off x="5962650" y="4240584"/>
              <a:ext cx="381000" cy="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30" name="Picture 29" descr="Chart 2.png">
              <a:extLst>
                <a:ext uri="{FF2B5EF4-FFF2-40B4-BE49-F238E27FC236}">
                  <a16:creationId xmlns:a16="http://schemas.microsoft.com/office/drawing/2014/main" xmlns="" id="{469775CB-D737-4802-B1A0-2F9781F30E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7234" y="1497385"/>
              <a:ext cx="3257550" cy="3257550"/>
            </a:xfrm>
            <a:prstGeom prst="rect">
              <a:avLst/>
            </a:prstGeom>
          </p:spPr>
        </p:pic>
        <p:sp>
          <p:nvSpPr>
            <p:cNvPr id="31" name="TextBox 30">
              <a:extLst>
                <a:ext uri="{FF2B5EF4-FFF2-40B4-BE49-F238E27FC236}">
                  <a16:creationId xmlns:a16="http://schemas.microsoft.com/office/drawing/2014/main" xmlns="" id="{531B284C-4667-4F83-BD11-072094583A66}"/>
                </a:ext>
              </a:extLst>
            </p:cNvPr>
            <p:cNvSpPr txBox="1"/>
            <p:nvPr/>
          </p:nvSpPr>
          <p:spPr>
            <a:xfrm>
              <a:off x="6473576" y="1853402"/>
              <a:ext cx="1742323" cy="240551"/>
            </a:xfrm>
            <a:prstGeom prst="rect">
              <a:avLst/>
            </a:prstGeom>
            <a:noFill/>
          </p:spPr>
          <p:txBody>
            <a:bodyPr wrap="square" rtlCol="0">
              <a:spAutoFit/>
            </a:bodyPr>
            <a:lstStyle/>
            <a:p>
              <a:pPr algn="ctr"/>
              <a:r>
                <a:rPr lang="en-US" sz="1400" b="1" dirty="0">
                  <a:solidFill>
                    <a:schemeClr val="bg1"/>
                  </a:solidFill>
                  <a:latin typeface="Khmer UI" panose="020B0502040204020203" pitchFamily="34" charset="0"/>
                  <a:cs typeface="Khmer UI" panose="020B0502040204020203" pitchFamily="34" charset="0"/>
                </a:rPr>
                <a:t> Haven for Hope $4.5 M</a:t>
              </a:r>
            </a:p>
          </p:txBody>
        </p:sp>
        <p:sp>
          <p:nvSpPr>
            <p:cNvPr id="32" name="TextBox 31">
              <a:extLst>
                <a:ext uri="{FF2B5EF4-FFF2-40B4-BE49-F238E27FC236}">
                  <a16:creationId xmlns:a16="http://schemas.microsoft.com/office/drawing/2014/main" xmlns="" id="{C6BDD07E-8647-44E1-B054-A1F671BBAEF1}"/>
                </a:ext>
              </a:extLst>
            </p:cNvPr>
            <p:cNvSpPr txBox="1"/>
            <p:nvPr/>
          </p:nvSpPr>
          <p:spPr>
            <a:xfrm>
              <a:off x="6924676" y="3797696"/>
              <a:ext cx="1432261" cy="690227"/>
            </a:xfrm>
            <a:prstGeom prst="rect">
              <a:avLst/>
            </a:prstGeom>
            <a:noFill/>
          </p:spPr>
          <p:txBody>
            <a:bodyPr wrap="square" rtlCol="0">
              <a:spAutoFit/>
            </a:bodyPr>
            <a:lstStyle/>
            <a:p>
              <a:pPr algn="ctr"/>
              <a:r>
                <a:rPr lang="en-US" sz="1400" b="1" dirty="0">
                  <a:solidFill>
                    <a:schemeClr val="bg1"/>
                  </a:solidFill>
                  <a:latin typeface="Khmer UI" panose="020B0502040204020203" pitchFamily="34" charset="0"/>
                  <a:cs typeface="Khmer UI" panose="020B0502040204020203" pitchFamily="34" charset="0"/>
                </a:rPr>
                <a:t> Haven for Hope Partners $3.2 M</a:t>
              </a:r>
            </a:p>
          </p:txBody>
        </p:sp>
        <p:sp>
          <p:nvSpPr>
            <p:cNvPr id="34" name="TextBox 33">
              <a:extLst>
                <a:ext uri="{FF2B5EF4-FFF2-40B4-BE49-F238E27FC236}">
                  <a16:creationId xmlns:a16="http://schemas.microsoft.com/office/drawing/2014/main" xmlns="" id="{F3D0BE08-1A6C-41B1-AA76-4CC1C401C6D7}"/>
                </a:ext>
              </a:extLst>
            </p:cNvPr>
            <p:cNvSpPr txBox="1"/>
            <p:nvPr/>
          </p:nvSpPr>
          <p:spPr>
            <a:xfrm>
              <a:off x="5677235" y="2849935"/>
              <a:ext cx="1016000" cy="738664"/>
            </a:xfrm>
            <a:prstGeom prst="rect">
              <a:avLst/>
            </a:prstGeom>
            <a:noFill/>
          </p:spPr>
          <p:txBody>
            <a:bodyPr wrap="square" rtlCol="0">
              <a:spAutoFit/>
            </a:bodyPr>
            <a:lstStyle/>
            <a:p>
              <a:pPr algn="ctr"/>
              <a:r>
                <a:rPr lang="en-US" sz="1400" b="1" dirty="0">
                  <a:solidFill>
                    <a:schemeClr val="bg1"/>
                  </a:solidFill>
                  <a:latin typeface="Khmer UI" panose="020B0502040204020203" pitchFamily="34" charset="0"/>
                  <a:cs typeface="Khmer UI" panose="020B0502040204020203" pitchFamily="34" charset="0"/>
                </a:rPr>
                <a:t>Other</a:t>
              </a:r>
            </a:p>
            <a:p>
              <a:pPr algn="ctr"/>
              <a:r>
                <a:rPr lang="en-US" sz="1400" b="1" dirty="0">
                  <a:solidFill>
                    <a:schemeClr val="bg1"/>
                  </a:solidFill>
                  <a:latin typeface="Khmer UI" panose="020B0502040204020203" pitchFamily="34" charset="0"/>
                  <a:cs typeface="Khmer UI" panose="020B0502040204020203" pitchFamily="34" charset="0"/>
                </a:rPr>
                <a:t>Providers</a:t>
              </a:r>
            </a:p>
            <a:p>
              <a:pPr algn="ctr"/>
              <a:r>
                <a:rPr lang="en-US" sz="1400" b="1" dirty="0">
                  <a:solidFill>
                    <a:schemeClr val="bg1"/>
                  </a:solidFill>
                  <a:latin typeface="Khmer UI" panose="020B0502040204020203" pitchFamily="34" charset="0"/>
                  <a:cs typeface="Khmer UI" panose="020B0502040204020203" pitchFamily="34" charset="0"/>
                </a:rPr>
                <a:t>$2.1 M</a:t>
              </a:r>
            </a:p>
          </p:txBody>
        </p:sp>
        <p:sp>
          <p:nvSpPr>
            <p:cNvPr id="35" name="TextBox 34">
              <a:extLst>
                <a:ext uri="{FF2B5EF4-FFF2-40B4-BE49-F238E27FC236}">
                  <a16:creationId xmlns:a16="http://schemas.microsoft.com/office/drawing/2014/main" xmlns="" id="{48A01EBC-6AB3-4238-99C4-E92A91CBD168}"/>
                </a:ext>
              </a:extLst>
            </p:cNvPr>
            <p:cNvSpPr txBox="1"/>
            <p:nvPr/>
          </p:nvSpPr>
          <p:spPr>
            <a:xfrm>
              <a:off x="4972050" y="3763531"/>
              <a:ext cx="990600" cy="954107"/>
            </a:xfrm>
            <a:prstGeom prst="rect">
              <a:avLst/>
            </a:prstGeom>
            <a:noFill/>
          </p:spPr>
          <p:txBody>
            <a:bodyPr wrap="square" rtlCol="0">
              <a:spAutoFit/>
            </a:bodyPr>
            <a:lstStyle/>
            <a:p>
              <a:pPr algn="ctr"/>
              <a:r>
                <a:rPr lang="en-US" sz="1400" b="1" dirty="0">
                  <a:solidFill>
                    <a:schemeClr val="bg1"/>
                  </a:solidFill>
                  <a:latin typeface="Khmer UI" panose="020B0502040204020203" pitchFamily="34" charset="0"/>
                  <a:cs typeface="Khmer UI" panose="020B0502040204020203" pitchFamily="34" charset="0"/>
                </a:rPr>
                <a:t>Dept. of Human Services</a:t>
              </a:r>
            </a:p>
            <a:p>
              <a:pPr algn="ctr"/>
              <a:r>
                <a:rPr lang="en-US" sz="1400" b="1" dirty="0">
                  <a:solidFill>
                    <a:schemeClr val="bg1"/>
                  </a:solidFill>
                  <a:latin typeface="Khmer UI" panose="020B0502040204020203" pitchFamily="34" charset="0"/>
                  <a:cs typeface="Khmer UI" panose="020B0502040204020203" pitchFamily="34" charset="0"/>
                </a:rPr>
                <a:t>$0.4 M</a:t>
              </a:r>
            </a:p>
          </p:txBody>
        </p:sp>
      </p:grpSp>
      <p:sp>
        <p:nvSpPr>
          <p:cNvPr id="36" name="TextBox 35">
            <a:extLst>
              <a:ext uri="{FF2B5EF4-FFF2-40B4-BE49-F238E27FC236}">
                <a16:creationId xmlns:a16="http://schemas.microsoft.com/office/drawing/2014/main" xmlns="" id="{D9668B83-D348-4EF1-A644-1698708EC795}"/>
              </a:ext>
            </a:extLst>
          </p:cNvPr>
          <p:cNvSpPr txBox="1"/>
          <p:nvPr/>
        </p:nvSpPr>
        <p:spPr>
          <a:xfrm>
            <a:off x="203183" y="1668868"/>
            <a:ext cx="4919380" cy="4891420"/>
          </a:xfrm>
          <a:prstGeom prst="rect">
            <a:avLst/>
          </a:prstGeom>
          <a:solidFill>
            <a:schemeClr val="accent5">
              <a:lumMod val="75000"/>
            </a:schemeClr>
          </a:solidFill>
        </p:spPr>
        <p:txBody>
          <a:bodyPr wrap="square" rtlCol="0" anchor="ctr">
            <a:noAutofit/>
          </a:bodyPr>
          <a:lstStyle/>
          <a:p>
            <a:pPr marL="569913" indent="-569913">
              <a:spcBef>
                <a:spcPts val="0"/>
              </a:spcBef>
              <a:spcAft>
                <a:spcPts val="800"/>
              </a:spcAft>
              <a:buFont typeface="Wingdings" panose="05000000000000000000" pitchFamily="2" charset="2"/>
              <a:buChar char=""/>
            </a:pPr>
            <a:r>
              <a:rPr lang="en-US" sz="2000" b="1" dirty="0">
                <a:solidFill>
                  <a:schemeClr val="bg1"/>
                </a:solidFill>
                <a:latin typeface="Khmer UI" panose="020B0502040204020203" pitchFamily="34" charset="0"/>
                <a:cs typeface="Khmer UI" panose="020B0502040204020203" pitchFamily="34" charset="0"/>
              </a:rPr>
              <a:t>Homeless Prevention</a:t>
            </a:r>
          </a:p>
          <a:p>
            <a:pPr marL="569913" indent="-569913">
              <a:spcBef>
                <a:spcPts val="0"/>
              </a:spcBef>
              <a:spcAft>
                <a:spcPts val="800"/>
              </a:spcAft>
              <a:buFont typeface="Wingdings" panose="05000000000000000000" pitchFamily="2" charset="2"/>
              <a:buChar char=""/>
            </a:pPr>
            <a:r>
              <a:rPr lang="en-US" sz="2000" b="1" dirty="0">
                <a:solidFill>
                  <a:schemeClr val="bg1"/>
                </a:solidFill>
                <a:latin typeface="Khmer UI" panose="020B0502040204020203" pitchFamily="34" charset="0"/>
                <a:cs typeface="Khmer UI" panose="020B0502040204020203" pitchFamily="34" charset="0"/>
              </a:rPr>
              <a:t>Domestic Violence Services</a:t>
            </a:r>
          </a:p>
          <a:p>
            <a:pPr marL="569913" indent="-569913">
              <a:spcBef>
                <a:spcPts val="0"/>
              </a:spcBef>
              <a:spcAft>
                <a:spcPts val="800"/>
              </a:spcAft>
              <a:buFont typeface="Wingdings" panose="05000000000000000000" pitchFamily="2" charset="2"/>
              <a:buChar char=""/>
            </a:pPr>
            <a:r>
              <a:rPr lang="en-US" sz="2000" b="1" dirty="0">
                <a:solidFill>
                  <a:schemeClr val="bg1"/>
                </a:solidFill>
                <a:latin typeface="Khmer UI" panose="020B0502040204020203" pitchFamily="34" charset="0"/>
                <a:cs typeface="Khmer UI" panose="020B0502040204020203" pitchFamily="34" charset="0"/>
              </a:rPr>
              <a:t>Emergency Shelter</a:t>
            </a:r>
          </a:p>
          <a:p>
            <a:pPr marL="569913" indent="-569913">
              <a:spcBef>
                <a:spcPts val="0"/>
              </a:spcBef>
              <a:spcAft>
                <a:spcPts val="800"/>
              </a:spcAft>
              <a:buFont typeface="Wingdings" panose="05000000000000000000" pitchFamily="2" charset="2"/>
              <a:buChar char=""/>
            </a:pPr>
            <a:r>
              <a:rPr lang="en-US" sz="2000" b="1" dirty="0">
                <a:solidFill>
                  <a:schemeClr val="bg1"/>
                </a:solidFill>
                <a:latin typeface="Khmer UI" panose="020B0502040204020203" pitchFamily="34" charset="0"/>
                <a:cs typeface="Khmer UI" panose="020B0502040204020203" pitchFamily="34" charset="0"/>
              </a:rPr>
              <a:t>Mental Health and Substance Use Services</a:t>
            </a:r>
          </a:p>
          <a:p>
            <a:pPr marL="569913" indent="-569913">
              <a:spcBef>
                <a:spcPts val="0"/>
              </a:spcBef>
              <a:spcAft>
                <a:spcPts val="800"/>
              </a:spcAft>
              <a:buFont typeface="Wingdings" panose="05000000000000000000" pitchFamily="2" charset="2"/>
              <a:buChar char=""/>
            </a:pPr>
            <a:r>
              <a:rPr lang="en-US" sz="2000" b="1" dirty="0">
                <a:solidFill>
                  <a:schemeClr val="bg1"/>
                </a:solidFill>
                <a:latin typeface="Khmer UI" panose="020B0502040204020203" pitchFamily="34" charset="0"/>
                <a:cs typeface="Khmer UI" panose="020B0502040204020203" pitchFamily="34" charset="0"/>
              </a:rPr>
              <a:t>Coordinated Homeless Encampment Outreach</a:t>
            </a:r>
          </a:p>
          <a:p>
            <a:pPr marL="569913" indent="-569913">
              <a:spcBef>
                <a:spcPts val="0"/>
              </a:spcBef>
              <a:spcAft>
                <a:spcPts val="800"/>
              </a:spcAft>
              <a:buFont typeface="Wingdings" panose="05000000000000000000" pitchFamily="2" charset="2"/>
              <a:buChar char=""/>
            </a:pPr>
            <a:r>
              <a:rPr lang="en-US" sz="2000" b="1" dirty="0">
                <a:solidFill>
                  <a:schemeClr val="bg1"/>
                </a:solidFill>
                <a:latin typeface="Khmer UI" panose="020B0502040204020203" pitchFamily="34" charset="0"/>
                <a:cs typeface="Khmer UI" panose="020B0502040204020203" pitchFamily="34" charset="0"/>
              </a:rPr>
              <a:t>Permanent Supportive Housing</a:t>
            </a:r>
          </a:p>
          <a:p>
            <a:pPr marL="569913" indent="-569913">
              <a:spcBef>
                <a:spcPts val="0"/>
              </a:spcBef>
              <a:spcAft>
                <a:spcPts val="800"/>
              </a:spcAft>
              <a:buFont typeface="Wingdings" panose="05000000000000000000" pitchFamily="2" charset="2"/>
              <a:buChar char=""/>
            </a:pPr>
            <a:r>
              <a:rPr lang="en-US" sz="2000" b="1" dirty="0">
                <a:solidFill>
                  <a:schemeClr val="bg1"/>
                </a:solidFill>
                <a:latin typeface="Khmer UI" panose="020B0502040204020203" pitchFamily="34" charset="0"/>
                <a:cs typeface="Khmer UI" panose="020B0502040204020203" pitchFamily="34" charset="0"/>
              </a:rPr>
              <a:t>Housing Opportunities for People with Aids (HOPWA) Resources</a:t>
            </a:r>
          </a:p>
          <a:p>
            <a:pPr marL="569913" indent="-569913">
              <a:spcBef>
                <a:spcPts val="0"/>
              </a:spcBef>
              <a:spcAft>
                <a:spcPts val="800"/>
              </a:spcAft>
              <a:buFont typeface="Wingdings" panose="05000000000000000000" pitchFamily="2" charset="2"/>
              <a:buChar char=""/>
            </a:pPr>
            <a:r>
              <a:rPr lang="en-US" sz="2000" b="1" dirty="0">
                <a:solidFill>
                  <a:schemeClr val="bg1"/>
                </a:solidFill>
                <a:latin typeface="Khmer UI" panose="020B0502040204020203" pitchFamily="34" charset="0"/>
                <a:cs typeface="Khmer UI" panose="020B0502040204020203" pitchFamily="34" charset="0"/>
              </a:rPr>
              <a:t>Outreach and Navigators</a:t>
            </a:r>
          </a:p>
        </p:txBody>
      </p:sp>
      <p:sp>
        <p:nvSpPr>
          <p:cNvPr id="38" name="Rectangle 37">
            <a:extLst>
              <a:ext uri="{FF2B5EF4-FFF2-40B4-BE49-F238E27FC236}">
                <a16:creationId xmlns:a16="http://schemas.microsoft.com/office/drawing/2014/main" xmlns="" id="{DF41A114-A970-484D-85E8-0FB50587A23A}"/>
              </a:ext>
            </a:extLst>
          </p:cNvPr>
          <p:cNvSpPr/>
          <p:nvPr/>
        </p:nvSpPr>
        <p:spPr>
          <a:xfrm>
            <a:off x="6528078" y="1798352"/>
            <a:ext cx="5105400" cy="400110"/>
          </a:xfrm>
          <a:prstGeom prst="rect">
            <a:avLst/>
          </a:prstGeom>
        </p:spPr>
        <p:txBody>
          <a:bodyPr wrap="square">
            <a:spAutoFit/>
          </a:bodyPr>
          <a:lstStyle/>
          <a:p>
            <a:pPr marL="12700" algn="ctr">
              <a:spcBef>
                <a:spcPts val="105"/>
              </a:spcBef>
            </a:pPr>
            <a:r>
              <a:rPr lang="en-US" sz="2000" b="1" spc="-65" dirty="0">
                <a:solidFill>
                  <a:schemeClr val="accent4">
                    <a:lumMod val="20000"/>
                    <a:lumOff val="80000"/>
                  </a:schemeClr>
                </a:solidFill>
                <a:latin typeface="Khmer UI" panose="020B0502040204020203" pitchFamily="34" charset="0"/>
                <a:cs typeface="Khmer UI" panose="020B0502040204020203" pitchFamily="34" charset="0"/>
              </a:rPr>
              <a:t>Total DHS Homeless </a:t>
            </a:r>
            <a:r>
              <a:rPr lang="en-US" sz="2000" b="1" spc="-20" dirty="0">
                <a:solidFill>
                  <a:schemeClr val="accent4">
                    <a:lumMod val="20000"/>
                    <a:lumOff val="80000"/>
                  </a:schemeClr>
                </a:solidFill>
                <a:latin typeface="Khmer UI" panose="020B0502040204020203" pitchFamily="34" charset="0"/>
                <a:cs typeface="Khmer UI" panose="020B0502040204020203" pitchFamily="34" charset="0"/>
              </a:rPr>
              <a:t>Investment:</a:t>
            </a:r>
            <a:r>
              <a:rPr lang="en-US" sz="2000" b="1" spc="65" dirty="0">
                <a:solidFill>
                  <a:schemeClr val="accent4">
                    <a:lumMod val="20000"/>
                    <a:lumOff val="80000"/>
                  </a:schemeClr>
                </a:solidFill>
                <a:latin typeface="Khmer UI" panose="020B0502040204020203" pitchFamily="34" charset="0"/>
                <a:cs typeface="Khmer UI" panose="020B0502040204020203" pitchFamily="34" charset="0"/>
              </a:rPr>
              <a:t> </a:t>
            </a:r>
            <a:r>
              <a:rPr lang="en-US" sz="2000" b="1" spc="-10" dirty="0">
                <a:solidFill>
                  <a:schemeClr val="accent4">
                    <a:lumMod val="20000"/>
                    <a:lumOff val="80000"/>
                  </a:schemeClr>
                </a:solidFill>
                <a:latin typeface="Khmer UI" panose="020B0502040204020203" pitchFamily="34" charset="0"/>
                <a:cs typeface="Khmer UI" panose="020B0502040204020203" pitchFamily="34" charset="0"/>
              </a:rPr>
              <a:t>$10.2 M</a:t>
            </a:r>
            <a:endParaRPr lang="en-US" sz="2000" b="1" dirty="0">
              <a:solidFill>
                <a:schemeClr val="accent4">
                  <a:lumMod val="20000"/>
                  <a:lumOff val="80000"/>
                </a:schemeClr>
              </a:solidFill>
              <a:latin typeface="Khmer UI" panose="020B0502040204020203" pitchFamily="34" charset="0"/>
              <a:cs typeface="Khmer UI" panose="020B0502040204020203" pitchFamily="34" charset="0"/>
            </a:endParaRPr>
          </a:p>
        </p:txBody>
      </p:sp>
      <p:pic>
        <p:nvPicPr>
          <p:cNvPr id="39" name="Picture 38" descr="DHS.png">
            <a:extLst>
              <a:ext uri="{FF2B5EF4-FFF2-40B4-BE49-F238E27FC236}">
                <a16:creationId xmlns:a16="http://schemas.microsoft.com/office/drawing/2014/main" xmlns="" id="{CA61D71B-653F-489C-BD28-2F877B7BF77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0228" y="46318"/>
            <a:ext cx="1036553" cy="1045692"/>
          </a:xfrm>
          <a:prstGeom prst="rect">
            <a:avLst/>
          </a:prstGeom>
        </p:spPr>
      </p:pic>
    </p:spTree>
    <p:extLst>
      <p:ext uri="{BB962C8B-B14F-4D97-AF65-F5344CB8AC3E}">
        <p14:creationId xmlns:p14="http://schemas.microsoft.com/office/powerpoint/2010/main" val="3439430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9DB7BFF-8F46-46DD-BAA3-10FF22FEEB8A}"/>
              </a:ext>
            </a:extLst>
          </p:cNvPr>
          <p:cNvSpPr txBox="1"/>
          <p:nvPr/>
        </p:nvSpPr>
        <p:spPr>
          <a:xfrm>
            <a:off x="185386" y="733957"/>
            <a:ext cx="7911045" cy="1107996"/>
          </a:xfrm>
          <a:prstGeom prst="rect">
            <a:avLst/>
          </a:prstGeom>
          <a:noFill/>
        </p:spPr>
        <p:txBody>
          <a:bodyPr wrap="square" rtlCol="0">
            <a:spAutoFit/>
          </a:bodyPr>
          <a:lstStyle/>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Haven for Hope</a:t>
            </a:r>
          </a:p>
        </p:txBody>
      </p: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7" name="Content Placeholder 6">
            <a:extLst>
              <a:ext uri="{FF2B5EF4-FFF2-40B4-BE49-F238E27FC236}">
                <a16:creationId xmlns:a16="http://schemas.microsoft.com/office/drawing/2014/main" xmlns="" id="{C1CE3627-F36F-4163-A858-093D3AF087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7872" y="263981"/>
            <a:ext cx="698512" cy="698512"/>
          </a:xfrm>
          <a:prstGeom prst="rect">
            <a:avLst/>
          </a:prstGeom>
        </p:spPr>
      </p:pic>
      <p:pic>
        <p:nvPicPr>
          <p:cNvPr id="29" name="Picture 2" descr="Related image">
            <a:extLst>
              <a:ext uri="{FF2B5EF4-FFF2-40B4-BE49-F238E27FC236}">
                <a16:creationId xmlns:a16="http://schemas.microsoft.com/office/drawing/2014/main" xmlns="" id="{6CEF27CD-E9DF-4C90-866B-AA00271A83B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7887" y="1792469"/>
            <a:ext cx="6862044" cy="42672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mage result for haven for hope">
            <a:extLst>
              <a:ext uri="{FF2B5EF4-FFF2-40B4-BE49-F238E27FC236}">
                <a16:creationId xmlns:a16="http://schemas.microsoft.com/office/drawing/2014/main" xmlns="" id="{075815C2-EDA5-4015-9066-257B8219464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560" y="5792801"/>
            <a:ext cx="6708860" cy="98423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xmlns="" id="{A32274DF-1B3C-470D-82A4-B93C6C7AFE6A}"/>
              </a:ext>
            </a:extLst>
          </p:cNvPr>
          <p:cNvSpPr>
            <a:spLocks noGrp="1"/>
          </p:cNvSpPr>
          <p:nvPr>
            <p:ph idx="1"/>
          </p:nvPr>
        </p:nvSpPr>
        <p:spPr>
          <a:xfrm>
            <a:off x="7076256" y="171450"/>
            <a:ext cx="4995243" cy="6755203"/>
          </a:xfrm>
        </p:spPr>
        <p:txBody>
          <a:bodyPr>
            <a:normAutofit fontScale="85000" lnSpcReduction="20000"/>
          </a:bodyPr>
          <a:lstStyle/>
          <a:p>
            <a:r>
              <a:rPr lang="en-US" dirty="0">
                <a:solidFill>
                  <a:schemeClr val="bg1"/>
                </a:solidFill>
              </a:rPr>
              <a:t>The transformation campus includes several levels of shelter for men, women, and families along with supportive services.</a:t>
            </a:r>
          </a:p>
          <a:p>
            <a:pPr marL="0" indent="0">
              <a:buNone/>
            </a:pPr>
            <a:endParaRPr lang="en-US" sz="1600" dirty="0">
              <a:solidFill>
                <a:schemeClr val="bg1"/>
              </a:solidFill>
            </a:endParaRPr>
          </a:p>
          <a:p>
            <a:r>
              <a:rPr lang="en-US" dirty="0">
                <a:solidFill>
                  <a:schemeClr val="bg1"/>
                </a:solidFill>
              </a:rPr>
              <a:t>Total 949 Beds</a:t>
            </a:r>
          </a:p>
          <a:p>
            <a:pPr marL="0" indent="0">
              <a:buNone/>
            </a:pPr>
            <a:endParaRPr lang="en-US" sz="1400" dirty="0">
              <a:solidFill>
                <a:schemeClr val="bg1"/>
              </a:solidFill>
            </a:endParaRPr>
          </a:p>
          <a:p>
            <a:r>
              <a:rPr lang="en-US" dirty="0">
                <a:solidFill>
                  <a:schemeClr val="bg1"/>
                </a:solidFill>
              </a:rPr>
              <a:t>Approximately 143 Community Partners Organizations</a:t>
            </a:r>
          </a:p>
          <a:p>
            <a:pPr marL="0" indent="0">
              <a:buNone/>
            </a:pPr>
            <a:endParaRPr lang="en-US" sz="1600" dirty="0">
              <a:solidFill>
                <a:schemeClr val="bg1"/>
              </a:solidFill>
            </a:endParaRPr>
          </a:p>
          <a:p>
            <a:r>
              <a:rPr lang="en-US" dirty="0">
                <a:solidFill>
                  <a:schemeClr val="bg1"/>
                </a:solidFill>
              </a:rPr>
              <a:t>The campus includes detox, in-patient rehabilitation, and mental health and substance use residential and out-patient services.</a:t>
            </a:r>
          </a:p>
          <a:p>
            <a:pPr marL="0" indent="0">
              <a:buNone/>
            </a:pPr>
            <a:endParaRPr lang="en-US" sz="2200" dirty="0">
              <a:solidFill>
                <a:schemeClr val="bg1"/>
              </a:solidFill>
            </a:endParaRPr>
          </a:p>
          <a:p>
            <a:r>
              <a:rPr lang="en-US" dirty="0">
                <a:solidFill>
                  <a:schemeClr val="bg1"/>
                </a:solidFill>
              </a:rPr>
              <a:t>Courtyard - safe-sleeping environment, basic needs, case management, and mental health services. </a:t>
            </a:r>
          </a:p>
          <a:p>
            <a:pPr lvl="1"/>
            <a:r>
              <a:rPr lang="en-US" sz="2600" dirty="0">
                <a:solidFill>
                  <a:schemeClr val="bg1"/>
                </a:solidFill>
              </a:rPr>
              <a:t>Direct Referral Program (DRP) - low barrier emergency shelter beds with supportive services</a:t>
            </a:r>
          </a:p>
        </p:txBody>
      </p:sp>
      <p:pic>
        <p:nvPicPr>
          <p:cNvPr id="28" name="Picture 27" descr="DHS.png">
            <a:extLst>
              <a:ext uri="{FF2B5EF4-FFF2-40B4-BE49-F238E27FC236}">
                <a16:creationId xmlns:a16="http://schemas.microsoft.com/office/drawing/2014/main" xmlns="" id="{AD27CBBC-019E-4FFB-8F74-BE7C6FEA683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139267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99439" y="972949"/>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967ACF80-83DF-42FB-A5B4-5B13D4DCBA0A}"/>
              </a:ext>
            </a:extLst>
          </p:cNvPr>
          <p:cNvSpPr txBox="1"/>
          <p:nvPr/>
        </p:nvSpPr>
        <p:spPr>
          <a:xfrm>
            <a:off x="337216" y="963993"/>
            <a:ext cx="11631871" cy="646331"/>
          </a:xfrm>
          <a:prstGeom prst="rect">
            <a:avLst/>
          </a:prstGeom>
          <a:noFill/>
        </p:spPr>
        <p:txBody>
          <a:bodyPr wrap="square" rtlCol="0">
            <a:spAutoFit/>
          </a:bodyPr>
          <a:lstStyle/>
          <a:p>
            <a:r>
              <a:rPr lang="en-US" sz="3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Mental Health and Substance Use Investments</a:t>
            </a:r>
          </a:p>
        </p:txBody>
      </p:sp>
      <p:pic>
        <p:nvPicPr>
          <p:cNvPr id="28" name="Content Placeholder 6">
            <a:extLst>
              <a:ext uri="{FF2B5EF4-FFF2-40B4-BE49-F238E27FC236}">
                <a16:creationId xmlns:a16="http://schemas.microsoft.com/office/drawing/2014/main" xmlns="" id="{B1827E17-1735-4E1B-99E9-463BB10E7C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7872" y="263981"/>
            <a:ext cx="698512" cy="698512"/>
          </a:xfrm>
          <a:prstGeom prst="rect">
            <a:avLst/>
          </a:prstGeom>
        </p:spPr>
      </p:pic>
      <p:pic>
        <p:nvPicPr>
          <p:cNvPr id="29" name="Picture 3" descr="K:\PHOTOS\HOMELESS SERVICES COORDINATION DIVISION\PHOTOS - HOMELESS\STOCK-FILE - CAMPUS AMENITIES &amp; SERVICES @ HAVEN FOR HOPE\EDITED\H4H_CAMPUS_STOCK_053.jpg">
            <a:extLst>
              <a:ext uri="{FF2B5EF4-FFF2-40B4-BE49-F238E27FC236}">
                <a16:creationId xmlns:a16="http://schemas.microsoft.com/office/drawing/2014/main" xmlns="" id="{4F3EA48B-813F-4BF6-ADB4-10FA5915E833}"/>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rcRect/>
          <a:stretch/>
        </p:blipFill>
        <p:spPr bwMode="auto">
          <a:xfrm>
            <a:off x="-23949" y="1813042"/>
            <a:ext cx="3201805" cy="416472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xmlns="" id="{BE32222D-31CB-4C68-BBAE-72A2A12ACE75}"/>
              </a:ext>
            </a:extLst>
          </p:cNvPr>
          <p:cNvSpPr/>
          <p:nvPr/>
        </p:nvSpPr>
        <p:spPr>
          <a:xfrm>
            <a:off x="-97140" y="1784412"/>
            <a:ext cx="3279279" cy="4326624"/>
          </a:xfrm>
          <a:prstGeom prst="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2600"/>
              </a:lnSpc>
            </a:pPr>
            <a:endParaRPr lang="en-US" sz="2400" b="1" dirty="0">
              <a:solidFill>
                <a:prstClr val="white"/>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a:p>
            <a:pPr algn="ctr">
              <a:lnSpc>
                <a:spcPts val="2600"/>
              </a:lnSpc>
            </a:pPr>
            <a:endParaRPr lang="en-US" sz="2400" b="1" dirty="0">
              <a:solidFill>
                <a:prstClr val="white"/>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a:p>
            <a:pPr algn="ctr">
              <a:lnSpc>
                <a:spcPts val="2600"/>
              </a:lnSpc>
            </a:pPr>
            <a:endParaRPr lang="en-US" sz="2400" b="1" dirty="0">
              <a:solidFill>
                <a:prstClr val="white"/>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a:p>
            <a:pPr algn="ctr">
              <a:lnSpc>
                <a:spcPts val="2600"/>
              </a:lnSpc>
            </a:pPr>
            <a:endParaRPr lang="en-US" sz="1600" b="1" dirty="0">
              <a:solidFill>
                <a:prstClr val="white"/>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p:txBody>
      </p:sp>
      <p:sp>
        <p:nvSpPr>
          <p:cNvPr id="6" name="TextBox 5">
            <a:extLst>
              <a:ext uri="{FF2B5EF4-FFF2-40B4-BE49-F238E27FC236}">
                <a16:creationId xmlns:a16="http://schemas.microsoft.com/office/drawing/2014/main" xmlns="" id="{30CEDB73-7E53-428C-BFDB-D99B6A798A8B}"/>
              </a:ext>
            </a:extLst>
          </p:cNvPr>
          <p:cNvSpPr txBox="1"/>
          <p:nvPr/>
        </p:nvSpPr>
        <p:spPr>
          <a:xfrm>
            <a:off x="3166922" y="1651943"/>
            <a:ext cx="9044128" cy="5201424"/>
          </a:xfrm>
          <a:prstGeom prst="rect">
            <a:avLst/>
          </a:prstGeom>
          <a:noFill/>
        </p:spPr>
        <p:txBody>
          <a:bodyPr wrap="square" rtlCol="0">
            <a:spAutoFit/>
          </a:bodyPr>
          <a:lstStyle/>
          <a:p>
            <a:pPr marL="285750" indent="-285750">
              <a:buFont typeface="Arial" panose="020B0604020202020204" pitchFamily="34" charset="0"/>
              <a:buChar char="•"/>
            </a:pPr>
            <a:r>
              <a:rPr lang="en-US" sz="2800" b="1" u="sng" dirty="0">
                <a:solidFill>
                  <a:schemeClr val="bg1"/>
                </a:solidFill>
              </a:rPr>
              <a:t>Mental Health and Substance Use Residential Treatment:</a:t>
            </a:r>
          </a:p>
          <a:p>
            <a:pPr marL="742950" lvl="1" indent="-285750">
              <a:buFont typeface="Arial" panose="020B0604020202020204" pitchFamily="34" charset="0"/>
              <a:buChar char="•"/>
            </a:pPr>
            <a:r>
              <a:rPr lang="en-US" sz="2400" dirty="0">
                <a:solidFill>
                  <a:schemeClr val="bg1"/>
                </a:solidFill>
              </a:rPr>
              <a:t>Integrated Treatment Program is located on the Haven for Hope Transformational Campus to provide MH and SUD services to homeless individuals.</a:t>
            </a:r>
          </a:p>
          <a:p>
            <a:pPr lvl="1"/>
            <a:endParaRPr lang="en-US" dirty="0">
              <a:solidFill>
                <a:schemeClr val="bg1"/>
              </a:solidFill>
            </a:endParaRPr>
          </a:p>
          <a:p>
            <a:pPr marL="285750" indent="-285750">
              <a:buFont typeface="Arial" panose="020B0604020202020204" pitchFamily="34" charset="0"/>
              <a:buChar char="•"/>
            </a:pPr>
            <a:r>
              <a:rPr lang="en-US" sz="2800" b="1" u="sng" dirty="0">
                <a:solidFill>
                  <a:schemeClr val="bg1"/>
                </a:solidFill>
              </a:rPr>
              <a:t>Center for Health Care Services Restoration Center:</a:t>
            </a:r>
          </a:p>
          <a:p>
            <a:pPr marL="742950" lvl="1" indent="-285750">
              <a:buFont typeface="Arial" panose="020B0604020202020204" pitchFamily="34" charset="0"/>
              <a:buChar char="•"/>
            </a:pPr>
            <a:r>
              <a:rPr lang="en-US" sz="2400" dirty="0">
                <a:solidFill>
                  <a:schemeClr val="bg1"/>
                </a:solidFill>
              </a:rPr>
              <a:t>Sobering Program- targets Public Intoxicants brought by law enforcement or Haven for Hope Security in an effort to divert entrance to the legal system.</a:t>
            </a:r>
          </a:p>
          <a:p>
            <a:pPr marL="742950" lvl="1" indent="-285750">
              <a:buFont typeface="Arial" panose="020B0604020202020204" pitchFamily="34" charset="0"/>
              <a:buChar char="•"/>
            </a:pPr>
            <a:r>
              <a:rPr lang="en-US" sz="2400" dirty="0">
                <a:solidFill>
                  <a:schemeClr val="bg1"/>
                </a:solidFill>
              </a:rPr>
              <a:t>As of FY18 Q3- 3,497 public intoxicants were diverted from the Magistrate.</a:t>
            </a:r>
          </a:p>
          <a:p>
            <a:pPr lvl="1"/>
            <a:endParaRPr lang="en-US" sz="1400" b="1" dirty="0"/>
          </a:p>
          <a:p>
            <a:pPr marL="285750" indent="-285750">
              <a:buFont typeface="Arial" panose="020B0604020202020204" pitchFamily="34" charset="0"/>
              <a:buChar char="•"/>
            </a:pPr>
            <a:r>
              <a:rPr lang="en-US" sz="2800" b="1" u="sng" dirty="0">
                <a:solidFill>
                  <a:schemeClr val="bg1"/>
                </a:solidFill>
                <a:latin typeface="Calibri" panose="020F0502020204030204" pitchFamily="34" charset="0"/>
                <a:cs typeface="Calibri" panose="020F0502020204030204" pitchFamily="34" charset="0"/>
              </a:rPr>
              <a:t>SAPD Mental Health Unit Clinician Support</a:t>
            </a:r>
            <a:endParaRPr lang="en-US" sz="3600" b="1" u="sng"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u="sng" dirty="0"/>
          </a:p>
        </p:txBody>
      </p:sp>
      <p:pic>
        <p:nvPicPr>
          <p:cNvPr id="52" name="Picture 2" descr="THE CENTER FOR HEALTH CARE SERVICES">
            <a:extLst>
              <a:ext uri="{FF2B5EF4-FFF2-40B4-BE49-F238E27FC236}">
                <a16:creationId xmlns:a16="http://schemas.microsoft.com/office/drawing/2014/main" xmlns="" id="{09A39555-19F8-410B-ADFC-66F93365799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139" y="1852400"/>
            <a:ext cx="2562720" cy="56938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K:\Misc38\PHOTOS\LOGOS\Haven for Hope\Haven for Hope HIGH RES.png">
            <a:extLst>
              <a:ext uri="{FF2B5EF4-FFF2-40B4-BE49-F238E27FC236}">
                <a16:creationId xmlns:a16="http://schemas.microsoft.com/office/drawing/2014/main" xmlns="" id="{CAEB557D-34C5-47E8-9A38-BE908964668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41" y="5395265"/>
            <a:ext cx="2590557" cy="67678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SAPD-Patch-web-S4.png">
            <a:extLst>
              <a:ext uri="{FF2B5EF4-FFF2-40B4-BE49-F238E27FC236}">
                <a16:creationId xmlns:a16="http://schemas.microsoft.com/office/drawing/2014/main" xmlns="" id="{C09F92C2-9F5C-485B-A789-BC5246D80C5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158010" y="5695690"/>
            <a:ext cx="1376362" cy="1089025"/>
          </a:xfrm>
          <a:prstGeom prst="rect">
            <a:avLst/>
          </a:prstGeom>
          <a:noFill/>
          <a:ln w="9525">
            <a:noFill/>
            <a:miter lim="800000"/>
            <a:headEnd/>
            <a:tailEnd/>
          </a:ln>
        </p:spPr>
      </p:pic>
      <p:pic>
        <p:nvPicPr>
          <p:cNvPr id="30" name="Picture 29" descr="DHS.png">
            <a:extLst>
              <a:ext uri="{FF2B5EF4-FFF2-40B4-BE49-F238E27FC236}">
                <a16:creationId xmlns:a16="http://schemas.microsoft.com/office/drawing/2014/main" xmlns="" id="{95E77B57-0C66-481E-B179-1A007F6B6CE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198168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9DB7BFF-8F46-46DD-BAA3-10FF22FEEB8A}"/>
              </a:ext>
            </a:extLst>
          </p:cNvPr>
          <p:cNvSpPr txBox="1"/>
          <p:nvPr/>
        </p:nvSpPr>
        <p:spPr>
          <a:xfrm>
            <a:off x="337216" y="1059529"/>
            <a:ext cx="10662880" cy="1323439"/>
          </a:xfrm>
          <a:prstGeom prst="rect">
            <a:avLst/>
          </a:prstGeom>
          <a:noFill/>
        </p:spPr>
        <p:txBody>
          <a:bodyPr wrap="square" rtlCol="0">
            <a:spAutoFit/>
          </a:bodyPr>
          <a:lstStyle/>
          <a:p>
            <a:r>
              <a:rPr lang="en-US" sz="40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SAPD and DHS Homeless Chronic Crisis Stabilization Initiative</a:t>
            </a:r>
          </a:p>
        </p:txBody>
      </p: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BC5605D6-9BAE-43A9-9375-3EBA5ACF7B49}"/>
              </a:ext>
            </a:extLst>
          </p:cNvPr>
          <p:cNvSpPr txBox="1"/>
          <p:nvPr/>
        </p:nvSpPr>
        <p:spPr>
          <a:xfrm>
            <a:off x="272579" y="2384507"/>
            <a:ext cx="11740362"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Improve quality of life.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Reduce the number of interactions between homeless individuals diagnosed with serious and persistent mental illness and the San Antonio Police Department.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Identify unmet needs and barriers in the community that contribute to an individual’s inability to engage and remain in mental health treatment and help prevent chronic homelessness.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Provide Support and education to individuals and family members to encourage compliance with Mental Health Treatment.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Facilitate compliance with recommended mental health treatment to reduce the number of involuntary commitments to behavioral health facilities, negative interactions with SAPD.</a:t>
            </a:r>
          </a:p>
          <a:p>
            <a:pPr marL="342900" indent="-342900">
              <a:buFont typeface="Arial" panose="020B0604020202020204" pitchFamily="34" charset="0"/>
              <a:buChar char="•"/>
            </a:pPr>
            <a:endParaRPr lang="en-US" sz="2000" dirty="0"/>
          </a:p>
        </p:txBody>
      </p:sp>
      <p:pic>
        <p:nvPicPr>
          <p:cNvPr id="28" name="Content Placeholder 6">
            <a:extLst>
              <a:ext uri="{FF2B5EF4-FFF2-40B4-BE49-F238E27FC236}">
                <a16:creationId xmlns:a16="http://schemas.microsoft.com/office/drawing/2014/main" xmlns="" id="{44DB7969-E25D-4E76-ACF3-B2134278EA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7872" y="263981"/>
            <a:ext cx="698512" cy="698512"/>
          </a:xfrm>
          <a:prstGeom prst="rect">
            <a:avLst/>
          </a:prstGeom>
        </p:spPr>
      </p:pic>
      <p:pic>
        <p:nvPicPr>
          <p:cNvPr id="29" name="Picture 28" descr="SAPD-Patch-web-S4.png">
            <a:extLst>
              <a:ext uri="{FF2B5EF4-FFF2-40B4-BE49-F238E27FC236}">
                <a16:creationId xmlns:a16="http://schemas.microsoft.com/office/drawing/2014/main" xmlns="" id="{ABEA3848-94B1-41BB-9531-85CE1D392ED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36579" y="153259"/>
            <a:ext cx="1376362" cy="1089025"/>
          </a:xfrm>
          <a:prstGeom prst="rect">
            <a:avLst/>
          </a:prstGeom>
          <a:noFill/>
          <a:ln w="9525">
            <a:noFill/>
            <a:miter lim="800000"/>
            <a:headEnd/>
            <a:tailEnd/>
          </a:ln>
        </p:spPr>
      </p:pic>
      <p:pic>
        <p:nvPicPr>
          <p:cNvPr id="30" name="Picture 29" descr="DHS.png">
            <a:extLst>
              <a:ext uri="{FF2B5EF4-FFF2-40B4-BE49-F238E27FC236}">
                <a16:creationId xmlns:a16="http://schemas.microsoft.com/office/drawing/2014/main" xmlns="" id="{69E25080-1ED6-455A-9E70-046AAA64179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412248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8" name="Content Placeholder 6">
            <a:extLst>
              <a:ext uri="{FF2B5EF4-FFF2-40B4-BE49-F238E27FC236}">
                <a16:creationId xmlns:a16="http://schemas.microsoft.com/office/drawing/2014/main" xmlns="" id="{B1827E17-1735-4E1B-99E9-463BB10E7C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7872" y="263981"/>
            <a:ext cx="698512" cy="698512"/>
          </a:xfrm>
          <a:prstGeom prst="rect">
            <a:avLst/>
          </a:prstGeom>
        </p:spPr>
      </p:pic>
      <p:sp>
        <p:nvSpPr>
          <p:cNvPr id="4" name="Title 3">
            <a:extLst>
              <a:ext uri="{FF2B5EF4-FFF2-40B4-BE49-F238E27FC236}">
                <a16:creationId xmlns:a16="http://schemas.microsoft.com/office/drawing/2014/main" xmlns="" id="{DDCDF278-7A16-44E6-B780-E7B5E6285B46}"/>
              </a:ext>
            </a:extLst>
          </p:cNvPr>
          <p:cNvSpPr>
            <a:spLocks noGrp="1"/>
          </p:cNvSpPr>
          <p:nvPr>
            <p:ph type="title"/>
          </p:nvPr>
        </p:nvSpPr>
        <p:spPr>
          <a:xfrm>
            <a:off x="820221" y="371000"/>
            <a:ext cx="11048999" cy="1261413"/>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latin typeface="Bahnschrift SemiBold" panose="020B0502040204020203" pitchFamily="34" charset="0"/>
              </a:rPr>
              <a:t>Coordinated Homeless Encampment Outreach</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dirty="0"/>
          </a:p>
        </p:txBody>
      </p:sp>
      <p:sp>
        <p:nvSpPr>
          <p:cNvPr id="30" name="Rounded Rectangle 4">
            <a:extLst>
              <a:ext uri="{FF2B5EF4-FFF2-40B4-BE49-F238E27FC236}">
                <a16:creationId xmlns:a16="http://schemas.microsoft.com/office/drawing/2014/main" xmlns="" id="{8A726568-2F59-42D8-A2FB-1BA902DD9B22}"/>
              </a:ext>
            </a:extLst>
          </p:cNvPr>
          <p:cNvSpPr/>
          <p:nvPr/>
        </p:nvSpPr>
        <p:spPr>
          <a:xfrm>
            <a:off x="3759200" y="4980189"/>
            <a:ext cx="8432800" cy="181928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grpSp>
        <p:nvGrpSpPr>
          <p:cNvPr id="31" name="Group 30">
            <a:extLst>
              <a:ext uri="{FF2B5EF4-FFF2-40B4-BE49-F238E27FC236}">
                <a16:creationId xmlns:a16="http://schemas.microsoft.com/office/drawing/2014/main" xmlns="" id="{9C6792FA-8F0F-41CD-8BC4-D94FEF773D12}"/>
              </a:ext>
            </a:extLst>
          </p:cNvPr>
          <p:cNvGrpSpPr/>
          <p:nvPr/>
        </p:nvGrpSpPr>
        <p:grpSpPr>
          <a:xfrm>
            <a:off x="7924799" y="1727941"/>
            <a:ext cx="3962400" cy="3118593"/>
            <a:chOff x="6668462" y="1365924"/>
            <a:chExt cx="3305239" cy="2783646"/>
          </a:xfrm>
        </p:grpSpPr>
        <p:sp>
          <p:nvSpPr>
            <p:cNvPr id="32" name="Freeform 26">
              <a:extLst>
                <a:ext uri="{FF2B5EF4-FFF2-40B4-BE49-F238E27FC236}">
                  <a16:creationId xmlns:a16="http://schemas.microsoft.com/office/drawing/2014/main" xmlns="" id="{E42B04DB-E4B4-48C1-A437-070365B33007}"/>
                </a:ext>
              </a:extLst>
            </p:cNvPr>
            <p:cNvSpPr/>
            <p:nvPr/>
          </p:nvSpPr>
          <p:spPr>
            <a:xfrm>
              <a:off x="6668462" y="1550091"/>
              <a:ext cx="3305239" cy="2599479"/>
            </a:xfrm>
            <a:prstGeom prst="roundRect">
              <a:avLst/>
            </a:prstGeom>
            <a:solidFill>
              <a:srgbClr val="E6F2F2">
                <a:alpha val="90000"/>
              </a:srgbClr>
            </a:solidFill>
            <a:ln>
              <a:solidFill>
                <a:schemeClr val="tx1">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4861" tIns="987569" rIns="244861" bIns="244863" numCol="1" spcCol="1270" anchor="b" anchorCtr="0">
              <a:noAutofit/>
            </a:bodyPr>
            <a:lstStyle/>
            <a:p>
              <a:pPr marL="457189" indent="-457189" defTabSz="1185304">
                <a:spcBef>
                  <a:spcPct val="0"/>
                </a:spcBef>
                <a:spcAft>
                  <a:spcPts val="1600"/>
                </a:spcAft>
                <a:buFont typeface="Wingdings" panose="05000000000000000000" pitchFamily="2" charset="2"/>
                <a:buChar char="ü"/>
              </a:pPr>
              <a:endParaRPr lang="en-US" sz="2667" b="1" dirty="0">
                <a:solidFill>
                  <a:schemeClr val="tx1">
                    <a:lumMod val="85000"/>
                    <a:lumOff val="15000"/>
                  </a:schemeClr>
                </a:solidFill>
                <a:latin typeface="Khmer UI" panose="020B0502040204020203" pitchFamily="34" charset="0"/>
                <a:cs typeface="Khmer UI" panose="020B0502040204020203" pitchFamily="34" charset="0"/>
              </a:endParaRPr>
            </a:p>
          </p:txBody>
        </p:sp>
        <p:sp>
          <p:nvSpPr>
            <p:cNvPr id="34" name="Freeform 27">
              <a:extLst>
                <a:ext uri="{FF2B5EF4-FFF2-40B4-BE49-F238E27FC236}">
                  <a16:creationId xmlns:a16="http://schemas.microsoft.com/office/drawing/2014/main" xmlns="" id="{C21914DD-8403-47CD-B1C0-DAAA68665073}"/>
                </a:ext>
              </a:extLst>
            </p:cNvPr>
            <p:cNvSpPr/>
            <p:nvPr/>
          </p:nvSpPr>
          <p:spPr>
            <a:xfrm>
              <a:off x="7017995" y="1365924"/>
              <a:ext cx="2627241" cy="722654"/>
            </a:xfrm>
            <a:prstGeom prst="roundRect">
              <a:avLst/>
            </a:prstGeom>
            <a:solidFill>
              <a:schemeClr val="tx2">
                <a:lumMod val="50000"/>
              </a:schemeClr>
            </a:solidFill>
            <a:ln>
              <a:solidFill>
                <a:schemeClr val="tx1">
                  <a:lumMod val="75000"/>
                  <a:lumOff val="2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995" tIns="74828" rIns="95995" bIns="74828" numCol="1" spcCol="1270" anchor="ctr" anchorCtr="0">
              <a:noAutofit/>
            </a:bodyPr>
            <a:lstStyle/>
            <a:p>
              <a:pPr algn="ctr" defTabSz="1481630">
                <a:lnSpc>
                  <a:spcPct val="90000"/>
                </a:lnSpc>
                <a:spcBef>
                  <a:spcPct val="0"/>
                </a:spcBef>
                <a:spcAft>
                  <a:spcPct val="35000"/>
                </a:spcAft>
              </a:pPr>
              <a:r>
                <a:rPr lang="en-US" sz="2667" b="1" dirty="0">
                  <a:solidFill>
                    <a:schemeClr val="bg1"/>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FY 2018 Q3YTD Results</a:t>
              </a:r>
            </a:p>
          </p:txBody>
        </p:sp>
      </p:grpSp>
      <p:sp>
        <p:nvSpPr>
          <p:cNvPr id="35" name="TextBox 34">
            <a:extLst>
              <a:ext uri="{FF2B5EF4-FFF2-40B4-BE49-F238E27FC236}">
                <a16:creationId xmlns:a16="http://schemas.microsoft.com/office/drawing/2014/main" xmlns="" id="{DAD9ECA8-3F96-46B0-A4EB-6E95BA377461}"/>
              </a:ext>
            </a:extLst>
          </p:cNvPr>
          <p:cNvSpPr txBox="1"/>
          <p:nvPr/>
        </p:nvSpPr>
        <p:spPr>
          <a:xfrm>
            <a:off x="8055638" y="2693168"/>
            <a:ext cx="3657601" cy="1980029"/>
          </a:xfrm>
          <a:prstGeom prst="rect">
            <a:avLst/>
          </a:prstGeom>
          <a:noFill/>
        </p:spPr>
        <p:txBody>
          <a:bodyPr wrap="square" rtlCol="0">
            <a:spAutoFit/>
          </a:bodyPr>
          <a:lstStyle/>
          <a:p>
            <a:pPr marL="457189" indent="-457189" algn="ctr" defTabSz="1185304">
              <a:spcBef>
                <a:spcPct val="0"/>
              </a:spcBef>
              <a:spcAft>
                <a:spcPts val="1600"/>
              </a:spcAft>
            </a:pPr>
            <a:r>
              <a:rPr lang="en-US" sz="2400" b="1" dirty="0">
                <a:solidFill>
                  <a:schemeClr val="tx2">
                    <a:lumMod val="50000"/>
                  </a:schemeClr>
                </a:solidFill>
                <a:latin typeface="Khmer UI" panose="020B0502040204020203" pitchFamily="34" charset="0"/>
                <a:cs typeface="Khmer UI" panose="020B0502040204020203" pitchFamily="34" charset="0"/>
              </a:rPr>
              <a:t>121 Outreach Events</a:t>
            </a:r>
          </a:p>
          <a:p>
            <a:pPr marL="457189" indent="-457189" algn="ctr" defTabSz="1185304">
              <a:spcBef>
                <a:spcPct val="0"/>
              </a:spcBef>
              <a:spcAft>
                <a:spcPts val="1600"/>
              </a:spcAft>
            </a:pPr>
            <a:r>
              <a:rPr lang="en-US" sz="2400" b="1" dirty="0">
                <a:solidFill>
                  <a:schemeClr val="tx2">
                    <a:lumMod val="50000"/>
                  </a:schemeClr>
                </a:solidFill>
                <a:latin typeface="Khmer UI" panose="020B0502040204020203" pitchFamily="34" charset="0"/>
                <a:cs typeface="Khmer UI" panose="020B0502040204020203" pitchFamily="34" charset="0"/>
              </a:rPr>
              <a:t>299 Homeless Offered Services </a:t>
            </a:r>
          </a:p>
          <a:p>
            <a:pPr marL="457189" indent="-457189" algn="ctr" defTabSz="1185304">
              <a:spcBef>
                <a:spcPct val="0"/>
              </a:spcBef>
              <a:spcAft>
                <a:spcPts val="1600"/>
              </a:spcAft>
            </a:pPr>
            <a:r>
              <a:rPr lang="en-US" sz="2400" b="1" dirty="0">
                <a:solidFill>
                  <a:schemeClr val="tx2">
                    <a:lumMod val="50000"/>
                  </a:schemeClr>
                </a:solidFill>
                <a:latin typeface="Khmer UI" panose="020B0502040204020203" pitchFamily="34" charset="0"/>
                <a:cs typeface="Khmer UI" panose="020B0502040204020203" pitchFamily="34" charset="0"/>
              </a:rPr>
              <a:t>16% Accepted</a:t>
            </a:r>
          </a:p>
        </p:txBody>
      </p:sp>
      <p:grpSp>
        <p:nvGrpSpPr>
          <p:cNvPr id="36" name="Group 35">
            <a:extLst>
              <a:ext uri="{FF2B5EF4-FFF2-40B4-BE49-F238E27FC236}">
                <a16:creationId xmlns:a16="http://schemas.microsoft.com/office/drawing/2014/main" xmlns="" id="{FFDB7722-9CC7-4A16-8ADA-21F60C166258}"/>
              </a:ext>
            </a:extLst>
          </p:cNvPr>
          <p:cNvGrpSpPr/>
          <p:nvPr/>
        </p:nvGrpSpPr>
        <p:grpSpPr>
          <a:xfrm>
            <a:off x="4488954" y="5017984"/>
            <a:ext cx="7195047" cy="1967016"/>
            <a:chOff x="1805128" y="2468088"/>
            <a:chExt cx="6062824" cy="1475262"/>
          </a:xfrm>
          <a:solidFill>
            <a:srgbClr val="60A8A6"/>
          </a:solidFill>
        </p:grpSpPr>
        <p:sp>
          <p:nvSpPr>
            <p:cNvPr id="38" name="Shape 37">
              <a:extLst>
                <a:ext uri="{FF2B5EF4-FFF2-40B4-BE49-F238E27FC236}">
                  <a16:creationId xmlns:a16="http://schemas.microsoft.com/office/drawing/2014/main" xmlns="" id="{1791F45A-BCC1-456E-8C81-B3B1A22C0CFF}"/>
                </a:ext>
              </a:extLst>
            </p:cNvPr>
            <p:cNvSpPr/>
            <p:nvPr/>
          </p:nvSpPr>
          <p:spPr>
            <a:xfrm>
              <a:off x="2249564" y="2486958"/>
              <a:ext cx="1313779" cy="1313779"/>
            </a:xfrm>
            <a:prstGeom prst="leftCircularArrow">
              <a:avLst>
                <a:gd name="adj1" fmla="val 2550"/>
                <a:gd name="adj2" fmla="val 309429"/>
                <a:gd name="adj3" fmla="val 2084940"/>
                <a:gd name="adj4" fmla="val 9024489"/>
                <a:gd name="adj5" fmla="val 2975"/>
              </a:avLst>
            </a:prstGeom>
            <a:grpFill/>
            <a:ln w="19050">
              <a:solidFill>
                <a:schemeClr val="accent6">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Freeform 10">
              <a:extLst>
                <a:ext uri="{FF2B5EF4-FFF2-40B4-BE49-F238E27FC236}">
                  <a16:creationId xmlns:a16="http://schemas.microsoft.com/office/drawing/2014/main" xmlns="" id="{A92AF2D9-A809-4CCF-9087-6C2E5E96D798}"/>
                </a:ext>
              </a:extLst>
            </p:cNvPr>
            <p:cNvSpPr/>
            <p:nvPr/>
          </p:nvSpPr>
          <p:spPr>
            <a:xfrm>
              <a:off x="1805128" y="2869565"/>
              <a:ext cx="1371600" cy="548640"/>
            </a:xfrm>
            <a:custGeom>
              <a:avLst/>
              <a:gdLst>
                <a:gd name="connsiteX0" fmla="*/ 0 w 1123358"/>
                <a:gd name="connsiteY0" fmla="*/ 44672 h 446722"/>
                <a:gd name="connsiteX1" fmla="*/ 44672 w 1123358"/>
                <a:gd name="connsiteY1" fmla="*/ 0 h 446722"/>
                <a:gd name="connsiteX2" fmla="*/ 1078686 w 1123358"/>
                <a:gd name="connsiteY2" fmla="*/ 0 h 446722"/>
                <a:gd name="connsiteX3" fmla="*/ 1123358 w 1123358"/>
                <a:gd name="connsiteY3" fmla="*/ 44672 h 446722"/>
                <a:gd name="connsiteX4" fmla="*/ 1123358 w 1123358"/>
                <a:gd name="connsiteY4" fmla="*/ 402050 h 446722"/>
                <a:gd name="connsiteX5" fmla="*/ 1078686 w 1123358"/>
                <a:gd name="connsiteY5" fmla="*/ 446722 h 446722"/>
                <a:gd name="connsiteX6" fmla="*/ 44672 w 1123358"/>
                <a:gd name="connsiteY6" fmla="*/ 446722 h 446722"/>
                <a:gd name="connsiteX7" fmla="*/ 0 w 1123358"/>
                <a:gd name="connsiteY7" fmla="*/ 402050 h 446722"/>
                <a:gd name="connsiteX8" fmla="*/ 0 w 1123358"/>
                <a:gd name="connsiteY8" fmla="*/ 44672 h 44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58" h="446722">
                  <a:moveTo>
                    <a:pt x="0" y="44672"/>
                  </a:moveTo>
                  <a:cubicBezTo>
                    <a:pt x="0" y="20000"/>
                    <a:pt x="20000" y="0"/>
                    <a:pt x="44672" y="0"/>
                  </a:cubicBezTo>
                  <a:lnTo>
                    <a:pt x="1078686" y="0"/>
                  </a:lnTo>
                  <a:cubicBezTo>
                    <a:pt x="1103358" y="0"/>
                    <a:pt x="1123358" y="20000"/>
                    <a:pt x="1123358" y="44672"/>
                  </a:cubicBezTo>
                  <a:lnTo>
                    <a:pt x="1123358" y="402050"/>
                  </a:lnTo>
                  <a:cubicBezTo>
                    <a:pt x="1123358" y="426722"/>
                    <a:pt x="1103358" y="446722"/>
                    <a:pt x="1078686" y="446722"/>
                  </a:cubicBezTo>
                  <a:lnTo>
                    <a:pt x="44672" y="446722"/>
                  </a:lnTo>
                  <a:cubicBezTo>
                    <a:pt x="20000" y="446722"/>
                    <a:pt x="0" y="426722"/>
                    <a:pt x="0" y="402050"/>
                  </a:cubicBezTo>
                  <a:lnTo>
                    <a:pt x="0" y="44672"/>
                  </a:lnTo>
                  <a:close/>
                </a:path>
              </a:pathLst>
            </a:custGeom>
            <a:grp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785" tIns="53005" rIns="70785" bIns="53005" numCol="1" spcCol="1270" anchor="ctr" anchorCtr="0">
              <a:noAutofit/>
            </a:bodyPr>
            <a:lstStyle/>
            <a:p>
              <a:pPr algn="ctr" defTabSz="1244569">
                <a:lnSpc>
                  <a:spcPct val="90000"/>
                </a:lnSpc>
                <a:spcBef>
                  <a:spcPct val="0"/>
                </a:spcBef>
                <a:spcAft>
                  <a:spcPct val="35000"/>
                </a:spcAft>
              </a:pPr>
              <a:r>
                <a:rPr lang="en-US" sz="2667"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Identify</a:t>
              </a:r>
            </a:p>
          </p:txBody>
        </p:sp>
        <p:sp>
          <p:nvSpPr>
            <p:cNvPr id="40" name="Circular Arrow 12">
              <a:extLst>
                <a:ext uri="{FF2B5EF4-FFF2-40B4-BE49-F238E27FC236}">
                  <a16:creationId xmlns:a16="http://schemas.microsoft.com/office/drawing/2014/main" xmlns="" id="{C8121C06-2768-4E89-A45F-4B04AF470B4D}"/>
                </a:ext>
              </a:extLst>
            </p:cNvPr>
            <p:cNvSpPr/>
            <p:nvPr/>
          </p:nvSpPr>
          <p:spPr>
            <a:xfrm>
              <a:off x="3802774" y="2468088"/>
              <a:ext cx="1475262" cy="1475262"/>
            </a:xfrm>
            <a:prstGeom prst="circularArrow">
              <a:avLst>
                <a:gd name="adj1" fmla="val 2271"/>
                <a:gd name="adj2" fmla="val 273786"/>
                <a:gd name="adj3" fmla="val 19550703"/>
                <a:gd name="adj4" fmla="val 12575511"/>
                <a:gd name="adj5" fmla="val 2650"/>
              </a:avLst>
            </a:prstGeom>
            <a:grpFill/>
            <a:ln w="19050">
              <a:solidFill>
                <a:schemeClr val="accent6">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Freeform 13">
              <a:extLst>
                <a:ext uri="{FF2B5EF4-FFF2-40B4-BE49-F238E27FC236}">
                  <a16:creationId xmlns:a16="http://schemas.microsoft.com/office/drawing/2014/main" xmlns="" id="{8E2247E6-ABA0-42CD-A4E8-53006404CBA8}"/>
                </a:ext>
              </a:extLst>
            </p:cNvPr>
            <p:cNvSpPr/>
            <p:nvPr/>
          </p:nvSpPr>
          <p:spPr>
            <a:xfrm>
              <a:off x="3368869" y="2859387"/>
              <a:ext cx="1371600" cy="548640"/>
            </a:xfrm>
            <a:custGeom>
              <a:avLst/>
              <a:gdLst>
                <a:gd name="connsiteX0" fmla="*/ 0 w 1123358"/>
                <a:gd name="connsiteY0" fmla="*/ 44672 h 446722"/>
                <a:gd name="connsiteX1" fmla="*/ 44672 w 1123358"/>
                <a:gd name="connsiteY1" fmla="*/ 0 h 446722"/>
                <a:gd name="connsiteX2" fmla="*/ 1078686 w 1123358"/>
                <a:gd name="connsiteY2" fmla="*/ 0 h 446722"/>
                <a:gd name="connsiteX3" fmla="*/ 1123358 w 1123358"/>
                <a:gd name="connsiteY3" fmla="*/ 44672 h 446722"/>
                <a:gd name="connsiteX4" fmla="*/ 1123358 w 1123358"/>
                <a:gd name="connsiteY4" fmla="*/ 402050 h 446722"/>
                <a:gd name="connsiteX5" fmla="*/ 1078686 w 1123358"/>
                <a:gd name="connsiteY5" fmla="*/ 446722 h 446722"/>
                <a:gd name="connsiteX6" fmla="*/ 44672 w 1123358"/>
                <a:gd name="connsiteY6" fmla="*/ 446722 h 446722"/>
                <a:gd name="connsiteX7" fmla="*/ 0 w 1123358"/>
                <a:gd name="connsiteY7" fmla="*/ 402050 h 446722"/>
                <a:gd name="connsiteX8" fmla="*/ 0 w 1123358"/>
                <a:gd name="connsiteY8" fmla="*/ 44672 h 44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58" h="446722">
                  <a:moveTo>
                    <a:pt x="0" y="44672"/>
                  </a:moveTo>
                  <a:cubicBezTo>
                    <a:pt x="0" y="20000"/>
                    <a:pt x="20000" y="0"/>
                    <a:pt x="44672" y="0"/>
                  </a:cubicBezTo>
                  <a:lnTo>
                    <a:pt x="1078686" y="0"/>
                  </a:lnTo>
                  <a:cubicBezTo>
                    <a:pt x="1103358" y="0"/>
                    <a:pt x="1123358" y="20000"/>
                    <a:pt x="1123358" y="44672"/>
                  </a:cubicBezTo>
                  <a:lnTo>
                    <a:pt x="1123358" y="402050"/>
                  </a:lnTo>
                  <a:cubicBezTo>
                    <a:pt x="1123358" y="426722"/>
                    <a:pt x="1103358" y="446722"/>
                    <a:pt x="1078686" y="446722"/>
                  </a:cubicBezTo>
                  <a:lnTo>
                    <a:pt x="44672" y="446722"/>
                  </a:lnTo>
                  <a:cubicBezTo>
                    <a:pt x="20000" y="446722"/>
                    <a:pt x="0" y="426722"/>
                    <a:pt x="0" y="402050"/>
                  </a:cubicBezTo>
                  <a:lnTo>
                    <a:pt x="0" y="44672"/>
                  </a:lnTo>
                  <a:close/>
                </a:path>
              </a:pathLst>
            </a:custGeom>
            <a:grp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785" tIns="53005" rIns="70785" bIns="53005" numCol="1" spcCol="1270" anchor="ctr" anchorCtr="0">
              <a:noAutofit/>
            </a:bodyPr>
            <a:lstStyle/>
            <a:p>
              <a:pPr algn="ctr" defTabSz="1244569">
                <a:lnSpc>
                  <a:spcPct val="90000"/>
                </a:lnSpc>
                <a:spcBef>
                  <a:spcPct val="0"/>
                </a:spcBef>
                <a:spcAft>
                  <a:spcPct val="35000"/>
                </a:spcAft>
              </a:pPr>
              <a:r>
                <a:rPr lang="en-US" sz="2667"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Outreach</a:t>
              </a:r>
            </a:p>
          </p:txBody>
        </p:sp>
        <p:sp>
          <p:nvSpPr>
            <p:cNvPr id="43" name="Shape 42">
              <a:extLst>
                <a:ext uri="{FF2B5EF4-FFF2-40B4-BE49-F238E27FC236}">
                  <a16:creationId xmlns:a16="http://schemas.microsoft.com/office/drawing/2014/main" xmlns="" id="{26FF9A88-E7BD-4D8B-B04B-28246A63B2E9}"/>
                </a:ext>
              </a:extLst>
            </p:cNvPr>
            <p:cNvSpPr/>
            <p:nvPr/>
          </p:nvSpPr>
          <p:spPr>
            <a:xfrm>
              <a:off x="5377047" y="2486958"/>
              <a:ext cx="1313779" cy="1313779"/>
            </a:xfrm>
            <a:prstGeom prst="leftCircularArrow">
              <a:avLst>
                <a:gd name="adj1" fmla="val 2550"/>
                <a:gd name="adj2" fmla="val 309429"/>
                <a:gd name="adj3" fmla="val 2084940"/>
                <a:gd name="adj4" fmla="val 9024489"/>
                <a:gd name="adj5" fmla="val 2975"/>
              </a:avLst>
            </a:prstGeom>
            <a:grpFill/>
            <a:ln w="19050">
              <a:solidFill>
                <a:schemeClr val="accent6">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Freeform 17">
              <a:extLst>
                <a:ext uri="{FF2B5EF4-FFF2-40B4-BE49-F238E27FC236}">
                  <a16:creationId xmlns:a16="http://schemas.microsoft.com/office/drawing/2014/main" xmlns="" id="{9C7B4214-2DF5-4D64-8CE6-A89B600DC446}"/>
                </a:ext>
              </a:extLst>
            </p:cNvPr>
            <p:cNvSpPr/>
            <p:nvPr/>
          </p:nvSpPr>
          <p:spPr>
            <a:xfrm>
              <a:off x="4932611" y="2869565"/>
              <a:ext cx="1371600" cy="548640"/>
            </a:xfrm>
            <a:custGeom>
              <a:avLst/>
              <a:gdLst>
                <a:gd name="connsiteX0" fmla="*/ 0 w 1123358"/>
                <a:gd name="connsiteY0" fmla="*/ 44672 h 446722"/>
                <a:gd name="connsiteX1" fmla="*/ 44672 w 1123358"/>
                <a:gd name="connsiteY1" fmla="*/ 0 h 446722"/>
                <a:gd name="connsiteX2" fmla="*/ 1078686 w 1123358"/>
                <a:gd name="connsiteY2" fmla="*/ 0 h 446722"/>
                <a:gd name="connsiteX3" fmla="*/ 1123358 w 1123358"/>
                <a:gd name="connsiteY3" fmla="*/ 44672 h 446722"/>
                <a:gd name="connsiteX4" fmla="*/ 1123358 w 1123358"/>
                <a:gd name="connsiteY4" fmla="*/ 402050 h 446722"/>
                <a:gd name="connsiteX5" fmla="*/ 1078686 w 1123358"/>
                <a:gd name="connsiteY5" fmla="*/ 446722 h 446722"/>
                <a:gd name="connsiteX6" fmla="*/ 44672 w 1123358"/>
                <a:gd name="connsiteY6" fmla="*/ 446722 h 446722"/>
                <a:gd name="connsiteX7" fmla="*/ 0 w 1123358"/>
                <a:gd name="connsiteY7" fmla="*/ 402050 h 446722"/>
                <a:gd name="connsiteX8" fmla="*/ 0 w 1123358"/>
                <a:gd name="connsiteY8" fmla="*/ 44672 h 44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58" h="446722">
                  <a:moveTo>
                    <a:pt x="0" y="44672"/>
                  </a:moveTo>
                  <a:cubicBezTo>
                    <a:pt x="0" y="20000"/>
                    <a:pt x="20000" y="0"/>
                    <a:pt x="44672" y="0"/>
                  </a:cubicBezTo>
                  <a:lnTo>
                    <a:pt x="1078686" y="0"/>
                  </a:lnTo>
                  <a:cubicBezTo>
                    <a:pt x="1103358" y="0"/>
                    <a:pt x="1123358" y="20000"/>
                    <a:pt x="1123358" y="44672"/>
                  </a:cubicBezTo>
                  <a:lnTo>
                    <a:pt x="1123358" y="402050"/>
                  </a:lnTo>
                  <a:cubicBezTo>
                    <a:pt x="1123358" y="426722"/>
                    <a:pt x="1103358" y="446722"/>
                    <a:pt x="1078686" y="446722"/>
                  </a:cubicBezTo>
                  <a:lnTo>
                    <a:pt x="44672" y="446722"/>
                  </a:lnTo>
                  <a:cubicBezTo>
                    <a:pt x="20000" y="446722"/>
                    <a:pt x="0" y="426722"/>
                    <a:pt x="0" y="402050"/>
                  </a:cubicBezTo>
                  <a:lnTo>
                    <a:pt x="0" y="44672"/>
                  </a:lnTo>
                  <a:close/>
                </a:path>
              </a:pathLst>
            </a:custGeom>
            <a:grp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785" tIns="53005" rIns="70785" bIns="53005" numCol="1" spcCol="1270" anchor="ctr" anchorCtr="0">
              <a:noAutofit/>
            </a:bodyPr>
            <a:lstStyle/>
            <a:p>
              <a:pPr algn="ctr" defTabSz="1244569">
                <a:lnSpc>
                  <a:spcPct val="90000"/>
                </a:lnSpc>
                <a:spcBef>
                  <a:spcPct val="0"/>
                </a:spcBef>
                <a:spcAft>
                  <a:spcPct val="35000"/>
                </a:spcAft>
              </a:pPr>
              <a:r>
                <a:rPr lang="en-US" sz="2667"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Restore</a:t>
              </a:r>
            </a:p>
          </p:txBody>
        </p:sp>
        <p:sp>
          <p:nvSpPr>
            <p:cNvPr id="45" name="Freeform 19">
              <a:extLst>
                <a:ext uri="{FF2B5EF4-FFF2-40B4-BE49-F238E27FC236}">
                  <a16:creationId xmlns:a16="http://schemas.microsoft.com/office/drawing/2014/main" xmlns="" id="{CC713960-54E6-4A24-A37D-2BE59611402B}"/>
                </a:ext>
              </a:extLst>
            </p:cNvPr>
            <p:cNvSpPr/>
            <p:nvPr/>
          </p:nvSpPr>
          <p:spPr>
            <a:xfrm>
              <a:off x="6496352" y="2887028"/>
              <a:ext cx="1371600" cy="548640"/>
            </a:xfrm>
            <a:custGeom>
              <a:avLst/>
              <a:gdLst>
                <a:gd name="connsiteX0" fmla="*/ 0 w 1123358"/>
                <a:gd name="connsiteY0" fmla="*/ 44672 h 446722"/>
                <a:gd name="connsiteX1" fmla="*/ 44672 w 1123358"/>
                <a:gd name="connsiteY1" fmla="*/ 0 h 446722"/>
                <a:gd name="connsiteX2" fmla="*/ 1078686 w 1123358"/>
                <a:gd name="connsiteY2" fmla="*/ 0 h 446722"/>
                <a:gd name="connsiteX3" fmla="*/ 1123358 w 1123358"/>
                <a:gd name="connsiteY3" fmla="*/ 44672 h 446722"/>
                <a:gd name="connsiteX4" fmla="*/ 1123358 w 1123358"/>
                <a:gd name="connsiteY4" fmla="*/ 402050 h 446722"/>
                <a:gd name="connsiteX5" fmla="*/ 1078686 w 1123358"/>
                <a:gd name="connsiteY5" fmla="*/ 446722 h 446722"/>
                <a:gd name="connsiteX6" fmla="*/ 44672 w 1123358"/>
                <a:gd name="connsiteY6" fmla="*/ 446722 h 446722"/>
                <a:gd name="connsiteX7" fmla="*/ 0 w 1123358"/>
                <a:gd name="connsiteY7" fmla="*/ 402050 h 446722"/>
                <a:gd name="connsiteX8" fmla="*/ 0 w 1123358"/>
                <a:gd name="connsiteY8" fmla="*/ 44672 h 44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58" h="446722">
                  <a:moveTo>
                    <a:pt x="0" y="44672"/>
                  </a:moveTo>
                  <a:cubicBezTo>
                    <a:pt x="0" y="20000"/>
                    <a:pt x="20000" y="0"/>
                    <a:pt x="44672" y="0"/>
                  </a:cubicBezTo>
                  <a:lnTo>
                    <a:pt x="1078686" y="0"/>
                  </a:lnTo>
                  <a:cubicBezTo>
                    <a:pt x="1103358" y="0"/>
                    <a:pt x="1123358" y="20000"/>
                    <a:pt x="1123358" y="44672"/>
                  </a:cubicBezTo>
                  <a:lnTo>
                    <a:pt x="1123358" y="402050"/>
                  </a:lnTo>
                  <a:cubicBezTo>
                    <a:pt x="1123358" y="426722"/>
                    <a:pt x="1103358" y="446722"/>
                    <a:pt x="1078686" y="446722"/>
                  </a:cubicBezTo>
                  <a:lnTo>
                    <a:pt x="44672" y="446722"/>
                  </a:lnTo>
                  <a:cubicBezTo>
                    <a:pt x="20000" y="446722"/>
                    <a:pt x="0" y="426722"/>
                    <a:pt x="0" y="402050"/>
                  </a:cubicBezTo>
                  <a:lnTo>
                    <a:pt x="0" y="44672"/>
                  </a:lnTo>
                  <a:close/>
                </a:path>
              </a:pathLst>
            </a:custGeom>
            <a:grpFill/>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785" tIns="53005" rIns="70785" bIns="53005" numCol="1" spcCol="1270" anchor="ctr" anchorCtr="0">
              <a:noAutofit/>
            </a:bodyPr>
            <a:lstStyle/>
            <a:p>
              <a:pPr algn="ctr" defTabSz="1244569">
                <a:lnSpc>
                  <a:spcPct val="90000"/>
                </a:lnSpc>
                <a:spcBef>
                  <a:spcPct val="0"/>
                </a:spcBef>
                <a:spcAft>
                  <a:spcPct val="35000"/>
                </a:spcAft>
              </a:pPr>
              <a:r>
                <a:rPr lang="en-US" sz="2667" b="1"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Maintain</a:t>
              </a:r>
            </a:p>
          </p:txBody>
        </p:sp>
      </p:grpSp>
      <p:sp>
        <p:nvSpPr>
          <p:cNvPr id="46" name="Rounded Rectangle 21">
            <a:extLst>
              <a:ext uri="{FF2B5EF4-FFF2-40B4-BE49-F238E27FC236}">
                <a16:creationId xmlns:a16="http://schemas.microsoft.com/office/drawing/2014/main" xmlns="" id="{4EFA45F9-4F4B-4804-B7EA-A3C2914537D6}"/>
              </a:ext>
            </a:extLst>
          </p:cNvPr>
          <p:cNvSpPr/>
          <p:nvPr/>
        </p:nvSpPr>
        <p:spPr>
          <a:xfrm>
            <a:off x="24700" y="4311652"/>
            <a:ext cx="3328100" cy="2368548"/>
          </a:xfrm>
          <a:prstGeom prst="roundRect">
            <a:avLst/>
          </a:prstGeom>
          <a:solidFill>
            <a:schemeClr val="tx2">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Collaborating Partners:</a:t>
            </a:r>
          </a:p>
          <a:p>
            <a:pPr algn="ctr"/>
            <a:r>
              <a:rPr lang="en-US" sz="2133" b="1" dirty="0">
                <a:solidFill>
                  <a:schemeClr val="bg1"/>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8 City Departments and </a:t>
            </a:r>
          </a:p>
          <a:p>
            <a:pPr algn="ctr"/>
            <a:r>
              <a:rPr lang="en-US" sz="2133" b="1" dirty="0">
                <a:solidFill>
                  <a:schemeClr val="bg1"/>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Haven for Hope</a:t>
            </a:r>
          </a:p>
        </p:txBody>
      </p:sp>
      <p:pic>
        <p:nvPicPr>
          <p:cNvPr id="47" name="Picture 10" descr="Image result for san antonio ends veteran homeless">
            <a:extLst>
              <a:ext uri="{FF2B5EF4-FFF2-40B4-BE49-F238E27FC236}">
                <a16:creationId xmlns:a16="http://schemas.microsoft.com/office/drawing/2014/main" xmlns="" id="{0CFC663E-4BB8-4D4B-BD02-B3226C00B0B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362" y="1660199"/>
            <a:ext cx="4339962" cy="2288942"/>
          </a:xfrm>
          <a:prstGeom prst="rect">
            <a:avLst/>
          </a:prstGeom>
          <a:solidFill>
            <a:schemeClr val="accent6">
              <a:lumMod val="60000"/>
              <a:lumOff val="40000"/>
            </a:schemeClr>
          </a:solidFill>
          <a:ln w="76200">
            <a:solidFill>
              <a:schemeClr val="accent6">
                <a:lumMod val="75000"/>
              </a:schemeClr>
            </a:solidFill>
          </a:ln>
          <a:extLst/>
        </p:spPr>
      </p:pic>
      <p:pic>
        <p:nvPicPr>
          <p:cNvPr id="24" name="Picture 4" descr="K:\Misc38\PHOTOS\HOMELESS SERVICES COORDINATION DIVISION\2017\Encampments\FBP_4180.JPG">
            <a:extLst>
              <a:ext uri="{FF2B5EF4-FFF2-40B4-BE49-F238E27FC236}">
                <a16:creationId xmlns:a16="http://schemas.microsoft.com/office/drawing/2014/main" xmlns="" id="{73D166C7-E3F1-403F-8B6B-89EFFB4DF32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90690" y="2114063"/>
            <a:ext cx="3657600" cy="2524151"/>
          </a:xfrm>
          <a:prstGeom prst="rect">
            <a:avLst/>
          </a:prstGeom>
          <a:solidFill>
            <a:schemeClr val="accent6">
              <a:lumMod val="75000"/>
            </a:scheme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8" name="Picture 47" descr="DHS.png">
            <a:extLst>
              <a:ext uri="{FF2B5EF4-FFF2-40B4-BE49-F238E27FC236}">
                <a16:creationId xmlns:a16="http://schemas.microsoft.com/office/drawing/2014/main" xmlns="" id="{A3511B22-D9E6-4B28-A616-EABB9E05AA6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2748930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6C45970B-3AB5-4637-8B91-F8F413231C0E}"/>
              </a:ext>
            </a:extLst>
          </p:cNvPr>
          <p:cNvSpPr txBox="1"/>
          <p:nvPr/>
        </p:nvSpPr>
        <p:spPr>
          <a:xfrm>
            <a:off x="-24940" y="851978"/>
            <a:ext cx="12464384" cy="707886"/>
          </a:xfrm>
          <a:prstGeom prst="rect">
            <a:avLst/>
          </a:prstGeom>
          <a:noFill/>
        </p:spPr>
        <p:txBody>
          <a:bodyPr wrap="square" rtlCol="0">
            <a:spAutoFit/>
          </a:bodyPr>
          <a:lstStyle/>
          <a:p>
            <a:r>
              <a:rPr lang="en-US" sz="40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Coordinated Homeless Encampment Outreach</a:t>
            </a:r>
          </a:p>
        </p:txBody>
      </p:sp>
      <p:pic>
        <p:nvPicPr>
          <p:cNvPr id="28" name="Content Placeholder 6">
            <a:extLst>
              <a:ext uri="{FF2B5EF4-FFF2-40B4-BE49-F238E27FC236}">
                <a16:creationId xmlns:a16="http://schemas.microsoft.com/office/drawing/2014/main" xmlns="" id="{6AE46101-A27B-4ADA-B978-3A3925E409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7872" y="263981"/>
            <a:ext cx="698512" cy="698512"/>
          </a:xfrm>
          <a:prstGeom prst="rect">
            <a:avLst/>
          </a:prstGeom>
        </p:spPr>
      </p:pic>
      <p:sp>
        <p:nvSpPr>
          <p:cNvPr id="4" name="AutoShape 2" descr="https://webmail.sanantonio.gov/owa/attachment.ashx?id=RgAAAABRte6FmPoRRYD0MDLB7Y6sBwBCEWyoB4VfQq26hx16mOlBAAAA8fTdAABCEWyoB4VfQq26hx16mOlBAAA9SVIyAAAJ&amp;attcnt=1&amp;attid0=EAC2e9pwx5%2fJS4p9WM2tA9oQ&amp;attcid0=image003.jpg%4001D4567B.D0DABFB0">
            <a:extLst>
              <a:ext uri="{FF2B5EF4-FFF2-40B4-BE49-F238E27FC236}">
                <a16:creationId xmlns:a16="http://schemas.microsoft.com/office/drawing/2014/main" xmlns="" id="{B3E5D7CF-2900-4BED-9877-FA4387C49B2A}"/>
              </a:ext>
            </a:extLst>
          </p:cNvPr>
          <p:cNvSpPr>
            <a:spLocks noChangeAspect="1" noChangeArrowheads="1"/>
          </p:cNvSpPr>
          <p:nvPr/>
        </p:nvSpPr>
        <p:spPr bwMode="auto">
          <a:xfrm>
            <a:off x="5028356" y="3276600"/>
            <a:ext cx="1220044" cy="12200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xmlns="" id="{5E56149D-DDD8-49B3-8995-64B25A7318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4201" y="2110376"/>
            <a:ext cx="2094973" cy="3741901"/>
          </a:xfrm>
          <a:prstGeom prst="rect">
            <a:avLst/>
          </a:prstGeom>
          <a:ln w="57150">
            <a:solidFill>
              <a:schemeClr val="accent6">
                <a:lumMod val="75000"/>
              </a:schemeClr>
            </a:solidFill>
          </a:ln>
        </p:spPr>
      </p:pic>
      <p:sp>
        <p:nvSpPr>
          <p:cNvPr id="6" name="AutoShape 4" descr="https://webmail.sanantonio.gov/owa/attachment.ashx?id=RgAAAABRte6FmPoRRYD0MDLB7Y6sBwBCEWyoB4VfQq26hx16mOlBAAAA8fTdAABCEWyoB4VfQq26hx16mOlBAAA9SVIyAAAJ&amp;attcnt=1&amp;attid0=EAC2e9pwx5%2fJS4p9WM2tA9oQ&amp;attcid0=image003.jpg%4001D4567B.D0DABFB0">
            <a:extLst>
              <a:ext uri="{FF2B5EF4-FFF2-40B4-BE49-F238E27FC236}">
                <a16:creationId xmlns:a16="http://schemas.microsoft.com/office/drawing/2014/main" xmlns="" id="{CC38DD6A-00F2-49EB-8A0B-7CE8E019D8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a:extLst>
              <a:ext uri="{FF2B5EF4-FFF2-40B4-BE49-F238E27FC236}">
                <a16:creationId xmlns:a16="http://schemas.microsoft.com/office/drawing/2014/main" xmlns="" id="{296C2D28-B492-4F44-8FAE-E38A601F2D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099"/>
          <a:stretch/>
        </p:blipFill>
        <p:spPr>
          <a:xfrm>
            <a:off x="8373661" y="2062236"/>
            <a:ext cx="3638550" cy="3533908"/>
          </a:xfrm>
          <a:prstGeom prst="rect">
            <a:avLst/>
          </a:prstGeom>
          <a:ln w="57150">
            <a:solidFill>
              <a:schemeClr val="accent6">
                <a:lumMod val="75000"/>
              </a:schemeClr>
            </a:solidFill>
          </a:ln>
        </p:spPr>
      </p:pic>
      <p:sp>
        <p:nvSpPr>
          <p:cNvPr id="8" name="TextBox 7">
            <a:extLst>
              <a:ext uri="{FF2B5EF4-FFF2-40B4-BE49-F238E27FC236}">
                <a16:creationId xmlns:a16="http://schemas.microsoft.com/office/drawing/2014/main" xmlns="" id="{F69E6CA1-609B-4F40-837A-241418B216A1}"/>
              </a:ext>
            </a:extLst>
          </p:cNvPr>
          <p:cNvSpPr txBox="1"/>
          <p:nvPr/>
        </p:nvSpPr>
        <p:spPr>
          <a:xfrm>
            <a:off x="3208680" y="1867474"/>
            <a:ext cx="4859395" cy="4524315"/>
          </a:xfrm>
          <a:prstGeom prst="rect">
            <a:avLst/>
          </a:prstGeom>
          <a:noFill/>
          <a:ln w="76200">
            <a:solidFill>
              <a:schemeClr val="accent6">
                <a:lumMod val="75000"/>
              </a:schemeClr>
            </a:solidFill>
          </a:ln>
        </p:spPr>
        <p:txBody>
          <a:bodyPr wrap="square" rtlCol="0">
            <a:spAutoFit/>
          </a:bodyPr>
          <a:lstStyle/>
          <a:p>
            <a:r>
              <a:rPr lang="en-US" dirty="0"/>
              <a:t> </a:t>
            </a:r>
            <a:r>
              <a:rPr lang="en-US" sz="2400" b="1" dirty="0">
                <a:solidFill>
                  <a:schemeClr val="bg1"/>
                </a:solidFill>
              </a:rPr>
              <a:t>“I credit DHS Homeless Services, SAPD West SAFFE, and Haven Outreach for helping me have a new outlook on life. “My life has been changed. The In-House Treatment program has given me a chance to live my life in a way I never believed would be possible.</a:t>
            </a:r>
          </a:p>
          <a:p>
            <a:r>
              <a:rPr lang="en-US" sz="2400" b="1" dirty="0">
                <a:solidFill>
                  <a:schemeClr val="bg1"/>
                </a:solidFill>
              </a:rPr>
              <a:t> </a:t>
            </a:r>
          </a:p>
          <a:p>
            <a:r>
              <a:rPr lang="en-US" sz="2400" b="1" dirty="0">
                <a:solidFill>
                  <a:schemeClr val="bg1"/>
                </a:solidFill>
              </a:rPr>
              <a:t>“Thank you from the bottom of my heart. You all saved my life; you all truly did.”</a:t>
            </a:r>
          </a:p>
        </p:txBody>
      </p:sp>
      <p:pic>
        <p:nvPicPr>
          <p:cNvPr id="29" name="Picture 28" descr="DHS.png">
            <a:extLst>
              <a:ext uri="{FF2B5EF4-FFF2-40B4-BE49-F238E27FC236}">
                <a16:creationId xmlns:a16="http://schemas.microsoft.com/office/drawing/2014/main" xmlns="" id="{4A1DED40-F746-4363-B144-33F9B0D669D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311564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9DB7BFF-8F46-46DD-BAA3-10FF22FEEB8A}"/>
              </a:ext>
            </a:extLst>
          </p:cNvPr>
          <p:cNvSpPr txBox="1"/>
          <p:nvPr/>
        </p:nvSpPr>
        <p:spPr>
          <a:xfrm>
            <a:off x="171006" y="753170"/>
            <a:ext cx="11405605" cy="923330"/>
          </a:xfrm>
          <a:prstGeom prst="rect">
            <a:avLst/>
          </a:prstGeom>
          <a:noFill/>
        </p:spPr>
        <p:txBody>
          <a:bodyPr wrap="square" rtlCol="0">
            <a:spAutoFit/>
          </a:bodyPr>
          <a:lstStyle/>
          <a:p>
            <a:r>
              <a:rPr lang="en-US" sz="54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Youth Re-engagement Center</a:t>
            </a:r>
          </a:p>
        </p:txBody>
      </p: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7" name="Content Placeholder 6">
            <a:extLst>
              <a:ext uri="{FF2B5EF4-FFF2-40B4-BE49-F238E27FC236}">
                <a16:creationId xmlns:a16="http://schemas.microsoft.com/office/drawing/2014/main" xmlns="" id="{89429947-81F3-4317-860A-D4ED9493C1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2501" y="236371"/>
            <a:ext cx="698512" cy="698512"/>
          </a:xfrm>
          <a:prstGeom prst="rect">
            <a:avLst/>
          </a:prstGeom>
        </p:spPr>
      </p:pic>
      <p:sp>
        <p:nvSpPr>
          <p:cNvPr id="28" name="Rectangle 27">
            <a:extLst>
              <a:ext uri="{FF2B5EF4-FFF2-40B4-BE49-F238E27FC236}">
                <a16:creationId xmlns:a16="http://schemas.microsoft.com/office/drawing/2014/main" xmlns="" id="{D7C10A10-5A47-45BC-B6C6-F13CB13424EC}"/>
              </a:ext>
            </a:extLst>
          </p:cNvPr>
          <p:cNvSpPr/>
          <p:nvPr/>
        </p:nvSpPr>
        <p:spPr>
          <a:xfrm>
            <a:off x="366786" y="1982859"/>
            <a:ext cx="3362615" cy="4360790"/>
          </a:xfrm>
          <a:prstGeom prst="rect">
            <a:avLst/>
          </a:prstGeom>
          <a:solidFill>
            <a:schemeClr val="tx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2000" b="1" u="sng" dirty="0">
              <a:solidFill>
                <a:srgbClr val="A2CCCB"/>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a:p>
            <a:pPr algn="ctr">
              <a:spcAft>
                <a:spcPts val="600"/>
              </a:spcAft>
            </a:pPr>
            <a:r>
              <a:rPr lang="en-US" sz="2800" b="1" u="sng" dirty="0">
                <a:solidFill>
                  <a:schemeClr val="accent3">
                    <a:lumMod val="20000"/>
                    <a:lumOff val="80000"/>
                  </a:schemeClr>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Challenge</a:t>
            </a:r>
          </a:p>
          <a:p>
            <a:pPr algn="ctr"/>
            <a:r>
              <a:rPr lang="en-US" sz="4800" b="1" dirty="0">
                <a:solidFill>
                  <a:schemeClr val="accent6">
                    <a:lumMod val="75000"/>
                  </a:schemeClr>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35,000</a:t>
            </a:r>
            <a:r>
              <a:rPr lang="en-US" sz="4000" b="1" dirty="0">
                <a:solidFill>
                  <a:schemeClr val="accent6">
                    <a:lumMod val="75000"/>
                  </a:schemeClr>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 </a:t>
            </a:r>
          </a:p>
          <a:p>
            <a:pPr algn="ctr"/>
            <a:r>
              <a:rPr lang="en-US" sz="3200" b="1" dirty="0">
                <a:solidFill>
                  <a:schemeClr val="accent3">
                    <a:lumMod val="20000"/>
                    <a:lumOff val="80000"/>
                  </a:schemeClr>
                </a:solidFill>
                <a:latin typeface="Khmer UI" panose="020B0502040204020203" pitchFamily="34" charset="0"/>
                <a:cs typeface="Khmer UI" panose="020B0502040204020203" pitchFamily="34" charset="0"/>
              </a:rPr>
              <a:t>Youth</a:t>
            </a:r>
          </a:p>
          <a:p>
            <a:pPr algn="ctr"/>
            <a:r>
              <a:rPr lang="en-US" sz="3200" b="1" dirty="0">
                <a:solidFill>
                  <a:schemeClr val="accent3">
                    <a:lumMod val="20000"/>
                    <a:lumOff val="80000"/>
                  </a:schemeClr>
                </a:solidFill>
                <a:latin typeface="Khmer UI" panose="020B0502040204020203" pitchFamily="34" charset="0"/>
                <a:cs typeface="Khmer UI" panose="020B0502040204020203" pitchFamily="34" charset="0"/>
              </a:rPr>
              <a:t>Ages 16-24</a:t>
            </a:r>
          </a:p>
          <a:p>
            <a:pPr algn="ctr"/>
            <a:endParaRPr lang="en-US" sz="800" b="1" dirty="0">
              <a:solidFill>
                <a:schemeClr val="accent3">
                  <a:lumMod val="20000"/>
                  <a:lumOff val="80000"/>
                </a:schemeClr>
              </a:solidFill>
              <a:latin typeface="Khmer UI" panose="020B0502040204020203" pitchFamily="34" charset="0"/>
              <a:cs typeface="Khmer UI" panose="020B0502040204020203" pitchFamily="34" charset="0"/>
            </a:endParaRPr>
          </a:p>
          <a:p>
            <a:pPr algn="ctr"/>
            <a:r>
              <a:rPr lang="en-US" sz="2000" b="1" dirty="0">
                <a:solidFill>
                  <a:schemeClr val="accent3">
                    <a:lumMod val="20000"/>
                    <a:lumOff val="80000"/>
                  </a:schemeClr>
                </a:solidFill>
                <a:latin typeface="Khmer UI" panose="020B0502040204020203" pitchFamily="34" charset="0"/>
                <a:cs typeface="Khmer UI" panose="020B0502040204020203" pitchFamily="34" charset="0"/>
              </a:rPr>
              <a:t>Not in school</a:t>
            </a:r>
          </a:p>
          <a:p>
            <a:pPr algn="ctr"/>
            <a:r>
              <a:rPr lang="en-US" sz="2000" b="1" dirty="0">
                <a:solidFill>
                  <a:schemeClr val="accent3">
                    <a:lumMod val="20000"/>
                    <a:lumOff val="80000"/>
                  </a:schemeClr>
                </a:solidFill>
                <a:latin typeface="Khmer UI" panose="020B0502040204020203" pitchFamily="34" charset="0"/>
                <a:cs typeface="Khmer UI" panose="020B0502040204020203" pitchFamily="34" charset="0"/>
              </a:rPr>
              <a:t> Not working</a:t>
            </a:r>
          </a:p>
        </p:txBody>
      </p:sp>
      <p:sp>
        <p:nvSpPr>
          <p:cNvPr id="29" name="Rectangle 5">
            <a:extLst>
              <a:ext uri="{FF2B5EF4-FFF2-40B4-BE49-F238E27FC236}">
                <a16:creationId xmlns:a16="http://schemas.microsoft.com/office/drawing/2014/main" xmlns="" id="{2F046C40-CF8B-4FCB-A28C-00323B0FC052}"/>
              </a:ext>
            </a:extLst>
          </p:cNvPr>
          <p:cNvSpPr>
            <a:spLocks noChangeArrowheads="1"/>
          </p:cNvSpPr>
          <p:nvPr/>
        </p:nvSpPr>
        <p:spPr bwMode="auto">
          <a:xfrm>
            <a:off x="8688126" y="1826266"/>
            <a:ext cx="3356167" cy="4360790"/>
          </a:xfrm>
          <a:prstGeom prst="rect">
            <a:avLst/>
          </a:prstGeom>
          <a:solidFill>
            <a:schemeClr val="tx2">
              <a:lumMod val="50000"/>
            </a:schemeClr>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2000" b="1" u="sng" dirty="0">
              <a:solidFill>
                <a:srgbClr val="A2CCCB"/>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u="sng" dirty="0">
                <a:solidFill>
                  <a:schemeClr val="accent3">
                    <a:lumMod val="20000"/>
                    <a:lumOff val="80000"/>
                  </a:schemeClr>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Goal</a:t>
            </a:r>
            <a:r>
              <a:rPr lang="en-US" altLang="en-US" sz="3200" b="1" u="sng" dirty="0">
                <a:solidFill>
                  <a:schemeClr val="accent3">
                    <a:lumMod val="20000"/>
                    <a:lumOff val="80000"/>
                  </a:schemeClr>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 </a:t>
            </a:r>
            <a:endParaRPr lang="en-US" altLang="en-US" sz="2800" b="1" dirty="0">
              <a:solidFill>
                <a:schemeClr val="accent3">
                  <a:lumMod val="20000"/>
                  <a:lumOff val="80000"/>
                </a:schemeClr>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4800" b="1" dirty="0">
                <a:solidFill>
                  <a:schemeClr val="accent6">
                    <a:lumMod val="75000"/>
                  </a:schemeClr>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Connect</a:t>
            </a:r>
          </a:p>
          <a:p>
            <a:pPr algn="ctr" fontAlgn="base"/>
            <a:endParaRPr lang="en-US" altLang="en-US" sz="1200" b="1" dirty="0">
              <a:solidFill>
                <a:srgbClr val="A2CCCB"/>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a:p>
            <a:pPr algn="ctr" fontAlgn="base"/>
            <a:r>
              <a:rPr lang="en-US" altLang="en-US" sz="2450" b="1" dirty="0">
                <a:solidFill>
                  <a:schemeClr val="accent3">
                    <a:lumMod val="20000"/>
                    <a:lumOff val="80000"/>
                  </a:schemeClr>
                </a:solidFill>
                <a:latin typeface="Khmer UI" panose="020B0502040204020203" pitchFamily="34" charset="0"/>
                <a:cs typeface="Khmer UI" panose="020B0502040204020203" pitchFamily="34" charset="0"/>
              </a:rPr>
              <a:t>disengaged youth to education and employment</a:t>
            </a:r>
          </a:p>
        </p:txBody>
      </p:sp>
      <p:pic>
        <p:nvPicPr>
          <p:cNvPr id="32" name="Picture 31">
            <a:extLst>
              <a:ext uri="{FF2B5EF4-FFF2-40B4-BE49-F238E27FC236}">
                <a16:creationId xmlns:a16="http://schemas.microsoft.com/office/drawing/2014/main" xmlns="" id="{50CCDF94-34EB-46FD-89B5-25C797B379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73769" y="1814059"/>
            <a:ext cx="3948176" cy="4733325"/>
          </a:xfrm>
          <a:prstGeom prst="rect">
            <a:avLst/>
          </a:prstGeom>
          <a:ln w="28575">
            <a:noFill/>
          </a:ln>
        </p:spPr>
      </p:pic>
      <p:sp>
        <p:nvSpPr>
          <p:cNvPr id="34" name="Rectangle 33">
            <a:extLst>
              <a:ext uri="{FF2B5EF4-FFF2-40B4-BE49-F238E27FC236}">
                <a16:creationId xmlns:a16="http://schemas.microsoft.com/office/drawing/2014/main" xmlns="" id="{41025348-7202-4120-A089-B65BF833C925}"/>
              </a:ext>
            </a:extLst>
          </p:cNvPr>
          <p:cNvSpPr/>
          <p:nvPr/>
        </p:nvSpPr>
        <p:spPr>
          <a:xfrm>
            <a:off x="4241077" y="1762225"/>
            <a:ext cx="4112025" cy="4924325"/>
          </a:xfrm>
          <a:prstGeom prst="rect">
            <a:avLst/>
          </a:prstGeom>
          <a:solidFill>
            <a:srgbClr val="5F8E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844550">
              <a:lnSpc>
                <a:spcPct val="90000"/>
              </a:lnSpc>
              <a:spcBef>
                <a:spcPct val="0"/>
              </a:spcBef>
              <a:spcAft>
                <a:spcPts val="600"/>
              </a:spcAft>
            </a:pPr>
            <a:r>
              <a:rPr lang="en-US" sz="2800" b="1" u="sng" dirty="0">
                <a:latin typeface="Khmer UI" panose="020B0502040204020203" pitchFamily="34" charset="0"/>
                <a:cs typeface="Khmer UI" panose="020B0502040204020203" pitchFamily="34" charset="0"/>
              </a:rPr>
              <a:t>Services Offered:</a:t>
            </a:r>
          </a:p>
          <a:p>
            <a:pPr marL="171450" lvl="1" indent="-171450" algn="ctr" defTabSz="844550">
              <a:lnSpc>
                <a:spcPct val="90000"/>
              </a:lnSpc>
              <a:spcBef>
                <a:spcPct val="0"/>
              </a:spcBef>
              <a:spcAft>
                <a:spcPts val="600"/>
              </a:spcAft>
              <a:buChar char="•"/>
            </a:pPr>
            <a:r>
              <a:rPr lang="en-US" sz="2800" b="1" dirty="0">
                <a:latin typeface="Khmer UI" panose="020B0502040204020203" pitchFamily="34" charset="0"/>
                <a:cs typeface="Khmer UI" panose="020B0502040204020203" pitchFamily="34" charset="0"/>
              </a:rPr>
              <a:t>Counseling</a:t>
            </a:r>
          </a:p>
          <a:p>
            <a:pPr marL="0" lvl="1" algn="ctr" defTabSz="844550">
              <a:lnSpc>
                <a:spcPct val="90000"/>
              </a:lnSpc>
              <a:spcBef>
                <a:spcPct val="0"/>
              </a:spcBef>
              <a:spcAft>
                <a:spcPts val="600"/>
              </a:spcAft>
            </a:pPr>
            <a:endParaRPr lang="en-US" sz="2400" b="1" dirty="0">
              <a:latin typeface="Khmer UI" panose="020B0502040204020203" pitchFamily="34" charset="0"/>
              <a:cs typeface="Khmer UI" panose="020B0502040204020203" pitchFamily="34" charset="0"/>
            </a:endParaRPr>
          </a:p>
          <a:p>
            <a:pPr marL="171450" lvl="1" indent="-171450" algn="ctr" defTabSz="844550">
              <a:lnSpc>
                <a:spcPct val="90000"/>
              </a:lnSpc>
              <a:spcBef>
                <a:spcPct val="0"/>
              </a:spcBef>
              <a:spcAft>
                <a:spcPts val="600"/>
              </a:spcAft>
              <a:buChar char="•"/>
            </a:pPr>
            <a:r>
              <a:rPr lang="en-US" sz="2800" b="1" dirty="0">
                <a:latin typeface="Khmer UI" panose="020B0502040204020203" pitchFamily="34" charset="0"/>
                <a:cs typeface="Khmer UI" panose="020B0502040204020203" pitchFamily="34" charset="0"/>
              </a:rPr>
              <a:t>Connection to education and employment </a:t>
            </a:r>
          </a:p>
          <a:p>
            <a:pPr marL="0" lvl="1" algn="ctr" defTabSz="844550">
              <a:lnSpc>
                <a:spcPct val="90000"/>
              </a:lnSpc>
              <a:spcBef>
                <a:spcPct val="0"/>
              </a:spcBef>
              <a:spcAft>
                <a:spcPts val="600"/>
              </a:spcAft>
            </a:pPr>
            <a:endParaRPr lang="en-US" sz="2800" b="1" dirty="0">
              <a:latin typeface="Khmer UI" panose="020B0502040204020203" pitchFamily="34" charset="0"/>
              <a:cs typeface="Khmer UI" panose="020B0502040204020203" pitchFamily="34" charset="0"/>
            </a:endParaRPr>
          </a:p>
          <a:p>
            <a:pPr marL="171450" lvl="1" indent="-171450" algn="ctr" defTabSz="844550">
              <a:lnSpc>
                <a:spcPct val="90000"/>
              </a:lnSpc>
              <a:spcBef>
                <a:spcPct val="0"/>
              </a:spcBef>
              <a:spcAft>
                <a:spcPct val="15000"/>
              </a:spcAft>
              <a:buChar char="•"/>
            </a:pPr>
            <a:r>
              <a:rPr lang="en-US" sz="2800" b="1" dirty="0">
                <a:latin typeface="Khmer UI" panose="020B0502040204020203" pitchFamily="34" charset="0"/>
                <a:cs typeface="Khmer UI" panose="020B0502040204020203" pitchFamily="34" charset="0"/>
              </a:rPr>
              <a:t>Trauma-informed approach to reconnect youth to society</a:t>
            </a:r>
            <a:endParaRPr lang="en-US" altLang="en-US" sz="2800" b="1" dirty="0">
              <a:latin typeface="Khmer UI" panose="020B0502040204020203" pitchFamily="34" charset="0"/>
              <a:cs typeface="Khmer UI" panose="020B0502040204020203" pitchFamily="34" charset="0"/>
            </a:endParaRPr>
          </a:p>
        </p:txBody>
      </p:sp>
      <p:grpSp>
        <p:nvGrpSpPr>
          <p:cNvPr id="35" name="Group 34">
            <a:extLst>
              <a:ext uri="{FF2B5EF4-FFF2-40B4-BE49-F238E27FC236}">
                <a16:creationId xmlns:a16="http://schemas.microsoft.com/office/drawing/2014/main" xmlns="" id="{088B7A96-4040-42B6-8751-F280DA6285D2}"/>
              </a:ext>
            </a:extLst>
          </p:cNvPr>
          <p:cNvGrpSpPr/>
          <p:nvPr/>
        </p:nvGrpSpPr>
        <p:grpSpPr>
          <a:xfrm>
            <a:off x="8650747" y="-2293295"/>
            <a:ext cx="2781743" cy="2400373"/>
            <a:chOff x="3174040" y="1008788"/>
            <a:chExt cx="2781743" cy="2400373"/>
          </a:xfrm>
        </p:grpSpPr>
        <p:sp>
          <p:nvSpPr>
            <p:cNvPr id="36" name="Rectangle 35">
              <a:extLst>
                <a:ext uri="{FF2B5EF4-FFF2-40B4-BE49-F238E27FC236}">
                  <a16:creationId xmlns:a16="http://schemas.microsoft.com/office/drawing/2014/main" xmlns="" id="{C363F4A3-4533-4AA0-99BC-2B508FD0073F}"/>
                </a:ext>
              </a:extLst>
            </p:cNvPr>
            <p:cNvSpPr/>
            <p:nvPr/>
          </p:nvSpPr>
          <p:spPr>
            <a:xfrm>
              <a:off x="3174040" y="1008788"/>
              <a:ext cx="2781743" cy="2400373"/>
            </a:xfrm>
            <a:prstGeom prst="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38" name="TextBox 37">
              <a:extLst>
                <a:ext uri="{FF2B5EF4-FFF2-40B4-BE49-F238E27FC236}">
                  <a16:creationId xmlns:a16="http://schemas.microsoft.com/office/drawing/2014/main" xmlns="" id="{8019115B-E646-40E8-8AF5-96E24B88429B}"/>
                </a:ext>
              </a:extLst>
            </p:cNvPr>
            <p:cNvSpPr txBox="1"/>
            <p:nvPr/>
          </p:nvSpPr>
          <p:spPr>
            <a:xfrm>
              <a:off x="3174040" y="1008788"/>
              <a:ext cx="2781743" cy="240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b="1" kern="1200" dirty="0">
                  <a:latin typeface="Khmer UI" panose="020B0502040204020203" pitchFamily="34" charset="0"/>
                  <a:cs typeface="Khmer UI" panose="020B0502040204020203" pitchFamily="34" charset="0"/>
                </a:rPr>
                <a:t>Counseling</a:t>
              </a:r>
            </a:p>
            <a:p>
              <a:pPr marL="171450" lvl="1" indent="-171450" algn="l" defTabSz="844550">
                <a:lnSpc>
                  <a:spcPct val="90000"/>
                </a:lnSpc>
                <a:spcBef>
                  <a:spcPct val="0"/>
                </a:spcBef>
                <a:spcAft>
                  <a:spcPts val="600"/>
                </a:spcAft>
                <a:buChar char="•"/>
              </a:pPr>
              <a:r>
                <a:rPr lang="en-US" sz="1900" b="1" kern="1200" dirty="0">
                  <a:latin typeface="Khmer UI" panose="020B0502040204020203" pitchFamily="34" charset="0"/>
                  <a:cs typeface="Khmer UI" panose="020B0502040204020203" pitchFamily="34" charset="0"/>
                </a:rPr>
                <a:t>Connection to education and employment </a:t>
              </a:r>
            </a:p>
            <a:p>
              <a:pPr marL="171450" lvl="1" indent="-171450" algn="l" defTabSz="844550">
                <a:lnSpc>
                  <a:spcPct val="90000"/>
                </a:lnSpc>
                <a:spcBef>
                  <a:spcPct val="0"/>
                </a:spcBef>
                <a:spcAft>
                  <a:spcPct val="15000"/>
                </a:spcAft>
                <a:buChar char="•"/>
              </a:pPr>
              <a:r>
                <a:rPr lang="en-US" sz="1900" b="1" kern="1200" dirty="0">
                  <a:latin typeface="Khmer UI" panose="020B0502040204020203" pitchFamily="34" charset="0"/>
                  <a:cs typeface="Khmer UI" panose="020B0502040204020203" pitchFamily="34" charset="0"/>
                </a:rPr>
                <a:t>Trauma-informed approach to reconnect youth to society</a:t>
              </a:r>
              <a:endParaRPr lang="en-US" altLang="en-US" sz="1900" b="1" kern="1200" dirty="0">
                <a:latin typeface="Khmer UI" panose="020B0502040204020203" pitchFamily="34" charset="0"/>
                <a:cs typeface="Khmer UI" panose="020B0502040204020203" pitchFamily="34" charset="0"/>
              </a:endParaRPr>
            </a:p>
          </p:txBody>
        </p:sp>
      </p:grpSp>
      <p:pic>
        <p:nvPicPr>
          <p:cNvPr id="30" name="Picture 29" descr="DHS.png">
            <a:extLst>
              <a:ext uri="{FF2B5EF4-FFF2-40B4-BE49-F238E27FC236}">
                <a16:creationId xmlns:a16="http://schemas.microsoft.com/office/drawing/2014/main" xmlns="" id="{167BD081-E205-4B73-89C7-F5BAD2FB1D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20037" y="10335"/>
            <a:ext cx="966109" cy="974627"/>
          </a:xfrm>
          <a:prstGeom prst="rect">
            <a:avLst/>
          </a:prstGeom>
        </p:spPr>
      </p:pic>
    </p:spTree>
    <p:extLst>
      <p:ext uri="{BB962C8B-B14F-4D97-AF65-F5344CB8AC3E}">
        <p14:creationId xmlns:p14="http://schemas.microsoft.com/office/powerpoint/2010/main" val="59834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9DB7BFF-8F46-46DD-BAA3-10FF22FEEB8A}"/>
              </a:ext>
            </a:extLst>
          </p:cNvPr>
          <p:cNvSpPr txBox="1"/>
          <p:nvPr/>
        </p:nvSpPr>
        <p:spPr>
          <a:xfrm>
            <a:off x="337216" y="1059529"/>
            <a:ext cx="11213100" cy="923330"/>
          </a:xfrm>
          <a:prstGeom prst="rect">
            <a:avLst/>
          </a:prstGeom>
          <a:noFill/>
        </p:spPr>
        <p:txBody>
          <a:bodyPr wrap="square" rtlCol="0">
            <a:spAutoFit/>
          </a:bodyPr>
          <a:lstStyle/>
          <a:p>
            <a:r>
              <a:rPr lang="en-US" sz="54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Mayor’s Housing Taskforce</a:t>
            </a:r>
          </a:p>
        </p:txBody>
      </p: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BC5605D6-9BAE-43A9-9375-3EBA5ACF7B49}"/>
              </a:ext>
            </a:extLst>
          </p:cNvPr>
          <p:cNvSpPr txBox="1"/>
          <p:nvPr/>
        </p:nvSpPr>
        <p:spPr>
          <a:xfrm>
            <a:off x="271660" y="2077365"/>
            <a:ext cx="11774643" cy="523220"/>
          </a:xfrm>
          <a:prstGeom prst="rect">
            <a:avLst/>
          </a:prstGeom>
          <a:noFill/>
        </p:spPr>
        <p:txBody>
          <a:bodyPr wrap="square" rtlCol="0">
            <a:spAutoFit/>
          </a:bodyPr>
          <a:lstStyle/>
          <a:p>
            <a:pPr lvl="0" fontAlgn="base">
              <a:defRPr/>
            </a:pPr>
            <a:r>
              <a:rPr lang="en-US" sz="2800" u="sng" dirty="0">
                <a:solidFill>
                  <a:schemeClr val="bg1"/>
                </a:solidFill>
              </a:rPr>
              <a:t>Strategy Recommendations to Create Opportunities for Vulnerable Populations</a:t>
            </a:r>
            <a:r>
              <a:rPr lang="en-US" sz="2800" dirty="0">
                <a:solidFill>
                  <a:schemeClr val="bg1"/>
                </a:solidFill>
              </a:rPr>
              <a:t>:</a:t>
            </a:r>
            <a:endParaRPr lang="en-US" sz="2800" b="1" dirty="0">
              <a:solidFill>
                <a:schemeClr val="bg1"/>
              </a:solidFill>
              <a:effectLst>
                <a:outerShdw blurRad="38100" dist="38100" dir="2700000" algn="tl">
                  <a:srgbClr val="000000">
                    <a:alpha val="43137"/>
                  </a:srgbClr>
                </a:outerShdw>
              </a:effectLst>
            </a:endParaRPr>
          </a:p>
        </p:txBody>
      </p:sp>
      <p:pic>
        <p:nvPicPr>
          <p:cNvPr id="28" name="Content Placeholder 6">
            <a:extLst>
              <a:ext uri="{FF2B5EF4-FFF2-40B4-BE49-F238E27FC236}">
                <a16:creationId xmlns:a16="http://schemas.microsoft.com/office/drawing/2014/main" xmlns="" id="{44DB7969-E25D-4E76-ACF3-B2134278EA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7872" y="263981"/>
            <a:ext cx="698512" cy="698512"/>
          </a:xfrm>
          <a:prstGeom prst="rect">
            <a:avLst/>
          </a:prstGeom>
        </p:spPr>
      </p:pic>
      <p:sp>
        <p:nvSpPr>
          <p:cNvPr id="4" name="TextBox 3">
            <a:extLst>
              <a:ext uri="{FF2B5EF4-FFF2-40B4-BE49-F238E27FC236}">
                <a16:creationId xmlns:a16="http://schemas.microsoft.com/office/drawing/2014/main" xmlns="" id="{18A8A5F8-8850-42DC-B648-B67AE4BC3A9E}"/>
              </a:ext>
            </a:extLst>
          </p:cNvPr>
          <p:cNvSpPr txBox="1"/>
          <p:nvPr/>
        </p:nvSpPr>
        <p:spPr>
          <a:xfrm>
            <a:off x="271661" y="2617384"/>
            <a:ext cx="11774643" cy="3662541"/>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rPr>
              <a:t>Create more service enriched housing.</a:t>
            </a:r>
          </a:p>
          <a:p>
            <a:endParaRPr lang="en-US" dirty="0">
              <a:solidFill>
                <a:schemeClr val="bg1"/>
              </a:solidFill>
            </a:endParaRPr>
          </a:p>
          <a:p>
            <a:pPr marL="571500" indent="-571500">
              <a:buFont typeface="Arial" panose="020B0604020202020204" pitchFamily="34" charset="0"/>
              <a:buChar char="•"/>
            </a:pPr>
            <a:r>
              <a:rPr lang="en-US" sz="2800" dirty="0">
                <a:solidFill>
                  <a:schemeClr val="bg1"/>
                </a:solidFill>
              </a:rPr>
              <a:t>Risk Mitigation Fund</a:t>
            </a:r>
          </a:p>
          <a:p>
            <a:pPr marL="914400" lvl="1" indent="-457200">
              <a:buFont typeface="Arial" panose="020B0604020202020204" pitchFamily="34" charset="0"/>
              <a:buChar char="•"/>
            </a:pPr>
            <a:r>
              <a:rPr lang="en-US" sz="2800" dirty="0">
                <a:solidFill>
                  <a:schemeClr val="bg1"/>
                </a:solidFill>
              </a:rPr>
              <a:t>Mitigate the impacts of displacement including relocation assistance for households up to 80 percent AMI, rapid rehousing and housing navigators.</a:t>
            </a:r>
          </a:p>
          <a:p>
            <a:pPr marL="914400" lvl="1" indent="-457200">
              <a:buFont typeface="Arial" panose="020B0604020202020204" pitchFamily="34" charset="0"/>
              <a:buChar char="•"/>
            </a:pPr>
            <a:endParaRPr lang="en-US" dirty="0">
              <a:solidFill>
                <a:schemeClr val="bg1"/>
              </a:solidFill>
            </a:endParaRPr>
          </a:p>
          <a:p>
            <a:pPr marL="571500" indent="-571500">
              <a:buFont typeface="Arial" panose="020B0604020202020204" pitchFamily="34" charset="0"/>
              <a:buChar char="•"/>
            </a:pPr>
            <a:r>
              <a:rPr lang="en-US" sz="2800" dirty="0">
                <a:solidFill>
                  <a:schemeClr val="bg1"/>
                </a:solidFill>
              </a:rPr>
              <a:t>Fund Proactive outreach and counseling to low and moderate income households experiencing housing vulnerability.</a:t>
            </a:r>
          </a:p>
        </p:txBody>
      </p:sp>
      <p:pic>
        <p:nvPicPr>
          <p:cNvPr id="29" name="Picture 28">
            <a:extLst>
              <a:ext uri="{FF2B5EF4-FFF2-40B4-BE49-F238E27FC236}">
                <a16:creationId xmlns:a16="http://schemas.microsoft.com/office/drawing/2014/main" xmlns="" id="{DA89C6A1-CA8F-4776-9F91-32D6330E2FA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51921" y="5853648"/>
            <a:ext cx="3338272" cy="930253"/>
          </a:xfrm>
          <a:prstGeom prst="rect">
            <a:avLst/>
          </a:prstGeom>
        </p:spPr>
      </p:pic>
      <p:pic>
        <p:nvPicPr>
          <p:cNvPr id="30" name="Picture 29" descr="DHS.png">
            <a:extLst>
              <a:ext uri="{FF2B5EF4-FFF2-40B4-BE49-F238E27FC236}">
                <a16:creationId xmlns:a16="http://schemas.microsoft.com/office/drawing/2014/main" xmlns="" id="{60D3FD86-E12C-4760-BA91-8045161E828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569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0" y="990493"/>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FA18594-43E5-4FF4-BF5F-BC151452406F}"/>
              </a:ext>
            </a:extLst>
          </p:cNvPr>
          <p:cNvSpPr txBox="1"/>
          <p:nvPr/>
        </p:nvSpPr>
        <p:spPr>
          <a:xfrm>
            <a:off x="194162" y="1112932"/>
            <a:ext cx="716960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Bahnschrift SemiBold" panose="020B0502040204020203" pitchFamily="34" charset="0"/>
                <a:ea typeface="+mn-ea"/>
                <a:cs typeface="+mn-cs"/>
              </a:rPr>
              <a:t>PRESENTERS:</a:t>
            </a:r>
          </a:p>
        </p:txBody>
      </p:sp>
      <p:sp>
        <p:nvSpPr>
          <p:cNvPr id="25" name="Content Placeholder 6">
            <a:extLst>
              <a:ext uri="{FF2B5EF4-FFF2-40B4-BE49-F238E27FC236}">
                <a16:creationId xmlns:a16="http://schemas.microsoft.com/office/drawing/2014/main" xmlns="" id="{60787802-0C04-4324-8D1B-728640BA65B1}"/>
              </a:ext>
            </a:extLst>
          </p:cNvPr>
          <p:cNvSpPr txBox="1">
            <a:spLocks/>
          </p:cNvSpPr>
          <p:nvPr/>
        </p:nvSpPr>
        <p:spPr>
          <a:xfrm>
            <a:off x="272580" y="2407644"/>
            <a:ext cx="10921284" cy="382339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effectLst>
                  <a:outerShdw blurRad="38100" dist="38100" dir="2700000" algn="tl">
                    <a:srgbClr val="000000">
                      <a:alpha val="43137"/>
                    </a:srgbClr>
                  </a:outerShdw>
                </a:effectLst>
              </a:rPr>
              <a:t>W. David Row | Coordinated Entry Project Manager | SARAH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effectLst>
                  <a:outerShdw blurRad="38100" dist="38100" dir="2700000" algn="tl">
                    <a:srgbClr val="000000">
                      <a:alpha val="43137"/>
                    </a:srgbClr>
                  </a:outerShdw>
                </a:effectLst>
              </a:rPr>
              <a:t>Morjoriee White | Homeless Administrator | City of San Antonio (DHS)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effectLst>
                  <a:outerShdw blurRad="38100" dist="38100" dir="2700000" algn="tl">
                    <a:srgbClr val="000000">
                      <a:alpha val="43137"/>
                    </a:srgbClr>
                  </a:outerShdw>
                </a:effectLst>
              </a:rPr>
              <a:t>Monty McCann | HOPE Team | San Antonio Police Department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effectLst>
                  <a:outerShdw blurRad="38100" dist="38100" dir="2700000" algn="tl">
                    <a:srgbClr val="000000">
                      <a:alpha val="43137"/>
                    </a:srgbClr>
                  </a:outerShdw>
                </a:effectLst>
              </a:rPr>
              <a:t>Joe Farris | HOPE TEAM | San Antonio Police Department </a:t>
            </a:r>
            <a:endParaRPr kumimoji="0" lang="en-US"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pic>
        <p:nvPicPr>
          <p:cNvPr id="27" name="Content Placeholder 6">
            <a:extLst>
              <a:ext uri="{FF2B5EF4-FFF2-40B4-BE49-F238E27FC236}">
                <a16:creationId xmlns:a16="http://schemas.microsoft.com/office/drawing/2014/main" xmlns="" id="{09CC1CA9-CC3B-4FAE-806C-3051E5F22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8" name="Picture 27" descr="DHS.png">
            <a:extLst>
              <a:ext uri="{FF2B5EF4-FFF2-40B4-BE49-F238E27FC236}">
                <a16:creationId xmlns:a16="http://schemas.microsoft.com/office/drawing/2014/main" xmlns="" id="{149CCEB6-9B10-4BFB-A108-0FA50A59BAF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3803059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F83EFC75-30D1-4EB9-9E0C-9DD72BDACBB6}"/>
              </a:ext>
            </a:extLst>
          </p:cNvPr>
          <p:cNvSpPr txBox="1"/>
          <p:nvPr/>
        </p:nvSpPr>
        <p:spPr>
          <a:xfrm>
            <a:off x="179281" y="1759713"/>
            <a:ext cx="10081673" cy="1569660"/>
          </a:xfrm>
          <a:prstGeom prst="rect">
            <a:avLst/>
          </a:prstGeom>
          <a:noFill/>
        </p:spPr>
        <p:txBody>
          <a:bodyPr wrap="square" rtlCol="0">
            <a:spAutoFit/>
          </a:bodyPr>
          <a:lstStyle/>
          <a:p>
            <a:r>
              <a:rPr lang="en-US" sz="9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HOPE TEAM</a:t>
            </a:r>
          </a:p>
        </p:txBody>
      </p:sp>
      <p:pic>
        <p:nvPicPr>
          <p:cNvPr id="29" name="Content Placeholder 6">
            <a:extLst>
              <a:ext uri="{FF2B5EF4-FFF2-40B4-BE49-F238E27FC236}">
                <a16:creationId xmlns:a16="http://schemas.microsoft.com/office/drawing/2014/main" xmlns="" id="{821B80C0-3704-4107-8008-2B648DEDE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124" y="1799963"/>
            <a:ext cx="4228967" cy="4228967"/>
          </a:xfrm>
          <a:prstGeom prst="rect">
            <a:avLst/>
          </a:prstGeom>
        </p:spPr>
      </p:pic>
      <p:pic>
        <p:nvPicPr>
          <p:cNvPr id="31" name="Content Placeholder 6">
            <a:extLst>
              <a:ext uri="{FF2B5EF4-FFF2-40B4-BE49-F238E27FC236}">
                <a16:creationId xmlns:a16="http://schemas.microsoft.com/office/drawing/2014/main" xmlns="" id="{E0C25354-C181-49A3-93CB-123005E9C5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4" name="Picture 23" descr="DHS.png">
            <a:extLst>
              <a:ext uri="{FF2B5EF4-FFF2-40B4-BE49-F238E27FC236}">
                <a16:creationId xmlns:a16="http://schemas.microsoft.com/office/drawing/2014/main" xmlns="" id="{B703BE19-47A1-47FA-B61D-2D40D0417C2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334538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F83EFC75-30D1-4EB9-9E0C-9DD72BDACBB6}"/>
              </a:ext>
            </a:extLst>
          </p:cNvPr>
          <p:cNvSpPr txBox="1"/>
          <p:nvPr/>
        </p:nvSpPr>
        <p:spPr>
          <a:xfrm>
            <a:off x="337216" y="1059529"/>
            <a:ext cx="7911045" cy="1107996"/>
          </a:xfrm>
          <a:prstGeom prst="rect">
            <a:avLst/>
          </a:prstGeom>
          <a:noFill/>
        </p:spPr>
        <p:txBody>
          <a:bodyPr wrap="square" rtlCol="0">
            <a:spAutoFit/>
          </a:bodyPr>
          <a:lstStyle/>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HOPE TEAM</a:t>
            </a:r>
          </a:p>
        </p:txBody>
      </p:sp>
      <p:graphicFrame>
        <p:nvGraphicFramePr>
          <p:cNvPr id="5" name="Diagram 4">
            <a:extLst>
              <a:ext uri="{FF2B5EF4-FFF2-40B4-BE49-F238E27FC236}">
                <a16:creationId xmlns:a16="http://schemas.microsoft.com/office/drawing/2014/main" xmlns="" id="{02FF1058-8A63-41C7-AACE-EA72FFB9DF8A}"/>
              </a:ext>
            </a:extLst>
          </p:cNvPr>
          <p:cNvGraphicFramePr/>
          <p:nvPr>
            <p:extLst>
              <p:ext uri="{D42A27DB-BD31-4B8C-83A1-F6EECF244321}">
                <p14:modId xmlns:p14="http://schemas.microsoft.com/office/powerpoint/2010/main" val="734429393"/>
              </p:ext>
            </p:extLst>
          </p:nvPr>
        </p:nvGraphicFramePr>
        <p:xfrm>
          <a:off x="569371" y="1505309"/>
          <a:ext cx="9849517" cy="5189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9" name="Content Placeholder 6">
            <a:extLst>
              <a:ext uri="{FF2B5EF4-FFF2-40B4-BE49-F238E27FC236}">
                <a16:creationId xmlns:a16="http://schemas.microsoft.com/office/drawing/2014/main" xmlns="" id="{821B80C0-3704-4107-8008-2B648DEDE8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8993" y="4310200"/>
            <a:ext cx="2285706" cy="2285706"/>
          </a:xfrm>
          <a:prstGeom prst="rect">
            <a:avLst/>
          </a:prstGeom>
        </p:spPr>
      </p:pic>
      <p:pic>
        <p:nvPicPr>
          <p:cNvPr id="31" name="Content Placeholder 6">
            <a:extLst>
              <a:ext uri="{FF2B5EF4-FFF2-40B4-BE49-F238E27FC236}">
                <a16:creationId xmlns:a16="http://schemas.microsoft.com/office/drawing/2014/main" xmlns="" id="{E0C25354-C181-49A3-93CB-123005E9C5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4" name="Picture 23" descr="DHS.png">
            <a:extLst>
              <a:ext uri="{FF2B5EF4-FFF2-40B4-BE49-F238E27FC236}">
                <a16:creationId xmlns:a16="http://schemas.microsoft.com/office/drawing/2014/main" xmlns="" id="{B703BE19-47A1-47FA-B61D-2D40D0417C2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2575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9DB7BFF-8F46-46DD-BAA3-10FF22FEEB8A}"/>
              </a:ext>
            </a:extLst>
          </p:cNvPr>
          <p:cNvSpPr txBox="1"/>
          <p:nvPr/>
        </p:nvSpPr>
        <p:spPr>
          <a:xfrm>
            <a:off x="337216" y="1059529"/>
            <a:ext cx="7911045" cy="1107996"/>
          </a:xfrm>
          <a:prstGeom prst="rect">
            <a:avLst/>
          </a:prstGeom>
          <a:noFill/>
        </p:spPr>
        <p:txBody>
          <a:bodyPr wrap="square" rtlCol="0">
            <a:spAutoFit/>
          </a:bodyPr>
          <a:lstStyle/>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ID RECOVERY</a:t>
            </a:r>
          </a:p>
        </p:txBody>
      </p: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xmlns="" id="{FE7A76D2-0EE4-4C69-9990-659B29D47682}"/>
              </a:ext>
            </a:extLst>
          </p:cNvPr>
          <p:cNvGraphicFramePr>
            <a:graphicFrameLocks noGrp="1"/>
          </p:cNvGraphicFramePr>
          <p:nvPr>
            <p:extLst>
              <p:ext uri="{D42A27DB-BD31-4B8C-83A1-F6EECF244321}">
                <p14:modId xmlns:p14="http://schemas.microsoft.com/office/powerpoint/2010/main" val="2561681471"/>
              </p:ext>
            </p:extLst>
          </p:nvPr>
        </p:nvGraphicFramePr>
        <p:xfrm>
          <a:off x="404256" y="2700237"/>
          <a:ext cx="10048012" cy="2984448"/>
        </p:xfrm>
        <a:graphic>
          <a:graphicData uri="http://schemas.openxmlformats.org/drawingml/2006/table">
            <a:tbl>
              <a:tblPr firstRow="1" bandRow="1">
                <a:tableStyleId>{5C22544A-7EE6-4342-B048-85BDC9FD1C3A}</a:tableStyleId>
              </a:tblPr>
              <a:tblGrid>
                <a:gridCol w="2957640">
                  <a:extLst>
                    <a:ext uri="{9D8B030D-6E8A-4147-A177-3AD203B41FA5}">
                      <a16:colId xmlns:a16="http://schemas.microsoft.com/office/drawing/2014/main" xmlns="" val="3046228102"/>
                    </a:ext>
                  </a:extLst>
                </a:gridCol>
                <a:gridCol w="3614704">
                  <a:extLst>
                    <a:ext uri="{9D8B030D-6E8A-4147-A177-3AD203B41FA5}">
                      <a16:colId xmlns:a16="http://schemas.microsoft.com/office/drawing/2014/main" xmlns="" val="3052786155"/>
                    </a:ext>
                  </a:extLst>
                </a:gridCol>
                <a:gridCol w="3475668">
                  <a:extLst>
                    <a:ext uri="{9D8B030D-6E8A-4147-A177-3AD203B41FA5}">
                      <a16:colId xmlns:a16="http://schemas.microsoft.com/office/drawing/2014/main" xmlns="" val="1443141734"/>
                    </a:ext>
                  </a:extLst>
                </a:gridCol>
              </a:tblGrid>
              <a:tr h="940659">
                <a:tc>
                  <a:txBody>
                    <a:bodyPr/>
                    <a:lstStyle/>
                    <a:p>
                      <a:pPr algn="ctr"/>
                      <a:endParaRPr lang="en-US" sz="3600" dirty="0">
                        <a:effectLst>
                          <a:outerShdw blurRad="38100" dist="38100" dir="2700000" algn="tl">
                            <a:srgbClr val="000000">
                              <a:alpha val="43137"/>
                            </a:srgbClr>
                          </a:outerShdw>
                        </a:effectLst>
                      </a:endParaRPr>
                    </a:p>
                  </a:txBody>
                  <a:tcPr>
                    <a:solidFill>
                      <a:srgbClr val="AD84C6"/>
                    </a:solidFill>
                  </a:tcPr>
                </a:tc>
                <a:tc>
                  <a:txBody>
                    <a:bodyPr/>
                    <a:lstStyle/>
                    <a:p>
                      <a:pPr algn="ctr"/>
                      <a:r>
                        <a:rPr lang="en-US" sz="3600" dirty="0">
                          <a:effectLst>
                            <a:outerShdw blurRad="38100" dist="38100" dir="2700000" algn="tl">
                              <a:srgbClr val="000000">
                                <a:alpha val="43137"/>
                              </a:srgbClr>
                            </a:outerShdw>
                          </a:effectLst>
                        </a:rPr>
                        <a:t>2017</a:t>
                      </a:r>
                    </a:p>
                  </a:txBody>
                  <a:tcPr anchor="ctr">
                    <a:solidFill>
                      <a:srgbClr val="AD84C6"/>
                    </a:solidFill>
                  </a:tcPr>
                </a:tc>
                <a:tc>
                  <a:txBody>
                    <a:bodyPr/>
                    <a:lstStyle/>
                    <a:p>
                      <a:pPr algn="ctr"/>
                      <a:r>
                        <a:rPr lang="en-US" sz="3600" dirty="0">
                          <a:effectLst>
                            <a:outerShdw blurRad="38100" dist="38100" dir="2700000" algn="tl">
                              <a:srgbClr val="000000">
                                <a:alpha val="43137"/>
                              </a:srgbClr>
                            </a:outerShdw>
                          </a:effectLst>
                        </a:rPr>
                        <a:t>2018 </a:t>
                      </a:r>
                    </a:p>
                    <a:p>
                      <a:pPr algn="ctr"/>
                      <a:r>
                        <a:rPr lang="en-US" sz="1800" b="0" dirty="0">
                          <a:effectLst/>
                        </a:rPr>
                        <a:t>(to date)</a:t>
                      </a:r>
                      <a:endParaRPr lang="en-US" sz="2800" b="0" dirty="0">
                        <a:effectLst/>
                      </a:endParaRPr>
                    </a:p>
                  </a:txBody>
                  <a:tcPr anchor="ctr">
                    <a:solidFill>
                      <a:srgbClr val="AD84C6"/>
                    </a:solidFill>
                  </a:tcPr>
                </a:tc>
                <a:extLst>
                  <a:ext uri="{0D108BD9-81ED-4DB2-BD59-A6C34878D82A}">
                    <a16:rowId xmlns:a16="http://schemas.microsoft.com/office/drawing/2014/main" xmlns="" val="2358462839"/>
                  </a:ext>
                </a:extLst>
              </a:tr>
              <a:tr h="681263">
                <a:tc>
                  <a:txBody>
                    <a:bodyPr/>
                    <a:lstStyle/>
                    <a:p>
                      <a:r>
                        <a:rPr lang="en-US" sz="2800" b="1" dirty="0">
                          <a:solidFill>
                            <a:schemeClr val="tx1">
                              <a:lumMod val="75000"/>
                              <a:lumOff val="25000"/>
                            </a:schemeClr>
                          </a:solidFill>
                          <a:effectLst/>
                        </a:rPr>
                        <a:t>Clients Served</a:t>
                      </a:r>
                    </a:p>
                  </a:txBody>
                  <a:tcPr anchor="ctr">
                    <a:solidFill>
                      <a:srgbClr val="CFC9E2"/>
                    </a:solidFill>
                  </a:tcPr>
                </a:tc>
                <a:tc>
                  <a:txBody>
                    <a:bodyPr/>
                    <a:lstStyle/>
                    <a:p>
                      <a:pPr algn="ctr"/>
                      <a:r>
                        <a:rPr lang="en-US" sz="2800" b="1" dirty="0">
                          <a:solidFill>
                            <a:schemeClr val="tx1">
                              <a:lumMod val="75000"/>
                              <a:lumOff val="25000"/>
                            </a:schemeClr>
                          </a:solidFill>
                          <a:effectLst/>
                        </a:rPr>
                        <a:t>1, 136</a:t>
                      </a:r>
                    </a:p>
                  </a:txBody>
                  <a:tcPr anchor="ctr">
                    <a:solidFill>
                      <a:srgbClr val="CFC9E2"/>
                    </a:solidFill>
                  </a:tcPr>
                </a:tc>
                <a:tc>
                  <a:txBody>
                    <a:bodyPr/>
                    <a:lstStyle/>
                    <a:p>
                      <a:pPr algn="ctr"/>
                      <a:r>
                        <a:rPr lang="en-US" sz="2800" b="1" dirty="0">
                          <a:solidFill>
                            <a:schemeClr val="tx1">
                              <a:lumMod val="75000"/>
                              <a:lumOff val="25000"/>
                            </a:schemeClr>
                          </a:solidFill>
                          <a:effectLst/>
                        </a:rPr>
                        <a:t>918</a:t>
                      </a:r>
                    </a:p>
                  </a:txBody>
                  <a:tcPr anchor="ctr">
                    <a:solidFill>
                      <a:srgbClr val="CFC9E2"/>
                    </a:solidFill>
                  </a:tcPr>
                </a:tc>
                <a:extLst>
                  <a:ext uri="{0D108BD9-81ED-4DB2-BD59-A6C34878D82A}">
                    <a16:rowId xmlns:a16="http://schemas.microsoft.com/office/drawing/2014/main" xmlns="" val="2885488420"/>
                  </a:ext>
                </a:extLst>
              </a:tr>
              <a:tr h="681263">
                <a:tc>
                  <a:txBody>
                    <a:bodyPr/>
                    <a:lstStyle/>
                    <a:p>
                      <a:r>
                        <a:rPr lang="en-US" sz="2800" b="1" dirty="0">
                          <a:solidFill>
                            <a:schemeClr val="tx1">
                              <a:lumMod val="75000"/>
                              <a:lumOff val="25000"/>
                            </a:schemeClr>
                          </a:solidFill>
                          <a:effectLst/>
                        </a:rPr>
                        <a:t>ID Recovery</a:t>
                      </a:r>
                    </a:p>
                  </a:txBody>
                  <a:tcPr anchor="ctr">
                    <a:lnB w="12700" cap="flat" cmpd="sng" algn="ctr">
                      <a:solidFill>
                        <a:schemeClr val="bg1"/>
                      </a:solidFill>
                      <a:prstDash val="solid"/>
                      <a:round/>
                      <a:headEnd type="none" w="med" len="med"/>
                      <a:tailEnd type="none" w="med" len="med"/>
                    </a:lnB>
                    <a:solidFill>
                      <a:srgbClr val="DBDAEB"/>
                    </a:solidFill>
                  </a:tcPr>
                </a:tc>
                <a:tc>
                  <a:txBody>
                    <a:bodyPr/>
                    <a:lstStyle/>
                    <a:p>
                      <a:pPr algn="ctr"/>
                      <a:r>
                        <a:rPr lang="en-US" sz="2800" b="1" dirty="0">
                          <a:solidFill>
                            <a:schemeClr val="tx1">
                              <a:lumMod val="75000"/>
                              <a:lumOff val="25000"/>
                            </a:schemeClr>
                          </a:solidFill>
                          <a:effectLst/>
                        </a:rPr>
                        <a:t>247</a:t>
                      </a:r>
                    </a:p>
                  </a:txBody>
                  <a:tcPr anchor="ctr">
                    <a:lnB w="12700" cap="flat" cmpd="sng" algn="ctr">
                      <a:solidFill>
                        <a:schemeClr val="bg1"/>
                      </a:solidFill>
                      <a:prstDash val="solid"/>
                      <a:round/>
                      <a:headEnd type="none" w="med" len="med"/>
                      <a:tailEnd type="none" w="med" len="med"/>
                    </a:lnB>
                    <a:solidFill>
                      <a:srgbClr val="DBDAEB"/>
                    </a:solidFill>
                  </a:tcPr>
                </a:tc>
                <a:tc>
                  <a:txBody>
                    <a:bodyPr/>
                    <a:lstStyle/>
                    <a:p>
                      <a:pPr algn="ctr"/>
                      <a:r>
                        <a:rPr lang="en-US" sz="2800" b="1" dirty="0">
                          <a:solidFill>
                            <a:schemeClr val="tx1">
                              <a:lumMod val="75000"/>
                              <a:lumOff val="25000"/>
                            </a:schemeClr>
                          </a:solidFill>
                          <a:effectLst/>
                        </a:rPr>
                        <a:t>417</a:t>
                      </a:r>
                    </a:p>
                  </a:txBody>
                  <a:tcPr anchor="ctr">
                    <a:solidFill>
                      <a:srgbClr val="DBDAEB"/>
                    </a:solidFill>
                  </a:tcPr>
                </a:tc>
                <a:extLst>
                  <a:ext uri="{0D108BD9-81ED-4DB2-BD59-A6C34878D82A}">
                    <a16:rowId xmlns:a16="http://schemas.microsoft.com/office/drawing/2014/main" xmlns="" val="2678449070"/>
                  </a:ext>
                </a:extLst>
              </a:tr>
              <a:tr h="681263">
                <a:tc>
                  <a:txBody>
                    <a:bodyPr/>
                    <a:lstStyle/>
                    <a:p>
                      <a:r>
                        <a:rPr lang="en-US" sz="2800" b="1" dirty="0">
                          <a:solidFill>
                            <a:schemeClr val="tx1">
                              <a:lumMod val="75000"/>
                              <a:lumOff val="25000"/>
                            </a:schemeClr>
                          </a:solidFill>
                          <a:effectLst/>
                        </a:rPr>
                        <a:t>Birth Certificates </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C9E2"/>
                    </a:solidFill>
                  </a:tcPr>
                </a:tc>
                <a:tc>
                  <a:txBody>
                    <a:bodyPr/>
                    <a:lstStyle/>
                    <a:p>
                      <a:pPr algn="ctr"/>
                      <a:r>
                        <a:rPr lang="en-US" sz="2800" b="1" dirty="0">
                          <a:solidFill>
                            <a:schemeClr val="tx1">
                              <a:lumMod val="75000"/>
                              <a:lumOff val="25000"/>
                            </a:schemeClr>
                          </a:solidFill>
                          <a:effectLst/>
                        </a:rPr>
                        <a:t>146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C9E2"/>
                    </a:solidFill>
                  </a:tcPr>
                </a:tc>
                <a:tc>
                  <a:txBody>
                    <a:bodyPr/>
                    <a:lstStyle/>
                    <a:p>
                      <a:pPr algn="ctr"/>
                      <a:r>
                        <a:rPr lang="en-US" sz="2800" b="1" dirty="0">
                          <a:solidFill>
                            <a:schemeClr val="tx1">
                              <a:lumMod val="75000"/>
                              <a:lumOff val="25000"/>
                            </a:schemeClr>
                          </a:solidFill>
                          <a:effectLst/>
                        </a:rPr>
                        <a:t>97</a:t>
                      </a:r>
                    </a:p>
                  </a:txBody>
                  <a:tcPr anchor="ctr">
                    <a:lnL w="12700" cap="flat" cmpd="sng" algn="ctr">
                      <a:solidFill>
                        <a:schemeClr val="bg1"/>
                      </a:solidFill>
                      <a:prstDash val="solid"/>
                      <a:round/>
                      <a:headEnd type="none" w="med" len="med"/>
                      <a:tailEnd type="none" w="med" len="med"/>
                    </a:lnL>
                    <a:solidFill>
                      <a:srgbClr val="CFC9E2"/>
                    </a:solidFill>
                  </a:tcPr>
                </a:tc>
                <a:extLst>
                  <a:ext uri="{0D108BD9-81ED-4DB2-BD59-A6C34878D82A}">
                    <a16:rowId xmlns:a16="http://schemas.microsoft.com/office/drawing/2014/main" xmlns="" val="3086456554"/>
                  </a:ext>
                </a:extLst>
              </a:tr>
            </a:tbl>
          </a:graphicData>
        </a:graphic>
      </p:graphicFrame>
      <p:pic>
        <p:nvPicPr>
          <p:cNvPr id="29" name="Content Placeholder 6">
            <a:extLst>
              <a:ext uri="{FF2B5EF4-FFF2-40B4-BE49-F238E27FC236}">
                <a16:creationId xmlns:a16="http://schemas.microsoft.com/office/drawing/2014/main" xmlns="" id="{AF938A2F-D8F4-410E-AED0-BBC223987A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4" name="Picture 23" descr="DHS.png">
            <a:extLst>
              <a:ext uri="{FF2B5EF4-FFF2-40B4-BE49-F238E27FC236}">
                <a16:creationId xmlns:a16="http://schemas.microsoft.com/office/drawing/2014/main" xmlns="" id="{78830629-FF40-4B7E-9211-61434039EF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811254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577744" y="52860"/>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9DB7BFF-8F46-46DD-BAA3-10FF22FEEB8A}"/>
              </a:ext>
            </a:extLst>
          </p:cNvPr>
          <p:cNvSpPr txBox="1"/>
          <p:nvPr/>
        </p:nvSpPr>
        <p:spPr>
          <a:xfrm>
            <a:off x="337216" y="1059529"/>
            <a:ext cx="9552454" cy="1107996"/>
          </a:xfrm>
          <a:prstGeom prst="rect">
            <a:avLst/>
          </a:prstGeom>
          <a:noFill/>
        </p:spPr>
        <p:txBody>
          <a:bodyPr wrap="square" rtlCol="0">
            <a:spAutoFit/>
          </a:bodyPr>
          <a:lstStyle/>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Warrants Information</a:t>
            </a:r>
          </a:p>
        </p:txBody>
      </p: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Content Placeholder 6">
            <a:extLst>
              <a:ext uri="{FF2B5EF4-FFF2-40B4-BE49-F238E27FC236}">
                <a16:creationId xmlns:a16="http://schemas.microsoft.com/office/drawing/2014/main" xmlns="" id="{AF938A2F-D8F4-410E-AED0-BBC223987A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4" name="Content Placeholder 6" descr="A drawing of a cartoon character&#10;&#10;Description generated with high confidence">
            <a:extLst>
              <a:ext uri="{FF2B5EF4-FFF2-40B4-BE49-F238E27FC236}">
                <a16:creationId xmlns:a16="http://schemas.microsoft.com/office/drawing/2014/main" xmlns="" id="{EF61B9F8-9939-448D-86C2-6CB7387D1D86}"/>
              </a:ext>
            </a:extLst>
          </p:cNvPr>
          <p:cNvPicPr>
            <a:picLocks noChangeAspect="1"/>
          </p:cNvPicPr>
          <p:nvPr/>
        </p:nvPicPr>
        <p:blipFill>
          <a:blip r:embed="rId5"/>
          <a:stretch>
            <a:fillRect/>
          </a:stretch>
        </p:blipFill>
        <p:spPr>
          <a:xfrm>
            <a:off x="486931" y="2178455"/>
            <a:ext cx="2697357" cy="389457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5" name="TextBox 4">
            <a:extLst>
              <a:ext uri="{FF2B5EF4-FFF2-40B4-BE49-F238E27FC236}">
                <a16:creationId xmlns:a16="http://schemas.microsoft.com/office/drawing/2014/main" xmlns="" id="{A2BE302B-3976-4DFD-9258-7D9D9C019D51}"/>
              </a:ext>
            </a:extLst>
          </p:cNvPr>
          <p:cNvSpPr txBox="1"/>
          <p:nvPr/>
        </p:nvSpPr>
        <p:spPr>
          <a:xfrm>
            <a:off x="3300897" y="2868100"/>
            <a:ext cx="8744997" cy="1569660"/>
          </a:xfrm>
          <a:prstGeom prst="rect">
            <a:avLst/>
          </a:prstGeom>
          <a:noFill/>
        </p:spPr>
        <p:txBody>
          <a:bodyPr wrap="square" rtlCol="0">
            <a:spAutoFit/>
          </a:bodyPr>
          <a:lstStyle/>
          <a:p>
            <a:pPr marL="285750" lvl="0" indent="-285750">
              <a:buFont typeface="Arial" panose="020B0604020202020204" pitchFamily="34" charset="0"/>
              <a:buChar char="•"/>
            </a:pPr>
            <a:r>
              <a:rPr lang="en-US" sz="3200" dirty="0">
                <a:solidFill>
                  <a:prstClr val="white"/>
                </a:solidFill>
              </a:rPr>
              <a:t>For warrants: contact County Sheriff’s office</a:t>
            </a:r>
          </a:p>
          <a:p>
            <a:pPr marL="285750" lvl="0" indent="-285750">
              <a:buFont typeface="Arial" panose="020B0604020202020204" pitchFamily="34" charset="0"/>
              <a:buChar char="•"/>
            </a:pPr>
            <a:endParaRPr lang="en-US" sz="3200" dirty="0">
              <a:solidFill>
                <a:prstClr val="white"/>
              </a:solidFill>
            </a:endParaRPr>
          </a:p>
          <a:p>
            <a:pPr marL="285750" lvl="0" indent="-285750">
              <a:buFont typeface="Arial" panose="020B0604020202020204" pitchFamily="34" charset="0"/>
              <a:buChar char="•"/>
            </a:pPr>
            <a:r>
              <a:rPr lang="en-US" sz="3200" dirty="0">
                <a:solidFill>
                  <a:prstClr val="white"/>
                </a:solidFill>
              </a:rPr>
              <a:t>For tickets: </a:t>
            </a:r>
            <a:r>
              <a:rPr lang="en-US" sz="3200" dirty="0">
                <a:solidFill>
                  <a:prstClr val="white"/>
                </a:solidFill>
                <a:latin typeface="Georgia" panose="02040502050405020303" pitchFamily="18" charset="0"/>
              </a:rPr>
              <a:t>www.municipalrecordsearch.com</a:t>
            </a:r>
            <a:endParaRPr lang="en-US" sz="1600" dirty="0">
              <a:solidFill>
                <a:prstClr val="white"/>
              </a:solidFill>
              <a:latin typeface="Georgia" panose="02040502050405020303" pitchFamily="18" charset="0"/>
            </a:endParaRPr>
          </a:p>
        </p:txBody>
      </p:sp>
      <p:pic>
        <p:nvPicPr>
          <p:cNvPr id="27" name="Picture 26" descr="DHS.png">
            <a:extLst>
              <a:ext uri="{FF2B5EF4-FFF2-40B4-BE49-F238E27FC236}">
                <a16:creationId xmlns:a16="http://schemas.microsoft.com/office/drawing/2014/main" xmlns="" id="{F49476BE-ECA1-4B92-B971-AD0BA556622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403610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A close up of text on a white background&#10;&#10;Description generated with very high confidence">
            <a:extLst>
              <a:ext uri="{FF2B5EF4-FFF2-40B4-BE49-F238E27FC236}">
                <a16:creationId xmlns:a16="http://schemas.microsoft.com/office/drawing/2014/main" xmlns="" id="{99EB6568-DFD7-4310-9AB8-4F6298158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796" y="162094"/>
            <a:ext cx="4744144" cy="6294791"/>
          </a:xfrm>
          <a:prstGeom prst="rect">
            <a:avLst/>
          </a:prstGeom>
        </p:spPr>
      </p:pic>
      <p:pic>
        <p:nvPicPr>
          <p:cNvPr id="29" name="Content Placeholder 6">
            <a:extLst>
              <a:ext uri="{FF2B5EF4-FFF2-40B4-BE49-F238E27FC236}">
                <a16:creationId xmlns:a16="http://schemas.microsoft.com/office/drawing/2014/main" xmlns="" id="{6F6CD0B3-F873-4303-B0BC-FA4576FE6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1" name="Picture 20" descr="DHS.png">
            <a:extLst>
              <a:ext uri="{FF2B5EF4-FFF2-40B4-BE49-F238E27FC236}">
                <a16:creationId xmlns:a16="http://schemas.microsoft.com/office/drawing/2014/main" xmlns="" id="{8BD60998-2616-47F7-88B4-E3D4C720A81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366616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41693" y="48768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Content Placeholder 6">
            <a:extLst>
              <a:ext uri="{FF2B5EF4-FFF2-40B4-BE49-F238E27FC236}">
                <a16:creationId xmlns:a16="http://schemas.microsoft.com/office/drawing/2014/main" xmlns="" id="{6F6CD0B3-F873-4303-B0BC-FA4576FE64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1" name="Content Placeholder 4" descr="A close up of text on a white background&#10;&#10;Description generated with high confidence">
            <a:extLst>
              <a:ext uri="{FF2B5EF4-FFF2-40B4-BE49-F238E27FC236}">
                <a16:creationId xmlns:a16="http://schemas.microsoft.com/office/drawing/2014/main" xmlns="" id="{2EC32FA5-88CE-4D6A-A351-66D7C5036E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8625" y="119277"/>
            <a:ext cx="6189307" cy="6567273"/>
          </a:xfrm>
          <a:prstGeom prst="rect">
            <a:avLst/>
          </a:prstGeom>
        </p:spPr>
      </p:pic>
      <p:pic>
        <p:nvPicPr>
          <p:cNvPr id="24" name="Picture 23" descr="DHS.png">
            <a:extLst>
              <a:ext uri="{FF2B5EF4-FFF2-40B4-BE49-F238E27FC236}">
                <a16:creationId xmlns:a16="http://schemas.microsoft.com/office/drawing/2014/main" xmlns="" id="{FD69E5C8-CC8D-4FC4-A489-43CA30DC32A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2930457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9DB7BFF-8F46-46DD-BAA3-10FF22FEEB8A}"/>
              </a:ext>
            </a:extLst>
          </p:cNvPr>
          <p:cNvSpPr txBox="1"/>
          <p:nvPr/>
        </p:nvSpPr>
        <p:spPr>
          <a:xfrm>
            <a:off x="337216" y="1059529"/>
            <a:ext cx="9928615" cy="1107996"/>
          </a:xfrm>
          <a:prstGeom prst="rect">
            <a:avLst/>
          </a:prstGeom>
          <a:noFill/>
        </p:spPr>
        <p:txBody>
          <a:bodyPr wrap="square" rtlCol="0">
            <a:spAutoFit/>
          </a:bodyPr>
          <a:lstStyle/>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FACES OF SUCCESS</a:t>
            </a:r>
          </a:p>
        </p:txBody>
      </p: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7" name="Content Placeholder 5" descr="20180401_103700.jpg">
            <a:extLst>
              <a:ext uri="{FF2B5EF4-FFF2-40B4-BE49-F238E27FC236}">
                <a16:creationId xmlns:a16="http://schemas.microsoft.com/office/drawing/2014/main" xmlns="" id="{4701CB81-89E9-4FFC-AE4C-CBCB3D23AB54}"/>
              </a:ext>
            </a:extLst>
          </p:cNvPr>
          <p:cNvPicPr>
            <a:picLocks noChangeAspect="1"/>
          </p:cNvPicPr>
          <p:nvPr/>
        </p:nvPicPr>
        <p:blipFill>
          <a:blip r:embed="rId4" cstate="print">
            <a:extLst>
              <a:ext uri="{28A0092B-C50C-407E-A947-70E740481C1C}">
                <a14:useLocalDpi xmlns:a14="http://schemas.microsoft.com/office/drawing/2010/main" val="0"/>
              </a:ext>
            </a:extLst>
          </a:blip>
          <a:srcRect l="24849" r="24849"/>
          <a:stretch>
            <a:fillRect/>
          </a:stretch>
        </p:blipFill>
        <p:spPr>
          <a:xfrm>
            <a:off x="457200" y="2113980"/>
            <a:ext cx="3721410" cy="4170496"/>
          </a:xfrm>
          <a:prstGeom prst="rect">
            <a:avLst/>
          </a:prstGeom>
        </p:spPr>
      </p:pic>
      <p:pic>
        <p:nvPicPr>
          <p:cNvPr id="28" name="Content Placeholder 6" descr="20180401_103710.jpg">
            <a:extLst>
              <a:ext uri="{FF2B5EF4-FFF2-40B4-BE49-F238E27FC236}">
                <a16:creationId xmlns:a16="http://schemas.microsoft.com/office/drawing/2014/main" xmlns="" id="{C76B1E4C-E7FE-401E-8F57-A3AD3E811269}"/>
              </a:ext>
            </a:extLst>
          </p:cNvPr>
          <p:cNvPicPr>
            <a:picLocks noChangeAspect="1"/>
          </p:cNvPicPr>
          <p:nvPr/>
        </p:nvPicPr>
        <p:blipFill>
          <a:blip r:embed="rId5" cstate="print">
            <a:extLst>
              <a:ext uri="{28A0092B-C50C-407E-A947-70E740481C1C}">
                <a14:useLocalDpi xmlns:a14="http://schemas.microsoft.com/office/drawing/2010/main" val="0"/>
              </a:ext>
            </a:extLst>
          </a:blip>
          <a:srcRect l="24849" r="24849"/>
          <a:stretch>
            <a:fillRect/>
          </a:stretch>
        </p:blipFill>
        <p:spPr>
          <a:xfrm rot="16200000">
            <a:off x="4342381" y="2210975"/>
            <a:ext cx="4170495" cy="3976504"/>
          </a:xfrm>
          <a:prstGeom prst="rect">
            <a:avLst/>
          </a:prstGeom>
        </p:spPr>
      </p:pic>
      <p:sp>
        <p:nvSpPr>
          <p:cNvPr id="6" name="TextBox 5">
            <a:extLst>
              <a:ext uri="{FF2B5EF4-FFF2-40B4-BE49-F238E27FC236}">
                <a16:creationId xmlns:a16="http://schemas.microsoft.com/office/drawing/2014/main" xmlns="" id="{73084C2C-6A36-479D-96D8-DE0FC2346245}"/>
              </a:ext>
            </a:extLst>
          </p:cNvPr>
          <p:cNvSpPr txBox="1"/>
          <p:nvPr/>
        </p:nvSpPr>
        <p:spPr>
          <a:xfrm>
            <a:off x="1298894" y="5496445"/>
            <a:ext cx="2895807" cy="646331"/>
          </a:xfrm>
          <a:prstGeom prst="rect">
            <a:avLst/>
          </a:prstGeom>
          <a:noFill/>
        </p:spPr>
        <p:txBody>
          <a:bodyPr vert="horz" wrap="square" rtlCol="0">
            <a:spAutoFit/>
          </a:bodyPr>
          <a:lstStyle/>
          <a:p>
            <a:pPr algn="ctr"/>
            <a:r>
              <a:rPr lang="en-US" sz="3600" b="1" dirty="0">
                <a:solidFill>
                  <a:schemeClr val="bg1"/>
                </a:solidFill>
                <a:effectLst>
                  <a:outerShdw blurRad="38100" dist="38100" dir="2700000" algn="tl">
                    <a:srgbClr val="000000">
                      <a:alpha val="43137"/>
                    </a:srgbClr>
                  </a:outerShdw>
                </a:effectLst>
              </a:rPr>
              <a:t>Ms. Virgil</a:t>
            </a:r>
          </a:p>
        </p:txBody>
      </p:sp>
      <p:pic>
        <p:nvPicPr>
          <p:cNvPr id="30" name="Content Placeholder 6">
            <a:extLst>
              <a:ext uri="{FF2B5EF4-FFF2-40B4-BE49-F238E27FC236}">
                <a16:creationId xmlns:a16="http://schemas.microsoft.com/office/drawing/2014/main" xmlns="" id="{9836C478-8462-4A68-8F27-6AF83AD16A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4" name="Picture 23" descr="DHS.png">
            <a:extLst>
              <a:ext uri="{FF2B5EF4-FFF2-40B4-BE49-F238E27FC236}">
                <a16:creationId xmlns:a16="http://schemas.microsoft.com/office/drawing/2014/main" xmlns="" id="{900BDB60-8E80-48B2-B75D-0BE066569FD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3233645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D8E48105-35B8-471E-9918-BEDA1432DD98}"/>
              </a:ext>
            </a:extLst>
          </p:cNvPr>
          <p:cNvSpPr txBox="1"/>
          <p:nvPr/>
        </p:nvSpPr>
        <p:spPr>
          <a:xfrm>
            <a:off x="337216" y="1059529"/>
            <a:ext cx="9928615" cy="1107996"/>
          </a:xfrm>
          <a:prstGeom prst="rect">
            <a:avLst/>
          </a:prstGeom>
          <a:noFill/>
        </p:spPr>
        <p:txBody>
          <a:bodyPr wrap="square" rtlCol="0">
            <a:spAutoFit/>
          </a:bodyPr>
          <a:lstStyle/>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FACES OF SUCCESS</a:t>
            </a:r>
          </a:p>
        </p:txBody>
      </p:sp>
      <p:pic>
        <p:nvPicPr>
          <p:cNvPr id="32" name="Content Placeholder 6">
            <a:extLst>
              <a:ext uri="{FF2B5EF4-FFF2-40B4-BE49-F238E27FC236}">
                <a16:creationId xmlns:a16="http://schemas.microsoft.com/office/drawing/2014/main" xmlns="" id="{83DF8284-2011-40CD-B8C1-894648018D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7" name="Content Placeholder 6">
            <a:extLst>
              <a:ext uri="{FF2B5EF4-FFF2-40B4-BE49-F238E27FC236}">
                <a16:creationId xmlns:a16="http://schemas.microsoft.com/office/drawing/2014/main" xmlns="" id="{796EA489-8950-4718-BAD1-759CFFC580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4192" y="2548835"/>
            <a:ext cx="5645431" cy="3182472"/>
          </a:xfrm>
          <a:prstGeom prst="rect">
            <a:avLst/>
          </a:prstGeom>
        </p:spPr>
      </p:pic>
      <p:pic>
        <p:nvPicPr>
          <p:cNvPr id="29" name="Content Placeholder 7" descr="20180822_114113.jpg">
            <a:extLst>
              <a:ext uri="{FF2B5EF4-FFF2-40B4-BE49-F238E27FC236}">
                <a16:creationId xmlns:a16="http://schemas.microsoft.com/office/drawing/2014/main" xmlns="" id="{01DE0B81-D00B-4DAC-8C5F-1EAEABB512BB}"/>
              </a:ext>
            </a:extLst>
          </p:cNvPr>
          <p:cNvPicPr>
            <a:picLocks noChangeAspect="1"/>
          </p:cNvPicPr>
          <p:nvPr/>
        </p:nvPicPr>
        <p:blipFill>
          <a:blip r:embed="rId6" cstate="print">
            <a:extLst>
              <a:ext uri="{28A0092B-C50C-407E-A947-70E740481C1C}">
                <a14:useLocalDpi xmlns:a14="http://schemas.microsoft.com/office/drawing/2010/main" val="0"/>
              </a:ext>
            </a:extLst>
          </a:blip>
          <a:srcRect l="24849" r="24849"/>
          <a:stretch>
            <a:fillRect/>
          </a:stretch>
        </p:blipFill>
        <p:spPr>
          <a:xfrm>
            <a:off x="516594" y="2515628"/>
            <a:ext cx="3957385" cy="3323282"/>
          </a:xfrm>
          <a:prstGeom prst="rect">
            <a:avLst/>
          </a:prstGeom>
        </p:spPr>
      </p:pic>
      <p:pic>
        <p:nvPicPr>
          <p:cNvPr id="24" name="Picture 23" descr="DHS.png">
            <a:extLst>
              <a:ext uri="{FF2B5EF4-FFF2-40B4-BE49-F238E27FC236}">
                <a16:creationId xmlns:a16="http://schemas.microsoft.com/office/drawing/2014/main" xmlns="" id="{B5974CA3-7F76-488C-B784-FF08E976FEB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1060782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967ACF80-83DF-42FB-A5B4-5B13D4DCBA0A}"/>
              </a:ext>
            </a:extLst>
          </p:cNvPr>
          <p:cNvSpPr txBox="1"/>
          <p:nvPr/>
        </p:nvSpPr>
        <p:spPr>
          <a:xfrm>
            <a:off x="337216" y="1059529"/>
            <a:ext cx="9928615" cy="1107996"/>
          </a:xfrm>
          <a:prstGeom prst="rect">
            <a:avLst/>
          </a:prstGeom>
          <a:noFill/>
        </p:spPr>
        <p:txBody>
          <a:bodyPr wrap="square" rtlCol="0">
            <a:spAutoFit/>
          </a:bodyPr>
          <a:lstStyle/>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FACES OF SUCCESS</a:t>
            </a:r>
          </a:p>
        </p:txBody>
      </p:sp>
      <p:pic>
        <p:nvPicPr>
          <p:cNvPr id="28" name="Content Placeholder 6">
            <a:extLst>
              <a:ext uri="{FF2B5EF4-FFF2-40B4-BE49-F238E27FC236}">
                <a16:creationId xmlns:a16="http://schemas.microsoft.com/office/drawing/2014/main" xmlns="" id="{B1827E17-1735-4E1B-99E9-463BB10E7C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9" name="Content Placeholder 5">
            <a:extLst>
              <a:ext uri="{FF2B5EF4-FFF2-40B4-BE49-F238E27FC236}">
                <a16:creationId xmlns:a16="http://schemas.microsoft.com/office/drawing/2014/main" xmlns="" id="{E03AB490-6EFF-43DF-B306-79F1EE8BFD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929" y="2672237"/>
            <a:ext cx="5617450" cy="3166700"/>
          </a:xfrm>
          <a:prstGeom prst="rect">
            <a:avLst/>
          </a:prstGeom>
        </p:spPr>
      </p:pic>
      <p:pic>
        <p:nvPicPr>
          <p:cNvPr id="30" name="Content Placeholder 4">
            <a:extLst>
              <a:ext uri="{FF2B5EF4-FFF2-40B4-BE49-F238E27FC236}">
                <a16:creationId xmlns:a16="http://schemas.microsoft.com/office/drawing/2014/main" xmlns="" id="{DB12959D-FCFC-4892-AF02-914F1A8E0F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4580" y="2672237"/>
            <a:ext cx="5617452" cy="3166700"/>
          </a:xfrm>
          <a:prstGeom prst="rect">
            <a:avLst/>
          </a:prstGeom>
        </p:spPr>
      </p:pic>
      <p:pic>
        <p:nvPicPr>
          <p:cNvPr id="24" name="Picture 23" descr="DHS.png">
            <a:extLst>
              <a:ext uri="{FF2B5EF4-FFF2-40B4-BE49-F238E27FC236}">
                <a16:creationId xmlns:a16="http://schemas.microsoft.com/office/drawing/2014/main" xmlns="" id="{CAB202C0-59FF-405C-878A-BD4295AA1AE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1307464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6C45970B-3AB5-4637-8B91-F8F413231C0E}"/>
              </a:ext>
            </a:extLst>
          </p:cNvPr>
          <p:cNvSpPr txBox="1"/>
          <p:nvPr/>
        </p:nvSpPr>
        <p:spPr>
          <a:xfrm>
            <a:off x="337216" y="1059529"/>
            <a:ext cx="9928615" cy="1107996"/>
          </a:xfrm>
          <a:prstGeom prst="rect">
            <a:avLst/>
          </a:prstGeom>
          <a:noFill/>
        </p:spPr>
        <p:txBody>
          <a:bodyPr wrap="square" rtlCol="0">
            <a:spAutoFit/>
          </a:bodyPr>
          <a:lstStyle/>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FACES OF SUCCESS</a:t>
            </a:r>
          </a:p>
        </p:txBody>
      </p:sp>
      <p:pic>
        <p:nvPicPr>
          <p:cNvPr id="28" name="Content Placeholder 6">
            <a:extLst>
              <a:ext uri="{FF2B5EF4-FFF2-40B4-BE49-F238E27FC236}">
                <a16:creationId xmlns:a16="http://schemas.microsoft.com/office/drawing/2014/main" xmlns="" id="{6AE46101-A27B-4ADA-B978-3A3925E40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9" name="Content Placeholder 3">
            <a:extLst>
              <a:ext uri="{FF2B5EF4-FFF2-40B4-BE49-F238E27FC236}">
                <a16:creationId xmlns:a16="http://schemas.microsoft.com/office/drawing/2014/main" xmlns="" id="{08FAD0B3-9DA7-4224-9C36-2AD12062B8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652" y="2413793"/>
            <a:ext cx="5553031" cy="3130413"/>
          </a:xfrm>
          <a:prstGeom prst="rect">
            <a:avLst/>
          </a:prstGeom>
        </p:spPr>
      </p:pic>
      <p:pic>
        <p:nvPicPr>
          <p:cNvPr id="30" name="Content Placeholder 5">
            <a:extLst>
              <a:ext uri="{FF2B5EF4-FFF2-40B4-BE49-F238E27FC236}">
                <a16:creationId xmlns:a16="http://schemas.microsoft.com/office/drawing/2014/main" xmlns="" id="{06421F53-A399-427F-9352-6AAD28C207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787" y="2372216"/>
            <a:ext cx="5577239" cy="3144031"/>
          </a:xfrm>
          <a:prstGeom prst="rect">
            <a:avLst/>
          </a:prstGeom>
        </p:spPr>
      </p:pic>
      <p:pic>
        <p:nvPicPr>
          <p:cNvPr id="24" name="Picture 23" descr="DHS.png">
            <a:extLst>
              <a:ext uri="{FF2B5EF4-FFF2-40B4-BE49-F238E27FC236}">
                <a16:creationId xmlns:a16="http://schemas.microsoft.com/office/drawing/2014/main" xmlns="" id="{638F786F-A263-4F43-964E-D8EA7AA7A8C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32720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13095"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FA18594-43E5-4FF4-BF5F-BC151452406F}"/>
              </a:ext>
            </a:extLst>
          </p:cNvPr>
          <p:cNvSpPr txBox="1"/>
          <p:nvPr/>
        </p:nvSpPr>
        <p:spPr>
          <a:xfrm>
            <a:off x="194162" y="1112932"/>
            <a:ext cx="716960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Bahnschrift SemiBold" panose="020B0502040204020203" pitchFamily="34" charset="0"/>
                <a:ea typeface="+mn-ea"/>
                <a:cs typeface="+mn-cs"/>
              </a:rPr>
              <a:t>WHO IS SARAH?</a:t>
            </a:r>
          </a:p>
        </p:txBody>
      </p:sp>
      <p:sp>
        <p:nvSpPr>
          <p:cNvPr id="25" name="Content Placeholder 6">
            <a:extLst>
              <a:ext uri="{FF2B5EF4-FFF2-40B4-BE49-F238E27FC236}">
                <a16:creationId xmlns:a16="http://schemas.microsoft.com/office/drawing/2014/main" xmlns="" id="{60787802-0C04-4324-8D1B-728640BA65B1}"/>
              </a:ext>
            </a:extLst>
          </p:cNvPr>
          <p:cNvSpPr txBox="1">
            <a:spLocks/>
          </p:cNvSpPr>
          <p:nvPr/>
        </p:nvSpPr>
        <p:spPr>
          <a:xfrm>
            <a:off x="272580" y="2407644"/>
            <a:ext cx="9683184" cy="196180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The </a:t>
            </a:r>
            <a:r>
              <a:rPr kumimoji="0" lang="en-US" sz="2800" b="1" i="0" u="none" strike="noStrike" kern="1200" cap="none" spc="0" normalizeH="0" baseline="0" noProof="0" dirty="0">
                <a:ln>
                  <a:noFill/>
                </a:ln>
                <a:solidFill>
                  <a:srgbClr val="AD84C6"/>
                </a:solidFill>
                <a:effectLst>
                  <a:outerShdw blurRad="38100" dist="38100" dir="2700000" algn="tl">
                    <a:srgbClr val="000000">
                      <a:alpha val="43137"/>
                    </a:srgbClr>
                  </a:outerShdw>
                </a:effectLst>
                <a:uLnTx/>
                <a:uFillTx/>
              </a:rPr>
              <a:t>S</a:t>
            </a:r>
            <a:r>
              <a:rPr kumimoji="0" lang="en-US" sz="2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outh </a:t>
            </a:r>
            <a:r>
              <a:rPr kumimoji="0" lang="en-US" sz="2800" b="1" i="0" u="none" strike="noStrike" kern="1200" cap="none" spc="0" normalizeH="0" baseline="0" noProof="0" dirty="0">
                <a:ln>
                  <a:noFill/>
                </a:ln>
                <a:solidFill>
                  <a:srgbClr val="AD84C6"/>
                </a:solidFill>
                <a:effectLst>
                  <a:outerShdw blurRad="38100" dist="38100" dir="2700000" algn="tl">
                    <a:srgbClr val="000000">
                      <a:alpha val="43137"/>
                    </a:srgbClr>
                  </a:outerShdw>
                </a:effectLst>
                <a:uLnTx/>
                <a:uFillTx/>
              </a:rPr>
              <a:t>A</a:t>
            </a:r>
            <a:r>
              <a:rPr kumimoji="0" lang="en-US" sz="2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lamo </a:t>
            </a:r>
            <a:r>
              <a:rPr kumimoji="0" lang="en-US" sz="2800" b="1" i="0" u="none" strike="noStrike" kern="1200" cap="none" spc="0" normalizeH="0" baseline="0" noProof="0" dirty="0">
                <a:ln>
                  <a:noFill/>
                </a:ln>
                <a:solidFill>
                  <a:srgbClr val="AD84C6"/>
                </a:solidFill>
                <a:effectLst>
                  <a:outerShdw blurRad="38100" dist="38100" dir="2700000" algn="tl">
                    <a:srgbClr val="000000">
                      <a:alpha val="43137"/>
                    </a:srgbClr>
                  </a:outerShdw>
                </a:effectLst>
                <a:uLnTx/>
                <a:uFillTx/>
              </a:rPr>
              <a:t>R</a:t>
            </a:r>
            <a:r>
              <a:rPr kumimoji="0" lang="en-US" sz="2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egional </a:t>
            </a:r>
            <a:r>
              <a:rPr kumimoji="0" lang="en-US" sz="2800" b="1" i="0" u="none" strike="noStrike" kern="1200" cap="none" spc="0" normalizeH="0" baseline="0" noProof="0" dirty="0">
                <a:ln>
                  <a:noFill/>
                </a:ln>
                <a:solidFill>
                  <a:srgbClr val="AD84C6"/>
                </a:solidFill>
                <a:effectLst>
                  <a:outerShdw blurRad="38100" dist="38100" dir="2700000" algn="tl">
                    <a:srgbClr val="000000">
                      <a:alpha val="43137"/>
                    </a:srgbClr>
                  </a:outerShdw>
                </a:effectLst>
                <a:uLnTx/>
                <a:uFillTx/>
              </a:rPr>
              <a:t>A</a:t>
            </a:r>
            <a:r>
              <a:rPr kumimoji="0" lang="en-US" sz="2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lliance for the </a:t>
            </a:r>
            <a:r>
              <a:rPr kumimoji="0" lang="en-US" sz="2800" b="1" i="0" u="none" strike="noStrike" kern="1200" cap="none" spc="0" normalizeH="0" baseline="0" noProof="0" dirty="0">
                <a:ln>
                  <a:noFill/>
                </a:ln>
                <a:solidFill>
                  <a:srgbClr val="AD84C6"/>
                </a:solidFill>
                <a:effectLst>
                  <a:outerShdw blurRad="38100" dist="38100" dir="2700000" algn="tl">
                    <a:srgbClr val="000000">
                      <a:alpha val="43137"/>
                    </a:srgbClr>
                  </a:outerShdw>
                </a:effectLst>
                <a:uLnTx/>
                <a:uFillTx/>
              </a:rPr>
              <a:t>H</a:t>
            </a:r>
            <a:r>
              <a:rPr kumimoji="0" lang="en-US" sz="2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omeless is charged to create an improved service system that effectively provides support, coordination, and housing to all the homeless populations within San Antonio / Bexar County. </a:t>
            </a:r>
          </a:p>
        </p:txBody>
      </p:sp>
      <p:sp>
        <p:nvSpPr>
          <p:cNvPr id="29" name="TextBox 28">
            <a:extLst>
              <a:ext uri="{FF2B5EF4-FFF2-40B4-BE49-F238E27FC236}">
                <a16:creationId xmlns:a16="http://schemas.microsoft.com/office/drawing/2014/main" xmlns="" id="{BBEE06F5-D17D-45B0-9F63-3488A5E619B0}"/>
              </a:ext>
            </a:extLst>
          </p:cNvPr>
          <p:cNvSpPr txBox="1"/>
          <p:nvPr/>
        </p:nvSpPr>
        <p:spPr>
          <a:xfrm>
            <a:off x="277670" y="4870945"/>
            <a:ext cx="108091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rPr>
              <a:t>Our mission is to make homelessness </a:t>
            </a:r>
            <a:r>
              <a:rPr kumimoji="0" lang="en-US" sz="2800" b="1" i="1" strike="noStrike" kern="1200" cap="none" spc="0" normalizeH="0" baseline="0" noProof="0" dirty="0">
                <a:ln>
                  <a:noFill/>
                </a:ln>
                <a:solidFill>
                  <a:srgbClr val="AD84C6"/>
                </a:solidFill>
                <a:effectLst>
                  <a:outerShdw blurRad="38100" dist="38100" dir="2700000" algn="tl">
                    <a:srgbClr val="000000">
                      <a:alpha val="43137"/>
                    </a:srgbClr>
                  </a:outerShdw>
                </a:effectLst>
                <a:uLnTx/>
                <a:uFillTx/>
              </a:rPr>
              <a:t>rare</a:t>
            </a:r>
            <a:r>
              <a:rPr kumimoji="0" lang="en-US" sz="28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a:t>
            </a:r>
            <a:r>
              <a:rPr kumimoji="0" lang="en-US" sz="2800" b="0" i="0" strike="noStrike" kern="1200" cap="none" spc="0" normalizeH="0" baseline="0" noProof="0" dirty="0">
                <a:ln>
                  <a:noFill/>
                </a:ln>
                <a:solidFill>
                  <a:srgbClr val="AD84C6"/>
                </a:solidFill>
                <a:effectLst>
                  <a:outerShdw blurRad="38100" dist="38100" dir="2700000" algn="tl">
                    <a:srgbClr val="000000">
                      <a:alpha val="43137"/>
                    </a:srgbClr>
                  </a:outerShdw>
                </a:effectLst>
                <a:uLnTx/>
                <a:uFillTx/>
              </a:rPr>
              <a:t> </a:t>
            </a:r>
            <a:r>
              <a:rPr kumimoji="0" lang="en-US" sz="2800" b="1" i="1" strike="noStrike" kern="1200" cap="none" spc="0" normalizeH="0" baseline="0" noProof="0" dirty="0">
                <a:ln>
                  <a:noFill/>
                </a:ln>
                <a:solidFill>
                  <a:srgbClr val="AD84C6"/>
                </a:solidFill>
                <a:effectLst>
                  <a:outerShdw blurRad="38100" dist="38100" dir="2700000" algn="tl">
                    <a:srgbClr val="000000">
                      <a:alpha val="43137"/>
                    </a:srgbClr>
                  </a:outerShdw>
                </a:effectLst>
                <a:uLnTx/>
                <a:uFillTx/>
              </a:rPr>
              <a:t>brief</a:t>
            </a:r>
            <a:r>
              <a:rPr kumimoji="0" lang="en-US" sz="2800" b="1"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 </a:t>
            </a:r>
            <a:r>
              <a:rPr kumimoji="0" lang="en-US" sz="28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&amp;</a:t>
            </a:r>
            <a:r>
              <a:rPr kumimoji="0" lang="en-US" sz="2800" b="0" i="0" strike="noStrike" kern="1200" cap="none" spc="0" normalizeH="0" baseline="0" noProof="0" dirty="0">
                <a:ln>
                  <a:noFill/>
                </a:ln>
                <a:solidFill>
                  <a:srgbClr val="AD84C6"/>
                </a:solidFill>
                <a:effectLst>
                  <a:outerShdw blurRad="38100" dist="38100" dir="2700000" algn="tl">
                    <a:srgbClr val="000000">
                      <a:alpha val="43137"/>
                    </a:srgbClr>
                  </a:outerShdw>
                </a:effectLst>
                <a:uLnTx/>
                <a:uFillTx/>
              </a:rPr>
              <a:t> </a:t>
            </a:r>
            <a:r>
              <a:rPr kumimoji="0" lang="en-US" sz="2800" b="1" i="1" strike="noStrike" kern="1200" cap="none" spc="0" normalizeH="0" baseline="0" noProof="0" dirty="0">
                <a:ln>
                  <a:noFill/>
                </a:ln>
                <a:solidFill>
                  <a:srgbClr val="AD84C6"/>
                </a:solidFill>
                <a:effectLst>
                  <a:outerShdw blurRad="38100" dist="38100" dir="2700000" algn="tl">
                    <a:srgbClr val="000000">
                      <a:alpha val="43137"/>
                    </a:srgbClr>
                  </a:outerShdw>
                </a:effectLst>
                <a:uLnTx/>
                <a:uFillTx/>
              </a:rPr>
              <a:t>non-recurring</a:t>
            </a:r>
            <a:r>
              <a:rPr kumimoji="0" lang="en-US" sz="2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rPr>
              <a:t>.</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rPr>
              <a:t> </a:t>
            </a:r>
          </a:p>
        </p:txBody>
      </p:sp>
      <p:pic>
        <p:nvPicPr>
          <p:cNvPr id="27" name="Content Placeholder 6">
            <a:extLst>
              <a:ext uri="{FF2B5EF4-FFF2-40B4-BE49-F238E27FC236}">
                <a16:creationId xmlns:a16="http://schemas.microsoft.com/office/drawing/2014/main" xmlns="" id="{0632AC32-DDA0-46A8-834D-BA51B4CE3C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8" name="Picture 27" descr="DHS.png">
            <a:extLst>
              <a:ext uri="{FF2B5EF4-FFF2-40B4-BE49-F238E27FC236}">
                <a16:creationId xmlns:a16="http://schemas.microsoft.com/office/drawing/2014/main" xmlns="" id="{FDD84C33-C827-4066-9F50-00CF7FF33FE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2331202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6C45970B-3AB5-4637-8B91-F8F413231C0E}"/>
              </a:ext>
            </a:extLst>
          </p:cNvPr>
          <p:cNvSpPr txBox="1"/>
          <p:nvPr/>
        </p:nvSpPr>
        <p:spPr>
          <a:xfrm>
            <a:off x="337216" y="1059529"/>
            <a:ext cx="9928615" cy="1107996"/>
          </a:xfrm>
          <a:prstGeom prst="rect">
            <a:avLst/>
          </a:prstGeom>
          <a:noFill/>
        </p:spPr>
        <p:txBody>
          <a:bodyPr wrap="square" rtlCol="0">
            <a:spAutoFit/>
          </a:bodyPr>
          <a:lstStyle/>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FACES OF SUCCESS</a:t>
            </a:r>
          </a:p>
        </p:txBody>
      </p:sp>
      <p:pic>
        <p:nvPicPr>
          <p:cNvPr id="28" name="Content Placeholder 6">
            <a:extLst>
              <a:ext uri="{FF2B5EF4-FFF2-40B4-BE49-F238E27FC236}">
                <a16:creationId xmlns:a16="http://schemas.microsoft.com/office/drawing/2014/main" xmlns="" id="{6AE46101-A27B-4ADA-B978-3A3925E40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4" name="Content Placeholder 5">
            <a:extLst>
              <a:ext uri="{FF2B5EF4-FFF2-40B4-BE49-F238E27FC236}">
                <a16:creationId xmlns:a16="http://schemas.microsoft.com/office/drawing/2014/main" xmlns="" id="{846D6B2A-6B70-4AAD-87AF-F68266BE7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10" y="2143325"/>
            <a:ext cx="4038600" cy="2276661"/>
          </a:xfrm>
          <a:prstGeom prst="rect">
            <a:avLst/>
          </a:prstGeom>
        </p:spPr>
      </p:pic>
      <p:pic>
        <p:nvPicPr>
          <p:cNvPr id="31" name="Content Placeholder 5">
            <a:extLst>
              <a:ext uri="{FF2B5EF4-FFF2-40B4-BE49-F238E27FC236}">
                <a16:creationId xmlns:a16="http://schemas.microsoft.com/office/drawing/2014/main" xmlns="" id="{3A4026DE-1B96-46AB-B07D-D7F45CD78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9062" y="2070987"/>
            <a:ext cx="4038600" cy="2271712"/>
          </a:xfrm>
          <a:prstGeom prst="rect">
            <a:avLst/>
          </a:prstGeom>
        </p:spPr>
      </p:pic>
      <p:pic>
        <p:nvPicPr>
          <p:cNvPr id="32" name="Content Placeholder 6">
            <a:extLst>
              <a:ext uri="{FF2B5EF4-FFF2-40B4-BE49-F238E27FC236}">
                <a16:creationId xmlns:a16="http://schemas.microsoft.com/office/drawing/2014/main" xmlns="" id="{0F4035EF-5F87-4E06-9F3C-A12265FEF6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4954" y="3949806"/>
            <a:ext cx="4038600" cy="2276661"/>
          </a:xfrm>
          <a:prstGeom prst="rect">
            <a:avLst/>
          </a:prstGeom>
        </p:spPr>
      </p:pic>
      <p:pic>
        <p:nvPicPr>
          <p:cNvPr id="29" name="Picture 28" descr="DHS.png">
            <a:extLst>
              <a:ext uri="{FF2B5EF4-FFF2-40B4-BE49-F238E27FC236}">
                <a16:creationId xmlns:a16="http://schemas.microsoft.com/office/drawing/2014/main" xmlns="" id="{25B329C2-3D62-4743-8191-B454D23D795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3676253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65000"/>
              </a:srgb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7C3B1086-1B5A-4970-9279-C0E79E427EE6}"/>
              </a:ext>
            </a:extLst>
          </p:cNvPr>
          <p:cNvSpPr/>
          <p:nvPr/>
        </p:nvSpPr>
        <p:spPr>
          <a:xfrm>
            <a:off x="0" y="9473"/>
            <a:ext cx="12199118" cy="4205819"/>
          </a:xfrm>
          <a:prstGeom prst="rec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52000"/>
              </a:srgb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74E66AD4-9E1F-4CCF-A819-5DA9649D86D5}"/>
              </a:ext>
            </a:extLst>
          </p:cNvPr>
          <p:cNvSpPr txBox="1"/>
          <p:nvPr/>
        </p:nvSpPr>
        <p:spPr>
          <a:xfrm>
            <a:off x="0" y="2772583"/>
            <a:ext cx="12307951" cy="1446550"/>
          </a:xfrm>
          <a:prstGeom prst="rect">
            <a:avLst/>
          </a:prstGeom>
          <a:noFill/>
          <a:effectLst>
            <a:glow rad="127000">
              <a:srgbClr val="7030A0"/>
            </a:glow>
          </a:effectLst>
        </p:spPr>
        <p:txBody>
          <a:bodyPr wrap="square" rtlCol="0">
            <a:spAutoFit/>
          </a:bodyPr>
          <a:lstStyle/>
          <a:p>
            <a:pPr algn="ctr"/>
            <a:r>
              <a:rPr lang="en-US" sz="8800" b="1" spc="600" dirty="0">
                <a:solidFill>
                  <a:schemeClr val="bg1"/>
                </a:solidFill>
                <a:effectLst>
                  <a:glow rad="101600">
                    <a:srgbClr val="5D84C7">
                      <a:alpha val="60000"/>
                    </a:srgbClr>
                  </a:glow>
                  <a:outerShdw blurRad="50800" dist="38100" dir="2700000" algn="tl" rotWithShape="0">
                    <a:prstClr val="black">
                      <a:alpha val="40000"/>
                    </a:prstClr>
                  </a:outerShdw>
                </a:effectLst>
                <a:latin typeface="Bahnschrift SemiBold" panose="020B0502040204020203" pitchFamily="34" charset="0"/>
              </a:rPr>
              <a:t>Questions?</a:t>
            </a:r>
          </a:p>
        </p:txBody>
      </p: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52" y="133717"/>
            <a:ext cx="4159229" cy="1623881"/>
          </a:xfrm>
          <a:prstGeom prst="rect">
            <a:avLst/>
          </a:prstGeom>
          <a:effectLst/>
        </p:spPr>
      </p:pic>
      <p:pic>
        <p:nvPicPr>
          <p:cNvPr id="27" name="Content Placeholder 6">
            <a:extLst>
              <a:ext uri="{FF2B5EF4-FFF2-40B4-BE49-F238E27FC236}">
                <a16:creationId xmlns:a16="http://schemas.microsoft.com/office/drawing/2014/main" xmlns="" id="{F172E0A8-C53C-49A7-945C-7A52351B9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6008" y="357173"/>
            <a:ext cx="1623882" cy="1623882"/>
          </a:xfrm>
          <a:prstGeom prst="rect">
            <a:avLst/>
          </a:prstGeom>
        </p:spPr>
      </p:pic>
      <p:pic>
        <p:nvPicPr>
          <p:cNvPr id="21" name="Picture 20" descr="DHS.png">
            <a:extLst>
              <a:ext uri="{FF2B5EF4-FFF2-40B4-BE49-F238E27FC236}">
                <a16:creationId xmlns:a16="http://schemas.microsoft.com/office/drawing/2014/main" xmlns="" id="{1996596D-80F5-4017-A8DD-6803EDB6695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58460" y="237621"/>
            <a:ext cx="1877455" cy="1894008"/>
          </a:xfrm>
          <a:prstGeom prst="rect">
            <a:avLst/>
          </a:prstGeom>
        </p:spPr>
      </p:pic>
    </p:spTree>
    <p:extLst>
      <p:ext uri="{BB962C8B-B14F-4D97-AF65-F5344CB8AC3E}">
        <p14:creationId xmlns:p14="http://schemas.microsoft.com/office/powerpoint/2010/main" val="233987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0" y="1002986"/>
            <a:ext cx="12199120" cy="5381437"/>
          </a:xfrm>
          <a:prstGeom prst="rect">
            <a:avLst/>
          </a:prstGeom>
          <a:solidFill>
            <a:srgbClr val="445EB0">
              <a:alpha val="81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9DB7BFF-8F46-46DD-BAA3-10FF22FEEB8A}"/>
              </a:ext>
            </a:extLst>
          </p:cNvPr>
          <p:cNvSpPr txBox="1"/>
          <p:nvPr/>
        </p:nvSpPr>
        <p:spPr>
          <a:xfrm>
            <a:off x="277444" y="1031970"/>
            <a:ext cx="9612225" cy="2123658"/>
          </a:xfrm>
          <a:prstGeom prst="rect">
            <a:avLst/>
          </a:prstGeom>
          <a:noFill/>
        </p:spPr>
        <p:txBody>
          <a:bodyPr wrap="square" rtlCol="0">
            <a:spAutoFit/>
          </a:bodyPr>
          <a:lstStyle/>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SYSTEM BUILDING </a:t>
            </a:r>
          </a:p>
          <a:p>
            <a:r>
              <a:rPr lang="en-US" sz="6600" b="1" spc="300"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STRATEGY</a:t>
            </a:r>
          </a:p>
        </p:txBody>
      </p:sp>
      <p:sp>
        <p:nvSpPr>
          <p:cNvPr id="9" name="Freeform: Shape 8">
            <a:extLst>
              <a:ext uri="{FF2B5EF4-FFF2-40B4-BE49-F238E27FC236}">
                <a16:creationId xmlns:a16="http://schemas.microsoft.com/office/drawing/2014/main" xmlns="" id="{E5ED474F-7AA7-48BC-A2BC-B4A297293E04}"/>
              </a:ext>
            </a:extLst>
          </p:cNvPr>
          <p:cNvSpPr/>
          <p:nvPr/>
        </p:nvSpPr>
        <p:spPr>
          <a:xfrm>
            <a:off x="3029186" y="234443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6" name="Freeform: Shape 5">
            <a:extLst>
              <a:ext uri="{FF2B5EF4-FFF2-40B4-BE49-F238E27FC236}">
                <a16:creationId xmlns:a16="http://schemas.microsoft.com/office/drawing/2014/main" xmlns="" id="{8E35BCBF-69A5-41C6-8A06-2CB8922FC6D7}"/>
              </a:ext>
            </a:extLst>
          </p:cNvPr>
          <p:cNvSpPr/>
          <p:nvPr/>
        </p:nvSpPr>
        <p:spPr>
          <a:xfrm>
            <a:off x="136289" y="3595733"/>
            <a:ext cx="1591338" cy="2408377"/>
          </a:xfrm>
          <a:custGeom>
            <a:avLst/>
            <a:gdLst>
              <a:gd name="connsiteX0" fmla="*/ 0 w 1856479"/>
              <a:gd name="connsiteY0" fmla="*/ 185648 h 2475732"/>
              <a:gd name="connsiteX1" fmla="*/ 185648 w 1856479"/>
              <a:gd name="connsiteY1" fmla="*/ 0 h 2475732"/>
              <a:gd name="connsiteX2" fmla="*/ 1670831 w 1856479"/>
              <a:gd name="connsiteY2" fmla="*/ 0 h 2475732"/>
              <a:gd name="connsiteX3" fmla="*/ 1856479 w 1856479"/>
              <a:gd name="connsiteY3" fmla="*/ 185648 h 2475732"/>
              <a:gd name="connsiteX4" fmla="*/ 1856479 w 1856479"/>
              <a:gd name="connsiteY4" fmla="*/ 2290084 h 2475732"/>
              <a:gd name="connsiteX5" fmla="*/ 1670831 w 1856479"/>
              <a:gd name="connsiteY5" fmla="*/ 2475732 h 2475732"/>
              <a:gd name="connsiteX6" fmla="*/ 185648 w 1856479"/>
              <a:gd name="connsiteY6" fmla="*/ 2475732 h 2475732"/>
              <a:gd name="connsiteX7" fmla="*/ 0 w 1856479"/>
              <a:gd name="connsiteY7" fmla="*/ 2290084 h 2475732"/>
              <a:gd name="connsiteX8" fmla="*/ 0 w 1856479"/>
              <a:gd name="connsiteY8" fmla="*/ 185648 h 247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479" h="2475732">
                <a:moveTo>
                  <a:pt x="0" y="185648"/>
                </a:moveTo>
                <a:cubicBezTo>
                  <a:pt x="0" y="83117"/>
                  <a:pt x="83117" y="0"/>
                  <a:pt x="185648" y="0"/>
                </a:cubicBezTo>
                <a:lnTo>
                  <a:pt x="1670831" y="0"/>
                </a:lnTo>
                <a:cubicBezTo>
                  <a:pt x="1773362" y="0"/>
                  <a:pt x="1856479" y="83117"/>
                  <a:pt x="1856479" y="185648"/>
                </a:cubicBezTo>
                <a:lnTo>
                  <a:pt x="1856479" y="2290084"/>
                </a:lnTo>
                <a:cubicBezTo>
                  <a:pt x="1856479" y="2392615"/>
                  <a:pt x="1773362" y="2475732"/>
                  <a:pt x="1670831" y="2475732"/>
                </a:cubicBezTo>
                <a:lnTo>
                  <a:pt x="185648" y="2475732"/>
                </a:lnTo>
                <a:cubicBezTo>
                  <a:pt x="83117" y="2475732"/>
                  <a:pt x="0" y="2392615"/>
                  <a:pt x="0" y="2290084"/>
                </a:cubicBezTo>
                <a:lnTo>
                  <a:pt x="0" y="185648"/>
                </a:lnTo>
                <a:close/>
              </a:path>
            </a:pathLst>
          </a:custGeom>
          <a:solidFill>
            <a:srgbClr val="6997AF">
              <a:alpha val="50000"/>
            </a:srgbClr>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113792" tIns="1104084" rIns="113792" bIns="608940" numCol="1" spcCol="1270" anchor="t" anchorCtr="0">
            <a:noAutofit/>
          </a:bodyPr>
          <a:lstStyle/>
          <a:p>
            <a:pPr marL="0" lvl="0" indent="0" algn="ctr" defTabSz="711200">
              <a:lnSpc>
                <a:spcPct val="90000"/>
              </a:lnSpc>
              <a:spcBef>
                <a:spcPct val="0"/>
              </a:spcBef>
              <a:spcAft>
                <a:spcPct val="35000"/>
              </a:spcAft>
              <a:buNone/>
            </a:pPr>
            <a:r>
              <a:rPr lang="en-US" sz="2000" b="1" kern="1200" dirty="0">
                <a:solidFill>
                  <a:schemeClr val="bg1"/>
                </a:solidFill>
                <a:effectLst/>
                <a:latin typeface="+mn-lt"/>
              </a:rPr>
              <a:t>Listen</a:t>
            </a:r>
            <a:r>
              <a:rPr lang="en-US" sz="2000" b="1" kern="1200" dirty="0">
                <a:solidFill>
                  <a:schemeClr val="bg1"/>
                </a:solidFill>
                <a:effectLst>
                  <a:outerShdw blurRad="38100" dist="38100" dir="2700000" algn="tl">
                    <a:srgbClr val="000000">
                      <a:alpha val="43137"/>
                    </a:srgbClr>
                  </a:outerShdw>
                </a:effectLst>
                <a:latin typeface="+mn-lt"/>
              </a:rPr>
              <a:t> </a:t>
            </a:r>
          </a:p>
          <a:p>
            <a:pPr marL="0" lvl="0" indent="0" algn="ctr" defTabSz="711200">
              <a:lnSpc>
                <a:spcPct val="90000"/>
              </a:lnSpc>
              <a:spcBef>
                <a:spcPct val="0"/>
              </a:spcBef>
              <a:spcAft>
                <a:spcPct val="35000"/>
              </a:spcAft>
              <a:buNone/>
            </a:pPr>
            <a:r>
              <a:rPr lang="en-US" sz="1600" b="0" kern="1200" dirty="0">
                <a:solidFill>
                  <a:schemeClr val="bg1"/>
                </a:solidFill>
                <a:effectLst/>
                <a:latin typeface="+mn-lt"/>
              </a:rPr>
              <a:t>to people with lived experience</a:t>
            </a:r>
          </a:p>
        </p:txBody>
      </p:sp>
      <p:sp>
        <p:nvSpPr>
          <p:cNvPr id="8" name="Freeform: Shape 7">
            <a:extLst>
              <a:ext uri="{FF2B5EF4-FFF2-40B4-BE49-F238E27FC236}">
                <a16:creationId xmlns:a16="http://schemas.microsoft.com/office/drawing/2014/main" xmlns="" id="{40EC96AD-5AAB-4CCE-BD42-E076BA034852}"/>
              </a:ext>
            </a:extLst>
          </p:cNvPr>
          <p:cNvSpPr/>
          <p:nvPr/>
        </p:nvSpPr>
        <p:spPr>
          <a:xfrm>
            <a:off x="1863916" y="3602651"/>
            <a:ext cx="1591338" cy="2404872"/>
          </a:xfrm>
          <a:custGeom>
            <a:avLst/>
            <a:gdLst>
              <a:gd name="connsiteX0" fmla="*/ 0 w 1856479"/>
              <a:gd name="connsiteY0" fmla="*/ 185648 h 2475732"/>
              <a:gd name="connsiteX1" fmla="*/ 185648 w 1856479"/>
              <a:gd name="connsiteY1" fmla="*/ 0 h 2475732"/>
              <a:gd name="connsiteX2" fmla="*/ 1670831 w 1856479"/>
              <a:gd name="connsiteY2" fmla="*/ 0 h 2475732"/>
              <a:gd name="connsiteX3" fmla="*/ 1856479 w 1856479"/>
              <a:gd name="connsiteY3" fmla="*/ 185648 h 2475732"/>
              <a:gd name="connsiteX4" fmla="*/ 1856479 w 1856479"/>
              <a:gd name="connsiteY4" fmla="*/ 2290084 h 2475732"/>
              <a:gd name="connsiteX5" fmla="*/ 1670831 w 1856479"/>
              <a:gd name="connsiteY5" fmla="*/ 2475732 h 2475732"/>
              <a:gd name="connsiteX6" fmla="*/ 185648 w 1856479"/>
              <a:gd name="connsiteY6" fmla="*/ 2475732 h 2475732"/>
              <a:gd name="connsiteX7" fmla="*/ 0 w 1856479"/>
              <a:gd name="connsiteY7" fmla="*/ 2290084 h 2475732"/>
              <a:gd name="connsiteX8" fmla="*/ 0 w 1856479"/>
              <a:gd name="connsiteY8" fmla="*/ 185648 h 247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479" h="2475732">
                <a:moveTo>
                  <a:pt x="0" y="185648"/>
                </a:moveTo>
                <a:cubicBezTo>
                  <a:pt x="0" y="83117"/>
                  <a:pt x="83117" y="0"/>
                  <a:pt x="185648" y="0"/>
                </a:cubicBezTo>
                <a:lnTo>
                  <a:pt x="1670831" y="0"/>
                </a:lnTo>
                <a:cubicBezTo>
                  <a:pt x="1773362" y="0"/>
                  <a:pt x="1856479" y="83117"/>
                  <a:pt x="1856479" y="185648"/>
                </a:cubicBezTo>
                <a:lnTo>
                  <a:pt x="1856479" y="2290084"/>
                </a:lnTo>
                <a:cubicBezTo>
                  <a:pt x="1856479" y="2392615"/>
                  <a:pt x="1773362" y="2475732"/>
                  <a:pt x="1670831" y="2475732"/>
                </a:cubicBezTo>
                <a:lnTo>
                  <a:pt x="185648" y="2475732"/>
                </a:lnTo>
                <a:cubicBezTo>
                  <a:pt x="83117" y="2475732"/>
                  <a:pt x="0" y="2392615"/>
                  <a:pt x="0" y="2290084"/>
                </a:cubicBezTo>
                <a:lnTo>
                  <a:pt x="0" y="185648"/>
                </a:lnTo>
                <a:close/>
              </a:path>
            </a:pathLst>
          </a:custGeom>
          <a:solidFill>
            <a:srgbClr val="5D84C7">
              <a:alpha val="50000"/>
            </a:srgbClr>
          </a:solidFill>
        </p:spPr>
        <p:style>
          <a:lnRef idx="2">
            <a:schemeClr val="lt1">
              <a:hueOff val="0"/>
              <a:satOff val="0"/>
              <a:lumOff val="0"/>
              <a:alphaOff val="0"/>
            </a:schemeClr>
          </a:lnRef>
          <a:fillRef idx="1">
            <a:scrgbClr r="0" g="0" b="0"/>
          </a:fillRef>
          <a:effectRef idx="0">
            <a:schemeClr val="accent1">
              <a:shade val="80000"/>
              <a:hueOff val="69857"/>
              <a:satOff val="-1251"/>
              <a:lumOff val="5317"/>
              <a:alphaOff val="0"/>
            </a:schemeClr>
          </a:effectRef>
          <a:fontRef idx="minor">
            <a:schemeClr val="lt1"/>
          </a:fontRef>
        </p:style>
        <p:txBody>
          <a:bodyPr spcFirstLastPara="0" vert="horz" wrap="square" lIns="113792" tIns="1104084" rIns="113792" bIns="60894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chemeClr val="bg1"/>
                </a:solidFill>
                <a:effectLst/>
                <a:latin typeface="+mn-lt"/>
              </a:rPr>
              <a:t>Lead</a:t>
            </a:r>
            <a:r>
              <a:rPr lang="en-US" sz="1600" b="1" kern="1200" dirty="0">
                <a:solidFill>
                  <a:schemeClr val="bg1"/>
                </a:solidFill>
                <a:effectLst/>
                <a:latin typeface="+mn-lt"/>
              </a:rPr>
              <a:t> </a:t>
            </a:r>
          </a:p>
          <a:p>
            <a:pPr marL="0" lvl="0" indent="0" algn="ctr" defTabSz="711200">
              <a:lnSpc>
                <a:spcPct val="90000"/>
              </a:lnSpc>
              <a:spcBef>
                <a:spcPct val="0"/>
              </a:spcBef>
              <a:spcAft>
                <a:spcPct val="35000"/>
              </a:spcAft>
              <a:buNone/>
            </a:pPr>
            <a:r>
              <a:rPr lang="en-US" sz="1600" b="0" kern="1200" dirty="0">
                <a:solidFill>
                  <a:schemeClr val="bg1"/>
                </a:solidFill>
                <a:effectLst/>
                <a:latin typeface="+mn-lt"/>
              </a:rPr>
              <a:t>systems change to end homelessness</a:t>
            </a:r>
          </a:p>
        </p:txBody>
      </p:sp>
      <p:sp>
        <p:nvSpPr>
          <p:cNvPr id="11" name="Freeform: Shape 10">
            <a:extLst>
              <a:ext uri="{FF2B5EF4-FFF2-40B4-BE49-F238E27FC236}">
                <a16:creationId xmlns:a16="http://schemas.microsoft.com/office/drawing/2014/main" xmlns="" id="{94B6FE68-56CE-4870-9510-8B1BDE26CF6D}"/>
              </a:ext>
            </a:extLst>
          </p:cNvPr>
          <p:cNvSpPr/>
          <p:nvPr/>
        </p:nvSpPr>
        <p:spPr>
          <a:xfrm>
            <a:off x="3594641" y="3602651"/>
            <a:ext cx="1695537" cy="2404872"/>
          </a:xfrm>
          <a:custGeom>
            <a:avLst/>
            <a:gdLst>
              <a:gd name="connsiteX0" fmla="*/ 0 w 1856479"/>
              <a:gd name="connsiteY0" fmla="*/ 185648 h 2475732"/>
              <a:gd name="connsiteX1" fmla="*/ 185648 w 1856479"/>
              <a:gd name="connsiteY1" fmla="*/ 0 h 2475732"/>
              <a:gd name="connsiteX2" fmla="*/ 1670831 w 1856479"/>
              <a:gd name="connsiteY2" fmla="*/ 0 h 2475732"/>
              <a:gd name="connsiteX3" fmla="*/ 1856479 w 1856479"/>
              <a:gd name="connsiteY3" fmla="*/ 185648 h 2475732"/>
              <a:gd name="connsiteX4" fmla="*/ 1856479 w 1856479"/>
              <a:gd name="connsiteY4" fmla="*/ 2290084 h 2475732"/>
              <a:gd name="connsiteX5" fmla="*/ 1670831 w 1856479"/>
              <a:gd name="connsiteY5" fmla="*/ 2475732 h 2475732"/>
              <a:gd name="connsiteX6" fmla="*/ 185648 w 1856479"/>
              <a:gd name="connsiteY6" fmla="*/ 2475732 h 2475732"/>
              <a:gd name="connsiteX7" fmla="*/ 0 w 1856479"/>
              <a:gd name="connsiteY7" fmla="*/ 2290084 h 2475732"/>
              <a:gd name="connsiteX8" fmla="*/ 0 w 1856479"/>
              <a:gd name="connsiteY8" fmla="*/ 185648 h 247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479" h="2475732">
                <a:moveTo>
                  <a:pt x="0" y="185648"/>
                </a:moveTo>
                <a:cubicBezTo>
                  <a:pt x="0" y="83117"/>
                  <a:pt x="83117" y="0"/>
                  <a:pt x="185648" y="0"/>
                </a:cubicBezTo>
                <a:lnTo>
                  <a:pt x="1670831" y="0"/>
                </a:lnTo>
                <a:cubicBezTo>
                  <a:pt x="1773362" y="0"/>
                  <a:pt x="1856479" y="83117"/>
                  <a:pt x="1856479" y="185648"/>
                </a:cubicBezTo>
                <a:lnTo>
                  <a:pt x="1856479" y="2290084"/>
                </a:lnTo>
                <a:cubicBezTo>
                  <a:pt x="1856479" y="2392615"/>
                  <a:pt x="1773362" y="2475732"/>
                  <a:pt x="1670831" y="2475732"/>
                </a:cubicBezTo>
                <a:lnTo>
                  <a:pt x="185648" y="2475732"/>
                </a:lnTo>
                <a:cubicBezTo>
                  <a:pt x="83117" y="2475732"/>
                  <a:pt x="0" y="2392615"/>
                  <a:pt x="0" y="2290084"/>
                </a:cubicBezTo>
                <a:lnTo>
                  <a:pt x="0" y="185648"/>
                </a:lnTo>
                <a:close/>
              </a:path>
            </a:pathLst>
          </a:custGeom>
          <a:solidFill>
            <a:srgbClr val="5B9BD5">
              <a:alpha val="50000"/>
            </a:srgbClr>
          </a:solidFill>
        </p:spPr>
        <p:style>
          <a:lnRef idx="2">
            <a:schemeClr val="lt1">
              <a:hueOff val="0"/>
              <a:satOff val="0"/>
              <a:lumOff val="0"/>
              <a:alphaOff val="0"/>
            </a:schemeClr>
          </a:lnRef>
          <a:fillRef idx="1">
            <a:schemeClr val="accent1">
              <a:shade val="80000"/>
              <a:hueOff val="139713"/>
              <a:satOff val="-2502"/>
              <a:lumOff val="10634"/>
              <a:alphaOff val="0"/>
            </a:schemeClr>
          </a:fillRef>
          <a:effectRef idx="0">
            <a:schemeClr val="accent1">
              <a:shade val="80000"/>
              <a:hueOff val="139713"/>
              <a:satOff val="-2502"/>
              <a:lumOff val="10634"/>
              <a:alphaOff val="0"/>
            </a:schemeClr>
          </a:effectRef>
          <a:fontRef idx="minor">
            <a:schemeClr val="lt1"/>
          </a:fontRef>
        </p:style>
        <p:txBody>
          <a:bodyPr spcFirstLastPara="0" vert="horz" wrap="square" lIns="113792" tIns="1104084" rIns="113792" bIns="60894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chemeClr val="bg1"/>
                </a:solidFill>
                <a:effectLst/>
              </a:rPr>
              <a:t>Engage</a:t>
            </a:r>
            <a:r>
              <a:rPr lang="en-US" sz="2000" b="1" kern="1200" dirty="0">
                <a:solidFill>
                  <a:schemeClr val="bg1"/>
                </a:solidFill>
                <a:effectLst>
                  <a:outerShdw blurRad="38100" dist="38100" dir="2700000" algn="tl">
                    <a:srgbClr val="000000">
                      <a:alpha val="43137"/>
                    </a:srgbClr>
                  </a:outerShdw>
                </a:effectLst>
              </a:rPr>
              <a:t> </a:t>
            </a:r>
          </a:p>
          <a:p>
            <a:pPr marL="0" lvl="0" indent="0" algn="ctr" defTabSz="711200">
              <a:lnSpc>
                <a:spcPct val="90000"/>
              </a:lnSpc>
              <a:spcBef>
                <a:spcPct val="0"/>
              </a:spcBef>
              <a:spcAft>
                <a:spcPct val="35000"/>
              </a:spcAft>
              <a:buNone/>
            </a:pPr>
            <a:r>
              <a:rPr lang="en-US" sz="1600" b="0" kern="1200" dirty="0">
                <a:solidFill>
                  <a:schemeClr val="bg1"/>
                </a:solidFill>
                <a:effectLst/>
              </a:rPr>
              <a:t>with mainstream systems to end homelessness</a:t>
            </a:r>
          </a:p>
        </p:txBody>
      </p:sp>
      <p:sp>
        <p:nvSpPr>
          <p:cNvPr id="14" name="Freeform: Shape 13">
            <a:extLst>
              <a:ext uri="{FF2B5EF4-FFF2-40B4-BE49-F238E27FC236}">
                <a16:creationId xmlns:a16="http://schemas.microsoft.com/office/drawing/2014/main" xmlns="" id="{DCD2A07E-BC1D-4D6B-8F64-70E415508E72}"/>
              </a:ext>
            </a:extLst>
          </p:cNvPr>
          <p:cNvSpPr/>
          <p:nvPr/>
        </p:nvSpPr>
        <p:spPr>
          <a:xfrm>
            <a:off x="5415886" y="3602651"/>
            <a:ext cx="2108627" cy="2404872"/>
          </a:xfrm>
          <a:custGeom>
            <a:avLst/>
            <a:gdLst>
              <a:gd name="connsiteX0" fmla="*/ 0 w 1856479"/>
              <a:gd name="connsiteY0" fmla="*/ 185648 h 2475732"/>
              <a:gd name="connsiteX1" fmla="*/ 185648 w 1856479"/>
              <a:gd name="connsiteY1" fmla="*/ 0 h 2475732"/>
              <a:gd name="connsiteX2" fmla="*/ 1670831 w 1856479"/>
              <a:gd name="connsiteY2" fmla="*/ 0 h 2475732"/>
              <a:gd name="connsiteX3" fmla="*/ 1856479 w 1856479"/>
              <a:gd name="connsiteY3" fmla="*/ 185648 h 2475732"/>
              <a:gd name="connsiteX4" fmla="*/ 1856479 w 1856479"/>
              <a:gd name="connsiteY4" fmla="*/ 2290084 h 2475732"/>
              <a:gd name="connsiteX5" fmla="*/ 1670831 w 1856479"/>
              <a:gd name="connsiteY5" fmla="*/ 2475732 h 2475732"/>
              <a:gd name="connsiteX6" fmla="*/ 185648 w 1856479"/>
              <a:gd name="connsiteY6" fmla="*/ 2475732 h 2475732"/>
              <a:gd name="connsiteX7" fmla="*/ 0 w 1856479"/>
              <a:gd name="connsiteY7" fmla="*/ 2290084 h 2475732"/>
              <a:gd name="connsiteX8" fmla="*/ 0 w 1856479"/>
              <a:gd name="connsiteY8" fmla="*/ 185648 h 247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479" h="2475732">
                <a:moveTo>
                  <a:pt x="0" y="185648"/>
                </a:moveTo>
                <a:cubicBezTo>
                  <a:pt x="0" y="83117"/>
                  <a:pt x="83117" y="0"/>
                  <a:pt x="185648" y="0"/>
                </a:cubicBezTo>
                <a:lnTo>
                  <a:pt x="1670831" y="0"/>
                </a:lnTo>
                <a:cubicBezTo>
                  <a:pt x="1773362" y="0"/>
                  <a:pt x="1856479" y="83117"/>
                  <a:pt x="1856479" y="185648"/>
                </a:cubicBezTo>
                <a:lnTo>
                  <a:pt x="1856479" y="2290084"/>
                </a:lnTo>
                <a:cubicBezTo>
                  <a:pt x="1856479" y="2392615"/>
                  <a:pt x="1773362" y="2475732"/>
                  <a:pt x="1670831" y="2475732"/>
                </a:cubicBezTo>
                <a:lnTo>
                  <a:pt x="185648" y="2475732"/>
                </a:lnTo>
                <a:cubicBezTo>
                  <a:pt x="83117" y="2475732"/>
                  <a:pt x="0" y="2392615"/>
                  <a:pt x="0" y="2290084"/>
                </a:cubicBezTo>
                <a:lnTo>
                  <a:pt x="0" y="185648"/>
                </a:lnTo>
                <a:close/>
              </a:path>
            </a:pathLst>
          </a:custGeom>
          <a:solidFill>
            <a:srgbClr val="8784C7">
              <a:alpha val="50000"/>
            </a:srgbClr>
          </a:solidFill>
        </p:spPr>
        <p:style>
          <a:lnRef idx="2">
            <a:schemeClr val="lt1">
              <a:hueOff val="0"/>
              <a:satOff val="0"/>
              <a:lumOff val="0"/>
              <a:alphaOff val="0"/>
            </a:schemeClr>
          </a:lnRef>
          <a:fillRef idx="1">
            <a:scrgbClr r="0" g="0" b="0"/>
          </a:fillRef>
          <a:effectRef idx="0">
            <a:schemeClr val="accent1">
              <a:shade val="80000"/>
              <a:hueOff val="209570"/>
              <a:satOff val="-3754"/>
              <a:lumOff val="15951"/>
              <a:alphaOff val="0"/>
            </a:schemeClr>
          </a:effectRef>
          <a:fontRef idx="minor">
            <a:schemeClr val="lt1"/>
          </a:fontRef>
        </p:style>
        <p:txBody>
          <a:bodyPr spcFirstLastPara="0" vert="horz" wrap="square" lIns="113792" tIns="1104084" rIns="113792" bIns="60894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chemeClr val="bg1"/>
                </a:solidFill>
                <a:effectLst/>
                <a:latin typeface="+mn-lt"/>
              </a:rPr>
              <a:t>Educate</a:t>
            </a:r>
            <a:r>
              <a:rPr lang="en-US" sz="2000" b="1" kern="1200" dirty="0">
                <a:solidFill>
                  <a:schemeClr val="bg1"/>
                </a:solidFill>
                <a:effectLst>
                  <a:outerShdw blurRad="38100" dist="38100" dir="2700000" algn="tl">
                    <a:srgbClr val="000000">
                      <a:alpha val="43137"/>
                    </a:srgbClr>
                  </a:outerShdw>
                </a:effectLst>
                <a:latin typeface="+mn-lt"/>
              </a:rPr>
              <a:t> </a:t>
            </a:r>
          </a:p>
          <a:p>
            <a:pPr marL="0" lvl="0" indent="0" algn="ctr" defTabSz="711200">
              <a:lnSpc>
                <a:spcPct val="90000"/>
              </a:lnSpc>
              <a:spcBef>
                <a:spcPct val="0"/>
              </a:spcBef>
              <a:spcAft>
                <a:spcPct val="35000"/>
              </a:spcAft>
              <a:buNone/>
            </a:pPr>
            <a:r>
              <a:rPr lang="en-US" sz="1600" b="0" kern="1200" dirty="0">
                <a:solidFill>
                  <a:schemeClr val="bg1"/>
                </a:solidFill>
                <a:effectLst/>
                <a:latin typeface="+mn-lt"/>
              </a:rPr>
              <a:t>service providers because program improvements drive system improvements</a:t>
            </a:r>
          </a:p>
        </p:txBody>
      </p:sp>
      <p:sp>
        <p:nvSpPr>
          <p:cNvPr id="29" name="Freeform: Shape 28">
            <a:extLst>
              <a:ext uri="{FF2B5EF4-FFF2-40B4-BE49-F238E27FC236}">
                <a16:creationId xmlns:a16="http://schemas.microsoft.com/office/drawing/2014/main" xmlns="" id="{3362A8CA-8C37-4E1E-B06A-93226A250F3B}"/>
              </a:ext>
            </a:extLst>
          </p:cNvPr>
          <p:cNvSpPr/>
          <p:nvPr/>
        </p:nvSpPr>
        <p:spPr>
          <a:xfrm>
            <a:off x="7653027" y="3602651"/>
            <a:ext cx="1664859" cy="2404872"/>
          </a:xfrm>
          <a:custGeom>
            <a:avLst/>
            <a:gdLst>
              <a:gd name="connsiteX0" fmla="*/ 0 w 1856479"/>
              <a:gd name="connsiteY0" fmla="*/ 185648 h 2475732"/>
              <a:gd name="connsiteX1" fmla="*/ 185648 w 1856479"/>
              <a:gd name="connsiteY1" fmla="*/ 0 h 2475732"/>
              <a:gd name="connsiteX2" fmla="*/ 1670831 w 1856479"/>
              <a:gd name="connsiteY2" fmla="*/ 0 h 2475732"/>
              <a:gd name="connsiteX3" fmla="*/ 1856479 w 1856479"/>
              <a:gd name="connsiteY3" fmla="*/ 185648 h 2475732"/>
              <a:gd name="connsiteX4" fmla="*/ 1856479 w 1856479"/>
              <a:gd name="connsiteY4" fmla="*/ 2290084 h 2475732"/>
              <a:gd name="connsiteX5" fmla="*/ 1670831 w 1856479"/>
              <a:gd name="connsiteY5" fmla="*/ 2475732 h 2475732"/>
              <a:gd name="connsiteX6" fmla="*/ 185648 w 1856479"/>
              <a:gd name="connsiteY6" fmla="*/ 2475732 h 2475732"/>
              <a:gd name="connsiteX7" fmla="*/ 0 w 1856479"/>
              <a:gd name="connsiteY7" fmla="*/ 2290084 h 2475732"/>
              <a:gd name="connsiteX8" fmla="*/ 0 w 1856479"/>
              <a:gd name="connsiteY8" fmla="*/ 185648 h 247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479" h="2475732">
                <a:moveTo>
                  <a:pt x="0" y="185648"/>
                </a:moveTo>
                <a:cubicBezTo>
                  <a:pt x="0" y="83117"/>
                  <a:pt x="83117" y="0"/>
                  <a:pt x="185648" y="0"/>
                </a:cubicBezTo>
                <a:lnTo>
                  <a:pt x="1670831" y="0"/>
                </a:lnTo>
                <a:cubicBezTo>
                  <a:pt x="1773362" y="0"/>
                  <a:pt x="1856479" y="83117"/>
                  <a:pt x="1856479" y="185648"/>
                </a:cubicBezTo>
                <a:lnTo>
                  <a:pt x="1856479" y="2290084"/>
                </a:lnTo>
                <a:cubicBezTo>
                  <a:pt x="1856479" y="2392615"/>
                  <a:pt x="1773362" y="2475732"/>
                  <a:pt x="1670831" y="2475732"/>
                </a:cubicBezTo>
                <a:lnTo>
                  <a:pt x="185648" y="2475732"/>
                </a:lnTo>
                <a:cubicBezTo>
                  <a:pt x="83117" y="2475732"/>
                  <a:pt x="0" y="2392615"/>
                  <a:pt x="0" y="2290084"/>
                </a:cubicBezTo>
                <a:lnTo>
                  <a:pt x="0" y="185648"/>
                </a:lnTo>
                <a:close/>
              </a:path>
            </a:pathLst>
          </a:custGeom>
          <a:solidFill>
            <a:srgbClr val="9F7BB6">
              <a:alpha val="50000"/>
            </a:srgbClr>
          </a:solidFill>
        </p:spPr>
        <p:style>
          <a:lnRef idx="2">
            <a:schemeClr val="lt1">
              <a:hueOff val="0"/>
              <a:satOff val="0"/>
              <a:lumOff val="0"/>
              <a:alphaOff val="0"/>
            </a:schemeClr>
          </a:lnRef>
          <a:fillRef idx="1">
            <a:scrgbClr r="0" g="0" b="0"/>
          </a:fillRef>
          <a:effectRef idx="0">
            <a:schemeClr val="accent1">
              <a:shade val="80000"/>
              <a:hueOff val="279426"/>
              <a:satOff val="-5005"/>
              <a:lumOff val="21268"/>
              <a:alphaOff val="0"/>
            </a:schemeClr>
          </a:effectRef>
          <a:fontRef idx="minor">
            <a:schemeClr val="lt1"/>
          </a:fontRef>
        </p:style>
        <p:txBody>
          <a:bodyPr spcFirstLastPara="0" vert="horz" wrap="square" lIns="113792" tIns="1104084" rIns="113792" bIns="60894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chemeClr val="bg1"/>
                </a:solidFill>
                <a:effectLst/>
                <a:latin typeface="+mn-lt"/>
              </a:rPr>
              <a:t>Use Data </a:t>
            </a:r>
          </a:p>
          <a:p>
            <a:pPr marL="0" lvl="0" indent="0" algn="ctr" defTabSz="711200">
              <a:lnSpc>
                <a:spcPct val="90000"/>
              </a:lnSpc>
              <a:spcBef>
                <a:spcPct val="0"/>
              </a:spcBef>
              <a:spcAft>
                <a:spcPct val="35000"/>
              </a:spcAft>
              <a:buNone/>
            </a:pPr>
            <a:r>
              <a:rPr lang="en-US" sz="1600" b="0" kern="1200" dirty="0">
                <a:solidFill>
                  <a:schemeClr val="bg1"/>
                </a:solidFill>
                <a:effectLst/>
                <a:latin typeface="+mn-lt"/>
              </a:rPr>
              <a:t>to make decisions about resource investments</a:t>
            </a:r>
          </a:p>
        </p:txBody>
      </p:sp>
      <p:sp>
        <p:nvSpPr>
          <p:cNvPr id="31" name="Freeform: Shape 30">
            <a:extLst>
              <a:ext uri="{FF2B5EF4-FFF2-40B4-BE49-F238E27FC236}">
                <a16:creationId xmlns:a16="http://schemas.microsoft.com/office/drawing/2014/main" xmlns="" id="{C239E499-84A0-4399-B07F-EACC341D3E8C}"/>
              </a:ext>
            </a:extLst>
          </p:cNvPr>
          <p:cNvSpPr/>
          <p:nvPr/>
        </p:nvSpPr>
        <p:spPr>
          <a:xfrm>
            <a:off x="9446400" y="3606271"/>
            <a:ext cx="2009586" cy="2404872"/>
          </a:xfrm>
          <a:custGeom>
            <a:avLst/>
            <a:gdLst>
              <a:gd name="connsiteX0" fmla="*/ 0 w 1856479"/>
              <a:gd name="connsiteY0" fmla="*/ 185648 h 2475732"/>
              <a:gd name="connsiteX1" fmla="*/ 185648 w 1856479"/>
              <a:gd name="connsiteY1" fmla="*/ 0 h 2475732"/>
              <a:gd name="connsiteX2" fmla="*/ 1670831 w 1856479"/>
              <a:gd name="connsiteY2" fmla="*/ 0 h 2475732"/>
              <a:gd name="connsiteX3" fmla="*/ 1856479 w 1856479"/>
              <a:gd name="connsiteY3" fmla="*/ 185648 h 2475732"/>
              <a:gd name="connsiteX4" fmla="*/ 1856479 w 1856479"/>
              <a:gd name="connsiteY4" fmla="*/ 2290084 h 2475732"/>
              <a:gd name="connsiteX5" fmla="*/ 1670831 w 1856479"/>
              <a:gd name="connsiteY5" fmla="*/ 2475732 h 2475732"/>
              <a:gd name="connsiteX6" fmla="*/ 185648 w 1856479"/>
              <a:gd name="connsiteY6" fmla="*/ 2475732 h 2475732"/>
              <a:gd name="connsiteX7" fmla="*/ 0 w 1856479"/>
              <a:gd name="connsiteY7" fmla="*/ 2290084 h 2475732"/>
              <a:gd name="connsiteX8" fmla="*/ 0 w 1856479"/>
              <a:gd name="connsiteY8" fmla="*/ 185648 h 247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479" h="2475732">
                <a:moveTo>
                  <a:pt x="0" y="185648"/>
                </a:moveTo>
                <a:cubicBezTo>
                  <a:pt x="0" y="83117"/>
                  <a:pt x="83117" y="0"/>
                  <a:pt x="185648" y="0"/>
                </a:cubicBezTo>
                <a:lnTo>
                  <a:pt x="1670831" y="0"/>
                </a:lnTo>
                <a:cubicBezTo>
                  <a:pt x="1773362" y="0"/>
                  <a:pt x="1856479" y="83117"/>
                  <a:pt x="1856479" y="185648"/>
                </a:cubicBezTo>
                <a:lnTo>
                  <a:pt x="1856479" y="2290084"/>
                </a:lnTo>
                <a:cubicBezTo>
                  <a:pt x="1856479" y="2392615"/>
                  <a:pt x="1773362" y="2475732"/>
                  <a:pt x="1670831" y="2475732"/>
                </a:cubicBezTo>
                <a:lnTo>
                  <a:pt x="185648" y="2475732"/>
                </a:lnTo>
                <a:cubicBezTo>
                  <a:pt x="83117" y="2475732"/>
                  <a:pt x="0" y="2392615"/>
                  <a:pt x="0" y="2290084"/>
                </a:cubicBezTo>
                <a:lnTo>
                  <a:pt x="0" y="185648"/>
                </a:lnTo>
                <a:close/>
              </a:path>
            </a:pathLst>
          </a:custGeom>
          <a:solidFill>
            <a:schemeClr val="accent1">
              <a:shade val="80000"/>
              <a:hueOff val="349283"/>
              <a:satOff val="-6256"/>
              <a:lumOff val="26585"/>
              <a:alpha val="50000"/>
            </a:schemeClr>
          </a:solidFill>
        </p:spPr>
        <p:style>
          <a:lnRef idx="2">
            <a:schemeClr val="lt1">
              <a:hueOff val="0"/>
              <a:satOff val="0"/>
              <a:lumOff val="0"/>
              <a:alphaOff val="0"/>
            </a:schemeClr>
          </a:lnRef>
          <a:fillRef idx="1">
            <a:schemeClr val="accent1">
              <a:shade val="80000"/>
              <a:hueOff val="349283"/>
              <a:satOff val="-6256"/>
              <a:lumOff val="26585"/>
              <a:alphaOff val="0"/>
            </a:schemeClr>
          </a:fillRef>
          <a:effectRef idx="0">
            <a:schemeClr val="accent1">
              <a:shade val="80000"/>
              <a:hueOff val="349283"/>
              <a:satOff val="-6256"/>
              <a:lumOff val="26585"/>
              <a:alphaOff val="0"/>
            </a:schemeClr>
          </a:effectRef>
          <a:fontRef idx="minor">
            <a:schemeClr val="lt1"/>
          </a:fontRef>
        </p:style>
        <p:txBody>
          <a:bodyPr spcFirstLastPara="0" vert="horz" wrap="square" lIns="113792" tIns="1104084" rIns="113792" bIns="60894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chemeClr val="bg1"/>
                </a:solidFill>
                <a:effectLst/>
              </a:rPr>
              <a:t>Drive</a:t>
            </a:r>
            <a:r>
              <a:rPr lang="en-US" sz="2000" b="1" kern="1200" dirty="0">
                <a:solidFill>
                  <a:schemeClr val="bg1"/>
                </a:solidFill>
                <a:effectLst>
                  <a:outerShdw blurRad="38100" dist="38100" dir="2700000" algn="tl">
                    <a:srgbClr val="000000">
                      <a:alpha val="43137"/>
                    </a:srgbClr>
                  </a:outerShdw>
                </a:effectLst>
              </a:rPr>
              <a:t> </a:t>
            </a:r>
          </a:p>
          <a:p>
            <a:pPr marL="0" lvl="0" indent="0" algn="ctr" defTabSz="711200">
              <a:lnSpc>
                <a:spcPct val="90000"/>
              </a:lnSpc>
              <a:spcBef>
                <a:spcPct val="0"/>
              </a:spcBef>
              <a:spcAft>
                <a:spcPct val="35000"/>
              </a:spcAft>
              <a:buNone/>
            </a:pPr>
            <a:r>
              <a:rPr lang="en-US" sz="1600" b="0" kern="1200" dirty="0">
                <a:solidFill>
                  <a:schemeClr val="bg1"/>
                </a:solidFill>
                <a:effectLst/>
              </a:rPr>
              <a:t>systems to prioritize vulnerable people experiencing homelessness</a:t>
            </a:r>
          </a:p>
        </p:txBody>
      </p:sp>
      <p:sp>
        <p:nvSpPr>
          <p:cNvPr id="36" name="Arrow: Left-Right 35">
            <a:extLst>
              <a:ext uri="{FF2B5EF4-FFF2-40B4-BE49-F238E27FC236}">
                <a16:creationId xmlns:a16="http://schemas.microsoft.com/office/drawing/2014/main" xmlns="" id="{3E074E8F-5EB2-49E5-BC5D-32CFB881E140}"/>
              </a:ext>
            </a:extLst>
          </p:cNvPr>
          <p:cNvSpPr/>
          <p:nvPr/>
        </p:nvSpPr>
        <p:spPr>
          <a:xfrm>
            <a:off x="557998" y="3962082"/>
            <a:ext cx="10504219" cy="371359"/>
          </a:xfrm>
          <a:prstGeom prst="leftRightArrow">
            <a:avLst/>
          </a:prstGeom>
          <a:solidFill>
            <a:schemeClr val="accent1">
              <a:tint val="40000"/>
              <a:hueOff val="0"/>
              <a:satOff val="0"/>
              <a:lumOff val="0"/>
              <a:alpha val="65000"/>
            </a:schemeClr>
          </a:solidFill>
        </p:spPr>
        <p:style>
          <a:lnRef idx="2">
            <a:schemeClr val="l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28" name="Content Placeholder 6">
            <a:extLst>
              <a:ext uri="{FF2B5EF4-FFF2-40B4-BE49-F238E27FC236}">
                <a16:creationId xmlns:a16="http://schemas.microsoft.com/office/drawing/2014/main" xmlns="" id="{69736862-8B33-410F-8F00-8EB7CA967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30" name="Picture 29" descr="DHS.png">
            <a:extLst>
              <a:ext uri="{FF2B5EF4-FFF2-40B4-BE49-F238E27FC236}">
                <a16:creationId xmlns:a16="http://schemas.microsoft.com/office/drawing/2014/main" xmlns="" id="{64A68E18-95F1-4D90-A6E1-6DB55216D5F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111971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4706"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FA18594-43E5-4FF4-BF5F-BC151452406F}"/>
              </a:ext>
            </a:extLst>
          </p:cNvPr>
          <p:cNvSpPr txBox="1"/>
          <p:nvPr/>
        </p:nvSpPr>
        <p:spPr>
          <a:xfrm>
            <a:off x="195703" y="1168957"/>
            <a:ext cx="80500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spc="300" dirty="0">
                <a:solidFill>
                  <a:schemeClr val="bg1"/>
                </a:solidFill>
                <a:effectLst>
                  <a:outerShdw blurRad="38100" dist="38100" dir="2700000" algn="tl">
                    <a:srgbClr val="000000">
                      <a:alpha val="43137"/>
                    </a:srgbClr>
                  </a:outerShdw>
                </a:effectLst>
                <a:latin typeface="Bahnschrift SemiBold" panose="020B0502040204020203" pitchFamily="34" charset="0"/>
              </a:rPr>
              <a:t>Point-in-Time Count</a:t>
            </a:r>
            <a:endParaRPr kumimoji="0" lang="en-US" sz="60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Bahnschrift SemiBold" panose="020B0502040204020203" pitchFamily="34" charset="0"/>
              <a:ea typeface="+mn-ea"/>
              <a:cs typeface="+mn-cs"/>
            </a:endParaRPr>
          </a:p>
        </p:txBody>
      </p:sp>
      <p:sp>
        <p:nvSpPr>
          <p:cNvPr id="27" name="TextBox 26">
            <a:extLst>
              <a:ext uri="{FF2B5EF4-FFF2-40B4-BE49-F238E27FC236}">
                <a16:creationId xmlns:a16="http://schemas.microsoft.com/office/drawing/2014/main" xmlns="" id="{8855888F-8B3C-4FD1-851D-B8C9A873B1E6}"/>
              </a:ext>
            </a:extLst>
          </p:cNvPr>
          <p:cNvSpPr txBox="1"/>
          <p:nvPr/>
        </p:nvSpPr>
        <p:spPr>
          <a:xfrm>
            <a:off x="264755" y="2536201"/>
            <a:ext cx="6294665" cy="2677656"/>
          </a:xfrm>
          <a:prstGeom prst="rect">
            <a:avLst/>
          </a:prstGeom>
          <a:noFill/>
        </p:spPr>
        <p:txBody>
          <a:bodyPr wrap="square" rtlCol="0">
            <a:spAutoFit/>
          </a:bodyPr>
          <a:lstStyle/>
          <a:p>
            <a:pPr lvl="0" fontAlgn="base">
              <a:defRPr/>
            </a:pPr>
            <a:r>
              <a:rPr lang="en-US" sz="2800" b="1" dirty="0">
                <a:solidFill>
                  <a:schemeClr val="bg1"/>
                </a:solidFill>
                <a:effectLst>
                  <a:outerShdw blurRad="38100" dist="38100" dir="2700000" algn="tl">
                    <a:srgbClr val="000000">
                      <a:alpha val="43137"/>
                    </a:srgbClr>
                  </a:outerShdw>
                </a:effectLst>
              </a:rPr>
              <a:t>The </a:t>
            </a:r>
            <a:r>
              <a:rPr lang="en-US" sz="2800" b="1" dirty="0">
                <a:solidFill>
                  <a:srgbClr val="AD84C6"/>
                </a:solidFill>
                <a:effectLst>
                  <a:outerShdw blurRad="38100" dist="38100" dir="2700000" algn="tl">
                    <a:srgbClr val="000000">
                      <a:alpha val="43137"/>
                    </a:srgbClr>
                  </a:outerShdw>
                </a:effectLst>
              </a:rPr>
              <a:t>Point-In-Time (PIT) </a:t>
            </a:r>
            <a:r>
              <a:rPr lang="en-US" sz="2800" b="1" dirty="0">
                <a:solidFill>
                  <a:schemeClr val="bg1"/>
                </a:solidFill>
                <a:effectLst>
                  <a:outerShdw blurRad="38100" dist="38100" dir="2700000" algn="tl">
                    <a:srgbClr val="000000">
                      <a:alpha val="43137"/>
                    </a:srgbClr>
                  </a:outerShdw>
                </a:effectLst>
              </a:rPr>
              <a:t>Count is a count conducted on one night in January every year. The count captures the number of people in the community who are experiencing homelessness in shelters and on the streets.</a:t>
            </a:r>
          </a:p>
        </p:txBody>
      </p:sp>
      <p:grpSp>
        <p:nvGrpSpPr>
          <p:cNvPr id="21" name="Group 20">
            <a:extLst>
              <a:ext uri="{FF2B5EF4-FFF2-40B4-BE49-F238E27FC236}">
                <a16:creationId xmlns:a16="http://schemas.microsoft.com/office/drawing/2014/main" xmlns="" id="{EC003690-F411-4F59-977A-927839C5AD2B}"/>
              </a:ext>
            </a:extLst>
          </p:cNvPr>
          <p:cNvGrpSpPr/>
          <p:nvPr/>
        </p:nvGrpSpPr>
        <p:grpSpPr>
          <a:xfrm>
            <a:off x="6742997" y="2391084"/>
            <a:ext cx="4272143" cy="3735539"/>
            <a:chOff x="6245889" y="2937311"/>
            <a:chExt cx="3643780" cy="2958477"/>
          </a:xfrm>
        </p:grpSpPr>
        <p:pic>
          <p:nvPicPr>
            <p:cNvPr id="25" name="Picture 24">
              <a:extLst>
                <a:ext uri="{FF2B5EF4-FFF2-40B4-BE49-F238E27FC236}">
                  <a16:creationId xmlns:a16="http://schemas.microsoft.com/office/drawing/2014/main" xmlns="" id="{5F892A46-CD47-4507-9AC0-AC7004B249FA}"/>
                </a:ext>
              </a:extLst>
            </p:cNvPr>
            <p:cNvPicPr>
              <a:picLocks noChangeAspect="1"/>
            </p:cNvPicPr>
            <p:nvPr/>
          </p:nvPicPr>
          <p:blipFill rotWithShape="1">
            <a:blip r:embed="rId4"/>
            <a:srcRect l="4186" t="6051" r="5102" b="3645"/>
            <a:stretch/>
          </p:blipFill>
          <p:spPr>
            <a:xfrm>
              <a:off x="6245889" y="2937311"/>
              <a:ext cx="3599959" cy="2958477"/>
            </a:xfrm>
            <a:prstGeom prst="rect">
              <a:avLst/>
            </a:prstGeom>
            <a:effectLst>
              <a:outerShdw blurRad="50800" dist="38100" dir="8100000" algn="tr" rotWithShape="0">
                <a:prstClr val="black">
                  <a:alpha val="40000"/>
                </a:prstClr>
              </a:outerShdw>
            </a:effectLst>
          </p:spPr>
        </p:pic>
        <p:sp>
          <p:nvSpPr>
            <p:cNvPr id="28" name="TextBox 27">
              <a:extLst>
                <a:ext uri="{FF2B5EF4-FFF2-40B4-BE49-F238E27FC236}">
                  <a16:creationId xmlns:a16="http://schemas.microsoft.com/office/drawing/2014/main" xmlns="" id="{5A9230B8-4A10-42A4-A396-767B772D607C}"/>
                </a:ext>
              </a:extLst>
            </p:cNvPr>
            <p:cNvSpPr txBox="1"/>
            <p:nvPr/>
          </p:nvSpPr>
          <p:spPr>
            <a:xfrm>
              <a:off x="7251180" y="5663205"/>
              <a:ext cx="2638489" cy="232583"/>
            </a:xfrm>
            <a:prstGeom prst="rect">
              <a:avLst/>
            </a:prstGeom>
            <a:noFill/>
          </p:spPr>
          <p:txBody>
            <a:bodyPr wrap="square" rtlCol="0">
              <a:spAutoFit/>
            </a:bodyPr>
            <a:lstStyle/>
            <a:p>
              <a:pPr algn="r"/>
              <a:r>
                <a:rPr lang="en-US" sz="900" b="1" dirty="0">
                  <a:solidFill>
                    <a:srgbClr val="5D84C7"/>
                  </a:solidFill>
                </a:rPr>
                <a:t>Image: 2018 PIT Unsheltered Count Distribution</a:t>
              </a:r>
            </a:p>
          </p:txBody>
        </p:sp>
      </p:grpSp>
      <p:pic>
        <p:nvPicPr>
          <p:cNvPr id="30" name="Content Placeholder 6">
            <a:extLst>
              <a:ext uri="{FF2B5EF4-FFF2-40B4-BE49-F238E27FC236}">
                <a16:creationId xmlns:a16="http://schemas.microsoft.com/office/drawing/2014/main" xmlns="" id="{70A3694F-13ED-4EEE-9CC0-38CA2E6A47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31" name="Picture 30" descr="DHS.png">
            <a:extLst>
              <a:ext uri="{FF2B5EF4-FFF2-40B4-BE49-F238E27FC236}">
                <a16:creationId xmlns:a16="http://schemas.microsoft.com/office/drawing/2014/main" xmlns="" id="{CA9E720A-26C4-4072-8593-67E0776BBFC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175712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4706"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r>
              <a:rPr lang="en-US" sz="4000" dirty="0"/>
              <a:t>56 SAPD Officers</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r>
              <a:rPr lang="en-US" sz="4000" dirty="0"/>
              <a:t>356 Volunteers</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r>
              <a:rPr lang="en-US" sz="4000" dirty="0"/>
              <a:t>26 Partner Agencies</a:t>
            </a:r>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FA18594-43E5-4FF4-BF5F-BC151452406F}"/>
              </a:ext>
            </a:extLst>
          </p:cNvPr>
          <p:cNvSpPr txBox="1"/>
          <p:nvPr/>
        </p:nvSpPr>
        <p:spPr>
          <a:xfrm>
            <a:off x="195703" y="1168957"/>
            <a:ext cx="80500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spc="300" dirty="0">
                <a:solidFill>
                  <a:schemeClr val="bg1"/>
                </a:solidFill>
                <a:effectLst>
                  <a:outerShdw blurRad="38100" dist="38100" dir="2700000" algn="tl">
                    <a:srgbClr val="000000">
                      <a:alpha val="43137"/>
                    </a:srgbClr>
                  </a:outerShdw>
                </a:effectLst>
                <a:latin typeface="Bahnschrift SemiBold" panose="020B0502040204020203" pitchFamily="34" charset="0"/>
              </a:rPr>
              <a:t>Point-in-Time Count</a:t>
            </a:r>
            <a:endParaRPr kumimoji="0" lang="en-US" sz="60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Bahnschrift SemiBold" panose="020B0502040204020203" pitchFamily="34" charset="0"/>
              <a:ea typeface="+mn-ea"/>
              <a:cs typeface="+mn-cs"/>
            </a:endParaRPr>
          </a:p>
        </p:txBody>
      </p:sp>
      <p:pic>
        <p:nvPicPr>
          <p:cNvPr id="30" name="Content Placeholder 6">
            <a:extLst>
              <a:ext uri="{FF2B5EF4-FFF2-40B4-BE49-F238E27FC236}">
                <a16:creationId xmlns:a16="http://schemas.microsoft.com/office/drawing/2014/main" xmlns="" id="{70A3694F-13ED-4EEE-9CC0-38CA2E6A47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31" name="Picture 30" descr="DHS.png">
            <a:extLst>
              <a:ext uri="{FF2B5EF4-FFF2-40B4-BE49-F238E27FC236}">
                <a16:creationId xmlns:a16="http://schemas.microsoft.com/office/drawing/2014/main" xmlns="" id="{93B18B99-4210-49A3-B3A3-9B424F52A6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288814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1005EEE2-18BF-4C36-90D9-673BC017B70B}"/>
              </a:ext>
            </a:extLst>
          </p:cNvPr>
          <p:cNvSpPr/>
          <p:nvPr/>
        </p:nvSpPr>
        <p:spPr>
          <a:xfrm>
            <a:off x="4706"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095999" y="9837"/>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564002" y="263981"/>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85840" y="-26416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8" name="Content Placeholder 6">
            <a:extLst>
              <a:ext uri="{FF2B5EF4-FFF2-40B4-BE49-F238E27FC236}">
                <a16:creationId xmlns:a16="http://schemas.microsoft.com/office/drawing/2014/main" xmlns="" id="{44DB7969-E25D-4E76-ACF3-B2134278E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4" name="Picture 3">
            <a:extLst>
              <a:ext uri="{FF2B5EF4-FFF2-40B4-BE49-F238E27FC236}">
                <a16:creationId xmlns:a16="http://schemas.microsoft.com/office/drawing/2014/main" xmlns="" id="{8FD80BA6-E1AF-4172-89E1-76BA5B7B023E}"/>
              </a:ext>
            </a:extLst>
          </p:cNvPr>
          <p:cNvPicPr>
            <a:picLocks noChangeAspect="1"/>
          </p:cNvPicPr>
          <p:nvPr/>
        </p:nvPicPr>
        <p:blipFill>
          <a:blip r:embed="rId5"/>
          <a:stretch>
            <a:fillRect/>
          </a:stretch>
        </p:blipFill>
        <p:spPr>
          <a:xfrm>
            <a:off x="195450" y="1828805"/>
            <a:ext cx="5051742" cy="3788807"/>
          </a:xfrm>
          <a:prstGeom prst="rect">
            <a:avLst/>
          </a:prstGeom>
        </p:spPr>
      </p:pic>
      <p:pic>
        <p:nvPicPr>
          <p:cNvPr id="1030" name="Picture 6" descr="Image result for sapd homeless count">
            <a:extLst>
              <a:ext uri="{FF2B5EF4-FFF2-40B4-BE49-F238E27FC236}">
                <a16:creationId xmlns:a16="http://schemas.microsoft.com/office/drawing/2014/main" xmlns="" id="{95E73E8B-B981-4B66-8DAE-3A2D187DAA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689" y="1931909"/>
            <a:ext cx="6371547" cy="358259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DHS.png">
            <a:extLst>
              <a:ext uri="{FF2B5EF4-FFF2-40B4-BE49-F238E27FC236}">
                <a16:creationId xmlns:a16="http://schemas.microsoft.com/office/drawing/2014/main" xmlns="" id="{8E3B62FE-383F-45E5-8E8B-7CF32C7B1A8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169771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4AF7A07E-5375-415E-9D42-D18308ACCAB1}"/>
              </a:ext>
            </a:extLst>
          </p:cNvPr>
          <p:cNvSpPr/>
          <p:nvPr/>
        </p:nvSpPr>
        <p:spPr>
          <a:xfrm>
            <a:off x="4706"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8" name="Content Placeholder 6">
            <a:extLst>
              <a:ext uri="{FF2B5EF4-FFF2-40B4-BE49-F238E27FC236}">
                <a16:creationId xmlns:a16="http://schemas.microsoft.com/office/drawing/2014/main" xmlns="" id="{44DB7969-E25D-4E76-ACF3-B2134278E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72" y="263981"/>
            <a:ext cx="698512" cy="698512"/>
          </a:xfrm>
          <a:prstGeom prst="rect">
            <a:avLst/>
          </a:prstGeom>
        </p:spPr>
      </p:pic>
      <p:pic>
        <p:nvPicPr>
          <p:cNvPr id="29" name="Picture 2" descr="Image result for San Antonio point in time count">
            <a:extLst>
              <a:ext uri="{FF2B5EF4-FFF2-40B4-BE49-F238E27FC236}">
                <a16:creationId xmlns:a16="http://schemas.microsoft.com/office/drawing/2014/main" xmlns="" id="{FBB6095B-04AF-41FF-8335-EE372F1E3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09" y="1729768"/>
            <a:ext cx="5784820" cy="3671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mage result for San Antonio point in time count">
            <a:extLst>
              <a:ext uri="{FF2B5EF4-FFF2-40B4-BE49-F238E27FC236}">
                <a16:creationId xmlns:a16="http://schemas.microsoft.com/office/drawing/2014/main" xmlns="" id="{48817152-B604-4AF7-968B-2E1ACEA019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2722" y="1731368"/>
            <a:ext cx="5609615" cy="36836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DHS.png">
            <a:extLst>
              <a:ext uri="{FF2B5EF4-FFF2-40B4-BE49-F238E27FC236}">
                <a16:creationId xmlns:a16="http://schemas.microsoft.com/office/drawing/2014/main" xmlns="" id="{FF8B045E-5A0D-434F-A8CF-385B2FDB40A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152670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89E023-65D8-468E-AA5A-59D224CC37E9}"/>
              </a:ext>
            </a:extLst>
          </p:cNvPr>
          <p:cNvSpPr/>
          <p:nvPr/>
        </p:nvSpPr>
        <p:spPr>
          <a:xfrm>
            <a:off x="0" y="6515100"/>
            <a:ext cx="12192000" cy="342900"/>
          </a:xfrm>
          <a:prstGeom prst="rect">
            <a:avLst/>
          </a:prstGeom>
          <a:solidFill>
            <a:srgbClr val="AD84C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C67EAE5E-3391-490A-A0A4-2CBD2938D3A6}"/>
              </a:ext>
            </a:extLst>
          </p:cNvPr>
          <p:cNvSpPr/>
          <p:nvPr/>
        </p:nvSpPr>
        <p:spPr>
          <a:xfrm>
            <a:off x="3668" y="962212"/>
            <a:ext cx="12199120" cy="5381437"/>
          </a:xfrm>
          <a:prstGeom prst="rect">
            <a:avLst/>
          </a:prstGeom>
          <a:solidFill>
            <a:srgbClr val="445EB0">
              <a:alpha val="7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ata 21" hidden="1">
            <a:extLst>
              <a:ext uri="{FF2B5EF4-FFF2-40B4-BE49-F238E27FC236}">
                <a16:creationId xmlns:a16="http://schemas.microsoft.com/office/drawing/2014/main" xmlns="" id="{24C70DC7-F1A3-4739-A943-F5E7C160FFBF}"/>
              </a:ext>
            </a:extLst>
          </p:cNvPr>
          <p:cNvSpPr/>
          <p:nvPr/>
        </p:nvSpPr>
        <p:spPr>
          <a:xfrm flipV="1">
            <a:off x="588579" y="2332913"/>
            <a:ext cx="11578721" cy="1499016"/>
          </a:xfrm>
          <a:prstGeom prst="flowChartInputOutput">
            <a:avLst/>
          </a:prstGeom>
          <a:solidFill>
            <a:srgbClr val="524EA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xmlns="" id="{A36DCEA2-5EDF-49F7-A19E-4883EDE0A97A}"/>
              </a:ext>
            </a:extLst>
          </p:cNvPr>
          <p:cNvSpPr/>
          <p:nvPr/>
        </p:nvSpPr>
        <p:spPr>
          <a:xfrm rot="10800000">
            <a:off x="6218892" y="32063"/>
            <a:ext cx="6071301" cy="6858000"/>
          </a:xfrm>
          <a:prstGeom prst="rtTriangle">
            <a:avLst/>
          </a:prstGeom>
          <a:solidFill>
            <a:srgbClr val="524EA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xmlns="" id="{5E138184-2DA2-4335-9DAC-7DB3206860EC}"/>
              </a:ext>
            </a:extLst>
          </p:cNvPr>
          <p:cNvSpPr/>
          <p:nvPr/>
        </p:nvSpPr>
        <p:spPr>
          <a:xfrm rot="10800000">
            <a:off x="7847762" y="-3"/>
            <a:ext cx="4344236" cy="6858001"/>
          </a:xfrm>
          <a:prstGeom prst="rtTriangle">
            <a:avLst/>
          </a:prstGeom>
          <a:solidFill>
            <a:srgbClr val="AD84C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xmlns="" id="{E6CF6AB4-8195-4167-99BA-9A00931A6149}"/>
              </a:ext>
            </a:extLst>
          </p:cNvPr>
          <p:cNvSpPr/>
          <p:nvPr/>
        </p:nvSpPr>
        <p:spPr>
          <a:xfrm rot="10800000">
            <a:off x="8631533" y="0"/>
            <a:ext cx="3560466" cy="6858000"/>
          </a:xfrm>
          <a:prstGeom prst="rtTriangle">
            <a:avLst/>
          </a:prstGeom>
          <a:solidFill>
            <a:srgbClr val="524EA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xmlns="" id="{0DF61AB6-5A02-45BF-8F0D-D6DDE360F02D}"/>
              </a:ext>
            </a:extLst>
          </p:cNvPr>
          <p:cNvSpPr/>
          <p:nvPr/>
        </p:nvSpPr>
        <p:spPr>
          <a:xfrm flipH="1">
            <a:off x="10455938" y="3034601"/>
            <a:ext cx="1748411" cy="3823398"/>
          </a:xfrm>
          <a:prstGeom prst="rtTriangle">
            <a:avLst/>
          </a:prstGeom>
          <a:solidFill>
            <a:srgbClr val="AD84C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xmlns="" id="{3321AB71-4F02-42BF-BC93-E66199B5ECE7}"/>
              </a:ext>
            </a:extLst>
          </p:cNvPr>
          <p:cNvSpPr/>
          <p:nvPr/>
        </p:nvSpPr>
        <p:spPr>
          <a:xfrm flipH="1">
            <a:off x="9889670" y="4240616"/>
            <a:ext cx="2309448" cy="2607547"/>
          </a:xfrm>
          <a:prstGeom prst="rtTriangle">
            <a:avLst/>
          </a:prstGeom>
          <a:solidFill>
            <a:srgbClr val="524EA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05D685B8-A7A6-4EDD-B041-0521B23F337A}"/>
              </a:ext>
            </a:extLst>
          </p:cNvPr>
          <p:cNvCxnSpPr>
            <a:cxnSpLocks/>
          </p:cNvCxnSpPr>
          <p:nvPr/>
        </p:nvCxnSpPr>
        <p:spPr>
          <a:xfrm flipV="1">
            <a:off x="8763210" y="5265336"/>
            <a:ext cx="2430654" cy="1612340"/>
          </a:xfrm>
          <a:prstGeom prst="line">
            <a:avLst/>
          </a:prstGeom>
          <a:ln>
            <a:solidFill>
              <a:srgbClr val="E3D9EA">
                <a:alpha val="54000"/>
              </a:srgb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mans face&#10;&#10;Description generated with high confidence">
            <a:extLst>
              <a:ext uri="{FF2B5EF4-FFF2-40B4-BE49-F238E27FC236}">
                <a16:creationId xmlns:a16="http://schemas.microsoft.com/office/drawing/2014/main" xmlns="" id="{5E49A214-9F21-4BA6-996E-24844794D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89" y="171450"/>
            <a:ext cx="1687393" cy="658806"/>
          </a:xfrm>
          <a:prstGeom prst="rect">
            <a:avLst/>
          </a:prstGeom>
        </p:spPr>
      </p:pic>
      <p:cxnSp>
        <p:nvCxnSpPr>
          <p:cNvPr id="18" name="Straight Connector 17">
            <a:extLst>
              <a:ext uri="{FF2B5EF4-FFF2-40B4-BE49-F238E27FC236}">
                <a16:creationId xmlns:a16="http://schemas.microsoft.com/office/drawing/2014/main" xmlns="" id="{DC5B16B5-D468-45B7-9C9F-FA45BE916713}"/>
              </a:ext>
            </a:extLst>
          </p:cNvPr>
          <p:cNvCxnSpPr>
            <a:cxnSpLocks/>
          </p:cNvCxnSpPr>
          <p:nvPr/>
        </p:nvCxnSpPr>
        <p:spPr>
          <a:xfrm>
            <a:off x="-94208" y="1313793"/>
            <a:ext cx="2784856" cy="556388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894B0-8EEC-4AB5-AEE5-D0F6174457E3}"/>
              </a:ext>
            </a:extLst>
          </p:cNvPr>
          <p:cNvCxnSpPr>
            <a:cxnSpLocks/>
            <a:endCxn id="2" idx="1"/>
          </p:cNvCxnSpPr>
          <p:nvPr/>
        </p:nvCxnSpPr>
        <p:spPr>
          <a:xfrm flipH="1">
            <a:off x="0" y="-9838"/>
            <a:ext cx="272579" cy="6696388"/>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60F7545-87C1-4D8A-A231-40A9D908D579}"/>
              </a:ext>
            </a:extLst>
          </p:cNvPr>
          <p:cNvCxnSpPr>
            <a:cxnSpLocks/>
          </p:cNvCxnSpPr>
          <p:nvPr/>
        </p:nvCxnSpPr>
        <p:spPr>
          <a:xfrm>
            <a:off x="6096000" y="0"/>
            <a:ext cx="5003656" cy="6848163"/>
          </a:xfrm>
          <a:prstGeom prst="line">
            <a:avLst/>
          </a:prstGeom>
          <a:ln>
            <a:solidFill>
              <a:srgbClr val="E3D9EA">
                <a:alpha val="36000"/>
              </a:srgb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39C00942-A275-4E2D-B408-7CFC1630C09A}"/>
              </a:ext>
            </a:extLst>
          </p:cNvPr>
          <p:cNvSpPr/>
          <p:nvPr/>
        </p:nvSpPr>
        <p:spPr>
          <a:xfrm>
            <a:off x="3011484" y="3481861"/>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sp>
        <p:nvSpPr>
          <p:cNvPr id="25" name="Freeform: Shape 24">
            <a:extLst>
              <a:ext uri="{FF2B5EF4-FFF2-40B4-BE49-F238E27FC236}">
                <a16:creationId xmlns:a16="http://schemas.microsoft.com/office/drawing/2014/main" xmlns="" id="{BC02F63F-884C-412A-AE84-5FBBFA5CB325}"/>
              </a:ext>
            </a:extLst>
          </p:cNvPr>
          <p:cNvSpPr/>
          <p:nvPr/>
        </p:nvSpPr>
        <p:spPr>
          <a:xfrm>
            <a:off x="3061060" y="4776018"/>
            <a:ext cx="7116448" cy="372889"/>
          </a:xfrm>
          <a:custGeom>
            <a:avLst/>
            <a:gdLst>
              <a:gd name="connsiteX0" fmla="*/ 0 w 7116448"/>
              <a:gd name="connsiteY0" fmla="*/ 0 h 372889"/>
              <a:gd name="connsiteX1" fmla="*/ 7116448 w 7116448"/>
              <a:gd name="connsiteY1" fmla="*/ 0 h 372889"/>
              <a:gd name="connsiteX2" fmla="*/ 7116448 w 7116448"/>
              <a:gd name="connsiteY2" fmla="*/ 372889 h 372889"/>
              <a:gd name="connsiteX3" fmla="*/ 0 w 7116448"/>
              <a:gd name="connsiteY3" fmla="*/ 372889 h 372889"/>
              <a:gd name="connsiteX4" fmla="*/ 0 w 7116448"/>
              <a:gd name="connsiteY4" fmla="*/ 0 h 37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48" h="372889">
                <a:moveTo>
                  <a:pt x="0" y="0"/>
                </a:moveTo>
                <a:lnTo>
                  <a:pt x="7116448" y="0"/>
                </a:lnTo>
                <a:lnTo>
                  <a:pt x="7116448" y="372889"/>
                </a:lnTo>
                <a:lnTo>
                  <a:pt x="0" y="372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noFill/>
            </a:endParaRPr>
          </a:p>
        </p:txBody>
      </p:sp>
      <p:cxnSp>
        <p:nvCxnSpPr>
          <p:cNvPr id="42" name="Straight Connector 41">
            <a:extLst>
              <a:ext uri="{FF2B5EF4-FFF2-40B4-BE49-F238E27FC236}">
                <a16:creationId xmlns:a16="http://schemas.microsoft.com/office/drawing/2014/main" xmlns="" id="{8E47079E-DA8F-4E58-90F9-4F934936563E}"/>
              </a:ext>
            </a:extLst>
          </p:cNvPr>
          <p:cNvCxnSpPr>
            <a:cxnSpLocks/>
          </p:cNvCxnSpPr>
          <p:nvPr/>
        </p:nvCxnSpPr>
        <p:spPr>
          <a:xfrm>
            <a:off x="5012435" y="6217332"/>
            <a:ext cx="887178" cy="0"/>
          </a:xfrm>
          <a:prstGeom prst="line">
            <a:avLst/>
          </a:prstGeom>
          <a:ln w="12700">
            <a:solidFill>
              <a:srgbClr val="AD84C6">
                <a:alpha val="36000"/>
              </a:srgb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Content Placeholder 6">
            <a:extLst>
              <a:ext uri="{FF2B5EF4-FFF2-40B4-BE49-F238E27FC236}">
                <a16:creationId xmlns:a16="http://schemas.microsoft.com/office/drawing/2014/main" xmlns="" id="{AF938A2F-D8F4-410E-AED0-BBC223987A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7872" y="263981"/>
            <a:ext cx="698512" cy="698512"/>
          </a:xfrm>
          <a:prstGeom prst="rect">
            <a:avLst/>
          </a:prstGeom>
        </p:spPr>
      </p:pic>
      <p:sp>
        <p:nvSpPr>
          <p:cNvPr id="5" name="Title 4">
            <a:extLst>
              <a:ext uri="{FF2B5EF4-FFF2-40B4-BE49-F238E27FC236}">
                <a16:creationId xmlns:a16="http://schemas.microsoft.com/office/drawing/2014/main" xmlns="" id="{4351B461-0112-40C1-AB00-C409880619B8}"/>
              </a:ext>
            </a:extLst>
          </p:cNvPr>
          <p:cNvSpPr>
            <a:spLocks noGrp="1"/>
          </p:cNvSpPr>
          <p:nvPr>
            <p:ph type="title"/>
          </p:nvPr>
        </p:nvSpPr>
        <p:spPr>
          <a:xfrm>
            <a:off x="678264" y="2246807"/>
            <a:ext cx="10515600" cy="1325563"/>
          </a:xfrm>
        </p:spPr>
        <p:txBody>
          <a:bodyPr>
            <a:normAutofit/>
          </a:bodyPr>
          <a:lstStyle/>
          <a:p>
            <a:pPr algn="ctr"/>
            <a:r>
              <a:rPr lang="en-US" dirty="0">
                <a:solidFill>
                  <a:schemeClr val="bg1"/>
                </a:solidFill>
                <a:latin typeface="Bahnschrift" panose="020B0502040204020203" pitchFamily="34" charset="0"/>
              </a:rPr>
              <a:t>City of San Antonio </a:t>
            </a:r>
            <a:br>
              <a:rPr lang="en-US" dirty="0">
                <a:solidFill>
                  <a:schemeClr val="bg1"/>
                </a:solidFill>
                <a:latin typeface="Bahnschrift" panose="020B0502040204020203" pitchFamily="34" charset="0"/>
              </a:rPr>
            </a:br>
            <a:r>
              <a:rPr lang="en-US" dirty="0">
                <a:solidFill>
                  <a:schemeClr val="bg1"/>
                </a:solidFill>
                <a:latin typeface="Bahnschrift" panose="020B0502040204020203" pitchFamily="34" charset="0"/>
              </a:rPr>
              <a:t>Homeless Investments and Partnerships</a:t>
            </a:r>
            <a:endParaRPr lang="en-US" dirty="0"/>
          </a:p>
        </p:txBody>
      </p:sp>
      <p:sp>
        <p:nvSpPr>
          <p:cNvPr id="24" name="Rectangle 23">
            <a:extLst>
              <a:ext uri="{FF2B5EF4-FFF2-40B4-BE49-F238E27FC236}">
                <a16:creationId xmlns:a16="http://schemas.microsoft.com/office/drawing/2014/main" xmlns="" id="{14D293A0-3695-45C2-9669-7052339798CE}"/>
              </a:ext>
            </a:extLst>
          </p:cNvPr>
          <p:cNvSpPr/>
          <p:nvPr/>
        </p:nvSpPr>
        <p:spPr>
          <a:xfrm>
            <a:off x="1188027" y="4966931"/>
            <a:ext cx="9769948" cy="890752"/>
          </a:xfrm>
          <a:prstGeom prst="rect">
            <a:avLst/>
          </a:prstGeom>
          <a:solidFill>
            <a:srgbClr val="348EA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r>
              <a:rPr lang="en-US" sz="2400" b="1" dirty="0">
                <a:solidFill>
                  <a:prstClr val="white"/>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Homelessness is Rare, Brief, &amp; Non-Recurring </a:t>
            </a:r>
          </a:p>
        </p:txBody>
      </p:sp>
      <p:pic>
        <p:nvPicPr>
          <p:cNvPr id="27" name="Picture 26" descr="DHS.png">
            <a:extLst>
              <a:ext uri="{FF2B5EF4-FFF2-40B4-BE49-F238E27FC236}">
                <a16:creationId xmlns:a16="http://schemas.microsoft.com/office/drawing/2014/main" xmlns="" id="{CC116B33-1CF0-41DD-9181-991090BF20A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96944" y="86769"/>
            <a:ext cx="1036553" cy="1045692"/>
          </a:xfrm>
          <a:prstGeom prst="rect">
            <a:avLst/>
          </a:prstGeom>
        </p:spPr>
      </p:pic>
    </p:spTree>
    <p:extLst>
      <p:ext uri="{BB962C8B-B14F-4D97-AF65-F5344CB8AC3E}">
        <p14:creationId xmlns:p14="http://schemas.microsoft.com/office/powerpoint/2010/main" val="4068591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3513</TotalTime>
  <Words>1815</Words>
  <Application>Microsoft Office PowerPoint</Application>
  <PresentationFormat>Widescreen</PresentationFormat>
  <Paragraphs>321</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Bahnschrift</vt:lpstr>
      <vt:lpstr>Bahnschrift SemiBold</vt:lpstr>
      <vt:lpstr>Calibri</vt:lpstr>
      <vt:lpstr>Calibri Light</vt:lpstr>
      <vt:lpstr>Georgia</vt:lpstr>
      <vt:lpstr>Khmer UI</vt:lpstr>
      <vt:lpstr>Roboto Condensed Light</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City of San Antonio  Homeless Investments and Partnerships</vt:lpstr>
      <vt:lpstr>Comprehensive Homeless Plan:</vt:lpstr>
      <vt:lpstr>Public Safety </vt:lpstr>
      <vt:lpstr>PowerPoint Presentation</vt:lpstr>
      <vt:lpstr>PowerPoint Presentation</vt:lpstr>
      <vt:lpstr>PowerPoint Presentation</vt:lpstr>
      <vt:lpstr>PowerPoint Presentation</vt:lpstr>
      <vt:lpstr>  Coordinated Homeless Encampment Outreach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Jayde Beebe</dc:creator>
  <cp:lastModifiedBy>Kraig Fiero</cp:lastModifiedBy>
  <cp:revision>288</cp:revision>
  <cp:lastPrinted>2018-08-23T22:44:48Z</cp:lastPrinted>
  <dcterms:created xsi:type="dcterms:W3CDTF">2018-01-24T17:06:44Z</dcterms:created>
  <dcterms:modified xsi:type="dcterms:W3CDTF">2018-09-28T17:00:01Z</dcterms:modified>
  <cp:contentStatus/>
</cp:coreProperties>
</file>