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1"/>
    <p:sldMasterId id="2147483676" r:id="rId2"/>
    <p:sldMasterId id="2147483745" r:id="rId3"/>
    <p:sldMasterId id="2147483757" r:id="rId4"/>
  </p:sldMasterIdLst>
  <p:notesMasterIdLst>
    <p:notesMasterId r:id="rId41"/>
  </p:notesMasterIdLst>
  <p:handoutMasterIdLst>
    <p:handoutMasterId r:id="rId42"/>
  </p:handoutMasterIdLst>
  <p:sldIdLst>
    <p:sldId id="522" r:id="rId5"/>
    <p:sldId id="257" r:id="rId6"/>
    <p:sldId id="276" r:id="rId7"/>
    <p:sldId id="280" r:id="rId8"/>
    <p:sldId id="708" r:id="rId9"/>
    <p:sldId id="709" r:id="rId10"/>
    <p:sldId id="710" r:id="rId11"/>
    <p:sldId id="743" r:id="rId12"/>
    <p:sldId id="744" r:id="rId13"/>
    <p:sldId id="269" r:id="rId14"/>
    <p:sldId id="711" r:id="rId15"/>
    <p:sldId id="717" r:id="rId16"/>
    <p:sldId id="668" r:id="rId17"/>
    <p:sldId id="738" r:id="rId18"/>
    <p:sldId id="759" r:id="rId19"/>
    <p:sldId id="760" r:id="rId20"/>
    <p:sldId id="761" r:id="rId21"/>
    <p:sldId id="762" r:id="rId22"/>
    <p:sldId id="763" r:id="rId23"/>
    <p:sldId id="745" r:id="rId24"/>
    <p:sldId id="746" r:id="rId25"/>
    <p:sldId id="747" r:id="rId26"/>
    <p:sldId id="748" r:id="rId27"/>
    <p:sldId id="749" r:id="rId28"/>
    <p:sldId id="750" r:id="rId29"/>
    <p:sldId id="751" r:id="rId30"/>
    <p:sldId id="752" r:id="rId31"/>
    <p:sldId id="753" r:id="rId32"/>
    <p:sldId id="754" r:id="rId33"/>
    <p:sldId id="755" r:id="rId34"/>
    <p:sldId id="756" r:id="rId35"/>
    <p:sldId id="757" r:id="rId36"/>
    <p:sldId id="649" r:id="rId37"/>
    <p:sldId id="758" r:id="rId38"/>
    <p:sldId id="297" r:id="rId39"/>
    <p:sldId id="301" r:id="rId40"/>
  </p:sldIdLst>
  <p:sldSz cx="9144000" cy="5143500" type="screen16x9"/>
  <p:notesSz cx="7010400" cy="9296400"/>
  <p:custDataLst>
    <p:tags r:id="rId43"/>
  </p:custDataLst>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Default Section" id="{C41E3679-2E1E-234C-A49B-08406923775D}">
          <p14:sldIdLst>
            <p14:sldId id="522"/>
            <p14:sldId id="257"/>
            <p14:sldId id="276"/>
            <p14:sldId id="280"/>
            <p14:sldId id="708"/>
            <p14:sldId id="709"/>
            <p14:sldId id="710"/>
            <p14:sldId id="743"/>
            <p14:sldId id="744"/>
            <p14:sldId id="269"/>
            <p14:sldId id="711"/>
            <p14:sldId id="717"/>
            <p14:sldId id="668"/>
            <p14:sldId id="738"/>
            <p14:sldId id="759"/>
            <p14:sldId id="760"/>
            <p14:sldId id="761"/>
            <p14:sldId id="762"/>
            <p14:sldId id="763"/>
            <p14:sldId id="745"/>
            <p14:sldId id="746"/>
            <p14:sldId id="747"/>
            <p14:sldId id="748"/>
            <p14:sldId id="749"/>
            <p14:sldId id="750"/>
            <p14:sldId id="751"/>
            <p14:sldId id="752"/>
            <p14:sldId id="753"/>
            <p14:sldId id="754"/>
            <p14:sldId id="755"/>
            <p14:sldId id="756"/>
            <p14:sldId id="757"/>
            <p14:sldId id="649"/>
            <p14:sldId id="758"/>
          </p14:sldIdLst>
        </p14:section>
        <p14:section name="end" id="{17B9C044-5D97-4643-A041-616F0A094B76}">
          <p14:sldIdLst>
            <p14:sldId id="297"/>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8A2F93"/>
    <a:srgbClr val="F9AB32"/>
    <a:srgbClr val="038A00"/>
    <a:srgbClr val="CD1F22"/>
    <a:srgbClr val="0C4790"/>
    <a:srgbClr val="5295B5"/>
    <a:srgbClr val="1A4265"/>
    <a:srgbClr val="33333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4" autoAdjust="0"/>
    <p:restoredTop sz="77570" autoAdjust="0"/>
  </p:normalViewPr>
  <p:slideViewPr>
    <p:cSldViewPr snapToObjects="1">
      <p:cViewPr varScale="1">
        <p:scale>
          <a:sx n="72" d="100"/>
          <a:sy n="72" d="100"/>
        </p:scale>
        <p:origin x="424" y="184"/>
      </p:cViewPr>
      <p:guideLst>
        <p:guide orient="horz" pos="2160"/>
        <p:guide pos="2880"/>
        <p:guide orient="horz" pos="1620"/>
      </p:guideLst>
    </p:cSldViewPr>
  </p:slideViewPr>
  <p:outlineViewPr>
    <p:cViewPr>
      <p:scale>
        <a:sx n="33" d="100"/>
        <a:sy n="33" d="100"/>
      </p:scale>
      <p:origin x="0" y="16188"/>
    </p:cViewPr>
  </p:outlineViewPr>
  <p:notesTextViewPr>
    <p:cViewPr>
      <p:scale>
        <a:sx n="1" d="1"/>
        <a:sy n="1" d="1"/>
      </p:scale>
      <p:origin x="0" y="0"/>
    </p:cViewPr>
  </p:notesTextViewPr>
  <p:sorterViewPr>
    <p:cViewPr varScale="1">
      <p:scale>
        <a:sx n="100" d="100"/>
        <a:sy n="100" d="100"/>
      </p:scale>
      <p:origin x="0" y="0"/>
    </p:cViewPr>
  </p:sorterViewPr>
  <p:notesViewPr>
    <p:cSldViewPr snapToObjects="1">
      <p:cViewPr>
        <p:scale>
          <a:sx n="120" d="100"/>
          <a:sy n="120" d="100"/>
        </p:scale>
        <p:origin x="-618" y="492"/>
      </p:cViewPr>
      <p:guideLst>
        <p:guide orient="horz" pos="2904"/>
        <p:guide pos="2188"/>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6FFCDEEC-85C9-4C96-BA07-DC1346F52D77}" type="datetimeFigureOut">
              <a:rPr lang="en-US"/>
              <a:pPr>
                <a:defRPr/>
              </a:pPr>
              <a:t>9/25/18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7B6D337A-94BB-4D48-AF3B-8C6270C51EEB}" type="slidenum">
              <a:rPr lang="en-US"/>
              <a:pPr>
                <a:defRPr/>
              </a:pPr>
              <a:t>‹#›</a:t>
            </a:fld>
            <a:endParaRPr lang="en-US" dirty="0"/>
          </a:p>
        </p:txBody>
      </p:sp>
    </p:spTree>
    <p:extLst>
      <p:ext uri="{BB962C8B-B14F-4D97-AF65-F5344CB8AC3E}">
        <p14:creationId xmlns:p14="http://schemas.microsoft.com/office/powerpoint/2010/main" val="4153722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1" rIns="93163" bIns="4658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3" tIns="46581" rIns="93163" bIns="46581" rtlCol="0"/>
          <a:lstStyle>
            <a:lvl1pPr algn="r" fontAlgn="auto">
              <a:spcBef>
                <a:spcPts val="0"/>
              </a:spcBef>
              <a:spcAft>
                <a:spcPts val="0"/>
              </a:spcAft>
              <a:defRPr sz="1200" smtClean="0">
                <a:latin typeface="+mn-lt"/>
                <a:cs typeface="+mn-cs"/>
              </a:defRPr>
            </a:lvl1pPr>
          </a:lstStyle>
          <a:p>
            <a:pPr>
              <a:defRPr/>
            </a:pPr>
            <a:fld id="{B3DD1D36-20B8-4E7F-B2A3-0C1A67BBD212}" type="datetimeFigureOut">
              <a:rPr lang="en-US"/>
              <a:pPr>
                <a:defRPr/>
              </a:pPr>
              <a:t>9/25/18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3" tIns="46581" rIns="93163"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3" tIns="46581" rIns="93163" bIns="465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3" tIns="46581" rIns="93163" bIns="4658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3" tIns="46581" rIns="93163" bIns="46581" rtlCol="0" anchor="b"/>
          <a:lstStyle>
            <a:lvl1pPr algn="r" fontAlgn="auto">
              <a:spcBef>
                <a:spcPts val="0"/>
              </a:spcBef>
              <a:spcAft>
                <a:spcPts val="0"/>
              </a:spcAft>
              <a:defRPr sz="1200" smtClean="0">
                <a:latin typeface="+mn-lt"/>
                <a:cs typeface="+mn-cs"/>
              </a:defRPr>
            </a:lvl1pPr>
          </a:lstStyle>
          <a:p>
            <a:pPr>
              <a:defRPr/>
            </a:pPr>
            <a:fld id="{DE61B3D3-DCF2-4292-B860-334F61CD4651}" type="slidenum">
              <a:rPr lang="en-US"/>
              <a:pPr>
                <a:defRPr/>
              </a:pPr>
              <a:t>‹#›</a:t>
            </a:fld>
            <a:endParaRPr lang="en-US" dirty="0"/>
          </a:p>
        </p:txBody>
      </p:sp>
    </p:spTree>
    <p:extLst>
      <p:ext uri="{BB962C8B-B14F-4D97-AF65-F5344CB8AC3E}">
        <p14:creationId xmlns:p14="http://schemas.microsoft.com/office/powerpoint/2010/main" val="321431706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Barbara</a:t>
            </a:r>
          </a:p>
        </p:txBody>
      </p:sp>
      <p:sp>
        <p:nvSpPr>
          <p:cNvPr id="4" name="Slide Number Placeholder 3"/>
          <p:cNvSpPr>
            <a:spLocks noGrp="1"/>
          </p:cNvSpPr>
          <p:nvPr>
            <p:ph type="sldNum" sz="quarter" idx="10"/>
          </p:nvPr>
        </p:nvSpPr>
        <p:spPr/>
        <p:txBody>
          <a:bodyPr/>
          <a:lstStyle/>
          <a:p>
            <a:fld id="{B4BAE66A-94BA-4938-A537-883BBC80A6DD}" type="slidenum">
              <a:rPr lang="en-US" smtClean="0"/>
              <a:t>1</a:t>
            </a:fld>
            <a:endParaRPr lang="en-US"/>
          </a:p>
        </p:txBody>
      </p:sp>
    </p:spTree>
    <p:extLst>
      <p:ext uri="{BB962C8B-B14F-4D97-AF65-F5344CB8AC3E}">
        <p14:creationId xmlns:p14="http://schemas.microsoft.com/office/powerpoint/2010/main" val="393641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TONYA – APA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eleven million jobs have been created in the United States since 2010.  Ninety-five percent of those jobs have gone to workers with at least some college education. </a:t>
            </a:r>
          </a:p>
          <a:p>
            <a:r>
              <a:rPr lang="en-US" sz="1200" kern="1200" dirty="0">
                <a:solidFill>
                  <a:schemeClr val="tx1"/>
                </a:solidFill>
                <a:effectLst/>
                <a:latin typeface="+mn-lt"/>
                <a:ea typeface="+mn-ea"/>
                <a:cs typeface="+mn-cs"/>
              </a:rPr>
              <a:t>Without</a:t>
            </a:r>
            <a:r>
              <a:rPr lang="en-US" sz="1200" kern="1200" baseline="0" dirty="0">
                <a:solidFill>
                  <a:schemeClr val="tx1"/>
                </a:solidFill>
                <a:effectLst/>
                <a:latin typeface="+mn-lt"/>
                <a:ea typeface="+mn-ea"/>
                <a:cs typeface="+mn-cs"/>
              </a:rPr>
              <a:t> the opportunity to achieve a high school diploma, and go on to post-secondary education of some kind, young people will be unable to take advantage of these new jobs, and be unable to achieve stable 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Increasing high school graduation rates and post-secondary enrollment is how we break cycles of poverty in this nation.</a:t>
            </a:r>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Yet one of America’s most vulnerable student populations has been absent from the conversation for far too long: the 1.3 million students preK-12 who experience homelessness.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Launched in 2018, Education Leads Home is a national campaign focused on closing the high school graduation gap and creating more pathways to postsecondary attainment for homeless students enrolled in America’s public schools. The campaign seeks to </a:t>
            </a:r>
            <a:r>
              <a:rPr lang="en-US" sz="1200" b="1" kern="1200" dirty="0">
                <a:solidFill>
                  <a:schemeClr val="tx1"/>
                </a:solidFill>
                <a:effectLst/>
                <a:latin typeface="+mn-lt"/>
                <a:ea typeface="+mn-ea"/>
                <a:cs typeface="+mn-cs"/>
              </a:rPr>
              <a:t>raise awareness of key challenges and increase implementation of proven practices and policies that improve educational outcomes, from early childhood through college, for one of the country’s most vulnerable student populations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 only national campaign of its kind focused solely on addressing the educational needs of homeless students.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315864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 SHC</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17066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 SHC</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631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 SHC</a:t>
            </a:r>
          </a:p>
          <a:p>
            <a:endParaRPr lang="en-US" dirty="0"/>
          </a:p>
          <a:p>
            <a:r>
              <a:rPr lang="en-US" dirty="0"/>
              <a:t>-YRBS is</a:t>
            </a:r>
            <a:r>
              <a:rPr lang="en-US" baseline="0" dirty="0"/>
              <a:t> a biennial </a:t>
            </a:r>
            <a:r>
              <a:rPr lang="en-US" b="0" i="0" dirty="0">
                <a:solidFill>
                  <a:srgbClr val="222222"/>
                </a:solidFill>
                <a:effectLst/>
                <a:latin typeface="Roboto"/>
              </a:rPr>
              <a:t>survey of adolescent health risk and health protective behaviors such as smoking, drinking, drug use, sexual activity, diet, and physical activity conducted by the Centers for Disease Control and Prevention</a:t>
            </a:r>
            <a:r>
              <a:rPr lang="en-US" dirty="0"/>
              <a:t>. A record number of states (19!) added questions about homelessness</a:t>
            </a:r>
            <a:r>
              <a:rPr lang="en-US" baseline="0" dirty="0"/>
              <a:t> for the 2017 distribution, and we’re working with our partners to summarize the data. </a:t>
            </a:r>
          </a:p>
          <a:p>
            <a:r>
              <a:rPr lang="en-US" dirty="0"/>
              <a:t>-State</a:t>
            </a:r>
            <a:r>
              <a:rPr lang="en-US" baseline="0" dirty="0"/>
              <a:t> progress reports are summaries of existing data for all three campaign goals (EEC, K-12, and higher education); new reports will be released on June 12 in coordination with our young leaders at a Congressional briefing.</a:t>
            </a:r>
          </a:p>
          <a:p>
            <a:r>
              <a:rPr lang="en-US" baseline="0" dirty="0"/>
              <a:t>-Local </a:t>
            </a:r>
            <a:r>
              <a:rPr lang="en-US" baseline="0" dirty="0" err="1"/>
              <a:t>convenings</a:t>
            </a:r>
            <a:r>
              <a:rPr lang="en-US" baseline="0" dirty="0"/>
              <a:t> – we anticipate holding local, action-oriented </a:t>
            </a:r>
            <a:r>
              <a:rPr lang="en-US" baseline="0" dirty="0" err="1"/>
              <a:t>convenings</a:t>
            </a:r>
            <a:r>
              <a:rPr lang="en-US" baseline="0" dirty="0"/>
              <a:t> to pull together stakeholders around the campaign goals for early childhood education, preK-12, and higher education. </a:t>
            </a:r>
          </a:p>
          <a:p>
            <a:r>
              <a:rPr lang="en-US" baseline="0" dirty="0"/>
              <a:t>-A big part of our work is highlighting/sharing regional best practices. We’d love to hear from you! In the webinar evaluation, please let us know what you’re doing that’s working for your students!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13</a:t>
            </a:fld>
            <a:endParaRPr lang="en-US" dirty="0"/>
          </a:p>
        </p:txBody>
      </p:sp>
    </p:spTree>
    <p:extLst>
      <p:ext uri="{BB962C8B-B14F-4D97-AF65-F5344CB8AC3E}">
        <p14:creationId xmlns:p14="http://schemas.microsoft.com/office/powerpoint/2010/main" val="398400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01015bc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01015bcc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48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a:solidFill>
                  <a:prstClr val="black"/>
                </a:solidFill>
                <a:latin typeface="Calibri"/>
              </a:rPr>
              <a:pPr>
                <a:defRPr/>
              </a:pPr>
              <a:t>15</a:t>
            </a:fld>
            <a:endParaRPr lang="en-US" dirty="0">
              <a:solidFill>
                <a:prstClr val="black"/>
              </a:solidFill>
              <a:latin typeface="Calibri"/>
            </a:endParaRPr>
          </a:p>
        </p:txBody>
      </p:sp>
    </p:spTree>
    <p:extLst>
      <p:ext uri="{BB962C8B-B14F-4D97-AF65-F5344CB8AC3E}">
        <p14:creationId xmlns:p14="http://schemas.microsoft.com/office/powerpoint/2010/main" val="276390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20</a:t>
            </a:fld>
            <a:endParaRPr lang="en-US" dirty="0"/>
          </a:p>
        </p:txBody>
      </p:sp>
    </p:spTree>
    <p:extLst>
      <p:ext uri="{BB962C8B-B14F-4D97-AF65-F5344CB8AC3E}">
        <p14:creationId xmlns:p14="http://schemas.microsoft.com/office/powerpoint/2010/main" val="322912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Times New Roman" charset="0"/>
              <a:ea typeface="MS PGothic" charset="0"/>
              <a:cs typeface="MS PGothic" charset="0"/>
            </a:endParaRPr>
          </a:p>
        </p:txBody>
      </p:sp>
    </p:spTree>
    <p:extLst>
      <p:ext uri="{BB962C8B-B14F-4D97-AF65-F5344CB8AC3E}">
        <p14:creationId xmlns:p14="http://schemas.microsoft.com/office/powerpoint/2010/main" val="172939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Times New Roman" charset="0"/>
              <a:ea typeface="MS PGothic" charset="0"/>
            </a:endParaRPr>
          </a:p>
        </p:txBody>
      </p:sp>
    </p:spTree>
    <p:extLst>
      <p:ext uri="{BB962C8B-B14F-4D97-AF65-F5344CB8AC3E}">
        <p14:creationId xmlns:p14="http://schemas.microsoft.com/office/powerpoint/2010/main" val="367728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4286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fe83d62f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fe83d62f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70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feaa2b50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feaa2b50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4217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feaa2b501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feaa2b50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908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178E5C-A81C-3846-8499-46DCD1692587}" type="slidenum">
              <a:rPr lang="en-US" smtClean="0"/>
              <a:t>3</a:t>
            </a:fld>
            <a:endParaRPr lang="en-US"/>
          </a:p>
        </p:txBody>
      </p:sp>
    </p:spTree>
    <p:extLst>
      <p:ext uri="{BB962C8B-B14F-4D97-AF65-F5344CB8AC3E}">
        <p14:creationId xmlns:p14="http://schemas.microsoft.com/office/powerpoint/2010/main" val="242139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178E5C-A81C-3846-8499-46DCD1692587}" type="slidenum">
              <a:rPr lang="en-US" smtClean="0"/>
              <a:t>4</a:t>
            </a:fld>
            <a:endParaRPr lang="en-US"/>
          </a:p>
        </p:txBody>
      </p:sp>
    </p:spTree>
    <p:extLst>
      <p:ext uri="{BB962C8B-B14F-4D97-AF65-F5344CB8AC3E}">
        <p14:creationId xmlns:p14="http://schemas.microsoft.com/office/powerpoint/2010/main" val="253253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r>
              <a:rPr lang="en-US" baseline="0" dirty="0"/>
              <a:t> – Civic Enterprises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22781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 Civic</a:t>
            </a:r>
            <a:r>
              <a:rPr lang="en-US" baseline="0" dirty="0"/>
              <a:t> Enterprises</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11824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696913"/>
            <a:ext cx="10382250" cy="5840412"/>
          </a:xfrm>
        </p:spPr>
      </p:sp>
      <p:sp>
        <p:nvSpPr>
          <p:cNvPr id="3" name="Notes Placeholder 2"/>
          <p:cNvSpPr>
            <a:spLocks noGrp="1"/>
          </p:cNvSpPr>
          <p:nvPr>
            <p:ph type="body" idx="1"/>
          </p:nvPr>
        </p:nvSpPr>
        <p:spPr/>
        <p:txBody>
          <a:bodyPr/>
          <a:lstStyle/>
          <a:p>
            <a:r>
              <a:rPr lang="en-US" baseline="0" dirty="0"/>
              <a:t>ICPH - ANNA</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defTabSz="914400">
              <a:defRPr/>
            </a:pPr>
            <a:fld id="{B9A0C4D4-10DE-4B86-B86C-AE38D325A07A}" type="slidenum">
              <a:rPr lang="en-US">
                <a:solidFill>
                  <a:prstClr val="black"/>
                </a:solidFill>
              </a:rPr>
              <a:pPr defTabSz="914400">
                <a:defRPr/>
              </a:pPr>
              <a:t>7</a:t>
            </a:fld>
            <a:endParaRPr lang="en-US" dirty="0">
              <a:solidFill>
                <a:prstClr val="black"/>
              </a:solidFill>
            </a:endParaRPr>
          </a:p>
        </p:txBody>
      </p:sp>
    </p:spTree>
    <p:extLst>
      <p:ext uri="{BB962C8B-B14F-4D97-AF65-F5344CB8AC3E}">
        <p14:creationId xmlns:p14="http://schemas.microsoft.com/office/powerpoint/2010/main" val="134265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charset="0"/>
                <a:ea typeface="ＭＳ Ｐゴシック" charset="-128"/>
              </a:rPr>
              <a:t>Talk about Texas</a:t>
            </a:r>
            <a:r>
              <a:rPr lang="en-US" altLang="en-US" baseline="0" dirty="0">
                <a:latin typeface="Arial" charset="0"/>
                <a:ea typeface="ＭＳ Ｐゴシック" charset="-128"/>
              </a:rPr>
              <a:t> and also about Wyoming</a:t>
            </a:r>
            <a:endParaRPr lang="en-US" altLang="en-US" dirty="0">
              <a:latin typeface="Arial" charset="0"/>
              <a:ea typeface="ＭＳ Ｐゴシック" charset="-128"/>
            </a:endParaRPr>
          </a:p>
        </p:txBody>
      </p:sp>
    </p:spTree>
    <p:extLst>
      <p:ext uri="{BB962C8B-B14F-4D97-AF65-F5344CB8AC3E}">
        <p14:creationId xmlns:p14="http://schemas.microsoft.com/office/powerpoint/2010/main" val="2236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charset="0"/>
                <a:ea typeface="ＭＳ Ｐゴシック" charset="-128"/>
              </a:rPr>
              <a:t>We view schools as having a critical role to play in</a:t>
            </a:r>
            <a:r>
              <a:rPr lang="en-US" altLang="en-US" baseline="0" dirty="0">
                <a:latin typeface="Arial" charset="0"/>
                <a:ea typeface="ＭＳ Ｐゴシック" charset="-128"/>
              </a:rPr>
              <a:t> helping homeless students to access the supports they need to reconnect to housing, stay in school, and break the cycle of poverty. </a:t>
            </a:r>
          </a:p>
          <a:p>
            <a:endParaRPr lang="en-US" altLang="en-US" baseline="0" dirty="0">
              <a:latin typeface="Arial" charset="0"/>
              <a:ea typeface="ＭＳ Ｐゴシック" charset="-128"/>
            </a:endParaRPr>
          </a:p>
          <a:p>
            <a:r>
              <a:rPr lang="en-US" altLang="en-US" baseline="0" dirty="0">
                <a:latin typeface="Arial" charset="0"/>
                <a:ea typeface="ＭＳ Ｐゴシック" charset="-128"/>
              </a:rPr>
              <a:t>Schools are often the most consistent source of food, safety, and adults supports that students may have access to. And in many communities, they may be the only service provider in place, especially in rural areas. </a:t>
            </a:r>
          </a:p>
          <a:p>
            <a:endParaRPr lang="en-US" altLang="en-US" baseline="0" dirty="0">
              <a:latin typeface="Arial" charset="0"/>
              <a:ea typeface="ＭＳ Ｐゴシック" charset="-128"/>
            </a:endParaRPr>
          </a:p>
          <a:p>
            <a:r>
              <a:rPr lang="en-US" altLang="en-US" dirty="0">
                <a:latin typeface="Arial" charset="0"/>
                <a:ea typeface="ＭＳ Ｐゴシック" charset="-128"/>
              </a:rPr>
              <a:t>Schools</a:t>
            </a:r>
            <a:r>
              <a:rPr lang="en-US" altLang="en-US" baseline="0" dirty="0">
                <a:latin typeface="Arial" charset="0"/>
                <a:ea typeface="ＭＳ Ｐゴシック" charset="-128"/>
              </a:rPr>
              <a:t> can help to identify students more quickly, and to connect them to the other organizations and resources within the community that can help them and their families to re-stabilize. </a:t>
            </a:r>
            <a:endParaRPr lang="en-US" altLang="en-US" dirty="0">
              <a:latin typeface="Arial" charset="0"/>
              <a:ea typeface="ＭＳ Ｐゴシック" charset="-128"/>
            </a:endParaRPr>
          </a:p>
        </p:txBody>
      </p:sp>
    </p:spTree>
    <p:extLst>
      <p:ext uri="{BB962C8B-B14F-4D97-AF65-F5344CB8AC3E}">
        <p14:creationId xmlns:p14="http://schemas.microsoft.com/office/powerpoint/2010/main" val="338004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71751"/>
            <a:ext cx="7772400" cy="685799"/>
          </a:xfrm>
          <a:prstGeom prst="rect">
            <a:avLst/>
          </a:prstGeom>
        </p:spPr>
        <p:txBody>
          <a:bodyPr vert="horz"/>
          <a:lstStyle>
            <a:lvl1pPr>
              <a:defRPr sz="4000" b="1" i="0" kern="1200" cap="all" spc="0">
                <a:solidFill>
                  <a:srgbClr val="038A00"/>
                </a:solidFill>
                <a:latin typeface="Tw Cen MT"/>
                <a:cs typeface="Tw Cen MT"/>
              </a:defRPr>
            </a:lvl1pPr>
          </a:lstStyle>
          <a:p>
            <a:r>
              <a:rPr lang="en-US" dirty="0"/>
              <a:t>Serving and Supporting Homeless Students</a:t>
            </a:r>
          </a:p>
        </p:txBody>
      </p:sp>
      <p:sp>
        <p:nvSpPr>
          <p:cNvPr id="3" name="Subtitle 2"/>
          <p:cNvSpPr>
            <a:spLocks noGrp="1"/>
          </p:cNvSpPr>
          <p:nvPr>
            <p:ph type="subTitle" idx="1"/>
          </p:nvPr>
        </p:nvSpPr>
        <p:spPr>
          <a:xfrm>
            <a:off x="1371600" y="3771900"/>
            <a:ext cx="6400800" cy="800100"/>
          </a:xfrm>
          <a:prstGeom prst="rect">
            <a:avLst/>
          </a:prstGeom>
        </p:spPr>
        <p:txBody>
          <a:bodyPr vert="horz"/>
          <a:lstStyle>
            <a:lvl1pPr marL="0" indent="0" algn="ctr">
              <a:buNone/>
              <a:defRPr sz="2400" cap="all">
                <a:solidFill>
                  <a:srgbClr val="1A4265"/>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974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173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1260" cy="790796"/>
          </a:xfrm>
          <a:prstGeom prst="rect">
            <a:avLst/>
          </a:prstGeom>
        </p:spPr>
        <p:txBody>
          <a:bodyPr>
            <a:normAutofit/>
          </a:bodyPr>
          <a:lstStyle>
            <a:lvl1pPr algn="ctr" defTabSz="914400" rtl="0" eaLnBrk="1" latinLnBrk="0" hangingPunct="1">
              <a:spcBef>
                <a:spcPct val="0"/>
              </a:spcBef>
              <a:buNone/>
              <a:defRPr lang="en-US" sz="3600" kern="1200" dirty="0">
                <a:solidFill>
                  <a:schemeClr val="tx1">
                    <a:lumMod val="75000"/>
                    <a:lumOff val="25000"/>
                  </a:schemeClr>
                </a:solidFill>
                <a:latin typeface="Keep Calm" panose="02000000000000000000" pitchFamily="2" charset="0"/>
                <a:ea typeface="+mj-ea"/>
                <a:cs typeface="+mj-cs"/>
              </a:defRPr>
            </a:lvl1pPr>
          </a:lstStyle>
          <a:p>
            <a:r>
              <a:rPr lang="en-US" dirty="0"/>
              <a:t>Click to edit Master title style</a:t>
            </a:r>
          </a:p>
        </p:txBody>
      </p:sp>
      <p:sp>
        <p:nvSpPr>
          <p:cNvPr id="7" name="Content Placeholder 2"/>
          <p:cNvSpPr>
            <a:spLocks noGrp="1"/>
          </p:cNvSpPr>
          <p:nvPr>
            <p:ph idx="1"/>
          </p:nvPr>
        </p:nvSpPr>
        <p:spPr>
          <a:xfrm>
            <a:off x="457200" y="1200149"/>
            <a:ext cx="8229600" cy="3634740"/>
          </a:xfrm>
          <a:prstGeom prst="rect">
            <a:avLst/>
          </a:prstGeom>
        </p:spPr>
        <p:txBody>
          <a:bodyPr>
            <a:normAutofit/>
          </a:bodyPr>
          <a:lstStyle>
            <a:lvl1pPr marL="457200" indent="-457200">
              <a:defRPr sz="2800">
                <a:solidFill>
                  <a:schemeClr val="tx1">
                    <a:lumMod val="75000"/>
                    <a:lumOff val="25000"/>
                  </a:schemeClr>
                </a:solidFill>
                <a:latin typeface="Century Gothic" panose="020B0502020202020204" pitchFamily="34" charset="0"/>
              </a:defRPr>
            </a:lvl1pPr>
            <a:lvl2pPr marL="914400" indent="-457200">
              <a:defRPr sz="2400">
                <a:solidFill>
                  <a:schemeClr val="tx1">
                    <a:lumMod val="75000"/>
                    <a:lumOff val="25000"/>
                  </a:schemeClr>
                </a:solidFill>
                <a:latin typeface="Century Gothic" panose="020B0502020202020204" pitchFamily="34" charset="0"/>
              </a:defRPr>
            </a:lvl2pPr>
            <a:lvl3pPr marL="1371600" indent="-457200">
              <a:defRPr sz="2000">
                <a:solidFill>
                  <a:schemeClr val="tx1">
                    <a:lumMod val="75000"/>
                    <a:lumOff val="25000"/>
                  </a:schemeClr>
                </a:solidFill>
                <a:latin typeface="Century Gothic" panose="020B0502020202020204" pitchFamily="34" charset="0"/>
              </a:defRPr>
            </a:lvl3pPr>
            <a:lvl4pPr marL="1828800" indent="-457200">
              <a:defRPr sz="1800">
                <a:solidFill>
                  <a:schemeClr val="tx1">
                    <a:lumMod val="75000"/>
                    <a:lumOff val="25000"/>
                  </a:schemeClr>
                </a:solidFill>
                <a:latin typeface="Century Gothic" panose="020B0502020202020204" pitchFamily="34" charset="0"/>
              </a:defRPr>
            </a:lvl4pPr>
            <a:lvl5pPr marL="2286000" indent="-457200">
              <a:defRPr sz="18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9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39200">
            <a:alpha val="10000"/>
          </a:srgb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B144CCB-CE66-4B99-AB82-CA091AC85397}"/>
              </a:ext>
            </a:extLst>
          </p:cNvPr>
          <p:cNvSpPr/>
          <p:nvPr userDrawn="1"/>
        </p:nvSpPr>
        <p:spPr>
          <a:xfrm>
            <a:off x="-381000" y="-400050"/>
            <a:ext cx="2103120" cy="2103120"/>
          </a:xfrm>
          <a:prstGeom prst="ellipse">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effectLst/>
                <a:latin typeface="Century Schoolbook" panose="02040604050505020304" pitchFamily="18" charset="0"/>
              </a:rPr>
              <a:t>What do you think?</a:t>
            </a:r>
          </a:p>
          <a:p>
            <a:pPr algn="ctr"/>
            <a:endParaRPr lang="en-US" sz="2000" b="1" dirty="0">
              <a:effectLst/>
              <a:latin typeface="Century Schoolbook" panose="02040604050505020304" pitchFamily="18" charset="0"/>
            </a:endParaRPr>
          </a:p>
        </p:txBody>
      </p:sp>
      <p:sp>
        <p:nvSpPr>
          <p:cNvPr id="5" name="Text Placeholder 4">
            <a:extLst>
              <a:ext uri="{FF2B5EF4-FFF2-40B4-BE49-F238E27FC236}">
                <a16:creationId xmlns:a16="http://schemas.microsoft.com/office/drawing/2014/main" id="{D23A4C0E-1DEC-4466-9FC6-B4887459921E}"/>
              </a:ext>
            </a:extLst>
          </p:cNvPr>
          <p:cNvSpPr>
            <a:spLocks noGrp="1"/>
          </p:cNvSpPr>
          <p:nvPr>
            <p:ph type="body" sz="quarter" idx="10"/>
          </p:nvPr>
        </p:nvSpPr>
        <p:spPr>
          <a:xfrm>
            <a:off x="1828800" y="285750"/>
            <a:ext cx="6858000" cy="4572000"/>
          </a:xfrm>
          <a:prstGeom prst="rect">
            <a:avLst/>
          </a:prstGeom>
        </p:spPr>
        <p:txBody>
          <a:bodyPr anchor="ctr" anchorCtr="0"/>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descr="Head with Gears">
            <a:extLst>
              <a:ext uri="{FF2B5EF4-FFF2-40B4-BE49-F238E27FC236}">
                <a16:creationId xmlns:a16="http://schemas.microsoft.com/office/drawing/2014/main" id="{9339969B-F1A6-4507-A4F8-655A855848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520" y="864870"/>
            <a:ext cx="640080" cy="640080"/>
          </a:xfrm>
          <a:prstGeom prst="rect">
            <a:avLst/>
          </a:prstGeom>
        </p:spPr>
      </p:pic>
    </p:spTree>
    <p:extLst>
      <p:ext uri="{BB962C8B-B14F-4D97-AF65-F5344CB8AC3E}">
        <p14:creationId xmlns:p14="http://schemas.microsoft.com/office/powerpoint/2010/main" val="340218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39200">
            <a:alpha val="10000"/>
          </a:srgbClr>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B144CCB-CE66-4B99-AB82-CA091AC85397}"/>
              </a:ext>
            </a:extLst>
          </p:cNvPr>
          <p:cNvSpPr/>
          <p:nvPr userDrawn="1"/>
        </p:nvSpPr>
        <p:spPr>
          <a:xfrm>
            <a:off x="-381000" y="-400050"/>
            <a:ext cx="2103120" cy="2103120"/>
          </a:xfrm>
          <a:prstGeom prst="ellipse">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effectLst/>
                <a:latin typeface="Century Schoolbook" panose="02040604050505020304" pitchFamily="18" charset="0"/>
              </a:rPr>
              <a:t>Action Step</a:t>
            </a:r>
          </a:p>
          <a:p>
            <a:pPr algn="ctr"/>
            <a:endParaRPr lang="en-US" sz="2000" b="1" dirty="0">
              <a:effectLst/>
              <a:latin typeface="Century Schoolbook" panose="02040604050505020304" pitchFamily="18" charset="0"/>
            </a:endParaRPr>
          </a:p>
        </p:txBody>
      </p:sp>
      <p:sp>
        <p:nvSpPr>
          <p:cNvPr id="5" name="Text Placeholder 4">
            <a:extLst>
              <a:ext uri="{FF2B5EF4-FFF2-40B4-BE49-F238E27FC236}">
                <a16:creationId xmlns:a16="http://schemas.microsoft.com/office/drawing/2014/main" id="{D23A4C0E-1DEC-4466-9FC6-B4887459921E}"/>
              </a:ext>
            </a:extLst>
          </p:cNvPr>
          <p:cNvSpPr>
            <a:spLocks noGrp="1"/>
          </p:cNvSpPr>
          <p:nvPr>
            <p:ph type="body" sz="quarter" idx="10"/>
          </p:nvPr>
        </p:nvSpPr>
        <p:spPr>
          <a:xfrm>
            <a:off x="1828800" y="285750"/>
            <a:ext cx="6858000" cy="4572000"/>
          </a:xfrm>
          <a:prstGeom prst="rect">
            <a:avLst/>
          </a:prstGeom>
        </p:spPr>
        <p:txBody>
          <a:bodyPr anchor="ctr" anchorCtr="0"/>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descr="Walk">
            <a:extLst>
              <a:ext uri="{FF2B5EF4-FFF2-40B4-BE49-F238E27FC236}">
                <a16:creationId xmlns:a16="http://schemas.microsoft.com/office/drawing/2014/main" id="{2411DFF0-B290-427D-AF72-A6DC2324A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520" y="895350"/>
            <a:ext cx="640080" cy="640080"/>
          </a:xfrm>
          <a:prstGeom prst="rect">
            <a:avLst/>
          </a:prstGeom>
        </p:spPr>
      </p:pic>
    </p:spTree>
    <p:extLst>
      <p:ext uri="{BB962C8B-B14F-4D97-AF65-F5344CB8AC3E}">
        <p14:creationId xmlns:p14="http://schemas.microsoft.com/office/powerpoint/2010/main" val="86561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25371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ounded Rectangle 8"/>
          <p:cNvSpPr/>
          <p:nvPr userDrawn="1"/>
        </p:nvSpPr>
        <p:spPr>
          <a:xfrm>
            <a:off x="-189186" y="1525345"/>
            <a:ext cx="7508327" cy="1028700"/>
          </a:xfrm>
          <a:prstGeom prst="roundRect">
            <a:avLst>
              <a:gd name="adj" fmla="val 5621"/>
            </a:avLst>
          </a:prstGeom>
          <a:solidFill>
            <a:srgbClr val="000A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703" y="4306560"/>
            <a:ext cx="598517" cy="685800"/>
          </a:xfrm>
          <a:prstGeom prst="rect">
            <a:avLst/>
          </a:prstGeom>
        </p:spPr>
      </p:pic>
      <p:sp>
        <p:nvSpPr>
          <p:cNvPr id="8" name="Rectangle 7"/>
          <p:cNvSpPr/>
          <p:nvPr userDrawn="1"/>
        </p:nvSpPr>
        <p:spPr>
          <a:xfrm>
            <a:off x="447778" y="1556785"/>
            <a:ext cx="4214936" cy="992579"/>
          </a:xfrm>
          <a:prstGeom prst="rect">
            <a:avLst/>
          </a:prstGeom>
          <a:noFill/>
        </p:spPr>
        <p:txBody>
          <a:bodyPr wrap="none" lIns="68580" tIns="34290" rIns="68580" bIns="34290">
            <a:spAutoFit/>
          </a:bodyPr>
          <a:lstStyle/>
          <a:p>
            <a:pPr algn="l"/>
            <a:r>
              <a:rPr lang="en-US" sz="600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Questions?</a:t>
            </a:r>
          </a:p>
        </p:txBody>
      </p:sp>
      <p:sp>
        <p:nvSpPr>
          <p:cNvPr id="10" name="Rounded Rectangle 9"/>
          <p:cNvSpPr/>
          <p:nvPr userDrawn="1"/>
        </p:nvSpPr>
        <p:spPr>
          <a:xfrm>
            <a:off x="1805153" y="2554045"/>
            <a:ext cx="7508327" cy="1028700"/>
          </a:xfrm>
          <a:prstGeom prst="roundRect">
            <a:avLst>
              <a:gd name="adj" fmla="val 5621"/>
            </a:avLst>
          </a:prstGeom>
          <a:solidFill>
            <a:srgbClr val="4B4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049848" y="2581574"/>
            <a:ext cx="4630114" cy="992579"/>
          </a:xfrm>
          <a:prstGeom prst="rect">
            <a:avLst/>
          </a:prstGeom>
          <a:noFill/>
        </p:spPr>
        <p:txBody>
          <a:bodyPr wrap="none" lIns="68580" tIns="34290" rIns="68580" bIns="34290">
            <a:spAutoFit/>
          </a:bodyPr>
          <a:lstStyle/>
          <a:p>
            <a:pPr algn="r"/>
            <a:r>
              <a:rPr lang="en-US" sz="6000" b="1" cap="none" spc="0" dirty="0">
                <a:ln w="18000">
                  <a:solidFill>
                    <a:schemeClr val="bg1"/>
                  </a:solidFill>
                  <a:prstDash val="solid"/>
                  <a:miter lim="800000"/>
                </a:ln>
                <a:noFill/>
                <a:effectLst>
                  <a:outerShdw blurRad="25500" dist="23000" dir="7020000" algn="tl">
                    <a:srgbClr val="000000">
                      <a:alpha val="50000"/>
                    </a:srgbClr>
                  </a:outerShdw>
                </a:effectLst>
                <a:latin typeface="Century Gothic" panose="020B0502020202020204" pitchFamily="34" charset="0"/>
              </a:rPr>
              <a:t>Comments?</a:t>
            </a:r>
          </a:p>
        </p:txBody>
      </p:sp>
    </p:spTree>
    <p:extLst>
      <p:ext uri="{BB962C8B-B14F-4D97-AF65-F5344CB8AC3E}">
        <p14:creationId xmlns:p14="http://schemas.microsoft.com/office/powerpoint/2010/main" val="108612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39776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97" y="0"/>
            <a:ext cx="9142937" cy="5147065"/>
          </a:xfrm>
          <a:prstGeom prst="rect">
            <a:avLst/>
          </a:prstGeom>
        </p:spPr>
      </p:pic>
      <p:grpSp>
        <p:nvGrpSpPr>
          <p:cNvPr id="9" name="Group 8" title="Text Container Shape"/>
          <p:cNvGrpSpPr/>
          <p:nvPr userDrawn="1"/>
        </p:nvGrpSpPr>
        <p:grpSpPr>
          <a:xfrm>
            <a:off x="1839516" y="946548"/>
            <a:ext cx="5464969" cy="3250406"/>
            <a:chOff x="2452688" y="1262063"/>
            <a:chExt cx="7286625" cy="4333875"/>
          </a:xfrm>
        </p:grpSpPr>
        <p:sp>
          <p:nvSpPr>
            <p:cNvPr id="175" name="Freeform 159"/>
            <p:cNvSpPr/>
            <p:nvPr userDrawn="1"/>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3175">
              <a:solidFill>
                <a:schemeClr val="bg1"/>
              </a:solid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3175">
              <a:solidFill>
                <a:schemeClr val="bg1"/>
              </a:solidFill>
              <a:prstDash val="solid"/>
              <a:round/>
              <a:headEnd/>
              <a:tailEnd/>
            </a:ln>
          </p:spPr>
        </p:sp>
        <p:cxnSp>
          <p:nvCxnSpPr>
            <p:cNvPr id="185" name="Straight Connector 184"/>
            <p:cNvCxnSpPr/>
            <p:nvPr/>
          </p:nvCxnSpPr>
          <p:spPr>
            <a:xfrm>
              <a:off x="5410200" y="3862794"/>
              <a:ext cx="1371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6738557" y="4722548"/>
            <a:ext cx="2057400" cy="273844"/>
          </a:xfrm>
          <a:prstGeom prst="rect">
            <a:avLst/>
          </a:prstGeo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3030683" y="4722548"/>
            <a:ext cx="3086100" cy="273844"/>
          </a:xfrm>
          <a:prstGeom prst="rect">
            <a:avLst/>
          </a:prstGeo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4722548"/>
            <a:ext cx="2086157" cy="273844"/>
          </a:xfrm>
          <a:prstGeom prst="rect">
            <a:avLst/>
          </a:prstGeom>
        </p:spPr>
        <p:txBody>
          <a:bodyPr anchor="ctr"/>
          <a:lstStyle>
            <a:lvl1pPr algn="l">
              <a:defRPr sz="9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2371726" y="1372935"/>
            <a:ext cx="4394793" cy="2351669"/>
          </a:xfrm>
        </p:spPr>
        <p:txBody>
          <a:bodyPr anchor="ctr" anchorCtr="0">
            <a:normAutofit/>
          </a:bodyPr>
          <a:lstStyle>
            <a:lvl1pPr algn="ctr">
              <a:lnSpc>
                <a:spcPct val="105000"/>
              </a:lnSpc>
              <a:defRPr sz="3000" baseline="0">
                <a:solidFill>
                  <a:srgbClr val="4B4600"/>
                </a:solidFill>
                <a:latin typeface="Tw Cen MT" panose="020B0602020104020603" pitchFamily="34" charset="0"/>
              </a:defRPr>
            </a:lvl1pPr>
          </a:lstStyle>
          <a:p>
            <a:r>
              <a:rPr lang="en-US" dirty="0"/>
              <a:t>Click to edit Master title style</a:t>
            </a:r>
          </a:p>
        </p:txBody>
      </p:sp>
    </p:spTree>
    <p:extLst>
      <p:ext uri="{BB962C8B-B14F-4D97-AF65-F5344CB8AC3E}">
        <p14:creationId xmlns:p14="http://schemas.microsoft.com/office/powerpoint/2010/main" val="277272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800100"/>
          </a:xfrm>
          <a:prstGeom prst="rect">
            <a:avLst/>
          </a:prstGeom>
        </p:spPr>
        <p:txBody>
          <a:bodyPr vert="horz" anchor="ctr" anchorCtr="0">
            <a:noAutofit/>
          </a:bodyPr>
          <a:lstStyle>
            <a:lvl1pPr algn="l">
              <a:defRPr sz="30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chemeClr val="tx1"/>
                </a:solidFill>
                <a:latin typeface="Tw Cen MT"/>
                <a:cs typeface="Tw Cen MT"/>
              </a:defRPr>
            </a:lvl1pPr>
            <a:lvl2pPr marL="457200" indent="-233363">
              <a:buClr>
                <a:srgbClr val="038A00"/>
              </a:buClr>
              <a:defRPr sz="2100">
                <a:solidFill>
                  <a:schemeClr val="tx1"/>
                </a:solidFill>
                <a:latin typeface="Tw Cen MT"/>
                <a:cs typeface="Tw Cen MT"/>
              </a:defRPr>
            </a:lvl2pPr>
            <a:lvl3pPr marL="692150" indent="-234950">
              <a:buClr>
                <a:srgbClr val="038A00"/>
              </a:buClr>
              <a:buFont typeface="Wingdings" charset="2"/>
              <a:buChar char="§"/>
              <a:defRPr sz="1800">
                <a:solidFill>
                  <a:schemeClr val="tx1"/>
                </a:solidFill>
                <a:latin typeface="Tw Cen MT"/>
                <a:cs typeface="Tw Cen MT"/>
              </a:defRPr>
            </a:lvl3pPr>
            <a:lvl4pPr marL="914400" indent="-217488">
              <a:buClr>
                <a:srgbClr val="038A00"/>
              </a:buClr>
              <a:defRPr sz="1600">
                <a:solidFill>
                  <a:schemeClr val="tx1"/>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53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1104C-A53B-2D46-B515-C521ABFD765F}" type="slidenum">
              <a:rPr lang="en-US" smtClean="0"/>
              <a:t>‹#›</a:t>
            </a:fld>
            <a:endParaRPr lang="en-US"/>
          </a:p>
        </p:txBody>
      </p:sp>
    </p:spTree>
    <p:extLst>
      <p:ext uri="{BB962C8B-B14F-4D97-AF65-F5344CB8AC3E}">
        <p14:creationId xmlns:p14="http://schemas.microsoft.com/office/powerpoint/2010/main" val="100445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CB972-AF15-DA4C-AFCF-ECAAFD00FAAF}" type="slidenum">
              <a:rPr lang="en-US" smtClean="0"/>
              <a:pPr/>
              <a:t>‹#›</a:t>
            </a:fld>
            <a:endParaRPr lang="en-US"/>
          </a:p>
        </p:txBody>
      </p:sp>
    </p:spTree>
    <p:extLst>
      <p:ext uri="{BB962C8B-B14F-4D97-AF65-F5344CB8AC3E}">
        <p14:creationId xmlns:p14="http://schemas.microsoft.com/office/powerpoint/2010/main" val="2948459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01218-1D44-F041-9703-0AA87B16B98B}" type="slidenum">
              <a:rPr lang="en-US" smtClean="0"/>
              <a:t>‹#›</a:t>
            </a:fld>
            <a:endParaRPr lang="en-US"/>
          </a:p>
        </p:txBody>
      </p:sp>
    </p:spTree>
    <p:extLst>
      <p:ext uri="{BB962C8B-B14F-4D97-AF65-F5344CB8AC3E}">
        <p14:creationId xmlns:p14="http://schemas.microsoft.com/office/powerpoint/2010/main" val="96543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rgbClr val="8A2F8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F39200"/>
              </a:buClr>
              <a:buSzPts val="3600"/>
              <a:buNone/>
              <a:defRPr sz="3600">
                <a:solidFill>
                  <a:srgbClr val="F39200"/>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60972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rgbClr val="F39200"/>
              </a:buClr>
              <a:buSzPts val="9600"/>
              <a:buFont typeface="Lato"/>
              <a:buNone/>
              <a:defRPr sz="9600">
                <a:solidFill>
                  <a:srgbClr val="F39200"/>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59063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01234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4_Section 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9805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86102"/>
            <a:ext cx="7772400" cy="685799"/>
          </a:xfrm>
          <a:prstGeom prst="rect">
            <a:avLst/>
          </a:prstGeom>
        </p:spPr>
        <p:txBody>
          <a:bodyPr vert="horz"/>
          <a:lstStyle>
            <a:lvl1pPr>
              <a:defRPr sz="52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3771900"/>
            <a:ext cx="6400800" cy="8001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5928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hapter - Dk Gree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2875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10815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hapter - Viole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71700"/>
            <a:ext cx="7772400" cy="1485900"/>
          </a:xfrm>
          <a:prstGeom prst="rect">
            <a:avLst/>
          </a:prstGeom>
        </p:spPr>
        <p:txBody>
          <a:bodyPr vert="horz"/>
          <a:lstStyle>
            <a:lvl1pPr>
              <a:defRPr sz="4000" b="1" i="0" kern="1200" cap="all" spc="0">
                <a:solidFill>
                  <a:schemeClr val="bg1"/>
                </a:solidFill>
                <a:latin typeface="Tw Cen MT"/>
                <a:cs typeface="Tw Cen MT"/>
              </a:defRPr>
            </a:lvl1pPr>
          </a:lstStyle>
          <a:p>
            <a:r>
              <a:rPr lang="en-US" dirty="0"/>
              <a:t>Click to edit title</a:t>
            </a:r>
          </a:p>
        </p:txBody>
      </p:sp>
      <p:sp>
        <p:nvSpPr>
          <p:cNvPr id="3" name="Subtitle 2"/>
          <p:cNvSpPr>
            <a:spLocks noGrp="1"/>
          </p:cNvSpPr>
          <p:nvPr>
            <p:ph type="subTitle" idx="1" hasCustomPrompt="1"/>
          </p:nvPr>
        </p:nvSpPr>
        <p:spPr>
          <a:xfrm>
            <a:off x="1371600" y="1714500"/>
            <a:ext cx="6400800" cy="40005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Chapter number</a:t>
            </a:r>
          </a:p>
        </p:txBody>
      </p:sp>
    </p:spTree>
    <p:extLst>
      <p:ext uri="{BB962C8B-B14F-4D97-AF65-F5344CB8AC3E}">
        <p14:creationId xmlns:p14="http://schemas.microsoft.com/office/powerpoint/2010/main" val="27397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F39200"/>
              </a:buClr>
              <a:buFont typeface="Wingdings" charset="2"/>
              <a:buChar char="§"/>
              <a:defRPr sz="2400" baseline="0">
                <a:solidFill>
                  <a:srgbClr val="333333"/>
                </a:solidFill>
                <a:latin typeface="Tw Cen MT"/>
                <a:cs typeface="Tw Cen MT"/>
              </a:defRPr>
            </a:lvl1pPr>
            <a:lvl2pPr marL="457200" indent="-233363">
              <a:buClr>
                <a:srgbClr val="F39200"/>
              </a:buClr>
              <a:defRPr sz="2100">
                <a:solidFill>
                  <a:srgbClr val="333333"/>
                </a:solidFill>
                <a:latin typeface="Tw Cen MT"/>
                <a:cs typeface="Tw Cen MT"/>
              </a:defRPr>
            </a:lvl2pPr>
            <a:lvl3pPr marL="692150" indent="-234950">
              <a:buClr>
                <a:srgbClr val="F39200"/>
              </a:buClr>
              <a:buFont typeface="Wingdings" charset="2"/>
              <a:buChar char="§"/>
              <a:defRPr sz="1800">
                <a:solidFill>
                  <a:srgbClr val="333333"/>
                </a:solidFill>
                <a:latin typeface="Tw Cen MT"/>
                <a:cs typeface="Tw Cen MT"/>
              </a:defRPr>
            </a:lvl3pPr>
            <a:lvl4pPr marL="914400" indent="-217488">
              <a:buClr>
                <a:srgbClr val="F392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457200" y="171451"/>
            <a:ext cx="8229600" cy="800100"/>
          </a:xfrm>
          <a:prstGeom prst="rect">
            <a:avLst/>
          </a:prstGeom>
        </p:spPr>
        <p:txBody>
          <a:bodyPr vert="horz" anchor="ctr" anchorCtr="0">
            <a:noAutofit/>
          </a:bodyPr>
          <a:lstStyle>
            <a:lvl1pPr algn="l">
              <a:defRPr sz="2800" b="1" cap="all" baseline="0">
                <a:solidFill>
                  <a:srgbClr val="F39200"/>
                </a:solidFill>
                <a:latin typeface="Tw Cen MT"/>
                <a:cs typeface="Tw Cen MT"/>
              </a:defRPr>
            </a:lvl1pPr>
          </a:lstStyle>
          <a:p>
            <a:r>
              <a:rPr lang="en-US" dirty="0"/>
              <a:t>Click to edit Master title style</a:t>
            </a:r>
          </a:p>
        </p:txBody>
      </p:sp>
    </p:spTree>
    <p:extLst>
      <p:ext uri="{BB962C8B-B14F-4D97-AF65-F5344CB8AC3E}">
        <p14:creationId xmlns:p14="http://schemas.microsoft.com/office/powerpoint/2010/main" val="404618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Square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9" name="Picture 8"/>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15124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Number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234817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pic>
        <p:nvPicPr>
          <p:cNvPr id="7" name="Picture 6"/>
          <p:cNvPicPr>
            <a:picLocks noChangeAspect="1"/>
          </p:cNvPicPr>
          <p:nvPr/>
        </p:nvPicPr>
        <p:blipFill>
          <a:blip r:embed="rId2"/>
          <a:stretch>
            <a:fillRect/>
          </a:stretch>
        </p:blipFill>
        <p:spPr>
          <a:xfrm>
            <a:off x="8153400" y="4705350"/>
            <a:ext cx="419100" cy="323850"/>
          </a:xfrm>
          <a:prstGeom prst="rect">
            <a:avLst/>
          </a:prstGeom>
        </p:spPr>
      </p:pic>
    </p:spTree>
    <p:extLst>
      <p:ext uri="{BB962C8B-B14F-4D97-AF65-F5344CB8AC3E}">
        <p14:creationId xmlns:p14="http://schemas.microsoft.com/office/powerpoint/2010/main" val="6794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dirty="0"/>
              <a:t>“Click to insert quote.”</a:t>
            </a:r>
          </a:p>
        </p:txBody>
      </p:sp>
      <p:sp>
        <p:nvSpPr>
          <p:cNvPr id="3" name="Text Placeholder 2"/>
          <p:cNvSpPr>
            <a:spLocks noGrp="1"/>
          </p:cNvSpPr>
          <p:nvPr>
            <p:ph type="body" idx="1" hasCustomPrompt="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Click to insert quote author.</a:t>
            </a:r>
          </a:p>
        </p:txBody>
      </p:sp>
    </p:spTree>
    <p:extLst>
      <p:ext uri="{BB962C8B-B14F-4D97-AF65-F5344CB8AC3E}">
        <p14:creationId xmlns:p14="http://schemas.microsoft.com/office/powerpoint/2010/main" val="24124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232035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843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nd-Pictu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Square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12937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Number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3" name="Content Placeholder 2"/>
          <p:cNvSpPr>
            <a:spLocks noGrp="1"/>
          </p:cNvSpPr>
          <p:nvPr>
            <p:ph idx="1" hasCustomPrompt="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6" name="Text Placeholder 17"/>
          <p:cNvSpPr>
            <a:spLocks noGrp="1"/>
          </p:cNvSpPr>
          <p:nvPr>
            <p:ph type="body" sz="quarter" idx="10"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406249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457200" y="171451"/>
            <a:ext cx="8229600" cy="800100"/>
          </a:xfrm>
          <a:prstGeom prst="rect">
            <a:avLst/>
          </a:prstGeom>
        </p:spPr>
        <p:txBody>
          <a:bodyPr vert="horz" anchor="ctr" anchorCtr="0">
            <a:noAutofit/>
          </a:bodyPr>
          <a:lstStyle>
            <a:lvl1pPr algn="l">
              <a:defRPr sz="3000" b="1" cap="all" baseline="0">
                <a:solidFill>
                  <a:srgbClr val="038A00"/>
                </a:solidFill>
                <a:latin typeface="Tw Cen MT"/>
                <a:cs typeface="Tw Cen MT"/>
              </a:defRPr>
            </a:lvl1pPr>
          </a:lstStyle>
          <a:p>
            <a:r>
              <a:rPr lang="en-US" dirty="0"/>
              <a:t>Click to edit Master title style</a:t>
            </a:r>
          </a:p>
        </p:txBody>
      </p:sp>
      <p:pic>
        <p:nvPicPr>
          <p:cNvPr id="4" name="Picture 3">
            <a:extLst>
              <a:ext uri="{FF2B5EF4-FFF2-40B4-BE49-F238E27FC236}">
                <a16:creationId xmlns:a16="http://schemas.microsoft.com/office/drawing/2014/main" id="{CD656D1F-6D5E-42A4-BCF5-2CAB9E7BF56A}"/>
              </a:ext>
            </a:extLst>
          </p:cNvPr>
          <p:cNvPicPr>
            <a:picLocks noChangeAspect="1"/>
          </p:cNvPicPr>
          <p:nvPr userDrawn="1"/>
        </p:nvPicPr>
        <p:blipFill>
          <a:blip r:embed="rId2"/>
          <a:stretch>
            <a:fillRect/>
          </a:stretch>
        </p:blipFill>
        <p:spPr>
          <a:xfrm>
            <a:off x="8001000" y="4171950"/>
            <a:ext cx="1005840" cy="828812"/>
          </a:xfrm>
          <a:prstGeom prst="rect">
            <a:avLst/>
          </a:prstGeom>
        </p:spPr>
      </p:pic>
    </p:spTree>
    <p:extLst>
      <p:ext uri="{BB962C8B-B14F-4D97-AF65-F5344CB8AC3E}">
        <p14:creationId xmlns:p14="http://schemas.microsoft.com/office/powerpoint/2010/main" val="306932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Title</a:t>
            </a:r>
          </a:p>
        </p:txBody>
      </p:sp>
      <p:sp>
        <p:nvSpPr>
          <p:cNvPr id="8" name="Slide Number Placeholder 22"/>
          <p:cNvSpPr>
            <a:spLocks noGrp="1"/>
          </p:cNvSpPr>
          <p:nvPr>
            <p:ph type="sldNum" sz="quarter" idx="4"/>
          </p:nvPr>
        </p:nvSpPr>
        <p:spPr>
          <a:xfrm>
            <a:off x="685800" y="4869657"/>
            <a:ext cx="533400" cy="273844"/>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r>
              <a:rPr lang="en-US" dirty="0"/>
              <a:t>Click icon to add chart</a:t>
            </a:r>
          </a:p>
        </p:txBody>
      </p:sp>
      <p:sp>
        <p:nvSpPr>
          <p:cNvPr id="6" name="Text Placeholder 17"/>
          <p:cNvSpPr>
            <a:spLocks noGrp="1"/>
          </p:cNvSpPr>
          <p:nvPr>
            <p:ph type="body" sz="quarter" idx="11" hasCustomPrompt="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dirty="0"/>
              <a:t>Click to edit sub-title</a:t>
            </a:r>
          </a:p>
        </p:txBody>
      </p:sp>
    </p:spTree>
    <p:extLst>
      <p:ext uri="{BB962C8B-B14F-4D97-AF65-F5344CB8AC3E}">
        <p14:creationId xmlns:p14="http://schemas.microsoft.com/office/powerpoint/2010/main" val="26522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6"/>
          <p:cNvSpPr>
            <a:spLocks noGrp="1"/>
          </p:cNvSpPr>
          <p:nvPr>
            <p:ph type="body" sz="quarter" idx="10" hasCustomPrompt="1"/>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a:t>Click to add a caption (optional).</a:t>
            </a:r>
          </a:p>
        </p:txBody>
      </p:sp>
    </p:spTree>
    <p:extLst>
      <p:ext uri="{BB962C8B-B14F-4D97-AF65-F5344CB8AC3E}">
        <p14:creationId xmlns:p14="http://schemas.microsoft.com/office/powerpoint/2010/main" val="19491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186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3"/>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fontAlgn="auto">
              <a:spcBef>
                <a:spcPts val="0"/>
              </a:spcBef>
              <a:spcAft>
                <a:spcPts val="0"/>
              </a:spcAft>
            </a:pPr>
            <a:endParaRPr lang="en-US" dirty="0">
              <a:solidFill>
                <a:srgbClr val="333333"/>
              </a:solidFill>
              <a:latin typeface="Tw Cen MT"/>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fontAlgn="auto">
              <a:spcBef>
                <a:spcPts val="0"/>
              </a:spcBef>
              <a:spcAft>
                <a:spcPts val="0"/>
              </a:spcAft>
            </a:pPr>
            <a:endParaRPr lang="en-US" dirty="0">
              <a:solidFill>
                <a:srgbClr val="333333"/>
              </a:solidFill>
              <a:latin typeface="Tw Cen MT"/>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fontAlgn="auto">
              <a:spcBef>
                <a:spcPts val="0"/>
              </a:spcBef>
              <a:spcAft>
                <a:spcPts val="0"/>
              </a:spcAft>
            </a:pPr>
            <a:fld id="{BEF48B36-430E-4EF9-A0F0-30938EA85644}" type="slidenum">
              <a:rPr lang="en-US" smtClean="0">
                <a:solidFill>
                  <a:srgbClr val="333333"/>
                </a:solidFill>
                <a:latin typeface="Tw Cen MT"/>
              </a:rPr>
              <a:pPr fontAlgn="auto">
                <a:spcBef>
                  <a:spcPts val="0"/>
                </a:spcBef>
                <a:spcAft>
                  <a:spcPts val="0"/>
                </a:spcAft>
              </a:pPr>
              <a:t>‹#›</a:t>
            </a:fld>
            <a:endParaRPr lang="en-US" dirty="0">
              <a:solidFill>
                <a:srgbClr val="333333"/>
              </a:solidFill>
              <a:latin typeface="Tw Cen MT"/>
            </a:endParaRPr>
          </a:p>
        </p:txBody>
      </p:sp>
    </p:spTree>
    <p:extLst>
      <p:ext uri="{BB962C8B-B14F-4D97-AF65-F5344CB8AC3E}">
        <p14:creationId xmlns:p14="http://schemas.microsoft.com/office/powerpoint/2010/main" val="10097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971551"/>
            <a:ext cx="6487668" cy="2364665"/>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defTabSz="914400" fontAlgn="auto">
              <a:spcBef>
                <a:spcPts val="2000"/>
              </a:spcBef>
              <a:spcAft>
                <a:spcPts val="0"/>
              </a:spcAft>
              <a:buClr>
                <a:srgbClr val="2C7C9F">
                  <a:lumMod val="60000"/>
                  <a:lumOff val="40000"/>
                </a:srgbClr>
              </a:buClr>
              <a:buSzPct val="110000"/>
              <a:buFont typeface="Wingdings 2" pitchFamily="18" charset="2"/>
              <a:buNone/>
            </a:pPr>
            <a:endParaRPr sz="3200">
              <a:ln>
                <a:solidFill>
                  <a:srgbClr val="2C7C9F">
                    <a:lumMod val="40000"/>
                    <a:lumOff val="60000"/>
                  </a:srgbClr>
                </a:solidFill>
              </a:ln>
              <a:solidFill>
                <a:srgbClr val="2C7C9F">
                  <a:lumMod val="60000"/>
                  <a:lumOff val="40000"/>
                </a:srgbClr>
              </a:solidFill>
              <a:latin typeface="News Gothic MT"/>
              <a:ea typeface=""/>
              <a:cs typeface=""/>
            </a:endParaRPr>
          </a:p>
        </p:txBody>
      </p:sp>
      <p:sp>
        <p:nvSpPr>
          <p:cNvPr id="2" name="Title 1"/>
          <p:cNvSpPr>
            <a:spLocks noGrp="1"/>
          </p:cNvSpPr>
          <p:nvPr>
            <p:ph type="ctrTitle"/>
          </p:nvPr>
        </p:nvSpPr>
        <p:spPr>
          <a:xfrm>
            <a:off x="1322921" y="1143000"/>
            <a:ext cx="6498158" cy="1293650"/>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Arial" charset="0"/>
                <a:ea typeface="Arial" charset="0"/>
                <a:cs typeface="Arial" charset="0"/>
              </a:defRPr>
            </a:lvl1pPr>
          </a:lstStyle>
          <a:p>
            <a:r>
              <a:rPr lang="en-US" dirty="0"/>
              <a:t>Click to edit Master title style</a:t>
            </a:r>
            <a:endParaRPr dirty="0"/>
          </a:p>
        </p:txBody>
      </p:sp>
      <p:sp>
        <p:nvSpPr>
          <p:cNvPr id="3" name="Subtitle 2"/>
          <p:cNvSpPr>
            <a:spLocks noGrp="1"/>
          </p:cNvSpPr>
          <p:nvPr>
            <p:ph type="subTitle" idx="1"/>
          </p:nvPr>
        </p:nvSpPr>
        <p:spPr>
          <a:xfrm>
            <a:off x="1322922" y="2474259"/>
            <a:ext cx="6498159" cy="687481"/>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2400" kern="1200">
                <a:solidFill>
                  <a:schemeClr val="tx1">
                    <a:tint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7737"/>
            <a:ext cx="8042276" cy="1002717"/>
          </a:xfrm>
        </p:spPr>
        <p:txBody>
          <a:bodyPr/>
          <a:lstStyle>
            <a:lvl1pPr>
              <a:defRPr sz="4000">
                <a:latin typeface="Arial" charset="0"/>
                <a:ea typeface="Arial" charset="0"/>
                <a:cs typeface="Arial" charset="0"/>
              </a:defRPr>
            </a:lvl1pPr>
          </a:lstStyle>
          <a:p>
            <a:r>
              <a:rPr lang="en-US" dirty="0"/>
              <a:t>Click to edit Master title style</a:t>
            </a:r>
            <a:endParaRPr dirty="0"/>
          </a:p>
        </p:txBody>
      </p:sp>
      <p:sp>
        <p:nvSpPr>
          <p:cNvPr id="3" name="Content Placeholder 2"/>
          <p:cNvSpPr>
            <a:spLocks noGrp="1"/>
          </p:cNvSpPr>
          <p:nvPr>
            <p:ph idx="1"/>
          </p:nvPr>
        </p:nvSpPr>
        <p:spPr>
          <a:xfrm>
            <a:off x="549275" y="1200151"/>
            <a:ext cx="8042276" cy="3257550"/>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cxnSp>
        <p:nvCxnSpPr>
          <p:cNvPr id="6" name="Straight Connector 5"/>
          <p:cNvCxnSpPr/>
          <p:nvPr userDrawn="1"/>
        </p:nvCxnSpPr>
        <p:spPr>
          <a:xfrm>
            <a:off x="0" y="1105734"/>
            <a:ext cx="9144000" cy="0"/>
          </a:xfrm>
          <a:prstGeom prst="line">
            <a:avLst/>
          </a:prstGeom>
          <a:ln w="50800" cmpd="dbl">
            <a:solidFill>
              <a:schemeClr val="accent1"/>
            </a:solidFill>
            <a:prstDash val="solid"/>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2514601"/>
            <a:ext cx="8416925" cy="1102519"/>
          </a:xfrm>
        </p:spPr>
        <p:txBody>
          <a:bodyPr/>
          <a:lstStyle>
            <a:lvl1pPr>
              <a:defRPr>
                <a:latin typeface="Arial" charset="0"/>
                <a:ea typeface="Arial" charset="0"/>
                <a:cs typeface="Arial" charset="0"/>
              </a:defRPr>
            </a:lvl1pPr>
          </a:lstStyle>
          <a:p>
            <a:r>
              <a:rPr lang="en-US"/>
              <a:t>Click to edit Master title style</a:t>
            </a:r>
            <a:endParaRPr dirty="0"/>
          </a:p>
        </p:txBody>
      </p:sp>
      <p:sp>
        <p:nvSpPr>
          <p:cNvPr id="3" name="Subtitle 2"/>
          <p:cNvSpPr>
            <a:spLocks noGrp="1"/>
          </p:cNvSpPr>
          <p:nvPr>
            <p:ph type="subTitle" idx="1"/>
          </p:nvPr>
        </p:nvSpPr>
        <p:spPr>
          <a:xfrm>
            <a:off x="363539" y="3578272"/>
            <a:ext cx="8416925" cy="729503"/>
          </a:xfrm>
          <a:prstGeom prst="rect">
            <a:avLst/>
          </a:prstGeom>
        </p:spPr>
        <p:txBody>
          <a:bodyPr>
            <a:normAutofit/>
          </a:bodyPr>
          <a:lstStyle>
            <a:lvl1pPr marL="0" indent="0" algn="ctr">
              <a:spcBef>
                <a:spcPts val="300"/>
              </a:spcBef>
              <a:buNone/>
              <a:defRPr sz="1800">
                <a:solidFill>
                  <a:schemeClr val="tx1">
                    <a:tint val="75000"/>
                  </a:schemeClr>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272653"/>
            <a:ext cx="8402040" cy="2127647"/>
          </a:xfrm>
          <a:prstGeom prst="rect">
            <a:avLst/>
          </a:prstGeo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936194"/>
          </a:xfrm>
        </p:spPr>
        <p:txBody>
          <a:bodyPr/>
          <a:lstStyle>
            <a:lvl1pPr>
              <a:defRPr sz="4000">
                <a:latin typeface="Arial" charset="0"/>
                <a:ea typeface="Arial" charset="0"/>
                <a:cs typeface="Arial" charset="0"/>
              </a:defRPr>
            </a:lvl1pPr>
          </a:lstStyle>
          <a:p>
            <a:r>
              <a:rPr lang="en-US" dirty="0"/>
              <a:t>Click to edit Master title style</a:t>
            </a:r>
            <a:endParaRPr dirty="0"/>
          </a:p>
        </p:txBody>
      </p:sp>
      <p:sp>
        <p:nvSpPr>
          <p:cNvPr id="3" name="Content Placeholder 2"/>
          <p:cNvSpPr>
            <a:spLocks noGrp="1"/>
          </p:cNvSpPr>
          <p:nvPr>
            <p:ph sz="half" idx="1"/>
          </p:nvPr>
        </p:nvSpPr>
        <p:spPr>
          <a:xfrm>
            <a:off x="549275" y="1200151"/>
            <a:ext cx="3840480" cy="3257550"/>
          </a:xfrm>
          <a:prstGeom prst="rect">
            <a:avLst/>
          </a:prstGeom>
        </p:spPr>
        <p:txBody>
          <a:bodyPr>
            <a:normAutofit/>
          </a:bodyPr>
          <a:lstStyle>
            <a:lvl1pPr>
              <a:spcBef>
                <a:spcPts val="1600"/>
              </a:spcBef>
              <a:defRPr sz="20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200151"/>
            <a:ext cx="3840480" cy="3257550"/>
          </a:xfrm>
          <a:prstGeom prst="rect">
            <a:avLst/>
          </a:prstGeom>
        </p:spPr>
        <p:txBody>
          <a:bodyPr>
            <a:normAutofit/>
          </a:bodyPr>
          <a:lstStyle>
            <a:lvl1pPr>
              <a:spcBef>
                <a:spcPts val="1600"/>
              </a:spcBef>
              <a:defRPr sz="20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cxnSp>
        <p:nvCxnSpPr>
          <p:cNvPr id="7" name="Straight Connector 6"/>
          <p:cNvCxnSpPr/>
          <p:nvPr userDrawn="1"/>
        </p:nvCxnSpPr>
        <p:spPr>
          <a:xfrm>
            <a:off x="0" y="1099645"/>
            <a:ext cx="9144000" cy="11825"/>
          </a:xfrm>
          <a:prstGeom prst="line">
            <a:avLst/>
          </a:prstGeom>
          <a:ln w="50800" cmpd="dbl">
            <a:solidFill>
              <a:schemeClr val="accent1"/>
            </a:solidFill>
            <a:prstDash val="solid"/>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0682"/>
            <a:ext cx="8042276" cy="1002717"/>
          </a:xfrm>
        </p:spPr>
        <p:txBody>
          <a:bodyPr/>
          <a:lstStyle>
            <a:lvl1pPr>
              <a:defRPr sz="4000">
                <a:latin typeface="Arial" charset="0"/>
                <a:ea typeface="Arial" charset="0"/>
                <a:cs typeface="Arial" charset="0"/>
              </a:defRPr>
            </a:lvl1pPr>
          </a:lstStyle>
          <a:p>
            <a:r>
              <a:rPr lang="en-US" dirty="0"/>
              <a:t>Click to edit Master title style</a:t>
            </a:r>
            <a:endParaRPr dirty="0"/>
          </a:p>
        </p:txBody>
      </p:sp>
      <p:sp>
        <p:nvSpPr>
          <p:cNvPr id="3" name="Text Placeholder 2"/>
          <p:cNvSpPr>
            <a:spLocks noGrp="1"/>
          </p:cNvSpPr>
          <p:nvPr>
            <p:ph type="body" idx="1"/>
          </p:nvPr>
        </p:nvSpPr>
        <p:spPr>
          <a:xfrm>
            <a:off x="549274" y="1089918"/>
            <a:ext cx="3840480" cy="475379"/>
          </a:xfrm>
          <a:prstGeom prst="rect">
            <a:avLst/>
          </a:prstGeom>
        </p:spPr>
        <p:txBody>
          <a:bodyPr anchor="b">
            <a:noAutofit/>
          </a:bodyPr>
          <a:lstStyle>
            <a:lvl1pPr marL="0" indent="0" algn="ctr">
              <a:spcBef>
                <a:spcPts val="0"/>
              </a:spcBef>
              <a:buNone/>
              <a:defRPr sz="2400" b="0">
                <a:solidFill>
                  <a:schemeClr val="accent1">
                    <a:lumMod val="60000"/>
                    <a:lumOff val="40000"/>
                  </a:schemeClr>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1760562"/>
            <a:ext cx="3840480" cy="2697139"/>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089918"/>
            <a:ext cx="3840480" cy="475379"/>
          </a:xfrm>
          <a:prstGeom prst="rect">
            <a:avLst/>
          </a:prstGeom>
        </p:spPr>
        <p:txBody>
          <a:bodyPr anchor="b">
            <a:noAutofit/>
          </a:bodyPr>
          <a:lstStyle>
            <a:lvl1pPr marL="0" indent="0" algn="ctr">
              <a:spcBef>
                <a:spcPts val="0"/>
              </a:spcBef>
              <a:buNone/>
              <a:defRPr sz="2400" b="0">
                <a:solidFill>
                  <a:schemeClr val="accent1">
                    <a:lumMod val="60000"/>
                    <a:lumOff val="40000"/>
                  </a:schemeClr>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1760562"/>
            <a:ext cx="3840480" cy="2697139"/>
          </a:xfrm>
          <a:prstGeom prst="rect">
            <a:avLst/>
          </a:prstGeom>
        </p:spPr>
        <p:txBody>
          <a:bodyPr>
            <a:normAutofit/>
          </a:bodyPr>
          <a:lstStyle>
            <a:lvl1pPr>
              <a:spcBef>
                <a:spcPts val="1600"/>
              </a:spcBef>
              <a:defRPr sz="20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Slide Number Placeholder 5"/>
          <p:cNvSpPr>
            <a:spLocks noGrp="1"/>
          </p:cNvSpPr>
          <p:nvPr>
            <p:ph type="sldNum" sz="quarter" idx="10"/>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cxnSp>
        <p:nvCxnSpPr>
          <p:cNvPr id="9" name="Straight Connector 8"/>
          <p:cNvCxnSpPr/>
          <p:nvPr userDrawn="1"/>
        </p:nvCxnSpPr>
        <p:spPr>
          <a:xfrm>
            <a:off x="0" y="1662928"/>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Square Bullet">
    <p:bg>
      <p:bgPr>
        <a:solidFill>
          <a:srgbClr val="0C4790">
            <a:alpha val="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749040"/>
          </a:xfrm>
          <a:prstGeom prst="rect">
            <a:avLst/>
          </a:prstGeom>
        </p:spPr>
        <p:txBody>
          <a:bodyPr vert="horz"/>
          <a:lstStyle>
            <a:lvl1pPr marL="234950" indent="-223838">
              <a:buClr>
                <a:srgbClr val="038A00"/>
              </a:buClr>
              <a:buFont typeface="Wingdings" charset="2"/>
              <a:buChar char="§"/>
              <a:defRPr sz="2400" baseline="0">
                <a:solidFill>
                  <a:srgbClr val="333333"/>
                </a:solidFill>
                <a:latin typeface="Tw Cen MT"/>
                <a:cs typeface="Tw Cen MT"/>
              </a:defRPr>
            </a:lvl1pPr>
            <a:lvl2pPr marL="457200" indent="-233363">
              <a:buClr>
                <a:srgbClr val="038A00"/>
              </a:buClr>
              <a:defRPr sz="2100">
                <a:solidFill>
                  <a:srgbClr val="333333"/>
                </a:solidFill>
                <a:latin typeface="Tw Cen MT"/>
                <a:cs typeface="Tw Cen MT"/>
              </a:defRPr>
            </a:lvl2pPr>
            <a:lvl3pPr marL="692150" indent="-234950">
              <a:buClr>
                <a:srgbClr val="038A00"/>
              </a:buClr>
              <a:buFont typeface="Wingdings" charset="2"/>
              <a:buChar char="§"/>
              <a:defRPr sz="1800">
                <a:solidFill>
                  <a:srgbClr val="333333"/>
                </a:solidFill>
                <a:latin typeface="Tw Cen MT"/>
                <a:cs typeface="Tw Cen MT"/>
              </a:defRPr>
            </a:lvl3pPr>
            <a:lvl4pPr marL="914400" indent="-217488">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29600" y="133350"/>
            <a:ext cx="765313" cy="914400"/>
          </a:xfrm>
          <a:prstGeom prst="rect">
            <a:avLst/>
          </a:prstGeom>
        </p:spPr>
      </p:pic>
      <p:sp>
        <p:nvSpPr>
          <p:cNvPr id="5" name="Title 1">
            <a:extLst>
              <a:ext uri="{FF2B5EF4-FFF2-40B4-BE49-F238E27FC236}">
                <a16:creationId xmlns:a16="http://schemas.microsoft.com/office/drawing/2014/main" id="{86C2E7E2-4803-4671-BF49-37E2F4D506BA}"/>
              </a:ext>
            </a:extLst>
          </p:cNvPr>
          <p:cNvSpPr>
            <a:spLocks noGrp="1"/>
          </p:cNvSpPr>
          <p:nvPr>
            <p:ph type="title"/>
          </p:nvPr>
        </p:nvSpPr>
        <p:spPr>
          <a:xfrm>
            <a:off x="457200" y="171451"/>
            <a:ext cx="8229600" cy="800100"/>
          </a:xfrm>
          <a:prstGeom prst="rect">
            <a:avLst/>
          </a:prstGeom>
        </p:spPr>
        <p:txBody>
          <a:bodyPr vert="horz" anchor="ctr" anchorCtr="0">
            <a:noAutofit/>
          </a:bodyPr>
          <a:lstStyle>
            <a:lvl1pPr algn="l">
              <a:defRPr sz="3000" b="1" cap="all" baseline="0">
                <a:solidFill>
                  <a:srgbClr val="0C4790"/>
                </a:solidFill>
                <a:latin typeface="Tw Cen MT"/>
                <a:cs typeface="Tw Cen MT"/>
              </a:defRPr>
            </a:lvl1pPr>
          </a:lstStyle>
          <a:p>
            <a:r>
              <a:rPr lang="en-US" dirty="0"/>
              <a:t>Click to edit Master title style</a:t>
            </a:r>
          </a:p>
        </p:txBody>
      </p:sp>
    </p:spTree>
    <p:extLst>
      <p:ext uri="{BB962C8B-B14F-4D97-AF65-F5344CB8AC3E}">
        <p14:creationId xmlns:p14="http://schemas.microsoft.com/office/powerpoint/2010/main" val="39044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3840480" cy="871538"/>
          </a:xfrm>
        </p:spPr>
        <p:txBody>
          <a:bodyPr anchor="b"/>
          <a:lstStyle>
            <a:lvl1pPr algn="ctr">
              <a:defRPr sz="3600" b="0">
                <a:latin typeface="Arial" charset="0"/>
                <a:ea typeface="Arial" charset="0"/>
                <a:cs typeface="Arial" charset="0"/>
              </a:defRPr>
            </a:lvl1pPr>
          </a:lstStyle>
          <a:p>
            <a:r>
              <a:rPr lang="en-US"/>
              <a:t>Click to edit Master title style</a:t>
            </a:r>
            <a:endParaRPr dirty="0"/>
          </a:p>
        </p:txBody>
      </p:sp>
      <p:sp>
        <p:nvSpPr>
          <p:cNvPr id="3" name="Content Placeholder 2"/>
          <p:cNvSpPr>
            <a:spLocks noGrp="1"/>
          </p:cNvSpPr>
          <p:nvPr>
            <p:ph idx="1"/>
          </p:nvPr>
        </p:nvSpPr>
        <p:spPr>
          <a:xfrm>
            <a:off x="4742824" y="276225"/>
            <a:ext cx="3840480" cy="4181475"/>
          </a:xfrm>
          <a:prstGeom prst="rect">
            <a:avLst/>
          </a:prstGeom>
        </p:spPr>
        <p:txBody>
          <a:bodyPr>
            <a:normAutofit/>
          </a:bodyPr>
          <a:lstStyle>
            <a:lvl1pPr>
              <a:spcBef>
                <a:spcPts val="2000"/>
              </a:spcBef>
              <a:defRPr sz="2200">
                <a:latin typeface="Arial" charset="0"/>
                <a:ea typeface="Arial" charset="0"/>
                <a:cs typeface="Arial" charset="0"/>
              </a:defRPr>
            </a:lvl1pPr>
            <a:lvl2pPr>
              <a:defRPr sz="20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340892"/>
            <a:ext cx="3840480" cy="2790114"/>
          </a:xfrm>
          <a:prstGeom prst="rect">
            <a:avLst/>
          </a:prstGeom>
        </p:spPr>
        <p:txBody>
          <a:bodyPr>
            <a:normAutofit/>
          </a:bodyPr>
          <a:lstStyle>
            <a:lvl1pPr marL="0" indent="0" algn="ctr">
              <a:spcBef>
                <a:spcPts val="600"/>
              </a:spcBef>
              <a:buNone/>
              <a:defRPr sz="1800">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458904"/>
            <a:ext cx="4079545" cy="871538"/>
          </a:xfrm>
        </p:spPr>
        <p:txBody>
          <a:bodyPr anchor="b"/>
          <a:lstStyle>
            <a:lvl1pPr algn="ctr">
              <a:defRPr sz="3600" b="0">
                <a:latin typeface="Arial" charset="0"/>
                <a:ea typeface="Arial" charset="0"/>
                <a:cs typeface="Arial" charset="0"/>
              </a:defRPr>
            </a:lvl1pPr>
          </a:lstStyle>
          <a:p>
            <a:r>
              <a:rPr lang="en-US" dirty="0"/>
              <a:t>Click to edit Master title style</a:t>
            </a:r>
            <a:endParaRPr dirty="0"/>
          </a:p>
        </p:txBody>
      </p:sp>
      <p:sp>
        <p:nvSpPr>
          <p:cNvPr id="4" name="Text Placeholder 3"/>
          <p:cNvSpPr>
            <a:spLocks noGrp="1"/>
          </p:cNvSpPr>
          <p:nvPr>
            <p:ph type="body" sz="half" idx="2"/>
          </p:nvPr>
        </p:nvSpPr>
        <p:spPr>
          <a:xfrm>
            <a:off x="533399" y="1340892"/>
            <a:ext cx="4079545" cy="2790114"/>
          </a:xfrm>
          <a:prstGeom prst="rect">
            <a:avLst/>
          </a:prstGeom>
        </p:spPr>
        <p:txBody>
          <a:bodyPr>
            <a:normAutofit/>
          </a:bodyPr>
          <a:lstStyle>
            <a:lvl1pPr marL="0" indent="0" algn="ctr">
              <a:spcBef>
                <a:spcPts val="600"/>
              </a:spcBef>
              <a:buNone/>
              <a:defRPr sz="1800">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269544"/>
            <a:ext cx="3657600" cy="3988558"/>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9275" y="80682"/>
            <a:ext cx="8042276" cy="905657"/>
          </a:xfrm>
        </p:spPr>
        <p:txBody>
          <a:bodyPr/>
          <a:lstStyle>
            <a:lvl1pPr>
              <a:defRPr sz="4000">
                <a:latin typeface="Arial" charset="0"/>
                <a:ea typeface="Arial" charset="0"/>
                <a:cs typeface="Arial"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549275" y="1200151"/>
            <a:ext cx="8042276" cy="3257550"/>
          </a:xfrm>
          <a:prstGeom prst="rect">
            <a:avLst/>
          </a:prstGeo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cxnSp>
        <p:nvCxnSpPr>
          <p:cNvPr id="6" name="Straight Connector 5"/>
          <p:cNvCxnSpPr/>
          <p:nvPr userDrawn="1"/>
        </p:nvCxnSpPr>
        <p:spPr>
          <a:xfrm>
            <a:off x="29013" y="1093244"/>
            <a:ext cx="9144000" cy="0"/>
          </a:xfrm>
          <a:prstGeom prst="line">
            <a:avLst/>
          </a:prstGeom>
          <a:ln w="50800"/>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00585" y="276226"/>
            <a:ext cx="1393207" cy="4181475"/>
          </a:xfrm>
        </p:spPr>
        <p:txBody>
          <a:bodyPr vert="eaVert"/>
          <a:lstStyle>
            <a:lvl1pPr>
              <a:defRPr sz="4000">
                <a:latin typeface="Arial" charset="0"/>
                <a:ea typeface="Arial" charset="0"/>
                <a:cs typeface="Arial"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549274" y="276226"/>
            <a:ext cx="6689726" cy="4181475"/>
          </a:xfrm>
          <a:prstGeom prst="rect">
            <a:avLst/>
          </a:prstGeo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r>
              <a:rPr lang="en-US" sz="1100" dirty="0">
                <a:solidFill>
                  <a:prstClr val="white"/>
                </a:solidFill>
              </a:rPr>
              <a:t>Slide </a:t>
            </a:r>
            <a:fld id="{7F5CE407-6216-4202-80E4-A30DC2F709B2}" type="slidenum">
              <a:rPr lang="en-US" sz="1100" smtClean="0">
                <a:solidFill>
                  <a:prstClr val="white"/>
                </a:solidFill>
              </a:rPr>
              <a:pPr/>
              <a:t>‹#›</a:t>
            </a:fld>
            <a:endParaRPr lang="en-US" sz="1100" dirty="0">
              <a:solidFill>
                <a:prstClr val="white"/>
              </a:solidFill>
            </a:endParaRPr>
          </a:p>
        </p:txBody>
      </p:sp>
      <p:cxnSp>
        <p:nvCxnSpPr>
          <p:cNvPr id="6" name="Straight Connector 5"/>
          <p:cNvCxnSpPr/>
          <p:nvPr userDrawn="1"/>
        </p:nvCxnSpPr>
        <p:spPr>
          <a:xfrm flipH="1" flipV="1">
            <a:off x="7329793" y="1"/>
            <a:ext cx="39999" cy="4800599"/>
          </a:xfrm>
          <a:prstGeom prst="line">
            <a:avLst/>
          </a:prstGeom>
          <a:ln w="50800"/>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ln/>
        </p:spPr>
        <p:txBody>
          <a:bodyPr/>
          <a:lstStyle>
            <a:lvl1pPr>
              <a:defRPr/>
            </a:lvl1pPr>
          </a:lstStyle>
          <a:p>
            <a:pPr>
              <a:defRPr/>
            </a:pPr>
            <a:r>
              <a:rPr lang="en-US">
                <a:solidFill>
                  <a:prstClr val="white"/>
                </a:solidFill>
              </a:rPr>
              <a:t>Slide </a:t>
            </a:r>
            <a:fld id="{8A14E260-44CA-4147-A6AC-E41922C9B00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62659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56137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16960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49563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79304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447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3" name="Content Placeholder 2"/>
          <p:cNvSpPr>
            <a:spLocks noGrp="1"/>
          </p:cNvSpPr>
          <p:nvPr>
            <p:ph idx="1"/>
          </p:nvPr>
        </p:nvSpPr>
        <p:spPr>
          <a:xfrm>
            <a:off x="457200" y="971551"/>
            <a:ext cx="8229600" cy="3337322"/>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7"/>
          <p:cNvSpPr>
            <a:spLocks noGrp="1"/>
          </p:cNvSpPr>
          <p:nvPr>
            <p:ph type="body" sz="quarter" idx="10"/>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1"/>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spTree>
    <p:extLst>
      <p:ext uri="{BB962C8B-B14F-4D97-AF65-F5344CB8AC3E}">
        <p14:creationId xmlns:p14="http://schemas.microsoft.com/office/powerpoint/2010/main" val="18952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8335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42533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341351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1172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6395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6B7CF7-9CB9-48F7-A124-26C6EF970849}" type="datetimeFigureOut">
              <a:rPr lang="en-US" smtClean="0">
                <a:solidFill>
                  <a:prstClr val="black">
                    <a:tint val="75000"/>
                  </a:prstClr>
                </a:solidFill>
                <a:latin typeface="Calibri"/>
              </a:rPr>
              <a:pPr/>
              <a:t>9/25/18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AD4CC0-961E-463F-B31E-D7C1A4B61EB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62682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749040"/>
          </a:xfrm>
          <a:prstGeom prst="rect">
            <a:avLst/>
          </a:prstGeom>
        </p:spPr>
        <p:txBody>
          <a:bodyPr vert="horz"/>
          <a:lstStyle>
            <a:lvl1pPr marL="234944" indent="-223832">
              <a:buClr>
                <a:srgbClr val="F39200"/>
              </a:buClr>
              <a:buFont typeface="Wingdings" charset="2"/>
              <a:buChar char="§"/>
              <a:defRPr sz="2400" baseline="0">
                <a:solidFill>
                  <a:srgbClr val="333333"/>
                </a:solidFill>
                <a:latin typeface="Tw Cen MT"/>
                <a:cs typeface="Tw Cen MT"/>
              </a:defRPr>
            </a:lvl1pPr>
            <a:lvl2pPr marL="457189" indent="-233357">
              <a:buClr>
                <a:srgbClr val="F39200"/>
              </a:buClr>
              <a:defRPr sz="2100">
                <a:solidFill>
                  <a:srgbClr val="333333"/>
                </a:solidFill>
                <a:latin typeface="Tw Cen MT"/>
                <a:cs typeface="Tw Cen MT"/>
              </a:defRPr>
            </a:lvl2pPr>
            <a:lvl3pPr marL="692133" indent="-234944">
              <a:buClr>
                <a:srgbClr val="F39200"/>
              </a:buClr>
              <a:buFont typeface="Wingdings" charset="2"/>
              <a:buChar char="§"/>
              <a:defRPr sz="1800">
                <a:solidFill>
                  <a:srgbClr val="333333"/>
                </a:solidFill>
                <a:latin typeface="Tw Cen MT"/>
                <a:cs typeface="Tw Cen MT"/>
              </a:defRPr>
            </a:lvl3pPr>
            <a:lvl4pPr marL="914378" indent="-217483">
              <a:buClr>
                <a:srgbClr val="F392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57200" y="971551"/>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457200" y="171451"/>
            <a:ext cx="8229600" cy="800100"/>
          </a:xfrm>
          <a:prstGeom prst="rect">
            <a:avLst/>
          </a:prstGeom>
        </p:spPr>
        <p:txBody>
          <a:bodyPr vert="horz" anchor="ctr" anchorCtr="0">
            <a:noAutofit/>
          </a:bodyPr>
          <a:lstStyle>
            <a:lvl1pPr algn="l">
              <a:defRPr sz="2800" b="1" cap="all" baseline="0">
                <a:solidFill>
                  <a:srgbClr val="F39200"/>
                </a:solidFill>
                <a:latin typeface="Tw Cen MT"/>
                <a:cs typeface="Tw Cen MT"/>
              </a:defRPr>
            </a:lvl1pPr>
          </a:lstStyle>
          <a:p>
            <a:r>
              <a:rPr lang="en-US" dirty="0"/>
              <a:t>Click to edit Master title style</a:t>
            </a:r>
          </a:p>
        </p:txBody>
      </p:sp>
    </p:spTree>
    <p:extLst>
      <p:ext uri="{BB962C8B-B14F-4D97-AF65-F5344CB8AC3E}">
        <p14:creationId xmlns:p14="http://schemas.microsoft.com/office/powerpoint/2010/main" val="30816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8229600" cy="422672"/>
          </a:xfrm>
          <a:prstGeom prst="rect">
            <a:avLst/>
          </a:prstGeom>
        </p:spPr>
        <p:txBody>
          <a:bodyPr vert="horz" anchor="t"/>
          <a:lstStyle>
            <a:lvl1pPr algn="l">
              <a:defRPr sz="3600" b="1" cap="all" baseline="0">
                <a:solidFill>
                  <a:srgbClr val="038A00"/>
                </a:solidFill>
                <a:latin typeface="Tw Cen MT"/>
                <a:cs typeface="Tw Cen MT"/>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457200" y="971551"/>
            <a:ext cx="8229600" cy="3337322"/>
          </a:xfrm>
          <a:prstGeom prst="rect">
            <a:avLst/>
          </a:prstGeom>
        </p:spPr>
        <p:txBody>
          <a:bodyPr vert="horz"/>
          <a:lstStyle/>
          <a:p>
            <a:pPr lvl="0"/>
            <a:r>
              <a:rPr lang="en-US" noProof="0" dirty="0"/>
              <a:t>Click icon to add chart</a:t>
            </a:r>
          </a:p>
        </p:txBody>
      </p:sp>
      <p:sp>
        <p:nvSpPr>
          <p:cNvPr id="6" name="Text Placeholder 17"/>
          <p:cNvSpPr>
            <a:spLocks noGrp="1"/>
          </p:cNvSpPr>
          <p:nvPr>
            <p:ph type="body" sz="quarter" idx="11"/>
          </p:nvPr>
        </p:nvSpPr>
        <p:spPr>
          <a:xfrm>
            <a:off x="457200" y="594122"/>
            <a:ext cx="8229600" cy="377428"/>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7" name="Slide Number Placeholder 22"/>
          <p:cNvSpPr>
            <a:spLocks noGrp="1"/>
          </p:cNvSpPr>
          <p:nvPr>
            <p:ph type="sldNum" sz="quarter" idx="12"/>
          </p:nvPr>
        </p:nvSpPr>
        <p:spPr>
          <a:xfrm>
            <a:off x="685800" y="4869657"/>
            <a:ext cx="533400" cy="273844"/>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spTree>
    <p:extLst>
      <p:ext uri="{BB962C8B-B14F-4D97-AF65-F5344CB8AC3E}">
        <p14:creationId xmlns:p14="http://schemas.microsoft.com/office/powerpoint/2010/main" val="42099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800100"/>
            <a:ext cx="7162800" cy="3028950"/>
          </a:xfrm>
          <a:prstGeom prst="rect">
            <a:avLst/>
          </a:prstGeom>
        </p:spPr>
        <p:txBody>
          <a:bodyPr vert="horz" anchor="t"/>
          <a:lstStyle>
            <a:lvl1pPr algn="l">
              <a:defRPr sz="5000" b="1" cap="none" baseline="0">
                <a:solidFill>
                  <a:srgbClr val="0C4790"/>
                </a:solidFill>
                <a:latin typeface="Tw Cen MT"/>
                <a:cs typeface="Tw Cen MT"/>
              </a:defRPr>
            </a:lvl1pPr>
          </a:lstStyle>
          <a:p>
            <a:r>
              <a:rPr lang="en-US"/>
              <a:t>Click to edit Master title style</a:t>
            </a:r>
            <a:endParaRPr lang="en-US" dirty="0"/>
          </a:p>
        </p:txBody>
      </p:sp>
      <p:sp>
        <p:nvSpPr>
          <p:cNvPr id="3" name="Text Placeholder 2"/>
          <p:cNvSpPr>
            <a:spLocks noGrp="1"/>
          </p:cNvSpPr>
          <p:nvPr>
            <p:ph type="body" idx="1"/>
          </p:nvPr>
        </p:nvSpPr>
        <p:spPr>
          <a:xfrm>
            <a:off x="4038600" y="3829051"/>
            <a:ext cx="4191000" cy="30837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13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342900"/>
            <a:ext cx="8077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Placeholder 6"/>
          <p:cNvSpPr>
            <a:spLocks noGrp="1"/>
          </p:cNvSpPr>
          <p:nvPr>
            <p:ph type="body" sz="quarter" idx="10"/>
          </p:nvPr>
        </p:nvSpPr>
        <p:spPr>
          <a:xfrm>
            <a:off x="533400" y="4457700"/>
            <a:ext cx="8077200" cy="3429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9910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98" r:id="rId3"/>
    <p:sldLayoutId id="2147483705" r:id="rId4"/>
    <p:sldLayoutId id="2147483697" r:id="rId5"/>
    <p:sldLayoutId id="2147483669" r:id="rId6"/>
    <p:sldLayoutId id="2147483670" r:id="rId7"/>
    <p:sldLayoutId id="2147483671" r:id="rId8"/>
    <p:sldLayoutId id="2147483672" r:id="rId9"/>
    <p:sldLayoutId id="2147483673" r:id="rId10"/>
    <p:sldLayoutId id="2147483674" r:id="rId11"/>
    <p:sldLayoutId id="2147483675" r:id="rId12"/>
    <p:sldLayoutId id="2147483695" r:id="rId13"/>
    <p:sldLayoutId id="2147483711" r:id="rId14"/>
    <p:sldLayoutId id="2147483709" r:id="rId15"/>
    <p:sldLayoutId id="2147483701" r:id="rId16"/>
    <p:sldLayoutId id="2147483702" r:id="rId17"/>
    <p:sldLayoutId id="2147483703" r:id="rId18"/>
    <p:sldLayoutId id="2147483704" r:id="rId19"/>
    <p:sldLayoutId id="2147483706" r:id="rId20"/>
    <p:sldLayoutId id="2147483708" r:id="rId21"/>
    <p:sldLayoutId id="2147483724" r:id="rId22"/>
    <p:sldLayoutId id="2147483738" r:id="rId23"/>
    <p:sldLayoutId id="2147483739" r:id="rId24"/>
    <p:sldLayoutId id="2147483740" r:id="rId25"/>
    <p:sldLayoutId id="214748374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fontAlgn="base">
        <a:spcBef>
          <a:spcPct val="0"/>
        </a:spcBef>
        <a:spcAft>
          <a:spcPct val="0"/>
        </a:spcAft>
        <a:defRPr sz="4400" b="0" i="0" u="none"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756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80682"/>
            <a:ext cx="8042276" cy="1002717"/>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8115852" y="4903858"/>
            <a:ext cx="772654" cy="193122"/>
          </a:xfrm>
          <a:prstGeom prst="rect">
            <a:avLst/>
          </a:prstGeom>
          <a:noFill/>
          <a:ln>
            <a:noFill/>
          </a:ln>
        </p:spPr>
        <p:txBody>
          <a:bodyPr vert="horz" lIns="91440" tIns="45720" rIns="91440" bIns="45720" rtlCol="0" anchor="ctr"/>
          <a:lstStyle>
            <a:lvl1pPr algn="r">
              <a:defRPr sz="1400" b="1" i="0">
                <a:solidFill>
                  <a:schemeClr val="bg1"/>
                </a:solidFill>
                <a:latin typeface="Myriad Pro"/>
                <a:cs typeface="Myriad Pro"/>
              </a:defRPr>
            </a:lvl1pPr>
          </a:lstStyle>
          <a:p>
            <a:pPr defTabSz="914400" fontAlgn="auto">
              <a:spcBef>
                <a:spcPts val="0"/>
              </a:spcBef>
              <a:spcAft>
                <a:spcPts val="0"/>
              </a:spcAft>
            </a:pPr>
            <a:r>
              <a:rPr lang="en-US" sz="1100" dirty="0">
                <a:solidFill>
                  <a:prstClr val="white"/>
                </a:solidFill>
                <a:ea typeface=""/>
              </a:rPr>
              <a:t>Slide </a:t>
            </a:r>
            <a:fld id="{7F5CE407-6216-4202-80E4-A30DC2F709B2}" type="slidenum">
              <a:rPr lang="en-US" sz="1100" smtClean="0">
                <a:solidFill>
                  <a:prstClr val="white"/>
                </a:solidFill>
                <a:ea typeface=""/>
              </a:rPr>
              <a:pPr defTabSz="914400" fontAlgn="auto">
                <a:spcBef>
                  <a:spcPts val="0"/>
                </a:spcBef>
                <a:spcAft>
                  <a:spcPts val="0"/>
                </a:spcAft>
              </a:pPr>
              <a:t>‹#›</a:t>
            </a:fld>
            <a:endParaRPr lang="en-US" sz="1100" dirty="0">
              <a:solidFill>
                <a:prstClr val="white"/>
              </a:solidFill>
              <a:ea typeface=""/>
            </a:endParaRPr>
          </a:p>
        </p:txBody>
      </p:sp>
      <p:cxnSp>
        <p:nvCxnSpPr>
          <p:cNvPr id="7" name="Straight Connector 6"/>
          <p:cNvCxnSpPr/>
          <p:nvPr userDrawn="1"/>
        </p:nvCxnSpPr>
        <p:spPr>
          <a:xfrm>
            <a:off x="329704" y="4837497"/>
            <a:ext cx="8608607"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descr="ToT ppt footer3.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84444" y="4715143"/>
            <a:ext cx="6622036" cy="560174"/>
          </a:xfrm>
          <a:prstGeom prst="rect">
            <a:avLst/>
          </a:prstGeom>
        </p:spPr>
      </p:pic>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4277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914400" rtl="0" eaLnBrk="1" latinLnBrk="0" hangingPunct="1">
        <a:spcBef>
          <a:spcPct val="0"/>
        </a:spcBef>
        <a:buNone/>
        <a:defRPr sz="4000" kern="1200">
          <a:solidFill>
            <a:schemeClr val="accent1"/>
          </a:solidFill>
          <a:latin typeface="Arial" charset="0"/>
          <a:ea typeface="Arial" charset="0"/>
          <a:cs typeface="Arial" charset="0"/>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fontAlgn="auto">
              <a:spcBef>
                <a:spcPts val="0"/>
              </a:spcBef>
              <a:spcAft>
                <a:spcPts val="0"/>
              </a:spcAft>
            </a:pPr>
            <a:fld id="{F66B7CF7-9CB9-48F7-A124-26C6EF970849}" type="datetimeFigureOut">
              <a:rPr lang="en-US" smtClean="0">
                <a:solidFill>
                  <a:prstClr val="black">
                    <a:tint val="75000"/>
                  </a:prstClr>
                </a:solidFill>
                <a:latin typeface="Calibri"/>
                <a:cs typeface="+mn-cs"/>
              </a:rPr>
              <a:pPr defTabSz="685800" fontAlgn="auto">
                <a:spcBef>
                  <a:spcPts val="0"/>
                </a:spcBef>
                <a:spcAft>
                  <a:spcPts val="0"/>
                </a:spcAft>
              </a:pPr>
              <a:t>9/25/18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fontAlgn="auto">
              <a:spcBef>
                <a:spcPts val="0"/>
              </a:spcBef>
              <a:spcAft>
                <a:spcPts val="0"/>
              </a:spcAft>
            </a:pPr>
            <a:fld id="{D1AD4CC0-961E-463F-B31E-D7C1A4B61EB4}" type="slidenum">
              <a:rPr lang="en-US" smtClean="0">
                <a:solidFill>
                  <a:prstClr val="black">
                    <a:tint val="75000"/>
                  </a:prstClr>
                </a:solidFill>
                <a:latin typeface="Calibri"/>
                <a:cs typeface="+mn-cs"/>
              </a:rPr>
              <a:pPr defTabSz="685800"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7151690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althyyouth/data/yrbs/index.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americaspromise.org/report/hidden-plain-sight#state-report-car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hyperlink" Target="http://www.theotx.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genuity.com/)" TargetMode="External"/><Relationship Id="rId2" Type="http://schemas.openxmlformats.org/officeDocument/2006/relationships/hyperlink" Target="https://tea.texas.gov/communications/brochures.aspx)" TargetMode="External"/><Relationship Id="rId1" Type="http://schemas.openxmlformats.org/officeDocument/2006/relationships/slideLayout" Target="../slideLayouts/slideLayout45.xml"/><Relationship Id="rId6" Type="http://schemas.openxmlformats.org/officeDocument/2006/relationships/hyperlink" Target="https://nche.ed.gov/ibt/credit.php)" TargetMode="External"/><Relationship Id="rId5" Type="http://schemas.openxmlformats.org/officeDocument/2006/relationships/hyperlink" Target="http://www.jff.org/initiatives/pathways-prosperity-network)" TargetMode="External"/><Relationship Id="rId4" Type="http://schemas.openxmlformats.org/officeDocument/2006/relationships/hyperlink" Target="https://www.schoolhouseconnection.org/what-it-takes-to-graduate-credit-accrual-and-recovery-for-students-experiencing-homelessnes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heotx.org/barbara-wand-james-homeless-student-support-scholarship/" TargetMode="External"/><Relationship Id="rId2" Type="http://schemas.openxmlformats.org/officeDocument/2006/relationships/notesSlide" Target="../notesSlides/notesSlide18.xml"/><Relationship Id="rId1" Type="http://schemas.openxmlformats.org/officeDocument/2006/relationships/slideLayout" Target="../slideLayouts/slideLayout45.xml"/><Relationship Id="rId5" Type="http://schemas.microsoft.com/office/2007/relationships/hdphoto" Target="../media/hdphoto1.wdp"/><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hyperlink" Target="http://www2.ed.gov/policy/gen/leg/recovery/guidance/titlei-reform.pdf" TargetMode="External"/><Relationship Id="rId3" Type="http://schemas.openxmlformats.org/officeDocument/2006/relationships/hyperlink" Target="http://www.schoolhouseconnection.org/" TargetMode="External"/><Relationship Id="rId7" Type="http://schemas.openxmlformats.org/officeDocument/2006/relationships/hyperlink" Target="http://center.serve.org/nche/downloads/briefs/titlei.pdf"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hyperlink" Target="http://www.nn4youth.org/" TargetMode="External"/><Relationship Id="rId5" Type="http://schemas.openxmlformats.org/officeDocument/2006/relationships/hyperlink" Target="https://nche.ed.gov/" TargetMode="External"/><Relationship Id="rId10" Type="http://schemas.openxmlformats.org/officeDocument/2006/relationships/hyperlink" Target="http://www.acf.hhs.gov/programs/ecd/expanding-early-care-and-education-for-homeless-children" TargetMode="External"/><Relationship Id="rId4" Type="http://schemas.openxmlformats.org/officeDocument/2006/relationships/hyperlink" Target="http://www.americaspromise.org/report/hidden-plain-sight" TargetMode="External"/><Relationship Id="rId9" Type="http://schemas.openxmlformats.org/officeDocument/2006/relationships/hyperlink" Target="http://www2.ed.gov/programs/homeless/homelesscoord081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voicesofyouthcount.org/wp-content/uploads/2017/11/ChapinHall_VoYC_1-Pager_Final_111517.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7200" y="3028950"/>
            <a:ext cx="82296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itle 3"/>
          <p:cNvSpPr txBox="1">
            <a:spLocks/>
          </p:cNvSpPr>
          <p:nvPr/>
        </p:nvSpPr>
        <p:spPr>
          <a:xfrm>
            <a:off x="366562" y="3719773"/>
            <a:ext cx="8229600" cy="1828800"/>
          </a:xfrm>
          <a:prstGeom prst="rect">
            <a:avLst/>
          </a:prstGeom>
        </p:spPr>
        <p:txBody>
          <a:bodyPr vert="horz" lIns="91440" tIns="45720" rIns="91440" bIns="45720" rtlCol="0" anchor="ctr" anchorCtr="0">
            <a:normAutofit/>
          </a:bodyPr>
          <a:lstStyle>
            <a:lvl1pPr algn="ctr" defTabSz="457200" rtl="0" fontAlgn="base">
              <a:spcBef>
                <a:spcPct val="0"/>
              </a:spcBef>
              <a:spcAft>
                <a:spcPct val="0"/>
              </a:spcAft>
              <a:defRPr sz="4000" b="1" i="0" u="none" kern="1200" cap="all" spc="0">
                <a:solidFill>
                  <a:srgbClr val="038A00"/>
                </a:solidFill>
                <a:latin typeface="Tw Cen MT"/>
                <a:ea typeface="+mj-ea"/>
                <a:cs typeface="Tw Cen MT"/>
              </a:defRPr>
            </a:lvl1pPr>
            <a:lvl2pPr algn="ctr" defTabSz="457200" rtl="0" fontAlgn="base">
              <a:spcBef>
                <a:spcPct val="0"/>
              </a:spcBef>
              <a:spcAft>
                <a:spcPct val="0"/>
              </a:spcAft>
              <a:defRPr sz="4400">
                <a:solidFill>
                  <a:schemeClr val="tx1"/>
                </a:solidFill>
                <a:latin typeface="Tw Cen MT" pitchFamily="34" charset="0"/>
              </a:defRPr>
            </a:lvl2pPr>
            <a:lvl3pPr algn="ctr" defTabSz="457200" rtl="0" fontAlgn="base">
              <a:spcBef>
                <a:spcPct val="0"/>
              </a:spcBef>
              <a:spcAft>
                <a:spcPct val="0"/>
              </a:spcAft>
              <a:defRPr sz="4400">
                <a:solidFill>
                  <a:schemeClr val="tx1"/>
                </a:solidFill>
                <a:latin typeface="Tw Cen MT" pitchFamily="34" charset="0"/>
              </a:defRPr>
            </a:lvl3pPr>
            <a:lvl4pPr algn="ctr" defTabSz="457200" rtl="0" fontAlgn="base">
              <a:spcBef>
                <a:spcPct val="0"/>
              </a:spcBef>
              <a:spcAft>
                <a:spcPct val="0"/>
              </a:spcAft>
              <a:defRPr sz="4400">
                <a:solidFill>
                  <a:schemeClr val="tx1"/>
                </a:solidFill>
                <a:latin typeface="Tw Cen MT" pitchFamily="34" charset="0"/>
              </a:defRPr>
            </a:lvl4pPr>
            <a:lvl5pPr algn="ctr" defTabSz="457200" rtl="0" fontAlgn="base">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a:spcBef>
                <a:spcPts val="0"/>
              </a:spcBef>
              <a:spcAft>
                <a:spcPts val="1200"/>
              </a:spcAft>
            </a:pPr>
            <a:r>
              <a:rPr lang="en-US" sz="2400" cap="none" dirty="0">
                <a:solidFill>
                  <a:schemeClr val="tx1"/>
                </a:solidFill>
              </a:rPr>
              <a:t>Texas Conference on Ending Homelessness</a:t>
            </a:r>
          </a:p>
          <a:p>
            <a:pPr>
              <a:spcBef>
                <a:spcPts val="0"/>
              </a:spcBef>
              <a:spcAft>
                <a:spcPts val="1200"/>
              </a:spcAft>
            </a:pPr>
            <a:r>
              <a:rPr lang="en-US" sz="2400" b="0" cap="none" dirty="0">
                <a:solidFill>
                  <a:schemeClr val="tx1"/>
                </a:solidFill>
              </a:rPr>
              <a:t>Wednesday, September 26, 2018</a:t>
            </a:r>
          </a:p>
          <a:p>
            <a:pPr algn="l">
              <a:spcBef>
                <a:spcPts val="0"/>
              </a:spcBef>
              <a:spcAft>
                <a:spcPts val="1200"/>
              </a:spcAft>
            </a:pPr>
            <a:endParaRPr lang="en-US" sz="2400" b="0" cap="none" dirty="0">
              <a:solidFill>
                <a:schemeClr val="tx2"/>
              </a:solidFill>
            </a:endParaRPr>
          </a:p>
        </p:txBody>
      </p:sp>
      <p:sp>
        <p:nvSpPr>
          <p:cNvPr id="8" name="Rectangle 7">
            <a:extLst>
              <a:ext uri="{FF2B5EF4-FFF2-40B4-BE49-F238E27FC236}">
                <a16:creationId xmlns:a16="http://schemas.microsoft.com/office/drawing/2014/main" id="{6CF6292C-9EF6-504A-A162-4F4743EF5493}"/>
              </a:ext>
            </a:extLst>
          </p:cNvPr>
          <p:cNvSpPr/>
          <p:nvPr/>
        </p:nvSpPr>
        <p:spPr>
          <a:xfrm>
            <a:off x="0" y="2686050"/>
            <a:ext cx="8839200" cy="116157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BACF27-45F2-2244-B1AF-59FCECFEA006}"/>
              </a:ext>
            </a:extLst>
          </p:cNvPr>
          <p:cNvSpPr txBox="1"/>
          <p:nvPr/>
        </p:nvSpPr>
        <p:spPr>
          <a:xfrm>
            <a:off x="304800" y="1131180"/>
            <a:ext cx="5868900" cy="2308324"/>
          </a:xfrm>
          <a:prstGeom prst="rect">
            <a:avLst/>
          </a:prstGeom>
          <a:noFill/>
        </p:spPr>
        <p:txBody>
          <a:bodyPr wrap="square" rtlCol="0">
            <a:spAutoFit/>
          </a:bodyPr>
          <a:lstStyle/>
          <a:p>
            <a:pPr algn="ctr"/>
            <a:r>
              <a:rPr lang="en-US" sz="3600" b="1" dirty="0">
                <a:solidFill>
                  <a:srgbClr val="8A2F93"/>
                </a:solidFill>
              </a:rPr>
              <a:t>Education Leads Home Texas:</a:t>
            </a:r>
          </a:p>
          <a:p>
            <a:pPr algn="ctr"/>
            <a:r>
              <a:rPr lang="en-US" sz="3600" dirty="0">
                <a:solidFill>
                  <a:srgbClr val="8A2F93"/>
                </a:solidFill>
              </a:rPr>
              <a:t>Preventing and Ending Homelessness </a:t>
            </a:r>
          </a:p>
          <a:p>
            <a:pPr algn="ctr"/>
            <a:r>
              <a:rPr lang="en-US" sz="3600" dirty="0">
                <a:solidFill>
                  <a:srgbClr val="8A2F93"/>
                </a:solidFill>
              </a:rPr>
              <a:t>Through Education</a:t>
            </a:r>
          </a:p>
        </p:txBody>
      </p:sp>
      <p:pic>
        <p:nvPicPr>
          <p:cNvPr id="9" name="image10.png">
            <a:extLst>
              <a:ext uri="{FF2B5EF4-FFF2-40B4-BE49-F238E27FC236}">
                <a16:creationId xmlns:a16="http://schemas.microsoft.com/office/drawing/2014/main" id="{787018E7-36DF-9546-9B86-3AC6BD35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619" y="1255543"/>
            <a:ext cx="2328431" cy="1903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71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cap="all" dirty="0">
                <a:solidFill>
                  <a:srgbClr val="8A2F93"/>
                </a:solidFill>
              </a:rPr>
              <a:t>Education Leads Home: A National Campaign Building Stronger Futures for Homeless Students</a:t>
            </a:r>
          </a:p>
        </p:txBody>
      </p:sp>
      <p:sp>
        <p:nvSpPr>
          <p:cNvPr id="5" name="Content Placeholder 4"/>
          <p:cNvSpPr>
            <a:spLocks noGrp="1"/>
          </p:cNvSpPr>
          <p:nvPr>
            <p:ph idx="1"/>
          </p:nvPr>
        </p:nvSpPr>
        <p:spPr>
          <a:xfrm>
            <a:off x="335844" y="1128879"/>
            <a:ext cx="8229600" cy="3749040"/>
          </a:xfrm>
        </p:spPr>
        <p:txBody>
          <a:bodyPr>
            <a:normAutofit/>
          </a:bodyPr>
          <a:lstStyle/>
          <a:p>
            <a:pPr marL="457200" indent="-457200">
              <a:buClr>
                <a:srgbClr val="F39200"/>
              </a:buClr>
              <a:buFont typeface="+mj-lt"/>
              <a:buAutoNum type="arabicPeriod"/>
            </a:pPr>
            <a:r>
              <a:rPr lang="en-US" dirty="0"/>
              <a:t>Young children will participate in quality early childhood programs at the same rate as their housed peers by 2026.</a:t>
            </a:r>
          </a:p>
          <a:p>
            <a:pPr marL="457200" indent="-457200">
              <a:buClr>
                <a:srgbClr val="F39200"/>
              </a:buClr>
              <a:buFont typeface="+mj-lt"/>
              <a:buAutoNum type="arabicPeriod"/>
            </a:pPr>
            <a:r>
              <a:rPr lang="en-US" dirty="0"/>
              <a:t>High school students will reach a 90 percent graduation rate by 2030.</a:t>
            </a:r>
          </a:p>
          <a:p>
            <a:pPr marL="457200" indent="-457200">
              <a:buClr>
                <a:srgbClr val="F39200"/>
              </a:buClr>
              <a:buFont typeface="+mj-lt"/>
              <a:buAutoNum type="arabicPeriod"/>
            </a:pPr>
            <a:r>
              <a:rPr lang="en-US" dirty="0"/>
              <a:t>Postsecondary students will reach a 60 </a:t>
            </a:r>
          </a:p>
          <a:p>
            <a:pPr marL="0" indent="0">
              <a:buClr>
                <a:srgbClr val="F39200"/>
              </a:buClr>
              <a:buNone/>
            </a:pPr>
            <a:r>
              <a:rPr lang="en-US" dirty="0"/>
              <a:t>      percent attainment rate by 2034.</a:t>
            </a:r>
          </a:p>
          <a:p>
            <a:pPr marL="0" indent="0">
              <a:buClr>
                <a:srgbClr val="F39200"/>
              </a:buClr>
              <a:buNone/>
            </a:pPr>
            <a:endParaRPr lang="en-US" dirty="0">
              <a:solidFill>
                <a:srgbClr val="FF0000"/>
              </a:solidFill>
            </a:endParaRPr>
          </a:p>
        </p:txBody>
      </p:sp>
      <p:sp>
        <p:nvSpPr>
          <p:cNvPr id="6" name="TextBox 5">
            <a:extLst>
              <a:ext uri="{FF2B5EF4-FFF2-40B4-BE49-F238E27FC236}">
                <a16:creationId xmlns:a16="http://schemas.microsoft.com/office/drawing/2014/main" id="{86A96D7D-6B80-C547-A4CD-1892B843C19B}"/>
              </a:ext>
            </a:extLst>
          </p:cNvPr>
          <p:cNvSpPr txBox="1"/>
          <p:nvPr/>
        </p:nvSpPr>
        <p:spPr>
          <a:xfrm>
            <a:off x="2895600" y="4672108"/>
            <a:ext cx="5638800" cy="369332"/>
          </a:xfrm>
          <a:prstGeom prst="rect">
            <a:avLst/>
          </a:prstGeom>
          <a:noFill/>
        </p:spPr>
        <p:txBody>
          <a:bodyPr wrap="square" rtlCol="0">
            <a:spAutoFit/>
          </a:bodyPr>
          <a:lstStyle/>
          <a:p>
            <a:r>
              <a:rPr lang="en-US" b="1" dirty="0" err="1">
                <a:solidFill>
                  <a:srgbClr val="8A2F93"/>
                </a:solidFill>
              </a:rPr>
              <a:t>www.educationleadshome.org</a:t>
            </a:r>
            <a:endParaRPr lang="en-US" b="1" dirty="0">
              <a:solidFill>
                <a:srgbClr val="8A2F93"/>
              </a:solidFill>
            </a:endParaRPr>
          </a:p>
        </p:txBody>
      </p:sp>
      <p:pic>
        <p:nvPicPr>
          <p:cNvPr id="13" name="image10.png">
            <a:extLst>
              <a:ext uri="{FF2B5EF4-FFF2-40B4-BE49-F238E27FC236}">
                <a16:creationId xmlns:a16="http://schemas.microsoft.com/office/drawing/2014/main" id="{05172ED4-1EAC-4947-8F28-95E05ACBF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569" y="2599956"/>
            <a:ext cx="2328431" cy="1903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90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910"/>
            <a:ext cx="8229600" cy="3749040"/>
          </a:xfrm>
        </p:spPr>
        <p:txBody>
          <a:bodyPr/>
          <a:lstStyle/>
          <a:p>
            <a:pPr>
              <a:buFont typeface="Wingdings" panose="05000000000000000000" pitchFamily="2" charset="2"/>
              <a:buChar char="§"/>
            </a:pPr>
            <a:r>
              <a:rPr lang="en-US" sz="2000" dirty="0"/>
              <a:t>The McKinney-Vento Homeless Assistance Act requires state and local educational agencies to:</a:t>
            </a:r>
          </a:p>
          <a:p>
            <a:pPr lvl="1">
              <a:buFont typeface="Wingdings" panose="05000000000000000000" pitchFamily="2" charset="2"/>
              <a:buChar char="§"/>
            </a:pPr>
            <a:r>
              <a:rPr lang="en-US" sz="2000" dirty="0"/>
              <a:t>Designate state coordinators and local liaisons.</a:t>
            </a:r>
          </a:p>
          <a:p>
            <a:pPr lvl="1">
              <a:buFont typeface="Wingdings" panose="05000000000000000000" pitchFamily="2" charset="2"/>
              <a:buChar char="§"/>
            </a:pPr>
            <a:r>
              <a:rPr lang="en-US" sz="2000" dirty="0"/>
              <a:t>Remove barriers to identification, enrollment, stability, and success.</a:t>
            </a:r>
          </a:p>
          <a:p>
            <a:pPr lvl="1">
              <a:buFont typeface="Wingdings" panose="05000000000000000000" pitchFamily="2" charset="2"/>
              <a:buChar char="§"/>
            </a:pPr>
            <a:r>
              <a:rPr lang="en-US" sz="2000" dirty="0"/>
              <a:t>The blueprint for graduation and transition to postsecondary, and the bridge from early childhood education</a:t>
            </a:r>
          </a:p>
          <a:p>
            <a:r>
              <a:rPr lang="en-US" sz="2000" dirty="0"/>
              <a:t>Early Childhood: Head Start, child care, special education: all have homelessness requirements</a:t>
            </a:r>
          </a:p>
          <a:p>
            <a:r>
              <a:rPr lang="en-US" sz="2000" dirty="0"/>
              <a:t>Higher Education: financial aid, college access programs have homelessness requirements</a:t>
            </a:r>
          </a:p>
        </p:txBody>
      </p:sp>
      <p:sp>
        <p:nvSpPr>
          <p:cNvPr id="3" name="Title 2"/>
          <p:cNvSpPr>
            <a:spLocks noGrp="1"/>
          </p:cNvSpPr>
          <p:nvPr>
            <p:ph type="title"/>
          </p:nvPr>
        </p:nvSpPr>
        <p:spPr>
          <a:xfrm>
            <a:off x="457200" y="171451"/>
            <a:ext cx="8305800" cy="800100"/>
          </a:xfrm>
        </p:spPr>
        <p:txBody>
          <a:bodyPr/>
          <a:lstStyle/>
          <a:p>
            <a:r>
              <a:rPr lang="en-US" dirty="0">
                <a:solidFill>
                  <a:srgbClr val="8A2F93"/>
                </a:solidFill>
              </a:rPr>
              <a:t>Federal policy FRAMEWORK: education</a:t>
            </a:r>
          </a:p>
        </p:txBody>
      </p:sp>
    </p:spTree>
    <p:extLst>
      <p:ext uri="{BB962C8B-B14F-4D97-AF65-F5344CB8AC3E}">
        <p14:creationId xmlns:p14="http://schemas.microsoft.com/office/powerpoint/2010/main" val="223477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1110"/>
            <a:ext cx="8229600" cy="3749040"/>
          </a:xfrm>
        </p:spPr>
        <p:txBody>
          <a:bodyPr/>
          <a:lstStyle/>
          <a:p>
            <a:pPr>
              <a:buFont typeface="Wingdings" panose="05000000000000000000" pitchFamily="2" charset="2"/>
              <a:buChar char="§"/>
            </a:pPr>
            <a:r>
              <a:rPr lang="en-US" sz="2000" dirty="0"/>
              <a:t>Continuum of Care Applicants:</a:t>
            </a:r>
          </a:p>
          <a:p>
            <a:pPr lvl="1">
              <a:buFont typeface="Wingdings" panose="05000000000000000000" pitchFamily="2" charset="2"/>
              <a:buChar char="§"/>
            </a:pPr>
            <a:r>
              <a:rPr lang="en-US" sz="2000" dirty="0"/>
              <a:t>Collaborate with local educational agencies to assist in identifying, inform youth/families of education protections</a:t>
            </a:r>
          </a:p>
          <a:p>
            <a:pPr lvl="1">
              <a:buFont typeface="Wingdings" panose="05000000000000000000" pitchFamily="2" charset="2"/>
              <a:buChar char="§"/>
            </a:pPr>
            <a:r>
              <a:rPr lang="en-US" sz="2000" dirty="0"/>
              <a:t>Consider educational needs when placing in shelter, place close to school of origin ”to maximum extent practicable”</a:t>
            </a:r>
          </a:p>
          <a:p>
            <a:pPr>
              <a:buFont typeface="Wingdings" panose="05000000000000000000" pitchFamily="2" charset="2"/>
              <a:buChar char="§"/>
            </a:pPr>
            <a:r>
              <a:rPr lang="en-US" sz="2000" dirty="0"/>
              <a:t>Project Applicants:</a:t>
            </a:r>
          </a:p>
          <a:p>
            <a:pPr lvl="1">
              <a:buFont typeface="Wingdings" panose="05000000000000000000" pitchFamily="2" charset="2"/>
              <a:buChar char="§"/>
            </a:pPr>
            <a:r>
              <a:rPr lang="en-US" sz="2000" dirty="0"/>
              <a:t>Establish policies and practice that do not restrict exercise of educational rights</a:t>
            </a:r>
          </a:p>
          <a:p>
            <a:pPr lvl="1">
              <a:buFont typeface="Wingdings" panose="05000000000000000000" pitchFamily="2" charset="2"/>
              <a:buChar char="§"/>
            </a:pPr>
            <a:r>
              <a:rPr lang="en-US" sz="2000" dirty="0"/>
              <a:t>Designate a staff person to ensure children are enrolled in school and connected to services, including early childhood programs</a:t>
            </a:r>
          </a:p>
          <a:p>
            <a:pPr marL="11112" indent="0">
              <a:buNone/>
            </a:pPr>
            <a:endParaRPr lang="en-US" sz="2000" dirty="0"/>
          </a:p>
          <a:p>
            <a:pPr>
              <a:buFont typeface="Wingdings" panose="05000000000000000000" pitchFamily="2" charset="2"/>
              <a:buChar char="§"/>
            </a:pPr>
            <a:endParaRPr lang="en-US" sz="2000" dirty="0"/>
          </a:p>
        </p:txBody>
      </p:sp>
      <p:sp>
        <p:nvSpPr>
          <p:cNvPr id="3" name="Title 2"/>
          <p:cNvSpPr>
            <a:spLocks noGrp="1"/>
          </p:cNvSpPr>
          <p:nvPr>
            <p:ph type="title"/>
          </p:nvPr>
        </p:nvSpPr>
        <p:spPr/>
        <p:txBody>
          <a:bodyPr/>
          <a:lstStyle/>
          <a:p>
            <a:r>
              <a:rPr lang="en-US" dirty="0">
                <a:solidFill>
                  <a:srgbClr val="8A2F93"/>
                </a:solidFill>
              </a:rPr>
              <a:t>Federal policy FRAMEWORK: housing</a:t>
            </a:r>
          </a:p>
        </p:txBody>
      </p:sp>
    </p:spTree>
    <p:extLst>
      <p:ext uri="{BB962C8B-B14F-4D97-AF65-F5344CB8AC3E}">
        <p14:creationId xmlns:p14="http://schemas.microsoft.com/office/powerpoint/2010/main" val="19514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8A2F93"/>
                </a:solidFill>
              </a:rPr>
              <a:t>Education leads home: current action items</a:t>
            </a:r>
          </a:p>
        </p:txBody>
      </p:sp>
      <p:sp>
        <p:nvSpPr>
          <p:cNvPr id="3" name="Content Placeholder 2"/>
          <p:cNvSpPr>
            <a:spLocks noGrp="1"/>
          </p:cNvSpPr>
          <p:nvPr>
            <p:ph idx="1"/>
          </p:nvPr>
        </p:nvSpPr>
        <p:spPr/>
        <p:txBody>
          <a:bodyPr/>
          <a:lstStyle/>
          <a:p>
            <a:pPr>
              <a:buClr>
                <a:srgbClr val="F39200"/>
              </a:buClr>
              <a:buFont typeface="Wingdings" panose="05000000000000000000" pitchFamily="2" charset="2"/>
              <a:buChar char="§"/>
            </a:pPr>
            <a:r>
              <a:rPr lang="en-US" dirty="0"/>
              <a:t>Youth Risk Behavior Survey data collection:</a:t>
            </a:r>
          </a:p>
          <a:p>
            <a:pPr lvl="1">
              <a:buClr>
                <a:srgbClr val="F39200"/>
              </a:buClr>
              <a:buFont typeface="Wingdings" panose="05000000000000000000" pitchFamily="2" charset="2"/>
              <a:buChar char="§"/>
            </a:pPr>
            <a:r>
              <a:rPr lang="en-US" dirty="0">
                <a:hlinkClick r:id="rId3"/>
              </a:rPr>
              <a:t>https://www.cdc.gov/healthyyouth/data/yrbs/index.htm</a:t>
            </a:r>
            <a:endParaRPr lang="en-US" dirty="0"/>
          </a:p>
          <a:p>
            <a:pPr>
              <a:buClr>
                <a:srgbClr val="F39200"/>
              </a:buClr>
              <a:buFont typeface="Wingdings" panose="05000000000000000000" pitchFamily="2" charset="2"/>
              <a:buChar char="§"/>
            </a:pPr>
            <a:r>
              <a:rPr lang="en-US" dirty="0"/>
              <a:t>State progress reports</a:t>
            </a:r>
          </a:p>
          <a:p>
            <a:pPr lvl="1">
              <a:buClr>
                <a:srgbClr val="F39200"/>
              </a:buClr>
              <a:buFont typeface="Wingdings" panose="05000000000000000000" pitchFamily="2" charset="2"/>
              <a:buChar char="§"/>
            </a:pPr>
            <a:r>
              <a:rPr lang="en-US" dirty="0"/>
              <a:t>See previous reports here: </a:t>
            </a:r>
            <a:r>
              <a:rPr lang="en-US" dirty="0">
                <a:hlinkClick r:id="rId4"/>
              </a:rPr>
              <a:t>http://www.americaspromise.org/report/hidden-plain-sight#state-report-cards</a:t>
            </a:r>
            <a:r>
              <a:rPr lang="en-US" dirty="0"/>
              <a:t> </a:t>
            </a:r>
          </a:p>
          <a:p>
            <a:pPr>
              <a:buClr>
                <a:srgbClr val="F39200"/>
              </a:buClr>
              <a:buFont typeface="Wingdings" panose="05000000000000000000" pitchFamily="2" charset="2"/>
              <a:buChar char="§"/>
            </a:pPr>
            <a:r>
              <a:rPr lang="en-US" dirty="0"/>
              <a:t>State Partnerships Project: </a:t>
            </a:r>
            <a:r>
              <a:rPr lang="en-US" dirty="0" err="1"/>
              <a:t>educationleadshome.org</a:t>
            </a:r>
            <a:endParaRPr lang="en-US" dirty="0"/>
          </a:p>
          <a:p>
            <a:pPr>
              <a:buClr>
                <a:srgbClr val="F39200"/>
              </a:buClr>
              <a:buFont typeface="Wingdings" panose="05000000000000000000" pitchFamily="2" charset="2"/>
              <a:buChar char="§"/>
            </a:pPr>
            <a:r>
              <a:rPr lang="en-US" dirty="0"/>
              <a:t>Highlighting replicable best practices </a:t>
            </a:r>
          </a:p>
        </p:txBody>
      </p:sp>
    </p:spTree>
    <p:extLst>
      <p:ext uri="{BB962C8B-B14F-4D97-AF65-F5344CB8AC3E}">
        <p14:creationId xmlns:p14="http://schemas.microsoft.com/office/powerpoint/2010/main" val="9669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alpha val="0"/>
          </a:schemeClr>
        </a:solidFill>
        <a:effectLst/>
      </p:bgPr>
    </p:bg>
    <p:spTree>
      <p:nvGrpSpPr>
        <p:cNvPr id="1" name="Shape 136"/>
        <p:cNvGrpSpPr/>
        <p:nvPr/>
      </p:nvGrpSpPr>
      <p:grpSpPr>
        <a:xfrm>
          <a:off x="0" y="0"/>
          <a:ext cx="0" cy="0"/>
          <a:chOff x="0" y="0"/>
          <a:chExt cx="0" cy="0"/>
        </a:xfrm>
      </p:grpSpPr>
      <p:sp>
        <p:nvSpPr>
          <p:cNvPr id="138" name="Google Shape;138;p23"/>
          <p:cNvSpPr txBox="1">
            <a:spLocks noGrp="1"/>
          </p:cNvSpPr>
          <p:nvPr>
            <p:ph type="title"/>
          </p:nvPr>
        </p:nvSpPr>
        <p:spPr>
          <a:xfrm>
            <a:off x="801648" y="2647950"/>
            <a:ext cx="8114400" cy="95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8A2F93"/>
                </a:solidFill>
              </a:rPr>
              <a:t>How can we reach these goals?</a:t>
            </a:r>
            <a:endParaRPr sz="4000" dirty="0">
              <a:solidFill>
                <a:srgbClr val="8A2F93"/>
              </a:solidFill>
            </a:endParaRPr>
          </a:p>
        </p:txBody>
      </p:sp>
      <p:pic>
        <p:nvPicPr>
          <p:cNvPr id="140" name="Google Shape;140;p23"/>
          <p:cNvPicPr preferRelativeResize="0"/>
          <p:nvPr/>
        </p:nvPicPr>
        <p:blipFill>
          <a:blip r:embed="rId3">
            <a:alphaModFix/>
          </a:blip>
          <a:stretch>
            <a:fillRect/>
          </a:stretch>
        </p:blipFill>
        <p:spPr>
          <a:xfrm>
            <a:off x="2971800" y="742950"/>
            <a:ext cx="1887048" cy="1540176"/>
          </a:xfrm>
          <a:prstGeom prst="rect">
            <a:avLst/>
          </a:prstGeom>
          <a:noFill/>
          <a:ln>
            <a:noFill/>
          </a:ln>
        </p:spPr>
      </p:pic>
    </p:spTree>
    <p:extLst>
      <p:ext uri="{BB962C8B-B14F-4D97-AF65-F5344CB8AC3E}">
        <p14:creationId xmlns:p14="http://schemas.microsoft.com/office/powerpoint/2010/main" val="162192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2218"/>
            <a:ext cx="8229600" cy="3887932"/>
          </a:xfrm>
        </p:spPr>
        <p:txBody>
          <a:bodyPr>
            <a:normAutofit lnSpcReduction="10000"/>
          </a:bodyPr>
          <a:lstStyle/>
          <a:p>
            <a:r>
              <a:rPr lang="en-US" sz="1500" dirty="0"/>
              <a:t>The district is the </a:t>
            </a:r>
            <a:r>
              <a:rPr lang="en-US" sz="1500" b="1" dirty="0"/>
              <a:t>third-largest in the state </a:t>
            </a:r>
            <a:r>
              <a:rPr lang="en-US" sz="1500" dirty="0"/>
              <a:t>and </a:t>
            </a:r>
            <a:r>
              <a:rPr lang="en-US" sz="1500" b="1" dirty="0"/>
              <a:t>22nd-largest in the nation</a:t>
            </a:r>
            <a:r>
              <a:rPr lang="en-US" sz="1500" dirty="0"/>
              <a:t>.</a:t>
            </a:r>
          </a:p>
          <a:p>
            <a:r>
              <a:rPr lang="en-US" sz="1500" dirty="0"/>
              <a:t>Largest school district in Texas to have 100% of its campuses earn “Met Standard” honors with TEA for six straight years.</a:t>
            </a:r>
          </a:p>
          <a:p>
            <a:r>
              <a:rPr lang="en-US" sz="1500" dirty="0"/>
              <a:t>Enrollment: </a:t>
            </a:r>
            <a:r>
              <a:rPr lang="en-US" sz="1500" b="1" dirty="0"/>
              <a:t>115,340 (as of 8/31/18)</a:t>
            </a:r>
          </a:p>
          <a:p>
            <a:pPr lvl="1"/>
            <a:r>
              <a:rPr lang="en-US" sz="1200" dirty="0"/>
              <a:t>Projected to educate more than </a:t>
            </a:r>
            <a:r>
              <a:rPr lang="en-US" sz="1200" b="1" dirty="0"/>
              <a:t>117,000</a:t>
            </a:r>
            <a:r>
              <a:rPr lang="en-US" sz="1200" dirty="0"/>
              <a:t> students this year</a:t>
            </a:r>
          </a:p>
          <a:p>
            <a:r>
              <a:rPr lang="en-US" sz="1500" dirty="0"/>
              <a:t>Homeless Students: </a:t>
            </a:r>
            <a:r>
              <a:rPr lang="en-US" sz="1500" b="1" dirty="0"/>
              <a:t>2,241</a:t>
            </a:r>
            <a:r>
              <a:rPr lang="en-US" sz="1500" dirty="0"/>
              <a:t>(at the close of the 2017-18 school year)</a:t>
            </a:r>
          </a:p>
          <a:p>
            <a:r>
              <a:rPr lang="en-US" sz="1500" b="1" dirty="0"/>
              <a:t>91 campuses </a:t>
            </a:r>
          </a:p>
          <a:p>
            <a:pPr marL="557199" lvl="1" indent="-214308"/>
            <a:r>
              <a:rPr lang="en-US" sz="1500" dirty="0"/>
              <a:t>56 elementary schools, </a:t>
            </a:r>
          </a:p>
          <a:p>
            <a:pPr marL="557199" lvl="1" indent="-214308"/>
            <a:r>
              <a:rPr lang="en-US" sz="1500" dirty="0"/>
              <a:t>18 middle schools, </a:t>
            </a:r>
          </a:p>
          <a:p>
            <a:pPr marL="557199" lvl="1" indent="-214308"/>
            <a:r>
              <a:rPr lang="en-US" sz="1500" dirty="0"/>
              <a:t>12 high schools, and</a:t>
            </a:r>
          </a:p>
          <a:p>
            <a:pPr marL="557199" lvl="1" indent="-214308"/>
            <a:r>
              <a:rPr lang="en-US" sz="1500" dirty="0"/>
              <a:t>  5 special program facilities</a:t>
            </a:r>
          </a:p>
          <a:p>
            <a:pPr>
              <a:buFont typeface="Wingdings" panose="05000000000000000000" pitchFamily="2" charset="2"/>
              <a:buChar char="§"/>
            </a:pPr>
            <a:r>
              <a:rPr lang="en-US" sz="1500" b="1" dirty="0"/>
              <a:t>Senior graduation rates:</a:t>
            </a:r>
          </a:p>
          <a:p>
            <a:pPr lvl="1">
              <a:buFont typeface="Wingdings" panose="05000000000000000000" pitchFamily="2" charset="2"/>
              <a:buChar char="§"/>
            </a:pPr>
            <a:r>
              <a:rPr lang="en-US" sz="1200" i="1" dirty="0"/>
              <a:t>2015: All Students – 96%		Homeless Students – 91%</a:t>
            </a:r>
          </a:p>
          <a:p>
            <a:pPr lvl="1">
              <a:buFont typeface="Wingdings" panose="05000000000000000000" pitchFamily="2" charset="2"/>
              <a:buChar char="§"/>
            </a:pPr>
            <a:r>
              <a:rPr lang="en-US" sz="1200" i="1" dirty="0"/>
              <a:t>2016: All Students – 96%		Homeless Students – 96%</a:t>
            </a:r>
          </a:p>
          <a:p>
            <a:pPr lvl="1">
              <a:buFont typeface="Wingdings" panose="05000000000000000000" pitchFamily="2" charset="2"/>
              <a:buChar char="§"/>
            </a:pPr>
            <a:r>
              <a:rPr lang="en-US" sz="1200" i="1" dirty="0"/>
              <a:t>2017: All Students – </a:t>
            </a:r>
            <a:r>
              <a:rPr lang="en-US" sz="1200" i="1" dirty="0">
                <a:solidFill>
                  <a:schemeClr val="tx1"/>
                </a:solidFill>
              </a:rPr>
              <a:t>93.4% </a:t>
            </a:r>
            <a:r>
              <a:rPr lang="en-US" sz="1200" i="1" dirty="0">
                <a:solidFill>
                  <a:srgbClr val="CD1F22"/>
                </a:solidFill>
              </a:rPr>
              <a:t>	</a:t>
            </a:r>
            <a:r>
              <a:rPr lang="en-US" sz="1200" i="1" dirty="0"/>
              <a:t>Homeless Students – 94%</a:t>
            </a:r>
          </a:p>
          <a:p>
            <a:endParaRPr lang="en-US" dirty="0"/>
          </a:p>
          <a:p>
            <a:pPr marL="334960" indent="-214308"/>
            <a:endParaRPr lang="en-US" sz="1800" dirty="0"/>
          </a:p>
          <a:p>
            <a:pPr marL="334960" indent="-214308"/>
            <a:endParaRPr lang="en-US" sz="1800" dirty="0"/>
          </a:p>
          <a:p>
            <a:pPr marL="11112" indent="0">
              <a:buNone/>
            </a:pPr>
            <a:endParaRPr lang="en-US" dirty="0"/>
          </a:p>
        </p:txBody>
      </p:sp>
      <p:sp>
        <p:nvSpPr>
          <p:cNvPr id="2" name="Title 1"/>
          <p:cNvSpPr>
            <a:spLocks noGrp="1"/>
          </p:cNvSpPr>
          <p:nvPr>
            <p:ph type="title"/>
          </p:nvPr>
        </p:nvSpPr>
        <p:spPr>
          <a:xfrm>
            <a:off x="457200" y="285752"/>
            <a:ext cx="8229600" cy="647699"/>
          </a:xfrm>
        </p:spPr>
        <p:txBody>
          <a:bodyPr/>
          <a:lstStyle/>
          <a:p>
            <a:r>
              <a:rPr lang="en-US" dirty="0">
                <a:solidFill>
                  <a:srgbClr val="510185"/>
                </a:solidFill>
              </a:rPr>
              <a:t>cypress-Fairbanks iSD, houston, texas</a:t>
            </a:r>
          </a:p>
        </p:txBody>
      </p:sp>
      <p:pic>
        <p:nvPicPr>
          <p:cNvPr id="1026" name="Picture 2" desc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065" y="4184416"/>
            <a:ext cx="2687079" cy="8257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04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2"/>
            <a:ext cx="8229600" cy="3924299"/>
          </a:xfrm>
        </p:spPr>
        <p:txBody>
          <a:bodyPr>
            <a:normAutofit fontScale="85000" lnSpcReduction="20000"/>
          </a:bodyPr>
          <a:lstStyle/>
          <a:p>
            <a:pPr>
              <a:buClr>
                <a:srgbClr val="F39200"/>
              </a:buClr>
              <a:buFont typeface="Wingdings" panose="05000000000000000000" pitchFamily="2" charset="2"/>
              <a:buChar char="§"/>
            </a:pPr>
            <a:r>
              <a:rPr lang="en-US" sz="1800" dirty="0"/>
              <a:t>District Homeless Liaison</a:t>
            </a:r>
          </a:p>
          <a:p>
            <a:pPr>
              <a:buClr>
                <a:srgbClr val="F39200"/>
              </a:buClr>
              <a:buFont typeface="Wingdings" panose="05000000000000000000" pitchFamily="2" charset="2"/>
              <a:buChar char="§"/>
            </a:pPr>
            <a:r>
              <a:rPr lang="en-US" sz="1800" dirty="0"/>
              <a:t>Director of Student Services/Foster Care Liaison</a:t>
            </a:r>
          </a:p>
          <a:p>
            <a:pPr>
              <a:buClr>
                <a:srgbClr val="F39200"/>
              </a:buClr>
              <a:buFont typeface="Wingdings" panose="05000000000000000000" pitchFamily="2" charset="2"/>
              <a:buChar char="§"/>
            </a:pPr>
            <a:r>
              <a:rPr lang="en-US" sz="1800" dirty="0"/>
              <a:t>Director of Guidance and Counseling</a:t>
            </a:r>
          </a:p>
          <a:p>
            <a:pPr>
              <a:buClr>
                <a:srgbClr val="F39200"/>
              </a:buClr>
              <a:buFont typeface="Wingdings" panose="05000000000000000000" pitchFamily="2" charset="2"/>
              <a:buChar char="§"/>
            </a:pPr>
            <a:r>
              <a:rPr lang="en-US" sz="1800" dirty="0"/>
              <a:t>91 School Counselors and Campus EASE Counselors</a:t>
            </a:r>
          </a:p>
          <a:p>
            <a:pPr>
              <a:buClr>
                <a:srgbClr val="F39200"/>
              </a:buClr>
              <a:buFont typeface="Wingdings" panose="05000000000000000000" pitchFamily="2" charset="2"/>
              <a:buChar char="§"/>
            </a:pPr>
            <a:r>
              <a:rPr lang="en-US" sz="1800" dirty="0"/>
              <a:t>1 Data Management Specialist</a:t>
            </a:r>
          </a:p>
          <a:p>
            <a:pPr>
              <a:buClr>
                <a:srgbClr val="F39200"/>
              </a:buClr>
              <a:buFont typeface="Wingdings" panose="05000000000000000000" pitchFamily="2" charset="2"/>
              <a:buChar char="§"/>
            </a:pPr>
            <a:r>
              <a:rPr lang="en-US" sz="1800" dirty="0"/>
              <a:t>1 Data Entry Clerk</a:t>
            </a:r>
          </a:p>
          <a:p>
            <a:pPr>
              <a:buClr>
                <a:srgbClr val="F39200"/>
              </a:buClr>
              <a:buFont typeface="Wingdings" panose="05000000000000000000" pitchFamily="2" charset="2"/>
              <a:buChar char="§"/>
            </a:pPr>
            <a:r>
              <a:rPr lang="en-US" sz="1800" dirty="0"/>
              <a:t>14 Youth Service Specialists</a:t>
            </a:r>
          </a:p>
          <a:p>
            <a:pPr>
              <a:buClr>
                <a:srgbClr val="F39200"/>
              </a:buClr>
              <a:buFont typeface="Wingdings" panose="05000000000000000000" pitchFamily="2" charset="2"/>
              <a:buChar char="§"/>
            </a:pPr>
            <a:r>
              <a:rPr lang="en-US" sz="1800" dirty="0"/>
              <a:t>10 Itinerant Counselors</a:t>
            </a:r>
          </a:p>
          <a:p>
            <a:pPr lvl="2">
              <a:buFont typeface="Wingdings" panose="05000000000000000000" pitchFamily="2" charset="2"/>
              <a:buChar char="§"/>
            </a:pPr>
            <a:r>
              <a:rPr lang="en-US" sz="1500" dirty="0"/>
              <a:t>Focus on the student’s social and emotional needs </a:t>
            </a:r>
          </a:p>
          <a:p>
            <a:pPr lvl="2">
              <a:buFont typeface="Wingdings" panose="05000000000000000000" pitchFamily="2" charset="2"/>
              <a:buChar char="§"/>
            </a:pPr>
            <a:r>
              <a:rPr lang="en-US" sz="1500" dirty="0"/>
              <a:t>Check and monitor grades, attendance, and discipline at progress report and end of grading period.</a:t>
            </a:r>
          </a:p>
          <a:p>
            <a:pPr lvl="2">
              <a:buFont typeface="Wingdings" panose="05000000000000000000" pitchFamily="2" charset="2"/>
              <a:buChar char="§"/>
            </a:pPr>
            <a:r>
              <a:rPr lang="en-US" sz="1500" dirty="0"/>
              <a:t>Support and collaborate with EASE Counselor and the alpha counselor assigned to that student. </a:t>
            </a:r>
          </a:p>
          <a:p>
            <a:pPr lvl="2">
              <a:buFont typeface="Wingdings" panose="05000000000000000000" pitchFamily="2" charset="2"/>
              <a:buChar char="§"/>
            </a:pPr>
            <a:r>
              <a:rPr lang="en-US" sz="1500" dirty="0"/>
              <a:t>Provide information and resources to identified students</a:t>
            </a:r>
          </a:p>
          <a:p>
            <a:pPr lvl="2">
              <a:buFont typeface="Wingdings" panose="05000000000000000000" pitchFamily="2" charset="2"/>
              <a:buChar char="§"/>
            </a:pPr>
            <a:r>
              <a:rPr lang="en-US" sz="1500" dirty="0"/>
              <a:t>Conduct small group sessions when appropriate</a:t>
            </a:r>
          </a:p>
          <a:p>
            <a:pPr lvl="2">
              <a:buFont typeface="Wingdings" panose="05000000000000000000" pitchFamily="2" charset="2"/>
              <a:buChar char="§"/>
            </a:pPr>
            <a:r>
              <a:rPr lang="en-US" sz="1500" dirty="0"/>
              <a:t>Maintain parent communication</a:t>
            </a:r>
          </a:p>
          <a:p>
            <a:pPr lvl="2">
              <a:buFont typeface="Wingdings" panose="05000000000000000000" pitchFamily="2" charset="2"/>
              <a:buChar char="§"/>
            </a:pPr>
            <a:r>
              <a:rPr lang="en-US" sz="1500" dirty="0"/>
              <a:t>Follow-up with students regarding college and career readiness - SAT/ACT (individual planning) in the Spring</a:t>
            </a:r>
          </a:p>
          <a:p>
            <a:pPr>
              <a:buFont typeface="Wingdings" panose="05000000000000000000" pitchFamily="2" charset="2"/>
              <a:buChar char="§"/>
            </a:pPr>
            <a:r>
              <a:rPr lang="en-US" sz="1800" dirty="0"/>
              <a:t>3 Tutors – staffed at Mission of Yahweh Shelter</a:t>
            </a:r>
          </a:p>
          <a:p>
            <a:pPr marL="457178" lvl="2" indent="0">
              <a:buNone/>
            </a:pPr>
            <a:endParaRPr lang="en-US" sz="2800" dirty="0"/>
          </a:p>
          <a:p>
            <a:pPr marL="11112" indent="0">
              <a:buNone/>
            </a:pPr>
            <a:endParaRPr lang="en-US" sz="2800" dirty="0"/>
          </a:p>
          <a:p>
            <a:pPr marL="11112" indent="0">
              <a:buNone/>
            </a:pPr>
            <a:endParaRPr lang="en-US" sz="2800" dirty="0"/>
          </a:p>
        </p:txBody>
      </p:sp>
      <p:sp>
        <p:nvSpPr>
          <p:cNvPr id="2" name="Title 1"/>
          <p:cNvSpPr>
            <a:spLocks noGrp="1"/>
          </p:cNvSpPr>
          <p:nvPr>
            <p:ph type="title"/>
          </p:nvPr>
        </p:nvSpPr>
        <p:spPr/>
        <p:txBody>
          <a:bodyPr/>
          <a:lstStyle/>
          <a:p>
            <a:r>
              <a:rPr lang="en-US" dirty="0">
                <a:solidFill>
                  <a:srgbClr val="510185"/>
                </a:solidFill>
              </a:rPr>
              <a:t>CFISD’s comprehensive McKinney-Vento team</a:t>
            </a:r>
          </a:p>
        </p:txBody>
      </p:sp>
    </p:spTree>
    <p:extLst>
      <p:ext uri="{BB962C8B-B14F-4D97-AF65-F5344CB8AC3E}">
        <p14:creationId xmlns:p14="http://schemas.microsoft.com/office/powerpoint/2010/main" val="20589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200150"/>
            <a:ext cx="8388927" cy="3733800"/>
          </a:xfrm>
        </p:spPr>
        <p:txBody>
          <a:bodyPr>
            <a:normAutofit/>
          </a:bodyPr>
          <a:lstStyle/>
          <a:p>
            <a:pPr>
              <a:buClr>
                <a:srgbClr val="F39200"/>
              </a:buClr>
              <a:buFont typeface="Wingdings" panose="05000000000000000000" pitchFamily="2" charset="2"/>
              <a:buChar char="§"/>
            </a:pPr>
            <a:r>
              <a:rPr lang="en-US" sz="2000" dirty="0"/>
              <a:t>Free Tutoring for Dual Credit Students</a:t>
            </a:r>
          </a:p>
          <a:p>
            <a:pPr>
              <a:buClr>
                <a:srgbClr val="F39200"/>
              </a:buClr>
              <a:buFont typeface="Wingdings" panose="05000000000000000000" pitchFamily="2" charset="2"/>
              <a:buChar char="§"/>
            </a:pPr>
            <a:r>
              <a:rPr lang="en-US" sz="2000" dirty="0"/>
              <a:t>Tracking absences and grades </a:t>
            </a:r>
          </a:p>
          <a:p>
            <a:pPr>
              <a:buClr>
                <a:srgbClr val="F39200"/>
              </a:buClr>
              <a:buFont typeface="Wingdings" panose="05000000000000000000" pitchFamily="2" charset="2"/>
              <a:buChar char="§"/>
            </a:pPr>
            <a:r>
              <a:rPr lang="en-US" sz="2000" dirty="0"/>
              <a:t>Technology support</a:t>
            </a:r>
          </a:p>
          <a:p>
            <a:pPr>
              <a:buClr>
                <a:srgbClr val="F39200"/>
              </a:buClr>
              <a:buFont typeface="Wingdings" panose="05000000000000000000" pitchFamily="2" charset="2"/>
              <a:buChar char="§"/>
            </a:pPr>
            <a:r>
              <a:rPr lang="en-US" sz="2000" dirty="0"/>
              <a:t>Fee waivers</a:t>
            </a:r>
          </a:p>
          <a:p>
            <a:pPr>
              <a:buClr>
                <a:srgbClr val="F39200"/>
              </a:buClr>
              <a:buFont typeface="Wingdings" panose="05000000000000000000" pitchFamily="2" charset="2"/>
              <a:buChar char="§"/>
            </a:pPr>
            <a:r>
              <a:rPr lang="en-US" sz="2000" dirty="0"/>
              <a:t>Free school supplies</a:t>
            </a:r>
          </a:p>
          <a:p>
            <a:pPr>
              <a:buClr>
                <a:srgbClr val="F39200"/>
              </a:buClr>
              <a:buFont typeface="Wingdings" panose="05000000000000000000" pitchFamily="2" charset="2"/>
              <a:buChar char="§"/>
            </a:pPr>
            <a:r>
              <a:rPr lang="en-US" sz="2000" dirty="0"/>
              <a:t>Free summer school tuition</a:t>
            </a:r>
          </a:p>
          <a:p>
            <a:pPr>
              <a:buClr>
                <a:srgbClr val="F39200"/>
              </a:buClr>
              <a:buFont typeface="Wingdings" panose="05000000000000000000" pitchFamily="2" charset="2"/>
              <a:buChar char="§"/>
            </a:pPr>
            <a:r>
              <a:rPr lang="en-US" sz="2000" dirty="0"/>
              <a:t>Free PE uniforms at Middle and High School</a:t>
            </a:r>
          </a:p>
          <a:p>
            <a:pPr>
              <a:buClr>
                <a:srgbClr val="F39200"/>
              </a:buClr>
              <a:buFont typeface="Wingdings" panose="05000000000000000000" pitchFamily="2" charset="2"/>
              <a:buChar char="§"/>
            </a:pPr>
            <a:r>
              <a:rPr lang="en-US" sz="2000" dirty="0"/>
              <a:t>Free graduation cap/gowns</a:t>
            </a:r>
          </a:p>
          <a:p>
            <a:pPr>
              <a:buClr>
                <a:srgbClr val="F39200"/>
              </a:buClr>
              <a:buFont typeface="Wingdings" panose="05000000000000000000" pitchFamily="2" charset="2"/>
              <a:buChar char="§"/>
            </a:pPr>
            <a:r>
              <a:rPr lang="en-US" sz="2000" dirty="0"/>
              <a:t>Assistance with FAFSA</a:t>
            </a:r>
          </a:p>
          <a:p>
            <a:pPr>
              <a:buClr>
                <a:srgbClr val="F39200"/>
              </a:buClr>
              <a:buFont typeface="Wingdings" panose="05000000000000000000" pitchFamily="2" charset="2"/>
              <a:buChar char="§"/>
            </a:pPr>
            <a:r>
              <a:rPr lang="en-US" sz="2000" dirty="0"/>
              <a:t>Free admission to T.A.P into Spring Break Camp to assist with EOC/SAT testing</a:t>
            </a:r>
          </a:p>
        </p:txBody>
      </p:sp>
      <p:sp>
        <p:nvSpPr>
          <p:cNvPr id="2" name="Title 1"/>
          <p:cNvSpPr>
            <a:spLocks noGrp="1"/>
          </p:cNvSpPr>
          <p:nvPr>
            <p:ph type="title"/>
          </p:nvPr>
        </p:nvSpPr>
        <p:spPr/>
        <p:txBody>
          <a:bodyPr/>
          <a:lstStyle/>
          <a:p>
            <a:r>
              <a:rPr lang="en-US" dirty="0">
                <a:solidFill>
                  <a:srgbClr val="510185"/>
                </a:solidFill>
              </a:rPr>
              <a:t>school-BASED supports and incentives</a:t>
            </a:r>
          </a:p>
        </p:txBody>
      </p:sp>
    </p:spTree>
    <p:extLst>
      <p:ext uri="{BB962C8B-B14F-4D97-AF65-F5344CB8AC3E}">
        <p14:creationId xmlns:p14="http://schemas.microsoft.com/office/powerpoint/2010/main" val="61669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76352"/>
            <a:ext cx="8229601" cy="3733799"/>
          </a:xfrm>
        </p:spPr>
        <p:txBody>
          <a:bodyPr>
            <a:normAutofit/>
          </a:bodyPr>
          <a:lstStyle/>
          <a:p>
            <a:pPr>
              <a:buClr>
                <a:srgbClr val="F39200"/>
              </a:buClr>
              <a:buFont typeface="Wingdings" panose="05000000000000000000" pitchFamily="2" charset="2"/>
              <a:buChar char="§"/>
            </a:pPr>
            <a:r>
              <a:rPr lang="en-US" sz="2300" dirty="0"/>
              <a:t>Academic Achievement Specialist </a:t>
            </a:r>
            <a:r>
              <a:rPr lang="en-US" sz="1800" dirty="0"/>
              <a:t>(</a:t>
            </a:r>
            <a:r>
              <a:rPr lang="en-US" sz="1800" i="1" dirty="0">
                <a:latin typeface="Adobe Devanagari" panose="02040503050201020203" pitchFamily="18" charset="0"/>
                <a:cs typeface="Adobe Devanagari" panose="02040503050201020203" pitchFamily="18" charset="0"/>
              </a:rPr>
              <a:t>at every High School campus</a:t>
            </a:r>
            <a:r>
              <a:rPr lang="en-US" sz="1800" dirty="0"/>
              <a:t>)</a:t>
            </a:r>
          </a:p>
          <a:p>
            <a:pPr>
              <a:buFont typeface="Wingdings" panose="05000000000000000000" pitchFamily="2" charset="2"/>
              <a:buChar char="§"/>
            </a:pPr>
            <a:r>
              <a:rPr lang="en-US" sz="2300" dirty="0"/>
              <a:t>EASE/Itinerant Counselors </a:t>
            </a:r>
            <a:r>
              <a:rPr lang="en-US" sz="1800" dirty="0"/>
              <a:t>(</a:t>
            </a:r>
            <a:r>
              <a:rPr lang="en-US" sz="1800" i="1" dirty="0">
                <a:latin typeface="Adobe Devanagari" panose="02040503050201020203" pitchFamily="18" charset="0"/>
                <a:cs typeface="Adobe Devanagari" panose="02040503050201020203" pitchFamily="18" charset="0"/>
              </a:rPr>
              <a:t>at every High School campus</a:t>
            </a:r>
            <a:r>
              <a:rPr lang="en-US" sz="1800" dirty="0"/>
              <a:t>)</a:t>
            </a:r>
          </a:p>
          <a:p>
            <a:pPr>
              <a:buFont typeface="Wingdings" panose="05000000000000000000" pitchFamily="2" charset="2"/>
              <a:buChar char="§"/>
            </a:pPr>
            <a:r>
              <a:rPr lang="en-US" sz="2300" dirty="0"/>
              <a:t>College &amp; Career Readiness Program </a:t>
            </a:r>
            <a:r>
              <a:rPr lang="en-US" sz="1800" dirty="0"/>
              <a:t>(</a:t>
            </a:r>
            <a:r>
              <a:rPr lang="en-US" sz="1800" i="1" dirty="0">
                <a:latin typeface="Adobe Devanagari" panose="02040503050201020203" pitchFamily="18" charset="0"/>
                <a:cs typeface="Adobe Devanagari" panose="02040503050201020203" pitchFamily="18" charset="0"/>
              </a:rPr>
              <a:t>on many High School campuses</a:t>
            </a:r>
            <a:r>
              <a:rPr lang="en-US" sz="1800" dirty="0"/>
              <a:t>)</a:t>
            </a:r>
          </a:p>
          <a:p>
            <a:pPr>
              <a:buClr>
                <a:srgbClr val="F39200"/>
              </a:buClr>
              <a:buFont typeface="Wingdings" panose="05000000000000000000" pitchFamily="2" charset="2"/>
              <a:buChar char="§"/>
            </a:pPr>
            <a:r>
              <a:rPr lang="en-US" sz="2300" dirty="0"/>
              <a:t>FAFSA Assistance/Completion</a:t>
            </a:r>
          </a:p>
          <a:p>
            <a:pPr>
              <a:buClr>
                <a:srgbClr val="F39200"/>
              </a:buClr>
              <a:buFont typeface="Wingdings" panose="05000000000000000000" pitchFamily="2" charset="2"/>
              <a:buChar char="§"/>
            </a:pPr>
            <a:r>
              <a:rPr lang="en-US" sz="2300" dirty="0"/>
              <a:t>College Day Visits</a:t>
            </a:r>
          </a:p>
          <a:p>
            <a:pPr>
              <a:buClr>
                <a:srgbClr val="F39200"/>
              </a:buClr>
              <a:buFont typeface="Wingdings" panose="05000000000000000000" pitchFamily="2" charset="2"/>
              <a:buChar char="§"/>
            </a:pPr>
            <a:r>
              <a:rPr lang="en-US" sz="2300" dirty="0"/>
              <a:t>Military Enrollment Support &amp; Visits </a:t>
            </a:r>
          </a:p>
          <a:p>
            <a:pPr>
              <a:buClr>
                <a:srgbClr val="F39200"/>
              </a:buClr>
              <a:buFont typeface="Wingdings" panose="05000000000000000000" pitchFamily="2" charset="2"/>
              <a:buChar char="§"/>
            </a:pPr>
            <a:r>
              <a:rPr lang="en-US" sz="2300" dirty="0"/>
              <a:t>District-wide Military Academy Night</a:t>
            </a:r>
          </a:p>
          <a:p>
            <a:pPr>
              <a:buClr>
                <a:srgbClr val="F39200"/>
              </a:buClr>
              <a:buFont typeface="Wingdings" panose="05000000000000000000" pitchFamily="2" charset="2"/>
              <a:buChar char="§"/>
            </a:pPr>
            <a:r>
              <a:rPr lang="en-US" sz="2300" dirty="0"/>
              <a:t>District-wide College &amp; Career Night</a:t>
            </a:r>
          </a:p>
          <a:p>
            <a:pPr marL="11112" indent="0">
              <a:buNone/>
            </a:pPr>
            <a:endParaRPr lang="en-US" sz="2300" dirty="0"/>
          </a:p>
          <a:p>
            <a:pPr marL="11112" indent="0">
              <a:buNone/>
            </a:pPr>
            <a:endParaRPr lang="en-US" dirty="0"/>
          </a:p>
          <a:p>
            <a:pPr>
              <a:buClr>
                <a:srgbClr val="F39200"/>
              </a:buClr>
              <a:buFont typeface="Wingdings" panose="05000000000000000000" pitchFamily="2" charset="2"/>
              <a:buChar char="§"/>
            </a:pPr>
            <a:endParaRPr lang="en-US" dirty="0"/>
          </a:p>
          <a:p>
            <a:pPr marL="11112" indent="0">
              <a:buNone/>
            </a:pPr>
            <a:endParaRPr lang="en-US" sz="1800" dirty="0"/>
          </a:p>
          <a:p>
            <a:endParaRPr lang="en-US" sz="2000"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solidFill>
                  <a:srgbClr val="510185"/>
                </a:solidFill>
              </a:rPr>
              <a:t>Postsecondary planning and support</a:t>
            </a:r>
          </a:p>
        </p:txBody>
      </p:sp>
    </p:spTree>
    <p:extLst>
      <p:ext uri="{BB962C8B-B14F-4D97-AF65-F5344CB8AC3E}">
        <p14:creationId xmlns:p14="http://schemas.microsoft.com/office/powerpoint/2010/main" val="350220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3581400"/>
          </a:xfrm>
        </p:spPr>
        <p:txBody>
          <a:bodyPr>
            <a:normAutofit fontScale="92500" lnSpcReduction="20000"/>
          </a:bodyPr>
          <a:lstStyle/>
          <a:p>
            <a:pPr lvl="1">
              <a:buClr>
                <a:srgbClr val="F39200"/>
              </a:buClr>
              <a:buFont typeface="Wingdings" panose="05000000000000000000" pitchFamily="2" charset="2"/>
              <a:buChar char="§"/>
            </a:pPr>
            <a:r>
              <a:rPr lang="en-US" sz="2400" dirty="0">
                <a:solidFill>
                  <a:schemeClr val="tx1"/>
                </a:solidFill>
              </a:rPr>
              <a:t>Partial/full credit accrual policies</a:t>
            </a:r>
          </a:p>
          <a:p>
            <a:pPr lvl="2">
              <a:buClr>
                <a:srgbClr val="F39200"/>
              </a:buClr>
              <a:buFont typeface="Wingdings" panose="05000000000000000000" pitchFamily="2" charset="2"/>
              <a:buChar char="§"/>
            </a:pPr>
            <a:r>
              <a:rPr lang="en-US" dirty="0">
                <a:solidFill>
                  <a:schemeClr val="tx1"/>
                </a:solidFill>
              </a:rPr>
              <a:t>Partial Credit: students can earn ½ credit for the semester in which the student earned 70 or above </a:t>
            </a:r>
          </a:p>
          <a:p>
            <a:pPr lvl="2">
              <a:buClr>
                <a:srgbClr val="F39200"/>
              </a:buClr>
              <a:buFont typeface="Wingdings" panose="05000000000000000000" pitchFamily="2" charset="2"/>
              <a:buChar char="§"/>
            </a:pPr>
            <a:r>
              <a:rPr lang="en-US" dirty="0">
                <a:solidFill>
                  <a:schemeClr val="tx1"/>
                </a:solidFill>
              </a:rPr>
              <a:t>Full Credit: students can earn full credit (1.0) provided the student passes the second semester of a yearlong class with a grade high enough to bring the semester average to 70% or higher. </a:t>
            </a:r>
          </a:p>
          <a:p>
            <a:pPr lvl="3">
              <a:buFont typeface="Wingdings" panose="05000000000000000000" pitchFamily="2" charset="2"/>
              <a:buChar char="§"/>
            </a:pPr>
            <a:r>
              <a:rPr lang="en-US" dirty="0">
                <a:solidFill>
                  <a:schemeClr val="tx1"/>
                </a:solidFill>
              </a:rPr>
              <a:t>Example: a student earns a 65 in English II for the Fall and a 75 in the Spring</a:t>
            </a:r>
          </a:p>
          <a:p>
            <a:pPr lvl="1">
              <a:buFont typeface="Wingdings" panose="05000000000000000000" pitchFamily="2" charset="2"/>
              <a:buChar char="§"/>
            </a:pPr>
            <a:r>
              <a:rPr lang="en-US" sz="2400" dirty="0"/>
              <a:t>Use online programs for credit recovery with prior instruction</a:t>
            </a:r>
          </a:p>
          <a:p>
            <a:pPr lvl="1">
              <a:buClr>
                <a:srgbClr val="F39200"/>
              </a:buClr>
              <a:buFont typeface="Wingdings" panose="05000000000000000000" pitchFamily="2" charset="2"/>
              <a:buChar char="§"/>
            </a:pPr>
            <a:r>
              <a:rPr lang="en-US" sz="2400" dirty="0"/>
              <a:t>Self-paced one-on-one programming</a:t>
            </a:r>
          </a:p>
          <a:p>
            <a:pPr lvl="1">
              <a:buClr>
                <a:srgbClr val="F39200"/>
              </a:buClr>
              <a:buFont typeface="Wingdings" panose="05000000000000000000" pitchFamily="2" charset="2"/>
              <a:buChar char="§"/>
            </a:pPr>
            <a:r>
              <a:rPr lang="en-US" sz="2400" dirty="0"/>
              <a:t>Summer School</a:t>
            </a:r>
          </a:p>
          <a:p>
            <a:pPr lvl="1">
              <a:buClr>
                <a:srgbClr val="F39200"/>
              </a:buClr>
              <a:buFont typeface="Wingdings" panose="05000000000000000000" pitchFamily="2" charset="2"/>
              <a:buChar char="§"/>
            </a:pPr>
            <a:r>
              <a:rPr lang="en-US" sz="2400" dirty="0"/>
              <a:t>Texas Virtual School Network (TxVSN)</a:t>
            </a:r>
          </a:p>
          <a:p>
            <a:pPr lvl="1">
              <a:buClr>
                <a:srgbClr val="F39200"/>
              </a:buClr>
              <a:buFont typeface="Wingdings" panose="05000000000000000000" pitchFamily="2" charset="2"/>
              <a:buChar char="§"/>
            </a:pPr>
            <a:r>
              <a:rPr lang="en-US" sz="2400" dirty="0"/>
              <a:t>Distance Learning (Texas Tech and UT)</a:t>
            </a:r>
          </a:p>
          <a:p>
            <a:pPr lvl="1">
              <a:buClr>
                <a:srgbClr val="F39200"/>
              </a:buClr>
              <a:buFont typeface="Wingdings" panose="05000000000000000000" pitchFamily="2" charset="2"/>
              <a:buChar char="§"/>
            </a:pPr>
            <a:r>
              <a:rPr lang="en-US" sz="2400" dirty="0"/>
              <a:t>Credit by Exam</a:t>
            </a:r>
          </a:p>
          <a:p>
            <a:pPr lvl="1">
              <a:buClr>
                <a:srgbClr val="F39200"/>
              </a:buClr>
              <a:buFont typeface="Wingdings" panose="05000000000000000000" pitchFamily="2" charset="2"/>
              <a:buChar char="§"/>
            </a:pPr>
            <a:r>
              <a:rPr lang="en-US" sz="2400" dirty="0"/>
              <a:t>College Credit Program</a:t>
            </a:r>
          </a:p>
          <a:p>
            <a:pPr lvl="1">
              <a:buClr>
                <a:srgbClr val="F39200"/>
              </a:buClr>
              <a:buFont typeface="Wingdings" panose="05000000000000000000" pitchFamily="2" charset="2"/>
              <a:buChar char="§"/>
            </a:pPr>
            <a:endParaRPr lang="en-US" sz="2400" dirty="0"/>
          </a:p>
          <a:p>
            <a:pPr>
              <a:buClr>
                <a:srgbClr val="F39200"/>
              </a:buClr>
              <a:buFont typeface="Wingdings" panose="05000000000000000000" pitchFamily="2" charset="2"/>
              <a:buChar char="§"/>
            </a:pPr>
            <a:endParaRPr lang="en-US" sz="1600" dirty="0"/>
          </a:p>
        </p:txBody>
      </p:sp>
      <p:sp>
        <p:nvSpPr>
          <p:cNvPr id="2" name="Title 1"/>
          <p:cNvSpPr>
            <a:spLocks noGrp="1"/>
          </p:cNvSpPr>
          <p:nvPr>
            <p:ph type="title"/>
          </p:nvPr>
        </p:nvSpPr>
        <p:spPr/>
        <p:txBody>
          <a:bodyPr/>
          <a:lstStyle/>
          <a:p>
            <a:r>
              <a:rPr lang="en-US" dirty="0">
                <a:solidFill>
                  <a:srgbClr val="7030A0"/>
                </a:solidFill>
              </a:rPr>
              <a:t>credit accrual policies and paving the way</a:t>
            </a:r>
          </a:p>
        </p:txBody>
      </p:sp>
    </p:spTree>
    <p:extLst>
      <p:ext uri="{BB962C8B-B14F-4D97-AF65-F5344CB8AC3E}">
        <p14:creationId xmlns:p14="http://schemas.microsoft.com/office/powerpoint/2010/main" val="299250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26"/>
          <p:cNvSpPr txBox="1">
            <a:spLocks noGrp="1"/>
          </p:cNvSpPr>
          <p:nvPr>
            <p:ph type="subTitle" idx="1"/>
          </p:nvPr>
        </p:nvSpPr>
        <p:spPr>
          <a:xfrm>
            <a:off x="265500" y="2430571"/>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t>SchoolHouse</a:t>
            </a:r>
            <a:r>
              <a:rPr lang="en" sz="1800" dirty="0"/>
              <a:t> Connection works to overcome homelessness through education. We provide strategic advocacy and technical assistance in partnership with schools, early childhood programs, institutions of higher education, service providers, families, and youth.</a:t>
            </a:r>
            <a:br>
              <a:rPr lang="en" sz="1800" dirty="0"/>
            </a:br>
            <a:br>
              <a:rPr lang="en" sz="1600" dirty="0"/>
            </a:br>
            <a:br>
              <a:rPr lang="en" sz="1600" dirty="0"/>
            </a:br>
            <a:endParaRPr sz="1600" dirty="0"/>
          </a:p>
        </p:txBody>
      </p:sp>
      <p:sp>
        <p:nvSpPr>
          <p:cNvPr id="136" name="Google Shape;136;p26"/>
          <p:cNvSpPr txBox="1">
            <a:spLocks noGrp="1"/>
          </p:cNvSpPr>
          <p:nvPr>
            <p:ph type="body" idx="2"/>
          </p:nvPr>
        </p:nvSpPr>
        <p:spPr>
          <a:xfrm>
            <a:off x="4805100" y="1452825"/>
            <a:ext cx="4230000" cy="2966700"/>
          </a:xfrm>
          <a:prstGeom prst="rect">
            <a:avLst/>
          </a:prstGeom>
        </p:spPr>
        <p:txBody>
          <a:bodyPr spcFirstLastPara="1" wrap="square" lIns="91425" tIns="91425" rIns="91425" bIns="91425" anchor="ctr" anchorCtr="0">
            <a:noAutofit/>
          </a:bodyPr>
          <a:lstStyle/>
          <a:p>
            <a:pPr marL="457200" lvl="0" indent="-323850" rtl="0">
              <a:spcBef>
                <a:spcPts val="0"/>
              </a:spcBef>
              <a:spcAft>
                <a:spcPts val="0"/>
              </a:spcAft>
              <a:buSzPts val="1500"/>
              <a:buChar char="●"/>
            </a:pPr>
            <a:r>
              <a:rPr lang="en" sz="2400" dirty="0"/>
              <a:t>Website: </a:t>
            </a:r>
            <a:r>
              <a:rPr lang="en" sz="1800" dirty="0"/>
              <a:t>http://</a:t>
            </a:r>
            <a:r>
              <a:rPr lang="en" sz="1800" dirty="0" err="1"/>
              <a:t>www.schoolhouseconnection.org</a:t>
            </a:r>
            <a:r>
              <a:rPr lang="en" sz="1800" dirty="0"/>
              <a:t> </a:t>
            </a:r>
            <a:endParaRPr sz="1800" dirty="0"/>
          </a:p>
          <a:p>
            <a:pPr marL="457200" lvl="0" indent="-323850" rtl="0">
              <a:spcBef>
                <a:spcPts val="0"/>
              </a:spcBef>
              <a:spcAft>
                <a:spcPts val="0"/>
              </a:spcAft>
              <a:buSzPts val="1500"/>
              <a:buChar char="●"/>
            </a:pPr>
            <a:r>
              <a:rPr lang="en" sz="2400" dirty="0"/>
              <a:t>Newsletter</a:t>
            </a:r>
          </a:p>
          <a:p>
            <a:pPr marL="457200" lvl="0" indent="-323850" rtl="0">
              <a:spcBef>
                <a:spcPts val="0"/>
              </a:spcBef>
              <a:spcAft>
                <a:spcPts val="0"/>
              </a:spcAft>
              <a:buSzPts val="1500"/>
              <a:buChar char="●"/>
            </a:pPr>
            <a:r>
              <a:rPr lang="en" sz="2400" dirty="0"/>
              <a:t>Federal and state policy advocacy</a:t>
            </a:r>
            <a:endParaRPr sz="2400" dirty="0"/>
          </a:p>
          <a:p>
            <a:pPr marL="457200" lvl="0" indent="-342900" rtl="0">
              <a:spcBef>
                <a:spcPts val="0"/>
              </a:spcBef>
              <a:spcAft>
                <a:spcPts val="0"/>
              </a:spcAft>
              <a:buSzPts val="1800"/>
              <a:buChar char="●"/>
            </a:pPr>
            <a:r>
              <a:rPr lang="en" sz="2400" dirty="0"/>
              <a:t>Q&amp;A from our Inbox</a:t>
            </a:r>
            <a:endParaRPr sz="2400" dirty="0"/>
          </a:p>
          <a:p>
            <a:pPr marL="457200" lvl="0" indent="-342900" rtl="0">
              <a:spcBef>
                <a:spcPts val="0"/>
              </a:spcBef>
              <a:spcAft>
                <a:spcPts val="0"/>
              </a:spcAft>
              <a:buSzPts val="1800"/>
              <a:buChar char="●"/>
            </a:pPr>
            <a:r>
              <a:rPr lang="en" sz="2400" dirty="0"/>
              <a:t>Webinars and implementation tools</a:t>
            </a:r>
            <a:endParaRPr sz="2400" dirty="0"/>
          </a:p>
          <a:p>
            <a:pPr marL="457200" lvl="0" indent="-323850">
              <a:spcBef>
                <a:spcPts val="0"/>
              </a:spcBef>
              <a:spcAft>
                <a:spcPts val="0"/>
              </a:spcAft>
              <a:buSzPts val="1500"/>
              <a:buChar char="●"/>
            </a:pPr>
            <a:r>
              <a:rPr lang="en" sz="2400" dirty="0"/>
              <a:t>Youth leadership and scholarships</a:t>
            </a:r>
            <a:br>
              <a:rPr lang="en" sz="2400" dirty="0"/>
            </a:br>
            <a:br>
              <a:rPr lang="en" sz="1500" dirty="0"/>
            </a:br>
            <a:br>
              <a:rPr lang="en" sz="1500" dirty="0"/>
            </a:br>
            <a:br>
              <a:rPr lang="en" sz="1500" dirty="0"/>
            </a:br>
            <a:br>
              <a:rPr lang="en" sz="1500" dirty="0"/>
            </a:br>
            <a:endParaRPr sz="1500" dirty="0"/>
          </a:p>
        </p:txBody>
      </p:sp>
      <p:pic>
        <p:nvPicPr>
          <p:cNvPr id="5" name="Google Shape;58;p13" descr="/SchoolHouse Connection/SHC logos/SHC_color.png">
            <a:extLst>
              <a:ext uri="{FF2B5EF4-FFF2-40B4-BE49-F238E27FC236}">
                <a16:creationId xmlns:a16="http://schemas.microsoft.com/office/drawing/2014/main" id="{5885163C-82C6-1D40-A0EC-6F93601A64CE}"/>
              </a:ext>
            </a:extLst>
          </p:cNvPr>
          <p:cNvPicPr preferRelativeResize="0"/>
          <p:nvPr/>
        </p:nvPicPr>
        <p:blipFill rotWithShape="1">
          <a:blip r:embed="rId3">
            <a:alphaModFix/>
          </a:blip>
          <a:srcRect/>
          <a:stretch/>
        </p:blipFill>
        <p:spPr>
          <a:xfrm>
            <a:off x="0" y="361950"/>
            <a:ext cx="4365160" cy="1729694"/>
          </a:xfrm>
          <a:prstGeom prst="rect">
            <a:avLst/>
          </a:prstGeom>
          <a:noFill/>
          <a:ln>
            <a:noFill/>
          </a:ln>
        </p:spPr>
      </p:pic>
    </p:spTree>
    <p:extLst>
      <p:ext uri="{BB962C8B-B14F-4D97-AF65-F5344CB8AC3E}">
        <p14:creationId xmlns:p14="http://schemas.microsoft.com/office/powerpoint/2010/main" val="78985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4BCB8-7EC0-504F-874C-394E64E09CDD}"/>
              </a:ext>
            </a:extLst>
          </p:cNvPr>
          <p:cNvPicPr>
            <a:picLocks noChangeAspect="1"/>
          </p:cNvPicPr>
          <p:nvPr/>
        </p:nvPicPr>
        <p:blipFill>
          <a:blip r:embed="rId3"/>
          <a:stretch>
            <a:fillRect/>
          </a:stretch>
        </p:blipFill>
        <p:spPr>
          <a:xfrm>
            <a:off x="132301" y="43412"/>
            <a:ext cx="8916887" cy="4337989"/>
          </a:xfrm>
          <a:prstGeom prst="rect">
            <a:avLst/>
          </a:prstGeom>
        </p:spPr>
      </p:pic>
      <p:sp>
        <p:nvSpPr>
          <p:cNvPr id="5" name="Slide Number Placeholder 4">
            <a:extLst>
              <a:ext uri="{FF2B5EF4-FFF2-40B4-BE49-F238E27FC236}">
                <a16:creationId xmlns:a16="http://schemas.microsoft.com/office/drawing/2014/main" id="{6F68AD44-DD80-914E-96D6-21F5A5096816}"/>
              </a:ext>
            </a:extLst>
          </p:cNvPr>
          <p:cNvSpPr>
            <a:spLocks noGrp="1"/>
          </p:cNvSpPr>
          <p:nvPr>
            <p:ph type="sldNum" sz="quarter" idx="4"/>
          </p:nvPr>
        </p:nvSpPr>
        <p:spPr/>
        <p:txBody>
          <a:bodyPr/>
          <a:lstStyle/>
          <a:p>
            <a:r>
              <a:rPr lang="en-US" sz="1100" dirty="0">
                <a:solidFill>
                  <a:prstClr val="white"/>
                </a:solidFill>
              </a:rPr>
              <a:t>Slide </a:t>
            </a:r>
            <a:fld id="{7F5CE407-6216-4202-80E4-A30DC2F709B2}" type="slidenum">
              <a:rPr lang="en-US" sz="1100" smtClean="0">
                <a:solidFill>
                  <a:prstClr val="white"/>
                </a:solidFill>
              </a:rPr>
              <a:pPr/>
              <a:t>20</a:t>
            </a:fld>
            <a:endParaRPr lang="en-US" sz="1100" dirty="0">
              <a:solidFill>
                <a:prstClr val="white"/>
              </a:solidFill>
            </a:endParaRPr>
          </a:p>
        </p:txBody>
      </p:sp>
      <p:sp>
        <p:nvSpPr>
          <p:cNvPr id="4" name="TextBox 3">
            <a:extLst>
              <a:ext uri="{FF2B5EF4-FFF2-40B4-BE49-F238E27FC236}">
                <a16:creationId xmlns:a16="http://schemas.microsoft.com/office/drawing/2014/main" id="{700DDB53-004B-BF4F-A0F5-2690D4FBFE6F}"/>
              </a:ext>
            </a:extLst>
          </p:cNvPr>
          <p:cNvSpPr txBox="1"/>
          <p:nvPr/>
        </p:nvSpPr>
        <p:spPr>
          <a:xfrm>
            <a:off x="349034" y="4421086"/>
            <a:ext cx="8539472" cy="461665"/>
          </a:xfrm>
          <a:prstGeom prst="rect">
            <a:avLst/>
          </a:prstGeom>
          <a:noFill/>
        </p:spPr>
        <p:txBody>
          <a:bodyPr wrap="square" rtlCol="0">
            <a:spAutoFit/>
          </a:bodyPr>
          <a:lstStyle/>
          <a:p>
            <a:pPr algn="ctr" defTabSz="914400"/>
            <a:r>
              <a:rPr lang="en-US" sz="2400" b="1" dirty="0">
                <a:solidFill>
                  <a:prstClr val="black"/>
                </a:solidFill>
                <a:latin typeface="Arial" panose="020B0604020202020204" pitchFamily="34" charset="0"/>
                <a:ea typeface="ＭＳ Ｐゴシック" charset="0"/>
                <a:cs typeface="Arial" panose="020B0604020202020204" pitchFamily="34" charset="0"/>
                <a:hlinkClick r:id="rId4"/>
              </a:rPr>
              <a:t>http://www.theotx.org/</a:t>
            </a:r>
            <a:r>
              <a:rPr lang="en-US" sz="2400" b="1" dirty="0">
                <a:solidFill>
                  <a:prstClr val="black"/>
                </a:solidFill>
                <a:latin typeface="Arial" panose="020B0604020202020204" pitchFamily="34" charset="0"/>
                <a:ea typeface="ＭＳ Ｐゴシック" charset="0"/>
                <a:cs typeface="Arial" panose="020B0604020202020204" pitchFamily="34" charset="0"/>
              </a:rPr>
              <a:t>                </a:t>
            </a:r>
            <a:r>
              <a:rPr lang="en-US" sz="2400" b="1" dirty="0">
                <a:solidFill>
                  <a:srgbClr val="000000"/>
                </a:solidFill>
                <a:latin typeface="Arial" panose="020B0604020202020204" pitchFamily="34" charset="0"/>
                <a:ea typeface="ＭＳ Ｐゴシック" charset="0"/>
                <a:cs typeface="Arial" panose="020B0604020202020204" pitchFamily="34" charset="0"/>
              </a:rPr>
              <a:t>800-446-3142 in Texas</a:t>
            </a:r>
          </a:p>
        </p:txBody>
      </p:sp>
    </p:spTree>
    <p:extLst>
      <p:ext uri="{BB962C8B-B14F-4D97-AF65-F5344CB8AC3E}">
        <p14:creationId xmlns:p14="http://schemas.microsoft.com/office/powerpoint/2010/main" val="213291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 Success</a:t>
            </a:r>
          </a:p>
        </p:txBody>
      </p:sp>
      <p:sp>
        <p:nvSpPr>
          <p:cNvPr id="3" name="Content Placeholder 2"/>
          <p:cNvSpPr>
            <a:spLocks noGrp="1"/>
          </p:cNvSpPr>
          <p:nvPr>
            <p:ph idx="1"/>
          </p:nvPr>
        </p:nvSpPr>
        <p:spPr/>
        <p:txBody>
          <a:bodyPr>
            <a:normAutofit lnSpcReduction="10000"/>
          </a:bodyPr>
          <a:lstStyle/>
          <a:p>
            <a:pPr marL="0" indent="0" algn="ctr">
              <a:buNone/>
            </a:pPr>
            <a:endParaRPr lang="en-US" sz="4000" dirty="0"/>
          </a:p>
          <a:p>
            <a:pPr marL="0" indent="0" algn="ctr">
              <a:buNone/>
            </a:pPr>
            <a:r>
              <a:rPr lang="en-US" sz="4000" dirty="0"/>
              <a:t>Starting in 2017-2018, per ESSA all states must disaggregate achievement and graduation rates for homeless students.</a:t>
            </a:r>
          </a:p>
        </p:txBody>
      </p:sp>
      <p:sp>
        <p:nvSpPr>
          <p:cNvPr id="4" name="Slide Number Placeholder 3"/>
          <p:cNvSpPr>
            <a:spLocks noGrp="1"/>
          </p:cNvSpPr>
          <p:nvPr>
            <p:ph type="sldNum" sz="quarter" idx="4294967295"/>
          </p:nvPr>
        </p:nvSpPr>
        <p:spPr>
          <a:xfrm>
            <a:off x="8115852" y="4903858"/>
            <a:ext cx="772654" cy="193122"/>
          </a:xfrm>
          <a:prstGeom prst="rect">
            <a:avLst/>
          </a:prstGeom>
        </p:spPr>
        <p:txBody>
          <a:bodyPr/>
          <a:lstStyle/>
          <a:p>
            <a:r>
              <a:rPr lang="en-US" sz="1100">
                <a:solidFill>
                  <a:prstClr val="white"/>
                </a:solidFill>
              </a:rPr>
              <a:t>Slide </a:t>
            </a:r>
            <a:fld id="{7F5CE407-6216-4202-80E4-A30DC2F709B2}" type="slidenum">
              <a:rPr lang="en-US" sz="1100" smtClean="0">
                <a:solidFill>
                  <a:prstClr val="white"/>
                </a:solidFill>
              </a:rPr>
              <a:pPr/>
              <a:t>21</a:t>
            </a:fld>
            <a:endParaRPr lang="en-US" sz="1100" dirty="0">
              <a:solidFill>
                <a:prstClr val="white"/>
              </a:solidFill>
            </a:endParaRPr>
          </a:p>
        </p:txBody>
      </p:sp>
    </p:spTree>
    <p:extLst>
      <p:ext uri="{BB962C8B-B14F-4D97-AF65-F5344CB8AC3E}">
        <p14:creationId xmlns:p14="http://schemas.microsoft.com/office/powerpoint/2010/main" val="1192447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 Early Intervention</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pPr>
            <a:r>
              <a:rPr lang="en-US" sz="3200" dirty="0"/>
              <a:t>Graduation on time begins with </a:t>
            </a:r>
            <a:r>
              <a:rPr lang="en-US" sz="3200" dirty="0">
                <a:solidFill>
                  <a:srgbClr val="FF0000"/>
                </a:solidFill>
              </a:rPr>
              <a:t>pre-school </a:t>
            </a:r>
            <a:r>
              <a:rPr lang="en-US" sz="3200" dirty="0"/>
              <a:t>and continues through elementary, middle and high school – </a:t>
            </a:r>
            <a:r>
              <a:rPr lang="en-US" sz="3200" dirty="0">
                <a:solidFill>
                  <a:srgbClr val="FF0000"/>
                </a:solidFill>
              </a:rPr>
              <a:t>instill the vision and goal</a:t>
            </a:r>
          </a:p>
          <a:p>
            <a:pPr marL="0" indent="0">
              <a:buNone/>
            </a:pPr>
            <a:r>
              <a:rPr lang="en-US" sz="3200" dirty="0"/>
              <a:t>Early identification and ongoing support throughout every grade leads to graduation </a:t>
            </a:r>
            <a:r>
              <a:rPr lang="en-US" sz="3200" dirty="0">
                <a:solidFill>
                  <a:srgbClr val="FF0000"/>
                </a:solidFill>
              </a:rPr>
              <a:t>– provide the support at each grade level- whether the student changes schools or not</a:t>
            </a:r>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22</a:t>
            </a:fld>
            <a:endParaRPr lang="en-US" sz="1100" dirty="0">
              <a:solidFill>
                <a:prstClr val="white"/>
              </a:solidFill>
            </a:endParaRPr>
          </a:p>
        </p:txBody>
      </p:sp>
    </p:spTree>
    <p:extLst>
      <p:ext uri="{BB962C8B-B14F-4D97-AF65-F5344CB8AC3E}">
        <p14:creationId xmlns:p14="http://schemas.microsoft.com/office/powerpoint/2010/main" val="156146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Graduation</a:t>
            </a:r>
          </a:p>
        </p:txBody>
      </p:sp>
      <p:pic>
        <p:nvPicPr>
          <p:cNvPr id="6" name="Content Placeholder 5">
            <a:extLst>
              <a:ext uri="{FF2B5EF4-FFF2-40B4-BE49-F238E27FC236}">
                <a16:creationId xmlns:a16="http://schemas.microsoft.com/office/drawing/2014/main" id="{F434A4C6-E06D-E049-BF6C-A1D8335E2F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 y="17736"/>
            <a:ext cx="9784079" cy="4886122"/>
          </a:xfrm>
        </p:spPr>
      </p:pic>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23</a:t>
            </a:fld>
            <a:endParaRPr lang="en-US" sz="1100" dirty="0">
              <a:solidFill>
                <a:prstClr val="white"/>
              </a:solidFill>
            </a:endParaRPr>
          </a:p>
        </p:txBody>
      </p:sp>
    </p:spTree>
    <p:extLst>
      <p:ext uri="{BB962C8B-B14F-4D97-AF65-F5344CB8AC3E}">
        <p14:creationId xmlns:p14="http://schemas.microsoft.com/office/powerpoint/2010/main" val="96071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News Gothic MT" charset="0"/>
                <a:ea typeface="ＭＳ Ｐゴシック" charset="0"/>
                <a:cs typeface="ＭＳ Ｐゴシック" charset="0"/>
              </a:defRPr>
            </a:lvl1pPr>
            <a:lvl2pPr marL="742950" indent="-285750">
              <a:defRPr>
                <a:solidFill>
                  <a:schemeClr val="tx1"/>
                </a:solidFill>
                <a:latin typeface="News Gothic MT" charset="0"/>
                <a:ea typeface="ＭＳ Ｐゴシック" charset="0"/>
              </a:defRPr>
            </a:lvl2pPr>
            <a:lvl3pPr marL="1143000" indent="-228600">
              <a:defRPr>
                <a:solidFill>
                  <a:schemeClr val="tx1"/>
                </a:solidFill>
                <a:latin typeface="News Gothic MT" charset="0"/>
                <a:ea typeface="ＭＳ Ｐゴシック" charset="0"/>
              </a:defRPr>
            </a:lvl3pPr>
            <a:lvl4pPr marL="1600200" indent="-228600">
              <a:defRPr>
                <a:solidFill>
                  <a:schemeClr val="tx1"/>
                </a:solidFill>
                <a:latin typeface="News Gothic MT" charset="0"/>
                <a:ea typeface="ＭＳ Ｐゴシック" charset="0"/>
              </a:defRPr>
            </a:lvl4pPr>
            <a:lvl5pPr marL="2057400" indent="-228600">
              <a:defRPr>
                <a:solidFill>
                  <a:schemeClr val="tx1"/>
                </a:solidFill>
                <a:latin typeface="News Gothic MT" charset="0"/>
                <a:ea typeface="ＭＳ Ｐゴシック" charset="0"/>
              </a:defRPr>
            </a:lvl5pPr>
            <a:lvl6pPr marL="2514600" indent="-228600" fontAlgn="base">
              <a:spcBef>
                <a:spcPct val="0"/>
              </a:spcBef>
              <a:spcAft>
                <a:spcPct val="0"/>
              </a:spcAft>
              <a:defRPr>
                <a:solidFill>
                  <a:schemeClr val="tx1"/>
                </a:solidFill>
                <a:latin typeface="News Gothic MT" charset="0"/>
                <a:ea typeface="ＭＳ Ｐゴシック" charset="0"/>
              </a:defRPr>
            </a:lvl6pPr>
            <a:lvl7pPr marL="2971800" indent="-228600" fontAlgn="base">
              <a:spcBef>
                <a:spcPct val="0"/>
              </a:spcBef>
              <a:spcAft>
                <a:spcPct val="0"/>
              </a:spcAft>
              <a:defRPr>
                <a:solidFill>
                  <a:schemeClr val="tx1"/>
                </a:solidFill>
                <a:latin typeface="News Gothic MT" charset="0"/>
                <a:ea typeface="ＭＳ Ｐゴシック" charset="0"/>
              </a:defRPr>
            </a:lvl7pPr>
            <a:lvl8pPr marL="3429000" indent="-228600" fontAlgn="base">
              <a:spcBef>
                <a:spcPct val="0"/>
              </a:spcBef>
              <a:spcAft>
                <a:spcPct val="0"/>
              </a:spcAft>
              <a:defRPr>
                <a:solidFill>
                  <a:schemeClr val="tx1"/>
                </a:solidFill>
                <a:latin typeface="News Gothic MT" charset="0"/>
                <a:ea typeface="ＭＳ Ｐゴシック" charset="0"/>
              </a:defRPr>
            </a:lvl8pPr>
            <a:lvl9pPr marL="3886200" indent="-228600" fontAlgn="base">
              <a:spcBef>
                <a:spcPct val="0"/>
              </a:spcBef>
              <a:spcAft>
                <a:spcPct val="0"/>
              </a:spcAft>
              <a:defRPr>
                <a:solidFill>
                  <a:schemeClr val="tx1"/>
                </a:solidFill>
                <a:latin typeface="News Gothic MT" charset="0"/>
                <a:ea typeface="ＭＳ Ｐゴシック" charset="0"/>
              </a:defRPr>
            </a:lvl9pPr>
          </a:lstStyle>
          <a:p>
            <a:r>
              <a:rPr lang="en-US">
                <a:solidFill>
                  <a:prstClr val="white"/>
                </a:solidFill>
                <a:latin typeface="Myriad Pro" charset="0"/>
                <a:cs typeface="Myriad Pro" charset="0"/>
              </a:rPr>
              <a:t>Slide </a:t>
            </a:r>
            <a:fld id="{E6DCC4B2-31A2-2047-9652-7EC80D4CFEB4}" type="slidenum">
              <a:rPr lang="en-US">
                <a:solidFill>
                  <a:prstClr val="white"/>
                </a:solidFill>
                <a:latin typeface="Myriad Pro" charset="0"/>
                <a:cs typeface="Myriad Pro" charset="0"/>
              </a:rPr>
              <a:pPr/>
              <a:t>24</a:t>
            </a:fld>
            <a:endParaRPr lang="en-US">
              <a:solidFill>
                <a:prstClr val="white"/>
              </a:solidFill>
              <a:latin typeface="Myriad Pro" charset="0"/>
              <a:cs typeface="Myriad Pro" charset="0"/>
            </a:endParaRPr>
          </a:p>
        </p:txBody>
      </p:sp>
      <p:sp>
        <p:nvSpPr>
          <p:cNvPr id="5123" name="Rectangle 2"/>
          <p:cNvSpPr txBox="1">
            <a:spLocks noChangeArrowheads="1"/>
          </p:cNvSpPr>
          <p:nvPr/>
        </p:nvSpPr>
        <p:spPr bwMode="auto">
          <a:xfrm>
            <a:off x="1730375" y="122635"/>
            <a:ext cx="723900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News Gothic MT" charset="0"/>
                <a:ea typeface="ＭＳ Ｐゴシック" charset="0"/>
                <a:cs typeface="ＭＳ Ｐゴシック" charset="0"/>
              </a:defRPr>
            </a:lvl1pPr>
            <a:lvl2pPr marL="742950" indent="-285750">
              <a:defRPr>
                <a:solidFill>
                  <a:schemeClr val="tx1"/>
                </a:solidFill>
                <a:latin typeface="News Gothic MT" charset="0"/>
                <a:ea typeface="ＭＳ Ｐゴシック" charset="0"/>
              </a:defRPr>
            </a:lvl2pPr>
            <a:lvl3pPr marL="1143000" indent="-228600">
              <a:defRPr>
                <a:solidFill>
                  <a:schemeClr val="tx1"/>
                </a:solidFill>
                <a:latin typeface="News Gothic MT" charset="0"/>
                <a:ea typeface="ＭＳ Ｐゴシック" charset="0"/>
              </a:defRPr>
            </a:lvl3pPr>
            <a:lvl4pPr marL="1600200" indent="-228600">
              <a:defRPr>
                <a:solidFill>
                  <a:schemeClr val="tx1"/>
                </a:solidFill>
                <a:latin typeface="News Gothic MT" charset="0"/>
                <a:ea typeface="ＭＳ Ｐゴシック" charset="0"/>
              </a:defRPr>
            </a:lvl4pPr>
            <a:lvl5pPr marL="2057400" indent="-228600">
              <a:defRPr>
                <a:solidFill>
                  <a:schemeClr val="tx1"/>
                </a:solidFill>
                <a:latin typeface="News Gothic MT" charset="0"/>
                <a:ea typeface="ＭＳ Ｐゴシック" charset="0"/>
              </a:defRPr>
            </a:lvl5pPr>
            <a:lvl6pPr marL="2514600" indent="-228600" fontAlgn="base">
              <a:spcBef>
                <a:spcPct val="0"/>
              </a:spcBef>
              <a:spcAft>
                <a:spcPct val="0"/>
              </a:spcAft>
              <a:defRPr>
                <a:solidFill>
                  <a:schemeClr val="tx1"/>
                </a:solidFill>
                <a:latin typeface="News Gothic MT" charset="0"/>
                <a:ea typeface="ＭＳ Ｐゴシック" charset="0"/>
              </a:defRPr>
            </a:lvl6pPr>
            <a:lvl7pPr marL="2971800" indent="-228600" fontAlgn="base">
              <a:spcBef>
                <a:spcPct val="0"/>
              </a:spcBef>
              <a:spcAft>
                <a:spcPct val="0"/>
              </a:spcAft>
              <a:defRPr>
                <a:solidFill>
                  <a:schemeClr val="tx1"/>
                </a:solidFill>
                <a:latin typeface="News Gothic MT" charset="0"/>
                <a:ea typeface="ＭＳ Ｐゴシック" charset="0"/>
              </a:defRPr>
            </a:lvl7pPr>
            <a:lvl8pPr marL="3429000" indent="-228600" fontAlgn="base">
              <a:spcBef>
                <a:spcPct val="0"/>
              </a:spcBef>
              <a:spcAft>
                <a:spcPct val="0"/>
              </a:spcAft>
              <a:defRPr>
                <a:solidFill>
                  <a:schemeClr val="tx1"/>
                </a:solidFill>
                <a:latin typeface="News Gothic MT" charset="0"/>
                <a:ea typeface="ＭＳ Ｐゴシック" charset="0"/>
              </a:defRPr>
            </a:lvl8pPr>
            <a:lvl9pPr marL="3886200" indent="-228600" fontAlgn="base">
              <a:spcBef>
                <a:spcPct val="0"/>
              </a:spcBef>
              <a:spcAft>
                <a:spcPct val="0"/>
              </a:spcAft>
              <a:defRPr>
                <a:solidFill>
                  <a:schemeClr val="tx1"/>
                </a:solidFill>
                <a:latin typeface="News Gothic MT" charset="0"/>
                <a:ea typeface="ＭＳ Ｐゴシック" charset="0"/>
              </a:defRPr>
            </a:lvl9pPr>
          </a:lstStyle>
          <a:p>
            <a:pPr algn="r" defTabSz="914400"/>
            <a:endParaRPr lang="en-US" sz="4000" b="1" dirty="0">
              <a:solidFill>
                <a:srgbClr val="2C7C9F"/>
              </a:solidFill>
              <a:latin typeface="Arial" charset="0"/>
              <a:ea typeface="MS PGothic" charset="0"/>
            </a:endParaRPr>
          </a:p>
        </p:txBody>
      </p:sp>
      <p:pic>
        <p:nvPicPr>
          <p:cNvPr id="2" name="Picture 1" descr="BP pag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140"/>
            <a:ext cx="9395460" cy="5018998"/>
          </a:xfrm>
          <a:prstGeom prst="rect">
            <a:avLst/>
          </a:prstGeom>
        </p:spPr>
      </p:pic>
    </p:spTree>
    <p:extLst>
      <p:ext uri="{BB962C8B-B14F-4D97-AF65-F5344CB8AC3E}">
        <p14:creationId xmlns:p14="http://schemas.microsoft.com/office/powerpoint/2010/main" val="42269335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Education Code Supports</a:t>
            </a:r>
          </a:p>
        </p:txBody>
      </p:sp>
      <p:sp>
        <p:nvSpPr>
          <p:cNvPr id="3" name="Content Placeholder 2"/>
          <p:cNvSpPr>
            <a:spLocks noGrp="1"/>
          </p:cNvSpPr>
          <p:nvPr>
            <p:ph idx="1"/>
          </p:nvPr>
        </p:nvSpPr>
        <p:spPr/>
        <p:txBody>
          <a:bodyPr>
            <a:normAutofit fontScale="92500" lnSpcReduction="20000"/>
          </a:bodyPr>
          <a:lstStyle/>
          <a:p>
            <a:r>
              <a:rPr lang="en-US" dirty="0"/>
              <a:t>If 11</a:t>
            </a:r>
            <a:r>
              <a:rPr lang="en-US" baseline="30000" dirty="0"/>
              <a:t>th</a:t>
            </a:r>
            <a:r>
              <a:rPr lang="en-US" dirty="0"/>
              <a:t> or 12</a:t>
            </a:r>
            <a:r>
              <a:rPr lang="en-US" baseline="30000" dirty="0"/>
              <a:t>th</a:t>
            </a:r>
            <a:r>
              <a:rPr lang="en-US" dirty="0"/>
              <a:t> grade student transfers to a different district and the student is ineligible to graduate from the district to which student transfers, district from which student transferred shall award a diploma at the student’s request, if the student meets the graduation requirements of the district from which the student transferred </a:t>
            </a:r>
            <a:r>
              <a:rPr lang="mr-IN" dirty="0"/>
              <a:t>–</a:t>
            </a:r>
            <a:r>
              <a:rPr lang="en-US" dirty="0"/>
              <a:t> </a:t>
            </a:r>
            <a:r>
              <a:rPr lang="en-US" sz="1800" dirty="0"/>
              <a:t>28.025(</a:t>
            </a:r>
            <a:r>
              <a:rPr lang="en-US" sz="1800" dirty="0" err="1"/>
              <a:t>i</a:t>
            </a:r>
            <a:r>
              <a:rPr lang="en-US" sz="1800" dirty="0"/>
              <a:t>)</a:t>
            </a:r>
          </a:p>
          <a:p>
            <a:r>
              <a:rPr lang="en-US" dirty="0"/>
              <a:t>Ensuring student who is not likely to receive a high school diploma before the 5</a:t>
            </a:r>
            <a:r>
              <a:rPr lang="en-US" baseline="30000" dirty="0"/>
              <a:t>th</a:t>
            </a:r>
            <a:r>
              <a:rPr lang="en-US" dirty="0"/>
              <a:t> school year following the student’s enrollment in 9</a:t>
            </a:r>
            <a:r>
              <a:rPr lang="en-US" baseline="30000" dirty="0"/>
              <a:t>th</a:t>
            </a:r>
            <a:r>
              <a:rPr lang="en-US" dirty="0"/>
              <a:t> grade, has course credit accrual and personal graduation plan reviewed - </a:t>
            </a:r>
            <a:r>
              <a:rPr lang="en-US" sz="1800" dirty="0"/>
              <a:t>25.007(2)(b)(12)</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25</a:t>
            </a:fld>
            <a:endParaRPr lang="en-US" sz="1100" dirty="0">
              <a:solidFill>
                <a:prstClr val="white"/>
              </a:solidFill>
            </a:endParaRPr>
          </a:p>
        </p:txBody>
      </p:sp>
    </p:spTree>
    <p:extLst>
      <p:ext uri="{BB962C8B-B14F-4D97-AF65-F5344CB8AC3E}">
        <p14:creationId xmlns:p14="http://schemas.microsoft.com/office/powerpoint/2010/main" val="112520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Education Code Supports</a:t>
            </a:r>
          </a:p>
        </p:txBody>
      </p:sp>
      <p:sp>
        <p:nvSpPr>
          <p:cNvPr id="3" name="Content Placeholder 2"/>
          <p:cNvSpPr>
            <a:spLocks noGrp="1"/>
          </p:cNvSpPr>
          <p:nvPr>
            <p:ph idx="1"/>
          </p:nvPr>
        </p:nvSpPr>
        <p:spPr>
          <a:xfrm>
            <a:off x="549275" y="1200151"/>
            <a:ext cx="8042276" cy="3583304"/>
          </a:xfrm>
        </p:spPr>
        <p:txBody>
          <a:bodyPr>
            <a:normAutofit fontScale="85000" lnSpcReduction="10000"/>
          </a:bodyPr>
          <a:lstStyle/>
          <a:p>
            <a:r>
              <a:rPr lang="en-US" dirty="0"/>
              <a:t>Develop procedures for allowing student who was previously enrolled in a course required for graduation the opportunity, to the extent practicable, to complete the course, at no cost to the student, before the beginning of the next school year </a:t>
            </a:r>
            <a:r>
              <a:rPr lang="mr-IN" dirty="0"/>
              <a:t>–</a:t>
            </a:r>
            <a:r>
              <a:rPr lang="en-US" dirty="0"/>
              <a:t> </a:t>
            </a:r>
            <a:r>
              <a:rPr lang="en-US" sz="1900" dirty="0"/>
              <a:t>25.007(2)(b)(11)</a:t>
            </a:r>
          </a:p>
          <a:p>
            <a:r>
              <a:rPr lang="en-US" dirty="0"/>
              <a:t>In recognition of the challenges faced by students who are homeless or in substitute care, the agency shall assist the transition of students who are homeless or in substitute care from one school to another by:  3) developing procedures for awarding credit</a:t>
            </a:r>
            <a:r>
              <a:rPr lang="en-US" dirty="0">
                <a:solidFill>
                  <a:srgbClr val="FF0000"/>
                </a:solidFill>
              </a:rPr>
              <a:t>, including partial credit </a:t>
            </a:r>
            <a:r>
              <a:rPr lang="en-US" dirty="0"/>
              <a:t>if appropriate, for course work, including electives, completed by a student who is homeless or in substitute care while enrolled at another school;  </a:t>
            </a:r>
            <a:r>
              <a:rPr lang="en-US" sz="1900" dirty="0"/>
              <a:t>25.007(2)(b)(3)</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26</a:t>
            </a:fld>
            <a:endParaRPr lang="en-US" sz="1100" dirty="0">
              <a:solidFill>
                <a:prstClr val="white"/>
              </a:solidFill>
            </a:endParaRPr>
          </a:p>
        </p:txBody>
      </p:sp>
    </p:spTree>
    <p:extLst>
      <p:ext uri="{BB962C8B-B14F-4D97-AF65-F5344CB8AC3E}">
        <p14:creationId xmlns:p14="http://schemas.microsoft.com/office/powerpoint/2010/main" val="5109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17738"/>
            <a:ext cx="8964706" cy="1172326"/>
          </a:xfrm>
        </p:spPr>
        <p:txBody>
          <a:bodyPr/>
          <a:lstStyle/>
          <a:p>
            <a:r>
              <a:rPr lang="en-US" sz="3600" dirty="0"/>
              <a:t>TOP 10 CREDIT ACCRUAL </a:t>
            </a:r>
            <a:br>
              <a:rPr lang="en-US" sz="3600" dirty="0"/>
            </a:br>
            <a:r>
              <a:rPr lang="en-US" sz="3600" dirty="0"/>
              <a:t>&amp; RECOVERY STRATEGIES</a:t>
            </a:r>
          </a:p>
        </p:txBody>
      </p:sp>
      <p:sp>
        <p:nvSpPr>
          <p:cNvPr id="3" name="Content Placeholder 2"/>
          <p:cNvSpPr>
            <a:spLocks noGrp="1"/>
          </p:cNvSpPr>
          <p:nvPr>
            <p:ph idx="1"/>
          </p:nvPr>
        </p:nvSpPr>
        <p:spPr>
          <a:xfrm>
            <a:off x="376520" y="1190064"/>
            <a:ext cx="8426823" cy="3563471"/>
          </a:xfrm>
        </p:spPr>
        <p:txBody>
          <a:bodyPr>
            <a:normAutofit fontScale="70000" lnSpcReduction="20000"/>
          </a:bodyPr>
          <a:lstStyle/>
          <a:p>
            <a:r>
              <a:rPr lang="en-US" dirty="0"/>
              <a:t>#10  	Conduct Campus-based Academic Monitoring 			Meetings    </a:t>
            </a:r>
            <a:r>
              <a:rPr lang="mr-IN" dirty="0"/>
              <a:t>–</a:t>
            </a:r>
            <a:r>
              <a:rPr lang="en-US" dirty="0"/>
              <a:t> periodic review of Individual 				Graduation Plan</a:t>
            </a:r>
          </a:p>
          <a:p>
            <a:r>
              <a:rPr lang="en-US" dirty="0"/>
              <a:t>#9		Collaborate with Other Departments</a:t>
            </a:r>
          </a:p>
          <a:p>
            <a:r>
              <a:rPr lang="en-US" dirty="0"/>
              <a:t>#8		Work with Other Campuses &amp; Districts for 			Awarding or Verifying Grades &amp; Credits</a:t>
            </a:r>
          </a:p>
          <a:p>
            <a:r>
              <a:rPr lang="en-US" dirty="0"/>
              <a:t>#7		Create Attendance Contracts---Great for Credit 		Reinstatement</a:t>
            </a:r>
          </a:p>
          <a:p>
            <a:r>
              <a:rPr lang="en-US" dirty="0"/>
              <a:t>#6		Credit Recovery</a:t>
            </a:r>
          </a:p>
          <a:p>
            <a:r>
              <a:rPr lang="en-US" dirty="0"/>
              <a:t>#5		Credit Repair			</a:t>
            </a:r>
          </a:p>
        </p:txBody>
      </p:sp>
      <p:sp>
        <p:nvSpPr>
          <p:cNvPr id="4" name="Slide Number Placeholder 3"/>
          <p:cNvSpPr>
            <a:spLocks noGrp="1"/>
          </p:cNvSpPr>
          <p:nvPr>
            <p:ph type="sldNum" sz="quarter" idx="4"/>
          </p:nvPr>
        </p:nvSpPr>
        <p:spPr/>
        <p:txBody>
          <a:bodyPr/>
          <a:lstStyle/>
          <a:p>
            <a:r>
              <a:rPr lang="en-US" sz="825">
                <a:solidFill>
                  <a:prstClr val="white"/>
                </a:solidFill>
              </a:rPr>
              <a:t>Slide </a:t>
            </a:r>
            <a:fld id="{7F5CE407-6216-4202-80E4-A30DC2F709B2}" type="slidenum">
              <a:rPr lang="en-US" sz="825">
                <a:solidFill>
                  <a:prstClr val="white"/>
                </a:solidFill>
              </a:rPr>
              <a:pPr/>
              <a:t>27</a:t>
            </a:fld>
            <a:endParaRPr lang="en-US" sz="825" dirty="0">
              <a:solidFill>
                <a:prstClr val="white"/>
              </a:solidFill>
            </a:endParaRPr>
          </a:p>
        </p:txBody>
      </p:sp>
    </p:spTree>
    <p:extLst>
      <p:ext uri="{BB962C8B-B14F-4D97-AF65-F5344CB8AC3E}">
        <p14:creationId xmlns:p14="http://schemas.microsoft.com/office/powerpoint/2010/main" val="3259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38"/>
            <a:ext cx="9144000" cy="1182413"/>
          </a:xfrm>
        </p:spPr>
        <p:txBody>
          <a:bodyPr/>
          <a:lstStyle/>
          <a:p>
            <a:r>
              <a:rPr lang="en-US" sz="3600" dirty="0"/>
              <a:t>TOP 10 CREDIT ACCRUAL </a:t>
            </a:r>
            <a:br>
              <a:rPr lang="en-US" sz="3600" dirty="0"/>
            </a:br>
            <a:r>
              <a:rPr lang="en-US" sz="3600" dirty="0"/>
              <a:t>&amp; RECOVERY STRATEGIES</a:t>
            </a:r>
          </a:p>
        </p:txBody>
      </p:sp>
      <p:sp>
        <p:nvSpPr>
          <p:cNvPr id="3" name="Content Placeholder 2"/>
          <p:cNvSpPr>
            <a:spLocks noGrp="1"/>
          </p:cNvSpPr>
          <p:nvPr>
            <p:ph idx="1"/>
          </p:nvPr>
        </p:nvSpPr>
        <p:spPr>
          <a:xfrm>
            <a:off x="367555" y="1200151"/>
            <a:ext cx="8444753" cy="3526490"/>
          </a:xfrm>
        </p:spPr>
        <p:txBody>
          <a:bodyPr>
            <a:normAutofit fontScale="92500" lnSpcReduction="20000"/>
          </a:bodyPr>
          <a:lstStyle/>
          <a:p>
            <a:r>
              <a:rPr lang="en-US" dirty="0"/>
              <a:t>#4		Grades &amp; Credits Review</a:t>
            </a:r>
          </a:p>
          <a:p>
            <a:r>
              <a:rPr lang="en-US" dirty="0"/>
              <a:t>#3		Regular Staff Meetings</a:t>
            </a:r>
          </a:p>
          <a:p>
            <a:r>
              <a:rPr lang="en-US" dirty="0"/>
              <a:t>#2		Credits Earned Report</a:t>
            </a:r>
          </a:p>
          <a:p>
            <a:r>
              <a:rPr lang="en-US" dirty="0"/>
              <a:t>And </a:t>
            </a:r>
            <a:r>
              <a:rPr lang="mr-IN" dirty="0"/>
              <a:t>…</a:t>
            </a:r>
            <a:r>
              <a:rPr lang="en-US" b="1" dirty="0"/>
              <a:t>THE NUMBER 1 STRATEGY:</a:t>
            </a:r>
          </a:p>
          <a:p>
            <a:endParaRPr lang="en-US" dirty="0"/>
          </a:p>
          <a:p>
            <a:pPr marL="261938" lvl="1" indent="0">
              <a:buNone/>
            </a:pPr>
            <a:r>
              <a:rPr lang="en-US" dirty="0"/>
              <a:t>	</a:t>
            </a:r>
            <a:r>
              <a:rPr lang="en-US" b="1" dirty="0"/>
              <a:t>HOUSE BILL 5 </a:t>
            </a:r>
            <a:r>
              <a:rPr lang="mr-IN" b="1" dirty="0"/>
              <a:t>–</a:t>
            </a:r>
            <a:r>
              <a:rPr lang="en-US" b="1" dirty="0"/>
              <a:t> Foundation High School Program</a:t>
            </a:r>
          </a:p>
          <a:p>
            <a:pPr marL="261938" lvl="1" indent="0">
              <a:buNone/>
            </a:pPr>
            <a:r>
              <a:rPr lang="en-US" sz="2000" dirty="0"/>
              <a:t>(consider going for recommendations and endorsements, not just lower level plan)</a:t>
            </a:r>
          </a:p>
        </p:txBody>
      </p:sp>
      <p:sp>
        <p:nvSpPr>
          <p:cNvPr id="4" name="Slide Number Placeholder 3"/>
          <p:cNvSpPr>
            <a:spLocks noGrp="1"/>
          </p:cNvSpPr>
          <p:nvPr>
            <p:ph type="sldNum" sz="quarter" idx="4"/>
          </p:nvPr>
        </p:nvSpPr>
        <p:spPr/>
        <p:txBody>
          <a:bodyPr/>
          <a:lstStyle/>
          <a:p>
            <a:r>
              <a:rPr lang="en-US" sz="825">
                <a:solidFill>
                  <a:prstClr val="white"/>
                </a:solidFill>
              </a:rPr>
              <a:t>Slide </a:t>
            </a:r>
            <a:fld id="{7F5CE407-6216-4202-80E4-A30DC2F709B2}" type="slidenum">
              <a:rPr lang="en-US" sz="825">
                <a:solidFill>
                  <a:prstClr val="white"/>
                </a:solidFill>
              </a:rPr>
              <a:pPr/>
              <a:t>28</a:t>
            </a:fld>
            <a:endParaRPr lang="en-US" sz="825" dirty="0">
              <a:solidFill>
                <a:prstClr val="white"/>
              </a:solidFill>
            </a:endParaRPr>
          </a:p>
        </p:txBody>
      </p:sp>
    </p:spTree>
    <p:extLst>
      <p:ext uri="{BB962C8B-B14F-4D97-AF65-F5344CB8AC3E}">
        <p14:creationId xmlns:p14="http://schemas.microsoft.com/office/powerpoint/2010/main" val="8195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anim calcmode="lin" valueType="num">
                                      <p:cBhvr>
                                        <p:cTn id="4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2000"/>
                                        <p:tgtEl>
                                          <p:spTgt spid="3">
                                            <p:txEl>
                                              <p:pRg st="6" end="6"/>
                                            </p:txEl>
                                          </p:spTgt>
                                        </p:tgtEl>
                                      </p:cBhvr>
                                    </p:animEffect>
                                    <p:anim calcmode="lin" valueType="num">
                                      <p:cBhvr>
                                        <p:cTn id="47"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737"/>
            <a:ext cx="8042276" cy="1182414"/>
          </a:xfrm>
        </p:spPr>
        <p:txBody>
          <a:bodyPr/>
          <a:lstStyle/>
          <a:p>
            <a:r>
              <a:rPr lang="en-US" sz="3600" dirty="0"/>
              <a:t>Case Management Creates a Coordinated Approach</a:t>
            </a:r>
          </a:p>
        </p:txBody>
      </p:sp>
      <p:sp>
        <p:nvSpPr>
          <p:cNvPr id="3" name="Content Placeholder 2"/>
          <p:cNvSpPr>
            <a:spLocks noGrp="1"/>
          </p:cNvSpPr>
          <p:nvPr>
            <p:ph idx="1"/>
          </p:nvPr>
        </p:nvSpPr>
        <p:spPr/>
        <p:txBody>
          <a:bodyPr>
            <a:normAutofit fontScale="77500" lnSpcReduction="20000"/>
          </a:bodyPr>
          <a:lstStyle/>
          <a:p>
            <a:r>
              <a:rPr lang="en-US" b="1" dirty="0"/>
              <a:t>Keep the needs of the youth central to the decision-making process!</a:t>
            </a:r>
          </a:p>
          <a:p>
            <a:r>
              <a:rPr lang="en-US" dirty="0"/>
              <a:t>Develop relationships with staff from dropout prevention programs, housing programs, youth shelters, law enforcement, and community agencies</a:t>
            </a:r>
            <a:endParaRPr lang="en-US" b="1" dirty="0"/>
          </a:p>
          <a:p>
            <a:r>
              <a:rPr lang="en-US" dirty="0"/>
              <a:t>Create a task force that includes representatives from a wide variety of organizations</a:t>
            </a:r>
          </a:p>
          <a:p>
            <a:pPr lvl="1"/>
            <a:r>
              <a:rPr lang="en-US" dirty="0"/>
              <a:t>LEA, Social Services, child welfare, juvenile justice, law enforcement, youth shelters, local continuum of care</a:t>
            </a:r>
          </a:p>
          <a:p>
            <a:pPr lvl="1"/>
            <a:r>
              <a:rPr lang="en-US" dirty="0"/>
              <a:t>Involve youth in awareness trainings and task forces so they can share their experiences</a:t>
            </a:r>
          </a:p>
          <a:p>
            <a:endParaRPr lang="en-US" dirty="0"/>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29</a:t>
            </a:fld>
            <a:endParaRPr lang="en-US" sz="1100" dirty="0">
              <a:solidFill>
                <a:prstClr val="white"/>
              </a:solidFill>
            </a:endParaRPr>
          </a:p>
        </p:txBody>
      </p:sp>
    </p:spTree>
    <p:extLst>
      <p:ext uri="{BB962C8B-B14F-4D97-AF65-F5344CB8AC3E}">
        <p14:creationId xmlns:p14="http://schemas.microsoft.com/office/powerpoint/2010/main" val="28802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8978" y="974550"/>
            <a:ext cx="6147392" cy="666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406" y="-247650"/>
            <a:ext cx="6653189" cy="857250"/>
          </a:xfrm>
        </p:spPr>
        <p:txBody>
          <a:bodyPr>
            <a:noAutofit/>
          </a:bodyPr>
          <a:lstStyle/>
          <a:p>
            <a:pPr algn="ctr"/>
            <a:br>
              <a:rPr lang="en-US" sz="2850" b="1" dirty="0">
                <a:solidFill>
                  <a:schemeClr val="accent1"/>
                </a:solidFill>
              </a:rPr>
            </a:br>
            <a:br>
              <a:rPr lang="en-US" sz="2850" b="1" dirty="0">
                <a:solidFill>
                  <a:srgbClr val="7030A0"/>
                </a:solidFill>
              </a:rPr>
            </a:br>
            <a:r>
              <a:rPr lang="en-US" sz="2850" dirty="0">
                <a:solidFill>
                  <a:srgbClr val="7030A0"/>
                </a:solidFill>
              </a:rPr>
              <a:t>New Youth Experience Homelessness for the First Time Every Day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968" b="17033"/>
          <a:stretch/>
        </p:blipFill>
        <p:spPr>
          <a:xfrm>
            <a:off x="1143000" y="1047750"/>
            <a:ext cx="6858000" cy="3069236"/>
          </a:xfrm>
          <a:prstGeom prst="rect">
            <a:avLst/>
          </a:prstGeom>
        </p:spPr>
      </p:pic>
      <p:sp>
        <p:nvSpPr>
          <p:cNvPr id="4" name="Rectangle 3"/>
          <p:cNvSpPr/>
          <p:nvPr/>
        </p:nvSpPr>
        <p:spPr>
          <a:xfrm>
            <a:off x="1684564" y="4400550"/>
            <a:ext cx="5706836" cy="646331"/>
          </a:xfrm>
          <a:prstGeom prst="rect">
            <a:avLst/>
          </a:prstGeom>
        </p:spPr>
        <p:txBody>
          <a:bodyPr wrap="square">
            <a:spAutoFit/>
          </a:bodyPr>
          <a:lstStyle/>
          <a:p>
            <a:r>
              <a:rPr lang="en-US" b="1" dirty="0">
                <a:solidFill>
                  <a:srgbClr val="7030A0"/>
                </a:solidFill>
              </a:rPr>
              <a:t>“Missed Opportunities: Youth Homelessness in America,” Chapin Hall, University of Chicago, Voices of Youth Count</a:t>
            </a:r>
          </a:p>
        </p:txBody>
      </p:sp>
    </p:spTree>
    <p:extLst>
      <p:ext uri="{BB962C8B-B14F-4D97-AF65-F5344CB8AC3E}">
        <p14:creationId xmlns:p14="http://schemas.microsoft.com/office/powerpoint/2010/main" val="3436981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1"/>
            <a:ext cx="9091297" cy="1002717"/>
          </a:xfrm>
        </p:spPr>
        <p:txBody>
          <a:bodyPr/>
          <a:lstStyle/>
          <a:p>
            <a:r>
              <a:rPr lang="en-US" sz="3600" dirty="0"/>
              <a:t>Case Management Addresses Needs</a:t>
            </a:r>
          </a:p>
        </p:txBody>
      </p:sp>
      <p:sp>
        <p:nvSpPr>
          <p:cNvPr id="3" name="Content Placeholder 2"/>
          <p:cNvSpPr>
            <a:spLocks noGrp="1"/>
          </p:cNvSpPr>
          <p:nvPr>
            <p:ph idx="1"/>
          </p:nvPr>
        </p:nvSpPr>
        <p:spPr/>
        <p:txBody>
          <a:bodyPr>
            <a:normAutofit fontScale="77500" lnSpcReduction="20000"/>
          </a:bodyPr>
          <a:lstStyle/>
          <a:p>
            <a:r>
              <a:rPr lang="en-US" dirty="0"/>
              <a:t>Identify needs and provide supports, access to supports, referral for supports:</a:t>
            </a:r>
          </a:p>
          <a:p>
            <a:r>
              <a:rPr lang="en-US" dirty="0"/>
              <a:t>Provide access to school shower and laundry facilities</a:t>
            </a:r>
          </a:p>
          <a:p>
            <a:r>
              <a:rPr lang="en-US" dirty="0"/>
              <a:t>Provide students with a secure place to store personal belongings</a:t>
            </a:r>
          </a:p>
          <a:p>
            <a:r>
              <a:rPr lang="en-US" dirty="0"/>
              <a:t>Provide flexibility with school assignments, including deadlines and needed supplies</a:t>
            </a:r>
          </a:p>
          <a:p>
            <a:r>
              <a:rPr lang="en-US" dirty="0"/>
              <a:t>Help students obtain needed supplies</a:t>
            </a:r>
          </a:p>
          <a:p>
            <a:r>
              <a:rPr lang="en-US" dirty="0"/>
              <a:t>Implement policies to assist with accumulating credits for graduation</a:t>
            </a:r>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30</a:t>
            </a:fld>
            <a:endParaRPr lang="en-US" sz="1100" dirty="0">
              <a:solidFill>
                <a:prstClr val="white"/>
              </a:solidFill>
            </a:endParaRPr>
          </a:p>
        </p:txBody>
      </p:sp>
    </p:spTree>
    <p:extLst>
      <p:ext uri="{BB962C8B-B14F-4D97-AF65-F5344CB8AC3E}">
        <p14:creationId xmlns:p14="http://schemas.microsoft.com/office/powerpoint/2010/main" val="3820442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38"/>
            <a:ext cx="9144000" cy="1002717"/>
          </a:xfrm>
        </p:spPr>
        <p:txBody>
          <a:bodyPr/>
          <a:lstStyle/>
          <a:p>
            <a:r>
              <a:rPr lang="en-US" sz="3600" dirty="0"/>
              <a:t>Case Management Addresses Needs</a:t>
            </a:r>
          </a:p>
        </p:txBody>
      </p:sp>
      <p:sp>
        <p:nvSpPr>
          <p:cNvPr id="3" name="Content Placeholder 2"/>
          <p:cNvSpPr>
            <a:spLocks noGrp="1"/>
          </p:cNvSpPr>
          <p:nvPr>
            <p:ph idx="1"/>
          </p:nvPr>
        </p:nvSpPr>
        <p:spPr>
          <a:xfrm>
            <a:off x="549275" y="1200152"/>
            <a:ext cx="8042276" cy="3531869"/>
          </a:xfrm>
        </p:spPr>
        <p:txBody>
          <a:bodyPr>
            <a:normAutofit fontScale="85000" lnSpcReduction="20000"/>
          </a:bodyPr>
          <a:lstStyle/>
          <a:p>
            <a:r>
              <a:rPr lang="en-US" dirty="0"/>
              <a:t>Become familiar with State laws related to the reporting of suspected abuse or neglect</a:t>
            </a:r>
          </a:p>
          <a:p>
            <a:r>
              <a:rPr lang="en-US" dirty="0"/>
              <a:t>Become familiar with State laws about minor medical consent</a:t>
            </a:r>
          </a:p>
          <a:p>
            <a:r>
              <a:rPr lang="en-US" dirty="0"/>
              <a:t>Reach out to local service  and housing providers and learn their criteria for eligibility</a:t>
            </a:r>
          </a:p>
          <a:p>
            <a:r>
              <a:rPr lang="en-US" dirty="0"/>
              <a:t>Consider alternative education programs that allow flexible school hours (TX VSN or other online program)</a:t>
            </a:r>
          </a:p>
          <a:p>
            <a:r>
              <a:rPr lang="en-US" dirty="0"/>
              <a:t>Notify school nutrition services and develop other sources of food for evenings</a:t>
            </a:r>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31</a:t>
            </a:fld>
            <a:endParaRPr lang="en-US" sz="1100" dirty="0">
              <a:solidFill>
                <a:prstClr val="white"/>
              </a:solidFill>
            </a:endParaRPr>
          </a:p>
        </p:txBody>
      </p:sp>
    </p:spTree>
    <p:extLst>
      <p:ext uri="{BB962C8B-B14F-4D97-AF65-F5344CB8AC3E}">
        <p14:creationId xmlns:p14="http://schemas.microsoft.com/office/powerpoint/2010/main" val="1215505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Tools for Credit Recovery</a:t>
            </a:r>
          </a:p>
        </p:txBody>
      </p:sp>
      <p:sp>
        <p:nvSpPr>
          <p:cNvPr id="3" name="Content Placeholder 2"/>
          <p:cNvSpPr>
            <a:spLocks noGrp="1"/>
          </p:cNvSpPr>
          <p:nvPr>
            <p:ph idx="1"/>
          </p:nvPr>
        </p:nvSpPr>
        <p:spPr>
          <a:xfrm>
            <a:off x="549277" y="1200151"/>
            <a:ext cx="8263031" cy="3533214"/>
          </a:xfrm>
        </p:spPr>
        <p:txBody>
          <a:bodyPr>
            <a:normAutofit fontScale="70000" lnSpcReduction="20000"/>
          </a:bodyPr>
          <a:lstStyle/>
          <a:p>
            <a:r>
              <a:rPr lang="en-US" dirty="0"/>
              <a:t>TEA Foundation High School Program </a:t>
            </a:r>
            <a:r>
              <a:rPr lang="en-US" sz="2200" dirty="0"/>
              <a:t>(</a:t>
            </a:r>
            <a:r>
              <a:rPr lang="en-US" sz="2200" dirty="0">
                <a:hlinkClick r:id="rId2"/>
              </a:rPr>
              <a:t>https://tea.texas.gov/communications/brochures.aspx)</a:t>
            </a:r>
            <a:endParaRPr lang="en-US" sz="2200" dirty="0"/>
          </a:p>
          <a:p>
            <a:r>
              <a:rPr lang="en-US" dirty="0" err="1"/>
              <a:t>Edgenuity</a:t>
            </a:r>
            <a:r>
              <a:rPr lang="en-US" dirty="0"/>
              <a:t> </a:t>
            </a:r>
            <a:r>
              <a:rPr lang="en-US" sz="2000" dirty="0"/>
              <a:t>(</a:t>
            </a:r>
            <a:r>
              <a:rPr lang="en-US" sz="2000" dirty="0">
                <a:hlinkClick r:id="rId3"/>
              </a:rPr>
              <a:t>https://www.edgenuity.com/)</a:t>
            </a:r>
            <a:endParaRPr lang="en-US" sz="2000" dirty="0"/>
          </a:p>
          <a:p>
            <a:r>
              <a:rPr lang="en-US" sz="2000" dirty="0" err="1"/>
              <a:t>SchoolHouse</a:t>
            </a:r>
            <a:r>
              <a:rPr lang="en-US" sz="2000" dirty="0"/>
              <a:t> Connection (</a:t>
            </a:r>
            <a:r>
              <a:rPr lang="en-US" sz="2000" dirty="0">
                <a:hlinkClick r:id="rId4"/>
              </a:rPr>
              <a:t>https://www.schoolhouseconnection.org/what-it-takes-to-graduate-credit-accrual-and-recovery-for-students-experiencing-homelessness/)</a:t>
            </a:r>
            <a:endParaRPr lang="en-US" sz="2000" dirty="0"/>
          </a:p>
          <a:p>
            <a:r>
              <a:rPr lang="en-US" dirty="0"/>
              <a:t>Pathways to Prosperity </a:t>
            </a:r>
            <a:r>
              <a:rPr lang="en-US" sz="2000" dirty="0"/>
              <a:t>(</a:t>
            </a:r>
            <a:r>
              <a:rPr lang="en-US" sz="2000" dirty="0">
                <a:hlinkClick r:id="rId5"/>
              </a:rPr>
              <a:t>http://www.jff.org/initiatives/pathways-prosperity-network)</a:t>
            </a:r>
            <a:endParaRPr lang="en-US" sz="2000" dirty="0"/>
          </a:p>
          <a:p>
            <a:r>
              <a:rPr lang="en-US" dirty="0"/>
              <a:t>National Center for Homeless Education </a:t>
            </a:r>
            <a:r>
              <a:rPr lang="en-US" sz="2000" dirty="0"/>
              <a:t>(</a:t>
            </a:r>
            <a:r>
              <a:rPr lang="en-US" sz="2000" dirty="0">
                <a:hlinkClick r:id="rId6"/>
              </a:rPr>
              <a:t>https://nche.ed.gov/ibt/credit.php)</a:t>
            </a:r>
            <a:endParaRPr lang="en-US" sz="2000" dirty="0"/>
          </a:p>
          <a:p>
            <a:pPr marL="619125" lvl="2" indent="0">
              <a:buNone/>
            </a:pPr>
            <a:endParaRPr lang="en-US" sz="1600" dirty="0"/>
          </a:p>
          <a:p>
            <a:pPr marL="336550" lvl="1" indent="0">
              <a:buNone/>
            </a:pPr>
            <a:r>
              <a:rPr lang="en-US" sz="2600" dirty="0"/>
              <a:t>Other useful strategies:</a:t>
            </a:r>
          </a:p>
          <a:p>
            <a:pPr lvl="1"/>
            <a:r>
              <a:rPr lang="en-US" sz="1800" dirty="0"/>
              <a:t>Chunking credits</a:t>
            </a:r>
          </a:p>
          <a:p>
            <a:pPr lvl="1"/>
            <a:r>
              <a:rPr lang="en-US" sz="1800" dirty="0"/>
              <a:t>Mastery-based learning</a:t>
            </a:r>
          </a:p>
          <a:p>
            <a:endParaRPr lang="en-US" sz="2000" dirty="0"/>
          </a:p>
          <a:p>
            <a:endParaRPr lang="en-US" dirty="0"/>
          </a:p>
        </p:txBody>
      </p:sp>
      <p:sp>
        <p:nvSpPr>
          <p:cNvPr id="4" name="Slide Number Placeholder 3"/>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32</a:t>
            </a:fld>
            <a:endParaRPr lang="en-US" sz="1100" dirty="0">
              <a:solidFill>
                <a:prstClr val="white"/>
              </a:solidFill>
            </a:endParaRPr>
          </a:p>
        </p:txBody>
      </p:sp>
    </p:spTree>
    <p:extLst>
      <p:ext uri="{BB962C8B-B14F-4D97-AF65-F5344CB8AC3E}">
        <p14:creationId xmlns:p14="http://schemas.microsoft.com/office/powerpoint/2010/main" val="72909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Straight Connector 9"/>
          <p:cNvCxnSpPr/>
          <p:nvPr/>
        </p:nvCxnSpPr>
        <p:spPr>
          <a:xfrm>
            <a:off x="1143000" y="624701"/>
            <a:ext cx="6858000" cy="0"/>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5" name="Rectangle 2"/>
          <p:cNvSpPr txBox="1">
            <a:spLocks noChangeArrowheads="1"/>
          </p:cNvSpPr>
          <p:nvPr/>
        </p:nvSpPr>
        <p:spPr>
          <a:xfrm>
            <a:off x="4314268" y="122778"/>
            <a:ext cx="3555467" cy="432764"/>
          </a:xfrm>
          <a:prstGeom prst="rect">
            <a:avLst/>
          </a:prstGeom>
        </p:spPr>
        <p:txBody>
          <a:bodyPr vert="horz" lIns="68580" tIns="34290" rIns="68580" bIns="3429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r"/>
            <a:r>
              <a:rPr lang="en-US" sz="3000" b="1" dirty="0">
                <a:latin typeface="Arial"/>
                <a:ea typeface="MS PGothic" charset="0"/>
                <a:cs typeface="Arial"/>
              </a:rPr>
              <a:t>Texas Scholarship</a:t>
            </a:r>
          </a:p>
        </p:txBody>
      </p:sp>
      <p:sp>
        <p:nvSpPr>
          <p:cNvPr id="24" name="Rectangle 2"/>
          <p:cNvSpPr>
            <a:spLocks noGrp="1" noChangeArrowheads="1"/>
          </p:cNvSpPr>
          <p:nvPr>
            <p:ph type="title"/>
          </p:nvPr>
        </p:nvSpPr>
        <p:spPr>
          <a:xfrm>
            <a:off x="1383868" y="3357870"/>
            <a:ext cx="2456735" cy="825328"/>
          </a:xfrm>
        </p:spPr>
        <p:txBody>
          <a:bodyPr/>
          <a:lstStyle/>
          <a:p>
            <a:pPr algn="r" eaLnBrk="1" hangingPunct="1">
              <a:defRPr/>
            </a:pPr>
            <a:r>
              <a:rPr lang="en-US" sz="1800" b="1" dirty="0">
                <a:latin typeface="Arial"/>
                <a:cs typeface="Arial"/>
              </a:rPr>
              <a:t>Barbara Wand James</a:t>
            </a:r>
            <a:br>
              <a:rPr lang="en-US" sz="1800" b="1" dirty="0">
                <a:latin typeface="Arial"/>
                <a:cs typeface="Arial"/>
              </a:rPr>
            </a:br>
            <a:r>
              <a:rPr lang="en-US" sz="1800" b="1" dirty="0">
                <a:latin typeface="Arial"/>
                <a:cs typeface="Arial"/>
              </a:rPr>
              <a:t>Homeless Student</a:t>
            </a:r>
            <a:br>
              <a:rPr lang="en-US" sz="1800" b="1" dirty="0">
                <a:latin typeface="Arial"/>
                <a:cs typeface="Arial"/>
              </a:rPr>
            </a:br>
            <a:r>
              <a:rPr lang="en-US" sz="1800" b="1" dirty="0">
                <a:latin typeface="Arial"/>
                <a:cs typeface="Arial"/>
              </a:rPr>
              <a:t>Support Scholarship</a:t>
            </a:r>
          </a:p>
        </p:txBody>
      </p:sp>
      <p:sp>
        <p:nvSpPr>
          <p:cNvPr id="18" name="TextBox 2"/>
          <p:cNvSpPr txBox="1">
            <a:spLocks noChangeArrowheads="1"/>
          </p:cNvSpPr>
          <p:nvPr/>
        </p:nvSpPr>
        <p:spPr bwMode="auto">
          <a:xfrm rot="19036904">
            <a:off x="3474378" y="3274227"/>
            <a:ext cx="11346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r>
              <a:rPr lang="en-US" sz="1200" dirty="0">
                <a:solidFill>
                  <a:schemeClr val="bg1"/>
                </a:solidFill>
                <a:latin typeface="Arial Black" charset="0"/>
              </a:rPr>
              <a:t>2014 - 215</a:t>
            </a:r>
            <a:endParaRPr lang="en-US" sz="1200" dirty="0">
              <a:solidFill>
                <a:schemeClr val="bg1"/>
              </a:solidFill>
            </a:endParaRPr>
          </a:p>
        </p:txBody>
      </p:sp>
      <p:sp>
        <p:nvSpPr>
          <p:cNvPr id="11" name="Rectangle 2"/>
          <p:cNvSpPr txBox="1">
            <a:spLocks noChangeArrowheads="1"/>
          </p:cNvSpPr>
          <p:nvPr/>
        </p:nvSpPr>
        <p:spPr>
          <a:xfrm>
            <a:off x="1143000" y="4351502"/>
            <a:ext cx="6858000" cy="447585"/>
          </a:xfrm>
          <a:prstGeom prst="rect">
            <a:avLst/>
          </a:prstGeom>
        </p:spPr>
        <p:txBody>
          <a:bodyPr vert="horz" lIns="68580" tIns="34290" rIns="68580" bIns="3429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1500" b="1" dirty="0">
                <a:solidFill>
                  <a:schemeClr val="tx1"/>
                </a:solidFill>
                <a:latin typeface="Arial"/>
                <a:cs typeface="Arial"/>
              </a:rPr>
              <a:t>For more information and to donate, visit:</a:t>
            </a:r>
          </a:p>
          <a:p>
            <a:pPr>
              <a:defRPr/>
            </a:pPr>
            <a:r>
              <a:rPr lang="en-US" sz="1200" b="1" dirty="0">
                <a:solidFill>
                  <a:schemeClr val="tx1"/>
                </a:solidFill>
                <a:latin typeface="Arial"/>
                <a:cs typeface="Arial"/>
                <a:hlinkClick r:id="rId3"/>
              </a:rPr>
              <a:t>http://www.theotx.org/barbara-wand-james</a:t>
            </a:r>
            <a:r>
              <a:rPr lang="en-US" sz="1200" b="1">
                <a:solidFill>
                  <a:schemeClr val="tx1"/>
                </a:solidFill>
                <a:latin typeface="Arial"/>
                <a:cs typeface="Arial"/>
                <a:hlinkClick r:id="rId3"/>
              </a:rPr>
              <a:t>-homeless-student-support-scholarship/</a:t>
            </a:r>
            <a:endParaRPr lang="en-US" sz="1200" b="1" dirty="0">
              <a:solidFill>
                <a:schemeClr val="tx1"/>
              </a:solidFill>
              <a:latin typeface="Arial"/>
              <a:cs typeface="Arial"/>
            </a:endParaRPr>
          </a:p>
        </p:txBody>
      </p:sp>
      <p:sp>
        <p:nvSpPr>
          <p:cNvPr id="4" name="Content Placeholder 3"/>
          <p:cNvSpPr>
            <a:spLocks noGrp="1"/>
          </p:cNvSpPr>
          <p:nvPr>
            <p:ph idx="1"/>
          </p:nvPr>
        </p:nvSpPr>
        <p:spPr>
          <a:xfrm>
            <a:off x="3748794" y="678674"/>
            <a:ext cx="4109992" cy="3574281"/>
          </a:xfrm>
        </p:spPr>
        <p:txBody>
          <a:bodyPr>
            <a:noAutofit/>
          </a:bodyPr>
          <a:lstStyle/>
          <a:p>
            <a:pPr marL="0" indent="0">
              <a:spcBef>
                <a:spcPts val="0"/>
              </a:spcBef>
              <a:spcAft>
                <a:spcPts val="1350"/>
              </a:spcAft>
              <a:buNone/>
            </a:pPr>
            <a:r>
              <a:rPr lang="en-US" sz="1500" dirty="0">
                <a:latin typeface="Arial"/>
                <a:cs typeface="Arial"/>
              </a:rPr>
              <a:t>The scholarship was established in honor of Ms. James’ 24 years of service as Director of The Texas Homeless Education Office.</a:t>
            </a:r>
          </a:p>
          <a:p>
            <a:pPr marL="0" indent="0">
              <a:spcBef>
                <a:spcPts val="0"/>
              </a:spcBef>
              <a:spcAft>
                <a:spcPts val="450"/>
              </a:spcAft>
              <a:buClr>
                <a:schemeClr val="accent1"/>
              </a:buClr>
              <a:buSzPct val="90000"/>
              <a:buNone/>
            </a:pPr>
            <a:r>
              <a:rPr lang="en-US" sz="1500" b="1" dirty="0">
                <a:latin typeface="Arial"/>
                <a:cs typeface="Arial"/>
              </a:rPr>
              <a:t>The scholarship is open to Texas students who:</a:t>
            </a:r>
          </a:p>
          <a:p>
            <a:pPr marL="639366" lvl="2" indent="-175022">
              <a:lnSpc>
                <a:spcPct val="120000"/>
              </a:lnSpc>
              <a:spcBef>
                <a:spcPts val="0"/>
              </a:spcBef>
              <a:spcAft>
                <a:spcPts val="450"/>
              </a:spcAft>
              <a:buClr>
                <a:schemeClr val="accent1"/>
              </a:buClr>
              <a:buSzPct val="90000"/>
              <a:buFont typeface="Arial"/>
              <a:buChar char="•"/>
            </a:pPr>
            <a:r>
              <a:rPr lang="en-US" sz="1600" dirty="0">
                <a:latin typeface="Arial"/>
                <a:cs typeface="Arial"/>
              </a:rPr>
              <a:t>are homeless or formerly homeless, </a:t>
            </a:r>
          </a:p>
          <a:p>
            <a:pPr marL="639366" lvl="2" indent="-175022">
              <a:lnSpc>
                <a:spcPct val="120000"/>
              </a:lnSpc>
              <a:spcBef>
                <a:spcPts val="0"/>
              </a:spcBef>
              <a:spcAft>
                <a:spcPts val="450"/>
              </a:spcAft>
              <a:buClr>
                <a:schemeClr val="accent1"/>
              </a:buClr>
              <a:buSzPct val="90000"/>
              <a:buFont typeface="Arial"/>
              <a:buChar char="•"/>
            </a:pPr>
            <a:r>
              <a:rPr lang="en-US" sz="1600" dirty="0">
                <a:latin typeface="Arial"/>
                <a:cs typeface="Arial"/>
              </a:rPr>
              <a:t>have been accepted into a postsecondary program,</a:t>
            </a:r>
          </a:p>
          <a:p>
            <a:pPr marL="639366" lvl="2" indent="-175022">
              <a:lnSpc>
                <a:spcPct val="120000"/>
              </a:lnSpc>
              <a:spcBef>
                <a:spcPts val="0"/>
              </a:spcBef>
              <a:spcAft>
                <a:spcPts val="450"/>
              </a:spcAft>
              <a:buClr>
                <a:schemeClr val="accent1"/>
              </a:buClr>
              <a:buSzPct val="90000"/>
              <a:buFont typeface="Arial"/>
              <a:buChar char="•"/>
            </a:pPr>
            <a:r>
              <a:rPr lang="en-US" sz="1600" dirty="0">
                <a:latin typeface="Arial"/>
                <a:cs typeface="Arial"/>
              </a:rPr>
              <a:t>are outstanding students, and</a:t>
            </a:r>
          </a:p>
          <a:p>
            <a:pPr marL="639366" lvl="2" indent="-175022">
              <a:lnSpc>
                <a:spcPct val="120000"/>
              </a:lnSpc>
              <a:spcBef>
                <a:spcPts val="0"/>
              </a:spcBef>
              <a:spcAft>
                <a:spcPts val="450"/>
              </a:spcAft>
              <a:buClr>
                <a:schemeClr val="accent1"/>
              </a:buClr>
              <a:buSzPct val="90000"/>
              <a:buFont typeface="Arial"/>
              <a:buChar char="•"/>
            </a:pPr>
            <a:r>
              <a:rPr lang="en-US" sz="1600" dirty="0">
                <a:latin typeface="Arial"/>
                <a:cs typeface="Arial"/>
              </a:rPr>
              <a:t>demonstrate the resilience and strength needed to succeed in a higher education setting.</a:t>
            </a:r>
          </a:p>
        </p:txBody>
      </p:sp>
      <p:pic>
        <p:nvPicPr>
          <p:cNvPr id="2" name="Picture 1" descr="AGS02.jpg"/>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383868" y="718250"/>
            <a:ext cx="2007721" cy="2207860"/>
          </a:xfrm>
          <a:prstGeom prst="rect">
            <a:avLst/>
          </a:prstGeom>
        </p:spPr>
      </p:pic>
    </p:spTree>
    <p:extLst>
      <p:ext uri="{BB962C8B-B14F-4D97-AF65-F5344CB8AC3E}">
        <p14:creationId xmlns:p14="http://schemas.microsoft.com/office/powerpoint/2010/main" val="301907763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Contact Information</a:t>
            </a:r>
          </a:p>
        </p:txBody>
      </p:sp>
      <p:sp>
        <p:nvSpPr>
          <p:cNvPr id="2" name="Slide Number Placeholder 1"/>
          <p:cNvSpPr>
            <a:spLocks noGrp="1"/>
          </p:cNvSpPr>
          <p:nvPr>
            <p:ph type="sldNum" sz="quarter" idx="4"/>
          </p:nvPr>
        </p:nvSpPr>
        <p:spPr/>
        <p:txBody>
          <a:bodyPr/>
          <a:lstStyle/>
          <a:p>
            <a:r>
              <a:rPr lang="en-US" sz="1100">
                <a:solidFill>
                  <a:prstClr val="white"/>
                </a:solidFill>
              </a:rPr>
              <a:t>Slide </a:t>
            </a:r>
            <a:fld id="{7F5CE407-6216-4202-80E4-A30DC2F709B2}" type="slidenum">
              <a:rPr lang="en-US" sz="1100" smtClean="0">
                <a:solidFill>
                  <a:prstClr val="white"/>
                </a:solidFill>
              </a:rPr>
              <a:pPr/>
              <a:t>34</a:t>
            </a:fld>
            <a:endParaRPr lang="en-US" sz="1100" dirty="0">
              <a:solidFill>
                <a:prstClr val="white"/>
              </a:solidFill>
            </a:endParaRPr>
          </a:p>
        </p:txBody>
      </p:sp>
      <p:sp>
        <p:nvSpPr>
          <p:cNvPr id="5" name="TextBox 4"/>
          <p:cNvSpPr txBox="1"/>
          <p:nvPr/>
        </p:nvSpPr>
        <p:spPr>
          <a:xfrm>
            <a:off x="2174346" y="2343566"/>
            <a:ext cx="4792134" cy="2554545"/>
          </a:xfrm>
          <a:prstGeom prst="rect">
            <a:avLst/>
          </a:prstGeom>
          <a:noFill/>
        </p:spPr>
        <p:txBody>
          <a:bodyPr wrap="square" rtlCol="0">
            <a:spAutoFit/>
          </a:bodyPr>
          <a:lstStyle/>
          <a:p>
            <a:pPr algn="ctr" defTabSz="914400">
              <a:spcBef>
                <a:spcPts val="0"/>
              </a:spcBef>
            </a:pPr>
            <a:r>
              <a:rPr lang="en-US" sz="2000" dirty="0">
                <a:solidFill>
                  <a:prstClr val="black"/>
                </a:solidFill>
                <a:latin typeface="Arial"/>
                <a:ea typeface="ＭＳ Ｐゴシック" charset="0"/>
                <a:cs typeface="Arial"/>
              </a:rPr>
              <a:t>The Texas Homeless Education Office</a:t>
            </a:r>
          </a:p>
          <a:p>
            <a:pPr algn="ctr" defTabSz="914400">
              <a:spcBef>
                <a:spcPts val="0"/>
              </a:spcBef>
            </a:pPr>
            <a:r>
              <a:rPr lang="en-US" sz="2000" dirty="0">
                <a:solidFill>
                  <a:prstClr val="black"/>
                </a:solidFill>
                <a:latin typeface="Arial"/>
                <a:ea typeface="ＭＳ Ｐゴシック" charset="0"/>
                <a:cs typeface="Arial"/>
              </a:rPr>
              <a:t>The Charles A Dana Center</a:t>
            </a:r>
          </a:p>
          <a:p>
            <a:pPr algn="ctr" defTabSz="914400">
              <a:spcBef>
                <a:spcPts val="0"/>
              </a:spcBef>
            </a:pPr>
            <a:r>
              <a:rPr lang="en-US" sz="2000" dirty="0">
                <a:solidFill>
                  <a:prstClr val="black"/>
                </a:solidFill>
                <a:latin typeface="Arial"/>
                <a:ea typeface="ＭＳ Ｐゴシック" charset="0"/>
                <a:cs typeface="Arial"/>
              </a:rPr>
              <a:t>The University of Texas at Austin</a:t>
            </a:r>
          </a:p>
          <a:p>
            <a:pPr algn="ctr" defTabSz="914400">
              <a:spcBef>
                <a:spcPts val="0"/>
              </a:spcBef>
            </a:pPr>
            <a:r>
              <a:rPr lang="en-US" sz="2000" dirty="0">
                <a:solidFill>
                  <a:prstClr val="black"/>
                </a:solidFill>
                <a:latin typeface="Arial"/>
                <a:ea typeface="ＭＳ Ｐゴシック" charset="0"/>
                <a:cs typeface="Arial"/>
              </a:rPr>
              <a:t>3925 W </a:t>
            </a:r>
            <a:r>
              <a:rPr lang="en-US" sz="2000" dirty="0" err="1">
                <a:solidFill>
                  <a:prstClr val="black"/>
                </a:solidFill>
                <a:latin typeface="Arial"/>
                <a:ea typeface="ＭＳ Ｐゴシック" charset="0"/>
                <a:cs typeface="Arial"/>
              </a:rPr>
              <a:t>Braker</a:t>
            </a:r>
            <a:r>
              <a:rPr lang="en-US" sz="2000" dirty="0">
                <a:solidFill>
                  <a:prstClr val="black"/>
                </a:solidFill>
                <a:latin typeface="Arial"/>
                <a:ea typeface="ＭＳ Ｐゴシック" charset="0"/>
                <a:cs typeface="Arial"/>
              </a:rPr>
              <a:t> Ln, Suite 3.801</a:t>
            </a:r>
          </a:p>
          <a:p>
            <a:pPr algn="ctr" defTabSz="914400">
              <a:spcBef>
                <a:spcPts val="0"/>
              </a:spcBef>
              <a:spcAft>
                <a:spcPts val="0"/>
              </a:spcAft>
            </a:pPr>
            <a:r>
              <a:rPr lang="en-US" sz="2000" dirty="0">
                <a:solidFill>
                  <a:prstClr val="black"/>
                </a:solidFill>
                <a:latin typeface="Arial"/>
                <a:ea typeface="ＭＳ Ｐゴシック" charset="0"/>
                <a:cs typeface="Arial"/>
              </a:rPr>
              <a:t>Austin, Texas 78759</a:t>
            </a:r>
          </a:p>
          <a:p>
            <a:pPr algn="ctr" defTabSz="914400">
              <a:spcBef>
                <a:spcPts val="0"/>
              </a:spcBef>
              <a:spcAft>
                <a:spcPts val="0"/>
              </a:spcAft>
            </a:pPr>
            <a:r>
              <a:rPr lang="en-US" sz="2000" dirty="0">
                <a:solidFill>
                  <a:srgbClr val="000000"/>
                </a:solidFill>
                <a:latin typeface="Arial"/>
                <a:ea typeface="ＭＳ Ｐゴシック" charset="0"/>
                <a:cs typeface="Arial"/>
              </a:rPr>
              <a:t>800-446-3142 in Texas</a:t>
            </a:r>
          </a:p>
          <a:p>
            <a:pPr algn="ctr" defTabSz="914400">
              <a:spcBef>
                <a:spcPts val="0"/>
              </a:spcBef>
              <a:spcAft>
                <a:spcPts val="0"/>
              </a:spcAft>
            </a:pPr>
            <a:r>
              <a:rPr lang="en-US" sz="2000" dirty="0">
                <a:solidFill>
                  <a:srgbClr val="000000"/>
                </a:solidFill>
                <a:latin typeface="Arial"/>
                <a:ea typeface="ＭＳ Ｐゴシック" charset="0"/>
                <a:cs typeface="Arial"/>
              </a:rPr>
              <a:t>512-475-6898</a:t>
            </a:r>
          </a:p>
          <a:p>
            <a:pPr algn="ctr" defTabSz="914400">
              <a:spcBef>
                <a:spcPts val="0"/>
              </a:spcBef>
              <a:spcAft>
                <a:spcPts val="0"/>
              </a:spcAft>
            </a:pPr>
            <a:r>
              <a:rPr lang="en-US" sz="2000" dirty="0" err="1">
                <a:solidFill>
                  <a:srgbClr val="000000"/>
                </a:solidFill>
                <a:latin typeface="Arial"/>
                <a:ea typeface="ＭＳ Ｐゴシック" charset="0"/>
                <a:cs typeface="Arial"/>
              </a:rPr>
              <a:t>jeanne.stamp@austin.utexas.edu</a:t>
            </a:r>
            <a:endParaRPr lang="en-US" sz="2000" dirty="0">
              <a:solidFill>
                <a:srgbClr val="000000"/>
              </a:solidFill>
              <a:latin typeface="Arial"/>
              <a:ea typeface="ＭＳ Ｐゴシック" charset="0"/>
              <a:cs typeface="Arial"/>
            </a:endParaRPr>
          </a:p>
        </p:txBody>
      </p:sp>
      <p:sp>
        <p:nvSpPr>
          <p:cNvPr id="8" name="Content Placeholder 7">
            <a:extLst>
              <a:ext uri="{FF2B5EF4-FFF2-40B4-BE49-F238E27FC236}">
                <a16:creationId xmlns:a16="http://schemas.microsoft.com/office/drawing/2014/main" id="{68B25DC0-3EC5-794A-BFFB-CEA62339F764}"/>
              </a:ext>
            </a:extLst>
          </p:cNvPr>
          <p:cNvSpPr>
            <a:spLocks noGrp="1"/>
          </p:cNvSpPr>
          <p:nvPr>
            <p:ph sz="half" idx="1"/>
          </p:nvPr>
        </p:nvSpPr>
        <p:spPr>
          <a:xfrm>
            <a:off x="1920241" y="1474471"/>
            <a:ext cx="5532120" cy="1369454"/>
          </a:xfrm>
        </p:spPr>
        <p:txBody>
          <a:bodyPr>
            <a:normAutofit/>
          </a:bodyPr>
          <a:lstStyle/>
          <a:p>
            <a:pPr marL="0" indent="0">
              <a:buNone/>
            </a:pPr>
            <a:r>
              <a:rPr lang="en-US" dirty="0"/>
              <a:t>          </a:t>
            </a:r>
            <a:r>
              <a:rPr lang="en-US" b="1" dirty="0"/>
              <a:t>Jeanne Stamp, LCSW, LMFT, LCDC </a:t>
            </a:r>
          </a:p>
          <a:p>
            <a:pPr marL="0" indent="0">
              <a:buNone/>
            </a:pPr>
            <a:r>
              <a:rPr lang="en-US" b="1" dirty="0"/>
              <a:t>                               Director   </a:t>
            </a:r>
            <a:r>
              <a:rPr lang="en-US" dirty="0"/>
              <a:t>         </a:t>
            </a:r>
          </a:p>
        </p:txBody>
      </p:sp>
    </p:spTree>
    <p:extLst>
      <p:ext uri="{BB962C8B-B14F-4D97-AF65-F5344CB8AC3E}">
        <p14:creationId xmlns:p14="http://schemas.microsoft.com/office/powerpoint/2010/main" val="897528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6"/>
          <p:cNvSpPr txBox="1">
            <a:spLocks noGrp="1"/>
          </p:cNvSpPr>
          <p:nvPr>
            <p:ph type="title"/>
          </p:nvPr>
        </p:nvSpPr>
        <p:spPr>
          <a:xfrm>
            <a:off x="533400" y="361950"/>
            <a:ext cx="7436100" cy="1538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4000" dirty="0" err="1">
                <a:solidFill>
                  <a:srgbClr val="8A2F89"/>
                </a:solidFill>
              </a:rPr>
              <a:t>SchoolHouse</a:t>
            </a:r>
            <a:r>
              <a:rPr lang="en" sz="4000" dirty="0">
                <a:solidFill>
                  <a:srgbClr val="8A2F89"/>
                </a:solidFill>
              </a:rPr>
              <a:t> Connection Scholarship Program</a:t>
            </a:r>
            <a:endParaRPr sz="4000" dirty="0">
              <a:solidFill>
                <a:srgbClr val="8A2F89"/>
              </a:solidFill>
            </a:endParaRPr>
          </a:p>
        </p:txBody>
      </p:sp>
      <p:sp>
        <p:nvSpPr>
          <p:cNvPr id="461" name="Google Shape;461;p66"/>
          <p:cNvSpPr txBox="1">
            <a:spLocks noGrp="1"/>
          </p:cNvSpPr>
          <p:nvPr>
            <p:ph type="body" idx="1"/>
          </p:nvPr>
        </p:nvSpPr>
        <p:spPr>
          <a:xfrm>
            <a:off x="457200" y="1885950"/>
            <a:ext cx="7436100" cy="107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Deadline November 9, 2018</a:t>
            </a:r>
            <a:endParaRPr dirty="0"/>
          </a:p>
          <a:p>
            <a:pPr marL="457200" lvl="0" indent="-342900" algn="l" rtl="0">
              <a:spcBef>
                <a:spcPts val="0"/>
              </a:spcBef>
              <a:spcAft>
                <a:spcPts val="0"/>
              </a:spcAft>
              <a:buSzPts val="1800"/>
              <a:buChar char="●"/>
            </a:pPr>
            <a:r>
              <a:rPr lang="en" dirty="0"/>
              <a:t>Eligible students:</a:t>
            </a:r>
            <a:endParaRPr dirty="0"/>
          </a:p>
          <a:p>
            <a:pPr marL="914400" lvl="1" indent="-317500" algn="l" rtl="0">
              <a:spcBef>
                <a:spcPts val="0"/>
              </a:spcBef>
              <a:spcAft>
                <a:spcPts val="0"/>
              </a:spcAft>
              <a:buSzPts val="1400"/>
              <a:buChar char="○"/>
            </a:pPr>
            <a:r>
              <a:rPr lang="en" dirty="0"/>
              <a:t>Born on or after November 9, 1998</a:t>
            </a:r>
            <a:endParaRPr dirty="0"/>
          </a:p>
          <a:p>
            <a:pPr marL="914400" lvl="1" indent="-317500" algn="l" rtl="0">
              <a:spcBef>
                <a:spcPts val="0"/>
              </a:spcBef>
              <a:spcAft>
                <a:spcPts val="0"/>
              </a:spcAft>
              <a:buSzPts val="1400"/>
              <a:buChar char="○"/>
            </a:pPr>
            <a:r>
              <a:rPr lang="en" dirty="0"/>
              <a:t>Entering college for the first time during the 2019-2020 school year.</a:t>
            </a:r>
            <a:br>
              <a:rPr lang="en" dirty="0"/>
            </a:br>
            <a:endParaRPr dirty="0"/>
          </a:p>
        </p:txBody>
      </p:sp>
      <p:pic>
        <p:nvPicPr>
          <p:cNvPr id="463" name="Google Shape;463;p66"/>
          <p:cNvPicPr preferRelativeResize="0"/>
          <p:nvPr/>
        </p:nvPicPr>
        <p:blipFill>
          <a:blip r:embed="rId3">
            <a:alphaModFix/>
          </a:blip>
          <a:stretch>
            <a:fillRect/>
          </a:stretch>
        </p:blipFill>
        <p:spPr>
          <a:xfrm rot="1988909">
            <a:off x="6931646" y="1046823"/>
            <a:ext cx="1379292" cy="834745"/>
          </a:xfrm>
          <a:prstGeom prst="rect">
            <a:avLst/>
          </a:prstGeom>
          <a:noFill/>
          <a:ln>
            <a:noFill/>
          </a:ln>
        </p:spPr>
      </p:pic>
      <p:sp>
        <p:nvSpPr>
          <p:cNvPr id="466" name="Google Shape;466;p66"/>
          <p:cNvSpPr txBox="1">
            <a:spLocks noGrp="1"/>
          </p:cNvSpPr>
          <p:nvPr>
            <p:ph type="body" idx="1"/>
          </p:nvPr>
        </p:nvSpPr>
        <p:spPr>
          <a:xfrm>
            <a:off x="457200" y="4349750"/>
            <a:ext cx="7893825" cy="1071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600" i="1" dirty="0"/>
              <a:t>https://</a:t>
            </a:r>
            <a:r>
              <a:rPr lang="en" sz="1600" i="1" dirty="0" err="1"/>
              <a:t>www.schoolhouseconnection.org</a:t>
            </a:r>
            <a:r>
              <a:rPr lang="en" sz="1600" i="1" dirty="0"/>
              <a:t>/youth-leadership/scholarship-program/</a:t>
            </a:r>
            <a:endParaRPr sz="1600" i="1" dirty="0"/>
          </a:p>
        </p:txBody>
      </p:sp>
    </p:spTree>
    <p:extLst>
      <p:ext uri="{BB962C8B-B14F-4D97-AF65-F5344CB8AC3E}">
        <p14:creationId xmlns:p14="http://schemas.microsoft.com/office/powerpoint/2010/main" val="328706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0"/>
          <p:cNvSpPr txBox="1">
            <a:spLocks noGrp="1"/>
          </p:cNvSpPr>
          <p:nvPr>
            <p:ph type="title"/>
          </p:nvPr>
        </p:nvSpPr>
        <p:spPr>
          <a:xfrm>
            <a:off x="864675" y="514350"/>
            <a:ext cx="6321600" cy="63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Resources</a:t>
            </a:r>
            <a:endParaRPr dirty="0"/>
          </a:p>
        </p:txBody>
      </p:sp>
      <p:sp>
        <p:nvSpPr>
          <p:cNvPr id="497" name="Google Shape;497;p70"/>
          <p:cNvSpPr txBox="1">
            <a:spLocks noGrp="1"/>
          </p:cNvSpPr>
          <p:nvPr>
            <p:ph type="body" idx="1"/>
          </p:nvPr>
        </p:nvSpPr>
        <p:spPr>
          <a:xfrm>
            <a:off x="457200" y="1337775"/>
            <a:ext cx="3962400" cy="3367574"/>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dirty="0" err="1"/>
              <a:t>SchoolHouse</a:t>
            </a:r>
            <a:r>
              <a:rPr lang="en" dirty="0"/>
              <a:t> Connection: </a:t>
            </a:r>
            <a:r>
              <a:rPr lang="en" u="sng" dirty="0">
                <a:solidFill>
                  <a:schemeClr val="hlink"/>
                </a:solidFill>
                <a:hlinkClick r:id="rId3"/>
              </a:rPr>
              <a:t>http://www.schoolhouseconnection.org/</a:t>
            </a:r>
            <a:endParaRPr dirty="0"/>
          </a:p>
          <a:p>
            <a:pPr marL="457200" lvl="0" indent="-304800" rtl="0">
              <a:spcBef>
                <a:spcPts val="0"/>
              </a:spcBef>
              <a:spcAft>
                <a:spcPts val="0"/>
              </a:spcAft>
              <a:buSzPts val="1200"/>
              <a:buChar char="●"/>
            </a:pPr>
            <a:r>
              <a:rPr lang="en" dirty="0"/>
              <a:t>Hidden in Plain Sight:  </a:t>
            </a:r>
            <a:r>
              <a:rPr lang="en" u="sng" dirty="0">
                <a:solidFill>
                  <a:schemeClr val="hlink"/>
                </a:solidFill>
                <a:hlinkClick r:id="rId4"/>
              </a:rPr>
              <a:t>http://www.americaspromise.org/report/hidden-plain-sight</a:t>
            </a:r>
            <a:endParaRPr dirty="0"/>
          </a:p>
          <a:p>
            <a:pPr marL="457200" lvl="0" indent="-304800" rtl="0">
              <a:spcBef>
                <a:spcPts val="0"/>
              </a:spcBef>
              <a:spcAft>
                <a:spcPts val="0"/>
              </a:spcAft>
              <a:buSzPts val="1200"/>
              <a:buChar char="●"/>
            </a:pPr>
            <a:r>
              <a:rPr lang="en" dirty="0"/>
              <a:t>National Center on Homeless Education: </a:t>
            </a:r>
            <a:r>
              <a:rPr lang="en" u="sng" dirty="0">
                <a:solidFill>
                  <a:schemeClr val="hlink"/>
                </a:solidFill>
                <a:hlinkClick r:id="rId5"/>
              </a:rPr>
              <a:t>https://nche.ed.gov</a:t>
            </a:r>
            <a:endParaRPr dirty="0"/>
          </a:p>
          <a:p>
            <a:pPr marL="457200" lvl="0" indent="-304800" rtl="0">
              <a:spcBef>
                <a:spcPts val="0"/>
              </a:spcBef>
              <a:spcAft>
                <a:spcPts val="0"/>
              </a:spcAft>
              <a:buSzPts val="1200"/>
              <a:buChar char="●"/>
            </a:pPr>
            <a:r>
              <a:rPr lang="en" dirty="0"/>
              <a:t>National Network for Youth: </a:t>
            </a:r>
            <a:r>
              <a:rPr lang="en" u="sng" dirty="0">
                <a:solidFill>
                  <a:schemeClr val="hlink"/>
                </a:solidFill>
                <a:hlinkClick r:id="rId6"/>
              </a:rPr>
              <a:t>http://www.nn4youth.org</a:t>
            </a:r>
            <a:endParaRPr dirty="0"/>
          </a:p>
          <a:p>
            <a:pPr marL="457200" lvl="0" indent="-304800" rtl="0">
              <a:spcBef>
                <a:spcPts val="0"/>
              </a:spcBef>
              <a:spcAft>
                <a:spcPts val="0"/>
              </a:spcAft>
              <a:buSzPts val="1200"/>
              <a:buChar char="●"/>
            </a:pPr>
            <a:r>
              <a:rPr lang="en" dirty="0"/>
              <a:t>DVDs for awareness-raising: </a:t>
            </a:r>
            <a:r>
              <a:rPr lang="en" dirty="0" err="1"/>
              <a:t>vimeo.com</a:t>
            </a:r>
            <a:r>
              <a:rPr lang="en" dirty="0"/>
              <a:t>/</a:t>
            </a:r>
            <a:r>
              <a:rPr lang="en" dirty="0" err="1"/>
              <a:t>pjulianelle</a:t>
            </a:r>
            <a:r>
              <a:rPr lang="en" dirty="0"/>
              <a:t> </a:t>
            </a:r>
            <a:endParaRPr dirty="0"/>
          </a:p>
          <a:p>
            <a:pPr marL="914400" lvl="1" indent="-304800" rtl="0">
              <a:spcBef>
                <a:spcPts val="0"/>
              </a:spcBef>
              <a:spcAft>
                <a:spcPts val="0"/>
              </a:spcAft>
              <a:buSzPts val="1200"/>
              <a:buChar char="○"/>
            </a:pPr>
            <a:r>
              <a:rPr lang="en" sz="1400" dirty="0"/>
              <a:t>“The McKinney-Vento Act in Our Schools”</a:t>
            </a:r>
            <a:endParaRPr sz="1400" dirty="0"/>
          </a:p>
          <a:p>
            <a:pPr marL="914400" lvl="1" indent="-304800">
              <a:spcBef>
                <a:spcPts val="0"/>
              </a:spcBef>
              <a:spcAft>
                <a:spcPts val="0"/>
              </a:spcAft>
              <a:buSzPts val="1200"/>
              <a:buChar char="○"/>
            </a:pPr>
            <a:r>
              <a:rPr lang="en" sz="1400" dirty="0"/>
              <a:t>“Education and Homelessness: Young Children to Young Adults”</a:t>
            </a:r>
            <a:br>
              <a:rPr lang="en" sz="1400" dirty="0"/>
            </a:br>
            <a:endParaRPr sz="1400" dirty="0"/>
          </a:p>
        </p:txBody>
      </p:sp>
      <p:sp>
        <p:nvSpPr>
          <p:cNvPr id="498" name="Google Shape;498;p70"/>
          <p:cNvSpPr txBox="1">
            <a:spLocks noGrp="1"/>
          </p:cNvSpPr>
          <p:nvPr>
            <p:ph type="body" idx="2"/>
          </p:nvPr>
        </p:nvSpPr>
        <p:spPr>
          <a:xfrm>
            <a:off x="4572000" y="1337774"/>
            <a:ext cx="3505200" cy="3367575"/>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dirty="0"/>
              <a:t>Title I</a:t>
            </a:r>
            <a:endParaRPr dirty="0"/>
          </a:p>
          <a:p>
            <a:pPr marL="914400" lvl="1" indent="-304800" rtl="0">
              <a:spcBef>
                <a:spcPts val="0"/>
              </a:spcBef>
              <a:spcAft>
                <a:spcPts val="0"/>
              </a:spcAft>
              <a:buSzPts val="1200"/>
              <a:buChar char="○"/>
            </a:pPr>
            <a:r>
              <a:rPr lang="en" sz="1400" u="sng" dirty="0">
                <a:solidFill>
                  <a:schemeClr val="hlink"/>
                </a:solidFill>
                <a:hlinkClick r:id="rId7"/>
              </a:rPr>
              <a:t>http://center.serve.org/nche/downloads/briefs/titlei.pdf</a:t>
            </a:r>
            <a:endParaRPr sz="1400" dirty="0"/>
          </a:p>
          <a:p>
            <a:pPr marL="914400" lvl="1" indent="-304800" rtl="0">
              <a:spcBef>
                <a:spcPts val="0"/>
              </a:spcBef>
              <a:spcAft>
                <a:spcPts val="0"/>
              </a:spcAft>
              <a:buSzPts val="1200"/>
              <a:buChar char="○"/>
            </a:pPr>
            <a:r>
              <a:rPr lang="en" sz="1400" u="sng" dirty="0">
                <a:solidFill>
                  <a:schemeClr val="hlink"/>
                </a:solidFill>
                <a:hlinkClick r:id="rId8"/>
              </a:rPr>
              <a:t>http://www2.ed.gov/policy/gen/leg/recovery/guidance/titlei-reform.pdf</a:t>
            </a:r>
            <a:endParaRPr sz="1400" dirty="0"/>
          </a:p>
          <a:p>
            <a:pPr marL="914400" lvl="1" indent="-304800" rtl="0">
              <a:spcBef>
                <a:spcPts val="0"/>
              </a:spcBef>
              <a:spcAft>
                <a:spcPts val="0"/>
              </a:spcAft>
              <a:buSzPts val="1200"/>
              <a:buChar char="○"/>
            </a:pPr>
            <a:r>
              <a:rPr lang="en" sz="1400" u="sng" dirty="0">
                <a:solidFill>
                  <a:schemeClr val="hlink"/>
                </a:solidFill>
                <a:hlinkClick r:id="rId9"/>
              </a:rPr>
              <a:t>http://www2.ed.gov/programs/homeless/homelesscoord0815.pdf</a:t>
            </a:r>
            <a:endParaRPr sz="1400" dirty="0"/>
          </a:p>
          <a:p>
            <a:pPr marL="457200" lvl="0" indent="-304800" rtl="0">
              <a:spcBef>
                <a:spcPts val="0"/>
              </a:spcBef>
              <a:spcAft>
                <a:spcPts val="0"/>
              </a:spcAft>
              <a:buSzPts val="1200"/>
              <a:buChar char="●"/>
            </a:pPr>
            <a:r>
              <a:rPr lang="en" dirty="0"/>
              <a:t>Early Childhood</a:t>
            </a:r>
            <a:endParaRPr dirty="0"/>
          </a:p>
          <a:p>
            <a:pPr marL="914400" lvl="1" indent="-304800">
              <a:spcBef>
                <a:spcPts val="0"/>
              </a:spcBef>
              <a:spcAft>
                <a:spcPts val="0"/>
              </a:spcAft>
              <a:buSzPts val="1200"/>
              <a:buChar char="○"/>
            </a:pPr>
            <a:r>
              <a:rPr lang="en" sz="1400" u="sng" dirty="0">
                <a:solidFill>
                  <a:schemeClr val="hlink"/>
                </a:solidFill>
                <a:hlinkClick r:id="rId10"/>
              </a:rPr>
              <a:t>http://www.acf.hhs.gov/programs/ecd/expanding-early-care-and-education-for-homeless-children</a:t>
            </a:r>
            <a:r>
              <a:rPr lang="en" sz="1400" dirty="0"/>
              <a:t> </a:t>
            </a:r>
            <a:br>
              <a:rPr lang="en" sz="1400" dirty="0"/>
            </a:br>
            <a:br>
              <a:rPr lang="en" sz="1400" dirty="0"/>
            </a:br>
            <a:endParaRPr sz="1400" dirty="0"/>
          </a:p>
        </p:txBody>
      </p:sp>
    </p:spTree>
    <p:extLst>
      <p:ext uri="{BB962C8B-B14F-4D97-AF65-F5344CB8AC3E}">
        <p14:creationId xmlns:p14="http://schemas.microsoft.com/office/powerpoint/2010/main" val="418298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64" y="590550"/>
            <a:ext cx="8708436" cy="4291568"/>
          </a:xfrm>
          <a:prstGeom prst="rect">
            <a:avLst/>
          </a:prstGeom>
        </p:spPr>
      </p:pic>
    </p:spTree>
    <p:extLst>
      <p:ext uri="{BB962C8B-B14F-4D97-AF65-F5344CB8AC3E}">
        <p14:creationId xmlns:p14="http://schemas.microsoft.com/office/powerpoint/2010/main" val="266874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809C7-D256-4745-948A-620E02F92341}"/>
              </a:ext>
            </a:extLst>
          </p:cNvPr>
          <p:cNvSpPr>
            <a:spLocks noGrp="1"/>
          </p:cNvSpPr>
          <p:nvPr>
            <p:ph type="title"/>
          </p:nvPr>
        </p:nvSpPr>
        <p:spPr>
          <a:xfrm>
            <a:off x="457200" y="171451"/>
            <a:ext cx="8229600" cy="800100"/>
          </a:xfrm>
        </p:spPr>
        <p:txBody>
          <a:bodyPr/>
          <a:lstStyle/>
          <a:p>
            <a:r>
              <a:rPr lang="en-US" b="0" dirty="0">
                <a:solidFill>
                  <a:srgbClr val="8A2F93"/>
                </a:solidFill>
              </a:rPr>
              <a:t>Lack of education is strongly correlated with young adult Homelessness</a:t>
            </a:r>
          </a:p>
        </p:txBody>
      </p:sp>
      <p:pic>
        <p:nvPicPr>
          <p:cNvPr id="7" name="Picture 6">
            <a:extLst>
              <a:ext uri="{FF2B5EF4-FFF2-40B4-BE49-F238E27FC236}">
                <a16:creationId xmlns:a16="http://schemas.microsoft.com/office/drawing/2014/main" id="{CF4FA663-1DD9-4D0D-8EF6-A9846EC5A2F4}"/>
              </a:ext>
            </a:extLst>
          </p:cNvPr>
          <p:cNvPicPr>
            <a:picLocks noChangeAspect="1"/>
          </p:cNvPicPr>
          <p:nvPr/>
        </p:nvPicPr>
        <p:blipFill>
          <a:blip r:embed="rId3"/>
          <a:stretch>
            <a:fillRect/>
          </a:stretch>
        </p:blipFill>
        <p:spPr>
          <a:xfrm>
            <a:off x="153785" y="1322070"/>
            <a:ext cx="8836429" cy="2468880"/>
          </a:xfrm>
          <a:prstGeom prst="rect">
            <a:avLst/>
          </a:prstGeom>
          <a:ln>
            <a:solidFill>
              <a:srgbClr val="8A2F93"/>
            </a:solidFill>
          </a:ln>
        </p:spPr>
      </p:pic>
      <p:sp>
        <p:nvSpPr>
          <p:cNvPr id="9" name="Content Placeholder 8">
            <a:extLst>
              <a:ext uri="{FF2B5EF4-FFF2-40B4-BE49-F238E27FC236}">
                <a16:creationId xmlns:a16="http://schemas.microsoft.com/office/drawing/2014/main" id="{E6D8FD27-6E4C-45F5-A213-EF2029204CC3}"/>
              </a:ext>
            </a:extLst>
          </p:cNvPr>
          <p:cNvSpPr>
            <a:spLocks noGrp="1"/>
          </p:cNvSpPr>
          <p:nvPr>
            <p:ph idx="1"/>
          </p:nvPr>
        </p:nvSpPr>
        <p:spPr>
          <a:xfrm>
            <a:off x="457200" y="4171949"/>
            <a:ext cx="8229600" cy="685801"/>
          </a:xfrm>
        </p:spPr>
        <p:txBody>
          <a:bodyPr/>
          <a:lstStyle/>
          <a:p>
            <a:pPr marL="11112" indent="0" algn="ctr">
              <a:buNone/>
            </a:pPr>
            <a:r>
              <a:rPr lang="en-US" sz="1600" dirty="0"/>
              <a:t>Source: Chapin Hall, </a:t>
            </a:r>
            <a:r>
              <a:rPr lang="en-US" sz="1600" dirty="0">
                <a:hlinkClick r:id="rId4"/>
              </a:rPr>
              <a:t>http://voicesofyouthcount.org/wp-content/uploads/2017/11/ChapinHall_VoYC_1-Pager_Final_111517.pdf</a:t>
            </a:r>
            <a:r>
              <a:rPr lang="en-US" sz="1600" dirty="0"/>
              <a:t> </a:t>
            </a:r>
          </a:p>
        </p:txBody>
      </p:sp>
      <p:sp>
        <p:nvSpPr>
          <p:cNvPr id="10" name="Rectangle 9">
            <a:extLst>
              <a:ext uri="{FF2B5EF4-FFF2-40B4-BE49-F238E27FC236}">
                <a16:creationId xmlns:a16="http://schemas.microsoft.com/office/drawing/2014/main" id="{8FFA2E6A-6C24-4E9B-9A93-6980FADD7033}"/>
              </a:ext>
            </a:extLst>
          </p:cNvPr>
          <p:cNvSpPr/>
          <p:nvPr/>
        </p:nvSpPr>
        <p:spPr>
          <a:xfrm>
            <a:off x="990600" y="1657350"/>
            <a:ext cx="2133600" cy="914400"/>
          </a:xfrm>
          <a:prstGeom prst="rect">
            <a:avLst/>
          </a:prstGeom>
          <a:noFill/>
          <a:ln>
            <a:solidFill>
              <a:srgbClr val="8A2F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F01967A6-652B-784C-9E27-86B242D8D7F4}"/>
              </a:ext>
            </a:extLst>
          </p:cNvPr>
          <p:cNvSpPr/>
          <p:nvPr/>
        </p:nvSpPr>
        <p:spPr>
          <a:xfrm>
            <a:off x="6096000" y="2419350"/>
            <a:ext cx="2590800" cy="914400"/>
          </a:xfrm>
          <a:prstGeom prst="rect">
            <a:avLst/>
          </a:prstGeom>
          <a:noFill/>
          <a:ln>
            <a:solidFill>
              <a:srgbClr val="8A2F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17C20B26-92C9-2D4C-B3FB-C4DC417102C2}"/>
              </a:ext>
            </a:extLst>
          </p:cNvPr>
          <p:cNvSpPr/>
          <p:nvPr/>
        </p:nvSpPr>
        <p:spPr>
          <a:xfrm>
            <a:off x="3276600" y="1645094"/>
            <a:ext cx="2590800" cy="914400"/>
          </a:xfrm>
          <a:prstGeom prst="rect">
            <a:avLst/>
          </a:prstGeom>
          <a:noFill/>
          <a:ln>
            <a:solidFill>
              <a:srgbClr val="8A2F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256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D8FD27-6E4C-45F5-A213-EF2029204CC3}"/>
              </a:ext>
            </a:extLst>
          </p:cNvPr>
          <p:cNvSpPr>
            <a:spLocks noGrp="1"/>
          </p:cNvSpPr>
          <p:nvPr>
            <p:ph idx="1"/>
          </p:nvPr>
        </p:nvSpPr>
        <p:spPr/>
        <p:txBody>
          <a:bodyPr/>
          <a:lstStyle/>
          <a:p>
            <a:pPr>
              <a:spcBef>
                <a:spcPts val="1800"/>
              </a:spcBef>
            </a:pPr>
            <a:r>
              <a:rPr lang="en-US" sz="2800" dirty="0"/>
              <a:t>Children in quality preschool programs are more likely to graduate from high school and own homes.</a:t>
            </a:r>
          </a:p>
          <a:p>
            <a:pPr>
              <a:spcBef>
                <a:spcPts val="1800"/>
              </a:spcBef>
            </a:pPr>
            <a:r>
              <a:rPr lang="en-US" sz="2800" dirty="0"/>
              <a:t>99% of the jobs created since the Great Recession have gone to workers with at least some postsecondary education.</a:t>
            </a:r>
          </a:p>
          <a:p>
            <a:pPr>
              <a:spcBef>
                <a:spcPts val="1800"/>
              </a:spcBef>
            </a:pPr>
            <a:r>
              <a:rPr lang="en-US" sz="2800" dirty="0"/>
              <a:t>High school and college graduation are to linked to other important indicators of health and well-being.</a:t>
            </a:r>
          </a:p>
        </p:txBody>
      </p:sp>
      <p:sp>
        <p:nvSpPr>
          <p:cNvPr id="4" name="Title 3">
            <a:extLst>
              <a:ext uri="{FF2B5EF4-FFF2-40B4-BE49-F238E27FC236}">
                <a16:creationId xmlns:a16="http://schemas.microsoft.com/office/drawing/2014/main" id="{AE5809C7-D256-4745-948A-620E02F92341}"/>
              </a:ext>
            </a:extLst>
          </p:cNvPr>
          <p:cNvSpPr>
            <a:spLocks noGrp="1"/>
          </p:cNvSpPr>
          <p:nvPr>
            <p:ph type="title"/>
          </p:nvPr>
        </p:nvSpPr>
        <p:spPr/>
        <p:txBody>
          <a:bodyPr/>
          <a:lstStyle/>
          <a:p>
            <a:r>
              <a:rPr lang="en-US" b="0" dirty="0">
                <a:solidFill>
                  <a:srgbClr val="8A2F93"/>
                </a:solidFill>
              </a:rPr>
              <a:t>Education Can Protect against Homelessness</a:t>
            </a:r>
          </a:p>
        </p:txBody>
      </p:sp>
    </p:spTree>
    <p:extLst>
      <p:ext uri="{BB962C8B-B14F-4D97-AF65-F5344CB8AC3E}">
        <p14:creationId xmlns:p14="http://schemas.microsoft.com/office/powerpoint/2010/main" val="22255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31346" y="2762468"/>
            <a:ext cx="1032378" cy="659411"/>
          </a:xfrm>
          <a:prstGeom prst="rect">
            <a:avLst/>
          </a:prstGeom>
          <a:noFill/>
        </p:spPr>
        <p:txBody>
          <a:bodyPr wrap="square" rtlCol="0">
            <a:spAutoFit/>
          </a:bodyPr>
          <a:lstStyle/>
          <a:p>
            <a:pPr algn="ctr" defTabSz="685800" fontAlgn="auto">
              <a:lnSpc>
                <a:spcPts val="1050"/>
              </a:lnSpc>
              <a:spcBef>
                <a:spcPts val="0"/>
              </a:spcBef>
              <a:spcAft>
                <a:spcPts val="0"/>
              </a:spcAft>
            </a:pPr>
            <a:r>
              <a:rPr lang="en-US" sz="1125" b="1" dirty="0">
                <a:solidFill>
                  <a:prstClr val="white"/>
                </a:solidFill>
                <a:latin typeface="Calibri" panose="020F0502020204030204"/>
              </a:rPr>
              <a:t>Connected</a:t>
            </a:r>
          </a:p>
          <a:p>
            <a:pPr algn="ctr" defTabSz="685800" fontAlgn="auto">
              <a:lnSpc>
                <a:spcPts val="1050"/>
              </a:lnSpc>
              <a:spcBef>
                <a:spcPts val="0"/>
              </a:spcBef>
              <a:spcAft>
                <a:spcPts val="0"/>
              </a:spcAft>
            </a:pPr>
            <a:r>
              <a:rPr lang="en-US" sz="1125" b="1" dirty="0">
                <a:solidFill>
                  <a:prstClr val="white"/>
                </a:solidFill>
                <a:latin typeface="Calibri" panose="020F0502020204030204"/>
              </a:rPr>
              <a:t>with outside services/</a:t>
            </a:r>
            <a:br>
              <a:rPr lang="en-US" sz="1125" b="1" dirty="0">
                <a:solidFill>
                  <a:prstClr val="white"/>
                </a:solidFill>
                <a:latin typeface="Calibri" panose="020F0502020204030204"/>
              </a:rPr>
            </a:br>
            <a:r>
              <a:rPr lang="en-US" sz="1125" b="1" dirty="0">
                <a:solidFill>
                  <a:prstClr val="white"/>
                </a:solidFill>
                <a:latin typeface="Calibri" panose="020F0502020204030204"/>
              </a:rPr>
              <a:t>program</a:t>
            </a:r>
          </a:p>
        </p:txBody>
      </p:sp>
      <p:sp>
        <p:nvSpPr>
          <p:cNvPr id="18" name="TextBox 17"/>
          <p:cNvSpPr txBox="1"/>
          <p:nvPr/>
        </p:nvSpPr>
        <p:spPr>
          <a:xfrm>
            <a:off x="1966799" y="2754927"/>
            <a:ext cx="1032378" cy="800476"/>
          </a:xfrm>
          <a:prstGeom prst="rect">
            <a:avLst/>
          </a:prstGeom>
          <a:noFill/>
        </p:spPr>
        <p:txBody>
          <a:bodyPr wrap="square" rtlCol="0">
            <a:spAutoFit/>
          </a:bodyPr>
          <a:lstStyle/>
          <a:p>
            <a:pPr algn="ctr" defTabSz="685800" fontAlgn="auto">
              <a:lnSpc>
                <a:spcPts val="1050"/>
              </a:lnSpc>
              <a:spcBef>
                <a:spcPts val="0"/>
              </a:spcBef>
              <a:spcAft>
                <a:spcPts val="0"/>
              </a:spcAft>
            </a:pPr>
            <a:r>
              <a:rPr lang="en-US" sz="1125" b="1" dirty="0">
                <a:solidFill>
                  <a:prstClr val="white"/>
                </a:solidFill>
                <a:latin typeface="Calibri" panose="020F0502020204030204"/>
              </a:rPr>
              <a:t>Not connected</a:t>
            </a:r>
          </a:p>
          <a:p>
            <a:pPr algn="ctr" defTabSz="685800" fontAlgn="auto">
              <a:lnSpc>
                <a:spcPts val="1050"/>
              </a:lnSpc>
              <a:spcBef>
                <a:spcPts val="0"/>
              </a:spcBef>
              <a:spcAft>
                <a:spcPts val="0"/>
              </a:spcAft>
            </a:pPr>
            <a:r>
              <a:rPr lang="en-US" sz="1125" b="1" dirty="0">
                <a:solidFill>
                  <a:prstClr val="white"/>
                </a:solidFill>
                <a:latin typeface="Calibri" panose="020F0502020204030204"/>
              </a:rPr>
              <a:t>with outside services/</a:t>
            </a:r>
            <a:br>
              <a:rPr lang="en-US" sz="1125" b="1" dirty="0">
                <a:solidFill>
                  <a:prstClr val="white"/>
                </a:solidFill>
                <a:latin typeface="Calibri" panose="020F0502020204030204"/>
              </a:rPr>
            </a:br>
            <a:r>
              <a:rPr lang="en-US" sz="1125" b="1" dirty="0">
                <a:solidFill>
                  <a:prstClr val="white"/>
                </a:solidFill>
                <a:latin typeface="Calibri" panose="020F0502020204030204"/>
              </a:rPr>
              <a:t>program</a:t>
            </a:r>
          </a:p>
        </p:txBody>
      </p:sp>
      <p:sp>
        <p:nvSpPr>
          <p:cNvPr id="25" name="TextBox 24"/>
          <p:cNvSpPr txBox="1"/>
          <p:nvPr/>
        </p:nvSpPr>
        <p:spPr>
          <a:xfrm>
            <a:off x="3036540" y="2838129"/>
            <a:ext cx="1272679" cy="707886"/>
          </a:xfrm>
          <a:prstGeom prst="rect">
            <a:avLst/>
          </a:prstGeom>
          <a:noFill/>
        </p:spPr>
        <p:txBody>
          <a:bodyPr wrap="square" rtlCol="0">
            <a:spAutoFit/>
          </a:bodyPr>
          <a:lstStyle/>
          <a:p>
            <a:pPr algn="ctr" defTabSz="685800" fontAlgn="auto">
              <a:lnSpc>
                <a:spcPts val="1200"/>
              </a:lnSpc>
              <a:spcBef>
                <a:spcPts val="0"/>
              </a:spcBef>
              <a:spcAft>
                <a:spcPts val="0"/>
              </a:spcAft>
            </a:pPr>
            <a:r>
              <a:rPr lang="en-US" sz="1125" b="1" dirty="0">
                <a:solidFill>
                  <a:prstClr val="white"/>
                </a:solidFill>
                <a:latin typeface="Calibri" panose="020F0502020204030204"/>
              </a:rPr>
              <a:t>Not connected with outside services/programs</a:t>
            </a:r>
          </a:p>
        </p:txBody>
      </p:sp>
      <p:sp>
        <p:nvSpPr>
          <p:cNvPr id="3" name="TextBox 2"/>
          <p:cNvSpPr txBox="1"/>
          <p:nvPr/>
        </p:nvSpPr>
        <p:spPr>
          <a:xfrm>
            <a:off x="609600" y="173578"/>
            <a:ext cx="8266670" cy="830997"/>
          </a:xfrm>
          <a:prstGeom prst="rect">
            <a:avLst/>
          </a:prstGeom>
          <a:noFill/>
        </p:spPr>
        <p:txBody>
          <a:bodyPr wrap="square" rtlCol="0">
            <a:spAutoFit/>
          </a:bodyPr>
          <a:lstStyle/>
          <a:p>
            <a:pPr defTabSz="685800" fontAlgn="auto">
              <a:spcBef>
                <a:spcPts val="0"/>
              </a:spcBef>
              <a:spcAft>
                <a:spcPts val="0"/>
              </a:spcAft>
            </a:pPr>
            <a:r>
              <a:rPr lang="en-US" sz="2400" dirty="0">
                <a:solidFill>
                  <a:srgbClr val="7030A0"/>
                </a:solidFill>
              </a:rPr>
              <a:t>Homelessness has a Harmful Impact on Graduation that is Over and Above the Effects of Poverty</a:t>
            </a:r>
          </a:p>
        </p:txBody>
      </p:sp>
      <p:pic>
        <p:nvPicPr>
          <p:cNvPr id="8" name="Google Shape;346;p52">
            <a:extLst>
              <a:ext uri="{FF2B5EF4-FFF2-40B4-BE49-F238E27FC236}">
                <a16:creationId xmlns:a16="http://schemas.microsoft.com/office/drawing/2014/main" id="{1A6C8304-9D73-3948-83FE-1745BB635EEE}"/>
              </a:ext>
            </a:extLst>
          </p:cNvPr>
          <p:cNvPicPr preferRelativeResize="0"/>
          <p:nvPr/>
        </p:nvPicPr>
        <p:blipFill>
          <a:blip r:embed="rId3">
            <a:alphaModFix/>
          </a:blip>
          <a:stretch>
            <a:fillRect/>
          </a:stretch>
        </p:blipFill>
        <p:spPr>
          <a:xfrm>
            <a:off x="457200" y="1276350"/>
            <a:ext cx="8855237" cy="3657600"/>
          </a:xfrm>
          <a:prstGeom prst="rect">
            <a:avLst/>
          </a:prstGeom>
          <a:noFill/>
          <a:ln>
            <a:noFill/>
          </a:ln>
        </p:spPr>
      </p:pic>
    </p:spTree>
    <p:extLst>
      <p:ext uri="{BB962C8B-B14F-4D97-AF65-F5344CB8AC3E}">
        <p14:creationId xmlns:p14="http://schemas.microsoft.com/office/powerpoint/2010/main" val="26991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979"/>
          <a:stretch/>
        </p:blipFill>
        <p:spPr>
          <a:xfrm>
            <a:off x="1234702" y="1176118"/>
            <a:ext cx="3268522" cy="307479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4990"/>
          <a:stretch/>
        </p:blipFill>
        <p:spPr>
          <a:xfrm>
            <a:off x="4698333" y="1133042"/>
            <a:ext cx="3090013" cy="3593530"/>
          </a:xfrm>
          <a:prstGeom prst="rect">
            <a:avLst/>
          </a:prstGeom>
        </p:spPr>
      </p:pic>
      <p:sp>
        <p:nvSpPr>
          <p:cNvPr id="2" name="Title 1"/>
          <p:cNvSpPr>
            <a:spLocks noGrp="1"/>
          </p:cNvSpPr>
          <p:nvPr>
            <p:ph type="title"/>
          </p:nvPr>
        </p:nvSpPr>
        <p:spPr>
          <a:xfrm>
            <a:off x="1548612" y="128569"/>
            <a:ext cx="6136354" cy="793241"/>
          </a:xfrm>
          <a:ln>
            <a:noFill/>
          </a:ln>
        </p:spPr>
        <p:style>
          <a:lnRef idx="2">
            <a:schemeClr val="accent4"/>
          </a:lnRef>
          <a:fillRef idx="1">
            <a:schemeClr val="lt1"/>
          </a:fillRef>
          <a:effectRef idx="0">
            <a:schemeClr val="accent4"/>
          </a:effectRef>
          <a:fontRef idx="minor">
            <a:schemeClr val="dk1"/>
          </a:fontRef>
        </p:style>
        <p:txBody>
          <a:bodyPr vert="horz" lIns="68580" tIns="34290" rIns="68580" bIns="34290" rtlCol="0" anchor="b">
            <a:noAutofit/>
          </a:bodyPr>
          <a:lstStyle/>
          <a:p>
            <a:pPr algn="ctr">
              <a:defRPr/>
            </a:pPr>
            <a:r>
              <a:rPr lang="en-US" sz="2800" dirty="0">
                <a:solidFill>
                  <a:srgbClr val="7030A0"/>
                </a:solidFill>
                <a:latin typeface="+mj-lt"/>
                <a:ea typeface="+mj-ea"/>
                <a:cs typeface="+mj-cs"/>
              </a:rPr>
              <a:t>Students Experiencing Homelessness </a:t>
            </a:r>
            <a:br>
              <a:rPr lang="en-US" sz="2800" dirty="0">
                <a:solidFill>
                  <a:srgbClr val="7030A0"/>
                </a:solidFill>
                <a:latin typeface="+mj-lt"/>
                <a:ea typeface="+mj-ea"/>
                <a:cs typeface="+mj-cs"/>
              </a:rPr>
            </a:br>
            <a:r>
              <a:rPr lang="en-US" sz="2800" dirty="0">
                <a:solidFill>
                  <a:srgbClr val="7030A0"/>
                </a:solidFill>
                <a:latin typeface="+mj-lt"/>
                <a:ea typeface="+mj-ea"/>
                <a:cs typeface="+mj-cs"/>
              </a:rPr>
              <a:t>Can and Do Succeed</a:t>
            </a:r>
          </a:p>
        </p:txBody>
      </p:sp>
    </p:spTree>
    <p:extLst>
      <p:ext uri="{BB962C8B-B14F-4D97-AF65-F5344CB8AC3E}">
        <p14:creationId xmlns:p14="http://schemas.microsoft.com/office/powerpoint/2010/main" val="31558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784418" y="1697831"/>
            <a:ext cx="7236460" cy="3769519"/>
          </a:xfrm>
        </p:spPr>
        <p:txBody>
          <a:bodyPr/>
          <a:lstStyle/>
          <a:p>
            <a:pPr eaLnBrk="1" hangingPunct="1"/>
            <a:r>
              <a:rPr lang="en-US" altLang="en-US" sz="2250" dirty="0">
                <a:solidFill>
                  <a:schemeClr val="tx2"/>
                </a:solidFill>
                <a:ea typeface="ＭＳ Ｐゴシック" charset="-128"/>
              </a:rPr>
              <a:t>Schools may be the </a:t>
            </a:r>
            <a:r>
              <a:rPr lang="en-US" altLang="en-US" sz="2250" b="1" dirty="0">
                <a:solidFill>
                  <a:srgbClr val="7030A0"/>
                </a:solidFill>
                <a:ea typeface="ＭＳ Ｐゴシック" charset="-128"/>
              </a:rPr>
              <a:t>only service provider in the community</a:t>
            </a:r>
            <a:r>
              <a:rPr lang="en-US" altLang="en-US" sz="2250" dirty="0">
                <a:solidFill>
                  <a:srgbClr val="7030A0"/>
                </a:solidFill>
                <a:ea typeface="ＭＳ Ｐゴシック" charset="-128"/>
              </a:rPr>
              <a:t> </a:t>
            </a:r>
            <a:r>
              <a:rPr lang="en-US" altLang="en-US" sz="2250" dirty="0">
                <a:solidFill>
                  <a:schemeClr val="tx2"/>
                </a:solidFill>
                <a:ea typeface="ＭＳ Ｐゴシック" charset="-128"/>
              </a:rPr>
              <a:t>(no shelters in most places).</a:t>
            </a:r>
          </a:p>
          <a:p>
            <a:r>
              <a:rPr lang="en-US" altLang="en-US" sz="2250" dirty="0">
                <a:solidFill>
                  <a:schemeClr val="tx2"/>
                </a:solidFill>
                <a:ea typeface="ＭＳ Ｐゴシック" charset="-128"/>
              </a:rPr>
              <a:t>Schools may be the most consistent component of a student’s life, and their best source to </a:t>
            </a:r>
            <a:r>
              <a:rPr lang="en-US" altLang="en-US" sz="2250" b="1" dirty="0">
                <a:solidFill>
                  <a:srgbClr val="7030A0"/>
                </a:solidFill>
                <a:ea typeface="ＭＳ Ｐゴシック" charset="-128"/>
              </a:rPr>
              <a:t>connect with caring adults</a:t>
            </a:r>
            <a:r>
              <a:rPr lang="en-US" altLang="en-US" sz="2250" b="1" dirty="0">
                <a:solidFill>
                  <a:schemeClr val="tx1">
                    <a:lumMod val="75000"/>
                    <a:lumOff val="25000"/>
                  </a:schemeClr>
                </a:solidFill>
                <a:ea typeface="ＭＳ Ｐゴシック" charset="-128"/>
              </a:rPr>
              <a:t> </a:t>
            </a:r>
            <a:r>
              <a:rPr lang="en-US" altLang="en-US" sz="2250" dirty="0">
                <a:solidFill>
                  <a:schemeClr val="tx2"/>
                </a:solidFill>
                <a:ea typeface="ＭＳ Ｐゴシック" charset="-128"/>
              </a:rPr>
              <a:t>for help and support.</a:t>
            </a:r>
          </a:p>
          <a:p>
            <a:r>
              <a:rPr lang="en-US" altLang="en-US" sz="2250" dirty="0">
                <a:solidFill>
                  <a:schemeClr val="tx2"/>
                </a:solidFill>
                <a:ea typeface="ＭＳ Ｐゴシック" charset="-128"/>
              </a:rPr>
              <a:t>Education is the </a:t>
            </a:r>
            <a:r>
              <a:rPr lang="en-US" altLang="en-US" sz="2250" b="1" dirty="0">
                <a:solidFill>
                  <a:srgbClr val="7030A0"/>
                </a:solidFill>
                <a:ea typeface="ＭＳ Ｐゴシック" charset="-128"/>
              </a:rPr>
              <a:t>one of the best</a:t>
            </a:r>
            <a:r>
              <a:rPr lang="en-US" altLang="en-US" sz="2250" dirty="0">
                <a:solidFill>
                  <a:srgbClr val="7030A0"/>
                </a:solidFill>
                <a:ea typeface="ＭＳ Ｐゴシック" charset="-128"/>
              </a:rPr>
              <a:t> </a:t>
            </a:r>
            <a:r>
              <a:rPr lang="en-US" altLang="en-US" sz="2250" dirty="0">
                <a:solidFill>
                  <a:schemeClr val="tx2"/>
                </a:solidFill>
                <a:ea typeface="ＭＳ Ｐゴシック" charset="-128"/>
              </a:rPr>
              <a:t>interventions to prevent future homelessness.</a:t>
            </a:r>
          </a:p>
        </p:txBody>
      </p:sp>
      <p:sp>
        <p:nvSpPr>
          <p:cNvPr id="2" name="Title 1"/>
          <p:cNvSpPr>
            <a:spLocks noGrp="1"/>
          </p:cNvSpPr>
          <p:nvPr>
            <p:ph type="title"/>
          </p:nvPr>
        </p:nvSpPr>
        <p:spPr>
          <a:xfrm>
            <a:off x="381000" y="532535"/>
            <a:ext cx="7932089" cy="628650"/>
          </a:xfrm>
          <a:ln>
            <a:noFill/>
          </a:ln>
        </p:spPr>
        <p:style>
          <a:lnRef idx="2">
            <a:schemeClr val="accent4"/>
          </a:lnRef>
          <a:fillRef idx="1">
            <a:schemeClr val="lt1"/>
          </a:fillRef>
          <a:effectRef idx="0">
            <a:schemeClr val="accent4"/>
          </a:effectRef>
          <a:fontRef idx="minor">
            <a:schemeClr val="dk1"/>
          </a:fontRef>
        </p:style>
        <p:txBody>
          <a:bodyPr>
            <a:normAutofit fontScale="90000"/>
          </a:bodyPr>
          <a:lstStyle/>
          <a:p>
            <a:pPr>
              <a:defRPr/>
            </a:pPr>
            <a:r>
              <a:rPr lang="en-US" dirty="0">
                <a:solidFill>
                  <a:srgbClr val="7030A0"/>
                </a:solidFill>
              </a:rPr>
              <a:t>Schools as the Hub for </a:t>
            </a:r>
            <a:br>
              <a:rPr lang="en-US" dirty="0">
                <a:solidFill>
                  <a:srgbClr val="7030A0"/>
                </a:solidFill>
              </a:rPr>
            </a:br>
            <a:r>
              <a:rPr lang="en-US" dirty="0">
                <a:solidFill>
                  <a:srgbClr val="7030A0"/>
                </a:solidFill>
              </a:rPr>
              <a:t>Connection and Success</a:t>
            </a:r>
            <a:endParaRPr dirty="0">
              <a:solidFill>
                <a:srgbClr val="7030A0"/>
              </a:solidFill>
            </a:endParaRPr>
          </a:p>
        </p:txBody>
      </p:sp>
    </p:spTree>
    <p:extLst>
      <p:ext uri="{BB962C8B-B14F-4D97-AF65-F5344CB8AC3E}">
        <p14:creationId xmlns:p14="http://schemas.microsoft.com/office/powerpoint/2010/main" val="1912751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53229&quot;&gt;&lt;property id=&quot;20148&quot; value=&quot;5&quot;/&gt;&lt;property id=&quot;20300&quot; value=&quot;Slide 1 - &amp;quot;All About ESSA: How the Every Student Succeeds Act Changed Education for Students Experiencing Homelessness&amp;quot;&quot;/&gt;&lt;property id=&quot;20307&quot; value=&quot;522&quot;/&gt;&lt;/object&gt;&lt;object type=&quot;3&quot; unique_id=&quot;53230&quot;&gt;&lt;property id=&quot;20148&quot; value=&quot;5&quot;/&gt;&lt;property id=&quot;20300&quot; value=&quot;Slide 2 - &amp;quot;Meet Your Presenters&amp;quot;&quot;/&gt;&lt;property id=&quot;20307&quot; value=&quot;517&quot;/&gt;&lt;/object&gt;&lt;object type=&quot;3&quot; unique_id=&quot;53232&quot;&gt;&lt;property id=&quot;20148&quot; value=&quot;5&quot;/&gt;&lt;property id=&quot;20300&quot; value=&quot;Slide 6 - &amp;quot;Session Outline&amp;quot;&quot;/&gt;&lt;property id=&quot;20307&quot; value=&quot;463&quot;/&gt;&lt;/object&gt;&lt;object type=&quot;3&quot; unique_id=&quot;56570&quot;&gt;&lt;property id=&quot;20148&quot; value=&quot;5&quot;/&gt;&lt;property id=&quot;20300&quot; value=&quot;Slide 5 - &amp;quot;What’s your role?&amp;quot;&quot;/&gt;&lt;property id=&quot;20307&quot; value=&quot;543&quot;/&gt;&lt;/object&gt;&lt;object type=&quot;3&quot; unique_id=&quot;58558&quot;&gt;&lt;property id=&quot;20148&quot; value=&quot;5&quot;/&gt;&lt;property id=&quot;20300&quot; value=&quot;Slide 48 - &amp;quot;Thank you for joining us!&amp;quot;&quot;/&gt;&lt;property id=&quot;20307&quot; value=&quot;560&quot;/&gt;&lt;/object&gt;&lt;object type=&quot;3&quot; unique_id=&quot;59226&quot;&gt;&lt;property id=&quot;20148&quot; value=&quot;5&quot;/&gt;&lt;property id=&quot;20300&quot; value=&quot;Slide 7 - &amp;quot;Homeless with Homework: A Scenario&amp;quot;&quot;/&gt;&lt;property id=&quot;20307&quot; value=&quot;561&quot;/&gt;&lt;/object&gt;&lt;object type=&quot;3&quot; unique_id=&quot;59419&quot;&gt;&lt;property id=&quot;20148&quot; value=&quot;5&quot;/&gt;&lt;property id=&quot;20300&quot; value=&quot;Slide 8 - &amp;quot;Sharene and Her Children&amp;quot;&quot;/&gt;&lt;property id=&quot;20307&quot; value=&quot;562&quot;/&gt;&lt;/object&gt;&lt;object type=&quot;3&quot; unique_id=&quot;59700&quot;&gt;&lt;property id=&quot;20148&quot; value=&quot;5&quot;/&gt;&lt;property id=&quot;20300&quot; value=&quot;Slide 9 - &amp;quot;The Context: Education and Homelessness&amp;quot;&quot;/&gt;&lt;property id=&quot;20307&quot; value=&quot;563&quot;/&gt;&lt;/object&gt;&lt;object type=&quot;3&quot; unique_id=&quot;60105&quot;&gt;&lt;property id=&quot;20148&quot; value=&quot;5&quot;/&gt;&lt;property id=&quot;20300&quot; value=&quot;Slide 12 - &amp;quot;Education Can Prevent Homelessness&amp;quot;&quot;/&gt;&lt;property id=&quot;20307&quot; value=&quot;567&quot;/&gt;&lt;/object&gt;&lt;object type=&quot;3&quot; unique_id=&quot;60107&quot;&gt;&lt;property id=&quot;20148&quot; value=&quot;5&quot;/&gt;&lt;property id=&quot;20300&quot; value=&quot;Slide 10 - &amp;quot;Homelessness Creates Barriers&amp;quot;&quot;/&gt;&lt;property id=&quot;20307&quot; value=&quot;569&quot;/&gt;&lt;/object&gt;&lt;object type=&quot;3&quot; unique_id=&quot;60213&quot;&gt;&lt;property id=&quot;20148&quot; value=&quot;5&quot;/&gt;&lt;property id=&quot;20300&quot; value=&quot;Slide 15 - &amp;quot;ESSA Basics&amp;quot;&quot;/&gt;&lt;property id=&quot;20307&quot; value=&quot;570&quot;/&gt;&lt;/object&gt;&lt;object type=&quot;3&quot; unique_id=&quot;61085&quot;&gt;&lt;property id=&quot;20148&quot; value=&quot;5&quot;/&gt;&lt;property id=&quot;20300&quot; value=&quot;Slide 11 - &amp;quot;Homelessness Affects Education&amp;quot;&quot;/&gt;&lt;property id=&quot;20307&quot; value=&quot;572&quot;/&gt;&lt;/object&gt;&lt;object type=&quot;3&quot; unique_id=&quot;61384&quot;&gt;&lt;property id=&quot;20148&quot; value=&quot;5&quot;/&gt;&lt;property id=&quot;20300&quot; value=&quot;Slide 13 - &amp;quot;Education Can Prevent Homelessness&amp;quot;&quot;/&gt;&lt;property id=&quot;20307&quot; value=&quot;573&quot;/&gt;&lt;/object&gt;&lt;object type=&quot;3&quot; unique_id=&quot;61698&quot;&gt;&lt;property id=&quot;20148&quot; value=&quot;5&quot;/&gt;&lt;property id=&quot;20300&quot; value=&quot;Slide 16 - &amp;quot;The State Coordinator&amp;quot;&quot;/&gt;&lt;property id=&quot;20307&quot; value=&quot;575&quot;/&gt;&lt;/object&gt;&lt;object type=&quot;3&quot; unique_id=&quot;61929&quot;&gt;&lt;property id=&quot;20148&quot; value=&quot;5&quot;/&gt;&lt;property id=&quot;20300&quot; value=&quot;Slide 17 - &amp;quot;The Local Liaison&amp;quot;&quot;/&gt;&lt;property id=&quot;20307&quot; value=&quot;576&quot;/&gt;&lt;/object&gt;&lt;object type=&quot;3&quot; unique_id=&quot;61930&quot;&gt;&lt;property id=&quot;20148&quot; value=&quot;5&quot;/&gt;&lt;property id=&quot;20300&quot; value=&quot;Slide 18 - &amp;quot;The Local Liaison&amp;quot;&quot;/&gt;&lt;property id=&quot;20307&quot; value=&quot;577&quot;/&gt;&lt;/object&gt;&lt;object type=&quot;3&quot; unique_id=&quot;61931&quot;&gt;&lt;property id=&quot;20148&quot; value=&quot;5&quot;/&gt;&lt;property id=&quot;20300&quot; value=&quot;Slide 19 - &amp;quot;The Local Liaison&amp;quot;&quot;/&gt;&lt;property id=&quot;20307&quot; value=&quot;578&quot;/&gt;&lt;/object&gt;&lt;object type=&quot;3&quot; unique_id=&quot;63125&quot;&gt;&lt;property id=&quot;20148&quot; value=&quot;5&quot;/&gt;&lt;property id=&quot;20300&quot; value=&quot;Slide 21 - &amp;quot;McKinney-Vento Definition of Homeless&amp;quot;&quot;/&gt;&lt;property id=&quot;20307&quot; value=&quot;612&quot;/&gt;&lt;/object&gt;&lt;object type=&quot;3&quot; unique_id=&quot;63126&quot;&gt;&lt;property id=&quot;20148&quot; value=&quot;5&quot;/&gt;&lt;property id=&quot;20300&quot; value=&quot;Slide 22 - &amp;quot;McKinney-Vento Definition of Homeless&amp;quot;&quot;/&gt;&lt;property id=&quot;20307&quot; value=&quot;613&quot;/&gt;&lt;/object&gt;&lt;object type=&quot;3&quot; unique_id=&quot;63127&quot;&gt;&lt;property id=&quot;20148&quot; value=&quot;5&quot;/&gt;&lt;property id=&quot;20300&quot; value=&quot;Slide 23 - &amp;quot;National School Data, 2015-2016&amp;quot;&quot;/&gt;&lt;property id=&quot;20307&quot; value=&quot;610&quot;/&gt;&lt;/object&gt;&lt;object type=&quot;3&quot; unique_id=&quot;63128&quot;&gt;&lt;property id=&quot;20148&quot; value=&quot;5&quot;/&gt;&lt;property id=&quot;20300&quot; value=&quot;Slide 24 - &amp;quot;National School Data, 2015-2016&amp;quot;&quot;/&gt;&lt;property id=&quot;20307&quot; value=&quot;611&quot;/&gt;&lt;/object&gt;&lt;object type=&quot;3&quot; unique_id=&quot;63341&quot;&gt;&lt;property id=&quot;20148&quot; value=&quot;5&quot;/&gt;&lt;property id=&quot;20300&quot; value=&quot;Slide 25 - &amp;quot;Determinations of Eligibility&amp;quot;&quot;/&gt;&lt;property id=&quot;20307&quot; value=&quot;614&quot;/&gt;&lt;/object&gt;&lt;object type=&quot;3&quot; unique_id=&quot;63499&quot;&gt;&lt;property id=&quot;20148&quot; value=&quot;5&quot;/&gt;&lt;property id=&quot;20300&quot; value=&quot;Slide 14 - &amp;quot;The Basics: ESSA and the EHCY Program&amp;quot;&quot;/&gt;&lt;property id=&quot;20307&quot; value=&quot;615&quot;/&gt;&lt;/object&gt;&lt;object type=&quot;3&quot; unique_id=&quot;63659&quot;&gt;&lt;property id=&quot;20148&quot; value=&quot;5&quot;/&gt;&lt;property id=&quot;20300&quot; value=&quot;Slide 20 - &amp;quot;Homeless Education under ESSA&amp;quot;&quot;/&gt;&lt;property id=&quot;20307&quot; value=&quot;616&quot;/&gt;&lt;/object&gt;&lt;object type=&quot;3&quot; unique_id=&quot;64615&quot;&gt;&lt;property id=&quot;20148&quot; value=&quot;5&quot;/&gt;&lt;property id=&quot;20300&quot; value=&quot;Slide 27 - &amp;quot;Immediate Enrollment&amp;quot;&quot;/&gt;&lt;property id=&quot;20307&quot; value=&quot;617&quot;/&gt;&lt;/object&gt;&lt;object type=&quot;3&quot; unique_id=&quot;64616&quot;&gt;&lt;property id=&quot;20148&quot; value=&quot;5&quot;/&gt;&lt;property id=&quot;20300&quot; value=&quot;Slide 28 - &amp;quot;School Stability&amp;quot;&quot;/&gt;&lt;property id=&quot;20307&quot; value=&quot;632&quot;/&gt;&lt;/object&gt;&lt;object type=&quot;3&quot; unique_id=&quot;64617&quot;&gt;&lt;property id=&quot;20148&quot; value=&quot;5&quot;/&gt;&lt;property id=&quot;20300&quot; value=&quot;Slide 29 - &amp;quot;Preschool&amp;quot;&quot;/&gt;&lt;property id=&quot;20307&quot; value=&quot;618&quot;/&gt;&lt;/object&gt;&lt;object type=&quot;3&quot; unique_id=&quot;64618&quot;&gt;&lt;property id=&quot;20148&quot; value=&quot;5&quot;/&gt;&lt;property id=&quot;20300&quot; value=&quot;Slide 30 - &amp;quot;Preschool&amp;quot;&quot;/&gt;&lt;property id=&quot;20307&quot; value=&quot;619&quot;/&gt;&lt;/object&gt;&lt;object type=&quot;3&quot; unique_id=&quot;64619&quot;&gt;&lt;property id=&quot;20148&quot; value=&quot;5&quot;/&gt;&lt;property id=&quot;20300&quot; value=&quot;Slide 31 - &amp;quot;Receiving Schools&amp;quot;&quot;/&gt;&lt;property id=&quot;20307&quot; value=&quot;620&quot;/&gt;&lt;/object&gt;&lt;object type=&quot;3&quot; unique_id=&quot;64620&quot;&gt;&lt;property id=&quot;20148&quot; value=&quot;5&quot;/&gt;&lt;property id=&quot;20300&quot; value=&quot;Slide 32 - &amp;quot;Best Interest&amp;quot;&quot;/&gt;&lt;property id=&quot;20307&quot; value=&quot;622&quot;/&gt;&lt;/object&gt;&lt;object type=&quot;3&quot; unique_id=&quot;64622&quot;&gt;&lt;property id=&quot;20148&quot; value=&quot;5&quot;/&gt;&lt;property id=&quot;20300&quot; value=&quot;Slide 33 - &amp;quot;Duration of School of Origin Rights&amp;quot;&quot;/&gt;&lt;property id=&quot;20307&quot; value=&quot;624&quot;/&gt;&lt;/object&gt;&lt;object type=&quot;3&quot; unique_id=&quot;64623&quot;&gt;&lt;property id=&quot;20148&quot; value=&quot;5&quot;/&gt;&lt;property id=&quot;20300&quot; value=&quot;Slide 34 - &amp;quot;School of origin transportation&amp;quot;&quot;/&gt;&lt;property id=&quot;20307&quot; value=&quot;625&quot;/&gt;&lt;/object&gt;&lt;object type=&quot;3&quot; unique_id=&quot;64624&quot;&gt;&lt;property id=&quot;20148&quot; value=&quot;5&quot;/&gt;&lt;property id=&quot;20300&quot; value=&quot;Slide 35 - &amp;quot;School of origin transportation&amp;quot;&quot;/&gt;&lt;property id=&quot;20307&quot; value=&quot;626&quot;/&gt;&lt;/object&gt;&lt;object type=&quot;3&quot; unique_id=&quot;64625&quot;&gt;&lt;property id=&quot;20148&quot; value=&quot;5&quot;/&gt;&lt;property id=&quot;20300&quot; value=&quot;Slide 36 - &amp;quot;School of origin transportation&amp;quot;&quot;/&gt;&lt;property id=&quot;20307&quot; value=&quot;627&quot;/&gt;&lt;/object&gt;&lt;object type=&quot;3&quot; unique_id=&quot;64626&quot;&gt;&lt;property id=&quot;20148&quot; value=&quot;5&quot;/&gt;&lt;property id=&quot;20300&quot; value=&quot;Slide 37 - &amp;quot;School of origin transportation&amp;quot;&quot;/&gt;&lt;property id=&quot;20307&quot; value=&quot;629&quot;/&gt;&lt;/object&gt;&lt;object type=&quot;3&quot; unique_id=&quot;65336&quot;&gt;&lt;property id=&quot;20148&quot; value=&quot;5&quot;/&gt;&lt;property id=&quot;20300&quot; value=&quot;Slide 38 - &amp;quot;Dispute Resolution&amp;quot;&quot;/&gt;&lt;property id=&quot;20307&quot; value=&quot;633&quot;/&gt;&lt;/object&gt;&lt;object type=&quot;3&quot; unique_id=&quot;65337&quot;&gt;&lt;property id=&quot;20148&quot; value=&quot;5&quot;/&gt;&lt;property id=&quot;20300&quot; value=&quot;Slide 39 - &amp;quot;Dispute Resolution&amp;quot;&quot;/&gt;&lt;property id=&quot;20307&quot; value=&quot;634&quot;/&gt;&lt;/object&gt;&lt;object type=&quot;3&quot; unique_id=&quot;65338&quot;&gt;&lt;property id=&quot;20148&quot; value=&quot;5&quot;/&gt;&lt;property id=&quot;20300&quot; value=&quot;Slide 41 - &amp;quot;Higher Education&amp;quot;&quot;/&gt;&lt;property id=&quot;20307&quot; value=&quot;636&quot;/&gt;&lt;/object&gt;&lt;object type=&quot;3&quot; unique_id=&quot;65339&quot;&gt;&lt;property id=&quot;20148&quot; value=&quot;5&quot;/&gt;&lt;property id=&quot;20300&quot; value=&quot;Slide 42 - &amp;quot;Scholarships&amp;quot;&quot;/&gt;&lt;property id=&quot;20307&quot; value=&quot;637&quot;/&gt;&lt;/object&gt;&lt;object type=&quot;3&quot; unique_id=&quot;65340&quot;&gt;&lt;property id=&quot;20148&quot; value=&quot;5&quot;/&gt;&lt;property id=&quot;20300&quot; value=&quot;Slide 43 - &amp;quot;Other Supports&amp;quot;&quot;/&gt;&lt;property id=&quot;20307&quot; value=&quot;635&quot;/&gt;&lt;/object&gt;&lt;object type=&quot;3&quot; unique_id=&quot;66242&quot;&gt;&lt;property id=&quot;20148&quot; value=&quot;5&quot;/&gt;&lt;property id=&quot;20300&quot; value=&quot;Slide 47 - &amp;quot;Sharene and Her Children&amp;quot;&quot;/&gt;&lt;property id=&quot;20307&quot; value=&quot;639&quot;/&gt;&lt;/object&gt;&lt;object type=&quot;3&quot; unique_id=&quot;67342&quot;&gt;&lt;property id=&quot;20148&quot; value=&quot;5&quot;/&gt;&lt;property id=&quot;20300&quot; value=&quot;Slide 44 - &amp;quot;Next Steps&amp;quot;&quot;/&gt;&lt;property id=&quot;20307&quot; value=&quot;644&quot;/&gt;&lt;/object&gt;&lt;object type=&quot;3&quot; unique_id=&quot;67343&quot;&gt;&lt;property id=&quot;20148&quot; value=&quot;5&quot;/&gt;&lt;property id=&quot;20300&quot; value=&quot;Slide 46 - &amp;quot;Let’s Revisit&amp;quot;&quot;/&gt;&lt;property id=&quot;20307&quot; value=&quot;645&quot;/&gt;&lt;/object&gt;&lt;object type=&quot;3&quot; unique_id=&quot;67637&quot;&gt;&lt;property id=&quot;20148&quot; value=&quot;5&quot;/&gt;&lt;property id=&quot;20300&quot; value=&quot;Slide 3 - &amp;quot;About Schoolhouse Connection&amp;quot;&quot;/&gt;&lt;property id=&quot;20307&quot; value=&quot;647&quot;/&gt;&lt;/object&gt;&lt;object type=&quot;3&quot; unique_id=&quot;67638&quot;&gt;&lt;property id=&quot;20148&quot; value=&quot;5&quot;/&gt;&lt;property id=&quot;20300&quot; value=&quot;Slide 4 - &amp;quot;About NCHE&amp;quot;&quot;/&gt;&lt;property id=&quot;20307&quot; value=&quot;648&quot;/&gt;&lt;/object&gt;&lt;object type=&quot;3&quot; unique_id=&quot;68360&quot;&gt;&lt;property id=&quot;20148&quot; value=&quot;5&quot;/&gt;&lt;property id=&quot;20300&quot; value=&quot;Slide 26 - &amp;quot;ESSA’s Requirement to Remove Barriers&amp;quot;&quot;/&gt;&lt;property id=&quot;20307&quot; value=&quot;649&quot;/&gt;&lt;/object&gt;&lt;object type=&quot;3&quot; unique_id=&quot;68361&quot;&gt;&lt;property id=&quot;20148&quot; value=&quot;5&quot;/&gt;&lt;property id=&quot;20300&quot; value=&quot;Slide 40 - &amp;quot;Credit Accrual&amp;quot;&quot;/&gt;&lt;property id=&quot;20307&quot; value=&quot;650&quot;/&gt;&lt;/object&gt;&lt;object type=&quot;3&quot; unique_id=&quot;68362&quot;&gt;&lt;property id=&quot;20148&quot; value=&quot;5&quot;/&gt;&lt;property id=&quot;20300&quot; value=&quot;Slide 45 - &amp;quot;Collaboration Strategies&amp;quot;&quot;/&gt;&lt;property id=&quot;20307&quot; value=&quot;651&quot;/&gt;&lt;/object&gt;&lt;/object&gt;&lt;object type=&quot;8&quot; unique_id=&quot;10090&quo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1" id="{51769C5B-74FF-4B43-B601-D4635B1C2C2B}" vid="{2C9F559D-B019-FD48-9DD9-F9F97090BA8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2446</Words>
  <Application>Microsoft Macintosh PowerPoint</Application>
  <PresentationFormat>On-screen Show (16:9)</PresentationFormat>
  <Paragraphs>296</Paragraphs>
  <Slides>36</Slides>
  <Notes>21</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36</vt:i4>
      </vt:variant>
    </vt:vector>
  </HeadingPairs>
  <TitlesOfParts>
    <vt:vector size="58" baseType="lpstr">
      <vt:lpstr>ＭＳ Ｐゴシック</vt:lpstr>
      <vt:lpstr>ＭＳ Ｐゴシック</vt:lpstr>
      <vt:lpstr>Adobe Devanagari</vt:lpstr>
      <vt:lpstr>Arial</vt:lpstr>
      <vt:lpstr>Arial Black</vt:lpstr>
      <vt:lpstr>Calibri</vt:lpstr>
      <vt:lpstr>Calibri Light</vt:lpstr>
      <vt:lpstr>Century Gothic</vt:lpstr>
      <vt:lpstr>Century Schoolbook</vt:lpstr>
      <vt:lpstr>Keep Calm</vt:lpstr>
      <vt:lpstr>Lato</vt:lpstr>
      <vt:lpstr>Myriad Pro</vt:lpstr>
      <vt:lpstr>News Gothic MT</vt:lpstr>
      <vt:lpstr>Roboto</vt:lpstr>
      <vt:lpstr>Times New Roman</vt:lpstr>
      <vt:lpstr>Tw Cen MT</vt:lpstr>
      <vt:lpstr>Wingdings</vt:lpstr>
      <vt:lpstr>Wingdings 2</vt:lpstr>
      <vt:lpstr>Dept of Ed</vt:lpstr>
      <vt:lpstr>1_Dept of Ed</vt:lpstr>
      <vt:lpstr>Breeze</vt:lpstr>
      <vt:lpstr>Office Theme</vt:lpstr>
      <vt:lpstr>PowerPoint Presentation</vt:lpstr>
      <vt:lpstr>PowerPoint Presentation</vt:lpstr>
      <vt:lpstr>  New Youth Experience Homelessness for the First Time Every Day</vt:lpstr>
      <vt:lpstr>PowerPoint Presentation</vt:lpstr>
      <vt:lpstr>Lack of education is strongly correlated with young adult Homelessness</vt:lpstr>
      <vt:lpstr>Education Can Protect against Homelessness</vt:lpstr>
      <vt:lpstr>PowerPoint Presentation</vt:lpstr>
      <vt:lpstr>Students Experiencing Homelessness  Can and Do Succeed</vt:lpstr>
      <vt:lpstr>Schools as the Hub for  Connection and Success</vt:lpstr>
      <vt:lpstr>Education Leads Home: A National Campaign Building Stronger Futures for Homeless Students</vt:lpstr>
      <vt:lpstr>Federal policy FRAMEWORK: education</vt:lpstr>
      <vt:lpstr>Federal policy FRAMEWORK: housing</vt:lpstr>
      <vt:lpstr>Education leads home: current action items</vt:lpstr>
      <vt:lpstr>How can we reach these goals?</vt:lpstr>
      <vt:lpstr>cypress-Fairbanks iSD, houston, texas</vt:lpstr>
      <vt:lpstr>CFISD’s comprehensive McKinney-Vento team</vt:lpstr>
      <vt:lpstr>school-BASED supports and incentives</vt:lpstr>
      <vt:lpstr>Postsecondary planning and support</vt:lpstr>
      <vt:lpstr>credit accrual policies and paving the way</vt:lpstr>
      <vt:lpstr>PowerPoint Presentation</vt:lpstr>
      <vt:lpstr>Education = Success</vt:lpstr>
      <vt:lpstr>Success = Early Intervention</vt:lpstr>
      <vt:lpstr>Best Practices for Graduation</vt:lpstr>
      <vt:lpstr>PowerPoint Presentation</vt:lpstr>
      <vt:lpstr>Texas Education Code Supports</vt:lpstr>
      <vt:lpstr>Texas Education Code Supports</vt:lpstr>
      <vt:lpstr>TOP 10 CREDIT ACCRUAL  &amp; RECOVERY STRATEGIES</vt:lpstr>
      <vt:lpstr>TOP 10 CREDIT ACCRUAL  &amp; RECOVERY STRATEGIES</vt:lpstr>
      <vt:lpstr>Case Management Creates a Coordinated Approach</vt:lpstr>
      <vt:lpstr>Case Management Addresses Needs</vt:lpstr>
      <vt:lpstr>Case Management Addresses Needs</vt:lpstr>
      <vt:lpstr>Tools for Credit Recovery</vt:lpstr>
      <vt:lpstr>Barbara Wand James Homeless Student Support Scholarship</vt:lpstr>
      <vt:lpstr>Contact Information</vt:lpstr>
      <vt:lpstr>SchoolHouse Connection Scholarship Program</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ESSA reauthorization</dc:subject>
  <dc:creator/>
  <cp:lastModifiedBy/>
  <cp:revision>1</cp:revision>
  <dcterms:created xsi:type="dcterms:W3CDTF">2016-02-11T21:35:39Z</dcterms:created>
  <dcterms:modified xsi:type="dcterms:W3CDTF">2018-09-25T14:39:03Z</dcterms:modified>
</cp:coreProperties>
</file>