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91" r:id="rId3"/>
    <p:sldId id="283" r:id="rId4"/>
    <p:sldId id="280" r:id="rId5"/>
    <p:sldId id="265" r:id="rId6"/>
    <p:sldId id="266" r:id="rId7"/>
    <p:sldId id="269" r:id="rId8"/>
    <p:sldId id="284" r:id="rId9"/>
    <p:sldId id="278" r:id="rId10"/>
    <p:sldId id="267" r:id="rId11"/>
    <p:sldId id="289" r:id="rId12"/>
    <p:sldId id="270" r:id="rId13"/>
    <p:sldId id="285" r:id="rId14"/>
    <p:sldId id="288" r:id="rId15"/>
    <p:sldId id="287" r:id="rId16"/>
    <p:sldId id="286" r:id="rId17"/>
    <p:sldId id="276" r:id="rId18"/>
    <p:sldId id="275" r:id="rId19"/>
    <p:sldId id="282" r:id="rId20"/>
    <p:sldId id="281" r:id="rId21"/>
    <p:sldId id="290" r:id="rId22"/>
    <p:sldId id="271" r:id="rId23"/>
    <p:sldId id="272" r:id="rId24"/>
    <p:sldId id="274" r:id="rId25"/>
  </p:sldIdLst>
  <p:sldSz cx="12188825"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706" autoAdjust="0"/>
  </p:normalViewPr>
  <p:slideViewPr>
    <p:cSldViewPr showGuides="1">
      <p:cViewPr varScale="1">
        <p:scale>
          <a:sx n="99" d="100"/>
          <a:sy n="99" d="100"/>
        </p:scale>
        <p:origin x="108" y="126"/>
      </p:cViewPr>
      <p:guideLst>
        <p:guide orient="horz" pos="2160"/>
        <p:guide pos="3839"/>
      </p:guideLst>
    </p:cSldViewPr>
  </p:slideViewPr>
  <p:notesTextViewPr>
    <p:cViewPr>
      <p:scale>
        <a:sx n="1" d="1"/>
        <a:sy n="1" d="1"/>
      </p:scale>
      <p:origin x="0" y="0"/>
    </p:cViewPr>
  </p:notesTextViewPr>
  <p:notesViewPr>
    <p:cSldViewPr showGuides="1">
      <p:cViewPr varScale="1">
        <p:scale>
          <a:sx n="86" d="100"/>
          <a:sy n="86" d="100"/>
        </p:scale>
        <p:origin x="302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cat>
            <c:strRef>
              <c:f>Sheet1!$A$2:$A$5</c:f>
              <c:strCache>
                <c:ptCount val="4"/>
                <c:pt idx="0">
                  <c:v>Unsheltered</c:v>
                </c:pt>
                <c:pt idx="1">
                  <c:v>Emergency Shelter</c:v>
                </c:pt>
                <c:pt idx="2">
                  <c:v>Transitional Housing</c:v>
                </c:pt>
                <c:pt idx="3">
                  <c:v>Total Homelesss</c:v>
                </c:pt>
              </c:strCache>
            </c:strRef>
          </c:cat>
          <c:val>
            <c:numRef>
              <c:f>Sheet1!$B$2:$B$5</c:f>
              <c:numCache>
                <c:formatCode>#,##0</c:formatCode>
                <c:ptCount val="4"/>
                <c:pt idx="0">
                  <c:v>6440</c:v>
                </c:pt>
                <c:pt idx="1">
                  <c:v>8098</c:v>
                </c:pt>
                <c:pt idx="2">
                  <c:v>3368</c:v>
                </c:pt>
                <c:pt idx="3" formatCode="General">
                  <c:v>17906</c:v>
                </c:pt>
              </c:numCache>
            </c:numRef>
          </c:val>
          <c:extLst>
            <c:ext xmlns:c16="http://schemas.microsoft.com/office/drawing/2014/chart" uri="{C3380CC4-5D6E-409C-BE32-E72D297353CC}">
              <c16:uniqueId val="{00000000-0372-4BB5-8DAE-C608A0AB4A4C}"/>
            </c:ext>
          </c:extLst>
        </c:ser>
        <c:ser>
          <c:idx val="1"/>
          <c:order val="1"/>
          <c:tx>
            <c:strRef>
              <c:f>Sheet1!$C$1</c:f>
              <c:strCache>
                <c:ptCount val="1"/>
                <c:pt idx="0">
                  <c:v>2017</c:v>
                </c:pt>
              </c:strCache>
            </c:strRef>
          </c:tx>
          <c:spPr>
            <a:solidFill>
              <a:schemeClr val="accent2"/>
            </a:solidFill>
            <a:ln>
              <a:noFill/>
            </a:ln>
            <a:effectLst/>
          </c:spPr>
          <c:invertIfNegative val="0"/>
          <c:cat>
            <c:strRef>
              <c:f>Sheet1!$A$2:$A$5</c:f>
              <c:strCache>
                <c:ptCount val="4"/>
                <c:pt idx="0">
                  <c:v>Unsheltered</c:v>
                </c:pt>
                <c:pt idx="1">
                  <c:v>Emergency Shelter</c:v>
                </c:pt>
                <c:pt idx="2">
                  <c:v>Transitional Housing</c:v>
                </c:pt>
                <c:pt idx="3">
                  <c:v>Total Homelesss</c:v>
                </c:pt>
              </c:strCache>
            </c:strRef>
          </c:cat>
          <c:val>
            <c:numRef>
              <c:f>Sheet1!$C$2:$C$5</c:f>
              <c:numCache>
                <c:formatCode>#,##0</c:formatCode>
                <c:ptCount val="4"/>
                <c:pt idx="0">
                  <c:v>8493</c:v>
                </c:pt>
                <c:pt idx="1">
                  <c:v>7922</c:v>
                </c:pt>
                <c:pt idx="2">
                  <c:v>2684</c:v>
                </c:pt>
                <c:pt idx="3">
                  <c:v>18486</c:v>
                </c:pt>
              </c:numCache>
            </c:numRef>
          </c:val>
          <c:extLst>
            <c:ext xmlns:c16="http://schemas.microsoft.com/office/drawing/2014/chart" uri="{C3380CC4-5D6E-409C-BE32-E72D297353CC}">
              <c16:uniqueId val="{00000001-0372-4BB5-8DAE-C608A0AB4A4C}"/>
            </c:ext>
          </c:extLst>
        </c:ser>
        <c:dLbls>
          <c:showLegendKey val="0"/>
          <c:showVal val="0"/>
          <c:showCatName val="0"/>
          <c:showSerName val="0"/>
          <c:showPercent val="0"/>
          <c:showBubbleSize val="0"/>
        </c:dLbls>
        <c:gapWidth val="75"/>
        <c:overlap val="40"/>
        <c:axId val="344559816"/>
        <c:axId val="344564520"/>
      </c:barChart>
      <c:lineChart>
        <c:grouping val="standard"/>
        <c:varyColors val="0"/>
        <c:ser>
          <c:idx val="2"/>
          <c:order val="2"/>
          <c:tx>
            <c:strRef>
              <c:f>Sheet1!$D$1</c:f>
              <c:strCache>
                <c:ptCount val="1"/>
                <c:pt idx="0">
                  <c:v>2018 Projection</c:v>
                </c:pt>
              </c:strCache>
            </c:strRef>
          </c:tx>
          <c:spPr>
            <a:ln w="28575" cap="rnd">
              <a:solidFill>
                <a:schemeClr val="accent3"/>
              </a:solidFill>
              <a:round/>
            </a:ln>
            <a:effectLst/>
          </c:spPr>
          <c:marker>
            <c:symbol val="none"/>
          </c:marker>
          <c:cat>
            <c:strRef>
              <c:f>Sheet1!$A$2:$A$5</c:f>
              <c:strCache>
                <c:ptCount val="4"/>
                <c:pt idx="0">
                  <c:v>Unsheltered</c:v>
                </c:pt>
                <c:pt idx="1">
                  <c:v>Emergency Shelter</c:v>
                </c:pt>
                <c:pt idx="2">
                  <c:v>Transitional Housing</c:v>
                </c:pt>
                <c:pt idx="3">
                  <c:v>Total Homelesss</c:v>
                </c:pt>
              </c:strCache>
            </c:strRef>
          </c:cat>
          <c:val>
            <c:numRef>
              <c:f>Sheet1!$D$2:$D$5</c:f>
              <c:numCache>
                <c:formatCode>#,##0</c:formatCode>
                <c:ptCount val="4"/>
                <c:pt idx="0">
                  <c:v>11211</c:v>
                </c:pt>
                <c:pt idx="1">
                  <c:v>8000</c:v>
                </c:pt>
                <c:pt idx="2">
                  <c:v>2139</c:v>
                </c:pt>
                <c:pt idx="3">
                  <c:v>19085</c:v>
                </c:pt>
              </c:numCache>
            </c:numRef>
          </c:val>
          <c:smooth val="0"/>
          <c:extLst>
            <c:ext xmlns:c16="http://schemas.microsoft.com/office/drawing/2014/chart" uri="{C3380CC4-5D6E-409C-BE32-E72D297353CC}">
              <c16:uniqueId val="{00000002-0372-4BB5-8DAE-C608A0AB4A4C}"/>
            </c:ext>
          </c:extLst>
        </c:ser>
        <c:dLbls>
          <c:showLegendKey val="0"/>
          <c:showVal val="0"/>
          <c:showCatName val="0"/>
          <c:showSerName val="0"/>
          <c:showPercent val="0"/>
          <c:showBubbleSize val="0"/>
        </c:dLbls>
        <c:marker val="1"/>
        <c:smooth val="0"/>
        <c:axId val="344559816"/>
        <c:axId val="344564520"/>
      </c:lineChart>
      <c:catAx>
        <c:axId val="34455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564520"/>
        <c:crosses val="autoZero"/>
        <c:auto val="1"/>
        <c:lblAlgn val="ctr"/>
        <c:lblOffset val="100"/>
        <c:noMultiLvlLbl val="0"/>
      </c:catAx>
      <c:valAx>
        <c:axId val="344564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5598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AA38CBC9-AC6B-457D-9F63-4D1AB8E7793E}">
      <dgm:prSet phldrT="[Text]"/>
      <dgm:spPr/>
      <dgm:t>
        <a:bodyPr/>
        <a:lstStyle/>
        <a:p>
          <a:r>
            <a:rPr lang="en-US" dirty="0"/>
            <a:t>Housing Stabilization</a:t>
          </a:r>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a:lstStyle/>
        <a:p>
          <a:endParaRPr lang="en-US"/>
        </a:p>
      </dgm:t>
    </dgm:pt>
    <dgm:pt modelId="{7ACF197E-8A7D-4D14-A941-EE15BE87306C}" type="sibTrans" cxnId="{F68BA8B4-E5E5-4A12-9338-5CF5693ADCA2}">
      <dgm:prSet/>
      <dgm:spPr/>
      <dgm:t>
        <a:bodyPr/>
        <a:lstStyle/>
        <a:p>
          <a:endParaRPr lang="en-US"/>
        </a:p>
      </dgm:t>
    </dgm:pt>
    <dgm:pt modelId="{50789F86-D3CE-4C0B-B830-60161BD38E85}">
      <dgm:prSet phldrT="[Text]"/>
      <dgm:spPr/>
      <dgm:t>
        <a:bodyPr/>
        <a:lstStyle/>
        <a:p>
          <a:r>
            <a:rPr lang="en-US" dirty="0"/>
            <a:t>Employment  Assistance</a:t>
          </a:r>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a:lstStyle/>
        <a:p>
          <a:endParaRPr lang="en-US"/>
        </a:p>
      </dgm:t>
    </dgm:pt>
    <dgm:pt modelId="{775D1C29-7B88-46A3-9FAD-95EFDC006E81}" type="sibTrans" cxnId="{1593062C-A63F-4042-94C9-FF0880BD82E8}">
      <dgm:prSet/>
      <dgm:spPr/>
      <dgm:t>
        <a:bodyPr/>
        <a:lstStyle/>
        <a:p>
          <a:endParaRPr lang="en-US"/>
        </a:p>
      </dgm:t>
      <dgm:extLst>
        <a:ext uri="{E40237B7-FDA0-4F09-8148-C483321AD2D9}">
          <dgm14:cNvPr xmlns:dgm14="http://schemas.microsoft.com/office/drawing/2010/diagram" id="0" name="" title="Colored circle connected to tasks"/>
        </a:ext>
      </dgm:extLst>
    </dgm:pt>
    <dgm:pt modelId="{87E6D3C0-9C36-4C9B-9EE4-FCB2F172CF62}">
      <dgm:prSet phldrT="[Text]"/>
      <dgm:spPr/>
      <dgm:t>
        <a:bodyPr/>
        <a:lstStyle/>
        <a:p>
          <a:r>
            <a:rPr lang="en-US" dirty="0"/>
            <a:t>Counseling and Therapy</a:t>
          </a:r>
        </a:p>
        <a:p>
          <a:endParaRPr lang="en-US" dirty="0"/>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a:lstStyle/>
        <a:p>
          <a:endParaRPr lang="en-US"/>
        </a:p>
      </dgm:t>
    </dgm:pt>
    <dgm:pt modelId="{5C1F42F6-070E-4EBA-8EBC-C32D27C49363}" type="sibTrans" cxnId="{EB3E6C57-F560-450F-B619-F6F67905927D}">
      <dgm:prSet/>
      <dgm:spPr/>
      <dgm:t>
        <a:bodyPr/>
        <a:lstStyle/>
        <a:p>
          <a:endParaRPr lang="en-US"/>
        </a:p>
      </dgm:t>
      <dgm:extLst>
        <a:ext uri="{E40237B7-FDA0-4F09-8148-C483321AD2D9}">
          <dgm14:cNvPr xmlns:dgm14="http://schemas.microsoft.com/office/drawing/2010/diagram" id="0" name="" title="Colored circle connected to tasks"/>
        </a:ext>
      </dgm:extLst>
    </dgm:pt>
    <dgm:pt modelId="{20EB584B-A7B7-43D9-BF6A-2C9338C05B4D}">
      <dgm:prSet phldrT="[Text]"/>
      <dgm:spPr/>
      <dgm:t>
        <a:bodyPr/>
        <a:lstStyle/>
        <a:p>
          <a:r>
            <a:rPr lang="en-US" dirty="0"/>
            <a:t>Supportive Services</a:t>
          </a:r>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a:lstStyle/>
        <a:p>
          <a:endParaRPr lang="en-US"/>
        </a:p>
      </dgm:t>
    </dgm:pt>
    <dgm:pt modelId="{B04B74A7-039D-46F2-A30E-0D07E04CAE1A}" type="sibTrans" cxnId="{FBE6BCEA-0F85-486D-B532-D55CCA25A01D}">
      <dgm:prSet/>
      <dgm:spPr/>
      <dgm:t>
        <a:bodyPr/>
        <a:lstStyle/>
        <a:p>
          <a:endParaRPr lang="en-US"/>
        </a:p>
      </dgm:t>
      <dgm:extLst>
        <a:ext uri="{E40237B7-FDA0-4F09-8148-C483321AD2D9}">
          <dgm14:cNvPr xmlns:dgm14="http://schemas.microsoft.com/office/drawing/2010/diagram" id="0" name="" title="Colored circle connected to tasks"/>
        </a:ext>
      </dgm:extLst>
    </dgm:pt>
    <dgm:pt modelId="{7E2B8B4E-293F-43EE-AB7D-6598814ECB3C}">
      <dgm:prSet phldrT="[Text]"/>
      <dgm:spPr/>
      <dgm:t>
        <a:bodyPr/>
        <a:lstStyle/>
        <a:p>
          <a:r>
            <a:rPr lang="en-US" dirty="0"/>
            <a:t>Financial Assistance</a:t>
          </a:r>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a:lstStyle/>
        <a:p>
          <a:endParaRPr lang="en-US"/>
        </a:p>
      </dgm:t>
    </dgm:pt>
    <dgm:pt modelId="{03860152-2A6F-476F-91FD-CBA9D7B26338}" type="sibTrans" cxnId="{18D120E8-5826-42E7-A890-F4AFB63D3D78}">
      <dgm:prSet/>
      <dgm:spPr/>
      <dgm:t>
        <a:bodyPr/>
        <a:lstStyle/>
        <a:p>
          <a:endParaRPr lang="en-US"/>
        </a:p>
      </dgm:t>
      <dgm:extLst>
        <a:ext uri="{E40237B7-FDA0-4F09-8148-C483321AD2D9}">
          <dgm14:cNvPr xmlns:dgm14="http://schemas.microsoft.com/office/drawing/2010/diagram" id="0" name="" title="Colored circle connected to tasks"/>
        </a:ext>
      </dgm:extLst>
    </dgm:pt>
    <dgm:pt modelId="{ADD3E5F2-AAFA-4E67-94B3-CB7FF0B20FE4}">
      <dgm:prSet phldrT="[Text]"/>
      <dgm:spPr/>
      <dgm:t>
        <a:bodyPr/>
        <a:lstStyle/>
        <a:p>
          <a:r>
            <a:rPr lang="en-US" dirty="0"/>
            <a:t>Child Care</a:t>
          </a:r>
        </a:p>
      </dgm:t>
      <dgm:extLst>
        <a:ext uri="{E40237B7-FDA0-4F09-8148-C483321AD2D9}">
          <dgm14:cNvPr xmlns:dgm14="http://schemas.microsoft.com/office/drawing/2010/diagram" id="0" name="" title="Task 1"/>
        </a:ext>
      </dgm:extLst>
    </dgm:pt>
    <dgm:pt modelId="{5D4E73DD-439A-427C-AC5B-D7A84203EA34}" type="parTrans" cxnId="{904D43B3-3074-4A16-8C04-1036BB9153CD}">
      <dgm:prSet/>
      <dgm:spPr/>
      <dgm:t>
        <a:bodyPr/>
        <a:lstStyle/>
        <a:p>
          <a:endParaRPr lang="en-US"/>
        </a:p>
      </dgm:t>
    </dgm:pt>
    <dgm:pt modelId="{C2226761-7B7B-4796-8068-3123F561C6C5}" type="sibTrans" cxnId="{904D43B3-3074-4A16-8C04-1036BB9153CD}">
      <dgm:prSet/>
      <dgm:spPr/>
      <dgm:t>
        <a:bodyPr/>
        <a:lstStyle/>
        <a:p>
          <a:endParaRPr lang="en-US"/>
        </a:p>
      </dgm:t>
    </dgm:pt>
    <dgm:pt modelId="{4741678A-8082-4609-9DB3-070C708F937D}">
      <dgm:prSet phldrT="[Text]"/>
      <dgm:spPr/>
      <dgm:t>
        <a:bodyPr/>
        <a:lstStyle/>
        <a:p>
          <a:r>
            <a:rPr lang="en-US" dirty="0"/>
            <a:t>Emergency  Services</a:t>
          </a:r>
        </a:p>
      </dgm:t>
      <dgm:extLst>
        <a:ext uri="{E40237B7-FDA0-4F09-8148-C483321AD2D9}">
          <dgm14:cNvPr xmlns:dgm14="http://schemas.microsoft.com/office/drawing/2010/diagram" id="0" name="" title="Task 2"/>
        </a:ext>
      </dgm:extLst>
    </dgm:pt>
    <dgm:pt modelId="{932B8E59-4A97-43A5-9F02-E0C6B74A5650}" type="parTrans" cxnId="{452F2DC3-92D6-4664-82DB-C5B3D9F05136}">
      <dgm:prSet/>
      <dgm:spPr/>
      <dgm:t>
        <a:bodyPr/>
        <a:lstStyle/>
        <a:p>
          <a:endParaRPr lang="en-US"/>
        </a:p>
      </dgm:t>
    </dgm:pt>
    <dgm:pt modelId="{2222410D-A161-4FC0-854D-D82A52D0FD9A}" type="sibTrans" cxnId="{452F2DC3-92D6-4664-82DB-C5B3D9F05136}">
      <dgm:prSet/>
      <dgm:spPr/>
      <dgm:t>
        <a:bodyPr/>
        <a:lstStyle/>
        <a:p>
          <a:endParaRPr lang="en-US"/>
        </a:p>
      </dgm:t>
    </dgm:pt>
    <dgm:pt modelId="{317B1151-7992-41DA-AADB-0C80F880B28B}">
      <dgm:prSet phldrT="[Text]"/>
      <dgm:spPr/>
      <dgm:t>
        <a:bodyPr/>
        <a:lstStyle/>
        <a:p>
          <a:r>
            <a:rPr lang="en-US" dirty="0"/>
            <a:t>Financial Literacy</a:t>
          </a:r>
        </a:p>
      </dgm:t>
      <dgm:extLst>
        <a:ext uri="{E40237B7-FDA0-4F09-8148-C483321AD2D9}">
          <dgm14:cNvPr xmlns:dgm14="http://schemas.microsoft.com/office/drawing/2010/diagram" id="0" name="" title="Task 4"/>
        </a:ext>
      </dgm:extLst>
    </dgm:pt>
    <dgm:pt modelId="{573B9605-1400-4D6A-A739-D165E162BC22}" type="parTrans" cxnId="{826762B0-9132-4DF8-9137-97F8BB65555A}">
      <dgm:prSet/>
      <dgm:spPr/>
      <dgm:t>
        <a:bodyPr/>
        <a:lstStyle/>
        <a:p>
          <a:endParaRPr lang="en-US"/>
        </a:p>
      </dgm:t>
    </dgm:pt>
    <dgm:pt modelId="{0ADCDD17-B441-47B5-983D-60D8E049775B}" type="sibTrans" cxnId="{826762B0-9132-4DF8-9137-97F8BB65555A}">
      <dgm:prSet/>
      <dgm:spPr/>
      <dgm:t>
        <a:bodyPr/>
        <a:lstStyle/>
        <a:p>
          <a:endParaRPr lang="en-US"/>
        </a:p>
      </dgm:t>
    </dgm:pt>
    <dgm:pt modelId="{B0C37B97-914B-49F2-84E5-94B39EF2352F}" type="pres">
      <dgm:prSet presAssocID="{B8060F7B-9920-4F24-BE71-F0E4E3B7B934}" presName="Name0" presStyleCnt="0">
        <dgm:presLayoutVars>
          <dgm:chMax val="1"/>
          <dgm:dir/>
          <dgm:animLvl val="ctr"/>
          <dgm:resizeHandles val="exact"/>
        </dgm:presLayoutVars>
      </dgm:prSet>
      <dgm:spPr/>
    </dgm:pt>
    <dgm:pt modelId="{D2BB9C9C-582A-4226-99A2-A6A4B7AD887A}" type="pres">
      <dgm:prSet presAssocID="{AA38CBC9-AC6B-457D-9F63-4D1AB8E7793E}" presName="centerShape" presStyleLbl="node0" presStyleIdx="0" presStyleCnt="1"/>
      <dgm:spPr/>
    </dgm:pt>
    <dgm:pt modelId="{0B9D5D8D-AE9B-4E3C-8081-7E5A4C702F02}" type="pres">
      <dgm:prSet presAssocID="{50789F86-D3CE-4C0B-B830-60161BD38E85}" presName="node" presStyleLbl="node1" presStyleIdx="0" presStyleCnt="7">
        <dgm:presLayoutVars>
          <dgm:bulletEnabled val="1"/>
        </dgm:presLayoutVars>
      </dgm:prSet>
      <dgm:spPr/>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7"/>
      <dgm:spPr/>
    </dgm:pt>
    <dgm:pt modelId="{E69D66FE-99FF-41C3-90B6-E82BB102FFE8}" type="pres">
      <dgm:prSet presAssocID="{ADD3E5F2-AAFA-4E67-94B3-CB7FF0B20FE4}" presName="node" presStyleLbl="node1" presStyleIdx="1" presStyleCnt="7">
        <dgm:presLayoutVars>
          <dgm:bulletEnabled val="1"/>
        </dgm:presLayoutVars>
      </dgm:prSet>
      <dgm:spPr/>
    </dgm:pt>
    <dgm:pt modelId="{D556BC87-BD66-4769-BC3C-21C0C8BEFDF8}" type="pres">
      <dgm:prSet presAssocID="{ADD3E5F2-AAFA-4E67-94B3-CB7FF0B20FE4}" presName="dummy" presStyleCnt="0"/>
      <dgm:spPr/>
    </dgm:pt>
    <dgm:pt modelId="{3F11FCDB-0F33-4723-8B9B-6558CE88A0F3}" type="pres">
      <dgm:prSet presAssocID="{C2226761-7B7B-4796-8068-3123F561C6C5}" presName="sibTrans" presStyleLbl="sibTrans2D1" presStyleIdx="1" presStyleCnt="7"/>
      <dgm:spPr/>
    </dgm:pt>
    <dgm:pt modelId="{1C226D9E-C8BD-43C0-B5A7-66592C02513E}" type="pres">
      <dgm:prSet presAssocID="{87E6D3C0-9C36-4C9B-9EE4-FCB2F172CF62}" presName="node" presStyleLbl="node1" presStyleIdx="2" presStyleCnt="7">
        <dgm:presLayoutVars>
          <dgm:bulletEnabled val="1"/>
        </dgm:presLayoutVars>
      </dgm:prSet>
      <dgm:spPr/>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2" presStyleCnt="7"/>
      <dgm:spPr/>
    </dgm:pt>
    <dgm:pt modelId="{53ACC59D-15B6-4494-BF06-6E98739AEE73}" type="pres">
      <dgm:prSet presAssocID="{4741678A-8082-4609-9DB3-070C708F937D}" presName="node" presStyleLbl="node1" presStyleIdx="3" presStyleCnt="7">
        <dgm:presLayoutVars>
          <dgm:bulletEnabled val="1"/>
        </dgm:presLayoutVars>
      </dgm:prSet>
      <dgm:spPr/>
    </dgm:pt>
    <dgm:pt modelId="{31096FF6-F84B-4644-8BDE-2FE833CADCF8}" type="pres">
      <dgm:prSet presAssocID="{4741678A-8082-4609-9DB3-070C708F937D}" presName="dummy" presStyleCnt="0"/>
      <dgm:spPr/>
    </dgm:pt>
    <dgm:pt modelId="{1FB02A17-A85B-40CA-8B30-7EDFEA2EFACC}" type="pres">
      <dgm:prSet presAssocID="{2222410D-A161-4FC0-854D-D82A52D0FD9A}" presName="sibTrans" presStyleLbl="sibTrans2D1" presStyleIdx="3" presStyleCnt="7"/>
      <dgm:spPr/>
    </dgm:pt>
    <dgm:pt modelId="{29DFD080-5F1B-4B82-A3B2-DA9D6DF3694E}" type="pres">
      <dgm:prSet presAssocID="{20EB584B-A7B7-43D9-BF6A-2C9338C05B4D}" presName="node" presStyleLbl="node1" presStyleIdx="4" presStyleCnt="7">
        <dgm:presLayoutVars>
          <dgm:bulletEnabled val="1"/>
        </dgm:presLayoutVars>
      </dgm:prSet>
      <dgm:spPr/>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4" presStyleCnt="7"/>
      <dgm:spPr/>
    </dgm:pt>
    <dgm:pt modelId="{B3F8C3C3-65FB-486F-82C0-A8478B7022B9}" type="pres">
      <dgm:prSet presAssocID="{7E2B8B4E-293F-43EE-AB7D-6598814ECB3C}" presName="node" presStyleLbl="node1" presStyleIdx="5" presStyleCnt="7">
        <dgm:presLayoutVars>
          <dgm:bulletEnabled val="1"/>
        </dgm:presLayoutVars>
      </dgm:prSet>
      <dgm:spPr/>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5" presStyleCnt="7"/>
      <dgm:spPr/>
    </dgm:pt>
    <dgm:pt modelId="{310CEC88-412F-4B1D-9D4B-E4197AD8ED78}" type="pres">
      <dgm:prSet presAssocID="{317B1151-7992-41DA-AADB-0C80F880B28B}" presName="node" presStyleLbl="node1" presStyleIdx="6" presStyleCnt="7">
        <dgm:presLayoutVars>
          <dgm:bulletEnabled val="1"/>
        </dgm:presLayoutVars>
      </dgm:prSet>
      <dgm:spPr/>
    </dgm:pt>
    <dgm:pt modelId="{CBEC9E4E-9859-45D9-BA5F-570F8D3CC8A2}" type="pres">
      <dgm:prSet presAssocID="{317B1151-7992-41DA-AADB-0C80F880B28B}" presName="dummy" presStyleCnt="0"/>
      <dgm:spPr/>
    </dgm:pt>
    <dgm:pt modelId="{D4946318-5B8E-4503-821F-79715C7CAEFE}" type="pres">
      <dgm:prSet presAssocID="{0ADCDD17-B441-47B5-983D-60D8E049775B}" presName="sibTrans" presStyleLbl="sibTrans2D1" presStyleIdx="6" presStyleCnt="7"/>
      <dgm:spPr/>
    </dgm:pt>
  </dgm:ptLst>
  <dgm:cxnLst>
    <dgm:cxn modelId="{95AE4E02-A539-49F9-9CD9-42E965FC6761}" type="presOf" srcId="{C2226761-7B7B-4796-8068-3123F561C6C5}" destId="{3F11FCDB-0F33-4723-8B9B-6558CE88A0F3}" srcOrd="0" destOrd="0" presId="urn:microsoft.com/office/officeart/2005/8/layout/radial6"/>
    <dgm:cxn modelId="{3E929F04-D66A-4ADD-A218-BA7B4D2C65EC}" type="presOf" srcId="{B04B74A7-039D-46F2-A30E-0D07E04CAE1A}" destId="{53B5DF5F-8B8B-41EF-8531-276CBECDCAB4}" srcOrd="0" destOrd="0" presId="urn:microsoft.com/office/officeart/2005/8/layout/radial6"/>
    <dgm:cxn modelId="{79069909-17B1-4BCB-9FEF-4964510BD10F}" type="presOf" srcId="{317B1151-7992-41DA-AADB-0C80F880B28B}" destId="{310CEC88-412F-4B1D-9D4B-E4197AD8ED78}" srcOrd="0" destOrd="0" presId="urn:microsoft.com/office/officeart/2005/8/layout/radial6"/>
    <dgm:cxn modelId="{1593062C-A63F-4042-94C9-FF0880BD82E8}" srcId="{AA38CBC9-AC6B-457D-9F63-4D1AB8E7793E}" destId="{50789F86-D3CE-4C0B-B830-60161BD38E85}" srcOrd="0" destOrd="0" parTransId="{6D6B568F-9C4B-44DB-A886-035491FEC9C2}" sibTransId="{775D1C29-7B88-46A3-9FAD-95EFDC006E81}"/>
    <dgm:cxn modelId="{213B572F-3D42-4865-8468-2B23B55DDDF6}" type="presOf" srcId="{775D1C29-7B88-46A3-9FAD-95EFDC006E81}" destId="{65DE7562-7D1C-4B0F-8927-12F8E6C5F5AF}" srcOrd="0" destOrd="0" presId="urn:microsoft.com/office/officeart/2005/8/layout/radial6"/>
    <dgm:cxn modelId="{E7BD133F-2C27-4DCB-8B71-3B4E144DEC2F}" type="presOf" srcId="{0ADCDD17-B441-47B5-983D-60D8E049775B}" destId="{D4946318-5B8E-4503-821F-79715C7CAEFE}" srcOrd="0" destOrd="0" presId="urn:microsoft.com/office/officeart/2005/8/layout/radial6"/>
    <dgm:cxn modelId="{5F25D665-3021-461A-AA8B-FC4CA49A8593}" type="presOf" srcId="{87E6D3C0-9C36-4C9B-9EE4-FCB2F172CF62}" destId="{1C226D9E-C8BD-43C0-B5A7-66592C02513E}" srcOrd="0" destOrd="0" presId="urn:microsoft.com/office/officeart/2005/8/layout/radial6"/>
    <dgm:cxn modelId="{68A83667-A69C-4BC8-93E8-7CE38539C671}" type="presOf" srcId="{2222410D-A161-4FC0-854D-D82A52D0FD9A}" destId="{1FB02A17-A85B-40CA-8B30-7EDFEA2EFACC}" srcOrd="0" destOrd="0" presId="urn:microsoft.com/office/officeart/2005/8/layout/radial6"/>
    <dgm:cxn modelId="{14B06748-CC37-472D-A830-73A9D3B75B8B}" type="presOf" srcId="{ADD3E5F2-AAFA-4E67-94B3-CB7FF0B20FE4}" destId="{E69D66FE-99FF-41C3-90B6-E82BB102FFE8}" srcOrd="0" destOrd="0" presId="urn:microsoft.com/office/officeart/2005/8/layout/radial6"/>
    <dgm:cxn modelId="{B0853F4E-0D10-4453-BA0F-87D700E6FDEE}" type="presOf" srcId="{7E2B8B4E-293F-43EE-AB7D-6598814ECB3C}" destId="{B3F8C3C3-65FB-486F-82C0-A8478B7022B9}" srcOrd="0" destOrd="0" presId="urn:microsoft.com/office/officeart/2005/8/layout/radial6"/>
    <dgm:cxn modelId="{EB3E6C57-F560-450F-B619-F6F67905927D}" srcId="{AA38CBC9-AC6B-457D-9F63-4D1AB8E7793E}" destId="{87E6D3C0-9C36-4C9B-9EE4-FCB2F172CF62}" srcOrd="2" destOrd="0" parTransId="{1916856A-C084-48E2-AF18-70269AD79DF2}" sibTransId="{5C1F42F6-070E-4EBA-8EBC-C32D27C49363}"/>
    <dgm:cxn modelId="{487B127C-E0EE-48AC-AACB-3F827CA01E94}" type="presOf" srcId="{20EB584B-A7B7-43D9-BF6A-2C9338C05B4D}" destId="{29DFD080-5F1B-4B82-A3B2-DA9D6DF3694E}" srcOrd="0" destOrd="0" presId="urn:microsoft.com/office/officeart/2005/8/layout/radial6"/>
    <dgm:cxn modelId="{63BD5587-3071-4797-BB80-7C21100AAD79}" type="presOf" srcId="{03860152-2A6F-476F-91FD-CBA9D7B26338}" destId="{FADEA337-AD34-4422-B53A-01423AF1AC8F}" srcOrd="0" destOrd="0" presId="urn:microsoft.com/office/officeart/2005/8/layout/radial6"/>
    <dgm:cxn modelId="{66D10D89-90C6-4D3D-B022-615F34E0F6A8}" type="presOf" srcId="{B8060F7B-9920-4F24-BE71-F0E4E3B7B934}" destId="{B0C37B97-914B-49F2-84E5-94B39EF2352F}" srcOrd="0" destOrd="0" presId="urn:microsoft.com/office/officeart/2005/8/layout/radial6"/>
    <dgm:cxn modelId="{826762B0-9132-4DF8-9137-97F8BB65555A}" srcId="{AA38CBC9-AC6B-457D-9F63-4D1AB8E7793E}" destId="{317B1151-7992-41DA-AADB-0C80F880B28B}" srcOrd="6" destOrd="0" parTransId="{573B9605-1400-4D6A-A739-D165E162BC22}" sibTransId="{0ADCDD17-B441-47B5-983D-60D8E049775B}"/>
    <dgm:cxn modelId="{904D43B3-3074-4A16-8C04-1036BB9153CD}" srcId="{AA38CBC9-AC6B-457D-9F63-4D1AB8E7793E}" destId="{ADD3E5F2-AAFA-4E67-94B3-CB7FF0B20FE4}" srcOrd="1" destOrd="0" parTransId="{5D4E73DD-439A-427C-AC5B-D7A84203EA34}" sibTransId="{C2226761-7B7B-4796-8068-3123F561C6C5}"/>
    <dgm:cxn modelId="{F68BA8B4-E5E5-4A12-9338-5CF5693ADCA2}" srcId="{B8060F7B-9920-4F24-BE71-F0E4E3B7B934}" destId="{AA38CBC9-AC6B-457D-9F63-4D1AB8E7793E}" srcOrd="0" destOrd="0" parTransId="{02DFC051-974F-4AF1-85DB-FFF5F1CCD57A}" sibTransId="{7ACF197E-8A7D-4D14-A941-EE15BE87306C}"/>
    <dgm:cxn modelId="{452F2DC3-92D6-4664-82DB-C5B3D9F05136}" srcId="{AA38CBC9-AC6B-457D-9F63-4D1AB8E7793E}" destId="{4741678A-8082-4609-9DB3-070C708F937D}" srcOrd="3" destOrd="0" parTransId="{932B8E59-4A97-43A5-9F02-E0C6B74A5650}" sibTransId="{2222410D-A161-4FC0-854D-D82A52D0FD9A}"/>
    <dgm:cxn modelId="{854DEBD6-7FD1-4271-893B-AA505A4B8237}" type="presOf" srcId="{4741678A-8082-4609-9DB3-070C708F937D}" destId="{53ACC59D-15B6-4494-BF06-6E98739AEE73}" srcOrd="0" destOrd="0" presId="urn:microsoft.com/office/officeart/2005/8/layout/radial6"/>
    <dgm:cxn modelId="{D34E2ED8-ECCD-4FDF-AE76-C792B052F77C}" type="presOf" srcId="{5C1F42F6-070E-4EBA-8EBC-C32D27C49363}" destId="{22CB3940-637A-4C32-AB7F-CFAD929A59AB}" srcOrd="0" destOrd="0" presId="urn:microsoft.com/office/officeart/2005/8/layout/radial6"/>
    <dgm:cxn modelId="{9F2E5EDD-E3E4-45F7-937A-24FDB14700F0}" type="presOf" srcId="{50789F86-D3CE-4C0B-B830-60161BD38E85}" destId="{0B9D5D8D-AE9B-4E3C-8081-7E5A4C702F02}" srcOrd="0" destOrd="0" presId="urn:microsoft.com/office/officeart/2005/8/layout/radial6"/>
    <dgm:cxn modelId="{18D120E8-5826-42E7-A890-F4AFB63D3D78}" srcId="{AA38CBC9-AC6B-457D-9F63-4D1AB8E7793E}" destId="{7E2B8B4E-293F-43EE-AB7D-6598814ECB3C}" srcOrd="5" destOrd="0" parTransId="{C9A52CF1-B2E8-4848-8964-6633294F16CC}" sibTransId="{03860152-2A6F-476F-91FD-CBA9D7B26338}"/>
    <dgm:cxn modelId="{FBE6BCEA-0F85-486D-B532-D55CCA25A01D}" srcId="{AA38CBC9-AC6B-457D-9F63-4D1AB8E7793E}" destId="{20EB584B-A7B7-43D9-BF6A-2C9338C05B4D}" srcOrd="4" destOrd="0" parTransId="{6E0D28F6-A05C-413F-A991-03D9F094F998}" sibTransId="{B04B74A7-039D-46F2-A30E-0D07E04CAE1A}"/>
    <dgm:cxn modelId="{50E3B5F1-6595-4ED9-B849-AA5F6C21B078}" type="presOf" srcId="{AA38CBC9-AC6B-457D-9F63-4D1AB8E7793E}" destId="{D2BB9C9C-582A-4226-99A2-A6A4B7AD887A}" srcOrd="0" destOrd="0" presId="urn:microsoft.com/office/officeart/2005/8/layout/radial6"/>
    <dgm:cxn modelId="{F8374B3E-B514-46DF-94C4-AF94CDD1D72A}" type="presParOf" srcId="{B0C37B97-914B-49F2-84E5-94B39EF2352F}" destId="{D2BB9C9C-582A-4226-99A2-A6A4B7AD887A}" srcOrd="0" destOrd="0" presId="urn:microsoft.com/office/officeart/2005/8/layout/radial6"/>
    <dgm:cxn modelId="{B24EE426-834F-4DD6-9375-8641C6E734A6}" type="presParOf" srcId="{B0C37B97-914B-49F2-84E5-94B39EF2352F}" destId="{0B9D5D8D-AE9B-4E3C-8081-7E5A4C702F02}" srcOrd="1" destOrd="0" presId="urn:microsoft.com/office/officeart/2005/8/layout/radial6"/>
    <dgm:cxn modelId="{57EC5C98-3760-48A4-BD0C-E28EDE5F22FF}" type="presParOf" srcId="{B0C37B97-914B-49F2-84E5-94B39EF2352F}" destId="{E8755371-EE00-4D9C-9546-B5D2DEB3691D}" srcOrd="2" destOrd="0" presId="urn:microsoft.com/office/officeart/2005/8/layout/radial6"/>
    <dgm:cxn modelId="{DC6214C8-ADD9-43F5-A121-F80593085E69}" type="presParOf" srcId="{B0C37B97-914B-49F2-84E5-94B39EF2352F}" destId="{65DE7562-7D1C-4B0F-8927-12F8E6C5F5AF}" srcOrd="3" destOrd="0" presId="urn:microsoft.com/office/officeart/2005/8/layout/radial6"/>
    <dgm:cxn modelId="{9BFDF32C-F63F-41A9-93E0-F71137EA995C}" type="presParOf" srcId="{B0C37B97-914B-49F2-84E5-94B39EF2352F}" destId="{E69D66FE-99FF-41C3-90B6-E82BB102FFE8}" srcOrd="4" destOrd="0" presId="urn:microsoft.com/office/officeart/2005/8/layout/radial6"/>
    <dgm:cxn modelId="{E2F00E90-C52E-424E-993F-10A03B960020}" type="presParOf" srcId="{B0C37B97-914B-49F2-84E5-94B39EF2352F}" destId="{D556BC87-BD66-4769-BC3C-21C0C8BEFDF8}" srcOrd="5" destOrd="0" presId="urn:microsoft.com/office/officeart/2005/8/layout/radial6"/>
    <dgm:cxn modelId="{62009D30-2608-4E68-8676-09F9C382C43E}" type="presParOf" srcId="{B0C37B97-914B-49F2-84E5-94B39EF2352F}" destId="{3F11FCDB-0F33-4723-8B9B-6558CE88A0F3}" srcOrd="6" destOrd="0" presId="urn:microsoft.com/office/officeart/2005/8/layout/radial6"/>
    <dgm:cxn modelId="{0BFC6664-884E-4547-86F8-E6A9DC5E1A2C}" type="presParOf" srcId="{B0C37B97-914B-49F2-84E5-94B39EF2352F}" destId="{1C226D9E-C8BD-43C0-B5A7-66592C02513E}" srcOrd="7" destOrd="0" presId="urn:microsoft.com/office/officeart/2005/8/layout/radial6"/>
    <dgm:cxn modelId="{FD59564E-8456-4C64-90AE-7451B1A61D7B}" type="presParOf" srcId="{B0C37B97-914B-49F2-84E5-94B39EF2352F}" destId="{2E93314B-ED13-4B02-B199-BBF658DCCBEE}" srcOrd="8" destOrd="0" presId="urn:microsoft.com/office/officeart/2005/8/layout/radial6"/>
    <dgm:cxn modelId="{0276C93F-4BAE-4692-9D59-195EFB181D61}" type="presParOf" srcId="{B0C37B97-914B-49F2-84E5-94B39EF2352F}" destId="{22CB3940-637A-4C32-AB7F-CFAD929A59AB}" srcOrd="9" destOrd="0" presId="urn:microsoft.com/office/officeart/2005/8/layout/radial6"/>
    <dgm:cxn modelId="{95776AB0-20EA-4650-AA9A-8FEC7D95C864}" type="presParOf" srcId="{B0C37B97-914B-49F2-84E5-94B39EF2352F}" destId="{53ACC59D-15B6-4494-BF06-6E98739AEE73}" srcOrd="10" destOrd="0" presId="urn:microsoft.com/office/officeart/2005/8/layout/radial6"/>
    <dgm:cxn modelId="{A6102CB5-FEDA-40D4-BFD5-0F1E622AD2F9}" type="presParOf" srcId="{B0C37B97-914B-49F2-84E5-94B39EF2352F}" destId="{31096FF6-F84B-4644-8BDE-2FE833CADCF8}" srcOrd="11" destOrd="0" presId="urn:microsoft.com/office/officeart/2005/8/layout/radial6"/>
    <dgm:cxn modelId="{D8E61FFB-E460-486A-B04B-5A9C2778654C}" type="presParOf" srcId="{B0C37B97-914B-49F2-84E5-94B39EF2352F}" destId="{1FB02A17-A85B-40CA-8B30-7EDFEA2EFACC}" srcOrd="12" destOrd="0" presId="urn:microsoft.com/office/officeart/2005/8/layout/radial6"/>
    <dgm:cxn modelId="{F6BE7C54-9B84-4439-9F82-6D0300D28E0A}" type="presParOf" srcId="{B0C37B97-914B-49F2-84E5-94B39EF2352F}" destId="{29DFD080-5F1B-4B82-A3B2-DA9D6DF3694E}" srcOrd="13" destOrd="0" presId="urn:microsoft.com/office/officeart/2005/8/layout/radial6"/>
    <dgm:cxn modelId="{26DA9851-5888-41F8-96BD-77CE364289DB}" type="presParOf" srcId="{B0C37B97-914B-49F2-84E5-94B39EF2352F}" destId="{3C0BB87F-E2C7-4D7C-BF8F-45EA9A4A93F1}" srcOrd="14" destOrd="0" presId="urn:microsoft.com/office/officeart/2005/8/layout/radial6"/>
    <dgm:cxn modelId="{11A7C210-57D3-4E8B-A13F-D81817DA0568}" type="presParOf" srcId="{B0C37B97-914B-49F2-84E5-94B39EF2352F}" destId="{53B5DF5F-8B8B-41EF-8531-276CBECDCAB4}" srcOrd="15" destOrd="0" presId="urn:microsoft.com/office/officeart/2005/8/layout/radial6"/>
    <dgm:cxn modelId="{3ECFF003-35BC-40FA-A10D-1D02DA9C3796}" type="presParOf" srcId="{B0C37B97-914B-49F2-84E5-94B39EF2352F}" destId="{B3F8C3C3-65FB-486F-82C0-A8478B7022B9}" srcOrd="16" destOrd="0" presId="urn:microsoft.com/office/officeart/2005/8/layout/radial6"/>
    <dgm:cxn modelId="{78123318-19B9-426D-8D39-6D0354994D24}" type="presParOf" srcId="{B0C37B97-914B-49F2-84E5-94B39EF2352F}" destId="{655FDCB9-5F59-4F26-9EF0-749F42DEA7F0}" srcOrd="17" destOrd="0" presId="urn:microsoft.com/office/officeart/2005/8/layout/radial6"/>
    <dgm:cxn modelId="{AE0E568C-B8D7-44A2-831B-CC304D53E899}" type="presParOf" srcId="{B0C37B97-914B-49F2-84E5-94B39EF2352F}" destId="{FADEA337-AD34-4422-B53A-01423AF1AC8F}" srcOrd="18" destOrd="0" presId="urn:microsoft.com/office/officeart/2005/8/layout/radial6"/>
    <dgm:cxn modelId="{7964D9CC-7D41-4B14-94C2-5CA6D1405380}" type="presParOf" srcId="{B0C37B97-914B-49F2-84E5-94B39EF2352F}" destId="{310CEC88-412F-4B1D-9D4B-E4197AD8ED78}" srcOrd="19" destOrd="0" presId="urn:microsoft.com/office/officeart/2005/8/layout/radial6"/>
    <dgm:cxn modelId="{4B52545A-7D89-40A7-B955-778B25C91D75}" type="presParOf" srcId="{B0C37B97-914B-49F2-84E5-94B39EF2352F}" destId="{CBEC9E4E-9859-45D9-BA5F-570F8D3CC8A2}" srcOrd="20" destOrd="0" presId="urn:microsoft.com/office/officeart/2005/8/layout/radial6"/>
    <dgm:cxn modelId="{2111D925-08DD-4E5A-9022-9AB7BC5D0225}" type="presParOf" srcId="{B0C37B97-914B-49F2-84E5-94B39EF2352F}" destId="{D4946318-5B8E-4503-821F-79715C7CAEFE}"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46318-5B8E-4503-821F-79715C7CAEFE}">
      <dsp:nvSpPr>
        <dsp:cNvPr id="0" name=""/>
        <dsp:cNvSpPr/>
      </dsp:nvSpPr>
      <dsp:spPr>
        <a:xfrm>
          <a:off x="646134" y="517501"/>
          <a:ext cx="4117930" cy="4117930"/>
        </a:xfrm>
        <a:prstGeom prst="blockArc">
          <a:avLst>
            <a:gd name="adj1" fmla="val 13114286"/>
            <a:gd name="adj2" fmla="val 16200000"/>
            <a:gd name="adj3" fmla="val 38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DEA337-AD34-4422-B53A-01423AF1AC8F}">
      <dsp:nvSpPr>
        <dsp:cNvPr id="0" name=""/>
        <dsp:cNvSpPr/>
      </dsp:nvSpPr>
      <dsp:spPr>
        <a:xfrm>
          <a:off x="646134" y="517501"/>
          <a:ext cx="4117930" cy="4117930"/>
        </a:xfrm>
        <a:prstGeom prst="blockArc">
          <a:avLst>
            <a:gd name="adj1" fmla="val 10028571"/>
            <a:gd name="adj2" fmla="val 13114286"/>
            <a:gd name="adj3" fmla="val 38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646134" y="517501"/>
          <a:ext cx="4117930" cy="4117930"/>
        </a:xfrm>
        <a:prstGeom prst="blockArc">
          <a:avLst>
            <a:gd name="adj1" fmla="val 6942857"/>
            <a:gd name="adj2" fmla="val 10028571"/>
            <a:gd name="adj3" fmla="val 38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B02A17-A85B-40CA-8B30-7EDFEA2EFACC}">
      <dsp:nvSpPr>
        <dsp:cNvPr id="0" name=""/>
        <dsp:cNvSpPr/>
      </dsp:nvSpPr>
      <dsp:spPr>
        <a:xfrm>
          <a:off x="646134" y="517501"/>
          <a:ext cx="4117930" cy="4117930"/>
        </a:xfrm>
        <a:prstGeom prst="blockArc">
          <a:avLst>
            <a:gd name="adj1" fmla="val 3857143"/>
            <a:gd name="adj2" fmla="val 6942857"/>
            <a:gd name="adj3" fmla="val 38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646134" y="517501"/>
          <a:ext cx="4117930" cy="4117930"/>
        </a:xfrm>
        <a:prstGeom prst="blockArc">
          <a:avLst>
            <a:gd name="adj1" fmla="val 771429"/>
            <a:gd name="adj2" fmla="val 3857143"/>
            <a:gd name="adj3" fmla="val 38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11FCDB-0F33-4723-8B9B-6558CE88A0F3}">
      <dsp:nvSpPr>
        <dsp:cNvPr id="0" name=""/>
        <dsp:cNvSpPr/>
      </dsp:nvSpPr>
      <dsp:spPr>
        <a:xfrm>
          <a:off x="646134" y="517501"/>
          <a:ext cx="4117930" cy="4117930"/>
        </a:xfrm>
        <a:prstGeom prst="blockArc">
          <a:avLst>
            <a:gd name="adj1" fmla="val 19285714"/>
            <a:gd name="adj2" fmla="val 771429"/>
            <a:gd name="adj3" fmla="val 38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646134" y="517501"/>
          <a:ext cx="4117930" cy="4117930"/>
        </a:xfrm>
        <a:prstGeom prst="blockArc">
          <a:avLst>
            <a:gd name="adj1" fmla="val 16200000"/>
            <a:gd name="adj2" fmla="val 19285714"/>
            <a:gd name="adj3" fmla="val 38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1909948" y="1781315"/>
          <a:ext cx="1590302" cy="159030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Housing Stabilization</a:t>
          </a:r>
        </a:p>
      </dsp:txBody>
      <dsp:txXfrm>
        <a:off x="2142842" y="2014209"/>
        <a:ext cx="1124514" cy="1124514"/>
      </dsp:txXfrm>
    </dsp:sp>
    <dsp:sp modelId="{0B9D5D8D-AE9B-4E3C-8081-7E5A4C702F02}">
      <dsp:nvSpPr>
        <dsp:cNvPr id="0" name=""/>
        <dsp:cNvSpPr/>
      </dsp:nvSpPr>
      <dsp:spPr>
        <a:xfrm>
          <a:off x="2148493" y="970"/>
          <a:ext cx="1113212" cy="11132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Employment  Assistance</a:t>
          </a:r>
        </a:p>
      </dsp:txBody>
      <dsp:txXfrm>
        <a:off x="2311519" y="163996"/>
        <a:ext cx="787160" cy="787160"/>
      </dsp:txXfrm>
    </dsp:sp>
    <dsp:sp modelId="{E69D66FE-99FF-41C3-90B6-E82BB102FFE8}">
      <dsp:nvSpPr>
        <dsp:cNvPr id="0" name=""/>
        <dsp:cNvSpPr/>
      </dsp:nvSpPr>
      <dsp:spPr>
        <a:xfrm>
          <a:off x="3726925" y="761103"/>
          <a:ext cx="1113212" cy="11132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Child Care</a:t>
          </a:r>
        </a:p>
      </dsp:txBody>
      <dsp:txXfrm>
        <a:off x="3889951" y="924129"/>
        <a:ext cx="787160" cy="787160"/>
      </dsp:txXfrm>
    </dsp:sp>
    <dsp:sp modelId="{1C226D9E-C8BD-43C0-B5A7-66592C02513E}">
      <dsp:nvSpPr>
        <dsp:cNvPr id="0" name=""/>
        <dsp:cNvSpPr/>
      </dsp:nvSpPr>
      <dsp:spPr>
        <a:xfrm>
          <a:off x="4116765" y="2469105"/>
          <a:ext cx="1113212" cy="11132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Counseling and Therapy</a:t>
          </a:r>
        </a:p>
        <a:p>
          <a:pPr marL="0" lvl="0" indent="0" algn="ctr" defTabSz="488950">
            <a:lnSpc>
              <a:spcPct val="90000"/>
            </a:lnSpc>
            <a:spcBef>
              <a:spcPct val="0"/>
            </a:spcBef>
            <a:spcAft>
              <a:spcPct val="35000"/>
            </a:spcAft>
            <a:buNone/>
          </a:pPr>
          <a:endParaRPr lang="en-US" sz="1100" kern="1200" dirty="0"/>
        </a:p>
      </dsp:txBody>
      <dsp:txXfrm>
        <a:off x="4279791" y="2632131"/>
        <a:ext cx="787160" cy="787160"/>
      </dsp:txXfrm>
    </dsp:sp>
    <dsp:sp modelId="{53ACC59D-15B6-4494-BF06-6E98739AEE73}">
      <dsp:nvSpPr>
        <dsp:cNvPr id="0" name=""/>
        <dsp:cNvSpPr/>
      </dsp:nvSpPr>
      <dsp:spPr>
        <a:xfrm>
          <a:off x="3024457" y="3838817"/>
          <a:ext cx="1113212" cy="11132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Emergency  Services</a:t>
          </a:r>
        </a:p>
      </dsp:txBody>
      <dsp:txXfrm>
        <a:off x="3187483" y="4001843"/>
        <a:ext cx="787160" cy="787160"/>
      </dsp:txXfrm>
    </dsp:sp>
    <dsp:sp modelId="{29DFD080-5F1B-4B82-A3B2-DA9D6DF3694E}">
      <dsp:nvSpPr>
        <dsp:cNvPr id="0" name=""/>
        <dsp:cNvSpPr/>
      </dsp:nvSpPr>
      <dsp:spPr>
        <a:xfrm>
          <a:off x="1272530" y="3838817"/>
          <a:ext cx="1113212" cy="11132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Supportive Services</a:t>
          </a:r>
        </a:p>
      </dsp:txBody>
      <dsp:txXfrm>
        <a:off x="1435556" y="4001843"/>
        <a:ext cx="787160" cy="787160"/>
      </dsp:txXfrm>
    </dsp:sp>
    <dsp:sp modelId="{B3F8C3C3-65FB-486F-82C0-A8478B7022B9}">
      <dsp:nvSpPr>
        <dsp:cNvPr id="0" name=""/>
        <dsp:cNvSpPr/>
      </dsp:nvSpPr>
      <dsp:spPr>
        <a:xfrm>
          <a:off x="180222" y="2469105"/>
          <a:ext cx="1113212" cy="11132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Financial Assistance</a:t>
          </a:r>
        </a:p>
      </dsp:txBody>
      <dsp:txXfrm>
        <a:off x="343248" y="2632131"/>
        <a:ext cx="787160" cy="787160"/>
      </dsp:txXfrm>
    </dsp:sp>
    <dsp:sp modelId="{310CEC88-412F-4B1D-9D4B-E4197AD8ED78}">
      <dsp:nvSpPr>
        <dsp:cNvPr id="0" name=""/>
        <dsp:cNvSpPr/>
      </dsp:nvSpPr>
      <dsp:spPr>
        <a:xfrm>
          <a:off x="570062" y="761103"/>
          <a:ext cx="1113212" cy="11132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Financial Literacy</a:t>
          </a:r>
        </a:p>
      </dsp:txBody>
      <dsp:txXfrm>
        <a:off x="733088" y="924129"/>
        <a:ext cx="787160" cy="7871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24CE221E-83ED-4F6C-BA5F-3F9E6FDB6953}" type="datetimeFigureOut">
              <a:rPr lang="en-US"/>
              <a:t>9/28/2018</a:t>
            </a:fld>
            <a:endParaRPr/>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7853E5F-CE67-483C-A264-F17AC70E9CA2}" type="datetimeFigureOut">
              <a:rPr lang="en-US"/>
              <a:t>9/28/2018</a:t>
            </a:fld>
            <a:endParaRPr/>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and Introduction</a:t>
            </a:r>
          </a:p>
          <a:p>
            <a:pPr marL="171450" indent="-171450">
              <a:buFont typeface="Arial" panose="020B0604020202020204" pitchFamily="34" charset="0"/>
              <a:buChar char="•"/>
            </a:pPr>
            <a:r>
              <a:rPr lang="en-US" dirty="0"/>
              <a:t>General Housekeeping </a:t>
            </a:r>
          </a:p>
          <a:p>
            <a:pPr marL="171450" indent="-171450">
              <a:buFont typeface="Arial" panose="020B0604020202020204" pitchFamily="34" charset="0"/>
              <a:buChar char="•"/>
            </a:pPr>
            <a:r>
              <a:rPr lang="en-US" dirty="0"/>
              <a:t>Explain what my agency does and why I am so passionate about homeless prevention and thank everyone for attending. </a:t>
            </a:r>
          </a:p>
          <a:p>
            <a:pPr marL="171450" indent="-171450">
              <a:buFont typeface="Arial" panose="020B0604020202020204" pitchFamily="34" charset="0"/>
              <a:buChar char="•"/>
            </a:pPr>
            <a:r>
              <a:rPr lang="en-US" dirty="0"/>
              <a:t>Ask how many people currently work with individuals who are at risk of homelessness?</a:t>
            </a:r>
          </a:p>
          <a:p>
            <a:pPr marL="628650" lvl="1" indent="-171450">
              <a:buFont typeface="Arial" panose="020B0604020202020204" pitchFamily="34" charset="0"/>
              <a:buChar char="•"/>
            </a:pPr>
            <a:r>
              <a:rPr lang="en-US" dirty="0"/>
              <a:t>For those that did not raise your hand, what do you do? </a:t>
            </a:r>
          </a:p>
          <a:p>
            <a:pPr marL="628650" lvl="1" indent="-171450">
              <a:buFont typeface="Arial" panose="020B0604020202020204" pitchFamily="34" charset="0"/>
              <a:buChar char="•"/>
            </a:pPr>
            <a:r>
              <a:rPr lang="en-US" dirty="0"/>
              <a:t>Try to tie in other professionals and fields in with at-risk clients</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a:p>
        </p:txBody>
      </p:sp>
    </p:spTree>
    <p:extLst>
      <p:ext uri="{BB962C8B-B14F-4D97-AF65-F5344CB8AC3E}">
        <p14:creationId xmlns:p14="http://schemas.microsoft.com/office/powerpoint/2010/main" val="193789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Employment Assistance</a:t>
            </a:r>
          </a:p>
          <a:p>
            <a:pPr marL="171450" indent="-171450">
              <a:buFont typeface="Arial" panose="020B0604020202020204" pitchFamily="34" charset="0"/>
              <a:buChar char="•"/>
            </a:pPr>
            <a:r>
              <a:rPr lang="en-US" dirty="0"/>
              <a:t>Child Care</a:t>
            </a:r>
          </a:p>
          <a:p>
            <a:pPr marL="171450" indent="-171450">
              <a:buFont typeface="Arial" panose="020B0604020202020204" pitchFamily="34" charset="0"/>
              <a:buChar char="•"/>
            </a:pPr>
            <a:r>
              <a:rPr lang="en-US" dirty="0"/>
              <a:t>Mental Health/Substance Abuse—</a:t>
            </a:r>
            <a:r>
              <a:rPr lang="en-US" dirty="0" err="1"/>
              <a:t>cousneling</a:t>
            </a:r>
            <a:r>
              <a:rPr lang="en-US" dirty="0"/>
              <a:t>, </a:t>
            </a:r>
          </a:p>
          <a:p>
            <a:pPr marL="171450" indent="-171450">
              <a:buFont typeface="Arial" panose="020B0604020202020204" pitchFamily="34" charset="0"/>
              <a:buChar char="•"/>
            </a:pPr>
            <a:r>
              <a:rPr lang="en-US" dirty="0"/>
              <a:t>Housing Assistance</a:t>
            </a:r>
          </a:p>
          <a:p>
            <a:pPr marL="171450" indent="-171450">
              <a:buFont typeface="Arial" panose="020B0604020202020204" pitchFamily="34" charset="0"/>
              <a:buChar char="•"/>
            </a:pPr>
            <a:r>
              <a:rPr lang="en-US" dirty="0"/>
              <a:t>Financial Literacy– budgeting and credit repair</a:t>
            </a:r>
          </a:p>
          <a:p>
            <a:pPr marL="171450" indent="-171450">
              <a:buFont typeface="Arial" panose="020B0604020202020204" pitchFamily="34" charset="0"/>
              <a:buChar char="•"/>
            </a:pPr>
            <a:r>
              <a:rPr lang="en-US" dirty="0"/>
              <a:t>Supportive Services—SNAP, Medicaid, </a:t>
            </a:r>
          </a:p>
        </p:txBody>
      </p:sp>
      <p:sp>
        <p:nvSpPr>
          <p:cNvPr id="4" name="Slide Number Placeholder 3"/>
          <p:cNvSpPr>
            <a:spLocks noGrp="1"/>
          </p:cNvSpPr>
          <p:nvPr>
            <p:ph type="sldNum" sz="quarter" idx="10"/>
          </p:nvPr>
        </p:nvSpPr>
        <p:spPr/>
        <p:txBody>
          <a:bodyPr/>
          <a:lstStyle/>
          <a:p>
            <a:fld id="{6BB98AFB-CB0D-4DFE-87B9-B4B0D0DE73CD}" type="slidenum">
              <a:rPr lang="en-US" smtClean="0"/>
              <a:t>10</a:t>
            </a:fld>
            <a:endParaRPr lang="en-US" dirty="0"/>
          </a:p>
        </p:txBody>
      </p:sp>
    </p:spTree>
    <p:extLst>
      <p:ext uri="{BB962C8B-B14F-4D97-AF65-F5344CB8AC3E}">
        <p14:creationId xmlns:p14="http://schemas.microsoft.com/office/powerpoint/2010/main" val="190409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11</a:t>
            </a:fld>
            <a:endParaRPr lang="en-US"/>
          </a:p>
        </p:txBody>
      </p:sp>
    </p:spTree>
    <p:extLst>
      <p:ext uri="{BB962C8B-B14F-4D97-AF65-F5344CB8AC3E}">
        <p14:creationId xmlns:p14="http://schemas.microsoft.com/office/powerpoint/2010/main" val="10295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12</a:t>
            </a:fld>
            <a:endParaRPr lang="en-US"/>
          </a:p>
        </p:txBody>
      </p:sp>
    </p:spTree>
    <p:extLst>
      <p:ext uri="{BB962C8B-B14F-4D97-AF65-F5344CB8AC3E}">
        <p14:creationId xmlns:p14="http://schemas.microsoft.com/office/powerpoint/2010/main" val="964975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13</a:t>
            </a:fld>
            <a:endParaRPr lang="en-US"/>
          </a:p>
        </p:txBody>
      </p:sp>
    </p:spTree>
    <p:extLst>
      <p:ext uri="{BB962C8B-B14F-4D97-AF65-F5344CB8AC3E}">
        <p14:creationId xmlns:p14="http://schemas.microsoft.com/office/powerpoint/2010/main" val="893917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14</a:t>
            </a:fld>
            <a:endParaRPr lang="en-US"/>
          </a:p>
        </p:txBody>
      </p:sp>
    </p:spTree>
    <p:extLst>
      <p:ext uri="{BB962C8B-B14F-4D97-AF65-F5344CB8AC3E}">
        <p14:creationId xmlns:p14="http://schemas.microsoft.com/office/powerpoint/2010/main" val="153185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15</a:t>
            </a:fld>
            <a:endParaRPr lang="en-US"/>
          </a:p>
        </p:txBody>
      </p:sp>
    </p:spTree>
    <p:extLst>
      <p:ext uri="{BB962C8B-B14F-4D97-AF65-F5344CB8AC3E}">
        <p14:creationId xmlns:p14="http://schemas.microsoft.com/office/powerpoint/2010/main" val="397401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16</a:t>
            </a:fld>
            <a:endParaRPr lang="en-US"/>
          </a:p>
        </p:txBody>
      </p:sp>
    </p:spTree>
    <p:extLst>
      <p:ext uri="{BB962C8B-B14F-4D97-AF65-F5344CB8AC3E}">
        <p14:creationId xmlns:p14="http://schemas.microsoft.com/office/powerpoint/2010/main" val="2741579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17</a:t>
            </a:fld>
            <a:endParaRPr lang="en-US"/>
          </a:p>
        </p:txBody>
      </p:sp>
    </p:spTree>
    <p:extLst>
      <p:ext uri="{BB962C8B-B14F-4D97-AF65-F5344CB8AC3E}">
        <p14:creationId xmlns:p14="http://schemas.microsoft.com/office/powerpoint/2010/main" val="615899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18</a:t>
            </a:fld>
            <a:endParaRPr lang="en-US"/>
          </a:p>
        </p:txBody>
      </p:sp>
    </p:spTree>
    <p:extLst>
      <p:ext uri="{BB962C8B-B14F-4D97-AF65-F5344CB8AC3E}">
        <p14:creationId xmlns:p14="http://schemas.microsoft.com/office/powerpoint/2010/main" val="3012175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Utilization of partnerships with providers, agencies, community leaders, and other</a:t>
            </a:r>
          </a:p>
          <a:p>
            <a:r>
              <a:rPr lang="en-US" dirty="0"/>
              <a:t>mainstream entities that interact with people who may be at risk of homelessness</a:t>
            </a:r>
          </a:p>
          <a:p>
            <a:r>
              <a:rPr lang="en-US" dirty="0"/>
              <a:t>- Targeting people who are most likely to become homeless based on local HMIS or other data, or risk factors used by similar communities</a:t>
            </a:r>
          </a:p>
          <a:p>
            <a:r>
              <a:rPr lang="en-US" dirty="0"/>
              <a:t>- Performance improvement through constant review of shelter admission data to analyze who received prevention assistance but still became homeless and who was not provided assistance and became homeless</a:t>
            </a:r>
          </a:p>
          <a:p>
            <a:r>
              <a:rPr lang="en-US" dirty="0"/>
              <a:t>- Providing “just enough” resources to directly resolve a particular household’s specific and immediate barriers to getting or keeping housing, and to prevent its near-term</a:t>
            </a:r>
          </a:p>
          <a:p>
            <a:r>
              <a:rPr lang="en-US" dirty="0"/>
              <a:t>Programs should develop a timely admissions protocol for screening that will determine eligibility and priority to most effectively prevent homelessness. </a:t>
            </a:r>
          </a:p>
        </p:txBody>
      </p:sp>
      <p:sp>
        <p:nvSpPr>
          <p:cNvPr id="4" name="Slide Number Placeholder 3"/>
          <p:cNvSpPr>
            <a:spLocks noGrp="1"/>
          </p:cNvSpPr>
          <p:nvPr>
            <p:ph type="sldNum" sz="quarter" idx="10"/>
          </p:nvPr>
        </p:nvSpPr>
        <p:spPr/>
        <p:txBody>
          <a:bodyPr/>
          <a:lstStyle/>
          <a:p>
            <a:fld id="{6BB98AFB-CB0D-4DFE-87B9-B4B0D0DE73CD}" type="slidenum">
              <a:rPr lang="en-US" smtClean="0"/>
              <a:t>19</a:t>
            </a:fld>
            <a:endParaRPr lang="en-US"/>
          </a:p>
        </p:txBody>
      </p:sp>
    </p:spTree>
    <p:extLst>
      <p:ext uri="{BB962C8B-B14F-4D97-AF65-F5344CB8AC3E}">
        <p14:creationId xmlns:p14="http://schemas.microsoft.com/office/powerpoint/2010/main" val="46673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a:t>
            </a:fld>
            <a:endParaRPr lang="en-US"/>
          </a:p>
        </p:txBody>
      </p:sp>
    </p:spTree>
    <p:extLst>
      <p:ext uri="{BB962C8B-B14F-4D97-AF65-F5344CB8AC3E}">
        <p14:creationId xmlns:p14="http://schemas.microsoft.com/office/powerpoint/2010/main" val="232874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87136"/>
            <a:ext cx="6948466" cy="4156234"/>
          </a:xfrm>
        </p:spPr>
        <p:txBody>
          <a:bodyPr/>
          <a:lstStyle/>
          <a:p>
            <a:pPr marL="231229" indent="-231229">
              <a:buFont typeface="+mj-lt"/>
              <a:buAutoNum type="arabicPeriod"/>
            </a:pPr>
            <a:r>
              <a:rPr lang="en-US" sz="1100" dirty="0"/>
              <a:t>Crisis Resolution: Any situation that could result in homelessness qualifies as a crisis for the person(s) experiencing it. Crisis response efforts should include rapid assessment and triaging based on urgency; an immediate focus on personal safety as the top priority; de-escalation of the Advancing Solutions to Homelessness 3 person’s emotional reaction; concrete action steps the individual can successfully attain; support for actions the individual is temporarily unable or unwilling to attempt; and helping the person reclaim agency over his or her own problem-solving. </a:t>
            </a:r>
          </a:p>
          <a:p>
            <a:pPr marL="231229" indent="-231229">
              <a:buFont typeface="+mj-lt"/>
              <a:buAutoNum type="arabicPeriod"/>
            </a:pPr>
            <a:r>
              <a:rPr lang="en-US" sz="1100" dirty="0"/>
              <a:t>Client choice, respect and empowerment: Since people in crisis may feel overwhelmed by the urgency and the potentially disastrous consequences of their situation, homelessness prevention services must help them recover a sense of control and empowerment to proactively overcome challenges. To empower clients, programs must constantly reinforce the client’s objectives, decisions, and preferences; consistently show respect for their strengths; and highlight progress made. </a:t>
            </a:r>
          </a:p>
          <a:p>
            <a:pPr marL="231229" indent="-231229">
              <a:buFont typeface="+mj-lt"/>
              <a:buAutoNum type="arabicPeriod"/>
            </a:pPr>
            <a:r>
              <a:rPr lang="en-US" sz="1100" dirty="0"/>
              <a:t>Provide the minimum assistance necessary for the shortest time possible: Respecting clients requires “letting go” as soon as they have the resources, information, and capacity to live as they choose. Providing the minimum amount of support needed to prevent homelessness enables a program to assist many more people in crisis. This principle requires programs to direct resources to persons at-risk of losing housing and would otherwise end up on the street or in an emergency shelter before providing non-essential assistance for other needs. </a:t>
            </a:r>
          </a:p>
          <a:p>
            <a:pPr marL="231229" indent="-231229">
              <a:buFont typeface="+mj-lt"/>
              <a:buAutoNum type="arabicPeriod"/>
            </a:pPr>
            <a:r>
              <a:rPr lang="en-US" sz="1100" dirty="0"/>
              <a:t>Maximize community resources: Programs should utilize the mainstream programs intended to be the safety net of every community rather than creating redundant services for the sub-population of people at risk of homelessness, thereby wasting valuable and limited resources. </a:t>
            </a:r>
          </a:p>
          <a:p>
            <a:pPr marL="231229" indent="-231229">
              <a:buFont typeface="+mj-lt"/>
              <a:buAutoNum type="arabicPeriod"/>
            </a:pPr>
            <a:r>
              <a:rPr lang="en-US" sz="1100" dirty="0"/>
              <a:t>The right resources to the right people at the right time: The program must balance between two conflicting factors: a) Intervening timing: Intervening earlier in a housing crisis reduces the cost of assistance and increased likelihood of success, while later interventions are more costly and have lower success rates. b) Accuracy in identifying need for prevention assistance: Research shows that most people who received prevention assistance would not have become homeless even without assistance. Need for prevention assistance becomes clearer the nearer people are to homelessness. Effective prevention programs are able to identify persons who have the highest </a:t>
            </a:r>
          </a:p>
        </p:txBody>
      </p:sp>
      <p:sp>
        <p:nvSpPr>
          <p:cNvPr id="4" name="Slide Number Placeholder 3"/>
          <p:cNvSpPr>
            <a:spLocks noGrp="1"/>
          </p:cNvSpPr>
          <p:nvPr>
            <p:ph type="sldNum" sz="quarter" idx="10"/>
          </p:nvPr>
        </p:nvSpPr>
        <p:spPr/>
        <p:txBody>
          <a:bodyPr/>
          <a:lstStyle/>
          <a:p>
            <a:fld id="{6BB98AFB-CB0D-4DFE-87B9-B4B0D0DE73CD}" type="slidenum">
              <a:rPr lang="en-US" smtClean="0"/>
              <a:t>20</a:t>
            </a:fld>
            <a:endParaRPr lang="en-US"/>
          </a:p>
        </p:txBody>
      </p:sp>
    </p:spTree>
    <p:extLst>
      <p:ext uri="{BB962C8B-B14F-4D97-AF65-F5344CB8AC3E}">
        <p14:creationId xmlns:p14="http://schemas.microsoft.com/office/powerpoint/2010/main" val="3648255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87136"/>
            <a:ext cx="6948466" cy="4156234"/>
          </a:xfrm>
        </p:spPr>
        <p:txBody>
          <a:bodyPr/>
          <a:lstStyle/>
          <a:p>
            <a:pPr marL="231229" indent="-231229">
              <a:buFont typeface="+mj-lt"/>
              <a:buAutoNum type="arabicPeriod"/>
            </a:pPr>
            <a:r>
              <a:rPr lang="en-US" sz="1100" dirty="0"/>
              <a:t>Crisis Resolution: Any situation that could result in homelessness qualifies as a crisis for the person(s) experiencing it. Crisis response efforts should include rapid assessment and triaging based on urgency; an immediate focus on personal safety as the top priority; de-escalation of the Advancing Solutions to Homelessness 3 person’s emotional reaction; concrete action steps the individual can successfully attain; support for actions the individual is temporarily unable or unwilling to attempt; and helping the person reclaim agency over his or her own problem-solving. </a:t>
            </a:r>
          </a:p>
          <a:p>
            <a:pPr marL="231229" indent="-231229">
              <a:buFont typeface="+mj-lt"/>
              <a:buAutoNum type="arabicPeriod"/>
            </a:pPr>
            <a:r>
              <a:rPr lang="en-US" sz="1100" dirty="0"/>
              <a:t>Client choice, respect and empowerment: Since people in crisis may feel overwhelmed by the urgency and the potentially disastrous consequences of their situation, homelessness prevention services must help them recover a sense of control and empowerment to proactively overcome challenges. To empower clients, programs must constantly reinforce the client’s objectives, decisions, and preferences; consistently show respect for their strengths; and highlight progress made. </a:t>
            </a:r>
          </a:p>
          <a:p>
            <a:pPr marL="231229" indent="-231229">
              <a:buFont typeface="+mj-lt"/>
              <a:buAutoNum type="arabicPeriod"/>
            </a:pPr>
            <a:r>
              <a:rPr lang="en-US" sz="1100" dirty="0"/>
              <a:t>Provide the minimum assistance necessary for the shortest time possible: Respecting clients requires “letting go” as soon as they have the resources, information, and capacity to live as they choose. Providing the minimum amount of support needed to prevent homelessness enables a program to assist many more people in crisis. This principle requires programs to direct resources to persons at-risk of losing housing and would otherwise end up on the street or in an emergency shelter before providing non-essential assistance for other needs. </a:t>
            </a:r>
          </a:p>
          <a:p>
            <a:pPr marL="231229" indent="-231229">
              <a:buFont typeface="+mj-lt"/>
              <a:buAutoNum type="arabicPeriod"/>
            </a:pPr>
            <a:r>
              <a:rPr lang="en-US" sz="1100" dirty="0"/>
              <a:t>Maximize community resources: Programs should utilize the mainstream programs intended to be the safety net of every community rather than creating redundant services for the sub-population of people at risk of homelessness, thereby wasting valuable and limited resources. </a:t>
            </a:r>
          </a:p>
          <a:p>
            <a:pPr marL="231229" indent="-231229">
              <a:buFont typeface="+mj-lt"/>
              <a:buAutoNum type="arabicPeriod"/>
            </a:pPr>
            <a:r>
              <a:rPr lang="en-US" sz="1100" dirty="0"/>
              <a:t>The right resources to the right people at the right time: The program must balance between two conflicting factors: a) Intervening timing: Intervening earlier in a housing crisis reduces the cost of assistance and increased likelihood of success, while later interventions are more costly and have lower success rates. b) Accuracy in identifying need for prevention assistance: Research shows that most people who received prevention assistance would not have become homeless even without assistance. Need for prevention assistance becomes clearer the nearer people are to homelessness. Effective prevention programs are able to identify persons who have the highest </a:t>
            </a:r>
          </a:p>
        </p:txBody>
      </p:sp>
      <p:sp>
        <p:nvSpPr>
          <p:cNvPr id="4" name="Slide Number Placeholder 3"/>
          <p:cNvSpPr>
            <a:spLocks noGrp="1"/>
          </p:cNvSpPr>
          <p:nvPr>
            <p:ph type="sldNum" sz="quarter" idx="10"/>
          </p:nvPr>
        </p:nvSpPr>
        <p:spPr/>
        <p:txBody>
          <a:bodyPr/>
          <a:lstStyle/>
          <a:p>
            <a:fld id="{6BB98AFB-CB0D-4DFE-87B9-B4B0D0DE73CD}" type="slidenum">
              <a:rPr lang="en-US" smtClean="0"/>
              <a:t>21</a:t>
            </a:fld>
            <a:endParaRPr lang="en-US"/>
          </a:p>
        </p:txBody>
      </p:sp>
    </p:spTree>
    <p:extLst>
      <p:ext uri="{BB962C8B-B14F-4D97-AF65-F5344CB8AC3E}">
        <p14:creationId xmlns:p14="http://schemas.microsoft.com/office/powerpoint/2010/main" val="56877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22</a:t>
            </a:fld>
            <a:endParaRPr lang="en-US"/>
          </a:p>
        </p:txBody>
      </p:sp>
    </p:spTree>
    <p:extLst>
      <p:ext uri="{BB962C8B-B14F-4D97-AF65-F5344CB8AC3E}">
        <p14:creationId xmlns:p14="http://schemas.microsoft.com/office/powerpoint/2010/main" val="1032418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your community engage in homelessness prevention efforts? Are they coordinated across the </a:t>
            </a:r>
            <a:r>
              <a:rPr lang="en-US" dirty="0" err="1"/>
              <a:t>CoC</a:t>
            </a:r>
            <a:r>
              <a:rPr lang="en-US" dirty="0"/>
              <a:t> or provided on an ad hoc basis by program and agency? </a:t>
            </a:r>
          </a:p>
          <a:p>
            <a:r>
              <a:rPr lang="en-US" dirty="0"/>
              <a:t>What prevention services are provided? What services are missing or insufficient? </a:t>
            </a:r>
          </a:p>
          <a:p>
            <a:r>
              <a:rPr lang="en-US" dirty="0"/>
              <a:t>Does your </a:t>
            </a:r>
            <a:r>
              <a:rPr lang="en-US" dirty="0" err="1"/>
              <a:t>CoC</a:t>
            </a:r>
            <a:r>
              <a:rPr lang="en-US" dirty="0"/>
              <a:t> use mainstream resources to provide prevention assistance? How can you better reduce duplicative services? </a:t>
            </a:r>
          </a:p>
          <a:p>
            <a:r>
              <a:rPr lang="en-US" dirty="0"/>
              <a:t>Who does your prevention efforts target? Are there subpopulations not receiving sufficient prevention assistance? How can you better reach these subpopulations? </a:t>
            </a:r>
          </a:p>
          <a:p>
            <a:r>
              <a:rPr lang="en-US" dirty="0"/>
              <a:t>How does your </a:t>
            </a:r>
            <a:r>
              <a:rPr lang="en-US" dirty="0" err="1"/>
              <a:t>CoC</a:t>
            </a:r>
            <a:r>
              <a:rPr lang="en-US" dirty="0"/>
              <a:t> balance between timing of intervention to ensure that the right amount of prevention services are provided to persons who really need the assistance to remained house</a:t>
            </a:r>
          </a:p>
        </p:txBody>
      </p:sp>
      <p:sp>
        <p:nvSpPr>
          <p:cNvPr id="4" name="Slide Number Placeholder 3"/>
          <p:cNvSpPr>
            <a:spLocks noGrp="1"/>
          </p:cNvSpPr>
          <p:nvPr>
            <p:ph type="sldNum" sz="quarter" idx="10"/>
          </p:nvPr>
        </p:nvSpPr>
        <p:spPr/>
        <p:txBody>
          <a:bodyPr/>
          <a:lstStyle/>
          <a:p>
            <a:fld id="{6BB98AFB-CB0D-4DFE-87B9-B4B0D0DE73CD}" type="slidenum">
              <a:rPr lang="en-US" smtClean="0"/>
              <a:t>23</a:t>
            </a:fld>
            <a:endParaRPr lang="en-US"/>
          </a:p>
        </p:txBody>
      </p:sp>
    </p:spTree>
    <p:extLst>
      <p:ext uri="{BB962C8B-B14F-4D97-AF65-F5344CB8AC3E}">
        <p14:creationId xmlns:p14="http://schemas.microsoft.com/office/powerpoint/2010/main" val="266917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24</a:t>
            </a:fld>
            <a:endParaRPr lang="en-US"/>
          </a:p>
        </p:txBody>
      </p:sp>
    </p:spTree>
    <p:extLst>
      <p:ext uri="{BB962C8B-B14F-4D97-AF65-F5344CB8AC3E}">
        <p14:creationId xmlns:p14="http://schemas.microsoft.com/office/powerpoint/2010/main" val="306830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3</a:t>
            </a:fld>
            <a:endParaRPr lang="en-US"/>
          </a:p>
        </p:txBody>
      </p:sp>
    </p:spTree>
    <p:extLst>
      <p:ext uri="{BB962C8B-B14F-4D97-AF65-F5344CB8AC3E}">
        <p14:creationId xmlns:p14="http://schemas.microsoft.com/office/powerpoint/2010/main" val="355554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around while individuals are playing the game for questions</a:t>
            </a:r>
          </a:p>
          <a:p>
            <a:endParaRPr lang="en-US" dirty="0"/>
          </a:p>
          <a:p>
            <a:r>
              <a:rPr lang="en-US" dirty="0"/>
              <a:t>Afterwards, ask </a:t>
            </a:r>
          </a:p>
          <a:p>
            <a:r>
              <a:rPr lang="en-US" dirty="0"/>
              <a:t>How many people were evicted? </a:t>
            </a:r>
          </a:p>
          <a:p>
            <a:r>
              <a:rPr lang="en-US" dirty="0"/>
              <a:t>How many made it around the board? </a:t>
            </a:r>
          </a:p>
          <a:p>
            <a:r>
              <a:rPr lang="en-US" dirty="0"/>
              <a:t>Did you feel any stress as you were playing the game of life trying to avoid evictions?</a:t>
            </a:r>
          </a:p>
          <a:p>
            <a:endParaRPr lang="en-US" dirty="0"/>
          </a:p>
          <a:p>
            <a:r>
              <a:rPr lang="en-US" dirty="0"/>
              <a:t>Imagine how our clients feel in these situations</a:t>
            </a:r>
          </a:p>
        </p:txBody>
      </p:sp>
      <p:sp>
        <p:nvSpPr>
          <p:cNvPr id="4" name="Slide Number Placeholder 3"/>
          <p:cNvSpPr>
            <a:spLocks noGrp="1"/>
          </p:cNvSpPr>
          <p:nvPr>
            <p:ph type="sldNum" sz="quarter" idx="10"/>
          </p:nvPr>
        </p:nvSpPr>
        <p:spPr/>
        <p:txBody>
          <a:bodyPr/>
          <a:lstStyle/>
          <a:p>
            <a:fld id="{6BB98AFB-CB0D-4DFE-87B9-B4B0D0DE73CD}" type="slidenum">
              <a:rPr lang="en-US" smtClean="0"/>
              <a:t>4</a:t>
            </a:fld>
            <a:endParaRPr lang="en-US"/>
          </a:p>
        </p:txBody>
      </p:sp>
    </p:spTree>
    <p:extLst>
      <p:ext uri="{BB962C8B-B14F-4D97-AF65-F5344CB8AC3E}">
        <p14:creationId xmlns:p14="http://schemas.microsoft.com/office/powerpoint/2010/main" val="188020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leave this session, I hope that you feel like you have learned something from me today but the overall objectives are…..</a:t>
            </a:r>
          </a:p>
        </p:txBody>
      </p:sp>
      <p:sp>
        <p:nvSpPr>
          <p:cNvPr id="4" name="Slide Number Placeholder 3"/>
          <p:cNvSpPr>
            <a:spLocks noGrp="1"/>
          </p:cNvSpPr>
          <p:nvPr>
            <p:ph type="sldNum" sz="quarter" idx="10"/>
          </p:nvPr>
        </p:nvSpPr>
        <p:spPr/>
        <p:txBody>
          <a:bodyPr/>
          <a:lstStyle/>
          <a:p>
            <a:fld id="{6BB98AFB-CB0D-4DFE-87B9-B4B0D0DE73CD}" type="slidenum">
              <a:rPr lang="en-US" smtClean="0"/>
              <a:t>5</a:t>
            </a:fld>
            <a:endParaRPr lang="en-US"/>
          </a:p>
        </p:txBody>
      </p:sp>
    </p:spTree>
    <p:extLst>
      <p:ext uri="{BB962C8B-B14F-4D97-AF65-F5344CB8AC3E}">
        <p14:creationId xmlns:p14="http://schemas.microsoft.com/office/powerpoint/2010/main" val="314838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represents the date from the 2016 PIT count in the state of Texas, pink in 2017 and the yellow line identifies what the 2018 PIT numbers are doing if nothing changes</a:t>
            </a:r>
          </a:p>
        </p:txBody>
      </p:sp>
      <p:sp>
        <p:nvSpPr>
          <p:cNvPr id="4" name="Slide Number Placeholder 3"/>
          <p:cNvSpPr>
            <a:spLocks noGrp="1"/>
          </p:cNvSpPr>
          <p:nvPr>
            <p:ph type="sldNum" sz="quarter" idx="10"/>
          </p:nvPr>
        </p:nvSpPr>
        <p:spPr/>
        <p:txBody>
          <a:bodyPr/>
          <a:lstStyle/>
          <a:p>
            <a:fld id="{6BB98AFB-CB0D-4DFE-87B9-B4B0D0DE73CD}" type="slidenum">
              <a:rPr lang="en-US" smtClean="0"/>
              <a:t>6</a:t>
            </a:fld>
            <a:endParaRPr lang="en-US"/>
          </a:p>
        </p:txBody>
      </p:sp>
    </p:spTree>
    <p:extLst>
      <p:ext uri="{BB962C8B-B14F-4D97-AF65-F5344CB8AC3E}">
        <p14:creationId xmlns:p14="http://schemas.microsoft.com/office/powerpoint/2010/main" val="277225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anyone can define what homeless prevention is?</a:t>
            </a:r>
          </a:p>
          <a:p>
            <a:r>
              <a:rPr lang="en-US" dirty="0"/>
              <a:t>Read definition</a:t>
            </a:r>
          </a:p>
          <a:p>
            <a:endParaRPr lang="en-US" dirty="0"/>
          </a:p>
          <a:p>
            <a:pPr marL="171450" indent="-171450">
              <a:buFont typeface="Arial" panose="020B0604020202020204" pitchFamily="34" charset="0"/>
              <a:buChar char="•"/>
            </a:pPr>
            <a:r>
              <a:rPr lang="en-US" dirty="0"/>
              <a:t>Homelessness prevention is one the most cost effective ways to fight homelessness and help those at risk of losing their housing. </a:t>
            </a:r>
          </a:p>
          <a:p>
            <a:pPr marL="171450" indent="-171450">
              <a:buFont typeface="Arial" panose="020B0604020202020204" pitchFamily="34" charset="0"/>
              <a:buChar char="•"/>
            </a:pPr>
            <a:r>
              <a:rPr lang="en-US" dirty="0"/>
              <a:t>Becoming homeless is deeply damaging, and creates additional barriers and</a:t>
            </a:r>
          </a:p>
          <a:p>
            <a:pPr marL="171450" indent="-171450">
              <a:buFont typeface="Arial" panose="020B0604020202020204" pitchFamily="34" charset="0"/>
              <a:buChar char="•"/>
            </a:pPr>
            <a:r>
              <a:rPr lang="en-US" dirty="0"/>
              <a:t>needs that an individual or family faces. </a:t>
            </a:r>
          </a:p>
          <a:p>
            <a:pPr marL="171450" indent="-171450">
              <a:buFont typeface="Arial" panose="020B0604020202020204" pitchFamily="34" charset="0"/>
              <a:buChar char="•"/>
            </a:pPr>
            <a:r>
              <a:rPr lang="en-US" dirty="0"/>
              <a:t>The services costs necessary to help people back into</a:t>
            </a:r>
          </a:p>
          <a:p>
            <a:pPr marL="171450" indent="-171450">
              <a:buFont typeface="Arial" panose="020B0604020202020204" pitchFamily="34" charset="0"/>
              <a:buChar char="•"/>
            </a:pPr>
            <a:r>
              <a:rPr lang="en-US" dirty="0"/>
              <a:t>housing and to overcome the economic, social, mental, and physical damages caused by experiencing homelessness are much higher than the costs of simply preventing its occurrence.</a:t>
            </a:r>
          </a:p>
          <a:p>
            <a:pPr marL="171450" indent="-171450">
              <a:buFont typeface="Arial" panose="020B0604020202020204" pitchFamily="34" charset="0"/>
              <a:buChar char="•"/>
            </a:pPr>
            <a:r>
              <a:rPr lang="en-US" dirty="0"/>
              <a:t>Most households can successfully avoid homelessness with limited assistance, the cost savings generated by an efficient prevention program can both reduce a Continuum of Care (</a:t>
            </a:r>
            <a:r>
              <a:rPr lang="en-US" dirty="0" err="1"/>
              <a:t>CoC</a:t>
            </a:r>
            <a:r>
              <a:rPr lang="en-US" dirty="0"/>
              <a:t>)’s need for and reliance upon emergency solutions (i.e., shelter), allowing the community to reallocate time and resources towards other types of projects, such as addressing the needs of persons with more severe housing barriers.</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7</a:t>
            </a:fld>
            <a:endParaRPr lang="en-US"/>
          </a:p>
        </p:txBody>
      </p:sp>
    </p:spTree>
    <p:extLst>
      <p:ext uri="{BB962C8B-B14F-4D97-AF65-F5344CB8AC3E}">
        <p14:creationId xmlns:p14="http://schemas.microsoft.com/office/powerpoint/2010/main" val="368032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8</a:t>
            </a:fld>
            <a:endParaRPr lang="en-US"/>
          </a:p>
        </p:txBody>
      </p:sp>
    </p:spTree>
    <p:extLst>
      <p:ext uri="{BB962C8B-B14F-4D97-AF65-F5344CB8AC3E}">
        <p14:creationId xmlns:p14="http://schemas.microsoft.com/office/powerpoint/2010/main" val="423009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sure that every single person here can comment on the lack of affordable housing options. </a:t>
            </a:r>
          </a:p>
          <a:p>
            <a:endParaRPr lang="en-US" dirty="0"/>
          </a:p>
          <a:p>
            <a:r>
              <a:rPr lang="en-US" b="1" dirty="0"/>
              <a:t>Rescue </a:t>
            </a:r>
          </a:p>
          <a:p>
            <a:pPr marL="628650" lvl="1" indent="-171450">
              <a:buFont typeface="Arial" panose="020B0604020202020204" pitchFamily="34" charset="0"/>
              <a:buChar char="•"/>
            </a:pPr>
            <a:r>
              <a:rPr lang="en-US" dirty="0"/>
              <a:t>Pantry Assistance</a:t>
            </a:r>
          </a:p>
          <a:p>
            <a:pPr marL="628650" lvl="1" indent="-171450">
              <a:buFont typeface="Arial" panose="020B0604020202020204" pitchFamily="34" charset="0"/>
              <a:buChar char="•"/>
            </a:pPr>
            <a:r>
              <a:rPr lang="en-US" dirty="0"/>
              <a:t>Financial Assistance</a:t>
            </a:r>
          </a:p>
          <a:p>
            <a:pPr marL="628650" lvl="1" indent="-171450">
              <a:buFont typeface="Arial" panose="020B0604020202020204" pitchFamily="34" charset="0"/>
              <a:buChar char="•"/>
            </a:pPr>
            <a:r>
              <a:rPr lang="en-US" dirty="0"/>
              <a:t>Counseling</a:t>
            </a:r>
          </a:p>
          <a:p>
            <a:pPr marL="628650" lvl="1" indent="-171450">
              <a:buFont typeface="Arial" panose="020B0604020202020204" pitchFamily="34" charset="0"/>
              <a:buChar char="•"/>
            </a:pPr>
            <a:r>
              <a:rPr lang="en-US" dirty="0"/>
              <a:t>Other</a:t>
            </a:r>
          </a:p>
          <a:p>
            <a:r>
              <a:rPr lang="en-US" b="1" dirty="0"/>
              <a:t>Relief</a:t>
            </a:r>
          </a:p>
          <a:p>
            <a:pPr marL="628650" lvl="1" indent="-171450">
              <a:buFont typeface="Arial" panose="020B0604020202020204" pitchFamily="34" charset="0"/>
              <a:buChar char="•"/>
            </a:pPr>
            <a:r>
              <a:rPr lang="en-US" dirty="0"/>
              <a:t>Seasonal Programs</a:t>
            </a:r>
          </a:p>
          <a:p>
            <a:pPr marL="628650" lvl="1" indent="-171450">
              <a:buFont typeface="Arial" panose="020B0604020202020204" pitchFamily="34" charset="0"/>
              <a:buChar char="•"/>
            </a:pPr>
            <a:r>
              <a:rPr lang="en-US" dirty="0"/>
              <a:t>Seniors</a:t>
            </a:r>
          </a:p>
          <a:p>
            <a:endParaRPr lang="en-US" dirty="0"/>
          </a:p>
          <a:p>
            <a:r>
              <a:rPr lang="en-US" b="1" dirty="0"/>
              <a:t>Restorative</a:t>
            </a:r>
          </a:p>
          <a:p>
            <a:pPr marL="628650" lvl="1" indent="-171450">
              <a:buFont typeface="Arial" panose="020B0604020202020204" pitchFamily="34" charset="0"/>
              <a:buChar char="•"/>
            </a:pPr>
            <a:r>
              <a:rPr lang="en-US" dirty="0"/>
              <a:t>Life Skills</a:t>
            </a:r>
          </a:p>
          <a:p>
            <a:pPr marL="628650" lvl="1" indent="-171450">
              <a:buFont typeface="Arial" panose="020B0604020202020204" pitchFamily="34" charset="0"/>
              <a:buChar char="•"/>
            </a:pPr>
            <a:r>
              <a:rPr lang="en-US" dirty="0"/>
              <a:t>Counseling</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9</a:t>
            </a:fld>
            <a:endParaRPr lang="en-US"/>
          </a:p>
        </p:txBody>
      </p:sp>
    </p:spTree>
    <p:extLst>
      <p:ext uri="{BB962C8B-B14F-4D97-AF65-F5344CB8AC3E}">
        <p14:creationId xmlns:p14="http://schemas.microsoft.com/office/powerpoint/2010/main" val="3918286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9/28/2018</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9/28/2018</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9/28/2018</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9/28/2018</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9/28/2018</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9/28/2018</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3E0FA9E5-6744-4841-888F-9E7CC0C2B7EC}" type="datetimeFigureOut">
              <a:rPr lang="en-US"/>
              <a:t>9/28/2018</a:t>
            </a:fld>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3E0FA9E5-6744-4841-888F-9E7CC0C2B7EC}" type="datetimeFigureOut">
              <a:rPr lang="en-US"/>
              <a:t>9/28/2018</a:t>
            </a:fld>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3E0FA9E5-6744-4841-888F-9E7CC0C2B7EC}" type="datetimeFigureOut">
              <a:rPr lang="en-US"/>
              <a:t>9/28/2018</a:t>
            </a:fld>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9/28/2018</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E0FA9E5-6744-4841-888F-9E7CC0C2B7EC}" type="datetimeFigureOut">
              <a:rPr lang="en-US" smtClean="0"/>
              <a:pPr/>
              <a:t>9/28/2018</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cesurformacion.com/noticias/odontologia-y-logopedia-equipo-multidisciplina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hudexchange.info/programs/coc/coc-homeless-populations-and-subpopulations-report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www.endhomelessness.org/library/entry/prevention-and-diversion-toolkit" TargetMode="External"/><Relationship Id="rId4" Type="http://schemas.openxmlformats.org/officeDocument/2006/relationships/hyperlink" Target="http://theatreforliving.com/past_work/after_homelessness/KitchenTable_Guide.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www.mujeresdeempresa.com/el-arte-de-preguntar-para-obtener-un-s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thebluediamondgallery.com/scrabble/d/decision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n1AlCxMo6wk"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562598" cy="2514601"/>
          </a:xfrm>
        </p:spPr>
        <p:txBody>
          <a:bodyPr>
            <a:normAutofit/>
          </a:bodyPr>
          <a:lstStyle/>
          <a:p>
            <a:r>
              <a:rPr lang="en-US" sz="6600" dirty="0"/>
              <a:t>Hope Before Homelessness</a:t>
            </a:r>
          </a:p>
        </p:txBody>
      </p:sp>
      <p:sp>
        <p:nvSpPr>
          <p:cNvPr id="3" name="Subtitle 2"/>
          <p:cNvSpPr>
            <a:spLocks noGrp="1"/>
          </p:cNvSpPr>
          <p:nvPr>
            <p:ph type="subTitle" idx="1"/>
          </p:nvPr>
        </p:nvSpPr>
        <p:spPr>
          <a:xfrm>
            <a:off x="1065213" y="3403600"/>
            <a:ext cx="4724400" cy="1397000"/>
          </a:xfrm>
        </p:spPr>
        <p:txBody>
          <a:bodyPr>
            <a:normAutofit/>
          </a:bodyPr>
          <a:lstStyle/>
          <a:p>
            <a:r>
              <a:rPr lang="en-US" dirty="0"/>
              <a:t>Daphne’ Adams</a:t>
            </a:r>
          </a:p>
          <a:p>
            <a:r>
              <a:rPr lang="en-US" dirty="0"/>
              <a:t>Family Programs Manager </a:t>
            </a:r>
          </a:p>
        </p:txBody>
      </p:sp>
      <p:pic>
        <p:nvPicPr>
          <p:cNvPr id="5" name="Picture 4">
            <a:extLst>
              <a:ext uri="{FF2B5EF4-FFF2-40B4-BE49-F238E27FC236}">
                <a16:creationId xmlns:a16="http://schemas.microsoft.com/office/drawing/2014/main" id="{BBF6DF81-1EB9-4624-8B99-357C5BFB64CA}"/>
              </a:ext>
            </a:extLst>
          </p:cNvPr>
          <p:cNvPicPr>
            <a:picLocks noChangeAspect="1"/>
          </p:cNvPicPr>
          <p:nvPr/>
        </p:nvPicPr>
        <p:blipFill>
          <a:blip r:embed="rId3"/>
          <a:stretch>
            <a:fillRect/>
          </a:stretch>
        </p:blipFill>
        <p:spPr>
          <a:xfrm>
            <a:off x="1141412" y="4241799"/>
            <a:ext cx="1500553" cy="914400"/>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sz="5400" dirty="0"/>
              <a:t>Comprehensive Services</a:t>
            </a:r>
          </a:p>
        </p:txBody>
      </p:sp>
      <p:graphicFrame>
        <p:nvGraphicFramePr>
          <p:cNvPr id="8" name="Content Placeholder 7" descr="Radial cycle shows the relationship between 4 tasks to a group"/>
          <p:cNvGraphicFramePr>
            <a:graphicFrameLocks noGrp="1"/>
          </p:cNvGraphicFramePr>
          <p:nvPr>
            <p:ph sz="half" idx="2"/>
            <p:extLst>
              <p:ext uri="{D42A27DB-BD31-4B8C-83A1-F6EECF244321}">
                <p14:modId xmlns:p14="http://schemas.microsoft.com/office/powerpoint/2010/main" val="268010004"/>
              </p:ext>
            </p:extLst>
          </p:nvPr>
        </p:nvGraphicFramePr>
        <p:xfrm>
          <a:off x="1065212" y="1605951"/>
          <a:ext cx="5410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8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D701-ABBE-4F04-8C16-611E6A567DCD}"/>
              </a:ext>
            </a:extLst>
          </p:cNvPr>
          <p:cNvSpPr>
            <a:spLocks noGrp="1"/>
          </p:cNvSpPr>
          <p:nvPr>
            <p:ph type="title"/>
          </p:nvPr>
        </p:nvSpPr>
        <p:spPr/>
        <p:txBody>
          <a:bodyPr>
            <a:normAutofit/>
          </a:bodyPr>
          <a:lstStyle/>
          <a:p>
            <a:r>
              <a:rPr lang="en-US" sz="5400" dirty="0"/>
              <a:t>Maslow’s Hierarchy of Needs</a:t>
            </a:r>
          </a:p>
        </p:txBody>
      </p:sp>
      <p:pic>
        <p:nvPicPr>
          <p:cNvPr id="6" name="Picture Placeholder 5">
            <a:extLst>
              <a:ext uri="{FF2B5EF4-FFF2-40B4-BE49-F238E27FC236}">
                <a16:creationId xmlns:a16="http://schemas.microsoft.com/office/drawing/2014/main" id="{07014AFB-4E75-483E-B074-367604B4607F}"/>
              </a:ext>
            </a:extLst>
          </p:cNvPr>
          <p:cNvPicPr>
            <a:picLocks noGrp="1" noChangeAspect="1"/>
          </p:cNvPicPr>
          <p:nvPr>
            <p:ph idx="1"/>
          </p:nvPr>
        </p:nvPicPr>
        <p:blipFill>
          <a:blip r:embed="rId3"/>
          <a:stretch>
            <a:fillRect/>
          </a:stretch>
        </p:blipFill>
        <p:spPr>
          <a:xfrm>
            <a:off x="1065212" y="1447800"/>
            <a:ext cx="5364480" cy="4876800"/>
          </a:xfrm>
        </p:spPr>
      </p:pic>
    </p:spTree>
    <p:extLst>
      <p:ext uri="{BB962C8B-B14F-4D97-AF65-F5344CB8AC3E}">
        <p14:creationId xmlns:p14="http://schemas.microsoft.com/office/powerpoint/2010/main" val="399780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Teamwork Makes Dreamwork</a:t>
            </a:r>
          </a:p>
        </p:txBody>
      </p:sp>
      <p:pic>
        <p:nvPicPr>
          <p:cNvPr id="8" name="Content Placeholder 7">
            <a:extLst>
              <a:ext uri="{FF2B5EF4-FFF2-40B4-BE49-F238E27FC236}">
                <a16:creationId xmlns:a16="http://schemas.microsoft.com/office/drawing/2014/main" id="{721CA1B5-B839-4D48-8F3E-1E6283EF3FE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1065212" y="1596836"/>
            <a:ext cx="6591532" cy="4714824"/>
          </a:xfrm>
        </p:spPr>
      </p:pic>
    </p:spTree>
    <p:extLst>
      <p:ext uri="{BB962C8B-B14F-4D97-AF65-F5344CB8AC3E}">
        <p14:creationId xmlns:p14="http://schemas.microsoft.com/office/powerpoint/2010/main" val="831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87ED-A134-4BCE-BBA4-F55268A3E18B}"/>
              </a:ext>
            </a:extLst>
          </p:cNvPr>
          <p:cNvSpPr>
            <a:spLocks noGrp="1"/>
          </p:cNvSpPr>
          <p:nvPr>
            <p:ph type="title"/>
          </p:nvPr>
        </p:nvSpPr>
        <p:spPr/>
        <p:txBody>
          <a:bodyPr>
            <a:normAutofit/>
          </a:bodyPr>
          <a:lstStyle/>
          <a:p>
            <a:r>
              <a:rPr lang="en-US" sz="5400" dirty="0"/>
              <a:t>Scenario #1</a:t>
            </a:r>
          </a:p>
        </p:txBody>
      </p:sp>
      <p:sp>
        <p:nvSpPr>
          <p:cNvPr id="3" name="Content Placeholder 2">
            <a:extLst>
              <a:ext uri="{FF2B5EF4-FFF2-40B4-BE49-F238E27FC236}">
                <a16:creationId xmlns:a16="http://schemas.microsoft.com/office/drawing/2014/main" id="{47291359-9B3E-4D74-BD00-26392AA04278}"/>
              </a:ext>
            </a:extLst>
          </p:cNvPr>
          <p:cNvSpPr>
            <a:spLocks noGrp="1"/>
          </p:cNvSpPr>
          <p:nvPr>
            <p:ph idx="1"/>
          </p:nvPr>
        </p:nvSpPr>
        <p:spPr/>
        <p:txBody>
          <a:bodyPr>
            <a:normAutofit/>
          </a:bodyPr>
          <a:lstStyle/>
          <a:p>
            <a:r>
              <a:rPr lang="en-US" sz="2800" dirty="0"/>
              <a:t>What is the client’s crisis?</a:t>
            </a:r>
          </a:p>
          <a:p>
            <a:r>
              <a:rPr lang="en-US" sz="2800" dirty="0"/>
              <a:t>What type of assistance does the client need?</a:t>
            </a:r>
          </a:p>
          <a:p>
            <a:r>
              <a:rPr lang="en-US" sz="2800" dirty="0"/>
              <a:t>What type of agencies can the client be referred to?</a:t>
            </a:r>
          </a:p>
          <a:p>
            <a:r>
              <a:rPr lang="en-US" sz="2800" dirty="0"/>
              <a:t>What type of community and familiar supports could benefit the client?</a:t>
            </a:r>
          </a:p>
          <a:p>
            <a:r>
              <a:rPr lang="en-US" sz="2800" dirty="0"/>
              <a:t>How can the client plan to prevent this crisis in the future?</a:t>
            </a:r>
          </a:p>
        </p:txBody>
      </p:sp>
    </p:spTree>
    <p:extLst>
      <p:ext uri="{BB962C8B-B14F-4D97-AF65-F5344CB8AC3E}">
        <p14:creationId xmlns:p14="http://schemas.microsoft.com/office/powerpoint/2010/main" val="378215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87ED-A134-4BCE-BBA4-F55268A3E18B}"/>
              </a:ext>
            </a:extLst>
          </p:cNvPr>
          <p:cNvSpPr>
            <a:spLocks noGrp="1"/>
          </p:cNvSpPr>
          <p:nvPr>
            <p:ph type="title"/>
          </p:nvPr>
        </p:nvSpPr>
        <p:spPr/>
        <p:txBody>
          <a:bodyPr>
            <a:normAutofit/>
          </a:bodyPr>
          <a:lstStyle/>
          <a:p>
            <a:r>
              <a:rPr lang="en-US" sz="5400" dirty="0"/>
              <a:t>Scenario #2</a:t>
            </a:r>
          </a:p>
        </p:txBody>
      </p:sp>
      <p:sp>
        <p:nvSpPr>
          <p:cNvPr id="3" name="Content Placeholder 2">
            <a:extLst>
              <a:ext uri="{FF2B5EF4-FFF2-40B4-BE49-F238E27FC236}">
                <a16:creationId xmlns:a16="http://schemas.microsoft.com/office/drawing/2014/main" id="{47291359-9B3E-4D74-BD00-26392AA04278}"/>
              </a:ext>
            </a:extLst>
          </p:cNvPr>
          <p:cNvSpPr>
            <a:spLocks noGrp="1"/>
          </p:cNvSpPr>
          <p:nvPr>
            <p:ph idx="1"/>
          </p:nvPr>
        </p:nvSpPr>
        <p:spPr/>
        <p:txBody>
          <a:bodyPr>
            <a:normAutofit/>
          </a:bodyPr>
          <a:lstStyle/>
          <a:p>
            <a:r>
              <a:rPr lang="en-US" sz="2800" dirty="0"/>
              <a:t>What is the client’s crisis?</a:t>
            </a:r>
          </a:p>
          <a:p>
            <a:r>
              <a:rPr lang="en-US" sz="2800" dirty="0"/>
              <a:t>What type of assistance does the client need?</a:t>
            </a:r>
          </a:p>
          <a:p>
            <a:r>
              <a:rPr lang="en-US" sz="2800" dirty="0"/>
              <a:t>What type of agencies can the client be referred to?</a:t>
            </a:r>
          </a:p>
          <a:p>
            <a:r>
              <a:rPr lang="en-US" sz="2800" dirty="0"/>
              <a:t>What type of community and familiar supports could benefit the client?</a:t>
            </a:r>
          </a:p>
          <a:p>
            <a:r>
              <a:rPr lang="en-US" sz="2800" dirty="0"/>
              <a:t>How can the client plan to prevent this crisis in the future?</a:t>
            </a:r>
          </a:p>
        </p:txBody>
      </p:sp>
    </p:spTree>
    <p:extLst>
      <p:ext uri="{BB962C8B-B14F-4D97-AF65-F5344CB8AC3E}">
        <p14:creationId xmlns:p14="http://schemas.microsoft.com/office/powerpoint/2010/main" val="57485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87ED-A134-4BCE-BBA4-F55268A3E18B}"/>
              </a:ext>
            </a:extLst>
          </p:cNvPr>
          <p:cNvSpPr>
            <a:spLocks noGrp="1"/>
          </p:cNvSpPr>
          <p:nvPr>
            <p:ph type="title"/>
          </p:nvPr>
        </p:nvSpPr>
        <p:spPr/>
        <p:txBody>
          <a:bodyPr>
            <a:normAutofit/>
          </a:bodyPr>
          <a:lstStyle/>
          <a:p>
            <a:r>
              <a:rPr lang="en-US" sz="5400" dirty="0"/>
              <a:t>Scenario #3</a:t>
            </a:r>
          </a:p>
        </p:txBody>
      </p:sp>
      <p:sp>
        <p:nvSpPr>
          <p:cNvPr id="3" name="Content Placeholder 2">
            <a:extLst>
              <a:ext uri="{FF2B5EF4-FFF2-40B4-BE49-F238E27FC236}">
                <a16:creationId xmlns:a16="http://schemas.microsoft.com/office/drawing/2014/main" id="{47291359-9B3E-4D74-BD00-26392AA04278}"/>
              </a:ext>
            </a:extLst>
          </p:cNvPr>
          <p:cNvSpPr>
            <a:spLocks noGrp="1"/>
          </p:cNvSpPr>
          <p:nvPr>
            <p:ph idx="1"/>
          </p:nvPr>
        </p:nvSpPr>
        <p:spPr/>
        <p:txBody>
          <a:bodyPr>
            <a:normAutofit/>
          </a:bodyPr>
          <a:lstStyle/>
          <a:p>
            <a:r>
              <a:rPr lang="en-US" sz="2800" dirty="0"/>
              <a:t>What is the client’s crisis?</a:t>
            </a:r>
          </a:p>
          <a:p>
            <a:r>
              <a:rPr lang="en-US" sz="2800" dirty="0"/>
              <a:t>What type of assistance does the client need?</a:t>
            </a:r>
          </a:p>
          <a:p>
            <a:r>
              <a:rPr lang="en-US" sz="2800" dirty="0"/>
              <a:t>What type of agencies can the client be referred to?</a:t>
            </a:r>
          </a:p>
          <a:p>
            <a:r>
              <a:rPr lang="en-US" sz="2800" dirty="0"/>
              <a:t>What type of community and familiar supports could benefit the client?</a:t>
            </a:r>
          </a:p>
          <a:p>
            <a:r>
              <a:rPr lang="en-US" sz="2800" dirty="0"/>
              <a:t>How can the client plan to prevent this crisis in the future?</a:t>
            </a:r>
          </a:p>
        </p:txBody>
      </p:sp>
    </p:spTree>
    <p:extLst>
      <p:ext uri="{BB962C8B-B14F-4D97-AF65-F5344CB8AC3E}">
        <p14:creationId xmlns:p14="http://schemas.microsoft.com/office/powerpoint/2010/main" val="75606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87ED-A134-4BCE-BBA4-F55268A3E18B}"/>
              </a:ext>
            </a:extLst>
          </p:cNvPr>
          <p:cNvSpPr>
            <a:spLocks noGrp="1"/>
          </p:cNvSpPr>
          <p:nvPr>
            <p:ph type="title"/>
          </p:nvPr>
        </p:nvSpPr>
        <p:spPr/>
        <p:txBody>
          <a:bodyPr>
            <a:normAutofit/>
          </a:bodyPr>
          <a:lstStyle/>
          <a:p>
            <a:r>
              <a:rPr lang="en-US" sz="5400" dirty="0"/>
              <a:t>Scenario #4</a:t>
            </a:r>
          </a:p>
        </p:txBody>
      </p:sp>
      <p:sp>
        <p:nvSpPr>
          <p:cNvPr id="3" name="Content Placeholder 2">
            <a:extLst>
              <a:ext uri="{FF2B5EF4-FFF2-40B4-BE49-F238E27FC236}">
                <a16:creationId xmlns:a16="http://schemas.microsoft.com/office/drawing/2014/main" id="{47291359-9B3E-4D74-BD00-26392AA04278}"/>
              </a:ext>
            </a:extLst>
          </p:cNvPr>
          <p:cNvSpPr>
            <a:spLocks noGrp="1"/>
          </p:cNvSpPr>
          <p:nvPr>
            <p:ph idx="1"/>
          </p:nvPr>
        </p:nvSpPr>
        <p:spPr/>
        <p:txBody>
          <a:bodyPr>
            <a:normAutofit/>
          </a:bodyPr>
          <a:lstStyle/>
          <a:p>
            <a:r>
              <a:rPr lang="en-US" sz="2800" dirty="0"/>
              <a:t>What is the client’s crisis?</a:t>
            </a:r>
          </a:p>
          <a:p>
            <a:r>
              <a:rPr lang="en-US" sz="2800" dirty="0"/>
              <a:t>What type of assistance does the client need?</a:t>
            </a:r>
          </a:p>
          <a:p>
            <a:r>
              <a:rPr lang="en-US" sz="2800" dirty="0"/>
              <a:t>What type of agencies can the client be referred to?</a:t>
            </a:r>
          </a:p>
          <a:p>
            <a:r>
              <a:rPr lang="en-US" sz="2800" dirty="0"/>
              <a:t>What type of community and familiar supports could benefit the client?</a:t>
            </a:r>
          </a:p>
          <a:p>
            <a:r>
              <a:rPr lang="en-US" sz="2800" dirty="0"/>
              <a:t>How can the client plan to prevent this crisis in the future?</a:t>
            </a:r>
          </a:p>
        </p:txBody>
      </p:sp>
    </p:spTree>
    <p:extLst>
      <p:ext uri="{BB962C8B-B14F-4D97-AF65-F5344CB8AC3E}">
        <p14:creationId xmlns:p14="http://schemas.microsoft.com/office/powerpoint/2010/main" val="380342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838200"/>
            <a:ext cx="4876800" cy="3505200"/>
          </a:xfrm>
        </p:spPr>
        <p:txBody>
          <a:bodyPr>
            <a:normAutofit/>
          </a:bodyPr>
          <a:lstStyle/>
          <a:p>
            <a:r>
              <a:rPr lang="en-US" dirty="0"/>
              <a:t>Cost of Homelessness vs </a:t>
            </a:r>
            <a:br>
              <a:rPr lang="en-US" dirty="0"/>
            </a:br>
            <a:r>
              <a:rPr lang="en-US" dirty="0"/>
              <a:t>Homeless Prevention</a:t>
            </a:r>
          </a:p>
        </p:txBody>
      </p:sp>
      <p:pic>
        <p:nvPicPr>
          <p:cNvPr id="5" name="Picture 4">
            <a:extLst>
              <a:ext uri="{FF2B5EF4-FFF2-40B4-BE49-F238E27FC236}">
                <a16:creationId xmlns:a16="http://schemas.microsoft.com/office/drawing/2014/main" id="{43B57BBF-7B1F-4357-9449-16AC5BC8047E}"/>
              </a:ext>
            </a:extLst>
          </p:cNvPr>
          <p:cNvPicPr>
            <a:picLocks noChangeAspect="1"/>
          </p:cNvPicPr>
          <p:nvPr/>
        </p:nvPicPr>
        <p:blipFill>
          <a:blip r:embed="rId3"/>
          <a:stretch>
            <a:fillRect/>
          </a:stretch>
        </p:blipFill>
        <p:spPr>
          <a:xfrm>
            <a:off x="6399212" y="361950"/>
            <a:ext cx="4876800" cy="6096000"/>
          </a:xfrm>
          <a:prstGeom prst="rect">
            <a:avLst/>
          </a:prstGeom>
        </p:spPr>
      </p:pic>
    </p:spTree>
    <p:extLst>
      <p:ext uri="{BB962C8B-B14F-4D97-AF65-F5344CB8AC3E}">
        <p14:creationId xmlns:p14="http://schemas.microsoft.com/office/powerpoint/2010/main" val="7975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Homeless Prevention:</a:t>
            </a:r>
            <a:br>
              <a:rPr lang="en-US" dirty="0"/>
            </a:br>
            <a:r>
              <a:rPr lang="en-US" dirty="0"/>
              <a:t>Efficient and Effective</a:t>
            </a:r>
          </a:p>
        </p:txBody>
      </p:sp>
      <p:sp>
        <p:nvSpPr>
          <p:cNvPr id="3" name="Text Placeholder 2"/>
          <p:cNvSpPr>
            <a:spLocks noGrp="1"/>
          </p:cNvSpPr>
          <p:nvPr>
            <p:ph type="body" idx="1"/>
          </p:nvPr>
        </p:nvSpPr>
        <p:spPr>
          <a:xfrm>
            <a:off x="1065214" y="3124200"/>
            <a:ext cx="7238998" cy="2895600"/>
          </a:xfrm>
        </p:spPr>
        <p:txBody>
          <a:bodyPr>
            <a:normAutofit/>
          </a:bodyPr>
          <a:lstStyle/>
          <a:p>
            <a:r>
              <a:rPr lang="en-US" sz="2800" dirty="0"/>
              <a:t>The program needs to show a reduction in the demand for homeless services and that there is a greater degree of housing stability and adverting individuals from homelessness, while the numbers of homelessness are decreasing.</a:t>
            </a:r>
          </a:p>
        </p:txBody>
      </p:sp>
    </p:spTree>
    <p:extLst>
      <p:ext uri="{BB962C8B-B14F-4D97-AF65-F5344CB8AC3E}">
        <p14:creationId xmlns:p14="http://schemas.microsoft.com/office/powerpoint/2010/main" val="21295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Effectiveness</a:t>
            </a:r>
          </a:p>
        </p:txBody>
      </p:sp>
      <p:sp>
        <p:nvSpPr>
          <p:cNvPr id="3" name="Text Placeholder 2"/>
          <p:cNvSpPr>
            <a:spLocks noGrp="1"/>
          </p:cNvSpPr>
          <p:nvPr>
            <p:ph type="body" idx="1"/>
          </p:nvPr>
        </p:nvSpPr>
        <p:spPr>
          <a:xfrm>
            <a:off x="1065214" y="3124200"/>
            <a:ext cx="6934198" cy="1371600"/>
          </a:xfrm>
        </p:spPr>
        <p:txBody>
          <a:bodyPr>
            <a:normAutofit/>
          </a:bodyPr>
          <a:lstStyle/>
          <a:p>
            <a:pPr marL="342900" indent="-342900">
              <a:buFont typeface="Arial" panose="020B0604020202020204" pitchFamily="34" charset="0"/>
              <a:buChar char="•"/>
            </a:pPr>
            <a:r>
              <a:rPr lang="en-US" sz="2800" dirty="0"/>
              <a:t>Work together, collaborate</a:t>
            </a:r>
          </a:p>
          <a:p>
            <a:pPr marL="342900" indent="-342900">
              <a:buFont typeface="Arial" panose="020B0604020202020204" pitchFamily="34" charset="0"/>
              <a:buChar char="•"/>
            </a:pPr>
            <a:r>
              <a:rPr lang="en-US" sz="2800" dirty="0"/>
              <a:t>Avoid re-inventing the wheel</a:t>
            </a:r>
          </a:p>
        </p:txBody>
      </p:sp>
    </p:spTree>
    <p:extLst>
      <p:ext uri="{BB962C8B-B14F-4D97-AF65-F5344CB8AC3E}">
        <p14:creationId xmlns:p14="http://schemas.microsoft.com/office/powerpoint/2010/main" val="342422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B87C-E9EA-4D51-ADD5-7126CEEF96FA}"/>
              </a:ext>
            </a:extLst>
          </p:cNvPr>
          <p:cNvSpPr>
            <a:spLocks noGrp="1"/>
          </p:cNvSpPr>
          <p:nvPr>
            <p:ph type="title"/>
          </p:nvPr>
        </p:nvSpPr>
        <p:spPr>
          <a:xfrm>
            <a:off x="1065212" y="762000"/>
            <a:ext cx="8686801" cy="1066800"/>
          </a:xfrm>
        </p:spPr>
        <p:txBody>
          <a:bodyPr>
            <a:noAutofit/>
          </a:bodyPr>
          <a:lstStyle/>
          <a:p>
            <a:r>
              <a:rPr lang="en-US" sz="5400" dirty="0"/>
              <a:t>My Reason</a:t>
            </a:r>
          </a:p>
        </p:txBody>
      </p:sp>
      <p:pic>
        <p:nvPicPr>
          <p:cNvPr id="3" name="Picture 2">
            <a:extLst>
              <a:ext uri="{FF2B5EF4-FFF2-40B4-BE49-F238E27FC236}">
                <a16:creationId xmlns:a16="http://schemas.microsoft.com/office/drawing/2014/main" id="{6151B305-CF68-466C-ABC0-FA36C5537891}"/>
              </a:ext>
            </a:extLst>
          </p:cNvPr>
          <p:cNvPicPr>
            <a:picLocks noChangeAspect="1"/>
          </p:cNvPicPr>
          <p:nvPr/>
        </p:nvPicPr>
        <p:blipFill>
          <a:blip r:embed="rId3"/>
          <a:stretch>
            <a:fillRect/>
          </a:stretch>
        </p:blipFill>
        <p:spPr>
          <a:xfrm>
            <a:off x="912811" y="2028826"/>
            <a:ext cx="8487589" cy="3228974"/>
          </a:xfrm>
          <a:prstGeom prst="rect">
            <a:avLst/>
          </a:prstGeom>
        </p:spPr>
      </p:pic>
    </p:spTree>
    <p:extLst>
      <p:ext uri="{BB962C8B-B14F-4D97-AF65-F5344CB8AC3E}">
        <p14:creationId xmlns:p14="http://schemas.microsoft.com/office/powerpoint/2010/main" val="187202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Efficiency</a:t>
            </a:r>
          </a:p>
        </p:txBody>
      </p:sp>
      <p:sp>
        <p:nvSpPr>
          <p:cNvPr id="3" name="Text Placeholder 2"/>
          <p:cNvSpPr>
            <a:spLocks noGrp="1"/>
          </p:cNvSpPr>
          <p:nvPr>
            <p:ph type="body" idx="1"/>
          </p:nvPr>
        </p:nvSpPr>
        <p:spPr>
          <a:xfrm>
            <a:off x="1065214" y="3124200"/>
            <a:ext cx="6934198" cy="1371600"/>
          </a:xfrm>
        </p:spPr>
        <p:txBody>
          <a:bodyPr>
            <a:normAutofit/>
          </a:bodyPr>
          <a:lstStyle/>
          <a:p>
            <a:pPr marL="342900" indent="-342900">
              <a:buFont typeface="Arial" panose="020B0604020202020204" pitchFamily="34" charset="0"/>
              <a:buChar char="•"/>
            </a:pPr>
            <a:r>
              <a:rPr lang="en-US" dirty="0"/>
              <a:t>Short terms problems, short term solutions</a:t>
            </a:r>
          </a:p>
          <a:p>
            <a:pPr marL="342900" indent="-342900">
              <a:buFont typeface="Arial" panose="020B0604020202020204" pitchFamily="34" charset="0"/>
              <a:buChar char="•"/>
            </a:pPr>
            <a:r>
              <a:rPr lang="en-US" dirty="0"/>
              <a:t>But the more, problems, the more……..</a:t>
            </a:r>
          </a:p>
        </p:txBody>
      </p:sp>
    </p:spTree>
    <p:extLst>
      <p:ext uri="{BB962C8B-B14F-4D97-AF65-F5344CB8AC3E}">
        <p14:creationId xmlns:p14="http://schemas.microsoft.com/office/powerpoint/2010/main" val="8885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 </a:t>
            </a:r>
            <a:r>
              <a:rPr lang="en-US" dirty="0" err="1"/>
              <a:t>Homelessnes</a:t>
            </a:r>
            <a:r>
              <a:rPr lang="en-US" dirty="0"/>
              <a:t> Affects Us All</a:t>
            </a:r>
          </a:p>
        </p:txBody>
      </p:sp>
      <p:sp>
        <p:nvSpPr>
          <p:cNvPr id="3" name="Text Placeholder 2"/>
          <p:cNvSpPr>
            <a:spLocks noGrp="1"/>
          </p:cNvSpPr>
          <p:nvPr>
            <p:ph type="body" idx="1"/>
          </p:nvPr>
        </p:nvSpPr>
        <p:spPr>
          <a:xfrm>
            <a:off x="1065214" y="3124200"/>
            <a:ext cx="6934198" cy="2286000"/>
          </a:xfrm>
        </p:spPr>
        <p:txBody>
          <a:bodyPr>
            <a:normAutofit lnSpcReduction="10000"/>
          </a:bodyPr>
          <a:lstStyle/>
          <a:p>
            <a:pPr marL="342900" indent="-342900">
              <a:buFont typeface="Arial" panose="020B0604020202020204" pitchFamily="34" charset="0"/>
              <a:buChar char="•"/>
            </a:pPr>
            <a:r>
              <a:rPr lang="en-US" dirty="0"/>
              <a:t>It affects the household and the family.</a:t>
            </a:r>
          </a:p>
          <a:p>
            <a:pPr marL="342900" indent="-342900">
              <a:buFont typeface="Arial" panose="020B0604020202020204" pitchFamily="34" charset="0"/>
              <a:buChar char="•"/>
            </a:pPr>
            <a:r>
              <a:rPr lang="en-US" dirty="0"/>
              <a:t>It affects the community.</a:t>
            </a:r>
          </a:p>
          <a:p>
            <a:pPr marL="342900" indent="-342900">
              <a:buFont typeface="Arial" panose="020B0604020202020204" pitchFamily="34" charset="0"/>
              <a:buChar char="•"/>
            </a:pPr>
            <a:r>
              <a:rPr lang="en-US" dirty="0"/>
              <a:t>It affects the helping agencies.</a:t>
            </a:r>
          </a:p>
          <a:p>
            <a:pPr marL="342900" indent="-342900">
              <a:buFont typeface="Arial" panose="020B0604020202020204" pitchFamily="34" charset="0"/>
              <a:buChar char="•"/>
            </a:pPr>
            <a:r>
              <a:rPr lang="en-US" dirty="0"/>
              <a:t>It affects local government. </a:t>
            </a:r>
          </a:p>
          <a:p>
            <a:pPr marL="342900" indent="-342900">
              <a:buFont typeface="Arial" panose="020B0604020202020204" pitchFamily="34" charset="0"/>
              <a:buChar char="•"/>
            </a:pPr>
            <a:r>
              <a:rPr lang="en-US" dirty="0"/>
              <a:t>It affects you!</a:t>
            </a:r>
          </a:p>
          <a:p>
            <a:pPr marL="342900" indent="-342900">
              <a:buFont typeface="Arial" panose="020B0604020202020204" pitchFamily="34" charset="0"/>
              <a:buChar char="•"/>
            </a:pPr>
            <a:r>
              <a:rPr lang="en-US" dirty="0"/>
              <a:t>It affects me!</a:t>
            </a:r>
          </a:p>
        </p:txBody>
      </p:sp>
    </p:spTree>
    <p:extLst>
      <p:ext uri="{BB962C8B-B14F-4D97-AF65-F5344CB8AC3E}">
        <p14:creationId xmlns:p14="http://schemas.microsoft.com/office/powerpoint/2010/main" val="36241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Resources</a:t>
            </a:r>
          </a:p>
        </p:txBody>
      </p:sp>
      <p:sp>
        <p:nvSpPr>
          <p:cNvPr id="3" name="TextBox 2">
            <a:extLst>
              <a:ext uri="{FF2B5EF4-FFF2-40B4-BE49-F238E27FC236}">
                <a16:creationId xmlns:a16="http://schemas.microsoft.com/office/drawing/2014/main" id="{26DDEBB8-E9DF-4467-B1FC-124E5ECF381D}"/>
              </a:ext>
            </a:extLst>
          </p:cNvPr>
          <p:cNvSpPr txBox="1"/>
          <p:nvPr/>
        </p:nvSpPr>
        <p:spPr>
          <a:xfrm>
            <a:off x="1082674" y="1905000"/>
            <a:ext cx="8686801" cy="5355312"/>
          </a:xfrm>
          <a:prstGeom prst="rect">
            <a:avLst/>
          </a:prstGeom>
          <a:noFill/>
        </p:spPr>
        <p:txBody>
          <a:bodyPr wrap="square" rtlCol="0">
            <a:spAutoFit/>
          </a:bodyPr>
          <a:lstStyle/>
          <a:p>
            <a:r>
              <a:rPr lang="en-US" dirty="0" err="1"/>
              <a:t>CoC</a:t>
            </a:r>
            <a:r>
              <a:rPr lang="en-US" dirty="0"/>
              <a:t> Homeless Populations and Subpopulations Reports</a:t>
            </a:r>
          </a:p>
          <a:p>
            <a:r>
              <a:rPr lang="en-US" dirty="0">
                <a:hlinkClick r:id="rId3"/>
              </a:rPr>
              <a:t>https://www.hudexchange.info/programs/coc/coc-homeless-populations-	and-subpopulations-reports/</a:t>
            </a:r>
            <a:endParaRPr lang="en-US" dirty="0"/>
          </a:p>
          <a:p>
            <a:endParaRPr lang="en-US" dirty="0"/>
          </a:p>
          <a:p>
            <a:r>
              <a:rPr lang="en-US" dirty="0"/>
              <a:t>Renfrow Collingwood Homelessness Steering Committee (2009). Understanding How Homelessness Affects Us All. </a:t>
            </a:r>
            <a:r>
              <a:rPr lang="en-US" dirty="0">
                <a:hlinkClick r:id="rId4"/>
              </a:rPr>
              <a:t>http://theatreforliving.com/past_work/after_homelessness/KitchenTable_Guide.pdf</a:t>
            </a:r>
            <a:endParaRPr lang="en-US" dirty="0"/>
          </a:p>
          <a:p>
            <a:endParaRPr lang="en-US" dirty="0"/>
          </a:p>
          <a:p>
            <a:r>
              <a:rPr lang="en-US" dirty="0"/>
              <a:t>National Alliance to End Homelessness, Homeless prevention: creating programs that work (2009), http://b.3cdn.net/naeh/e151d425e2742e3e3b_0rm6btoc6.pdf</a:t>
            </a:r>
          </a:p>
          <a:p>
            <a:endParaRPr lang="en-US" dirty="0"/>
          </a:p>
          <a:p>
            <a:r>
              <a:rPr lang="en-US" dirty="0"/>
              <a:t>National Alliance to End Homelessness, Prevention and Diversion Toolkit, </a:t>
            </a:r>
            <a:r>
              <a:rPr lang="en-US" dirty="0">
                <a:hlinkClick r:id="rId5"/>
              </a:rPr>
              <a:t>http://www.endhomelessness.org/library/entry/prevention-and-diversion-toolkit</a:t>
            </a:r>
            <a:endParaRPr lang="en-US" dirty="0"/>
          </a:p>
          <a:p>
            <a:endParaRPr lang="en-US" dirty="0"/>
          </a:p>
          <a:p>
            <a:r>
              <a:rPr lang="en-US" dirty="0"/>
              <a:t>National Alliance To End Homelessness (2000). A Plan Not A Dream: How To End Homelessness In Ten Years. Washington DC: National Alliance To End Homelessness.</a:t>
            </a:r>
          </a:p>
          <a:p>
            <a:endParaRPr lang="en-US" dirty="0"/>
          </a:p>
          <a:p>
            <a:endParaRPr lang="en-US" dirty="0"/>
          </a:p>
          <a:p>
            <a:endParaRPr lang="en-US" dirty="0"/>
          </a:p>
        </p:txBody>
      </p:sp>
    </p:spTree>
    <p:extLst>
      <p:ext uri="{BB962C8B-B14F-4D97-AF65-F5344CB8AC3E}">
        <p14:creationId xmlns:p14="http://schemas.microsoft.com/office/powerpoint/2010/main" val="16890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551645-2ED3-4D64-907C-731560EADE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93812" y="1524000"/>
            <a:ext cx="8031480" cy="4724400"/>
          </a:xfrm>
          <a:prstGeom prst="rect">
            <a:avLst/>
          </a:prstGeom>
        </p:spPr>
      </p:pic>
      <p:sp>
        <p:nvSpPr>
          <p:cNvPr id="6" name="Title 1">
            <a:extLst>
              <a:ext uri="{FF2B5EF4-FFF2-40B4-BE49-F238E27FC236}">
                <a16:creationId xmlns:a16="http://schemas.microsoft.com/office/drawing/2014/main" id="{5ED47EC9-16F8-4899-8D8B-638AF42C4FA9}"/>
              </a:ext>
            </a:extLst>
          </p:cNvPr>
          <p:cNvSpPr txBox="1">
            <a:spLocks/>
          </p:cNvSpPr>
          <p:nvPr/>
        </p:nvSpPr>
        <p:spPr>
          <a:xfrm>
            <a:off x="1141412" y="762000"/>
            <a:ext cx="9905999" cy="1524000"/>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sz="5400" dirty="0"/>
              <a:t>Questions, thoughts, concerns:</a:t>
            </a:r>
          </a:p>
        </p:txBody>
      </p:sp>
    </p:spTree>
    <p:extLst>
      <p:ext uri="{BB962C8B-B14F-4D97-AF65-F5344CB8AC3E}">
        <p14:creationId xmlns:p14="http://schemas.microsoft.com/office/powerpoint/2010/main" val="16414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905999" cy="1524000"/>
          </a:xfrm>
        </p:spPr>
        <p:txBody>
          <a:bodyPr/>
          <a:lstStyle/>
          <a:p>
            <a:r>
              <a:rPr lang="en-US" sz="5400" dirty="0"/>
              <a:t>Contact Information</a:t>
            </a:r>
          </a:p>
        </p:txBody>
      </p:sp>
      <p:sp>
        <p:nvSpPr>
          <p:cNvPr id="4" name="Text Placeholder 3"/>
          <p:cNvSpPr>
            <a:spLocks noGrp="1"/>
          </p:cNvSpPr>
          <p:nvPr>
            <p:ph type="body" sz="half" idx="2"/>
          </p:nvPr>
        </p:nvSpPr>
        <p:spPr>
          <a:xfrm>
            <a:off x="1217614" y="2057400"/>
            <a:ext cx="5105401" cy="3810000"/>
          </a:xfrm>
        </p:spPr>
        <p:txBody>
          <a:bodyPr>
            <a:normAutofit lnSpcReduction="10000"/>
          </a:bodyPr>
          <a:lstStyle/>
          <a:p>
            <a:r>
              <a:rPr lang="en-US" sz="2800" dirty="0"/>
              <a:t>Daphne’ Adams</a:t>
            </a:r>
          </a:p>
          <a:p>
            <a:r>
              <a:rPr lang="en-US" sz="2800" dirty="0"/>
              <a:t>Programs Manager</a:t>
            </a:r>
          </a:p>
          <a:p>
            <a:r>
              <a:rPr lang="en-US" sz="2800" dirty="0"/>
              <a:t>Christian Community Action</a:t>
            </a:r>
          </a:p>
          <a:p>
            <a:r>
              <a:rPr lang="en-US" sz="2800" dirty="0"/>
              <a:t>200 South Mill St</a:t>
            </a:r>
          </a:p>
          <a:p>
            <a:r>
              <a:rPr lang="en-US" sz="2800" dirty="0"/>
              <a:t>Lewisville, TX 75057</a:t>
            </a:r>
          </a:p>
          <a:p>
            <a:r>
              <a:rPr lang="en-US" sz="2800" dirty="0"/>
              <a:t>daphne.adams@ccahelps.org</a:t>
            </a:r>
          </a:p>
          <a:p>
            <a:r>
              <a:rPr lang="en-US" sz="2800" dirty="0"/>
              <a:t>972.219.4347 (direct)</a:t>
            </a:r>
          </a:p>
          <a:p>
            <a:pPr algn="ctr"/>
            <a:endParaRPr lang="en-US" dirty="0"/>
          </a:p>
        </p:txBody>
      </p:sp>
      <p:pic>
        <p:nvPicPr>
          <p:cNvPr id="5" name="Picture 4">
            <a:extLst>
              <a:ext uri="{FF2B5EF4-FFF2-40B4-BE49-F238E27FC236}">
                <a16:creationId xmlns:a16="http://schemas.microsoft.com/office/drawing/2014/main" id="{ED52AC95-188A-4F5F-84A6-E96B71EE261B}"/>
              </a:ext>
            </a:extLst>
          </p:cNvPr>
          <p:cNvPicPr>
            <a:picLocks noChangeAspect="1"/>
          </p:cNvPicPr>
          <p:nvPr/>
        </p:nvPicPr>
        <p:blipFill>
          <a:blip r:embed="rId3"/>
          <a:stretch>
            <a:fillRect/>
          </a:stretch>
        </p:blipFill>
        <p:spPr>
          <a:xfrm>
            <a:off x="6856412" y="2209800"/>
            <a:ext cx="3429000" cy="3505200"/>
          </a:xfrm>
          <a:prstGeom prst="rect">
            <a:avLst/>
          </a:prstGeom>
        </p:spPr>
      </p:pic>
    </p:spTree>
    <p:extLst>
      <p:ext uri="{BB962C8B-B14F-4D97-AF65-F5344CB8AC3E}">
        <p14:creationId xmlns:p14="http://schemas.microsoft.com/office/powerpoint/2010/main" val="26005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B87C-E9EA-4D51-ADD5-7126CEEF96FA}"/>
              </a:ext>
            </a:extLst>
          </p:cNvPr>
          <p:cNvSpPr>
            <a:spLocks noGrp="1"/>
          </p:cNvSpPr>
          <p:nvPr>
            <p:ph type="title"/>
          </p:nvPr>
        </p:nvSpPr>
        <p:spPr>
          <a:xfrm>
            <a:off x="1065212" y="762000"/>
            <a:ext cx="8686801" cy="1066800"/>
          </a:xfrm>
        </p:spPr>
        <p:txBody>
          <a:bodyPr>
            <a:noAutofit/>
          </a:bodyPr>
          <a:lstStyle/>
          <a:p>
            <a:r>
              <a:rPr lang="en-US" sz="5400" dirty="0"/>
              <a:t>What made you choose this session?</a:t>
            </a:r>
          </a:p>
        </p:txBody>
      </p:sp>
      <p:pic>
        <p:nvPicPr>
          <p:cNvPr id="5" name="Content Placeholder 4">
            <a:extLst>
              <a:ext uri="{FF2B5EF4-FFF2-40B4-BE49-F238E27FC236}">
                <a16:creationId xmlns:a16="http://schemas.microsoft.com/office/drawing/2014/main" id="{4EEB9CB8-EAE7-4411-A9C9-2E79DDE7FDE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065212" y="1827362"/>
            <a:ext cx="6629400" cy="4419600"/>
          </a:xfrm>
        </p:spPr>
      </p:pic>
    </p:spTree>
    <p:extLst>
      <p:ext uri="{BB962C8B-B14F-4D97-AF65-F5344CB8AC3E}">
        <p14:creationId xmlns:p14="http://schemas.microsoft.com/office/powerpoint/2010/main" val="315035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844F-F9C4-4E16-83AE-B646560AA55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D2C04F6-F5E8-4671-BE52-0BC72331ADF0}"/>
              </a:ext>
            </a:extLst>
          </p:cNvPr>
          <p:cNvPicPr>
            <a:picLocks noGrp="1" noChangeAspect="1"/>
          </p:cNvPicPr>
          <p:nvPr>
            <p:ph idx="1"/>
          </p:nvPr>
        </p:nvPicPr>
        <p:blipFill>
          <a:blip r:embed="rId3"/>
          <a:stretch>
            <a:fillRect/>
          </a:stretch>
        </p:blipFill>
        <p:spPr>
          <a:xfrm>
            <a:off x="684212" y="76200"/>
            <a:ext cx="9448800" cy="5943600"/>
          </a:xfrm>
        </p:spPr>
      </p:pic>
    </p:spTree>
    <p:extLst>
      <p:ext uri="{BB962C8B-B14F-4D97-AF65-F5344CB8AC3E}">
        <p14:creationId xmlns:p14="http://schemas.microsoft.com/office/powerpoint/2010/main" val="424297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dirty="0"/>
              <a:t>Goals and Outcomes</a:t>
            </a:r>
          </a:p>
        </p:txBody>
      </p:sp>
      <p:sp>
        <p:nvSpPr>
          <p:cNvPr id="14" name="Content Placeholder 13"/>
          <p:cNvSpPr>
            <a:spLocks noGrp="1"/>
          </p:cNvSpPr>
          <p:nvPr>
            <p:ph idx="1"/>
          </p:nvPr>
        </p:nvSpPr>
        <p:spPr/>
        <p:txBody>
          <a:bodyPr/>
          <a:lstStyle/>
          <a:p>
            <a:r>
              <a:rPr lang="en-US" sz="2800" dirty="0"/>
              <a:t>View the increase in individuals and families experiencing homelessness.</a:t>
            </a:r>
          </a:p>
          <a:p>
            <a:r>
              <a:rPr lang="en-US" sz="2800" dirty="0"/>
              <a:t>Recognize that Homeless Prevention is more than just rental assistance.</a:t>
            </a:r>
          </a:p>
          <a:p>
            <a:r>
              <a:rPr lang="en-US" sz="2800" dirty="0"/>
              <a:t>Learn how Homeless Prevention saves your community time and money. </a:t>
            </a:r>
          </a:p>
          <a:p>
            <a:r>
              <a:rPr lang="en-US" sz="2800" dirty="0"/>
              <a:t>Understand  how Homeless Prevention effects the well-being of children and adults.</a:t>
            </a:r>
          </a:p>
          <a:p>
            <a:endParaRPr lang="en-US" dirty="0"/>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Texas Point-in-Time Data Comparisons</a:t>
            </a:r>
          </a:p>
        </p:txBody>
      </p:sp>
      <p:graphicFrame>
        <p:nvGraphicFramePr>
          <p:cNvPr id="14" name="Content Placeholder 13" descr="Clustered column chart representing&#10;2 series and 1 line combination chart for 4 categories" title="Chart"/>
          <p:cNvGraphicFramePr>
            <a:graphicFrameLocks noGrp="1"/>
          </p:cNvGraphicFramePr>
          <p:nvPr>
            <p:ph idx="1"/>
            <p:extLst>
              <p:ext uri="{D42A27DB-BD31-4B8C-83A1-F6EECF244321}">
                <p14:modId xmlns:p14="http://schemas.microsoft.com/office/powerpoint/2010/main" val="1339732027"/>
              </p:ext>
            </p:extLst>
          </p:nvPr>
        </p:nvGraphicFramePr>
        <p:xfrm>
          <a:off x="1065213" y="1828800"/>
          <a:ext cx="86868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17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1143000"/>
          </a:xfrm>
        </p:spPr>
        <p:txBody>
          <a:bodyPr>
            <a:normAutofit/>
          </a:bodyPr>
          <a:lstStyle/>
          <a:p>
            <a:r>
              <a:rPr lang="en-US" dirty="0"/>
              <a:t>Homeless Prevention</a:t>
            </a:r>
          </a:p>
        </p:txBody>
      </p:sp>
      <p:sp>
        <p:nvSpPr>
          <p:cNvPr id="3" name="Text Placeholder 2"/>
          <p:cNvSpPr>
            <a:spLocks noGrp="1"/>
          </p:cNvSpPr>
          <p:nvPr>
            <p:ph type="body" idx="1"/>
          </p:nvPr>
        </p:nvSpPr>
        <p:spPr>
          <a:xfrm>
            <a:off x="1065214" y="1982638"/>
            <a:ext cx="8686800" cy="2132162"/>
          </a:xfrm>
        </p:spPr>
        <p:txBody>
          <a:bodyPr>
            <a:normAutofit/>
          </a:bodyPr>
          <a:lstStyle/>
          <a:p>
            <a:r>
              <a:rPr lang="en-US" sz="2800" dirty="0"/>
              <a:t>According to the National Alliance to End Homelessness, Homeless Prevention  as a huge component of the strategy to end homelessness, identifying it as literally shutting the “front door” to homelessness. </a:t>
            </a:r>
          </a:p>
          <a:p>
            <a:endParaRPr lang="en-US" dirty="0"/>
          </a:p>
        </p:txBody>
      </p:sp>
    </p:spTree>
    <p:extLst>
      <p:ext uri="{BB962C8B-B14F-4D97-AF65-F5344CB8AC3E}">
        <p14:creationId xmlns:p14="http://schemas.microsoft.com/office/powerpoint/2010/main" val="41311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a:hlinkClick r:id="" action="ppaction://media"/>
            <a:extLst>
              <a:ext uri="{FF2B5EF4-FFF2-40B4-BE49-F238E27FC236}">
                <a16:creationId xmlns:a16="http://schemas.microsoft.com/office/drawing/2014/main" id="{C1D11EA0-0BB0-411F-AC91-17B699D3B661}"/>
              </a:ext>
            </a:extLst>
          </p:cNvPr>
          <p:cNvPicPr>
            <a:picLocks noGrp="1" noRot="1" noChangeAspect="1"/>
          </p:cNvPicPr>
          <p:nvPr>
            <p:ph idx="1"/>
            <a:videoFile r:link="rId1"/>
          </p:nvPr>
        </p:nvPicPr>
        <p:blipFill>
          <a:blip r:embed="rId4"/>
          <a:stretch>
            <a:fillRect/>
          </a:stretch>
        </p:blipFill>
        <p:spPr>
          <a:xfrm>
            <a:off x="989012" y="685720"/>
            <a:ext cx="8153400" cy="5486559"/>
          </a:xfrm>
          <a:prstGeom prst="rect">
            <a:avLst/>
          </a:prstGeom>
        </p:spPr>
      </p:pic>
    </p:spTree>
    <p:extLst>
      <p:ext uri="{BB962C8B-B14F-4D97-AF65-F5344CB8AC3E}">
        <p14:creationId xmlns:p14="http://schemas.microsoft.com/office/powerpoint/2010/main" val="18600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1295400"/>
          </a:xfrm>
        </p:spPr>
        <p:txBody>
          <a:bodyPr>
            <a:normAutofit/>
          </a:bodyPr>
          <a:lstStyle/>
          <a:p>
            <a:r>
              <a:rPr lang="en-US" dirty="0"/>
              <a:t>Comprehensive Services</a:t>
            </a:r>
          </a:p>
        </p:txBody>
      </p:sp>
      <p:sp>
        <p:nvSpPr>
          <p:cNvPr id="3" name="Text Placeholder 2"/>
          <p:cNvSpPr>
            <a:spLocks noGrp="1"/>
          </p:cNvSpPr>
          <p:nvPr>
            <p:ph type="body" idx="1"/>
          </p:nvPr>
        </p:nvSpPr>
        <p:spPr>
          <a:xfrm>
            <a:off x="1065214" y="2171700"/>
            <a:ext cx="8686800" cy="2514600"/>
          </a:xfrm>
        </p:spPr>
        <p:txBody>
          <a:bodyPr>
            <a:normAutofit/>
          </a:bodyPr>
          <a:lstStyle/>
          <a:p>
            <a:pPr marL="342900" indent="-342900">
              <a:buFont typeface="Arial" panose="020B0604020202020204" pitchFamily="34" charset="0"/>
              <a:buChar char="•"/>
            </a:pPr>
            <a:r>
              <a:rPr lang="en-US" sz="3600" dirty="0"/>
              <a:t>Affordable Housing </a:t>
            </a:r>
          </a:p>
          <a:p>
            <a:pPr marL="342900" indent="-342900">
              <a:buFont typeface="Arial" panose="020B0604020202020204" pitchFamily="34" charset="0"/>
              <a:buChar char="•"/>
            </a:pPr>
            <a:r>
              <a:rPr lang="en-US" sz="3600" dirty="0"/>
              <a:t>Rescue Services</a:t>
            </a:r>
          </a:p>
          <a:p>
            <a:pPr marL="342900" indent="-342900">
              <a:buFont typeface="Arial" panose="020B0604020202020204" pitchFamily="34" charset="0"/>
              <a:buChar char="•"/>
            </a:pPr>
            <a:r>
              <a:rPr lang="en-US" sz="3600" dirty="0"/>
              <a:t>Relief Services</a:t>
            </a:r>
          </a:p>
          <a:p>
            <a:pPr marL="342900" indent="-342900">
              <a:buFont typeface="Arial" panose="020B0604020202020204" pitchFamily="34" charset="0"/>
              <a:buChar char="•"/>
            </a:pPr>
            <a:r>
              <a:rPr lang="en-US" sz="3600" dirty="0"/>
              <a:t>Restorative Services</a:t>
            </a:r>
          </a:p>
          <a:p>
            <a:endParaRPr lang="en-US" dirty="0"/>
          </a:p>
        </p:txBody>
      </p:sp>
    </p:spTree>
    <p:extLst>
      <p:ext uri="{BB962C8B-B14F-4D97-AF65-F5344CB8AC3E}">
        <p14:creationId xmlns:p14="http://schemas.microsoft.com/office/powerpoint/2010/main" val="71381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80">
                                          <p:stCondLst>
                                            <p:cond delay="0"/>
                                          </p:stCondLst>
                                        </p:cTn>
                                        <p:tgtEl>
                                          <p:spTgt spid="2"/>
                                        </p:tgtEl>
                                      </p:cBhvr>
                                    </p:animEffect>
                                    <p:anim calcmode="lin" valueType="num">
                                      <p:cBhvr>
                                        <p:cTn id="3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gtEl>
                                      </p:cBhvr>
                                      <p:to x="100000" y="60000"/>
                                    </p:animScale>
                                    <p:animScale>
                                      <p:cBhvr>
                                        <p:cTn id="42" dur="166" decel="50000">
                                          <p:stCondLst>
                                            <p:cond delay="676"/>
                                          </p:stCondLst>
                                        </p:cTn>
                                        <p:tgtEl>
                                          <p:spTgt spid="2"/>
                                        </p:tgtEl>
                                      </p:cBhvr>
                                      <p:to x="100000" y="100000"/>
                                    </p:animScale>
                                    <p:animScale>
                                      <p:cBhvr>
                                        <p:cTn id="43" dur="26">
                                          <p:stCondLst>
                                            <p:cond delay="1312"/>
                                          </p:stCondLst>
                                        </p:cTn>
                                        <p:tgtEl>
                                          <p:spTgt spid="2"/>
                                        </p:tgtEl>
                                      </p:cBhvr>
                                      <p:to x="100000" y="80000"/>
                                    </p:animScale>
                                    <p:animScale>
                                      <p:cBhvr>
                                        <p:cTn id="44" dur="166" decel="50000">
                                          <p:stCondLst>
                                            <p:cond delay="1338"/>
                                          </p:stCondLst>
                                        </p:cTn>
                                        <p:tgtEl>
                                          <p:spTgt spid="2"/>
                                        </p:tgtEl>
                                      </p:cBhvr>
                                      <p:to x="100000" y="100000"/>
                                    </p:animScale>
                                    <p:animScale>
                                      <p:cBhvr>
                                        <p:cTn id="45" dur="26">
                                          <p:stCondLst>
                                            <p:cond delay="1642"/>
                                          </p:stCondLst>
                                        </p:cTn>
                                        <p:tgtEl>
                                          <p:spTgt spid="2"/>
                                        </p:tgtEl>
                                      </p:cBhvr>
                                      <p:to x="100000" y="90000"/>
                                    </p:animScale>
                                    <p:animScale>
                                      <p:cBhvr>
                                        <p:cTn id="46" dur="166" decel="50000">
                                          <p:stCondLst>
                                            <p:cond delay="1668"/>
                                          </p:stCondLst>
                                        </p:cTn>
                                        <p:tgtEl>
                                          <p:spTgt spid="2"/>
                                        </p:tgtEl>
                                      </p:cBhvr>
                                      <p:to x="100000" y="100000"/>
                                    </p:animScale>
                                    <p:animScale>
                                      <p:cBhvr>
                                        <p:cTn id="47" dur="26">
                                          <p:stCondLst>
                                            <p:cond delay="1808"/>
                                          </p:stCondLst>
                                        </p:cTn>
                                        <p:tgtEl>
                                          <p:spTgt spid="2"/>
                                        </p:tgtEl>
                                      </p:cBhvr>
                                      <p:to x="100000" y="95000"/>
                                    </p:animScale>
                                    <p:animScale>
                                      <p:cBhvr>
                                        <p:cTn id="4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contrast presentation (widescreen).potx" id="{7A5589E3-C8FC-42FF-9F45-97961AC9204A}" vid="{8FC8D05C-4C37-46F2-BA08-1F1922797ED2}"/>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contrast presentation (widescreen)</Template>
  <TotalTime>8617</TotalTime>
  <Words>2006</Words>
  <Application>Microsoft Office PowerPoint</Application>
  <PresentationFormat>Custom</PresentationFormat>
  <Paragraphs>180</Paragraphs>
  <Slides>24</Slides>
  <Notes>24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Franklin Gothic Medium</vt:lpstr>
      <vt:lpstr>Business Contrast 16x9</vt:lpstr>
      <vt:lpstr>Hope Before Homelessness</vt:lpstr>
      <vt:lpstr>My Reason</vt:lpstr>
      <vt:lpstr>What made you choose this session?</vt:lpstr>
      <vt:lpstr>PowerPoint Presentation</vt:lpstr>
      <vt:lpstr>Goals and Outcomes</vt:lpstr>
      <vt:lpstr>Texas Point-in-Time Data Comparisons</vt:lpstr>
      <vt:lpstr>Homeless Prevention</vt:lpstr>
      <vt:lpstr>PowerPoint Presentation</vt:lpstr>
      <vt:lpstr>Comprehensive Services</vt:lpstr>
      <vt:lpstr>Comprehensive Services</vt:lpstr>
      <vt:lpstr>Maslow’s Hierarchy of Needs</vt:lpstr>
      <vt:lpstr>Teamwork Makes Dreamwork</vt:lpstr>
      <vt:lpstr>Scenario #1</vt:lpstr>
      <vt:lpstr>Scenario #2</vt:lpstr>
      <vt:lpstr>Scenario #3</vt:lpstr>
      <vt:lpstr>Scenario #4</vt:lpstr>
      <vt:lpstr>Cost of Homelessness vs  Homeless Prevention</vt:lpstr>
      <vt:lpstr>Homeless Prevention: Efficient and Effective</vt:lpstr>
      <vt:lpstr>Program Effectiveness</vt:lpstr>
      <vt:lpstr>Program Efficiency</vt:lpstr>
      <vt:lpstr>In Conclusion, Homelessnes Affects Us All</vt:lpstr>
      <vt:lpstr>Resources</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Before Homelessness</dc:title>
  <dc:creator>Daphne Adams</dc:creator>
  <cp:lastModifiedBy>ramadaguest1@outlook.com</cp:lastModifiedBy>
  <cp:revision>39</cp:revision>
  <cp:lastPrinted>2018-09-24T19:49:09Z</cp:lastPrinted>
  <dcterms:created xsi:type="dcterms:W3CDTF">2018-08-28T15:21:54Z</dcterms:created>
  <dcterms:modified xsi:type="dcterms:W3CDTF">2018-09-28T13:15:50Z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