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8"/>
  </p:notesMasterIdLst>
  <p:handoutMasterIdLst>
    <p:handoutMasterId r:id="rId39"/>
  </p:handoutMasterIdLst>
  <p:sldIdLst>
    <p:sldId id="259" r:id="rId2"/>
    <p:sldId id="288" r:id="rId3"/>
    <p:sldId id="289" r:id="rId4"/>
    <p:sldId id="260" r:id="rId5"/>
    <p:sldId id="294" r:id="rId6"/>
    <p:sldId id="275" r:id="rId7"/>
    <p:sldId id="265" r:id="rId8"/>
    <p:sldId id="261" r:id="rId9"/>
    <p:sldId id="267" r:id="rId10"/>
    <p:sldId id="262" r:id="rId11"/>
    <p:sldId id="263" r:id="rId12"/>
    <p:sldId id="301" r:id="rId13"/>
    <p:sldId id="264" r:id="rId14"/>
    <p:sldId id="295" r:id="rId15"/>
    <p:sldId id="268" r:id="rId16"/>
    <p:sldId id="296" r:id="rId17"/>
    <p:sldId id="269" r:id="rId18"/>
    <p:sldId id="297" r:id="rId19"/>
    <p:sldId id="270" r:id="rId20"/>
    <p:sldId id="298" r:id="rId21"/>
    <p:sldId id="273" r:id="rId22"/>
    <p:sldId id="299" r:id="rId23"/>
    <p:sldId id="271" r:id="rId24"/>
    <p:sldId id="300" r:id="rId25"/>
    <p:sldId id="272" r:id="rId26"/>
    <p:sldId id="274" r:id="rId27"/>
    <p:sldId id="276" r:id="rId28"/>
    <p:sldId id="277" r:id="rId29"/>
    <p:sldId id="278" r:id="rId30"/>
    <p:sldId id="279" r:id="rId31"/>
    <p:sldId id="280" r:id="rId32"/>
    <p:sldId id="287" r:id="rId33"/>
    <p:sldId id="290" r:id="rId34"/>
    <p:sldId id="291" r:id="rId35"/>
    <p:sldId id="292" r:id="rId36"/>
    <p:sldId id="293" r:id="rId37"/>
  </p:sldIdLst>
  <p:sldSz cx="12192000" cy="6858000"/>
  <p:notesSz cx="7010400" cy="9296400"/>
  <p:embeddedFontLst>
    <p:embeddedFont>
      <p:font typeface="Raleway" panose="020B0503030101060003" pitchFamily="34" charset="0"/>
      <p:regular r:id="rId40"/>
      <p:bold r:id="rId41"/>
      <p:italic r:id="rId42"/>
      <p:boldItalic r:id="rId43"/>
    </p:embeddedFont>
    <p:embeddedFont>
      <p:font typeface="Playfair Display Black" panose="020B0604020202020204" charset="0"/>
      <p:bold r:id="rId44"/>
      <p:boldItalic r:id="rId45"/>
    </p:embeddedFon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94660"/>
  </p:normalViewPr>
  <p:slideViewPr>
    <p:cSldViewPr snapToGrid="0">
      <p:cViewPr varScale="1">
        <p:scale>
          <a:sx n="68" d="100"/>
          <a:sy n="68" d="100"/>
        </p:scale>
        <p:origin x="83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9BEA90A-21C5-4D8B-A5D9-73B53E358C17}" type="datetimeFigureOut">
              <a:rPr lang="en-US" smtClean="0"/>
              <a:t>9/25/2018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4007CB-0185-4AB1-A888-E55C56086FC5}" type="slidenum">
              <a:rPr lang="en-US" smtClean="0"/>
              <a:t>‹#›</a:t>
            </a:fld>
            <a:endParaRPr lang="en-US"/>
          </a:p>
        </p:txBody>
      </p:sp>
    </p:spTree>
    <p:extLst>
      <p:ext uri="{BB962C8B-B14F-4D97-AF65-F5344CB8AC3E}">
        <p14:creationId xmlns:p14="http://schemas.microsoft.com/office/powerpoint/2010/main" val="197602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BA1CF1D-4370-4A0D-A489-0C5765137E5C}" type="datetimeFigureOut">
              <a:rPr lang="en-US" smtClean="0"/>
              <a:t>9/25/2018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3991E8B-CFEE-4B48-A0B0-785E807231C2}" type="slidenum">
              <a:rPr lang="en-US" smtClean="0"/>
              <a:t>‹#›</a:t>
            </a:fld>
            <a:endParaRPr lang="en-US"/>
          </a:p>
        </p:txBody>
      </p:sp>
    </p:spTree>
    <p:extLst>
      <p:ext uri="{BB962C8B-B14F-4D97-AF65-F5344CB8AC3E}">
        <p14:creationId xmlns:p14="http://schemas.microsoft.com/office/powerpoint/2010/main" val="307055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this</a:t>
            </a:r>
            <a:r>
              <a:rPr lang="en-US" baseline="0" dirty="0" smtClean="0"/>
              <a:t> matter?  How does it connect to housing.</a:t>
            </a:r>
          </a:p>
          <a:p>
            <a:endParaRPr lang="en-US" dirty="0"/>
          </a:p>
        </p:txBody>
      </p:sp>
      <p:sp>
        <p:nvSpPr>
          <p:cNvPr id="4" name="Slide Number Placeholder 3"/>
          <p:cNvSpPr>
            <a:spLocks noGrp="1"/>
          </p:cNvSpPr>
          <p:nvPr>
            <p:ph type="sldNum" sz="quarter" idx="10"/>
          </p:nvPr>
        </p:nvSpPr>
        <p:spPr/>
        <p:txBody>
          <a:bodyPr/>
          <a:lstStyle/>
          <a:p>
            <a:fld id="{53991E8B-CFEE-4B48-A0B0-785E807231C2}" type="slidenum">
              <a:rPr lang="en-US" smtClean="0"/>
              <a:t>7</a:t>
            </a:fld>
            <a:endParaRPr lang="en-US"/>
          </a:p>
        </p:txBody>
      </p:sp>
    </p:spTree>
    <p:extLst>
      <p:ext uri="{BB962C8B-B14F-4D97-AF65-F5344CB8AC3E}">
        <p14:creationId xmlns:p14="http://schemas.microsoft.com/office/powerpoint/2010/main" val="751807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9/25/2018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9/25/2018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9/25/2018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9/25/2018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dirty="0"/>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armreductionjournal.biomedcentral.com/articles/10.1186/s12954-017-0196-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martdraw.com/genogram/" TargetMode="External"/><Relationship Id="rId2" Type="http://schemas.openxmlformats.org/officeDocument/2006/relationships/hyperlink" Target="https://www.smartdraw.com/ecoma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jim@thn.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armreduction.org/about-us/principles-of-harm-reduc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hri.global/what-is-harm-reduc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5264" y="2243769"/>
            <a:ext cx="5185063" cy="2844800"/>
          </a:xfrm>
        </p:spPr>
        <p:txBody>
          <a:bodyPr>
            <a:normAutofit fontScale="90000"/>
          </a:bodyPr>
          <a:lstStyle/>
          <a:p>
            <a:r>
              <a:rPr lang="en-US" dirty="0" smtClean="0"/>
              <a:t>The Practical </a:t>
            </a:r>
            <a:r>
              <a:rPr lang="en-US" dirty="0"/>
              <a:t>Application of Harm Reduction in a Housing </a:t>
            </a:r>
            <a:r>
              <a:rPr lang="en-US" dirty="0" smtClean="0"/>
              <a:t>Setting</a:t>
            </a:r>
            <a:br>
              <a:rPr lang="en-US" dirty="0" smtClean="0"/>
            </a:br>
            <a:r>
              <a:rPr lang="en-US" dirty="0"/>
              <a:t/>
            </a:r>
            <a:br>
              <a:rPr lang="en-US" dirty="0"/>
            </a:br>
            <a:r>
              <a:rPr lang="en-US" sz="2800" dirty="0" smtClean="0"/>
              <a:t>Jim Ward, </a:t>
            </a:r>
            <a:br>
              <a:rPr lang="en-US" sz="2800" dirty="0" smtClean="0"/>
            </a:br>
            <a:r>
              <a:rPr lang="en-US" sz="2200" dirty="0" smtClean="0"/>
              <a:t>TX BOS CoC Performance Coordinator</a:t>
            </a:r>
            <a:endParaRPr lang="en-US" sz="2200"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Harm Reduction Facts	</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Harm reduction policies/practice neither condemns nor condones drug use or other problematic </a:t>
            </a:r>
            <a:r>
              <a:rPr lang="en-US" dirty="0" smtClean="0"/>
              <a:t>behaviors</a:t>
            </a:r>
            <a:endParaRPr lang="en-US" dirty="0" smtClean="0"/>
          </a:p>
          <a:p>
            <a:pPr marL="514350" indent="-514350">
              <a:buFont typeface="+mj-lt"/>
              <a:buAutoNum type="arabicPeriod"/>
            </a:pPr>
            <a:r>
              <a:rPr lang="en-US" dirty="0" smtClean="0"/>
              <a:t>Harm reduction is not anti-abstinence. Rather it recognizes recovery as a continuum of choices and neither condemns, nor condones drug </a:t>
            </a:r>
            <a:r>
              <a:rPr lang="en-US" dirty="0" smtClean="0"/>
              <a:t>use.  Harm Reduction honors the autonomy of the individual to make their own decisions about their use, and their lives</a:t>
            </a:r>
          </a:p>
          <a:p>
            <a:pPr marL="514350" indent="-514350">
              <a:buFont typeface="+mj-lt"/>
              <a:buAutoNum type="arabicPeriod"/>
            </a:pPr>
            <a:r>
              <a:rPr lang="en-US" dirty="0" smtClean="0"/>
              <a:t>Harm reduction interventions reduce risk to the individual </a:t>
            </a:r>
            <a:r>
              <a:rPr lang="en-US" u="sng" dirty="0" smtClean="0"/>
              <a:t>and</a:t>
            </a:r>
            <a:r>
              <a:rPr lang="en-US" dirty="0" smtClean="0"/>
              <a:t> community (Needle-Exchange, Naloxone, Housing First, Purity Strips)</a:t>
            </a:r>
          </a:p>
          <a:p>
            <a:pPr marL="514350" indent="-514350">
              <a:buFont typeface="+mj-lt"/>
              <a:buAutoNum type="arabicPeriod"/>
            </a:pPr>
            <a:r>
              <a:rPr lang="en-US" dirty="0" smtClean="0"/>
              <a:t>Harm </a:t>
            </a:r>
            <a:r>
              <a:rPr lang="en-US" dirty="0" smtClean="0"/>
              <a:t>reduction </a:t>
            </a:r>
            <a:r>
              <a:rPr lang="en-US" dirty="0"/>
              <a:t>a</a:t>
            </a:r>
            <a:r>
              <a:rPr lang="en-US" dirty="0" smtClean="0"/>
              <a:t>pproaches save the community money. (Housing First projects, Treatment Alternatives to Incarceration, Community Court)</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p:txBody>
      </p:sp>
    </p:spTree>
    <p:extLst>
      <p:ext uri="{BB962C8B-B14F-4D97-AF65-F5344CB8AC3E}">
        <p14:creationId xmlns:p14="http://schemas.microsoft.com/office/powerpoint/2010/main" val="102694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Harm Reduction Facts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dirty="0" smtClean="0"/>
              <a:t>Harm reduction is actually an integral part of the Housing First Philosophy.  Without adherence to Harm Reduction, you are not practicing Housing First. </a:t>
            </a:r>
          </a:p>
          <a:p>
            <a:pPr marL="457200" lvl="1" indent="0">
              <a:buNone/>
            </a:pPr>
            <a:r>
              <a:rPr lang="en-US" dirty="0" smtClean="0"/>
              <a:t>So… when you signed that contract and started receiving CoC Program funds you assured HUD that Participants will not be terminated for, </a:t>
            </a:r>
          </a:p>
          <a:p>
            <a:pPr marL="914400" lvl="2" indent="0">
              <a:buNone/>
            </a:pPr>
            <a:r>
              <a:rPr lang="en-US" dirty="0" smtClean="0"/>
              <a:t>“</a:t>
            </a:r>
            <a:r>
              <a:rPr lang="en-US" dirty="0"/>
              <a:t>Any other activity not covered in a lease agreement typically found for unassisted persons in the project’s geographic area</a:t>
            </a:r>
            <a:r>
              <a:rPr lang="en-US" dirty="0" smtClean="0"/>
              <a:t>”</a:t>
            </a:r>
          </a:p>
          <a:p>
            <a:pPr marL="914400" lvl="2" indent="0">
              <a:buNone/>
            </a:pPr>
            <a:endParaRPr lang="en-US" dirty="0"/>
          </a:p>
          <a:p>
            <a:pPr marL="914400" lvl="2" indent="0">
              <a:buNone/>
            </a:pPr>
            <a:endParaRPr lang="en-US" dirty="0" smtClean="0"/>
          </a:p>
          <a:p>
            <a:pPr marL="514350" indent="-514350">
              <a:buFont typeface="+mj-lt"/>
              <a:buAutoNum type="arabicPeriod" startAt="5"/>
            </a:pPr>
            <a:endParaRPr lang="en-US" dirty="0" smtClean="0"/>
          </a:p>
          <a:p>
            <a:pPr marL="514350" indent="-514350">
              <a:buFont typeface="+mj-lt"/>
              <a:buAutoNum type="arabicPeriod" startAt="5"/>
            </a:pPr>
            <a:endParaRPr lang="en-US" dirty="0" smtClean="0"/>
          </a:p>
          <a:p>
            <a:pPr marL="514350" indent="-514350">
              <a:buFont typeface="+mj-lt"/>
              <a:buAutoNum type="arabicPeriod" startAt="5"/>
            </a:pPr>
            <a:endParaRPr lang="en-US" dirty="0" smtClean="0"/>
          </a:p>
        </p:txBody>
      </p:sp>
    </p:spTree>
    <p:extLst>
      <p:ext uri="{BB962C8B-B14F-4D97-AF65-F5344CB8AC3E}">
        <p14:creationId xmlns:p14="http://schemas.microsoft.com/office/powerpoint/2010/main" val="2110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Components of Harm Reduction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000" dirty="0" smtClean="0"/>
              <a:t>There are essentially five characteristics of harm reduction approaches.</a:t>
            </a:r>
          </a:p>
          <a:p>
            <a:pPr marL="514350" indent="-514350">
              <a:buFont typeface="+mj-lt"/>
              <a:buAutoNum type="arabicPeriod"/>
            </a:pPr>
            <a:r>
              <a:rPr lang="en-US" dirty="0" smtClean="0"/>
              <a:t>Targeting </a:t>
            </a:r>
            <a:r>
              <a:rPr lang="en-US" dirty="0"/>
              <a:t>risk and harms to people who use substances, understanding the roots of these risks, and tailoring interventions to reduce </a:t>
            </a:r>
            <a:r>
              <a:rPr lang="en-US" dirty="0" smtClean="0"/>
              <a:t>them</a:t>
            </a:r>
          </a:p>
          <a:p>
            <a:pPr marL="514350" indent="-514350">
              <a:buFont typeface="+mj-lt"/>
              <a:buAutoNum type="arabicPeriod"/>
            </a:pPr>
            <a:r>
              <a:rPr lang="en-US" dirty="0" smtClean="0"/>
              <a:t>Acknowledging </a:t>
            </a:r>
            <a:r>
              <a:rPr lang="en-US" dirty="0"/>
              <a:t>the significance of any positive change that people who use substances make in their </a:t>
            </a:r>
            <a:r>
              <a:rPr lang="en-US" dirty="0" smtClean="0"/>
              <a:t>lives</a:t>
            </a:r>
          </a:p>
          <a:p>
            <a:pPr marL="514350" indent="-514350">
              <a:buFont typeface="+mj-lt"/>
              <a:buAutoNum type="arabicPeriod"/>
            </a:pPr>
            <a:r>
              <a:rPr lang="en-US" dirty="0" smtClean="0"/>
              <a:t>Accepting </a:t>
            </a:r>
            <a:r>
              <a:rPr lang="en-US" dirty="0"/>
              <a:t>people who use drugs as they are and treating them with dignity and </a:t>
            </a:r>
            <a:r>
              <a:rPr lang="en-US" dirty="0" smtClean="0"/>
              <a:t>compassion</a:t>
            </a:r>
          </a:p>
          <a:p>
            <a:pPr marL="514350" indent="-514350">
              <a:buFont typeface="+mj-lt"/>
              <a:buAutoNum type="arabicPeriod"/>
            </a:pPr>
            <a:r>
              <a:rPr lang="en-US" dirty="0" smtClean="0"/>
              <a:t>Protecting </a:t>
            </a:r>
            <a:r>
              <a:rPr lang="en-US" dirty="0"/>
              <a:t>the human rights of people who use </a:t>
            </a:r>
            <a:r>
              <a:rPr lang="en-US" dirty="0" smtClean="0"/>
              <a:t>drugs</a:t>
            </a:r>
          </a:p>
          <a:p>
            <a:pPr marL="514350" indent="-514350">
              <a:buFont typeface="+mj-lt"/>
              <a:buAutoNum type="arabicPeriod"/>
            </a:pPr>
            <a:r>
              <a:rPr lang="en-US" dirty="0"/>
              <a:t>M</a:t>
            </a:r>
            <a:r>
              <a:rPr lang="en-US" dirty="0" smtClean="0"/>
              <a:t>aintaining </a:t>
            </a:r>
            <a:r>
              <a:rPr lang="en-US" dirty="0"/>
              <a:t>transparency in decisions about interventions as well as their successes and failures</a:t>
            </a:r>
          </a:p>
        </p:txBody>
      </p:sp>
    </p:spTree>
    <p:extLst>
      <p:ext uri="{BB962C8B-B14F-4D97-AF65-F5344CB8AC3E}">
        <p14:creationId xmlns:p14="http://schemas.microsoft.com/office/powerpoint/2010/main" val="4187900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How then?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Looking at Harm </a:t>
            </a:r>
            <a:r>
              <a:rPr lang="en-US" dirty="0"/>
              <a:t>R</a:t>
            </a:r>
            <a:r>
              <a:rPr lang="en-US" dirty="0" smtClean="0"/>
              <a:t>eduction as a means to effect behavior change- lets look at the principles. </a:t>
            </a:r>
          </a:p>
          <a:p>
            <a:pPr marL="971550" lvl="1" indent="-514350">
              <a:buFont typeface="+mj-lt"/>
              <a:buAutoNum type="arabicPeriod"/>
            </a:pPr>
            <a:r>
              <a:rPr lang="en-US" dirty="0" smtClean="0"/>
              <a:t>Humanism</a:t>
            </a:r>
          </a:p>
          <a:p>
            <a:pPr marL="971550" lvl="1" indent="-514350">
              <a:buFont typeface="+mj-lt"/>
              <a:buAutoNum type="arabicPeriod"/>
            </a:pPr>
            <a:r>
              <a:rPr lang="en-US" dirty="0" smtClean="0"/>
              <a:t>Pragmatism</a:t>
            </a:r>
          </a:p>
          <a:p>
            <a:pPr marL="971550" lvl="1" indent="-514350">
              <a:buFont typeface="+mj-lt"/>
              <a:buAutoNum type="arabicPeriod"/>
            </a:pPr>
            <a:r>
              <a:rPr lang="en-US" dirty="0" smtClean="0"/>
              <a:t>Individualism</a:t>
            </a:r>
          </a:p>
          <a:p>
            <a:pPr marL="971550" lvl="1" indent="-514350">
              <a:buFont typeface="+mj-lt"/>
              <a:buAutoNum type="arabicPeriod"/>
            </a:pPr>
            <a:r>
              <a:rPr lang="en-US" dirty="0" smtClean="0"/>
              <a:t>Autonomy</a:t>
            </a:r>
          </a:p>
          <a:p>
            <a:pPr marL="971550" lvl="1" indent="-514350">
              <a:buFont typeface="+mj-lt"/>
              <a:buAutoNum type="arabicPeriod"/>
            </a:pPr>
            <a:r>
              <a:rPr lang="en-US" dirty="0" smtClean="0"/>
              <a:t>Incrementalism</a:t>
            </a:r>
          </a:p>
          <a:p>
            <a:pPr marL="971550" lvl="1" indent="-514350">
              <a:buFont typeface="+mj-lt"/>
              <a:buAutoNum type="arabicPeriod"/>
            </a:pPr>
            <a:r>
              <a:rPr lang="en-US" dirty="0" smtClean="0"/>
              <a:t>Accountability Without Termination*</a:t>
            </a:r>
          </a:p>
          <a:p>
            <a:pPr marL="514350" indent="-514350">
              <a:buFont typeface="+mj-lt"/>
              <a:buAutoNum type="arabicPeriod" startAt="5"/>
            </a:pPr>
            <a:endParaRPr lang="en-US" dirty="0" smtClean="0"/>
          </a:p>
          <a:p>
            <a:pPr marL="0" indent="0">
              <a:buNone/>
            </a:pPr>
            <a:endParaRPr lang="en-US" sz="1400" dirty="0"/>
          </a:p>
          <a:p>
            <a:pPr marL="0" indent="0">
              <a:buNone/>
            </a:pPr>
            <a:r>
              <a:rPr lang="en-US" sz="1400" dirty="0" smtClean="0"/>
              <a:t>	*</a:t>
            </a:r>
            <a:r>
              <a:rPr lang="en-US" sz="1400" i="1" dirty="0" smtClean="0"/>
              <a:t>There are of course, rare circumstances that would necessitate </a:t>
            </a:r>
          </a:p>
          <a:p>
            <a:pPr marL="0" indent="0">
              <a:buNone/>
            </a:pPr>
            <a:r>
              <a:rPr lang="en-US" sz="1400" i="1" dirty="0"/>
              <a:t>	</a:t>
            </a:r>
            <a:r>
              <a:rPr lang="en-US" sz="1400" i="1" dirty="0" smtClean="0"/>
              <a:t>termination of assistance</a:t>
            </a:r>
            <a:r>
              <a:rPr lang="en-US" sz="1400" dirty="0" smtClean="0"/>
              <a:t>.  </a:t>
            </a:r>
            <a:endParaRPr lang="en-US" sz="1400" dirty="0"/>
          </a:p>
          <a:p>
            <a:pPr marL="0" indent="0" algn="r">
              <a:buNone/>
            </a:pPr>
            <a:r>
              <a:rPr lang="da-DK" sz="1400" dirty="0">
                <a:hlinkClick r:id="rId2"/>
              </a:rPr>
              <a:t>Hawk, M. et al. </a:t>
            </a:r>
            <a:r>
              <a:rPr lang="da-DK" sz="1400" i="1" dirty="0">
                <a:hlinkClick r:id="rId2"/>
              </a:rPr>
              <a:t>Harm Reduction Journal </a:t>
            </a:r>
            <a:r>
              <a:rPr lang="da-DK" sz="1400" dirty="0">
                <a:hlinkClick r:id="rId2"/>
              </a:rPr>
              <a:t>(2017) 14:70 </a:t>
            </a:r>
            <a:endParaRPr lang="en-US" sz="1400" dirty="0" smtClean="0"/>
          </a:p>
        </p:txBody>
      </p:sp>
    </p:spTree>
    <p:extLst>
      <p:ext uri="{BB962C8B-B14F-4D97-AF65-F5344CB8AC3E}">
        <p14:creationId xmlns:p14="http://schemas.microsoft.com/office/powerpoint/2010/main" val="181566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sz="half" idx="1"/>
          </p:nvPr>
        </p:nvSpPr>
        <p:spPr>
          <a:xfrm>
            <a:off x="351408" y="1411549"/>
            <a:ext cx="5744592" cy="4765413"/>
          </a:xfrm>
        </p:spPr>
        <p:txBody>
          <a:bodyPr>
            <a:noAutofit/>
          </a:bodyPr>
          <a:lstStyle/>
          <a:p>
            <a:pPr marL="0" indent="0">
              <a:buNone/>
            </a:pPr>
            <a:r>
              <a:rPr lang="en-US" sz="1500" dirty="0" smtClean="0"/>
              <a:t>SC is a former chronically homeless individual working with your agency in your RRH Program. He says he doesn’t currently use in his place but he has a decades long history with heroin use. Your Agency has been getting complaints from the Property Manager about “Traffic” since the day after he moved in. He was evicted from his last Apartment in 2012 because of repeated complaints of dealers taking over. Neighbors report SC is using his apartment as a source of income and means of fueling his substance use.  </a:t>
            </a:r>
          </a:p>
          <a:p>
            <a:pPr marL="0" indent="0">
              <a:buNone/>
            </a:pPr>
            <a:r>
              <a:rPr lang="en-US" sz="1500" dirty="0" smtClean="0"/>
              <a:t>SC is reluctant to meet Case Management Staff in his home and has been in the Project for 3 months without much progress on the goals he set for himself.  Most recently the police were called to SC’s Apartment because his guests were caught breaking into the laundry machines- which SC does not accept as true.   The landlord is willing to give him one more chance. </a:t>
            </a:r>
          </a:p>
          <a:p>
            <a:pPr marL="0" indent="0">
              <a:buNone/>
            </a:pPr>
            <a:r>
              <a:rPr lang="en-US" sz="1500" dirty="0" smtClean="0"/>
              <a:t>At his most recent Case Management appointment, SC verbalized some desire to move to a “better area” Meanwhile staff at your Agency are wondering why the Project doesn’t take steps to terminate assistance</a:t>
            </a:r>
            <a:endParaRPr lang="en-US" sz="1500" dirty="0"/>
          </a:p>
        </p:txBody>
      </p:sp>
      <p:sp>
        <p:nvSpPr>
          <p:cNvPr id="7" name="Content Placeholder 6"/>
          <p:cNvSpPr>
            <a:spLocks noGrp="1"/>
          </p:cNvSpPr>
          <p:nvPr>
            <p:ph sz="half" idx="2"/>
          </p:nvPr>
        </p:nvSpPr>
        <p:spPr>
          <a:xfrm>
            <a:off x="6172200" y="1411550"/>
            <a:ext cx="5181600" cy="4765413"/>
          </a:xfrm>
        </p:spPr>
        <p:txBody>
          <a:bodyPr>
            <a:normAutofit/>
          </a:bodyPr>
          <a:lstStyle/>
          <a:p>
            <a:pPr marL="0" indent="0">
              <a:buNone/>
            </a:pPr>
            <a:r>
              <a:rPr lang="en-US" b="1" dirty="0" smtClean="0">
                <a:latin typeface="+mj-lt"/>
              </a:rPr>
              <a:t>How can we apply the principles of Harm Reduction to this situation?</a:t>
            </a:r>
          </a:p>
          <a:p>
            <a:pPr marL="0" indent="0">
              <a:buNone/>
            </a:pPr>
            <a:endParaRPr lang="en-US" b="1" dirty="0" smtClean="0">
              <a:latin typeface="+mj-lt"/>
            </a:endParaRPr>
          </a:p>
          <a:p>
            <a:pPr marL="971550" lvl="1" indent="-514350">
              <a:buFont typeface="+mj-lt"/>
              <a:buAutoNum type="arabicPeriod"/>
            </a:pPr>
            <a:r>
              <a:rPr lang="en-US" sz="1600" dirty="0"/>
              <a:t>Humanism</a:t>
            </a:r>
          </a:p>
          <a:p>
            <a:endParaRPr lang="en-US" b="1" dirty="0">
              <a:latin typeface="+mj-lt"/>
            </a:endParaRPr>
          </a:p>
        </p:txBody>
      </p:sp>
    </p:spTree>
    <p:extLst>
      <p:ext uri="{BB962C8B-B14F-4D97-AF65-F5344CB8AC3E}">
        <p14:creationId xmlns:p14="http://schemas.microsoft.com/office/powerpoint/2010/main" val="27553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Humanism</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sz="1400" dirty="0"/>
          </a:p>
          <a:p>
            <a:pPr marL="0" indent="0">
              <a:buNone/>
            </a:pP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160823609"/>
              </p:ext>
            </p:extLst>
          </p:nvPr>
        </p:nvGraphicFramePr>
        <p:xfrm>
          <a:off x="1312153" y="1388506"/>
          <a:ext cx="10419404" cy="4986336"/>
        </p:xfrm>
        <a:graphic>
          <a:graphicData uri="http://schemas.openxmlformats.org/drawingml/2006/table">
            <a:tbl>
              <a:tblPr firstRow="1" bandRow="1">
                <a:tableStyleId>{93296810-A885-4BE3-A3E7-6D5BEEA58F35}</a:tableStyleId>
              </a:tblPr>
              <a:tblGrid>
                <a:gridCol w="5267896"/>
                <a:gridCol w="5151508"/>
              </a:tblGrid>
              <a:tr h="359968">
                <a:tc>
                  <a:txBody>
                    <a:bodyPr/>
                    <a:lstStyle/>
                    <a:p>
                      <a:r>
                        <a:rPr lang="en-US" dirty="0" smtClean="0">
                          <a:solidFill>
                            <a:schemeClr val="tx1"/>
                          </a:solidFill>
                        </a:rPr>
                        <a:t>Concepts</a:t>
                      </a:r>
                      <a:endParaRPr lang="en-US" dirty="0">
                        <a:solidFill>
                          <a:schemeClr val="tx1"/>
                        </a:solidFill>
                      </a:endParaRPr>
                    </a:p>
                  </a:txBody>
                  <a:tcPr/>
                </a:tc>
                <a:tc>
                  <a:txBody>
                    <a:bodyPr/>
                    <a:lstStyle/>
                    <a:p>
                      <a:r>
                        <a:rPr lang="en-US" dirty="0" smtClean="0">
                          <a:solidFill>
                            <a:schemeClr val="tx1"/>
                          </a:solidFill>
                        </a:rPr>
                        <a:t>Approaches</a:t>
                      </a:r>
                      <a:endParaRPr lang="en-US" dirty="0">
                        <a:solidFill>
                          <a:schemeClr val="tx1"/>
                        </a:solidFill>
                      </a:endParaRPr>
                    </a:p>
                  </a:txBody>
                  <a:tcPr/>
                </a:tc>
              </a:tr>
              <a:tr h="4620576">
                <a:tc>
                  <a:txBody>
                    <a:bodyPr/>
                    <a:lstStyle/>
                    <a:p>
                      <a:pPr marL="285750" indent="-285750">
                        <a:buFont typeface="Arial" panose="020B0604020202020204" pitchFamily="34" charset="0"/>
                        <a:buChar char="•"/>
                      </a:pPr>
                      <a:r>
                        <a:rPr lang="en-US" dirty="0" smtClean="0"/>
                        <a:t>Providers</a:t>
                      </a:r>
                      <a:r>
                        <a:rPr lang="en-US" baseline="0" dirty="0" smtClean="0"/>
                        <a:t> value, care for, respect, and dignify participants as individuals, (to the greatest extent possible*)</a:t>
                      </a:r>
                    </a:p>
                    <a:p>
                      <a:pPr marL="285750" indent="-285750">
                        <a:buFont typeface="Arial" panose="020B0604020202020204" pitchFamily="34" charset="0"/>
                        <a:buChar char="•"/>
                      </a:pPr>
                      <a:r>
                        <a:rPr lang="en-US" baseline="0" dirty="0" smtClean="0"/>
                        <a:t>Providers seek to assess the benefit participants gain from behaviors, They acknowledge the benefits and engage in honest conversations about the harm and benefits </a:t>
                      </a:r>
                    </a:p>
                    <a:p>
                      <a:pPr marL="285750" indent="-285750">
                        <a:buFont typeface="Arial" panose="020B0604020202020204" pitchFamily="34" charset="0"/>
                        <a:buChar char="•"/>
                      </a:pPr>
                      <a:r>
                        <a:rPr lang="en-US" baseline="0" dirty="0" smtClean="0"/>
                        <a:t>Providers recognize the cultural values of participants and the need for social connectedness </a:t>
                      </a:r>
                    </a:p>
                    <a:p>
                      <a:pPr marL="285750" indent="-285750">
                        <a:buFont typeface="Arial" panose="020B0604020202020204" pitchFamily="34" charset="0"/>
                        <a:buChar char="•"/>
                      </a:pPr>
                      <a:r>
                        <a:rPr lang="en-US" dirty="0" smtClean="0"/>
                        <a:t>Providers/Organizations</a:t>
                      </a:r>
                      <a:r>
                        <a:rPr lang="en-US" baseline="0" dirty="0" smtClean="0"/>
                        <a:t> implicitly endorse moral judgements constantly through community partnerships, historical context, verbal and non-verbal staff communications etc. </a:t>
                      </a:r>
                      <a:endParaRPr lang="en-US" dirty="0"/>
                    </a:p>
                  </a:txBody>
                  <a:tcPr/>
                </a:tc>
                <a:tc>
                  <a:txBody>
                    <a:bodyPr/>
                    <a:lstStyle/>
                    <a:p>
                      <a:pPr marL="342900" indent="-342900">
                        <a:buFont typeface="Arial" panose="020B0604020202020204" pitchFamily="34" charset="0"/>
                        <a:buChar char="•"/>
                      </a:pPr>
                      <a:r>
                        <a:rPr lang="en-US" baseline="0" dirty="0" smtClean="0"/>
                        <a:t>Engaging in ongoing assessment of these biases and honest conversations with participants about their perception of Agency/Services and adjusting accordingly by modifying policies &amp; procedures/case management strategy as needed</a:t>
                      </a:r>
                    </a:p>
                    <a:p>
                      <a:pPr marL="342900" indent="-342900">
                        <a:buFont typeface="Arial" panose="020B0604020202020204" pitchFamily="34" charset="0"/>
                        <a:buChar char="•"/>
                      </a:pPr>
                      <a:r>
                        <a:rPr lang="en-US" baseline="0" dirty="0" smtClean="0"/>
                        <a:t>Services are truly person-centered and non-judgmental.  Meeting participants “where they are” both literally and figuratively are important to empowering participants and staff</a:t>
                      </a:r>
                    </a:p>
                    <a:p>
                      <a:pPr marL="800100" lvl="1" indent="-342900">
                        <a:buFont typeface="Arial" panose="020B0604020202020204" pitchFamily="34" charset="0"/>
                        <a:buChar char="•"/>
                      </a:pPr>
                      <a:r>
                        <a:rPr lang="en-US" dirty="0" smtClean="0"/>
                        <a:t>Motivational</a:t>
                      </a:r>
                      <a:r>
                        <a:rPr lang="en-US" baseline="0" dirty="0" smtClean="0"/>
                        <a:t> Interviewing</a:t>
                      </a:r>
                    </a:p>
                    <a:p>
                      <a:pPr marL="800100" lvl="1" indent="-342900">
                        <a:buFont typeface="Arial" panose="020B0604020202020204" pitchFamily="34" charset="0"/>
                        <a:buChar char="•"/>
                      </a:pPr>
                      <a:r>
                        <a:rPr lang="en-US" baseline="0" dirty="0" smtClean="0"/>
                        <a:t>Assertive Engagement</a:t>
                      </a:r>
                      <a:endParaRPr lang="en-US" dirty="0"/>
                    </a:p>
                  </a:txBody>
                  <a:tcPr/>
                </a:tc>
              </a:tr>
            </a:tbl>
          </a:graphicData>
        </a:graphic>
      </p:graphicFrame>
    </p:spTree>
    <p:extLst>
      <p:ext uri="{BB962C8B-B14F-4D97-AF65-F5344CB8AC3E}">
        <p14:creationId xmlns:p14="http://schemas.microsoft.com/office/powerpoint/2010/main" val="409120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sz="half" idx="1"/>
          </p:nvPr>
        </p:nvSpPr>
        <p:spPr>
          <a:xfrm>
            <a:off x="351408" y="1411549"/>
            <a:ext cx="5744592" cy="4765413"/>
          </a:xfrm>
        </p:spPr>
        <p:txBody>
          <a:bodyPr>
            <a:noAutofit/>
          </a:bodyPr>
          <a:lstStyle/>
          <a:p>
            <a:pPr marL="0" indent="0">
              <a:buNone/>
            </a:pPr>
            <a:r>
              <a:rPr lang="en-US" sz="1500" dirty="0" smtClean="0"/>
              <a:t>SC is a former chronically homeless individual working with your agency in your RRH Program. He says he doesn’t currently use in his place but he has a decades long history with heroin use. Your Agency has been getting complaints from the Property Manager about “Traffic” since the day after he moved </a:t>
            </a:r>
            <a:r>
              <a:rPr lang="en-US" sz="1500" dirty="0" smtClean="0"/>
              <a:t>In</a:t>
            </a:r>
            <a:r>
              <a:rPr lang="en-US" sz="1500" dirty="0" smtClean="0"/>
              <a:t>. He was evicted from his last Apartment in 2012 because of repeated complaints of dealers taking over. Neighbors report SC is using his apartment as a source of income and means of fueling his substance use.  </a:t>
            </a:r>
          </a:p>
          <a:p>
            <a:pPr marL="0" indent="0">
              <a:buNone/>
            </a:pPr>
            <a:r>
              <a:rPr lang="en-US" sz="1500" dirty="0" smtClean="0"/>
              <a:t>SC is reluctant to meet Case Management Staff in his home and has been in the Project for 3 months without much progress on the goals he set for himself.  Most recently the police were called to SC’s Apartment because his guests were caught breaking into the laundry machines- which SC does not accept as true.   The landlord is willing to give him one more chance. </a:t>
            </a:r>
          </a:p>
          <a:p>
            <a:pPr marL="0" indent="0">
              <a:buNone/>
            </a:pPr>
            <a:r>
              <a:rPr lang="en-US" sz="1500" dirty="0" smtClean="0"/>
              <a:t>At his most recent Case Management appointment, SC verbalized some desire to move to a “better area” Meanwhile staff at your Agency are wondering why the Project doesn’t take steps to terminate assistance</a:t>
            </a:r>
            <a:endParaRPr lang="en-US" sz="1500" dirty="0"/>
          </a:p>
        </p:txBody>
      </p:sp>
      <p:sp>
        <p:nvSpPr>
          <p:cNvPr id="7" name="Content Placeholder 6"/>
          <p:cNvSpPr>
            <a:spLocks noGrp="1"/>
          </p:cNvSpPr>
          <p:nvPr>
            <p:ph sz="half" idx="2"/>
          </p:nvPr>
        </p:nvSpPr>
        <p:spPr>
          <a:xfrm>
            <a:off x="6172200" y="1411550"/>
            <a:ext cx="5181600" cy="4765413"/>
          </a:xfrm>
        </p:spPr>
        <p:txBody>
          <a:bodyPr>
            <a:normAutofit/>
          </a:bodyPr>
          <a:lstStyle/>
          <a:p>
            <a:pPr marL="0" indent="0">
              <a:buNone/>
            </a:pPr>
            <a:r>
              <a:rPr lang="en-US" b="1" dirty="0" smtClean="0">
                <a:latin typeface="+mj-lt"/>
              </a:rPr>
              <a:t>How can we apply the principles of Harm Reduction to this situation?</a:t>
            </a:r>
          </a:p>
          <a:p>
            <a:pPr marL="0" indent="0">
              <a:buNone/>
            </a:pPr>
            <a:endParaRPr lang="en-US" b="1" dirty="0" smtClean="0">
              <a:latin typeface="+mj-lt"/>
            </a:endParaRPr>
          </a:p>
          <a:p>
            <a:pPr marL="971550" lvl="1" indent="-514350">
              <a:buFont typeface="+mj-lt"/>
              <a:buAutoNum type="arabicPeriod"/>
            </a:pPr>
            <a:r>
              <a:rPr lang="en-US" sz="1600" dirty="0"/>
              <a:t>Humanism</a:t>
            </a:r>
          </a:p>
          <a:p>
            <a:pPr marL="971550" lvl="1" indent="-514350">
              <a:buFont typeface="+mj-lt"/>
              <a:buAutoNum type="arabicPeriod"/>
            </a:pPr>
            <a:r>
              <a:rPr lang="en-US" sz="1600" dirty="0"/>
              <a:t>Pragmatism</a:t>
            </a:r>
          </a:p>
          <a:p>
            <a:endParaRPr lang="en-US" b="1" dirty="0">
              <a:latin typeface="+mj-lt"/>
            </a:endParaRPr>
          </a:p>
        </p:txBody>
      </p:sp>
    </p:spTree>
    <p:extLst>
      <p:ext uri="{BB962C8B-B14F-4D97-AF65-F5344CB8AC3E}">
        <p14:creationId xmlns:p14="http://schemas.microsoft.com/office/powerpoint/2010/main" val="11633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Pragmatism</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sz="1400" dirty="0"/>
          </a:p>
          <a:p>
            <a:pPr marL="0" indent="0">
              <a:buNone/>
            </a:pP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477726118"/>
              </p:ext>
            </p:extLst>
          </p:nvPr>
        </p:nvGraphicFramePr>
        <p:xfrm>
          <a:off x="1292698" y="1751672"/>
          <a:ext cx="10419404" cy="4986336"/>
        </p:xfrm>
        <a:graphic>
          <a:graphicData uri="http://schemas.openxmlformats.org/drawingml/2006/table">
            <a:tbl>
              <a:tblPr firstRow="1" bandRow="1">
                <a:tableStyleId>{93296810-A885-4BE3-A3E7-6D5BEEA58F35}</a:tableStyleId>
              </a:tblPr>
              <a:tblGrid>
                <a:gridCol w="5267896"/>
                <a:gridCol w="5151508"/>
              </a:tblGrid>
              <a:tr h="359968">
                <a:tc>
                  <a:txBody>
                    <a:bodyPr/>
                    <a:lstStyle/>
                    <a:p>
                      <a:r>
                        <a:rPr lang="en-US" dirty="0" smtClean="0">
                          <a:solidFill>
                            <a:schemeClr val="tx1"/>
                          </a:solidFill>
                        </a:rPr>
                        <a:t>Concepts</a:t>
                      </a:r>
                      <a:endParaRPr lang="en-US" dirty="0">
                        <a:solidFill>
                          <a:schemeClr val="tx1"/>
                        </a:solidFill>
                      </a:endParaRPr>
                    </a:p>
                  </a:txBody>
                  <a:tcPr/>
                </a:tc>
                <a:tc>
                  <a:txBody>
                    <a:bodyPr/>
                    <a:lstStyle/>
                    <a:p>
                      <a:r>
                        <a:rPr lang="en-US" dirty="0" smtClean="0">
                          <a:solidFill>
                            <a:schemeClr val="tx1"/>
                          </a:solidFill>
                        </a:rPr>
                        <a:t>Approaches</a:t>
                      </a:r>
                      <a:endParaRPr lang="en-US" dirty="0">
                        <a:solidFill>
                          <a:schemeClr val="tx1"/>
                        </a:solidFill>
                      </a:endParaRPr>
                    </a:p>
                  </a:txBody>
                  <a:tcPr/>
                </a:tc>
              </a:tr>
              <a:tr h="4620576">
                <a:tc>
                  <a:txBody>
                    <a:bodyPr/>
                    <a:lstStyle/>
                    <a:p>
                      <a:pPr marL="285750" indent="-285750">
                        <a:buFont typeface="Arial" panose="020B0604020202020204" pitchFamily="34" charset="0"/>
                        <a:buChar char="•"/>
                      </a:pPr>
                      <a:r>
                        <a:rPr lang="en-US" dirty="0" smtClean="0"/>
                        <a:t>Understanding</a:t>
                      </a:r>
                      <a:r>
                        <a:rPr lang="en-US" baseline="0" dirty="0" smtClean="0"/>
                        <a:t> and operationalizing that none of us will ever achieve “perfection”</a:t>
                      </a:r>
                    </a:p>
                    <a:p>
                      <a:pPr marL="285750" indent="-285750">
                        <a:buFont typeface="Arial" panose="020B0604020202020204" pitchFamily="34" charset="0"/>
                        <a:buChar char="•"/>
                      </a:pPr>
                      <a:r>
                        <a:rPr lang="en-US" baseline="0" dirty="0" smtClean="0"/>
                        <a:t>Providers seek to assess the benefit participants gain from behaviors, They acknowledge the benefits and engage in honest conversations about the harm and benefits</a:t>
                      </a:r>
                    </a:p>
                    <a:p>
                      <a:pPr marL="285750" indent="-285750">
                        <a:buFont typeface="Arial" panose="020B0604020202020204" pitchFamily="34" charset="0"/>
                        <a:buChar char="•"/>
                      </a:pPr>
                      <a:r>
                        <a:rPr lang="en-US" baseline="0" dirty="0" smtClean="0"/>
                        <a:t>Providers recognize the cultural values of participants and the need for social connectedness </a:t>
                      </a:r>
                    </a:p>
                    <a:p>
                      <a:pPr marL="285750" indent="-285750">
                        <a:buFont typeface="Arial" panose="020B0604020202020204" pitchFamily="34" charset="0"/>
                        <a:buChar char="•"/>
                      </a:pPr>
                      <a:r>
                        <a:rPr lang="en-US" baseline="0" dirty="0" smtClean="0"/>
                        <a:t>Messaging around behaviors should be about actual immediate harm as opposed to societal or moral standards</a:t>
                      </a:r>
                    </a:p>
                    <a:p>
                      <a:pPr marL="285750" indent="-285750">
                        <a:buFont typeface="Arial" panose="020B0604020202020204" pitchFamily="34" charset="0"/>
                        <a:buChar char="•"/>
                      </a:pPr>
                      <a:r>
                        <a:rPr lang="en-US" baseline="0" dirty="0" smtClean="0"/>
                        <a:t>Concept of “Least Harm”</a:t>
                      </a:r>
                      <a:endParaRPr lang="en-US" dirty="0"/>
                    </a:p>
                  </a:txBody>
                  <a:tcPr/>
                </a:tc>
                <a:tc>
                  <a:txBody>
                    <a:bodyPr/>
                    <a:lstStyle/>
                    <a:p>
                      <a:pPr marL="800100" lvl="1" indent="-342900">
                        <a:buFont typeface="Arial" panose="020B0604020202020204" pitchFamily="34" charset="0"/>
                        <a:buChar char="•"/>
                      </a:pPr>
                      <a:r>
                        <a:rPr lang="en-US" dirty="0" smtClean="0"/>
                        <a:t>Setting</a:t>
                      </a:r>
                      <a:r>
                        <a:rPr lang="en-US" baseline="0" dirty="0" smtClean="0"/>
                        <a:t> realistic expectations for staff</a:t>
                      </a:r>
                    </a:p>
                    <a:p>
                      <a:pPr marL="800100" lvl="1" indent="-342900">
                        <a:buFont typeface="Arial" panose="020B0604020202020204" pitchFamily="34" charset="0"/>
                        <a:buChar char="•"/>
                      </a:pPr>
                      <a:r>
                        <a:rPr lang="en-US" baseline="0" dirty="0" smtClean="0"/>
                        <a:t>Creating partnerships that are able to quickly mobilize when participants are ready for change</a:t>
                      </a:r>
                    </a:p>
                    <a:p>
                      <a:pPr marL="800100" lvl="1" indent="-342900">
                        <a:buFont typeface="Arial" panose="020B0604020202020204" pitchFamily="34" charset="0"/>
                        <a:buChar char="•"/>
                      </a:pPr>
                      <a:r>
                        <a:rPr lang="en-US" dirty="0" smtClean="0"/>
                        <a:t>Motivational</a:t>
                      </a:r>
                      <a:r>
                        <a:rPr lang="en-US" baseline="0" dirty="0" smtClean="0"/>
                        <a:t> Interviewing</a:t>
                      </a:r>
                    </a:p>
                    <a:p>
                      <a:pPr marL="1257300" lvl="2" indent="-342900">
                        <a:buFont typeface="Arial" panose="020B0604020202020204" pitchFamily="34" charset="0"/>
                        <a:buChar char="•"/>
                      </a:pPr>
                      <a:r>
                        <a:rPr lang="en-US" baseline="0" dirty="0" err="1" smtClean="0">
                          <a:hlinkClick r:id="rId2"/>
                        </a:rPr>
                        <a:t>Ecomapping</a:t>
                      </a:r>
                      <a:endParaRPr lang="en-US" baseline="0" dirty="0" smtClean="0"/>
                    </a:p>
                    <a:p>
                      <a:pPr marL="1257300" lvl="2" indent="-342900">
                        <a:buFont typeface="Arial" panose="020B0604020202020204" pitchFamily="34" charset="0"/>
                        <a:buChar char="•"/>
                      </a:pPr>
                      <a:r>
                        <a:rPr lang="en-US" baseline="0" dirty="0" smtClean="0">
                          <a:hlinkClick r:id="rId3"/>
                        </a:rPr>
                        <a:t>Genograms</a:t>
                      </a:r>
                      <a:endParaRPr lang="en-US" baseline="0" dirty="0" smtClean="0"/>
                    </a:p>
                    <a:p>
                      <a:pPr marL="800100" lvl="1" indent="-342900">
                        <a:buFont typeface="Arial" panose="020B0604020202020204" pitchFamily="34" charset="0"/>
                        <a:buChar char="•"/>
                      </a:pPr>
                      <a:r>
                        <a:rPr lang="en-US" baseline="0" dirty="0" smtClean="0"/>
                        <a:t>Assertive Engagement</a:t>
                      </a:r>
                    </a:p>
                    <a:p>
                      <a:pPr marL="1257300" lvl="2" indent="-342900">
                        <a:buFont typeface="Arial" panose="020B0604020202020204" pitchFamily="34" charset="0"/>
                        <a:buChar char="•"/>
                      </a:pPr>
                      <a:r>
                        <a:rPr lang="en-US" baseline="0" dirty="0" smtClean="0"/>
                        <a:t>Remember: services are optional for participants, but not for providers</a:t>
                      </a:r>
                    </a:p>
                    <a:p>
                      <a:pPr marL="800100" lvl="1" indent="-342900">
                        <a:buFont typeface="Arial" panose="020B0604020202020204" pitchFamily="34" charset="0"/>
                        <a:buChar char="•"/>
                      </a:pPr>
                      <a:r>
                        <a:rPr lang="en-US" baseline="0" dirty="0" smtClean="0"/>
                        <a:t>Assessing and prioritizing the risk of harm</a:t>
                      </a:r>
                    </a:p>
                    <a:p>
                      <a:pPr marL="800100" lvl="1" indent="-342900">
                        <a:buFont typeface="Arial" panose="020B0604020202020204" pitchFamily="34" charset="0"/>
                        <a:buChar char="•"/>
                      </a:pPr>
                      <a:r>
                        <a:rPr lang="en-US" baseline="0" dirty="0" smtClean="0"/>
                        <a:t>Safety Planning</a:t>
                      </a:r>
                    </a:p>
                    <a:p>
                      <a:pPr marL="800100" lvl="1" indent="-342900">
                        <a:buFont typeface="Arial" panose="020B0604020202020204" pitchFamily="34" charset="0"/>
                        <a:buChar char="•"/>
                      </a:pPr>
                      <a:r>
                        <a:rPr lang="en-US" baseline="0" dirty="0" smtClean="0"/>
                        <a:t>Stages of Change</a:t>
                      </a:r>
                      <a:endParaRPr lang="en-US" dirty="0"/>
                    </a:p>
                  </a:txBody>
                  <a:tcPr/>
                </a:tc>
              </a:tr>
            </a:tbl>
          </a:graphicData>
        </a:graphic>
      </p:graphicFrame>
    </p:spTree>
    <p:extLst>
      <p:ext uri="{BB962C8B-B14F-4D97-AF65-F5344CB8AC3E}">
        <p14:creationId xmlns:p14="http://schemas.microsoft.com/office/powerpoint/2010/main" val="1036594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sz="half" idx="1"/>
          </p:nvPr>
        </p:nvSpPr>
        <p:spPr>
          <a:xfrm>
            <a:off x="351408" y="1411549"/>
            <a:ext cx="5744592" cy="4765413"/>
          </a:xfrm>
        </p:spPr>
        <p:txBody>
          <a:bodyPr>
            <a:noAutofit/>
          </a:bodyPr>
          <a:lstStyle/>
          <a:p>
            <a:pPr marL="0" indent="0">
              <a:buNone/>
            </a:pPr>
            <a:r>
              <a:rPr lang="en-US" sz="1500" dirty="0" smtClean="0"/>
              <a:t>SC is a former chronically homeless individual working with your agency in your RRH Program. He says he doesn’t currently use in his place but he has a decades long history with heroin use. Your Agency has been getting complaints from the Property Manager about “Traffic” since the day after he moved in. He was evicted from his last Apartment in 2012 because of repeated complaints of dealers taking over. Neighbors report SC is using his apartment as a source of income and means of fueling his substance use.  </a:t>
            </a:r>
          </a:p>
          <a:p>
            <a:pPr marL="0" indent="0">
              <a:buNone/>
            </a:pPr>
            <a:r>
              <a:rPr lang="en-US" sz="1500" dirty="0" smtClean="0"/>
              <a:t>SC is reluctant to meet Case Management Staff in his home and has been in the Project for 3 months without much progress on the goals he set for himself.  Most recently the police were called to SC’s Apartment because his guests were caught breaking into the laundry machines- which SC does not accept as true.   The landlord is willing to give him one more chance. </a:t>
            </a:r>
          </a:p>
          <a:p>
            <a:pPr marL="0" indent="0">
              <a:buNone/>
            </a:pPr>
            <a:r>
              <a:rPr lang="en-US" sz="1500" dirty="0" smtClean="0"/>
              <a:t>At his most recent Case Management appointment, SC verbalized some desire to move to a “better area” Meanwhile staff at your Agency are wondering why the Project doesn’t take steps to terminate assistance</a:t>
            </a:r>
            <a:endParaRPr lang="en-US" sz="1500" dirty="0"/>
          </a:p>
        </p:txBody>
      </p:sp>
      <p:sp>
        <p:nvSpPr>
          <p:cNvPr id="7" name="Content Placeholder 6"/>
          <p:cNvSpPr>
            <a:spLocks noGrp="1"/>
          </p:cNvSpPr>
          <p:nvPr>
            <p:ph sz="half" idx="2"/>
          </p:nvPr>
        </p:nvSpPr>
        <p:spPr>
          <a:xfrm>
            <a:off x="6172200" y="1411550"/>
            <a:ext cx="5181600" cy="4765413"/>
          </a:xfrm>
        </p:spPr>
        <p:txBody>
          <a:bodyPr>
            <a:normAutofit/>
          </a:bodyPr>
          <a:lstStyle/>
          <a:p>
            <a:pPr marL="0" indent="0">
              <a:buNone/>
            </a:pPr>
            <a:r>
              <a:rPr lang="en-US" b="1" dirty="0" smtClean="0">
                <a:latin typeface="+mj-lt"/>
              </a:rPr>
              <a:t>How can we apply the principles of Harm Reduction to this situation?</a:t>
            </a:r>
          </a:p>
          <a:p>
            <a:pPr marL="0" indent="0">
              <a:buNone/>
            </a:pPr>
            <a:endParaRPr lang="en-US" b="1" dirty="0" smtClean="0">
              <a:latin typeface="+mj-lt"/>
            </a:endParaRPr>
          </a:p>
          <a:p>
            <a:pPr marL="971550" lvl="1" indent="-514350">
              <a:buFont typeface="+mj-lt"/>
              <a:buAutoNum type="arabicPeriod"/>
            </a:pPr>
            <a:r>
              <a:rPr lang="en-US" sz="1600" dirty="0"/>
              <a:t>Humanism</a:t>
            </a:r>
          </a:p>
          <a:p>
            <a:pPr marL="971550" lvl="1" indent="-514350">
              <a:buFont typeface="+mj-lt"/>
              <a:buAutoNum type="arabicPeriod"/>
            </a:pPr>
            <a:r>
              <a:rPr lang="en-US" sz="1600" dirty="0"/>
              <a:t>Pragmatism</a:t>
            </a:r>
          </a:p>
          <a:p>
            <a:pPr marL="971550" lvl="1" indent="-514350">
              <a:buFont typeface="+mj-lt"/>
              <a:buAutoNum type="arabicPeriod"/>
            </a:pPr>
            <a:r>
              <a:rPr lang="en-US" sz="1600" dirty="0"/>
              <a:t>Individualism</a:t>
            </a:r>
          </a:p>
          <a:p>
            <a:pPr marL="0" indent="0">
              <a:buNone/>
            </a:pPr>
            <a:endParaRPr lang="en-US" b="1" dirty="0">
              <a:latin typeface="+mj-lt"/>
            </a:endParaRPr>
          </a:p>
        </p:txBody>
      </p:sp>
    </p:spTree>
    <p:extLst>
      <p:ext uri="{BB962C8B-B14F-4D97-AF65-F5344CB8AC3E}">
        <p14:creationId xmlns:p14="http://schemas.microsoft.com/office/powerpoint/2010/main" val="307866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Individualism</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sz="1400" dirty="0"/>
          </a:p>
          <a:p>
            <a:pPr marL="0" indent="0">
              <a:buNone/>
            </a:pP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4062566659"/>
              </p:ext>
            </p:extLst>
          </p:nvPr>
        </p:nvGraphicFramePr>
        <p:xfrm>
          <a:off x="1485900" y="1374635"/>
          <a:ext cx="10541000" cy="5253317"/>
        </p:xfrm>
        <a:graphic>
          <a:graphicData uri="http://schemas.openxmlformats.org/drawingml/2006/table">
            <a:tbl>
              <a:tblPr firstRow="1" bandRow="1">
                <a:tableStyleId>{93296810-A885-4BE3-A3E7-6D5BEEA58F35}</a:tableStyleId>
              </a:tblPr>
              <a:tblGrid>
                <a:gridCol w="5329373"/>
                <a:gridCol w="5211627"/>
              </a:tblGrid>
              <a:tr h="437477">
                <a:tc>
                  <a:txBody>
                    <a:bodyPr/>
                    <a:lstStyle/>
                    <a:p>
                      <a:r>
                        <a:rPr lang="en-US" dirty="0" smtClean="0">
                          <a:solidFill>
                            <a:schemeClr val="tx1"/>
                          </a:solidFill>
                        </a:rPr>
                        <a:t>Concepts</a:t>
                      </a:r>
                      <a:endParaRPr lang="en-US" dirty="0">
                        <a:solidFill>
                          <a:schemeClr val="tx1"/>
                        </a:solidFill>
                      </a:endParaRPr>
                    </a:p>
                  </a:txBody>
                  <a:tcPr marL="45720" marR="45720"/>
                </a:tc>
                <a:tc>
                  <a:txBody>
                    <a:bodyPr/>
                    <a:lstStyle/>
                    <a:p>
                      <a:r>
                        <a:rPr lang="en-US" dirty="0" smtClean="0">
                          <a:solidFill>
                            <a:schemeClr val="tx1"/>
                          </a:solidFill>
                        </a:rPr>
                        <a:t>Approaches</a:t>
                      </a:r>
                      <a:endParaRPr lang="en-US" dirty="0">
                        <a:solidFill>
                          <a:schemeClr val="tx1"/>
                        </a:solidFill>
                      </a:endParaRPr>
                    </a:p>
                  </a:txBody>
                  <a:tcPr marL="45720" marR="45720"/>
                </a:tc>
              </a:tr>
              <a:tr h="4721262">
                <a:tc>
                  <a:txBody>
                    <a:bodyPr/>
                    <a:lstStyle/>
                    <a:p>
                      <a:pPr marL="285750" indent="-285750">
                        <a:buFont typeface="Arial" panose="020B0604020202020204" pitchFamily="34" charset="0"/>
                        <a:buChar char="•"/>
                      </a:pPr>
                      <a:r>
                        <a:rPr lang="en-US" dirty="0" smtClean="0"/>
                        <a:t>Each person has their own unique</a:t>
                      </a:r>
                      <a:r>
                        <a:rPr lang="en-US" baseline="0" dirty="0" smtClean="0"/>
                        <a:t> strengths and needs.  </a:t>
                      </a:r>
                    </a:p>
                    <a:p>
                      <a:pPr marL="285750" indent="-285750">
                        <a:buFont typeface="Arial" panose="020B0604020202020204" pitchFamily="34" charset="0"/>
                        <a:buChar char="•"/>
                      </a:pPr>
                      <a:r>
                        <a:rPr lang="en-US" baseline="0" dirty="0" smtClean="0"/>
                        <a:t>People present with a spectrum of behaviors and receptivity, therefore a spectrum of intervention options are required</a:t>
                      </a:r>
                      <a:endParaRPr lang="en-US" dirty="0"/>
                    </a:p>
                  </a:txBody>
                  <a:tcPr marL="45720" marR="45720"/>
                </a:tc>
                <a:tc>
                  <a:txBody>
                    <a:bodyPr/>
                    <a:lstStyle/>
                    <a:p>
                      <a:pPr marL="342900" indent="-342900">
                        <a:buFont typeface="Arial" panose="020B0604020202020204" pitchFamily="34" charset="0"/>
                        <a:buChar char="•"/>
                      </a:pPr>
                      <a:r>
                        <a:rPr lang="en-US" dirty="0" smtClean="0"/>
                        <a:t>Individual</a:t>
                      </a:r>
                      <a:r>
                        <a:rPr lang="en-US" baseline="0" dirty="0" smtClean="0"/>
                        <a:t> participant assessments of strengths and needs </a:t>
                      </a:r>
                    </a:p>
                    <a:p>
                      <a:pPr marL="800100" lvl="1" indent="-342900">
                        <a:buFont typeface="Arial" panose="020B0604020202020204" pitchFamily="34" charset="0"/>
                        <a:buChar char="•"/>
                      </a:pPr>
                      <a:r>
                        <a:rPr lang="en-US" baseline="0" dirty="0" smtClean="0"/>
                        <a:t>No assumptions based on behaviors</a:t>
                      </a:r>
                    </a:p>
                    <a:p>
                      <a:pPr marL="342900" lvl="0" indent="-342900">
                        <a:buFont typeface="Arial" panose="020B0604020202020204" pitchFamily="34" charset="0"/>
                        <a:buChar char="•"/>
                      </a:pPr>
                      <a:r>
                        <a:rPr lang="en-US" baseline="0" dirty="0" smtClean="0"/>
                        <a:t>There is no “One size fits all” Harm Reduction application or messaging that will work for all participants.  Instead workers must,</a:t>
                      </a:r>
                    </a:p>
                    <a:p>
                      <a:pPr marL="800100" lvl="1" indent="-342900">
                        <a:buFont typeface="Arial" panose="020B0604020202020204" pitchFamily="34" charset="0"/>
                        <a:buChar char="•"/>
                      </a:pPr>
                      <a:r>
                        <a:rPr lang="en-US" sz="1600" baseline="0" dirty="0" smtClean="0"/>
                        <a:t>Listen </a:t>
                      </a:r>
                    </a:p>
                    <a:p>
                      <a:pPr marL="800100" lvl="1" indent="-342900">
                        <a:buFont typeface="Arial" panose="020B0604020202020204" pitchFamily="34" charset="0"/>
                        <a:buChar char="•"/>
                      </a:pPr>
                      <a:r>
                        <a:rPr lang="en-US" sz="1600" baseline="0" dirty="0" smtClean="0"/>
                        <a:t>Build trust and relationship</a:t>
                      </a:r>
                    </a:p>
                    <a:p>
                      <a:pPr marL="800100" lvl="1" indent="-342900">
                        <a:buFont typeface="Arial" panose="020B0604020202020204" pitchFamily="34" charset="0"/>
                        <a:buChar char="•"/>
                      </a:pPr>
                      <a:r>
                        <a:rPr lang="en-US" sz="1600" baseline="0" dirty="0" smtClean="0"/>
                        <a:t>Minimize Risk </a:t>
                      </a:r>
                    </a:p>
                    <a:p>
                      <a:pPr marL="800100" lvl="1" indent="-342900">
                        <a:buFont typeface="Arial" panose="020B0604020202020204" pitchFamily="34" charset="0"/>
                        <a:buChar char="•"/>
                      </a:pPr>
                      <a:r>
                        <a:rPr lang="en-US" sz="1600" baseline="0" dirty="0" smtClean="0"/>
                        <a:t>Assess Safety</a:t>
                      </a:r>
                    </a:p>
                    <a:p>
                      <a:pPr marL="1257300" lvl="2" indent="-342900">
                        <a:buFont typeface="Arial" panose="020B0604020202020204" pitchFamily="34" charset="0"/>
                        <a:buChar char="•"/>
                      </a:pPr>
                      <a:r>
                        <a:rPr lang="en-US" sz="1600" baseline="0" dirty="0" smtClean="0"/>
                        <a:t>Physical</a:t>
                      </a:r>
                    </a:p>
                    <a:p>
                      <a:pPr marL="1257300" lvl="2" indent="-342900">
                        <a:buFont typeface="Arial" panose="020B0604020202020204" pitchFamily="34" charset="0"/>
                        <a:buChar char="•"/>
                      </a:pPr>
                      <a:r>
                        <a:rPr lang="en-US" sz="1600" baseline="0" dirty="0" smtClean="0"/>
                        <a:t>Emotional</a:t>
                      </a:r>
                    </a:p>
                    <a:p>
                      <a:pPr marL="1257300" lvl="2" indent="-342900">
                        <a:buFont typeface="Arial" panose="020B0604020202020204" pitchFamily="34" charset="0"/>
                        <a:buChar char="•"/>
                      </a:pPr>
                      <a:r>
                        <a:rPr lang="en-US" sz="1600" baseline="0" dirty="0" smtClean="0"/>
                        <a:t>Environmental</a:t>
                      </a:r>
                    </a:p>
                    <a:p>
                      <a:pPr marL="342900" lvl="0" indent="-342900">
                        <a:buFont typeface="Arial" panose="020B0604020202020204" pitchFamily="34" charset="0"/>
                        <a:buChar char="•"/>
                      </a:pPr>
                      <a:r>
                        <a:rPr lang="en-US" baseline="0" dirty="0" smtClean="0"/>
                        <a:t>Providers must remain flexible and maximize the treatment/ intervention options for </a:t>
                      </a:r>
                      <a:r>
                        <a:rPr lang="en-US" u="sng" baseline="0" dirty="0" smtClean="0"/>
                        <a:t>each</a:t>
                      </a:r>
                      <a:r>
                        <a:rPr lang="en-US" baseline="0" dirty="0" smtClean="0"/>
                        <a:t> participant served, recognizing that repeatability is not guaranteed </a:t>
                      </a:r>
                    </a:p>
                    <a:p>
                      <a:pPr marL="342900" lvl="0" indent="-342900">
                        <a:buFont typeface="Arial" panose="020B0604020202020204" pitchFamily="34" charset="0"/>
                        <a:buChar char="•"/>
                      </a:pPr>
                      <a:endParaRPr lang="en-US" baseline="0" dirty="0" smtClean="0"/>
                    </a:p>
                  </a:txBody>
                  <a:tcPr marL="45720" marR="45720"/>
                </a:tc>
              </a:tr>
            </a:tbl>
          </a:graphicData>
        </a:graphic>
      </p:graphicFrame>
    </p:spTree>
    <p:extLst>
      <p:ext uri="{BB962C8B-B14F-4D97-AF65-F5344CB8AC3E}">
        <p14:creationId xmlns:p14="http://schemas.microsoft.com/office/powerpoint/2010/main" val="521571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lstStyle/>
          <a:p>
            <a:pPr fontAlgn="t"/>
            <a:r>
              <a:rPr lang="en-US" dirty="0" smtClean="0"/>
              <a:t>Texas Conference on Ending Homelessness Hashtag: </a:t>
            </a:r>
            <a:r>
              <a:rPr lang="en-US" dirty="0"/>
              <a:t>#</a:t>
            </a:r>
            <a:r>
              <a:rPr lang="en-US" dirty="0" err="1"/>
              <a:t>EndTXHomelessness</a:t>
            </a:r>
            <a:endParaRPr lang="en-US" dirty="0"/>
          </a:p>
          <a:p>
            <a:r>
              <a:rPr lang="en-US" dirty="0" smtClean="0"/>
              <a:t>Texas Homeless Network Twitter Handle: @</a:t>
            </a:r>
            <a:r>
              <a:rPr lang="en-US" dirty="0" err="1" smtClean="0"/>
              <a:t>TXHomeNet</a:t>
            </a:r>
            <a:endParaRPr lang="en-US" dirty="0" smtClean="0"/>
          </a:p>
          <a:p>
            <a:r>
              <a:rPr lang="en-US" dirty="0" smtClean="0"/>
              <a:t>My Twitter Handle: @</a:t>
            </a:r>
            <a:r>
              <a:rPr lang="en-US" dirty="0" err="1" smtClean="0"/>
              <a:t>THNjim</a:t>
            </a:r>
            <a:r>
              <a:rPr lang="en-US" dirty="0"/>
              <a:t/>
            </a:r>
            <a:br>
              <a:rPr lang="en-US" dirty="0"/>
            </a:br>
            <a:endParaRPr lang="en-US" dirty="0"/>
          </a:p>
        </p:txBody>
      </p:sp>
    </p:spTree>
    <p:extLst>
      <p:ext uri="{BB962C8B-B14F-4D97-AF65-F5344CB8AC3E}">
        <p14:creationId xmlns:p14="http://schemas.microsoft.com/office/powerpoint/2010/main" val="3911310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sz="half" idx="1"/>
          </p:nvPr>
        </p:nvSpPr>
        <p:spPr>
          <a:xfrm>
            <a:off x="351408" y="1411549"/>
            <a:ext cx="5744592" cy="4765413"/>
          </a:xfrm>
        </p:spPr>
        <p:txBody>
          <a:bodyPr>
            <a:noAutofit/>
          </a:bodyPr>
          <a:lstStyle/>
          <a:p>
            <a:pPr marL="0" indent="0">
              <a:buNone/>
            </a:pPr>
            <a:r>
              <a:rPr lang="en-US" sz="1500" dirty="0" smtClean="0"/>
              <a:t>SC is a former chronically homeless individual working with your agency in your RRH Program. He says he doesn’t currently use in his place but he has a decades long history with heroin use. Your Agency has been getting complaints from the Property Manager about “Traffic” since the day after he moved in. He was evicted from his last Apartment in 2012 because of repeated complaints of dealers taking over. Neighbors report SC is using his apartment as a source of income and means of fueling his substance use.  </a:t>
            </a:r>
          </a:p>
          <a:p>
            <a:pPr marL="0" indent="0">
              <a:buNone/>
            </a:pPr>
            <a:r>
              <a:rPr lang="en-US" sz="1500" dirty="0" smtClean="0"/>
              <a:t>SC is reluctant to meet Case Management Staff in his home and has been in the Project for 3 months without much progress on the goals he set for himself.  Most recently the police were called to SC’s Apartment because his guests were caught breaking into the laundry machines- which SC does not accept as true.   The landlord is willing to give him one more chance. </a:t>
            </a:r>
          </a:p>
          <a:p>
            <a:pPr marL="0" indent="0">
              <a:buNone/>
            </a:pPr>
            <a:r>
              <a:rPr lang="en-US" sz="1500" dirty="0" smtClean="0"/>
              <a:t>At his most recent Case Management appointment, SC verbalized some desire to move to a “better area” Meanwhile staff at your Agency are wondering why the Project doesn’t take steps to terminate assistance</a:t>
            </a:r>
            <a:endParaRPr lang="en-US" sz="1500" dirty="0"/>
          </a:p>
        </p:txBody>
      </p:sp>
      <p:sp>
        <p:nvSpPr>
          <p:cNvPr id="7" name="Content Placeholder 6"/>
          <p:cNvSpPr>
            <a:spLocks noGrp="1"/>
          </p:cNvSpPr>
          <p:nvPr>
            <p:ph sz="half" idx="2"/>
          </p:nvPr>
        </p:nvSpPr>
        <p:spPr>
          <a:xfrm>
            <a:off x="6172200" y="1411550"/>
            <a:ext cx="5181600" cy="4765413"/>
          </a:xfrm>
        </p:spPr>
        <p:txBody>
          <a:bodyPr>
            <a:normAutofit/>
          </a:bodyPr>
          <a:lstStyle/>
          <a:p>
            <a:pPr marL="0" indent="0">
              <a:buNone/>
            </a:pPr>
            <a:r>
              <a:rPr lang="en-US" b="1" dirty="0" smtClean="0">
                <a:latin typeface="+mj-lt"/>
              </a:rPr>
              <a:t>How can we apply the principles of Harm Reduction to this situation?</a:t>
            </a:r>
          </a:p>
          <a:p>
            <a:pPr marL="0" indent="0">
              <a:buNone/>
            </a:pPr>
            <a:endParaRPr lang="en-US" b="1" dirty="0" smtClean="0">
              <a:latin typeface="+mj-lt"/>
            </a:endParaRPr>
          </a:p>
          <a:p>
            <a:pPr marL="971550" lvl="1" indent="-514350">
              <a:buFont typeface="+mj-lt"/>
              <a:buAutoNum type="arabicPeriod"/>
            </a:pPr>
            <a:r>
              <a:rPr lang="en-US" sz="1600" dirty="0"/>
              <a:t>Humanism</a:t>
            </a:r>
          </a:p>
          <a:p>
            <a:pPr marL="971550" lvl="1" indent="-514350">
              <a:buFont typeface="+mj-lt"/>
              <a:buAutoNum type="arabicPeriod"/>
            </a:pPr>
            <a:r>
              <a:rPr lang="en-US" sz="1600" dirty="0"/>
              <a:t>Pragmatism</a:t>
            </a:r>
          </a:p>
          <a:p>
            <a:pPr marL="971550" lvl="1" indent="-514350">
              <a:buFont typeface="+mj-lt"/>
              <a:buAutoNum type="arabicPeriod"/>
            </a:pPr>
            <a:r>
              <a:rPr lang="en-US" sz="1600" dirty="0"/>
              <a:t>Individualism</a:t>
            </a:r>
          </a:p>
          <a:p>
            <a:pPr marL="971550" lvl="1" indent="-514350">
              <a:buFont typeface="+mj-lt"/>
              <a:buAutoNum type="arabicPeriod"/>
            </a:pPr>
            <a:r>
              <a:rPr lang="en-US" sz="1600" dirty="0"/>
              <a:t>Autonomy</a:t>
            </a:r>
          </a:p>
          <a:p>
            <a:endParaRPr lang="en-US" b="1" dirty="0">
              <a:latin typeface="+mj-lt"/>
            </a:endParaRPr>
          </a:p>
        </p:txBody>
      </p:sp>
    </p:spTree>
    <p:extLst>
      <p:ext uri="{BB962C8B-B14F-4D97-AF65-F5344CB8AC3E}">
        <p14:creationId xmlns:p14="http://schemas.microsoft.com/office/powerpoint/2010/main" val="75823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Autonomy</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sz="1400" dirty="0"/>
          </a:p>
          <a:p>
            <a:pPr marL="0" indent="0">
              <a:buNone/>
            </a:pP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2982387656"/>
              </p:ext>
            </p:extLst>
          </p:nvPr>
        </p:nvGraphicFramePr>
        <p:xfrm>
          <a:off x="1292698" y="1751672"/>
          <a:ext cx="10419404" cy="4466445"/>
        </p:xfrm>
        <a:graphic>
          <a:graphicData uri="http://schemas.openxmlformats.org/drawingml/2006/table">
            <a:tbl>
              <a:tblPr firstRow="1" bandRow="1">
                <a:tableStyleId>{93296810-A885-4BE3-A3E7-6D5BEEA58F35}</a:tableStyleId>
              </a:tblPr>
              <a:tblGrid>
                <a:gridCol w="5267896"/>
                <a:gridCol w="5151508"/>
              </a:tblGrid>
              <a:tr h="324606">
                <a:tc>
                  <a:txBody>
                    <a:bodyPr/>
                    <a:lstStyle/>
                    <a:p>
                      <a:r>
                        <a:rPr lang="en-US" dirty="0" smtClean="0">
                          <a:solidFill>
                            <a:schemeClr val="tx1"/>
                          </a:solidFill>
                        </a:rPr>
                        <a:t>Concepts</a:t>
                      </a:r>
                      <a:endParaRPr lang="en-US" dirty="0">
                        <a:solidFill>
                          <a:schemeClr val="tx1"/>
                        </a:solidFill>
                      </a:endParaRPr>
                    </a:p>
                  </a:txBody>
                  <a:tcPr/>
                </a:tc>
                <a:tc>
                  <a:txBody>
                    <a:bodyPr/>
                    <a:lstStyle/>
                    <a:p>
                      <a:r>
                        <a:rPr lang="en-US" dirty="0" smtClean="0">
                          <a:solidFill>
                            <a:schemeClr val="tx1"/>
                          </a:solidFill>
                        </a:rPr>
                        <a:t>Approaches</a:t>
                      </a:r>
                      <a:endParaRPr lang="en-US" dirty="0">
                        <a:solidFill>
                          <a:schemeClr val="tx1"/>
                        </a:solidFill>
                      </a:endParaRPr>
                    </a:p>
                  </a:txBody>
                  <a:tcPr/>
                </a:tc>
              </a:tr>
              <a:tr h="4100685">
                <a:tc>
                  <a:txBody>
                    <a:bodyPr/>
                    <a:lstStyle/>
                    <a:p>
                      <a:pPr marL="285750" indent="-285750">
                        <a:buFont typeface="Arial" panose="020B0604020202020204" pitchFamily="34" charset="0"/>
                        <a:buChar char="•"/>
                      </a:pPr>
                      <a:r>
                        <a:rPr lang="en-US" dirty="0" smtClean="0"/>
                        <a:t>Providers</a:t>
                      </a:r>
                      <a:r>
                        <a:rPr lang="en-US" baseline="0" dirty="0" smtClean="0"/>
                        <a:t> value, care for, respect, and dignify participants as individuals, (to the greatest extent possible*)</a:t>
                      </a:r>
                    </a:p>
                    <a:p>
                      <a:pPr marL="285750" indent="-285750">
                        <a:buFont typeface="Arial" panose="020B0604020202020204" pitchFamily="34" charset="0"/>
                        <a:buChar char="•"/>
                      </a:pPr>
                      <a:r>
                        <a:rPr lang="en-US" baseline="0" dirty="0" smtClean="0"/>
                        <a:t>Providers recognize and Agencies recognize participants as experts in their own lives.   </a:t>
                      </a:r>
                    </a:p>
                    <a:p>
                      <a:pPr marL="285750" indent="-285750">
                        <a:buFont typeface="Arial" panose="020B0604020202020204" pitchFamily="34" charset="0"/>
                        <a:buChar char="•"/>
                      </a:pPr>
                      <a:r>
                        <a:rPr lang="en-US" baseline="0" dirty="0" smtClean="0"/>
                        <a:t>Coercion is off the table. </a:t>
                      </a:r>
                    </a:p>
                    <a:p>
                      <a:pPr marL="0" indent="0">
                        <a:buFont typeface="Arial" panose="020B0604020202020204" pitchFamily="34" charset="0"/>
                        <a:buNone/>
                      </a:pPr>
                      <a:endParaRPr lang="en-US" baseline="0" dirty="0" smtClean="0"/>
                    </a:p>
                  </a:txBody>
                  <a:tcPr/>
                </a:tc>
                <a:tc>
                  <a:txBody>
                    <a:bodyPr/>
                    <a:lstStyle/>
                    <a:p>
                      <a:pPr marL="342900" indent="-342900">
                        <a:buFont typeface="Arial" panose="020B0604020202020204" pitchFamily="34" charset="0"/>
                        <a:buChar char="•"/>
                      </a:pPr>
                      <a:r>
                        <a:rPr lang="en-US" dirty="0" smtClean="0"/>
                        <a:t>Fostering and developing the participant/ provider relationship.</a:t>
                      </a:r>
                      <a:r>
                        <a:rPr lang="en-US" baseline="0" dirty="0" smtClean="0"/>
                        <a:t>  </a:t>
                      </a:r>
                    </a:p>
                    <a:p>
                      <a:pPr marL="342900" indent="-342900">
                        <a:buFont typeface="Arial" panose="020B0604020202020204" pitchFamily="34" charset="0"/>
                        <a:buChar char="•"/>
                      </a:pPr>
                      <a:r>
                        <a:rPr lang="en-US" baseline="0" dirty="0" smtClean="0"/>
                        <a:t>Maintaining clear and separate staff roles in the project.</a:t>
                      </a:r>
                    </a:p>
                    <a:p>
                      <a:pPr marL="342900" indent="-342900">
                        <a:buFont typeface="Arial" panose="020B0604020202020204" pitchFamily="34" charset="0"/>
                        <a:buChar char="•"/>
                      </a:pPr>
                      <a:r>
                        <a:rPr lang="en-US" baseline="0" dirty="0" smtClean="0"/>
                        <a:t>Agencies support creative engagement ideas.  </a:t>
                      </a:r>
                    </a:p>
                    <a:p>
                      <a:pPr marL="342900" indent="-342900">
                        <a:buFont typeface="Arial" panose="020B0604020202020204" pitchFamily="34" charset="0"/>
                        <a:buChar char="•"/>
                      </a:pPr>
                      <a:r>
                        <a:rPr lang="en-US" baseline="0" dirty="0" smtClean="0"/>
                        <a:t>Agencies actively seek to reduce the power differential that exists between provider and participant by incorporating the voices of participants in all stages of recovery (not just abstinence)</a:t>
                      </a:r>
                    </a:p>
                    <a:p>
                      <a:pPr marL="342900" indent="-342900">
                        <a:buFont typeface="Arial" panose="020B0604020202020204" pitchFamily="34" charset="0"/>
                        <a:buChar char="•"/>
                      </a:pPr>
                      <a:r>
                        <a:rPr lang="en-US" baseline="0" dirty="0" smtClean="0"/>
                        <a:t>Providers listen to what participants tell them they need and collaboratively evaluate outcomes. </a:t>
                      </a:r>
                      <a:endParaRPr lang="en-US" dirty="0"/>
                    </a:p>
                  </a:txBody>
                  <a:tcPr/>
                </a:tc>
              </a:tr>
            </a:tbl>
          </a:graphicData>
        </a:graphic>
      </p:graphicFrame>
    </p:spTree>
    <p:extLst>
      <p:ext uri="{BB962C8B-B14F-4D97-AF65-F5344CB8AC3E}">
        <p14:creationId xmlns:p14="http://schemas.microsoft.com/office/powerpoint/2010/main" val="2208177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sz="half" idx="1"/>
          </p:nvPr>
        </p:nvSpPr>
        <p:spPr>
          <a:xfrm>
            <a:off x="351408" y="1411549"/>
            <a:ext cx="5744592" cy="4765413"/>
          </a:xfrm>
        </p:spPr>
        <p:txBody>
          <a:bodyPr>
            <a:noAutofit/>
          </a:bodyPr>
          <a:lstStyle/>
          <a:p>
            <a:pPr marL="0" indent="0">
              <a:buNone/>
            </a:pPr>
            <a:r>
              <a:rPr lang="en-US" sz="1500" dirty="0" smtClean="0"/>
              <a:t>SC is a former chronically homeless individual working with your agency in your RRH Program. He says he doesn’t currently use in his place but he has a decades long history with heroin use. Your Agency has been getting complaints from the Property Manager about “Traffic” since the day after he moved in. He was evicted from his last Apartment in 2012 because of repeated complaints of dealers taking over. Neighbors report SC is using his apartment as a source of income and means of fueling his substance use.  </a:t>
            </a:r>
          </a:p>
          <a:p>
            <a:pPr marL="0" indent="0">
              <a:buNone/>
            </a:pPr>
            <a:r>
              <a:rPr lang="en-US" sz="1500" dirty="0" smtClean="0"/>
              <a:t>SC is reluctant to meet Case Management Staff in his home and has been in the Project for 3 months without much progress on the goals he set for himself.  Most recently the police were called to SC’s Apartment because his guests were caught breaking into the laundry machines- which SC does not accept as true.   The landlord is willing to give him one more chance. </a:t>
            </a:r>
          </a:p>
          <a:p>
            <a:pPr marL="0" indent="0">
              <a:buNone/>
            </a:pPr>
            <a:r>
              <a:rPr lang="en-US" sz="1500" dirty="0" smtClean="0"/>
              <a:t>At his most recent Case Management appointment, SC verbalized some desire to move to a “better area” Meanwhile staff at your Agency are wondering why the Project doesn’t take steps to terminate assistance</a:t>
            </a:r>
            <a:endParaRPr lang="en-US" sz="1500" dirty="0"/>
          </a:p>
        </p:txBody>
      </p:sp>
      <p:sp>
        <p:nvSpPr>
          <p:cNvPr id="7" name="Content Placeholder 6"/>
          <p:cNvSpPr>
            <a:spLocks noGrp="1"/>
          </p:cNvSpPr>
          <p:nvPr>
            <p:ph sz="half" idx="2"/>
          </p:nvPr>
        </p:nvSpPr>
        <p:spPr>
          <a:xfrm>
            <a:off x="6172200" y="1411550"/>
            <a:ext cx="5181600" cy="4765413"/>
          </a:xfrm>
        </p:spPr>
        <p:txBody>
          <a:bodyPr>
            <a:normAutofit/>
          </a:bodyPr>
          <a:lstStyle/>
          <a:p>
            <a:pPr marL="0" indent="0">
              <a:buNone/>
            </a:pPr>
            <a:r>
              <a:rPr lang="en-US" b="1" dirty="0" smtClean="0">
                <a:latin typeface="+mj-lt"/>
              </a:rPr>
              <a:t>How can we apply the principles of Harm Reduction to this situation?</a:t>
            </a:r>
          </a:p>
          <a:p>
            <a:pPr marL="0" indent="0">
              <a:buNone/>
            </a:pPr>
            <a:endParaRPr lang="en-US" b="1" dirty="0" smtClean="0">
              <a:latin typeface="+mj-lt"/>
            </a:endParaRPr>
          </a:p>
          <a:p>
            <a:pPr marL="971550" lvl="1" indent="-514350">
              <a:buFont typeface="+mj-lt"/>
              <a:buAutoNum type="arabicPeriod"/>
            </a:pPr>
            <a:r>
              <a:rPr lang="en-US" sz="1600" dirty="0"/>
              <a:t>Humanism</a:t>
            </a:r>
          </a:p>
          <a:p>
            <a:pPr marL="971550" lvl="1" indent="-514350">
              <a:buFont typeface="+mj-lt"/>
              <a:buAutoNum type="arabicPeriod"/>
            </a:pPr>
            <a:r>
              <a:rPr lang="en-US" sz="1600" dirty="0"/>
              <a:t>Pragmatism</a:t>
            </a:r>
          </a:p>
          <a:p>
            <a:pPr marL="971550" lvl="1" indent="-514350">
              <a:buFont typeface="+mj-lt"/>
              <a:buAutoNum type="arabicPeriod"/>
            </a:pPr>
            <a:r>
              <a:rPr lang="en-US" sz="1600" dirty="0"/>
              <a:t>Individualism</a:t>
            </a:r>
          </a:p>
          <a:p>
            <a:pPr marL="971550" lvl="1" indent="-514350">
              <a:buFont typeface="+mj-lt"/>
              <a:buAutoNum type="arabicPeriod"/>
            </a:pPr>
            <a:r>
              <a:rPr lang="en-US" sz="1600" dirty="0"/>
              <a:t>Autonomy</a:t>
            </a:r>
          </a:p>
          <a:p>
            <a:pPr marL="971550" lvl="1" indent="-514350">
              <a:buFont typeface="+mj-lt"/>
              <a:buAutoNum type="arabicPeriod"/>
            </a:pPr>
            <a:r>
              <a:rPr lang="en-US" sz="1600" dirty="0"/>
              <a:t>Incrementalism</a:t>
            </a:r>
          </a:p>
          <a:p>
            <a:endParaRPr lang="en-US" b="1" dirty="0">
              <a:latin typeface="+mj-lt"/>
            </a:endParaRPr>
          </a:p>
        </p:txBody>
      </p:sp>
    </p:spTree>
    <p:extLst>
      <p:ext uri="{BB962C8B-B14F-4D97-AF65-F5344CB8AC3E}">
        <p14:creationId xmlns:p14="http://schemas.microsoft.com/office/powerpoint/2010/main" val="10839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Incrementalism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sz="1400" dirty="0"/>
          </a:p>
          <a:p>
            <a:pPr marL="0" indent="0">
              <a:buNone/>
            </a:pP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2900658434"/>
              </p:ext>
            </p:extLst>
          </p:nvPr>
        </p:nvGraphicFramePr>
        <p:xfrm>
          <a:off x="1450743" y="1303814"/>
          <a:ext cx="10419404" cy="5120640"/>
        </p:xfrm>
        <a:graphic>
          <a:graphicData uri="http://schemas.openxmlformats.org/drawingml/2006/table">
            <a:tbl>
              <a:tblPr firstRow="1" bandRow="1">
                <a:tableStyleId>{93296810-A885-4BE3-A3E7-6D5BEEA58F35}</a:tableStyleId>
              </a:tblPr>
              <a:tblGrid>
                <a:gridCol w="5267896"/>
                <a:gridCol w="5151508"/>
              </a:tblGrid>
              <a:tr h="359968">
                <a:tc>
                  <a:txBody>
                    <a:bodyPr/>
                    <a:lstStyle/>
                    <a:p>
                      <a:r>
                        <a:rPr lang="en-US" dirty="0" smtClean="0">
                          <a:solidFill>
                            <a:schemeClr val="tx1"/>
                          </a:solidFill>
                        </a:rPr>
                        <a:t>Concepts</a:t>
                      </a:r>
                      <a:endParaRPr lang="en-US" dirty="0">
                        <a:solidFill>
                          <a:schemeClr val="tx1"/>
                        </a:solidFill>
                      </a:endParaRPr>
                    </a:p>
                  </a:txBody>
                  <a:tcPr/>
                </a:tc>
                <a:tc>
                  <a:txBody>
                    <a:bodyPr/>
                    <a:lstStyle/>
                    <a:p>
                      <a:r>
                        <a:rPr lang="en-US" dirty="0" smtClean="0">
                          <a:solidFill>
                            <a:schemeClr val="tx1"/>
                          </a:solidFill>
                        </a:rPr>
                        <a:t>Approaches</a:t>
                      </a:r>
                      <a:endParaRPr lang="en-US" dirty="0">
                        <a:solidFill>
                          <a:schemeClr val="tx1"/>
                        </a:solidFill>
                      </a:endParaRPr>
                    </a:p>
                  </a:txBody>
                  <a:tcPr/>
                </a:tc>
              </a:tr>
              <a:tr h="4620576">
                <a:tc>
                  <a:txBody>
                    <a:bodyPr/>
                    <a:lstStyle/>
                    <a:p>
                      <a:pPr marL="285750" indent="-285750">
                        <a:buFont typeface="Arial" panose="020B0604020202020204" pitchFamily="34" charset="0"/>
                        <a:buChar char="•"/>
                      </a:pPr>
                      <a:r>
                        <a:rPr lang="en-US" dirty="0" smtClean="0"/>
                        <a:t>Any positive change is a step toward improved health and positive</a:t>
                      </a:r>
                      <a:r>
                        <a:rPr lang="en-US" baseline="0" dirty="0" smtClean="0"/>
                        <a:t> outcomes and should be celebrated.   </a:t>
                      </a:r>
                    </a:p>
                    <a:p>
                      <a:pPr marL="285750" indent="-285750">
                        <a:buFont typeface="Arial" panose="020B0604020202020204" pitchFamily="34" charset="0"/>
                        <a:buChar char="•"/>
                      </a:pPr>
                      <a:r>
                        <a:rPr lang="en-US" baseline="0" dirty="0" smtClean="0"/>
                        <a:t>Agencies and Providers understand that positive change takes time. </a:t>
                      </a:r>
                    </a:p>
                    <a:p>
                      <a:pPr marL="285750" indent="-285750">
                        <a:buFont typeface="Arial" panose="020B0604020202020204" pitchFamily="34" charset="0"/>
                        <a:buChar char="•"/>
                      </a:pPr>
                      <a:r>
                        <a:rPr lang="en-US" baseline="0" dirty="0" smtClean="0"/>
                        <a:t>Agencies  and providers anticipate and plan for backward movement. All people experience plateaus or negative trajectories when engaging in behavior change.     </a:t>
                      </a:r>
                    </a:p>
                  </a:txBody>
                  <a:tcPr/>
                </a:tc>
                <a:tc>
                  <a:txBody>
                    <a:bodyPr/>
                    <a:lstStyle/>
                    <a:p>
                      <a:pPr marL="342900" indent="-342900">
                        <a:buFont typeface="Arial" panose="020B0604020202020204" pitchFamily="34" charset="0"/>
                        <a:buChar char="•"/>
                      </a:pPr>
                      <a:r>
                        <a:rPr lang="en-US" dirty="0" smtClean="0"/>
                        <a:t>Celebrating any</a:t>
                      </a:r>
                      <a:r>
                        <a:rPr lang="en-US" baseline="0" dirty="0" smtClean="0"/>
                        <a:t> positive movement is critical.  </a:t>
                      </a:r>
                    </a:p>
                    <a:p>
                      <a:pPr marL="342900" indent="-342900">
                        <a:buFont typeface="Arial" panose="020B0604020202020204" pitchFamily="34" charset="0"/>
                        <a:buChar char="•"/>
                      </a:pPr>
                      <a:r>
                        <a:rPr lang="en-US" baseline="0" dirty="0" smtClean="0"/>
                        <a:t>Planning with participants for plateaus or negative trajectory.  </a:t>
                      </a:r>
                    </a:p>
                    <a:p>
                      <a:pPr marL="800100" lvl="1" indent="-342900">
                        <a:buFont typeface="Arial" panose="020B0604020202020204" pitchFamily="34" charset="0"/>
                        <a:buChar char="•"/>
                      </a:pPr>
                      <a:r>
                        <a:rPr lang="en-US" baseline="0" dirty="0" smtClean="0"/>
                        <a:t>Safety Planning, Relapse Prevention**</a:t>
                      </a:r>
                    </a:p>
                    <a:p>
                      <a:pPr marL="342900" indent="-342900">
                        <a:buFont typeface="Arial" panose="020B0604020202020204" pitchFamily="34" charset="0"/>
                        <a:buChar char="•"/>
                      </a:pPr>
                      <a:r>
                        <a:rPr lang="en-US" baseline="0" dirty="0" smtClean="0"/>
                        <a:t>Cannot over-emphasize the importance of celebrating the “small wins”</a:t>
                      </a:r>
                    </a:p>
                    <a:p>
                      <a:pPr marL="800100" lvl="1" indent="-342900">
                        <a:buFont typeface="Arial" panose="020B0604020202020204" pitchFamily="34" charset="0"/>
                        <a:buChar char="•"/>
                      </a:pPr>
                      <a:r>
                        <a:rPr lang="en-US" baseline="0" dirty="0" smtClean="0"/>
                        <a:t>Getting off probation or parole. (Actually a HUGE win)</a:t>
                      </a:r>
                    </a:p>
                    <a:p>
                      <a:pPr marL="800100" lvl="1" indent="-342900">
                        <a:buFont typeface="Arial" panose="020B0604020202020204" pitchFamily="34" charset="0"/>
                        <a:buChar char="•"/>
                      </a:pPr>
                      <a:r>
                        <a:rPr lang="en-US" baseline="0" dirty="0" smtClean="0"/>
                        <a:t>Passing a UA for a job</a:t>
                      </a:r>
                    </a:p>
                    <a:p>
                      <a:pPr marL="800100" lvl="1" indent="-342900">
                        <a:buFont typeface="Arial" panose="020B0604020202020204" pitchFamily="34" charset="0"/>
                        <a:buChar char="•"/>
                      </a:pPr>
                      <a:r>
                        <a:rPr lang="en-US" baseline="0" dirty="0" smtClean="0"/>
                        <a:t>Celebrating a year in housing! </a:t>
                      </a:r>
                    </a:p>
                    <a:p>
                      <a:pPr marL="800100" lvl="1" indent="-342900">
                        <a:buFont typeface="Arial" panose="020B0604020202020204" pitchFamily="34" charset="0"/>
                        <a:buChar char="•"/>
                      </a:pPr>
                      <a:r>
                        <a:rPr lang="en-US" baseline="0" dirty="0" smtClean="0"/>
                        <a:t>1 month with no lease violations.</a:t>
                      </a:r>
                    </a:p>
                    <a:p>
                      <a:pPr marL="800100" lvl="1" indent="-342900">
                        <a:buFont typeface="Arial" panose="020B0604020202020204" pitchFamily="34" charset="0"/>
                        <a:buChar char="•"/>
                      </a:pPr>
                      <a:r>
                        <a:rPr lang="en-US" baseline="0" dirty="0" smtClean="0"/>
                        <a:t>1 week with no negative interactions with neighbors</a:t>
                      </a:r>
                    </a:p>
                    <a:p>
                      <a:pPr marL="800100" lvl="1" indent="-342900">
                        <a:buFont typeface="Arial" panose="020B0604020202020204" pitchFamily="34" charset="0"/>
                        <a:buChar char="•"/>
                      </a:pPr>
                      <a:r>
                        <a:rPr lang="en-US" baseline="0" dirty="0" smtClean="0"/>
                        <a:t>Scheduling a needed Doctor’s appointment </a:t>
                      </a:r>
                    </a:p>
                    <a:p>
                      <a:pPr marL="800100" lvl="1" indent="-342900">
                        <a:buFont typeface="Arial" panose="020B0604020202020204" pitchFamily="34" charset="0"/>
                        <a:buChar char="•"/>
                      </a:pPr>
                      <a:r>
                        <a:rPr lang="en-US" baseline="0" dirty="0" smtClean="0"/>
                        <a:t>The list goes on and on</a:t>
                      </a:r>
                      <a:r>
                        <a:rPr lang="en-US" baseline="0" dirty="0" smtClean="0"/>
                        <a:t>…</a:t>
                      </a:r>
                      <a:endParaRPr lang="en-US" baseline="0" dirty="0" smtClean="0"/>
                    </a:p>
                  </a:txBody>
                  <a:tcPr/>
                </a:tc>
              </a:tr>
            </a:tbl>
          </a:graphicData>
        </a:graphic>
      </p:graphicFrame>
    </p:spTree>
    <p:extLst>
      <p:ext uri="{BB962C8B-B14F-4D97-AF65-F5344CB8AC3E}">
        <p14:creationId xmlns:p14="http://schemas.microsoft.com/office/powerpoint/2010/main" val="2890427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sz="half" idx="1"/>
          </p:nvPr>
        </p:nvSpPr>
        <p:spPr>
          <a:xfrm>
            <a:off x="351408" y="1411549"/>
            <a:ext cx="5744592" cy="4765413"/>
          </a:xfrm>
        </p:spPr>
        <p:txBody>
          <a:bodyPr>
            <a:noAutofit/>
          </a:bodyPr>
          <a:lstStyle/>
          <a:p>
            <a:pPr marL="0" indent="0">
              <a:buNone/>
            </a:pPr>
            <a:r>
              <a:rPr lang="en-US" sz="1500" dirty="0" smtClean="0"/>
              <a:t>SC is a former chronically homeless individual working with your agency in your RRH Program. He says he doesn’t currently use in his place but he has a decades long history with heroin use. Your Agency has been getting complaints from the Property Manager about “Traffic” since the day after he moved in. He was evicted from his last Apartment in 2012 because of repeated complaints of dealers taking over. Neighbors report SC is using his apartment as a source of income and means of fueling his substance use.  </a:t>
            </a:r>
          </a:p>
          <a:p>
            <a:pPr marL="0" indent="0">
              <a:buNone/>
            </a:pPr>
            <a:r>
              <a:rPr lang="en-US" sz="1500" dirty="0" smtClean="0"/>
              <a:t>SC is reluctant to meet Case Management Staff in his home and has been in the Project for 3 months without much progress on the goals he set for himself.  Most recently the police were called to SC’s Apartment because his guests were caught breaking into the laundry machines- which SC does not accept as true.   The landlord is willing to give him one more chance. </a:t>
            </a:r>
          </a:p>
          <a:p>
            <a:pPr marL="0" indent="0">
              <a:buNone/>
            </a:pPr>
            <a:r>
              <a:rPr lang="en-US" sz="1500" dirty="0" smtClean="0"/>
              <a:t>At his most recent Case Management appointment, SC verbalized some desire to move to a “better area” Meanwhile staff at your Agency are wondering why the Project doesn’t take steps to terminate assistance</a:t>
            </a:r>
            <a:endParaRPr lang="en-US" sz="1500" dirty="0"/>
          </a:p>
        </p:txBody>
      </p:sp>
      <p:sp>
        <p:nvSpPr>
          <p:cNvPr id="7" name="Content Placeholder 6"/>
          <p:cNvSpPr>
            <a:spLocks noGrp="1"/>
          </p:cNvSpPr>
          <p:nvPr>
            <p:ph sz="half" idx="2"/>
          </p:nvPr>
        </p:nvSpPr>
        <p:spPr>
          <a:xfrm>
            <a:off x="6172200" y="1411550"/>
            <a:ext cx="5181600" cy="4765413"/>
          </a:xfrm>
        </p:spPr>
        <p:txBody>
          <a:bodyPr>
            <a:normAutofit/>
          </a:bodyPr>
          <a:lstStyle/>
          <a:p>
            <a:pPr marL="0" indent="0">
              <a:buNone/>
            </a:pPr>
            <a:r>
              <a:rPr lang="en-US" b="1" dirty="0" smtClean="0">
                <a:latin typeface="+mj-lt"/>
              </a:rPr>
              <a:t>How can we apply the principles of Harm Reduction to this situation?</a:t>
            </a:r>
          </a:p>
          <a:p>
            <a:pPr marL="0" indent="0">
              <a:buNone/>
            </a:pPr>
            <a:endParaRPr lang="en-US" b="1" dirty="0" smtClean="0">
              <a:latin typeface="+mj-lt"/>
            </a:endParaRPr>
          </a:p>
          <a:p>
            <a:pPr marL="971550" lvl="1" indent="-514350">
              <a:buFont typeface="+mj-lt"/>
              <a:buAutoNum type="arabicPeriod"/>
            </a:pPr>
            <a:r>
              <a:rPr lang="en-US" sz="1600" dirty="0"/>
              <a:t>Humanism</a:t>
            </a:r>
          </a:p>
          <a:p>
            <a:pPr marL="971550" lvl="1" indent="-514350">
              <a:buFont typeface="+mj-lt"/>
              <a:buAutoNum type="arabicPeriod"/>
            </a:pPr>
            <a:r>
              <a:rPr lang="en-US" sz="1600" dirty="0"/>
              <a:t>Pragmatism</a:t>
            </a:r>
          </a:p>
          <a:p>
            <a:pPr marL="971550" lvl="1" indent="-514350">
              <a:buFont typeface="+mj-lt"/>
              <a:buAutoNum type="arabicPeriod"/>
            </a:pPr>
            <a:r>
              <a:rPr lang="en-US" sz="1600" dirty="0"/>
              <a:t>Individualism</a:t>
            </a:r>
          </a:p>
          <a:p>
            <a:pPr marL="971550" lvl="1" indent="-514350">
              <a:buFont typeface="+mj-lt"/>
              <a:buAutoNum type="arabicPeriod"/>
            </a:pPr>
            <a:r>
              <a:rPr lang="en-US" sz="1600" dirty="0"/>
              <a:t>Autonomy</a:t>
            </a:r>
          </a:p>
          <a:p>
            <a:pPr marL="971550" lvl="1" indent="-514350">
              <a:buFont typeface="+mj-lt"/>
              <a:buAutoNum type="arabicPeriod"/>
            </a:pPr>
            <a:r>
              <a:rPr lang="en-US" sz="1600" dirty="0"/>
              <a:t>Incrementalism</a:t>
            </a:r>
          </a:p>
          <a:p>
            <a:pPr marL="971550" lvl="1" indent="-514350">
              <a:buFont typeface="+mj-lt"/>
              <a:buAutoNum type="arabicPeriod"/>
            </a:pPr>
            <a:r>
              <a:rPr lang="en-US" sz="1600" dirty="0"/>
              <a:t>Accountability Without Termination*</a:t>
            </a:r>
          </a:p>
          <a:p>
            <a:endParaRPr lang="en-US" b="1" dirty="0">
              <a:latin typeface="+mj-lt"/>
            </a:endParaRPr>
          </a:p>
        </p:txBody>
      </p:sp>
    </p:spTree>
    <p:extLst>
      <p:ext uri="{BB962C8B-B14F-4D97-AF65-F5344CB8AC3E}">
        <p14:creationId xmlns:p14="http://schemas.microsoft.com/office/powerpoint/2010/main" val="174886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Accountability without Termination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sz="1400" dirty="0"/>
          </a:p>
          <a:p>
            <a:pPr marL="0" indent="0">
              <a:buNone/>
            </a:pP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1383139567"/>
              </p:ext>
            </p:extLst>
          </p:nvPr>
        </p:nvGraphicFramePr>
        <p:xfrm>
          <a:off x="1292698" y="1751672"/>
          <a:ext cx="10419404" cy="4986336"/>
        </p:xfrm>
        <a:graphic>
          <a:graphicData uri="http://schemas.openxmlformats.org/drawingml/2006/table">
            <a:tbl>
              <a:tblPr firstRow="1" bandRow="1">
                <a:tableStyleId>{93296810-A885-4BE3-A3E7-6D5BEEA58F35}</a:tableStyleId>
              </a:tblPr>
              <a:tblGrid>
                <a:gridCol w="5267896"/>
                <a:gridCol w="5151508"/>
              </a:tblGrid>
              <a:tr h="359968">
                <a:tc>
                  <a:txBody>
                    <a:bodyPr/>
                    <a:lstStyle/>
                    <a:p>
                      <a:r>
                        <a:rPr lang="en-US" dirty="0" smtClean="0">
                          <a:solidFill>
                            <a:schemeClr val="tx1"/>
                          </a:solidFill>
                        </a:rPr>
                        <a:t>Concepts</a:t>
                      </a:r>
                      <a:endParaRPr lang="en-US" dirty="0">
                        <a:solidFill>
                          <a:schemeClr val="tx1"/>
                        </a:solidFill>
                      </a:endParaRPr>
                    </a:p>
                  </a:txBody>
                  <a:tcPr/>
                </a:tc>
                <a:tc>
                  <a:txBody>
                    <a:bodyPr/>
                    <a:lstStyle/>
                    <a:p>
                      <a:r>
                        <a:rPr lang="en-US" dirty="0" smtClean="0">
                          <a:solidFill>
                            <a:schemeClr val="tx1"/>
                          </a:solidFill>
                        </a:rPr>
                        <a:t>Approaches</a:t>
                      </a:r>
                      <a:endParaRPr lang="en-US" dirty="0">
                        <a:solidFill>
                          <a:schemeClr val="tx1"/>
                        </a:solidFill>
                      </a:endParaRPr>
                    </a:p>
                  </a:txBody>
                  <a:tcPr/>
                </a:tc>
              </a:tr>
              <a:tr h="4620576">
                <a:tc>
                  <a:txBody>
                    <a:bodyPr/>
                    <a:lstStyle/>
                    <a:p>
                      <a:pPr marL="285750" indent="-285750">
                        <a:buFont typeface="Arial" panose="020B0604020202020204" pitchFamily="34" charset="0"/>
                        <a:buChar char="•"/>
                      </a:pPr>
                      <a:r>
                        <a:rPr lang="en-US" dirty="0" smtClean="0"/>
                        <a:t>Participants are responsible</a:t>
                      </a:r>
                      <a:r>
                        <a:rPr lang="en-US" baseline="0" dirty="0" smtClean="0"/>
                        <a:t> for their own lives. Natural consequences are often significant, and do not need reinforcement from Projects.</a:t>
                      </a:r>
                    </a:p>
                    <a:p>
                      <a:pPr marL="285750" indent="-285750">
                        <a:buFont typeface="Arial" panose="020B0604020202020204" pitchFamily="34" charset="0"/>
                        <a:buChar char="•"/>
                      </a:pPr>
                      <a:r>
                        <a:rPr lang="en-US" baseline="0" dirty="0" smtClean="0"/>
                        <a:t>Termination of assistance is rare and reserved for the most extreme of situations.  </a:t>
                      </a:r>
                    </a:p>
                    <a:p>
                      <a:pPr marL="285750" indent="-285750">
                        <a:buFont typeface="Arial" panose="020B0604020202020204" pitchFamily="34" charset="0"/>
                        <a:buChar char="•"/>
                      </a:pPr>
                      <a:r>
                        <a:rPr lang="en-US" baseline="0" dirty="0" smtClean="0"/>
                        <a:t>Participants are not terminated for lack of progress, increased substance use, or other problematic behaviors. </a:t>
                      </a:r>
                    </a:p>
                    <a:p>
                      <a:pPr marL="285750" indent="-285750">
                        <a:buFont typeface="Arial" panose="020B0604020202020204" pitchFamily="34" charset="0"/>
                        <a:buChar char="•"/>
                      </a:pPr>
                      <a:r>
                        <a:rPr lang="en-US" baseline="0" dirty="0" smtClean="0"/>
                        <a:t>Participants have the right to make their own decisions about their lives and be informed about how those decisions may impact their lives, health, choice etc.</a:t>
                      </a:r>
                      <a:endParaRPr lang="en-US" dirty="0"/>
                    </a:p>
                  </a:txBody>
                  <a:tcPr/>
                </a:tc>
                <a:tc>
                  <a:txBody>
                    <a:bodyPr/>
                    <a:lstStyle/>
                    <a:p>
                      <a:pPr marL="342900" indent="-342900">
                        <a:buFont typeface="Arial" panose="020B0604020202020204" pitchFamily="34" charset="0"/>
                        <a:buChar char="•"/>
                      </a:pPr>
                      <a:r>
                        <a:rPr lang="en-US" dirty="0" smtClean="0"/>
                        <a:t>Backwards movement</a:t>
                      </a:r>
                      <a:r>
                        <a:rPr lang="en-US" baseline="0" dirty="0" smtClean="0"/>
                        <a:t> is not penalized. </a:t>
                      </a:r>
                    </a:p>
                    <a:p>
                      <a:pPr marL="800100" lvl="1" indent="-342900">
                        <a:buFont typeface="Arial" panose="020B0604020202020204" pitchFamily="34" charset="0"/>
                        <a:buChar char="•"/>
                      </a:pPr>
                      <a:r>
                        <a:rPr lang="en-US" baseline="0" dirty="0" smtClean="0"/>
                        <a:t>Participants are assisted to find new housing when they are not renewed or given a notice to vacate.  </a:t>
                      </a:r>
                    </a:p>
                    <a:p>
                      <a:pPr marL="342900" lvl="0" indent="-342900">
                        <a:buFont typeface="Arial" panose="020B0604020202020204" pitchFamily="34" charset="0"/>
                        <a:buChar char="•"/>
                      </a:pPr>
                      <a:r>
                        <a:rPr lang="en-US" baseline="0" dirty="0" smtClean="0"/>
                        <a:t>Providers engage participants in meaningful conversations about natural consequences of behaviors</a:t>
                      </a:r>
                    </a:p>
                    <a:p>
                      <a:pPr marL="457200" lvl="1" indent="0">
                        <a:buFont typeface="Arial" panose="020B0604020202020204" pitchFamily="34" charset="0"/>
                        <a:buNone/>
                      </a:pPr>
                      <a:endParaRPr lang="en-US" dirty="0"/>
                    </a:p>
                  </a:txBody>
                  <a:tcPr/>
                </a:tc>
              </a:tr>
            </a:tbl>
          </a:graphicData>
        </a:graphic>
      </p:graphicFrame>
    </p:spTree>
    <p:extLst>
      <p:ext uri="{BB962C8B-B14F-4D97-AF65-F5344CB8AC3E}">
        <p14:creationId xmlns:p14="http://schemas.microsoft.com/office/powerpoint/2010/main" val="1233235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Ethical Tensions </a:t>
            </a:r>
            <a:br>
              <a:rPr lang="en-US" dirty="0" smtClean="0"/>
            </a:br>
            <a:r>
              <a:rPr lang="en-US" sz="2000" dirty="0" smtClean="0"/>
              <a:t>(that you are likely to encounter in Housing Programs)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0880354"/>
              </p:ext>
            </p:extLst>
          </p:nvPr>
        </p:nvGraphicFramePr>
        <p:xfrm>
          <a:off x="544748" y="1690688"/>
          <a:ext cx="11098038" cy="4023360"/>
        </p:xfrm>
        <a:graphic>
          <a:graphicData uri="http://schemas.openxmlformats.org/drawingml/2006/table">
            <a:tbl>
              <a:tblPr firstRow="1" bandRow="1">
                <a:tableStyleId>{93296810-A885-4BE3-A3E7-6D5BEEA58F35}</a:tableStyleId>
              </a:tblPr>
              <a:tblGrid>
                <a:gridCol w="5549019"/>
                <a:gridCol w="5549019"/>
              </a:tblGrid>
              <a:tr h="341769">
                <a:tc>
                  <a:txBody>
                    <a:bodyPr/>
                    <a:lstStyle/>
                    <a:p>
                      <a:pPr marL="285750" indent="-285750">
                        <a:buFont typeface="Arial" panose="020B0604020202020204" pitchFamily="34" charset="0"/>
                        <a:buChar char="•"/>
                      </a:pPr>
                      <a:r>
                        <a:rPr lang="en-US" b="0" dirty="0" smtClean="0">
                          <a:solidFill>
                            <a:schemeClr val="tx1"/>
                          </a:solidFill>
                        </a:rPr>
                        <a:t>Education</a:t>
                      </a:r>
                      <a:r>
                        <a:rPr lang="en-US" b="0" baseline="0" dirty="0" smtClean="0">
                          <a:solidFill>
                            <a:schemeClr val="tx1"/>
                          </a:solidFill>
                        </a:rPr>
                        <a:t> on safer usage practices</a:t>
                      </a:r>
                      <a:endParaRPr lang="en-US" b="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r>
                        <a:rPr lang="en-US" b="0" dirty="0" smtClean="0">
                          <a:solidFill>
                            <a:schemeClr val="tx1"/>
                          </a:solidFill>
                        </a:rPr>
                        <a:t>Repeated overdose education &amp; Safety Planning</a:t>
                      </a:r>
                      <a:endParaRPr lang="en-US" b="0" dirty="0">
                        <a:solidFill>
                          <a:schemeClr val="tx1"/>
                        </a:solidFill>
                      </a:endParaRPr>
                    </a:p>
                  </a:txBody>
                  <a:tcPr>
                    <a:solidFill>
                      <a:schemeClr val="bg1"/>
                    </a:solidFill>
                  </a:tcPr>
                </a:tc>
              </a:tr>
              <a:tr h="444275">
                <a:tc>
                  <a:txBody>
                    <a:bodyPr/>
                    <a:lstStyle/>
                    <a:p>
                      <a:pPr marL="285750" indent="-285750">
                        <a:buFont typeface="Arial" panose="020B0604020202020204" pitchFamily="34" charset="0"/>
                        <a:buChar char="•"/>
                      </a:pPr>
                      <a:r>
                        <a:rPr lang="en-US" b="0" dirty="0" smtClean="0">
                          <a:solidFill>
                            <a:schemeClr val="tx1"/>
                          </a:solidFill>
                        </a:rPr>
                        <a:t>Money management for</a:t>
                      </a:r>
                      <a:r>
                        <a:rPr lang="en-US" b="0" baseline="0" dirty="0" smtClean="0">
                          <a:solidFill>
                            <a:schemeClr val="tx1"/>
                          </a:solidFill>
                        </a:rPr>
                        <a:t> Substance Use Budgeting </a:t>
                      </a:r>
                      <a:endParaRPr lang="en-US" b="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r>
                        <a:rPr lang="en-US" b="0" dirty="0" smtClean="0">
                          <a:solidFill>
                            <a:schemeClr val="tx1"/>
                          </a:solidFill>
                        </a:rPr>
                        <a:t>Staff comfort/competence</a:t>
                      </a:r>
                      <a:r>
                        <a:rPr lang="en-US" b="0" baseline="0" dirty="0" smtClean="0">
                          <a:solidFill>
                            <a:schemeClr val="tx1"/>
                          </a:solidFill>
                        </a:rPr>
                        <a:t> creating </a:t>
                      </a:r>
                      <a:r>
                        <a:rPr lang="en-US" b="0" dirty="0" smtClean="0">
                          <a:solidFill>
                            <a:schemeClr val="tx1"/>
                          </a:solidFill>
                        </a:rPr>
                        <a:t>Ideal Use Plans</a:t>
                      </a:r>
                    </a:p>
                  </a:txBody>
                  <a:tcPr>
                    <a:solidFill>
                      <a:schemeClr val="bg1"/>
                    </a:solidFill>
                  </a:tcPr>
                </a:tc>
              </a:tr>
              <a:tr h="351033">
                <a:tc>
                  <a:txBody>
                    <a:bodyPr/>
                    <a:lstStyle/>
                    <a:p>
                      <a:pPr marL="285750" indent="-285750">
                        <a:buFont typeface="Arial" panose="020B0604020202020204" pitchFamily="34" charset="0"/>
                        <a:buChar char="•"/>
                      </a:pPr>
                      <a:r>
                        <a:rPr lang="en-US" b="0" dirty="0" smtClean="0">
                          <a:solidFill>
                            <a:schemeClr val="tx1"/>
                          </a:solidFill>
                        </a:rPr>
                        <a:t>Balancing</a:t>
                      </a:r>
                      <a:r>
                        <a:rPr lang="en-US" b="0" baseline="0" dirty="0" smtClean="0">
                          <a:solidFill>
                            <a:schemeClr val="tx1"/>
                          </a:solidFill>
                        </a:rPr>
                        <a:t> the human need for social interaction with the Participants identification of people </a:t>
                      </a:r>
                      <a:r>
                        <a:rPr lang="en-US" b="0" baseline="0" dirty="0" smtClean="0">
                          <a:solidFill>
                            <a:schemeClr val="tx1"/>
                          </a:solidFill>
                        </a:rPr>
                        <a:t>they acknowledge to </a:t>
                      </a:r>
                      <a:r>
                        <a:rPr lang="en-US" b="0" baseline="0" dirty="0" smtClean="0">
                          <a:solidFill>
                            <a:schemeClr val="tx1"/>
                          </a:solidFill>
                        </a:rPr>
                        <a:t>be “not healthy”</a:t>
                      </a:r>
                      <a:endParaRPr lang="en-US" b="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r>
                        <a:rPr lang="en-US" b="0" dirty="0" smtClean="0">
                          <a:solidFill>
                            <a:schemeClr val="tx1"/>
                          </a:solidFill>
                        </a:rPr>
                        <a:t>Repeated</a:t>
                      </a:r>
                      <a:r>
                        <a:rPr lang="en-US" b="0" baseline="0" dirty="0" smtClean="0">
                          <a:solidFill>
                            <a:schemeClr val="tx1"/>
                          </a:solidFill>
                        </a:rPr>
                        <a:t> training on Activities of Daily </a:t>
                      </a:r>
                      <a:r>
                        <a:rPr lang="en-US" b="0" baseline="0" dirty="0" smtClean="0">
                          <a:solidFill>
                            <a:schemeClr val="tx1"/>
                          </a:solidFill>
                        </a:rPr>
                        <a:t>Living</a:t>
                      </a:r>
                      <a:endParaRPr lang="en-US" b="0" baseline="0" dirty="0" smtClean="0">
                        <a:solidFill>
                          <a:schemeClr val="tx1"/>
                        </a:solidFill>
                      </a:endParaRPr>
                    </a:p>
                    <a:p>
                      <a:endParaRPr lang="en-US" b="0" dirty="0" smtClean="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solidFill>
                            <a:schemeClr val="tx1"/>
                          </a:solidFill>
                        </a:rPr>
                        <a:t>Bystander to “negative” outcomes</a:t>
                      </a:r>
                    </a:p>
                  </a:txBody>
                  <a:tcPr>
                    <a:solidFill>
                      <a:schemeClr val="bg1"/>
                    </a:solidFill>
                  </a:tcPr>
                </a:tc>
              </a:tr>
              <a:tr h="378456">
                <a:tc>
                  <a:txBody>
                    <a:bodyPr/>
                    <a:lstStyle/>
                    <a:p>
                      <a:pPr marL="342900" indent="-342900">
                        <a:buFont typeface="Arial" panose="020B0604020202020204" pitchFamily="34" charset="0"/>
                        <a:buChar char="•"/>
                      </a:pPr>
                      <a:r>
                        <a:rPr lang="en-US" b="0" dirty="0" smtClean="0">
                          <a:solidFill>
                            <a:schemeClr val="tx1"/>
                          </a:solidFill>
                        </a:rPr>
                        <a:t>Negative trajectories</a:t>
                      </a:r>
                      <a:r>
                        <a:rPr lang="en-US" b="0" baseline="0" dirty="0" smtClean="0">
                          <a:solidFill>
                            <a:schemeClr val="tx1"/>
                          </a:solidFill>
                        </a:rPr>
                        <a:t> on the recovery spectrum, (exploitation, self harming behaviors, high-risk use management</a:t>
                      </a:r>
                      <a:endParaRPr lang="en-US" b="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r>
                        <a:rPr lang="en-US" b="0" dirty="0" smtClean="0">
                          <a:solidFill>
                            <a:schemeClr val="tx1"/>
                          </a:solidFill>
                        </a:rPr>
                        <a:t>Repeated</a:t>
                      </a:r>
                      <a:r>
                        <a:rPr lang="en-US" b="0" baseline="0" dirty="0" smtClean="0">
                          <a:solidFill>
                            <a:schemeClr val="tx1"/>
                          </a:solidFill>
                        </a:rPr>
                        <a:t> c</a:t>
                      </a:r>
                      <a:r>
                        <a:rPr lang="en-US" b="0" dirty="0" smtClean="0">
                          <a:solidFill>
                            <a:schemeClr val="tx1"/>
                          </a:solidFill>
                        </a:rPr>
                        <a:t>oaching on maintaining a “Low Profile”- to retain housing,</a:t>
                      </a:r>
                      <a:r>
                        <a:rPr lang="en-US" b="0" baseline="0" dirty="0" smtClean="0">
                          <a:solidFill>
                            <a:schemeClr val="tx1"/>
                          </a:solidFill>
                        </a:rPr>
                        <a:t> What is acceptable outside, may not be acceptable inside</a:t>
                      </a:r>
                      <a:endParaRPr lang="en-US" b="0" dirty="0">
                        <a:solidFill>
                          <a:schemeClr val="tx1"/>
                        </a:solidFill>
                      </a:endParaRPr>
                    </a:p>
                  </a:txBody>
                  <a:tcPr>
                    <a:solidFill>
                      <a:schemeClr val="bg1"/>
                    </a:solidFill>
                  </a:tcPr>
                </a:tc>
              </a:tr>
              <a:tr h="665388">
                <a:tc>
                  <a:txBody>
                    <a:bodyPr/>
                    <a:lstStyle/>
                    <a:p>
                      <a:pPr marL="285750" indent="-285750">
                        <a:buFont typeface="Arial" panose="020B0604020202020204" pitchFamily="34" charset="0"/>
                        <a:buChar char="•"/>
                      </a:pPr>
                      <a:r>
                        <a:rPr lang="en-US" b="0" dirty="0" smtClean="0">
                          <a:solidFill>
                            <a:schemeClr val="tx1"/>
                          </a:solidFill>
                        </a:rPr>
                        <a:t>Negative</a:t>
                      </a:r>
                      <a:r>
                        <a:rPr lang="en-US" b="0" baseline="0" dirty="0" smtClean="0">
                          <a:solidFill>
                            <a:schemeClr val="tx1"/>
                          </a:solidFill>
                        </a:rPr>
                        <a:t> social-network “interference”</a:t>
                      </a:r>
                    </a:p>
                    <a:p>
                      <a:endParaRPr lang="en-US" b="0" baseline="0" dirty="0" smtClean="0">
                        <a:solidFill>
                          <a:schemeClr val="tx1"/>
                        </a:solidFill>
                      </a:endParaRPr>
                    </a:p>
                    <a:p>
                      <a:pPr marL="285750" indent="-285750">
                        <a:buFont typeface="Arial" panose="020B0604020202020204" pitchFamily="34" charset="0"/>
                        <a:buChar char="•"/>
                      </a:pPr>
                      <a:r>
                        <a:rPr lang="en-US" b="0" baseline="0" dirty="0" smtClean="0">
                          <a:solidFill>
                            <a:schemeClr val="tx1"/>
                          </a:solidFill>
                        </a:rPr>
                        <a:t>Continued use despite negative consequences</a:t>
                      </a:r>
                      <a:endParaRPr lang="en-US" b="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r>
                        <a:rPr lang="en-US" b="0" dirty="0" smtClean="0">
                          <a:solidFill>
                            <a:schemeClr val="tx1"/>
                          </a:solidFill>
                        </a:rPr>
                        <a:t>Lack of</a:t>
                      </a:r>
                      <a:r>
                        <a:rPr lang="en-US" b="0" baseline="0" dirty="0" smtClean="0">
                          <a:solidFill>
                            <a:schemeClr val="tx1"/>
                          </a:solidFill>
                        </a:rPr>
                        <a:t> measurable progress on a service plan</a:t>
                      </a:r>
                    </a:p>
                    <a:p>
                      <a:endParaRPr lang="en-US" b="0" baseline="0" dirty="0" smtClean="0">
                        <a:solidFill>
                          <a:schemeClr val="tx1"/>
                        </a:solidFill>
                      </a:endParaRPr>
                    </a:p>
                    <a:p>
                      <a:pPr marL="285750" indent="-285750">
                        <a:buFont typeface="Arial" panose="020B0604020202020204" pitchFamily="34" charset="0"/>
                        <a:buChar char="•"/>
                      </a:pPr>
                      <a:r>
                        <a:rPr lang="en-US" b="0" baseline="0" dirty="0" smtClean="0">
                          <a:solidFill>
                            <a:schemeClr val="tx1"/>
                          </a:solidFill>
                        </a:rPr>
                        <a:t>Pressure to terminate assistance</a:t>
                      </a:r>
                    </a:p>
                  </a:txBody>
                  <a:tcPr>
                    <a:solidFill>
                      <a:schemeClr val="bg1"/>
                    </a:solidFill>
                  </a:tcPr>
                </a:tc>
              </a:tr>
            </a:tbl>
          </a:graphicData>
        </a:graphic>
      </p:graphicFrame>
    </p:spTree>
    <p:extLst>
      <p:ext uri="{BB962C8B-B14F-4D97-AF65-F5344CB8AC3E}">
        <p14:creationId xmlns:p14="http://schemas.microsoft.com/office/powerpoint/2010/main" val="340369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(S0me) </a:t>
            </a:r>
            <a:r>
              <a:rPr lang="en-US" dirty="0" smtClean="0"/>
              <a:t>Ethical Frameworks</a:t>
            </a:r>
            <a:endParaRPr lang="en-US" dirty="0"/>
          </a:p>
        </p:txBody>
      </p:sp>
      <p:sp>
        <p:nvSpPr>
          <p:cNvPr id="3" name="TextBox 2"/>
          <p:cNvSpPr txBox="1"/>
          <p:nvPr/>
        </p:nvSpPr>
        <p:spPr>
          <a:xfrm>
            <a:off x="807098" y="1486678"/>
            <a:ext cx="10515600" cy="4524315"/>
          </a:xfrm>
          <a:prstGeom prst="rect">
            <a:avLst/>
          </a:prstGeom>
          <a:noFill/>
        </p:spPr>
        <p:txBody>
          <a:bodyPr wrap="square" rtlCol="0">
            <a:spAutoFit/>
          </a:bodyPr>
          <a:lstStyle/>
          <a:p>
            <a:r>
              <a:rPr lang="en-US" b="1" dirty="0" smtClean="0"/>
              <a:t>Deontological </a:t>
            </a:r>
            <a:r>
              <a:rPr lang="en-US" b="1" dirty="0"/>
              <a:t>Ethics </a:t>
            </a:r>
          </a:p>
          <a:p>
            <a:r>
              <a:rPr lang="en-US" dirty="0"/>
              <a:t>I</a:t>
            </a:r>
            <a:r>
              <a:rPr lang="en-US" dirty="0" smtClean="0"/>
              <a:t>s </a:t>
            </a:r>
            <a:r>
              <a:rPr lang="en-US" dirty="0"/>
              <a:t>the normative ethical theory that the morality of an action should be based on whether that action itself is right or wrong under a series of rules, rather than based on the consequences of the action.</a:t>
            </a:r>
            <a:r>
              <a:rPr lang="en-US" dirty="0" smtClean="0"/>
              <a:t> </a:t>
            </a:r>
          </a:p>
          <a:p>
            <a:endParaRPr lang="en-US" b="1" dirty="0"/>
          </a:p>
          <a:p>
            <a:r>
              <a:rPr lang="en-US" b="1" dirty="0"/>
              <a:t>Consequentialism</a:t>
            </a:r>
          </a:p>
          <a:p>
            <a:r>
              <a:rPr lang="en-US" dirty="0"/>
              <a:t>H</a:t>
            </a:r>
            <a:r>
              <a:rPr lang="en-US" dirty="0" smtClean="0"/>
              <a:t>olds that </a:t>
            </a:r>
            <a:r>
              <a:rPr lang="en-US" dirty="0"/>
              <a:t>the </a:t>
            </a:r>
            <a:r>
              <a:rPr lang="en-US" dirty="0" smtClean="0"/>
              <a:t>consequences</a:t>
            </a:r>
            <a:r>
              <a:rPr lang="en-US" dirty="0"/>
              <a:t> of one's conduct are the ultimate basis for any judgment about the rightness or wrongness of that conduct. Thus, from a consequentialist standpoint, a morally right act (or omission from acting) is one that will produce a good outcome, or consequence.</a:t>
            </a:r>
          </a:p>
          <a:p>
            <a:endParaRPr lang="en-US" dirty="0" smtClean="0"/>
          </a:p>
          <a:p>
            <a:r>
              <a:rPr lang="en-US" b="1" dirty="0" smtClean="0"/>
              <a:t>Ethical Relativism</a:t>
            </a:r>
            <a:endParaRPr lang="en-US" b="1" dirty="0"/>
          </a:p>
          <a:p>
            <a:r>
              <a:rPr lang="en-US" dirty="0"/>
              <a:t>Ethical relativism teaches that right and wrong, good and bad, are relative to the situation, circumstances, or personal conviction</a:t>
            </a:r>
            <a:r>
              <a:rPr lang="en-US" dirty="0" smtClean="0"/>
              <a:t>. </a:t>
            </a:r>
            <a:r>
              <a:rPr lang="en-US" dirty="0"/>
              <a:t>"Pragmatic" refers to the belief that we should use what works and alter or discard what doesn't. Pragmatic ethics does hold that absolute/universal truth </a:t>
            </a:r>
            <a:r>
              <a:rPr lang="en-US" dirty="0" smtClean="0"/>
              <a:t>exists, but </a:t>
            </a:r>
            <a:r>
              <a:rPr lang="en-US" dirty="0"/>
              <a:t>it also teaches that the imperfect human intellect will never recognize truth; all we can do is endeavor to get as close as possible.</a:t>
            </a:r>
          </a:p>
        </p:txBody>
      </p:sp>
    </p:spTree>
    <p:extLst>
      <p:ext uri="{BB962C8B-B14F-4D97-AF65-F5344CB8AC3E}">
        <p14:creationId xmlns:p14="http://schemas.microsoft.com/office/powerpoint/2010/main" val="2490215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998"/>
            <a:ext cx="12192000" cy="6844003"/>
          </a:xfrm>
          <a:prstGeom prst="rect">
            <a:avLst/>
          </a:prstGeom>
        </p:spPr>
      </p:pic>
    </p:spTree>
    <p:extLst>
      <p:ext uri="{BB962C8B-B14F-4D97-AF65-F5344CB8AC3E}">
        <p14:creationId xmlns:p14="http://schemas.microsoft.com/office/powerpoint/2010/main" val="323407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sz="half" idx="1"/>
          </p:nvPr>
        </p:nvSpPr>
        <p:spPr>
          <a:xfrm>
            <a:off x="351408" y="1411549"/>
            <a:ext cx="5744592" cy="4765413"/>
          </a:xfrm>
        </p:spPr>
        <p:txBody>
          <a:bodyPr>
            <a:noAutofit/>
          </a:bodyPr>
          <a:lstStyle/>
          <a:p>
            <a:pPr marL="0" indent="0">
              <a:buNone/>
            </a:pPr>
            <a:r>
              <a:rPr lang="en-US" sz="1500" dirty="0" smtClean="0"/>
              <a:t>SC is a former chronically homeless individual working with your agency in your RRH Program. He says he doesn’t currently use in his place but he has a decades long history with heroin use. Your Agency has been getting complaints from the Property Manager about “Traffic” since the day after he moved in. He was evicted from his last Apartment in 2012 because of repeated complaints of dealers taking over. Neighbors report SC is using his apartment as a source of income and means of fueling his substance use.  </a:t>
            </a:r>
          </a:p>
          <a:p>
            <a:pPr marL="0" indent="0">
              <a:buNone/>
            </a:pPr>
            <a:r>
              <a:rPr lang="en-US" sz="1500" dirty="0" smtClean="0"/>
              <a:t>SC is reluctant to meet Case Management Staff in his home and has been in the Project for 3 months without much progress on the goals he set for himself.  Most recently the police were called to SC’s Apartment because his guests were caught breaking into the laundry machines- which SC does not accept as true.   The landlord is willing to give him one more chance. </a:t>
            </a:r>
          </a:p>
          <a:p>
            <a:pPr marL="0" indent="0">
              <a:buNone/>
            </a:pPr>
            <a:r>
              <a:rPr lang="en-US" sz="1500" dirty="0" smtClean="0"/>
              <a:t>At his most recent Case Management appointment, SC verbalized some desire to move to a “better area” Meanwhile staff at your Agency are wondering why the Project doesn’t take steps to terminate assistance</a:t>
            </a:r>
            <a:endParaRPr lang="en-US" sz="1500" dirty="0"/>
          </a:p>
        </p:txBody>
      </p:sp>
      <p:sp>
        <p:nvSpPr>
          <p:cNvPr id="7" name="Content Placeholder 6"/>
          <p:cNvSpPr>
            <a:spLocks noGrp="1"/>
          </p:cNvSpPr>
          <p:nvPr>
            <p:ph sz="half" idx="2"/>
          </p:nvPr>
        </p:nvSpPr>
        <p:spPr>
          <a:xfrm>
            <a:off x="6172200" y="1411550"/>
            <a:ext cx="5181600" cy="4765413"/>
          </a:xfrm>
        </p:spPr>
        <p:txBody>
          <a:bodyPr>
            <a:normAutofit/>
          </a:bodyPr>
          <a:lstStyle/>
          <a:p>
            <a:pPr marL="0" indent="0">
              <a:buNone/>
            </a:pPr>
            <a:r>
              <a:rPr lang="en-US" b="1" dirty="0" smtClean="0">
                <a:latin typeface="+mj-lt"/>
              </a:rPr>
              <a:t>How can we </a:t>
            </a:r>
            <a:r>
              <a:rPr lang="en-US" b="1" dirty="0" smtClean="0">
                <a:latin typeface="+mj-lt"/>
              </a:rPr>
              <a:t>apply White &amp; </a:t>
            </a:r>
            <a:r>
              <a:rPr lang="en-US" b="1" dirty="0" err="1" smtClean="0">
                <a:latin typeface="+mj-lt"/>
              </a:rPr>
              <a:t>Popovitz</a:t>
            </a:r>
            <a:r>
              <a:rPr lang="en-US" b="1" dirty="0" smtClean="0">
                <a:latin typeface="+mj-lt"/>
              </a:rPr>
              <a:t>  Model of Ethical Decision Making to this situation?</a:t>
            </a:r>
            <a:endParaRPr lang="en-US" b="1" dirty="0">
              <a:latin typeface="+mj-lt"/>
            </a:endParaRPr>
          </a:p>
        </p:txBody>
      </p:sp>
    </p:spTree>
    <p:extLst>
      <p:ext uri="{BB962C8B-B14F-4D97-AF65-F5344CB8AC3E}">
        <p14:creationId xmlns:p14="http://schemas.microsoft.com/office/powerpoint/2010/main" val="3127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369" y="893299"/>
            <a:ext cx="3932237" cy="781050"/>
          </a:xfrm>
        </p:spPr>
        <p:txBody>
          <a:bodyPr/>
          <a:lstStyle/>
          <a:p>
            <a:r>
              <a:rPr lang="en-US" dirty="0" smtClean="0"/>
              <a:t>About the Speaker</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7268" y="1948044"/>
            <a:ext cx="1799737" cy="2398873"/>
          </a:xfrm>
          <a:prstGeom prst="rect">
            <a:avLst/>
          </a:prstGeom>
        </p:spPr>
      </p:pic>
      <p:sp>
        <p:nvSpPr>
          <p:cNvPr id="14" name="TextBox 13"/>
          <p:cNvSpPr txBox="1"/>
          <p:nvPr/>
        </p:nvSpPr>
        <p:spPr>
          <a:xfrm>
            <a:off x="4930725" y="1878916"/>
            <a:ext cx="4559691" cy="3108543"/>
          </a:xfrm>
          <a:prstGeom prst="rect">
            <a:avLst/>
          </a:prstGeom>
          <a:noFill/>
        </p:spPr>
        <p:txBody>
          <a:bodyPr wrap="square" rtlCol="0">
            <a:spAutoFit/>
          </a:bodyPr>
          <a:lstStyle/>
          <a:p>
            <a:r>
              <a:rPr lang="en-US" dirty="0"/>
              <a:t>J</a:t>
            </a:r>
            <a:r>
              <a:rPr lang="en-US" sz="1600" dirty="0"/>
              <a:t>im serves as the Texas Balance of State, Continuum of Care Technical Assistance &amp; Performance Coordinator. Jim provides distance and onsite monitoring to CoC recipients ensuring compliance with the CoC program interim rule, and the highest quality services for the most vulnerable. Additionally, Jim provides hands-on program level technical assistance to start-up projects and renewals alike.</a:t>
            </a:r>
          </a:p>
          <a:p>
            <a:r>
              <a:rPr lang="en-US" sz="1600" dirty="0"/>
              <a:t> </a:t>
            </a:r>
          </a:p>
          <a:p>
            <a:endParaRPr lang="en-US" dirty="0"/>
          </a:p>
        </p:txBody>
      </p:sp>
    </p:spTree>
    <p:extLst>
      <p:ext uri="{BB962C8B-B14F-4D97-AF65-F5344CB8AC3E}">
        <p14:creationId xmlns:p14="http://schemas.microsoft.com/office/powerpoint/2010/main" val="4042361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998"/>
            <a:ext cx="12192000" cy="6844003"/>
          </a:xfrm>
          <a:prstGeom prst="rect">
            <a:avLst/>
          </a:prstGeom>
        </p:spPr>
      </p:pic>
    </p:spTree>
    <p:extLst>
      <p:ext uri="{BB962C8B-B14F-4D97-AF65-F5344CB8AC3E}">
        <p14:creationId xmlns:p14="http://schemas.microsoft.com/office/powerpoint/2010/main" val="2760318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89" y="353836"/>
            <a:ext cx="10515600" cy="1325563"/>
          </a:xfrm>
        </p:spPr>
        <p:txBody>
          <a:bodyPr>
            <a:normAutofit fontScale="90000"/>
          </a:bodyPr>
          <a:lstStyle/>
          <a:p>
            <a:pPr algn="ctr"/>
            <a:r>
              <a:rPr lang="en-US" dirty="0" smtClean="0"/>
              <a:t>Ethical Decision Making Considerations</a:t>
            </a:r>
            <a:br>
              <a:rPr lang="en-US" dirty="0" smtClean="0"/>
            </a:br>
            <a:endParaRPr lang="en-US" dirty="0"/>
          </a:p>
        </p:txBody>
      </p:sp>
      <p:sp>
        <p:nvSpPr>
          <p:cNvPr id="3" name="TextBox 2"/>
          <p:cNvSpPr txBox="1"/>
          <p:nvPr/>
        </p:nvSpPr>
        <p:spPr>
          <a:xfrm>
            <a:off x="611790" y="1320799"/>
            <a:ext cx="6093810" cy="5078313"/>
          </a:xfrm>
          <a:prstGeom prst="rect">
            <a:avLst/>
          </a:prstGeom>
          <a:noFill/>
        </p:spPr>
        <p:txBody>
          <a:bodyPr wrap="square" rtlCol="0">
            <a:spAutoFit/>
          </a:bodyPr>
          <a:lstStyle/>
          <a:p>
            <a:pPr lvl="1"/>
            <a:r>
              <a:rPr lang="en-US" dirty="0" smtClean="0"/>
              <a:t>Who is involved &amp; who’s Interests can be harmed?</a:t>
            </a:r>
          </a:p>
          <a:p>
            <a:pPr marL="800100" lvl="1" indent="-342900">
              <a:buAutoNum type="arabicPeriod"/>
            </a:pPr>
            <a:r>
              <a:rPr lang="en-US" dirty="0" smtClean="0"/>
              <a:t>SC</a:t>
            </a:r>
          </a:p>
          <a:p>
            <a:pPr marL="800100" lvl="1" indent="-342900">
              <a:buAutoNum type="arabicPeriod"/>
            </a:pPr>
            <a:r>
              <a:rPr lang="en-US" dirty="0" smtClean="0"/>
              <a:t>Property Manager</a:t>
            </a:r>
          </a:p>
          <a:p>
            <a:pPr marL="800100" lvl="1" indent="-342900">
              <a:buAutoNum type="arabicPeriod"/>
            </a:pPr>
            <a:r>
              <a:rPr lang="en-US" dirty="0" smtClean="0"/>
              <a:t>Neighbors</a:t>
            </a:r>
          </a:p>
          <a:p>
            <a:pPr marL="800100" lvl="1" indent="-342900">
              <a:buAutoNum type="arabicPeriod"/>
            </a:pPr>
            <a:r>
              <a:rPr lang="en-US" dirty="0" smtClean="0"/>
              <a:t>Friends</a:t>
            </a:r>
          </a:p>
          <a:p>
            <a:pPr marL="800100" lvl="1" indent="-342900">
              <a:buAutoNum type="arabicPeriod"/>
            </a:pPr>
            <a:r>
              <a:rPr lang="en-US" dirty="0" smtClean="0"/>
              <a:t>Agency</a:t>
            </a:r>
          </a:p>
          <a:p>
            <a:pPr marL="800100" lvl="1" indent="-342900">
              <a:buAutoNum type="arabicPeriod"/>
            </a:pPr>
            <a:r>
              <a:rPr lang="en-US" dirty="0" smtClean="0"/>
              <a:t>Case Manager</a:t>
            </a:r>
          </a:p>
          <a:p>
            <a:pPr lvl="1"/>
            <a:endParaRPr lang="en-US" dirty="0"/>
          </a:p>
          <a:p>
            <a:pPr lvl="1"/>
            <a:r>
              <a:rPr lang="en-US" dirty="0" smtClean="0"/>
              <a:t>What </a:t>
            </a:r>
            <a:r>
              <a:rPr lang="en-US" dirty="0" smtClean="0"/>
              <a:t>cultural or universal </a:t>
            </a:r>
            <a:r>
              <a:rPr lang="en-US" dirty="0" smtClean="0"/>
              <a:t>values are at play?</a:t>
            </a:r>
          </a:p>
          <a:p>
            <a:pPr marL="800100" lvl="1" indent="-342900">
              <a:buFont typeface="+mj-lt"/>
              <a:buAutoNum type="arabicPeriod"/>
            </a:pPr>
            <a:r>
              <a:rPr lang="en-US" dirty="0" smtClean="0"/>
              <a:t>The Principles</a:t>
            </a:r>
          </a:p>
          <a:p>
            <a:pPr marL="800100" lvl="1" indent="-342900">
              <a:buFont typeface="+mj-lt"/>
              <a:buAutoNum type="arabicPeriod"/>
            </a:pPr>
            <a:r>
              <a:rPr lang="en-US" dirty="0" smtClean="0"/>
              <a:t>“Street</a:t>
            </a:r>
            <a:r>
              <a:rPr lang="en-US" dirty="0" smtClean="0"/>
              <a:t>” culture?</a:t>
            </a:r>
          </a:p>
          <a:p>
            <a:pPr marL="800100" lvl="1" indent="-342900">
              <a:buFont typeface="+mj-lt"/>
              <a:buAutoNum type="arabicPeriod"/>
            </a:pPr>
            <a:r>
              <a:rPr lang="en-US" dirty="0" smtClean="0"/>
              <a:t>Using Culture?</a:t>
            </a:r>
            <a:endParaRPr lang="en-US" dirty="0" smtClean="0"/>
          </a:p>
          <a:p>
            <a:pPr marL="800100" lvl="1" indent="-342900">
              <a:buFont typeface="+mj-lt"/>
              <a:buAutoNum type="arabicPeriod"/>
            </a:pPr>
            <a:r>
              <a:rPr lang="en-US" dirty="0" smtClean="0"/>
              <a:t>Helping?</a:t>
            </a:r>
            <a:endParaRPr lang="en-US" dirty="0" smtClean="0"/>
          </a:p>
          <a:p>
            <a:pPr lvl="1"/>
            <a:endParaRPr lang="en-US" dirty="0" smtClean="0"/>
          </a:p>
          <a:p>
            <a:pPr lvl="1"/>
            <a:r>
              <a:rPr lang="en-US" dirty="0" smtClean="0"/>
              <a:t>Historical Precedence? Laws in play? </a:t>
            </a:r>
            <a:endParaRPr lang="en-US" dirty="0"/>
          </a:p>
          <a:p>
            <a:pPr marL="800100" lvl="1" indent="-342900">
              <a:buAutoNum type="arabicPeriod"/>
            </a:pPr>
            <a:r>
              <a:rPr lang="en-US" dirty="0" smtClean="0"/>
              <a:t>The Lease</a:t>
            </a:r>
          </a:p>
          <a:p>
            <a:pPr marL="800100" lvl="1" indent="-342900">
              <a:buAutoNum type="arabicPeriod"/>
            </a:pPr>
            <a:r>
              <a:rPr lang="en-US" dirty="0" smtClean="0"/>
              <a:t>Clinical Licenses? </a:t>
            </a:r>
          </a:p>
          <a:p>
            <a:pPr marL="342900" indent="-342900">
              <a:buAutoNum type="arabicPeriod"/>
            </a:pPr>
            <a:endParaRPr lang="en-US" dirty="0"/>
          </a:p>
        </p:txBody>
      </p:sp>
      <p:sp>
        <p:nvSpPr>
          <p:cNvPr id="5" name="TextBox 4"/>
          <p:cNvSpPr txBox="1"/>
          <p:nvPr/>
        </p:nvSpPr>
        <p:spPr>
          <a:xfrm>
            <a:off x="7292622" y="2032000"/>
            <a:ext cx="4278489" cy="1477328"/>
          </a:xfrm>
          <a:prstGeom prst="rect">
            <a:avLst/>
          </a:prstGeom>
          <a:noFill/>
        </p:spPr>
        <p:txBody>
          <a:bodyPr wrap="square" rtlCol="0">
            <a:spAutoFit/>
          </a:bodyPr>
          <a:lstStyle/>
          <a:p>
            <a:r>
              <a:rPr lang="en-US" dirty="0" smtClean="0"/>
              <a:t>Like Housing First, this list is individualized.  Depending on the situation, the considerations may look very different, </a:t>
            </a:r>
          </a:p>
          <a:p>
            <a:endParaRPr lang="en-US" dirty="0"/>
          </a:p>
        </p:txBody>
      </p:sp>
    </p:spTree>
    <p:extLst>
      <p:ext uri="{BB962C8B-B14F-4D97-AF65-F5344CB8AC3E}">
        <p14:creationId xmlns:p14="http://schemas.microsoft.com/office/powerpoint/2010/main" val="24569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9849" y="2241280"/>
            <a:ext cx="10515600" cy="1569660"/>
          </a:xfrm>
          <a:prstGeom prst="rect">
            <a:avLst/>
          </a:prstGeom>
          <a:noFill/>
        </p:spPr>
        <p:txBody>
          <a:bodyPr wrap="square" rtlCol="0">
            <a:spAutoFit/>
          </a:bodyPr>
          <a:lstStyle/>
          <a:p>
            <a:pPr algn="ctr"/>
            <a:r>
              <a:rPr lang="en-US" sz="9600" b="1" dirty="0" smtClean="0"/>
              <a:t>   Next </a:t>
            </a:r>
            <a:r>
              <a:rPr lang="en-US" sz="9600" b="1" dirty="0" smtClean="0"/>
              <a:t>Steps</a:t>
            </a:r>
            <a:r>
              <a:rPr lang="en-US" sz="9600" b="1" dirty="0"/>
              <a:t>?</a:t>
            </a:r>
            <a:endParaRPr lang="en-US" sz="9600" b="1" dirty="0" smtClean="0"/>
          </a:p>
        </p:txBody>
      </p:sp>
    </p:spTree>
    <p:extLst>
      <p:ext uri="{BB962C8B-B14F-4D97-AF65-F5344CB8AC3E}">
        <p14:creationId xmlns:p14="http://schemas.microsoft.com/office/powerpoint/2010/main" val="36369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lstStyle/>
          <a:p>
            <a:pPr fontAlgn="t"/>
            <a:r>
              <a:rPr lang="en-US" dirty="0" smtClean="0"/>
              <a:t>Texas Conference on Ending Homelessness Hashtag: </a:t>
            </a:r>
            <a:r>
              <a:rPr lang="en-US" dirty="0"/>
              <a:t>#</a:t>
            </a:r>
            <a:r>
              <a:rPr lang="en-US" dirty="0" err="1"/>
              <a:t>EndTXHomelessness</a:t>
            </a:r>
            <a:endParaRPr lang="en-US" dirty="0"/>
          </a:p>
          <a:p>
            <a:r>
              <a:rPr lang="en-US" dirty="0" smtClean="0"/>
              <a:t>Texas Homeless Network Twitter Handle: @</a:t>
            </a:r>
            <a:r>
              <a:rPr lang="en-US" dirty="0" err="1" smtClean="0"/>
              <a:t>TXHomeNet</a:t>
            </a:r>
            <a:endParaRPr lang="en-US" dirty="0" smtClean="0"/>
          </a:p>
          <a:p>
            <a:r>
              <a:rPr lang="en-US" dirty="0" smtClean="0"/>
              <a:t>My Twitter Handle: @</a:t>
            </a:r>
            <a:r>
              <a:rPr lang="en-US" dirty="0" err="1" smtClean="0"/>
              <a:t>THNjim</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2799678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r>
              <a:rPr lang="en-US" dirty="0" smtClean="0"/>
              <a:t>Jim Ward</a:t>
            </a:r>
          </a:p>
          <a:p>
            <a:pPr marL="0" indent="0" algn="ctr">
              <a:buNone/>
            </a:pPr>
            <a:r>
              <a:rPr lang="en-US" dirty="0" smtClean="0"/>
              <a:t>CoC Technical Assistance &amp; Performance Coordinator </a:t>
            </a:r>
          </a:p>
          <a:p>
            <a:pPr marL="0" indent="0" algn="ctr">
              <a:buNone/>
            </a:pPr>
            <a:r>
              <a:rPr lang="en-US" dirty="0" smtClean="0"/>
              <a:t>Texas Homeless Network</a:t>
            </a:r>
          </a:p>
          <a:p>
            <a:pPr marL="0" indent="0" algn="ctr">
              <a:buNone/>
            </a:pPr>
            <a:r>
              <a:rPr lang="en-US" dirty="0" smtClean="0"/>
              <a:t>(512) 861-2165</a:t>
            </a:r>
          </a:p>
          <a:p>
            <a:pPr marL="0" indent="0" algn="ctr">
              <a:buNone/>
            </a:pPr>
            <a:r>
              <a:rPr lang="en-US" dirty="0" smtClean="0">
                <a:hlinkClick r:id="rId2"/>
              </a:rPr>
              <a:t>jim@thn.org</a:t>
            </a:r>
            <a:endParaRPr lang="en-US" dirty="0" smtClean="0"/>
          </a:p>
          <a:p>
            <a:pPr marL="0"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2962779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6941"/>
            <a:ext cx="10515600" cy="905377"/>
          </a:xfrm>
        </p:spPr>
        <p:txBody>
          <a:bodyPr/>
          <a:lstStyle/>
          <a:p>
            <a:r>
              <a:rPr lang="en-US" dirty="0" smtClean="0"/>
              <a:t>TX BoS CoC Conference Track </a:t>
            </a:r>
            <a:endParaRPr lang="en-US" dirty="0"/>
          </a:p>
        </p:txBody>
      </p:sp>
      <p:sp>
        <p:nvSpPr>
          <p:cNvPr id="7" name="Content Placeholder 6"/>
          <p:cNvSpPr>
            <a:spLocks noGrp="1"/>
          </p:cNvSpPr>
          <p:nvPr>
            <p:ph idx="1"/>
          </p:nvPr>
        </p:nvSpPr>
        <p:spPr>
          <a:xfrm>
            <a:off x="838200" y="1690688"/>
            <a:ext cx="10515600" cy="4486275"/>
          </a:xfrm>
        </p:spPr>
        <p:txBody>
          <a:bodyPr>
            <a:normAutofit fontScale="77500" lnSpcReduction="20000"/>
          </a:bodyPr>
          <a:lstStyle/>
          <a:p>
            <a:pPr marL="0" indent="0">
              <a:buNone/>
            </a:pPr>
            <a:r>
              <a:rPr lang="en-US" b="1" dirty="0"/>
              <a:t>Thursday, September 27</a:t>
            </a:r>
          </a:p>
          <a:p>
            <a:pPr marL="0" indent="0">
              <a:buNone/>
            </a:pPr>
            <a:r>
              <a:rPr lang="en-US" dirty="0" smtClean="0"/>
              <a:t>8:30 AM </a:t>
            </a:r>
            <a:r>
              <a:rPr lang="en-US" dirty="0"/>
              <a:t>– </a:t>
            </a:r>
            <a:r>
              <a:rPr lang="en-US" dirty="0" smtClean="0"/>
              <a:t>10:00 AM</a:t>
            </a:r>
          </a:p>
          <a:p>
            <a:pPr marL="0" indent="0">
              <a:buNone/>
            </a:pPr>
            <a:r>
              <a:rPr lang="en-US" b="1" dirty="0" smtClean="0"/>
              <a:t>3.5 </a:t>
            </a:r>
            <a:r>
              <a:rPr lang="en-US" b="1" dirty="0"/>
              <a:t>How are we doing and where do we go from here? An interactive look at how to understand data and use it to drive decision </a:t>
            </a:r>
            <a:r>
              <a:rPr lang="en-US" b="1" dirty="0" smtClean="0"/>
              <a:t>making</a:t>
            </a:r>
            <a:r>
              <a:rPr lang="en-US" b="1" dirty="0"/>
              <a:t/>
            </a:r>
            <a:br>
              <a:rPr lang="en-US" b="1" dirty="0"/>
            </a:br>
            <a:endParaRPr lang="en-US" b="1" dirty="0" smtClean="0"/>
          </a:p>
          <a:p>
            <a:pPr marL="0" indent="0">
              <a:buNone/>
            </a:pPr>
            <a:r>
              <a:rPr lang="en-US" b="1" dirty="0" smtClean="0"/>
              <a:t>Thursday, September 27</a:t>
            </a:r>
          </a:p>
          <a:p>
            <a:pPr marL="0" indent="0">
              <a:buNone/>
            </a:pPr>
            <a:r>
              <a:rPr lang="en-US" dirty="0" smtClean="0"/>
              <a:t>10:15 AM-11:45 AM</a:t>
            </a:r>
          </a:p>
          <a:p>
            <a:pPr marL="0" indent="0">
              <a:buNone/>
            </a:pPr>
            <a:r>
              <a:rPr lang="en-US" b="1" dirty="0" smtClean="0"/>
              <a:t>4.4 Adding </a:t>
            </a:r>
            <a:r>
              <a:rPr lang="en-US" b="1" dirty="0"/>
              <a:t>to Your HMIS Toolbox: Building a set of HMIS Resources and Strategies for Your Data, Troubleshooting, and Training </a:t>
            </a:r>
            <a:r>
              <a:rPr lang="en-US" b="1" dirty="0" smtClean="0"/>
              <a:t>Needs</a:t>
            </a:r>
          </a:p>
          <a:p>
            <a:pPr marL="0" indent="0">
              <a:buNone/>
            </a:pPr>
            <a:endParaRPr lang="en-US" b="1" dirty="0" smtClean="0"/>
          </a:p>
          <a:p>
            <a:pPr marL="0" indent="0">
              <a:buNone/>
            </a:pPr>
            <a:r>
              <a:rPr lang="en-US" b="1" dirty="0"/>
              <a:t>Thursday, September 27</a:t>
            </a:r>
          </a:p>
          <a:p>
            <a:pPr marL="0" indent="0">
              <a:buNone/>
            </a:pPr>
            <a:r>
              <a:rPr lang="en-US" dirty="0" smtClean="0"/>
              <a:t>1:45 PM- 3:15 PM</a:t>
            </a:r>
          </a:p>
          <a:p>
            <a:pPr marL="0" indent="0">
              <a:buNone/>
            </a:pPr>
            <a:r>
              <a:rPr lang="en-US" b="1" dirty="0"/>
              <a:t>5.5 TX BoS CoC RRH Learning Collaborative</a:t>
            </a:r>
            <a:endParaRPr lang="en-US" dirty="0"/>
          </a:p>
          <a:p>
            <a:pPr marL="0" indent="0">
              <a:buNone/>
            </a:pPr>
            <a:endParaRPr lang="en-US" b="1" dirty="0" smtClean="0"/>
          </a:p>
        </p:txBody>
      </p:sp>
    </p:spTree>
    <p:extLst>
      <p:ext uri="{BB962C8B-B14F-4D97-AF65-F5344CB8AC3E}">
        <p14:creationId xmlns:p14="http://schemas.microsoft.com/office/powerpoint/2010/main" val="1375782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BoS CoC Conference Track </a:t>
            </a:r>
            <a:endParaRPr lang="en-US" dirty="0"/>
          </a:p>
        </p:txBody>
      </p:sp>
      <p:sp>
        <p:nvSpPr>
          <p:cNvPr id="7" name="Content Placeholder 6"/>
          <p:cNvSpPr>
            <a:spLocks noGrp="1"/>
          </p:cNvSpPr>
          <p:nvPr>
            <p:ph idx="1"/>
          </p:nvPr>
        </p:nvSpPr>
        <p:spPr>
          <a:xfrm>
            <a:off x="838200" y="1690688"/>
            <a:ext cx="10515600" cy="4486275"/>
          </a:xfrm>
        </p:spPr>
        <p:txBody>
          <a:bodyPr>
            <a:normAutofit fontScale="92500" lnSpcReduction="20000"/>
          </a:bodyPr>
          <a:lstStyle/>
          <a:p>
            <a:pPr marL="0" indent="0">
              <a:buNone/>
            </a:pPr>
            <a:r>
              <a:rPr lang="en-US" b="1" dirty="0"/>
              <a:t>Thursday, September 27</a:t>
            </a:r>
          </a:p>
          <a:p>
            <a:pPr marL="0" indent="0">
              <a:buNone/>
            </a:pPr>
            <a:r>
              <a:rPr lang="en-US" dirty="0"/>
              <a:t>3</a:t>
            </a:r>
            <a:r>
              <a:rPr lang="en-US" dirty="0" smtClean="0"/>
              <a:t>:30 </a:t>
            </a:r>
            <a:r>
              <a:rPr lang="en-US" dirty="0"/>
              <a:t>P</a:t>
            </a:r>
            <a:r>
              <a:rPr lang="en-US" dirty="0" smtClean="0"/>
              <a:t>M </a:t>
            </a:r>
            <a:r>
              <a:rPr lang="en-US" dirty="0"/>
              <a:t>– </a:t>
            </a:r>
            <a:r>
              <a:rPr lang="en-US" dirty="0" smtClean="0"/>
              <a:t>5:00 PM</a:t>
            </a:r>
          </a:p>
          <a:p>
            <a:pPr marL="0" indent="0">
              <a:buNone/>
            </a:pPr>
            <a:r>
              <a:rPr lang="en-US" b="1" dirty="0"/>
              <a:t>6.5 #</a:t>
            </a:r>
            <a:r>
              <a:rPr lang="en-US" b="1" dirty="0" err="1"/>
              <a:t>SystemsChange</a:t>
            </a:r>
            <a:r>
              <a:rPr lang="en-US" b="1" dirty="0"/>
              <a:t>: The Only Constant Is </a:t>
            </a:r>
            <a:r>
              <a:rPr lang="en-US" b="1" dirty="0" smtClean="0"/>
              <a:t>Change</a:t>
            </a:r>
          </a:p>
          <a:p>
            <a:pPr marL="0" indent="0">
              <a:buNone/>
            </a:pPr>
            <a:endParaRPr lang="en-US" b="1" dirty="0"/>
          </a:p>
          <a:p>
            <a:pPr marL="0" indent="0">
              <a:buNone/>
            </a:pPr>
            <a:r>
              <a:rPr lang="en-US" b="1" dirty="0" smtClean="0"/>
              <a:t>Thursday, September 27</a:t>
            </a:r>
          </a:p>
          <a:p>
            <a:pPr marL="0" indent="0">
              <a:buNone/>
            </a:pPr>
            <a:r>
              <a:rPr lang="en-US" dirty="0" smtClean="0"/>
              <a:t>5:30 PM -6:30 PM </a:t>
            </a:r>
          </a:p>
          <a:p>
            <a:pPr marL="0" indent="0">
              <a:buNone/>
            </a:pPr>
            <a:r>
              <a:rPr lang="en-US" b="1" dirty="0"/>
              <a:t>TX BoS CoC Coordinated Entry Mix &amp; Mingle</a:t>
            </a:r>
            <a:endParaRPr lang="en-US" dirty="0"/>
          </a:p>
          <a:p>
            <a:pPr marL="0" indent="0">
              <a:buNone/>
            </a:pPr>
            <a:endParaRPr lang="en-US" b="1" dirty="0" smtClean="0"/>
          </a:p>
          <a:p>
            <a:pPr marL="0" indent="0">
              <a:buNone/>
            </a:pPr>
            <a:r>
              <a:rPr lang="en-US" b="1" dirty="0"/>
              <a:t>Friday, September 28</a:t>
            </a:r>
          </a:p>
          <a:p>
            <a:pPr marL="0" indent="0">
              <a:buNone/>
            </a:pPr>
            <a:r>
              <a:rPr lang="en-US" dirty="0"/>
              <a:t>10:30 AM – 12:00 PM </a:t>
            </a:r>
            <a:endParaRPr lang="en-US" dirty="0" smtClean="0"/>
          </a:p>
          <a:p>
            <a:pPr marL="0" indent="0">
              <a:buNone/>
            </a:pPr>
            <a:r>
              <a:rPr lang="en-US" b="1" dirty="0" smtClean="0"/>
              <a:t>Homelessness </a:t>
            </a:r>
            <a:r>
              <a:rPr lang="en-US" b="1" dirty="0"/>
              <a:t>and At-Risk of Homelessness Definitions (TDHCA)</a:t>
            </a:r>
          </a:p>
          <a:p>
            <a:pPr marL="0" indent="0">
              <a:buNone/>
            </a:pPr>
            <a:endParaRPr lang="en-US" b="1" dirty="0" smtClean="0"/>
          </a:p>
        </p:txBody>
      </p:sp>
    </p:spTree>
    <p:extLst>
      <p:ext uri="{BB962C8B-B14F-4D97-AF65-F5344CB8AC3E}">
        <p14:creationId xmlns:p14="http://schemas.microsoft.com/office/powerpoint/2010/main" val="3910249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083"/>
            <a:ext cx="10896600" cy="1325563"/>
          </a:xfrm>
        </p:spPr>
        <p:txBody>
          <a:bodyPr/>
          <a:lstStyle/>
          <a:p>
            <a:r>
              <a:rPr lang="en-US" dirty="0" smtClean="0"/>
              <a:t>Learning Objectives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Attendees should understand the guiding principles of Harm Reduction and the Ethical Framework for making </a:t>
            </a:r>
            <a:r>
              <a:rPr lang="en-US" dirty="0"/>
              <a:t>p</a:t>
            </a:r>
            <a:r>
              <a:rPr lang="en-US" dirty="0" smtClean="0"/>
              <a:t>rogrammatic decisions, using a Harm Reduction informed approach.</a:t>
            </a:r>
          </a:p>
          <a:p>
            <a:pPr marL="514350" indent="-514350">
              <a:buAutoNum type="arabicPeriod"/>
            </a:pPr>
            <a:r>
              <a:rPr lang="en-US" dirty="0" smtClean="0"/>
              <a:t>Attendees will understand the working relationship between Harm Reduction and Housing First.</a:t>
            </a:r>
            <a:endParaRPr lang="en-US" dirty="0"/>
          </a:p>
          <a:p>
            <a:pPr marL="514350" indent="-514350">
              <a:buAutoNum type="arabicPeriod"/>
            </a:pPr>
            <a:r>
              <a:rPr lang="en-US" dirty="0" smtClean="0"/>
              <a:t>Attendees will have the opportunity to reflect on organizational policies and practices at their respective Agencies that either embrace or oppose HR as an organizational philosophy. </a:t>
            </a:r>
          </a:p>
        </p:txBody>
      </p:sp>
    </p:spTree>
    <p:extLst>
      <p:ext uri="{BB962C8B-B14F-4D97-AF65-F5344CB8AC3E}">
        <p14:creationId xmlns:p14="http://schemas.microsoft.com/office/powerpoint/2010/main" val="22093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083"/>
            <a:ext cx="10896600" cy="1325563"/>
          </a:xfrm>
        </p:spPr>
        <p:txBody>
          <a:bodyPr/>
          <a:lstStyle/>
          <a:p>
            <a:r>
              <a:rPr lang="en-US" dirty="0" smtClean="0"/>
              <a:t>Caveats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This session is intended for providers of direct service.  Frontline staff, administrators, decision makers will get the most out of this session, although all are </a:t>
            </a:r>
            <a:r>
              <a:rPr lang="en-US" dirty="0" smtClean="0"/>
              <a:t>welcome  </a:t>
            </a:r>
            <a:endParaRPr lang="en-US" dirty="0" smtClean="0"/>
          </a:p>
          <a:p>
            <a:pPr marL="514350" indent="-514350">
              <a:buAutoNum type="arabicPeriod"/>
            </a:pPr>
            <a:r>
              <a:rPr lang="en-US" dirty="0" smtClean="0"/>
              <a:t>My experience is in Housing First CoC Funded </a:t>
            </a:r>
            <a:r>
              <a:rPr lang="en-US" dirty="0" smtClean="0"/>
              <a:t>Projects</a:t>
            </a:r>
            <a:r>
              <a:rPr lang="en-US" dirty="0" smtClean="0"/>
              <a:t>.  </a:t>
            </a:r>
            <a:r>
              <a:rPr lang="en-US" b="1" u="sng" dirty="0" smtClean="0"/>
              <a:t>Always</a:t>
            </a:r>
            <a:r>
              <a:rPr lang="en-US" dirty="0" smtClean="0"/>
              <a:t> defer to the funding guidelines for your project, but be cautious when using those guidelines to justify a lack of </a:t>
            </a:r>
            <a:r>
              <a:rPr lang="en-US" dirty="0" smtClean="0"/>
              <a:t>person-centeredness</a:t>
            </a:r>
            <a:endParaRPr lang="en-US" dirty="0" smtClean="0"/>
          </a:p>
        </p:txBody>
      </p:sp>
    </p:spTree>
    <p:extLst>
      <p:ext uri="{BB962C8B-B14F-4D97-AF65-F5344CB8AC3E}">
        <p14:creationId xmlns:p14="http://schemas.microsoft.com/office/powerpoint/2010/main" val="9725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Just a reminder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82383371"/>
              </p:ext>
            </p:extLst>
          </p:nvPr>
        </p:nvGraphicFramePr>
        <p:xfrm>
          <a:off x="531779" y="1690688"/>
          <a:ext cx="11111008" cy="3840480"/>
        </p:xfrm>
        <a:graphic>
          <a:graphicData uri="http://schemas.openxmlformats.org/drawingml/2006/table">
            <a:tbl>
              <a:tblPr firstRow="1" bandRow="1">
                <a:tableStyleId>{93296810-A885-4BE3-A3E7-6D5BEEA58F35}</a:tableStyleId>
              </a:tblPr>
              <a:tblGrid>
                <a:gridCol w="11111008"/>
              </a:tblGrid>
              <a:tr h="2180921">
                <a:tc>
                  <a:txBody>
                    <a:bodyPr/>
                    <a:lstStyle/>
                    <a:p>
                      <a:pPr algn="ctr"/>
                      <a:endParaRPr lang="en-US" dirty="0" smtClean="0"/>
                    </a:p>
                    <a:p>
                      <a:pPr algn="ctr"/>
                      <a:endParaRPr lang="en-US" dirty="0" smtClean="0"/>
                    </a:p>
                    <a:p>
                      <a:pPr algn="ctr"/>
                      <a:endParaRPr lang="en-US" dirty="0" smtClean="0"/>
                    </a:p>
                    <a:p>
                      <a:pPr algn="ctr"/>
                      <a:r>
                        <a:rPr lang="en-US" sz="2400" dirty="0" smtClean="0">
                          <a:solidFill>
                            <a:schemeClr val="tx1"/>
                          </a:solidFill>
                          <a:latin typeface="+mj-lt"/>
                        </a:rPr>
                        <a:t>Morals</a:t>
                      </a:r>
                      <a:r>
                        <a:rPr lang="en-US" sz="2400" baseline="0" dirty="0" smtClean="0">
                          <a:solidFill>
                            <a:schemeClr val="tx1"/>
                          </a:solidFill>
                          <a:latin typeface="+mj-lt"/>
                        </a:rPr>
                        <a:t> deal in right and </a:t>
                      </a:r>
                      <a:r>
                        <a:rPr lang="en-US" sz="2400" baseline="0" dirty="0" smtClean="0">
                          <a:solidFill>
                            <a:schemeClr val="tx1"/>
                          </a:solidFill>
                          <a:latin typeface="+mj-lt"/>
                        </a:rPr>
                        <a:t>wrong</a:t>
                      </a:r>
                    </a:p>
                    <a:p>
                      <a:pPr algn="ctr"/>
                      <a:endParaRPr lang="en-US" sz="2400" baseline="0" dirty="0" smtClean="0">
                        <a:solidFill>
                          <a:schemeClr val="tx1"/>
                        </a:solidFill>
                        <a:latin typeface="+mj-lt"/>
                      </a:endParaRPr>
                    </a:p>
                    <a:p>
                      <a:pPr algn="ctr"/>
                      <a:r>
                        <a:rPr lang="en-US" sz="2400" baseline="0" dirty="0" smtClean="0">
                          <a:solidFill>
                            <a:schemeClr val="tx1"/>
                          </a:solidFill>
                          <a:latin typeface="+mj-lt"/>
                        </a:rPr>
                        <a:t>but</a:t>
                      </a:r>
                    </a:p>
                    <a:p>
                      <a:pPr algn="ctr"/>
                      <a:endParaRPr lang="en-US" sz="2400" baseline="0" dirty="0" smtClean="0">
                        <a:solidFill>
                          <a:schemeClr val="tx1"/>
                        </a:solidFill>
                        <a:latin typeface="+mj-lt"/>
                      </a:endParaRPr>
                    </a:p>
                    <a:p>
                      <a:pPr algn="ctr"/>
                      <a:r>
                        <a:rPr lang="en-US" sz="2400" baseline="0" dirty="0" smtClean="0">
                          <a:solidFill>
                            <a:schemeClr val="tx1"/>
                          </a:solidFill>
                          <a:latin typeface="+mj-lt"/>
                        </a:rPr>
                        <a:t>Ethics deal in degrees of </a:t>
                      </a:r>
                      <a:r>
                        <a:rPr lang="en-US" sz="2400" baseline="0" dirty="0" smtClean="0">
                          <a:solidFill>
                            <a:schemeClr val="tx1"/>
                          </a:solidFill>
                          <a:latin typeface="+mj-lt"/>
                        </a:rPr>
                        <a:t>right</a:t>
                      </a:r>
                    </a:p>
                    <a:p>
                      <a:pPr algn="ctr"/>
                      <a:endParaRPr lang="en-US" sz="2400" baseline="0" dirty="0" smtClean="0">
                        <a:solidFill>
                          <a:schemeClr val="tx1"/>
                        </a:solidFill>
                        <a:latin typeface="+mj-lt"/>
                      </a:endParaRPr>
                    </a:p>
                    <a:p>
                      <a:pPr algn="ctr"/>
                      <a:endParaRPr lang="en-US" sz="2400" baseline="0" dirty="0" smtClean="0">
                        <a:solidFill>
                          <a:schemeClr val="tx1"/>
                        </a:solidFill>
                        <a:latin typeface="+mj-lt"/>
                      </a:endParaRPr>
                    </a:p>
                    <a:p>
                      <a:pPr algn="l"/>
                      <a:r>
                        <a:rPr lang="en-US" sz="2400" i="1" baseline="0" dirty="0" smtClean="0">
                          <a:solidFill>
                            <a:schemeClr val="tx1"/>
                          </a:solidFill>
                          <a:latin typeface="+mj-lt"/>
                        </a:rPr>
                        <a:t>                                                                                                             -Anonymous               </a:t>
                      </a:r>
                      <a:endParaRPr lang="en-US" sz="2400" i="1" dirty="0">
                        <a:solidFill>
                          <a:schemeClr val="tx1"/>
                        </a:solidFill>
                        <a:latin typeface="+mj-lt"/>
                      </a:endParaRPr>
                    </a:p>
                  </a:txBody>
                  <a:tcPr>
                    <a:solidFill>
                      <a:schemeClr val="bg1"/>
                    </a:solidFill>
                  </a:tcPr>
                </a:tc>
              </a:tr>
            </a:tbl>
          </a:graphicData>
        </a:graphic>
      </p:graphicFrame>
    </p:spTree>
    <p:extLst>
      <p:ext uri="{BB962C8B-B14F-4D97-AF65-F5344CB8AC3E}">
        <p14:creationId xmlns:p14="http://schemas.microsoft.com/office/powerpoint/2010/main" val="1378666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What is Harm Reduction? 	</a:t>
            </a:r>
            <a:endParaRPr lang="en-US" dirty="0"/>
          </a:p>
        </p:txBody>
      </p:sp>
      <p:sp>
        <p:nvSpPr>
          <p:cNvPr id="3" name="Content Placeholder 2"/>
          <p:cNvSpPr>
            <a:spLocks noGrp="1"/>
          </p:cNvSpPr>
          <p:nvPr>
            <p:ph idx="1"/>
          </p:nvPr>
        </p:nvSpPr>
        <p:spPr>
          <a:xfrm>
            <a:off x="838200" y="1690688"/>
            <a:ext cx="10515600" cy="5063403"/>
          </a:xfrm>
        </p:spPr>
        <p:txBody>
          <a:bodyPr>
            <a:normAutofit/>
          </a:bodyPr>
          <a:lstStyle/>
          <a:p>
            <a:pPr marL="0" indent="0">
              <a:buNone/>
            </a:pPr>
            <a:r>
              <a:rPr lang="en-US" dirty="0" smtClean="0"/>
              <a:t>Here’s where it gets tricky, </a:t>
            </a:r>
          </a:p>
          <a:p>
            <a:pPr marL="0" indent="0">
              <a:buNone/>
            </a:pPr>
            <a:r>
              <a:rPr lang="en-US" sz="2600" dirty="0"/>
              <a:t>A</a:t>
            </a:r>
            <a:r>
              <a:rPr lang="en-US" sz="2600" dirty="0" smtClean="0"/>
              <a:t>ccording to the </a:t>
            </a:r>
            <a:r>
              <a:rPr lang="en-US" sz="2600" dirty="0" smtClean="0">
                <a:hlinkClick r:id="rId3"/>
              </a:rPr>
              <a:t>U.S. Harm Reduction Coalition, </a:t>
            </a:r>
            <a:endParaRPr lang="en-US" sz="2600" dirty="0" smtClean="0"/>
          </a:p>
          <a:p>
            <a:pPr marL="457200" lvl="1" indent="0">
              <a:buNone/>
            </a:pPr>
            <a:r>
              <a:rPr lang="en-US" sz="2200" dirty="0"/>
              <a:t>“Because harm reduction demands that interventions and policies designed to serve drug users reflect specific individual and community needs, there is no universal definition of or formula for implementing harm reduction.”</a:t>
            </a:r>
          </a:p>
          <a:p>
            <a:pPr marL="0" indent="0">
              <a:buNone/>
            </a:pPr>
            <a:r>
              <a:rPr lang="en-US" sz="2600" dirty="0" smtClean="0"/>
              <a:t>However, </a:t>
            </a:r>
            <a:r>
              <a:rPr lang="en-US" sz="2600" dirty="0" smtClean="0">
                <a:hlinkClick r:id="rId4"/>
              </a:rPr>
              <a:t>Harm Reduction International </a:t>
            </a:r>
            <a:r>
              <a:rPr lang="en-US" sz="2600" dirty="0" smtClean="0"/>
              <a:t>broadly describes harm reduction as </a:t>
            </a:r>
          </a:p>
          <a:p>
            <a:pPr marL="457200" lvl="1" indent="0">
              <a:buNone/>
            </a:pPr>
            <a:r>
              <a:rPr lang="en-US" sz="2200" dirty="0" smtClean="0"/>
              <a:t>“…policies </a:t>
            </a:r>
            <a:r>
              <a:rPr lang="en-US" sz="2200" dirty="0" err="1" smtClean="0"/>
              <a:t>programmes</a:t>
            </a:r>
            <a:r>
              <a:rPr lang="en-US" sz="2200" dirty="0" smtClean="0"/>
              <a:t> and practices that aim primarily to reduce the adverse health, social and economic consequences of the use of legal and illegal psychoactive drugs without necessarily reducing drug consumption.”</a:t>
            </a:r>
            <a:endParaRPr lang="en-US" sz="2200" baseline="30000" dirty="0" smtClean="0"/>
          </a:p>
          <a:p>
            <a:pPr marL="457200" lvl="1" indent="0">
              <a:buNone/>
            </a:pPr>
            <a:endParaRPr lang="en-US" sz="2200" baseline="30000" dirty="0"/>
          </a:p>
          <a:p>
            <a:pPr marL="0" indent="0">
              <a:buNone/>
            </a:pPr>
            <a:endParaRPr lang="en-US" baseline="30000" dirty="0" smtClean="0"/>
          </a:p>
          <a:p>
            <a:pPr marL="0" indent="0">
              <a:buNone/>
            </a:pPr>
            <a:endParaRPr lang="en-US" baseline="30000" dirty="0"/>
          </a:p>
          <a:p>
            <a:pPr marL="0" indent="0">
              <a:buNone/>
            </a:pPr>
            <a:endParaRPr lang="en-US" baseline="30000" dirty="0" smtClean="0"/>
          </a:p>
          <a:p>
            <a:pPr marL="0" indent="0">
              <a:buNone/>
            </a:pPr>
            <a:endParaRPr lang="en-US" baseline="30000" dirty="0"/>
          </a:p>
          <a:p>
            <a:pPr marL="0" indent="0">
              <a:buNone/>
            </a:pPr>
            <a:endParaRPr lang="en-US" baseline="30000" dirty="0" smtClean="0"/>
          </a:p>
          <a:p>
            <a:pPr marL="0" indent="0">
              <a:buNone/>
            </a:pPr>
            <a:endParaRPr lang="en-US" baseline="30000" dirty="0" smtClean="0"/>
          </a:p>
          <a:p>
            <a:pPr marL="0" indent="0">
              <a:buNone/>
            </a:pPr>
            <a:endParaRPr lang="en-US" baseline="30000" dirty="0" smtClean="0"/>
          </a:p>
        </p:txBody>
      </p:sp>
    </p:spTree>
    <p:extLst>
      <p:ext uri="{BB962C8B-B14F-4D97-AF65-F5344CB8AC3E}">
        <p14:creationId xmlns:p14="http://schemas.microsoft.com/office/powerpoint/2010/main" val="1452196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smtClean="0"/>
              <a:t>Harm Reduction Myths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Without an abstinence only policy, we are enabling drug </a:t>
            </a:r>
            <a:r>
              <a:rPr lang="en-US" dirty="0" smtClean="0"/>
              <a:t>use</a:t>
            </a:r>
            <a:endParaRPr lang="en-US" dirty="0" smtClean="0"/>
          </a:p>
          <a:p>
            <a:pPr marL="514350" indent="-514350">
              <a:buFont typeface="+mj-lt"/>
              <a:buAutoNum type="arabicPeriod"/>
            </a:pPr>
            <a:r>
              <a:rPr lang="en-US" dirty="0"/>
              <a:t>Harm Reduction </a:t>
            </a:r>
            <a:r>
              <a:rPr lang="en-US" dirty="0" smtClean="0"/>
              <a:t>is at it’s core, </a:t>
            </a:r>
            <a:r>
              <a:rPr lang="en-US" dirty="0"/>
              <a:t>Anti-abstinence</a:t>
            </a:r>
          </a:p>
          <a:p>
            <a:pPr marL="514350" indent="-514350">
              <a:buFont typeface="+mj-lt"/>
              <a:buAutoNum type="arabicPeriod"/>
            </a:pPr>
            <a:r>
              <a:rPr lang="en-US" dirty="0" smtClean="0"/>
              <a:t>Harm Reduction encourages anti-social </a:t>
            </a:r>
            <a:r>
              <a:rPr lang="en-US" dirty="0" smtClean="0"/>
              <a:t>behavior</a:t>
            </a:r>
            <a:endParaRPr lang="en-US" dirty="0" smtClean="0"/>
          </a:p>
          <a:p>
            <a:pPr marL="514350" indent="-514350">
              <a:buFont typeface="+mj-lt"/>
              <a:buAutoNum type="arabicPeriod"/>
            </a:pPr>
            <a:r>
              <a:rPr lang="en-US" dirty="0" smtClean="0"/>
              <a:t>Harm Reduction is destructive to the </a:t>
            </a:r>
            <a:r>
              <a:rPr lang="en-US" dirty="0" smtClean="0"/>
              <a:t>community</a:t>
            </a:r>
            <a:endParaRPr lang="en-US" dirty="0" smtClean="0"/>
          </a:p>
          <a:p>
            <a:pPr marL="514350" indent="-514350">
              <a:buFont typeface="+mj-lt"/>
              <a:buAutoNum type="arabicPeriod"/>
            </a:pPr>
            <a:r>
              <a:rPr lang="en-US" dirty="0" smtClean="0"/>
              <a:t>My Agency receives HUD funding so we must have a zero tolerance policy towards drug use or other “harmful” </a:t>
            </a:r>
            <a:r>
              <a:rPr lang="en-US" dirty="0" smtClean="0"/>
              <a:t>behaviors</a:t>
            </a:r>
            <a:endParaRPr lang="en-US" dirty="0" smtClean="0"/>
          </a:p>
          <a:p>
            <a:pPr marL="514350" indent="-514350">
              <a:buFont typeface="+mj-lt"/>
              <a:buAutoNum type="arabicPeriod"/>
            </a:pPr>
            <a:endParaRPr lang="en-US" dirty="0" smtClean="0"/>
          </a:p>
        </p:txBody>
      </p:sp>
    </p:spTree>
    <p:extLst>
      <p:ext uri="{BB962C8B-B14F-4D97-AF65-F5344CB8AC3E}">
        <p14:creationId xmlns:p14="http://schemas.microsoft.com/office/powerpoint/2010/main" val="37038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77" y="513897"/>
            <a:ext cx="10058400" cy="5657850"/>
          </a:xfrm>
          <a:prstGeom prst="rect">
            <a:avLst/>
          </a:prstGeom>
        </p:spPr>
      </p:pic>
    </p:spTree>
    <p:extLst>
      <p:ext uri="{BB962C8B-B14F-4D97-AF65-F5344CB8AC3E}">
        <p14:creationId xmlns:p14="http://schemas.microsoft.com/office/powerpoint/2010/main" val="1046784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ysClr val="window" lastClr="FFFFFF"/>
      </a:lt1>
      <a:dk2>
        <a:srgbClr val="003D79"/>
      </a:dk2>
      <a:lt2>
        <a:srgbClr val="FFFFFF"/>
      </a:lt2>
      <a:accent1>
        <a:srgbClr val="9DBB53"/>
      </a:accent1>
      <a:accent2>
        <a:srgbClr val="BA431B"/>
      </a:accent2>
      <a:accent3>
        <a:srgbClr val="6B506B"/>
      </a:accent3>
      <a:accent4>
        <a:srgbClr val="1B5CBB"/>
      </a:accent4>
      <a:accent5>
        <a:srgbClr val="718791"/>
      </a:accent5>
      <a:accent6>
        <a:srgbClr val="D9D9D9"/>
      </a:accent6>
      <a:hlink>
        <a:srgbClr val="003D79"/>
      </a:hlink>
      <a:folHlink>
        <a:srgbClr val="9DBB53"/>
      </a:folHlink>
    </a:clrScheme>
    <a:fontScheme name="THN Fonts">
      <a:majorFont>
        <a:latin typeface="Playfair Display Black"/>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54D5AF8D-C9D2-42C0-AB16-D29809690F7E}" vid="{C2E0D01D-6501-4CDE-AC33-DFEA31277F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Template>
  <TotalTime>37778</TotalTime>
  <Words>3303</Words>
  <Application>Microsoft Office PowerPoint</Application>
  <PresentationFormat>Widescreen</PresentationFormat>
  <Paragraphs>317</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Raleway</vt:lpstr>
      <vt:lpstr>Arial</vt:lpstr>
      <vt:lpstr>Playfair Display Black</vt:lpstr>
      <vt:lpstr>Calibri</vt:lpstr>
      <vt:lpstr>Office Theme</vt:lpstr>
      <vt:lpstr>The Practical Application of Harm Reduction in a Housing Setting  Jim Ward,  TX BOS CoC Performance Coordinator</vt:lpstr>
      <vt:lpstr>Social Media</vt:lpstr>
      <vt:lpstr>About the Speaker</vt:lpstr>
      <vt:lpstr>Learning Objectives  </vt:lpstr>
      <vt:lpstr>Caveats  </vt:lpstr>
      <vt:lpstr>Just a reminder</vt:lpstr>
      <vt:lpstr>What is Harm Reduction?  </vt:lpstr>
      <vt:lpstr>Harm Reduction Myths </vt:lpstr>
      <vt:lpstr>PowerPoint Presentation</vt:lpstr>
      <vt:lpstr>Harm Reduction Facts </vt:lpstr>
      <vt:lpstr>Harm Reduction Facts </vt:lpstr>
      <vt:lpstr>The Components of Harm Reduction</vt:lpstr>
      <vt:lpstr>How then?</vt:lpstr>
      <vt:lpstr>Case Study </vt:lpstr>
      <vt:lpstr>Humanism</vt:lpstr>
      <vt:lpstr>Case Study </vt:lpstr>
      <vt:lpstr>Pragmatism</vt:lpstr>
      <vt:lpstr>Case Study </vt:lpstr>
      <vt:lpstr>Individualism</vt:lpstr>
      <vt:lpstr>Case Study </vt:lpstr>
      <vt:lpstr>Autonomy</vt:lpstr>
      <vt:lpstr>Case Study </vt:lpstr>
      <vt:lpstr>Incrementalism </vt:lpstr>
      <vt:lpstr>Case Study </vt:lpstr>
      <vt:lpstr>Accountability without Termination</vt:lpstr>
      <vt:lpstr>Examples of Ethical Tensions  (that you are likely to encounter in Housing Programs)</vt:lpstr>
      <vt:lpstr>(S0me) Ethical Frameworks</vt:lpstr>
      <vt:lpstr>PowerPoint Presentation</vt:lpstr>
      <vt:lpstr>Case Study </vt:lpstr>
      <vt:lpstr>PowerPoint Presentation</vt:lpstr>
      <vt:lpstr>Ethical Decision Making Considerations </vt:lpstr>
      <vt:lpstr>PowerPoint Presentation</vt:lpstr>
      <vt:lpstr>Social Media</vt:lpstr>
      <vt:lpstr>Contact Information</vt:lpstr>
      <vt:lpstr>TX BoS CoC Conference Track </vt:lpstr>
      <vt:lpstr>TX BoS CoC Conference Track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Clinic Debrief</dc:title>
  <dc:creator>Jim Ward</dc:creator>
  <cp:lastModifiedBy>Jim Ward</cp:lastModifiedBy>
  <cp:revision>126</cp:revision>
  <cp:lastPrinted>2018-09-18T17:16:23Z</cp:lastPrinted>
  <dcterms:created xsi:type="dcterms:W3CDTF">2018-04-13T14:20:47Z</dcterms:created>
  <dcterms:modified xsi:type="dcterms:W3CDTF">2018-09-26T13:22:05Z</dcterms:modified>
</cp:coreProperties>
</file>