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1" r:id="rId2"/>
    <p:sldId id="691" r:id="rId3"/>
    <p:sldId id="718" r:id="rId4"/>
    <p:sldId id="713" r:id="rId5"/>
    <p:sldId id="719" r:id="rId6"/>
    <p:sldId id="720" r:id="rId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49F16-46B8-8444-9647-0D13C6D9B98C}">
          <p14:sldIdLst>
            <p14:sldId id="261"/>
            <p14:sldId id="691"/>
            <p14:sldId id="718"/>
            <p14:sldId id="713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Ken" initials="MK" lastIdx="1" clrIdx="0">
    <p:extLst/>
  </p:cmAuthor>
  <p:cmAuthor id="2" name="Martin, Ken" initials="MK [2]" lastIdx="1" clrIdx="1">
    <p:extLst/>
  </p:cmAuthor>
  <p:cmAuthor id="3" name="NCantu" initials="NC" lastIdx="9" clrIdx="2"/>
  <p:cmAuthor id="4" name="Mary Rychlik" initials="MR" lastIdx="50" clrIdx="3"/>
  <p:cmAuthor id="5" name="Eric Samuels" initials="ES" lastIdx="2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B1C1"/>
    <a:srgbClr val="D3F8FF"/>
    <a:srgbClr val="E8E9FF"/>
    <a:srgbClr val="CBDBE9"/>
    <a:srgbClr val="D4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2" autoAdjust="0"/>
    <p:restoredTop sz="79206" autoAdjust="0"/>
  </p:normalViewPr>
  <p:slideViewPr>
    <p:cSldViewPr snapToGrid="0" snapToObjects="1">
      <p:cViewPr varScale="1">
        <p:scale>
          <a:sx n="55" d="100"/>
          <a:sy n="55" d="100"/>
        </p:scale>
        <p:origin x="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42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4E5CE53-31C8-CC44-A23C-1F133FB4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37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0BF9546-E391-AE42-8734-0C5B9F4BD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30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28299D-46B2-7C4F-9CE6-8EF272B224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1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4888" y="4483899"/>
            <a:ext cx="5139485" cy="4246970"/>
          </a:xfrm>
        </p:spPr>
        <p:txBody>
          <a:bodyPr/>
          <a:lstStyle/>
          <a:p>
            <a:pPr>
              <a:defRPr/>
            </a:pPr>
            <a:r>
              <a:rPr lang="en-US" dirty="0"/>
              <a:t>Patrick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9546-E391-AE42-8734-0C5B9F4BDA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Jeanne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BF9546-E391-AE42-8734-0C5B9F4BDA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9546-E391-AE42-8734-0C5B9F4BDA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9546-E391-AE42-8734-0C5B9F4BDA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F9546-E391-AE42-8734-0C5B9F4BDA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04CB-901C-4B8B-8B7A-FFA7DC11623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8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Squar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ctr">
              <a:defRPr sz="4000" b="1" cap="all" baseline="0">
                <a:solidFill>
                  <a:srgbClr val="AA23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98720"/>
          </a:xfrm>
          <a:prstGeom prst="rect">
            <a:avLst/>
          </a:prstGeom>
        </p:spPr>
        <p:txBody>
          <a:bodyPr vert="horz"/>
          <a:lstStyle>
            <a:lvl1pPr marL="234950" indent="-223838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33363"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92150" indent="-234950"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17488">
              <a:buClr>
                <a:schemeClr val="accent1">
                  <a:lumMod val="60000"/>
                  <a:lumOff val="40000"/>
                </a:schemeClr>
              </a:buClr>
              <a:buSzPct val="8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38A00"/>
              </a:buClr>
              <a:defRPr>
                <a:latin typeface="Tw Cen MT"/>
                <a:cs typeface="Tw Cen M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95401"/>
            <a:ext cx="8229600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8700" indent="-342900">
              <a:buSzPct val="8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buSzPct val="85000"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>
                  <a:lumMod val="60000"/>
                  <a:lumOff val="40000"/>
                </a:schemeClr>
              </a:buClr>
              <a:buSzPct val="8500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2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852" y="6538477"/>
            <a:ext cx="772654" cy="257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‹#›</a:t>
            </a:fld>
            <a:endParaRPr lang="en-US" sz="110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9703" y="6449996"/>
            <a:ext cx="8608607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843D5DA-3A36-9648-A2A8-D369617F6FA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9703" y="6507463"/>
            <a:ext cx="6197600" cy="3195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/>
              <a:t>Slide </a:t>
            </a:r>
            <a:fld id="{7F5CE407-6216-4202-80E4-A30DC2F709B2}" type="slidenum">
              <a:rPr lang="en-US" sz="1100" smtClean="0"/>
              <a:pPr/>
              <a:t>1</a:t>
            </a:fld>
            <a:endParaRPr lang="en-US" sz="11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2730" y="796030"/>
            <a:ext cx="8565776" cy="3220158"/>
          </a:xfrm>
          <a:prstGeom prst="rect">
            <a:avLst/>
          </a:prstGeom>
          <a:ln w="76200" cap="flat" cmpd="tri">
            <a:solidFill>
              <a:schemeClr val="accent2">
                <a:lumMod val="40000"/>
                <a:lumOff val="60000"/>
              </a:schemeClr>
            </a:solidFill>
            <a:miter lim="800000"/>
            <a:headEnd type="none" w="med" len="med"/>
            <a:tailEnd type="none" w="med" len="med"/>
          </a:ln>
          <a:extLst/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63"/>
              </a:spcBef>
              <a:buNone/>
            </a:pPr>
            <a:endParaRPr lang="en-US" sz="2000" b="1" cap="small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0" indent="0" algn="ctr">
              <a:spcBef>
                <a:spcPts val="363"/>
              </a:spcBef>
              <a:buNone/>
            </a:pPr>
            <a:r>
              <a:rPr lang="en-US" sz="5600" b="1" cap="small" dirty="0">
                <a:solidFill>
                  <a:schemeClr val="accent1"/>
                </a:solidFill>
                <a:latin typeface="Arial"/>
                <a:ea typeface="MS PGothic" charset="0"/>
                <a:cs typeface="Arial"/>
              </a:rPr>
              <a:t>THEO Support for </a:t>
            </a:r>
            <a:r>
              <a:rPr lang="en-US" sz="5600" b="1" cap="small" dirty="0" err="1">
                <a:solidFill>
                  <a:schemeClr val="accent1"/>
                </a:solidFill>
                <a:latin typeface="Arial"/>
                <a:ea typeface="MS PGothic" charset="0"/>
                <a:cs typeface="Arial"/>
              </a:rPr>
              <a:t>Subgrantees</a:t>
            </a:r>
            <a:endParaRPr lang="en-US" sz="3800" cap="small" dirty="0">
              <a:solidFill>
                <a:schemeClr val="accent1"/>
              </a:solidFill>
              <a:latin typeface="Arial"/>
              <a:ea typeface="MS PGothic" charset="0"/>
              <a:cs typeface="Arial"/>
            </a:endParaRPr>
          </a:p>
          <a:p>
            <a:pPr marL="0" indent="0" algn="ctr">
              <a:spcBef>
                <a:spcPts val="363"/>
              </a:spcBef>
              <a:buNone/>
            </a:pPr>
            <a:endParaRPr lang="en-US" sz="2000" b="1" cap="small" dirty="0">
              <a:solidFill>
                <a:srgbClr val="000000"/>
              </a:solidFill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0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5DC0-ED9C-FC4A-A875-1C51CF93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3" y="1123542"/>
            <a:ext cx="6417002" cy="49600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7810D-0CFA-6347-B002-FC121C9C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/>
              <a:t>Slide </a:t>
            </a:r>
            <a:fld id="{7F5CE407-6216-4202-80E4-A30DC2F709B2}" type="slidenum">
              <a:rPr lang="en-US" sz="1100" smtClean="0"/>
              <a:pPr/>
              <a:t>2</a:t>
            </a:fld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2EE910-43DB-BE4E-A779-D2EE5B34291A}"/>
              </a:ext>
            </a:extLst>
          </p:cNvPr>
          <p:cNvCxnSpPr/>
          <p:nvPr/>
        </p:nvCxnSpPr>
        <p:spPr>
          <a:xfrm>
            <a:off x="0" y="1103252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4485" y="1712066"/>
            <a:ext cx="3385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Blackadder ITC" panose="04020505051007020D02" pitchFamily="82" charset="0"/>
              </a:rPr>
              <a:t>McKinney-Vento Homeless Education in Texas</a:t>
            </a:r>
          </a:p>
        </p:txBody>
      </p:sp>
    </p:spTree>
    <p:extLst>
      <p:ext uri="{BB962C8B-B14F-4D97-AF65-F5344CB8AC3E}">
        <p14:creationId xmlns:p14="http://schemas.microsoft.com/office/powerpoint/2010/main" val="13272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61DD-E814-C642-BC44-285A0850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31160"/>
            <a:ext cx="8042276" cy="737485"/>
          </a:xfrm>
        </p:spPr>
        <p:txBody>
          <a:bodyPr/>
          <a:lstStyle/>
          <a:p>
            <a:r>
              <a:rPr lang="en-US" b="1" dirty="0"/>
              <a:t>Present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BD84-C5F9-3548-BF43-69F2A807C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179095"/>
            <a:ext cx="8042276" cy="4791145"/>
          </a:xfrm>
        </p:spPr>
        <p:txBody>
          <a:bodyPr/>
          <a:lstStyle/>
          <a:p>
            <a:pPr marL="0" lvl="2" indent="0">
              <a:spcBef>
                <a:spcPct val="0"/>
              </a:spcBef>
              <a:spcAft>
                <a:spcPts val="1200"/>
              </a:spcAft>
              <a:buSzPct val="90000"/>
              <a:buNone/>
              <a:tabLst>
                <a:tab pos="3937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THEO’s Role</a:t>
            </a:r>
          </a:p>
          <a:p>
            <a:pPr marL="349250" lvl="2" indent="-349250"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Guidance to Texas’</a:t>
            </a:r>
            <a:r>
              <a:rPr lang="en-US" altLang="ja-JP" sz="24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LEAs and ESCs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for compliance, and service provision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Training to LEAs, ESCs, community service providers, and community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Technical assistance and complaints hotline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Dispute resolution assistance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Input on policy at the federal and state level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Advocacy for students and families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90000"/>
              <a:tabLst>
                <a:tab pos="393700" algn="l"/>
              </a:tabLst>
            </a:pPr>
            <a:r>
              <a:rPr lang="en-US" dirty="0" err="1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Subgrant</a:t>
            </a:r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support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5AFB3-FBCF-574D-9577-59F702FCC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 dirty="0"/>
              <a:t>Slide </a:t>
            </a:r>
            <a:fld id="{7F5CE407-6216-4202-80E4-A30DC2F709B2}" type="slidenum">
              <a:rPr lang="en-US" sz="1100" smtClean="0"/>
              <a:pPr/>
              <a:t>3</a:t>
            </a:fld>
            <a:endParaRPr lang="en-US" sz="11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616CE6-4606-E649-8808-F65BA30AE10D}"/>
              </a:ext>
            </a:extLst>
          </p:cNvPr>
          <p:cNvCxnSpPr/>
          <p:nvPr/>
        </p:nvCxnSpPr>
        <p:spPr>
          <a:xfrm>
            <a:off x="0" y="929125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9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39" y="1085142"/>
            <a:ext cx="2988501" cy="30301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/>
              <a:t>Slide </a:t>
            </a:r>
            <a:fld id="{7F5CE407-6216-4202-80E4-A30DC2F709B2}" type="slidenum">
              <a:rPr lang="en-US" sz="1100" smtClean="0"/>
              <a:pPr/>
              <a:t>4</a:t>
            </a:fld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1082E-401A-5341-B809-DBA7679FB4BE}"/>
              </a:ext>
            </a:extLst>
          </p:cNvPr>
          <p:cNvCxnSpPr/>
          <p:nvPr/>
        </p:nvCxnSpPr>
        <p:spPr>
          <a:xfrm>
            <a:off x="0" y="1076960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4373">
            <a:off x="239615" y="2241463"/>
            <a:ext cx="3429764" cy="342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07" y="3640021"/>
            <a:ext cx="1885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/>
              <a:t>Slide </a:t>
            </a:r>
            <a:fld id="{7F5CE407-6216-4202-80E4-A30DC2F709B2}" type="slidenum">
              <a:rPr lang="en-US" sz="1100" smtClean="0"/>
              <a:pPr/>
              <a:t>5</a:t>
            </a:fld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1082E-401A-5341-B809-DBA7679FB4BE}"/>
              </a:ext>
            </a:extLst>
          </p:cNvPr>
          <p:cNvCxnSpPr/>
          <p:nvPr/>
        </p:nvCxnSpPr>
        <p:spPr>
          <a:xfrm>
            <a:off x="0" y="1076960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r>
              <a:rPr lang="en-US" dirty="0"/>
              <a:t>Monthly Check-ins</a:t>
            </a:r>
          </a:p>
          <a:p>
            <a:r>
              <a:rPr lang="en-US" dirty="0"/>
              <a:t>Data Reporting</a:t>
            </a:r>
          </a:p>
          <a:p>
            <a:pPr lvl="1"/>
            <a:r>
              <a:rPr lang="en-US" dirty="0"/>
              <a:t>Financial</a:t>
            </a:r>
          </a:p>
          <a:p>
            <a:pPr lvl="1"/>
            <a:r>
              <a:rPr lang="en-US" dirty="0"/>
              <a:t>ESSA Required Data – Mid/End-of-Year</a:t>
            </a:r>
          </a:p>
          <a:p>
            <a:pPr lvl="2"/>
            <a:r>
              <a:rPr lang="en-US" dirty="0"/>
              <a:t>Number of Identified Homeless Students</a:t>
            </a:r>
          </a:p>
          <a:p>
            <a:pPr lvl="2"/>
            <a:r>
              <a:rPr lang="en-US" dirty="0"/>
              <a:t>Attendance Rate</a:t>
            </a:r>
          </a:p>
          <a:p>
            <a:pPr lvl="2"/>
            <a:r>
              <a:rPr lang="en-US" dirty="0"/>
              <a:t>Promotion Rate </a:t>
            </a:r>
          </a:p>
          <a:p>
            <a:pPr lvl="2"/>
            <a:r>
              <a:rPr lang="en-US" dirty="0"/>
              <a:t>Four-Year Cohort Rate</a:t>
            </a:r>
          </a:p>
          <a:p>
            <a:pPr lvl="2"/>
            <a:r>
              <a:rPr lang="en-US" dirty="0"/>
              <a:t>State Assessment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1100"/>
              <a:t>Slide </a:t>
            </a:r>
            <a:fld id="{7F5CE407-6216-4202-80E4-A30DC2F709B2}" type="slidenum">
              <a:rPr lang="en-US" sz="1100" smtClean="0"/>
              <a:pPr/>
              <a:t>6</a:t>
            </a:fld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1082E-401A-5341-B809-DBA7679FB4BE}"/>
              </a:ext>
            </a:extLst>
          </p:cNvPr>
          <p:cNvCxnSpPr/>
          <p:nvPr/>
        </p:nvCxnSpPr>
        <p:spPr>
          <a:xfrm>
            <a:off x="0" y="1076960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48" y="2166979"/>
            <a:ext cx="5163760" cy="3438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289" y="2166979"/>
            <a:ext cx="31051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Slido.com</a:t>
            </a:r>
          </a:p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#Y939</a:t>
            </a:r>
          </a:p>
        </p:txBody>
      </p:sp>
    </p:spTree>
    <p:extLst>
      <p:ext uri="{BB962C8B-B14F-4D97-AF65-F5344CB8AC3E}">
        <p14:creationId xmlns:p14="http://schemas.microsoft.com/office/powerpoint/2010/main" val="192732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6822</TotalTime>
  <Words>120</Words>
  <Application>Microsoft Macintosh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ＭＳ Ｐゴシック</vt:lpstr>
      <vt:lpstr>Arial</vt:lpstr>
      <vt:lpstr>Blackadder ITC</vt:lpstr>
      <vt:lpstr>Calibri</vt:lpstr>
      <vt:lpstr>Myriad Pro</vt:lpstr>
      <vt:lpstr>News Gothic MT</vt:lpstr>
      <vt:lpstr>Tw Cen MT</vt:lpstr>
      <vt:lpstr>Wingdings 2</vt:lpstr>
      <vt:lpstr>Breeze</vt:lpstr>
      <vt:lpstr>PowerPoint Presentation</vt:lpstr>
      <vt:lpstr>Past</vt:lpstr>
      <vt:lpstr>Present</vt:lpstr>
      <vt:lpstr>Present</vt:lpstr>
      <vt:lpstr>Future</vt:lpstr>
      <vt:lpstr>Future</vt:lpstr>
    </vt:vector>
  </TitlesOfParts>
  <Company>UT Dana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Stahlke</dc:creator>
  <cp:lastModifiedBy>Stamp, Jeanne</cp:lastModifiedBy>
  <cp:revision>531</cp:revision>
  <cp:lastPrinted>2018-09-24T18:07:28Z</cp:lastPrinted>
  <dcterms:created xsi:type="dcterms:W3CDTF">2016-07-26T01:04:03Z</dcterms:created>
  <dcterms:modified xsi:type="dcterms:W3CDTF">2018-10-02T16:23:49Z</dcterms:modified>
</cp:coreProperties>
</file>