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58" r:id="rId4"/>
    <p:sldId id="267" r:id="rId5"/>
    <p:sldId id="269" r:id="rId6"/>
    <p:sldId id="268" r:id="rId7"/>
    <p:sldId id="270" r:id="rId8"/>
    <p:sldId id="259" r:id="rId9"/>
    <p:sldId id="272" r:id="rId10"/>
    <p:sldId id="271" r:id="rId11"/>
    <p:sldId id="326" r:id="rId12"/>
    <p:sldId id="260" r:id="rId13"/>
    <p:sldId id="274" r:id="rId14"/>
    <p:sldId id="273" r:id="rId15"/>
    <p:sldId id="262" r:id="rId16"/>
    <p:sldId id="337" r:id="rId17"/>
    <p:sldId id="327" r:id="rId18"/>
    <p:sldId id="328" r:id="rId19"/>
    <p:sldId id="330" r:id="rId20"/>
    <p:sldId id="263" r:id="rId21"/>
    <p:sldId id="265" r:id="rId22"/>
    <p:sldId id="339" r:id="rId23"/>
    <p:sldId id="333" r:id="rId24"/>
    <p:sldId id="332" r:id="rId25"/>
    <p:sldId id="334" r:id="rId26"/>
    <p:sldId id="266" r:id="rId27"/>
    <p:sldId id="340" r:id="rId28"/>
    <p:sldId id="264" r:id="rId29"/>
    <p:sldId id="336" r:id="rId30"/>
    <p:sldId id="33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y Tatkow" initials="AT" lastIdx="1" clrIdx="0">
    <p:extLst>
      <p:ext uri="{19B8F6BF-5375-455C-9EA6-DF929625EA0E}">
        <p15:presenceInfo xmlns:p15="http://schemas.microsoft.com/office/powerpoint/2012/main" userId="Abby Tatk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967" autoAdjust="0"/>
  </p:normalViewPr>
  <p:slideViewPr>
    <p:cSldViewPr snapToGrid="0">
      <p:cViewPr varScale="1">
        <p:scale>
          <a:sx n="51" d="100"/>
          <a:sy n="51" d="100"/>
        </p:scale>
        <p:origin x="1256" y="36"/>
      </p:cViewPr>
      <p:guideLst/>
    </p:cSldViewPr>
  </p:slideViewPr>
  <p:notesTextViewPr>
    <p:cViewPr>
      <p:scale>
        <a:sx n="1" d="1"/>
        <a:sy n="1" d="1"/>
      </p:scale>
      <p:origin x="0" y="0"/>
    </p:cViewPr>
  </p:notesTextViewPr>
  <p:notesViewPr>
    <p:cSldViewPr snapToGrid="0">
      <p:cViewPr varScale="1">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9.xml.rels><?xml version="1.0" encoding="UTF-8" standalone="yes"?>
<Relationships xmlns="http://schemas.openxmlformats.org/package/2006/relationships"><Relationship Id="rId8" Type="http://schemas.openxmlformats.org/officeDocument/2006/relationships/hyperlink" Target="http://lemonlimemoon.blogspot.com/2012_05_01_archive.html" TargetMode="External"/><Relationship Id="rId3" Type="http://schemas.openxmlformats.org/officeDocument/2006/relationships/image" Target="../media/image25.jpg"/><Relationship Id="rId7" Type="http://schemas.openxmlformats.org/officeDocument/2006/relationships/image" Target="../media/image27.gif"/><Relationship Id="rId2" Type="http://schemas.openxmlformats.org/officeDocument/2006/relationships/hyperlink" Target="http://thehonkinggoose.wordpress.com/2014/10/04/want-more-money-heres-how-to-get-it/" TargetMode="External"/><Relationship Id="rId1" Type="http://schemas.openxmlformats.org/officeDocument/2006/relationships/image" Target="../media/image24.jpg"/><Relationship Id="rId6" Type="http://schemas.openxmlformats.org/officeDocument/2006/relationships/hyperlink" Target="http://anilkurup59.blogspot.com/2012_07_01_archive.html" TargetMode="External"/><Relationship Id="rId5" Type="http://schemas.openxmlformats.org/officeDocument/2006/relationships/image" Target="../media/image26.jpg"/><Relationship Id="rId4" Type="http://schemas.openxmlformats.org/officeDocument/2006/relationships/hyperlink" Target="http://regardingnannies.com/tag/ina/"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9.xml.rels><?xml version="1.0" encoding="UTF-8" standalone="yes"?>
<Relationships xmlns="http://schemas.openxmlformats.org/package/2006/relationships"><Relationship Id="rId8" Type="http://schemas.openxmlformats.org/officeDocument/2006/relationships/hyperlink" Target="http://lemonlimemoon.blogspot.com/2012_05_01_archive.html" TargetMode="External"/><Relationship Id="rId3" Type="http://schemas.openxmlformats.org/officeDocument/2006/relationships/image" Target="../media/image25.jpg"/><Relationship Id="rId7" Type="http://schemas.openxmlformats.org/officeDocument/2006/relationships/image" Target="../media/image27.gif"/><Relationship Id="rId2" Type="http://schemas.openxmlformats.org/officeDocument/2006/relationships/hyperlink" Target="http://thehonkinggoose.wordpress.com/2014/10/04/want-more-money-heres-how-to-get-it/" TargetMode="External"/><Relationship Id="rId1" Type="http://schemas.openxmlformats.org/officeDocument/2006/relationships/image" Target="../media/image24.jpg"/><Relationship Id="rId6" Type="http://schemas.openxmlformats.org/officeDocument/2006/relationships/hyperlink" Target="http://anilkurup59.blogspot.com/2012_07_01_archive.html" TargetMode="External"/><Relationship Id="rId5" Type="http://schemas.openxmlformats.org/officeDocument/2006/relationships/image" Target="../media/image26.jpg"/><Relationship Id="rId4" Type="http://schemas.openxmlformats.org/officeDocument/2006/relationships/hyperlink" Target="http://regardingnannies.com/tag/ina/"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7963F3-465A-4383-B88E-0E08562C1E7A}" type="doc">
      <dgm:prSet loTypeId="urn:microsoft.com/office/officeart/2005/8/layout/hList7" loCatId="list" qsTypeId="urn:microsoft.com/office/officeart/2005/8/quickstyle/simple1" qsCatId="simple" csTypeId="urn:microsoft.com/office/officeart/2005/8/colors/accent2_2" csCatId="accent2" phldr="1"/>
      <dgm:spPr/>
      <dgm:t>
        <a:bodyPr/>
        <a:lstStyle/>
        <a:p>
          <a:endParaRPr lang="en-US"/>
        </a:p>
      </dgm:t>
    </dgm:pt>
    <dgm:pt modelId="{781E2FBC-2D90-414E-86D6-52AB9660CCC5}">
      <dgm:prSet/>
      <dgm:spPr/>
      <dgm:t>
        <a:bodyPr/>
        <a:lstStyle/>
        <a:p>
          <a:r>
            <a:rPr lang="en-US"/>
            <a:t>Community Housing Program Manager at the Ending Community Homelessness Coalition</a:t>
          </a:r>
        </a:p>
      </dgm:t>
    </dgm:pt>
    <dgm:pt modelId="{A86A9FFE-8980-4AC0-B7E8-3F7D2928E911}" type="parTrans" cxnId="{2A15D028-1368-4C52-901C-2724AB4A27D3}">
      <dgm:prSet/>
      <dgm:spPr/>
      <dgm:t>
        <a:bodyPr/>
        <a:lstStyle/>
        <a:p>
          <a:endParaRPr lang="en-US"/>
        </a:p>
      </dgm:t>
    </dgm:pt>
    <dgm:pt modelId="{13E0B842-231E-4C25-8FBC-649B318F9BE7}" type="sibTrans" cxnId="{2A15D028-1368-4C52-901C-2724AB4A27D3}">
      <dgm:prSet/>
      <dgm:spPr/>
      <dgm:t>
        <a:bodyPr/>
        <a:lstStyle/>
        <a:p>
          <a:endParaRPr lang="en-US"/>
        </a:p>
      </dgm:t>
    </dgm:pt>
    <dgm:pt modelId="{78560FCE-4408-4172-8C4C-139BF88B21BB}">
      <dgm:prSet/>
      <dgm:spPr/>
      <dgm:t>
        <a:bodyPr/>
        <a:lstStyle/>
        <a:p>
          <a:r>
            <a:rPr lang="en-US"/>
            <a:t>Formerly Landlord Outreach Specialist at Caritas of Austin, Supportive Services for Veteran Families</a:t>
          </a:r>
        </a:p>
      </dgm:t>
    </dgm:pt>
    <dgm:pt modelId="{708D712B-FFBD-48E0-9BF6-E146F118E11A}" type="parTrans" cxnId="{87FACB05-EE14-4455-9937-D4B6AF4A67B2}">
      <dgm:prSet/>
      <dgm:spPr/>
      <dgm:t>
        <a:bodyPr/>
        <a:lstStyle/>
        <a:p>
          <a:endParaRPr lang="en-US"/>
        </a:p>
      </dgm:t>
    </dgm:pt>
    <dgm:pt modelId="{D41C3973-4E42-4960-B0A9-FD8ED1272051}" type="sibTrans" cxnId="{87FACB05-EE14-4455-9937-D4B6AF4A67B2}">
      <dgm:prSet/>
      <dgm:spPr/>
      <dgm:t>
        <a:bodyPr/>
        <a:lstStyle/>
        <a:p>
          <a:endParaRPr lang="en-US"/>
        </a:p>
      </dgm:t>
    </dgm:pt>
    <dgm:pt modelId="{F7C12BE3-8DAC-42D2-A893-39E60C94ED59}">
      <dgm:prSet/>
      <dgm:spPr/>
      <dgm:t>
        <a:bodyPr/>
        <a:lstStyle/>
        <a:p>
          <a:r>
            <a:rPr lang="en-US"/>
            <a:t>Realtor</a:t>
          </a:r>
        </a:p>
      </dgm:t>
    </dgm:pt>
    <dgm:pt modelId="{F74C6F35-D674-4FE7-B98D-08C222709F8B}" type="parTrans" cxnId="{8E4F40A8-D6FF-43A2-B188-944DDC6F0A47}">
      <dgm:prSet/>
      <dgm:spPr/>
      <dgm:t>
        <a:bodyPr/>
        <a:lstStyle/>
        <a:p>
          <a:endParaRPr lang="en-US"/>
        </a:p>
      </dgm:t>
    </dgm:pt>
    <dgm:pt modelId="{FAF5A9FF-C182-4235-B461-9C1E2C8E5752}" type="sibTrans" cxnId="{8E4F40A8-D6FF-43A2-B188-944DDC6F0A47}">
      <dgm:prSet/>
      <dgm:spPr/>
      <dgm:t>
        <a:bodyPr/>
        <a:lstStyle/>
        <a:p>
          <a:endParaRPr lang="en-US"/>
        </a:p>
      </dgm:t>
    </dgm:pt>
    <dgm:pt modelId="{0A6A040D-B034-4B6F-8E56-7A2AAE9A1036}">
      <dgm:prSet/>
      <dgm:spPr/>
      <dgm:t>
        <a:bodyPr/>
        <a:lstStyle/>
        <a:p>
          <a:r>
            <a:rPr lang="en-US"/>
            <a:t>Affordable housing enthusiast</a:t>
          </a:r>
        </a:p>
      </dgm:t>
    </dgm:pt>
    <dgm:pt modelId="{60361F2D-EC50-44DD-A94F-2D2AAE85C408}" type="parTrans" cxnId="{996443EF-B9FF-4263-8875-5D16514F2EA7}">
      <dgm:prSet/>
      <dgm:spPr/>
      <dgm:t>
        <a:bodyPr/>
        <a:lstStyle/>
        <a:p>
          <a:endParaRPr lang="en-US"/>
        </a:p>
      </dgm:t>
    </dgm:pt>
    <dgm:pt modelId="{5E9A9641-CFEE-454D-8B55-9B563567E501}" type="sibTrans" cxnId="{996443EF-B9FF-4263-8875-5D16514F2EA7}">
      <dgm:prSet/>
      <dgm:spPr/>
      <dgm:t>
        <a:bodyPr/>
        <a:lstStyle/>
        <a:p>
          <a:endParaRPr lang="en-US"/>
        </a:p>
      </dgm:t>
    </dgm:pt>
    <dgm:pt modelId="{F3F1D8CC-AFE4-4CBB-B8D0-4C9E2FC6FDD2}">
      <dgm:prSet/>
      <dgm:spPr/>
      <dgm:t>
        <a:bodyPr/>
        <a:lstStyle/>
        <a:p>
          <a:r>
            <a:rPr lang="en-US" dirty="0"/>
            <a:t>Problem solver!</a:t>
          </a:r>
        </a:p>
      </dgm:t>
    </dgm:pt>
    <dgm:pt modelId="{8D1D20AE-A263-4E8C-BA3C-DEAF73843640}" type="parTrans" cxnId="{ACC04680-3F4A-416F-BED8-23B1CD62FBB1}">
      <dgm:prSet/>
      <dgm:spPr/>
      <dgm:t>
        <a:bodyPr/>
        <a:lstStyle/>
        <a:p>
          <a:endParaRPr lang="en-US"/>
        </a:p>
      </dgm:t>
    </dgm:pt>
    <dgm:pt modelId="{07FA2314-D99C-4CAB-B6FE-6EF64423EC0B}" type="sibTrans" cxnId="{ACC04680-3F4A-416F-BED8-23B1CD62FBB1}">
      <dgm:prSet/>
      <dgm:spPr/>
      <dgm:t>
        <a:bodyPr/>
        <a:lstStyle/>
        <a:p>
          <a:endParaRPr lang="en-US"/>
        </a:p>
      </dgm:t>
    </dgm:pt>
    <dgm:pt modelId="{76E4CD23-30CB-491A-80FF-6171293E8BBD}">
      <dgm:prSet/>
      <dgm:spPr/>
      <dgm:t>
        <a:bodyPr/>
        <a:lstStyle/>
        <a:p>
          <a:r>
            <a:rPr lang="en-US"/>
            <a:t>Zoning and Platting Commissioner</a:t>
          </a:r>
        </a:p>
      </dgm:t>
    </dgm:pt>
    <dgm:pt modelId="{1DBD7B99-2E77-49C5-8663-9730BA7B58B1}" type="parTrans" cxnId="{117BB7D8-9FC6-43A1-8D09-19F387730740}">
      <dgm:prSet/>
      <dgm:spPr/>
      <dgm:t>
        <a:bodyPr/>
        <a:lstStyle/>
        <a:p>
          <a:endParaRPr lang="en-US"/>
        </a:p>
      </dgm:t>
    </dgm:pt>
    <dgm:pt modelId="{2CC3FB0F-9CFD-41C3-831F-DB722986EA79}" type="sibTrans" cxnId="{117BB7D8-9FC6-43A1-8D09-19F387730740}">
      <dgm:prSet/>
      <dgm:spPr/>
      <dgm:t>
        <a:bodyPr/>
        <a:lstStyle/>
        <a:p>
          <a:endParaRPr lang="en-US"/>
        </a:p>
      </dgm:t>
    </dgm:pt>
    <dgm:pt modelId="{31D8E731-5D86-4D73-9345-6AA304AB1383}" type="pres">
      <dgm:prSet presAssocID="{607963F3-465A-4383-B88E-0E08562C1E7A}" presName="Name0" presStyleCnt="0">
        <dgm:presLayoutVars>
          <dgm:dir/>
          <dgm:resizeHandles val="exact"/>
        </dgm:presLayoutVars>
      </dgm:prSet>
      <dgm:spPr/>
    </dgm:pt>
    <dgm:pt modelId="{ABA2E9DE-2856-4C51-BBFD-E3EAD5300A5E}" type="pres">
      <dgm:prSet presAssocID="{607963F3-465A-4383-B88E-0E08562C1E7A}" presName="fgShape" presStyleLbl="fgShp" presStyleIdx="0" presStyleCnt="1"/>
      <dgm:spPr/>
    </dgm:pt>
    <dgm:pt modelId="{47AE07B3-1387-4102-B30B-E5987BD8D438}" type="pres">
      <dgm:prSet presAssocID="{607963F3-465A-4383-B88E-0E08562C1E7A}" presName="linComp" presStyleCnt="0"/>
      <dgm:spPr/>
    </dgm:pt>
    <dgm:pt modelId="{A32FD1E4-42E0-47F8-9BE5-519AEE3E324B}" type="pres">
      <dgm:prSet presAssocID="{781E2FBC-2D90-414E-86D6-52AB9660CCC5}" presName="compNode" presStyleCnt="0"/>
      <dgm:spPr/>
    </dgm:pt>
    <dgm:pt modelId="{05A32483-C301-456C-B08A-7366C2E0773A}" type="pres">
      <dgm:prSet presAssocID="{781E2FBC-2D90-414E-86D6-52AB9660CCC5}" presName="bkgdShape" presStyleLbl="node1" presStyleIdx="0" presStyleCnt="6"/>
      <dgm:spPr/>
    </dgm:pt>
    <dgm:pt modelId="{301178CF-F4D0-404E-8946-75E60FB84105}" type="pres">
      <dgm:prSet presAssocID="{781E2FBC-2D90-414E-86D6-52AB9660CCC5}" presName="nodeTx" presStyleLbl="node1" presStyleIdx="0" presStyleCnt="6">
        <dgm:presLayoutVars>
          <dgm:bulletEnabled val="1"/>
        </dgm:presLayoutVars>
      </dgm:prSet>
      <dgm:spPr/>
    </dgm:pt>
    <dgm:pt modelId="{1406B003-2B13-4C2A-8FEF-B295909A6C2B}" type="pres">
      <dgm:prSet presAssocID="{781E2FBC-2D90-414E-86D6-52AB9660CCC5}" presName="invisiNode" presStyleLbl="node1" presStyleIdx="0" presStyleCnt="6"/>
      <dgm:spPr/>
    </dgm:pt>
    <dgm:pt modelId="{7AA9B514-7E18-435C-9C3F-AB65FE268108}" type="pres">
      <dgm:prSet presAssocID="{781E2FBC-2D90-414E-86D6-52AB9660CCC5}"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shake"/>
        </a:ext>
      </dgm:extLst>
    </dgm:pt>
    <dgm:pt modelId="{557F6FF5-25B1-414F-B449-11033E3C486D}" type="pres">
      <dgm:prSet presAssocID="{13E0B842-231E-4C25-8FBC-649B318F9BE7}" presName="sibTrans" presStyleLbl="sibTrans2D1" presStyleIdx="0" presStyleCnt="0"/>
      <dgm:spPr/>
    </dgm:pt>
    <dgm:pt modelId="{8CBE97E3-CE9B-4702-A53A-9E5E9596CE85}" type="pres">
      <dgm:prSet presAssocID="{78560FCE-4408-4172-8C4C-139BF88B21BB}" presName="compNode" presStyleCnt="0"/>
      <dgm:spPr/>
    </dgm:pt>
    <dgm:pt modelId="{F3155367-8CF6-42A7-BA0C-0712A4EA0C0D}" type="pres">
      <dgm:prSet presAssocID="{78560FCE-4408-4172-8C4C-139BF88B21BB}" presName="bkgdShape" presStyleLbl="node1" presStyleIdx="1" presStyleCnt="6"/>
      <dgm:spPr/>
    </dgm:pt>
    <dgm:pt modelId="{327DB151-A995-42AE-81A5-5D869D0ADDB7}" type="pres">
      <dgm:prSet presAssocID="{78560FCE-4408-4172-8C4C-139BF88B21BB}" presName="nodeTx" presStyleLbl="node1" presStyleIdx="1" presStyleCnt="6">
        <dgm:presLayoutVars>
          <dgm:bulletEnabled val="1"/>
        </dgm:presLayoutVars>
      </dgm:prSet>
      <dgm:spPr/>
    </dgm:pt>
    <dgm:pt modelId="{DBE5F4C4-2632-415D-BF94-756B7E5025DE}" type="pres">
      <dgm:prSet presAssocID="{78560FCE-4408-4172-8C4C-139BF88B21BB}" presName="invisiNode" presStyleLbl="node1" presStyleIdx="1" presStyleCnt="6"/>
      <dgm:spPr/>
    </dgm:pt>
    <dgm:pt modelId="{BE082C11-D667-4C12-8BBF-8058FE24C39E}" type="pres">
      <dgm:prSet presAssocID="{78560FCE-4408-4172-8C4C-139BF88B21BB}"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nchor"/>
        </a:ext>
      </dgm:extLst>
    </dgm:pt>
    <dgm:pt modelId="{A9937CA4-F854-4B5B-ACE2-92FF0449C81C}" type="pres">
      <dgm:prSet presAssocID="{D41C3973-4E42-4960-B0A9-FD8ED1272051}" presName="sibTrans" presStyleLbl="sibTrans2D1" presStyleIdx="0" presStyleCnt="0"/>
      <dgm:spPr/>
    </dgm:pt>
    <dgm:pt modelId="{C33B3D6F-70B8-4D8D-96C4-CCE7A3EC4D45}" type="pres">
      <dgm:prSet presAssocID="{F7C12BE3-8DAC-42D2-A893-39E60C94ED59}" presName="compNode" presStyleCnt="0"/>
      <dgm:spPr/>
    </dgm:pt>
    <dgm:pt modelId="{AA83F98E-A961-4AB5-AE55-BB1BF6FDBB47}" type="pres">
      <dgm:prSet presAssocID="{F7C12BE3-8DAC-42D2-A893-39E60C94ED59}" presName="bkgdShape" presStyleLbl="node1" presStyleIdx="2" presStyleCnt="6"/>
      <dgm:spPr/>
    </dgm:pt>
    <dgm:pt modelId="{BA257EE1-349C-4AB1-BC94-A9D923BD3136}" type="pres">
      <dgm:prSet presAssocID="{F7C12BE3-8DAC-42D2-A893-39E60C94ED59}" presName="nodeTx" presStyleLbl="node1" presStyleIdx="2" presStyleCnt="6">
        <dgm:presLayoutVars>
          <dgm:bulletEnabled val="1"/>
        </dgm:presLayoutVars>
      </dgm:prSet>
      <dgm:spPr/>
    </dgm:pt>
    <dgm:pt modelId="{5012235D-E134-45BE-9B3A-4B5CCA645DF8}" type="pres">
      <dgm:prSet presAssocID="{F7C12BE3-8DAC-42D2-A893-39E60C94ED59}" presName="invisiNode" presStyleLbl="node1" presStyleIdx="2" presStyleCnt="6"/>
      <dgm:spPr/>
    </dgm:pt>
    <dgm:pt modelId="{7A40F145-55D2-46D9-B658-7902F1322066}" type="pres">
      <dgm:prSet presAssocID="{F7C12BE3-8DAC-42D2-A893-39E60C94ED59}"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use"/>
        </a:ext>
      </dgm:extLst>
    </dgm:pt>
    <dgm:pt modelId="{02B35130-908C-4FC2-99D7-954959E1E0A3}" type="pres">
      <dgm:prSet presAssocID="{FAF5A9FF-C182-4235-B461-9C1E2C8E5752}" presName="sibTrans" presStyleLbl="sibTrans2D1" presStyleIdx="0" presStyleCnt="0"/>
      <dgm:spPr/>
    </dgm:pt>
    <dgm:pt modelId="{6C1ECADA-7910-46F3-8E6E-29B20C5AC9AB}" type="pres">
      <dgm:prSet presAssocID="{0A6A040D-B034-4B6F-8E56-7A2AAE9A1036}" presName="compNode" presStyleCnt="0"/>
      <dgm:spPr/>
    </dgm:pt>
    <dgm:pt modelId="{F21E32F0-9A28-4901-B9A6-819461403CF4}" type="pres">
      <dgm:prSet presAssocID="{0A6A040D-B034-4B6F-8E56-7A2AAE9A1036}" presName="bkgdShape" presStyleLbl="node1" presStyleIdx="3" presStyleCnt="6"/>
      <dgm:spPr/>
    </dgm:pt>
    <dgm:pt modelId="{E030D15D-1542-4891-82BA-7DAF070115F5}" type="pres">
      <dgm:prSet presAssocID="{0A6A040D-B034-4B6F-8E56-7A2AAE9A1036}" presName="nodeTx" presStyleLbl="node1" presStyleIdx="3" presStyleCnt="6">
        <dgm:presLayoutVars>
          <dgm:bulletEnabled val="1"/>
        </dgm:presLayoutVars>
      </dgm:prSet>
      <dgm:spPr/>
    </dgm:pt>
    <dgm:pt modelId="{EA5D3FAF-DBE4-4D07-962B-E81C3C79B657}" type="pres">
      <dgm:prSet presAssocID="{0A6A040D-B034-4B6F-8E56-7A2AAE9A1036}" presName="invisiNode" presStyleLbl="node1" presStyleIdx="3" presStyleCnt="6"/>
      <dgm:spPr/>
    </dgm:pt>
    <dgm:pt modelId="{37C95CB2-7B7B-4D8B-9902-4211CCDD2C9F}" type="pres">
      <dgm:prSet presAssocID="{0A6A040D-B034-4B6F-8E56-7A2AAE9A1036}"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apping Hands"/>
        </a:ext>
      </dgm:extLst>
    </dgm:pt>
    <dgm:pt modelId="{C9525812-75F0-498F-9663-411E80171F1F}" type="pres">
      <dgm:prSet presAssocID="{5E9A9641-CFEE-454D-8B55-9B563567E501}" presName="sibTrans" presStyleLbl="sibTrans2D1" presStyleIdx="0" presStyleCnt="0"/>
      <dgm:spPr/>
    </dgm:pt>
    <dgm:pt modelId="{7DB020B3-D3F1-40F2-8ACF-AB8D11F324DE}" type="pres">
      <dgm:prSet presAssocID="{F3F1D8CC-AFE4-4CBB-B8D0-4C9E2FC6FDD2}" presName="compNode" presStyleCnt="0"/>
      <dgm:spPr/>
    </dgm:pt>
    <dgm:pt modelId="{4AC3AA90-6D75-42F8-B015-614262CC670B}" type="pres">
      <dgm:prSet presAssocID="{F3F1D8CC-AFE4-4CBB-B8D0-4C9E2FC6FDD2}" presName="bkgdShape" presStyleLbl="node1" presStyleIdx="4" presStyleCnt="6"/>
      <dgm:spPr/>
    </dgm:pt>
    <dgm:pt modelId="{EAB1ABF8-1BD2-4C08-9E47-739C9BABD5B5}" type="pres">
      <dgm:prSet presAssocID="{F3F1D8CC-AFE4-4CBB-B8D0-4C9E2FC6FDD2}" presName="nodeTx" presStyleLbl="node1" presStyleIdx="4" presStyleCnt="6">
        <dgm:presLayoutVars>
          <dgm:bulletEnabled val="1"/>
        </dgm:presLayoutVars>
      </dgm:prSet>
      <dgm:spPr/>
    </dgm:pt>
    <dgm:pt modelId="{5E207409-1B8B-4EF6-A4FC-58BB0206A5AA}" type="pres">
      <dgm:prSet presAssocID="{F3F1D8CC-AFE4-4CBB-B8D0-4C9E2FC6FDD2}" presName="invisiNode" presStyleLbl="node1" presStyleIdx="4" presStyleCnt="6"/>
      <dgm:spPr/>
    </dgm:pt>
    <dgm:pt modelId="{C495628B-3539-4245-A533-A4F1479AD449}" type="pres">
      <dgm:prSet presAssocID="{F3F1D8CC-AFE4-4CBB-B8D0-4C9E2FC6FDD2}"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ghtbulb"/>
        </a:ext>
      </dgm:extLst>
    </dgm:pt>
    <dgm:pt modelId="{108083F5-63A6-4098-AE3E-EC1A70A30312}" type="pres">
      <dgm:prSet presAssocID="{07FA2314-D99C-4CAB-B6FE-6EF64423EC0B}" presName="sibTrans" presStyleLbl="sibTrans2D1" presStyleIdx="0" presStyleCnt="0"/>
      <dgm:spPr/>
    </dgm:pt>
    <dgm:pt modelId="{E3F7D723-C000-45E8-B4DC-8C10E3B696C5}" type="pres">
      <dgm:prSet presAssocID="{76E4CD23-30CB-491A-80FF-6171293E8BBD}" presName="compNode" presStyleCnt="0"/>
      <dgm:spPr/>
    </dgm:pt>
    <dgm:pt modelId="{76E6FA0E-A059-4340-A920-2827B578ACC1}" type="pres">
      <dgm:prSet presAssocID="{76E4CD23-30CB-491A-80FF-6171293E8BBD}" presName="bkgdShape" presStyleLbl="node1" presStyleIdx="5" presStyleCnt="6"/>
      <dgm:spPr/>
    </dgm:pt>
    <dgm:pt modelId="{75D81EBB-58FD-4086-BB19-6827727416C4}" type="pres">
      <dgm:prSet presAssocID="{76E4CD23-30CB-491A-80FF-6171293E8BBD}" presName="nodeTx" presStyleLbl="node1" presStyleIdx="5" presStyleCnt="6">
        <dgm:presLayoutVars>
          <dgm:bulletEnabled val="1"/>
        </dgm:presLayoutVars>
      </dgm:prSet>
      <dgm:spPr/>
    </dgm:pt>
    <dgm:pt modelId="{3E89039A-8935-4548-9F09-954C9719D796}" type="pres">
      <dgm:prSet presAssocID="{76E4CD23-30CB-491A-80FF-6171293E8BBD}" presName="invisiNode" presStyleLbl="node1" presStyleIdx="5" presStyleCnt="6"/>
      <dgm:spPr/>
    </dgm:pt>
    <dgm:pt modelId="{18418DB7-F471-4E54-9A54-1877935D717C}" type="pres">
      <dgm:prSet presAssocID="{76E4CD23-30CB-491A-80FF-6171293E8BBD}"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ining Tools"/>
        </a:ext>
      </dgm:extLst>
    </dgm:pt>
  </dgm:ptLst>
  <dgm:cxnLst>
    <dgm:cxn modelId="{12308D00-B367-43C5-8C7C-DE54C6150643}" type="presOf" srcId="{781E2FBC-2D90-414E-86D6-52AB9660CCC5}" destId="{301178CF-F4D0-404E-8946-75E60FB84105}" srcOrd="1" destOrd="0" presId="urn:microsoft.com/office/officeart/2005/8/layout/hList7"/>
    <dgm:cxn modelId="{87FACB05-EE14-4455-9937-D4B6AF4A67B2}" srcId="{607963F3-465A-4383-B88E-0E08562C1E7A}" destId="{78560FCE-4408-4172-8C4C-139BF88B21BB}" srcOrd="1" destOrd="0" parTransId="{708D712B-FFBD-48E0-9BF6-E146F118E11A}" sibTransId="{D41C3973-4E42-4960-B0A9-FD8ED1272051}"/>
    <dgm:cxn modelId="{003EA20D-BD6D-4CC3-A59D-A376C3EBA375}" type="presOf" srcId="{781E2FBC-2D90-414E-86D6-52AB9660CCC5}" destId="{05A32483-C301-456C-B08A-7366C2E0773A}" srcOrd="0" destOrd="0" presId="urn:microsoft.com/office/officeart/2005/8/layout/hList7"/>
    <dgm:cxn modelId="{AD3ECA12-348D-4546-A015-3D4D33377B01}" type="presOf" srcId="{FAF5A9FF-C182-4235-B461-9C1E2C8E5752}" destId="{02B35130-908C-4FC2-99D7-954959E1E0A3}" srcOrd="0" destOrd="0" presId="urn:microsoft.com/office/officeart/2005/8/layout/hList7"/>
    <dgm:cxn modelId="{C76E5C17-54BD-4AC5-9AE0-A48B03AD8B03}" type="presOf" srcId="{13E0B842-231E-4C25-8FBC-649B318F9BE7}" destId="{557F6FF5-25B1-414F-B449-11033E3C486D}" srcOrd="0" destOrd="0" presId="urn:microsoft.com/office/officeart/2005/8/layout/hList7"/>
    <dgm:cxn modelId="{38D0DE1E-62D5-4830-A788-62799A2930AA}" type="presOf" srcId="{D41C3973-4E42-4960-B0A9-FD8ED1272051}" destId="{A9937CA4-F854-4B5B-ACE2-92FF0449C81C}" srcOrd="0" destOrd="0" presId="urn:microsoft.com/office/officeart/2005/8/layout/hList7"/>
    <dgm:cxn modelId="{4FC34228-C545-4342-9028-9D2B06BF4D2B}" type="presOf" srcId="{F3F1D8CC-AFE4-4CBB-B8D0-4C9E2FC6FDD2}" destId="{EAB1ABF8-1BD2-4C08-9E47-739C9BABD5B5}" srcOrd="1" destOrd="0" presId="urn:microsoft.com/office/officeart/2005/8/layout/hList7"/>
    <dgm:cxn modelId="{2A15D028-1368-4C52-901C-2724AB4A27D3}" srcId="{607963F3-465A-4383-B88E-0E08562C1E7A}" destId="{781E2FBC-2D90-414E-86D6-52AB9660CCC5}" srcOrd="0" destOrd="0" parTransId="{A86A9FFE-8980-4AC0-B7E8-3F7D2928E911}" sibTransId="{13E0B842-231E-4C25-8FBC-649B318F9BE7}"/>
    <dgm:cxn modelId="{36D70C2C-6814-44FE-9AA1-85AEE8A8DB1A}" type="presOf" srcId="{76E4CD23-30CB-491A-80FF-6171293E8BBD}" destId="{75D81EBB-58FD-4086-BB19-6827727416C4}" srcOrd="1" destOrd="0" presId="urn:microsoft.com/office/officeart/2005/8/layout/hList7"/>
    <dgm:cxn modelId="{A7EB293E-0BF8-4759-B290-48307E09242F}" type="presOf" srcId="{F7C12BE3-8DAC-42D2-A893-39E60C94ED59}" destId="{AA83F98E-A961-4AB5-AE55-BB1BF6FDBB47}" srcOrd="0" destOrd="0" presId="urn:microsoft.com/office/officeart/2005/8/layout/hList7"/>
    <dgm:cxn modelId="{BF105146-063E-4C16-BECE-DC80324AD735}" type="presOf" srcId="{0A6A040D-B034-4B6F-8E56-7A2AAE9A1036}" destId="{E030D15D-1542-4891-82BA-7DAF070115F5}" srcOrd="1" destOrd="0" presId="urn:microsoft.com/office/officeart/2005/8/layout/hList7"/>
    <dgm:cxn modelId="{6872077F-CCA8-4096-943D-900B37BD6ADF}" type="presOf" srcId="{5E9A9641-CFEE-454D-8B55-9B563567E501}" destId="{C9525812-75F0-498F-9663-411E80171F1F}" srcOrd="0" destOrd="0" presId="urn:microsoft.com/office/officeart/2005/8/layout/hList7"/>
    <dgm:cxn modelId="{ACC04680-3F4A-416F-BED8-23B1CD62FBB1}" srcId="{607963F3-465A-4383-B88E-0E08562C1E7A}" destId="{F3F1D8CC-AFE4-4CBB-B8D0-4C9E2FC6FDD2}" srcOrd="4" destOrd="0" parTransId="{8D1D20AE-A263-4E8C-BA3C-DEAF73843640}" sibTransId="{07FA2314-D99C-4CAB-B6FE-6EF64423EC0B}"/>
    <dgm:cxn modelId="{8E4F40A8-D6FF-43A2-B188-944DDC6F0A47}" srcId="{607963F3-465A-4383-B88E-0E08562C1E7A}" destId="{F7C12BE3-8DAC-42D2-A893-39E60C94ED59}" srcOrd="2" destOrd="0" parTransId="{F74C6F35-D674-4FE7-B98D-08C222709F8B}" sibTransId="{FAF5A9FF-C182-4235-B461-9C1E2C8E5752}"/>
    <dgm:cxn modelId="{3E3648AF-0696-43CC-8286-331D2D45E056}" type="presOf" srcId="{607963F3-465A-4383-B88E-0E08562C1E7A}" destId="{31D8E731-5D86-4D73-9345-6AA304AB1383}" srcOrd="0" destOrd="0" presId="urn:microsoft.com/office/officeart/2005/8/layout/hList7"/>
    <dgm:cxn modelId="{EC9EB3B4-63F9-4873-9E4B-555FEFC008DE}" type="presOf" srcId="{0A6A040D-B034-4B6F-8E56-7A2AAE9A1036}" destId="{F21E32F0-9A28-4901-B9A6-819461403CF4}" srcOrd="0" destOrd="0" presId="urn:microsoft.com/office/officeart/2005/8/layout/hList7"/>
    <dgm:cxn modelId="{234A8FB7-54FD-4BD1-8D00-3A04967AB5FA}" type="presOf" srcId="{F3F1D8CC-AFE4-4CBB-B8D0-4C9E2FC6FDD2}" destId="{4AC3AA90-6D75-42F8-B015-614262CC670B}" srcOrd="0" destOrd="0" presId="urn:microsoft.com/office/officeart/2005/8/layout/hList7"/>
    <dgm:cxn modelId="{F49688D2-54EB-48CD-A8DB-A8DDB28126AA}" type="presOf" srcId="{F7C12BE3-8DAC-42D2-A893-39E60C94ED59}" destId="{BA257EE1-349C-4AB1-BC94-A9D923BD3136}" srcOrd="1" destOrd="0" presId="urn:microsoft.com/office/officeart/2005/8/layout/hList7"/>
    <dgm:cxn modelId="{D4D895D8-93B7-49EC-AF33-F5E65B785A52}" type="presOf" srcId="{78560FCE-4408-4172-8C4C-139BF88B21BB}" destId="{F3155367-8CF6-42A7-BA0C-0712A4EA0C0D}" srcOrd="0" destOrd="0" presId="urn:microsoft.com/office/officeart/2005/8/layout/hList7"/>
    <dgm:cxn modelId="{117BB7D8-9FC6-43A1-8D09-19F387730740}" srcId="{607963F3-465A-4383-B88E-0E08562C1E7A}" destId="{76E4CD23-30CB-491A-80FF-6171293E8BBD}" srcOrd="5" destOrd="0" parTransId="{1DBD7B99-2E77-49C5-8663-9730BA7B58B1}" sibTransId="{2CC3FB0F-9CFD-41C3-831F-DB722986EA79}"/>
    <dgm:cxn modelId="{5B3EE9DC-D02E-42D2-A790-A97F58657ED2}" type="presOf" srcId="{07FA2314-D99C-4CAB-B6FE-6EF64423EC0B}" destId="{108083F5-63A6-4098-AE3E-EC1A70A30312}" srcOrd="0" destOrd="0" presId="urn:microsoft.com/office/officeart/2005/8/layout/hList7"/>
    <dgm:cxn modelId="{A0046BE6-41A9-4935-8A85-C5E1EB9D92A9}" type="presOf" srcId="{78560FCE-4408-4172-8C4C-139BF88B21BB}" destId="{327DB151-A995-42AE-81A5-5D869D0ADDB7}" srcOrd="1" destOrd="0" presId="urn:microsoft.com/office/officeart/2005/8/layout/hList7"/>
    <dgm:cxn modelId="{EA61D2EC-2B14-4A41-A597-C086AA61D343}" type="presOf" srcId="{76E4CD23-30CB-491A-80FF-6171293E8BBD}" destId="{76E6FA0E-A059-4340-A920-2827B578ACC1}" srcOrd="0" destOrd="0" presId="urn:microsoft.com/office/officeart/2005/8/layout/hList7"/>
    <dgm:cxn modelId="{996443EF-B9FF-4263-8875-5D16514F2EA7}" srcId="{607963F3-465A-4383-B88E-0E08562C1E7A}" destId="{0A6A040D-B034-4B6F-8E56-7A2AAE9A1036}" srcOrd="3" destOrd="0" parTransId="{60361F2D-EC50-44DD-A94F-2D2AAE85C408}" sibTransId="{5E9A9641-CFEE-454D-8B55-9B563567E501}"/>
    <dgm:cxn modelId="{636865DA-B248-4E51-A5A0-525B97BF3B46}" type="presParOf" srcId="{31D8E731-5D86-4D73-9345-6AA304AB1383}" destId="{ABA2E9DE-2856-4C51-BBFD-E3EAD5300A5E}" srcOrd="0" destOrd="0" presId="urn:microsoft.com/office/officeart/2005/8/layout/hList7"/>
    <dgm:cxn modelId="{4F3AB77E-6FE8-422F-BFE7-5C97C0BBF599}" type="presParOf" srcId="{31D8E731-5D86-4D73-9345-6AA304AB1383}" destId="{47AE07B3-1387-4102-B30B-E5987BD8D438}" srcOrd="1" destOrd="0" presId="urn:microsoft.com/office/officeart/2005/8/layout/hList7"/>
    <dgm:cxn modelId="{3991F71A-96F1-478B-AA9D-2F7E48D3F640}" type="presParOf" srcId="{47AE07B3-1387-4102-B30B-E5987BD8D438}" destId="{A32FD1E4-42E0-47F8-9BE5-519AEE3E324B}" srcOrd="0" destOrd="0" presId="urn:microsoft.com/office/officeart/2005/8/layout/hList7"/>
    <dgm:cxn modelId="{D7570272-6503-447A-BC3E-C5D585367848}" type="presParOf" srcId="{A32FD1E4-42E0-47F8-9BE5-519AEE3E324B}" destId="{05A32483-C301-456C-B08A-7366C2E0773A}" srcOrd="0" destOrd="0" presId="urn:microsoft.com/office/officeart/2005/8/layout/hList7"/>
    <dgm:cxn modelId="{AF0CBAEB-890E-4311-AA4A-DCF19476686B}" type="presParOf" srcId="{A32FD1E4-42E0-47F8-9BE5-519AEE3E324B}" destId="{301178CF-F4D0-404E-8946-75E60FB84105}" srcOrd="1" destOrd="0" presId="urn:microsoft.com/office/officeart/2005/8/layout/hList7"/>
    <dgm:cxn modelId="{8BA124AB-8DF5-4E3B-9B61-0D9F20BC7FA7}" type="presParOf" srcId="{A32FD1E4-42E0-47F8-9BE5-519AEE3E324B}" destId="{1406B003-2B13-4C2A-8FEF-B295909A6C2B}" srcOrd="2" destOrd="0" presId="urn:microsoft.com/office/officeart/2005/8/layout/hList7"/>
    <dgm:cxn modelId="{75504EA8-ADEC-487B-8739-31A1C05E04EB}" type="presParOf" srcId="{A32FD1E4-42E0-47F8-9BE5-519AEE3E324B}" destId="{7AA9B514-7E18-435C-9C3F-AB65FE268108}" srcOrd="3" destOrd="0" presId="urn:microsoft.com/office/officeart/2005/8/layout/hList7"/>
    <dgm:cxn modelId="{1E0DC841-71D9-40AA-913B-A226AAB184AC}" type="presParOf" srcId="{47AE07B3-1387-4102-B30B-E5987BD8D438}" destId="{557F6FF5-25B1-414F-B449-11033E3C486D}" srcOrd="1" destOrd="0" presId="urn:microsoft.com/office/officeart/2005/8/layout/hList7"/>
    <dgm:cxn modelId="{98308704-7BE1-4E8E-B6D1-036D0D5A450C}" type="presParOf" srcId="{47AE07B3-1387-4102-B30B-E5987BD8D438}" destId="{8CBE97E3-CE9B-4702-A53A-9E5E9596CE85}" srcOrd="2" destOrd="0" presId="urn:microsoft.com/office/officeart/2005/8/layout/hList7"/>
    <dgm:cxn modelId="{8A4C34CF-913F-40FB-B492-1E7E329537F6}" type="presParOf" srcId="{8CBE97E3-CE9B-4702-A53A-9E5E9596CE85}" destId="{F3155367-8CF6-42A7-BA0C-0712A4EA0C0D}" srcOrd="0" destOrd="0" presId="urn:microsoft.com/office/officeart/2005/8/layout/hList7"/>
    <dgm:cxn modelId="{DD499E04-0C28-4A8B-981E-85733C43D146}" type="presParOf" srcId="{8CBE97E3-CE9B-4702-A53A-9E5E9596CE85}" destId="{327DB151-A995-42AE-81A5-5D869D0ADDB7}" srcOrd="1" destOrd="0" presId="urn:microsoft.com/office/officeart/2005/8/layout/hList7"/>
    <dgm:cxn modelId="{20DDDB48-87AB-4DB9-A9DF-48837364C57E}" type="presParOf" srcId="{8CBE97E3-CE9B-4702-A53A-9E5E9596CE85}" destId="{DBE5F4C4-2632-415D-BF94-756B7E5025DE}" srcOrd="2" destOrd="0" presId="urn:microsoft.com/office/officeart/2005/8/layout/hList7"/>
    <dgm:cxn modelId="{54357F4B-5496-490F-9030-DE98181666A7}" type="presParOf" srcId="{8CBE97E3-CE9B-4702-A53A-9E5E9596CE85}" destId="{BE082C11-D667-4C12-8BBF-8058FE24C39E}" srcOrd="3" destOrd="0" presId="urn:microsoft.com/office/officeart/2005/8/layout/hList7"/>
    <dgm:cxn modelId="{EABB29B3-B1F0-41F4-9346-00A4519A679C}" type="presParOf" srcId="{47AE07B3-1387-4102-B30B-E5987BD8D438}" destId="{A9937CA4-F854-4B5B-ACE2-92FF0449C81C}" srcOrd="3" destOrd="0" presId="urn:microsoft.com/office/officeart/2005/8/layout/hList7"/>
    <dgm:cxn modelId="{8B84BA7B-5E75-4B99-89F7-57CE8DCDDCD1}" type="presParOf" srcId="{47AE07B3-1387-4102-B30B-E5987BD8D438}" destId="{C33B3D6F-70B8-4D8D-96C4-CCE7A3EC4D45}" srcOrd="4" destOrd="0" presId="urn:microsoft.com/office/officeart/2005/8/layout/hList7"/>
    <dgm:cxn modelId="{228775A1-DCCF-43A0-BE3B-7DA471CDACA5}" type="presParOf" srcId="{C33B3D6F-70B8-4D8D-96C4-CCE7A3EC4D45}" destId="{AA83F98E-A961-4AB5-AE55-BB1BF6FDBB47}" srcOrd="0" destOrd="0" presId="urn:microsoft.com/office/officeart/2005/8/layout/hList7"/>
    <dgm:cxn modelId="{FC84F2DE-9F37-4A78-9D1A-BE4C4CC6098D}" type="presParOf" srcId="{C33B3D6F-70B8-4D8D-96C4-CCE7A3EC4D45}" destId="{BA257EE1-349C-4AB1-BC94-A9D923BD3136}" srcOrd="1" destOrd="0" presId="urn:microsoft.com/office/officeart/2005/8/layout/hList7"/>
    <dgm:cxn modelId="{B7A179D6-FA2C-4D2C-B6BF-879F543781B9}" type="presParOf" srcId="{C33B3D6F-70B8-4D8D-96C4-CCE7A3EC4D45}" destId="{5012235D-E134-45BE-9B3A-4B5CCA645DF8}" srcOrd="2" destOrd="0" presId="urn:microsoft.com/office/officeart/2005/8/layout/hList7"/>
    <dgm:cxn modelId="{E2990AB9-2438-4676-A6BC-4ADA9840CBD3}" type="presParOf" srcId="{C33B3D6F-70B8-4D8D-96C4-CCE7A3EC4D45}" destId="{7A40F145-55D2-46D9-B658-7902F1322066}" srcOrd="3" destOrd="0" presId="urn:microsoft.com/office/officeart/2005/8/layout/hList7"/>
    <dgm:cxn modelId="{7F9A91E3-DDED-4640-B9D0-5CBA9F9A5CED}" type="presParOf" srcId="{47AE07B3-1387-4102-B30B-E5987BD8D438}" destId="{02B35130-908C-4FC2-99D7-954959E1E0A3}" srcOrd="5" destOrd="0" presId="urn:microsoft.com/office/officeart/2005/8/layout/hList7"/>
    <dgm:cxn modelId="{C673CFFF-2526-4F6B-9642-4E886001F01C}" type="presParOf" srcId="{47AE07B3-1387-4102-B30B-E5987BD8D438}" destId="{6C1ECADA-7910-46F3-8E6E-29B20C5AC9AB}" srcOrd="6" destOrd="0" presId="urn:microsoft.com/office/officeart/2005/8/layout/hList7"/>
    <dgm:cxn modelId="{2D53F927-2A4D-4595-860E-B9A5B163BC0C}" type="presParOf" srcId="{6C1ECADA-7910-46F3-8E6E-29B20C5AC9AB}" destId="{F21E32F0-9A28-4901-B9A6-819461403CF4}" srcOrd="0" destOrd="0" presId="urn:microsoft.com/office/officeart/2005/8/layout/hList7"/>
    <dgm:cxn modelId="{CB9A24FF-3308-4207-8547-3556C2AA939E}" type="presParOf" srcId="{6C1ECADA-7910-46F3-8E6E-29B20C5AC9AB}" destId="{E030D15D-1542-4891-82BA-7DAF070115F5}" srcOrd="1" destOrd="0" presId="urn:microsoft.com/office/officeart/2005/8/layout/hList7"/>
    <dgm:cxn modelId="{D7D4817B-7C71-4C9A-872C-37DC57A1A39B}" type="presParOf" srcId="{6C1ECADA-7910-46F3-8E6E-29B20C5AC9AB}" destId="{EA5D3FAF-DBE4-4D07-962B-E81C3C79B657}" srcOrd="2" destOrd="0" presId="urn:microsoft.com/office/officeart/2005/8/layout/hList7"/>
    <dgm:cxn modelId="{A396DDF8-FDF4-4642-AD67-14AA1132D290}" type="presParOf" srcId="{6C1ECADA-7910-46F3-8E6E-29B20C5AC9AB}" destId="{37C95CB2-7B7B-4D8B-9902-4211CCDD2C9F}" srcOrd="3" destOrd="0" presId="urn:microsoft.com/office/officeart/2005/8/layout/hList7"/>
    <dgm:cxn modelId="{8FAA1333-E48E-4B8D-BBDD-F145FA88E230}" type="presParOf" srcId="{47AE07B3-1387-4102-B30B-E5987BD8D438}" destId="{C9525812-75F0-498F-9663-411E80171F1F}" srcOrd="7" destOrd="0" presId="urn:microsoft.com/office/officeart/2005/8/layout/hList7"/>
    <dgm:cxn modelId="{675B1037-0179-4C67-956C-CB6917803861}" type="presParOf" srcId="{47AE07B3-1387-4102-B30B-E5987BD8D438}" destId="{7DB020B3-D3F1-40F2-8ACF-AB8D11F324DE}" srcOrd="8" destOrd="0" presId="urn:microsoft.com/office/officeart/2005/8/layout/hList7"/>
    <dgm:cxn modelId="{E4099900-9C5B-477D-A31D-EAE2CCD449E7}" type="presParOf" srcId="{7DB020B3-D3F1-40F2-8ACF-AB8D11F324DE}" destId="{4AC3AA90-6D75-42F8-B015-614262CC670B}" srcOrd="0" destOrd="0" presId="urn:microsoft.com/office/officeart/2005/8/layout/hList7"/>
    <dgm:cxn modelId="{8AD0A023-A134-4C8B-9725-4AABC7191DA0}" type="presParOf" srcId="{7DB020B3-D3F1-40F2-8ACF-AB8D11F324DE}" destId="{EAB1ABF8-1BD2-4C08-9E47-739C9BABD5B5}" srcOrd="1" destOrd="0" presId="urn:microsoft.com/office/officeart/2005/8/layout/hList7"/>
    <dgm:cxn modelId="{3E8D022D-E352-48AD-BA83-9697FD015801}" type="presParOf" srcId="{7DB020B3-D3F1-40F2-8ACF-AB8D11F324DE}" destId="{5E207409-1B8B-4EF6-A4FC-58BB0206A5AA}" srcOrd="2" destOrd="0" presId="urn:microsoft.com/office/officeart/2005/8/layout/hList7"/>
    <dgm:cxn modelId="{FCB2FB3D-4E24-4B69-8C64-412A9BF1B436}" type="presParOf" srcId="{7DB020B3-D3F1-40F2-8ACF-AB8D11F324DE}" destId="{C495628B-3539-4245-A533-A4F1479AD449}" srcOrd="3" destOrd="0" presId="urn:microsoft.com/office/officeart/2005/8/layout/hList7"/>
    <dgm:cxn modelId="{EFACC324-6EE8-478C-81A4-45849121B183}" type="presParOf" srcId="{47AE07B3-1387-4102-B30B-E5987BD8D438}" destId="{108083F5-63A6-4098-AE3E-EC1A70A30312}" srcOrd="9" destOrd="0" presId="urn:microsoft.com/office/officeart/2005/8/layout/hList7"/>
    <dgm:cxn modelId="{8BF3AB9D-1DFE-4646-A571-DB49C77C0125}" type="presParOf" srcId="{47AE07B3-1387-4102-B30B-E5987BD8D438}" destId="{E3F7D723-C000-45E8-B4DC-8C10E3B696C5}" srcOrd="10" destOrd="0" presId="urn:microsoft.com/office/officeart/2005/8/layout/hList7"/>
    <dgm:cxn modelId="{87078017-DEDC-4BCC-AA38-A404F1D25480}" type="presParOf" srcId="{E3F7D723-C000-45E8-B4DC-8C10E3B696C5}" destId="{76E6FA0E-A059-4340-A920-2827B578ACC1}" srcOrd="0" destOrd="0" presId="urn:microsoft.com/office/officeart/2005/8/layout/hList7"/>
    <dgm:cxn modelId="{9444A294-AAB7-48EC-AC04-E1A7EA7B4C56}" type="presParOf" srcId="{E3F7D723-C000-45E8-B4DC-8C10E3B696C5}" destId="{75D81EBB-58FD-4086-BB19-6827727416C4}" srcOrd="1" destOrd="0" presId="urn:microsoft.com/office/officeart/2005/8/layout/hList7"/>
    <dgm:cxn modelId="{CD62FC9A-A21C-4693-A246-1767B296E959}" type="presParOf" srcId="{E3F7D723-C000-45E8-B4DC-8C10E3B696C5}" destId="{3E89039A-8935-4548-9F09-954C9719D796}" srcOrd="2" destOrd="0" presId="urn:microsoft.com/office/officeart/2005/8/layout/hList7"/>
    <dgm:cxn modelId="{1A082344-343D-4AD6-ACBF-752872F7D68D}" type="presParOf" srcId="{E3F7D723-C000-45E8-B4DC-8C10E3B696C5}" destId="{18418DB7-F471-4E54-9A54-1877935D717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F8AD09-FA02-410E-A978-2F59BB572BF7}" type="doc">
      <dgm:prSet loTypeId="urn:microsoft.com/office/officeart/2005/8/layout/vList5" loCatId="list" qsTypeId="urn:microsoft.com/office/officeart/2005/8/quickstyle/simple1" qsCatId="simple" csTypeId="urn:microsoft.com/office/officeart/2005/8/colors/accent2_2" csCatId="accent2"/>
      <dgm:spPr/>
      <dgm:t>
        <a:bodyPr/>
        <a:lstStyle/>
        <a:p>
          <a:endParaRPr lang="en-US"/>
        </a:p>
      </dgm:t>
    </dgm:pt>
    <dgm:pt modelId="{AF98508A-ED2D-469D-BAF6-BDF2FEBAC62D}">
      <dgm:prSet/>
      <dgm:spPr/>
      <dgm:t>
        <a:bodyPr/>
        <a:lstStyle/>
        <a:p>
          <a:r>
            <a:rPr lang="en-US"/>
            <a:t>A one time payment submitted to property management to lower the rental contract rate offered to a household </a:t>
          </a:r>
        </a:p>
      </dgm:t>
    </dgm:pt>
    <dgm:pt modelId="{76E5739D-4277-47AF-B8DF-3BDC204F5915}" type="parTrans" cxnId="{13F2E78F-90BF-4B9B-A580-C5876E720ECE}">
      <dgm:prSet/>
      <dgm:spPr/>
      <dgm:t>
        <a:bodyPr/>
        <a:lstStyle/>
        <a:p>
          <a:endParaRPr lang="en-US"/>
        </a:p>
      </dgm:t>
    </dgm:pt>
    <dgm:pt modelId="{43F1A6AE-C378-4D0F-92AE-D621AB95AAB5}" type="sibTrans" cxnId="{13F2E78F-90BF-4B9B-A580-C5876E720ECE}">
      <dgm:prSet/>
      <dgm:spPr/>
      <dgm:t>
        <a:bodyPr/>
        <a:lstStyle/>
        <a:p>
          <a:endParaRPr lang="en-US"/>
        </a:p>
      </dgm:t>
    </dgm:pt>
    <dgm:pt modelId="{C34FD697-7097-4FBA-87A9-274830AF61FE}">
      <dgm:prSet/>
      <dgm:spPr/>
      <dgm:t>
        <a:bodyPr/>
        <a:lstStyle/>
        <a:p>
          <a:r>
            <a:rPr lang="en-US"/>
            <a:t>Allows access to more diverse and expensive rental areas</a:t>
          </a:r>
        </a:p>
      </dgm:t>
    </dgm:pt>
    <dgm:pt modelId="{822C48F4-4CB8-4226-BCCE-631A69357536}" type="parTrans" cxnId="{EE88C3EA-7ABF-479F-848C-0E1DE0601C45}">
      <dgm:prSet/>
      <dgm:spPr/>
      <dgm:t>
        <a:bodyPr/>
        <a:lstStyle/>
        <a:p>
          <a:endParaRPr lang="en-US"/>
        </a:p>
      </dgm:t>
    </dgm:pt>
    <dgm:pt modelId="{A7669BFD-44D2-4E2A-B66C-C699F097F8C9}" type="sibTrans" cxnId="{EE88C3EA-7ABF-479F-848C-0E1DE0601C45}">
      <dgm:prSet/>
      <dgm:spPr/>
      <dgm:t>
        <a:bodyPr/>
        <a:lstStyle/>
        <a:p>
          <a:endParaRPr lang="en-US"/>
        </a:p>
      </dgm:t>
    </dgm:pt>
    <dgm:pt modelId="{C5D63787-1B72-40A2-B745-DB929C5312A3}">
      <dgm:prSet/>
      <dgm:spPr/>
      <dgm:t>
        <a:bodyPr/>
        <a:lstStyle/>
        <a:p>
          <a:r>
            <a:rPr lang="en-US"/>
            <a:t>Lowers contract rate up to $250 dollars per month</a:t>
          </a:r>
        </a:p>
      </dgm:t>
    </dgm:pt>
    <dgm:pt modelId="{21D5EDC7-EB82-4F4D-9489-4C4F367D0181}" type="parTrans" cxnId="{F4F48F2A-4C57-4E8D-8244-751361AC781E}">
      <dgm:prSet/>
      <dgm:spPr/>
      <dgm:t>
        <a:bodyPr/>
        <a:lstStyle/>
        <a:p>
          <a:endParaRPr lang="en-US"/>
        </a:p>
      </dgm:t>
    </dgm:pt>
    <dgm:pt modelId="{E8FA6604-CF78-4A35-A22D-4FB173AF2349}" type="sibTrans" cxnId="{F4F48F2A-4C57-4E8D-8244-751361AC781E}">
      <dgm:prSet/>
      <dgm:spPr/>
      <dgm:t>
        <a:bodyPr/>
        <a:lstStyle/>
        <a:p>
          <a:endParaRPr lang="en-US"/>
        </a:p>
      </dgm:t>
    </dgm:pt>
    <dgm:pt modelId="{0CA0BAC6-8C47-48DA-846B-489A13212C5E}">
      <dgm:prSet/>
      <dgm:spPr/>
      <dgm:t>
        <a:bodyPr/>
        <a:lstStyle/>
        <a:p>
          <a:r>
            <a:rPr lang="en-US"/>
            <a:t>Can be used to convince landlords to accept vouchers</a:t>
          </a:r>
        </a:p>
      </dgm:t>
    </dgm:pt>
    <dgm:pt modelId="{2674EED1-C712-41E5-8973-1CF5988DBDCF}" type="parTrans" cxnId="{5F6BD2A0-181B-44D8-A0E9-16CD6032CF52}">
      <dgm:prSet/>
      <dgm:spPr/>
      <dgm:t>
        <a:bodyPr/>
        <a:lstStyle/>
        <a:p>
          <a:endParaRPr lang="en-US"/>
        </a:p>
      </dgm:t>
    </dgm:pt>
    <dgm:pt modelId="{09741AE3-010C-445B-AF41-63933F6B86F4}" type="sibTrans" cxnId="{5F6BD2A0-181B-44D8-A0E9-16CD6032CF52}">
      <dgm:prSet/>
      <dgm:spPr/>
      <dgm:t>
        <a:bodyPr/>
        <a:lstStyle/>
        <a:p>
          <a:endParaRPr lang="en-US"/>
        </a:p>
      </dgm:t>
    </dgm:pt>
    <dgm:pt modelId="{BA28F3A2-4FF0-4760-8C15-CD2276498FF9}">
      <dgm:prSet/>
      <dgm:spPr/>
      <dgm:t>
        <a:bodyPr/>
        <a:lstStyle/>
        <a:p>
          <a:r>
            <a:rPr lang="en-US"/>
            <a:t>Not used to keep households under the cost burdened threshold of 30% of their income </a:t>
          </a:r>
        </a:p>
      </dgm:t>
    </dgm:pt>
    <dgm:pt modelId="{8C6EFA57-9B2B-4826-B669-188212AD9328}" type="parTrans" cxnId="{D24C0C83-E646-42A8-AA67-9C079D083DF6}">
      <dgm:prSet/>
      <dgm:spPr/>
      <dgm:t>
        <a:bodyPr/>
        <a:lstStyle/>
        <a:p>
          <a:endParaRPr lang="en-US"/>
        </a:p>
      </dgm:t>
    </dgm:pt>
    <dgm:pt modelId="{385ED6F7-8647-4CED-B659-67982936661D}" type="sibTrans" cxnId="{D24C0C83-E646-42A8-AA67-9C079D083DF6}">
      <dgm:prSet/>
      <dgm:spPr/>
      <dgm:t>
        <a:bodyPr/>
        <a:lstStyle/>
        <a:p>
          <a:endParaRPr lang="en-US"/>
        </a:p>
      </dgm:t>
    </dgm:pt>
    <dgm:pt modelId="{EB25AAE6-6198-44FF-97FA-6DA2DAB810BD}" type="pres">
      <dgm:prSet presAssocID="{27F8AD09-FA02-410E-A978-2F59BB572BF7}" presName="Name0" presStyleCnt="0">
        <dgm:presLayoutVars>
          <dgm:dir/>
          <dgm:animLvl val="lvl"/>
          <dgm:resizeHandles val="exact"/>
        </dgm:presLayoutVars>
      </dgm:prSet>
      <dgm:spPr/>
    </dgm:pt>
    <dgm:pt modelId="{30699512-9639-46DD-A739-86C7CD68C041}" type="pres">
      <dgm:prSet presAssocID="{AF98508A-ED2D-469D-BAF6-BDF2FEBAC62D}" presName="linNode" presStyleCnt="0"/>
      <dgm:spPr/>
    </dgm:pt>
    <dgm:pt modelId="{959748AC-10EA-4286-950E-0C6C49AFDA66}" type="pres">
      <dgm:prSet presAssocID="{AF98508A-ED2D-469D-BAF6-BDF2FEBAC62D}" presName="parentText" presStyleLbl="node1" presStyleIdx="0" presStyleCnt="1">
        <dgm:presLayoutVars>
          <dgm:chMax val="1"/>
          <dgm:bulletEnabled val="1"/>
        </dgm:presLayoutVars>
      </dgm:prSet>
      <dgm:spPr/>
    </dgm:pt>
    <dgm:pt modelId="{11236C26-A95A-4A35-8667-E03E550EFC13}" type="pres">
      <dgm:prSet presAssocID="{AF98508A-ED2D-469D-BAF6-BDF2FEBAC62D}" presName="descendantText" presStyleLbl="alignAccFollowNode1" presStyleIdx="0" presStyleCnt="1">
        <dgm:presLayoutVars>
          <dgm:bulletEnabled val="1"/>
        </dgm:presLayoutVars>
      </dgm:prSet>
      <dgm:spPr/>
    </dgm:pt>
  </dgm:ptLst>
  <dgm:cxnLst>
    <dgm:cxn modelId="{73969B17-E9F6-4A2F-82BA-3444746588DE}" type="presOf" srcId="{0CA0BAC6-8C47-48DA-846B-489A13212C5E}" destId="{11236C26-A95A-4A35-8667-E03E550EFC13}" srcOrd="0" destOrd="2" presId="urn:microsoft.com/office/officeart/2005/8/layout/vList5"/>
    <dgm:cxn modelId="{93AC0129-F450-40F9-A3A7-4B20DF3E0F8C}" type="presOf" srcId="{AF98508A-ED2D-469D-BAF6-BDF2FEBAC62D}" destId="{959748AC-10EA-4286-950E-0C6C49AFDA66}" srcOrd="0" destOrd="0" presId="urn:microsoft.com/office/officeart/2005/8/layout/vList5"/>
    <dgm:cxn modelId="{F4F48F2A-4C57-4E8D-8244-751361AC781E}" srcId="{AF98508A-ED2D-469D-BAF6-BDF2FEBAC62D}" destId="{C5D63787-1B72-40A2-B745-DB929C5312A3}" srcOrd="1" destOrd="0" parTransId="{21D5EDC7-EB82-4F4D-9489-4C4F367D0181}" sibTransId="{E8FA6604-CF78-4A35-A22D-4FB173AF2349}"/>
    <dgm:cxn modelId="{EBAC193C-8A88-437C-8909-B892CA988564}" type="presOf" srcId="{C5D63787-1B72-40A2-B745-DB929C5312A3}" destId="{11236C26-A95A-4A35-8667-E03E550EFC13}" srcOrd="0" destOrd="1" presId="urn:microsoft.com/office/officeart/2005/8/layout/vList5"/>
    <dgm:cxn modelId="{D24C0C83-E646-42A8-AA67-9C079D083DF6}" srcId="{AF98508A-ED2D-469D-BAF6-BDF2FEBAC62D}" destId="{BA28F3A2-4FF0-4760-8C15-CD2276498FF9}" srcOrd="3" destOrd="0" parTransId="{8C6EFA57-9B2B-4826-B669-188212AD9328}" sibTransId="{385ED6F7-8647-4CED-B659-67982936661D}"/>
    <dgm:cxn modelId="{6E489083-3893-4169-8494-87E49DD5CAC5}" type="presOf" srcId="{C34FD697-7097-4FBA-87A9-274830AF61FE}" destId="{11236C26-A95A-4A35-8667-E03E550EFC13}" srcOrd="0" destOrd="0" presId="urn:microsoft.com/office/officeart/2005/8/layout/vList5"/>
    <dgm:cxn modelId="{13F2E78F-90BF-4B9B-A580-C5876E720ECE}" srcId="{27F8AD09-FA02-410E-A978-2F59BB572BF7}" destId="{AF98508A-ED2D-469D-BAF6-BDF2FEBAC62D}" srcOrd="0" destOrd="0" parTransId="{76E5739D-4277-47AF-B8DF-3BDC204F5915}" sibTransId="{43F1A6AE-C378-4D0F-92AE-D621AB95AAB5}"/>
    <dgm:cxn modelId="{5F6BD2A0-181B-44D8-A0E9-16CD6032CF52}" srcId="{AF98508A-ED2D-469D-BAF6-BDF2FEBAC62D}" destId="{0CA0BAC6-8C47-48DA-846B-489A13212C5E}" srcOrd="2" destOrd="0" parTransId="{2674EED1-C712-41E5-8973-1CF5988DBDCF}" sibTransId="{09741AE3-010C-445B-AF41-63933F6B86F4}"/>
    <dgm:cxn modelId="{5566C5B8-B610-4E9C-8CAC-D205C9FE05F9}" type="presOf" srcId="{BA28F3A2-4FF0-4760-8C15-CD2276498FF9}" destId="{11236C26-A95A-4A35-8667-E03E550EFC13}" srcOrd="0" destOrd="3" presId="urn:microsoft.com/office/officeart/2005/8/layout/vList5"/>
    <dgm:cxn modelId="{96965BD1-72BD-43E3-8096-E2F4CF63B31E}" type="presOf" srcId="{27F8AD09-FA02-410E-A978-2F59BB572BF7}" destId="{EB25AAE6-6198-44FF-97FA-6DA2DAB810BD}" srcOrd="0" destOrd="0" presId="urn:microsoft.com/office/officeart/2005/8/layout/vList5"/>
    <dgm:cxn modelId="{EE88C3EA-7ABF-479F-848C-0E1DE0601C45}" srcId="{AF98508A-ED2D-469D-BAF6-BDF2FEBAC62D}" destId="{C34FD697-7097-4FBA-87A9-274830AF61FE}" srcOrd="0" destOrd="0" parTransId="{822C48F4-4CB8-4226-BCCE-631A69357536}" sibTransId="{A7669BFD-44D2-4E2A-B66C-C699F097F8C9}"/>
    <dgm:cxn modelId="{A353E134-492B-47C0-ACAD-D72D3424D275}" type="presParOf" srcId="{EB25AAE6-6198-44FF-97FA-6DA2DAB810BD}" destId="{30699512-9639-46DD-A739-86C7CD68C041}" srcOrd="0" destOrd="0" presId="urn:microsoft.com/office/officeart/2005/8/layout/vList5"/>
    <dgm:cxn modelId="{05DB29B1-D3D5-479F-8591-0F1E64E43FEA}" type="presParOf" srcId="{30699512-9639-46DD-A739-86C7CD68C041}" destId="{959748AC-10EA-4286-950E-0C6C49AFDA66}" srcOrd="0" destOrd="0" presId="urn:microsoft.com/office/officeart/2005/8/layout/vList5"/>
    <dgm:cxn modelId="{1813BEB8-1AB5-409D-ACA4-29EF25023CE4}" type="presParOf" srcId="{30699512-9639-46DD-A739-86C7CD68C041}" destId="{11236C26-A95A-4A35-8667-E03E550EFC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9674D7-5E2E-4A0D-955F-C893F1F4C86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DB69B2B-D36F-4A92-819E-E65E8A1986AE}">
      <dgm:prSet phldrT="[Text]"/>
      <dgm:spPr>
        <a:solidFill>
          <a:schemeClr val="bg2">
            <a:lumMod val="60000"/>
            <a:lumOff val="40000"/>
          </a:schemeClr>
        </a:solidFill>
      </dgm:spPr>
      <dgm:t>
        <a:bodyPr/>
        <a:lstStyle/>
        <a:p>
          <a:r>
            <a:rPr lang="en-US" dirty="0"/>
            <a:t>Housing Stability</a:t>
          </a:r>
        </a:p>
      </dgm:t>
    </dgm:pt>
    <dgm:pt modelId="{1883C4B9-51D4-4123-8D3D-318399CD10EC}" type="parTrans" cxnId="{FD9942E1-3081-43FF-90FC-7F042C4C6D1A}">
      <dgm:prSet/>
      <dgm:spPr/>
      <dgm:t>
        <a:bodyPr/>
        <a:lstStyle/>
        <a:p>
          <a:endParaRPr lang="en-US"/>
        </a:p>
      </dgm:t>
    </dgm:pt>
    <dgm:pt modelId="{5E4ED400-E6B3-4106-BB1E-A9F323051EE4}" type="sibTrans" cxnId="{FD9942E1-3081-43FF-90FC-7F042C4C6D1A}">
      <dgm:prSet/>
      <dgm:spPr/>
      <dgm:t>
        <a:bodyPr/>
        <a:lstStyle/>
        <a:p>
          <a:endParaRPr lang="en-US"/>
        </a:p>
      </dgm:t>
    </dgm:pt>
    <dgm:pt modelId="{39530A94-F0F9-4787-9971-A30A16B8018C}">
      <dgm:prSet phldrT="[Text]"/>
      <dgm:spPr/>
      <dgm:t>
        <a:bodyPr/>
        <a:lstStyle/>
        <a:p>
          <a:r>
            <a:rPr lang="en-US" dirty="0"/>
            <a:t>Provides consequences without immediate return to homelessness</a:t>
          </a:r>
        </a:p>
      </dgm:t>
    </dgm:pt>
    <dgm:pt modelId="{B6B55B00-7A15-4594-A75A-64C655F8F3A5}" type="parTrans" cxnId="{0844D5E9-F13A-4E47-B00D-C22729A4F58E}">
      <dgm:prSet/>
      <dgm:spPr/>
      <dgm:t>
        <a:bodyPr/>
        <a:lstStyle/>
        <a:p>
          <a:endParaRPr lang="en-US"/>
        </a:p>
      </dgm:t>
    </dgm:pt>
    <dgm:pt modelId="{1D30B892-1975-4EFD-A307-6D94BD3E9E2D}" type="sibTrans" cxnId="{0844D5E9-F13A-4E47-B00D-C22729A4F58E}">
      <dgm:prSet/>
      <dgm:spPr/>
      <dgm:t>
        <a:bodyPr/>
        <a:lstStyle/>
        <a:p>
          <a:endParaRPr lang="en-US"/>
        </a:p>
      </dgm:t>
    </dgm:pt>
    <dgm:pt modelId="{F4E0ED8A-E13A-4A73-A171-8FDBBD3B4A0B}">
      <dgm:prSet phldrT="[Text]"/>
      <dgm:spPr/>
      <dgm:t>
        <a:bodyPr/>
        <a:lstStyle/>
        <a:p>
          <a:r>
            <a:rPr lang="en-US" dirty="0"/>
            <a:t>Oftentimes increased access to resources</a:t>
          </a:r>
        </a:p>
      </dgm:t>
    </dgm:pt>
    <dgm:pt modelId="{C3DCB692-0755-4448-A85F-8C040A698463}" type="parTrans" cxnId="{A858DE24-7119-48F9-A4FC-83DDD09F1F0D}">
      <dgm:prSet/>
      <dgm:spPr/>
      <dgm:t>
        <a:bodyPr/>
        <a:lstStyle/>
        <a:p>
          <a:endParaRPr lang="en-US"/>
        </a:p>
      </dgm:t>
    </dgm:pt>
    <dgm:pt modelId="{1B382C38-D323-4CBE-A8C2-3AC6CBECDF4A}" type="sibTrans" cxnId="{A858DE24-7119-48F9-A4FC-83DDD09F1F0D}">
      <dgm:prSet/>
      <dgm:spPr/>
      <dgm:t>
        <a:bodyPr/>
        <a:lstStyle/>
        <a:p>
          <a:endParaRPr lang="en-US"/>
        </a:p>
      </dgm:t>
    </dgm:pt>
    <dgm:pt modelId="{FB5DF3DF-4E1D-4BAF-BB7B-6C4AB4D46980}">
      <dgm:prSet phldrT="[Text]"/>
      <dgm:spPr>
        <a:solidFill>
          <a:schemeClr val="bg2">
            <a:lumMod val="60000"/>
            <a:lumOff val="40000"/>
          </a:schemeClr>
        </a:solidFill>
      </dgm:spPr>
      <dgm:t>
        <a:bodyPr/>
        <a:lstStyle/>
        <a:p>
          <a:r>
            <a:rPr lang="en-US" dirty="0"/>
            <a:t>Avoid Evictions</a:t>
          </a:r>
        </a:p>
      </dgm:t>
    </dgm:pt>
    <dgm:pt modelId="{9D4D424B-ED4B-4331-B974-36E743F1C4B1}" type="parTrans" cxnId="{7F4F33E5-C529-4300-94FA-D57A1D217EF7}">
      <dgm:prSet/>
      <dgm:spPr/>
      <dgm:t>
        <a:bodyPr/>
        <a:lstStyle/>
        <a:p>
          <a:endParaRPr lang="en-US"/>
        </a:p>
      </dgm:t>
    </dgm:pt>
    <dgm:pt modelId="{1B5647F1-5376-4B3E-A2C4-C185AC0984F9}" type="sibTrans" cxnId="{7F4F33E5-C529-4300-94FA-D57A1D217EF7}">
      <dgm:prSet/>
      <dgm:spPr/>
      <dgm:t>
        <a:bodyPr/>
        <a:lstStyle/>
        <a:p>
          <a:endParaRPr lang="en-US"/>
        </a:p>
      </dgm:t>
    </dgm:pt>
    <dgm:pt modelId="{751C7468-EA02-4313-922D-140EDFA666E2}">
      <dgm:prSet phldrT="[Text]"/>
      <dgm:spPr/>
      <dgm:t>
        <a:bodyPr/>
        <a:lstStyle/>
        <a:p>
          <a:r>
            <a:rPr lang="en-US" dirty="0"/>
            <a:t>Allows flexibility with programs to re-house someone who has outstayed their welcome</a:t>
          </a:r>
        </a:p>
      </dgm:t>
    </dgm:pt>
    <dgm:pt modelId="{15E0013D-B425-4409-9CA3-7CBC9EEBB305}" type="parTrans" cxnId="{10009CA2-D47A-432C-B101-6712FF1BB7B8}">
      <dgm:prSet/>
      <dgm:spPr/>
      <dgm:t>
        <a:bodyPr/>
        <a:lstStyle/>
        <a:p>
          <a:endParaRPr lang="en-US"/>
        </a:p>
      </dgm:t>
    </dgm:pt>
    <dgm:pt modelId="{2A13419C-7FC0-4772-B607-A07075E00071}" type="sibTrans" cxnId="{10009CA2-D47A-432C-B101-6712FF1BB7B8}">
      <dgm:prSet/>
      <dgm:spPr/>
      <dgm:t>
        <a:bodyPr/>
        <a:lstStyle/>
        <a:p>
          <a:endParaRPr lang="en-US"/>
        </a:p>
      </dgm:t>
    </dgm:pt>
    <dgm:pt modelId="{776E08E6-497A-4819-AD15-11124EE9845F}">
      <dgm:prSet phldrT="[Text]"/>
      <dgm:spPr/>
      <dgm:t>
        <a:bodyPr/>
        <a:lstStyle/>
        <a:p>
          <a:r>
            <a:rPr lang="en-US" dirty="0"/>
            <a:t>Risk mitigation allows someone to avoid incurring debt </a:t>
          </a:r>
        </a:p>
      </dgm:t>
    </dgm:pt>
    <dgm:pt modelId="{02A53BC8-B853-42E3-87AD-88AC0BD66160}" type="parTrans" cxnId="{97CA18E6-62B1-454F-AB1C-046FFF145629}">
      <dgm:prSet/>
      <dgm:spPr/>
      <dgm:t>
        <a:bodyPr/>
        <a:lstStyle/>
        <a:p>
          <a:endParaRPr lang="en-US"/>
        </a:p>
      </dgm:t>
    </dgm:pt>
    <dgm:pt modelId="{78CCC466-1BBB-4C82-90F8-EF752C5E49B4}" type="sibTrans" cxnId="{97CA18E6-62B1-454F-AB1C-046FFF145629}">
      <dgm:prSet/>
      <dgm:spPr/>
      <dgm:t>
        <a:bodyPr/>
        <a:lstStyle/>
        <a:p>
          <a:endParaRPr lang="en-US"/>
        </a:p>
      </dgm:t>
    </dgm:pt>
    <dgm:pt modelId="{7C1F96FA-3432-4CAF-BABB-D4FA51EEE946}">
      <dgm:prSet phldrT="[Text]"/>
      <dgm:spPr>
        <a:solidFill>
          <a:schemeClr val="bg2">
            <a:lumMod val="60000"/>
            <a:lumOff val="40000"/>
          </a:schemeClr>
        </a:solidFill>
      </dgm:spPr>
      <dgm:t>
        <a:bodyPr/>
        <a:lstStyle/>
        <a:p>
          <a:r>
            <a:rPr lang="en-US" dirty="0"/>
            <a:t>Helps with Engagement</a:t>
          </a:r>
        </a:p>
      </dgm:t>
    </dgm:pt>
    <dgm:pt modelId="{9EEAF135-3784-48FD-933B-48E241144DF2}" type="parTrans" cxnId="{7E2EB006-533C-4E61-9440-6EDBF3EFC865}">
      <dgm:prSet/>
      <dgm:spPr/>
      <dgm:t>
        <a:bodyPr/>
        <a:lstStyle/>
        <a:p>
          <a:endParaRPr lang="en-US"/>
        </a:p>
      </dgm:t>
    </dgm:pt>
    <dgm:pt modelId="{1D8A185D-2EC8-4EFC-9BFB-54DD5EEF84C7}" type="sibTrans" cxnId="{7E2EB006-533C-4E61-9440-6EDBF3EFC865}">
      <dgm:prSet/>
      <dgm:spPr/>
      <dgm:t>
        <a:bodyPr/>
        <a:lstStyle/>
        <a:p>
          <a:endParaRPr lang="en-US"/>
        </a:p>
      </dgm:t>
    </dgm:pt>
    <dgm:pt modelId="{71CE6FCF-5E37-4E6C-8FFE-9B73B97CFA70}">
      <dgm:prSet phldrT="[Text]"/>
      <dgm:spPr/>
      <dgm:t>
        <a:bodyPr/>
        <a:lstStyle/>
        <a:p>
          <a:r>
            <a:rPr lang="en-US" dirty="0"/>
            <a:t>Sometimes able to utilize landlord notices/maintenance to re-engage a client</a:t>
          </a:r>
        </a:p>
      </dgm:t>
    </dgm:pt>
    <dgm:pt modelId="{A144A531-A358-44BA-88E3-6460C70EF38E}" type="parTrans" cxnId="{4FA1AC0E-088A-4618-8538-5AA99A3BFE9E}">
      <dgm:prSet/>
      <dgm:spPr/>
      <dgm:t>
        <a:bodyPr/>
        <a:lstStyle/>
        <a:p>
          <a:endParaRPr lang="en-US"/>
        </a:p>
      </dgm:t>
    </dgm:pt>
    <dgm:pt modelId="{01B1BCEF-B76D-4119-9651-7ECA8A88AADF}" type="sibTrans" cxnId="{4FA1AC0E-088A-4618-8538-5AA99A3BFE9E}">
      <dgm:prSet/>
      <dgm:spPr/>
      <dgm:t>
        <a:bodyPr/>
        <a:lstStyle/>
        <a:p>
          <a:endParaRPr lang="en-US"/>
        </a:p>
      </dgm:t>
    </dgm:pt>
    <dgm:pt modelId="{3EECE2AB-4B82-4AD7-AC00-7FD9E483DDFD}">
      <dgm:prSet phldrT="[Text]"/>
      <dgm:spPr/>
      <dgm:t>
        <a:bodyPr/>
        <a:lstStyle/>
        <a:p>
          <a:r>
            <a:rPr lang="en-US" dirty="0"/>
            <a:t>Landlords want to see our clients succeed</a:t>
          </a:r>
        </a:p>
      </dgm:t>
    </dgm:pt>
    <dgm:pt modelId="{10D4BF9B-B22C-4C65-9C9C-0E5E38173BB2}" type="parTrans" cxnId="{98EFAAE2-8563-4441-AEAF-FDD884B865B4}">
      <dgm:prSet/>
      <dgm:spPr/>
      <dgm:t>
        <a:bodyPr/>
        <a:lstStyle/>
        <a:p>
          <a:endParaRPr lang="en-US"/>
        </a:p>
      </dgm:t>
    </dgm:pt>
    <dgm:pt modelId="{6F4FA0B0-CA04-4114-9D8E-186F73F6EE36}" type="sibTrans" cxnId="{98EFAAE2-8563-4441-AEAF-FDD884B865B4}">
      <dgm:prSet/>
      <dgm:spPr/>
      <dgm:t>
        <a:bodyPr/>
        <a:lstStyle/>
        <a:p>
          <a:endParaRPr lang="en-US"/>
        </a:p>
      </dgm:t>
    </dgm:pt>
    <dgm:pt modelId="{B807C1C4-1508-411C-A072-42FB1F73B016}" type="pres">
      <dgm:prSet presAssocID="{559674D7-5E2E-4A0D-955F-C893F1F4C860}" presName="linearFlow" presStyleCnt="0">
        <dgm:presLayoutVars>
          <dgm:dir/>
          <dgm:animLvl val="lvl"/>
          <dgm:resizeHandles val="exact"/>
        </dgm:presLayoutVars>
      </dgm:prSet>
      <dgm:spPr/>
    </dgm:pt>
    <dgm:pt modelId="{166CEAA4-C0F7-44FC-8C44-9694975BEECD}" type="pres">
      <dgm:prSet presAssocID="{1DB69B2B-D36F-4A92-819E-E65E8A1986AE}" presName="composite" presStyleCnt="0"/>
      <dgm:spPr/>
    </dgm:pt>
    <dgm:pt modelId="{125E3F00-A47B-4088-83EF-1ABB91305EDA}" type="pres">
      <dgm:prSet presAssocID="{1DB69B2B-D36F-4A92-819E-E65E8A1986AE}" presName="parentText" presStyleLbl="alignNode1" presStyleIdx="0" presStyleCnt="3">
        <dgm:presLayoutVars>
          <dgm:chMax val="1"/>
          <dgm:bulletEnabled val="1"/>
        </dgm:presLayoutVars>
      </dgm:prSet>
      <dgm:spPr/>
    </dgm:pt>
    <dgm:pt modelId="{9FA60043-61E3-413A-9439-9D61937EBAA5}" type="pres">
      <dgm:prSet presAssocID="{1DB69B2B-D36F-4A92-819E-E65E8A1986AE}" presName="descendantText" presStyleLbl="alignAcc1" presStyleIdx="0" presStyleCnt="3">
        <dgm:presLayoutVars>
          <dgm:bulletEnabled val="1"/>
        </dgm:presLayoutVars>
      </dgm:prSet>
      <dgm:spPr/>
    </dgm:pt>
    <dgm:pt modelId="{912E9B5D-4CE2-442B-81F7-01B8AFF3A2C1}" type="pres">
      <dgm:prSet presAssocID="{5E4ED400-E6B3-4106-BB1E-A9F323051EE4}" presName="sp" presStyleCnt="0"/>
      <dgm:spPr/>
    </dgm:pt>
    <dgm:pt modelId="{A93E3076-7816-436B-933B-3DBB0E7E0F6D}" type="pres">
      <dgm:prSet presAssocID="{FB5DF3DF-4E1D-4BAF-BB7B-6C4AB4D46980}" presName="composite" presStyleCnt="0"/>
      <dgm:spPr/>
    </dgm:pt>
    <dgm:pt modelId="{5A4D8837-AE5D-49DF-8964-9249D86D1E08}" type="pres">
      <dgm:prSet presAssocID="{FB5DF3DF-4E1D-4BAF-BB7B-6C4AB4D46980}" presName="parentText" presStyleLbl="alignNode1" presStyleIdx="1" presStyleCnt="3">
        <dgm:presLayoutVars>
          <dgm:chMax val="1"/>
          <dgm:bulletEnabled val="1"/>
        </dgm:presLayoutVars>
      </dgm:prSet>
      <dgm:spPr/>
    </dgm:pt>
    <dgm:pt modelId="{25725567-F44F-488C-9D31-AD5490F3FDAE}" type="pres">
      <dgm:prSet presAssocID="{FB5DF3DF-4E1D-4BAF-BB7B-6C4AB4D46980}" presName="descendantText" presStyleLbl="alignAcc1" presStyleIdx="1" presStyleCnt="3">
        <dgm:presLayoutVars>
          <dgm:bulletEnabled val="1"/>
        </dgm:presLayoutVars>
      </dgm:prSet>
      <dgm:spPr/>
    </dgm:pt>
    <dgm:pt modelId="{473AC744-0E0A-4652-B05F-9801206E28DB}" type="pres">
      <dgm:prSet presAssocID="{1B5647F1-5376-4B3E-A2C4-C185AC0984F9}" presName="sp" presStyleCnt="0"/>
      <dgm:spPr/>
    </dgm:pt>
    <dgm:pt modelId="{709E14F8-E0C9-4F16-AB7F-82CBB127D6F9}" type="pres">
      <dgm:prSet presAssocID="{7C1F96FA-3432-4CAF-BABB-D4FA51EEE946}" presName="composite" presStyleCnt="0"/>
      <dgm:spPr/>
    </dgm:pt>
    <dgm:pt modelId="{A59B0194-BB44-4788-84C2-FA62F1C9FFC6}" type="pres">
      <dgm:prSet presAssocID="{7C1F96FA-3432-4CAF-BABB-D4FA51EEE946}" presName="parentText" presStyleLbl="alignNode1" presStyleIdx="2" presStyleCnt="3">
        <dgm:presLayoutVars>
          <dgm:chMax val="1"/>
          <dgm:bulletEnabled val="1"/>
        </dgm:presLayoutVars>
      </dgm:prSet>
      <dgm:spPr/>
    </dgm:pt>
    <dgm:pt modelId="{B7EF2F21-940E-4374-92C1-C44DAD4AFF01}" type="pres">
      <dgm:prSet presAssocID="{7C1F96FA-3432-4CAF-BABB-D4FA51EEE946}" presName="descendantText" presStyleLbl="alignAcc1" presStyleIdx="2" presStyleCnt="3">
        <dgm:presLayoutVars>
          <dgm:bulletEnabled val="1"/>
        </dgm:presLayoutVars>
      </dgm:prSet>
      <dgm:spPr/>
    </dgm:pt>
  </dgm:ptLst>
  <dgm:cxnLst>
    <dgm:cxn modelId="{7E2EB006-533C-4E61-9440-6EDBF3EFC865}" srcId="{559674D7-5E2E-4A0D-955F-C893F1F4C860}" destId="{7C1F96FA-3432-4CAF-BABB-D4FA51EEE946}" srcOrd="2" destOrd="0" parTransId="{9EEAF135-3784-48FD-933B-48E241144DF2}" sibTransId="{1D8A185D-2EC8-4EFC-9BFB-54DD5EEF84C7}"/>
    <dgm:cxn modelId="{4FA1AC0E-088A-4618-8538-5AA99A3BFE9E}" srcId="{7C1F96FA-3432-4CAF-BABB-D4FA51EEE946}" destId="{71CE6FCF-5E37-4E6C-8FFE-9B73B97CFA70}" srcOrd="0" destOrd="0" parTransId="{A144A531-A358-44BA-88E3-6460C70EF38E}" sibTransId="{01B1BCEF-B76D-4119-9651-7ECA8A88AADF}"/>
    <dgm:cxn modelId="{A858DE24-7119-48F9-A4FC-83DDD09F1F0D}" srcId="{1DB69B2B-D36F-4A92-819E-E65E8A1986AE}" destId="{F4E0ED8A-E13A-4A73-A171-8FDBBD3B4A0B}" srcOrd="1" destOrd="0" parTransId="{C3DCB692-0755-4448-A85F-8C040A698463}" sibTransId="{1B382C38-D323-4CBE-A8C2-3AC6CBECDF4A}"/>
    <dgm:cxn modelId="{D0D81F3E-63FE-456B-B3EC-B9155584C61B}" type="presOf" srcId="{751C7468-EA02-4313-922D-140EDFA666E2}" destId="{25725567-F44F-488C-9D31-AD5490F3FDAE}" srcOrd="0" destOrd="0" presId="urn:microsoft.com/office/officeart/2005/8/layout/chevron2"/>
    <dgm:cxn modelId="{5874A73E-926C-4736-BEF4-4B790403F163}" type="presOf" srcId="{776E08E6-497A-4819-AD15-11124EE9845F}" destId="{25725567-F44F-488C-9D31-AD5490F3FDAE}" srcOrd="0" destOrd="1" presId="urn:microsoft.com/office/officeart/2005/8/layout/chevron2"/>
    <dgm:cxn modelId="{5057945D-6399-460F-9BD0-C5D0A04D54AF}" type="presOf" srcId="{F4E0ED8A-E13A-4A73-A171-8FDBBD3B4A0B}" destId="{9FA60043-61E3-413A-9439-9D61937EBAA5}" srcOrd="0" destOrd="1" presId="urn:microsoft.com/office/officeart/2005/8/layout/chevron2"/>
    <dgm:cxn modelId="{3A44326E-4D1F-4112-8DC9-1F40DB26B765}" type="presOf" srcId="{FB5DF3DF-4E1D-4BAF-BB7B-6C4AB4D46980}" destId="{5A4D8837-AE5D-49DF-8964-9249D86D1E08}" srcOrd="0" destOrd="0" presId="urn:microsoft.com/office/officeart/2005/8/layout/chevron2"/>
    <dgm:cxn modelId="{1E301A52-8ADB-4337-9214-570EF6ABAC5B}" type="presOf" srcId="{559674D7-5E2E-4A0D-955F-C893F1F4C860}" destId="{B807C1C4-1508-411C-A072-42FB1F73B016}" srcOrd="0" destOrd="0" presId="urn:microsoft.com/office/officeart/2005/8/layout/chevron2"/>
    <dgm:cxn modelId="{46657755-0B5F-4857-A1F0-D4643F85696F}" type="presOf" srcId="{7C1F96FA-3432-4CAF-BABB-D4FA51EEE946}" destId="{A59B0194-BB44-4788-84C2-FA62F1C9FFC6}" srcOrd="0" destOrd="0" presId="urn:microsoft.com/office/officeart/2005/8/layout/chevron2"/>
    <dgm:cxn modelId="{44C6FB87-39BE-4DC9-886F-2D6C2F176D89}" type="presOf" srcId="{1DB69B2B-D36F-4A92-819E-E65E8A1986AE}" destId="{125E3F00-A47B-4088-83EF-1ABB91305EDA}" srcOrd="0" destOrd="0" presId="urn:microsoft.com/office/officeart/2005/8/layout/chevron2"/>
    <dgm:cxn modelId="{104AB697-41D3-4597-B215-71A2B9535FAE}" type="presOf" srcId="{3EECE2AB-4B82-4AD7-AC00-7FD9E483DDFD}" destId="{B7EF2F21-940E-4374-92C1-C44DAD4AFF01}" srcOrd="0" destOrd="1" presId="urn:microsoft.com/office/officeart/2005/8/layout/chevron2"/>
    <dgm:cxn modelId="{10009CA2-D47A-432C-B101-6712FF1BB7B8}" srcId="{FB5DF3DF-4E1D-4BAF-BB7B-6C4AB4D46980}" destId="{751C7468-EA02-4313-922D-140EDFA666E2}" srcOrd="0" destOrd="0" parTransId="{15E0013D-B425-4409-9CA3-7CBC9EEBB305}" sibTransId="{2A13419C-7FC0-4772-B607-A07075E00071}"/>
    <dgm:cxn modelId="{FD9942E1-3081-43FF-90FC-7F042C4C6D1A}" srcId="{559674D7-5E2E-4A0D-955F-C893F1F4C860}" destId="{1DB69B2B-D36F-4A92-819E-E65E8A1986AE}" srcOrd="0" destOrd="0" parTransId="{1883C4B9-51D4-4123-8D3D-318399CD10EC}" sibTransId="{5E4ED400-E6B3-4106-BB1E-A9F323051EE4}"/>
    <dgm:cxn modelId="{98EFAAE2-8563-4441-AEAF-FDD884B865B4}" srcId="{7C1F96FA-3432-4CAF-BABB-D4FA51EEE946}" destId="{3EECE2AB-4B82-4AD7-AC00-7FD9E483DDFD}" srcOrd="1" destOrd="0" parTransId="{10D4BF9B-B22C-4C65-9C9C-0E5E38173BB2}" sibTransId="{6F4FA0B0-CA04-4114-9D8E-186F73F6EE36}"/>
    <dgm:cxn modelId="{7F4F33E5-C529-4300-94FA-D57A1D217EF7}" srcId="{559674D7-5E2E-4A0D-955F-C893F1F4C860}" destId="{FB5DF3DF-4E1D-4BAF-BB7B-6C4AB4D46980}" srcOrd="1" destOrd="0" parTransId="{9D4D424B-ED4B-4331-B974-36E743F1C4B1}" sibTransId="{1B5647F1-5376-4B3E-A2C4-C185AC0984F9}"/>
    <dgm:cxn modelId="{97CA18E6-62B1-454F-AB1C-046FFF145629}" srcId="{FB5DF3DF-4E1D-4BAF-BB7B-6C4AB4D46980}" destId="{776E08E6-497A-4819-AD15-11124EE9845F}" srcOrd="1" destOrd="0" parTransId="{02A53BC8-B853-42E3-87AD-88AC0BD66160}" sibTransId="{78CCC466-1BBB-4C82-90F8-EF752C5E49B4}"/>
    <dgm:cxn modelId="{0844D5E9-F13A-4E47-B00D-C22729A4F58E}" srcId="{1DB69B2B-D36F-4A92-819E-E65E8A1986AE}" destId="{39530A94-F0F9-4787-9971-A30A16B8018C}" srcOrd="0" destOrd="0" parTransId="{B6B55B00-7A15-4594-A75A-64C655F8F3A5}" sibTransId="{1D30B892-1975-4EFD-A307-6D94BD3E9E2D}"/>
    <dgm:cxn modelId="{346B03F0-4CC4-4DC8-8DD6-BF12E48AE730}" type="presOf" srcId="{71CE6FCF-5E37-4E6C-8FFE-9B73B97CFA70}" destId="{B7EF2F21-940E-4374-92C1-C44DAD4AFF01}" srcOrd="0" destOrd="0" presId="urn:microsoft.com/office/officeart/2005/8/layout/chevron2"/>
    <dgm:cxn modelId="{40386BFF-B074-4F27-A18E-AB8702C3B3B2}" type="presOf" srcId="{39530A94-F0F9-4787-9971-A30A16B8018C}" destId="{9FA60043-61E3-413A-9439-9D61937EBAA5}" srcOrd="0" destOrd="0" presId="urn:microsoft.com/office/officeart/2005/8/layout/chevron2"/>
    <dgm:cxn modelId="{3AE22490-5368-49D2-81CE-9154B57C62D6}" type="presParOf" srcId="{B807C1C4-1508-411C-A072-42FB1F73B016}" destId="{166CEAA4-C0F7-44FC-8C44-9694975BEECD}" srcOrd="0" destOrd="0" presId="urn:microsoft.com/office/officeart/2005/8/layout/chevron2"/>
    <dgm:cxn modelId="{59ECDA72-F4BB-4A8C-813B-DA2D4E8569E9}" type="presParOf" srcId="{166CEAA4-C0F7-44FC-8C44-9694975BEECD}" destId="{125E3F00-A47B-4088-83EF-1ABB91305EDA}" srcOrd="0" destOrd="0" presId="urn:microsoft.com/office/officeart/2005/8/layout/chevron2"/>
    <dgm:cxn modelId="{24F3F641-AAB4-4B54-AD6E-B225E56CD988}" type="presParOf" srcId="{166CEAA4-C0F7-44FC-8C44-9694975BEECD}" destId="{9FA60043-61E3-413A-9439-9D61937EBAA5}" srcOrd="1" destOrd="0" presId="urn:microsoft.com/office/officeart/2005/8/layout/chevron2"/>
    <dgm:cxn modelId="{B12379AC-9371-4380-B0E3-0D3D3A06C331}" type="presParOf" srcId="{B807C1C4-1508-411C-A072-42FB1F73B016}" destId="{912E9B5D-4CE2-442B-81F7-01B8AFF3A2C1}" srcOrd="1" destOrd="0" presId="urn:microsoft.com/office/officeart/2005/8/layout/chevron2"/>
    <dgm:cxn modelId="{CA966A02-31CB-4B95-9F33-09BD82A0F66D}" type="presParOf" srcId="{B807C1C4-1508-411C-A072-42FB1F73B016}" destId="{A93E3076-7816-436B-933B-3DBB0E7E0F6D}" srcOrd="2" destOrd="0" presId="urn:microsoft.com/office/officeart/2005/8/layout/chevron2"/>
    <dgm:cxn modelId="{B899F958-02AC-44F4-961B-660315004312}" type="presParOf" srcId="{A93E3076-7816-436B-933B-3DBB0E7E0F6D}" destId="{5A4D8837-AE5D-49DF-8964-9249D86D1E08}" srcOrd="0" destOrd="0" presId="urn:microsoft.com/office/officeart/2005/8/layout/chevron2"/>
    <dgm:cxn modelId="{6EA03774-3BA4-4475-AB1B-118ED34732BA}" type="presParOf" srcId="{A93E3076-7816-436B-933B-3DBB0E7E0F6D}" destId="{25725567-F44F-488C-9D31-AD5490F3FDAE}" srcOrd="1" destOrd="0" presId="urn:microsoft.com/office/officeart/2005/8/layout/chevron2"/>
    <dgm:cxn modelId="{57B859AB-7503-49A5-8AB9-1AADD742BB26}" type="presParOf" srcId="{B807C1C4-1508-411C-A072-42FB1F73B016}" destId="{473AC744-0E0A-4652-B05F-9801206E28DB}" srcOrd="3" destOrd="0" presId="urn:microsoft.com/office/officeart/2005/8/layout/chevron2"/>
    <dgm:cxn modelId="{EA29262A-C097-45A5-AEDF-2BCE6BDCE278}" type="presParOf" srcId="{B807C1C4-1508-411C-A072-42FB1F73B016}" destId="{709E14F8-E0C9-4F16-AB7F-82CBB127D6F9}" srcOrd="4" destOrd="0" presId="urn:microsoft.com/office/officeart/2005/8/layout/chevron2"/>
    <dgm:cxn modelId="{C1A7FF8F-4AE7-4A7E-8DAA-9283ED2ABC29}" type="presParOf" srcId="{709E14F8-E0C9-4F16-AB7F-82CBB127D6F9}" destId="{A59B0194-BB44-4788-84C2-FA62F1C9FFC6}" srcOrd="0" destOrd="0" presId="urn:microsoft.com/office/officeart/2005/8/layout/chevron2"/>
    <dgm:cxn modelId="{6E4157A0-3D50-4F26-B29E-EBE0CB881B23}" type="presParOf" srcId="{709E14F8-E0C9-4F16-AB7F-82CBB127D6F9}" destId="{B7EF2F21-940E-4374-92C1-C44DAD4AFF0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B04A66-41CD-4CA8-9AB3-F9BD2DADA2A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ED389B7C-002F-4E54-A438-EB67AA638A7F}">
      <dgm:prSet phldrT="[Text]"/>
      <dgm:spPr>
        <a:solidFill>
          <a:schemeClr val="bg2">
            <a:lumMod val="20000"/>
            <a:lumOff val="80000"/>
            <a:alpha val="90000"/>
          </a:schemeClr>
        </a:solidFill>
      </dgm:spPr>
      <dgm:t>
        <a:bodyPr/>
        <a:lstStyle/>
        <a:p>
          <a:r>
            <a:rPr lang="en-US" dirty="0"/>
            <a:t>Case Managers</a:t>
          </a:r>
        </a:p>
      </dgm:t>
    </dgm:pt>
    <dgm:pt modelId="{CC9025F7-9A1C-4F71-878B-0E0192771C4D}" type="parTrans" cxnId="{29FC97AB-E5D1-4CC7-992C-57B8D50BA5FA}">
      <dgm:prSet/>
      <dgm:spPr/>
      <dgm:t>
        <a:bodyPr/>
        <a:lstStyle/>
        <a:p>
          <a:endParaRPr lang="en-US"/>
        </a:p>
      </dgm:t>
    </dgm:pt>
    <dgm:pt modelId="{B34E024D-2BE7-4F14-A1B1-85AE1B1669D1}" type="sibTrans" cxnId="{29FC97AB-E5D1-4CC7-992C-57B8D50BA5FA}">
      <dgm:prSet/>
      <dgm:spPr/>
      <dgm:t>
        <a:bodyPr/>
        <a:lstStyle/>
        <a:p>
          <a:endParaRPr lang="en-US"/>
        </a:p>
      </dgm:t>
    </dgm:pt>
    <dgm:pt modelId="{AA56D295-CFB0-4EA6-A979-13BE3B566AE3}">
      <dgm:prSet phldrT="[Text]"/>
      <dgm:spPr>
        <a:solidFill>
          <a:schemeClr val="bg2">
            <a:lumMod val="60000"/>
            <a:lumOff val="40000"/>
          </a:schemeClr>
        </a:solidFill>
      </dgm:spPr>
      <dgm:t>
        <a:bodyPr/>
        <a:lstStyle/>
        <a:p>
          <a:r>
            <a:rPr lang="en-US" dirty="0"/>
            <a:t>Assist in identifying housing units</a:t>
          </a:r>
        </a:p>
      </dgm:t>
    </dgm:pt>
    <dgm:pt modelId="{EE1ADDC7-E856-4BA2-B281-0BF33D55DD85}" type="parTrans" cxnId="{45215557-717D-4F07-B414-0B35E6755C41}">
      <dgm:prSet/>
      <dgm:spPr/>
      <dgm:t>
        <a:bodyPr/>
        <a:lstStyle/>
        <a:p>
          <a:endParaRPr lang="en-US"/>
        </a:p>
      </dgm:t>
    </dgm:pt>
    <dgm:pt modelId="{D4C14D4E-5DD3-4588-AD79-EFB6CA34EBDE}" type="sibTrans" cxnId="{45215557-717D-4F07-B414-0B35E6755C41}">
      <dgm:prSet/>
      <dgm:spPr/>
      <dgm:t>
        <a:bodyPr/>
        <a:lstStyle/>
        <a:p>
          <a:endParaRPr lang="en-US"/>
        </a:p>
      </dgm:t>
    </dgm:pt>
    <dgm:pt modelId="{6B31E23E-0E33-49C0-99D6-ABD18F2A3F74}">
      <dgm:prSet phldrT="[Text]"/>
      <dgm:spPr>
        <a:solidFill>
          <a:schemeClr val="bg2">
            <a:lumMod val="60000"/>
            <a:lumOff val="40000"/>
          </a:schemeClr>
        </a:solidFill>
      </dgm:spPr>
      <dgm:t>
        <a:bodyPr/>
        <a:lstStyle/>
        <a:p>
          <a:r>
            <a:rPr lang="en-US" dirty="0"/>
            <a:t>Advocate with and on behalf of clients</a:t>
          </a:r>
        </a:p>
      </dgm:t>
    </dgm:pt>
    <dgm:pt modelId="{C7DD785E-D11B-40B8-BB46-DC94C572E5EA}" type="parTrans" cxnId="{3CE4DF7A-E11B-4AB9-A1F3-AED163779B48}">
      <dgm:prSet/>
      <dgm:spPr/>
      <dgm:t>
        <a:bodyPr/>
        <a:lstStyle/>
        <a:p>
          <a:endParaRPr lang="en-US"/>
        </a:p>
      </dgm:t>
    </dgm:pt>
    <dgm:pt modelId="{05056A9F-455E-4E60-B1B1-57A76CA000CD}" type="sibTrans" cxnId="{3CE4DF7A-E11B-4AB9-A1F3-AED163779B48}">
      <dgm:prSet/>
      <dgm:spPr/>
      <dgm:t>
        <a:bodyPr/>
        <a:lstStyle/>
        <a:p>
          <a:endParaRPr lang="en-US"/>
        </a:p>
      </dgm:t>
    </dgm:pt>
    <dgm:pt modelId="{D1F36109-3E03-4464-A898-F53289AEADC8}">
      <dgm:prSet phldrT="[Text]"/>
      <dgm:spPr>
        <a:solidFill>
          <a:schemeClr val="bg2">
            <a:lumMod val="20000"/>
            <a:lumOff val="80000"/>
            <a:alpha val="90000"/>
          </a:schemeClr>
        </a:solidFill>
      </dgm:spPr>
      <dgm:t>
        <a:bodyPr/>
        <a:lstStyle/>
        <a:p>
          <a:r>
            <a:rPr lang="en-US" dirty="0"/>
            <a:t>Realtors</a:t>
          </a:r>
        </a:p>
      </dgm:t>
    </dgm:pt>
    <dgm:pt modelId="{DBAFEF6B-DE30-44EB-A096-E969B6FD0BBD}" type="parTrans" cxnId="{270973F6-7D10-4778-8C69-8B3ED45976F6}">
      <dgm:prSet/>
      <dgm:spPr/>
      <dgm:t>
        <a:bodyPr/>
        <a:lstStyle/>
        <a:p>
          <a:endParaRPr lang="en-US"/>
        </a:p>
      </dgm:t>
    </dgm:pt>
    <dgm:pt modelId="{C7909E5F-8B53-4F52-9C65-53FB83465A56}" type="sibTrans" cxnId="{270973F6-7D10-4778-8C69-8B3ED45976F6}">
      <dgm:prSet/>
      <dgm:spPr/>
      <dgm:t>
        <a:bodyPr/>
        <a:lstStyle/>
        <a:p>
          <a:endParaRPr lang="en-US"/>
        </a:p>
      </dgm:t>
    </dgm:pt>
    <dgm:pt modelId="{65870A37-0EEC-432A-8E03-71D149A7C087}">
      <dgm:prSet phldrT="[Text]"/>
      <dgm:spPr>
        <a:solidFill>
          <a:schemeClr val="bg2">
            <a:lumMod val="60000"/>
            <a:lumOff val="40000"/>
          </a:schemeClr>
        </a:solidFill>
      </dgm:spPr>
      <dgm:t>
        <a:bodyPr/>
        <a:lstStyle/>
        <a:p>
          <a:r>
            <a:rPr lang="en-US" dirty="0"/>
            <a:t>Have access to most local housing units</a:t>
          </a:r>
        </a:p>
      </dgm:t>
    </dgm:pt>
    <dgm:pt modelId="{67427D53-AFDC-4BB9-BE4B-BEDF423F9A90}" type="parTrans" cxnId="{660C9EA9-A0A5-4FAC-ACCA-D1695CA2A094}">
      <dgm:prSet/>
      <dgm:spPr/>
      <dgm:t>
        <a:bodyPr/>
        <a:lstStyle/>
        <a:p>
          <a:endParaRPr lang="en-US"/>
        </a:p>
      </dgm:t>
    </dgm:pt>
    <dgm:pt modelId="{26D1171B-4FE9-4657-B701-2AD2A331676C}" type="sibTrans" cxnId="{660C9EA9-A0A5-4FAC-ACCA-D1695CA2A094}">
      <dgm:prSet/>
      <dgm:spPr/>
      <dgm:t>
        <a:bodyPr/>
        <a:lstStyle/>
        <a:p>
          <a:endParaRPr lang="en-US"/>
        </a:p>
      </dgm:t>
    </dgm:pt>
    <dgm:pt modelId="{83A1BD97-D363-4350-A477-C4D67E4DEA26}">
      <dgm:prSet phldrT="[Text]"/>
      <dgm:spPr>
        <a:solidFill>
          <a:schemeClr val="bg2">
            <a:lumMod val="60000"/>
            <a:lumOff val="40000"/>
          </a:schemeClr>
        </a:solidFill>
      </dgm:spPr>
      <dgm:t>
        <a:bodyPr/>
        <a:lstStyle/>
        <a:p>
          <a:r>
            <a:rPr lang="en-US" dirty="0"/>
            <a:t>Know  what landlords are looking for in a tenant, and can help present the information</a:t>
          </a:r>
        </a:p>
      </dgm:t>
    </dgm:pt>
    <dgm:pt modelId="{C7FF78DF-0083-4B4C-B215-EAAB33AC7766}" type="parTrans" cxnId="{66DBF40B-97F3-4A37-BBBA-975102AEA151}">
      <dgm:prSet/>
      <dgm:spPr/>
      <dgm:t>
        <a:bodyPr/>
        <a:lstStyle/>
        <a:p>
          <a:endParaRPr lang="en-US"/>
        </a:p>
      </dgm:t>
    </dgm:pt>
    <dgm:pt modelId="{132AEE8F-41DE-4E7F-80C1-290C5BF3EB61}" type="sibTrans" cxnId="{66DBF40B-97F3-4A37-BBBA-975102AEA151}">
      <dgm:prSet/>
      <dgm:spPr/>
      <dgm:t>
        <a:bodyPr/>
        <a:lstStyle/>
        <a:p>
          <a:endParaRPr lang="en-US"/>
        </a:p>
      </dgm:t>
    </dgm:pt>
    <dgm:pt modelId="{853E7D09-E0B9-4A25-B3AC-59B414EF6D9F}" type="pres">
      <dgm:prSet presAssocID="{EEB04A66-41CD-4CA8-9AB3-F9BD2DADA2A9}" presName="outerComposite" presStyleCnt="0">
        <dgm:presLayoutVars>
          <dgm:chMax val="2"/>
          <dgm:animLvl val="lvl"/>
          <dgm:resizeHandles val="exact"/>
        </dgm:presLayoutVars>
      </dgm:prSet>
      <dgm:spPr/>
    </dgm:pt>
    <dgm:pt modelId="{B3F1E769-0CBC-40A2-BAD4-DFC4EE7C50B2}" type="pres">
      <dgm:prSet presAssocID="{EEB04A66-41CD-4CA8-9AB3-F9BD2DADA2A9}" presName="dummyMaxCanvas" presStyleCnt="0"/>
      <dgm:spPr/>
    </dgm:pt>
    <dgm:pt modelId="{EC2485EE-F73C-48B9-A98E-38B981AB4AF5}" type="pres">
      <dgm:prSet presAssocID="{EEB04A66-41CD-4CA8-9AB3-F9BD2DADA2A9}" presName="parentComposite" presStyleCnt="0"/>
      <dgm:spPr/>
    </dgm:pt>
    <dgm:pt modelId="{131FE04A-465E-40C6-BC63-0990955ADDCD}" type="pres">
      <dgm:prSet presAssocID="{EEB04A66-41CD-4CA8-9AB3-F9BD2DADA2A9}" presName="parent1" presStyleLbl="alignAccFollowNode1" presStyleIdx="0" presStyleCnt="4">
        <dgm:presLayoutVars>
          <dgm:chMax val="4"/>
        </dgm:presLayoutVars>
      </dgm:prSet>
      <dgm:spPr/>
    </dgm:pt>
    <dgm:pt modelId="{418B6603-D84F-4F7F-95B7-C4F45B796704}" type="pres">
      <dgm:prSet presAssocID="{EEB04A66-41CD-4CA8-9AB3-F9BD2DADA2A9}" presName="parent2" presStyleLbl="alignAccFollowNode1" presStyleIdx="1" presStyleCnt="4">
        <dgm:presLayoutVars>
          <dgm:chMax val="4"/>
        </dgm:presLayoutVars>
      </dgm:prSet>
      <dgm:spPr/>
    </dgm:pt>
    <dgm:pt modelId="{2DC20692-B61E-4C95-B47D-669FA4B853C2}" type="pres">
      <dgm:prSet presAssocID="{EEB04A66-41CD-4CA8-9AB3-F9BD2DADA2A9}" presName="childrenComposite" presStyleCnt="0"/>
      <dgm:spPr/>
    </dgm:pt>
    <dgm:pt modelId="{20B5B907-7D68-442E-BFE5-88B010EB9986}" type="pres">
      <dgm:prSet presAssocID="{EEB04A66-41CD-4CA8-9AB3-F9BD2DADA2A9}" presName="dummyMaxCanvas_ChildArea" presStyleCnt="0"/>
      <dgm:spPr/>
    </dgm:pt>
    <dgm:pt modelId="{6A7E8C34-1802-4DD2-BE99-FFAE4D49232F}" type="pres">
      <dgm:prSet presAssocID="{EEB04A66-41CD-4CA8-9AB3-F9BD2DADA2A9}" presName="fulcrum" presStyleLbl="alignAccFollowNode1" presStyleIdx="2" presStyleCnt="4"/>
      <dgm:spPr/>
    </dgm:pt>
    <dgm:pt modelId="{0927B214-6EE3-4DBC-9CEA-D4F14378A795}" type="pres">
      <dgm:prSet presAssocID="{EEB04A66-41CD-4CA8-9AB3-F9BD2DADA2A9}" presName="balance_22" presStyleLbl="alignAccFollowNode1" presStyleIdx="3" presStyleCnt="4">
        <dgm:presLayoutVars>
          <dgm:bulletEnabled val="1"/>
        </dgm:presLayoutVars>
      </dgm:prSet>
      <dgm:spPr/>
    </dgm:pt>
    <dgm:pt modelId="{3F5DF021-FA4F-4346-8307-61EBC612196B}" type="pres">
      <dgm:prSet presAssocID="{EEB04A66-41CD-4CA8-9AB3-F9BD2DADA2A9}" presName="right_22_1" presStyleLbl="node1" presStyleIdx="0" presStyleCnt="4">
        <dgm:presLayoutVars>
          <dgm:bulletEnabled val="1"/>
        </dgm:presLayoutVars>
      </dgm:prSet>
      <dgm:spPr/>
    </dgm:pt>
    <dgm:pt modelId="{63EF7C5E-A56A-4946-A4C4-A9E140032EA5}" type="pres">
      <dgm:prSet presAssocID="{EEB04A66-41CD-4CA8-9AB3-F9BD2DADA2A9}" presName="right_22_2" presStyleLbl="node1" presStyleIdx="1" presStyleCnt="4">
        <dgm:presLayoutVars>
          <dgm:bulletEnabled val="1"/>
        </dgm:presLayoutVars>
      </dgm:prSet>
      <dgm:spPr/>
    </dgm:pt>
    <dgm:pt modelId="{EEA423C2-67C7-4E58-A554-BB9FD8246E22}" type="pres">
      <dgm:prSet presAssocID="{EEB04A66-41CD-4CA8-9AB3-F9BD2DADA2A9}" presName="left_22_1" presStyleLbl="node1" presStyleIdx="2" presStyleCnt="4">
        <dgm:presLayoutVars>
          <dgm:bulletEnabled val="1"/>
        </dgm:presLayoutVars>
      </dgm:prSet>
      <dgm:spPr/>
    </dgm:pt>
    <dgm:pt modelId="{B0CB7414-75BD-4B75-949E-7B1628C198B1}" type="pres">
      <dgm:prSet presAssocID="{EEB04A66-41CD-4CA8-9AB3-F9BD2DADA2A9}" presName="left_22_2" presStyleLbl="node1" presStyleIdx="3" presStyleCnt="4">
        <dgm:presLayoutVars>
          <dgm:bulletEnabled val="1"/>
        </dgm:presLayoutVars>
      </dgm:prSet>
      <dgm:spPr/>
    </dgm:pt>
  </dgm:ptLst>
  <dgm:cxnLst>
    <dgm:cxn modelId="{66DBF40B-97F3-4A37-BBBA-975102AEA151}" srcId="{D1F36109-3E03-4464-A898-F53289AEADC8}" destId="{83A1BD97-D363-4350-A477-C4D67E4DEA26}" srcOrd="1" destOrd="0" parTransId="{C7FF78DF-0083-4B4C-B215-EAAB33AC7766}" sibTransId="{132AEE8F-41DE-4E7F-80C1-290C5BF3EB61}"/>
    <dgm:cxn modelId="{A576D327-B550-4B51-B967-71B151A7248F}" type="presOf" srcId="{6B31E23E-0E33-49C0-99D6-ABD18F2A3F74}" destId="{B0CB7414-75BD-4B75-949E-7B1628C198B1}" srcOrd="0" destOrd="0" presId="urn:microsoft.com/office/officeart/2005/8/layout/balance1"/>
    <dgm:cxn modelId="{D2AEF05D-D4DC-468A-B72A-C985901A7CF9}" type="presOf" srcId="{EEB04A66-41CD-4CA8-9AB3-F9BD2DADA2A9}" destId="{853E7D09-E0B9-4A25-B3AC-59B414EF6D9F}" srcOrd="0" destOrd="0" presId="urn:microsoft.com/office/officeart/2005/8/layout/balance1"/>
    <dgm:cxn modelId="{9C20A14B-0432-494C-9F03-5C5929B041CF}" type="presOf" srcId="{AA56D295-CFB0-4EA6-A979-13BE3B566AE3}" destId="{EEA423C2-67C7-4E58-A554-BB9FD8246E22}" srcOrd="0" destOrd="0" presId="urn:microsoft.com/office/officeart/2005/8/layout/balance1"/>
    <dgm:cxn modelId="{38503E71-B13A-4B32-ABF8-A3468A2B3AE2}" type="presOf" srcId="{65870A37-0EEC-432A-8E03-71D149A7C087}" destId="{3F5DF021-FA4F-4346-8307-61EBC612196B}" srcOrd="0" destOrd="0" presId="urn:microsoft.com/office/officeart/2005/8/layout/balance1"/>
    <dgm:cxn modelId="{ECB0F654-2E22-40F2-8EC2-F80160ABD98E}" type="presOf" srcId="{83A1BD97-D363-4350-A477-C4D67E4DEA26}" destId="{63EF7C5E-A56A-4946-A4C4-A9E140032EA5}" srcOrd="0" destOrd="0" presId="urn:microsoft.com/office/officeart/2005/8/layout/balance1"/>
    <dgm:cxn modelId="{45215557-717D-4F07-B414-0B35E6755C41}" srcId="{ED389B7C-002F-4E54-A438-EB67AA638A7F}" destId="{AA56D295-CFB0-4EA6-A979-13BE3B566AE3}" srcOrd="0" destOrd="0" parTransId="{EE1ADDC7-E856-4BA2-B281-0BF33D55DD85}" sibTransId="{D4C14D4E-5DD3-4588-AD79-EFB6CA34EBDE}"/>
    <dgm:cxn modelId="{3CE4DF7A-E11B-4AB9-A1F3-AED163779B48}" srcId="{ED389B7C-002F-4E54-A438-EB67AA638A7F}" destId="{6B31E23E-0E33-49C0-99D6-ABD18F2A3F74}" srcOrd="1" destOrd="0" parTransId="{C7DD785E-D11B-40B8-BB46-DC94C572E5EA}" sibTransId="{05056A9F-455E-4E60-B1B1-57A76CA000CD}"/>
    <dgm:cxn modelId="{5CC86E9E-C74B-4B5C-A1AD-459C0DD3E224}" type="presOf" srcId="{ED389B7C-002F-4E54-A438-EB67AA638A7F}" destId="{131FE04A-465E-40C6-BC63-0990955ADDCD}" srcOrd="0" destOrd="0" presId="urn:microsoft.com/office/officeart/2005/8/layout/balance1"/>
    <dgm:cxn modelId="{660C9EA9-A0A5-4FAC-ACCA-D1695CA2A094}" srcId="{D1F36109-3E03-4464-A898-F53289AEADC8}" destId="{65870A37-0EEC-432A-8E03-71D149A7C087}" srcOrd="0" destOrd="0" parTransId="{67427D53-AFDC-4BB9-BE4B-BEDF423F9A90}" sibTransId="{26D1171B-4FE9-4657-B701-2AD2A331676C}"/>
    <dgm:cxn modelId="{29FC97AB-E5D1-4CC7-992C-57B8D50BA5FA}" srcId="{EEB04A66-41CD-4CA8-9AB3-F9BD2DADA2A9}" destId="{ED389B7C-002F-4E54-A438-EB67AA638A7F}" srcOrd="0" destOrd="0" parTransId="{CC9025F7-9A1C-4F71-878B-0E0192771C4D}" sibTransId="{B34E024D-2BE7-4F14-A1B1-85AE1B1669D1}"/>
    <dgm:cxn modelId="{77136BDF-FEC4-425E-84A7-8CFA6E386182}" type="presOf" srcId="{D1F36109-3E03-4464-A898-F53289AEADC8}" destId="{418B6603-D84F-4F7F-95B7-C4F45B796704}" srcOrd="0" destOrd="0" presId="urn:microsoft.com/office/officeart/2005/8/layout/balance1"/>
    <dgm:cxn modelId="{270973F6-7D10-4778-8C69-8B3ED45976F6}" srcId="{EEB04A66-41CD-4CA8-9AB3-F9BD2DADA2A9}" destId="{D1F36109-3E03-4464-A898-F53289AEADC8}" srcOrd="1" destOrd="0" parTransId="{DBAFEF6B-DE30-44EB-A096-E969B6FD0BBD}" sibTransId="{C7909E5F-8B53-4F52-9C65-53FB83465A56}"/>
    <dgm:cxn modelId="{33A83C2B-A6A8-46E3-81BC-42F9CABF5881}" type="presParOf" srcId="{853E7D09-E0B9-4A25-B3AC-59B414EF6D9F}" destId="{B3F1E769-0CBC-40A2-BAD4-DFC4EE7C50B2}" srcOrd="0" destOrd="0" presId="urn:microsoft.com/office/officeart/2005/8/layout/balance1"/>
    <dgm:cxn modelId="{D7DDD019-9F19-41DF-B925-F95AC9608140}" type="presParOf" srcId="{853E7D09-E0B9-4A25-B3AC-59B414EF6D9F}" destId="{EC2485EE-F73C-48B9-A98E-38B981AB4AF5}" srcOrd="1" destOrd="0" presId="urn:microsoft.com/office/officeart/2005/8/layout/balance1"/>
    <dgm:cxn modelId="{3D536FD4-9833-4525-BE69-2E260B923F4F}" type="presParOf" srcId="{EC2485EE-F73C-48B9-A98E-38B981AB4AF5}" destId="{131FE04A-465E-40C6-BC63-0990955ADDCD}" srcOrd="0" destOrd="0" presId="urn:microsoft.com/office/officeart/2005/8/layout/balance1"/>
    <dgm:cxn modelId="{A34DF2C6-3AA3-41FB-9CEA-6327B64FA46F}" type="presParOf" srcId="{EC2485EE-F73C-48B9-A98E-38B981AB4AF5}" destId="{418B6603-D84F-4F7F-95B7-C4F45B796704}" srcOrd="1" destOrd="0" presId="urn:microsoft.com/office/officeart/2005/8/layout/balance1"/>
    <dgm:cxn modelId="{610408D1-F228-4ACD-AD5E-2233E74FEE7F}" type="presParOf" srcId="{853E7D09-E0B9-4A25-B3AC-59B414EF6D9F}" destId="{2DC20692-B61E-4C95-B47D-669FA4B853C2}" srcOrd="2" destOrd="0" presId="urn:microsoft.com/office/officeart/2005/8/layout/balance1"/>
    <dgm:cxn modelId="{52E83CC6-02B7-43D3-87D5-603C452BC2CD}" type="presParOf" srcId="{2DC20692-B61E-4C95-B47D-669FA4B853C2}" destId="{20B5B907-7D68-442E-BFE5-88B010EB9986}" srcOrd="0" destOrd="0" presId="urn:microsoft.com/office/officeart/2005/8/layout/balance1"/>
    <dgm:cxn modelId="{CF373AB3-946D-4DE6-8B53-93C19F8D7BED}" type="presParOf" srcId="{2DC20692-B61E-4C95-B47D-669FA4B853C2}" destId="{6A7E8C34-1802-4DD2-BE99-FFAE4D49232F}" srcOrd="1" destOrd="0" presId="urn:microsoft.com/office/officeart/2005/8/layout/balance1"/>
    <dgm:cxn modelId="{19676374-22F7-4AC1-A07F-97E579FDAB77}" type="presParOf" srcId="{2DC20692-B61E-4C95-B47D-669FA4B853C2}" destId="{0927B214-6EE3-4DBC-9CEA-D4F14378A795}" srcOrd="2" destOrd="0" presId="urn:microsoft.com/office/officeart/2005/8/layout/balance1"/>
    <dgm:cxn modelId="{5A007AB0-D74F-4DC5-95E0-738149B9166E}" type="presParOf" srcId="{2DC20692-B61E-4C95-B47D-669FA4B853C2}" destId="{3F5DF021-FA4F-4346-8307-61EBC612196B}" srcOrd="3" destOrd="0" presId="urn:microsoft.com/office/officeart/2005/8/layout/balance1"/>
    <dgm:cxn modelId="{106C076C-7972-42FE-871D-630A6D5D6012}" type="presParOf" srcId="{2DC20692-B61E-4C95-B47D-669FA4B853C2}" destId="{63EF7C5E-A56A-4946-A4C4-A9E140032EA5}" srcOrd="4" destOrd="0" presId="urn:microsoft.com/office/officeart/2005/8/layout/balance1"/>
    <dgm:cxn modelId="{A83192D9-D5A6-44F2-92B9-226877E064CF}" type="presParOf" srcId="{2DC20692-B61E-4C95-B47D-669FA4B853C2}" destId="{EEA423C2-67C7-4E58-A554-BB9FD8246E22}" srcOrd="5" destOrd="0" presId="urn:microsoft.com/office/officeart/2005/8/layout/balance1"/>
    <dgm:cxn modelId="{1C0814A6-F3D3-47C0-BA2C-C2B8287E9BE8}" type="presParOf" srcId="{2DC20692-B61E-4C95-B47D-669FA4B853C2}" destId="{B0CB7414-75BD-4B75-949E-7B1628C198B1}" srcOrd="6" destOrd="0" presId="urn:microsoft.com/office/officeart/2005/8/layout/balance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556D4A-4B40-48D4-9DC2-DA84E40FD059}"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4BCF50C1-DB3B-41F7-AF81-F740E2F80ED0}">
      <dgm:prSet phldrT="[Text]"/>
      <dgm:spPr/>
      <dgm:t>
        <a:bodyPr/>
        <a:lstStyle/>
        <a:p>
          <a:r>
            <a:rPr lang="en-US" dirty="0"/>
            <a:t>Partner with a local Relator</a:t>
          </a:r>
        </a:p>
      </dgm:t>
    </dgm:pt>
    <dgm:pt modelId="{92CBA007-287D-4260-B6C0-3DD40CFCD7D8}" type="parTrans" cxnId="{2CE85ADC-EAEA-403C-B9FD-B027F0C258D7}">
      <dgm:prSet/>
      <dgm:spPr/>
      <dgm:t>
        <a:bodyPr/>
        <a:lstStyle/>
        <a:p>
          <a:endParaRPr lang="en-US"/>
        </a:p>
      </dgm:t>
    </dgm:pt>
    <dgm:pt modelId="{8D1B7450-B5A8-4547-A5FE-BC62D543D5F8}" type="sibTrans" cxnId="{2CE85ADC-EAEA-403C-B9FD-B027F0C258D7}">
      <dgm:prSet/>
      <dgm:spPr/>
      <dgm:t>
        <a:bodyPr/>
        <a:lstStyle/>
        <a:p>
          <a:endParaRPr lang="en-US"/>
        </a:p>
      </dgm:t>
    </dgm:pt>
    <dgm:pt modelId="{FA2E9C20-FE42-4A87-B480-17C3B0D37C40}">
      <dgm:prSet phldrT="[Text]"/>
      <dgm:spPr/>
      <dgm:t>
        <a:bodyPr/>
        <a:lstStyle/>
        <a:p>
          <a:r>
            <a:rPr lang="en-US" dirty="0"/>
            <a:t>Have them send you listings</a:t>
          </a:r>
        </a:p>
      </dgm:t>
    </dgm:pt>
    <dgm:pt modelId="{9D18629F-433B-43EB-BCD6-F030996C47E5}" type="parTrans" cxnId="{1AC0E731-2121-48A2-B4C1-A33031AA6A39}">
      <dgm:prSet/>
      <dgm:spPr/>
      <dgm:t>
        <a:bodyPr/>
        <a:lstStyle/>
        <a:p>
          <a:endParaRPr lang="en-US"/>
        </a:p>
      </dgm:t>
    </dgm:pt>
    <dgm:pt modelId="{7EDBFF22-7DEC-4CD4-A9BC-ADC74EA65598}" type="sibTrans" cxnId="{1AC0E731-2121-48A2-B4C1-A33031AA6A39}">
      <dgm:prSet/>
      <dgm:spPr/>
      <dgm:t>
        <a:bodyPr/>
        <a:lstStyle/>
        <a:p>
          <a:endParaRPr lang="en-US"/>
        </a:p>
      </dgm:t>
    </dgm:pt>
    <dgm:pt modelId="{0E2C584C-E306-4D62-A5B1-1B01608BAD68}">
      <dgm:prSet phldrT="[Text]"/>
      <dgm:spPr/>
      <dgm:t>
        <a:bodyPr/>
        <a:lstStyle/>
        <a:p>
          <a:r>
            <a:rPr lang="en-US" dirty="0"/>
            <a:t>Educate them on how to speak to their “owners”</a:t>
          </a:r>
        </a:p>
      </dgm:t>
    </dgm:pt>
    <dgm:pt modelId="{9337D858-F8DC-4691-82EC-5FCA98EFA1D7}" type="parTrans" cxnId="{9FEC6803-A912-4424-A1D9-5378D4D400C4}">
      <dgm:prSet/>
      <dgm:spPr/>
      <dgm:t>
        <a:bodyPr/>
        <a:lstStyle/>
        <a:p>
          <a:endParaRPr lang="en-US"/>
        </a:p>
      </dgm:t>
    </dgm:pt>
    <dgm:pt modelId="{35F1796A-76D0-436E-924F-EAFBC3BD0939}" type="sibTrans" cxnId="{9FEC6803-A912-4424-A1D9-5378D4D400C4}">
      <dgm:prSet/>
      <dgm:spPr/>
      <dgm:t>
        <a:bodyPr/>
        <a:lstStyle/>
        <a:p>
          <a:endParaRPr lang="en-US"/>
        </a:p>
      </dgm:t>
    </dgm:pt>
    <dgm:pt modelId="{73009DCB-5EED-4C28-8CE2-9E87BE63B6BB}">
      <dgm:prSet phldrT="[Text]"/>
      <dgm:spPr/>
      <dgm:t>
        <a:bodyPr/>
        <a:lstStyle/>
        <a:p>
          <a:r>
            <a:rPr lang="en-US" dirty="0"/>
            <a:t>Employ a Realtor</a:t>
          </a:r>
        </a:p>
      </dgm:t>
    </dgm:pt>
    <dgm:pt modelId="{9C1C9602-AB5D-4319-AA10-7F049F2AD3BB}" type="parTrans" cxnId="{7416F414-5D9E-44A8-A439-65838C23FB1D}">
      <dgm:prSet/>
      <dgm:spPr/>
      <dgm:t>
        <a:bodyPr/>
        <a:lstStyle/>
        <a:p>
          <a:endParaRPr lang="en-US"/>
        </a:p>
      </dgm:t>
    </dgm:pt>
    <dgm:pt modelId="{24CB87C2-7FB8-46AA-9899-E792FE7EC27C}" type="sibTrans" cxnId="{7416F414-5D9E-44A8-A439-65838C23FB1D}">
      <dgm:prSet/>
      <dgm:spPr/>
      <dgm:t>
        <a:bodyPr/>
        <a:lstStyle/>
        <a:p>
          <a:endParaRPr lang="en-US"/>
        </a:p>
      </dgm:t>
    </dgm:pt>
    <dgm:pt modelId="{0DAF73D1-7B66-4D1F-9D6D-D1450660A39C}">
      <dgm:prSet phldrT="[Text]"/>
      <dgm:spPr/>
      <dgm:t>
        <a:bodyPr/>
        <a:lstStyle/>
        <a:p>
          <a:r>
            <a:rPr lang="en-US" dirty="0"/>
            <a:t>Get licensed for direct access to units</a:t>
          </a:r>
        </a:p>
      </dgm:t>
    </dgm:pt>
    <dgm:pt modelId="{14C8496A-7920-4ED9-B430-B30027F2EAE2}" type="parTrans" cxnId="{92F9798C-B9EE-4FED-BADC-06C1A2D479B9}">
      <dgm:prSet/>
      <dgm:spPr/>
      <dgm:t>
        <a:bodyPr/>
        <a:lstStyle/>
        <a:p>
          <a:endParaRPr lang="en-US"/>
        </a:p>
      </dgm:t>
    </dgm:pt>
    <dgm:pt modelId="{6AB446DD-49D9-4410-B1FF-38FF461F9E7A}" type="sibTrans" cxnId="{92F9798C-B9EE-4FED-BADC-06C1A2D479B9}">
      <dgm:prSet/>
      <dgm:spPr/>
      <dgm:t>
        <a:bodyPr/>
        <a:lstStyle/>
        <a:p>
          <a:endParaRPr lang="en-US"/>
        </a:p>
      </dgm:t>
    </dgm:pt>
    <dgm:pt modelId="{0911F1E2-4CE2-4563-A1D4-40DCBD47F202}">
      <dgm:prSet phldrT="[Text]"/>
      <dgm:spPr/>
      <dgm:t>
        <a:bodyPr/>
        <a:lstStyle/>
        <a:p>
          <a:r>
            <a:rPr lang="en-US" dirty="0"/>
            <a:t>Utilize commissions for risk mitigation</a:t>
          </a:r>
        </a:p>
      </dgm:t>
    </dgm:pt>
    <dgm:pt modelId="{E14F3626-6918-4BBE-9C7F-B73FBA298706}" type="parTrans" cxnId="{19A7DA37-4981-4AFC-B06C-30216B1372C6}">
      <dgm:prSet/>
      <dgm:spPr/>
      <dgm:t>
        <a:bodyPr/>
        <a:lstStyle/>
        <a:p>
          <a:endParaRPr lang="en-US"/>
        </a:p>
      </dgm:t>
    </dgm:pt>
    <dgm:pt modelId="{CCDD98A4-248B-4C1B-A15A-24C5E9B29F8C}" type="sibTrans" cxnId="{19A7DA37-4981-4AFC-B06C-30216B1372C6}">
      <dgm:prSet/>
      <dgm:spPr/>
      <dgm:t>
        <a:bodyPr/>
        <a:lstStyle/>
        <a:p>
          <a:endParaRPr lang="en-US"/>
        </a:p>
      </dgm:t>
    </dgm:pt>
    <dgm:pt modelId="{A316E247-66DC-4DDD-A023-B80671737CA1}">
      <dgm:prSet phldrT="[Text]"/>
      <dgm:spPr/>
      <dgm:t>
        <a:bodyPr/>
        <a:lstStyle/>
        <a:p>
          <a:r>
            <a:rPr lang="en-US" dirty="0"/>
            <a:t>Understand their incentives</a:t>
          </a:r>
        </a:p>
      </dgm:t>
    </dgm:pt>
    <dgm:pt modelId="{90BA4604-A43B-4250-8C86-90CFE15D3D73}" type="parTrans" cxnId="{422783EE-4275-43CE-A9BF-459654332B97}">
      <dgm:prSet/>
      <dgm:spPr/>
      <dgm:t>
        <a:bodyPr/>
        <a:lstStyle/>
        <a:p>
          <a:endParaRPr lang="en-US"/>
        </a:p>
      </dgm:t>
    </dgm:pt>
    <dgm:pt modelId="{29F3FA24-06AD-4C8D-A8FD-B0706BB20389}" type="sibTrans" cxnId="{422783EE-4275-43CE-A9BF-459654332B97}">
      <dgm:prSet/>
      <dgm:spPr/>
      <dgm:t>
        <a:bodyPr/>
        <a:lstStyle/>
        <a:p>
          <a:endParaRPr lang="en-US"/>
        </a:p>
      </dgm:t>
    </dgm:pt>
    <dgm:pt modelId="{C154A8DD-76C9-4D56-A75E-C75905F00157}">
      <dgm:prSet phldrT="[Text]"/>
      <dgm:spPr/>
      <dgm:t>
        <a:bodyPr/>
        <a:lstStyle/>
        <a:p>
          <a:r>
            <a:rPr lang="en-US" dirty="0"/>
            <a:t>Many are incentivized to lease a certain number of vacant units quickly</a:t>
          </a:r>
        </a:p>
      </dgm:t>
    </dgm:pt>
    <dgm:pt modelId="{66CE7BB8-AFFA-467F-BA05-0466F08320B6}" type="parTrans" cxnId="{DAF830B1-5CEA-403B-8161-DA5CCB20A602}">
      <dgm:prSet/>
      <dgm:spPr/>
      <dgm:t>
        <a:bodyPr/>
        <a:lstStyle/>
        <a:p>
          <a:endParaRPr lang="en-US"/>
        </a:p>
      </dgm:t>
    </dgm:pt>
    <dgm:pt modelId="{4200E963-6B77-472C-9D8C-533C72BD399A}" type="sibTrans" cxnId="{DAF830B1-5CEA-403B-8161-DA5CCB20A602}">
      <dgm:prSet/>
      <dgm:spPr/>
      <dgm:t>
        <a:bodyPr/>
        <a:lstStyle/>
        <a:p>
          <a:endParaRPr lang="en-US"/>
        </a:p>
      </dgm:t>
    </dgm:pt>
    <dgm:pt modelId="{75237BB5-5D41-4328-9DE6-402F8667D957}">
      <dgm:prSet phldrT="[Text]"/>
      <dgm:spPr/>
      <dgm:t>
        <a:bodyPr/>
        <a:lstStyle/>
        <a:p>
          <a:r>
            <a:rPr lang="en-US" dirty="0"/>
            <a:t>Pre-leasing can make their owners happy</a:t>
          </a:r>
        </a:p>
      </dgm:t>
    </dgm:pt>
    <dgm:pt modelId="{12A02D72-2C47-4A73-B957-0459C048F704}" type="parTrans" cxnId="{C2673DA3-5468-43DE-AABC-9BE7871F5837}">
      <dgm:prSet/>
      <dgm:spPr/>
      <dgm:t>
        <a:bodyPr/>
        <a:lstStyle/>
        <a:p>
          <a:endParaRPr lang="en-US"/>
        </a:p>
      </dgm:t>
    </dgm:pt>
    <dgm:pt modelId="{718D77D4-056D-4431-BF43-1B8CA6B17261}" type="sibTrans" cxnId="{C2673DA3-5468-43DE-AABC-9BE7871F5837}">
      <dgm:prSet/>
      <dgm:spPr/>
      <dgm:t>
        <a:bodyPr/>
        <a:lstStyle/>
        <a:p>
          <a:endParaRPr lang="en-US"/>
        </a:p>
      </dgm:t>
    </dgm:pt>
    <dgm:pt modelId="{BD201CC8-9FC8-47D5-A728-06E79671EEB1}" type="pres">
      <dgm:prSet presAssocID="{C1556D4A-4B40-48D4-9DC2-DA84E40FD059}" presName="Name0" presStyleCnt="0">
        <dgm:presLayoutVars>
          <dgm:dir/>
          <dgm:animLvl val="lvl"/>
          <dgm:resizeHandles val="exact"/>
        </dgm:presLayoutVars>
      </dgm:prSet>
      <dgm:spPr/>
    </dgm:pt>
    <dgm:pt modelId="{0AE66DF8-ACF8-4658-8779-BDC252891A9C}" type="pres">
      <dgm:prSet presAssocID="{4BCF50C1-DB3B-41F7-AF81-F740E2F80ED0}" presName="linNode" presStyleCnt="0"/>
      <dgm:spPr/>
    </dgm:pt>
    <dgm:pt modelId="{C859FB4B-EC7C-4DEB-8165-8A924FB98B99}" type="pres">
      <dgm:prSet presAssocID="{4BCF50C1-DB3B-41F7-AF81-F740E2F80ED0}" presName="parentText" presStyleLbl="node1" presStyleIdx="0" presStyleCnt="3">
        <dgm:presLayoutVars>
          <dgm:chMax val="1"/>
          <dgm:bulletEnabled val="1"/>
        </dgm:presLayoutVars>
      </dgm:prSet>
      <dgm:spPr/>
    </dgm:pt>
    <dgm:pt modelId="{6C193797-57A6-4E27-AB46-7B66B889D70C}" type="pres">
      <dgm:prSet presAssocID="{4BCF50C1-DB3B-41F7-AF81-F740E2F80ED0}" presName="descendantText" presStyleLbl="alignAccFollowNode1" presStyleIdx="0" presStyleCnt="3" custLinFactNeighborY="0">
        <dgm:presLayoutVars>
          <dgm:bulletEnabled val="1"/>
        </dgm:presLayoutVars>
      </dgm:prSet>
      <dgm:spPr/>
    </dgm:pt>
    <dgm:pt modelId="{090774E6-D58D-4B7D-8D3C-2DE26E15E392}" type="pres">
      <dgm:prSet presAssocID="{8D1B7450-B5A8-4547-A5FE-BC62D543D5F8}" presName="sp" presStyleCnt="0"/>
      <dgm:spPr/>
    </dgm:pt>
    <dgm:pt modelId="{B8C84846-B9A1-4AB0-BF0A-5332E915EC3B}" type="pres">
      <dgm:prSet presAssocID="{73009DCB-5EED-4C28-8CE2-9E87BE63B6BB}" presName="linNode" presStyleCnt="0"/>
      <dgm:spPr/>
    </dgm:pt>
    <dgm:pt modelId="{68071BA5-F57D-4896-84CB-A96B17407305}" type="pres">
      <dgm:prSet presAssocID="{73009DCB-5EED-4C28-8CE2-9E87BE63B6BB}" presName="parentText" presStyleLbl="node1" presStyleIdx="1" presStyleCnt="3">
        <dgm:presLayoutVars>
          <dgm:chMax val="1"/>
          <dgm:bulletEnabled val="1"/>
        </dgm:presLayoutVars>
      </dgm:prSet>
      <dgm:spPr/>
    </dgm:pt>
    <dgm:pt modelId="{D80187D1-C601-4E14-80B6-FCBCC541A5E4}" type="pres">
      <dgm:prSet presAssocID="{73009DCB-5EED-4C28-8CE2-9E87BE63B6BB}" presName="descendantText" presStyleLbl="alignAccFollowNode1" presStyleIdx="1" presStyleCnt="3">
        <dgm:presLayoutVars>
          <dgm:bulletEnabled val="1"/>
        </dgm:presLayoutVars>
      </dgm:prSet>
      <dgm:spPr/>
    </dgm:pt>
    <dgm:pt modelId="{EF0CF8B5-85C6-4A2B-868C-3ED395274563}" type="pres">
      <dgm:prSet presAssocID="{24CB87C2-7FB8-46AA-9899-E792FE7EC27C}" presName="sp" presStyleCnt="0"/>
      <dgm:spPr/>
    </dgm:pt>
    <dgm:pt modelId="{99C6CAC9-F929-439C-8478-54053949DE46}" type="pres">
      <dgm:prSet presAssocID="{A316E247-66DC-4DDD-A023-B80671737CA1}" presName="linNode" presStyleCnt="0"/>
      <dgm:spPr/>
    </dgm:pt>
    <dgm:pt modelId="{BD4F45A5-3958-400D-BD35-980E00D72DC0}" type="pres">
      <dgm:prSet presAssocID="{A316E247-66DC-4DDD-A023-B80671737CA1}" presName="parentText" presStyleLbl="node1" presStyleIdx="2" presStyleCnt="3">
        <dgm:presLayoutVars>
          <dgm:chMax val="1"/>
          <dgm:bulletEnabled val="1"/>
        </dgm:presLayoutVars>
      </dgm:prSet>
      <dgm:spPr/>
    </dgm:pt>
    <dgm:pt modelId="{931492E8-6D6A-4DF0-AF99-759A4B34AD95}" type="pres">
      <dgm:prSet presAssocID="{A316E247-66DC-4DDD-A023-B80671737CA1}" presName="descendantText" presStyleLbl="alignAccFollowNode1" presStyleIdx="2" presStyleCnt="3">
        <dgm:presLayoutVars>
          <dgm:bulletEnabled val="1"/>
        </dgm:presLayoutVars>
      </dgm:prSet>
      <dgm:spPr/>
    </dgm:pt>
  </dgm:ptLst>
  <dgm:cxnLst>
    <dgm:cxn modelId="{9FEC6803-A912-4424-A1D9-5378D4D400C4}" srcId="{4BCF50C1-DB3B-41F7-AF81-F740E2F80ED0}" destId="{0E2C584C-E306-4D62-A5B1-1B01608BAD68}" srcOrd="1" destOrd="0" parTransId="{9337D858-F8DC-4691-82EC-5FCA98EFA1D7}" sibTransId="{35F1796A-76D0-436E-924F-EAFBC3BD0939}"/>
    <dgm:cxn modelId="{83DDF10A-B7B3-4C20-AC13-A92AE44930DE}" type="presOf" srcId="{A316E247-66DC-4DDD-A023-B80671737CA1}" destId="{BD4F45A5-3958-400D-BD35-980E00D72DC0}" srcOrd="0" destOrd="0" presId="urn:microsoft.com/office/officeart/2005/8/layout/vList5"/>
    <dgm:cxn modelId="{7416F414-5D9E-44A8-A439-65838C23FB1D}" srcId="{C1556D4A-4B40-48D4-9DC2-DA84E40FD059}" destId="{73009DCB-5EED-4C28-8CE2-9E87BE63B6BB}" srcOrd="1" destOrd="0" parTransId="{9C1C9602-AB5D-4319-AA10-7F049F2AD3BB}" sibTransId="{24CB87C2-7FB8-46AA-9899-E792FE7EC27C}"/>
    <dgm:cxn modelId="{9E739E27-5B05-468D-9293-0B7E5BFA88A5}" type="presOf" srcId="{C1556D4A-4B40-48D4-9DC2-DA84E40FD059}" destId="{BD201CC8-9FC8-47D5-A728-06E79671EEB1}" srcOrd="0" destOrd="0" presId="urn:microsoft.com/office/officeart/2005/8/layout/vList5"/>
    <dgm:cxn modelId="{ED0A0830-F445-489D-92F3-CB9A6EB7A58E}" type="presOf" srcId="{C154A8DD-76C9-4D56-A75E-C75905F00157}" destId="{931492E8-6D6A-4DF0-AF99-759A4B34AD95}" srcOrd="0" destOrd="0" presId="urn:microsoft.com/office/officeart/2005/8/layout/vList5"/>
    <dgm:cxn modelId="{1AC0E731-2121-48A2-B4C1-A33031AA6A39}" srcId="{4BCF50C1-DB3B-41F7-AF81-F740E2F80ED0}" destId="{FA2E9C20-FE42-4A87-B480-17C3B0D37C40}" srcOrd="0" destOrd="0" parTransId="{9D18629F-433B-43EB-BCD6-F030996C47E5}" sibTransId="{7EDBFF22-7DEC-4CD4-A9BC-ADC74EA65598}"/>
    <dgm:cxn modelId="{19A7DA37-4981-4AFC-B06C-30216B1372C6}" srcId="{73009DCB-5EED-4C28-8CE2-9E87BE63B6BB}" destId="{0911F1E2-4CE2-4563-A1D4-40DCBD47F202}" srcOrd="1" destOrd="0" parTransId="{E14F3626-6918-4BBE-9C7F-B73FBA298706}" sibTransId="{CCDD98A4-248B-4C1B-A15A-24C5E9B29F8C}"/>
    <dgm:cxn modelId="{622ADA76-6385-437B-ADD8-8E4205CCFCFE}" type="presOf" srcId="{FA2E9C20-FE42-4A87-B480-17C3B0D37C40}" destId="{6C193797-57A6-4E27-AB46-7B66B889D70C}" srcOrd="0" destOrd="0" presId="urn:microsoft.com/office/officeart/2005/8/layout/vList5"/>
    <dgm:cxn modelId="{F4CCD55A-D74E-414D-A457-1C78B09B6C96}" type="presOf" srcId="{4BCF50C1-DB3B-41F7-AF81-F740E2F80ED0}" destId="{C859FB4B-EC7C-4DEB-8165-8A924FB98B99}" srcOrd="0" destOrd="0" presId="urn:microsoft.com/office/officeart/2005/8/layout/vList5"/>
    <dgm:cxn modelId="{92F9798C-B9EE-4FED-BADC-06C1A2D479B9}" srcId="{73009DCB-5EED-4C28-8CE2-9E87BE63B6BB}" destId="{0DAF73D1-7B66-4D1F-9D6D-D1450660A39C}" srcOrd="0" destOrd="0" parTransId="{14C8496A-7920-4ED9-B430-B30027F2EAE2}" sibTransId="{6AB446DD-49D9-4410-B1FF-38FF461F9E7A}"/>
    <dgm:cxn modelId="{172A52A2-F499-493D-850F-3241608E9C1B}" type="presOf" srcId="{73009DCB-5EED-4C28-8CE2-9E87BE63B6BB}" destId="{68071BA5-F57D-4896-84CB-A96B17407305}" srcOrd="0" destOrd="0" presId="urn:microsoft.com/office/officeart/2005/8/layout/vList5"/>
    <dgm:cxn modelId="{C2673DA3-5468-43DE-AABC-9BE7871F5837}" srcId="{A316E247-66DC-4DDD-A023-B80671737CA1}" destId="{75237BB5-5D41-4328-9DE6-402F8667D957}" srcOrd="1" destOrd="0" parTransId="{12A02D72-2C47-4A73-B957-0459C048F704}" sibTransId="{718D77D4-056D-4431-BF43-1B8CA6B17261}"/>
    <dgm:cxn modelId="{DAF830B1-5CEA-403B-8161-DA5CCB20A602}" srcId="{A316E247-66DC-4DDD-A023-B80671737CA1}" destId="{C154A8DD-76C9-4D56-A75E-C75905F00157}" srcOrd="0" destOrd="0" parTransId="{66CE7BB8-AFFA-467F-BA05-0466F08320B6}" sibTransId="{4200E963-6B77-472C-9D8C-533C72BD399A}"/>
    <dgm:cxn modelId="{A6CADAC5-5CE6-46D1-B61A-9CFE973F7DAB}" type="presOf" srcId="{0911F1E2-4CE2-4563-A1D4-40DCBD47F202}" destId="{D80187D1-C601-4E14-80B6-FCBCC541A5E4}" srcOrd="0" destOrd="1" presId="urn:microsoft.com/office/officeart/2005/8/layout/vList5"/>
    <dgm:cxn modelId="{77E55CCA-291A-4C56-BABE-BDF8FFFA57A9}" type="presOf" srcId="{0DAF73D1-7B66-4D1F-9D6D-D1450660A39C}" destId="{D80187D1-C601-4E14-80B6-FCBCC541A5E4}" srcOrd="0" destOrd="0" presId="urn:microsoft.com/office/officeart/2005/8/layout/vList5"/>
    <dgm:cxn modelId="{2CE85ADC-EAEA-403C-B9FD-B027F0C258D7}" srcId="{C1556D4A-4B40-48D4-9DC2-DA84E40FD059}" destId="{4BCF50C1-DB3B-41F7-AF81-F740E2F80ED0}" srcOrd="0" destOrd="0" parTransId="{92CBA007-287D-4260-B6C0-3DD40CFCD7D8}" sibTransId="{8D1B7450-B5A8-4547-A5FE-BC62D543D5F8}"/>
    <dgm:cxn modelId="{0E4906E6-A877-46C1-9A51-CBBE5045550D}" type="presOf" srcId="{75237BB5-5D41-4328-9DE6-402F8667D957}" destId="{931492E8-6D6A-4DF0-AF99-759A4B34AD95}" srcOrd="0" destOrd="1" presId="urn:microsoft.com/office/officeart/2005/8/layout/vList5"/>
    <dgm:cxn modelId="{422783EE-4275-43CE-A9BF-459654332B97}" srcId="{C1556D4A-4B40-48D4-9DC2-DA84E40FD059}" destId="{A316E247-66DC-4DDD-A023-B80671737CA1}" srcOrd="2" destOrd="0" parTransId="{90BA4604-A43B-4250-8C86-90CFE15D3D73}" sibTransId="{29F3FA24-06AD-4C8D-A8FD-B0706BB20389}"/>
    <dgm:cxn modelId="{CA4625F9-A28D-4009-B637-0C191FA1BE84}" type="presOf" srcId="{0E2C584C-E306-4D62-A5B1-1B01608BAD68}" destId="{6C193797-57A6-4E27-AB46-7B66B889D70C}" srcOrd="0" destOrd="1" presId="urn:microsoft.com/office/officeart/2005/8/layout/vList5"/>
    <dgm:cxn modelId="{A9589223-3372-4BF7-89A8-BCD23F2A76BC}" type="presParOf" srcId="{BD201CC8-9FC8-47D5-A728-06E79671EEB1}" destId="{0AE66DF8-ACF8-4658-8779-BDC252891A9C}" srcOrd="0" destOrd="0" presId="urn:microsoft.com/office/officeart/2005/8/layout/vList5"/>
    <dgm:cxn modelId="{26D7656F-21C7-4C25-9410-696DFD32890F}" type="presParOf" srcId="{0AE66DF8-ACF8-4658-8779-BDC252891A9C}" destId="{C859FB4B-EC7C-4DEB-8165-8A924FB98B99}" srcOrd="0" destOrd="0" presId="urn:microsoft.com/office/officeart/2005/8/layout/vList5"/>
    <dgm:cxn modelId="{72B25BCB-1C52-44C1-A8D7-87E572D17701}" type="presParOf" srcId="{0AE66DF8-ACF8-4658-8779-BDC252891A9C}" destId="{6C193797-57A6-4E27-AB46-7B66B889D70C}" srcOrd="1" destOrd="0" presId="urn:microsoft.com/office/officeart/2005/8/layout/vList5"/>
    <dgm:cxn modelId="{DF268809-12E7-482B-BD47-A58EF3B71461}" type="presParOf" srcId="{BD201CC8-9FC8-47D5-A728-06E79671EEB1}" destId="{090774E6-D58D-4B7D-8D3C-2DE26E15E392}" srcOrd="1" destOrd="0" presId="urn:microsoft.com/office/officeart/2005/8/layout/vList5"/>
    <dgm:cxn modelId="{FFAA88E4-86CA-4CEF-BC5C-80128215BA53}" type="presParOf" srcId="{BD201CC8-9FC8-47D5-A728-06E79671EEB1}" destId="{B8C84846-B9A1-4AB0-BF0A-5332E915EC3B}" srcOrd="2" destOrd="0" presId="urn:microsoft.com/office/officeart/2005/8/layout/vList5"/>
    <dgm:cxn modelId="{092581BF-8B91-4E68-BD15-48D03B2C8BA6}" type="presParOf" srcId="{B8C84846-B9A1-4AB0-BF0A-5332E915EC3B}" destId="{68071BA5-F57D-4896-84CB-A96B17407305}" srcOrd="0" destOrd="0" presId="urn:microsoft.com/office/officeart/2005/8/layout/vList5"/>
    <dgm:cxn modelId="{577B274E-170C-45B3-990D-3F13066A321D}" type="presParOf" srcId="{B8C84846-B9A1-4AB0-BF0A-5332E915EC3B}" destId="{D80187D1-C601-4E14-80B6-FCBCC541A5E4}" srcOrd="1" destOrd="0" presId="urn:microsoft.com/office/officeart/2005/8/layout/vList5"/>
    <dgm:cxn modelId="{7E3EFDF7-3BB6-4331-A7F8-D9E188C3A1CB}" type="presParOf" srcId="{BD201CC8-9FC8-47D5-A728-06E79671EEB1}" destId="{EF0CF8B5-85C6-4A2B-868C-3ED395274563}" srcOrd="3" destOrd="0" presId="urn:microsoft.com/office/officeart/2005/8/layout/vList5"/>
    <dgm:cxn modelId="{97538307-0B53-412C-834A-C7955ECC54AB}" type="presParOf" srcId="{BD201CC8-9FC8-47D5-A728-06E79671EEB1}" destId="{99C6CAC9-F929-439C-8478-54053949DE46}" srcOrd="4" destOrd="0" presId="urn:microsoft.com/office/officeart/2005/8/layout/vList5"/>
    <dgm:cxn modelId="{9B527070-2FEC-44DC-9A32-542DE0630F07}" type="presParOf" srcId="{99C6CAC9-F929-439C-8478-54053949DE46}" destId="{BD4F45A5-3958-400D-BD35-980E00D72DC0}" srcOrd="0" destOrd="0" presId="urn:microsoft.com/office/officeart/2005/8/layout/vList5"/>
    <dgm:cxn modelId="{30D790D9-A1A9-4721-9EB8-0B937520D56E}" type="presParOf" srcId="{99C6CAC9-F929-439C-8478-54053949DE46}" destId="{931492E8-6D6A-4DF0-AF99-759A4B34AD9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4B8458-0752-49A0-83AA-0D19A7ACE384}"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7D35F05C-DA54-4B4C-B285-DEBB531C1CFB}">
      <dgm:prSet phldrT="[Text]"/>
      <dgm:spPr>
        <a:solidFill>
          <a:schemeClr val="bg2">
            <a:lumMod val="60000"/>
            <a:lumOff val="40000"/>
          </a:schemeClr>
        </a:solidFill>
      </dgm:spPr>
      <dgm:t>
        <a:bodyPr/>
        <a:lstStyle/>
        <a:p>
          <a:r>
            <a:rPr lang="en-US" dirty="0"/>
            <a:t>Leave no stone unturned</a:t>
          </a:r>
        </a:p>
      </dgm:t>
    </dgm:pt>
    <dgm:pt modelId="{91DF6A39-A65E-48CD-9D8E-E4DDE1860767}" type="parTrans" cxnId="{9A8C7ADF-845F-4191-AF9B-0E8AD8D96536}">
      <dgm:prSet/>
      <dgm:spPr/>
      <dgm:t>
        <a:bodyPr/>
        <a:lstStyle/>
        <a:p>
          <a:endParaRPr lang="en-US"/>
        </a:p>
      </dgm:t>
    </dgm:pt>
    <dgm:pt modelId="{8CFC55E8-8498-42A8-98BC-3325ADC368C2}" type="sibTrans" cxnId="{9A8C7ADF-845F-4191-AF9B-0E8AD8D96536}">
      <dgm:prSet/>
      <dgm:spPr/>
      <dgm:t>
        <a:bodyPr/>
        <a:lstStyle/>
        <a:p>
          <a:endParaRPr lang="en-US"/>
        </a:p>
      </dgm:t>
    </dgm:pt>
    <dgm:pt modelId="{D6F3E796-3737-41F0-A0A2-69EB62D76C6F}">
      <dgm:prSet phldrT="[Text]"/>
      <dgm:spPr/>
      <dgm:t>
        <a:bodyPr/>
        <a:lstStyle/>
        <a:p>
          <a:pPr>
            <a:buNone/>
          </a:pPr>
          <a:r>
            <a:rPr lang="en-US" b="1" dirty="0"/>
            <a:t>Creativity</a:t>
          </a:r>
          <a:r>
            <a:rPr lang="en-US" dirty="0"/>
            <a:t> </a:t>
          </a:r>
        </a:p>
      </dgm:t>
    </dgm:pt>
    <dgm:pt modelId="{A0915652-5EED-4F37-9B4B-28D83E1785BB}" type="parTrans" cxnId="{1F129C8D-1F5F-4BF6-8248-F76CE0B7C17F}">
      <dgm:prSet/>
      <dgm:spPr/>
      <dgm:t>
        <a:bodyPr/>
        <a:lstStyle/>
        <a:p>
          <a:endParaRPr lang="en-US"/>
        </a:p>
      </dgm:t>
    </dgm:pt>
    <dgm:pt modelId="{CAC0490F-7770-46D6-BD91-34288FDCB251}" type="sibTrans" cxnId="{1F129C8D-1F5F-4BF6-8248-F76CE0B7C17F}">
      <dgm:prSet/>
      <dgm:spPr/>
      <dgm:t>
        <a:bodyPr/>
        <a:lstStyle/>
        <a:p>
          <a:endParaRPr lang="en-US"/>
        </a:p>
      </dgm:t>
    </dgm:pt>
    <dgm:pt modelId="{86C47278-40A1-4E81-81A3-D2B7E0035E8F}">
      <dgm:prSet phldrT="[Text]"/>
      <dgm:spPr>
        <a:solidFill>
          <a:schemeClr val="bg2">
            <a:lumMod val="60000"/>
            <a:lumOff val="40000"/>
          </a:schemeClr>
        </a:solidFill>
      </dgm:spPr>
      <dgm:t>
        <a:bodyPr/>
        <a:lstStyle/>
        <a:p>
          <a:r>
            <a:rPr lang="en-US" dirty="0"/>
            <a:t>Covet every opportunity </a:t>
          </a:r>
        </a:p>
      </dgm:t>
    </dgm:pt>
    <dgm:pt modelId="{16B4F7C2-B81D-41CA-841D-6EDB25ACA621}" type="parTrans" cxnId="{57082C71-67F1-4B83-BE8D-DBAEB4E3BE92}">
      <dgm:prSet/>
      <dgm:spPr/>
      <dgm:t>
        <a:bodyPr/>
        <a:lstStyle/>
        <a:p>
          <a:endParaRPr lang="en-US"/>
        </a:p>
      </dgm:t>
    </dgm:pt>
    <dgm:pt modelId="{F346A3FA-E311-4651-A87F-55182DA79B23}" type="sibTrans" cxnId="{57082C71-67F1-4B83-BE8D-DBAEB4E3BE92}">
      <dgm:prSet/>
      <dgm:spPr/>
      <dgm:t>
        <a:bodyPr/>
        <a:lstStyle/>
        <a:p>
          <a:endParaRPr lang="en-US"/>
        </a:p>
      </dgm:t>
    </dgm:pt>
    <dgm:pt modelId="{13B43E19-5172-4144-98E7-6231D9F396E2}">
      <dgm:prSet phldrT="[Text]"/>
      <dgm:spPr/>
      <dgm:t>
        <a:bodyPr/>
        <a:lstStyle/>
        <a:p>
          <a:pPr>
            <a:buNone/>
          </a:pPr>
          <a:r>
            <a:rPr lang="en-US" b="1" dirty="0"/>
            <a:t>Skill-Building</a:t>
          </a:r>
        </a:p>
      </dgm:t>
    </dgm:pt>
    <dgm:pt modelId="{E259DDAE-F41F-46CB-9FBA-D1A1433807FA}" type="parTrans" cxnId="{32F9EA11-8DA0-4641-81EF-344381F3FBAF}">
      <dgm:prSet/>
      <dgm:spPr/>
      <dgm:t>
        <a:bodyPr/>
        <a:lstStyle/>
        <a:p>
          <a:endParaRPr lang="en-US"/>
        </a:p>
      </dgm:t>
    </dgm:pt>
    <dgm:pt modelId="{2F28077A-D4D1-43B4-B742-39DCC93DB49B}" type="sibTrans" cxnId="{32F9EA11-8DA0-4641-81EF-344381F3FBAF}">
      <dgm:prSet/>
      <dgm:spPr/>
      <dgm:t>
        <a:bodyPr/>
        <a:lstStyle/>
        <a:p>
          <a:endParaRPr lang="en-US"/>
        </a:p>
      </dgm:t>
    </dgm:pt>
    <dgm:pt modelId="{F7C058CB-8914-446F-B20D-6A438DCC9F33}">
      <dgm:prSet phldrT="[Text]"/>
      <dgm:spPr>
        <a:solidFill>
          <a:schemeClr val="bg2">
            <a:lumMod val="60000"/>
            <a:lumOff val="40000"/>
          </a:schemeClr>
        </a:solidFill>
      </dgm:spPr>
      <dgm:t>
        <a:bodyPr/>
        <a:lstStyle/>
        <a:p>
          <a:r>
            <a:rPr lang="en-US" dirty="0"/>
            <a:t>Quid pro quo</a:t>
          </a:r>
        </a:p>
      </dgm:t>
    </dgm:pt>
    <dgm:pt modelId="{8AF0C1D1-0B78-4DE0-8D71-6DD242DB6BDC}" type="parTrans" cxnId="{B81B330D-0782-4192-9E7E-55286E45D8BB}">
      <dgm:prSet/>
      <dgm:spPr/>
      <dgm:t>
        <a:bodyPr/>
        <a:lstStyle/>
        <a:p>
          <a:endParaRPr lang="en-US"/>
        </a:p>
      </dgm:t>
    </dgm:pt>
    <dgm:pt modelId="{EE71B137-1F07-4A96-A1BE-93E9D83995D2}" type="sibTrans" cxnId="{B81B330D-0782-4192-9E7E-55286E45D8BB}">
      <dgm:prSet/>
      <dgm:spPr/>
      <dgm:t>
        <a:bodyPr/>
        <a:lstStyle/>
        <a:p>
          <a:endParaRPr lang="en-US"/>
        </a:p>
      </dgm:t>
    </dgm:pt>
    <dgm:pt modelId="{2CDF41E6-12CB-4B17-A652-A0A5082AC919}">
      <dgm:prSet phldrT="[Text]"/>
      <dgm:spPr/>
      <dgm:t>
        <a:bodyPr/>
        <a:lstStyle/>
        <a:p>
          <a:pPr>
            <a:buNone/>
          </a:pPr>
          <a:r>
            <a:rPr lang="en-US" b="1" dirty="0"/>
            <a:t>Partnerships</a:t>
          </a:r>
        </a:p>
      </dgm:t>
    </dgm:pt>
    <dgm:pt modelId="{D6190310-7437-4505-989C-9B2FD68BED57}" type="parTrans" cxnId="{EA2DA4DC-692D-44FD-A2BA-D8D1BEABBF64}">
      <dgm:prSet/>
      <dgm:spPr/>
      <dgm:t>
        <a:bodyPr/>
        <a:lstStyle/>
        <a:p>
          <a:endParaRPr lang="en-US"/>
        </a:p>
      </dgm:t>
    </dgm:pt>
    <dgm:pt modelId="{05697EF5-966A-43FA-91D6-9ED9ACD7C359}" type="sibTrans" cxnId="{EA2DA4DC-692D-44FD-A2BA-D8D1BEABBF64}">
      <dgm:prSet/>
      <dgm:spPr/>
      <dgm:t>
        <a:bodyPr/>
        <a:lstStyle/>
        <a:p>
          <a:endParaRPr lang="en-US"/>
        </a:p>
      </dgm:t>
    </dgm:pt>
    <dgm:pt modelId="{A02FB240-33CD-46CE-ABC8-69303F6F26A1}">
      <dgm:prSet phldrT="[Text]"/>
      <dgm:spPr>
        <a:solidFill>
          <a:schemeClr val="bg2">
            <a:lumMod val="60000"/>
            <a:lumOff val="40000"/>
          </a:schemeClr>
        </a:solidFill>
      </dgm:spPr>
      <dgm:t>
        <a:bodyPr/>
        <a:lstStyle/>
        <a:p>
          <a:r>
            <a:rPr lang="en-US" dirty="0"/>
            <a:t>These interventions work!</a:t>
          </a:r>
        </a:p>
      </dgm:t>
    </dgm:pt>
    <dgm:pt modelId="{519DD5D4-E2DF-443C-9919-07B8FF636287}" type="parTrans" cxnId="{6F4A5560-49D5-42E5-9415-DC0D0B1906D7}">
      <dgm:prSet/>
      <dgm:spPr/>
      <dgm:t>
        <a:bodyPr/>
        <a:lstStyle/>
        <a:p>
          <a:endParaRPr lang="en-US"/>
        </a:p>
      </dgm:t>
    </dgm:pt>
    <dgm:pt modelId="{AC2620B1-90FC-4762-ADEE-A1B21900584E}" type="sibTrans" cxnId="{6F4A5560-49D5-42E5-9415-DC0D0B1906D7}">
      <dgm:prSet/>
      <dgm:spPr/>
      <dgm:t>
        <a:bodyPr/>
        <a:lstStyle/>
        <a:p>
          <a:endParaRPr lang="en-US"/>
        </a:p>
      </dgm:t>
    </dgm:pt>
    <dgm:pt modelId="{4D56109D-FDB8-4E43-9546-DD167070FED2}">
      <dgm:prSet phldrT="[Text]"/>
      <dgm:spPr/>
      <dgm:t>
        <a:bodyPr/>
        <a:lstStyle/>
        <a:p>
          <a:pPr>
            <a:buNone/>
          </a:pPr>
          <a:r>
            <a:rPr lang="en-US" b="1" dirty="0"/>
            <a:t>Confidence</a:t>
          </a:r>
        </a:p>
      </dgm:t>
    </dgm:pt>
    <dgm:pt modelId="{EDDD7607-A2FB-4D9F-A228-DDE6DDBE333B}" type="parTrans" cxnId="{5FB0CAB9-909A-43ED-AE61-B40E375CDA40}">
      <dgm:prSet/>
      <dgm:spPr/>
      <dgm:t>
        <a:bodyPr/>
        <a:lstStyle/>
        <a:p>
          <a:endParaRPr lang="en-US"/>
        </a:p>
      </dgm:t>
    </dgm:pt>
    <dgm:pt modelId="{D41DEE7B-A243-4A1D-B744-B48DBC58F443}" type="sibTrans" cxnId="{5FB0CAB9-909A-43ED-AE61-B40E375CDA40}">
      <dgm:prSet/>
      <dgm:spPr/>
      <dgm:t>
        <a:bodyPr/>
        <a:lstStyle/>
        <a:p>
          <a:endParaRPr lang="en-US"/>
        </a:p>
      </dgm:t>
    </dgm:pt>
    <dgm:pt modelId="{94169D80-C23A-40B2-8D77-0DE87F1FFC91}">
      <dgm:prSet/>
      <dgm:spPr/>
    </dgm:pt>
    <dgm:pt modelId="{88E2AC74-5B56-42A7-BFF1-6F8C8D8891EA}" type="parTrans" cxnId="{2BCC3D33-660E-4894-931F-F396392D111A}">
      <dgm:prSet/>
      <dgm:spPr/>
      <dgm:t>
        <a:bodyPr/>
        <a:lstStyle/>
        <a:p>
          <a:endParaRPr lang="en-US"/>
        </a:p>
      </dgm:t>
    </dgm:pt>
    <dgm:pt modelId="{D833217A-49EA-4368-8911-67D8983FCF0C}" type="sibTrans" cxnId="{2BCC3D33-660E-4894-931F-F396392D111A}">
      <dgm:prSet/>
      <dgm:spPr/>
      <dgm:t>
        <a:bodyPr/>
        <a:lstStyle/>
        <a:p>
          <a:endParaRPr lang="en-US"/>
        </a:p>
      </dgm:t>
    </dgm:pt>
    <dgm:pt modelId="{9AC1F9DB-B612-475E-A298-5FAE42481453}">
      <dgm:prSet/>
      <dgm:spPr/>
    </dgm:pt>
    <dgm:pt modelId="{05FF1C3E-377E-481F-B75B-38F0D9F56054}" type="parTrans" cxnId="{E5E4A911-FED1-482C-8B85-6370856C3455}">
      <dgm:prSet/>
      <dgm:spPr/>
      <dgm:t>
        <a:bodyPr/>
        <a:lstStyle/>
        <a:p>
          <a:endParaRPr lang="en-US"/>
        </a:p>
      </dgm:t>
    </dgm:pt>
    <dgm:pt modelId="{D60E502C-4575-4525-B18A-7CDB4C4887C8}" type="sibTrans" cxnId="{E5E4A911-FED1-482C-8B85-6370856C3455}">
      <dgm:prSet/>
      <dgm:spPr/>
      <dgm:t>
        <a:bodyPr/>
        <a:lstStyle/>
        <a:p>
          <a:endParaRPr lang="en-US"/>
        </a:p>
      </dgm:t>
    </dgm:pt>
    <dgm:pt modelId="{D5574775-BCD5-463F-9D1B-64F90CC38C81}">
      <dgm:prSet/>
      <dgm:spPr/>
    </dgm:pt>
    <dgm:pt modelId="{EE262DCC-DFD1-4A5B-932C-CD4F75EF14E8}" type="parTrans" cxnId="{C19DF56D-C46F-4B2A-B2BF-A9FDD4A2C661}">
      <dgm:prSet/>
      <dgm:spPr/>
      <dgm:t>
        <a:bodyPr/>
        <a:lstStyle/>
        <a:p>
          <a:endParaRPr lang="en-US"/>
        </a:p>
      </dgm:t>
    </dgm:pt>
    <dgm:pt modelId="{C2F7A05B-CF5B-47EC-9B59-C4BB930127BA}" type="sibTrans" cxnId="{C19DF56D-C46F-4B2A-B2BF-A9FDD4A2C661}">
      <dgm:prSet/>
      <dgm:spPr/>
      <dgm:t>
        <a:bodyPr/>
        <a:lstStyle/>
        <a:p>
          <a:endParaRPr lang="en-US"/>
        </a:p>
      </dgm:t>
    </dgm:pt>
    <dgm:pt modelId="{AD206FF8-98AE-4098-A895-30402426DAA7}">
      <dgm:prSet/>
      <dgm:spPr/>
    </dgm:pt>
    <dgm:pt modelId="{5EA4CA3B-DE7B-4363-B4B6-8AB5CD3330A8}" type="parTrans" cxnId="{6725BAB4-BE31-47C0-BF5A-FFDE35F16BA2}">
      <dgm:prSet/>
      <dgm:spPr/>
      <dgm:t>
        <a:bodyPr/>
        <a:lstStyle/>
        <a:p>
          <a:endParaRPr lang="en-US"/>
        </a:p>
      </dgm:t>
    </dgm:pt>
    <dgm:pt modelId="{1937EC0C-1BCD-4B5B-AD16-47843F082A62}" type="sibTrans" cxnId="{6725BAB4-BE31-47C0-BF5A-FFDE35F16BA2}">
      <dgm:prSet/>
      <dgm:spPr/>
      <dgm:t>
        <a:bodyPr/>
        <a:lstStyle/>
        <a:p>
          <a:endParaRPr lang="en-US"/>
        </a:p>
      </dgm:t>
    </dgm:pt>
    <dgm:pt modelId="{6BA354DE-F14F-4A57-80EA-2E6AA67F307A}">
      <dgm:prSet/>
      <dgm:spPr/>
    </dgm:pt>
    <dgm:pt modelId="{4265D34C-6383-43C5-BCB2-51DF56F0FD3E}" type="parTrans" cxnId="{25F17DC0-7DF5-43A4-AC5E-E7CD5A219C30}">
      <dgm:prSet/>
      <dgm:spPr/>
      <dgm:t>
        <a:bodyPr/>
        <a:lstStyle/>
        <a:p>
          <a:endParaRPr lang="en-US"/>
        </a:p>
      </dgm:t>
    </dgm:pt>
    <dgm:pt modelId="{C64CFADA-038F-4ECF-8DB4-994BC0E6D14E}" type="sibTrans" cxnId="{25F17DC0-7DF5-43A4-AC5E-E7CD5A219C30}">
      <dgm:prSet/>
      <dgm:spPr/>
      <dgm:t>
        <a:bodyPr/>
        <a:lstStyle/>
        <a:p>
          <a:endParaRPr lang="en-US"/>
        </a:p>
      </dgm:t>
    </dgm:pt>
    <dgm:pt modelId="{DB348EEE-C6AA-47F7-BA95-2F5D3D9DEAE6}">
      <dgm:prSet/>
      <dgm:spPr/>
    </dgm:pt>
    <dgm:pt modelId="{C5ACC5F3-51B4-4285-9721-14DBDA3C9C5F}" type="parTrans" cxnId="{EB863F64-91E9-4ED7-A38D-F1FAAA4CEA6C}">
      <dgm:prSet/>
      <dgm:spPr/>
      <dgm:t>
        <a:bodyPr/>
        <a:lstStyle/>
        <a:p>
          <a:endParaRPr lang="en-US"/>
        </a:p>
      </dgm:t>
    </dgm:pt>
    <dgm:pt modelId="{76414E83-BF1D-4F51-AC0D-C31877288353}" type="sibTrans" cxnId="{EB863F64-91E9-4ED7-A38D-F1FAAA4CEA6C}">
      <dgm:prSet/>
      <dgm:spPr/>
      <dgm:t>
        <a:bodyPr/>
        <a:lstStyle/>
        <a:p>
          <a:endParaRPr lang="en-US"/>
        </a:p>
      </dgm:t>
    </dgm:pt>
    <dgm:pt modelId="{B25C359D-5838-4DCE-9B66-905F6C43B037}">
      <dgm:prSet/>
      <dgm:spPr/>
    </dgm:pt>
    <dgm:pt modelId="{D230AA03-2727-4E3D-AA07-752ED74FEBA8}" type="parTrans" cxnId="{417CBB40-51BC-442B-BCDE-D6F524FC756B}">
      <dgm:prSet/>
      <dgm:spPr/>
      <dgm:t>
        <a:bodyPr/>
        <a:lstStyle/>
        <a:p>
          <a:endParaRPr lang="en-US"/>
        </a:p>
      </dgm:t>
    </dgm:pt>
    <dgm:pt modelId="{48299A59-F419-424A-B22A-A89747EE7265}" type="sibTrans" cxnId="{417CBB40-51BC-442B-BCDE-D6F524FC756B}">
      <dgm:prSet/>
      <dgm:spPr/>
      <dgm:t>
        <a:bodyPr/>
        <a:lstStyle/>
        <a:p>
          <a:endParaRPr lang="en-US"/>
        </a:p>
      </dgm:t>
    </dgm:pt>
    <dgm:pt modelId="{9C45E0DD-F3E2-4E7A-B08C-E635CACF32E6}">
      <dgm:prSet/>
      <dgm:spPr/>
    </dgm:pt>
    <dgm:pt modelId="{C062FACB-D76E-4793-B592-35E003DCA821}" type="parTrans" cxnId="{F9816C8C-3B0D-496A-8BD7-99DC64E1D57F}">
      <dgm:prSet/>
      <dgm:spPr/>
      <dgm:t>
        <a:bodyPr/>
        <a:lstStyle/>
        <a:p>
          <a:endParaRPr lang="en-US"/>
        </a:p>
      </dgm:t>
    </dgm:pt>
    <dgm:pt modelId="{EC67369B-2331-4957-A4DB-F5D95751E804}" type="sibTrans" cxnId="{F9816C8C-3B0D-496A-8BD7-99DC64E1D57F}">
      <dgm:prSet/>
      <dgm:spPr/>
      <dgm:t>
        <a:bodyPr/>
        <a:lstStyle/>
        <a:p>
          <a:endParaRPr lang="en-US"/>
        </a:p>
      </dgm:t>
    </dgm:pt>
    <dgm:pt modelId="{A4780F2E-5D72-464B-9A7D-9A6E2FDF7D8D}">
      <dgm:prSet/>
      <dgm:spPr/>
    </dgm:pt>
    <dgm:pt modelId="{1EBE164F-634F-4FCD-BFA5-EBD6EC403FFC}" type="parTrans" cxnId="{24707A28-BDA2-4554-89FF-226A5180095D}">
      <dgm:prSet/>
      <dgm:spPr/>
      <dgm:t>
        <a:bodyPr/>
        <a:lstStyle/>
        <a:p>
          <a:endParaRPr lang="en-US"/>
        </a:p>
      </dgm:t>
    </dgm:pt>
    <dgm:pt modelId="{D2E06FB0-C669-4335-857B-764F1ADD6211}" type="sibTrans" cxnId="{24707A28-BDA2-4554-89FF-226A5180095D}">
      <dgm:prSet/>
      <dgm:spPr/>
      <dgm:t>
        <a:bodyPr/>
        <a:lstStyle/>
        <a:p>
          <a:endParaRPr lang="en-US"/>
        </a:p>
      </dgm:t>
    </dgm:pt>
    <dgm:pt modelId="{B09E7CCC-2A02-4A85-9956-4A7EB5603DC2}">
      <dgm:prSet/>
      <dgm:spPr/>
    </dgm:pt>
    <dgm:pt modelId="{490050B1-039D-4DA8-A10C-D283349678CB}" type="parTrans" cxnId="{B55F6DE3-E276-4FF3-84A9-550C418DA910}">
      <dgm:prSet/>
      <dgm:spPr/>
      <dgm:t>
        <a:bodyPr/>
        <a:lstStyle/>
        <a:p>
          <a:endParaRPr lang="en-US"/>
        </a:p>
      </dgm:t>
    </dgm:pt>
    <dgm:pt modelId="{7005E32C-ED27-4755-B9FA-204D2A004403}" type="sibTrans" cxnId="{B55F6DE3-E276-4FF3-84A9-550C418DA910}">
      <dgm:prSet/>
      <dgm:spPr/>
      <dgm:t>
        <a:bodyPr/>
        <a:lstStyle/>
        <a:p>
          <a:endParaRPr lang="en-US"/>
        </a:p>
      </dgm:t>
    </dgm:pt>
    <dgm:pt modelId="{8CEA7063-01B3-41BF-A167-5468E4A75D25}" type="pres">
      <dgm:prSet presAssocID="{2E4B8458-0752-49A0-83AA-0D19A7ACE384}" presName="cycleMatrixDiagram" presStyleCnt="0">
        <dgm:presLayoutVars>
          <dgm:chMax val="1"/>
          <dgm:dir/>
          <dgm:animLvl val="lvl"/>
          <dgm:resizeHandles val="exact"/>
        </dgm:presLayoutVars>
      </dgm:prSet>
      <dgm:spPr/>
    </dgm:pt>
    <dgm:pt modelId="{0EB22969-49C6-40C9-802E-CDFB14D67E57}" type="pres">
      <dgm:prSet presAssocID="{2E4B8458-0752-49A0-83AA-0D19A7ACE384}" presName="children" presStyleCnt="0"/>
      <dgm:spPr/>
    </dgm:pt>
    <dgm:pt modelId="{6FCEA528-F5C5-4426-BC61-D8D6B8F4791A}" type="pres">
      <dgm:prSet presAssocID="{2E4B8458-0752-49A0-83AA-0D19A7ACE384}" presName="child1group" presStyleCnt="0"/>
      <dgm:spPr/>
    </dgm:pt>
    <dgm:pt modelId="{83BEFA07-6C83-49B1-8A8E-18399912ACCC}" type="pres">
      <dgm:prSet presAssocID="{2E4B8458-0752-49A0-83AA-0D19A7ACE384}" presName="child1" presStyleLbl="bgAcc1" presStyleIdx="0" presStyleCnt="4"/>
      <dgm:spPr/>
    </dgm:pt>
    <dgm:pt modelId="{52D4BC31-3568-4545-AA8E-720E047FC4FC}" type="pres">
      <dgm:prSet presAssocID="{2E4B8458-0752-49A0-83AA-0D19A7ACE384}" presName="child1Text" presStyleLbl="bgAcc1" presStyleIdx="0" presStyleCnt="4">
        <dgm:presLayoutVars>
          <dgm:bulletEnabled val="1"/>
        </dgm:presLayoutVars>
      </dgm:prSet>
      <dgm:spPr/>
    </dgm:pt>
    <dgm:pt modelId="{3F74084F-15A3-4010-AB53-D231025FA343}" type="pres">
      <dgm:prSet presAssocID="{2E4B8458-0752-49A0-83AA-0D19A7ACE384}" presName="child2group" presStyleCnt="0"/>
      <dgm:spPr/>
    </dgm:pt>
    <dgm:pt modelId="{C46B90FA-E3A8-42B0-916A-A7B9286125B8}" type="pres">
      <dgm:prSet presAssocID="{2E4B8458-0752-49A0-83AA-0D19A7ACE384}" presName="child2" presStyleLbl="bgAcc1" presStyleIdx="1" presStyleCnt="4"/>
      <dgm:spPr/>
    </dgm:pt>
    <dgm:pt modelId="{C712613F-43FC-4916-ADB5-041FF232170F}" type="pres">
      <dgm:prSet presAssocID="{2E4B8458-0752-49A0-83AA-0D19A7ACE384}" presName="child2Text" presStyleLbl="bgAcc1" presStyleIdx="1" presStyleCnt="4">
        <dgm:presLayoutVars>
          <dgm:bulletEnabled val="1"/>
        </dgm:presLayoutVars>
      </dgm:prSet>
      <dgm:spPr/>
    </dgm:pt>
    <dgm:pt modelId="{99E1EE46-86FE-4A5D-B349-91383E6F33FE}" type="pres">
      <dgm:prSet presAssocID="{2E4B8458-0752-49A0-83AA-0D19A7ACE384}" presName="child3group" presStyleCnt="0"/>
      <dgm:spPr/>
    </dgm:pt>
    <dgm:pt modelId="{694F0F08-A59C-4A23-A751-84818C0AA1AB}" type="pres">
      <dgm:prSet presAssocID="{2E4B8458-0752-49A0-83AA-0D19A7ACE384}" presName="child3" presStyleLbl="bgAcc1" presStyleIdx="2" presStyleCnt="4"/>
      <dgm:spPr/>
    </dgm:pt>
    <dgm:pt modelId="{4B77D9A7-25DA-4CF4-8D44-5B2A9EE6BEC8}" type="pres">
      <dgm:prSet presAssocID="{2E4B8458-0752-49A0-83AA-0D19A7ACE384}" presName="child3Text" presStyleLbl="bgAcc1" presStyleIdx="2" presStyleCnt="4">
        <dgm:presLayoutVars>
          <dgm:bulletEnabled val="1"/>
        </dgm:presLayoutVars>
      </dgm:prSet>
      <dgm:spPr/>
    </dgm:pt>
    <dgm:pt modelId="{BA73B80C-645C-4234-87E0-36E108AA112A}" type="pres">
      <dgm:prSet presAssocID="{2E4B8458-0752-49A0-83AA-0D19A7ACE384}" presName="child4group" presStyleCnt="0"/>
      <dgm:spPr/>
    </dgm:pt>
    <dgm:pt modelId="{61E0CBE6-1CBA-447D-9090-A3ECC6FBDBF1}" type="pres">
      <dgm:prSet presAssocID="{2E4B8458-0752-49A0-83AA-0D19A7ACE384}" presName="child4" presStyleLbl="bgAcc1" presStyleIdx="3" presStyleCnt="4"/>
      <dgm:spPr/>
    </dgm:pt>
    <dgm:pt modelId="{9CD3D3E6-D48E-408E-818F-2241C8930556}" type="pres">
      <dgm:prSet presAssocID="{2E4B8458-0752-49A0-83AA-0D19A7ACE384}" presName="child4Text" presStyleLbl="bgAcc1" presStyleIdx="3" presStyleCnt="4">
        <dgm:presLayoutVars>
          <dgm:bulletEnabled val="1"/>
        </dgm:presLayoutVars>
      </dgm:prSet>
      <dgm:spPr/>
    </dgm:pt>
    <dgm:pt modelId="{B832CF7A-32A2-46DD-8A1C-22D11ED3A9F9}" type="pres">
      <dgm:prSet presAssocID="{2E4B8458-0752-49A0-83AA-0D19A7ACE384}" presName="childPlaceholder" presStyleCnt="0"/>
      <dgm:spPr/>
    </dgm:pt>
    <dgm:pt modelId="{31751A63-934B-4EDF-A797-0EE872266E72}" type="pres">
      <dgm:prSet presAssocID="{2E4B8458-0752-49A0-83AA-0D19A7ACE384}" presName="circle" presStyleCnt="0"/>
      <dgm:spPr/>
    </dgm:pt>
    <dgm:pt modelId="{6838EBBB-DD7A-41FB-A31C-D21C9BD25707}" type="pres">
      <dgm:prSet presAssocID="{2E4B8458-0752-49A0-83AA-0D19A7ACE384}" presName="quadrant1" presStyleLbl="node1" presStyleIdx="0" presStyleCnt="4">
        <dgm:presLayoutVars>
          <dgm:chMax val="1"/>
          <dgm:bulletEnabled val="1"/>
        </dgm:presLayoutVars>
      </dgm:prSet>
      <dgm:spPr/>
    </dgm:pt>
    <dgm:pt modelId="{E113C50E-636D-491A-91A3-CC3580EAF337}" type="pres">
      <dgm:prSet presAssocID="{2E4B8458-0752-49A0-83AA-0D19A7ACE384}" presName="quadrant2" presStyleLbl="node1" presStyleIdx="1" presStyleCnt="4">
        <dgm:presLayoutVars>
          <dgm:chMax val="1"/>
          <dgm:bulletEnabled val="1"/>
        </dgm:presLayoutVars>
      </dgm:prSet>
      <dgm:spPr/>
    </dgm:pt>
    <dgm:pt modelId="{9D8276CE-1BE7-4656-97D6-CDE96A9D348E}" type="pres">
      <dgm:prSet presAssocID="{2E4B8458-0752-49A0-83AA-0D19A7ACE384}" presName="quadrant3" presStyleLbl="node1" presStyleIdx="2" presStyleCnt="4">
        <dgm:presLayoutVars>
          <dgm:chMax val="1"/>
          <dgm:bulletEnabled val="1"/>
        </dgm:presLayoutVars>
      </dgm:prSet>
      <dgm:spPr/>
    </dgm:pt>
    <dgm:pt modelId="{CCCA50A6-8467-4149-81E6-044E855C685F}" type="pres">
      <dgm:prSet presAssocID="{2E4B8458-0752-49A0-83AA-0D19A7ACE384}" presName="quadrant4" presStyleLbl="node1" presStyleIdx="3" presStyleCnt="4">
        <dgm:presLayoutVars>
          <dgm:chMax val="1"/>
          <dgm:bulletEnabled val="1"/>
        </dgm:presLayoutVars>
      </dgm:prSet>
      <dgm:spPr/>
    </dgm:pt>
    <dgm:pt modelId="{A8A34137-3B8A-4C7E-B86D-A75072D2CA3D}" type="pres">
      <dgm:prSet presAssocID="{2E4B8458-0752-49A0-83AA-0D19A7ACE384}" presName="quadrantPlaceholder" presStyleCnt="0"/>
      <dgm:spPr/>
    </dgm:pt>
    <dgm:pt modelId="{9F56A8CB-0F4C-4D33-85F6-C8F92226DC80}" type="pres">
      <dgm:prSet presAssocID="{2E4B8458-0752-49A0-83AA-0D19A7ACE384}" presName="center1" presStyleLbl="fgShp" presStyleIdx="0" presStyleCnt="2"/>
      <dgm:spPr/>
    </dgm:pt>
    <dgm:pt modelId="{E11B6B41-A4AE-4A7F-ADED-B3B1296AF8C3}" type="pres">
      <dgm:prSet presAssocID="{2E4B8458-0752-49A0-83AA-0D19A7ACE384}" presName="center2" presStyleLbl="fgShp" presStyleIdx="1" presStyleCnt="2"/>
      <dgm:spPr/>
    </dgm:pt>
  </dgm:ptLst>
  <dgm:cxnLst>
    <dgm:cxn modelId="{B81B330D-0782-4192-9E7E-55286E45D8BB}" srcId="{2E4B8458-0752-49A0-83AA-0D19A7ACE384}" destId="{F7C058CB-8914-446F-B20D-6A438DCC9F33}" srcOrd="2" destOrd="0" parTransId="{8AF0C1D1-0B78-4DE0-8D71-6DD242DB6BDC}" sibTransId="{EE71B137-1F07-4A96-A1BE-93E9D83995D2}"/>
    <dgm:cxn modelId="{E5E4A911-FED1-482C-8B85-6370856C3455}" srcId="{2E4B8458-0752-49A0-83AA-0D19A7ACE384}" destId="{9AC1F9DB-B612-475E-A298-5FAE42481453}" srcOrd="5" destOrd="0" parTransId="{05FF1C3E-377E-481F-B75B-38F0D9F56054}" sibTransId="{D60E502C-4575-4525-B18A-7CDB4C4887C8}"/>
    <dgm:cxn modelId="{32F9EA11-8DA0-4641-81EF-344381F3FBAF}" srcId="{86C47278-40A1-4E81-81A3-D2B7E0035E8F}" destId="{13B43E19-5172-4144-98E7-6231D9F396E2}" srcOrd="0" destOrd="0" parTransId="{E259DDAE-F41F-46CB-9FBA-D1A1433807FA}" sibTransId="{2F28077A-D4D1-43B4-B742-39DCC93DB49B}"/>
    <dgm:cxn modelId="{7CE7E416-2CCC-4E64-8105-4C0DF16A8A58}" type="presOf" srcId="{A02FB240-33CD-46CE-ABC8-69303F6F26A1}" destId="{CCCA50A6-8467-4149-81E6-044E855C685F}" srcOrd="0" destOrd="0" presId="urn:microsoft.com/office/officeart/2005/8/layout/cycle4"/>
    <dgm:cxn modelId="{F9B3AE19-CA89-4C5C-A0D0-46211BE4FEAD}" type="presOf" srcId="{F7C058CB-8914-446F-B20D-6A438DCC9F33}" destId="{9D8276CE-1BE7-4656-97D6-CDE96A9D348E}" srcOrd="0" destOrd="0" presId="urn:microsoft.com/office/officeart/2005/8/layout/cycle4"/>
    <dgm:cxn modelId="{A4E81522-7C99-4A67-87F4-8BF8488A3CB8}" type="presOf" srcId="{4D56109D-FDB8-4E43-9546-DD167070FED2}" destId="{9CD3D3E6-D48E-408E-818F-2241C8930556}" srcOrd="1" destOrd="0" presId="urn:microsoft.com/office/officeart/2005/8/layout/cycle4"/>
    <dgm:cxn modelId="{24707A28-BDA2-4554-89FF-226A5180095D}" srcId="{2E4B8458-0752-49A0-83AA-0D19A7ACE384}" destId="{A4780F2E-5D72-464B-9A7D-9A6E2FDF7D8D}" srcOrd="12" destOrd="0" parTransId="{1EBE164F-634F-4FCD-BFA5-EBD6EC403FFC}" sibTransId="{D2E06FB0-C669-4335-857B-764F1ADD6211}"/>
    <dgm:cxn modelId="{C4F2722D-084F-4C0B-8A2D-42074344FC99}" type="presOf" srcId="{2CDF41E6-12CB-4B17-A652-A0A5082AC919}" destId="{694F0F08-A59C-4A23-A751-84818C0AA1AB}" srcOrd="0" destOrd="0" presId="urn:microsoft.com/office/officeart/2005/8/layout/cycle4"/>
    <dgm:cxn modelId="{2BCC3D33-660E-4894-931F-F396392D111A}" srcId="{2E4B8458-0752-49A0-83AA-0D19A7ACE384}" destId="{94169D80-C23A-40B2-8D77-0DE87F1FFC91}" srcOrd="4" destOrd="0" parTransId="{88E2AC74-5B56-42A7-BFF1-6F8C8D8891EA}" sibTransId="{D833217A-49EA-4368-8911-67D8983FCF0C}"/>
    <dgm:cxn modelId="{417CBB40-51BC-442B-BCDE-D6F524FC756B}" srcId="{2E4B8458-0752-49A0-83AA-0D19A7ACE384}" destId="{B25C359D-5838-4DCE-9B66-905F6C43B037}" srcOrd="10" destOrd="0" parTransId="{D230AA03-2727-4E3D-AA07-752ED74FEBA8}" sibTransId="{48299A59-F419-424A-B22A-A89747EE7265}"/>
    <dgm:cxn modelId="{6F4A5560-49D5-42E5-9415-DC0D0B1906D7}" srcId="{2E4B8458-0752-49A0-83AA-0D19A7ACE384}" destId="{A02FB240-33CD-46CE-ABC8-69303F6F26A1}" srcOrd="3" destOrd="0" parTransId="{519DD5D4-E2DF-443C-9919-07B8FF636287}" sibTransId="{AC2620B1-90FC-4762-ADEE-A1B21900584E}"/>
    <dgm:cxn modelId="{E78F8141-5C83-4281-8E68-B0F93048A1B9}" type="presOf" srcId="{2E4B8458-0752-49A0-83AA-0D19A7ACE384}" destId="{8CEA7063-01B3-41BF-A167-5468E4A75D25}" srcOrd="0" destOrd="0" presId="urn:microsoft.com/office/officeart/2005/8/layout/cycle4"/>
    <dgm:cxn modelId="{D4FAE241-8D3D-4496-9939-0630771C2843}" type="presOf" srcId="{2CDF41E6-12CB-4B17-A652-A0A5082AC919}" destId="{4B77D9A7-25DA-4CF4-8D44-5B2A9EE6BEC8}" srcOrd="1" destOrd="0" presId="urn:microsoft.com/office/officeart/2005/8/layout/cycle4"/>
    <dgm:cxn modelId="{EB863F64-91E9-4ED7-A38D-F1FAAA4CEA6C}" srcId="{2E4B8458-0752-49A0-83AA-0D19A7ACE384}" destId="{DB348EEE-C6AA-47F7-BA95-2F5D3D9DEAE6}" srcOrd="9" destOrd="0" parTransId="{C5ACC5F3-51B4-4285-9721-14DBDA3C9C5F}" sibTransId="{76414E83-BF1D-4F51-AC0D-C31877288353}"/>
    <dgm:cxn modelId="{D4E7A165-6311-45B4-881A-3132F809E337}" type="presOf" srcId="{13B43E19-5172-4144-98E7-6231D9F396E2}" destId="{C712613F-43FC-4916-ADB5-041FF232170F}" srcOrd="1" destOrd="0" presId="urn:microsoft.com/office/officeart/2005/8/layout/cycle4"/>
    <dgm:cxn modelId="{31295A4A-C7C3-469D-AB96-A9102A97F75E}" type="presOf" srcId="{4D56109D-FDB8-4E43-9546-DD167070FED2}" destId="{61E0CBE6-1CBA-447D-9090-A3ECC6FBDBF1}" srcOrd="0" destOrd="0" presId="urn:microsoft.com/office/officeart/2005/8/layout/cycle4"/>
    <dgm:cxn modelId="{C19DF56D-C46F-4B2A-B2BF-A9FDD4A2C661}" srcId="{2E4B8458-0752-49A0-83AA-0D19A7ACE384}" destId="{D5574775-BCD5-463F-9D1B-64F90CC38C81}" srcOrd="6" destOrd="0" parTransId="{EE262DCC-DFD1-4A5B-932C-CD4F75EF14E8}" sibTransId="{C2F7A05B-CF5B-47EC-9B59-C4BB930127BA}"/>
    <dgm:cxn modelId="{E7BA324F-61BF-49A1-8AD4-F8F5887D10CB}" type="presOf" srcId="{D6F3E796-3737-41F0-A0A2-69EB62D76C6F}" destId="{52D4BC31-3568-4545-AA8E-720E047FC4FC}" srcOrd="1" destOrd="0" presId="urn:microsoft.com/office/officeart/2005/8/layout/cycle4"/>
    <dgm:cxn modelId="{57082C71-67F1-4B83-BE8D-DBAEB4E3BE92}" srcId="{2E4B8458-0752-49A0-83AA-0D19A7ACE384}" destId="{86C47278-40A1-4E81-81A3-D2B7E0035E8F}" srcOrd="1" destOrd="0" parTransId="{16B4F7C2-B81D-41CA-841D-6EDB25ACA621}" sibTransId="{F346A3FA-E311-4651-A87F-55182DA79B23}"/>
    <dgm:cxn modelId="{F9816C8C-3B0D-496A-8BD7-99DC64E1D57F}" srcId="{2E4B8458-0752-49A0-83AA-0D19A7ACE384}" destId="{9C45E0DD-F3E2-4E7A-B08C-E635CACF32E6}" srcOrd="11" destOrd="0" parTransId="{C062FACB-D76E-4793-B592-35E003DCA821}" sibTransId="{EC67369B-2331-4957-A4DB-F5D95751E804}"/>
    <dgm:cxn modelId="{1F129C8D-1F5F-4BF6-8248-F76CE0B7C17F}" srcId="{7D35F05C-DA54-4B4C-B285-DEBB531C1CFB}" destId="{D6F3E796-3737-41F0-A0A2-69EB62D76C6F}" srcOrd="0" destOrd="0" parTransId="{A0915652-5EED-4F37-9B4B-28D83E1785BB}" sibTransId="{CAC0490F-7770-46D6-BD91-34288FDCB251}"/>
    <dgm:cxn modelId="{6725BAB4-BE31-47C0-BF5A-FFDE35F16BA2}" srcId="{2E4B8458-0752-49A0-83AA-0D19A7ACE384}" destId="{AD206FF8-98AE-4098-A895-30402426DAA7}" srcOrd="7" destOrd="0" parTransId="{5EA4CA3B-DE7B-4363-B4B6-8AB5CD3330A8}" sibTransId="{1937EC0C-1BCD-4B5B-AD16-47843F082A62}"/>
    <dgm:cxn modelId="{5FB0CAB9-909A-43ED-AE61-B40E375CDA40}" srcId="{A02FB240-33CD-46CE-ABC8-69303F6F26A1}" destId="{4D56109D-FDB8-4E43-9546-DD167070FED2}" srcOrd="0" destOrd="0" parTransId="{EDDD7607-A2FB-4D9F-A228-DDE6DDBE333B}" sibTransId="{D41DEE7B-A243-4A1D-B744-B48DBC58F443}"/>
    <dgm:cxn modelId="{25F17DC0-7DF5-43A4-AC5E-E7CD5A219C30}" srcId="{2E4B8458-0752-49A0-83AA-0D19A7ACE384}" destId="{6BA354DE-F14F-4A57-80EA-2E6AA67F307A}" srcOrd="8" destOrd="0" parTransId="{4265D34C-6383-43C5-BCB2-51DF56F0FD3E}" sibTransId="{C64CFADA-038F-4ECF-8DB4-994BC0E6D14E}"/>
    <dgm:cxn modelId="{A61A15C1-EC03-44E6-9D36-86DE96DBBC61}" type="presOf" srcId="{D6F3E796-3737-41F0-A0A2-69EB62D76C6F}" destId="{83BEFA07-6C83-49B1-8A8E-18399912ACCC}" srcOrd="0" destOrd="0" presId="urn:microsoft.com/office/officeart/2005/8/layout/cycle4"/>
    <dgm:cxn modelId="{429392CA-6460-42F7-AE39-64080335EAB0}" type="presOf" srcId="{86C47278-40A1-4E81-81A3-D2B7E0035E8F}" destId="{E113C50E-636D-491A-91A3-CC3580EAF337}" srcOrd="0" destOrd="0" presId="urn:microsoft.com/office/officeart/2005/8/layout/cycle4"/>
    <dgm:cxn modelId="{EA2DA4DC-692D-44FD-A2BA-D8D1BEABBF64}" srcId="{F7C058CB-8914-446F-B20D-6A438DCC9F33}" destId="{2CDF41E6-12CB-4B17-A652-A0A5082AC919}" srcOrd="0" destOrd="0" parTransId="{D6190310-7437-4505-989C-9B2FD68BED57}" sibTransId="{05697EF5-966A-43FA-91D6-9ED9ACD7C359}"/>
    <dgm:cxn modelId="{9A8C7ADF-845F-4191-AF9B-0E8AD8D96536}" srcId="{2E4B8458-0752-49A0-83AA-0D19A7ACE384}" destId="{7D35F05C-DA54-4B4C-B285-DEBB531C1CFB}" srcOrd="0" destOrd="0" parTransId="{91DF6A39-A65E-48CD-9D8E-E4DDE1860767}" sibTransId="{8CFC55E8-8498-42A8-98BC-3325ADC368C2}"/>
    <dgm:cxn modelId="{B55F6DE3-E276-4FF3-84A9-550C418DA910}" srcId="{2E4B8458-0752-49A0-83AA-0D19A7ACE384}" destId="{B09E7CCC-2A02-4A85-9956-4A7EB5603DC2}" srcOrd="13" destOrd="0" parTransId="{490050B1-039D-4DA8-A10C-D283349678CB}" sibTransId="{7005E32C-ED27-4755-B9FA-204D2A004403}"/>
    <dgm:cxn modelId="{F80E8EF0-171A-492E-B9D9-0016E4C35E5F}" type="presOf" srcId="{13B43E19-5172-4144-98E7-6231D9F396E2}" destId="{C46B90FA-E3A8-42B0-916A-A7B9286125B8}" srcOrd="0" destOrd="0" presId="urn:microsoft.com/office/officeart/2005/8/layout/cycle4"/>
    <dgm:cxn modelId="{2B08EBFA-DB33-421D-BCD4-0B05376A38A0}" type="presOf" srcId="{7D35F05C-DA54-4B4C-B285-DEBB531C1CFB}" destId="{6838EBBB-DD7A-41FB-A31C-D21C9BD25707}" srcOrd="0" destOrd="0" presId="urn:microsoft.com/office/officeart/2005/8/layout/cycle4"/>
    <dgm:cxn modelId="{874DD033-1A7C-42A6-9F02-4B7DC96AB92E}" type="presParOf" srcId="{8CEA7063-01B3-41BF-A167-5468E4A75D25}" destId="{0EB22969-49C6-40C9-802E-CDFB14D67E57}" srcOrd="0" destOrd="0" presId="urn:microsoft.com/office/officeart/2005/8/layout/cycle4"/>
    <dgm:cxn modelId="{B1E63D00-55A2-4415-98DA-784ABEABD1C0}" type="presParOf" srcId="{0EB22969-49C6-40C9-802E-CDFB14D67E57}" destId="{6FCEA528-F5C5-4426-BC61-D8D6B8F4791A}" srcOrd="0" destOrd="0" presId="urn:microsoft.com/office/officeart/2005/8/layout/cycle4"/>
    <dgm:cxn modelId="{A39A4A7E-6010-413A-AB34-068B8F9ED225}" type="presParOf" srcId="{6FCEA528-F5C5-4426-BC61-D8D6B8F4791A}" destId="{83BEFA07-6C83-49B1-8A8E-18399912ACCC}" srcOrd="0" destOrd="0" presId="urn:microsoft.com/office/officeart/2005/8/layout/cycle4"/>
    <dgm:cxn modelId="{291B78C7-DF72-4D8E-BCDF-43C6E3E6D893}" type="presParOf" srcId="{6FCEA528-F5C5-4426-BC61-D8D6B8F4791A}" destId="{52D4BC31-3568-4545-AA8E-720E047FC4FC}" srcOrd="1" destOrd="0" presId="urn:microsoft.com/office/officeart/2005/8/layout/cycle4"/>
    <dgm:cxn modelId="{2DD0F40C-BFB7-41AC-B60E-1AC0F9CADDEB}" type="presParOf" srcId="{0EB22969-49C6-40C9-802E-CDFB14D67E57}" destId="{3F74084F-15A3-4010-AB53-D231025FA343}" srcOrd="1" destOrd="0" presId="urn:microsoft.com/office/officeart/2005/8/layout/cycle4"/>
    <dgm:cxn modelId="{AD347684-AEF6-4D23-9F95-78B0BBA09794}" type="presParOf" srcId="{3F74084F-15A3-4010-AB53-D231025FA343}" destId="{C46B90FA-E3A8-42B0-916A-A7B9286125B8}" srcOrd="0" destOrd="0" presId="urn:microsoft.com/office/officeart/2005/8/layout/cycle4"/>
    <dgm:cxn modelId="{A9E44EDB-FE7E-453F-AFE7-85EAE3194AB6}" type="presParOf" srcId="{3F74084F-15A3-4010-AB53-D231025FA343}" destId="{C712613F-43FC-4916-ADB5-041FF232170F}" srcOrd="1" destOrd="0" presId="urn:microsoft.com/office/officeart/2005/8/layout/cycle4"/>
    <dgm:cxn modelId="{59E2F43C-99BF-4AB0-9EB6-E46072921E4B}" type="presParOf" srcId="{0EB22969-49C6-40C9-802E-CDFB14D67E57}" destId="{99E1EE46-86FE-4A5D-B349-91383E6F33FE}" srcOrd="2" destOrd="0" presId="urn:microsoft.com/office/officeart/2005/8/layout/cycle4"/>
    <dgm:cxn modelId="{275707E3-D048-4F23-BB7C-0514D06FC527}" type="presParOf" srcId="{99E1EE46-86FE-4A5D-B349-91383E6F33FE}" destId="{694F0F08-A59C-4A23-A751-84818C0AA1AB}" srcOrd="0" destOrd="0" presId="urn:microsoft.com/office/officeart/2005/8/layout/cycle4"/>
    <dgm:cxn modelId="{7F333820-372C-4FA2-872D-67EA3CCEA5AE}" type="presParOf" srcId="{99E1EE46-86FE-4A5D-B349-91383E6F33FE}" destId="{4B77D9A7-25DA-4CF4-8D44-5B2A9EE6BEC8}" srcOrd="1" destOrd="0" presId="urn:microsoft.com/office/officeart/2005/8/layout/cycle4"/>
    <dgm:cxn modelId="{68EA7030-EACD-4DFB-9CF6-06C0D5C4E63D}" type="presParOf" srcId="{0EB22969-49C6-40C9-802E-CDFB14D67E57}" destId="{BA73B80C-645C-4234-87E0-36E108AA112A}" srcOrd="3" destOrd="0" presId="urn:microsoft.com/office/officeart/2005/8/layout/cycle4"/>
    <dgm:cxn modelId="{4FB1E525-D7B6-4682-B036-90F0BCB8A09F}" type="presParOf" srcId="{BA73B80C-645C-4234-87E0-36E108AA112A}" destId="{61E0CBE6-1CBA-447D-9090-A3ECC6FBDBF1}" srcOrd="0" destOrd="0" presId="urn:microsoft.com/office/officeart/2005/8/layout/cycle4"/>
    <dgm:cxn modelId="{6716E776-6689-4408-8F69-B4CA24739BD6}" type="presParOf" srcId="{BA73B80C-645C-4234-87E0-36E108AA112A}" destId="{9CD3D3E6-D48E-408E-818F-2241C8930556}" srcOrd="1" destOrd="0" presId="urn:microsoft.com/office/officeart/2005/8/layout/cycle4"/>
    <dgm:cxn modelId="{C19228E3-D0BC-4B68-861A-DD1DBCD4B452}" type="presParOf" srcId="{0EB22969-49C6-40C9-802E-CDFB14D67E57}" destId="{B832CF7A-32A2-46DD-8A1C-22D11ED3A9F9}" srcOrd="4" destOrd="0" presId="urn:microsoft.com/office/officeart/2005/8/layout/cycle4"/>
    <dgm:cxn modelId="{4F24283D-6E3C-4798-AA1A-57DC3A051B77}" type="presParOf" srcId="{8CEA7063-01B3-41BF-A167-5468E4A75D25}" destId="{31751A63-934B-4EDF-A797-0EE872266E72}" srcOrd="1" destOrd="0" presId="urn:microsoft.com/office/officeart/2005/8/layout/cycle4"/>
    <dgm:cxn modelId="{6DFFD044-F0F4-40E2-9284-EBCDF8FA2991}" type="presParOf" srcId="{31751A63-934B-4EDF-A797-0EE872266E72}" destId="{6838EBBB-DD7A-41FB-A31C-D21C9BD25707}" srcOrd="0" destOrd="0" presId="urn:microsoft.com/office/officeart/2005/8/layout/cycle4"/>
    <dgm:cxn modelId="{F731F27C-F63D-472F-A5EC-5E31B94D4AED}" type="presParOf" srcId="{31751A63-934B-4EDF-A797-0EE872266E72}" destId="{E113C50E-636D-491A-91A3-CC3580EAF337}" srcOrd="1" destOrd="0" presId="urn:microsoft.com/office/officeart/2005/8/layout/cycle4"/>
    <dgm:cxn modelId="{D69B27E4-0E15-4F4A-9055-988E148F4EF8}" type="presParOf" srcId="{31751A63-934B-4EDF-A797-0EE872266E72}" destId="{9D8276CE-1BE7-4656-97D6-CDE96A9D348E}" srcOrd="2" destOrd="0" presId="urn:microsoft.com/office/officeart/2005/8/layout/cycle4"/>
    <dgm:cxn modelId="{A509E0B8-BA1F-476B-ABCF-95BEA99AA6F1}" type="presParOf" srcId="{31751A63-934B-4EDF-A797-0EE872266E72}" destId="{CCCA50A6-8467-4149-81E6-044E855C685F}" srcOrd="3" destOrd="0" presId="urn:microsoft.com/office/officeart/2005/8/layout/cycle4"/>
    <dgm:cxn modelId="{1228FAAA-3F52-440F-ADB8-9CBA6A51F8DC}" type="presParOf" srcId="{31751A63-934B-4EDF-A797-0EE872266E72}" destId="{A8A34137-3B8A-4C7E-B86D-A75072D2CA3D}" srcOrd="4" destOrd="0" presId="urn:microsoft.com/office/officeart/2005/8/layout/cycle4"/>
    <dgm:cxn modelId="{8DAB551D-9E34-4E0F-8C24-94C09B7BBBBB}" type="presParOf" srcId="{8CEA7063-01B3-41BF-A167-5468E4A75D25}" destId="{9F56A8CB-0F4C-4D33-85F6-C8F92226DC80}" srcOrd="2" destOrd="0" presId="urn:microsoft.com/office/officeart/2005/8/layout/cycle4"/>
    <dgm:cxn modelId="{90EDFCDA-8F17-482D-AD72-DE5C77BB8F69}" type="presParOf" srcId="{8CEA7063-01B3-41BF-A167-5468E4A75D25}" destId="{E11B6B41-A4AE-4A7F-ADED-B3B1296AF8C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BBC03B-7C3B-4DD5-B3C4-FEFE36136C91}" type="doc">
      <dgm:prSet loTypeId="urn:microsoft.com/office/officeart/2005/8/layout/vList5" loCatId="list" qsTypeId="urn:microsoft.com/office/officeart/2005/8/quickstyle/simple1" qsCatId="simple" csTypeId="urn:microsoft.com/office/officeart/2005/8/colors/accent2_2" csCatId="accent2"/>
      <dgm:spPr/>
      <dgm:t>
        <a:bodyPr/>
        <a:lstStyle/>
        <a:p>
          <a:endParaRPr lang="en-US"/>
        </a:p>
      </dgm:t>
    </dgm:pt>
    <dgm:pt modelId="{F68039B4-BFCB-4702-919B-1C9F0447F230}">
      <dgm:prSet/>
      <dgm:spPr/>
      <dgm:t>
        <a:bodyPr/>
        <a:lstStyle/>
        <a:p>
          <a:r>
            <a:rPr lang="en-US"/>
            <a:t>Austin Housing Market</a:t>
          </a:r>
        </a:p>
      </dgm:t>
    </dgm:pt>
    <dgm:pt modelId="{B0145420-D826-4643-9170-7B9780D9CE0D}" type="parTrans" cxnId="{8805872B-E844-4564-B941-44E1E5FE1E0C}">
      <dgm:prSet/>
      <dgm:spPr/>
      <dgm:t>
        <a:bodyPr/>
        <a:lstStyle/>
        <a:p>
          <a:endParaRPr lang="en-US"/>
        </a:p>
      </dgm:t>
    </dgm:pt>
    <dgm:pt modelId="{8EBB1AA3-33C9-4A1F-9CAD-3598E1B431B5}" type="sibTrans" cxnId="{8805872B-E844-4564-B941-44E1E5FE1E0C}">
      <dgm:prSet/>
      <dgm:spPr/>
      <dgm:t>
        <a:bodyPr/>
        <a:lstStyle/>
        <a:p>
          <a:endParaRPr lang="en-US"/>
        </a:p>
      </dgm:t>
    </dgm:pt>
    <dgm:pt modelId="{F5EC17FD-23F0-4CD9-ACF7-12BFED7FAD9F}">
      <dgm:prSet/>
      <dgm:spPr/>
      <dgm:t>
        <a:bodyPr/>
        <a:lstStyle/>
        <a:p>
          <a:r>
            <a:rPr lang="en-US"/>
            <a:t>Housing First and Housing Location</a:t>
          </a:r>
        </a:p>
      </dgm:t>
    </dgm:pt>
    <dgm:pt modelId="{6086CC66-2D3B-4D8F-8166-DCDEC52186A1}" type="parTrans" cxnId="{2A6FBE99-42D5-40EF-951C-ABFFD99AFCAD}">
      <dgm:prSet/>
      <dgm:spPr/>
      <dgm:t>
        <a:bodyPr/>
        <a:lstStyle/>
        <a:p>
          <a:endParaRPr lang="en-US"/>
        </a:p>
      </dgm:t>
    </dgm:pt>
    <dgm:pt modelId="{5051D334-E814-4CE1-BA3C-5EA7BF607830}" type="sibTrans" cxnId="{2A6FBE99-42D5-40EF-951C-ABFFD99AFCAD}">
      <dgm:prSet/>
      <dgm:spPr/>
      <dgm:t>
        <a:bodyPr/>
        <a:lstStyle/>
        <a:p>
          <a:endParaRPr lang="en-US"/>
        </a:p>
      </dgm:t>
    </dgm:pt>
    <dgm:pt modelId="{B0C15F5F-006B-4C1C-8FA4-197CB342D836}">
      <dgm:prSet/>
      <dgm:spPr/>
      <dgm:t>
        <a:bodyPr/>
        <a:lstStyle/>
        <a:p>
          <a:r>
            <a:rPr lang="en-US"/>
            <a:t>Housing-Related Skill-Building</a:t>
          </a:r>
        </a:p>
      </dgm:t>
    </dgm:pt>
    <dgm:pt modelId="{90646FF7-B7B3-4972-9FEE-691EA8CDF651}" type="parTrans" cxnId="{04E07736-B6C0-4099-977F-667DDA83F35E}">
      <dgm:prSet/>
      <dgm:spPr/>
      <dgm:t>
        <a:bodyPr/>
        <a:lstStyle/>
        <a:p>
          <a:endParaRPr lang="en-US"/>
        </a:p>
      </dgm:t>
    </dgm:pt>
    <dgm:pt modelId="{F009C263-8B48-4F2B-A9C4-E5824290B937}" type="sibTrans" cxnId="{04E07736-B6C0-4099-977F-667DDA83F35E}">
      <dgm:prSet/>
      <dgm:spPr/>
      <dgm:t>
        <a:bodyPr/>
        <a:lstStyle/>
        <a:p>
          <a:endParaRPr lang="en-US"/>
        </a:p>
      </dgm:t>
    </dgm:pt>
    <dgm:pt modelId="{2AFCEB4B-53A7-4F76-802F-7B3525C1258E}">
      <dgm:prSet/>
      <dgm:spPr/>
      <dgm:t>
        <a:bodyPr/>
        <a:lstStyle/>
        <a:p>
          <a:r>
            <a:rPr lang="en-US"/>
            <a:t>Developing Robust Partnerships</a:t>
          </a:r>
        </a:p>
      </dgm:t>
    </dgm:pt>
    <dgm:pt modelId="{243EDF4C-9429-4824-9510-74E57A5EB57E}" type="parTrans" cxnId="{E7B31FDD-A9FB-4E41-B91A-D9020A138572}">
      <dgm:prSet/>
      <dgm:spPr/>
      <dgm:t>
        <a:bodyPr/>
        <a:lstStyle/>
        <a:p>
          <a:endParaRPr lang="en-US"/>
        </a:p>
      </dgm:t>
    </dgm:pt>
    <dgm:pt modelId="{52D61543-E1FC-46C5-AEDD-E69DE1E03295}" type="sibTrans" cxnId="{E7B31FDD-A9FB-4E41-B91A-D9020A138572}">
      <dgm:prSet/>
      <dgm:spPr/>
      <dgm:t>
        <a:bodyPr/>
        <a:lstStyle/>
        <a:p>
          <a:endParaRPr lang="en-US"/>
        </a:p>
      </dgm:t>
    </dgm:pt>
    <dgm:pt modelId="{A9DD1EB8-03AD-4C5F-95E2-F96133A50AA5}">
      <dgm:prSet/>
      <dgm:spPr/>
      <dgm:t>
        <a:bodyPr/>
        <a:lstStyle/>
        <a:p>
          <a:r>
            <a:rPr lang="en-US"/>
            <a:t>Alternative Screening Criteria</a:t>
          </a:r>
        </a:p>
      </dgm:t>
    </dgm:pt>
    <dgm:pt modelId="{1E37E878-3BDE-420B-B326-DD9CC0D18C4D}" type="parTrans" cxnId="{00A8665F-A445-4A90-A222-F12FCE0224DD}">
      <dgm:prSet/>
      <dgm:spPr/>
      <dgm:t>
        <a:bodyPr/>
        <a:lstStyle/>
        <a:p>
          <a:endParaRPr lang="en-US"/>
        </a:p>
      </dgm:t>
    </dgm:pt>
    <dgm:pt modelId="{901340B7-A8DA-4B78-BB42-3C4A7B5693E5}" type="sibTrans" cxnId="{00A8665F-A445-4A90-A222-F12FCE0224DD}">
      <dgm:prSet/>
      <dgm:spPr/>
      <dgm:t>
        <a:bodyPr/>
        <a:lstStyle/>
        <a:p>
          <a:endParaRPr lang="en-US"/>
        </a:p>
      </dgm:t>
    </dgm:pt>
    <dgm:pt modelId="{1A443213-8A50-495F-B739-945BE9DE7ADC}">
      <dgm:prSet/>
      <dgm:spPr/>
      <dgm:t>
        <a:bodyPr/>
        <a:lstStyle/>
        <a:p>
          <a:r>
            <a:rPr lang="en-US"/>
            <a:t>Risk mitigation</a:t>
          </a:r>
        </a:p>
      </dgm:t>
    </dgm:pt>
    <dgm:pt modelId="{743947A2-2A93-44BE-A445-139FD1F81B65}" type="parTrans" cxnId="{B437D74D-AFAB-4958-B4A2-A5320FA1D6FD}">
      <dgm:prSet/>
      <dgm:spPr/>
      <dgm:t>
        <a:bodyPr/>
        <a:lstStyle/>
        <a:p>
          <a:endParaRPr lang="en-US"/>
        </a:p>
      </dgm:t>
    </dgm:pt>
    <dgm:pt modelId="{CD83F748-C049-4B3F-9CA7-522314D6044C}" type="sibTrans" cxnId="{B437D74D-AFAB-4958-B4A2-A5320FA1D6FD}">
      <dgm:prSet/>
      <dgm:spPr/>
      <dgm:t>
        <a:bodyPr/>
        <a:lstStyle/>
        <a:p>
          <a:endParaRPr lang="en-US"/>
        </a:p>
      </dgm:t>
    </dgm:pt>
    <dgm:pt modelId="{59800FD6-709D-4CCA-A700-62764A57D002}">
      <dgm:prSet/>
      <dgm:spPr/>
      <dgm:t>
        <a:bodyPr/>
        <a:lstStyle/>
        <a:p>
          <a:r>
            <a:rPr lang="en-US"/>
            <a:t>Buydowns/Availability Payments</a:t>
          </a:r>
        </a:p>
      </dgm:t>
    </dgm:pt>
    <dgm:pt modelId="{37DBD277-D9C1-4A9E-ABCB-AA36D63B296D}" type="parTrans" cxnId="{D981E218-D836-48D1-B5BE-FCBB96700B03}">
      <dgm:prSet/>
      <dgm:spPr/>
      <dgm:t>
        <a:bodyPr/>
        <a:lstStyle/>
        <a:p>
          <a:endParaRPr lang="en-US"/>
        </a:p>
      </dgm:t>
    </dgm:pt>
    <dgm:pt modelId="{1D7C4B68-C879-482A-9321-99929248ED79}" type="sibTrans" cxnId="{D981E218-D836-48D1-B5BE-FCBB96700B03}">
      <dgm:prSet/>
      <dgm:spPr/>
      <dgm:t>
        <a:bodyPr/>
        <a:lstStyle/>
        <a:p>
          <a:endParaRPr lang="en-US"/>
        </a:p>
      </dgm:t>
    </dgm:pt>
    <dgm:pt modelId="{D63073F1-29CE-47EF-B59D-CFC8C241AC04}">
      <dgm:prSet/>
      <dgm:spPr/>
      <dgm:t>
        <a:bodyPr/>
        <a:lstStyle/>
        <a:p>
          <a:r>
            <a:rPr lang="en-US"/>
            <a:t>Building Realtors into your model</a:t>
          </a:r>
        </a:p>
      </dgm:t>
    </dgm:pt>
    <dgm:pt modelId="{F54A10DC-694A-4F31-BF2B-27263CC41E93}" type="parTrans" cxnId="{4E0DDB3B-3B56-47E9-9507-D7BA043E6562}">
      <dgm:prSet/>
      <dgm:spPr/>
      <dgm:t>
        <a:bodyPr/>
        <a:lstStyle/>
        <a:p>
          <a:endParaRPr lang="en-US"/>
        </a:p>
      </dgm:t>
    </dgm:pt>
    <dgm:pt modelId="{2811FFE8-A8C7-4EFB-B881-951ECB71048E}" type="sibTrans" cxnId="{4E0DDB3B-3B56-47E9-9507-D7BA043E6562}">
      <dgm:prSet/>
      <dgm:spPr/>
      <dgm:t>
        <a:bodyPr/>
        <a:lstStyle/>
        <a:p>
          <a:endParaRPr lang="en-US"/>
        </a:p>
      </dgm:t>
    </dgm:pt>
    <dgm:pt modelId="{FEA5CF57-C3B7-46D9-A899-564EF7382B21}">
      <dgm:prSet/>
      <dgm:spPr/>
      <dgm:t>
        <a:bodyPr/>
        <a:lstStyle/>
        <a:p>
          <a:r>
            <a:rPr lang="en-US"/>
            <a:t>Other Strategies!</a:t>
          </a:r>
        </a:p>
      </dgm:t>
    </dgm:pt>
    <dgm:pt modelId="{E08409E3-B951-441C-8DB2-E49F47311BD0}" type="parTrans" cxnId="{B5F98D5D-D972-49EE-8E34-BCD81E32A1AB}">
      <dgm:prSet/>
      <dgm:spPr/>
      <dgm:t>
        <a:bodyPr/>
        <a:lstStyle/>
        <a:p>
          <a:endParaRPr lang="en-US"/>
        </a:p>
      </dgm:t>
    </dgm:pt>
    <dgm:pt modelId="{ABD3BC8F-56F3-442D-9A02-DB50123052D0}" type="sibTrans" cxnId="{B5F98D5D-D972-49EE-8E34-BCD81E32A1AB}">
      <dgm:prSet/>
      <dgm:spPr/>
      <dgm:t>
        <a:bodyPr/>
        <a:lstStyle/>
        <a:p>
          <a:endParaRPr lang="en-US"/>
        </a:p>
      </dgm:t>
    </dgm:pt>
    <dgm:pt modelId="{6F9C0609-A39D-40E7-B771-B604346A05CD}">
      <dgm:prSet/>
      <dgm:spPr/>
      <dgm:t>
        <a:bodyPr/>
        <a:lstStyle/>
        <a:p>
          <a:r>
            <a:rPr lang="en-US"/>
            <a:t>On the Horizon</a:t>
          </a:r>
        </a:p>
      </dgm:t>
    </dgm:pt>
    <dgm:pt modelId="{0A60CBD2-BFFF-403E-89B4-2167629E40E3}" type="parTrans" cxnId="{DB394D44-C418-46E2-87C1-20909B358043}">
      <dgm:prSet/>
      <dgm:spPr/>
      <dgm:t>
        <a:bodyPr/>
        <a:lstStyle/>
        <a:p>
          <a:endParaRPr lang="en-US"/>
        </a:p>
      </dgm:t>
    </dgm:pt>
    <dgm:pt modelId="{70F7BE79-C25A-4CE6-8F5F-33C7672DF829}" type="sibTrans" cxnId="{DB394D44-C418-46E2-87C1-20909B358043}">
      <dgm:prSet/>
      <dgm:spPr/>
      <dgm:t>
        <a:bodyPr/>
        <a:lstStyle/>
        <a:p>
          <a:endParaRPr lang="en-US"/>
        </a:p>
      </dgm:t>
    </dgm:pt>
    <dgm:pt modelId="{3DA91A6C-1BB5-4899-9852-E1124519AE56}" type="pres">
      <dgm:prSet presAssocID="{26BBC03B-7C3B-4DD5-B3C4-FEFE36136C91}" presName="Name0" presStyleCnt="0">
        <dgm:presLayoutVars>
          <dgm:dir/>
          <dgm:animLvl val="lvl"/>
          <dgm:resizeHandles val="exact"/>
        </dgm:presLayoutVars>
      </dgm:prSet>
      <dgm:spPr/>
    </dgm:pt>
    <dgm:pt modelId="{253D31D6-036B-47AE-AB6F-6C60B650082B}" type="pres">
      <dgm:prSet presAssocID="{F68039B4-BFCB-4702-919B-1C9F0447F230}" presName="linNode" presStyleCnt="0"/>
      <dgm:spPr/>
    </dgm:pt>
    <dgm:pt modelId="{88B2F879-683F-4FC3-B65B-D4E8FBA67CB2}" type="pres">
      <dgm:prSet presAssocID="{F68039B4-BFCB-4702-919B-1C9F0447F230}" presName="parentText" presStyleLbl="node1" presStyleIdx="0" presStyleCnt="10">
        <dgm:presLayoutVars>
          <dgm:chMax val="1"/>
          <dgm:bulletEnabled val="1"/>
        </dgm:presLayoutVars>
      </dgm:prSet>
      <dgm:spPr/>
    </dgm:pt>
    <dgm:pt modelId="{A30D51E9-2262-43C4-8EFE-8945D5D4D85A}" type="pres">
      <dgm:prSet presAssocID="{8EBB1AA3-33C9-4A1F-9CAD-3598E1B431B5}" presName="sp" presStyleCnt="0"/>
      <dgm:spPr/>
    </dgm:pt>
    <dgm:pt modelId="{05DFDB4B-D0A5-4605-B3C1-DCA060873EA6}" type="pres">
      <dgm:prSet presAssocID="{F5EC17FD-23F0-4CD9-ACF7-12BFED7FAD9F}" presName="linNode" presStyleCnt="0"/>
      <dgm:spPr/>
    </dgm:pt>
    <dgm:pt modelId="{55EF4211-8E13-452A-9C25-4B45165CE082}" type="pres">
      <dgm:prSet presAssocID="{F5EC17FD-23F0-4CD9-ACF7-12BFED7FAD9F}" presName="parentText" presStyleLbl="node1" presStyleIdx="1" presStyleCnt="10">
        <dgm:presLayoutVars>
          <dgm:chMax val="1"/>
          <dgm:bulletEnabled val="1"/>
        </dgm:presLayoutVars>
      </dgm:prSet>
      <dgm:spPr/>
    </dgm:pt>
    <dgm:pt modelId="{E20D05BD-0BF2-4C1F-8242-8B75BA47B352}" type="pres">
      <dgm:prSet presAssocID="{5051D334-E814-4CE1-BA3C-5EA7BF607830}" presName="sp" presStyleCnt="0"/>
      <dgm:spPr/>
    </dgm:pt>
    <dgm:pt modelId="{B49D3535-07D3-4225-9025-6EA4E20A692A}" type="pres">
      <dgm:prSet presAssocID="{B0C15F5F-006B-4C1C-8FA4-197CB342D836}" presName="linNode" presStyleCnt="0"/>
      <dgm:spPr/>
    </dgm:pt>
    <dgm:pt modelId="{91CEBDFE-C8EC-4DB6-BCC7-4D0010463A64}" type="pres">
      <dgm:prSet presAssocID="{B0C15F5F-006B-4C1C-8FA4-197CB342D836}" presName="parentText" presStyleLbl="node1" presStyleIdx="2" presStyleCnt="10">
        <dgm:presLayoutVars>
          <dgm:chMax val="1"/>
          <dgm:bulletEnabled val="1"/>
        </dgm:presLayoutVars>
      </dgm:prSet>
      <dgm:spPr/>
    </dgm:pt>
    <dgm:pt modelId="{0B568993-F8C0-4E11-9C0F-A7D9A9FA781C}" type="pres">
      <dgm:prSet presAssocID="{F009C263-8B48-4F2B-A9C4-E5824290B937}" presName="sp" presStyleCnt="0"/>
      <dgm:spPr/>
    </dgm:pt>
    <dgm:pt modelId="{C46737A3-5F60-4787-ADC7-A8C253ACD56D}" type="pres">
      <dgm:prSet presAssocID="{2AFCEB4B-53A7-4F76-802F-7B3525C1258E}" presName="linNode" presStyleCnt="0"/>
      <dgm:spPr/>
    </dgm:pt>
    <dgm:pt modelId="{A0C67A41-FE30-4A09-9E14-D5079B965444}" type="pres">
      <dgm:prSet presAssocID="{2AFCEB4B-53A7-4F76-802F-7B3525C1258E}" presName="parentText" presStyleLbl="node1" presStyleIdx="3" presStyleCnt="10">
        <dgm:presLayoutVars>
          <dgm:chMax val="1"/>
          <dgm:bulletEnabled val="1"/>
        </dgm:presLayoutVars>
      </dgm:prSet>
      <dgm:spPr/>
    </dgm:pt>
    <dgm:pt modelId="{00DF2477-C935-4032-8249-D947A339F245}" type="pres">
      <dgm:prSet presAssocID="{52D61543-E1FC-46C5-AEDD-E69DE1E03295}" presName="sp" presStyleCnt="0"/>
      <dgm:spPr/>
    </dgm:pt>
    <dgm:pt modelId="{D531D4BC-FEDD-4B02-9BAC-F1C4CFAE4C66}" type="pres">
      <dgm:prSet presAssocID="{A9DD1EB8-03AD-4C5F-95E2-F96133A50AA5}" presName="linNode" presStyleCnt="0"/>
      <dgm:spPr/>
    </dgm:pt>
    <dgm:pt modelId="{A849819F-EC8A-4FF0-9193-882B92F95676}" type="pres">
      <dgm:prSet presAssocID="{A9DD1EB8-03AD-4C5F-95E2-F96133A50AA5}" presName="parentText" presStyleLbl="node1" presStyleIdx="4" presStyleCnt="10">
        <dgm:presLayoutVars>
          <dgm:chMax val="1"/>
          <dgm:bulletEnabled val="1"/>
        </dgm:presLayoutVars>
      </dgm:prSet>
      <dgm:spPr/>
    </dgm:pt>
    <dgm:pt modelId="{71A43986-BC99-4A7D-A078-BF4D3BA21126}" type="pres">
      <dgm:prSet presAssocID="{901340B7-A8DA-4B78-BB42-3C4A7B5693E5}" presName="sp" presStyleCnt="0"/>
      <dgm:spPr/>
    </dgm:pt>
    <dgm:pt modelId="{B1C97B97-1BB6-4DD2-9A0E-2728456F30D6}" type="pres">
      <dgm:prSet presAssocID="{1A443213-8A50-495F-B739-945BE9DE7ADC}" presName="linNode" presStyleCnt="0"/>
      <dgm:spPr/>
    </dgm:pt>
    <dgm:pt modelId="{E9DEEDDF-945A-4ED7-9953-7BB644515A53}" type="pres">
      <dgm:prSet presAssocID="{1A443213-8A50-495F-B739-945BE9DE7ADC}" presName="parentText" presStyleLbl="node1" presStyleIdx="5" presStyleCnt="10">
        <dgm:presLayoutVars>
          <dgm:chMax val="1"/>
          <dgm:bulletEnabled val="1"/>
        </dgm:presLayoutVars>
      </dgm:prSet>
      <dgm:spPr/>
    </dgm:pt>
    <dgm:pt modelId="{D0495318-86EC-4913-A2AC-0AB32CFB2714}" type="pres">
      <dgm:prSet presAssocID="{CD83F748-C049-4B3F-9CA7-522314D6044C}" presName="sp" presStyleCnt="0"/>
      <dgm:spPr/>
    </dgm:pt>
    <dgm:pt modelId="{3769BDBA-4DE1-43FE-A999-966612DAF172}" type="pres">
      <dgm:prSet presAssocID="{59800FD6-709D-4CCA-A700-62764A57D002}" presName="linNode" presStyleCnt="0"/>
      <dgm:spPr/>
    </dgm:pt>
    <dgm:pt modelId="{8E575FDD-0D5D-4CC0-95CB-3290114BAB55}" type="pres">
      <dgm:prSet presAssocID="{59800FD6-709D-4CCA-A700-62764A57D002}" presName="parentText" presStyleLbl="node1" presStyleIdx="6" presStyleCnt="10">
        <dgm:presLayoutVars>
          <dgm:chMax val="1"/>
          <dgm:bulletEnabled val="1"/>
        </dgm:presLayoutVars>
      </dgm:prSet>
      <dgm:spPr/>
    </dgm:pt>
    <dgm:pt modelId="{6D7B82EB-642B-4D56-B7D1-7B20185736A8}" type="pres">
      <dgm:prSet presAssocID="{1D7C4B68-C879-482A-9321-99929248ED79}" presName="sp" presStyleCnt="0"/>
      <dgm:spPr/>
    </dgm:pt>
    <dgm:pt modelId="{EB5D804C-602E-41B1-BAAE-CEF052498DE6}" type="pres">
      <dgm:prSet presAssocID="{D63073F1-29CE-47EF-B59D-CFC8C241AC04}" presName="linNode" presStyleCnt="0"/>
      <dgm:spPr/>
    </dgm:pt>
    <dgm:pt modelId="{57CB67EB-5925-42D3-B2FC-2C4F3855EC19}" type="pres">
      <dgm:prSet presAssocID="{D63073F1-29CE-47EF-B59D-CFC8C241AC04}" presName="parentText" presStyleLbl="node1" presStyleIdx="7" presStyleCnt="10">
        <dgm:presLayoutVars>
          <dgm:chMax val="1"/>
          <dgm:bulletEnabled val="1"/>
        </dgm:presLayoutVars>
      </dgm:prSet>
      <dgm:spPr/>
    </dgm:pt>
    <dgm:pt modelId="{7C717CE7-3FFE-41E4-A199-25D19FC252B6}" type="pres">
      <dgm:prSet presAssocID="{2811FFE8-A8C7-4EFB-B881-951ECB71048E}" presName="sp" presStyleCnt="0"/>
      <dgm:spPr/>
    </dgm:pt>
    <dgm:pt modelId="{C8E97640-8952-44EA-9DDF-F35EC3ABE902}" type="pres">
      <dgm:prSet presAssocID="{FEA5CF57-C3B7-46D9-A899-564EF7382B21}" presName="linNode" presStyleCnt="0"/>
      <dgm:spPr/>
    </dgm:pt>
    <dgm:pt modelId="{CC9A9972-4592-40E6-B12A-AE53CBBE54C4}" type="pres">
      <dgm:prSet presAssocID="{FEA5CF57-C3B7-46D9-A899-564EF7382B21}" presName="parentText" presStyleLbl="node1" presStyleIdx="8" presStyleCnt="10">
        <dgm:presLayoutVars>
          <dgm:chMax val="1"/>
          <dgm:bulletEnabled val="1"/>
        </dgm:presLayoutVars>
      </dgm:prSet>
      <dgm:spPr/>
    </dgm:pt>
    <dgm:pt modelId="{0D856480-1C8D-4DF1-8081-EEC273C5A883}" type="pres">
      <dgm:prSet presAssocID="{ABD3BC8F-56F3-442D-9A02-DB50123052D0}" presName="sp" presStyleCnt="0"/>
      <dgm:spPr/>
    </dgm:pt>
    <dgm:pt modelId="{A9943889-F82D-4B38-BF3B-4AC3B1A43335}" type="pres">
      <dgm:prSet presAssocID="{6F9C0609-A39D-40E7-B771-B604346A05CD}" presName="linNode" presStyleCnt="0"/>
      <dgm:spPr/>
    </dgm:pt>
    <dgm:pt modelId="{D7F93049-ACEE-4BB8-A1AF-A16577187592}" type="pres">
      <dgm:prSet presAssocID="{6F9C0609-A39D-40E7-B771-B604346A05CD}" presName="parentText" presStyleLbl="node1" presStyleIdx="9" presStyleCnt="10">
        <dgm:presLayoutVars>
          <dgm:chMax val="1"/>
          <dgm:bulletEnabled val="1"/>
        </dgm:presLayoutVars>
      </dgm:prSet>
      <dgm:spPr/>
    </dgm:pt>
  </dgm:ptLst>
  <dgm:cxnLst>
    <dgm:cxn modelId="{6F31A603-B747-471A-8C39-BE0169213F00}" type="presOf" srcId="{FEA5CF57-C3B7-46D9-A899-564EF7382B21}" destId="{CC9A9972-4592-40E6-B12A-AE53CBBE54C4}" srcOrd="0" destOrd="0" presId="urn:microsoft.com/office/officeart/2005/8/layout/vList5"/>
    <dgm:cxn modelId="{CEC01816-1279-46E1-BBAD-9A3D36EAF1BD}" type="presOf" srcId="{F68039B4-BFCB-4702-919B-1C9F0447F230}" destId="{88B2F879-683F-4FC3-B65B-D4E8FBA67CB2}" srcOrd="0" destOrd="0" presId="urn:microsoft.com/office/officeart/2005/8/layout/vList5"/>
    <dgm:cxn modelId="{D981E218-D836-48D1-B5BE-FCBB96700B03}" srcId="{26BBC03B-7C3B-4DD5-B3C4-FEFE36136C91}" destId="{59800FD6-709D-4CCA-A700-62764A57D002}" srcOrd="6" destOrd="0" parTransId="{37DBD277-D9C1-4A9E-ABCB-AA36D63B296D}" sibTransId="{1D7C4B68-C879-482A-9321-99929248ED79}"/>
    <dgm:cxn modelId="{8805872B-E844-4564-B941-44E1E5FE1E0C}" srcId="{26BBC03B-7C3B-4DD5-B3C4-FEFE36136C91}" destId="{F68039B4-BFCB-4702-919B-1C9F0447F230}" srcOrd="0" destOrd="0" parTransId="{B0145420-D826-4643-9170-7B9780D9CE0D}" sibTransId="{8EBB1AA3-33C9-4A1F-9CAD-3598E1B431B5}"/>
    <dgm:cxn modelId="{D8D62533-E5BE-4DED-A809-2952D140643B}" type="presOf" srcId="{1A443213-8A50-495F-B739-945BE9DE7ADC}" destId="{E9DEEDDF-945A-4ED7-9953-7BB644515A53}" srcOrd="0" destOrd="0" presId="urn:microsoft.com/office/officeart/2005/8/layout/vList5"/>
    <dgm:cxn modelId="{04E07736-B6C0-4099-977F-667DDA83F35E}" srcId="{26BBC03B-7C3B-4DD5-B3C4-FEFE36136C91}" destId="{B0C15F5F-006B-4C1C-8FA4-197CB342D836}" srcOrd="2" destOrd="0" parTransId="{90646FF7-B7B3-4972-9FEE-691EA8CDF651}" sibTransId="{F009C263-8B48-4F2B-A9C4-E5824290B937}"/>
    <dgm:cxn modelId="{4E0DDB3B-3B56-47E9-9507-D7BA043E6562}" srcId="{26BBC03B-7C3B-4DD5-B3C4-FEFE36136C91}" destId="{D63073F1-29CE-47EF-B59D-CFC8C241AC04}" srcOrd="7" destOrd="0" parTransId="{F54A10DC-694A-4F31-BF2B-27263CC41E93}" sibTransId="{2811FFE8-A8C7-4EFB-B881-951ECB71048E}"/>
    <dgm:cxn modelId="{B5F98D5D-D972-49EE-8E34-BCD81E32A1AB}" srcId="{26BBC03B-7C3B-4DD5-B3C4-FEFE36136C91}" destId="{FEA5CF57-C3B7-46D9-A899-564EF7382B21}" srcOrd="8" destOrd="0" parTransId="{E08409E3-B951-441C-8DB2-E49F47311BD0}" sibTransId="{ABD3BC8F-56F3-442D-9A02-DB50123052D0}"/>
    <dgm:cxn modelId="{00A8665F-A445-4A90-A222-F12FCE0224DD}" srcId="{26BBC03B-7C3B-4DD5-B3C4-FEFE36136C91}" destId="{A9DD1EB8-03AD-4C5F-95E2-F96133A50AA5}" srcOrd="4" destOrd="0" parTransId="{1E37E878-3BDE-420B-B326-DD9CC0D18C4D}" sibTransId="{901340B7-A8DA-4B78-BB42-3C4A7B5693E5}"/>
    <dgm:cxn modelId="{AA192842-5FE5-428C-833C-41E87F73D5BD}" type="presOf" srcId="{D63073F1-29CE-47EF-B59D-CFC8C241AC04}" destId="{57CB67EB-5925-42D3-B2FC-2C4F3855EC19}" srcOrd="0" destOrd="0" presId="urn:microsoft.com/office/officeart/2005/8/layout/vList5"/>
    <dgm:cxn modelId="{E2A20264-77E4-4EED-9F1D-E660F01C40CC}" type="presOf" srcId="{2AFCEB4B-53A7-4F76-802F-7B3525C1258E}" destId="{A0C67A41-FE30-4A09-9E14-D5079B965444}" srcOrd="0" destOrd="0" presId="urn:microsoft.com/office/officeart/2005/8/layout/vList5"/>
    <dgm:cxn modelId="{DB394D44-C418-46E2-87C1-20909B358043}" srcId="{26BBC03B-7C3B-4DD5-B3C4-FEFE36136C91}" destId="{6F9C0609-A39D-40E7-B771-B604346A05CD}" srcOrd="9" destOrd="0" parTransId="{0A60CBD2-BFFF-403E-89B4-2167629E40E3}" sibTransId="{70F7BE79-C25A-4CE6-8F5F-33C7672DF829}"/>
    <dgm:cxn modelId="{B437D74D-AFAB-4958-B4A2-A5320FA1D6FD}" srcId="{26BBC03B-7C3B-4DD5-B3C4-FEFE36136C91}" destId="{1A443213-8A50-495F-B739-945BE9DE7ADC}" srcOrd="5" destOrd="0" parTransId="{743947A2-2A93-44BE-A445-139FD1F81B65}" sibTransId="{CD83F748-C049-4B3F-9CA7-522314D6044C}"/>
    <dgm:cxn modelId="{8657944E-117F-4D2E-95EA-AA1451D6FFC4}" type="presOf" srcId="{F5EC17FD-23F0-4CD9-ACF7-12BFED7FAD9F}" destId="{55EF4211-8E13-452A-9C25-4B45165CE082}" srcOrd="0" destOrd="0" presId="urn:microsoft.com/office/officeart/2005/8/layout/vList5"/>
    <dgm:cxn modelId="{2A6FBE99-42D5-40EF-951C-ABFFD99AFCAD}" srcId="{26BBC03B-7C3B-4DD5-B3C4-FEFE36136C91}" destId="{F5EC17FD-23F0-4CD9-ACF7-12BFED7FAD9F}" srcOrd="1" destOrd="0" parTransId="{6086CC66-2D3B-4D8F-8166-DCDEC52186A1}" sibTransId="{5051D334-E814-4CE1-BA3C-5EA7BF607830}"/>
    <dgm:cxn modelId="{70BB17B0-3BEF-4984-B7D9-761BD6D5E4F8}" type="presOf" srcId="{59800FD6-709D-4CCA-A700-62764A57D002}" destId="{8E575FDD-0D5D-4CC0-95CB-3290114BAB55}" srcOrd="0" destOrd="0" presId="urn:microsoft.com/office/officeart/2005/8/layout/vList5"/>
    <dgm:cxn modelId="{0B5207C1-66C4-458D-86BB-98BFBFB94833}" type="presOf" srcId="{A9DD1EB8-03AD-4C5F-95E2-F96133A50AA5}" destId="{A849819F-EC8A-4FF0-9193-882B92F95676}" srcOrd="0" destOrd="0" presId="urn:microsoft.com/office/officeart/2005/8/layout/vList5"/>
    <dgm:cxn modelId="{E7B31FDD-A9FB-4E41-B91A-D9020A138572}" srcId="{26BBC03B-7C3B-4DD5-B3C4-FEFE36136C91}" destId="{2AFCEB4B-53A7-4F76-802F-7B3525C1258E}" srcOrd="3" destOrd="0" parTransId="{243EDF4C-9429-4824-9510-74E57A5EB57E}" sibTransId="{52D61543-E1FC-46C5-AEDD-E69DE1E03295}"/>
    <dgm:cxn modelId="{1FA730E2-6F48-40AE-89DA-0C092D3D8F4D}" type="presOf" srcId="{26BBC03B-7C3B-4DD5-B3C4-FEFE36136C91}" destId="{3DA91A6C-1BB5-4899-9852-E1124519AE56}" srcOrd="0" destOrd="0" presId="urn:microsoft.com/office/officeart/2005/8/layout/vList5"/>
    <dgm:cxn modelId="{9CD49EE3-66F6-40E6-8201-DF6026B9549E}" type="presOf" srcId="{B0C15F5F-006B-4C1C-8FA4-197CB342D836}" destId="{91CEBDFE-C8EC-4DB6-BCC7-4D0010463A64}" srcOrd="0" destOrd="0" presId="urn:microsoft.com/office/officeart/2005/8/layout/vList5"/>
    <dgm:cxn modelId="{881FBCF4-E71C-4B9F-A577-706D32B9E394}" type="presOf" srcId="{6F9C0609-A39D-40E7-B771-B604346A05CD}" destId="{D7F93049-ACEE-4BB8-A1AF-A16577187592}" srcOrd="0" destOrd="0" presId="urn:microsoft.com/office/officeart/2005/8/layout/vList5"/>
    <dgm:cxn modelId="{A5D5F415-56DF-41D1-B668-68AA55D5A304}" type="presParOf" srcId="{3DA91A6C-1BB5-4899-9852-E1124519AE56}" destId="{253D31D6-036B-47AE-AB6F-6C60B650082B}" srcOrd="0" destOrd="0" presId="urn:microsoft.com/office/officeart/2005/8/layout/vList5"/>
    <dgm:cxn modelId="{812D05A2-647C-4D87-92F4-68A963A4D1FB}" type="presParOf" srcId="{253D31D6-036B-47AE-AB6F-6C60B650082B}" destId="{88B2F879-683F-4FC3-B65B-D4E8FBA67CB2}" srcOrd="0" destOrd="0" presId="urn:microsoft.com/office/officeart/2005/8/layout/vList5"/>
    <dgm:cxn modelId="{A663BBC4-9E75-4D4B-8827-A156C242D7B5}" type="presParOf" srcId="{3DA91A6C-1BB5-4899-9852-E1124519AE56}" destId="{A30D51E9-2262-43C4-8EFE-8945D5D4D85A}" srcOrd="1" destOrd="0" presId="urn:microsoft.com/office/officeart/2005/8/layout/vList5"/>
    <dgm:cxn modelId="{F34C6073-219E-468A-9179-40BDB1FB3E78}" type="presParOf" srcId="{3DA91A6C-1BB5-4899-9852-E1124519AE56}" destId="{05DFDB4B-D0A5-4605-B3C1-DCA060873EA6}" srcOrd="2" destOrd="0" presId="urn:microsoft.com/office/officeart/2005/8/layout/vList5"/>
    <dgm:cxn modelId="{082B6B6D-8C47-4711-949A-190BAECE3944}" type="presParOf" srcId="{05DFDB4B-D0A5-4605-B3C1-DCA060873EA6}" destId="{55EF4211-8E13-452A-9C25-4B45165CE082}" srcOrd="0" destOrd="0" presId="urn:microsoft.com/office/officeart/2005/8/layout/vList5"/>
    <dgm:cxn modelId="{C50C6CEC-4EAF-4E12-8C76-92231CD7F7D2}" type="presParOf" srcId="{3DA91A6C-1BB5-4899-9852-E1124519AE56}" destId="{E20D05BD-0BF2-4C1F-8242-8B75BA47B352}" srcOrd="3" destOrd="0" presId="urn:microsoft.com/office/officeart/2005/8/layout/vList5"/>
    <dgm:cxn modelId="{6431D7EF-2B23-47F4-8CFD-E735FF2F6F6C}" type="presParOf" srcId="{3DA91A6C-1BB5-4899-9852-E1124519AE56}" destId="{B49D3535-07D3-4225-9025-6EA4E20A692A}" srcOrd="4" destOrd="0" presId="urn:microsoft.com/office/officeart/2005/8/layout/vList5"/>
    <dgm:cxn modelId="{A8EC2731-973F-4D9C-8135-3EE51F19ED32}" type="presParOf" srcId="{B49D3535-07D3-4225-9025-6EA4E20A692A}" destId="{91CEBDFE-C8EC-4DB6-BCC7-4D0010463A64}" srcOrd="0" destOrd="0" presId="urn:microsoft.com/office/officeart/2005/8/layout/vList5"/>
    <dgm:cxn modelId="{4E362EB7-B62A-47A8-8D5A-C4959E3874A8}" type="presParOf" srcId="{3DA91A6C-1BB5-4899-9852-E1124519AE56}" destId="{0B568993-F8C0-4E11-9C0F-A7D9A9FA781C}" srcOrd="5" destOrd="0" presId="urn:microsoft.com/office/officeart/2005/8/layout/vList5"/>
    <dgm:cxn modelId="{F8060831-CC98-428E-9EA3-AEA9D6DF29E6}" type="presParOf" srcId="{3DA91A6C-1BB5-4899-9852-E1124519AE56}" destId="{C46737A3-5F60-4787-ADC7-A8C253ACD56D}" srcOrd="6" destOrd="0" presId="urn:microsoft.com/office/officeart/2005/8/layout/vList5"/>
    <dgm:cxn modelId="{130451F0-3205-4B67-98B3-436338B18058}" type="presParOf" srcId="{C46737A3-5F60-4787-ADC7-A8C253ACD56D}" destId="{A0C67A41-FE30-4A09-9E14-D5079B965444}" srcOrd="0" destOrd="0" presId="urn:microsoft.com/office/officeart/2005/8/layout/vList5"/>
    <dgm:cxn modelId="{8C2E83B8-D370-43C7-BA10-8E057789DAA4}" type="presParOf" srcId="{3DA91A6C-1BB5-4899-9852-E1124519AE56}" destId="{00DF2477-C935-4032-8249-D947A339F245}" srcOrd="7" destOrd="0" presId="urn:microsoft.com/office/officeart/2005/8/layout/vList5"/>
    <dgm:cxn modelId="{5F58E311-9EA6-4B98-8E5C-829CC4F7D261}" type="presParOf" srcId="{3DA91A6C-1BB5-4899-9852-E1124519AE56}" destId="{D531D4BC-FEDD-4B02-9BAC-F1C4CFAE4C66}" srcOrd="8" destOrd="0" presId="urn:microsoft.com/office/officeart/2005/8/layout/vList5"/>
    <dgm:cxn modelId="{A4AF13EC-E3E0-45D5-8EF4-BF19CA46E273}" type="presParOf" srcId="{D531D4BC-FEDD-4B02-9BAC-F1C4CFAE4C66}" destId="{A849819F-EC8A-4FF0-9193-882B92F95676}" srcOrd="0" destOrd="0" presId="urn:microsoft.com/office/officeart/2005/8/layout/vList5"/>
    <dgm:cxn modelId="{3E98D46E-F41D-4F0A-8449-17C76F444D3C}" type="presParOf" srcId="{3DA91A6C-1BB5-4899-9852-E1124519AE56}" destId="{71A43986-BC99-4A7D-A078-BF4D3BA21126}" srcOrd="9" destOrd="0" presId="urn:microsoft.com/office/officeart/2005/8/layout/vList5"/>
    <dgm:cxn modelId="{33514D49-3884-488E-97B6-1715637C1A7B}" type="presParOf" srcId="{3DA91A6C-1BB5-4899-9852-E1124519AE56}" destId="{B1C97B97-1BB6-4DD2-9A0E-2728456F30D6}" srcOrd="10" destOrd="0" presId="urn:microsoft.com/office/officeart/2005/8/layout/vList5"/>
    <dgm:cxn modelId="{D193728F-BE26-405D-BE20-77AEF25823F6}" type="presParOf" srcId="{B1C97B97-1BB6-4DD2-9A0E-2728456F30D6}" destId="{E9DEEDDF-945A-4ED7-9953-7BB644515A53}" srcOrd="0" destOrd="0" presId="urn:microsoft.com/office/officeart/2005/8/layout/vList5"/>
    <dgm:cxn modelId="{F2FE750F-2CF4-47E4-B03D-34049BD659F9}" type="presParOf" srcId="{3DA91A6C-1BB5-4899-9852-E1124519AE56}" destId="{D0495318-86EC-4913-A2AC-0AB32CFB2714}" srcOrd="11" destOrd="0" presId="urn:microsoft.com/office/officeart/2005/8/layout/vList5"/>
    <dgm:cxn modelId="{09836B0C-4BDE-436D-8F13-CA1AC755DB57}" type="presParOf" srcId="{3DA91A6C-1BB5-4899-9852-E1124519AE56}" destId="{3769BDBA-4DE1-43FE-A999-966612DAF172}" srcOrd="12" destOrd="0" presId="urn:microsoft.com/office/officeart/2005/8/layout/vList5"/>
    <dgm:cxn modelId="{5041B23F-2FA9-46B2-BD8F-82A5B6EF1BCD}" type="presParOf" srcId="{3769BDBA-4DE1-43FE-A999-966612DAF172}" destId="{8E575FDD-0D5D-4CC0-95CB-3290114BAB55}" srcOrd="0" destOrd="0" presId="urn:microsoft.com/office/officeart/2005/8/layout/vList5"/>
    <dgm:cxn modelId="{393A730A-265B-4A3A-ABAC-5A1890851002}" type="presParOf" srcId="{3DA91A6C-1BB5-4899-9852-E1124519AE56}" destId="{6D7B82EB-642B-4D56-B7D1-7B20185736A8}" srcOrd="13" destOrd="0" presId="urn:microsoft.com/office/officeart/2005/8/layout/vList5"/>
    <dgm:cxn modelId="{51692B5C-C420-4C18-8910-733936B9281E}" type="presParOf" srcId="{3DA91A6C-1BB5-4899-9852-E1124519AE56}" destId="{EB5D804C-602E-41B1-BAAE-CEF052498DE6}" srcOrd="14" destOrd="0" presId="urn:microsoft.com/office/officeart/2005/8/layout/vList5"/>
    <dgm:cxn modelId="{1E52C4E6-CA46-48E1-A994-B6AA92C71B9F}" type="presParOf" srcId="{EB5D804C-602E-41B1-BAAE-CEF052498DE6}" destId="{57CB67EB-5925-42D3-B2FC-2C4F3855EC19}" srcOrd="0" destOrd="0" presId="urn:microsoft.com/office/officeart/2005/8/layout/vList5"/>
    <dgm:cxn modelId="{7B592CAD-11B8-48E4-8560-366F6FD05CF2}" type="presParOf" srcId="{3DA91A6C-1BB5-4899-9852-E1124519AE56}" destId="{7C717CE7-3FFE-41E4-A199-25D19FC252B6}" srcOrd="15" destOrd="0" presId="urn:microsoft.com/office/officeart/2005/8/layout/vList5"/>
    <dgm:cxn modelId="{0B65F416-5306-4597-BAD6-08A8BB786C26}" type="presParOf" srcId="{3DA91A6C-1BB5-4899-9852-E1124519AE56}" destId="{C8E97640-8952-44EA-9DDF-F35EC3ABE902}" srcOrd="16" destOrd="0" presId="urn:microsoft.com/office/officeart/2005/8/layout/vList5"/>
    <dgm:cxn modelId="{90A1C194-7FCE-4D52-9B40-2A0A98BBD7E4}" type="presParOf" srcId="{C8E97640-8952-44EA-9DDF-F35EC3ABE902}" destId="{CC9A9972-4592-40E6-B12A-AE53CBBE54C4}" srcOrd="0" destOrd="0" presId="urn:microsoft.com/office/officeart/2005/8/layout/vList5"/>
    <dgm:cxn modelId="{9E12868C-2775-4D37-91BC-021EF8178D78}" type="presParOf" srcId="{3DA91A6C-1BB5-4899-9852-E1124519AE56}" destId="{0D856480-1C8D-4DF1-8081-EEC273C5A883}" srcOrd="17" destOrd="0" presId="urn:microsoft.com/office/officeart/2005/8/layout/vList5"/>
    <dgm:cxn modelId="{C17C8744-3EDB-492B-8034-4283848B0C76}" type="presParOf" srcId="{3DA91A6C-1BB5-4899-9852-E1124519AE56}" destId="{A9943889-F82D-4B38-BF3B-4AC3B1A43335}" srcOrd="18" destOrd="0" presId="urn:microsoft.com/office/officeart/2005/8/layout/vList5"/>
    <dgm:cxn modelId="{752B9176-2E15-4EE6-8889-9B4750EAAF81}" type="presParOf" srcId="{A9943889-F82D-4B38-BF3B-4AC3B1A43335}" destId="{D7F93049-ACEE-4BB8-A1AF-A1657718759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52C0C-4DB4-4E2A-8704-98E20E428D84}"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C889C346-6080-48D9-939F-6199A4B50238}">
      <dgm:prSet/>
      <dgm:spPr/>
      <dgm:t>
        <a:bodyPr/>
        <a:lstStyle/>
        <a:p>
          <a:r>
            <a:rPr lang="en-US"/>
            <a:t>Austin is one of the fastest growing cities in the country</a:t>
          </a:r>
        </a:p>
      </dgm:t>
    </dgm:pt>
    <dgm:pt modelId="{497D20DE-AC74-4E4B-9FC5-42698F045231}" type="parTrans" cxnId="{A82EF64D-9BD6-4471-8DC7-5B021765B31E}">
      <dgm:prSet/>
      <dgm:spPr/>
      <dgm:t>
        <a:bodyPr/>
        <a:lstStyle/>
        <a:p>
          <a:endParaRPr lang="en-US"/>
        </a:p>
      </dgm:t>
    </dgm:pt>
    <dgm:pt modelId="{1BFAFD8E-3055-4FB5-A252-5FB965B7CF64}" type="sibTrans" cxnId="{A82EF64D-9BD6-4471-8DC7-5B021765B31E}">
      <dgm:prSet/>
      <dgm:spPr/>
      <dgm:t>
        <a:bodyPr/>
        <a:lstStyle/>
        <a:p>
          <a:endParaRPr lang="en-US"/>
        </a:p>
      </dgm:t>
    </dgm:pt>
    <dgm:pt modelId="{940B4E45-DDCB-4D75-96E5-1C327815838C}">
      <dgm:prSet/>
      <dgm:spPr/>
      <dgm:t>
        <a:bodyPr/>
        <a:lstStyle/>
        <a:p>
          <a:r>
            <a:rPr lang="en-US" dirty="0"/>
            <a:t>And is considered the most economically-segregated</a:t>
          </a:r>
        </a:p>
      </dgm:t>
    </dgm:pt>
    <dgm:pt modelId="{82739C7B-E549-4535-A5FA-23BBEDA98E3B}" type="parTrans" cxnId="{266AA518-B9A8-454C-8743-6E9F560CAEA9}">
      <dgm:prSet/>
      <dgm:spPr/>
      <dgm:t>
        <a:bodyPr/>
        <a:lstStyle/>
        <a:p>
          <a:endParaRPr lang="en-US"/>
        </a:p>
      </dgm:t>
    </dgm:pt>
    <dgm:pt modelId="{B5228FBB-8DC2-4944-9C9A-D9A890CA2E9A}" type="sibTrans" cxnId="{266AA518-B9A8-454C-8743-6E9F560CAEA9}">
      <dgm:prSet/>
      <dgm:spPr/>
      <dgm:t>
        <a:bodyPr/>
        <a:lstStyle/>
        <a:p>
          <a:endParaRPr lang="en-US"/>
        </a:p>
      </dgm:t>
    </dgm:pt>
    <dgm:pt modelId="{35EC8DB8-682A-4084-88BE-C1F00177B954}">
      <dgm:prSet/>
      <dgm:spPr/>
      <dgm:t>
        <a:bodyPr/>
        <a:lstStyle/>
        <a:p>
          <a:r>
            <a:rPr lang="en-US"/>
            <a:t>Over the past decade, Austin has become home to many multi-million dollar companies, including Oracle, Google, Indeed</a:t>
          </a:r>
        </a:p>
      </dgm:t>
    </dgm:pt>
    <dgm:pt modelId="{B691994D-6DF7-4BEB-AD9D-17DA5849F870}" type="parTrans" cxnId="{39228931-3D99-4AAA-BFE8-B5F46FF5B242}">
      <dgm:prSet/>
      <dgm:spPr/>
      <dgm:t>
        <a:bodyPr/>
        <a:lstStyle/>
        <a:p>
          <a:endParaRPr lang="en-US"/>
        </a:p>
      </dgm:t>
    </dgm:pt>
    <dgm:pt modelId="{81257AE9-58C8-4F02-B763-F1021712648C}" type="sibTrans" cxnId="{39228931-3D99-4AAA-BFE8-B5F46FF5B242}">
      <dgm:prSet/>
      <dgm:spPr/>
      <dgm:t>
        <a:bodyPr/>
        <a:lstStyle/>
        <a:p>
          <a:endParaRPr lang="en-US"/>
        </a:p>
      </dgm:t>
    </dgm:pt>
    <dgm:pt modelId="{8089167A-F3E6-4884-89C6-C4A36576CA46}">
      <dgm:prSet/>
      <dgm:spPr/>
      <dgm:t>
        <a:bodyPr/>
        <a:lstStyle/>
        <a:p>
          <a:r>
            <a:rPr lang="en-US" dirty="0"/>
            <a:t>Has brought many of the same housing challenges of other cities like San Francisco and Seattle</a:t>
          </a:r>
        </a:p>
      </dgm:t>
    </dgm:pt>
    <dgm:pt modelId="{3FEAA357-6DCA-4CD1-B35B-6F7D99728082}" type="parTrans" cxnId="{816BE29A-B5F9-44C1-AE77-671AC1D18B8D}">
      <dgm:prSet/>
      <dgm:spPr/>
      <dgm:t>
        <a:bodyPr/>
        <a:lstStyle/>
        <a:p>
          <a:endParaRPr lang="en-US"/>
        </a:p>
      </dgm:t>
    </dgm:pt>
    <dgm:pt modelId="{91C206F0-1488-4607-B360-CE65C173EC8C}" type="sibTrans" cxnId="{816BE29A-B5F9-44C1-AE77-671AC1D18B8D}">
      <dgm:prSet/>
      <dgm:spPr/>
      <dgm:t>
        <a:bodyPr/>
        <a:lstStyle/>
        <a:p>
          <a:endParaRPr lang="en-US"/>
        </a:p>
      </dgm:t>
    </dgm:pt>
    <dgm:pt modelId="{D7F2BD4B-8B24-43E4-89EA-870691A7BAFC}">
      <dgm:prSet/>
      <dgm:spPr/>
      <dgm:t>
        <a:bodyPr/>
        <a:lstStyle/>
        <a:p>
          <a:r>
            <a:rPr lang="en-US"/>
            <a:t>Average price of a 1brm is $1,168 (Austin-American Statesman)</a:t>
          </a:r>
        </a:p>
      </dgm:t>
    </dgm:pt>
    <dgm:pt modelId="{31C9DC53-18E1-41BD-9072-F066EE13F017}" type="parTrans" cxnId="{350FE2D3-F890-4C65-BD0F-FA95BA44FD89}">
      <dgm:prSet/>
      <dgm:spPr/>
      <dgm:t>
        <a:bodyPr/>
        <a:lstStyle/>
        <a:p>
          <a:endParaRPr lang="en-US"/>
        </a:p>
      </dgm:t>
    </dgm:pt>
    <dgm:pt modelId="{E573C4DE-18D8-4B4A-9550-D6BCF8C89DB0}" type="sibTrans" cxnId="{350FE2D3-F890-4C65-BD0F-FA95BA44FD89}">
      <dgm:prSet/>
      <dgm:spPr/>
      <dgm:t>
        <a:bodyPr/>
        <a:lstStyle/>
        <a:p>
          <a:endParaRPr lang="en-US"/>
        </a:p>
      </dgm:t>
    </dgm:pt>
    <dgm:pt modelId="{3EC650F4-C491-4209-AB07-1055268A5B40}">
      <dgm:prSet/>
      <dgm:spPr/>
      <dgm:t>
        <a:bodyPr/>
        <a:lstStyle/>
        <a:p>
          <a:r>
            <a:rPr lang="en-US" dirty="0"/>
            <a:t>Leaving people at all levels of income fighting for the remaining “affordable” units</a:t>
          </a:r>
        </a:p>
      </dgm:t>
    </dgm:pt>
    <dgm:pt modelId="{C66E8BA1-B1F8-4F4D-BE2B-F8E56E064E03}" type="parTrans" cxnId="{F6DF2502-2407-41A8-AD44-ED2E596732F1}">
      <dgm:prSet/>
      <dgm:spPr/>
      <dgm:t>
        <a:bodyPr/>
        <a:lstStyle/>
        <a:p>
          <a:endParaRPr lang="en-US"/>
        </a:p>
      </dgm:t>
    </dgm:pt>
    <dgm:pt modelId="{F4D2AE3D-64A7-413B-9676-B003643F4156}" type="sibTrans" cxnId="{F6DF2502-2407-41A8-AD44-ED2E596732F1}">
      <dgm:prSet/>
      <dgm:spPr/>
      <dgm:t>
        <a:bodyPr/>
        <a:lstStyle/>
        <a:p>
          <a:endParaRPr lang="en-US"/>
        </a:p>
      </dgm:t>
    </dgm:pt>
    <dgm:pt modelId="{0D0EF10B-6458-4657-991D-8E20DB087CDA}" type="pres">
      <dgm:prSet presAssocID="{B4052C0C-4DB4-4E2A-8704-98E20E428D84}" presName="Name0" presStyleCnt="0">
        <dgm:presLayoutVars>
          <dgm:dir/>
          <dgm:animLvl val="lvl"/>
          <dgm:resizeHandles val="exact"/>
        </dgm:presLayoutVars>
      </dgm:prSet>
      <dgm:spPr/>
    </dgm:pt>
    <dgm:pt modelId="{23680E1B-3601-48E7-807D-9FAB7BABA2F9}" type="pres">
      <dgm:prSet presAssocID="{C889C346-6080-48D9-939F-6199A4B50238}" presName="composite" presStyleCnt="0"/>
      <dgm:spPr/>
    </dgm:pt>
    <dgm:pt modelId="{5E9FD3C7-69D9-47DD-8293-140E967E94A3}" type="pres">
      <dgm:prSet presAssocID="{C889C346-6080-48D9-939F-6199A4B50238}" presName="parTx" presStyleLbl="alignNode1" presStyleIdx="0" presStyleCnt="3">
        <dgm:presLayoutVars>
          <dgm:chMax val="0"/>
          <dgm:chPref val="0"/>
          <dgm:bulletEnabled val="1"/>
        </dgm:presLayoutVars>
      </dgm:prSet>
      <dgm:spPr/>
    </dgm:pt>
    <dgm:pt modelId="{8BDB10E8-7713-48F2-850E-8F15F4AEB0ED}" type="pres">
      <dgm:prSet presAssocID="{C889C346-6080-48D9-939F-6199A4B50238}" presName="desTx" presStyleLbl="alignAccFollowNode1" presStyleIdx="0" presStyleCnt="3">
        <dgm:presLayoutVars>
          <dgm:bulletEnabled val="1"/>
        </dgm:presLayoutVars>
      </dgm:prSet>
      <dgm:spPr/>
    </dgm:pt>
    <dgm:pt modelId="{CF57630D-C9D7-489E-81E3-FED7C169EE9B}" type="pres">
      <dgm:prSet presAssocID="{1BFAFD8E-3055-4FB5-A252-5FB965B7CF64}" presName="space" presStyleCnt="0"/>
      <dgm:spPr/>
    </dgm:pt>
    <dgm:pt modelId="{C479328F-301F-477F-9C3C-B37F4970A959}" type="pres">
      <dgm:prSet presAssocID="{35EC8DB8-682A-4084-88BE-C1F00177B954}" presName="composite" presStyleCnt="0"/>
      <dgm:spPr/>
    </dgm:pt>
    <dgm:pt modelId="{9C9710BE-A4FE-4A42-B4C1-C0029C7B92A6}" type="pres">
      <dgm:prSet presAssocID="{35EC8DB8-682A-4084-88BE-C1F00177B954}" presName="parTx" presStyleLbl="alignNode1" presStyleIdx="1" presStyleCnt="3">
        <dgm:presLayoutVars>
          <dgm:chMax val="0"/>
          <dgm:chPref val="0"/>
          <dgm:bulletEnabled val="1"/>
        </dgm:presLayoutVars>
      </dgm:prSet>
      <dgm:spPr/>
    </dgm:pt>
    <dgm:pt modelId="{D6133530-A484-49EE-B1AB-00B1AEBA5634}" type="pres">
      <dgm:prSet presAssocID="{35EC8DB8-682A-4084-88BE-C1F00177B954}" presName="desTx" presStyleLbl="alignAccFollowNode1" presStyleIdx="1" presStyleCnt="3">
        <dgm:presLayoutVars>
          <dgm:bulletEnabled val="1"/>
        </dgm:presLayoutVars>
      </dgm:prSet>
      <dgm:spPr/>
    </dgm:pt>
    <dgm:pt modelId="{AADCA27A-C881-4C2C-8784-9157F42B6C20}" type="pres">
      <dgm:prSet presAssocID="{81257AE9-58C8-4F02-B763-F1021712648C}" presName="space" presStyleCnt="0"/>
      <dgm:spPr/>
    </dgm:pt>
    <dgm:pt modelId="{62A98276-E9D3-4B72-BEDE-14A6CE0ACBAB}" type="pres">
      <dgm:prSet presAssocID="{D7F2BD4B-8B24-43E4-89EA-870691A7BAFC}" presName="composite" presStyleCnt="0"/>
      <dgm:spPr/>
    </dgm:pt>
    <dgm:pt modelId="{612C54B6-852D-4F6C-B51C-EBB3EE7A22FE}" type="pres">
      <dgm:prSet presAssocID="{D7F2BD4B-8B24-43E4-89EA-870691A7BAFC}" presName="parTx" presStyleLbl="alignNode1" presStyleIdx="2" presStyleCnt="3">
        <dgm:presLayoutVars>
          <dgm:chMax val="0"/>
          <dgm:chPref val="0"/>
          <dgm:bulletEnabled val="1"/>
        </dgm:presLayoutVars>
      </dgm:prSet>
      <dgm:spPr/>
    </dgm:pt>
    <dgm:pt modelId="{D98EA5E1-DFAF-4360-AE6C-A4A3CC4BFAE5}" type="pres">
      <dgm:prSet presAssocID="{D7F2BD4B-8B24-43E4-89EA-870691A7BAFC}" presName="desTx" presStyleLbl="alignAccFollowNode1" presStyleIdx="2" presStyleCnt="3">
        <dgm:presLayoutVars>
          <dgm:bulletEnabled val="1"/>
        </dgm:presLayoutVars>
      </dgm:prSet>
      <dgm:spPr/>
    </dgm:pt>
  </dgm:ptLst>
  <dgm:cxnLst>
    <dgm:cxn modelId="{F6DF2502-2407-41A8-AD44-ED2E596732F1}" srcId="{D7F2BD4B-8B24-43E4-89EA-870691A7BAFC}" destId="{3EC650F4-C491-4209-AB07-1055268A5B40}" srcOrd="0" destOrd="0" parTransId="{C66E8BA1-B1F8-4F4D-BE2B-F8E56E064E03}" sibTransId="{F4D2AE3D-64A7-413B-9676-B003643F4156}"/>
    <dgm:cxn modelId="{266AA518-B9A8-454C-8743-6E9F560CAEA9}" srcId="{C889C346-6080-48D9-939F-6199A4B50238}" destId="{940B4E45-DDCB-4D75-96E5-1C327815838C}" srcOrd="0" destOrd="0" parTransId="{82739C7B-E549-4535-A5FA-23BBEDA98E3B}" sibTransId="{B5228FBB-8DC2-4944-9C9A-D9A890CA2E9A}"/>
    <dgm:cxn modelId="{20184C24-DCC6-4462-A3AE-9BC410023450}" type="presOf" srcId="{B4052C0C-4DB4-4E2A-8704-98E20E428D84}" destId="{0D0EF10B-6458-4657-991D-8E20DB087CDA}" srcOrd="0" destOrd="0" presId="urn:microsoft.com/office/officeart/2005/8/layout/hList1"/>
    <dgm:cxn modelId="{39228931-3D99-4AAA-BFE8-B5F46FF5B242}" srcId="{B4052C0C-4DB4-4E2A-8704-98E20E428D84}" destId="{35EC8DB8-682A-4084-88BE-C1F00177B954}" srcOrd="1" destOrd="0" parTransId="{B691994D-6DF7-4BEB-AD9D-17DA5849F870}" sibTransId="{81257AE9-58C8-4F02-B763-F1021712648C}"/>
    <dgm:cxn modelId="{5CACAF31-C4B7-4973-9CBC-F041AB481FB1}" type="presOf" srcId="{35EC8DB8-682A-4084-88BE-C1F00177B954}" destId="{9C9710BE-A4FE-4A42-B4C1-C0029C7B92A6}" srcOrd="0" destOrd="0" presId="urn:microsoft.com/office/officeart/2005/8/layout/hList1"/>
    <dgm:cxn modelId="{31FEC032-931D-433C-AD21-6ACB7BA39403}" type="presOf" srcId="{C889C346-6080-48D9-939F-6199A4B50238}" destId="{5E9FD3C7-69D9-47DD-8293-140E967E94A3}" srcOrd="0" destOrd="0" presId="urn:microsoft.com/office/officeart/2005/8/layout/hList1"/>
    <dgm:cxn modelId="{BEA5A644-501A-4DCE-8F56-C3AC9C6D947D}" type="presOf" srcId="{D7F2BD4B-8B24-43E4-89EA-870691A7BAFC}" destId="{612C54B6-852D-4F6C-B51C-EBB3EE7A22FE}" srcOrd="0" destOrd="0" presId="urn:microsoft.com/office/officeart/2005/8/layout/hList1"/>
    <dgm:cxn modelId="{A82EF64D-9BD6-4471-8DC7-5B021765B31E}" srcId="{B4052C0C-4DB4-4E2A-8704-98E20E428D84}" destId="{C889C346-6080-48D9-939F-6199A4B50238}" srcOrd="0" destOrd="0" parTransId="{497D20DE-AC74-4E4B-9FC5-42698F045231}" sibTransId="{1BFAFD8E-3055-4FB5-A252-5FB965B7CF64}"/>
    <dgm:cxn modelId="{7DCE7A9A-21E9-48A2-8A1E-80E886F3F5F9}" type="presOf" srcId="{3EC650F4-C491-4209-AB07-1055268A5B40}" destId="{D98EA5E1-DFAF-4360-AE6C-A4A3CC4BFAE5}" srcOrd="0" destOrd="0" presId="urn:microsoft.com/office/officeart/2005/8/layout/hList1"/>
    <dgm:cxn modelId="{816BE29A-B5F9-44C1-AE77-671AC1D18B8D}" srcId="{35EC8DB8-682A-4084-88BE-C1F00177B954}" destId="{8089167A-F3E6-4884-89C6-C4A36576CA46}" srcOrd="0" destOrd="0" parTransId="{3FEAA357-6DCA-4CD1-B35B-6F7D99728082}" sibTransId="{91C206F0-1488-4607-B360-CE65C173EC8C}"/>
    <dgm:cxn modelId="{19738DAF-D597-4ABA-86E7-E8458BDED854}" type="presOf" srcId="{940B4E45-DDCB-4D75-96E5-1C327815838C}" destId="{8BDB10E8-7713-48F2-850E-8F15F4AEB0ED}" srcOrd="0" destOrd="0" presId="urn:microsoft.com/office/officeart/2005/8/layout/hList1"/>
    <dgm:cxn modelId="{350FE2D3-F890-4C65-BD0F-FA95BA44FD89}" srcId="{B4052C0C-4DB4-4E2A-8704-98E20E428D84}" destId="{D7F2BD4B-8B24-43E4-89EA-870691A7BAFC}" srcOrd="2" destOrd="0" parTransId="{31C9DC53-18E1-41BD-9072-F066EE13F017}" sibTransId="{E573C4DE-18D8-4B4A-9550-D6BCF8C89DB0}"/>
    <dgm:cxn modelId="{31DA71FF-E361-4324-8EDD-3A85D452706F}" type="presOf" srcId="{8089167A-F3E6-4884-89C6-C4A36576CA46}" destId="{D6133530-A484-49EE-B1AB-00B1AEBA5634}" srcOrd="0" destOrd="0" presId="urn:microsoft.com/office/officeart/2005/8/layout/hList1"/>
    <dgm:cxn modelId="{8245C8DA-6E59-458F-98BB-75BECBD69CE1}" type="presParOf" srcId="{0D0EF10B-6458-4657-991D-8E20DB087CDA}" destId="{23680E1B-3601-48E7-807D-9FAB7BABA2F9}" srcOrd="0" destOrd="0" presId="urn:microsoft.com/office/officeart/2005/8/layout/hList1"/>
    <dgm:cxn modelId="{A7F7B95D-64CF-49A2-81FE-4CFCF985BA0E}" type="presParOf" srcId="{23680E1B-3601-48E7-807D-9FAB7BABA2F9}" destId="{5E9FD3C7-69D9-47DD-8293-140E967E94A3}" srcOrd="0" destOrd="0" presId="urn:microsoft.com/office/officeart/2005/8/layout/hList1"/>
    <dgm:cxn modelId="{4E802817-86A1-4B9F-BF2F-AD3E92C1BED9}" type="presParOf" srcId="{23680E1B-3601-48E7-807D-9FAB7BABA2F9}" destId="{8BDB10E8-7713-48F2-850E-8F15F4AEB0ED}" srcOrd="1" destOrd="0" presId="urn:microsoft.com/office/officeart/2005/8/layout/hList1"/>
    <dgm:cxn modelId="{48460366-F25A-44A3-8E63-AB2108AA593E}" type="presParOf" srcId="{0D0EF10B-6458-4657-991D-8E20DB087CDA}" destId="{CF57630D-C9D7-489E-81E3-FED7C169EE9B}" srcOrd="1" destOrd="0" presId="urn:microsoft.com/office/officeart/2005/8/layout/hList1"/>
    <dgm:cxn modelId="{5CDC7A5B-FC99-4D3A-88EA-AB2EB20ED502}" type="presParOf" srcId="{0D0EF10B-6458-4657-991D-8E20DB087CDA}" destId="{C479328F-301F-477F-9C3C-B37F4970A959}" srcOrd="2" destOrd="0" presId="urn:microsoft.com/office/officeart/2005/8/layout/hList1"/>
    <dgm:cxn modelId="{41CF7149-453B-41B5-8447-A0E1FC442AD0}" type="presParOf" srcId="{C479328F-301F-477F-9C3C-B37F4970A959}" destId="{9C9710BE-A4FE-4A42-B4C1-C0029C7B92A6}" srcOrd="0" destOrd="0" presId="urn:microsoft.com/office/officeart/2005/8/layout/hList1"/>
    <dgm:cxn modelId="{7A016ABC-0711-4A98-A60D-AA0696ECD69A}" type="presParOf" srcId="{C479328F-301F-477F-9C3C-B37F4970A959}" destId="{D6133530-A484-49EE-B1AB-00B1AEBA5634}" srcOrd="1" destOrd="0" presId="urn:microsoft.com/office/officeart/2005/8/layout/hList1"/>
    <dgm:cxn modelId="{432915A8-6EFC-4351-8381-C15A86892FB2}" type="presParOf" srcId="{0D0EF10B-6458-4657-991D-8E20DB087CDA}" destId="{AADCA27A-C881-4C2C-8784-9157F42B6C20}" srcOrd="3" destOrd="0" presId="urn:microsoft.com/office/officeart/2005/8/layout/hList1"/>
    <dgm:cxn modelId="{998697F7-6EF2-4A12-985D-0D89B5AACDB6}" type="presParOf" srcId="{0D0EF10B-6458-4657-991D-8E20DB087CDA}" destId="{62A98276-E9D3-4B72-BEDE-14A6CE0ACBAB}" srcOrd="4" destOrd="0" presId="urn:microsoft.com/office/officeart/2005/8/layout/hList1"/>
    <dgm:cxn modelId="{08DA1373-0B7A-435B-95D1-176B23FF62B0}" type="presParOf" srcId="{62A98276-E9D3-4B72-BEDE-14A6CE0ACBAB}" destId="{612C54B6-852D-4F6C-B51C-EBB3EE7A22FE}" srcOrd="0" destOrd="0" presId="urn:microsoft.com/office/officeart/2005/8/layout/hList1"/>
    <dgm:cxn modelId="{7B058D2A-4401-4A7B-BA02-CEB208E44724}" type="presParOf" srcId="{62A98276-E9D3-4B72-BEDE-14A6CE0ACBAB}" destId="{D98EA5E1-DFAF-4360-AE6C-A4A3CC4BFAE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5D063C-1791-49F2-8696-1A87580DAC59}"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F6766F25-883B-4AF0-8EF7-07BF745DD34C}">
      <dgm:prSet/>
      <dgm:spPr/>
      <dgm:t>
        <a:bodyPr/>
        <a:lstStyle/>
        <a:p>
          <a:r>
            <a:rPr lang="en-US" dirty="0"/>
            <a:t>They do not have to be flexible with rental criteria</a:t>
          </a:r>
        </a:p>
      </dgm:t>
    </dgm:pt>
    <dgm:pt modelId="{72F358BB-447D-47A8-8987-F8598F221283}" type="parTrans" cxnId="{A3D32268-B344-4439-A632-1A89A9D033C6}">
      <dgm:prSet/>
      <dgm:spPr/>
      <dgm:t>
        <a:bodyPr/>
        <a:lstStyle/>
        <a:p>
          <a:endParaRPr lang="en-US"/>
        </a:p>
      </dgm:t>
    </dgm:pt>
    <dgm:pt modelId="{5F425C07-A734-49B4-870C-08E7C603ECEF}" type="sibTrans" cxnId="{A3D32268-B344-4439-A632-1A89A9D033C6}">
      <dgm:prSet/>
      <dgm:spPr/>
      <dgm:t>
        <a:bodyPr/>
        <a:lstStyle/>
        <a:p>
          <a:endParaRPr lang="en-US"/>
        </a:p>
      </dgm:t>
    </dgm:pt>
    <dgm:pt modelId="{47EE14B8-674F-4C91-9F5E-7C041518D6F9}">
      <dgm:prSet/>
      <dgm:spPr/>
      <dgm:t>
        <a:bodyPr/>
        <a:lstStyle/>
        <a:p>
          <a:r>
            <a:rPr lang="en-US"/>
            <a:t>They have no interest in completing additional forms</a:t>
          </a:r>
        </a:p>
      </dgm:t>
    </dgm:pt>
    <dgm:pt modelId="{21C5902E-8ED0-4090-92E6-26BC182E6160}" type="parTrans" cxnId="{F9525181-5AB1-4918-A428-7454C8CE7B3F}">
      <dgm:prSet/>
      <dgm:spPr/>
      <dgm:t>
        <a:bodyPr/>
        <a:lstStyle/>
        <a:p>
          <a:endParaRPr lang="en-US"/>
        </a:p>
      </dgm:t>
    </dgm:pt>
    <dgm:pt modelId="{E44D44C9-72FF-4EA7-8A34-11AA04D13D14}" type="sibTrans" cxnId="{F9525181-5AB1-4918-A428-7454C8CE7B3F}">
      <dgm:prSet/>
      <dgm:spPr/>
      <dgm:t>
        <a:bodyPr/>
        <a:lstStyle/>
        <a:p>
          <a:endParaRPr lang="en-US"/>
        </a:p>
      </dgm:t>
    </dgm:pt>
    <dgm:pt modelId="{F1697744-3247-425C-B83B-01350A15D14F}">
      <dgm:prSet/>
      <dgm:spPr/>
      <dgm:t>
        <a:bodyPr/>
        <a:lstStyle/>
        <a:p>
          <a:r>
            <a:rPr lang="en-US"/>
            <a:t>They do not want to wait to get paid or for someone to move into housing</a:t>
          </a:r>
        </a:p>
      </dgm:t>
    </dgm:pt>
    <dgm:pt modelId="{E90A7D25-FC17-4CDA-9707-212DF20233F5}" type="parTrans" cxnId="{30058A75-E290-484F-B4EC-BAD5BF378C52}">
      <dgm:prSet/>
      <dgm:spPr/>
      <dgm:t>
        <a:bodyPr/>
        <a:lstStyle/>
        <a:p>
          <a:endParaRPr lang="en-US"/>
        </a:p>
      </dgm:t>
    </dgm:pt>
    <dgm:pt modelId="{C3187B61-2C00-4ACF-868E-5CADA7A30DF0}" type="sibTrans" cxnId="{30058A75-E290-484F-B4EC-BAD5BF378C52}">
      <dgm:prSet/>
      <dgm:spPr/>
      <dgm:t>
        <a:bodyPr/>
        <a:lstStyle/>
        <a:p>
          <a:endParaRPr lang="en-US"/>
        </a:p>
      </dgm:t>
    </dgm:pt>
    <dgm:pt modelId="{AD485A74-A924-4D01-9380-2100D41A78C1}">
      <dgm:prSet/>
      <dgm:spPr/>
      <dgm:t>
        <a:bodyPr/>
        <a:lstStyle/>
        <a:p>
          <a:r>
            <a:rPr lang="en-US" dirty="0"/>
            <a:t>They do not want to deal with passing an inspection</a:t>
          </a:r>
        </a:p>
      </dgm:t>
    </dgm:pt>
    <dgm:pt modelId="{7EE4F071-8FCF-4751-81EF-167D7104645B}" type="parTrans" cxnId="{E05A0476-3852-4AB3-9343-63F41F1D34A3}">
      <dgm:prSet/>
      <dgm:spPr/>
      <dgm:t>
        <a:bodyPr/>
        <a:lstStyle/>
        <a:p>
          <a:endParaRPr lang="en-US"/>
        </a:p>
      </dgm:t>
    </dgm:pt>
    <dgm:pt modelId="{45C5426F-2682-4FF0-9205-05DD9E5FDA7F}" type="sibTrans" cxnId="{E05A0476-3852-4AB3-9343-63F41F1D34A3}">
      <dgm:prSet/>
      <dgm:spPr/>
      <dgm:t>
        <a:bodyPr/>
        <a:lstStyle/>
        <a:p>
          <a:endParaRPr lang="en-US"/>
        </a:p>
      </dgm:t>
    </dgm:pt>
    <dgm:pt modelId="{C8935A34-4102-40D7-BC44-9AFE6EED2B64}">
      <dgm:prSet/>
      <dgm:spPr/>
      <dgm:t>
        <a:bodyPr/>
        <a:lstStyle/>
        <a:p>
          <a:r>
            <a:rPr lang="en-US"/>
            <a:t>They do not want increased turnover or short-term leases</a:t>
          </a:r>
        </a:p>
      </dgm:t>
    </dgm:pt>
    <dgm:pt modelId="{AA79BA33-2816-469A-94E5-CCC27CBC4548}" type="parTrans" cxnId="{C872E893-CDAF-416D-BFFC-06F0ECE995DD}">
      <dgm:prSet/>
      <dgm:spPr/>
      <dgm:t>
        <a:bodyPr/>
        <a:lstStyle/>
        <a:p>
          <a:endParaRPr lang="en-US"/>
        </a:p>
      </dgm:t>
    </dgm:pt>
    <dgm:pt modelId="{BE3670CF-EDD3-41C3-98BE-9FDBE44FA710}" type="sibTrans" cxnId="{C872E893-CDAF-416D-BFFC-06F0ECE995DD}">
      <dgm:prSet/>
      <dgm:spPr/>
      <dgm:t>
        <a:bodyPr/>
        <a:lstStyle/>
        <a:p>
          <a:endParaRPr lang="en-US"/>
        </a:p>
      </dgm:t>
    </dgm:pt>
    <dgm:pt modelId="{DF32B821-D9FA-4155-B012-F7523D2F889E}">
      <dgm:prSet/>
      <dgm:spPr/>
      <dgm:t>
        <a:bodyPr/>
        <a:lstStyle/>
        <a:p>
          <a:r>
            <a:rPr lang="en-US"/>
            <a:t>They do not want to take the time to learn about the nuance of how someone can become homeless or why it is extremely difficult to emerge from the cycle of poverty and homelessness</a:t>
          </a:r>
        </a:p>
      </dgm:t>
    </dgm:pt>
    <dgm:pt modelId="{6F7F3F85-B1A2-400E-8923-10501E0AD5D6}" type="parTrans" cxnId="{ADBA3A9A-6BC4-4E90-89AA-0EDE87AF77FC}">
      <dgm:prSet/>
      <dgm:spPr/>
      <dgm:t>
        <a:bodyPr/>
        <a:lstStyle/>
        <a:p>
          <a:endParaRPr lang="en-US"/>
        </a:p>
      </dgm:t>
    </dgm:pt>
    <dgm:pt modelId="{28321C93-24DD-4A15-B565-228C2C692833}" type="sibTrans" cxnId="{ADBA3A9A-6BC4-4E90-89AA-0EDE87AF77FC}">
      <dgm:prSet/>
      <dgm:spPr/>
      <dgm:t>
        <a:bodyPr/>
        <a:lstStyle/>
        <a:p>
          <a:endParaRPr lang="en-US"/>
        </a:p>
      </dgm:t>
    </dgm:pt>
    <dgm:pt modelId="{B4E962C7-CD0A-4DD6-926D-1E841AFB179C}">
      <dgm:prSet/>
      <dgm:spPr/>
      <dgm:t>
        <a:bodyPr/>
        <a:lstStyle/>
        <a:p>
          <a:r>
            <a:rPr lang="en-US" dirty="0"/>
            <a:t>Third party screening algorithm gives them a black and white answer on whether someone will be a good tenant</a:t>
          </a:r>
        </a:p>
      </dgm:t>
    </dgm:pt>
    <dgm:pt modelId="{42DEF562-83A2-42E7-BA5F-E86C1C3584DC}" type="sibTrans" cxnId="{9613BF9C-C663-48DF-BD43-9334D9133AAC}">
      <dgm:prSet/>
      <dgm:spPr/>
      <dgm:t>
        <a:bodyPr/>
        <a:lstStyle/>
        <a:p>
          <a:endParaRPr lang="en-US"/>
        </a:p>
      </dgm:t>
    </dgm:pt>
    <dgm:pt modelId="{3CD21310-1ED8-48A0-B8CB-38927D22D758}" type="parTrans" cxnId="{9613BF9C-C663-48DF-BD43-9334D9133AAC}">
      <dgm:prSet/>
      <dgm:spPr/>
      <dgm:t>
        <a:bodyPr/>
        <a:lstStyle/>
        <a:p>
          <a:endParaRPr lang="en-US"/>
        </a:p>
      </dgm:t>
    </dgm:pt>
    <dgm:pt modelId="{038AE634-5865-413E-97D6-DBEB9903AC1B}" type="pres">
      <dgm:prSet presAssocID="{8F5D063C-1791-49F2-8696-1A87580DAC59}" presName="compositeShape" presStyleCnt="0">
        <dgm:presLayoutVars>
          <dgm:dir/>
          <dgm:resizeHandles/>
        </dgm:presLayoutVars>
      </dgm:prSet>
      <dgm:spPr/>
    </dgm:pt>
    <dgm:pt modelId="{90FAB6A1-5BEF-40A2-B146-5F47B42FAF25}" type="pres">
      <dgm:prSet presAssocID="{8F5D063C-1791-49F2-8696-1A87580DAC59}" presName="pyramid" presStyleLbl="node1" presStyleIdx="0" presStyleCnt="1"/>
      <dgm:spPr>
        <a:solidFill>
          <a:schemeClr val="bg2">
            <a:lumMod val="60000"/>
            <a:lumOff val="40000"/>
          </a:schemeClr>
        </a:solidFill>
      </dgm:spPr>
    </dgm:pt>
    <dgm:pt modelId="{C37597C0-9202-4B3D-993B-67E18BE57F50}" type="pres">
      <dgm:prSet presAssocID="{8F5D063C-1791-49F2-8696-1A87580DAC59}" presName="theList" presStyleCnt="0"/>
      <dgm:spPr/>
    </dgm:pt>
    <dgm:pt modelId="{2B489F9A-A1CB-4EB7-858C-2477A4D20287}" type="pres">
      <dgm:prSet presAssocID="{F6766F25-883B-4AF0-8EF7-07BF745DD34C}" presName="aNode" presStyleLbl="fgAcc1" presStyleIdx="0" presStyleCnt="6">
        <dgm:presLayoutVars>
          <dgm:bulletEnabled val="1"/>
        </dgm:presLayoutVars>
      </dgm:prSet>
      <dgm:spPr/>
    </dgm:pt>
    <dgm:pt modelId="{EF5F7B5E-1598-4B52-8B4B-E0EB4D70C475}" type="pres">
      <dgm:prSet presAssocID="{F6766F25-883B-4AF0-8EF7-07BF745DD34C}" presName="aSpace" presStyleCnt="0"/>
      <dgm:spPr/>
    </dgm:pt>
    <dgm:pt modelId="{5D5288A8-575C-4558-995C-59E698533A9F}" type="pres">
      <dgm:prSet presAssocID="{47EE14B8-674F-4C91-9F5E-7C041518D6F9}" presName="aNode" presStyleLbl="fgAcc1" presStyleIdx="1" presStyleCnt="6">
        <dgm:presLayoutVars>
          <dgm:bulletEnabled val="1"/>
        </dgm:presLayoutVars>
      </dgm:prSet>
      <dgm:spPr/>
    </dgm:pt>
    <dgm:pt modelId="{EDCBB6E3-2DF6-4372-8B6F-DC51D98BBB21}" type="pres">
      <dgm:prSet presAssocID="{47EE14B8-674F-4C91-9F5E-7C041518D6F9}" presName="aSpace" presStyleCnt="0"/>
      <dgm:spPr/>
    </dgm:pt>
    <dgm:pt modelId="{6C55F0AE-0CB5-4317-9011-75D48931D435}" type="pres">
      <dgm:prSet presAssocID="{F1697744-3247-425C-B83B-01350A15D14F}" presName="aNode" presStyleLbl="fgAcc1" presStyleIdx="2" presStyleCnt="6">
        <dgm:presLayoutVars>
          <dgm:bulletEnabled val="1"/>
        </dgm:presLayoutVars>
      </dgm:prSet>
      <dgm:spPr/>
    </dgm:pt>
    <dgm:pt modelId="{9374476F-C20A-4180-9BF4-C39D5776299B}" type="pres">
      <dgm:prSet presAssocID="{F1697744-3247-425C-B83B-01350A15D14F}" presName="aSpace" presStyleCnt="0"/>
      <dgm:spPr/>
    </dgm:pt>
    <dgm:pt modelId="{F868970D-CB0C-4DFF-B2FB-CF4F3CFD79D4}" type="pres">
      <dgm:prSet presAssocID="{AD485A74-A924-4D01-9380-2100D41A78C1}" presName="aNode" presStyleLbl="fgAcc1" presStyleIdx="3" presStyleCnt="6">
        <dgm:presLayoutVars>
          <dgm:bulletEnabled val="1"/>
        </dgm:presLayoutVars>
      </dgm:prSet>
      <dgm:spPr/>
    </dgm:pt>
    <dgm:pt modelId="{0054B412-35B8-4B2E-90EB-E6AE826D3A83}" type="pres">
      <dgm:prSet presAssocID="{AD485A74-A924-4D01-9380-2100D41A78C1}" presName="aSpace" presStyleCnt="0"/>
      <dgm:spPr/>
    </dgm:pt>
    <dgm:pt modelId="{6D357970-8D71-42DB-89CA-D94ADF0D3A52}" type="pres">
      <dgm:prSet presAssocID="{C8935A34-4102-40D7-BC44-9AFE6EED2B64}" presName="aNode" presStyleLbl="fgAcc1" presStyleIdx="4" presStyleCnt="6">
        <dgm:presLayoutVars>
          <dgm:bulletEnabled val="1"/>
        </dgm:presLayoutVars>
      </dgm:prSet>
      <dgm:spPr/>
    </dgm:pt>
    <dgm:pt modelId="{2EA3F941-B505-47E4-A292-B30A0BB45CDD}" type="pres">
      <dgm:prSet presAssocID="{C8935A34-4102-40D7-BC44-9AFE6EED2B64}" presName="aSpace" presStyleCnt="0"/>
      <dgm:spPr/>
    </dgm:pt>
    <dgm:pt modelId="{A4C6CDFB-3AD6-4580-A246-C32EAFC9D6A7}" type="pres">
      <dgm:prSet presAssocID="{DF32B821-D9FA-4155-B012-F7523D2F889E}" presName="aNode" presStyleLbl="fgAcc1" presStyleIdx="5" presStyleCnt="6">
        <dgm:presLayoutVars>
          <dgm:bulletEnabled val="1"/>
        </dgm:presLayoutVars>
      </dgm:prSet>
      <dgm:spPr/>
    </dgm:pt>
    <dgm:pt modelId="{741295D5-43CF-4A2F-98B0-BEB7C4D703C7}" type="pres">
      <dgm:prSet presAssocID="{DF32B821-D9FA-4155-B012-F7523D2F889E}" presName="aSpace" presStyleCnt="0"/>
      <dgm:spPr/>
    </dgm:pt>
  </dgm:ptLst>
  <dgm:cxnLst>
    <dgm:cxn modelId="{AC6FBB11-F44B-4C2C-BA97-987BF833FDD3}" type="presOf" srcId="{F6766F25-883B-4AF0-8EF7-07BF745DD34C}" destId="{2B489F9A-A1CB-4EB7-858C-2477A4D20287}" srcOrd="0" destOrd="0" presId="urn:microsoft.com/office/officeart/2005/8/layout/pyramid2"/>
    <dgm:cxn modelId="{EC923C66-D0C5-42E4-AA16-71A08DA0D3CB}" type="presOf" srcId="{DF32B821-D9FA-4155-B012-F7523D2F889E}" destId="{A4C6CDFB-3AD6-4580-A246-C32EAFC9D6A7}" srcOrd="0" destOrd="0" presId="urn:microsoft.com/office/officeart/2005/8/layout/pyramid2"/>
    <dgm:cxn modelId="{A3D32268-B344-4439-A632-1A89A9D033C6}" srcId="{8F5D063C-1791-49F2-8696-1A87580DAC59}" destId="{F6766F25-883B-4AF0-8EF7-07BF745DD34C}" srcOrd="0" destOrd="0" parTransId="{72F358BB-447D-47A8-8987-F8598F221283}" sibTransId="{5F425C07-A734-49B4-870C-08E7C603ECEF}"/>
    <dgm:cxn modelId="{128DF668-C75C-4189-AA57-A6445697B35B}" type="presOf" srcId="{47EE14B8-674F-4C91-9F5E-7C041518D6F9}" destId="{5D5288A8-575C-4558-995C-59E698533A9F}" srcOrd="0" destOrd="0" presId="urn:microsoft.com/office/officeart/2005/8/layout/pyramid2"/>
    <dgm:cxn modelId="{15710A52-DB4A-413B-9E38-47F80970A132}" type="presOf" srcId="{F1697744-3247-425C-B83B-01350A15D14F}" destId="{6C55F0AE-0CB5-4317-9011-75D48931D435}" srcOrd="0" destOrd="0" presId="urn:microsoft.com/office/officeart/2005/8/layout/pyramid2"/>
    <dgm:cxn modelId="{30058A75-E290-484F-B4EC-BAD5BF378C52}" srcId="{8F5D063C-1791-49F2-8696-1A87580DAC59}" destId="{F1697744-3247-425C-B83B-01350A15D14F}" srcOrd="2" destOrd="0" parTransId="{E90A7D25-FC17-4CDA-9707-212DF20233F5}" sibTransId="{C3187B61-2C00-4ACF-868E-5CADA7A30DF0}"/>
    <dgm:cxn modelId="{E05A0476-3852-4AB3-9343-63F41F1D34A3}" srcId="{8F5D063C-1791-49F2-8696-1A87580DAC59}" destId="{AD485A74-A924-4D01-9380-2100D41A78C1}" srcOrd="3" destOrd="0" parTransId="{7EE4F071-8FCF-4751-81EF-167D7104645B}" sibTransId="{45C5426F-2682-4FF0-9205-05DD9E5FDA7F}"/>
    <dgm:cxn modelId="{F9525181-5AB1-4918-A428-7454C8CE7B3F}" srcId="{8F5D063C-1791-49F2-8696-1A87580DAC59}" destId="{47EE14B8-674F-4C91-9F5E-7C041518D6F9}" srcOrd="1" destOrd="0" parTransId="{21C5902E-8ED0-4090-92E6-26BC182E6160}" sibTransId="{E44D44C9-72FF-4EA7-8A34-11AA04D13D14}"/>
    <dgm:cxn modelId="{2CC8B184-86E2-4FE4-BD8A-86B775BFC543}" type="presOf" srcId="{AD485A74-A924-4D01-9380-2100D41A78C1}" destId="{F868970D-CB0C-4DFF-B2FB-CF4F3CFD79D4}" srcOrd="0" destOrd="0" presId="urn:microsoft.com/office/officeart/2005/8/layout/pyramid2"/>
    <dgm:cxn modelId="{C872E893-CDAF-416D-BFFC-06F0ECE995DD}" srcId="{8F5D063C-1791-49F2-8696-1A87580DAC59}" destId="{C8935A34-4102-40D7-BC44-9AFE6EED2B64}" srcOrd="4" destOrd="0" parTransId="{AA79BA33-2816-469A-94E5-CCC27CBC4548}" sibTransId="{BE3670CF-EDD3-41C3-98BE-9FDBE44FA710}"/>
    <dgm:cxn modelId="{ADBA3A9A-6BC4-4E90-89AA-0EDE87AF77FC}" srcId="{8F5D063C-1791-49F2-8696-1A87580DAC59}" destId="{DF32B821-D9FA-4155-B012-F7523D2F889E}" srcOrd="5" destOrd="0" parTransId="{6F7F3F85-B1A2-400E-8923-10501E0AD5D6}" sibTransId="{28321C93-24DD-4A15-B565-228C2C692833}"/>
    <dgm:cxn modelId="{9613BF9C-C663-48DF-BD43-9334D9133AAC}" srcId="{F6766F25-883B-4AF0-8EF7-07BF745DD34C}" destId="{B4E962C7-CD0A-4DD6-926D-1E841AFB179C}" srcOrd="0" destOrd="0" parTransId="{3CD21310-1ED8-48A0-B8CB-38927D22D758}" sibTransId="{42DEF562-83A2-42E7-BA5F-E86C1C3584DC}"/>
    <dgm:cxn modelId="{269D70DD-1C2C-4A88-8D5A-D272DD5411D1}" type="presOf" srcId="{C8935A34-4102-40D7-BC44-9AFE6EED2B64}" destId="{6D357970-8D71-42DB-89CA-D94ADF0D3A52}" srcOrd="0" destOrd="0" presId="urn:microsoft.com/office/officeart/2005/8/layout/pyramid2"/>
    <dgm:cxn modelId="{36C6E3DF-C36F-42F5-AFD5-F756DE5DA2BD}" type="presOf" srcId="{B4E962C7-CD0A-4DD6-926D-1E841AFB179C}" destId="{2B489F9A-A1CB-4EB7-858C-2477A4D20287}" srcOrd="0" destOrd="1" presId="urn:microsoft.com/office/officeart/2005/8/layout/pyramid2"/>
    <dgm:cxn modelId="{CDED8DF3-1835-4132-B009-7784BCAF107F}" type="presOf" srcId="{8F5D063C-1791-49F2-8696-1A87580DAC59}" destId="{038AE634-5865-413E-97D6-DBEB9903AC1B}" srcOrd="0" destOrd="0" presId="urn:microsoft.com/office/officeart/2005/8/layout/pyramid2"/>
    <dgm:cxn modelId="{EAAF13A6-6333-4978-B52F-97F4B70F6CBF}" type="presParOf" srcId="{038AE634-5865-413E-97D6-DBEB9903AC1B}" destId="{90FAB6A1-5BEF-40A2-B146-5F47B42FAF25}" srcOrd="0" destOrd="0" presId="urn:microsoft.com/office/officeart/2005/8/layout/pyramid2"/>
    <dgm:cxn modelId="{78D6B044-93AA-4CA8-804B-EF48B0DBACE5}" type="presParOf" srcId="{038AE634-5865-413E-97D6-DBEB9903AC1B}" destId="{C37597C0-9202-4B3D-993B-67E18BE57F50}" srcOrd="1" destOrd="0" presId="urn:microsoft.com/office/officeart/2005/8/layout/pyramid2"/>
    <dgm:cxn modelId="{B2F81B58-A1A5-40AB-9A0F-F1F2B177E18C}" type="presParOf" srcId="{C37597C0-9202-4B3D-993B-67E18BE57F50}" destId="{2B489F9A-A1CB-4EB7-858C-2477A4D20287}" srcOrd="0" destOrd="0" presId="urn:microsoft.com/office/officeart/2005/8/layout/pyramid2"/>
    <dgm:cxn modelId="{FDED2CAC-967F-4727-9BDA-943C2E6A7E32}" type="presParOf" srcId="{C37597C0-9202-4B3D-993B-67E18BE57F50}" destId="{EF5F7B5E-1598-4B52-8B4B-E0EB4D70C475}" srcOrd="1" destOrd="0" presId="urn:microsoft.com/office/officeart/2005/8/layout/pyramid2"/>
    <dgm:cxn modelId="{A84DC3E1-188D-43EE-85D7-48EEC6D9242F}" type="presParOf" srcId="{C37597C0-9202-4B3D-993B-67E18BE57F50}" destId="{5D5288A8-575C-4558-995C-59E698533A9F}" srcOrd="2" destOrd="0" presId="urn:microsoft.com/office/officeart/2005/8/layout/pyramid2"/>
    <dgm:cxn modelId="{1FB42458-66D5-47FA-83FA-187EE2851B0F}" type="presParOf" srcId="{C37597C0-9202-4B3D-993B-67E18BE57F50}" destId="{EDCBB6E3-2DF6-4372-8B6F-DC51D98BBB21}" srcOrd="3" destOrd="0" presId="urn:microsoft.com/office/officeart/2005/8/layout/pyramid2"/>
    <dgm:cxn modelId="{BBBCB028-FB54-4B9A-8C09-DE3777DCA1D6}" type="presParOf" srcId="{C37597C0-9202-4B3D-993B-67E18BE57F50}" destId="{6C55F0AE-0CB5-4317-9011-75D48931D435}" srcOrd="4" destOrd="0" presId="urn:microsoft.com/office/officeart/2005/8/layout/pyramid2"/>
    <dgm:cxn modelId="{A3E5FC46-752D-45C9-86F3-C424ECF9E212}" type="presParOf" srcId="{C37597C0-9202-4B3D-993B-67E18BE57F50}" destId="{9374476F-C20A-4180-9BF4-C39D5776299B}" srcOrd="5" destOrd="0" presId="urn:microsoft.com/office/officeart/2005/8/layout/pyramid2"/>
    <dgm:cxn modelId="{1BB7526E-21DC-4B25-B750-0A73F885B284}" type="presParOf" srcId="{C37597C0-9202-4B3D-993B-67E18BE57F50}" destId="{F868970D-CB0C-4DFF-B2FB-CF4F3CFD79D4}" srcOrd="6" destOrd="0" presId="urn:microsoft.com/office/officeart/2005/8/layout/pyramid2"/>
    <dgm:cxn modelId="{CF2F498D-E8B8-4127-9783-33E881988E75}" type="presParOf" srcId="{C37597C0-9202-4B3D-993B-67E18BE57F50}" destId="{0054B412-35B8-4B2E-90EB-E6AE826D3A83}" srcOrd="7" destOrd="0" presId="urn:microsoft.com/office/officeart/2005/8/layout/pyramid2"/>
    <dgm:cxn modelId="{CDD5E818-D8CA-41BD-BFAD-C9F931CFC9E8}" type="presParOf" srcId="{C37597C0-9202-4B3D-993B-67E18BE57F50}" destId="{6D357970-8D71-42DB-89CA-D94ADF0D3A52}" srcOrd="8" destOrd="0" presId="urn:microsoft.com/office/officeart/2005/8/layout/pyramid2"/>
    <dgm:cxn modelId="{5318E0BF-9494-45B0-AB3B-347C8516D687}" type="presParOf" srcId="{C37597C0-9202-4B3D-993B-67E18BE57F50}" destId="{2EA3F941-B505-47E4-A292-B30A0BB45CDD}" srcOrd="9" destOrd="0" presId="urn:microsoft.com/office/officeart/2005/8/layout/pyramid2"/>
    <dgm:cxn modelId="{3DBF1A5E-8211-4AF7-B22B-03557456FCC3}" type="presParOf" srcId="{C37597C0-9202-4B3D-993B-67E18BE57F50}" destId="{A4C6CDFB-3AD6-4580-A246-C32EAFC9D6A7}" srcOrd="10" destOrd="0" presId="urn:microsoft.com/office/officeart/2005/8/layout/pyramid2"/>
    <dgm:cxn modelId="{13AAAAEC-AC0D-4E18-A2B7-1D43D83C6144}" type="presParOf" srcId="{C37597C0-9202-4B3D-993B-67E18BE57F50}" destId="{741295D5-43CF-4A2F-98B0-BEB7C4D703C7}" srcOrd="1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6A54B7-02F4-4ACD-ABE1-9244BF1AF85D}"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B47889F6-4A8D-477C-9B11-ECB86AFC39F0}">
      <dgm:prSet phldrT="[Text]"/>
      <dgm:spPr/>
      <dgm:t>
        <a:bodyPr/>
        <a:lstStyle/>
        <a:p>
          <a:r>
            <a:rPr lang="en-US" dirty="0"/>
            <a:t>Denied.</a:t>
          </a:r>
        </a:p>
      </dgm:t>
    </dgm:pt>
    <dgm:pt modelId="{771F9359-936B-474D-8251-3DA9D8F6F895}" type="parTrans" cxnId="{10BBA4DB-BEA0-4E93-BDAE-9A1CAF9B3BFA}">
      <dgm:prSet/>
      <dgm:spPr/>
      <dgm:t>
        <a:bodyPr/>
        <a:lstStyle/>
        <a:p>
          <a:endParaRPr lang="en-US"/>
        </a:p>
      </dgm:t>
    </dgm:pt>
    <dgm:pt modelId="{05A45215-BD18-439B-9274-EC45C7582483}" type="sibTrans" cxnId="{10BBA4DB-BEA0-4E93-BDAE-9A1CAF9B3BFA}">
      <dgm:prSet/>
      <dgm:spPr/>
      <dgm:t>
        <a:bodyPr/>
        <a:lstStyle/>
        <a:p>
          <a:endParaRPr lang="en-US"/>
        </a:p>
      </dgm:t>
    </dgm:pt>
    <dgm:pt modelId="{AACC2888-0245-42C6-82DE-F57F75796C00}">
      <dgm:prSet phldrT="[Text]"/>
      <dgm:spPr/>
      <dgm:t>
        <a:bodyPr/>
        <a:lstStyle/>
        <a:p>
          <a:r>
            <a:rPr lang="en-US" dirty="0"/>
            <a:t>Lack of confidence in programming</a:t>
          </a:r>
        </a:p>
      </dgm:t>
    </dgm:pt>
    <dgm:pt modelId="{A2E63A2A-3C5F-4A35-8020-8491DA08A3BA}" type="parTrans" cxnId="{D9C5B01F-E0B4-4589-96D4-6EEECA9D2046}">
      <dgm:prSet/>
      <dgm:spPr/>
      <dgm:t>
        <a:bodyPr/>
        <a:lstStyle/>
        <a:p>
          <a:endParaRPr lang="en-US"/>
        </a:p>
      </dgm:t>
    </dgm:pt>
    <dgm:pt modelId="{1E346EA4-A52D-4627-8153-9C66B4BEAF81}" type="sibTrans" cxnId="{D9C5B01F-E0B4-4589-96D4-6EEECA9D2046}">
      <dgm:prSet/>
      <dgm:spPr/>
      <dgm:t>
        <a:bodyPr/>
        <a:lstStyle/>
        <a:p>
          <a:endParaRPr lang="en-US"/>
        </a:p>
      </dgm:t>
    </dgm:pt>
    <dgm:pt modelId="{62BA8631-6424-4BB7-ACEA-DE0CB69D8AA5}">
      <dgm:prSet phldrT="[Text]"/>
      <dgm:spPr/>
      <dgm:t>
        <a:bodyPr/>
        <a:lstStyle/>
        <a:p>
          <a:r>
            <a:rPr lang="en-US" dirty="0"/>
            <a:t>Client blaming</a:t>
          </a:r>
        </a:p>
      </dgm:t>
    </dgm:pt>
    <dgm:pt modelId="{590B027A-8FB8-4C4C-9BCF-7D6360CB2FC8}" type="parTrans" cxnId="{21582A63-F5FE-46BC-9F45-456B92DDEF79}">
      <dgm:prSet/>
      <dgm:spPr/>
      <dgm:t>
        <a:bodyPr/>
        <a:lstStyle/>
        <a:p>
          <a:endParaRPr lang="en-US"/>
        </a:p>
      </dgm:t>
    </dgm:pt>
    <dgm:pt modelId="{72AA0595-5B84-4BD2-A4A7-2B23C80F5140}" type="sibTrans" cxnId="{21582A63-F5FE-46BC-9F45-456B92DDEF79}">
      <dgm:prSet/>
      <dgm:spPr/>
      <dgm:t>
        <a:bodyPr/>
        <a:lstStyle/>
        <a:p>
          <a:endParaRPr lang="en-US"/>
        </a:p>
      </dgm:t>
    </dgm:pt>
    <dgm:pt modelId="{E6EE7A0C-50CF-41AF-98F4-1D3991D959C5}">
      <dgm:prSet phldrT="[Text]"/>
      <dgm:spPr/>
      <dgm:t>
        <a:bodyPr/>
        <a:lstStyle/>
        <a:p>
          <a:r>
            <a:rPr lang="en-US" dirty="0"/>
            <a:t>Overcome barriers</a:t>
          </a:r>
        </a:p>
      </dgm:t>
    </dgm:pt>
    <dgm:pt modelId="{6EF6C766-A23D-409F-AEA4-7C9C991C6CDD}" type="parTrans" cxnId="{2A15F0C0-FB19-46F7-9D11-75E4516C845E}">
      <dgm:prSet/>
      <dgm:spPr/>
      <dgm:t>
        <a:bodyPr/>
        <a:lstStyle/>
        <a:p>
          <a:endParaRPr lang="en-US"/>
        </a:p>
      </dgm:t>
    </dgm:pt>
    <dgm:pt modelId="{D7089418-1AC4-4990-AED8-A4017792D716}" type="sibTrans" cxnId="{2A15F0C0-FB19-46F7-9D11-75E4516C845E}">
      <dgm:prSet/>
      <dgm:spPr/>
      <dgm:t>
        <a:bodyPr/>
        <a:lstStyle/>
        <a:p>
          <a:endParaRPr lang="en-US"/>
        </a:p>
      </dgm:t>
    </dgm:pt>
    <dgm:pt modelId="{F4D83223-55C2-449E-B9D9-9AB90B4BB48A}">
      <dgm:prSet phldrT="[Text]"/>
      <dgm:spPr/>
      <dgm:t>
        <a:bodyPr/>
        <a:lstStyle/>
        <a:p>
          <a:r>
            <a:rPr lang="en-US" dirty="0"/>
            <a:t>Housing Focused</a:t>
          </a:r>
        </a:p>
      </dgm:t>
    </dgm:pt>
    <dgm:pt modelId="{71DEC589-9493-488A-8EED-53F815ACF13D}" type="parTrans" cxnId="{9227F283-43C8-4C3C-A9FD-D5EE70D6768C}">
      <dgm:prSet/>
      <dgm:spPr/>
      <dgm:t>
        <a:bodyPr/>
        <a:lstStyle/>
        <a:p>
          <a:endParaRPr lang="en-US"/>
        </a:p>
      </dgm:t>
    </dgm:pt>
    <dgm:pt modelId="{C01272A6-D78A-45E4-9825-1531AB8E48AB}" type="sibTrans" cxnId="{9227F283-43C8-4C3C-A9FD-D5EE70D6768C}">
      <dgm:prSet/>
      <dgm:spPr/>
      <dgm:t>
        <a:bodyPr/>
        <a:lstStyle/>
        <a:p>
          <a:endParaRPr lang="en-US"/>
        </a:p>
      </dgm:t>
    </dgm:pt>
    <dgm:pt modelId="{509B4437-B345-416E-9100-942A7417D946}">
      <dgm:prSet phldrT="[Text]"/>
      <dgm:spPr/>
      <dgm:t>
        <a:bodyPr/>
        <a:lstStyle/>
        <a:p>
          <a:r>
            <a:rPr lang="en-US" dirty="0"/>
            <a:t>Concise/easy to read</a:t>
          </a:r>
        </a:p>
      </dgm:t>
    </dgm:pt>
    <dgm:pt modelId="{E052E8D5-051F-474A-8C0A-E0B2847A33CE}" type="parTrans" cxnId="{FBA98DC9-A39D-4CA7-874F-5A38A49EBF09}">
      <dgm:prSet/>
      <dgm:spPr/>
      <dgm:t>
        <a:bodyPr/>
        <a:lstStyle/>
        <a:p>
          <a:endParaRPr lang="en-US"/>
        </a:p>
      </dgm:t>
    </dgm:pt>
    <dgm:pt modelId="{01F29217-510D-4E58-8EDC-E048C0F143AA}" type="sibTrans" cxnId="{FBA98DC9-A39D-4CA7-874F-5A38A49EBF09}">
      <dgm:prSet/>
      <dgm:spPr/>
      <dgm:t>
        <a:bodyPr/>
        <a:lstStyle/>
        <a:p>
          <a:endParaRPr lang="en-US"/>
        </a:p>
      </dgm:t>
    </dgm:pt>
    <dgm:pt modelId="{83105708-AFC4-48D1-B3DF-FF49CFA1C55A}">
      <dgm:prSet phldrT="[Text]"/>
      <dgm:spPr/>
      <dgm:t>
        <a:bodyPr/>
        <a:lstStyle/>
        <a:p>
          <a:r>
            <a:rPr lang="en-US" dirty="0"/>
            <a:t>Approved!</a:t>
          </a:r>
        </a:p>
      </dgm:t>
    </dgm:pt>
    <dgm:pt modelId="{A3B2ECFB-1B59-45EF-ABA7-FB35F62D3FEC}" type="sibTrans" cxnId="{E676BF44-10A5-4DF4-A66F-9CA38951B68B}">
      <dgm:prSet/>
      <dgm:spPr/>
      <dgm:t>
        <a:bodyPr/>
        <a:lstStyle/>
        <a:p>
          <a:endParaRPr lang="en-US"/>
        </a:p>
      </dgm:t>
    </dgm:pt>
    <dgm:pt modelId="{713F950D-800E-4CE9-B6F0-B3371C875359}" type="parTrans" cxnId="{E676BF44-10A5-4DF4-A66F-9CA38951B68B}">
      <dgm:prSet/>
      <dgm:spPr/>
      <dgm:t>
        <a:bodyPr/>
        <a:lstStyle/>
        <a:p>
          <a:endParaRPr lang="en-US"/>
        </a:p>
      </dgm:t>
    </dgm:pt>
    <dgm:pt modelId="{D0915F06-97B4-421D-9D17-3B08F3F8DBF8}" type="pres">
      <dgm:prSet presAssocID="{336A54B7-02F4-4ACD-ABE1-9244BF1AF85D}" presName="outerComposite" presStyleCnt="0">
        <dgm:presLayoutVars>
          <dgm:chMax val="2"/>
          <dgm:animLvl val="lvl"/>
          <dgm:resizeHandles val="exact"/>
        </dgm:presLayoutVars>
      </dgm:prSet>
      <dgm:spPr/>
    </dgm:pt>
    <dgm:pt modelId="{B88C735C-7593-4503-80A3-4DF6036E98FB}" type="pres">
      <dgm:prSet presAssocID="{336A54B7-02F4-4ACD-ABE1-9244BF1AF85D}" presName="dummyMaxCanvas" presStyleCnt="0"/>
      <dgm:spPr/>
    </dgm:pt>
    <dgm:pt modelId="{B0D76BFD-4D70-4C5E-82EE-E64E1758C490}" type="pres">
      <dgm:prSet presAssocID="{336A54B7-02F4-4ACD-ABE1-9244BF1AF85D}" presName="parentComposite" presStyleCnt="0"/>
      <dgm:spPr/>
    </dgm:pt>
    <dgm:pt modelId="{C40A5D57-1F2E-4AED-87BD-0121CB51224E}" type="pres">
      <dgm:prSet presAssocID="{336A54B7-02F4-4ACD-ABE1-9244BF1AF85D}" presName="parent1" presStyleLbl="alignAccFollowNode1" presStyleIdx="0" presStyleCnt="4" custLinFactNeighborX="17535" custLinFactNeighborY="88024">
        <dgm:presLayoutVars>
          <dgm:chMax val="4"/>
        </dgm:presLayoutVars>
      </dgm:prSet>
      <dgm:spPr/>
    </dgm:pt>
    <dgm:pt modelId="{5D037982-D17D-4789-A44B-D94E7B913AEE}" type="pres">
      <dgm:prSet presAssocID="{336A54B7-02F4-4ACD-ABE1-9244BF1AF85D}" presName="parent2" presStyleLbl="alignAccFollowNode1" presStyleIdx="1" presStyleCnt="4" custScaleX="101736" custScaleY="99063" custLinFactNeighborX="15712" custLinFactNeighborY="20055">
        <dgm:presLayoutVars>
          <dgm:chMax val="4"/>
        </dgm:presLayoutVars>
      </dgm:prSet>
      <dgm:spPr/>
    </dgm:pt>
    <dgm:pt modelId="{7BCE32F0-D15F-4BE9-9859-C738A4A2988B}" type="pres">
      <dgm:prSet presAssocID="{336A54B7-02F4-4ACD-ABE1-9244BF1AF85D}" presName="childrenComposite" presStyleCnt="0"/>
      <dgm:spPr/>
    </dgm:pt>
    <dgm:pt modelId="{00CD2304-A35C-4F45-89D3-8BEAB36A7CC4}" type="pres">
      <dgm:prSet presAssocID="{336A54B7-02F4-4ACD-ABE1-9244BF1AF85D}" presName="dummyMaxCanvas_ChildArea" presStyleCnt="0"/>
      <dgm:spPr/>
    </dgm:pt>
    <dgm:pt modelId="{F6DE6FFB-C95C-4660-AD0A-73D92CCF3051}" type="pres">
      <dgm:prSet presAssocID="{336A54B7-02F4-4ACD-ABE1-9244BF1AF85D}" presName="fulcrum" presStyleLbl="alignAccFollowNode1" presStyleIdx="2" presStyleCnt="4"/>
      <dgm:spPr/>
    </dgm:pt>
    <dgm:pt modelId="{55D023EA-AE95-44F7-AF32-D6AE876B9520}" type="pres">
      <dgm:prSet presAssocID="{336A54B7-02F4-4ACD-ABE1-9244BF1AF85D}" presName="balance_23" presStyleLbl="alignAccFollowNode1" presStyleIdx="3" presStyleCnt="4">
        <dgm:presLayoutVars>
          <dgm:bulletEnabled val="1"/>
        </dgm:presLayoutVars>
      </dgm:prSet>
      <dgm:spPr/>
    </dgm:pt>
    <dgm:pt modelId="{59487328-29CB-4A7E-94D3-587D741D71B8}" type="pres">
      <dgm:prSet presAssocID="{336A54B7-02F4-4ACD-ABE1-9244BF1AF85D}" presName="right_23_1" presStyleLbl="node1" presStyleIdx="0" presStyleCnt="5">
        <dgm:presLayoutVars>
          <dgm:bulletEnabled val="1"/>
        </dgm:presLayoutVars>
      </dgm:prSet>
      <dgm:spPr/>
    </dgm:pt>
    <dgm:pt modelId="{1EBB32F9-5F4E-4046-B69E-0290313DF420}" type="pres">
      <dgm:prSet presAssocID="{336A54B7-02F4-4ACD-ABE1-9244BF1AF85D}" presName="right_23_2" presStyleLbl="node1" presStyleIdx="1" presStyleCnt="5">
        <dgm:presLayoutVars>
          <dgm:bulletEnabled val="1"/>
        </dgm:presLayoutVars>
      </dgm:prSet>
      <dgm:spPr/>
    </dgm:pt>
    <dgm:pt modelId="{02A647AC-F3F4-457D-A604-5CD15DE6D781}" type="pres">
      <dgm:prSet presAssocID="{336A54B7-02F4-4ACD-ABE1-9244BF1AF85D}" presName="right_23_3" presStyleLbl="node1" presStyleIdx="2" presStyleCnt="5">
        <dgm:presLayoutVars>
          <dgm:bulletEnabled val="1"/>
        </dgm:presLayoutVars>
      </dgm:prSet>
      <dgm:spPr/>
    </dgm:pt>
    <dgm:pt modelId="{601D848B-DEE5-464A-81A0-FEE7945B95CC}" type="pres">
      <dgm:prSet presAssocID="{336A54B7-02F4-4ACD-ABE1-9244BF1AF85D}" presName="left_23_1" presStyleLbl="node1" presStyleIdx="3" presStyleCnt="5">
        <dgm:presLayoutVars>
          <dgm:bulletEnabled val="1"/>
        </dgm:presLayoutVars>
      </dgm:prSet>
      <dgm:spPr/>
    </dgm:pt>
    <dgm:pt modelId="{4F27FA4D-5A66-4C66-AD43-15B82B2BC9AE}" type="pres">
      <dgm:prSet presAssocID="{336A54B7-02F4-4ACD-ABE1-9244BF1AF85D}" presName="left_23_2" presStyleLbl="node1" presStyleIdx="4" presStyleCnt="5">
        <dgm:presLayoutVars>
          <dgm:bulletEnabled val="1"/>
        </dgm:presLayoutVars>
      </dgm:prSet>
      <dgm:spPr/>
    </dgm:pt>
  </dgm:ptLst>
  <dgm:cxnLst>
    <dgm:cxn modelId="{D9C5B01F-E0B4-4589-96D4-6EEECA9D2046}" srcId="{B47889F6-4A8D-477C-9B11-ECB86AFC39F0}" destId="{AACC2888-0245-42C6-82DE-F57F75796C00}" srcOrd="0" destOrd="0" parTransId="{A2E63A2A-3C5F-4A35-8020-8491DA08A3BA}" sibTransId="{1E346EA4-A52D-4627-8153-9C66B4BEAF81}"/>
    <dgm:cxn modelId="{7FD4D43A-232A-48E5-8332-78DE39AABA85}" type="presOf" srcId="{F4D83223-55C2-449E-B9D9-9AB90B4BB48A}" destId="{1EBB32F9-5F4E-4046-B69E-0290313DF420}" srcOrd="0" destOrd="0" presId="urn:microsoft.com/office/officeart/2005/8/layout/balance1"/>
    <dgm:cxn modelId="{F946F060-D0DC-4DCB-BA38-0F7A0DEFF612}" type="presOf" srcId="{509B4437-B345-416E-9100-942A7417D946}" destId="{02A647AC-F3F4-457D-A604-5CD15DE6D781}" srcOrd="0" destOrd="0" presId="urn:microsoft.com/office/officeart/2005/8/layout/balance1"/>
    <dgm:cxn modelId="{21582A63-F5FE-46BC-9F45-456B92DDEF79}" srcId="{B47889F6-4A8D-477C-9B11-ECB86AFC39F0}" destId="{62BA8631-6424-4BB7-ACEA-DE0CB69D8AA5}" srcOrd="1" destOrd="0" parTransId="{590B027A-8FB8-4C4C-9BCF-7D6360CB2FC8}" sibTransId="{72AA0595-5B84-4BD2-A4A7-2B23C80F5140}"/>
    <dgm:cxn modelId="{E676BF44-10A5-4DF4-A66F-9CA38951B68B}" srcId="{336A54B7-02F4-4ACD-ABE1-9244BF1AF85D}" destId="{83105708-AFC4-48D1-B3DF-FF49CFA1C55A}" srcOrd="1" destOrd="0" parTransId="{713F950D-800E-4CE9-B6F0-B3371C875359}" sibTransId="{A3B2ECFB-1B59-45EF-ABA7-FB35F62D3FEC}"/>
    <dgm:cxn modelId="{9CC18656-3579-4563-B40F-AB0619040EE0}" type="presOf" srcId="{83105708-AFC4-48D1-B3DF-FF49CFA1C55A}" destId="{5D037982-D17D-4789-A44B-D94E7B913AEE}" srcOrd="0" destOrd="0" presId="urn:microsoft.com/office/officeart/2005/8/layout/balance1"/>
    <dgm:cxn modelId="{8AB82E79-F030-4592-9BAB-1AA9A2845305}" type="presOf" srcId="{62BA8631-6424-4BB7-ACEA-DE0CB69D8AA5}" destId="{4F27FA4D-5A66-4C66-AD43-15B82B2BC9AE}" srcOrd="0" destOrd="0" presId="urn:microsoft.com/office/officeart/2005/8/layout/balance1"/>
    <dgm:cxn modelId="{9227F283-43C8-4C3C-A9FD-D5EE70D6768C}" srcId="{83105708-AFC4-48D1-B3DF-FF49CFA1C55A}" destId="{F4D83223-55C2-449E-B9D9-9AB90B4BB48A}" srcOrd="1" destOrd="0" parTransId="{71DEC589-9493-488A-8EED-53F815ACF13D}" sibTransId="{C01272A6-D78A-45E4-9825-1531AB8E48AB}"/>
    <dgm:cxn modelId="{83C19D94-746C-4320-A48B-DE4A77AB87B3}" type="presOf" srcId="{E6EE7A0C-50CF-41AF-98F4-1D3991D959C5}" destId="{59487328-29CB-4A7E-94D3-587D741D71B8}" srcOrd="0" destOrd="0" presId="urn:microsoft.com/office/officeart/2005/8/layout/balance1"/>
    <dgm:cxn modelId="{D4E3849B-F5F7-4A1C-8432-E61A9D28E3A0}" type="presOf" srcId="{336A54B7-02F4-4ACD-ABE1-9244BF1AF85D}" destId="{D0915F06-97B4-421D-9D17-3B08F3F8DBF8}" srcOrd="0" destOrd="0" presId="urn:microsoft.com/office/officeart/2005/8/layout/balance1"/>
    <dgm:cxn modelId="{28634FA0-A728-462D-AF5D-37FCE846A1CB}" type="presOf" srcId="{B47889F6-4A8D-477C-9B11-ECB86AFC39F0}" destId="{C40A5D57-1F2E-4AED-87BD-0121CB51224E}" srcOrd="0" destOrd="0" presId="urn:microsoft.com/office/officeart/2005/8/layout/balance1"/>
    <dgm:cxn modelId="{2A15F0C0-FB19-46F7-9D11-75E4516C845E}" srcId="{83105708-AFC4-48D1-B3DF-FF49CFA1C55A}" destId="{E6EE7A0C-50CF-41AF-98F4-1D3991D959C5}" srcOrd="0" destOrd="0" parTransId="{6EF6C766-A23D-409F-AEA4-7C9C991C6CDD}" sibTransId="{D7089418-1AC4-4990-AED8-A4017792D716}"/>
    <dgm:cxn modelId="{FBA98DC9-A39D-4CA7-874F-5A38A49EBF09}" srcId="{83105708-AFC4-48D1-B3DF-FF49CFA1C55A}" destId="{509B4437-B345-416E-9100-942A7417D946}" srcOrd="2" destOrd="0" parTransId="{E052E8D5-051F-474A-8C0A-E0B2847A33CE}" sibTransId="{01F29217-510D-4E58-8EDC-E048C0F143AA}"/>
    <dgm:cxn modelId="{0FA549D6-DE85-4861-9AEA-B1DDFEA46806}" type="presOf" srcId="{AACC2888-0245-42C6-82DE-F57F75796C00}" destId="{601D848B-DEE5-464A-81A0-FEE7945B95CC}" srcOrd="0" destOrd="0" presId="urn:microsoft.com/office/officeart/2005/8/layout/balance1"/>
    <dgm:cxn modelId="{10BBA4DB-BEA0-4E93-BDAE-9A1CAF9B3BFA}" srcId="{336A54B7-02F4-4ACD-ABE1-9244BF1AF85D}" destId="{B47889F6-4A8D-477C-9B11-ECB86AFC39F0}" srcOrd="0" destOrd="0" parTransId="{771F9359-936B-474D-8251-3DA9D8F6F895}" sibTransId="{05A45215-BD18-439B-9274-EC45C7582483}"/>
    <dgm:cxn modelId="{CCBDA6A3-4494-440D-BAD3-AD88E0D390A5}" type="presParOf" srcId="{D0915F06-97B4-421D-9D17-3B08F3F8DBF8}" destId="{B88C735C-7593-4503-80A3-4DF6036E98FB}" srcOrd="0" destOrd="0" presId="urn:microsoft.com/office/officeart/2005/8/layout/balance1"/>
    <dgm:cxn modelId="{49D5A18A-2C3B-480F-97E5-20A157C6F41F}" type="presParOf" srcId="{D0915F06-97B4-421D-9D17-3B08F3F8DBF8}" destId="{B0D76BFD-4D70-4C5E-82EE-E64E1758C490}" srcOrd="1" destOrd="0" presId="urn:microsoft.com/office/officeart/2005/8/layout/balance1"/>
    <dgm:cxn modelId="{C8D8241D-7EEC-410F-B066-937E4C37EA04}" type="presParOf" srcId="{B0D76BFD-4D70-4C5E-82EE-E64E1758C490}" destId="{C40A5D57-1F2E-4AED-87BD-0121CB51224E}" srcOrd="0" destOrd="0" presId="urn:microsoft.com/office/officeart/2005/8/layout/balance1"/>
    <dgm:cxn modelId="{1FA53C8B-9C14-4586-AB52-9D3B15B18523}" type="presParOf" srcId="{B0D76BFD-4D70-4C5E-82EE-E64E1758C490}" destId="{5D037982-D17D-4789-A44B-D94E7B913AEE}" srcOrd="1" destOrd="0" presId="urn:microsoft.com/office/officeart/2005/8/layout/balance1"/>
    <dgm:cxn modelId="{1198ED60-C9B1-4564-85C7-EE761D7D6BB5}" type="presParOf" srcId="{D0915F06-97B4-421D-9D17-3B08F3F8DBF8}" destId="{7BCE32F0-D15F-4BE9-9859-C738A4A2988B}" srcOrd="2" destOrd="0" presId="urn:microsoft.com/office/officeart/2005/8/layout/balance1"/>
    <dgm:cxn modelId="{E96696B3-2A32-47C0-8C16-9A27EEB1EE7A}" type="presParOf" srcId="{7BCE32F0-D15F-4BE9-9859-C738A4A2988B}" destId="{00CD2304-A35C-4F45-89D3-8BEAB36A7CC4}" srcOrd="0" destOrd="0" presId="urn:microsoft.com/office/officeart/2005/8/layout/balance1"/>
    <dgm:cxn modelId="{DA107193-50B7-4F65-B8B6-3910000969A2}" type="presParOf" srcId="{7BCE32F0-D15F-4BE9-9859-C738A4A2988B}" destId="{F6DE6FFB-C95C-4660-AD0A-73D92CCF3051}" srcOrd="1" destOrd="0" presId="urn:microsoft.com/office/officeart/2005/8/layout/balance1"/>
    <dgm:cxn modelId="{19F5A63B-80D0-4440-B5CF-1B3E4E538BD7}" type="presParOf" srcId="{7BCE32F0-D15F-4BE9-9859-C738A4A2988B}" destId="{55D023EA-AE95-44F7-AF32-D6AE876B9520}" srcOrd="2" destOrd="0" presId="urn:microsoft.com/office/officeart/2005/8/layout/balance1"/>
    <dgm:cxn modelId="{2056BEAD-8422-4082-A9AF-7E952652FEEE}" type="presParOf" srcId="{7BCE32F0-D15F-4BE9-9859-C738A4A2988B}" destId="{59487328-29CB-4A7E-94D3-587D741D71B8}" srcOrd="3" destOrd="0" presId="urn:microsoft.com/office/officeart/2005/8/layout/balance1"/>
    <dgm:cxn modelId="{00799EF4-7FF0-4978-977E-A2B25EA1E89E}" type="presParOf" srcId="{7BCE32F0-D15F-4BE9-9859-C738A4A2988B}" destId="{1EBB32F9-5F4E-4046-B69E-0290313DF420}" srcOrd="4" destOrd="0" presId="urn:microsoft.com/office/officeart/2005/8/layout/balance1"/>
    <dgm:cxn modelId="{05EDF655-7595-4CEB-8789-F8DE14B15D17}" type="presParOf" srcId="{7BCE32F0-D15F-4BE9-9859-C738A4A2988B}" destId="{02A647AC-F3F4-457D-A604-5CD15DE6D781}" srcOrd="5" destOrd="0" presId="urn:microsoft.com/office/officeart/2005/8/layout/balance1"/>
    <dgm:cxn modelId="{B70430E6-4250-4E0D-BC6E-2A8D45715B02}" type="presParOf" srcId="{7BCE32F0-D15F-4BE9-9859-C738A4A2988B}" destId="{601D848B-DEE5-464A-81A0-FEE7945B95CC}" srcOrd="6" destOrd="0" presId="urn:microsoft.com/office/officeart/2005/8/layout/balance1"/>
    <dgm:cxn modelId="{961C89BF-0B3F-462C-83B9-70B02A2A4246}" type="presParOf" srcId="{7BCE32F0-D15F-4BE9-9859-C738A4A2988B}" destId="{4F27FA4D-5A66-4C66-AD43-15B82B2BC9AE}" srcOrd="7"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6AD027-0854-443E-B044-1A610080DD18}"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8F222736-A368-4661-8B7B-738FF8EBD775}">
      <dgm:prSet phldrT="[Text]"/>
      <dgm:spPr>
        <a:solidFill>
          <a:schemeClr val="bg2">
            <a:lumMod val="60000"/>
            <a:lumOff val="40000"/>
          </a:schemeClr>
        </a:solidFill>
      </dgm:spPr>
      <dgm:t>
        <a:bodyPr/>
        <a:lstStyle/>
        <a:p>
          <a:r>
            <a:rPr lang="en-US" dirty="0"/>
            <a:t>Program enrollment</a:t>
          </a:r>
        </a:p>
      </dgm:t>
    </dgm:pt>
    <dgm:pt modelId="{060BF6CE-C276-47D3-BC42-AA15F56E11AC}" type="parTrans" cxnId="{B3B23CBB-CC78-4CFE-9499-2E38217C5F55}">
      <dgm:prSet/>
      <dgm:spPr/>
      <dgm:t>
        <a:bodyPr/>
        <a:lstStyle/>
        <a:p>
          <a:endParaRPr lang="en-US"/>
        </a:p>
      </dgm:t>
    </dgm:pt>
    <dgm:pt modelId="{0BE8780C-4BF7-4DE7-AFB4-74C9BDF97DEC}" type="sibTrans" cxnId="{B3B23CBB-CC78-4CFE-9499-2E38217C5F55}">
      <dgm:prSet/>
      <dgm:spPr/>
      <dgm:t>
        <a:bodyPr/>
        <a:lstStyle/>
        <a:p>
          <a:endParaRPr lang="en-US"/>
        </a:p>
      </dgm:t>
    </dgm:pt>
    <dgm:pt modelId="{EBB6FF80-7032-49D6-9E3F-5C3EDADF66DF}">
      <dgm:prSet phldrT="[Text]"/>
      <dgm:spPr>
        <a:solidFill>
          <a:schemeClr val="bg2">
            <a:lumMod val="60000"/>
            <a:lumOff val="40000"/>
          </a:schemeClr>
        </a:solidFill>
      </dgm:spPr>
      <dgm:t>
        <a:bodyPr/>
        <a:lstStyle/>
        <a:p>
          <a:r>
            <a:rPr lang="en-US" dirty="0"/>
            <a:t>Background Check</a:t>
          </a:r>
        </a:p>
      </dgm:t>
    </dgm:pt>
    <dgm:pt modelId="{A82515EF-F0D3-49F0-8F5B-48D4D788D049}" type="parTrans" cxnId="{24EC111F-1524-428F-9354-96C69DCEF42C}">
      <dgm:prSet/>
      <dgm:spPr/>
      <dgm:t>
        <a:bodyPr/>
        <a:lstStyle/>
        <a:p>
          <a:endParaRPr lang="en-US"/>
        </a:p>
      </dgm:t>
    </dgm:pt>
    <dgm:pt modelId="{2E3C4497-F813-41A0-B1E4-937FC4E031D8}" type="sibTrans" cxnId="{24EC111F-1524-428F-9354-96C69DCEF42C}">
      <dgm:prSet/>
      <dgm:spPr/>
      <dgm:t>
        <a:bodyPr/>
        <a:lstStyle/>
        <a:p>
          <a:endParaRPr lang="en-US"/>
        </a:p>
      </dgm:t>
    </dgm:pt>
    <dgm:pt modelId="{94DC1C27-83AD-4A2B-AF29-9C1C171414CD}">
      <dgm:prSet phldrT="[Text]"/>
      <dgm:spPr>
        <a:solidFill>
          <a:schemeClr val="bg2">
            <a:lumMod val="60000"/>
            <a:lumOff val="40000"/>
          </a:schemeClr>
        </a:solidFill>
      </dgm:spPr>
      <dgm:t>
        <a:bodyPr/>
        <a:lstStyle/>
        <a:p>
          <a:r>
            <a:rPr lang="en-US" dirty="0"/>
            <a:t>Housing intake (Barriers/Preferences)</a:t>
          </a:r>
        </a:p>
      </dgm:t>
    </dgm:pt>
    <dgm:pt modelId="{B40B52D9-02C8-49D2-ACC1-013757C8B5DF}" type="parTrans" cxnId="{E23B8FB1-AC4D-4B02-B8C8-81D4A9F34CDE}">
      <dgm:prSet/>
      <dgm:spPr/>
      <dgm:t>
        <a:bodyPr/>
        <a:lstStyle/>
        <a:p>
          <a:endParaRPr lang="en-US"/>
        </a:p>
      </dgm:t>
    </dgm:pt>
    <dgm:pt modelId="{7EE6902E-0E31-4FBB-89CB-930A933D5FEC}" type="sibTrans" cxnId="{E23B8FB1-AC4D-4B02-B8C8-81D4A9F34CDE}">
      <dgm:prSet/>
      <dgm:spPr/>
      <dgm:t>
        <a:bodyPr/>
        <a:lstStyle/>
        <a:p>
          <a:endParaRPr lang="en-US"/>
        </a:p>
      </dgm:t>
    </dgm:pt>
    <dgm:pt modelId="{90C0038D-2504-4D40-BA4A-670EFA3F829E}">
      <dgm:prSet phldrT="[Text]"/>
      <dgm:spPr>
        <a:solidFill>
          <a:schemeClr val="bg2">
            <a:lumMod val="60000"/>
            <a:lumOff val="40000"/>
          </a:schemeClr>
        </a:solidFill>
      </dgm:spPr>
      <dgm:t>
        <a:bodyPr/>
        <a:lstStyle/>
        <a:p>
          <a:r>
            <a:rPr lang="en-US" dirty="0"/>
            <a:t>Program Advocacy</a:t>
          </a:r>
        </a:p>
      </dgm:t>
    </dgm:pt>
    <dgm:pt modelId="{63FEC9C3-469D-4665-9863-113AAF03D236}" type="parTrans" cxnId="{01832B11-A91D-45A3-A2E9-797640DC2E10}">
      <dgm:prSet/>
      <dgm:spPr/>
      <dgm:t>
        <a:bodyPr/>
        <a:lstStyle/>
        <a:p>
          <a:endParaRPr lang="en-US"/>
        </a:p>
      </dgm:t>
    </dgm:pt>
    <dgm:pt modelId="{8381E57C-ED01-42D9-A6B1-CACBBC53B9D9}" type="sibTrans" cxnId="{01832B11-A91D-45A3-A2E9-797640DC2E10}">
      <dgm:prSet/>
      <dgm:spPr/>
      <dgm:t>
        <a:bodyPr/>
        <a:lstStyle/>
        <a:p>
          <a:endParaRPr lang="en-US"/>
        </a:p>
      </dgm:t>
    </dgm:pt>
    <dgm:pt modelId="{7EB2DD6B-A9B2-43E7-8D77-E568152A2AA3}">
      <dgm:prSet phldrT="[Text]"/>
      <dgm:spPr>
        <a:solidFill>
          <a:schemeClr val="bg2">
            <a:lumMod val="60000"/>
            <a:lumOff val="40000"/>
          </a:schemeClr>
        </a:solidFill>
      </dgm:spPr>
      <dgm:t>
        <a:bodyPr/>
        <a:lstStyle/>
        <a:p>
          <a:r>
            <a:rPr lang="en-US" dirty="0"/>
            <a:t>Housing Search</a:t>
          </a:r>
        </a:p>
      </dgm:t>
    </dgm:pt>
    <dgm:pt modelId="{1E438BA7-BF1E-455B-B851-5DB024C7A399}" type="parTrans" cxnId="{3E9A4F6F-FD1D-4583-92F9-AFD496C87426}">
      <dgm:prSet/>
      <dgm:spPr/>
      <dgm:t>
        <a:bodyPr/>
        <a:lstStyle/>
        <a:p>
          <a:endParaRPr lang="en-US"/>
        </a:p>
      </dgm:t>
    </dgm:pt>
    <dgm:pt modelId="{30517235-50B2-4D30-A077-BC5C787E3864}" type="sibTrans" cxnId="{3E9A4F6F-FD1D-4583-92F9-AFD496C87426}">
      <dgm:prSet/>
      <dgm:spPr/>
      <dgm:t>
        <a:bodyPr/>
        <a:lstStyle/>
        <a:p>
          <a:endParaRPr lang="en-US"/>
        </a:p>
      </dgm:t>
    </dgm:pt>
    <dgm:pt modelId="{12B9B575-5472-4A86-B150-E67F8352036E}">
      <dgm:prSet phldrT="[Text]"/>
      <dgm:spPr>
        <a:solidFill>
          <a:schemeClr val="bg2">
            <a:lumMod val="60000"/>
            <a:lumOff val="40000"/>
          </a:schemeClr>
        </a:solidFill>
      </dgm:spPr>
      <dgm:t>
        <a:bodyPr/>
        <a:lstStyle/>
        <a:p>
          <a:r>
            <a:rPr lang="en-US" dirty="0"/>
            <a:t>Complete Housing Application</a:t>
          </a:r>
        </a:p>
      </dgm:t>
    </dgm:pt>
    <dgm:pt modelId="{F2B63223-01E4-4FB0-BD6C-6F8DD815A56C}" type="parTrans" cxnId="{8A6A63F5-7460-48E1-8E3E-41BC32E8DC1A}">
      <dgm:prSet/>
      <dgm:spPr/>
      <dgm:t>
        <a:bodyPr/>
        <a:lstStyle/>
        <a:p>
          <a:endParaRPr lang="en-US"/>
        </a:p>
      </dgm:t>
    </dgm:pt>
    <dgm:pt modelId="{8EF9AD7D-7CF3-4E00-A1E7-56692CE39B79}" type="sibTrans" cxnId="{8A6A63F5-7460-48E1-8E3E-41BC32E8DC1A}">
      <dgm:prSet/>
      <dgm:spPr/>
      <dgm:t>
        <a:bodyPr/>
        <a:lstStyle/>
        <a:p>
          <a:endParaRPr lang="en-US"/>
        </a:p>
      </dgm:t>
    </dgm:pt>
    <dgm:pt modelId="{A9861C01-6DD2-4844-882D-B74890E630D7}">
      <dgm:prSet phldrT="[Text]"/>
      <dgm:spPr>
        <a:solidFill>
          <a:schemeClr val="bg2">
            <a:lumMod val="60000"/>
            <a:lumOff val="40000"/>
          </a:schemeClr>
        </a:solidFill>
      </dgm:spPr>
      <dgm:t>
        <a:bodyPr/>
        <a:lstStyle/>
        <a:p>
          <a:r>
            <a:rPr lang="en-US" dirty="0"/>
            <a:t>Approval</a:t>
          </a:r>
        </a:p>
      </dgm:t>
    </dgm:pt>
    <dgm:pt modelId="{F6B2DE6D-23E9-4275-B33F-6023D9EDC97B}" type="parTrans" cxnId="{0F626E2A-A9C7-4395-9207-AD51821EE0E9}">
      <dgm:prSet/>
      <dgm:spPr/>
      <dgm:t>
        <a:bodyPr/>
        <a:lstStyle/>
        <a:p>
          <a:endParaRPr lang="en-US"/>
        </a:p>
      </dgm:t>
    </dgm:pt>
    <dgm:pt modelId="{6E44D3E8-EC8B-4FF6-9B37-54868F985DD1}" type="sibTrans" cxnId="{0F626E2A-A9C7-4395-9207-AD51821EE0E9}">
      <dgm:prSet/>
      <dgm:spPr/>
      <dgm:t>
        <a:bodyPr/>
        <a:lstStyle/>
        <a:p>
          <a:endParaRPr lang="en-US"/>
        </a:p>
      </dgm:t>
    </dgm:pt>
    <dgm:pt modelId="{65E13ACD-9D31-4709-A6AC-AA76CCD8891A}">
      <dgm:prSet phldrT="[Text]"/>
      <dgm:spPr>
        <a:solidFill>
          <a:schemeClr val="bg2">
            <a:lumMod val="60000"/>
            <a:lumOff val="40000"/>
          </a:schemeClr>
        </a:solidFill>
      </dgm:spPr>
      <dgm:t>
        <a:bodyPr/>
        <a:lstStyle/>
        <a:p>
          <a:r>
            <a:rPr lang="en-US" dirty="0"/>
            <a:t>Check Processing</a:t>
          </a:r>
        </a:p>
      </dgm:t>
    </dgm:pt>
    <dgm:pt modelId="{4CB204CD-FDCA-4DF4-8F9C-A7BA3EC8F114}" type="parTrans" cxnId="{C75239FF-F70B-4F3E-92E8-1883F755A7DC}">
      <dgm:prSet/>
      <dgm:spPr/>
      <dgm:t>
        <a:bodyPr/>
        <a:lstStyle/>
        <a:p>
          <a:endParaRPr lang="en-US"/>
        </a:p>
      </dgm:t>
    </dgm:pt>
    <dgm:pt modelId="{3C21B21D-2844-4A78-8E14-8E7B7D13A706}" type="sibTrans" cxnId="{C75239FF-F70B-4F3E-92E8-1883F755A7DC}">
      <dgm:prSet/>
      <dgm:spPr/>
      <dgm:t>
        <a:bodyPr/>
        <a:lstStyle/>
        <a:p>
          <a:endParaRPr lang="en-US"/>
        </a:p>
      </dgm:t>
    </dgm:pt>
    <dgm:pt modelId="{557F3544-3992-4B7E-93ED-F107F84B8D72}">
      <dgm:prSet phldrT="[Text]"/>
      <dgm:spPr>
        <a:solidFill>
          <a:schemeClr val="bg2">
            <a:lumMod val="60000"/>
            <a:lumOff val="40000"/>
          </a:schemeClr>
        </a:solidFill>
      </dgm:spPr>
      <dgm:t>
        <a:bodyPr/>
        <a:lstStyle/>
        <a:p>
          <a:r>
            <a:rPr lang="en-US" dirty="0"/>
            <a:t>Lease Signing!</a:t>
          </a:r>
        </a:p>
      </dgm:t>
    </dgm:pt>
    <dgm:pt modelId="{7C2460A4-3E2F-4629-A490-C070F46FF95B}" type="sibTrans" cxnId="{AC7DC808-52F5-458D-A0D5-B793344A6C1D}">
      <dgm:prSet/>
      <dgm:spPr/>
      <dgm:t>
        <a:bodyPr/>
        <a:lstStyle/>
        <a:p>
          <a:endParaRPr lang="en-US"/>
        </a:p>
      </dgm:t>
    </dgm:pt>
    <dgm:pt modelId="{B6FB117B-67AE-4766-9C79-DF304CE30081}" type="parTrans" cxnId="{AC7DC808-52F5-458D-A0D5-B793344A6C1D}">
      <dgm:prSet/>
      <dgm:spPr/>
      <dgm:t>
        <a:bodyPr/>
        <a:lstStyle/>
        <a:p>
          <a:endParaRPr lang="en-US"/>
        </a:p>
      </dgm:t>
    </dgm:pt>
    <dgm:pt modelId="{A75FE488-A39C-45CF-B985-58B073D89B00}" type="pres">
      <dgm:prSet presAssocID="{136AD027-0854-443E-B044-1A610080DD18}" presName="Name0" presStyleCnt="0">
        <dgm:presLayoutVars>
          <dgm:dir/>
          <dgm:resizeHandles/>
        </dgm:presLayoutVars>
      </dgm:prSet>
      <dgm:spPr/>
    </dgm:pt>
    <dgm:pt modelId="{ADC93762-2D7C-461F-8B02-101B1FE25054}" type="pres">
      <dgm:prSet presAssocID="{8F222736-A368-4661-8B7B-738FF8EBD775}" presName="compNode" presStyleCnt="0"/>
      <dgm:spPr/>
    </dgm:pt>
    <dgm:pt modelId="{6522967F-DC79-4A6B-8905-AE698E742904}" type="pres">
      <dgm:prSet presAssocID="{8F222736-A368-4661-8B7B-738FF8EBD775}" presName="dummyConnPt" presStyleCnt="0"/>
      <dgm:spPr/>
    </dgm:pt>
    <dgm:pt modelId="{83465C6D-69A8-43B8-A8C5-1F98A3DEF00A}" type="pres">
      <dgm:prSet presAssocID="{8F222736-A368-4661-8B7B-738FF8EBD775}" presName="node" presStyleLbl="node1" presStyleIdx="0" presStyleCnt="9">
        <dgm:presLayoutVars>
          <dgm:bulletEnabled val="1"/>
        </dgm:presLayoutVars>
      </dgm:prSet>
      <dgm:spPr/>
    </dgm:pt>
    <dgm:pt modelId="{32E2E0E6-C482-4FDD-9F50-EDCA6CED0BC4}" type="pres">
      <dgm:prSet presAssocID="{0BE8780C-4BF7-4DE7-AFB4-74C9BDF97DEC}" presName="sibTrans" presStyleLbl="bgSibTrans2D1" presStyleIdx="0" presStyleCnt="8"/>
      <dgm:spPr/>
    </dgm:pt>
    <dgm:pt modelId="{7D872C49-B95D-41A1-95F4-13731504B17C}" type="pres">
      <dgm:prSet presAssocID="{EBB6FF80-7032-49D6-9E3F-5C3EDADF66DF}" presName="compNode" presStyleCnt="0"/>
      <dgm:spPr/>
    </dgm:pt>
    <dgm:pt modelId="{7C10F122-8D89-4F41-B1F6-C3783AC49B76}" type="pres">
      <dgm:prSet presAssocID="{EBB6FF80-7032-49D6-9E3F-5C3EDADF66DF}" presName="dummyConnPt" presStyleCnt="0"/>
      <dgm:spPr/>
    </dgm:pt>
    <dgm:pt modelId="{3BB8CEBF-6CC0-4039-9605-094C4D38C620}" type="pres">
      <dgm:prSet presAssocID="{EBB6FF80-7032-49D6-9E3F-5C3EDADF66DF}" presName="node" presStyleLbl="node1" presStyleIdx="1" presStyleCnt="9">
        <dgm:presLayoutVars>
          <dgm:bulletEnabled val="1"/>
        </dgm:presLayoutVars>
      </dgm:prSet>
      <dgm:spPr/>
    </dgm:pt>
    <dgm:pt modelId="{5AF36848-CAD1-4874-A931-9EBF622A8C46}" type="pres">
      <dgm:prSet presAssocID="{2E3C4497-F813-41A0-B1E4-937FC4E031D8}" presName="sibTrans" presStyleLbl="bgSibTrans2D1" presStyleIdx="1" presStyleCnt="8"/>
      <dgm:spPr/>
    </dgm:pt>
    <dgm:pt modelId="{602988BB-7B7C-432B-AA04-68D671249014}" type="pres">
      <dgm:prSet presAssocID="{94DC1C27-83AD-4A2B-AF29-9C1C171414CD}" presName="compNode" presStyleCnt="0"/>
      <dgm:spPr/>
    </dgm:pt>
    <dgm:pt modelId="{E24FA881-31AB-4DE0-98EC-96528678C57E}" type="pres">
      <dgm:prSet presAssocID="{94DC1C27-83AD-4A2B-AF29-9C1C171414CD}" presName="dummyConnPt" presStyleCnt="0"/>
      <dgm:spPr/>
    </dgm:pt>
    <dgm:pt modelId="{D601B69D-91AA-499F-B3D6-692221761C1C}" type="pres">
      <dgm:prSet presAssocID="{94DC1C27-83AD-4A2B-AF29-9C1C171414CD}" presName="node" presStyleLbl="node1" presStyleIdx="2" presStyleCnt="9">
        <dgm:presLayoutVars>
          <dgm:bulletEnabled val="1"/>
        </dgm:presLayoutVars>
      </dgm:prSet>
      <dgm:spPr/>
    </dgm:pt>
    <dgm:pt modelId="{7C2BDD57-11CF-45E1-B030-E1E545DC0B58}" type="pres">
      <dgm:prSet presAssocID="{7EE6902E-0E31-4FBB-89CB-930A933D5FEC}" presName="sibTrans" presStyleLbl="bgSibTrans2D1" presStyleIdx="2" presStyleCnt="8"/>
      <dgm:spPr/>
    </dgm:pt>
    <dgm:pt modelId="{778A1413-3FAF-4BE3-BCA6-25123E39AB71}" type="pres">
      <dgm:prSet presAssocID="{90C0038D-2504-4D40-BA4A-670EFA3F829E}" presName="compNode" presStyleCnt="0"/>
      <dgm:spPr/>
    </dgm:pt>
    <dgm:pt modelId="{00C9383C-0919-4D03-A196-CA76B415EEFA}" type="pres">
      <dgm:prSet presAssocID="{90C0038D-2504-4D40-BA4A-670EFA3F829E}" presName="dummyConnPt" presStyleCnt="0"/>
      <dgm:spPr/>
    </dgm:pt>
    <dgm:pt modelId="{D6D987EB-6F60-4E3A-8D5D-E7167C9B80AA}" type="pres">
      <dgm:prSet presAssocID="{90C0038D-2504-4D40-BA4A-670EFA3F829E}" presName="node" presStyleLbl="node1" presStyleIdx="3" presStyleCnt="9">
        <dgm:presLayoutVars>
          <dgm:bulletEnabled val="1"/>
        </dgm:presLayoutVars>
      </dgm:prSet>
      <dgm:spPr/>
    </dgm:pt>
    <dgm:pt modelId="{61A4F997-25CE-44DD-8AF4-B21DEAB2AC4B}" type="pres">
      <dgm:prSet presAssocID="{8381E57C-ED01-42D9-A6B1-CACBBC53B9D9}" presName="sibTrans" presStyleLbl="bgSibTrans2D1" presStyleIdx="3" presStyleCnt="8"/>
      <dgm:spPr/>
    </dgm:pt>
    <dgm:pt modelId="{6E09395D-A6CA-4244-AE8B-4EAA7B18455A}" type="pres">
      <dgm:prSet presAssocID="{7EB2DD6B-A9B2-43E7-8D77-E568152A2AA3}" presName="compNode" presStyleCnt="0"/>
      <dgm:spPr/>
    </dgm:pt>
    <dgm:pt modelId="{C41D1E07-9575-4704-B539-8B3FEB635F01}" type="pres">
      <dgm:prSet presAssocID="{7EB2DD6B-A9B2-43E7-8D77-E568152A2AA3}" presName="dummyConnPt" presStyleCnt="0"/>
      <dgm:spPr/>
    </dgm:pt>
    <dgm:pt modelId="{D2D0C464-D554-4930-9C6B-E20B1A1C0FC3}" type="pres">
      <dgm:prSet presAssocID="{7EB2DD6B-A9B2-43E7-8D77-E568152A2AA3}" presName="node" presStyleLbl="node1" presStyleIdx="4" presStyleCnt="9">
        <dgm:presLayoutVars>
          <dgm:bulletEnabled val="1"/>
        </dgm:presLayoutVars>
      </dgm:prSet>
      <dgm:spPr/>
    </dgm:pt>
    <dgm:pt modelId="{A2ED8E08-B439-4AEA-A4A5-F919B90561CC}" type="pres">
      <dgm:prSet presAssocID="{30517235-50B2-4D30-A077-BC5C787E3864}" presName="sibTrans" presStyleLbl="bgSibTrans2D1" presStyleIdx="4" presStyleCnt="8"/>
      <dgm:spPr/>
    </dgm:pt>
    <dgm:pt modelId="{CC99D80C-DB9B-4A03-BD65-EBE26AC8EEC7}" type="pres">
      <dgm:prSet presAssocID="{12B9B575-5472-4A86-B150-E67F8352036E}" presName="compNode" presStyleCnt="0"/>
      <dgm:spPr/>
    </dgm:pt>
    <dgm:pt modelId="{6BF89AEE-47DA-49A1-8799-1B66ECA6CA20}" type="pres">
      <dgm:prSet presAssocID="{12B9B575-5472-4A86-B150-E67F8352036E}" presName="dummyConnPt" presStyleCnt="0"/>
      <dgm:spPr/>
    </dgm:pt>
    <dgm:pt modelId="{24901357-4988-48DA-893A-DDE9D8A2371A}" type="pres">
      <dgm:prSet presAssocID="{12B9B575-5472-4A86-B150-E67F8352036E}" presName="node" presStyleLbl="node1" presStyleIdx="5" presStyleCnt="9">
        <dgm:presLayoutVars>
          <dgm:bulletEnabled val="1"/>
        </dgm:presLayoutVars>
      </dgm:prSet>
      <dgm:spPr/>
    </dgm:pt>
    <dgm:pt modelId="{0E57CF5F-DFE9-46FA-85D1-A49D294A9E72}" type="pres">
      <dgm:prSet presAssocID="{8EF9AD7D-7CF3-4E00-A1E7-56692CE39B79}" presName="sibTrans" presStyleLbl="bgSibTrans2D1" presStyleIdx="5" presStyleCnt="8"/>
      <dgm:spPr/>
    </dgm:pt>
    <dgm:pt modelId="{2CF06ACE-F4A2-4121-81E1-FD937D9953AD}" type="pres">
      <dgm:prSet presAssocID="{A9861C01-6DD2-4844-882D-B74890E630D7}" presName="compNode" presStyleCnt="0"/>
      <dgm:spPr/>
    </dgm:pt>
    <dgm:pt modelId="{0CB055C8-9B1A-4B35-91EC-029E2A97AAEC}" type="pres">
      <dgm:prSet presAssocID="{A9861C01-6DD2-4844-882D-B74890E630D7}" presName="dummyConnPt" presStyleCnt="0"/>
      <dgm:spPr/>
    </dgm:pt>
    <dgm:pt modelId="{79AEF779-74F1-4822-A72D-8BD0B6BA96D9}" type="pres">
      <dgm:prSet presAssocID="{A9861C01-6DD2-4844-882D-B74890E630D7}" presName="node" presStyleLbl="node1" presStyleIdx="6" presStyleCnt="9">
        <dgm:presLayoutVars>
          <dgm:bulletEnabled val="1"/>
        </dgm:presLayoutVars>
      </dgm:prSet>
      <dgm:spPr/>
    </dgm:pt>
    <dgm:pt modelId="{4784F049-8620-47AD-8A74-E0AA1D2841A5}" type="pres">
      <dgm:prSet presAssocID="{6E44D3E8-EC8B-4FF6-9B37-54868F985DD1}" presName="sibTrans" presStyleLbl="bgSibTrans2D1" presStyleIdx="6" presStyleCnt="8"/>
      <dgm:spPr/>
    </dgm:pt>
    <dgm:pt modelId="{D54C131B-7929-417F-A5DB-1246A7F7DCEE}" type="pres">
      <dgm:prSet presAssocID="{65E13ACD-9D31-4709-A6AC-AA76CCD8891A}" presName="compNode" presStyleCnt="0"/>
      <dgm:spPr/>
    </dgm:pt>
    <dgm:pt modelId="{F8D161FF-41D2-4F48-A113-90D1F0C712F6}" type="pres">
      <dgm:prSet presAssocID="{65E13ACD-9D31-4709-A6AC-AA76CCD8891A}" presName="dummyConnPt" presStyleCnt="0"/>
      <dgm:spPr/>
    </dgm:pt>
    <dgm:pt modelId="{25B25AB2-6BD5-4343-B207-0AA275BAE8EE}" type="pres">
      <dgm:prSet presAssocID="{65E13ACD-9D31-4709-A6AC-AA76CCD8891A}" presName="node" presStyleLbl="node1" presStyleIdx="7" presStyleCnt="9">
        <dgm:presLayoutVars>
          <dgm:bulletEnabled val="1"/>
        </dgm:presLayoutVars>
      </dgm:prSet>
      <dgm:spPr/>
    </dgm:pt>
    <dgm:pt modelId="{326CAA37-5875-43B1-A778-89F87C135C5B}" type="pres">
      <dgm:prSet presAssocID="{3C21B21D-2844-4A78-8E14-8E7B7D13A706}" presName="sibTrans" presStyleLbl="bgSibTrans2D1" presStyleIdx="7" presStyleCnt="8"/>
      <dgm:spPr/>
    </dgm:pt>
    <dgm:pt modelId="{452182B2-25BF-433A-A42E-F801312422C9}" type="pres">
      <dgm:prSet presAssocID="{557F3544-3992-4B7E-93ED-F107F84B8D72}" presName="compNode" presStyleCnt="0"/>
      <dgm:spPr/>
    </dgm:pt>
    <dgm:pt modelId="{DAE65ABD-DBE4-4C58-BF9B-4111398A296C}" type="pres">
      <dgm:prSet presAssocID="{557F3544-3992-4B7E-93ED-F107F84B8D72}" presName="dummyConnPt" presStyleCnt="0"/>
      <dgm:spPr/>
    </dgm:pt>
    <dgm:pt modelId="{B8C07E17-B876-461C-86B8-FA62B6F8F1C3}" type="pres">
      <dgm:prSet presAssocID="{557F3544-3992-4B7E-93ED-F107F84B8D72}" presName="node" presStyleLbl="node1" presStyleIdx="8" presStyleCnt="9">
        <dgm:presLayoutVars>
          <dgm:bulletEnabled val="1"/>
        </dgm:presLayoutVars>
      </dgm:prSet>
      <dgm:spPr/>
    </dgm:pt>
  </dgm:ptLst>
  <dgm:cxnLst>
    <dgm:cxn modelId="{D2329507-E47D-4C56-9FB5-997D97C7E75D}" type="presOf" srcId="{EBB6FF80-7032-49D6-9E3F-5C3EDADF66DF}" destId="{3BB8CEBF-6CC0-4039-9605-094C4D38C620}" srcOrd="0" destOrd="0" presId="urn:microsoft.com/office/officeart/2005/8/layout/bProcess4"/>
    <dgm:cxn modelId="{AC7DC808-52F5-458D-A0D5-B793344A6C1D}" srcId="{136AD027-0854-443E-B044-1A610080DD18}" destId="{557F3544-3992-4B7E-93ED-F107F84B8D72}" srcOrd="8" destOrd="0" parTransId="{B6FB117B-67AE-4766-9C79-DF304CE30081}" sibTransId="{7C2460A4-3E2F-4629-A490-C070F46FF95B}"/>
    <dgm:cxn modelId="{F19C2C0B-730D-4955-88B9-7BCAA2077200}" type="presOf" srcId="{65E13ACD-9D31-4709-A6AC-AA76CCD8891A}" destId="{25B25AB2-6BD5-4343-B207-0AA275BAE8EE}" srcOrd="0" destOrd="0" presId="urn:microsoft.com/office/officeart/2005/8/layout/bProcess4"/>
    <dgm:cxn modelId="{2254150C-D757-4F2F-AA41-9E5306DD4BD5}" type="presOf" srcId="{8381E57C-ED01-42D9-A6B1-CACBBC53B9D9}" destId="{61A4F997-25CE-44DD-8AF4-B21DEAB2AC4B}" srcOrd="0" destOrd="0" presId="urn:microsoft.com/office/officeart/2005/8/layout/bProcess4"/>
    <dgm:cxn modelId="{01832B11-A91D-45A3-A2E9-797640DC2E10}" srcId="{136AD027-0854-443E-B044-1A610080DD18}" destId="{90C0038D-2504-4D40-BA4A-670EFA3F829E}" srcOrd="3" destOrd="0" parTransId="{63FEC9C3-469D-4665-9863-113AAF03D236}" sibTransId="{8381E57C-ED01-42D9-A6B1-CACBBC53B9D9}"/>
    <dgm:cxn modelId="{72F83812-CBEA-4A68-A5BD-BB19D3563669}" type="presOf" srcId="{30517235-50B2-4D30-A077-BC5C787E3864}" destId="{A2ED8E08-B439-4AEA-A4A5-F919B90561CC}" srcOrd="0" destOrd="0" presId="urn:microsoft.com/office/officeart/2005/8/layout/bProcess4"/>
    <dgm:cxn modelId="{24EC111F-1524-428F-9354-96C69DCEF42C}" srcId="{136AD027-0854-443E-B044-1A610080DD18}" destId="{EBB6FF80-7032-49D6-9E3F-5C3EDADF66DF}" srcOrd="1" destOrd="0" parTransId="{A82515EF-F0D3-49F0-8F5B-48D4D788D049}" sibTransId="{2E3C4497-F813-41A0-B1E4-937FC4E031D8}"/>
    <dgm:cxn modelId="{0F626E2A-A9C7-4395-9207-AD51821EE0E9}" srcId="{136AD027-0854-443E-B044-1A610080DD18}" destId="{A9861C01-6DD2-4844-882D-B74890E630D7}" srcOrd="6" destOrd="0" parTransId="{F6B2DE6D-23E9-4275-B33F-6023D9EDC97B}" sibTransId="{6E44D3E8-EC8B-4FF6-9B37-54868F985DD1}"/>
    <dgm:cxn modelId="{2021E433-25E9-489D-B45A-B00CBD0491D5}" type="presOf" srcId="{557F3544-3992-4B7E-93ED-F107F84B8D72}" destId="{B8C07E17-B876-461C-86B8-FA62B6F8F1C3}" srcOrd="0" destOrd="0" presId="urn:microsoft.com/office/officeart/2005/8/layout/bProcess4"/>
    <dgm:cxn modelId="{E0A6214A-7BFE-403D-9534-13E10C6D0C76}" type="presOf" srcId="{6E44D3E8-EC8B-4FF6-9B37-54868F985DD1}" destId="{4784F049-8620-47AD-8A74-E0AA1D2841A5}" srcOrd="0" destOrd="0" presId="urn:microsoft.com/office/officeart/2005/8/layout/bProcess4"/>
    <dgm:cxn modelId="{5D20BE6D-464B-4990-BAD1-0081B8A29864}" type="presOf" srcId="{90C0038D-2504-4D40-BA4A-670EFA3F829E}" destId="{D6D987EB-6F60-4E3A-8D5D-E7167C9B80AA}" srcOrd="0" destOrd="0" presId="urn:microsoft.com/office/officeart/2005/8/layout/bProcess4"/>
    <dgm:cxn modelId="{9C4FDF6E-2B43-4E77-92AB-54CB7397097C}" type="presOf" srcId="{A9861C01-6DD2-4844-882D-B74890E630D7}" destId="{79AEF779-74F1-4822-A72D-8BD0B6BA96D9}" srcOrd="0" destOrd="0" presId="urn:microsoft.com/office/officeart/2005/8/layout/bProcess4"/>
    <dgm:cxn modelId="{3E9A4F6F-FD1D-4583-92F9-AFD496C87426}" srcId="{136AD027-0854-443E-B044-1A610080DD18}" destId="{7EB2DD6B-A9B2-43E7-8D77-E568152A2AA3}" srcOrd="4" destOrd="0" parTransId="{1E438BA7-BF1E-455B-B851-5DB024C7A399}" sibTransId="{30517235-50B2-4D30-A077-BC5C787E3864}"/>
    <dgm:cxn modelId="{03FB645A-0C8B-44CF-BE3C-87603C5D1B14}" type="presOf" srcId="{7EB2DD6B-A9B2-43E7-8D77-E568152A2AA3}" destId="{D2D0C464-D554-4930-9C6B-E20B1A1C0FC3}" srcOrd="0" destOrd="0" presId="urn:microsoft.com/office/officeart/2005/8/layout/bProcess4"/>
    <dgm:cxn modelId="{D2DDDE9D-B0A4-4807-A081-228CAAB8976C}" type="presOf" srcId="{8EF9AD7D-7CF3-4E00-A1E7-56692CE39B79}" destId="{0E57CF5F-DFE9-46FA-85D1-A49D294A9E72}" srcOrd="0" destOrd="0" presId="urn:microsoft.com/office/officeart/2005/8/layout/bProcess4"/>
    <dgm:cxn modelId="{AEBCFA9D-76B3-4D59-AD27-463A7F6A471D}" type="presOf" srcId="{3C21B21D-2844-4A78-8E14-8E7B7D13A706}" destId="{326CAA37-5875-43B1-A778-89F87C135C5B}" srcOrd="0" destOrd="0" presId="urn:microsoft.com/office/officeart/2005/8/layout/bProcess4"/>
    <dgm:cxn modelId="{E23B8FB1-AC4D-4B02-B8C8-81D4A9F34CDE}" srcId="{136AD027-0854-443E-B044-1A610080DD18}" destId="{94DC1C27-83AD-4A2B-AF29-9C1C171414CD}" srcOrd="2" destOrd="0" parTransId="{B40B52D9-02C8-49D2-ACC1-013757C8B5DF}" sibTransId="{7EE6902E-0E31-4FBB-89CB-930A933D5FEC}"/>
    <dgm:cxn modelId="{2BDFD9B3-0EFA-43FD-9058-1455BD47EF88}" type="presOf" srcId="{0BE8780C-4BF7-4DE7-AFB4-74C9BDF97DEC}" destId="{32E2E0E6-C482-4FDD-9F50-EDCA6CED0BC4}" srcOrd="0" destOrd="0" presId="urn:microsoft.com/office/officeart/2005/8/layout/bProcess4"/>
    <dgm:cxn modelId="{0E924FBA-3A6B-4735-8F0F-1B124BA78334}" type="presOf" srcId="{7EE6902E-0E31-4FBB-89CB-930A933D5FEC}" destId="{7C2BDD57-11CF-45E1-B030-E1E545DC0B58}" srcOrd="0" destOrd="0" presId="urn:microsoft.com/office/officeart/2005/8/layout/bProcess4"/>
    <dgm:cxn modelId="{B3B23CBB-CC78-4CFE-9499-2E38217C5F55}" srcId="{136AD027-0854-443E-B044-1A610080DD18}" destId="{8F222736-A368-4661-8B7B-738FF8EBD775}" srcOrd="0" destOrd="0" parTransId="{060BF6CE-C276-47D3-BC42-AA15F56E11AC}" sibTransId="{0BE8780C-4BF7-4DE7-AFB4-74C9BDF97DEC}"/>
    <dgm:cxn modelId="{D5BA7DD5-309B-44F8-8FFF-82CC84BAEF37}" type="presOf" srcId="{12B9B575-5472-4A86-B150-E67F8352036E}" destId="{24901357-4988-48DA-893A-DDE9D8A2371A}" srcOrd="0" destOrd="0" presId="urn:microsoft.com/office/officeart/2005/8/layout/bProcess4"/>
    <dgm:cxn modelId="{DAE380EE-E39F-4F95-88CF-5FC77BCED3A1}" type="presOf" srcId="{94DC1C27-83AD-4A2B-AF29-9C1C171414CD}" destId="{D601B69D-91AA-499F-B3D6-692221761C1C}" srcOrd="0" destOrd="0" presId="urn:microsoft.com/office/officeart/2005/8/layout/bProcess4"/>
    <dgm:cxn modelId="{AA1838F3-0CCE-4FD3-B8C1-464C064C4321}" type="presOf" srcId="{136AD027-0854-443E-B044-1A610080DD18}" destId="{A75FE488-A39C-45CF-B985-58B073D89B00}" srcOrd="0" destOrd="0" presId="urn:microsoft.com/office/officeart/2005/8/layout/bProcess4"/>
    <dgm:cxn modelId="{8A6A63F5-7460-48E1-8E3E-41BC32E8DC1A}" srcId="{136AD027-0854-443E-B044-1A610080DD18}" destId="{12B9B575-5472-4A86-B150-E67F8352036E}" srcOrd="5" destOrd="0" parTransId="{F2B63223-01E4-4FB0-BD6C-6F8DD815A56C}" sibTransId="{8EF9AD7D-7CF3-4E00-A1E7-56692CE39B79}"/>
    <dgm:cxn modelId="{BFA89CFA-90A3-4634-9853-10408C45CB19}" type="presOf" srcId="{8F222736-A368-4661-8B7B-738FF8EBD775}" destId="{83465C6D-69A8-43B8-A8C5-1F98A3DEF00A}" srcOrd="0" destOrd="0" presId="urn:microsoft.com/office/officeart/2005/8/layout/bProcess4"/>
    <dgm:cxn modelId="{6B6160FD-184D-4902-9B31-2025255EC5A2}" type="presOf" srcId="{2E3C4497-F813-41A0-B1E4-937FC4E031D8}" destId="{5AF36848-CAD1-4874-A931-9EBF622A8C46}" srcOrd="0" destOrd="0" presId="urn:microsoft.com/office/officeart/2005/8/layout/bProcess4"/>
    <dgm:cxn modelId="{C75239FF-F70B-4F3E-92E8-1883F755A7DC}" srcId="{136AD027-0854-443E-B044-1A610080DD18}" destId="{65E13ACD-9D31-4709-A6AC-AA76CCD8891A}" srcOrd="7" destOrd="0" parTransId="{4CB204CD-FDCA-4DF4-8F9C-A7BA3EC8F114}" sibTransId="{3C21B21D-2844-4A78-8E14-8E7B7D13A706}"/>
    <dgm:cxn modelId="{DB70A2DD-81E3-46C7-8B37-59BFB91D0043}" type="presParOf" srcId="{A75FE488-A39C-45CF-B985-58B073D89B00}" destId="{ADC93762-2D7C-461F-8B02-101B1FE25054}" srcOrd="0" destOrd="0" presId="urn:microsoft.com/office/officeart/2005/8/layout/bProcess4"/>
    <dgm:cxn modelId="{175AB003-F566-460E-8DAD-D38BD3F45283}" type="presParOf" srcId="{ADC93762-2D7C-461F-8B02-101B1FE25054}" destId="{6522967F-DC79-4A6B-8905-AE698E742904}" srcOrd="0" destOrd="0" presId="urn:microsoft.com/office/officeart/2005/8/layout/bProcess4"/>
    <dgm:cxn modelId="{2116CC48-DF58-4E6C-B547-9211A2AC4A99}" type="presParOf" srcId="{ADC93762-2D7C-461F-8B02-101B1FE25054}" destId="{83465C6D-69A8-43B8-A8C5-1F98A3DEF00A}" srcOrd="1" destOrd="0" presId="urn:microsoft.com/office/officeart/2005/8/layout/bProcess4"/>
    <dgm:cxn modelId="{64D006C1-7D24-4155-999F-4F13520B629E}" type="presParOf" srcId="{A75FE488-A39C-45CF-B985-58B073D89B00}" destId="{32E2E0E6-C482-4FDD-9F50-EDCA6CED0BC4}" srcOrd="1" destOrd="0" presId="urn:microsoft.com/office/officeart/2005/8/layout/bProcess4"/>
    <dgm:cxn modelId="{84B09F8E-D756-40C2-8503-A80737BD6F32}" type="presParOf" srcId="{A75FE488-A39C-45CF-B985-58B073D89B00}" destId="{7D872C49-B95D-41A1-95F4-13731504B17C}" srcOrd="2" destOrd="0" presId="urn:microsoft.com/office/officeart/2005/8/layout/bProcess4"/>
    <dgm:cxn modelId="{258CB95D-DF6B-4790-88BC-DF1340A1A33D}" type="presParOf" srcId="{7D872C49-B95D-41A1-95F4-13731504B17C}" destId="{7C10F122-8D89-4F41-B1F6-C3783AC49B76}" srcOrd="0" destOrd="0" presId="urn:microsoft.com/office/officeart/2005/8/layout/bProcess4"/>
    <dgm:cxn modelId="{CF76458F-9570-439A-876D-B41CB31F6703}" type="presParOf" srcId="{7D872C49-B95D-41A1-95F4-13731504B17C}" destId="{3BB8CEBF-6CC0-4039-9605-094C4D38C620}" srcOrd="1" destOrd="0" presId="urn:microsoft.com/office/officeart/2005/8/layout/bProcess4"/>
    <dgm:cxn modelId="{090CD971-AD04-4907-BE4A-318410624807}" type="presParOf" srcId="{A75FE488-A39C-45CF-B985-58B073D89B00}" destId="{5AF36848-CAD1-4874-A931-9EBF622A8C46}" srcOrd="3" destOrd="0" presId="urn:microsoft.com/office/officeart/2005/8/layout/bProcess4"/>
    <dgm:cxn modelId="{05D9F7BE-7B08-48B4-AFCC-F5CD7000D905}" type="presParOf" srcId="{A75FE488-A39C-45CF-B985-58B073D89B00}" destId="{602988BB-7B7C-432B-AA04-68D671249014}" srcOrd="4" destOrd="0" presId="urn:microsoft.com/office/officeart/2005/8/layout/bProcess4"/>
    <dgm:cxn modelId="{A1FD3BA3-339A-48E2-A4F6-1E52DE696FFA}" type="presParOf" srcId="{602988BB-7B7C-432B-AA04-68D671249014}" destId="{E24FA881-31AB-4DE0-98EC-96528678C57E}" srcOrd="0" destOrd="0" presId="urn:microsoft.com/office/officeart/2005/8/layout/bProcess4"/>
    <dgm:cxn modelId="{946ED1B2-08C7-4BEF-AE69-651EDC9D8A01}" type="presParOf" srcId="{602988BB-7B7C-432B-AA04-68D671249014}" destId="{D601B69D-91AA-499F-B3D6-692221761C1C}" srcOrd="1" destOrd="0" presId="urn:microsoft.com/office/officeart/2005/8/layout/bProcess4"/>
    <dgm:cxn modelId="{1FA81FE8-B44F-4123-B377-919501D57159}" type="presParOf" srcId="{A75FE488-A39C-45CF-B985-58B073D89B00}" destId="{7C2BDD57-11CF-45E1-B030-E1E545DC0B58}" srcOrd="5" destOrd="0" presId="urn:microsoft.com/office/officeart/2005/8/layout/bProcess4"/>
    <dgm:cxn modelId="{E5099197-5CEF-4C82-987D-2C089E97AF6C}" type="presParOf" srcId="{A75FE488-A39C-45CF-B985-58B073D89B00}" destId="{778A1413-3FAF-4BE3-BCA6-25123E39AB71}" srcOrd="6" destOrd="0" presId="urn:microsoft.com/office/officeart/2005/8/layout/bProcess4"/>
    <dgm:cxn modelId="{01C0CB53-0EC7-4DDF-9FFF-9F9B176E85CB}" type="presParOf" srcId="{778A1413-3FAF-4BE3-BCA6-25123E39AB71}" destId="{00C9383C-0919-4D03-A196-CA76B415EEFA}" srcOrd="0" destOrd="0" presId="urn:microsoft.com/office/officeart/2005/8/layout/bProcess4"/>
    <dgm:cxn modelId="{FED6190D-A0FE-49E2-8DD2-B0CC88083F53}" type="presParOf" srcId="{778A1413-3FAF-4BE3-BCA6-25123E39AB71}" destId="{D6D987EB-6F60-4E3A-8D5D-E7167C9B80AA}" srcOrd="1" destOrd="0" presId="urn:microsoft.com/office/officeart/2005/8/layout/bProcess4"/>
    <dgm:cxn modelId="{37B3FBA2-1426-497B-B674-013E8D823BE1}" type="presParOf" srcId="{A75FE488-A39C-45CF-B985-58B073D89B00}" destId="{61A4F997-25CE-44DD-8AF4-B21DEAB2AC4B}" srcOrd="7" destOrd="0" presId="urn:microsoft.com/office/officeart/2005/8/layout/bProcess4"/>
    <dgm:cxn modelId="{38631649-7AC9-4536-9121-DCE3012059CC}" type="presParOf" srcId="{A75FE488-A39C-45CF-B985-58B073D89B00}" destId="{6E09395D-A6CA-4244-AE8B-4EAA7B18455A}" srcOrd="8" destOrd="0" presId="urn:microsoft.com/office/officeart/2005/8/layout/bProcess4"/>
    <dgm:cxn modelId="{11529A8F-E0FE-4DD6-A424-B89E06F65A65}" type="presParOf" srcId="{6E09395D-A6CA-4244-AE8B-4EAA7B18455A}" destId="{C41D1E07-9575-4704-B539-8B3FEB635F01}" srcOrd="0" destOrd="0" presId="urn:microsoft.com/office/officeart/2005/8/layout/bProcess4"/>
    <dgm:cxn modelId="{34DD8B8B-59A6-4489-8B99-325D7AB5A73D}" type="presParOf" srcId="{6E09395D-A6CA-4244-AE8B-4EAA7B18455A}" destId="{D2D0C464-D554-4930-9C6B-E20B1A1C0FC3}" srcOrd="1" destOrd="0" presId="urn:microsoft.com/office/officeart/2005/8/layout/bProcess4"/>
    <dgm:cxn modelId="{B7206757-B708-445C-AB73-A2262E524246}" type="presParOf" srcId="{A75FE488-A39C-45CF-B985-58B073D89B00}" destId="{A2ED8E08-B439-4AEA-A4A5-F919B90561CC}" srcOrd="9" destOrd="0" presId="urn:microsoft.com/office/officeart/2005/8/layout/bProcess4"/>
    <dgm:cxn modelId="{4D430300-2CE4-4A3B-823F-EC19A04C631C}" type="presParOf" srcId="{A75FE488-A39C-45CF-B985-58B073D89B00}" destId="{CC99D80C-DB9B-4A03-BD65-EBE26AC8EEC7}" srcOrd="10" destOrd="0" presId="urn:microsoft.com/office/officeart/2005/8/layout/bProcess4"/>
    <dgm:cxn modelId="{98BBCA21-6DD5-43BF-8652-D3BB6222073E}" type="presParOf" srcId="{CC99D80C-DB9B-4A03-BD65-EBE26AC8EEC7}" destId="{6BF89AEE-47DA-49A1-8799-1B66ECA6CA20}" srcOrd="0" destOrd="0" presId="urn:microsoft.com/office/officeart/2005/8/layout/bProcess4"/>
    <dgm:cxn modelId="{EF96324E-E863-4915-A50E-1BE4B018DD28}" type="presParOf" srcId="{CC99D80C-DB9B-4A03-BD65-EBE26AC8EEC7}" destId="{24901357-4988-48DA-893A-DDE9D8A2371A}" srcOrd="1" destOrd="0" presId="urn:microsoft.com/office/officeart/2005/8/layout/bProcess4"/>
    <dgm:cxn modelId="{ABDA761D-62D9-459F-9FCA-A5841E1AD336}" type="presParOf" srcId="{A75FE488-A39C-45CF-B985-58B073D89B00}" destId="{0E57CF5F-DFE9-46FA-85D1-A49D294A9E72}" srcOrd="11" destOrd="0" presId="urn:microsoft.com/office/officeart/2005/8/layout/bProcess4"/>
    <dgm:cxn modelId="{B55EC1DE-153D-4039-988D-ECC7CC981633}" type="presParOf" srcId="{A75FE488-A39C-45CF-B985-58B073D89B00}" destId="{2CF06ACE-F4A2-4121-81E1-FD937D9953AD}" srcOrd="12" destOrd="0" presId="urn:microsoft.com/office/officeart/2005/8/layout/bProcess4"/>
    <dgm:cxn modelId="{F4AD2D2A-8732-462E-B814-06C57DED4F75}" type="presParOf" srcId="{2CF06ACE-F4A2-4121-81E1-FD937D9953AD}" destId="{0CB055C8-9B1A-4B35-91EC-029E2A97AAEC}" srcOrd="0" destOrd="0" presId="urn:microsoft.com/office/officeart/2005/8/layout/bProcess4"/>
    <dgm:cxn modelId="{08C928A8-EFEB-4C74-81DE-A9C6C3212287}" type="presParOf" srcId="{2CF06ACE-F4A2-4121-81E1-FD937D9953AD}" destId="{79AEF779-74F1-4822-A72D-8BD0B6BA96D9}" srcOrd="1" destOrd="0" presId="urn:microsoft.com/office/officeart/2005/8/layout/bProcess4"/>
    <dgm:cxn modelId="{CB471B04-925B-4846-90B3-64161751C250}" type="presParOf" srcId="{A75FE488-A39C-45CF-B985-58B073D89B00}" destId="{4784F049-8620-47AD-8A74-E0AA1D2841A5}" srcOrd="13" destOrd="0" presId="urn:microsoft.com/office/officeart/2005/8/layout/bProcess4"/>
    <dgm:cxn modelId="{8BF935B9-DCDD-479F-8305-008778FC0F4E}" type="presParOf" srcId="{A75FE488-A39C-45CF-B985-58B073D89B00}" destId="{D54C131B-7929-417F-A5DB-1246A7F7DCEE}" srcOrd="14" destOrd="0" presId="urn:microsoft.com/office/officeart/2005/8/layout/bProcess4"/>
    <dgm:cxn modelId="{0EF264B6-0049-445C-9E07-CD40AEB69668}" type="presParOf" srcId="{D54C131B-7929-417F-A5DB-1246A7F7DCEE}" destId="{F8D161FF-41D2-4F48-A113-90D1F0C712F6}" srcOrd="0" destOrd="0" presId="urn:microsoft.com/office/officeart/2005/8/layout/bProcess4"/>
    <dgm:cxn modelId="{CB648C05-17FD-409E-B5C5-19DBFE81B0BD}" type="presParOf" srcId="{D54C131B-7929-417F-A5DB-1246A7F7DCEE}" destId="{25B25AB2-6BD5-4343-B207-0AA275BAE8EE}" srcOrd="1" destOrd="0" presId="urn:microsoft.com/office/officeart/2005/8/layout/bProcess4"/>
    <dgm:cxn modelId="{33CEEFAC-A4E8-435D-AFC5-ED5BD0146481}" type="presParOf" srcId="{A75FE488-A39C-45CF-B985-58B073D89B00}" destId="{326CAA37-5875-43B1-A778-89F87C135C5B}" srcOrd="15" destOrd="0" presId="urn:microsoft.com/office/officeart/2005/8/layout/bProcess4"/>
    <dgm:cxn modelId="{9D414352-4027-4254-AA6E-ACCB05684668}" type="presParOf" srcId="{A75FE488-A39C-45CF-B985-58B073D89B00}" destId="{452182B2-25BF-433A-A42E-F801312422C9}" srcOrd="16" destOrd="0" presId="urn:microsoft.com/office/officeart/2005/8/layout/bProcess4"/>
    <dgm:cxn modelId="{73CAC648-B997-4C6C-8B22-A9AFE1E273CE}" type="presParOf" srcId="{452182B2-25BF-433A-A42E-F801312422C9}" destId="{DAE65ABD-DBE4-4C58-BF9B-4111398A296C}" srcOrd="0" destOrd="0" presId="urn:microsoft.com/office/officeart/2005/8/layout/bProcess4"/>
    <dgm:cxn modelId="{F06AD4E5-C80F-4F28-924E-EB068128FEDE}" type="presParOf" srcId="{452182B2-25BF-433A-A42E-F801312422C9}" destId="{B8C07E17-B876-461C-86B8-FA62B6F8F1C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5D9EE0-DB00-40DA-87CE-1F11D54A37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0564BFD-D5DF-4835-86BD-7E4E3FA786FE}">
      <dgm:prSet phldrT="[Text]"/>
      <dgm:spPr>
        <a:solidFill>
          <a:schemeClr val="bg2">
            <a:lumMod val="60000"/>
            <a:lumOff val="40000"/>
          </a:schemeClr>
        </a:solidFill>
        <a:effectLst>
          <a:glow rad="127000">
            <a:schemeClr val="bg2">
              <a:lumMod val="75000"/>
            </a:schemeClr>
          </a:glow>
        </a:effectLst>
      </dgm:spPr>
      <dgm:t>
        <a:bodyPr/>
        <a:lstStyle/>
        <a:p>
          <a:r>
            <a:rPr lang="en-US" dirty="0"/>
            <a:t>Naturally affordable market-rate providers</a:t>
          </a:r>
        </a:p>
      </dgm:t>
    </dgm:pt>
    <dgm:pt modelId="{61B0337A-E4CB-44F8-8DFE-E98BF4A622A5}" type="parTrans" cxnId="{C05010D3-0AE5-4C90-B224-3CAD396620C6}">
      <dgm:prSet/>
      <dgm:spPr/>
      <dgm:t>
        <a:bodyPr/>
        <a:lstStyle/>
        <a:p>
          <a:endParaRPr lang="en-US"/>
        </a:p>
      </dgm:t>
    </dgm:pt>
    <dgm:pt modelId="{9C75F5CF-AAE3-4B67-86A5-4D122F440624}" type="sibTrans" cxnId="{C05010D3-0AE5-4C90-B224-3CAD396620C6}">
      <dgm:prSet/>
      <dgm:spPr/>
      <dgm:t>
        <a:bodyPr/>
        <a:lstStyle/>
        <a:p>
          <a:endParaRPr lang="en-US"/>
        </a:p>
      </dgm:t>
    </dgm:pt>
    <dgm:pt modelId="{2A642495-5480-4306-8CDC-B11C5F50F67D}">
      <dgm:prSet phldrT="[Text]"/>
      <dgm:spPr>
        <a:solidFill>
          <a:schemeClr val="bg2">
            <a:lumMod val="60000"/>
            <a:lumOff val="40000"/>
          </a:schemeClr>
        </a:solidFill>
        <a:effectLst>
          <a:glow rad="127000">
            <a:schemeClr val="bg2">
              <a:lumMod val="75000"/>
            </a:schemeClr>
          </a:glow>
        </a:effectLst>
      </dgm:spPr>
      <dgm:t>
        <a:bodyPr/>
        <a:lstStyle/>
        <a:p>
          <a:r>
            <a:rPr lang="en-US" dirty="0"/>
            <a:t>Affordable housing</a:t>
          </a:r>
        </a:p>
      </dgm:t>
    </dgm:pt>
    <dgm:pt modelId="{5F8D2A7E-34F2-4543-8666-4079771AFF01}" type="parTrans" cxnId="{595F1B2E-F444-4A95-913B-D51027981366}">
      <dgm:prSet/>
      <dgm:spPr/>
      <dgm:t>
        <a:bodyPr/>
        <a:lstStyle/>
        <a:p>
          <a:endParaRPr lang="en-US"/>
        </a:p>
      </dgm:t>
    </dgm:pt>
    <dgm:pt modelId="{E6826D50-92C2-4D18-968D-B4DCC0EA214B}" type="sibTrans" cxnId="{595F1B2E-F444-4A95-913B-D51027981366}">
      <dgm:prSet/>
      <dgm:spPr/>
      <dgm:t>
        <a:bodyPr/>
        <a:lstStyle/>
        <a:p>
          <a:endParaRPr lang="en-US"/>
        </a:p>
      </dgm:t>
    </dgm:pt>
    <dgm:pt modelId="{F99549E3-5EE2-46CC-A10B-AFEE8869C08D}">
      <dgm:prSet phldrT="[Text]"/>
      <dgm:spPr>
        <a:solidFill>
          <a:schemeClr val="bg2">
            <a:lumMod val="60000"/>
            <a:lumOff val="40000"/>
          </a:schemeClr>
        </a:solidFill>
        <a:effectLst>
          <a:glow rad="127000">
            <a:schemeClr val="bg2">
              <a:lumMod val="75000"/>
            </a:schemeClr>
          </a:glow>
        </a:effectLst>
      </dgm:spPr>
      <dgm:t>
        <a:bodyPr/>
        <a:lstStyle/>
        <a:p>
          <a:r>
            <a:rPr lang="en-US" dirty="0"/>
            <a:t>Realtor resources</a:t>
          </a:r>
        </a:p>
      </dgm:t>
    </dgm:pt>
    <dgm:pt modelId="{208C0911-E4F4-4755-BF87-5F8627749E26}" type="parTrans" cxnId="{BBD32A20-75C7-48DF-898A-E578FCAC20F7}">
      <dgm:prSet/>
      <dgm:spPr/>
      <dgm:t>
        <a:bodyPr/>
        <a:lstStyle/>
        <a:p>
          <a:endParaRPr lang="en-US"/>
        </a:p>
      </dgm:t>
    </dgm:pt>
    <dgm:pt modelId="{CA57524E-4896-4F9E-BD1E-92442C828989}" type="sibTrans" cxnId="{BBD32A20-75C7-48DF-898A-E578FCAC20F7}">
      <dgm:prSet/>
      <dgm:spPr/>
      <dgm:t>
        <a:bodyPr/>
        <a:lstStyle/>
        <a:p>
          <a:endParaRPr lang="en-US"/>
        </a:p>
      </dgm:t>
    </dgm:pt>
    <dgm:pt modelId="{992D2A38-0F77-4DBB-A27A-82FE90816628}" type="pres">
      <dgm:prSet presAssocID="{835D9EE0-DB00-40DA-87CE-1F11D54A377C}" presName="linear" presStyleCnt="0">
        <dgm:presLayoutVars>
          <dgm:dir/>
          <dgm:animLvl val="lvl"/>
          <dgm:resizeHandles val="exact"/>
        </dgm:presLayoutVars>
      </dgm:prSet>
      <dgm:spPr/>
    </dgm:pt>
    <dgm:pt modelId="{812F2C47-FA29-4D5D-AAF1-BC7DE20AC03E}" type="pres">
      <dgm:prSet presAssocID="{60564BFD-D5DF-4835-86BD-7E4E3FA786FE}" presName="parentLin" presStyleCnt="0"/>
      <dgm:spPr/>
    </dgm:pt>
    <dgm:pt modelId="{5F3E750D-3260-465A-AD8B-E443DBC22AD7}" type="pres">
      <dgm:prSet presAssocID="{60564BFD-D5DF-4835-86BD-7E4E3FA786FE}" presName="parentLeftMargin" presStyleLbl="node1" presStyleIdx="0" presStyleCnt="3"/>
      <dgm:spPr/>
    </dgm:pt>
    <dgm:pt modelId="{F2B8876E-DE6D-45A2-9A9F-1F21852F4F1B}" type="pres">
      <dgm:prSet presAssocID="{60564BFD-D5DF-4835-86BD-7E4E3FA786FE}" presName="parentText" presStyleLbl="node1" presStyleIdx="0" presStyleCnt="3" custScaleX="107153">
        <dgm:presLayoutVars>
          <dgm:chMax val="0"/>
          <dgm:bulletEnabled val="1"/>
        </dgm:presLayoutVars>
      </dgm:prSet>
      <dgm:spPr/>
    </dgm:pt>
    <dgm:pt modelId="{9C178B12-E074-4B90-9B24-C7E3A55AE95C}" type="pres">
      <dgm:prSet presAssocID="{60564BFD-D5DF-4835-86BD-7E4E3FA786FE}" presName="negativeSpace" presStyleCnt="0"/>
      <dgm:spPr/>
    </dgm:pt>
    <dgm:pt modelId="{33F95115-31B1-42D3-B82D-DE867F85FF65}" type="pres">
      <dgm:prSet presAssocID="{60564BFD-D5DF-4835-86BD-7E4E3FA786FE}" presName="childText" presStyleLbl="conFgAcc1" presStyleIdx="0" presStyleCnt="3">
        <dgm:presLayoutVars>
          <dgm:bulletEnabled val="1"/>
        </dgm:presLayoutVars>
      </dgm:prSet>
      <dgm:spPr/>
    </dgm:pt>
    <dgm:pt modelId="{136F9007-F662-48E4-9E12-1F49F5C2EC69}" type="pres">
      <dgm:prSet presAssocID="{9C75F5CF-AAE3-4B67-86A5-4D122F440624}" presName="spaceBetweenRectangles" presStyleCnt="0"/>
      <dgm:spPr/>
    </dgm:pt>
    <dgm:pt modelId="{BAD8D37A-803B-4F6B-8EF7-FFBD99D629E8}" type="pres">
      <dgm:prSet presAssocID="{2A642495-5480-4306-8CDC-B11C5F50F67D}" presName="parentLin" presStyleCnt="0"/>
      <dgm:spPr/>
    </dgm:pt>
    <dgm:pt modelId="{C9BBAF5C-DC91-47FF-887B-9D659961956D}" type="pres">
      <dgm:prSet presAssocID="{2A642495-5480-4306-8CDC-B11C5F50F67D}" presName="parentLeftMargin" presStyleLbl="node1" presStyleIdx="0" presStyleCnt="3"/>
      <dgm:spPr/>
    </dgm:pt>
    <dgm:pt modelId="{B2DF8631-A47E-4032-ACF6-9E7572201933}" type="pres">
      <dgm:prSet presAssocID="{2A642495-5480-4306-8CDC-B11C5F50F67D}" presName="parentText" presStyleLbl="node1" presStyleIdx="1" presStyleCnt="3" custScaleX="55792">
        <dgm:presLayoutVars>
          <dgm:chMax val="0"/>
          <dgm:bulletEnabled val="1"/>
        </dgm:presLayoutVars>
      </dgm:prSet>
      <dgm:spPr/>
    </dgm:pt>
    <dgm:pt modelId="{DD8693B5-33F2-4D38-9506-4328CA0C7DD8}" type="pres">
      <dgm:prSet presAssocID="{2A642495-5480-4306-8CDC-B11C5F50F67D}" presName="negativeSpace" presStyleCnt="0"/>
      <dgm:spPr/>
    </dgm:pt>
    <dgm:pt modelId="{19F637F5-BCC2-4044-81B1-54D829B0B2EF}" type="pres">
      <dgm:prSet presAssocID="{2A642495-5480-4306-8CDC-B11C5F50F67D}" presName="childText" presStyleLbl="conFgAcc1" presStyleIdx="1" presStyleCnt="3">
        <dgm:presLayoutVars>
          <dgm:bulletEnabled val="1"/>
        </dgm:presLayoutVars>
      </dgm:prSet>
      <dgm:spPr/>
    </dgm:pt>
    <dgm:pt modelId="{A6066FFA-396F-4114-AB1C-DA826724298C}" type="pres">
      <dgm:prSet presAssocID="{E6826D50-92C2-4D18-968D-B4DCC0EA214B}" presName="spaceBetweenRectangles" presStyleCnt="0"/>
      <dgm:spPr/>
    </dgm:pt>
    <dgm:pt modelId="{B508103D-0234-4AA3-8B6D-2D6CED546D16}" type="pres">
      <dgm:prSet presAssocID="{F99549E3-5EE2-46CC-A10B-AFEE8869C08D}" presName="parentLin" presStyleCnt="0"/>
      <dgm:spPr/>
    </dgm:pt>
    <dgm:pt modelId="{532AAF0D-C3AE-43AC-9918-F203BB90B7FB}" type="pres">
      <dgm:prSet presAssocID="{F99549E3-5EE2-46CC-A10B-AFEE8869C08D}" presName="parentLeftMargin" presStyleLbl="node1" presStyleIdx="1" presStyleCnt="3"/>
      <dgm:spPr/>
    </dgm:pt>
    <dgm:pt modelId="{62134853-32C7-4BE6-891E-C314AB0D8E14}" type="pres">
      <dgm:prSet presAssocID="{F99549E3-5EE2-46CC-A10B-AFEE8869C08D}" presName="parentText" presStyleLbl="node1" presStyleIdx="2" presStyleCnt="3" custScaleX="61057">
        <dgm:presLayoutVars>
          <dgm:chMax val="0"/>
          <dgm:bulletEnabled val="1"/>
        </dgm:presLayoutVars>
      </dgm:prSet>
      <dgm:spPr/>
    </dgm:pt>
    <dgm:pt modelId="{7954EF3B-1B2D-42C5-87A0-66EE0D2C72C1}" type="pres">
      <dgm:prSet presAssocID="{F99549E3-5EE2-46CC-A10B-AFEE8869C08D}" presName="negativeSpace" presStyleCnt="0"/>
      <dgm:spPr/>
    </dgm:pt>
    <dgm:pt modelId="{15D4C90A-97CD-47F3-A023-76F7AB177FDE}" type="pres">
      <dgm:prSet presAssocID="{F99549E3-5EE2-46CC-A10B-AFEE8869C08D}" presName="childText" presStyleLbl="conFgAcc1" presStyleIdx="2" presStyleCnt="3">
        <dgm:presLayoutVars>
          <dgm:bulletEnabled val="1"/>
        </dgm:presLayoutVars>
      </dgm:prSet>
      <dgm:spPr/>
    </dgm:pt>
  </dgm:ptLst>
  <dgm:cxnLst>
    <dgm:cxn modelId="{51286B13-CEA6-4E7C-845B-E6C16E00FCFE}" type="presOf" srcId="{60564BFD-D5DF-4835-86BD-7E4E3FA786FE}" destId="{F2B8876E-DE6D-45A2-9A9F-1F21852F4F1B}" srcOrd="1" destOrd="0" presId="urn:microsoft.com/office/officeart/2005/8/layout/list1"/>
    <dgm:cxn modelId="{BBD32A20-75C7-48DF-898A-E578FCAC20F7}" srcId="{835D9EE0-DB00-40DA-87CE-1F11D54A377C}" destId="{F99549E3-5EE2-46CC-A10B-AFEE8869C08D}" srcOrd="2" destOrd="0" parTransId="{208C0911-E4F4-4755-BF87-5F8627749E26}" sibTransId="{CA57524E-4896-4F9E-BD1E-92442C828989}"/>
    <dgm:cxn modelId="{91207029-2946-4877-8AB8-7876B3F13727}" type="presOf" srcId="{F99549E3-5EE2-46CC-A10B-AFEE8869C08D}" destId="{62134853-32C7-4BE6-891E-C314AB0D8E14}" srcOrd="1" destOrd="0" presId="urn:microsoft.com/office/officeart/2005/8/layout/list1"/>
    <dgm:cxn modelId="{1EEB2A2A-439E-412D-B126-055B8889B93A}" type="presOf" srcId="{2A642495-5480-4306-8CDC-B11C5F50F67D}" destId="{C9BBAF5C-DC91-47FF-887B-9D659961956D}" srcOrd="0" destOrd="0" presId="urn:microsoft.com/office/officeart/2005/8/layout/list1"/>
    <dgm:cxn modelId="{595F1B2E-F444-4A95-913B-D51027981366}" srcId="{835D9EE0-DB00-40DA-87CE-1F11D54A377C}" destId="{2A642495-5480-4306-8CDC-B11C5F50F67D}" srcOrd="1" destOrd="0" parTransId="{5F8D2A7E-34F2-4543-8666-4079771AFF01}" sibTransId="{E6826D50-92C2-4D18-968D-B4DCC0EA214B}"/>
    <dgm:cxn modelId="{C2385F5E-E9FF-445B-9200-80AB13DB52C5}" type="presOf" srcId="{F99549E3-5EE2-46CC-A10B-AFEE8869C08D}" destId="{532AAF0D-C3AE-43AC-9918-F203BB90B7FB}" srcOrd="0" destOrd="0" presId="urn:microsoft.com/office/officeart/2005/8/layout/list1"/>
    <dgm:cxn modelId="{8A9F4A62-49CE-4FBB-8B96-28722F0851D3}" type="presOf" srcId="{2A642495-5480-4306-8CDC-B11C5F50F67D}" destId="{B2DF8631-A47E-4032-ACF6-9E7572201933}" srcOrd="1" destOrd="0" presId="urn:microsoft.com/office/officeart/2005/8/layout/list1"/>
    <dgm:cxn modelId="{A0BEE587-A665-4A34-8C4E-5A26AC211C63}" type="presOf" srcId="{835D9EE0-DB00-40DA-87CE-1F11D54A377C}" destId="{992D2A38-0F77-4DBB-A27A-82FE90816628}" srcOrd="0" destOrd="0" presId="urn:microsoft.com/office/officeart/2005/8/layout/list1"/>
    <dgm:cxn modelId="{C05010D3-0AE5-4C90-B224-3CAD396620C6}" srcId="{835D9EE0-DB00-40DA-87CE-1F11D54A377C}" destId="{60564BFD-D5DF-4835-86BD-7E4E3FA786FE}" srcOrd="0" destOrd="0" parTransId="{61B0337A-E4CB-44F8-8DFE-E98BF4A622A5}" sibTransId="{9C75F5CF-AAE3-4B67-86A5-4D122F440624}"/>
    <dgm:cxn modelId="{970A6BF2-617A-42F2-93C2-672388AD30A8}" type="presOf" srcId="{60564BFD-D5DF-4835-86BD-7E4E3FA786FE}" destId="{5F3E750D-3260-465A-AD8B-E443DBC22AD7}" srcOrd="0" destOrd="0" presId="urn:microsoft.com/office/officeart/2005/8/layout/list1"/>
    <dgm:cxn modelId="{43D2D6E0-BDB8-4265-9659-AF1956C5F0E1}" type="presParOf" srcId="{992D2A38-0F77-4DBB-A27A-82FE90816628}" destId="{812F2C47-FA29-4D5D-AAF1-BC7DE20AC03E}" srcOrd="0" destOrd="0" presId="urn:microsoft.com/office/officeart/2005/8/layout/list1"/>
    <dgm:cxn modelId="{F4850FC3-5E44-4208-95F9-430773517620}" type="presParOf" srcId="{812F2C47-FA29-4D5D-AAF1-BC7DE20AC03E}" destId="{5F3E750D-3260-465A-AD8B-E443DBC22AD7}" srcOrd="0" destOrd="0" presId="urn:microsoft.com/office/officeart/2005/8/layout/list1"/>
    <dgm:cxn modelId="{022309B3-EAE8-42B2-BCFD-42FF488BA4A0}" type="presParOf" srcId="{812F2C47-FA29-4D5D-AAF1-BC7DE20AC03E}" destId="{F2B8876E-DE6D-45A2-9A9F-1F21852F4F1B}" srcOrd="1" destOrd="0" presId="urn:microsoft.com/office/officeart/2005/8/layout/list1"/>
    <dgm:cxn modelId="{EBA31EDE-8184-41D9-93D2-98EA23AE479F}" type="presParOf" srcId="{992D2A38-0F77-4DBB-A27A-82FE90816628}" destId="{9C178B12-E074-4B90-9B24-C7E3A55AE95C}" srcOrd="1" destOrd="0" presId="urn:microsoft.com/office/officeart/2005/8/layout/list1"/>
    <dgm:cxn modelId="{41D55FC4-9871-4594-9D9B-9A9DFC02EBB5}" type="presParOf" srcId="{992D2A38-0F77-4DBB-A27A-82FE90816628}" destId="{33F95115-31B1-42D3-B82D-DE867F85FF65}" srcOrd="2" destOrd="0" presId="urn:microsoft.com/office/officeart/2005/8/layout/list1"/>
    <dgm:cxn modelId="{8F94502C-1C42-438E-B1BB-B0BA5CC075A6}" type="presParOf" srcId="{992D2A38-0F77-4DBB-A27A-82FE90816628}" destId="{136F9007-F662-48E4-9E12-1F49F5C2EC69}" srcOrd="3" destOrd="0" presId="urn:microsoft.com/office/officeart/2005/8/layout/list1"/>
    <dgm:cxn modelId="{1060009D-5BB4-46A7-8693-786FD61FD43D}" type="presParOf" srcId="{992D2A38-0F77-4DBB-A27A-82FE90816628}" destId="{BAD8D37A-803B-4F6B-8EF7-FFBD99D629E8}" srcOrd="4" destOrd="0" presId="urn:microsoft.com/office/officeart/2005/8/layout/list1"/>
    <dgm:cxn modelId="{4ABF90B4-F6D9-47CB-A202-06A0EDAC0E23}" type="presParOf" srcId="{BAD8D37A-803B-4F6B-8EF7-FFBD99D629E8}" destId="{C9BBAF5C-DC91-47FF-887B-9D659961956D}" srcOrd="0" destOrd="0" presId="urn:microsoft.com/office/officeart/2005/8/layout/list1"/>
    <dgm:cxn modelId="{90104D31-0633-435F-A56D-55C28AD4DFA4}" type="presParOf" srcId="{BAD8D37A-803B-4F6B-8EF7-FFBD99D629E8}" destId="{B2DF8631-A47E-4032-ACF6-9E7572201933}" srcOrd="1" destOrd="0" presId="urn:microsoft.com/office/officeart/2005/8/layout/list1"/>
    <dgm:cxn modelId="{52FF74D8-5765-44BF-9588-968A55D339C2}" type="presParOf" srcId="{992D2A38-0F77-4DBB-A27A-82FE90816628}" destId="{DD8693B5-33F2-4D38-9506-4328CA0C7DD8}" srcOrd="5" destOrd="0" presId="urn:microsoft.com/office/officeart/2005/8/layout/list1"/>
    <dgm:cxn modelId="{BB433BE3-8259-42F3-BB01-38C247A33B15}" type="presParOf" srcId="{992D2A38-0F77-4DBB-A27A-82FE90816628}" destId="{19F637F5-BCC2-4044-81B1-54D829B0B2EF}" srcOrd="6" destOrd="0" presId="urn:microsoft.com/office/officeart/2005/8/layout/list1"/>
    <dgm:cxn modelId="{29AF9FD6-E65B-4295-AC9B-98FF64AB85CF}" type="presParOf" srcId="{992D2A38-0F77-4DBB-A27A-82FE90816628}" destId="{A6066FFA-396F-4114-AB1C-DA826724298C}" srcOrd="7" destOrd="0" presId="urn:microsoft.com/office/officeart/2005/8/layout/list1"/>
    <dgm:cxn modelId="{0B5348D9-9767-45A7-94CC-B0E04A320357}" type="presParOf" srcId="{992D2A38-0F77-4DBB-A27A-82FE90816628}" destId="{B508103D-0234-4AA3-8B6D-2D6CED546D16}" srcOrd="8" destOrd="0" presId="urn:microsoft.com/office/officeart/2005/8/layout/list1"/>
    <dgm:cxn modelId="{A205BC36-1B35-40D3-BDB3-01A59976DF7F}" type="presParOf" srcId="{B508103D-0234-4AA3-8B6D-2D6CED546D16}" destId="{532AAF0D-C3AE-43AC-9918-F203BB90B7FB}" srcOrd="0" destOrd="0" presId="urn:microsoft.com/office/officeart/2005/8/layout/list1"/>
    <dgm:cxn modelId="{EC7E83A8-48A6-4819-A0BA-CC5E11DAC8BA}" type="presParOf" srcId="{B508103D-0234-4AA3-8B6D-2D6CED546D16}" destId="{62134853-32C7-4BE6-891E-C314AB0D8E14}" srcOrd="1" destOrd="0" presId="urn:microsoft.com/office/officeart/2005/8/layout/list1"/>
    <dgm:cxn modelId="{1300FD04-B7A5-49C6-B7A7-9C42F3E471A3}" type="presParOf" srcId="{992D2A38-0F77-4DBB-A27A-82FE90816628}" destId="{7954EF3B-1B2D-42C5-87A0-66EE0D2C72C1}" srcOrd="9" destOrd="0" presId="urn:microsoft.com/office/officeart/2005/8/layout/list1"/>
    <dgm:cxn modelId="{1D9E91AE-E234-4C91-80D3-EFC06C953CA9}" type="presParOf" srcId="{992D2A38-0F77-4DBB-A27A-82FE90816628}" destId="{15D4C90A-97CD-47F3-A023-76F7AB177FD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EF458F-EE37-4F77-B261-C5476474F2B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8BB1549-BF39-4A04-B2E2-225196EE8319}">
      <dgm:prSet phldrT="[Text]"/>
      <dgm:spPr>
        <a:solidFill>
          <a:schemeClr val="bg2">
            <a:lumMod val="60000"/>
            <a:lumOff val="40000"/>
          </a:schemeClr>
        </a:solidFill>
      </dgm:spPr>
      <dgm:t>
        <a:bodyPr/>
        <a:lstStyle/>
        <a:p>
          <a:pPr>
            <a:buFont typeface="Arial" panose="020B0604020202020204" pitchFamily="34" charset="0"/>
            <a:buChar char="•"/>
          </a:pPr>
          <a:r>
            <a:rPr lang="en-US" dirty="0"/>
            <a:t>Historically, housing location has been based on storytelling, advocating, and personal program relationships</a:t>
          </a:r>
        </a:p>
      </dgm:t>
    </dgm:pt>
    <dgm:pt modelId="{CCD1C9CB-AB7E-4FBC-9394-B0189D2FC49C}" type="parTrans" cxnId="{34C304A1-7541-4C50-B244-48F25A42B022}">
      <dgm:prSet/>
      <dgm:spPr/>
      <dgm:t>
        <a:bodyPr/>
        <a:lstStyle/>
        <a:p>
          <a:endParaRPr lang="en-US"/>
        </a:p>
      </dgm:t>
    </dgm:pt>
    <dgm:pt modelId="{F33AF439-A595-4CEF-92B7-38BA84E1DBD0}" type="sibTrans" cxnId="{34C304A1-7541-4C50-B244-48F25A42B022}">
      <dgm:prSet/>
      <dgm:spPr/>
      <dgm:t>
        <a:bodyPr/>
        <a:lstStyle/>
        <a:p>
          <a:endParaRPr lang="en-US"/>
        </a:p>
      </dgm:t>
    </dgm:pt>
    <dgm:pt modelId="{6BA48B28-FD0B-4148-B29E-FEB0D54381AE}">
      <dgm:prSet phldrT="[Text]"/>
      <dgm:spPr>
        <a:solidFill>
          <a:schemeClr val="bg2">
            <a:lumMod val="60000"/>
            <a:lumOff val="40000"/>
          </a:schemeClr>
        </a:solidFill>
      </dgm:spPr>
      <dgm:t>
        <a:bodyPr/>
        <a:lstStyle/>
        <a:p>
          <a:r>
            <a:rPr lang="en-US" dirty="0"/>
            <a:t>The ECHO CH Department has employed a strategy of intention in developing housing partnerships for our clientele</a:t>
          </a:r>
        </a:p>
      </dgm:t>
    </dgm:pt>
    <dgm:pt modelId="{16645141-0EE5-45CC-B341-07267F3DA5C7}" type="parTrans" cxnId="{97A31773-D279-4B50-A19E-38DC46402A30}">
      <dgm:prSet/>
      <dgm:spPr/>
      <dgm:t>
        <a:bodyPr/>
        <a:lstStyle/>
        <a:p>
          <a:endParaRPr lang="en-US"/>
        </a:p>
      </dgm:t>
    </dgm:pt>
    <dgm:pt modelId="{A6D59A20-9D65-4835-9CA9-63F0BAA9A8CB}" type="sibTrans" cxnId="{97A31773-D279-4B50-A19E-38DC46402A30}">
      <dgm:prSet/>
      <dgm:spPr/>
      <dgm:t>
        <a:bodyPr/>
        <a:lstStyle/>
        <a:p>
          <a:endParaRPr lang="en-US"/>
        </a:p>
      </dgm:t>
    </dgm:pt>
    <dgm:pt modelId="{AE74ABFD-1A18-4CA8-9CAB-A2F2F2BFF06D}">
      <dgm:prSet phldrT="[Text]"/>
      <dgm:spPr>
        <a:solidFill>
          <a:schemeClr val="bg2">
            <a:lumMod val="60000"/>
            <a:lumOff val="40000"/>
          </a:schemeClr>
        </a:solidFill>
      </dgm:spPr>
      <dgm:t>
        <a:bodyPr/>
        <a:lstStyle/>
        <a:p>
          <a:r>
            <a:rPr lang="en-US" dirty="0"/>
            <a:t>ECHO makes these opportunities widely available to all programs that accept referrals through our Coordinated Entry System</a:t>
          </a:r>
        </a:p>
      </dgm:t>
    </dgm:pt>
    <dgm:pt modelId="{B3CD93DC-230F-473D-A9D6-07509CF36582}" type="parTrans" cxnId="{0CCAC6E6-C4FD-4FBF-865B-033F5EAA5A10}">
      <dgm:prSet/>
      <dgm:spPr/>
      <dgm:t>
        <a:bodyPr/>
        <a:lstStyle/>
        <a:p>
          <a:endParaRPr lang="en-US"/>
        </a:p>
      </dgm:t>
    </dgm:pt>
    <dgm:pt modelId="{49106C08-C218-434A-BE55-22CED19F1DD3}" type="sibTrans" cxnId="{0CCAC6E6-C4FD-4FBF-865B-033F5EAA5A10}">
      <dgm:prSet/>
      <dgm:spPr/>
      <dgm:t>
        <a:bodyPr/>
        <a:lstStyle/>
        <a:p>
          <a:endParaRPr lang="en-US"/>
        </a:p>
      </dgm:t>
    </dgm:pt>
    <dgm:pt modelId="{8BDB7F23-D1A2-455E-9196-F5A71D853CED}" type="pres">
      <dgm:prSet presAssocID="{EBEF458F-EE37-4F77-B261-C5476474F2B2}" presName="outerComposite" presStyleCnt="0">
        <dgm:presLayoutVars>
          <dgm:chMax val="5"/>
          <dgm:dir/>
          <dgm:resizeHandles val="exact"/>
        </dgm:presLayoutVars>
      </dgm:prSet>
      <dgm:spPr/>
    </dgm:pt>
    <dgm:pt modelId="{29A59A62-94A8-4866-A574-F98A5F23DBCF}" type="pres">
      <dgm:prSet presAssocID="{EBEF458F-EE37-4F77-B261-C5476474F2B2}" presName="dummyMaxCanvas" presStyleCnt="0">
        <dgm:presLayoutVars/>
      </dgm:prSet>
      <dgm:spPr/>
    </dgm:pt>
    <dgm:pt modelId="{74925D24-D910-4BB3-8C93-6E0EB0705437}" type="pres">
      <dgm:prSet presAssocID="{EBEF458F-EE37-4F77-B261-C5476474F2B2}" presName="ThreeNodes_1" presStyleLbl="node1" presStyleIdx="0" presStyleCnt="3">
        <dgm:presLayoutVars>
          <dgm:bulletEnabled val="1"/>
        </dgm:presLayoutVars>
      </dgm:prSet>
      <dgm:spPr/>
    </dgm:pt>
    <dgm:pt modelId="{B75E699D-2ACD-4CE4-99C7-AEF8E548029B}" type="pres">
      <dgm:prSet presAssocID="{EBEF458F-EE37-4F77-B261-C5476474F2B2}" presName="ThreeNodes_2" presStyleLbl="node1" presStyleIdx="1" presStyleCnt="3">
        <dgm:presLayoutVars>
          <dgm:bulletEnabled val="1"/>
        </dgm:presLayoutVars>
      </dgm:prSet>
      <dgm:spPr/>
    </dgm:pt>
    <dgm:pt modelId="{83B2FA5A-FAAA-451D-956D-08638C93ACDE}" type="pres">
      <dgm:prSet presAssocID="{EBEF458F-EE37-4F77-B261-C5476474F2B2}" presName="ThreeNodes_3" presStyleLbl="node1" presStyleIdx="2" presStyleCnt="3">
        <dgm:presLayoutVars>
          <dgm:bulletEnabled val="1"/>
        </dgm:presLayoutVars>
      </dgm:prSet>
      <dgm:spPr/>
    </dgm:pt>
    <dgm:pt modelId="{3D04BBB8-0391-4D6E-B54E-ACB44E1C6D83}" type="pres">
      <dgm:prSet presAssocID="{EBEF458F-EE37-4F77-B261-C5476474F2B2}" presName="ThreeConn_1-2" presStyleLbl="fgAccFollowNode1" presStyleIdx="0" presStyleCnt="2">
        <dgm:presLayoutVars>
          <dgm:bulletEnabled val="1"/>
        </dgm:presLayoutVars>
      </dgm:prSet>
      <dgm:spPr/>
    </dgm:pt>
    <dgm:pt modelId="{F2393E08-142A-471D-B08A-68E21719410F}" type="pres">
      <dgm:prSet presAssocID="{EBEF458F-EE37-4F77-B261-C5476474F2B2}" presName="ThreeConn_2-3" presStyleLbl="fgAccFollowNode1" presStyleIdx="1" presStyleCnt="2">
        <dgm:presLayoutVars>
          <dgm:bulletEnabled val="1"/>
        </dgm:presLayoutVars>
      </dgm:prSet>
      <dgm:spPr/>
    </dgm:pt>
    <dgm:pt modelId="{6A87FC21-2DDF-4E77-B660-E78176998B9A}" type="pres">
      <dgm:prSet presAssocID="{EBEF458F-EE37-4F77-B261-C5476474F2B2}" presName="ThreeNodes_1_text" presStyleLbl="node1" presStyleIdx="2" presStyleCnt="3">
        <dgm:presLayoutVars>
          <dgm:bulletEnabled val="1"/>
        </dgm:presLayoutVars>
      </dgm:prSet>
      <dgm:spPr/>
    </dgm:pt>
    <dgm:pt modelId="{E757A6DD-F702-44F3-8EF3-11189D1BBC5F}" type="pres">
      <dgm:prSet presAssocID="{EBEF458F-EE37-4F77-B261-C5476474F2B2}" presName="ThreeNodes_2_text" presStyleLbl="node1" presStyleIdx="2" presStyleCnt="3">
        <dgm:presLayoutVars>
          <dgm:bulletEnabled val="1"/>
        </dgm:presLayoutVars>
      </dgm:prSet>
      <dgm:spPr/>
    </dgm:pt>
    <dgm:pt modelId="{603071B8-5572-48BA-AED6-CD41A0D9A629}" type="pres">
      <dgm:prSet presAssocID="{EBEF458F-EE37-4F77-B261-C5476474F2B2}" presName="ThreeNodes_3_text" presStyleLbl="node1" presStyleIdx="2" presStyleCnt="3">
        <dgm:presLayoutVars>
          <dgm:bulletEnabled val="1"/>
        </dgm:presLayoutVars>
      </dgm:prSet>
      <dgm:spPr/>
    </dgm:pt>
  </dgm:ptLst>
  <dgm:cxnLst>
    <dgm:cxn modelId="{22ECDE16-B6B1-4AB5-9CCB-6F2D513A168D}" type="presOf" srcId="{6BA48B28-FD0B-4148-B29E-FEB0D54381AE}" destId="{E757A6DD-F702-44F3-8EF3-11189D1BBC5F}" srcOrd="1" destOrd="0" presId="urn:microsoft.com/office/officeart/2005/8/layout/vProcess5"/>
    <dgm:cxn modelId="{A406AB1C-8EBF-45CD-900C-819E4E86FC6C}" type="presOf" srcId="{AE74ABFD-1A18-4CA8-9CAB-A2F2F2BFF06D}" destId="{603071B8-5572-48BA-AED6-CD41A0D9A629}" srcOrd="1" destOrd="0" presId="urn:microsoft.com/office/officeart/2005/8/layout/vProcess5"/>
    <dgm:cxn modelId="{34B9D61F-7ED9-4F37-99DC-084876C53DB4}" type="presOf" srcId="{F33AF439-A595-4CEF-92B7-38BA84E1DBD0}" destId="{3D04BBB8-0391-4D6E-B54E-ACB44E1C6D83}" srcOrd="0" destOrd="0" presId="urn:microsoft.com/office/officeart/2005/8/layout/vProcess5"/>
    <dgm:cxn modelId="{11743538-739A-451B-8DB3-3BA0EF3917E8}" type="presOf" srcId="{AE74ABFD-1A18-4CA8-9CAB-A2F2F2BFF06D}" destId="{83B2FA5A-FAAA-451D-956D-08638C93ACDE}" srcOrd="0" destOrd="0" presId="urn:microsoft.com/office/officeart/2005/8/layout/vProcess5"/>
    <dgm:cxn modelId="{97A31773-D279-4B50-A19E-38DC46402A30}" srcId="{EBEF458F-EE37-4F77-B261-C5476474F2B2}" destId="{6BA48B28-FD0B-4148-B29E-FEB0D54381AE}" srcOrd="1" destOrd="0" parTransId="{16645141-0EE5-45CC-B341-07267F3DA5C7}" sibTransId="{A6D59A20-9D65-4835-9CA9-63F0BAA9A8CB}"/>
    <dgm:cxn modelId="{5620C377-8574-4E5E-A10A-AED148DCB2CB}" type="presOf" srcId="{A6D59A20-9D65-4835-9CA9-63F0BAA9A8CB}" destId="{F2393E08-142A-471D-B08A-68E21719410F}" srcOrd="0" destOrd="0" presId="urn:microsoft.com/office/officeart/2005/8/layout/vProcess5"/>
    <dgm:cxn modelId="{327FF68E-4CB3-46F0-9242-3B4DE7FA9DBB}" type="presOf" srcId="{C8BB1549-BF39-4A04-B2E2-225196EE8319}" destId="{74925D24-D910-4BB3-8C93-6E0EB0705437}" srcOrd="0" destOrd="0" presId="urn:microsoft.com/office/officeart/2005/8/layout/vProcess5"/>
    <dgm:cxn modelId="{34C304A1-7541-4C50-B244-48F25A42B022}" srcId="{EBEF458F-EE37-4F77-B261-C5476474F2B2}" destId="{C8BB1549-BF39-4A04-B2E2-225196EE8319}" srcOrd="0" destOrd="0" parTransId="{CCD1C9CB-AB7E-4FBC-9394-B0189D2FC49C}" sibTransId="{F33AF439-A595-4CEF-92B7-38BA84E1DBD0}"/>
    <dgm:cxn modelId="{FED96FA6-C8D2-4FD8-9CF3-8CEF3C556C79}" type="presOf" srcId="{C8BB1549-BF39-4A04-B2E2-225196EE8319}" destId="{6A87FC21-2DDF-4E77-B660-E78176998B9A}" srcOrd="1" destOrd="0" presId="urn:microsoft.com/office/officeart/2005/8/layout/vProcess5"/>
    <dgm:cxn modelId="{A0989CE6-79E5-4EC2-899B-84B2BFD5B101}" type="presOf" srcId="{6BA48B28-FD0B-4148-B29E-FEB0D54381AE}" destId="{B75E699D-2ACD-4CE4-99C7-AEF8E548029B}" srcOrd="0" destOrd="0" presId="urn:microsoft.com/office/officeart/2005/8/layout/vProcess5"/>
    <dgm:cxn modelId="{0CCAC6E6-C4FD-4FBF-865B-033F5EAA5A10}" srcId="{EBEF458F-EE37-4F77-B261-C5476474F2B2}" destId="{AE74ABFD-1A18-4CA8-9CAB-A2F2F2BFF06D}" srcOrd="2" destOrd="0" parTransId="{B3CD93DC-230F-473D-A9D6-07509CF36582}" sibTransId="{49106C08-C218-434A-BE55-22CED19F1DD3}"/>
    <dgm:cxn modelId="{E8CA62F4-2CE7-4DA1-BF2F-33AB38A1FE92}" type="presOf" srcId="{EBEF458F-EE37-4F77-B261-C5476474F2B2}" destId="{8BDB7F23-D1A2-455E-9196-F5A71D853CED}" srcOrd="0" destOrd="0" presId="urn:microsoft.com/office/officeart/2005/8/layout/vProcess5"/>
    <dgm:cxn modelId="{B454B911-F392-4227-AD47-A762BCA3DF17}" type="presParOf" srcId="{8BDB7F23-D1A2-455E-9196-F5A71D853CED}" destId="{29A59A62-94A8-4866-A574-F98A5F23DBCF}" srcOrd="0" destOrd="0" presId="urn:microsoft.com/office/officeart/2005/8/layout/vProcess5"/>
    <dgm:cxn modelId="{9332CB7B-8D84-43CA-9672-1821FDCE1C5F}" type="presParOf" srcId="{8BDB7F23-D1A2-455E-9196-F5A71D853CED}" destId="{74925D24-D910-4BB3-8C93-6E0EB0705437}" srcOrd="1" destOrd="0" presId="urn:microsoft.com/office/officeart/2005/8/layout/vProcess5"/>
    <dgm:cxn modelId="{9CAE6042-5BC4-401A-867D-5E618C8399F7}" type="presParOf" srcId="{8BDB7F23-D1A2-455E-9196-F5A71D853CED}" destId="{B75E699D-2ACD-4CE4-99C7-AEF8E548029B}" srcOrd="2" destOrd="0" presId="urn:microsoft.com/office/officeart/2005/8/layout/vProcess5"/>
    <dgm:cxn modelId="{846CCB33-FA44-4965-A38A-C613C3AF5BBE}" type="presParOf" srcId="{8BDB7F23-D1A2-455E-9196-F5A71D853CED}" destId="{83B2FA5A-FAAA-451D-956D-08638C93ACDE}" srcOrd="3" destOrd="0" presId="urn:microsoft.com/office/officeart/2005/8/layout/vProcess5"/>
    <dgm:cxn modelId="{9D5FA86E-299F-4BA8-B2E4-0FCD4C65BFDF}" type="presParOf" srcId="{8BDB7F23-D1A2-455E-9196-F5A71D853CED}" destId="{3D04BBB8-0391-4D6E-B54E-ACB44E1C6D83}" srcOrd="4" destOrd="0" presId="urn:microsoft.com/office/officeart/2005/8/layout/vProcess5"/>
    <dgm:cxn modelId="{97108023-90C7-452A-8D68-A47E0FEEB20C}" type="presParOf" srcId="{8BDB7F23-D1A2-455E-9196-F5A71D853CED}" destId="{F2393E08-142A-471D-B08A-68E21719410F}" srcOrd="5" destOrd="0" presId="urn:microsoft.com/office/officeart/2005/8/layout/vProcess5"/>
    <dgm:cxn modelId="{81ADD81F-A31C-4D5C-9DC4-6F38CB7638E2}" type="presParOf" srcId="{8BDB7F23-D1A2-455E-9196-F5A71D853CED}" destId="{6A87FC21-2DDF-4E77-B660-E78176998B9A}" srcOrd="6" destOrd="0" presId="urn:microsoft.com/office/officeart/2005/8/layout/vProcess5"/>
    <dgm:cxn modelId="{D6B37B24-22D8-4C2C-8426-25D816E6218A}" type="presParOf" srcId="{8BDB7F23-D1A2-455E-9196-F5A71D853CED}" destId="{E757A6DD-F702-44F3-8EF3-11189D1BBC5F}" srcOrd="7" destOrd="0" presId="urn:microsoft.com/office/officeart/2005/8/layout/vProcess5"/>
    <dgm:cxn modelId="{00B77A3A-180F-4B62-B1F2-44FDFFB7F90E}" type="presParOf" srcId="{8BDB7F23-D1A2-455E-9196-F5A71D853CED}" destId="{603071B8-5572-48BA-AED6-CD41A0D9A62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71821D-1E48-4EFE-808A-9FDC9577AA3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1C4C7437-9BE4-48FF-933C-8923425A8E9A}">
      <dgm:prSet phldrT="[Text]"/>
      <dgm:spPr/>
      <dgm:t>
        <a:bodyPr/>
        <a:lstStyle/>
        <a:p>
          <a:r>
            <a:rPr lang="en-US" dirty="0"/>
            <a:t>Income</a:t>
          </a:r>
        </a:p>
      </dgm:t>
    </dgm:pt>
    <dgm:pt modelId="{B5CFC4BF-D008-423B-A72C-C2DD704BA2F6}" type="parTrans" cxnId="{10CFDE74-D314-4599-9944-6C092F0EEE7A}">
      <dgm:prSet/>
      <dgm:spPr/>
      <dgm:t>
        <a:bodyPr/>
        <a:lstStyle/>
        <a:p>
          <a:endParaRPr lang="en-US"/>
        </a:p>
      </dgm:t>
    </dgm:pt>
    <dgm:pt modelId="{310A359F-BA61-4E3C-92E7-0DE93D19D3E4}" type="sibTrans" cxnId="{10CFDE74-D314-4599-9944-6C092F0EEE7A}">
      <dgm:prSet/>
      <dgm:spPr/>
      <dgm:t>
        <a:bodyPr/>
        <a:lstStyle/>
        <a:p>
          <a:endParaRPr lang="en-US"/>
        </a:p>
      </dgm:t>
    </dgm:pt>
    <dgm:pt modelId="{98CF8319-EF92-4A06-98DB-8762CE059C62}">
      <dgm:prSet phldrT="[Text]"/>
      <dgm:spPr/>
      <dgm:t>
        <a:bodyPr/>
        <a:lstStyle/>
        <a:p>
          <a:r>
            <a:rPr lang="en-US" dirty="0"/>
            <a:t>Criminal History</a:t>
          </a:r>
        </a:p>
      </dgm:t>
    </dgm:pt>
    <dgm:pt modelId="{33513F84-BEA6-4DA3-8BE3-44A33AA89433}" type="parTrans" cxnId="{BD15D56A-3A48-4122-9002-CDEAE9A2D208}">
      <dgm:prSet/>
      <dgm:spPr/>
      <dgm:t>
        <a:bodyPr/>
        <a:lstStyle/>
        <a:p>
          <a:endParaRPr lang="en-US"/>
        </a:p>
      </dgm:t>
    </dgm:pt>
    <dgm:pt modelId="{B375B904-0341-4EF7-943A-121B84647478}" type="sibTrans" cxnId="{BD15D56A-3A48-4122-9002-CDEAE9A2D208}">
      <dgm:prSet/>
      <dgm:spPr/>
      <dgm:t>
        <a:bodyPr/>
        <a:lstStyle/>
        <a:p>
          <a:endParaRPr lang="en-US"/>
        </a:p>
      </dgm:t>
    </dgm:pt>
    <dgm:pt modelId="{35E9980C-FBB0-4EFB-A6FC-6731AC7DE1D4}">
      <dgm:prSet phldrT="[Text]"/>
      <dgm:spPr/>
      <dgm:t>
        <a:bodyPr/>
        <a:lstStyle/>
        <a:p>
          <a:r>
            <a:rPr lang="en-US" dirty="0"/>
            <a:t>Rental History</a:t>
          </a:r>
        </a:p>
      </dgm:t>
    </dgm:pt>
    <dgm:pt modelId="{21C65049-BFB7-41A9-A220-8070657A21DE}" type="parTrans" cxnId="{B6A07019-C23D-4322-AE64-9EEA330A6D30}">
      <dgm:prSet/>
      <dgm:spPr/>
      <dgm:t>
        <a:bodyPr/>
        <a:lstStyle/>
        <a:p>
          <a:endParaRPr lang="en-US"/>
        </a:p>
      </dgm:t>
    </dgm:pt>
    <dgm:pt modelId="{9DD6017A-8545-4AFA-86A0-ECBA64C575E2}" type="sibTrans" cxnId="{B6A07019-C23D-4322-AE64-9EEA330A6D30}">
      <dgm:prSet/>
      <dgm:spPr/>
      <dgm:t>
        <a:bodyPr/>
        <a:lstStyle/>
        <a:p>
          <a:endParaRPr lang="en-US"/>
        </a:p>
      </dgm:t>
    </dgm:pt>
    <dgm:pt modelId="{D96ABF17-2F03-4CF3-9D6A-62472984B449}">
      <dgm:prSet phldrT="[Text]"/>
      <dgm:spPr/>
      <dgm:t>
        <a:bodyPr/>
        <a:lstStyle/>
        <a:p>
          <a:r>
            <a:rPr lang="en-US" dirty="0"/>
            <a:t>Credit</a:t>
          </a:r>
        </a:p>
      </dgm:t>
    </dgm:pt>
    <dgm:pt modelId="{A83B414A-2BCB-4680-BAAB-3223D040A17B}" type="parTrans" cxnId="{B460AC60-57F0-42C7-B5F6-D0D99CF2847F}">
      <dgm:prSet/>
      <dgm:spPr/>
      <dgm:t>
        <a:bodyPr/>
        <a:lstStyle/>
        <a:p>
          <a:endParaRPr lang="en-US"/>
        </a:p>
      </dgm:t>
    </dgm:pt>
    <dgm:pt modelId="{B4A0810F-13FA-44FA-8D0E-D6331D255739}" type="sibTrans" cxnId="{B460AC60-57F0-42C7-B5F6-D0D99CF2847F}">
      <dgm:prSet/>
      <dgm:spPr/>
      <dgm:t>
        <a:bodyPr/>
        <a:lstStyle/>
        <a:p>
          <a:endParaRPr lang="en-US"/>
        </a:p>
      </dgm:t>
    </dgm:pt>
    <dgm:pt modelId="{2764192D-D43C-44FD-A608-3130305376B3}" type="pres">
      <dgm:prSet presAssocID="{0871821D-1E48-4EFE-808A-9FDC9577AA3A}" presName="Name0" presStyleCnt="0">
        <dgm:presLayoutVars>
          <dgm:dir/>
          <dgm:resizeHandles val="exact"/>
        </dgm:presLayoutVars>
      </dgm:prSet>
      <dgm:spPr/>
    </dgm:pt>
    <dgm:pt modelId="{BC114AFE-DB3C-40B3-A160-3BC3D29FCFD6}" type="pres">
      <dgm:prSet presAssocID="{1C4C7437-9BE4-48FF-933C-8923425A8E9A}" presName="compNode" presStyleCnt="0"/>
      <dgm:spPr/>
    </dgm:pt>
    <dgm:pt modelId="{83EAF49F-8360-42D0-B004-26240DAEE752}" type="pres">
      <dgm:prSet presAssocID="{1C4C7437-9BE4-48FF-933C-8923425A8E9A}"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7000" b="-7000"/>
          </a:stretch>
        </a:blipFill>
        <a:effectLst>
          <a:softEdge rad="50800"/>
        </a:effectLst>
      </dgm:spPr>
    </dgm:pt>
    <dgm:pt modelId="{C40C4023-3516-4B97-9377-A8A74E4FD9E3}" type="pres">
      <dgm:prSet presAssocID="{1C4C7437-9BE4-48FF-933C-8923425A8E9A}" presName="textRect" presStyleLbl="revTx" presStyleIdx="0" presStyleCnt="4">
        <dgm:presLayoutVars>
          <dgm:bulletEnabled val="1"/>
        </dgm:presLayoutVars>
      </dgm:prSet>
      <dgm:spPr/>
    </dgm:pt>
    <dgm:pt modelId="{0DBEDF5E-6183-4F8A-9E7D-BEA4CB8B21A9}" type="pres">
      <dgm:prSet presAssocID="{310A359F-BA61-4E3C-92E7-0DE93D19D3E4}" presName="sibTrans" presStyleLbl="sibTrans2D1" presStyleIdx="0" presStyleCnt="0"/>
      <dgm:spPr/>
    </dgm:pt>
    <dgm:pt modelId="{E7A8AE6E-1C46-4E57-B8FC-EACC7EF34F4F}" type="pres">
      <dgm:prSet presAssocID="{98CF8319-EF92-4A06-98DB-8762CE059C62}" presName="compNode" presStyleCnt="0"/>
      <dgm:spPr/>
    </dgm:pt>
    <dgm:pt modelId="{F878AE6C-C092-4DCD-A189-80D80DDF1FC5}" type="pres">
      <dgm:prSet presAssocID="{98CF8319-EF92-4A06-98DB-8762CE059C62}" presName="pictRect" presStyleLbl="node1" presStyleIdx="1" presStyleCnt="4" custLinFactNeighborX="-216"/>
      <dgm:spPr>
        <a:blipFill dpi="0"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6" t="15897" r="3006" b="15897"/>
          </a:stretch>
        </a:blipFill>
        <a:effectLst>
          <a:softEdge rad="12700"/>
        </a:effectLst>
      </dgm:spPr>
    </dgm:pt>
    <dgm:pt modelId="{D8737F83-071C-407B-B908-921C3072310F}" type="pres">
      <dgm:prSet presAssocID="{98CF8319-EF92-4A06-98DB-8762CE059C62}" presName="textRect" presStyleLbl="revTx" presStyleIdx="1" presStyleCnt="4">
        <dgm:presLayoutVars>
          <dgm:bulletEnabled val="1"/>
        </dgm:presLayoutVars>
      </dgm:prSet>
      <dgm:spPr/>
    </dgm:pt>
    <dgm:pt modelId="{B71C0788-559A-496B-9C74-F4C07D4CC24A}" type="pres">
      <dgm:prSet presAssocID="{B375B904-0341-4EF7-943A-121B84647478}" presName="sibTrans" presStyleLbl="sibTrans2D1" presStyleIdx="0" presStyleCnt="0"/>
      <dgm:spPr/>
    </dgm:pt>
    <dgm:pt modelId="{BD39C65D-7A8D-4F8E-A19F-6342503D8974}" type="pres">
      <dgm:prSet presAssocID="{35E9980C-FBB0-4EFB-A6FC-6731AC7DE1D4}" presName="compNode" presStyleCnt="0"/>
      <dgm:spPr/>
    </dgm:pt>
    <dgm:pt modelId="{5B93FA9B-FFDC-4D8E-BEFA-057BBD6FAACC}" type="pres">
      <dgm:prSet presAssocID="{35E9980C-FBB0-4EFB-A6FC-6731AC7DE1D4}" presName="pict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000" r="-2000"/>
          </a:stretch>
        </a:blipFill>
        <a:effectLst>
          <a:softEdge rad="38100"/>
        </a:effectLst>
      </dgm:spPr>
    </dgm:pt>
    <dgm:pt modelId="{6A978408-C672-4266-A480-3B49E1DE2E6D}" type="pres">
      <dgm:prSet presAssocID="{35E9980C-FBB0-4EFB-A6FC-6731AC7DE1D4}" presName="textRect" presStyleLbl="revTx" presStyleIdx="2" presStyleCnt="4">
        <dgm:presLayoutVars>
          <dgm:bulletEnabled val="1"/>
        </dgm:presLayoutVars>
      </dgm:prSet>
      <dgm:spPr/>
    </dgm:pt>
    <dgm:pt modelId="{05A3C568-6A49-49DC-8E4B-DFD34C75E2CF}" type="pres">
      <dgm:prSet presAssocID="{9DD6017A-8545-4AFA-86A0-ECBA64C575E2}" presName="sibTrans" presStyleLbl="sibTrans2D1" presStyleIdx="0" presStyleCnt="0"/>
      <dgm:spPr/>
    </dgm:pt>
    <dgm:pt modelId="{CE56616D-C68C-4A48-95CA-E2AD86254F53}" type="pres">
      <dgm:prSet presAssocID="{D96ABF17-2F03-4CF3-9D6A-62472984B449}" presName="compNode" presStyleCnt="0"/>
      <dgm:spPr/>
    </dgm:pt>
    <dgm:pt modelId="{C19F414B-5DE6-4FBA-985F-7698886235E1}" type="pres">
      <dgm:prSet presAssocID="{D96ABF17-2F03-4CF3-9D6A-62472984B449}" presName="pict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23000" b="-23000"/>
          </a:stretch>
        </a:blipFill>
        <a:effectLst>
          <a:softEdge rad="38100"/>
        </a:effectLst>
      </dgm:spPr>
    </dgm:pt>
    <dgm:pt modelId="{7AEA7F7F-7AB8-4908-A405-0342731CF070}" type="pres">
      <dgm:prSet presAssocID="{D96ABF17-2F03-4CF3-9D6A-62472984B449}" presName="textRect" presStyleLbl="revTx" presStyleIdx="3" presStyleCnt="4">
        <dgm:presLayoutVars>
          <dgm:bulletEnabled val="1"/>
        </dgm:presLayoutVars>
      </dgm:prSet>
      <dgm:spPr/>
    </dgm:pt>
  </dgm:ptLst>
  <dgm:cxnLst>
    <dgm:cxn modelId="{CC909109-5DE0-43F2-AF85-482E38A7BD57}" type="presOf" srcId="{9DD6017A-8545-4AFA-86A0-ECBA64C575E2}" destId="{05A3C568-6A49-49DC-8E4B-DFD34C75E2CF}" srcOrd="0" destOrd="0" presId="urn:microsoft.com/office/officeart/2005/8/layout/pList1"/>
    <dgm:cxn modelId="{B6A07019-C23D-4322-AE64-9EEA330A6D30}" srcId="{0871821D-1E48-4EFE-808A-9FDC9577AA3A}" destId="{35E9980C-FBB0-4EFB-A6FC-6731AC7DE1D4}" srcOrd="2" destOrd="0" parTransId="{21C65049-BFB7-41A9-A220-8070657A21DE}" sibTransId="{9DD6017A-8545-4AFA-86A0-ECBA64C575E2}"/>
    <dgm:cxn modelId="{33A22F22-D007-4538-98A8-DDBB52A88850}" type="presOf" srcId="{1C4C7437-9BE4-48FF-933C-8923425A8E9A}" destId="{C40C4023-3516-4B97-9377-A8A74E4FD9E3}" srcOrd="0" destOrd="0" presId="urn:microsoft.com/office/officeart/2005/8/layout/pList1"/>
    <dgm:cxn modelId="{8B3AF63C-4A45-4D85-8D0E-8DE75740FA11}" type="presOf" srcId="{0871821D-1E48-4EFE-808A-9FDC9577AA3A}" destId="{2764192D-D43C-44FD-A608-3130305376B3}" srcOrd="0" destOrd="0" presId="urn:microsoft.com/office/officeart/2005/8/layout/pList1"/>
    <dgm:cxn modelId="{B460AC60-57F0-42C7-B5F6-D0D99CF2847F}" srcId="{0871821D-1E48-4EFE-808A-9FDC9577AA3A}" destId="{D96ABF17-2F03-4CF3-9D6A-62472984B449}" srcOrd="3" destOrd="0" parTransId="{A83B414A-2BCB-4680-BAAB-3223D040A17B}" sibTransId="{B4A0810F-13FA-44FA-8D0E-D6331D255739}"/>
    <dgm:cxn modelId="{E5D70A61-4767-42A8-AFA6-077EF0CCE6C4}" type="presOf" srcId="{35E9980C-FBB0-4EFB-A6FC-6731AC7DE1D4}" destId="{6A978408-C672-4266-A480-3B49E1DE2E6D}" srcOrd="0" destOrd="0" presId="urn:microsoft.com/office/officeart/2005/8/layout/pList1"/>
    <dgm:cxn modelId="{BD15D56A-3A48-4122-9002-CDEAE9A2D208}" srcId="{0871821D-1E48-4EFE-808A-9FDC9577AA3A}" destId="{98CF8319-EF92-4A06-98DB-8762CE059C62}" srcOrd="1" destOrd="0" parTransId="{33513F84-BEA6-4DA3-8BE3-44A33AA89433}" sibTransId="{B375B904-0341-4EF7-943A-121B84647478}"/>
    <dgm:cxn modelId="{10CFDE74-D314-4599-9944-6C092F0EEE7A}" srcId="{0871821D-1E48-4EFE-808A-9FDC9577AA3A}" destId="{1C4C7437-9BE4-48FF-933C-8923425A8E9A}" srcOrd="0" destOrd="0" parTransId="{B5CFC4BF-D008-423B-A72C-C2DD704BA2F6}" sibTransId="{310A359F-BA61-4E3C-92E7-0DE93D19D3E4}"/>
    <dgm:cxn modelId="{1ACDDC87-E2AA-4F17-B65B-1D79162A01DC}" type="presOf" srcId="{98CF8319-EF92-4A06-98DB-8762CE059C62}" destId="{D8737F83-071C-407B-B908-921C3072310F}" srcOrd="0" destOrd="0" presId="urn:microsoft.com/office/officeart/2005/8/layout/pList1"/>
    <dgm:cxn modelId="{AEC6CFA6-B50A-4582-91C0-D75EBFD78E57}" type="presOf" srcId="{D96ABF17-2F03-4CF3-9D6A-62472984B449}" destId="{7AEA7F7F-7AB8-4908-A405-0342731CF070}" srcOrd="0" destOrd="0" presId="urn:microsoft.com/office/officeart/2005/8/layout/pList1"/>
    <dgm:cxn modelId="{9313ADAC-D55D-47C8-859D-06F8191E3D6B}" type="presOf" srcId="{310A359F-BA61-4E3C-92E7-0DE93D19D3E4}" destId="{0DBEDF5E-6183-4F8A-9E7D-BEA4CB8B21A9}" srcOrd="0" destOrd="0" presId="urn:microsoft.com/office/officeart/2005/8/layout/pList1"/>
    <dgm:cxn modelId="{202F55D7-9D76-4A87-819A-00A9643713B3}" type="presOf" srcId="{B375B904-0341-4EF7-943A-121B84647478}" destId="{B71C0788-559A-496B-9C74-F4C07D4CC24A}" srcOrd="0" destOrd="0" presId="urn:microsoft.com/office/officeart/2005/8/layout/pList1"/>
    <dgm:cxn modelId="{DF55DBBA-A77D-4700-9FB7-D782C628EBD4}" type="presParOf" srcId="{2764192D-D43C-44FD-A608-3130305376B3}" destId="{BC114AFE-DB3C-40B3-A160-3BC3D29FCFD6}" srcOrd="0" destOrd="0" presId="urn:microsoft.com/office/officeart/2005/8/layout/pList1"/>
    <dgm:cxn modelId="{D065A798-50CE-4FCD-A39F-8817E4EE3A25}" type="presParOf" srcId="{BC114AFE-DB3C-40B3-A160-3BC3D29FCFD6}" destId="{83EAF49F-8360-42D0-B004-26240DAEE752}" srcOrd="0" destOrd="0" presId="urn:microsoft.com/office/officeart/2005/8/layout/pList1"/>
    <dgm:cxn modelId="{593659D8-2297-435D-8453-8DE92BE26A8B}" type="presParOf" srcId="{BC114AFE-DB3C-40B3-A160-3BC3D29FCFD6}" destId="{C40C4023-3516-4B97-9377-A8A74E4FD9E3}" srcOrd="1" destOrd="0" presId="urn:microsoft.com/office/officeart/2005/8/layout/pList1"/>
    <dgm:cxn modelId="{5960D21D-8123-49B4-92E4-A15B83E2DD96}" type="presParOf" srcId="{2764192D-D43C-44FD-A608-3130305376B3}" destId="{0DBEDF5E-6183-4F8A-9E7D-BEA4CB8B21A9}" srcOrd="1" destOrd="0" presId="urn:microsoft.com/office/officeart/2005/8/layout/pList1"/>
    <dgm:cxn modelId="{2B145B23-CA2B-4C0F-BFFC-7165D7B1E0D6}" type="presParOf" srcId="{2764192D-D43C-44FD-A608-3130305376B3}" destId="{E7A8AE6E-1C46-4E57-B8FC-EACC7EF34F4F}" srcOrd="2" destOrd="0" presId="urn:microsoft.com/office/officeart/2005/8/layout/pList1"/>
    <dgm:cxn modelId="{F2D53959-0B55-404D-B3BA-CE855694B8A8}" type="presParOf" srcId="{E7A8AE6E-1C46-4E57-B8FC-EACC7EF34F4F}" destId="{F878AE6C-C092-4DCD-A189-80D80DDF1FC5}" srcOrd="0" destOrd="0" presId="urn:microsoft.com/office/officeart/2005/8/layout/pList1"/>
    <dgm:cxn modelId="{2D46DDBB-3BDD-4268-8331-AF9DB188800E}" type="presParOf" srcId="{E7A8AE6E-1C46-4E57-B8FC-EACC7EF34F4F}" destId="{D8737F83-071C-407B-B908-921C3072310F}" srcOrd="1" destOrd="0" presId="urn:microsoft.com/office/officeart/2005/8/layout/pList1"/>
    <dgm:cxn modelId="{0CEE89A8-D79A-4A48-AC53-9B69AF2F6648}" type="presParOf" srcId="{2764192D-D43C-44FD-A608-3130305376B3}" destId="{B71C0788-559A-496B-9C74-F4C07D4CC24A}" srcOrd="3" destOrd="0" presId="urn:microsoft.com/office/officeart/2005/8/layout/pList1"/>
    <dgm:cxn modelId="{9725E784-41E0-4486-805F-C5BA5BD3518F}" type="presParOf" srcId="{2764192D-D43C-44FD-A608-3130305376B3}" destId="{BD39C65D-7A8D-4F8E-A19F-6342503D8974}" srcOrd="4" destOrd="0" presId="urn:microsoft.com/office/officeart/2005/8/layout/pList1"/>
    <dgm:cxn modelId="{7E3A5E93-920D-4363-AE52-E60BA34D464D}" type="presParOf" srcId="{BD39C65D-7A8D-4F8E-A19F-6342503D8974}" destId="{5B93FA9B-FFDC-4D8E-BEFA-057BBD6FAACC}" srcOrd="0" destOrd="0" presId="urn:microsoft.com/office/officeart/2005/8/layout/pList1"/>
    <dgm:cxn modelId="{947E0D59-1676-45DB-8F77-4DF589E138C2}" type="presParOf" srcId="{BD39C65D-7A8D-4F8E-A19F-6342503D8974}" destId="{6A978408-C672-4266-A480-3B49E1DE2E6D}" srcOrd="1" destOrd="0" presId="urn:microsoft.com/office/officeart/2005/8/layout/pList1"/>
    <dgm:cxn modelId="{68D1C79A-17AC-4064-B173-ECDA53ECE3DF}" type="presParOf" srcId="{2764192D-D43C-44FD-A608-3130305376B3}" destId="{05A3C568-6A49-49DC-8E4B-DFD34C75E2CF}" srcOrd="5" destOrd="0" presId="urn:microsoft.com/office/officeart/2005/8/layout/pList1"/>
    <dgm:cxn modelId="{F7826C86-4D24-4D9F-8852-2BD64579C4F8}" type="presParOf" srcId="{2764192D-D43C-44FD-A608-3130305376B3}" destId="{CE56616D-C68C-4A48-95CA-E2AD86254F53}" srcOrd="6" destOrd="0" presId="urn:microsoft.com/office/officeart/2005/8/layout/pList1"/>
    <dgm:cxn modelId="{24F805DF-3BBD-426A-B4BD-AA7D9E2F7FAD}" type="presParOf" srcId="{CE56616D-C68C-4A48-95CA-E2AD86254F53}" destId="{C19F414B-5DE6-4FBA-985F-7698886235E1}" srcOrd="0" destOrd="0" presId="urn:microsoft.com/office/officeart/2005/8/layout/pList1"/>
    <dgm:cxn modelId="{715D6CD8-DA5A-470C-B0D4-CB402A220F90}" type="presParOf" srcId="{CE56616D-C68C-4A48-95CA-E2AD86254F53}" destId="{7AEA7F7F-7AB8-4908-A405-0342731CF07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32483-C301-456C-B08A-7366C2E0773A}">
      <dsp:nvSpPr>
        <dsp:cNvPr id="0" name=""/>
        <dsp:cNvSpPr/>
      </dsp:nvSpPr>
      <dsp:spPr>
        <a:xfrm>
          <a:off x="123" y="0"/>
          <a:ext cx="1647345" cy="269298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Community Housing Program Manager at the Ending Community Homelessness Coalition</a:t>
          </a:r>
        </a:p>
      </dsp:txBody>
      <dsp:txXfrm>
        <a:off x="123" y="1077192"/>
        <a:ext cx="1647345" cy="1077192"/>
      </dsp:txXfrm>
    </dsp:sp>
    <dsp:sp modelId="{7AA9B514-7E18-435C-9C3F-AB65FE268108}">
      <dsp:nvSpPr>
        <dsp:cNvPr id="0" name=""/>
        <dsp:cNvSpPr/>
      </dsp:nvSpPr>
      <dsp:spPr>
        <a:xfrm>
          <a:off x="375415" y="161578"/>
          <a:ext cx="896762" cy="89676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155367-8CF6-42A7-BA0C-0712A4EA0C0D}">
      <dsp:nvSpPr>
        <dsp:cNvPr id="0" name=""/>
        <dsp:cNvSpPr/>
      </dsp:nvSpPr>
      <dsp:spPr>
        <a:xfrm>
          <a:off x="1696890" y="0"/>
          <a:ext cx="1647345" cy="269298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Formerly Landlord Outreach Specialist at Caritas of Austin, Supportive Services for Veteran Families</a:t>
          </a:r>
        </a:p>
      </dsp:txBody>
      <dsp:txXfrm>
        <a:off x="1696890" y="1077192"/>
        <a:ext cx="1647345" cy="1077192"/>
      </dsp:txXfrm>
    </dsp:sp>
    <dsp:sp modelId="{BE082C11-D667-4C12-8BBF-8058FE24C39E}">
      <dsp:nvSpPr>
        <dsp:cNvPr id="0" name=""/>
        <dsp:cNvSpPr/>
      </dsp:nvSpPr>
      <dsp:spPr>
        <a:xfrm>
          <a:off x="2072181" y="161578"/>
          <a:ext cx="896762" cy="89676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83F98E-A961-4AB5-AE55-BB1BF6FDBB47}">
      <dsp:nvSpPr>
        <dsp:cNvPr id="0" name=""/>
        <dsp:cNvSpPr/>
      </dsp:nvSpPr>
      <dsp:spPr>
        <a:xfrm>
          <a:off x="3393656" y="0"/>
          <a:ext cx="1647345" cy="269298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Realtor</a:t>
          </a:r>
        </a:p>
      </dsp:txBody>
      <dsp:txXfrm>
        <a:off x="3393656" y="1077192"/>
        <a:ext cx="1647345" cy="1077192"/>
      </dsp:txXfrm>
    </dsp:sp>
    <dsp:sp modelId="{7A40F145-55D2-46D9-B658-7902F1322066}">
      <dsp:nvSpPr>
        <dsp:cNvPr id="0" name=""/>
        <dsp:cNvSpPr/>
      </dsp:nvSpPr>
      <dsp:spPr>
        <a:xfrm>
          <a:off x="3768948" y="161578"/>
          <a:ext cx="896762" cy="89676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1E32F0-9A28-4901-B9A6-819461403CF4}">
      <dsp:nvSpPr>
        <dsp:cNvPr id="0" name=""/>
        <dsp:cNvSpPr/>
      </dsp:nvSpPr>
      <dsp:spPr>
        <a:xfrm>
          <a:off x="5090422" y="0"/>
          <a:ext cx="1647345" cy="269298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Affordable housing enthusiast</a:t>
          </a:r>
        </a:p>
      </dsp:txBody>
      <dsp:txXfrm>
        <a:off x="5090422" y="1077192"/>
        <a:ext cx="1647345" cy="1077192"/>
      </dsp:txXfrm>
    </dsp:sp>
    <dsp:sp modelId="{37C95CB2-7B7B-4D8B-9902-4211CCDD2C9F}">
      <dsp:nvSpPr>
        <dsp:cNvPr id="0" name=""/>
        <dsp:cNvSpPr/>
      </dsp:nvSpPr>
      <dsp:spPr>
        <a:xfrm>
          <a:off x="5465714" y="161578"/>
          <a:ext cx="896762" cy="89676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C3AA90-6D75-42F8-B015-614262CC670B}">
      <dsp:nvSpPr>
        <dsp:cNvPr id="0" name=""/>
        <dsp:cNvSpPr/>
      </dsp:nvSpPr>
      <dsp:spPr>
        <a:xfrm>
          <a:off x="6787189" y="0"/>
          <a:ext cx="1647345" cy="269298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Problem solver!</a:t>
          </a:r>
        </a:p>
      </dsp:txBody>
      <dsp:txXfrm>
        <a:off x="6787189" y="1077192"/>
        <a:ext cx="1647345" cy="1077192"/>
      </dsp:txXfrm>
    </dsp:sp>
    <dsp:sp modelId="{C495628B-3539-4245-A533-A4F1479AD449}">
      <dsp:nvSpPr>
        <dsp:cNvPr id="0" name=""/>
        <dsp:cNvSpPr/>
      </dsp:nvSpPr>
      <dsp:spPr>
        <a:xfrm>
          <a:off x="7162480" y="161578"/>
          <a:ext cx="896762" cy="896762"/>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E6FA0E-A059-4340-A920-2827B578ACC1}">
      <dsp:nvSpPr>
        <dsp:cNvPr id="0" name=""/>
        <dsp:cNvSpPr/>
      </dsp:nvSpPr>
      <dsp:spPr>
        <a:xfrm>
          <a:off x="8483955" y="0"/>
          <a:ext cx="1647345" cy="269298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Zoning and Platting Commissioner</a:t>
          </a:r>
        </a:p>
      </dsp:txBody>
      <dsp:txXfrm>
        <a:off x="8483955" y="1077192"/>
        <a:ext cx="1647345" cy="1077192"/>
      </dsp:txXfrm>
    </dsp:sp>
    <dsp:sp modelId="{18418DB7-F471-4E54-9A54-1877935D717C}">
      <dsp:nvSpPr>
        <dsp:cNvPr id="0" name=""/>
        <dsp:cNvSpPr/>
      </dsp:nvSpPr>
      <dsp:spPr>
        <a:xfrm>
          <a:off x="8859247" y="161578"/>
          <a:ext cx="896762" cy="896762"/>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A2E9DE-2856-4C51-BBFD-E3EAD5300A5E}">
      <dsp:nvSpPr>
        <dsp:cNvPr id="0" name=""/>
        <dsp:cNvSpPr/>
      </dsp:nvSpPr>
      <dsp:spPr>
        <a:xfrm>
          <a:off x="405256" y="2154384"/>
          <a:ext cx="9320911" cy="403947"/>
        </a:xfrm>
        <a:prstGeom prst="leftRightArrow">
          <a:avLst/>
        </a:prstGeom>
        <a:solidFill>
          <a:schemeClr val="accent2">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36C26-A95A-4A35-8667-E03E550EFC13}">
      <dsp:nvSpPr>
        <dsp:cNvPr id="0" name=""/>
        <dsp:cNvSpPr/>
      </dsp:nvSpPr>
      <dsp:spPr>
        <a:xfrm rot="5400000">
          <a:off x="6176601" y="-1959016"/>
          <a:ext cx="2431627" cy="6957566"/>
        </a:xfrm>
        <a:prstGeom prst="round2Same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Allows access to more diverse and expensive rental areas</a:t>
          </a:r>
        </a:p>
        <a:p>
          <a:pPr marL="228600" lvl="1" indent="-228600" algn="l" defTabSz="1022350">
            <a:lnSpc>
              <a:spcPct val="90000"/>
            </a:lnSpc>
            <a:spcBef>
              <a:spcPct val="0"/>
            </a:spcBef>
            <a:spcAft>
              <a:spcPct val="15000"/>
            </a:spcAft>
            <a:buChar char="•"/>
          </a:pPr>
          <a:r>
            <a:rPr lang="en-US" sz="2300" kern="1200"/>
            <a:t>Lowers contract rate up to $250 dollars per month</a:t>
          </a:r>
        </a:p>
        <a:p>
          <a:pPr marL="228600" lvl="1" indent="-228600" algn="l" defTabSz="1022350">
            <a:lnSpc>
              <a:spcPct val="90000"/>
            </a:lnSpc>
            <a:spcBef>
              <a:spcPct val="0"/>
            </a:spcBef>
            <a:spcAft>
              <a:spcPct val="15000"/>
            </a:spcAft>
            <a:buChar char="•"/>
          </a:pPr>
          <a:r>
            <a:rPr lang="en-US" sz="2300" kern="1200"/>
            <a:t>Can be used to convince landlords to accept vouchers</a:t>
          </a:r>
        </a:p>
        <a:p>
          <a:pPr marL="228600" lvl="1" indent="-228600" algn="l" defTabSz="1022350">
            <a:lnSpc>
              <a:spcPct val="90000"/>
            </a:lnSpc>
            <a:spcBef>
              <a:spcPct val="0"/>
            </a:spcBef>
            <a:spcAft>
              <a:spcPct val="15000"/>
            </a:spcAft>
            <a:buChar char="•"/>
          </a:pPr>
          <a:r>
            <a:rPr lang="en-US" sz="2300" kern="1200"/>
            <a:t>Not used to keep households under the cost burdened threshold of 30% of their income </a:t>
          </a:r>
        </a:p>
      </dsp:txBody>
      <dsp:txXfrm rot="-5400000">
        <a:off x="3913632" y="422655"/>
        <a:ext cx="6838864" cy="2194223"/>
      </dsp:txXfrm>
    </dsp:sp>
    <dsp:sp modelId="{959748AC-10EA-4286-950E-0C6C49AFDA66}">
      <dsp:nvSpPr>
        <dsp:cNvPr id="0" name=""/>
        <dsp:cNvSpPr/>
      </dsp:nvSpPr>
      <dsp:spPr>
        <a:xfrm>
          <a:off x="0" y="0"/>
          <a:ext cx="3913631" cy="303953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A one time payment submitted to property management to lower the rental contract rate offered to a household </a:t>
          </a:r>
        </a:p>
      </dsp:txBody>
      <dsp:txXfrm>
        <a:off x="148378" y="148378"/>
        <a:ext cx="3616875" cy="27427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E3F00-A47B-4088-83EF-1ABB91305EDA}">
      <dsp:nvSpPr>
        <dsp:cNvPr id="0" name=""/>
        <dsp:cNvSpPr/>
      </dsp:nvSpPr>
      <dsp:spPr>
        <a:xfrm rot="5400000">
          <a:off x="-269862" y="269964"/>
          <a:ext cx="1799085" cy="1259360"/>
        </a:xfrm>
        <a:prstGeom prst="chevron">
          <a:avLst/>
        </a:prstGeom>
        <a:solidFill>
          <a:schemeClr val="bg2">
            <a:lumMod val="60000"/>
            <a:lumOff val="4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Housing Stability</a:t>
          </a:r>
        </a:p>
      </dsp:txBody>
      <dsp:txXfrm rot="-5400000">
        <a:off x="1" y="629781"/>
        <a:ext cx="1259360" cy="539725"/>
      </dsp:txXfrm>
    </dsp:sp>
    <dsp:sp modelId="{9FA60043-61E3-413A-9439-9D61937EBAA5}">
      <dsp:nvSpPr>
        <dsp:cNvPr id="0" name=""/>
        <dsp:cNvSpPr/>
      </dsp:nvSpPr>
      <dsp:spPr>
        <a:xfrm rot="5400000">
          <a:off x="5501627" y="-4242165"/>
          <a:ext cx="1169405" cy="965393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Provides consequences without immediate return to homelessness</a:t>
          </a:r>
        </a:p>
        <a:p>
          <a:pPr marL="228600" lvl="1" indent="-228600" algn="l" defTabSz="1022350">
            <a:lnSpc>
              <a:spcPct val="90000"/>
            </a:lnSpc>
            <a:spcBef>
              <a:spcPct val="0"/>
            </a:spcBef>
            <a:spcAft>
              <a:spcPct val="15000"/>
            </a:spcAft>
            <a:buChar char="•"/>
          </a:pPr>
          <a:r>
            <a:rPr lang="en-US" sz="2300" kern="1200" dirty="0"/>
            <a:t>Oftentimes increased access to resources</a:t>
          </a:r>
        </a:p>
      </dsp:txBody>
      <dsp:txXfrm rot="-5400000">
        <a:off x="1259360" y="57188"/>
        <a:ext cx="9596853" cy="1055233"/>
      </dsp:txXfrm>
    </dsp:sp>
    <dsp:sp modelId="{5A4D8837-AE5D-49DF-8964-9249D86D1E08}">
      <dsp:nvSpPr>
        <dsp:cNvPr id="0" name=""/>
        <dsp:cNvSpPr/>
      </dsp:nvSpPr>
      <dsp:spPr>
        <a:xfrm rot="5400000">
          <a:off x="-269862" y="1876801"/>
          <a:ext cx="1799085" cy="1259360"/>
        </a:xfrm>
        <a:prstGeom prst="chevron">
          <a:avLst/>
        </a:prstGeom>
        <a:solidFill>
          <a:schemeClr val="bg2">
            <a:lumMod val="60000"/>
            <a:lumOff val="4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Avoid Evictions</a:t>
          </a:r>
        </a:p>
      </dsp:txBody>
      <dsp:txXfrm rot="-5400000">
        <a:off x="1" y="2236618"/>
        <a:ext cx="1259360" cy="539725"/>
      </dsp:txXfrm>
    </dsp:sp>
    <dsp:sp modelId="{25725567-F44F-488C-9D31-AD5490F3FDAE}">
      <dsp:nvSpPr>
        <dsp:cNvPr id="0" name=""/>
        <dsp:cNvSpPr/>
      </dsp:nvSpPr>
      <dsp:spPr>
        <a:xfrm rot="5400000">
          <a:off x="5501627" y="-2635328"/>
          <a:ext cx="1169405" cy="965393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Allows flexibility with programs to re-house someone who has outstayed their welcome</a:t>
          </a:r>
        </a:p>
        <a:p>
          <a:pPr marL="228600" lvl="1" indent="-228600" algn="l" defTabSz="1022350">
            <a:lnSpc>
              <a:spcPct val="90000"/>
            </a:lnSpc>
            <a:spcBef>
              <a:spcPct val="0"/>
            </a:spcBef>
            <a:spcAft>
              <a:spcPct val="15000"/>
            </a:spcAft>
            <a:buChar char="•"/>
          </a:pPr>
          <a:r>
            <a:rPr lang="en-US" sz="2300" kern="1200" dirty="0"/>
            <a:t>Risk mitigation allows someone to avoid incurring debt </a:t>
          </a:r>
        </a:p>
      </dsp:txBody>
      <dsp:txXfrm rot="-5400000">
        <a:off x="1259360" y="1664025"/>
        <a:ext cx="9596853" cy="1055233"/>
      </dsp:txXfrm>
    </dsp:sp>
    <dsp:sp modelId="{A59B0194-BB44-4788-84C2-FA62F1C9FFC6}">
      <dsp:nvSpPr>
        <dsp:cNvPr id="0" name=""/>
        <dsp:cNvSpPr/>
      </dsp:nvSpPr>
      <dsp:spPr>
        <a:xfrm rot="5400000">
          <a:off x="-269862" y="3483638"/>
          <a:ext cx="1799085" cy="1259360"/>
        </a:xfrm>
        <a:prstGeom prst="chevron">
          <a:avLst/>
        </a:prstGeom>
        <a:solidFill>
          <a:schemeClr val="bg2">
            <a:lumMod val="60000"/>
            <a:lumOff val="4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Helps with Engagement</a:t>
          </a:r>
        </a:p>
      </dsp:txBody>
      <dsp:txXfrm rot="-5400000">
        <a:off x="1" y="3843455"/>
        <a:ext cx="1259360" cy="539725"/>
      </dsp:txXfrm>
    </dsp:sp>
    <dsp:sp modelId="{B7EF2F21-940E-4374-92C1-C44DAD4AFF01}">
      <dsp:nvSpPr>
        <dsp:cNvPr id="0" name=""/>
        <dsp:cNvSpPr/>
      </dsp:nvSpPr>
      <dsp:spPr>
        <a:xfrm rot="5400000">
          <a:off x="5501627" y="-1028491"/>
          <a:ext cx="1169405" cy="965393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Sometimes able to utilize landlord notices/maintenance to re-engage a client</a:t>
          </a:r>
        </a:p>
        <a:p>
          <a:pPr marL="228600" lvl="1" indent="-228600" algn="l" defTabSz="1022350">
            <a:lnSpc>
              <a:spcPct val="90000"/>
            </a:lnSpc>
            <a:spcBef>
              <a:spcPct val="0"/>
            </a:spcBef>
            <a:spcAft>
              <a:spcPct val="15000"/>
            </a:spcAft>
            <a:buChar char="•"/>
          </a:pPr>
          <a:r>
            <a:rPr lang="en-US" sz="2300" kern="1200" dirty="0"/>
            <a:t>Landlords want to see our clients succeed</a:t>
          </a:r>
        </a:p>
      </dsp:txBody>
      <dsp:txXfrm rot="-5400000">
        <a:off x="1259360" y="3270862"/>
        <a:ext cx="9596853" cy="10552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FE04A-465E-40C6-BC63-0990955ADDCD}">
      <dsp:nvSpPr>
        <dsp:cNvPr id="0" name=""/>
        <dsp:cNvSpPr/>
      </dsp:nvSpPr>
      <dsp:spPr>
        <a:xfrm>
          <a:off x="1631079" y="0"/>
          <a:ext cx="1817484" cy="1009713"/>
        </a:xfrm>
        <a:prstGeom prst="roundRect">
          <a:avLst>
            <a:gd name="adj" fmla="val 10000"/>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Case Managers</a:t>
          </a:r>
        </a:p>
      </dsp:txBody>
      <dsp:txXfrm>
        <a:off x="1660652" y="29573"/>
        <a:ext cx="1758338" cy="950567"/>
      </dsp:txXfrm>
    </dsp:sp>
    <dsp:sp modelId="{418B6603-D84F-4F7F-95B7-C4F45B796704}">
      <dsp:nvSpPr>
        <dsp:cNvPr id="0" name=""/>
        <dsp:cNvSpPr/>
      </dsp:nvSpPr>
      <dsp:spPr>
        <a:xfrm>
          <a:off x="4256335" y="0"/>
          <a:ext cx="1817484" cy="1009713"/>
        </a:xfrm>
        <a:prstGeom prst="roundRect">
          <a:avLst>
            <a:gd name="adj" fmla="val 10000"/>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Realtors</a:t>
          </a:r>
        </a:p>
      </dsp:txBody>
      <dsp:txXfrm>
        <a:off x="4285908" y="29573"/>
        <a:ext cx="1758338" cy="950567"/>
      </dsp:txXfrm>
    </dsp:sp>
    <dsp:sp modelId="{6A7E8C34-1802-4DD2-BE99-FFAE4D49232F}">
      <dsp:nvSpPr>
        <dsp:cNvPr id="0" name=""/>
        <dsp:cNvSpPr/>
      </dsp:nvSpPr>
      <dsp:spPr>
        <a:xfrm>
          <a:off x="3473806" y="4291283"/>
          <a:ext cx="757285" cy="757285"/>
        </a:xfrm>
        <a:prstGeom prst="triangle">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7B214-6EE3-4DBC-9CEA-D4F14378A795}">
      <dsp:nvSpPr>
        <dsp:cNvPr id="0" name=""/>
        <dsp:cNvSpPr/>
      </dsp:nvSpPr>
      <dsp:spPr>
        <a:xfrm>
          <a:off x="1580593" y="3974233"/>
          <a:ext cx="4543712" cy="30695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DF021-FA4F-4346-8307-61EBC612196B}">
      <dsp:nvSpPr>
        <dsp:cNvPr id="0" name=""/>
        <dsp:cNvSpPr/>
      </dsp:nvSpPr>
      <dsp:spPr>
        <a:xfrm>
          <a:off x="4256335" y="2645450"/>
          <a:ext cx="1817484" cy="1292433"/>
        </a:xfrm>
        <a:prstGeom prst="roundRect">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Have access to most local housing units</a:t>
          </a:r>
        </a:p>
      </dsp:txBody>
      <dsp:txXfrm>
        <a:off x="4319426" y="2708541"/>
        <a:ext cx="1691302" cy="1166251"/>
      </dsp:txXfrm>
    </dsp:sp>
    <dsp:sp modelId="{63EF7C5E-A56A-4946-A4C4-A9E140032EA5}">
      <dsp:nvSpPr>
        <dsp:cNvPr id="0" name=""/>
        <dsp:cNvSpPr/>
      </dsp:nvSpPr>
      <dsp:spPr>
        <a:xfrm>
          <a:off x="4256335" y="1292433"/>
          <a:ext cx="1817484" cy="1292433"/>
        </a:xfrm>
        <a:prstGeom prst="roundRect">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Know  what landlords are looking for in a tenant, and can help present the information</a:t>
          </a:r>
        </a:p>
      </dsp:txBody>
      <dsp:txXfrm>
        <a:off x="4319426" y="1355524"/>
        <a:ext cx="1691302" cy="1166251"/>
      </dsp:txXfrm>
    </dsp:sp>
    <dsp:sp modelId="{EEA423C2-67C7-4E58-A554-BB9FD8246E22}">
      <dsp:nvSpPr>
        <dsp:cNvPr id="0" name=""/>
        <dsp:cNvSpPr/>
      </dsp:nvSpPr>
      <dsp:spPr>
        <a:xfrm>
          <a:off x="1631079" y="2645450"/>
          <a:ext cx="1817484" cy="1292433"/>
        </a:xfrm>
        <a:prstGeom prst="roundRect">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Assist in identifying housing units</a:t>
          </a:r>
        </a:p>
      </dsp:txBody>
      <dsp:txXfrm>
        <a:off x="1694170" y="2708541"/>
        <a:ext cx="1691302" cy="1166251"/>
      </dsp:txXfrm>
    </dsp:sp>
    <dsp:sp modelId="{B0CB7414-75BD-4B75-949E-7B1628C198B1}">
      <dsp:nvSpPr>
        <dsp:cNvPr id="0" name=""/>
        <dsp:cNvSpPr/>
      </dsp:nvSpPr>
      <dsp:spPr>
        <a:xfrm>
          <a:off x="1631079" y="1292433"/>
          <a:ext cx="1817484" cy="1292433"/>
        </a:xfrm>
        <a:prstGeom prst="roundRect">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Advocate with and on behalf of clients</a:t>
          </a:r>
        </a:p>
      </dsp:txBody>
      <dsp:txXfrm>
        <a:off x="1694170" y="1355524"/>
        <a:ext cx="1691302" cy="11662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93797-57A6-4E27-AB46-7B66B889D70C}">
      <dsp:nvSpPr>
        <dsp:cNvPr id="0" name=""/>
        <dsp:cNvSpPr/>
      </dsp:nvSpPr>
      <dsp:spPr>
        <a:xfrm rot="5400000">
          <a:off x="4687750" y="-1837586"/>
          <a:ext cx="940792" cy="4854726"/>
        </a:xfrm>
        <a:prstGeom prst="round2Same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Have them send you listings</a:t>
          </a:r>
        </a:p>
        <a:p>
          <a:pPr marL="171450" lvl="1" indent="-171450" algn="l" defTabSz="755650">
            <a:lnSpc>
              <a:spcPct val="90000"/>
            </a:lnSpc>
            <a:spcBef>
              <a:spcPct val="0"/>
            </a:spcBef>
            <a:spcAft>
              <a:spcPct val="15000"/>
            </a:spcAft>
            <a:buChar char="•"/>
          </a:pPr>
          <a:r>
            <a:rPr lang="en-US" sz="1700" kern="1200" dirty="0"/>
            <a:t>Educate them on how to speak to their “owners”</a:t>
          </a:r>
        </a:p>
      </dsp:txBody>
      <dsp:txXfrm rot="-5400000">
        <a:off x="2730783" y="165307"/>
        <a:ext cx="4808800" cy="848940"/>
      </dsp:txXfrm>
    </dsp:sp>
    <dsp:sp modelId="{C859FB4B-EC7C-4DEB-8165-8A924FB98B99}">
      <dsp:nvSpPr>
        <dsp:cNvPr id="0" name=""/>
        <dsp:cNvSpPr/>
      </dsp:nvSpPr>
      <dsp:spPr>
        <a:xfrm>
          <a:off x="0" y="1781"/>
          <a:ext cx="2730783" cy="117599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Partner with a local Relator</a:t>
          </a:r>
        </a:p>
      </dsp:txBody>
      <dsp:txXfrm>
        <a:off x="57407" y="59188"/>
        <a:ext cx="2615969" cy="1061176"/>
      </dsp:txXfrm>
    </dsp:sp>
    <dsp:sp modelId="{D80187D1-C601-4E14-80B6-FCBCC541A5E4}">
      <dsp:nvSpPr>
        <dsp:cNvPr id="0" name=""/>
        <dsp:cNvSpPr/>
      </dsp:nvSpPr>
      <dsp:spPr>
        <a:xfrm rot="5400000">
          <a:off x="4687750" y="-602795"/>
          <a:ext cx="940792" cy="4854726"/>
        </a:xfrm>
        <a:prstGeom prst="round2Same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Get licensed for direct access to units</a:t>
          </a:r>
        </a:p>
        <a:p>
          <a:pPr marL="171450" lvl="1" indent="-171450" algn="l" defTabSz="755650">
            <a:lnSpc>
              <a:spcPct val="90000"/>
            </a:lnSpc>
            <a:spcBef>
              <a:spcPct val="0"/>
            </a:spcBef>
            <a:spcAft>
              <a:spcPct val="15000"/>
            </a:spcAft>
            <a:buChar char="•"/>
          </a:pPr>
          <a:r>
            <a:rPr lang="en-US" sz="1700" kern="1200" dirty="0"/>
            <a:t>Utilize commissions for risk mitigation</a:t>
          </a:r>
        </a:p>
      </dsp:txBody>
      <dsp:txXfrm rot="-5400000">
        <a:off x="2730783" y="1400098"/>
        <a:ext cx="4808800" cy="848940"/>
      </dsp:txXfrm>
    </dsp:sp>
    <dsp:sp modelId="{68071BA5-F57D-4896-84CB-A96B17407305}">
      <dsp:nvSpPr>
        <dsp:cNvPr id="0" name=""/>
        <dsp:cNvSpPr/>
      </dsp:nvSpPr>
      <dsp:spPr>
        <a:xfrm>
          <a:off x="0" y="1236572"/>
          <a:ext cx="2730783" cy="117599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Employ a Realtor</a:t>
          </a:r>
        </a:p>
      </dsp:txBody>
      <dsp:txXfrm>
        <a:off x="57407" y="1293979"/>
        <a:ext cx="2615969" cy="1061176"/>
      </dsp:txXfrm>
    </dsp:sp>
    <dsp:sp modelId="{931492E8-6D6A-4DF0-AF99-759A4B34AD95}">
      <dsp:nvSpPr>
        <dsp:cNvPr id="0" name=""/>
        <dsp:cNvSpPr/>
      </dsp:nvSpPr>
      <dsp:spPr>
        <a:xfrm rot="5400000">
          <a:off x="4687750" y="631994"/>
          <a:ext cx="940792" cy="4854726"/>
        </a:xfrm>
        <a:prstGeom prst="round2Same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Many are incentivized to lease a certain number of vacant units quickly</a:t>
          </a:r>
        </a:p>
        <a:p>
          <a:pPr marL="171450" lvl="1" indent="-171450" algn="l" defTabSz="755650">
            <a:lnSpc>
              <a:spcPct val="90000"/>
            </a:lnSpc>
            <a:spcBef>
              <a:spcPct val="0"/>
            </a:spcBef>
            <a:spcAft>
              <a:spcPct val="15000"/>
            </a:spcAft>
            <a:buChar char="•"/>
          </a:pPr>
          <a:r>
            <a:rPr lang="en-US" sz="1700" kern="1200" dirty="0"/>
            <a:t>Pre-leasing can make their owners happy</a:t>
          </a:r>
        </a:p>
      </dsp:txBody>
      <dsp:txXfrm rot="-5400000">
        <a:off x="2730783" y="2634887"/>
        <a:ext cx="4808800" cy="848940"/>
      </dsp:txXfrm>
    </dsp:sp>
    <dsp:sp modelId="{BD4F45A5-3958-400D-BD35-980E00D72DC0}">
      <dsp:nvSpPr>
        <dsp:cNvPr id="0" name=""/>
        <dsp:cNvSpPr/>
      </dsp:nvSpPr>
      <dsp:spPr>
        <a:xfrm>
          <a:off x="0" y="2471362"/>
          <a:ext cx="2730783" cy="117599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Understand their incentives</a:t>
          </a:r>
        </a:p>
      </dsp:txBody>
      <dsp:txXfrm>
        <a:off x="57407" y="2528769"/>
        <a:ext cx="2615969" cy="10611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F0F08-A59C-4A23-A751-84818C0AA1AB}">
      <dsp:nvSpPr>
        <dsp:cNvPr id="0" name=""/>
        <dsp:cNvSpPr/>
      </dsp:nvSpPr>
      <dsp:spPr>
        <a:xfrm>
          <a:off x="5635059" y="2481770"/>
          <a:ext cx="1802933" cy="11678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None/>
          </a:pPr>
          <a:r>
            <a:rPr lang="en-US" sz="1600" b="1" kern="1200" dirty="0"/>
            <a:t>Partnerships</a:t>
          </a:r>
        </a:p>
      </dsp:txBody>
      <dsp:txXfrm>
        <a:off x="6201594" y="2799398"/>
        <a:ext cx="1210743" cy="824608"/>
      </dsp:txXfrm>
    </dsp:sp>
    <dsp:sp modelId="{61E0CBE6-1CBA-447D-9090-A3ECC6FBDBF1}">
      <dsp:nvSpPr>
        <dsp:cNvPr id="0" name=""/>
        <dsp:cNvSpPr/>
      </dsp:nvSpPr>
      <dsp:spPr>
        <a:xfrm>
          <a:off x="2693432" y="2481770"/>
          <a:ext cx="1802933" cy="11678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None/>
          </a:pPr>
          <a:r>
            <a:rPr lang="en-US" sz="1600" b="1" kern="1200" dirty="0"/>
            <a:t>Confidence</a:t>
          </a:r>
        </a:p>
      </dsp:txBody>
      <dsp:txXfrm>
        <a:off x="2719087" y="2799398"/>
        <a:ext cx="1210743" cy="824608"/>
      </dsp:txXfrm>
    </dsp:sp>
    <dsp:sp modelId="{C46B90FA-E3A8-42B0-916A-A7B9286125B8}">
      <dsp:nvSpPr>
        <dsp:cNvPr id="0" name=""/>
        <dsp:cNvSpPr/>
      </dsp:nvSpPr>
      <dsp:spPr>
        <a:xfrm>
          <a:off x="5635059" y="0"/>
          <a:ext cx="1802933" cy="11678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None/>
          </a:pPr>
          <a:r>
            <a:rPr lang="en-US" sz="1600" b="1" kern="1200" dirty="0"/>
            <a:t>Skill-Building</a:t>
          </a:r>
        </a:p>
      </dsp:txBody>
      <dsp:txXfrm>
        <a:off x="6201594" y="25655"/>
        <a:ext cx="1210743" cy="824608"/>
      </dsp:txXfrm>
    </dsp:sp>
    <dsp:sp modelId="{83BEFA07-6C83-49B1-8A8E-18399912ACCC}">
      <dsp:nvSpPr>
        <dsp:cNvPr id="0" name=""/>
        <dsp:cNvSpPr/>
      </dsp:nvSpPr>
      <dsp:spPr>
        <a:xfrm>
          <a:off x="2693432" y="0"/>
          <a:ext cx="1802933" cy="11678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None/>
          </a:pPr>
          <a:r>
            <a:rPr lang="en-US" sz="1600" b="1" kern="1200" dirty="0"/>
            <a:t>Creativity</a:t>
          </a:r>
          <a:r>
            <a:rPr lang="en-US" sz="1600" kern="1200" dirty="0"/>
            <a:t> </a:t>
          </a:r>
        </a:p>
      </dsp:txBody>
      <dsp:txXfrm>
        <a:off x="2719087" y="25655"/>
        <a:ext cx="1210743" cy="824608"/>
      </dsp:txXfrm>
    </dsp:sp>
    <dsp:sp modelId="{6838EBBB-DD7A-41FB-A31C-D21C9BD25707}">
      <dsp:nvSpPr>
        <dsp:cNvPr id="0" name=""/>
        <dsp:cNvSpPr/>
      </dsp:nvSpPr>
      <dsp:spPr>
        <a:xfrm>
          <a:off x="3448912" y="208030"/>
          <a:ext cx="1580303" cy="1580303"/>
        </a:xfrm>
        <a:prstGeom prst="pieWedge">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Leave no stone unturned</a:t>
          </a:r>
        </a:p>
      </dsp:txBody>
      <dsp:txXfrm>
        <a:off x="3911772" y="670890"/>
        <a:ext cx="1117443" cy="1117443"/>
      </dsp:txXfrm>
    </dsp:sp>
    <dsp:sp modelId="{E113C50E-636D-491A-91A3-CC3580EAF337}">
      <dsp:nvSpPr>
        <dsp:cNvPr id="0" name=""/>
        <dsp:cNvSpPr/>
      </dsp:nvSpPr>
      <dsp:spPr>
        <a:xfrm rot="5400000">
          <a:off x="5102209" y="208030"/>
          <a:ext cx="1580303" cy="1580303"/>
        </a:xfrm>
        <a:prstGeom prst="pieWedge">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Covet every opportunity </a:t>
          </a:r>
        </a:p>
      </dsp:txBody>
      <dsp:txXfrm rot="-5400000">
        <a:off x="5102209" y="670890"/>
        <a:ext cx="1117443" cy="1117443"/>
      </dsp:txXfrm>
    </dsp:sp>
    <dsp:sp modelId="{9D8276CE-1BE7-4656-97D6-CDE96A9D348E}">
      <dsp:nvSpPr>
        <dsp:cNvPr id="0" name=""/>
        <dsp:cNvSpPr/>
      </dsp:nvSpPr>
      <dsp:spPr>
        <a:xfrm rot="10800000">
          <a:off x="5102209" y="1861327"/>
          <a:ext cx="1580303" cy="1580303"/>
        </a:xfrm>
        <a:prstGeom prst="pieWedge">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Quid pro quo</a:t>
          </a:r>
        </a:p>
      </dsp:txBody>
      <dsp:txXfrm rot="10800000">
        <a:off x="5102209" y="1861327"/>
        <a:ext cx="1117443" cy="1117443"/>
      </dsp:txXfrm>
    </dsp:sp>
    <dsp:sp modelId="{CCCA50A6-8467-4149-81E6-044E855C685F}">
      <dsp:nvSpPr>
        <dsp:cNvPr id="0" name=""/>
        <dsp:cNvSpPr/>
      </dsp:nvSpPr>
      <dsp:spPr>
        <a:xfrm rot="16200000">
          <a:off x="3448912" y="1861327"/>
          <a:ext cx="1580303" cy="1580303"/>
        </a:xfrm>
        <a:prstGeom prst="pieWedge">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These interventions work!</a:t>
          </a:r>
        </a:p>
      </dsp:txBody>
      <dsp:txXfrm rot="5400000">
        <a:off x="3911772" y="1861327"/>
        <a:ext cx="1117443" cy="1117443"/>
      </dsp:txXfrm>
    </dsp:sp>
    <dsp:sp modelId="{9F56A8CB-0F4C-4D33-85F6-C8F92226DC80}">
      <dsp:nvSpPr>
        <dsp:cNvPr id="0" name=""/>
        <dsp:cNvSpPr/>
      </dsp:nvSpPr>
      <dsp:spPr>
        <a:xfrm>
          <a:off x="4792900" y="1496361"/>
          <a:ext cx="545624" cy="474456"/>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B6B41-A4AE-4A7F-ADED-B3B1296AF8C3}">
      <dsp:nvSpPr>
        <dsp:cNvPr id="0" name=""/>
        <dsp:cNvSpPr/>
      </dsp:nvSpPr>
      <dsp:spPr>
        <a:xfrm rot="10800000">
          <a:off x="4792900" y="1678844"/>
          <a:ext cx="545624" cy="474456"/>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2F879-683F-4FC3-B65B-D4E8FBA67CB2}">
      <dsp:nvSpPr>
        <dsp:cNvPr id="0" name=""/>
        <dsp:cNvSpPr/>
      </dsp:nvSpPr>
      <dsp:spPr>
        <a:xfrm>
          <a:off x="3524116" y="2815"/>
          <a:ext cx="3964630" cy="4568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Austin Housing Market</a:t>
          </a:r>
        </a:p>
      </dsp:txBody>
      <dsp:txXfrm>
        <a:off x="3546416" y="25115"/>
        <a:ext cx="3920030" cy="412219"/>
      </dsp:txXfrm>
    </dsp:sp>
    <dsp:sp modelId="{55EF4211-8E13-452A-9C25-4B45165CE082}">
      <dsp:nvSpPr>
        <dsp:cNvPr id="0" name=""/>
        <dsp:cNvSpPr/>
      </dsp:nvSpPr>
      <dsp:spPr>
        <a:xfrm>
          <a:off x="3524116" y="482475"/>
          <a:ext cx="3964630" cy="4568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Housing First and Housing Location</a:t>
          </a:r>
        </a:p>
      </dsp:txBody>
      <dsp:txXfrm>
        <a:off x="3546416" y="504775"/>
        <a:ext cx="3920030" cy="412219"/>
      </dsp:txXfrm>
    </dsp:sp>
    <dsp:sp modelId="{91CEBDFE-C8EC-4DB6-BCC7-4D0010463A64}">
      <dsp:nvSpPr>
        <dsp:cNvPr id="0" name=""/>
        <dsp:cNvSpPr/>
      </dsp:nvSpPr>
      <dsp:spPr>
        <a:xfrm>
          <a:off x="3524116" y="962134"/>
          <a:ext cx="3964630" cy="4568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Housing-Related Skill-Building</a:t>
          </a:r>
        </a:p>
      </dsp:txBody>
      <dsp:txXfrm>
        <a:off x="3546416" y="984434"/>
        <a:ext cx="3920030" cy="412219"/>
      </dsp:txXfrm>
    </dsp:sp>
    <dsp:sp modelId="{A0C67A41-FE30-4A09-9E14-D5079B965444}">
      <dsp:nvSpPr>
        <dsp:cNvPr id="0" name=""/>
        <dsp:cNvSpPr/>
      </dsp:nvSpPr>
      <dsp:spPr>
        <a:xfrm>
          <a:off x="3524116" y="1441794"/>
          <a:ext cx="3964630" cy="4568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Developing Robust Partnerships</a:t>
          </a:r>
        </a:p>
      </dsp:txBody>
      <dsp:txXfrm>
        <a:off x="3546416" y="1464094"/>
        <a:ext cx="3920030" cy="412219"/>
      </dsp:txXfrm>
    </dsp:sp>
    <dsp:sp modelId="{A849819F-EC8A-4FF0-9193-882B92F95676}">
      <dsp:nvSpPr>
        <dsp:cNvPr id="0" name=""/>
        <dsp:cNvSpPr/>
      </dsp:nvSpPr>
      <dsp:spPr>
        <a:xfrm>
          <a:off x="3524116" y="1921454"/>
          <a:ext cx="3964630" cy="4568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Alternative Screening Criteria</a:t>
          </a:r>
        </a:p>
      </dsp:txBody>
      <dsp:txXfrm>
        <a:off x="3546416" y="1943754"/>
        <a:ext cx="3920030" cy="412219"/>
      </dsp:txXfrm>
    </dsp:sp>
    <dsp:sp modelId="{E9DEEDDF-945A-4ED7-9953-7BB644515A53}">
      <dsp:nvSpPr>
        <dsp:cNvPr id="0" name=""/>
        <dsp:cNvSpPr/>
      </dsp:nvSpPr>
      <dsp:spPr>
        <a:xfrm>
          <a:off x="3524116" y="2401114"/>
          <a:ext cx="3964630" cy="4568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Risk mitigation</a:t>
          </a:r>
        </a:p>
      </dsp:txBody>
      <dsp:txXfrm>
        <a:off x="3546416" y="2423414"/>
        <a:ext cx="3920030" cy="412219"/>
      </dsp:txXfrm>
    </dsp:sp>
    <dsp:sp modelId="{8E575FDD-0D5D-4CC0-95CB-3290114BAB55}">
      <dsp:nvSpPr>
        <dsp:cNvPr id="0" name=""/>
        <dsp:cNvSpPr/>
      </dsp:nvSpPr>
      <dsp:spPr>
        <a:xfrm>
          <a:off x="3524116" y="2880774"/>
          <a:ext cx="3964630" cy="4568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Buydowns/Availability Payments</a:t>
          </a:r>
        </a:p>
      </dsp:txBody>
      <dsp:txXfrm>
        <a:off x="3546416" y="2903074"/>
        <a:ext cx="3920030" cy="412219"/>
      </dsp:txXfrm>
    </dsp:sp>
    <dsp:sp modelId="{57CB67EB-5925-42D3-B2FC-2C4F3855EC19}">
      <dsp:nvSpPr>
        <dsp:cNvPr id="0" name=""/>
        <dsp:cNvSpPr/>
      </dsp:nvSpPr>
      <dsp:spPr>
        <a:xfrm>
          <a:off x="3524116" y="3360434"/>
          <a:ext cx="3964630" cy="4568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Building Realtors into your model</a:t>
          </a:r>
        </a:p>
      </dsp:txBody>
      <dsp:txXfrm>
        <a:off x="3546416" y="3382734"/>
        <a:ext cx="3920030" cy="412219"/>
      </dsp:txXfrm>
    </dsp:sp>
    <dsp:sp modelId="{CC9A9972-4592-40E6-B12A-AE53CBBE54C4}">
      <dsp:nvSpPr>
        <dsp:cNvPr id="0" name=""/>
        <dsp:cNvSpPr/>
      </dsp:nvSpPr>
      <dsp:spPr>
        <a:xfrm>
          <a:off x="3524116" y="3840094"/>
          <a:ext cx="3964630" cy="4568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Other Strategies!</a:t>
          </a:r>
        </a:p>
      </dsp:txBody>
      <dsp:txXfrm>
        <a:off x="3546416" y="3862394"/>
        <a:ext cx="3920030" cy="412219"/>
      </dsp:txXfrm>
    </dsp:sp>
    <dsp:sp modelId="{D7F93049-ACEE-4BB8-A1AF-A16577187592}">
      <dsp:nvSpPr>
        <dsp:cNvPr id="0" name=""/>
        <dsp:cNvSpPr/>
      </dsp:nvSpPr>
      <dsp:spPr>
        <a:xfrm>
          <a:off x="3524116" y="4319754"/>
          <a:ext cx="3964630" cy="4568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On the Horizon</a:t>
          </a:r>
        </a:p>
      </dsp:txBody>
      <dsp:txXfrm>
        <a:off x="3546416" y="4342054"/>
        <a:ext cx="3920030" cy="412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FD3C7-69D9-47DD-8293-140E967E94A3}">
      <dsp:nvSpPr>
        <dsp:cNvPr id="0" name=""/>
        <dsp:cNvSpPr/>
      </dsp:nvSpPr>
      <dsp:spPr>
        <a:xfrm>
          <a:off x="2913" y="383142"/>
          <a:ext cx="2840635" cy="969131"/>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Austin is one of the fastest growing cities in the country</a:t>
          </a:r>
        </a:p>
      </dsp:txBody>
      <dsp:txXfrm>
        <a:off x="2913" y="383142"/>
        <a:ext cx="2840635" cy="969131"/>
      </dsp:txXfrm>
    </dsp:sp>
    <dsp:sp modelId="{8BDB10E8-7713-48F2-850E-8F15F4AEB0ED}">
      <dsp:nvSpPr>
        <dsp:cNvPr id="0" name=""/>
        <dsp:cNvSpPr/>
      </dsp:nvSpPr>
      <dsp:spPr>
        <a:xfrm>
          <a:off x="2913" y="1352273"/>
          <a:ext cx="2840635" cy="1049962"/>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And is considered the most economically-segregated</a:t>
          </a:r>
        </a:p>
      </dsp:txBody>
      <dsp:txXfrm>
        <a:off x="2913" y="1352273"/>
        <a:ext cx="2840635" cy="1049962"/>
      </dsp:txXfrm>
    </dsp:sp>
    <dsp:sp modelId="{9C9710BE-A4FE-4A42-B4C1-C0029C7B92A6}">
      <dsp:nvSpPr>
        <dsp:cNvPr id="0" name=""/>
        <dsp:cNvSpPr/>
      </dsp:nvSpPr>
      <dsp:spPr>
        <a:xfrm>
          <a:off x="3241237" y="383142"/>
          <a:ext cx="2840635" cy="969131"/>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Over the past decade, Austin has become home to many multi-million dollar companies, including Oracle, Google, Indeed</a:t>
          </a:r>
        </a:p>
      </dsp:txBody>
      <dsp:txXfrm>
        <a:off x="3241237" y="383142"/>
        <a:ext cx="2840635" cy="969131"/>
      </dsp:txXfrm>
    </dsp:sp>
    <dsp:sp modelId="{D6133530-A484-49EE-B1AB-00B1AEBA5634}">
      <dsp:nvSpPr>
        <dsp:cNvPr id="0" name=""/>
        <dsp:cNvSpPr/>
      </dsp:nvSpPr>
      <dsp:spPr>
        <a:xfrm>
          <a:off x="3241237" y="1352273"/>
          <a:ext cx="2840635" cy="1049962"/>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Has brought many of the same housing challenges of other cities like San Francisco and Seattle</a:t>
          </a:r>
        </a:p>
      </dsp:txBody>
      <dsp:txXfrm>
        <a:off x="3241237" y="1352273"/>
        <a:ext cx="2840635" cy="1049962"/>
      </dsp:txXfrm>
    </dsp:sp>
    <dsp:sp modelId="{612C54B6-852D-4F6C-B51C-EBB3EE7A22FE}">
      <dsp:nvSpPr>
        <dsp:cNvPr id="0" name=""/>
        <dsp:cNvSpPr/>
      </dsp:nvSpPr>
      <dsp:spPr>
        <a:xfrm>
          <a:off x="6479561" y="383142"/>
          <a:ext cx="2840635" cy="969131"/>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Average price of a 1brm is $1,168 (Austin-American Statesman)</a:t>
          </a:r>
        </a:p>
      </dsp:txBody>
      <dsp:txXfrm>
        <a:off x="6479561" y="383142"/>
        <a:ext cx="2840635" cy="969131"/>
      </dsp:txXfrm>
    </dsp:sp>
    <dsp:sp modelId="{D98EA5E1-DFAF-4360-AE6C-A4A3CC4BFAE5}">
      <dsp:nvSpPr>
        <dsp:cNvPr id="0" name=""/>
        <dsp:cNvSpPr/>
      </dsp:nvSpPr>
      <dsp:spPr>
        <a:xfrm>
          <a:off x="6479561" y="1352273"/>
          <a:ext cx="2840635" cy="1049962"/>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Leaving people at all levels of income fighting for the remaining “affordable” units</a:t>
          </a:r>
        </a:p>
      </dsp:txBody>
      <dsp:txXfrm>
        <a:off x="6479561" y="1352273"/>
        <a:ext cx="2840635" cy="1049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AB6A1-5BEF-40A2-B146-5F47B42FAF25}">
      <dsp:nvSpPr>
        <dsp:cNvPr id="0" name=""/>
        <dsp:cNvSpPr/>
      </dsp:nvSpPr>
      <dsp:spPr>
        <a:xfrm>
          <a:off x="2635475" y="0"/>
          <a:ext cx="5298510" cy="5298510"/>
        </a:xfrm>
        <a:prstGeom prst="triangle">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89F9A-A1CB-4EB7-858C-2477A4D20287}">
      <dsp:nvSpPr>
        <dsp:cNvPr id="0" name=""/>
        <dsp:cNvSpPr/>
      </dsp:nvSpPr>
      <dsp:spPr>
        <a:xfrm>
          <a:off x="5284730" y="532696"/>
          <a:ext cx="3444031" cy="62712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They do not have to be flexible with rental criteria</a:t>
          </a:r>
        </a:p>
        <a:p>
          <a:pPr marL="57150" lvl="1" indent="-57150" algn="l" defTabSz="355600">
            <a:lnSpc>
              <a:spcPct val="90000"/>
            </a:lnSpc>
            <a:spcBef>
              <a:spcPct val="0"/>
            </a:spcBef>
            <a:spcAft>
              <a:spcPct val="15000"/>
            </a:spcAft>
            <a:buChar char="•"/>
          </a:pPr>
          <a:r>
            <a:rPr lang="en-US" sz="800" kern="1200" dirty="0"/>
            <a:t>Third party screening algorithm gives them a black and white answer on whether someone will be a good tenant</a:t>
          </a:r>
        </a:p>
      </dsp:txBody>
      <dsp:txXfrm>
        <a:off x="5315344" y="563310"/>
        <a:ext cx="3382803" cy="565900"/>
      </dsp:txXfrm>
    </dsp:sp>
    <dsp:sp modelId="{5D5288A8-575C-4558-995C-59E698533A9F}">
      <dsp:nvSpPr>
        <dsp:cNvPr id="0" name=""/>
        <dsp:cNvSpPr/>
      </dsp:nvSpPr>
      <dsp:spPr>
        <a:xfrm>
          <a:off x="5284730" y="1238216"/>
          <a:ext cx="3444031" cy="62712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They have no interest in completing additional forms</a:t>
          </a:r>
        </a:p>
      </dsp:txBody>
      <dsp:txXfrm>
        <a:off x="5315344" y="1268830"/>
        <a:ext cx="3382803" cy="565900"/>
      </dsp:txXfrm>
    </dsp:sp>
    <dsp:sp modelId="{6C55F0AE-0CB5-4317-9011-75D48931D435}">
      <dsp:nvSpPr>
        <dsp:cNvPr id="0" name=""/>
        <dsp:cNvSpPr/>
      </dsp:nvSpPr>
      <dsp:spPr>
        <a:xfrm>
          <a:off x="5284730" y="1943735"/>
          <a:ext cx="3444031" cy="62712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They do not want to wait to get paid or for someone to move into housing</a:t>
          </a:r>
        </a:p>
      </dsp:txBody>
      <dsp:txXfrm>
        <a:off x="5315344" y="1974349"/>
        <a:ext cx="3382803" cy="565900"/>
      </dsp:txXfrm>
    </dsp:sp>
    <dsp:sp modelId="{F868970D-CB0C-4DFF-B2FB-CF4F3CFD79D4}">
      <dsp:nvSpPr>
        <dsp:cNvPr id="0" name=""/>
        <dsp:cNvSpPr/>
      </dsp:nvSpPr>
      <dsp:spPr>
        <a:xfrm>
          <a:off x="5284730" y="2649254"/>
          <a:ext cx="3444031" cy="62712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They do not want to deal with passing an inspection</a:t>
          </a:r>
        </a:p>
      </dsp:txBody>
      <dsp:txXfrm>
        <a:off x="5315344" y="2679868"/>
        <a:ext cx="3382803" cy="565900"/>
      </dsp:txXfrm>
    </dsp:sp>
    <dsp:sp modelId="{6D357970-8D71-42DB-89CA-D94ADF0D3A52}">
      <dsp:nvSpPr>
        <dsp:cNvPr id="0" name=""/>
        <dsp:cNvSpPr/>
      </dsp:nvSpPr>
      <dsp:spPr>
        <a:xfrm>
          <a:off x="5284730" y="3354774"/>
          <a:ext cx="3444031" cy="62712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They do not want increased turnover or short-term leases</a:t>
          </a:r>
        </a:p>
      </dsp:txBody>
      <dsp:txXfrm>
        <a:off x="5315344" y="3385388"/>
        <a:ext cx="3382803" cy="565900"/>
      </dsp:txXfrm>
    </dsp:sp>
    <dsp:sp modelId="{A4C6CDFB-3AD6-4580-A246-C32EAFC9D6A7}">
      <dsp:nvSpPr>
        <dsp:cNvPr id="0" name=""/>
        <dsp:cNvSpPr/>
      </dsp:nvSpPr>
      <dsp:spPr>
        <a:xfrm>
          <a:off x="5284730" y="4060293"/>
          <a:ext cx="3444031" cy="62712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They do not want to take the time to learn about the nuance of how someone can become homeless or why it is extremely difficult to emerge from the cycle of poverty and homelessness</a:t>
          </a:r>
        </a:p>
      </dsp:txBody>
      <dsp:txXfrm>
        <a:off x="5315344" y="4090907"/>
        <a:ext cx="3382803" cy="565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A5D57-1F2E-4AED-87BD-0121CB51224E}">
      <dsp:nvSpPr>
        <dsp:cNvPr id="0" name=""/>
        <dsp:cNvSpPr/>
      </dsp:nvSpPr>
      <dsp:spPr>
        <a:xfrm>
          <a:off x="2013379" y="953945"/>
          <a:ext cx="1950720" cy="1083733"/>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Denied.</a:t>
          </a:r>
        </a:p>
      </dsp:txBody>
      <dsp:txXfrm>
        <a:off x="2045120" y="985686"/>
        <a:ext cx="1887238" cy="1020251"/>
      </dsp:txXfrm>
    </dsp:sp>
    <dsp:sp modelId="{5D037982-D17D-4789-A44B-D94E7B913AEE}">
      <dsp:nvSpPr>
        <dsp:cNvPr id="0" name=""/>
        <dsp:cNvSpPr/>
      </dsp:nvSpPr>
      <dsp:spPr>
        <a:xfrm>
          <a:off x="4778592" y="222420"/>
          <a:ext cx="1984584" cy="1073578"/>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Approved!</a:t>
          </a:r>
        </a:p>
      </dsp:txBody>
      <dsp:txXfrm>
        <a:off x="4810036" y="253864"/>
        <a:ext cx="1921696" cy="1010690"/>
      </dsp:txXfrm>
    </dsp:sp>
    <dsp:sp modelId="{F6DE6FFB-C95C-4660-AD0A-73D92CCF3051}">
      <dsp:nvSpPr>
        <dsp:cNvPr id="0" name=""/>
        <dsp:cNvSpPr/>
      </dsp:nvSpPr>
      <dsp:spPr>
        <a:xfrm>
          <a:off x="3657599" y="4605866"/>
          <a:ext cx="812800" cy="812800"/>
        </a:xfrm>
        <a:prstGeom prst="triangle">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D023EA-AE95-44F7-AF32-D6AE876B9520}">
      <dsp:nvSpPr>
        <dsp:cNvPr id="0" name=""/>
        <dsp:cNvSpPr/>
      </dsp:nvSpPr>
      <dsp:spPr>
        <a:xfrm rot="240000">
          <a:off x="1624855" y="4257573"/>
          <a:ext cx="4878289" cy="34112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487328-29CB-4A7E-94D3-587D741D71B8}">
      <dsp:nvSpPr>
        <dsp:cNvPr id="0" name=""/>
        <dsp:cNvSpPr/>
      </dsp:nvSpPr>
      <dsp:spPr>
        <a:xfrm rot="240000">
          <a:off x="4553844" y="3404681"/>
          <a:ext cx="1946391" cy="9068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Overcome barriers</a:t>
          </a:r>
        </a:p>
      </dsp:txBody>
      <dsp:txXfrm>
        <a:off x="4598111" y="3448948"/>
        <a:ext cx="1857857" cy="818285"/>
      </dsp:txXfrm>
    </dsp:sp>
    <dsp:sp modelId="{1EBB32F9-5F4E-4046-B69E-0290313DF420}">
      <dsp:nvSpPr>
        <dsp:cNvPr id="0" name=""/>
        <dsp:cNvSpPr/>
      </dsp:nvSpPr>
      <dsp:spPr>
        <a:xfrm rot="240000">
          <a:off x="4624286" y="2429321"/>
          <a:ext cx="1946391" cy="9068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Housing Focused</a:t>
          </a:r>
        </a:p>
      </dsp:txBody>
      <dsp:txXfrm>
        <a:off x="4668553" y="2473588"/>
        <a:ext cx="1857857" cy="818285"/>
      </dsp:txXfrm>
    </dsp:sp>
    <dsp:sp modelId="{02A647AC-F3F4-457D-A604-5CD15DE6D781}">
      <dsp:nvSpPr>
        <dsp:cNvPr id="0" name=""/>
        <dsp:cNvSpPr/>
      </dsp:nvSpPr>
      <dsp:spPr>
        <a:xfrm rot="240000">
          <a:off x="4694729" y="1475635"/>
          <a:ext cx="1946391" cy="9068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Concise/easy to read</a:t>
          </a:r>
        </a:p>
      </dsp:txBody>
      <dsp:txXfrm>
        <a:off x="4738996" y="1519902"/>
        <a:ext cx="1857857" cy="818285"/>
      </dsp:txXfrm>
    </dsp:sp>
    <dsp:sp modelId="{601D848B-DEE5-464A-81A0-FEE7945B95CC}">
      <dsp:nvSpPr>
        <dsp:cNvPr id="0" name=""/>
        <dsp:cNvSpPr/>
      </dsp:nvSpPr>
      <dsp:spPr>
        <a:xfrm rot="240000">
          <a:off x="1763230" y="3209609"/>
          <a:ext cx="1946391" cy="9068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Lack of confidence in programming</a:t>
          </a:r>
        </a:p>
      </dsp:txBody>
      <dsp:txXfrm>
        <a:off x="1807497" y="3253876"/>
        <a:ext cx="1857857" cy="818285"/>
      </dsp:txXfrm>
    </dsp:sp>
    <dsp:sp modelId="{4F27FA4D-5A66-4C66-AD43-15B82B2BC9AE}">
      <dsp:nvSpPr>
        <dsp:cNvPr id="0" name=""/>
        <dsp:cNvSpPr/>
      </dsp:nvSpPr>
      <dsp:spPr>
        <a:xfrm rot="240000">
          <a:off x="1833673" y="2234249"/>
          <a:ext cx="1946391" cy="9068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Client blaming</a:t>
          </a:r>
        </a:p>
      </dsp:txBody>
      <dsp:txXfrm>
        <a:off x="1877940" y="2278516"/>
        <a:ext cx="1857857" cy="8182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2E0E6-C482-4FDD-9F50-EDCA6CED0BC4}">
      <dsp:nvSpPr>
        <dsp:cNvPr id="0" name=""/>
        <dsp:cNvSpPr/>
      </dsp:nvSpPr>
      <dsp:spPr>
        <a:xfrm rot="5400000">
          <a:off x="-374328"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465C6D-69A8-43B8-A8C5-1F98A3DEF00A}">
      <dsp:nvSpPr>
        <dsp:cNvPr id="0" name=""/>
        <dsp:cNvSpPr/>
      </dsp:nvSpPr>
      <dsp:spPr>
        <a:xfrm>
          <a:off x="4087" y="379875"/>
          <a:ext cx="2218531" cy="1331118"/>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Program enrollment</a:t>
          </a:r>
        </a:p>
      </dsp:txBody>
      <dsp:txXfrm>
        <a:off x="43074" y="418862"/>
        <a:ext cx="2140557" cy="1253144"/>
      </dsp:txXfrm>
    </dsp:sp>
    <dsp:sp modelId="{5AF36848-CAD1-4874-A931-9EBF622A8C46}">
      <dsp:nvSpPr>
        <dsp:cNvPr id="0" name=""/>
        <dsp:cNvSpPr/>
      </dsp:nvSpPr>
      <dsp:spPr>
        <a:xfrm rot="5400000">
          <a:off x="-374328"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B8CEBF-6CC0-4039-9605-094C4D38C620}">
      <dsp:nvSpPr>
        <dsp:cNvPr id="0" name=""/>
        <dsp:cNvSpPr/>
      </dsp:nvSpPr>
      <dsp:spPr>
        <a:xfrm>
          <a:off x="4087" y="2043774"/>
          <a:ext cx="2218531" cy="1331118"/>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Background Check</a:t>
          </a:r>
        </a:p>
      </dsp:txBody>
      <dsp:txXfrm>
        <a:off x="43074" y="2082761"/>
        <a:ext cx="2140557" cy="1253144"/>
      </dsp:txXfrm>
    </dsp:sp>
    <dsp:sp modelId="{7C2BDD57-11CF-45E1-B030-E1E545DC0B58}">
      <dsp:nvSpPr>
        <dsp:cNvPr id="0" name=""/>
        <dsp:cNvSpPr/>
      </dsp:nvSpPr>
      <dsp:spPr>
        <a:xfrm>
          <a:off x="457620" y="3934438"/>
          <a:ext cx="294082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01B69D-91AA-499F-B3D6-692221761C1C}">
      <dsp:nvSpPr>
        <dsp:cNvPr id="0" name=""/>
        <dsp:cNvSpPr/>
      </dsp:nvSpPr>
      <dsp:spPr>
        <a:xfrm>
          <a:off x="4087" y="3707672"/>
          <a:ext cx="2218531" cy="1331118"/>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Housing intake (Barriers/Preferences)</a:t>
          </a:r>
        </a:p>
      </dsp:txBody>
      <dsp:txXfrm>
        <a:off x="43074" y="3746659"/>
        <a:ext cx="2140557" cy="1253144"/>
      </dsp:txXfrm>
    </dsp:sp>
    <dsp:sp modelId="{61A4F997-25CE-44DD-8AF4-B21DEAB2AC4B}">
      <dsp:nvSpPr>
        <dsp:cNvPr id="0" name=""/>
        <dsp:cNvSpPr/>
      </dsp:nvSpPr>
      <dsp:spPr>
        <a:xfrm rot="16200000">
          <a:off x="2576317"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D987EB-6F60-4E3A-8D5D-E7167C9B80AA}">
      <dsp:nvSpPr>
        <dsp:cNvPr id="0" name=""/>
        <dsp:cNvSpPr/>
      </dsp:nvSpPr>
      <dsp:spPr>
        <a:xfrm>
          <a:off x="2954734" y="3707672"/>
          <a:ext cx="2218531" cy="1331118"/>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Program Advocacy</a:t>
          </a:r>
        </a:p>
      </dsp:txBody>
      <dsp:txXfrm>
        <a:off x="2993721" y="3746659"/>
        <a:ext cx="2140557" cy="1253144"/>
      </dsp:txXfrm>
    </dsp:sp>
    <dsp:sp modelId="{A2ED8E08-B439-4AEA-A4A5-F919B90561CC}">
      <dsp:nvSpPr>
        <dsp:cNvPr id="0" name=""/>
        <dsp:cNvSpPr/>
      </dsp:nvSpPr>
      <dsp:spPr>
        <a:xfrm rot="16200000">
          <a:off x="2576317"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D0C464-D554-4930-9C6B-E20B1A1C0FC3}">
      <dsp:nvSpPr>
        <dsp:cNvPr id="0" name=""/>
        <dsp:cNvSpPr/>
      </dsp:nvSpPr>
      <dsp:spPr>
        <a:xfrm>
          <a:off x="2954734" y="2043774"/>
          <a:ext cx="2218531" cy="1331118"/>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Housing Search</a:t>
          </a:r>
        </a:p>
      </dsp:txBody>
      <dsp:txXfrm>
        <a:off x="2993721" y="2082761"/>
        <a:ext cx="2140557" cy="1253144"/>
      </dsp:txXfrm>
    </dsp:sp>
    <dsp:sp modelId="{0E57CF5F-DFE9-46FA-85D1-A49D294A9E72}">
      <dsp:nvSpPr>
        <dsp:cNvPr id="0" name=""/>
        <dsp:cNvSpPr/>
      </dsp:nvSpPr>
      <dsp:spPr>
        <a:xfrm>
          <a:off x="3408266" y="606641"/>
          <a:ext cx="294082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901357-4988-48DA-893A-DDE9D8A2371A}">
      <dsp:nvSpPr>
        <dsp:cNvPr id="0" name=""/>
        <dsp:cNvSpPr/>
      </dsp:nvSpPr>
      <dsp:spPr>
        <a:xfrm>
          <a:off x="2954734" y="379875"/>
          <a:ext cx="2218531" cy="1331118"/>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Complete Housing Application</a:t>
          </a:r>
        </a:p>
      </dsp:txBody>
      <dsp:txXfrm>
        <a:off x="2993721" y="418862"/>
        <a:ext cx="2140557" cy="1253144"/>
      </dsp:txXfrm>
    </dsp:sp>
    <dsp:sp modelId="{4784F049-8620-47AD-8A74-E0AA1D2841A5}">
      <dsp:nvSpPr>
        <dsp:cNvPr id="0" name=""/>
        <dsp:cNvSpPr/>
      </dsp:nvSpPr>
      <dsp:spPr>
        <a:xfrm rot="5400000">
          <a:off x="5526964"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AEF779-74F1-4822-A72D-8BD0B6BA96D9}">
      <dsp:nvSpPr>
        <dsp:cNvPr id="0" name=""/>
        <dsp:cNvSpPr/>
      </dsp:nvSpPr>
      <dsp:spPr>
        <a:xfrm>
          <a:off x="5905380" y="379875"/>
          <a:ext cx="2218531" cy="1331118"/>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Approval</a:t>
          </a:r>
        </a:p>
      </dsp:txBody>
      <dsp:txXfrm>
        <a:off x="5944367" y="418862"/>
        <a:ext cx="2140557" cy="1253144"/>
      </dsp:txXfrm>
    </dsp:sp>
    <dsp:sp modelId="{326CAA37-5875-43B1-A778-89F87C135C5B}">
      <dsp:nvSpPr>
        <dsp:cNvPr id="0" name=""/>
        <dsp:cNvSpPr/>
      </dsp:nvSpPr>
      <dsp:spPr>
        <a:xfrm rot="5400000">
          <a:off x="5526964"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B25AB2-6BD5-4343-B207-0AA275BAE8EE}">
      <dsp:nvSpPr>
        <dsp:cNvPr id="0" name=""/>
        <dsp:cNvSpPr/>
      </dsp:nvSpPr>
      <dsp:spPr>
        <a:xfrm>
          <a:off x="5905380" y="2043774"/>
          <a:ext cx="2218531" cy="1331118"/>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Check Processing</a:t>
          </a:r>
        </a:p>
      </dsp:txBody>
      <dsp:txXfrm>
        <a:off x="5944367" y="2082761"/>
        <a:ext cx="2140557" cy="1253144"/>
      </dsp:txXfrm>
    </dsp:sp>
    <dsp:sp modelId="{B8C07E17-B876-461C-86B8-FA62B6F8F1C3}">
      <dsp:nvSpPr>
        <dsp:cNvPr id="0" name=""/>
        <dsp:cNvSpPr/>
      </dsp:nvSpPr>
      <dsp:spPr>
        <a:xfrm>
          <a:off x="5905380" y="3707672"/>
          <a:ext cx="2218531" cy="1331118"/>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Lease Signing!</a:t>
          </a:r>
        </a:p>
      </dsp:txBody>
      <dsp:txXfrm>
        <a:off x="5944367" y="3746659"/>
        <a:ext cx="2140557" cy="12531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95115-31B1-42D3-B82D-DE867F85FF65}">
      <dsp:nvSpPr>
        <dsp:cNvPr id="0" name=""/>
        <dsp:cNvSpPr/>
      </dsp:nvSpPr>
      <dsp:spPr>
        <a:xfrm>
          <a:off x="0" y="615066"/>
          <a:ext cx="7305040"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B8876E-DE6D-45A2-9A9F-1F21852F4F1B}">
      <dsp:nvSpPr>
        <dsp:cNvPr id="0" name=""/>
        <dsp:cNvSpPr/>
      </dsp:nvSpPr>
      <dsp:spPr>
        <a:xfrm>
          <a:off x="365252" y="305106"/>
          <a:ext cx="5479298" cy="619920"/>
        </a:xfrm>
        <a:prstGeom prst="roundRect">
          <a:avLst/>
        </a:prstGeom>
        <a:solidFill>
          <a:schemeClr val="bg2">
            <a:lumMod val="60000"/>
            <a:lumOff val="40000"/>
          </a:schemeClr>
        </a:solidFill>
        <a:ln w="19050" cap="rnd" cmpd="sng" algn="ctr">
          <a:solidFill>
            <a:schemeClr val="lt1">
              <a:hueOff val="0"/>
              <a:satOff val="0"/>
              <a:lumOff val="0"/>
              <a:alphaOff val="0"/>
            </a:schemeClr>
          </a:solidFill>
          <a:prstDash val="solid"/>
        </a:ln>
        <a:effectLst>
          <a:glow rad="127000">
            <a:schemeClr val="bg2">
              <a:lumMod val="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93279" tIns="0" rIns="193279" bIns="0" numCol="1" spcCol="1270" anchor="ctr" anchorCtr="0">
          <a:noAutofit/>
        </a:bodyPr>
        <a:lstStyle/>
        <a:p>
          <a:pPr marL="0" lvl="0" indent="0" algn="l" defTabSz="933450">
            <a:lnSpc>
              <a:spcPct val="90000"/>
            </a:lnSpc>
            <a:spcBef>
              <a:spcPct val="0"/>
            </a:spcBef>
            <a:spcAft>
              <a:spcPct val="35000"/>
            </a:spcAft>
            <a:buNone/>
          </a:pPr>
          <a:r>
            <a:rPr lang="en-US" sz="2100" kern="1200" dirty="0"/>
            <a:t>Naturally affordable market-rate providers</a:t>
          </a:r>
        </a:p>
      </dsp:txBody>
      <dsp:txXfrm>
        <a:off x="395514" y="335368"/>
        <a:ext cx="5418774" cy="559396"/>
      </dsp:txXfrm>
    </dsp:sp>
    <dsp:sp modelId="{19F637F5-BCC2-4044-81B1-54D829B0B2EF}">
      <dsp:nvSpPr>
        <dsp:cNvPr id="0" name=""/>
        <dsp:cNvSpPr/>
      </dsp:nvSpPr>
      <dsp:spPr>
        <a:xfrm>
          <a:off x="0" y="1567626"/>
          <a:ext cx="7305040"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F8631-A47E-4032-ACF6-9E7572201933}">
      <dsp:nvSpPr>
        <dsp:cNvPr id="0" name=""/>
        <dsp:cNvSpPr/>
      </dsp:nvSpPr>
      <dsp:spPr>
        <a:xfrm>
          <a:off x="365252" y="1257666"/>
          <a:ext cx="2852939" cy="619920"/>
        </a:xfrm>
        <a:prstGeom prst="roundRect">
          <a:avLst/>
        </a:prstGeom>
        <a:solidFill>
          <a:schemeClr val="bg2">
            <a:lumMod val="60000"/>
            <a:lumOff val="40000"/>
          </a:schemeClr>
        </a:solidFill>
        <a:ln w="19050" cap="rnd" cmpd="sng" algn="ctr">
          <a:solidFill>
            <a:schemeClr val="lt1">
              <a:hueOff val="0"/>
              <a:satOff val="0"/>
              <a:lumOff val="0"/>
              <a:alphaOff val="0"/>
            </a:schemeClr>
          </a:solidFill>
          <a:prstDash val="solid"/>
        </a:ln>
        <a:effectLst>
          <a:glow rad="127000">
            <a:schemeClr val="bg2">
              <a:lumMod val="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93279" tIns="0" rIns="193279" bIns="0" numCol="1" spcCol="1270" anchor="ctr" anchorCtr="0">
          <a:noAutofit/>
        </a:bodyPr>
        <a:lstStyle/>
        <a:p>
          <a:pPr marL="0" lvl="0" indent="0" algn="l" defTabSz="933450">
            <a:lnSpc>
              <a:spcPct val="90000"/>
            </a:lnSpc>
            <a:spcBef>
              <a:spcPct val="0"/>
            </a:spcBef>
            <a:spcAft>
              <a:spcPct val="35000"/>
            </a:spcAft>
            <a:buNone/>
          </a:pPr>
          <a:r>
            <a:rPr lang="en-US" sz="2100" kern="1200" dirty="0"/>
            <a:t>Affordable housing</a:t>
          </a:r>
        </a:p>
      </dsp:txBody>
      <dsp:txXfrm>
        <a:off x="395514" y="1287928"/>
        <a:ext cx="2792415" cy="559396"/>
      </dsp:txXfrm>
    </dsp:sp>
    <dsp:sp modelId="{15D4C90A-97CD-47F3-A023-76F7AB177FDE}">
      <dsp:nvSpPr>
        <dsp:cNvPr id="0" name=""/>
        <dsp:cNvSpPr/>
      </dsp:nvSpPr>
      <dsp:spPr>
        <a:xfrm>
          <a:off x="0" y="2520186"/>
          <a:ext cx="7305040"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134853-32C7-4BE6-891E-C314AB0D8E14}">
      <dsp:nvSpPr>
        <dsp:cNvPr id="0" name=""/>
        <dsp:cNvSpPr/>
      </dsp:nvSpPr>
      <dsp:spPr>
        <a:xfrm>
          <a:off x="365252" y="2210226"/>
          <a:ext cx="3122166" cy="619920"/>
        </a:xfrm>
        <a:prstGeom prst="roundRect">
          <a:avLst/>
        </a:prstGeom>
        <a:solidFill>
          <a:schemeClr val="bg2">
            <a:lumMod val="60000"/>
            <a:lumOff val="40000"/>
          </a:schemeClr>
        </a:solidFill>
        <a:ln w="19050" cap="rnd" cmpd="sng" algn="ctr">
          <a:solidFill>
            <a:schemeClr val="lt1">
              <a:hueOff val="0"/>
              <a:satOff val="0"/>
              <a:lumOff val="0"/>
              <a:alphaOff val="0"/>
            </a:schemeClr>
          </a:solidFill>
          <a:prstDash val="solid"/>
        </a:ln>
        <a:effectLst>
          <a:glow rad="127000">
            <a:schemeClr val="bg2">
              <a:lumMod val="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93279" tIns="0" rIns="193279" bIns="0" numCol="1" spcCol="1270" anchor="ctr" anchorCtr="0">
          <a:noAutofit/>
        </a:bodyPr>
        <a:lstStyle/>
        <a:p>
          <a:pPr marL="0" lvl="0" indent="0" algn="l" defTabSz="933450">
            <a:lnSpc>
              <a:spcPct val="90000"/>
            </a:lnSpc>
            <a:spcBef>
              <a:spcPct val="0"/>
            </a:spcBef>
            <a:spcAft>
              <a:spcPct val="35000"/>
            </a:spcAft>
            <a:buNone/>
          </a:pPr>
          <a:r>
            <a:rPr lang="en-US" sz="2100" kern="1200" dirty="0"/>
            <a:t>Realtor resources</a:t>
          </a:r>
        </a:p>
      </dsp:txBody>
      <dsp:txXfrm>
        <a:off x="395514" y="2240488"/>
        <a:ext cx="3061642"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25D24-D910-4BB3-8C93-6E0EB0705437}">
      <dsp:nvSpPr>
        <dsp:cNvPr id="0" name=""/>
        <dsp:cNvSpPr/>
      </dsp:nvSpPr>
      <dsp:spPr>
        <a:xfrm>
          <a:off x="0" y="0"/>
          <a:ext cx="7588885" cy="1625600"/>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Historically, housing location has been based on storytelling, advocating, and personal program relationships</a:t>
          </a:r>
        </a:p>
      </dsp:txBody>
      <dsp:txXfrm>
        <a:off x="47612" y="47612"/>
        <a:ext cx="5834736" cy="1530376"/>
      </dsp:txXfrm>
    </dsp:sp>
    <dsp:sp modelId="{B75E699D-2ACD-4CE4-99C7-AEF8E548029B}">
      <dsp:nvSpPr>
        <dsp:cNvPr id="0" name=""/>
        <dsp:cNvSpPr/>
      </dsp:nvSpPr>
      <dsp:spPr>
        <a:xfrm>
          <a:off x="669607" y="1896533"/>
          <a:ext cx="7588885" cy="1625600"/>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ECHO CH Department has employed a strategy of intention in developing housing partnerships for our clientele</a:t>
          </a:r>
        </a:p>
      </dsp:txBody>
      <dsp:txXfrm>
        <a:off x="717219" y="1944145"/>
        <a:ext cx="5767413" cy="1530376"/>
      </dsp:txXfrm>
    </dsp:sp>
    <dsp:sp modelId="{83B2FA5A-FAAA-451D-956D-08638C93ACDE}">
      <dsp:nvSpPr>
        <dsp:cNvPr id="0" name=""/>
        <dsp:cNvSpPr/>
      </dsp:nvSpPr>
      <dsp:spPr>
        <a:xfrm>
          <a:off x="1339214" y="3793066"/>
          <a:ext cx="7588885" cy="1625600"/>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ECHO makes these opportunities widely available to all programs that accept referrals through our Coordinated Entry System</a:t>
          </a:r>
        </a:p>
      </dsp:txBody>
      <dsp:txXfrm>
        <a:off x="1386826" y="3840678"/>
        <a:ext cx="5767413" cy="1530376"/>
      </dsp:txXfrm>
    </dsp:sp>
    <dsp:sp modelId="{3D04BBB8-0391-4D6E-B54E-ACB44E1C6D83}">
      <dsp:nvSpPr>
        <dsp:cNvPr id="0" name=""/>
        <dsp:cNvSpPr/>
      </dsp:nvSpPr>
      <dsp:spPr>
        <a:xfrm>
          <a:off x="6532244" y="1232746"/>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69988" y="1232746"/>
        <a:ext cx="581152" cy="795122"/>
      </dsp:txXfrm>
    </dsp:sp>
    <dsp:sp modelId="{F2393E08-142A-471D-B08A-68E21719410F}">
      <dsp:nvSpPr>
        <dsp:cNvPr id="0" name=""/>
        <dsp:cNvSpPr/>
      </dsp:nvSpPr>
      <dsp:spPr>
        <a:xfrm>
          <a:off x="7201852" y="3118442"/>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39596" y="3118442"/>
        <a:ext cx="581152" cy="7951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AF49F-8360-42D0-B004-26240DAEE752}">
      <dsp:nvSpPr>
        <dsp:cNvPr id="0" name=""/>
        <dsp:cNvSpPr/>
      </dsp:nvSpPr>
      <dsp:spPr>
        <a:xfrm>
          <a:off x="179708" y="2408"/>
          <a:ext cx="2334935" cy="1608770"/>
        </a:xfrm>
        <a:prstGeom prst="round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7000" b="-7000"/>
          </a:stretch>
        </a:blipFill>
        <a:ln w="19050" cap="rnd" cmpd="sng" algn="ctr">
          <a:solidFill>
            <a:schemeClr val="lt1">
              <a:hueOff val="0"/>
              <a:satOff val="0"/>
              <a:lumOff val="0"/>
              <a:alphaOff val="0"/>
            </a:schemeClr>
          </a:solidFill>
          <a:prstDash val="solid"/>
        </a:ln>
        <a:effectLst>
          <a:softEdge rad="50800"/>
        </a:effectLst>
      </dsp:spPr>
      <dsp:style>
        <a:lnRef idx="2">
          <a:scrgbClr r="0" g="0" b="0"/>
        </a:lnRef>
        <a:fillRef idx="1">
          <a:scrgbClr r="0" g="0" b="0"/>
        </a:fillRef>
        <a:effectRef idx="0">
          <a:scrgbClr r="0" g="0" b="0"/>
        </a:effectRef>
        <a:fontRef idx="minor">
          <a:schemeClr val="lt1"/>
        </a:fontRef>
      </dsp:style>
    </dsp:sp>
    <dsp:sp modelId="{C40C4023-3516-4B97-9377-A8A74E4FD9E3}">
      <dsp:nvSpPr>
        <dsp:cNvPr id="0" name=""/>
        <dsp:cNvSpPr/>
      </dsp:nvSpPr>
      <dsp:spPr>
        <a:xfrm>
          <a:off x="179708" y="1611179"/>
          <a:ext cx="2334935" cy="86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Income</a:t>
          </a:r>
        </a:p>
      </dsp:txBody>
      <dsp:txXfrm>
        <a:off x="179708" y="1611179"/>
        <a:ext cx="2334935" cy="866261"/>
      </dsp:txXfrm>
    </dsp:sp>
    <dsp:sp modelId="{F878AE6C-C092-4DCD-A189-80D80DDF1FC5}">
      <dsp:nvSpPr>
        <dsp:cNvPr id="0" name=""/>
        <dsp:cNvSpPr/>
      </dsp:nvSpPr>
      <dsp:spPr>
        <a:xfrm>
          <a:off x="2743191" y="2408"/>
          <a:ext cx="2334935" cy="1608770"/>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6" t="15897" r="3006" b="15897"/>
          </a:stretch>
        </a:blipFill>
        <a:ln w="19050" cap="rnd" cmpd="sng" algn="ctr">
          <a:solidFill>
            <a:schemeClr val="lt1">
              <a:hueOff val="0"/>
              <a:satOff val="0"/>
              <a:lumOff val="0"/>
              <a:alphaOff val="0"/>
            </a:schemeClr>
          </a:solidFill>
          <a:prstDash val="solid"/>
        </a:ln>
        <a:effectLst>
          <a:softEdge rad="12700"/>
        </a:effectLst>
      </dsp:spPr>
      <dsp:style>
        <a:lnRef idx="2">
          <a:scrgbClr r="0" g="0" b="0"/>
        </a:lnRef>
        <a:fillRef idx="1">
          <a:scrgbClr r="0" g="0" b="0"/>
        </a:fillRef>
        <a:effectRef idx="0">
          <a:scrgbClr r="0" g="0" b="0"/>
        </a:effectRef>
        <a:fontRef idx="minor">
          <a:schemeClr val="lt1"/>
        </a:fontRef>
      </dsp:style>
    </dsp:sp>
    <dsp:sp modelId="{D8737F83-071C-407B-B908-921C3072310F}">
      <dsp:nvSpPr>
        <dsp:cNvPr id="0" name=""/>
        <dsp:cNvSpPr/>
      </dsp:nvSpPr>
      <dsp:spPr>
        <a:xfrm>
          <a:off x="2748235" y="1611179"/>
          <a:ext cx="2334935" cy="86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Criminal History</a:t>
          </a:r>
        </a:p>
      </dsp:txBody>
      <dsp:txXfrm>
        <a:off x="2748235" y="1611179"/>
        <a:ext cx="2334935" cy="866261"/>
      </dsp:txXfrm>
    </dsp:sp>
    <dsp:sp modelId="{5B93FA9B-FFDC-4D8E-BEFA-057BBD6FAACC}">
      <dsp:nvSpPr>
        <dsp:cNvPr id="0" name=""/>
        <dsp:cNvSpPr/>
      </dsp:nvSpPr>
      <dsp:spPr>
        <a:xfrm>
          <a:off x="179708" y="2710933"/>
          <a:ext cx="2334935" cy="1608770"/>
        </a:xfrm>
        <a:prstGeom prst="round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000" r="-2000"/>
          </a:stretch>
        </a:blipFill>
        <a:ln w="19050" cap="rnd" cmpd="sng" algn="ctr">
          <a:solidFill>
            <a:schemeClr val="lt1">
              <a:hueOff val="0"/>
              <a:satOff val="0"/>
              <a:lumOff val="0"/>
              <a:alphaOff val="0"/>
            </a:schemeClr>
          </a:solidFill>
          <a:prstDash val="solid"/>
        </a:ln>
        <a:effectLst>
          <a:softEdge rad="38100"/>
        </a:effectLst>
      </dsp:spPr>
      <dsp:style>
        <a:lnRef idx="2">
          <a:scrgbClr r="0" g="0" b="0"/>
        </a:lnRef>
        <a:fillRef idx="1">
          <a:scrgbClr r="0" g="0" b="0"/>
        </a:fillRef>
        <a:effectRef idx="0">
          <a:scrgbClr r="0" g="0" b="0"/>
        </a:effectRef>
        <a:fontRef idx="minor">
          <a:schemeClr val="lt1"/>
        </a:fontRef>
      </dsp:style>
    </dsp:sp>
    <dsp:sp modelId="{6A978408-C672-4266-A480-3B49E1DE2E6D}">
      <dsp:nvSpPr>
        <dsp:cNvPr id="0" name=""/>
        <dsp:cNvSpPr/>
      </dsp:nvSpPr>
      <dsp:spPr>
        <a:xfrm>
          <a:off x="179708" y="4319704"/>
          <a:ext cx="2334935" cy="86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Rental History</a:t>
          </a:r>
        </a:p>
      </dsp:txBody>
      <dsp:txXfrm>
        <a:off x="179708" y="4319704"/>
        <a:ext cx="2334935" cy="866261"/>
      </dsp:txXfrm>
    </dsp:sp>
    <dsp:sp modelId="{C19F414B-5DE6-4FBA-985F-7698886235E1}">
      <dsp:nvSpPr>
        <dsp:cNvPr id="0" name=""/>
        <dsp:cNvSpPr/>
      </dsp:nvSpPr>
      <dsp:spPr>
        <a:xfrm>
          <a:off x="2748235" y="2710933"/>
          <a:ext cx="2334935" cy="1608770"/>
        </a:xfrm>
        <a:prstGeom prst="round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23000" b="-23000"/>
          </a:stretch>
        </a:blipFill>
        <a:ln w="19050" cap="rnd" cmpd="sng" algn="ctr">
          <a:solidFill>
            <a:schemeClr val="lt1">
              <a:hueOff val="0"/>
              <a:satOff val="0"/>
              <a:lumOff val="0"/>
              <a:alphaOff val="0"/>
            </a:schemeClr>
          </a:solidFill>
          <a:prstDash val="solid"/>
        </a:ln>
        <a:effectLst>
          <a:softEdge rad="38100"/>
        </a:effectLst>
      </dsp:spPr>
      <dsp:style>
        <a:lnRef idx="2">
          <a:scrgbClr r="0" g="0" b="0"/>
        </a:lnRef>
        <a:fillRef idx="1">
          <a:scrgbClr r="0" g="0" b="0"/>
        </a:fillRef>
        <a:effectRef idx="0">
          <a:scrgbClr r="0" g="0" b="0"/>
        </a:effectRef>
        <a:fontRef idx="minor">
          <a:schemeClr val="lt1"/>
        </a:fontRef>
      </dsp:style>
    </dsp:sp>
    <dsp:sp modelId="{7AEA7F7F-7AB8-4908-A405-0342731CF070}">
      <dsp:nvSpPr>
        <dsp:cNvPr id="0" name=""/>
        <dsp:cNvSpPr/>
      </dsp:nvSpPr>
      <dsp:spPr>
        <a:xfrm>
          <a:off x="2748235" y="4319704"/>
          <a:ext cx="2334935" cy="86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Credit</a:t>
          </a:r>
        </a:p>
      </dsp:txBody>
      <dsp:txXfrm>
        <a:off x="2748235" y="4319704"/>
        <a:ext cx="2334935" cy="86626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8907B-16A2-4186-8289-764F97734038}" type="datetimeFigureOut">
              <a:rPr lang="en-US" smtClean="0"/>
              <a:t>9/26/2018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7465B-D27E-4ADE-B4FE-A1FBC16234EE}" type="slidenum">
              <a:rPr lang="en-US" smtClean="0"/>
              <a:t>‹#›</a:t>
            </a:fld>
            <a:endParaRPr lang="en-US"/>
          </a:p>
        </p:txBody>
      </p:sp>
    </p:spTree>
    <p:extLst>
      <p:ext uri="{BB962C8B-B14F-4D97-AF65-F5344CB8AC3E}">
        <p14:creationId xmlns:p14="http://schemas.microsoft.com/office/powerpoint/2010/main" val="181823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most economically segregated city in the country</a:t>
            </a:r>
          </a:p>
          <a:p>
            <a:r>
              <a:rPr lang="en-US" dirty="0"/>
              <a:t>-About 80% of who we serve are single-headed households</a:t>
            </a:r>
          </a:p>
          <a:p>
            <a:r>
              <a:rPr lang="en-US" dirty="0"/>
              <a:t>-What does this mean for housing?</a:t>
            </a:r>
          </a:p>
          <a:p>
            <a:r>
              <a:rPr lang="en-US" dirty="0"/>
              <a:t>--The first component of context I will provide today is regarding the Austin housing market</a:t>
            </a:r>
          </a:p>
        </p:txBody>
      </p:sp>
      <p:sp>
        <p:nvSpPr>
          <p:cNvPr id="4" name="Slide Number Placeholder 3"/>
          <p:cNvSpPr>
            <a:spLocks noGrp="1"/>
          </p:cNvSpPr>
          <p:nvPr>
            <p:ph type="sldNum" sz="quarter" idx="10"/>
          </p:nvPr>
        </p:nvSpPr>
        <p:spPr/>
        <p:txBody>
          <a:bodyPr/>
          <a:lstStyle/>
          <a:p>
            <a:fld id="{8397465B-D27E-4ADE-B4FE-A1FBC16234EE}" type="slidenum">
              <a:rPr lang="en-US" smtClean="0"/>
              <a:t>4</a:t>
            </a:fld>
            <a:endParaRPr lang="en-US"/>
          </a:p>
        </p:txBody>
      </p:sp>
    </p:spTree>
    <p:extLst>
      <p:ext uri="{BB962C8B-B14F-4D97-AF65-F5344CB8AC3E}">
        <p14:creationId xmlns:p14="http://schemas.microsoft.com/office/powerpoint/2010/main" val="67601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criteria is a major barrier to quickly getting folks into housing</a:t>
            </a:r>
          </a:p>
          <a:p>
            <a:r>
              <a:rPr lang="en-US" dirty="0"/>
              <a:t>-As opposed to case by case for every client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-FH implications because we’re talking about protected classes</a:t>
            </a:r>
          </a:p>
          <a:p>
            <a:endParaRPr lang="en-US" dirty="0"/>
          </a:p>
        </p:txBody>
      </p:sp>
      <p:sp>
        <p:nvSpPr>
          <p:cNvPr id="4" name="Slide Number Placeholder 3"/>
          <p:cNvSpPr>
            <a:spLocks noGrp="1"/>
          </p:cNvSpPr>
          <p:nvPr>
            <p:ph type="sldNum" sz="quarter" idx="10"/>
          </p:nvPr>
        </p:nvSpPr>
        <p:spPr/>
        <p:txBody>
          <a:bodyPr/>
          <a:lstStyle/>
          <a:p>
            <a:fld id="{8397465B-D27E-4ADE-B4FE-A1FBC16234EE}" type="slidenum">
              <a:rPr lang="en-US" smtClean="0"/>
              <a:t>14</a:t>
            </a:fld>
            <a:endParaRPr lang="en-US"/>
          </a:p>
        </p:txBody>
      </p:sp>
    </p:spTree>
    <p:extLst>
      <p:ext uri="{BB962C8B-B14F-4D97-AF65-F5344CB8AC3E}">
        <p14:creationId xmlns:p14="http://schemas.microsoft.com/office/powerpoint/2010/main" val="23754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 busting—HQS issues; deposits; </a:t>
            </a:r>
          </a:p>
        </p:txBody>
      </p:sp>
      <p:sp>
        <p:nvSpPr>
          <p:cNvPr id="4" name="Slide Number Placeholder 3"/>
          <p:cNvSpPr>
            <a:spLocks noGrp="1"/>
          </p:cNvSpPr>
          <p:nvPr>
            <p:ph type="sldNum" sz="quarter" idx="10"/>
          </p:nvPr>
        </p:nvSpPr>
        <p:spPr/>
        <p:txBody>
          <a:bodyPr/>
          <a:lstStyle/>
          <a:p>
            <a:fld id="{8397465B-D27E-4ADE-B4FE-A1FBC16234EE}" type="slidenum">
              <a:rPr lang="en-US" smtClean="0"/>
              <a:t>15</a:t>
            </a:fld>
            <a:endParaRPr lang="en-US"/>
          </a:p>
        </p:txBody>
      </p:sp>
    </p:spTree>
    <p:extLst>
      <p:ext uri="{BB962C8B-B14F-4D97-AF65-F5344CB8AC3E}">
        <p14:creationId xmlns:p14="http://schemas.microsoft.com/office/powerpoint/2010/main" val="263298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7465B-D27E-4ADE-B4FE-A1FBC16234EE}" type="slidenum">
              <a:rPr lang="en-US" smtClean="0"/>
              <a:t>17</a:t>
            </a:fld>
            <a:endParaRPr lang="en-US"/>
          </a:p>
        </p:txBody>
      </p:sp>
    </p:spTree>
    <p:extLst>
      <p:ext uri="{BB962C8B-B14F-4D97-AF65-F5344CB8AC3E}">
        <p14:creationId xmlns:p14="http://schemas.microsoft.com/office/powerpoint/2010/main" val="2431198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shortage of those needing deeply affordable housing</a:t>
            </a:r>
          </a:p>
          <a:p>
            <a:r>
              <a:rPr lang="en-US" dirty="0"/>
              <a:t>-Incredible option for those with a fixed income</a:t>
            </a:r>
          </a:p>
          <a:p>
            <a:r>
              <a:rPr lang="en-US" dirty="0"/>
              <a:t>-Typically have trouble accessing Affordable housing because of screening criteria</a:t>
            </a:r>
          </a:p>
        </p:txBody>
      </p:sp>
      <p:sp>
        <p:nvSpPr>
          <p:cNvPr id="4" name="Slide Number Placeholder 3"/>
          <p:cNvSpPr>
            <a:spLocks noGrp="1"/>
          </p:cNvSpPr>
          <p:nvPr>
            <p:ph type="sldNum" sz="quarter" idx="10"/>
          </p:nvPr>
        </p:nvSpPr>
        <p:spPr/>
        <p:txBody>
          <a:bodyPr/>
          <a:lstStyle/>
          <a:p>
            <a:fld id="{8397465B-D27E-4ADE-B4FE-A1FBC16234EE}" type="slidenum">
              <a:rPr lang="en-US" smtClean="0"/>
              <a:t>18</a:t>
            </a:fld>
            <a:endParaRPr lang="en-US"/>
          </a:p>
        </p:txBody>
      </p:sp>
    </p:spTree>
    <p:extLst>
      <p:ext uri="{BB962C8B-B14F-4D97-AF65-F5344CB8AC3E}">
        <p14:creationId xmlns:p14="http://schemas.microsoft.com/office/powerpoint/2010/main" val="3279028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partnerships are with property management companies with mid to large portfolios, who commit to an alternative criteria for our applicants</a:t>
            </a:r>
          </a:p>
          <a:p>
            <a:r>
              <a:rPr lang="en-US" dirty="0"/>
              <a:t>Market rate, geographically diverse units; willing to work with paperwork and inspections</a:t>
            </a:r>
          </a:p>
          <a:p>
            <a:r>
              <a:rPr lang="en-US" dirty="0"/>
              <a:t>Typically fill up to 20% of the units at any particular property that they manage</a:t>
            </a:r>
          </a:p>
          <a:p>
            <a:endParaRPr lang="en-US" dirty="0"/>
          </a:p>
        </p:txBody>
      </p:sp>
      <p:sp>
        <p:nvSpPr>
          <p:cNvPr id="4" name="Slide Number Placeholder 3"/>
          <p:cNvSpPr>
            <a:spLocks noGrp="1"/>
          </p:cNvSpPr>
          <p:nvPr>
            <p:ph type="sldNum" sz="quarter" idx="10"/>
          </p:nvPr>
        </p:nvSpPr>
        <p:spPr/>
        <p:txBody>
          <a:bodyPr/>
          <a:lstStyle/>
          <a:p>
            <a:fld id="{8397465B-D27E-4ADE-B4FE-A1FBC16234EE}" type="slidenum">
              <a:rPr lang="en-US" smtClean="0"/>
              <a:t>19</a:t>
            </a:fld>
            <a:endParaRPr lang="en-US"/>
          </a:p>
        </p:txBody>
      </p:sp>
    </p:spTree>
    <p:extLst>
      <p:ext uri="{BB962C8B-B14F-4D97-AF65-F5344CB8AC3E}">
        <p14:creationId xmlns:p14="http://schemas.microsoft.com/office/powerpoint/2010/main" val="192246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 one time payment submitted to property management to lower the rental contract rate offered to a household. They are a mechanism to create deeper affordability in market rate rental housing, one unit at a time. </a:t>
            </a:r>
          </a:p>
          <a:p>
            <a:pPr algn="l"/>
            <a:r>
              <a:rPr lang="en-US" dirty="0"/>
              <a:t>The availability payment cannot exceed $250 per month for a one year lease term and can be renewed for one subsequent one year lease</a:t>
            </a:r>
          </a:p>
          <a:p>
            <a:pPr algn="l"/>
            <a:endParaRPr lang="en-US" dirty="0"/>
          </a:p>
          <a:p>
            <a:pPr algn="l"/>
            <a:r>
              <a:rPr lang="en-US" dirty="0"/>
              <a:t>This is not to act like a subsidy from the housing authority. With that being said, it is not used to ensure that a client is only paying 30% of their income in rent. Households may still pay more than that in rent.</a:t>
            </a:r>
          </a:p>
          <a:p>
            <a:pPr algn="l"/>
            <a:endParaRPr lang="en-US" dirty="0"/>
          </a:p>
          <a:p>
            <a:pPr algn="l"/>
            <a:r>
              <a:rPr lang="en-US" dirty="0"/>
              <a:t>An availability payment is used when no other affordability units can be quickly identified. </a:t>
            </a:r>
          </a:p>
          <a:p>
            <a:endParaRPr lang="en-US" dirty="0"/>
          </a:p>
        </p:txBody>
      </p:sp>
      <p:sp>
        <p:nvSpPr>
          <p:cNvPr id="4" name="Slide Number Placeholder 3"/>
          <p:cNvSpPr>
            <a:spLocks noGrp="1"/>
          </p:cNvSpPr>
          <p:nvPr>
            <p:ph type="sldNum" sz="quarter" idx="10"/>
          </p:nvPr>
        </p:nvSpPr>
        <p:spPr/>
        <p:txBody>
          <a:bodyPr/>
          <a:lstStyle/>
          <a:p>
            <a:fld id="{8397465B-D27E-4ADE-B4FE-A1FBC16234EE}" type="slidenum">
              <a:rPr lang="en-US" smtClean="0"/>
              <a:t>20</a:t>
            </a:fld>
            <a:endParaRPr lang="en-US"/>
          </a:p>
        </p:txBody>
      </p:sp>
    </p:spTree>
    <p:extLst>
      <p:ext uri="{BB962C8B-B14F-4D97-AF65-F5344CB8AC3E}">
        <p14:creationId xmlns:p14="http://schemas.microsoft.com/office/powerpoint/2010/main" val="427322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7465B-D27E-4ADE-B4FE-A1FBC16234EE}" type="slidenum">
              <a:rPr lang="en-US" smtClean="0"/>
              <a:t>21</a:t>
            </a:fld>
            <a:endParaRPr lang="en-US"/>
          </a:p>
        </p:txBody>
      </p:sp>
    </p:spTree>
    <p:extLst>
      <p:ext uri="{BB962C8B-B14F-4D97-AF65-F5344CB8AC3E}">
        <p14:creationId xmlns:p14="http://schemas.microsoft.com/office/powerpoint/2010/main" val="2359252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diversify housing</a:t>
            </a:r>
          </a:p>
          <a:p>
            <a:r>
              <a:rPr lang="en-US" dirty="0"/>
              <a:t>-Back to knowing the market and speaking the housing language</a:t>
            </a:r>
          </a:p>
          <a:p>
            <a:endParaRPr lang="en-US" dirty="0"/>
          </a:p>
        </p:txBody>
      </p:sp>
      <p:sp>
        <p:nvSpPr>
          <p:cNvPr id="4" name="Slide Number Placeholder 3"/>
          <p:cNvSpPr>
            <a:spLocks noGrp="1"/>
          </p:cNvSpPr>
          <p:nvPr>
            <p:ph type="sldNum" sz="quarter" idx="10"/>
          </p:nvPr>
        </p:nvSpPr>
        <p:spPr/>
        <p:txBody>
          <a:bodyPr/>
          <a:lstStyle/>
          <a:p>
            <a:fld id="{8397465B-D27E-4ADE-B4FE-A1FBC16234EE}" type="slidenum">
              <a:rPr lang="en-US" smtClean="0"/>
              <a:t>23</a:t>
            </a:fld>
            <a:endParaRPr lang="en-US"/>
          </a:p>
        </p:txBody>
      </p:sp>
    </p:spTree>
    <p:extLst>
      <p:ext uri="{BB962C8B-B14F-4D97-AF65-F5344CB8AC3E}">
        <p14:creationId xmlns:p14="http://schemas.microsoft.com/office/powerpoint/2010/main" val="416895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useful for someone who has specific needs, like school district, has utility debt to a certain company, or who has pets</a:t>
            </a:r>
          </a:p>
        </p:txBody>
      </p:sp>
      <p:sp>
        <p:nvSpPr>
          <p:cNvPr id="4" name="Slide Number Placeholder 3"/>
          <p:cNvSpPr>
            <a:spLocks noGrp="1"/>
          </p:cNvSpPr>
          <p:nvPr>
            <p:ph type="sldNum" sz="quarter" idx="10"/>
          </p:nvPr>
        </p:nvSpPr>
        <p:spPr/>
        <p:txBody>
          <a:bodyPr/>
          <a:lstStyle/>
          <a:p>
            <a:fld id="{8397465B-D27E-4ADE-B4FE-A1FBC16234EE}" type="slidenum">
              <a:rPr lang="en-US" smtClean="0"/>
              <a:t>25</a:t>
            </a:fld>
            <a:endParaRPr lang="en-US"/>
          </a:p>
        </p:txBody>
      </p:sp>
    </p:spTree>
    <p:extLst>
      <p:ext uri="{BB962C8B-B14F-4D97-AF65-F5344CB8AC3E}">
        <p14:creationId xmlns:p14="http://schemas.microsoft.com/office/powerpoint/2010/main" val="3788329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-Carson’s HUD is doing studies on this right now</a:t>
            </a:r>
          </a:p>
          <a:p>
            <a:endParaRPr lang="en-US" dirty="0"/>
          </a:p>
        </p:txBody>
      </p:sp>
      <p:sp>
        <p:nvSpPr>
          <p:cNvPr id="4" name="Slide Number Placeholder 3"/>
          <p:cNvSpPr>
            <a:spLocks noGrp="1"/>
          </p:cNvSpPr>
          <p:nvPr>
            <p:ph type="sldNum" sz="quarter" idx="10"/>
          </p:nvPr>
        </p:nvSpPr>
        <p:spPr/>
        <p:txBody>
          <a:bodyPr/>
          <a:lstStyle/>
          <a:p>
            <a:fld id="{8397465B-D27E-4ADE-B4FE-A1FBC16234EE}" type="slidenum">
              <a:rPr lang="en-US" smtClean="0"/>
              <a:t>26</a:t>
            </a:fld>
            <a:endParaRPr lang="en-US"/>
          </a:p>
        </p:txBody>
      </p:sp>
    </p:spTree>
    <p:extLst>
      <p:ext uri="{BB962C8B-B14F-4D97-AF65-F5344CB8AC3E}">
        <p14:creationId xmlns:p14="http://schemas.microsoft.com/office/powerpoint/2010/main" val="98866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this type of rental market makes it extremely difficult to advocate and negotiate to get someone experiencing homelessness into housing</a:t>
            </a:r>
          </a:p>
          <a:p>
            <a:r>
              <a:rPr lang="en-US" dirty="0"/>
              <a:t>-Biggest challenge we face—As I’ll talk about further, when you employ a Housing First methodology in your programming, the folks you’re serving often do not have income, may have criminal history or may have evictions or outstanding rental debt which can preclude them from being approved for rental housing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when the housing market is strong, they don’t have to…</a:t>
            </a:r>
          </a:p>
          <a:p>
            <a:endParaRPr lang="en-US" dirty="0"/>
          </a:p>
        </p:txBody>
      </p:sp>
      <p:sp>
        <p:nvSpPr>
          <p:cNvPr id="4" name="Slide Number Placeholder 3"/>
          <p:cNvSpPr>
            <a:spLocks noGrp="1"/>
          </p:cNvSpPr>
          <p:nvPr>
            <p:ph type="sldNum" sz="quarter" idx="10"/>
          </p:nvPr>
        </p:nvSpPr>
        <p:spPr/>
        <p:txBody>
          <a:bodyPr/>
          <a:lstStyle/>
          <a:p>
            <a:fld id="{8397465B-D27E-4ADE-B4FE-A1FBC16234EE}" type="slidenum">
              <a:rPr lang="en-US" smtClean="0"/>
              <a:t>5</a:t>
            </a:fld>
            <a:endParaRPr lang="en-US"/>
          </a:p>
        </p:txBody>
      </p:sp>
    </p:spTree>
    <p:extLst>
      <p:ext uri="{BB962C8B-B14F-4D97-AF65-F5344CB8AC3E}">
        <p14:creationId xmlns:p14="http://schemas.microsoft.com/office/powerpoint/2010/main" val="4145632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We now have lower barrier, geographically disperse housing options in a city with a tight housing market</a:t>
            </a:r>
          </a:p>
          <a:p>
            <a:pPr>
              <a:buFont typeface="Arial" panose="020B0604020202020204" pitchFamily="34" charset="0"/>
              <a:buChar char="•"/>
            </a:pPr>
            <a:r>
              <a:rPr lang="en-US" dirty="0"/>
              <a:t>We have a diverse stock of housing options to offer clients</a:t>
            </a:r>
          </a:p>
          <a:p>
            <a:pPr marL="342900" indent="-342900">
              <a:buFont typeface="+mj-lt"/>
              <a:buAutoNum type="arabicPeriod"/>
            </a:pPr>
            <a:r>
              <a:rPr lang="en-US" dirty="0"/>
              <a:t>Austin Housing Market</a:t>
            </a:r>
          </a:p>
          <a:p>
            <a:pPr marL="342900" indent="-342900">
              <a:buFont typeface="+mj-lt"/>
              <a:buAutoNum type="arabicPeriod"/>
            </a:pPr>
            <a:r>
              <a:rPr lang="en-US" dirty="0"/>
              <a:t>Housing First and Housing Location</a:t>
            </a:r>
          </a:p>
          <a:p>
            <a:pPr marL="342900" indent="-342900">
              <a:buFont typeface="+mj-lt"/>
              <a:buAutoNum type="arabicPeriod"/>
            </a:pPr>
            <a:r>
              <a:rPr lang="en-US" dirty="0"/>
              <a:t>Housing-Related Skill-Building</a:t>
            </a:r>
          </a:p>
          <a:p>
            <a:pPr marL="342900" indent="-342900">
              <a:buFont typeface="+mj-lt"/>
              <a:buAutoNum type="arabicPeriod"/>
            </a:pPr>
            <a:r>
              <a:rPr lang="en-US" dirty="0"/>
              <a:t>Developing Robust Partnerships</a:t>
            </a:r>
          </a:p>
          <a:p>
            <a:pPr marL="342900" indent="-342900">
              <a:buFont typeface="+mj-lt"/>
              <a:buAutoNum type="arabicPeriod"/>
            </a:pPr>
            <a:r>
              <a:rPr lang="en-US" dirty="0"/>
              <a:t>Alternative Screening Criteria</a:t>
            </a:r>
          </a:p>
          <a:p>
            <a:pPr marL="342900" indent="-342900">
              <a:buFont typeface="+mj-lt"/>
              <a:buAutoNum type="arabicPeriod"/>
            </a:pPr>
            <a:r>
              <a:rPr lang="en-US" dirty="0"/>
              <a:t>Risk mitigation</a:t>
            </a:r>
          </a:p>
          <a:p>
            <a:pPr marL="342900" indent="-342900">
              <a:buFont typeface="+mj-lt"/>
              <a:buAutoNum type="arabicPeriod"/>
            </a:pPr>
            <a:r>
              <a:rPr lang="en-US" dirty="0"/>
              <a:t>Buydowns/Availability Payments</a:t>
            </a:r>
          </a:p>
          <a:p>
            <a:pPr marL="342900" indent="-342900">
              <a:buFont typeface="+mj-lt"/>
              <a:buAutoNum type="arabicPeriod"/>
            </a:pPr>
            <a:r>
              <a:rPr lang="en-US" dirty="0"/>
              <a:t>Building Realtors into your model</a:t>
            </a:r>
          </a:p>
          <a:p>
            <a:pPr marL="342900" indent="-342900">
              <a:buFont typeface="+mj-lt"/>
              <a:buAutoNum type="arabicPeriod"/>
            </a:pPr>
            <a:r>
              <a:rPr lang="en-US" dirty="0"/>
              <a:t>Other Strategies!</a:t>
            </a:r>
          </a:p>
          <a:p>
            <a:pPr marL="342900" indent="-342900">
              <a:buFont typeface="+mj-lt"/>
              <a:buAutoNum type="arabicPeriod"/>
            </a:pPr>
            <a:r>
              <a:rPr lang="en-US" dirty="0"/>
              <a:t>On the Horizon</a:t>
            </a:r>
          </a:p>
          <a:p>
            <a:endParaRPr lang="en-US" dirty="0"/>
          </a:p>
          <a:p>
            <a:endParaRPr lang="en-US" dirty="0"/>
          </a:p>
        </p:txBody>
      </p:sp>
      <p:sp>
        <p:nvSpPr>
          <p:cNvPr id="4" name="Slide Number Placeholder 3"/>
          <p:cNvSpPr>
            <a:spLocks noGrp="1"/>
          </p:cNvSpPr>
          <p:nvPr>
            <p:ph type="sldNum" sz="quarter" idx="10"/>
          </p:nvPr>
        </p:nvSpPr>
        <p:spPr/>
        <p:txBody>
          <a:bodyPr/>
          <a:lstStyle/>
          <a:p>
            <a:fld id="{8397465B-D27E-4ADE-B4FE-A1FBC16234EE}" type="slidenum">
              <a:rPr lang="en-US" smtClean="0"/>
              <a:t>29</a:t>
            </a:fld>
            <a:endParaRPr lang="en-US"/>
          </a:p>
        </p:txBody>
      </p:sp>
    </p:spTree>
    <p:extLst>
      <p:ext uri="{BB962C8B-B14F-4D97-AF65-F5344CB8AC3E}">
        <p14:creationId xmlns:p14="http://schemas.microsoft.com/office/powerpoint/2010/main" val="181775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piece of context is around housing first</a:t>
            </a:r>
          </a:p>
          <a:p>
            <a:r>
              <a:rPr lang="en-US" dirty="0"/>
              <a:t>-Some more context about the work we’re doing in Austin is that we have almost across the board implemented the Housing First paradigm in our programming</a:t>
            </a:r>
          </a:p>
          <a:p>
            <a:r>
              <a:rPr lang="en-US" dirty="0"/>
              <a:t>-could be things to keep in mind when determining the right type of housing option for someone </a:t>
            </a:r>
          </a:p>
          <a:p>
            <a:r>
              <a:rPr lang="en-US" dirty="0"/>
              <a:t>-because the typical leases in Texas prohibit individuals living in a unit who are not on the lease, smoking in a unit, exorbitant maintenance needs and other things, individuals may require more than one housing placement before they understand how to abide by a lease</a:t>
            </a:r>
          </a:p>
        </p:txBody>
      </p:sp>
      <p:sp>
        <p:nvSpPr>
          <p:cNvPr id="4" name="Slide Number Placeholder 3"/>
          <p:cNvSpPr>
            <a:spLocks noGrp="1"/>
          </p:cNvSpPr>
          <p:nvPr>
            <p:ph type="sldNum" sz="quarter" idx="10"/>
          </p:nvPr>
        </p:nvSpPr>
        <p:spPr/>
        <p:txBody>
          <a:bodyPr/>
          <a:lstStyle/>
          <a:p>
            <a:fld id="{8397465B-D27E-4ADE-B4FE-A1FBC16234EE}" type="slidenum">
              <a:rPr lang="en-US" smtClean="0"/>
              <a:t>6</a:t>
            </a:fld>
            <a:endParaRPr lang="en-US"/>
          </a:p>
        </p:txBody>
      </p:sp>
    </p:spTree>
    <p:extLst>
      <p:ext uri="{BB962C8B-B14F-4D97-AF65-F5344CB8AC3E}">
        <p14:creationId xmlns:p14="http://schemas.microsoft.com/office/powerpoint/2010/main" val="172820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impressions</a:t>
            </a:r>
          </a:p>
          <a:p>
            <a:r>
              <a:rPr lang="en-US" dirty="0"/>
              <a:t>-Completeness—application, ID, proof of income/program letter; funding letters</a:t>
            </a:r>
          </a:p>
          <a:p>
            <a:r>
              <a:rPr lang="en-US" dirty="0"/>
              <a:t>-Support documentation</a:t>
            </a:r>
          </a:p>
          <a:p>
            <a:r>
              <a:rPr lang="en-US" dirty="0"/>
              <a:t>-Because housing is limited, we need to treat every chance at housing like the only chance</a:t>
            </a:r>
          </a:p>
        </p:txBody>
      </p:sp>
      <p:sp>
        <p:nvSpPr>
          <p:cNvPr id="4" name="Slide Number Placeholder 3"/>
          <p:cNvSpPr>
            <a:spLocks noGrp="1"/>
          </p:cNvSpPr>
          <p:nvPr>
            <p:ph type="sldNum" sz="quarter" idx="10"/>
          </p:nvPr>
        </p:nvSpPr>
        <p:spPr/>
        <p:txBody>
          <a:bodyPr/>
          <a:lstStyle/>
          <a:p>
            <a:fld id="{8397465B-D27E-4ADE-B4FE-A1FBC16234EE}" type="slidenum">
              <a:rPr lang="en-US" smtClean="0"/>
              <a:t>7</a:t>
            </a:fld>
            <a:endParaRPr lang="en-US"/>
          </a:p>
        </p:txBody>
      </p:sp>
    </p:spTree>
    <p:extLst>
      <p:ext uri="{BB962C8B-B14F-4D97-AF65-F5344CB8AC3E}">
        <p14:creationId xmlns:p14="http://schemas.microsoft.com/office/powerpoint/2010/main" val="2776400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thorough and process oriented</a:t>
            </a:r>
          </a:p>
          <a:p>
            <a:r>
              <a:rPr lang="en-US" dirty="0"/>
              <a:t>-Came from a time when every housing search was like starting a whole new process—when you are actively trying to reduce the number of days that an individual experiences homelessness, you need a process!</a:t>
            </a:r>
          </a:p>
          <a:p>
            <a:endParaRPr lang="en-US" dirty="0"/>
          </a:p>
          <a:p>
            <a:r>
              <a:rPr lang="en-US" dirty="0"/>
              <a:t>Background check (Criminal history/rental history/credit)-not to screen out, but to ensure a transparent application process for your client and the landlord; will guide the conversation</a:t>
            </a:r>
          </a:p>
          <a:p>
            <a:r>
              <a:rPr lang="en-US" dirty="0"/>
              <a:t>Housing Intake—could do a whole training on this; with intention of completing an app</a:t>
            </a:r>
          </a:p>
          <a:p>
            <a:r>
              <a:rPr lang="en-US" dirty="0"/>
              <a:t>Housing search-based on barriers and preferences; if someone has experienced trauma in one area of town, we would try to ensure that they do not return to that part of town</a:t>
            </a:r>
          </a:p>
          <a:p>
            <a:r>
              <a:rPr lang="en-US" dirty="0"/>
              <a:t>-Complete housing app</a:t>
            </a:r>
          </a:p>
          <a:p>
            <a:r>
              <a:rPr lang="en-US" dirty="0"/>
              <a:t>-Program advocacy—sometimes it’s not the person they are concerned about, it’s the program—show the landlord that we are different than every other time they’ve worked with a program-we are responsive, get money on time, communicative</a:t>
            </a:r>
          </a:p>
          <a:p>
            <a:r>
              <a:rPr lang="en-US" dirty="0"/>
              <a:t>-Approval—don’t assume an approval until you have it in writing</a:t>
            </a:r>
          </a:p>
          <a:p>
            <a:r>
              <a:rPr lang="en-US" dirty="0"/>
              <a:t>-check processing</a:t>
            </a:r>
          </a:p>
          <a:p>
            <a:r>
              <a:rPr lang="en-US" dirty="0"/>
              <a:t>-lease signing! Often done online now; be prepared to go over this again at a later date</a:t>
            </a:r>
          </a:p>
        </p:txBody>
      </p:sp>
      <p:sp>
        <p:nvSpPr>
          <p:cNvPr id="4" name="Slide Number Placeholder 3"/>
          <p:cNvSpPr>
            <a:spLocks noGrp="1"/>
          </p:cNvSpPr>
          <p:nvPr>
            <p:ph type="sldNum" sz="quarter" idx="10"/>
          </p:nvPr>
        </p:nvSpPr>
        <p:spPr/>
        <p:txBody>
          <a:bodyPr/>
          <a:lstStyle/>
          <a:p>
            <a:fld id="{8397465B-D27E-4ADE-B4FE-A1FBC16234EE}" type="slidenum">
              <a:rPr lang="en-US" smtClean="0"/>
              <a:t>8</a:t>
            </a:fld>
            <a:endParaRPr lang="en-US"/>
          </a:p>
        </p:txBody>
      </p:sp>
    </p:spTree>
    <p:extLst>
      <p:ext uri="{BB962C8B-B14F-4D97-AF65-F5344CB8AC3E}">
        <p14:creationId xmlns:p14="http://schemas.microsoft.com/office/powerpoint/2010/main" val="396871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unpredictable things that can come up on move-in day</a:t>
            </a:r>
          </a:p>
          <a:p>
            <a:r>
              <a:rPr lang="en-US" dirty="0"/>
              <a:t>-For a client, there will be many things that they either have not completed in a while (</a:t>
            </a:r>
            <a:r>
              <a:rPr lang="en-US" dirty="0" err="1"/>
              <a:t>ie</a:t>
            </a:r>
            <a:r>
              <a:rPr lang="en-US" dirty="0"/>
              <a:t> turning on utilities) or that are brand new if they’ve never formally rented before</a:t>
            </a:r>
          </a:p>
          <a:p>
            <a:r>
              <a:rPr lang="en-US" dirty="0"/>
              <a:t>	-The checklist is to keep you, the client and the landlord calm—and to ensure that we control the things that 	are within our control, so there may be outlying things that come up (unauthorized occupants, </a:t>
            </a:r>
            <a:r>
              <a:rPr lang="en-US" dirty="0" err="1"/>
              <a:t>etc</a:t>
            </a:r>
            <a:r>
              <a:rPr lang="en-US" dirty="0"/>
              <a:t>)</a:t>
            </a:r>
          </a:p>
        </p:txBody>
      </p:sp>
      <p:sp>
        <p:nvSpPr>
          <p:cNvPr id="4" name="Slide Number Placeholder 3"/>
          <p:cNvSpPr>
            <a:spLocks noGrp="1"/>
          </p:cNvSpPr>
          <p:nvPr>
            <p:ph type="sldNum" sz="quarter" idx="10"/>
          </p:nvPr>
        </p:nvSpPr>
        <p:spPr/>
        <p:txBody>
          <a:bodyPr/>
          <a:lstStyle/>
          <a:p>
            <a:fld id="{8397465B-D27E-4ADE-B4FE-A1FBC16234EE}" type="slidenum">
              <a:rPr lang="en-US" smtClean="0"/>
              <a:t>9</a:t>
            </a:fld>
            <a:endParaRPr lang="en-US"/>
          </a:p>
        </p:txBody>
      </p:sp>
    </p:spTree>
    <p:extLst>
      <p:ext uri="{BB962C8B-B14F-4D97-AF65-F5344CB8AC3E}">
        <p14:creationId xmlns:p14="http://schemas.microsoft.com/office/powerpoint/2010/main" val="221564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a case for your program, housing intakes, how to communicate with housing providers</a:t>
            </a:r>
          </a:p>
          <a:p>
            <a:r>
              <a:rPr lang="en-US" dirty="0"/>
              <a:t>-None of the creative housing solutions we’ve developed would be possible without channeling the market-based habits and priorities</a:t>
            </a:r>
          </a:p>
          <a:p>
            <a:r>
              <a:rPr lang="en-US" dirty="0"/>
              <a:t>-cannot stress the importance of this enough</a:t>
            </a:r>
          </a:p>
        </p:txBody>
      </p:sp>
      <p:sp>
        <p:nvSpPr>
          <p:cNvPr id="4" name="Slide Number Placeholder 3"/>
          <p:cNvSpPr>
            <a:spLocks noGrp="1"/>
          </p:cNvSpPr>
          <p:nvPr>
            <p:ph type="sldNum" sz="quarter" idx="10"/>
          </p:nvPr>
        </p:nvSpPr>
        <p:spPr/>
        <p:txBody>
          <a:bodyPr/>
          <a:lstStyle/>
          <a:p>
            <a:fld id="{8397465B-D27E-4ADE-B4FE-A1FBC16234EE}" type="slidenum">
              <a:rPr lang="en-US" smtClean="0"/>
              <a:t>10</a:t>
            </a:fld>
            <a:endParaRPr lang="en-US"/>
          </a:p>
        </p:txBody>
      </p:sp>
    </p:spTree>
    <p:extLst>
      <p:ext uri="{BB962C8B-B14F-4D97-AF65-F5344CB8AC3E}">
        <p14:creationId xmlns:p14="http://schemas.microsoft.com/office/powerpoint/2010/main" val="101115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build robust partnerships</a:t>
            </a:r>
          </a:p>
          <a:p>
            <a:r>
              <a:rPr lang="en-US" dirty="0"/>
              <a:t>-leave no rock unturned</a:t>
            </a:r>
          </a:p>
          <a:p>
            <a:r>
              <a:rPr lang="en-US" dirty="0"/>
              <a:t>-turn one unit into a partnership</a:t>
            </a:r>
          </a:p>
          <a:p>
            <a:r>
              <a:rPr lang="en-US" dirty="0"/>
              <a:t>-ideally, cap number of units at each property</a:t>
            </a:r>
          </a:p>
        </p:txBody>
      </p:sp>
      <p:sp>
        <p:nvSpPr>
          <p:cNvPr id="4" name="Slide Number Placeholder 3"/>
          <p:cNvSpPr>
            <a:spLocks noGrp="1"/>
          </p:cNvSpPr>
          <p:nvPr>
            <p:ph type="sldNum" sz="quarter" idx="10"/>
          </p:nvPr>
        </p:nvSpPr>
        <p:spPr/>
        <p:txBody>
          <a:bodyPr/>
          <a:lstStyle/>
          <a:p>
            <a:fld id="{8397465B-D27E-4ADE-B4FE-A1FBC16234EE}" type="slidenum">
              <a:rPr lang="en-US" smtClean="0"/>
              <a:t>12</a:t>
            </a:fld>
            <a:endParaRPr lang="en-US"/>
          </a:p>
        </p:txBody>
      </p:sp>
    </p:spTree>
    <p:extLst>
      <p:ext uri="{BB962C8B-B14F-4D97-AF65-F5344CB8AC3E}">
        <p14:creationId xmlns:p14="http://schemas.microsoft.com/office/powerpoint/2010/main" val="30471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the relationships have always been based on relationships with certain agencies and programs whose primary focus is housing the individuals enrolled in their program</a:t>
            </a:r>
          </a:p>
          <a:p>
            <a:r>
              <a:rPr lang="en-US" dirty="0"/>
              <a:t>-We’ve found much greater success at housing more individuals more quickly when these resources are shared at a larger level and when there is capacity to build out the relationships in a more robust way</a:t>
            </a:r>
          </a:p>
        </p:txBody>
      </p:sp>
      <p:sp>
        <p:nvSpPr>
          <p:cNvPr id="4" name="Slide Number Placeholder 3"/>
          <p:cNvSpPr>
            <a:spLocks noGrp="1"/>
          </p:cNvSpPr>
          <p:nvPr>
            <p:ph type="sldNum" sz="quarter" idx="10"/>
          </p:nvPr>
        </p:nvSpPr>
        <p:spPr/>
        <p:txBody>
          <a:bodyPr/>
          <a:lstStyle/>
          <a:p>
            <a:fld id="{8397465B-D27E-4ADE-B4FE-A1FBC16234EE}" type="slidenum">
              <a:rPr lang="en-US" smtClean="0"/>
              <a:t>13</a:t>
            </a:fld>
            <a:endParaRPr lang="en-US"/>
          </a:p>
        </p:txBody>
      </p:sp>
    </p:spTree>
    <p:extLst>
      <p:ext uri="{BB962C8B-B14F-4D97-AF65-F5344CB8AC3E}">
        <p14:creationId xmlns:p14="http://schemas.microsoft.com/office/powerpoint/2010/main" val="1703549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9/26/2018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sv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9.svg"/><Relationship Id="rId5" Type="http://schemas.openxmlformats.org/officeDocument/2006/relationships/image" Target="../media/image19.sv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hyperlink" Target="mailto:abbytatkow@austinecho.org" TargetMode="Externa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42D5-993D-4BAD-B17F-9A81D9897FFE}"/>
              </a:ext>
            </a:extLst>
          </p:cNvPr>
          <p:cNvSpPr>
            <a:spLocks noGrp="1"/>
          </p:cNvSpPr>
          <p:nvPr>
            <p:ph type="ctrTitle"/>
          </p:nvPr>
        </p:nvSpPr>
        <p:spPr>
          <a:xfrm>
            <a:off x="3962399" y="886120"/>
            <a:ext cx="7197726" cy="3499611"/>
          </a:xfrm>
        </p:spPr>
        <p:txBody>
          <a:bodyPr>
            <a:normAutofit fontScale="90000"/>
          </a:bodyPr>
          <a:lstStyle/>
          <a:p>
            <a:r>
              <a:rPr lang="en-US" b="1" i="1" dirty="0"/>
              <a:t>Creative Solutions to Identifying Affordable Housing for Individuals Exiting Homelessness</a:t>
            </a:r>
            <a:endParaRPr lang="en-US" dirty="0"/>
          </a:p>
        </p:txBody>
      </p:sp>
      <p:sp>
        <p:nvSpPr>
          <p:cNvPr id="3" name="Subtitle 2">
            <a:extLst>
              <a:ext uri="{FF2B5EF4-FFF2-40B4-BE49-F238E27FC236}">
                <a16:creationId xmlns:a16="http://schemas.microsoft.com/office/drawing/2014/main" id="{22C4693E-5EF5-4424-88A0-783FDE7EB1E8}"/>
              </a:ext>
            </a:extLst>
          </p:cNvPr>
          <p:cNvSpPr>
            <a:spLocks noGrp="1"/>
          </p:cNvSpPr>
          <p:nvPr>
            <p:ph type="subTitle" idx="1"/>
          </p:nvPr>
        </p:nvSpPr>
        <p:spPr/>
        <p:txBody>
          <a:bodyPr>
            <a:normAutofit fontScale="92500" lnSpcReduction="10000"/>
          </a:bodyPr>
          <a:lstStyle/>
          <a:p>
            <a:r>
              <a:rPr lang="en-US" dirty="0"/>
              <a:t>Abby </a:t>
            </a:r>
            <a:r>
              <a:rPr lang="en-US" dirty="0" err="1"/>
              <a:t>tatkOW</a:t>
            </a:r>
            <a:endParaRPr lang="en-US" dirty="0"/>
          </a:p>
          <a:p>
            <a:r>
              <a:rPr lang="en-US" dirty="0"/>
              <a:t>COMMUNITY HOUSING PROGRAM MANAGER</a:t>
            </a:r>
          </a:p>
          <a:p>
            <a:r>
              <a:rPr lang="en-US" dirty="0"/>
              <a:t>ENDING COMMUNITY HOMELESSNESS COALITION</a:t>
            </a:r>
          </a:p>
          <a:p>
            <a:r>
              <a:rPr lang="en-US" dirty="0"/>
              <a:t>Austin, TX</a:t>
            </a:r>
          </a:p>
        </p:txBody>
      </p:sp>
    </p:spTree>
    <p:extLst>
      <p:ext uri="{BB962C8B-B14F-4D97-AF65-F5344CB8AC3E}">
        <p14:creationId xmlns:p14="http://schemas.microsoft.com/office/powerpoint/2010/main" val="6133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A9ED-D863-4E2C-99AB-C0B236939570}"/>
              </a:ext>
            </a:extLst>
          </p:cNvPr>
          <p:cNvSpPr>
            <a:spLocks noGrp="1"/>
          </p:cNvSpPr>
          <p:nvPr>
            <p:ph type="title"/>
          </p:nvPr>
        </p:nvSpPr>
        <p:spPr>
          <a:xfrm>
            <a:off x="849795" y="1972733"/>
            <a:ext cx="10131425" cy="1456267"/>
          </a:xfrm>
        </p:spPr>
        <p:txBody>
          <a:bodyPr/>
          <a:lstStyle/>
          <a:p>
            <a:pPr algn="ctr"/>
            <a:r>
              <a:rPr lang="en-US" dirty="0"/>
              <a:t>More skill-building resources can be found at</a:t>
            </a:r>
          </a:p>
        </p:txBody>
      </p:sp>
      <p:sp>
        <p:nvSpPr>
          <p:cNvPr id="4" name="Content Placeholder 3">
            <a:extLst>
              <a:ext uri="{FF2B5EF4-FFF2-40B4-BE49-F238E27FC236}">
                <a16:creationId xmlns:a16="http://schemas.microsoft.com/office/drawing/2014/main" id="{CE105067-C7BF-43A7-9DEA-6940C79D69C2}"/>
              </a:ext>
            </a:extLst>
          </p:cNvPr>
          <p:cNvSpPr>
            <a:spLocks noGrp="1"/>
          </p:cNvSpPr>
          <p:nvPr>
            <p:ph sz="half" idx="1"/>
          </p:nvPr>
        </p:nvSpPr>
        <p:spPr>
          <a:xfrm>
            <a:off x="1013790" y="3606432"/>
            <a:ext cx="9803436" cy="995385"/>
          </a:xfrm>
        </p:spPr>
        <p:txBody>
          <a:bodyPr>
            <a:normAutofit/>
          </a:bodyPr>
          <a:lstStyle/>
          <a:p>
            <a:pPr marL="0" indent="0" algn="ctr">
              <a:buNone/>
            </a:pPr>
            <a:r>
              <a:rPr lang="en-US" sz="3000" dirty="0"/>
              <a:t>www.austinecholistings.org</a:t>
            </a:r>
          </a:p>
        </p:txBody>
      </p:sp>
    </p:spTree>
    <p:extLst>
      <p:ext uri="{BB962C8B-B14F-4D97-AF65-F5344CB8AC3E}">
        <p14:creationId xmlns:p14="http://schemas.microsoft.com/office/powerpoint/2010/main" val="222388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199221F-6662-4B53-A219-D9116A81E6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64630EC-E68A-4392-B1A6-A874BCEECD11}"/>
              </a:ext>
            </a:extLst>
          </p:cNvPr>
          <p:cNvSpPr>
            <a:spLocks noGrp="1"/>
          </p:cNvSpPr>
          <p:nvPr>
            <p:ph type="title"/>
          </p:nvPr>
        </p:nvSpPr>
        <p:spPr>
          <a:xfrm>
            <a:off x="486877" y="1756147"/>
            <a:ext cx="5076230" cy="2601011"/>
          </a:xfrm>
        </p:spPr>
        <p:txBody>
          <a:bodyPr vert="horz" lIns="91440" tIns="45720" rIns="91440" bIns="45720" rtlCol="0" anchor="b">
            <a:normAutofit/>
          </a:bodyPr>
          <a:lstStyle/>
          <a:p>
            <a:pPr algn="r">
              <a:lnSpc>
                <a:spcPct val="90000"/>
              </a:lnSpc>
            </a:pPr>
            <a:r>
              <a:rPr lang="en-US" sz="4400" dirty="0"/>
              <a:t>Community Housing partnerships</a:t>
            </a:r>
          </a:p>
        </p:txBody>
      </p:sp>
      <p:sp>
        <p:nvSpPr>
          <p:cNvPr id="18" name="Rounded Rectangle 22">
            <a:extLst>
              <a:ext uri="{FF2B5EF4-FFF2-40B4-BE49-F238E27FC236}">
                <a16:creationId xmlns:a16="http://schemas.microsoft.com/office/drawing/2014/main" id="{21DB6F2B-EF80-481E-BC60-2113F8F8F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09" y="620116"/>
            <a:ext cx="2627580"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ity">
            <a:extLst>
              <a:ext uri="{FF2B5EF4-FFF2-40B4-BE49-F238E27FC236}">
                <a16:creationId xmlns:a16="http://schemas.microsoft.com/office/drawing/2014/main" id="{3F71D615-39A3-4F8F-88AC-F4D7DADCD6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8709" y="777545"/>
            <a:ext cx="2398979" cy="2398979"/>
          </a:xfrm>
          <a:prstGeom prst="roundRect">
            <a:avLst>
              <a:gd name="adj" fmla="val 5453"/>
            </a:avLst>
          </a:prstGeom>
          <a:ln w="50800" cap="sq" cmpd="dbl">
            <a:noFill/>
            <a:miter lim="800000"/>
          </a:ln>
          <a:effectLst/>
        </p:spPr>
      </p:pic>
      <p:sp>
        <p:nvSpPr>
          <p:cNvPr id="20" name="Rounded Rectangle 24">
            <a:extLst>
              <a:ext uri="{FF2B5EF4-FFF2-40B4-BE49-F238E27FC236}">
                <a16:creationId xmlns:a16="http://schemas.microsoft.com/office/drawing/2014/main" id="{79F10635-7CDE-4C87-A777-4CF748598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5342" y="620116"/>
            <a:ext cx="2627580"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uilding">
            <a:extLst>
              <a:ext uri="{FF2B5EF4-FFF2-40B4-BE49-F238E27FC236}">
                <a16:creationId xmlns:a16="http://schemas.microsoft.com/office/drawing/2014/main" id="{64017A5C-5E64-4F3C-89E1-DC85C7A57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19642" y="777545"/>
            <a:ext cx="2398979" cy="2398979"/>
          </a:xfrm>
          <a:prstGeom prst="roundRect">
            <a:avLst>
              <a:gd name="adj" fmla="val 5453"/>
            </a:avLst>
          </a:prstGeom>
          <a:ln w="50800" cap="sq" cmpd="dbl">
            <a:noFill/>
            <a:miter lim="800000"/>
          </a:ln>
          <a:effectLst/>
        </p:spPr>
      </p:pic>
      <p:sp>
        <p:nvSpPr>
          <p:cNvPr id="22" name="Rounded Rectangle 37">
            <a:extLst>
              <a:ext uri="{FF2B5EF4-FFF2-40B4-BE49-F238E27FC236}">
                <a16:creationId xmlns:a16="http://schemas.microsoft.com/office/drawing/2014/main" id="{5CB229AD-2BF7-44CD-A057-B3A1DCFEC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09" y="3515716"/>
            <a:ext cx="2627580"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Home">
            <a:extLst>
              <a:ext uri="{FF2B5EF4-FFF2-40B4-BE49-F238E27FC236}">
                <a16:creationId xmlns:a16="http://schemas.microsoft.com/office/drawing/2014/main" id="{7A5E47ED-56B8-4F24-8C85-C6364CEDDD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08709" y="3673145"/>
            <a:ext cx="2398979" cy="2398979"/>
          </a:xfrm>
          <a:prstGeom prst="roundRect">
            <a:avLst>
              <a:gd name="adj" fmla="val 5453"/>
            </a:avLst>
          </a:prstGeom>
          <a:ln w="50800" cap="sq" cmpd="dbl">
            <a:noFill/>
            <a:miter lim="800000"/>
          </a:ln>
          <a:effectLst/>
        </p:spPr>
      </p:pic>
      <p:sp>
        <p:nvSpPr>
          <p:cNvPr id="24" name="Rounded Rectangle 20">
            <a:extLst>
              <a:ext uri="{FF2B5EF4-FFF2-40B4-BE49-F238E27FC236}">
                <a16:creationId xmlns:a16="http://schemas.microsoft.com/office/drawing/2014/main" id="{99EC6ED0-CFE7-4517-93F0-9DD84E995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5342" y="3515716"/>
            <a:ext cx="2627580"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House">
            <a:extLst>
              <a:ext uri="{FF2B5EF4-FFF2-40B4-BE49-F238E27FC236}">
                <a16:creationId xmlns:a16="http://schemas.microsoft.com/office/drawing/2014/main" id="{C2F3366E-1626-487E-8EB4-D5D38CCD0D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19642" y="3673145"/>
            <a:ext cx="2398979" cy="2398979"/>
          </a:xfrm>
          <a:prstGeom prst="roundRect">
            <a:avLst>
              <a:gd name="adj" fmla="val 5453"/>
            </a:avLst>
          </a:prstGeom>
          <a:ln w="50800" cap="sq" cmpd="dbl">
            <a:noFill/>
            <a:miter lim="800000"/>
          </a:ln>
          <a:effectLst/>
        </p:spPr>
      </p:pic>
    </p:spTree>
    <p:extLst>
      <p:ext uri="{BB962C8B-B14F-4D97-AF65-F5344CB8AC3E}">
        <p14:creationId xmlns:p14="http://schemas.microsoft.com/office/powerpoint/2010/main" val="398642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E7DA84-A629-476B-9680-C61255D6A64B}"/>
              </a:ext>
            </a:extLst>
          </p:cNvPr>
          <p:cNvSpPr>
            <a:spLocks noGrp="1"/>
          </p:cNvSpPr>
          <p:nvPr>
            <p:ph sz="half" idx="1"/>
          </p:nvPr>
        </p:nvSpPr>
        <p:spPr>
          <a:xfrm>
            <a:off x="689186" y="1676400"/>
            <a:ext cx="10578254" cy="1306637"/>
          </a:xfrm>
        </p:spPr>
        <p:txBody>
          <a:bodyPr>
            <a:normAutofit/>
          </a:bodyPr>
          <a:lstStyle/>
          <a:p>
            <a:pPr marL="0" indent="0">
              <a:buNone/>
            </a:pPr>
            <a:r>
              <a:rPr lang="en-US" sz="2500" dirty="0"/>
              <a:t>The ECHO Community Housing Department focuses on expanding housing options for individuals exiting homelessness, enrolled in RRH &amp; PSH programs</a:t>
            </a:r>
          </a:p>
        </p:txBody>
      </p:sp>
      <p:sp>
        <p:nvSpPr>
          <p:cNvPr id="5" name="Rectangle 4">
            <a:extLst>
              <a:ext uri="{FF2B5EF4-FFF2-40B4-BE49-F238E27FC236}">
                <a16:creationId xmlns:a16="http://schemas.microsoft.com/office/drawing/2014/main" id="{D176375D-5649-4EE0-8448-55696811B1DB}"/>
              </a:ext>
            </a:extLst>
          </p:cNvPr>
          <p:cNvSpPr/>
          <p:nvPr/>
        </p:nvSpPr>
        <p:spPr>
          <a:xfrm>
            <a:off x="216129" y="605134"/>
            <a:ext cx="11211532"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answer to homelessness is housing</a:t>
            </a:r>
          </a:p>
        </p:txBody>
      </p:sp>
      <p:graphicFrame>
        <p:nvGraphicFramePr>
          <p:cNvPr id="8" name="Diagram 7">
            <a:extLst>
              <a:ext uri="{FF2B5EF4-FFF2-40B4-BE49-F238E27FC236}">
                <a16:creationId xmlns:a16="http://schemas.microsoft.com/office/drawing/2014/main" id="{D71D7195-8517-4AE1-A6A2-AD24D6702A0D}"/>
              </a:ext>
            </a:extLst>
          </p:cNvPr>
          <p:cNvGraphicFramePr/>
          <p:nvPr>
            <p:extLst>
              <p:ext uri="{D42A27DB-BD31-4B8C-83A1-F6EECF244321}">
                <p14:modId xmlns:p14="http://schemas.microsoft.com/office/powerpoint/2010/main" val="1226987060"/>
              </p:ext>
            </p:extLst>
          </p:nvPr>
        </p:nvGraphicFramePr>
        <p:xfrm>
          <a:off x="2032000" y="2783840"/>
          <a:ext cx="7305040" cy="3354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934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E5694F2-3776-4E39-96D8-52563E0BB58D}"/>
              </a:ext>
            </a:extLst>
          </p:cNvPr>
          <p:cNvGraphicFramePr/>
          <p:nvPr>
            <p:extLst>
              <p:ext uri="{D42A27DB-BD31-4B8C-83A1-F6EECF244321}">
                <p14:modId xmlns:p14="http://schemas.microsoft.com/office/powerpoint/2010/main" val="3448317096"/>
              </p:ext>
            </p:extLst>
          </p:nvPr>
        </p:nvGraphicFramePr>
        <p:xfrm>
          <a:off x="1631950" y="719666"/>
          <a:ext cx="89281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24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A567-9A95-43E8-9206-4F08AAFB75E7}"/>
              </a:ext>
            </a:extLst>
          </p:cNvPr>
          <p:cNvSpPr>
            <a:spLocks noGrp="1"/>
          </p:cNvSpPr>
          <p:nvPr>
            <p:ph type="title"/>
          </p:nvPr>
        </p:nvSpPr>
        <p:spPr>
          <a:xfrm>
            <a:off x="685801" y="609601"/>
            <a:ext cx="11170919" cy="1046480"/>
          </a:xfrm>
        </p:spPr>
        <p:txBody>
          <a:bodyPr>
            <a:normAutofit fontScale="90000"/>
          </a:bodyPr>
          <a:lstStyle/>
          <a:p>
            <a:pPr algn="ctr"/>
            <a:r>
              <a:rPr lang="en-US" dirty="0"/>
              <a:t>Alternative screening criteria</a:t>
            </a:r>
            <a:br>
              <a:rPr lang="en-US" dirty="0"/>
            </a:br>
            <a:endParaRPr lang="en-US" dirty="0"/>
          </a:p>
        </p:txBody>
      </p:sp>
      <p:graphicFrame>
        <p:nvGraphicFramePr>
          <p:cNvPr id="7" name="Diagram 6">
            <a:extLst>
              <a:ext uri="{FF2B5EF4-FFF2-40B4-BE49-F238E27FC236}">
                <a16:creationId xmlns:a16="http://schemas.microsoft.com/office/drawing/2014/main" id="{52D104D2-F80F-4F43-BBDB-15D00C539AB8}"/>
              </a:ext>
            </a:extLst>
          </p:cNvPr>
          <p:cNvGraphicFramePr/>
          <p:nvPr>
            <p:extLst>
              <p:ext uri="{D42A27DB-BD31-4B8C-83A1-F6EECF244321}">
                <p14:modId xmlns:p14="http://schemas.microsoft.com/office/powerpoint/2010/main" val="2345598238"/>
              </p:ext>
            </p:extLst>
          </p:nvPr>
        </p:nvGraphicFramePr>
        <p:xfrm>
          <a:off x="3535681" y="1441027"/>
          <a:ext cx="5262879" cy="5188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0371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513B-7FAD-47F3-B60F-1C62434DD9DB}"/>
              </a:ext>
            </a:extLst>
          </p:cNvPr>
          <p:cNvSpPr>
            <a:spLocks noGrp="1"/>
          </p:cNvSpPr>
          <p:nvPr>
            <p:ph type="title"/>
          </p:nvPr>
        </p:nvSpPr>
        <p:spPr/>
        <p:txBody>
          <a:bodyPr/>
          <a:lstStyle/>
          <a:p>
            <a:r>
              <a:rPr lang="en-US" dirty="0"/>
              <a:t>Housing Austin Fund: Risk mitigation</a:t>
            </a:r>
            <a:br>
              <a:rPr lang="en-US" dirty="0"/>
            </a:br>
            <a:endParaRPr lang="en-US" dirty="0"/>
          </a:p>
        </p:txBody>
      </p:sp>
      <p:sp>
        <p:nvSpPr>
          <p:cNvPr id="5" name="Rectangle 4">
            <a:extLst>
              <a:ext uri="{FF2B5EF4-FFF2-40B4-BE49-F238E27FC236}">
                <a16:creationId xmlns:a16="http://schemas.microsoft.com/office/drawing/2014/main" id="{7076BE29-B564-4126-A8C9-2C580FCBBA26}"/>
              </a:ext>
            </a:extLst>
          </p:cNvPr>
          <p:cNvSpPr/>
          <p:nvPr/>
        </p:nvSpPr>
        <p:spPr>
          <a:xfrm>
            <a:off x="685802" y="2693096"/>
            <a:ext cx="8019788" cy="1966586"/>
          </a:xfrm>
          <a:prstGeom prst="rect">
            <a:avLst/>
          </a:prstGeom>
          <a:solidFill>
            <a:schemeClr val="bg2">
              <a:lumMod val="40000"/>
              <a:lumOff val="60000"/>
              <a:alpha val="84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5A4A35-C8E1-4088-8DD4-9BA7B0A426EF}"/>
              </a:ext>
            </a:extLst>
          </p:cNvPr>
          <p:cNvSpPr>
            <a:spLocks noGrp="1"/>
          </p:cNvSpPr>
          <p:nvPr>
            <p:ph sz="half" idx="1"/>
          </p:nvPr>
        </p:nvSpPr>
        <p:spPr>
          <a:xfrm>
            <a:off x="685801" y="1612900"/>
            <a:ext cx="10731499" cy="4863056"/>
          </a:xfrm>
          <a:effectLst>
            <a:softEdge rad="203200"/>
          </a:effectLst>
        </p:spPr>
        <p:txBody>
          <a:bodyPr>
            <a:normAutofit fontScale="92500" lnSpcReduction="10000"/>
          </a:bodyPr>
          <a:lstStyle/>
          <a:p>
            <a:pPr marL="0" indent="0">
              <a:buNone/>
            </a:pPr>
            <a:r>
              <a:rPr lang="en-US" sz="2500" dirty="0"/>
              <a:t>Funds reserved to provide financial assurances to landlords (typically with properties who have signed an MOU with us)</a:t>
            </a:r>
          </a:p>
          <a:p>
            <a:pPr marL="0" indent="0">
              <a:buNone/>
            </a:pPr>
            <a:endParaRPr lang="en-US" sz="2500" dirty="0"/>
          </a:p>
          <a:p>
            <a:pPr marL="0" indent="0">
              <a:buNone/>
            </a:pPr>
            <a:r>
              <a:rPr lang="en-US" sz="2500" dirty="0"/>
              <a:t>Typical agreement includes:</a:t>
            </a:r>
          </a:p>
          <a:p>
            <a:pPr lvl="1">
              <a:buFont typeface="Arial" panose="020B0604020202020204" pitchFamily="34" charset="0"/>
              <a:buChar char="•"/>
            </a:pPr>
            <a:r>
              <a:rPr lang="en-US" sz="2200" dirty="0"/>
              <a:t>Up to 90 days rental loss (excluding late fees)</a:t>
            </a:r>
          </a:p>
          <a:p>
            <a:pPr lvl="1">
              <a:buFont typeface="Arial" panose="020B0604020202020204" pitchFamily="34" charset="0"/>
              <a:buChar char="•"/>
            </a:pPr>
            <a:r>
              <a:rPr lang="en-US" sz="2200" dirty="0"/>
              <a:t>Damages beyond normal wear and tear (up to $500 per unit)</a:t>
            </a:r>
          </a:p>
          <a:p>
            <a:pPr lvl="1">
              <a:buFont typeface="Arial" panose="020B0604020202020204" pitchFamily="34" charset="0"/>
              <a:buChar char="•"/>
            </a:pPr>
            <a:r>
              <a:rPr lang="en-US" sz="2200" dirty="0"/>
              <a:t>Eviction court costs (excluded legal fees)</a:t>
            </a:r>
          </a:p>
          <a:p>
            <a:pPr lvl="1">
              <a:buFont typeface="Arial" panose="020B0604020202020204" pitchFamily="34" charset="0"/>
              <a:buChar char="•"/>
            </a:pPr>
            <a:endParaRPr lang="en-US" sz="2200" dirty="0"/>
          </a:p>
          <a:p>
            <a:pPr>
              <a:buFont typeface="Arial" panose="020B0604020202020204" pitchFamily="34" charset="0"/>
              <a:buChar char="•"/>
            </a:pPr>
            <a:r>
              <a:rPr lang="en-US" sz="2500" dirty="0"/>
              <a:t>This fund is used to negotiate lower screening criteria </a:t>
            </a:r>
          </a:p>
          <a:p>
            <a:pPr>
              <a:buFont typeface="Arial" panose="020B0604020202020204" pitchFamily="34" charset="0"/>
              <a:buChar char="•"/>
            </a:pPr>
            <a:r>
              <a:rPr lang="en-US" sz="2500" dirty="0"/>
              <a:t>The fund can also be used address certain financial barriers that a RRH or PSH program is unable to address</a:t>
            </a:r>
          </a:p>
          <a:p>
            <a:endParaRPr lang="en-US" sz="2200" dirty="0"/>
          </a:p>
        </p:txBody>
      </p:sp>
    </p:spTree>
    <p:extLst>
      <p:ext uri="{BB962C8B-B14F-4D97-AF65-F5344CB8AC3E}">
        <p14:creationId xmlns:p14="http://schemas.microsoft.com/office/powerpoint/2010/main" val="348560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CD90D0-3CFA-4776-BD16-AB91E4284589}"/>
              </a:ext>
            </a:extLst>
          </p:cNvPr>
          <p:cNvSpPr/>
          <p:nvPr/>
        </p:nvSpPr>
        <p:spPr>
          <a:xfrm>
            <a:off x="1243621" y="2967335"/>
            <a:ext cx="9704773" cy="1754326"/>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Community Housing portfolio</a:t>
            </a:r>
          </a:p>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Includes: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93164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www.24thstreetrealty.com/wp-content/uploads/2017/07/902-Romeria-Dr-Unit-105-large-003-2-Exterior-Front-003-1499x1000-72dpi.jpg">
            <a:extLst>
              <a:ext uri="{FF2B5EF4-FFF2-40B4-BE49-F238E27FC236}">
                <a16:creationId xmlns:a16="http://schemas.microsoft.com/office/drawing/2014/main" id="{DDD25B8C-6C58-4D52-876B-469343C911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53" r="18812" b="-1"/>
          <a:stretch/>
        </p:blipFill>
        <p:spPr bwMode="auto">
          <a:xfrm>
            <a:off x="-1" y="10"/>
            <a:ext cx="737005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24thstreetrealty.com/wp-content/uploads/2017/07/902-Romeria-Dr-Unit-105-large-006-7-Exterior-Front-006-1499x1000-72dpi.jpg">
            <a:extLst>
              <a:ext uri="{FF2B5EF4-FFF2-40B4-BE49-F238E27FC236}">
                <a16:creationId xmlns:a16="http://schemas.microsoft.com/office/drawing/2014/main" id="{4E6C98DC-C8A5-45B1-9102-69B7142A22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06" b="-4"/>
          <a:stretch/>
        </p:blipFill>
        <p:spPr bwMode="auto">
          <a:xfrm>
            <a:off x="7534656" y="1"/>
            <a:ext cx="4657344" cy="3346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24thstreetrealty.com/wp-content/uploads/2017/07/902-Romeria-Dr-Unit-105-large-009-9-Family-001-1499x1000-72dpi-1.jpg">
            <a:extLst>
              <a:ext uri="{FF2B5EF4-FFF2-40B4-BE49-F238E27FC236}">
                <a16:creationId xmlns:a16="http://schemas.microsoft.com/office/drawing/2014/main" id="{0D41E6BC-B063-4DB9-B992-02B926950B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10" r="-4" b="-4"/>
          <a:stretch/>
        </p:blipFill>
        <p:spPr bwMode="auto">
          <a:xfrm>
            <a:off x="7534654" y="3511296"/>
            <a:ext cx="4657346" cy="33467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06705C-C480-4725-939C-F3C398E248D9}"/>
              </a:ext>
            </a:extLst>
          </p:cNvPr>
          <p:cNvSpPr txBox="1"/>
          <p:nvPr/>
        </p:nvSpPr>
        <p:spPr>
          <a:xfrm>
            <a:off x="1990418" y="5059388"/>
            <a:ext cx="3107517" cy="2031325"/>
          </a:xfrm>
          <a:prstGeom prst="rect">
            <a:avLst/>
          </a:prstGeom>
          <a:noFill/>
        </p:spPr>
        <p:txBody>
          <a:bodyPr wrap="none" rtlCol="0">
            <a:spAutoFit/>
          </a:bodyPr>
          <a:lstStyle/>
          <a:p>
            <a:r>
              <a:rPr lang="en-US" dirty="0"/>
              <a:t>36 Committed Units</a:t>
            </a:r>
          </a:p>
          <a:p>
            <a:r>
              <a:rPr lang="en-US" dirty="0"/>
              <a:t>1brm units</a:t>
            </a:r>
          </a:p>
          <a:p>
            <a:r>
              <a:rPr lang="en-US" dirty="0"/>
              <a:t>Affordable market-rate housing</a:t>
            </a:r>
          </a:p>
          <a:p>
            <a:r>
              <a:rPr lang="en-US" dirty="0"/>
              <a:t>Centrally located </a:t>
            </a:r>
          </a:p>
          <a:p>
            <a:r>
              <a:rPr lang="en-US" dirty="0"/>
              <a:t>Near bus stop</a:t>
            </a:r>
          </a:p>
          <a:p>
            <a:r>
              <a:rPr lang="en-US" dirty="0"/>
              <a:t>Courtesy officer on site</a:t>
            </a:r>
          </a:p>
          <a:p>
            <a:endParaRPr lang="en-US" dirty="0"/>
          </a:p>
        </p:txBody>
      </p:sp>
    </p:spTree>
    <p:extLst>
      <p:ext uri="{BB962C8B-B14F-4D97-AF65-F5344CB8AC3E}">
        <p14:creationId xmlns:p14="http://schemas.microsoft.com/office/powerpoint/2010/main" val="427704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2FB946D-2326-449B-B771-9EDB01C8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5" name="Picture 74" descr="A close up of a watch&#10;&#10;Description generated with high confidence">
            <a:extLst>
              <a:ext uri="{FF2B5EF4-FFF2-40B4-BE49-F238E27FC236}">
                <a16:creationId xmlns:a16="http://schemas.microsoft.com/office/drawing/2014/main" id="{9224A0EC-9334-468D-849F-BF1FF8C6FF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0EFFC263-7EB0-4842-BE9B-3176A41A7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50" name="Picture 2" descr="The Willows_today">
            <a:extLst>
              <a:ext uri="{FF2B5EF4-FFF2-40B4-BE49-F238E27FC236}">
                <a16:creationId xmlns:a16="http://schemas.microsoft.com/office/drawing/2014/main" id="{BA6571A6-F54E-4A16-A4C9-9A0A7F59F2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07" r="42223"/>
          <a:stretch/>
        </p:blipFill>
        <p:spPr bwMode="auto">
          <a:xfrm>
            <a:off x="643466" y="643467"/>
            <a:ext cx="5372100" cy="55710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ry lee foundation1brm unit austin">
            <a:extLst>
              <a:ext uri="{FF2B5EF4-FFF2-40B4-BE49-F238E27FC236}">
                <a16:creationId xmlns:a16="http://schemas.microsoft.com/office/drawing/2014/main" id="{B9613AB5-C5BE-49A7-9BFF-A29F704362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434" r="14243" b="-1"/>
          <a:stretch/>
        </p:blipFill>
        <p:spPr bwMode="auto">
          <a:xfrm>
            <a:off x="6176435" y="640927"/>
            <a:ext cx="5372099"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B7A313-63DE-443C-A7F2-043C0F82264B}"/>
              </a:ext>
            </a:extLst>
          </p:cNvPr>
          <p:cNvSpPr txBox="1"/>
          <p:nvPr/>
        </p:nvSpPr>
        <p:spPr>
          <a:xfrm>
            <a:off x="6492578" y="1277654"/>
            <a:ext cx="5055956" cy="1754326"/>
          </a:xfrm>
          <a:prstGeom prst="rect">
            <a:avLst/>
          </a:prstGeom>
          <a:noFill/>
        </p:spPr>
        <p:txBody>
          <a:bodyPr wrap="square" rtlCol="0">
            <a:spAutoFit/>
          </a:bodyPr>
          <a:lstStyle/>
          <a:p>
            <a:r>
              <a:rPr lang="en-US" dirty="0"/>
              <a:t>Subsidized affordable housing</a:t>
            </a:r>
          </a:p>
          <a:p>
            <a:r>
              <a:rPr lang="en-US" dirty="0"/>
              <a:t>Serve low-income individuals  and those with developmental disabilities</a:t>
            </a:r>
          </a:p>
          <a:p>
            <a:r>
              <a:rPr lang="en-US" dirty="0"/>
              <a:t>Prioritized individuals exiting homelessness</a:t>
            </a:r>
          </a:p>
          <a:p>
            <a:endParaRPr lang="en-US" dirty="0"/>
          </a:p>
          <a:p>
            <a:endParaRPr lang="en-US" dirty="0"/>
          </a:p>
        </p:txBody>
      </p:sp>
    </p:spTree>
    <p:extLst>
      <p:ext uri="{BB962C8B-B14F-4D97-AF65-F5344CB8AC3E}">
        <p14:creationId xmlns:p14="http://schemas.microsoft.com/office/powerpoint/2010/main" val="79419594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descr="https://cdngeneral.rentcafe.com/dmslivecafe/3/96235/TX_Austin_TheEnclave_p0102077_09_Pool_1_PhotoGallery.jpg?&amp;quality=85?width=1263&amp;height=579&amp;mode=max">
            <a:extLst>
              <a:ext uri="{FF2B5EF4-FFF2-40B4-BE49-F238E27FC236}">
                <a16:creationId xmlns:a16="http://schemas.microsoft.com/office/drawing/2014/main" id="{B91EE8C2-1B87-4C0A-BDF5-1F3DA7C877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14" r="-3" b="11534"/>
          <a:stretch/>
        </p:blipFill>
        <p:spPr bwMode="auto">
          <a:xfrm>
            <a:off x="5622233" y="10"/>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4" name="Picture 4" descr="https://www.ibraflats.com/wp-content/uploads/2017/08/slide1.jpg">
            <a:extLst>
              <a:ext uri="{FF2B5EF4-FFF2-40B4-BE49-F238E27FC236}">
                <a16:creationId xmlns:a16="http://schemas.microsoft.com/office/drawing/2014/main" id="{60F995EE-7230-420B-8932-B65CB1408C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982" b="1"/>
          <a:stretch/>
        </p:blipFill>
        <p:spPr bwMode="auto">
          <a:xfrm>
            <a:off x="4182011" y="3887894"/>
            <a:ext cx="8009991"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 name="Picture 6" descr="https://palosantoapartments.com/wp-content/uploads/2017/09/IMG_6070.jpg">
            <a:extLst>
              <a:ext uri="{FF2B5EF4-FFF2-40B4-BE49-F238E27FC236}">
                <a16:creationId xmlns:a16="http://schemas.microsoft.com/office/drawing/2014/main" id="{1E0E3225-F686-4761-A62D-09209C4818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6970" b="-1"/>
          <a:stretch/>
        </p:blipFill>
        <p:spPr bwMode="auto">
          <a:xfrm>
            <a:off x="20" y="10"/>
            <a:ext cx="7503091" cy="6857990"/>
          </a:xfrm>
          <a:custGeom>
            <a:avLst/>
            <a:gdLst>
              <a:gd name="connsiteX0" fmla="*/ 0 w 7503111"/>
              <a:gd name="connsiteY0" fmla="*/ 0 h 6858000"/>
              <a:gd name="connsiteX1" fmla="*/ 677334 w 7503111"/>
              <a:gd name="connsiteY1" fmla="*/ 0 h 6858000"/>
              <a:gd name="connsiteX2" fmla="*/ 1168036 w 7503111"/>
              <a:gd name="connsiteY2" fmla="*/ 0 h 6858000"/>
              <a:gd name="connsiteX3" fmla="*/ 1205499 w 7503111"/>
              <a:gd name="connsiteY3" fmla="*/ 0 h 6858000"/>
              <a:gd name="connsiteX4" fmla="*/ 1647632 w 7503111"/>
              <a:gd name="connsiteY4" fmla="*/ 0 h 6858000"/>
              <a:gd name="connsiteX5" fmla="*/ 7215401 w 7503111"/>
              <a:gd name="connsiteY5" fmla="*/ 0 h 6858000"/>
              <a:gd name="connsiteX6" fmla="*/ 4041567 w 7503111"/>
              <a:gd name="connsiteY6" fmla="*/ 6852993 h 6858000"/>
              <a:gd name="connsiteX7" fmla="*/ 7503111 w 7503111"/>
              <a:gd name="connsiteY7" fmla="*/ 6852993 h 6858000"/>
              <a:gd name="connsiteX8" fmla="*/ 7503111 w 7503111"/>
              <a:gd name="connsiteY8" fmla="*/ 6852994 h 6858000"/>
              <a:gd name="connsiteX9" fmla="*/ 1647632 w 7503111"/>
              <a:gd name="connsiteY9" fmla="*/ 6852994 h 6858000"/>
              <a:gd name="connsiteX10" fmla="*/ 1647632 w 7503111"/>
              <a:gd name="connsiteY10" fmla="*/ 6858000 h 6858000"/>
              <a:gd name="connsiteX11" fmla="*/ 0 w 750311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FE1E33D-9A68-4420-82E3-F6EFA84F6CD2}"/>
              </a:ext>
            </a:extLst>
          </p:cNvPr>
          <p:cNvSpPr txBox="1"/>
          <p:nvPr/>
        </p:nvSpPr>
        <p:spPr>
          <a:xfrm>
            <a:off x="977030" y="5807357"/>
            <a:ext cx="3505640" cy="1200329"/>
          </a:xfrm>
          <a:prstGeom prst="rect">
            <a:avLst/>
          </a:prstGeom>
          <a:noFill/>
        </p:spPr>
        <p:txBody>
          <a:bodyPr wrap="none" rtlCol="0">
            <a:spAutoFit/>
          </a:bodyPr>
          <a:lstStyle/>
          <a:p>
            <a:r>
              <a:rPr lang="en-US" dirty="0"/>
              <a:t>Market-rate properties with mid </a:t>
            </a:r>
          </a:p>
          <a:p>
            <a:r>
              <a:rPr lang="en-US" dirty="0"/>
              <a:t>to large sized apartment complexes</a:t>
            </a:r>
          </a:p>
          <a:p>
            <a:r>
              <a:rPr lang="en-US" dirty="0"/>
              <a:t>Alternative screening</a:t>
            </a:r>
          </a:p>
          <a:p>
            <a:endParaRPr lang="en-US" dirty="0"/>
          </a:p>
        </p:txBody>
      </p:sp>
      <p:sp>
        <p:nvSpPr>
          <p:cNvPr id="5" name="TextBox 4">
            <a:extLst>
              <a:ext uri="{FF2B5EF4-FFF2-40B4-BE49-F238E27FC236}">
                <a16:creationId xmlns:a16="http://schemas.microsoft.com/office/drawing/2014/main" id="{5D7A6818-3822-486D-80D0-EBA432888733}"/>
              </a:ext>
            </a:extLst>
          </p:cNvPr>
          <p:cNvSpPr txBox="1"/>
          <p:nvPr/>
        </p:nvSpPr>
        <p:spPr>
          <a:xfrm>
            <a:off x="9306838" y="1690706"/>
            <a:ext cx="2355325" cy="923330"/>
          </a:xfrm>
          <a:prstGeom prst="rect">
            <a:avLst/>
          </a:prstGeom>
          <a:noFill/>
        </p:spPr>
        <p:txBody>
          <a:bodyPr wrap="none" rtlCol="0">
            <a:spAutoFit/>
          </a:bodyPr>
          <a:lstStyle/>
          <a:p>
            <a:r>
              <a:rPr lang="en-US" dirty="0">
                <a:solidFill>
                  <a:schemeClr val="bg1"/>
                </a:solidFill>
              </a:rPr>
              <a:t>Many amenities</a:t>
            </a:r>
          </a:p>
          <a:p>
            <a:r>
              <a:rPr lang="en-US" dirty="0">
                <a:solidFill>
                  <a:schemeClr val="bg1"/>
                </a:solidFill>
              </a:rPr>
              <a:t>Great customer service</a:t>
            </a:r>
          </a:p>
          <a:p>
            <a:r>
              <a:rPr lang="en-US" dirty="0">
                <a:solidFill>
                  <a:schemeClr val="bg1"/>
                </a:solidFill>
              </a:rPr>
              <a:t>Diverse locations</a:t>
            </a:r>
          </a:p>
        </p:txBody>
      </p:sp>
    </p:spTree>
    <p:extLst>
      <p:ext uri="{BB962C8B-B14F-4D97-AF65-F5344CB8AC3E}">
        <p14:creationId xmlns:p14="http://schemas.microsoft.com/office/powerpoint/2010/main" val="94299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5C5F-6C46-4BC5-83F7-628704538634}"/>
              </a:ext>
            </a:extLst>
          </p:cNvPr>
          <p:cNvSpPr>
            <a:spLocks noGrp="1"/>
          </p:cNvSpPr>
          <p:nvPr>
            <p:ph type="title"/>
          </p:nvPr>
        </p:nvSpPr>
        <p:spPr/>
        <p:txBody>
          <a:bodyPr/>
          <a:lstStyle/>
          <a:p>
            <a:r>
              <a:rPr lang="en-US" b="1" dirty="0"/>
              <a:t>Who Am </a:t>
            </a:r>
            <a:r>
              <a:rPr lang="en-US" b="1" dirty="0" err="1"/>
              <a:t>i</a:t>
            </a:r>
            <a:r>
              <a:rPr lang="en-US" b="1" dirty="0"/>
              <a:t>?</a:t>
            </a:r>
          </a:p>
        </p:txBody>
      </p:sp>
      <p:graphicFrame>
        <p:nvGraphicFramePr>
          <p:cNvPr id="4" name="Content Placeholder 3">
            <a:extLst>
              <a:ext uri="{FF2B5EF4-FFF2-40B4-BE49-F238E27FC236}">
                <a16:creationId xmlns:a16="http://schemas.microsoft.com/office/drawing/2014/main" id="{54634BD9-15D4-42C4-AC4D-9C131957BD3C}"/>
              </a:ext>
            </a:extLst>
          </p:cNvPr>
          <p:cNvGraphicFramePr>
            <a:graphicFrameLocks noGrp="1"/>
          </p:cNvGraphicFramePr>
          <p:nvPr>
            <p:ph idx="1"/>
            <p:extLst>
              <p:ext uri="{D42A27DB-BD31-4B8C-83A1-F6EECF244321}">
                <p14:modId xmlns:p14="http://schemas.microsoft.com/office/powerpoint/2010/main" val="1031761482"/>
              </p:ext>
            </p:extLst>
          </p:nvPr>
        </p:nvGraphicFramePr>
        <p:xfrm>
          <a:off x="685801" y="2065867"/>
          <a:ext cx="10131425" cy="2692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7889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F15D-6A40-4C1B-9230-AD4282282D7C}"/>
              </a:ext>
            </a:extLst>
          </p:cNvPr>
          <p:cNvSpPr>
            <a:spLocks noGrp="1"/>
          </p:cNvSpPr>
          <p:nvPr>
            <p:ph type="title"/>
          </p:nvPr>
        </p:nvSpPr>
        <p:spPr/>
        <p:txBody>
          <a:bodyPr>
            <a:normAutofit/>
          </a:bodyPr>
          <a:lstStyle/>
          <a:p>
            <a:r>
              <a:rPr lang="en-US" dirty="0"/>
              <a:t>availability payment (Buydowns)</a:t>
            </a:r>
          </a:p>
        </p:txBody>
      </p:sp>
      <p:graphicFrame>
        <p:nvGraphicFramePr>
          <p:cNvPr id="5" name="Content Placeholder 4">
            <a:extLst>
              <a:ext uri="{FF2B5EF4-FFF2-40B4-BE49-F238E27FC236}">
                <a16:creationId xmlns:a16="http://schemas.microsoft.com/office/drawing/2014/main" id="{13BD619B-1D25-47BF-B6FD-602844157CF3}"/>
              </a:ext>
            </a:extLst>
          </p:cNvPr>
          <p:cNvGraphicFramePr>
            <a:graphicFrameLocks noGrp="1"/>
          </p:cNvGraphicFramePr>
          <p:nvPr>
            <p:ph sz="half" idx="1"/>
            <p:extLst>
              <p:ext uri="{D42A27DB-BD31-4B8C-83A1-F6EECF244321}">
                <p14:modId xmlns:p14="http://schemas.microsoft.com/office/powerpoint/2010/main" val="665250516"/>
              </p:ext>
            </p:extLst>
          </p:nvPr>
        </p:nvGraphicFramePr>
        <p:xfrm>
          <a:off x="685801" y="2065867"/>
          <a:ext cx="10871198" cy="303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407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AF16-A457-487C-9B6E-7D9887FD15D6}"/>
              </a:ext>
            </a:extLst>
          </p:cNvPr>
          <p:cNvSpPr>
            <a:spLocks noGrp="1"/>
          </p:cNvSpPr>
          <p:nvPr>
            <p:ph type="title"/>
          </p:nvPr>
        </p:nvSpPr>
        <p:spPr/>
        <p:txBody>
          <a:bodyPr>
            <a:normAutofit/>
          </a:bodyPr>
          <a:lstStyle/>
          <a:p>
            <a:br>
              <a:rPr lang="en-US" dirty="0"/>
            </a:br>
            <a:endParaRPr lang="en-US" dirty="0"/>
          </a:p>
        </p:txBody>
      </p:sp>
      <p:graphicFrame>
        <p:nvGraphicFramePr>
          <p:cNvPr id="7" name="Content Placeholder 6">
            <a:extLst>
              <a:ext uri="{FF2B5EF4-FFF2-40B4-BE49-F238E27FC236}">
                <a16:creationId xmlns:a16="http://schemas.microsoft.com/office/drawing/2014/main" id="{D4A03895-0A50-445F-9AB2-594F05D1C4B7}"/>
              </a:ext>
            </a:extLst>
          </p:cNvPr>
          <p:cNvGraphicFramePr>
            <a:graphicFrameLocks noGrp="1"/>
          </p:cNvGraphicFramePr>
          <p:nvPr>
            <p:ph sz="half" idx="2"/>
            <p:extLst>
              <p:ext uri="{D42A27DB-BD31-4B8C-83A1-F6EECF244321}">
                <p14:modId xmlns:p14="http://schemas.microsoft.com/office/powerpoint/2010/main" val="3894347429"/>
              </p:ext>
            </p:extLst>
          </p:nvPr>
        </p:nvGraphicFramePr>
        <p:xfrm>
          <a:off x="685801" y="1337732"/>
          <a:ext cx="10913300" cy="501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77EC84C8-7052-4FE4-8B74-8032BF980CA2}"/>
              </a:ext>
            </a:extLst>
          </p:cNvPr>
          <p:cNvSpPr/>
          <p:nvPr/>
        </p:nvSpPr>
        <p:spPr>
          <a:xfrm>
            <a:off x="459360" y="386973"/>
            <a:ext cx="11273279" cy="707886"/>
          </a:xfrm>
          <a:prstGeom prst="rect">
            <a:avLst/>
          </a:prstGeom>
          <a:noFill/>
        </p:spPr>
        <p:txBody>
          <a:bodyPr wrap="none" lIns="91440" tIns="45720" rIns="91440" bIns="45720">
            <a:spAutoFit/>
          </a:bodyPr>
          <a:lstStyle/>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Partnerships benefit clients beyond access to housing</a:t>
            </a:r>
            <a:endPar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831941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4222E-8DA0-4076-B667-8784FC04B858}"/>
              </a:ext>
            </a:extLst>
          </p:cNvPr>
          <p:cNvSpPr>
            <a:spLocks noGrp="1"/>
          </p:cNvSpPr>
          <p:nvPr>
            <p:ph idx="1"/>
          </p:nvPr>
        </p:nvSpPr>
        <p:spPr>
          <a:xfrm>
            <a:off x="685801" y="2893630"/>
            <a:ext cx="10131425" cy="3056234"/>
          </a:xfrm>
        </p:spPr>
        <p:txBody>
          <a:bodyPr>
            <a:normAutofit/>
          </a:bodyPr>
          <a:lstStyle/>
          <a:p>
            <a:pPr marL="342900" indent="-342900">
              <a:buFont typeface="+mj-lt"/>
              <a:buAutoNum type="arabicPeriod"/>
            </a:pPr>
            <a:r>
              <a:rPr lang="en-US" sz="2500" dirty="0"/>
              <a:t>Utilizing Realtors</a:t>
            </a:r>
          </a:p>
          <a:p>
            <a:pPr marL="342900" indent="-342900">
              <a:buFont typeface="+mj-lt"/>
              <a:buAutoNum type="arabicPeriod"/>
            </a:pPr>
            <a:r>
              <a:rPr lang="en-US" sz="2500" dirty="0"/>
              <a:t>Liaising between landlords and the Housing Authority</a:t>
            </a:r>
          </a:p>
          <a:p>
            <a:pPr marL="342900" indent="-342900">
              <a:buFont typeface="+mj-lt"/>
              <a:buAutoNum type="arabicPeriod"/>
            </a:pPr>
            <a:r>
              <a:rPr lang="en-US" sz="2500" dirty="0"/>
              <a:t>Involvement in the local affordable housing conversation and building relationships with developers</a:t>
            </a:r>
          </a:p>
          <a:p>
            <a:pPr marL="342900" indent="-342900">
              <a:buFont typeface="+mj-lt"/>
              <a:buAutoNum type="arabicPeriod"/>
            </a:pPr>
            <a:endParaRPr lang="en-US" sz="2500" dirty="0"/>
          </a:p>
        </p:txBody>
      </p:sp>
      <p:sp>
        <p:nvSpPr>
          <p:cNvPr id="4" name="Rectangle 3">
            <a:extLst>
              <a:ext uri="{FF2B5EF4-FFF2-40B4-BE49-F238E27FC236}">
                <a16:creationId xmlns:a16="http://schemas.microsoft.com/office/drawing/2014/main" id="{A497CD4F-1656-4209-8E8E-71521C7E0547}"/>
              </a:ext>
            </a:extLst>
          </p:cNvPr>
          <p:cNvSpPr/>
          <p:nvPr/>
        </p:nvSpPr>
        <p:spPr>
          <a:xfrm>
            <a:off x="157295" y="412026"/>
            <a:ext cx="12034705" cy="2585323"/>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Other creative tools and methods used to </a:t>
            </a:r>
          </a:p>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gain access to housing for </a:t>
            </a:r>
          </a:p>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individuals exiting homelessness include:</a:t>
            </a:r>
          </a:p>
        </p:txBody>
      </p:sp>
    </p:spTree>
    <p:extLst>
      <p:ext uri="{BB962C8B-B14F-4D97-AF65-F5344CB8AC3E}">
        <p14:creationId xmlns:p14="http://schemas.microsoft.com/office/powerpoint/2010/main" val="362580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E390C61-E113-4E53-8916-EB68E0A4ABAB}"/>
              </a:ext>
            </a:extLst>
          </p:cNvPr>
          <p:cNvGraphicFramePr/>
          <p:nvPr>
            <p:extLst>
              <p:ext uri="{D42A27DB-BD31-4B8C-83A1-F6EECF244321}">
                <p14:modId xmlns:p14="http://schemas.microsoft.com/office/powerpoint/2010/main" val="762712079"/>
              </p:ext>
            </p:extLst>
          </p:nvPr>
        </p:nvGraphicFramePr>
        <p:xfrm>
          <a:off x="2455100" y="1628384"/>
          <a:ext cx="7704899" cy="5048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879A2144-3B99-4897-83E4-E3CF6C8D30EE}"/>
              </a:ext>
            </a:extLst>
          </p:cNvPr>
          <p:cNvSpPr/>
          <p:nvPr/>
        </p:nvSpPr>
        <p:spPr>
          <a:xfrm>
            <a:off x="1323282" y="334956"/>
            <a:ext cx="9545435"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Building Realtors into your model</a:t>
            </a:r>
          </a:p>
        </p:txBody>
      </p:sp>
      <p:sp>
        <p:nvSpPr>
          <p:cNvPr id="4" name="TextBox 3">
            <a:extLst>
              <a:ext uri="{FF2B5EF4-FFF2-40B4-BE49-F238E27FC236}">
                <a16:creationId xmlns:a16="http://schemas.microsoft.com/office/drawing/2014/main" id="{2C2C2518-A70A-4672-9027-E2DD07D87444}"/>
              </a:ext>
            </a:extLst>
          </p:cNvPr>
          <p:cNvSpPr txBox="1"/>
          <p:nvPr/>
        </p:nvSpPr>
        <p:spPr>
          <a:xfrm>
            <a:off x="1530262" y="1228274"/>
            <a:ext cx="9131474" cy="400110"/>
          </a:xfrm>
          <a:prstGeom prst="rect">
            <a:avLst/>
          </a:prstGeom>
          <a:noFill/>
        </p:spPr>
        <p:txBody>
          <a:bodyPr wrap="square" rtlCol="0">
            <a:spAutoFit/>
          </a:bodyPr>
          <a:lstStyle/>
          <a:p>
            <a:pPr algn="ctr"/>
            <a:r>
              <a:rPr lang="en-US" sz="2000" dirty="0"/>
              <a:t>There are many similarities between Realtors and homeless service providers! </a:t>
            </a:r>
          </a:p>
        </p:txBody>
      </p:sp>
    </p:spTree>
    <p:extLst>
      <p:ext uri="{BB962C8B-B14F-4D97-AF65-F5344CB8AC3E}">
        <p14:creationId xmlns:p14="http://schemas.microsoft.com/office/powerpoint/2010/main" val="3950645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a:extLst>
              <a:ext uri="{FF2B5EF4-FFF2-40B4-BE49-F238E27FC236}">
                <a16:creationId xmlns:a16="http://schemas.microsoft.com/office/drawing/2014/main" id="{D096D886-7A88-450B-A634-4602FF6F5869}"/>
              </a:ext>
            </a:extLst>
          </p:cNvPr>
          <p:cNvGraphicFramePr>
            <a:graphicFrameLocks/>
          </p:cNvGraphicFramePr>
          <p:nvPr>
            <p:extLst>
              <p:ext uri="{D42A27DB-BD31-4B8C-83A1-F6EECF244321}">
                <p14:modId xmlns:p14="http://schemas.microsoft.com/office/powerpoint/2010/main" val="1208726897"/>
              </p:ext>
            </p:extLst>
          </p:nvPr>
        </p:nvGraphicFramePr>
        <p:xfrm>
          <a:off x="2303245" y="2304903"/>
          <a:ext cx="7585510" cy="3649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7EC5B85-3611-422C-969A-1CA115CCCCE6}"/>
              </a:ext>
            </a:extLst>
          </p:cNvPr>
          <p:cNvSpPr/>
          <p:nvPr/>
        </p:nvSpPr>
        <p:spPr>
          <a:xfrm>
            <a:off x="2629089" y="605136"/>
            <a:ext cx="6933822"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Ways to utilize a Realtor</a:t>
            </a:r>
          </a:p>
        </p:txBody>
      </p:sp>
    </p:spTree>
    <p:extLst>
      <p:ext uri="{BB962C8B-B14F-4D97-AF65-F5344CB8AC3E}">
        <p14:creationId xmlns:p14="http://schemas.microsoft.com/office/powerpoint/2010/main" val="386028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F4972D9-F510-4C84-8BDA-31BAECC23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5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D8E2D96C-A214-42D7-8C0F-E4CCBD8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17C746F4-1536-4E83-B247-DD6BBE09C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099" y="636104"/>
            <a:ext cx="5372468" cy="5585792"/>
          </a:xfrm>
          <a:prstGeom prst="rect">
            <a:avLst/>
          </a:prstGeom>
          <a:ln cap="sq">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generated with very high confidence">
            <a:extLst>
              <a:ext uri="{FF2B5EF4-FFF2-40B4-BE49-F238E27FC236}">
                <a16:creationId xmlns:a16="http://schemas.microsoft.com/office/drawing/2014/main" id="{576972E7-90F1-4AC6-B063-B027D60B491E}"/>
              </a:ext>
            </a:extLst>
          </p:cNvPr>
          <p:cNvPicPr>
            <a:picLocks noChangeAspect="1"/>
          </p:cNvPicPr>
          <p:nvPr/>
        </p:nvPicPr>
        <p:blipFill rotWithShape="1">
          <a:blip r:embed="rId3"/>
          <a:srcRect t="14662" b="8006"/>
          <a:stretch/>
        </p:blipFill>
        <p:spPr>
          <a:xfrm>
            <a:off x="1135704" y="2472786"/>
            <a:ext cx="4396460" cy="1912427"/>
          </a:xfrm>
          <a:prstGeom prst="rect">
            <a:avLst/>
          </a:prstGeom>
        </p:spPr>
      </p:pic>
      <p:sp useBgFill="1">
        <p:nvSpPr>
          <p:cNvPr id="14" name="Rectangle 13">
            <a:extLst>
              <a:ext uri="{FF2B5EF4-FFF2-40B4-BE49-F238E27FC236}">
                <a16:creationId xmlns:a16="http://schemas.microsoft.com/office/drawing/2014/main" id="{901B7213-0CDE-44D8-9FC1-9995E8AD4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3" y="636104"/>
            <a:ext cx="5372468" cy="5585792"/>
          </a:xfrm>
          <a:prstGeom prst="rect">
            <a:avLst/>
          </a:prstGeom>
          <a:ln cap="sq">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creenshot&#10;&#10;Description generated with high confidence">
            <a:extLst>
              <a:ext uri="{FF2B5EF4-FFF2-40B4-BE49-F238E27FC236}">
                <a16:creationId xmlns:a16="http://schemas.microsoft.com/office/drawing/2014/main" id="{FCD62268-9C23-4140-8BD4-F70F7FCDB563}"/>
              </a:ext>
            </a:extLst>
          </p:cNvPr>
          <p:cNvPicPr>
            <a:picLocks noChangeAspect="1"/>
          </p:cNvPicPr>
          <p:nvPr/>
        </p:nvPicPr>
        <p:blipFill rotWithShape="1">
          <a:blip r:embed="rId4"/>
          <a:srcRect t="14662" r="22752" b="10672"/>
          <a:stretch/>
        </p:blipFill>
        <p:spPr>
          <a:xfrm>
            <a:off x="6650651" y="2228826"/>
            <a:ext cx="4414845" cy="2400345"/>
          </a:xfrm>
          <a:prstGeom prst="rect">
            <a:avLst/>
          </a:prstGeom>
        </p:spPr>
      </p:pic>
      <p:sp>
        <p:nvSpPr>
          <p:cNvPr id="4" name="TextBox 3">
            <a:extLst>
              <a:ext uri="{FF2B5EF4-FFF2-40B4-BE49-F238E27FC236}">
                <a16:creationId xmlns:a16="http://schemas.microsoft.com/office/drawing/2014/main" id="{DEDE97B1-0667-4E91-B294-4AAFC508C57A}"/>
              </a:ext>
            </a:extLst>
          </p:cNvPr>
          <p:cNvSpPr txBox="1"/>
          <p:nvPr/>
        </p:nvSpPr>
        <p:spPr>
          <a:xfrm>
            <a:off x="1287756" y="1425268"/>
            <a:ext cx="4499859" cy="646331"/>
          </a:xfrm>
          <a:prstGeom prst="rect">
            <a:avLst/>
          </a:prstGeom>
          <a:noFill/>
        </p:spPr>
        <p:txBody>
          <a:bodyPr wrap="square" rtlCol="0">
            <a:spAutoFit/>
          </a:bodyPr>
          <a:lstStyle/>
          <a:p>
            <a:r>
              <a:rPr lang="en-US" dirty="0"/>
              <a:t>A quick search garnered 54 immediate availabilities in Austin for under $850/mo.</a:t>
            </a:r>
          </a:p>
        </p:txBody>
      </p:sp>
      <p:sp>
        <p:nvSpPr>
          <p:cNvPr id="5" name="TextBox 4">
            <a:extLst>
              <a:ext uri="{FF2B5EF4-FFF2-40B4-BE49-F238E27FC236}">
                <a16:creationId xmlns:a16="http://schemas.microsoft.com/office/drawing/2014/main" id="{EF6A6DB7-130C-470D-B2AF-F77DBEBF4087}"/>
              </a:ext>
            </a:extLst>
          </p:cNvPr>
          <p:cNvSpPr txBox="1"/>
          <p:nvPr/>
        </p:nvSpPr>
        <p:spPr>
          <a:xfrm>
            <a:off x="6492579" y="4930941"/>
            <a:ext cx="4786439" cy="646331"/>
          </a:xfrm>
          <a:prstGeom prst="rect">
            <a:avLst/>
          </a:prstGeom>
          <a:noFill/>
        </p:spPr>
        <p:txBody>
          <a:bodyPr wrap="none" rtlCol="0">
            <a:spAutoFit/>
          </a:bodyPr>
          <a:lstStyle/>
          <a:p>
            <a:r>
              <a:rPr lang="en-US" dirty="0"/>
              <a:t>These units are geographically diverse and range </a:t>
            </a:r>
          </a:p>
          <a:p>
            <a:r>
              <a:rPr lang="en-US" dirty="0"/>
              <a:t>From studios to 2brms.</a:t>
            </a:r>
          </a:p>
        </p:txBody>
      </p:sp>
    </p:spTree>
    <p:extLst>
      <p:ext uri="{BB962C8B-B14F-4D97-AF65-F5344CB8AC3E}">
        <p14:creationId xmlns:p14="http://schemas.microsoft.com/office/powerpoint/2010/main" val="175793946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6599-34CA-4266-BC5D-475541CA2623}"/>
              </a:ext>
            </a:extLst>
          </p:cNvPr>
          <p:cNvSpPr>
            <a:spLocks noGrp="1"/>
          </p:cNvSpPr>
          <p:nvPr>
            <p:ph type="title"/>
          </p:nvPr>
        </p:nvSpPr>
        <p:spPr>
          <a:xfrm>
            <a:off x="1030287" y="233819"/>
            <a:ext cx="10131425" cy="2020866"/>
          </a:xfrm>
        </p:spPr>
        <p:txBody>
          <a:bodyPr>
            <a:normAutofit fontScale="90000"/>
          </a:bodyPr>
          <a:lstStyle/>
          <a:p>
            <a:br>
              <a:rPr lang="en-US" dirty="0"/>
            </a:br>
            <a:r>
              <a:rPr lang="en-US" dirty="0"/>
              <a:t>Though being issued a </a:t>
            </a:r>
            <a:r>
              <a:rPr lang="en-US" dirty="0">
                <a:solidFill>
                  <a:schemeClr val="bg2">
                    <a:lumMod val="60000"/>
                    <a:lumOff val="40000"/>
                  </a:schemeClr>
                </a:solidFill>
              </a:rPr>
              <a:t>housing choice voucher </a:t>
            </a:r>
            <a:r>
              <a:rPr lang="en-US" dirty="0"/>
              <a:t>can be a golden ticket, there are many hoops that landlords may not feel compelled to jump through </a:t>
            </a:r>
          </a:p>
        </p:txBody>
      </p:sp>
      <p:sp>
        <p:nvSpPr>
          <p:cNvPr id="5" name="TextBox 4">
            <a:extLst>
              <a:ext uri="{FF2B5EF4-FFF2-40B4-BE49-F238E27FC236}">
                <a16:creationId xmlns:a16="http://schemas.microsoft.com/office/drawing/2014/main" id="{32A3412C-0380-4056-96D4-828E2348A2B8}"/>
              </a:ext>
            </a:extLst>
          </p:cNvPr>
          <p:cNvSpPr txBox="1"/>
          <p:nvPr/>
        </p:nvSpPr>
        <p:spPr>
          <a:xfrm>
            <a:off x="486949" y="2254685"/>
            <a:ext cx="11218100" cy="646331"/>
          </a:xfrm>
          <a:prstGeom prst="rect">
            <a:avLst/>
          </a:prstGeom>
          <a:noFill/>
        </p:spPr>
        <p:txBody>
          <a:bodyPr wrap="square" rtlCol="0">
            <a:spAutoFit/>
          </a:bodyPr>
          <a:lstStyle/>
          <a:p>
            <a:r>
              <a:rPr lang="en-US" dirty="0"/>
              <a:t>We have found creative ways to mitigate some of these disincentives, and it has dramatically increased the pool of landlords open to housing individuals with Housing Choice Vouchers—i.e. HUD-VASH and other Special Programs</a:t>
            </a:r>
          </a:p>
        </p:txBody>
      </p:sp>
      <p:graphicFrame>
        <p:nvGraphicFramePr>
          <p:cNvPr id="8" name="Table 7">
            <a:extLst>
              <a:ext uri="{FF2B5EF4-FFF2-40B4-BE49-F238E27FC236}">
                <a16:creationId xmlns:a16="http://schemas.microsoft.com/office/drawing/2014/main" id="{71726436-F83E-4F23-8879-ADF0901666F8}"/>
              </a:ext>
            </a:extLst>
          </p:cNvPr>
          <p:cNvGraphicFramePr>
            <a:graphicFrameLocks noGrp="1"/>
          </p:cNvGraphicFramePr>
          <p:nvPr>
            <p:extLst>
              <p:ext uri="{D42A27DB-BD31-4B8C-83A1-F6EECF244321}">
                <p14:modId xmlns:p14="http://schemas.microsoft.com/office/powerpoint/2010/main" val="2343092147"/>
              </p:ext>
            </p:extLst>
          </p:nvPr>
        </p:nvGraphicFramePr>
        <p:xfrm>
          <a:off x="821758" y="3085996"/>
          <a:ext cx="10548482" cy="331381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274241">
                  <a:extLst>
                    <a:ext uri="{9D8B030D-6E8A-4147-A177-3AD203B41FA5}">
                      <a16:colId xmlns:a16="http://schemas.microsoft.com/office/drawing/2014/main" val="1541321828"/>
                    </a:ext>
                  </a:extLst>
                </a:gridCol>
                <a:gridCol w="5274241">
                  <a:extLst>
                    <a:ext uri="{9D8B030D-6E8A-4147-A177-3AD203B41FA5}">
                      <a16:colId xmlns:a16="http://schemas.microsoft.com/office/drawing/2014/main" val="613133387"/>
                    </a:ext>
                  </a:extLst>
                </a:gridCol>
              </a:tblGrid>
              <a:tr h="231176">
                <a:tc>
                  <a:txBody>
                    <a:bodyPr/>
                    <a:lstStyle/>
                    <a:p>
                      <a:r>
                        <a:rPr lang="en-US" sz="2200" b="1" dirty="0">
                          <a:solidFill>
                            <a:schemeClr val="tx1"/>
                          </a:solidFill>
                          <a:latin typeface="Corbel (Body)"/>
                        </a:rPr>
                        <a:t>Non-Landlord-Centric PHA Policies</a:t>
                      </a:r>
                    </a:p>
                  </a:txBody>
                  <a:tcPr>
                    <a:solidFill>
                      <a:schemeClr val="bg2">
                        <a:lumMod val="60000"/>
                        <a:lumOff val="40000"/>
                      </a:schemeClr>
                    </a:solidFill>
                  </a:tcPr>
                </a:tc>
                <a:tc>
                  <a:txBody>
                    <a:bodyPr/>
                    <a:lstStyle/>
                    <a:p>
                      <a:r>
                        <a:rPr lang="en-US" sz="2200" b="1" dirty="0">
                          <a:solidFill>
                            <a:schemeClr val="tx1"/>
                          </a:solidFill>
                          <a:latin typeface="Corbel (Body)"/>
                        </a:rPr>
                        <a:t>Mitigation</a:t>
                      </a:r>
                    </a:p>
                  </a:txBody>
                  <a:tcPr>
                    <a:solidFill>
                      <a:schemeClr val="bg2">
                        <a:lumMod val="60000"/>
                        <a:lumOff val="40000"/>
                      </a:schemeClr>
                    </a:solidFill>
                  </a:tcPr>
                </a:tc>
                <a:extLst>
                  <a:ext uri="{0D108BD9-81ED-4DB2-BD59-A6C34878D82A}">
                    <a16:rowId xmlns:a16="http://schemas.microsoft.com/office/drawing/2014/main" val="3885910724"/>
                  </a:ext>
                </a:extLst>
              </a:tr>
              <a:tr h="412815">
                <a:tc>
                  <a:txBody>
                    <a:bodyPr/>
                    <a:lstStyle/>
                    <a:p>
                      <a:r>
                        <a:rPr lang="en-US" sz="2200" b="1" dirty="0">
                          <a:solidFill>
                            <a:schemeClr val="tx1"/>
                          </a:solidFill>
                          <a:latin typeface="Corbel (Body)"/>
                        </a:rPr>
                        <a:t>Inspections</a:t>
                      </a:r>
                    </a:p>
                  </a:txBody>
                  <a:tcPr>
                    <a:solidFill>
                      <a:schemeClr val="bg2">
                        <a:lumMod val="40000"/>
                        <a:lumOff val="60000"/>
                      </a:schemeClr>
                    </a:solidFill>
                  </a:tcPr>
                </a:tc>
                <a:tc>
                  <a:txBody>
                    <a:bodyPr/>
                    <a:lstStyle/>
                    <a:p>
                      <a:r>
                        <a:rPr lang="en-US" sz="2200" b="1" dirty="0">
                          <a:solidFill>
                            <a:schemeClr val="bg2">
                              <a:lumMod val="75000"/>
                            </a:schemeClr>
                          </a:solidFill>
                          <a:latin typeface="Corbel (Body)"/>
                        </a:rPr>
                        <a:t>Pre-Inspections; shared cost</a:t>
                      </a:r>
                    </a:p>
                  </a:txBody>
                  <a:tcPr>
                    <a:solidFill>
                      <a:schemeClr val="bg2">
                        <a:lumMod val="40000"/>
                        <a:lumOff val="60000"/>
                      </a:schemeClr>
                    </a:solidFill>
                  </a:tcPr>
                </a:tc>
                <a:extLst>
                  <a:ext uri="{0D108BD9-81ED-4DB2-BD59-A6C34878D82A}">
                    <a16:rowId xmlns:a16="http://schemas.microsoft.com/office/drawing/2014/main" val="486940983"/>
                  </a:ext>
                </a:extLst>
              </a:tr>
              <a:tr h="1139369">
                <a:tc>
                  <a:txBody>
                    <a:bodyPr/>
                    <a:lstStyle/>
                    <a:p>
                      <a:r>
                        <a:rPr lang="en-US" sz="2200" b="1" dirty="0">
                          <a:solidFill>
                            <a:schemeClr val="bg2">
                              <a:lumMod val="75000"/>
                            </a:schemeClr>
                          </a:solidFill>
                          <a:latin typeface="Corbel (Body)"/>
                        </a:rPr>
                        <a:t>Unfamiliar paperwork</a:t>
                      </a:r>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latin typeface="Corbel (Body)"/>
                        </a:rPr>
                        <a:t>Can complete paperwork with landlord</a:t>
                      </a:r>
                    </a:p>
                  </a:txBody>
                  <a:tcPr>
                    <a:solidFill>
                      <a:schemeClr val="bg2">
                        <a:lumMod val="20000"/>
                        <a:lumOff val="80000"/>
                      </a:schemeClr>
                    </a:solidFill>
                  </a:tcPr>
                </a:tc>
                <a:extLst>
                  <a:ext uri="{0D108BD9-81ED-4DB2-BD59-A6C34878D82A}">
                    <a16:rowId xmlns:a16="http://schemas.microsoft.com/office/drawing/2014/main" val="1278388751"/>
                  </a:ext>
                </a:extLst>
              </a:tr>
              <a:tr h="1321007">
                <a:tc>
                  <a:txBody>
                    <a:bodyPr/>
                    <a:lstStyle/>
                    <a:p>
                      <a:r>
                        <a:rPr lang="en-US" sz="2200" b="1" dirty="0">
                          <a:solidFill>
                            <a:schemeClr val="tx1"/>
                          </a:solidFill>
                          <a:latin typeface="Corbel (Body)"/>
                        </a:rPr>
                        <a:t>Delayed move-ins</a:t>
                      </a:r>
                    </a:p>
                  </a:txBody>
                  <a:tcPr>
                    <a:solidFill>
                      <a:schemeClr val="bg2">
                        <a:lumMod val="40000"/>
                        <a:lumOff val="60000"/>
                      </a:schemeClr>
                    </a:solidFill>
                  </a:tcPr>
                </a:tc>
                <a:tc>
                  <a:txBody>
                    <a:bodyPr/>
                    <a:lstStyle/>
                    <a:p>
                      <a:r>
                        <a:rPr lang="en-US" sz="2200" b="1" dirty="0">
                          <a:solidFill>
                            <a:schemeClr val="bg2">
                              <a:lumMod val="75000"/>
                            </a:schemeClr>
                          </a:solidFill>
                          <a:latin typeface="Corbel (Body)"/>
                        </a:rPr>
                        <a:t>Can liaise between the landlord and the housing authority to prevent miscommunication/ensure timely process</a:t>
                      </a:r>
                    </a:p>
                  </a:txBody>
                  <a:tcPr>
                    <a:solidFill>
                      <a:schemeClr val="bg2">
                        <a:lumMod val="40000"/>
                        <a:lumOff val="60000"/>
                      </a:schemeClr>
                    </a:solidFill>
                  </a:tcPr>
                </a:tc>
                <a:extLst>
                  <a:ext uri="{0D108BD9-81ED-4DB2-BD59-A6C34878D82A}">
                    <a16:rowId xmlns:a16="http://schemas.microsoft.com/office/drawing/2014/main" val="986017522"/>
                  </a:ext>
                </a:extLst>
              </a:tr>
            </a:tbl>
          </a:graphicData>
        </a:graphic>
      </p:graphicFrame>
    </p:spTree>
    <p:extLst>
      <p:ext uri="{BB962C8B-B14F-4D97-AF65-F5344CB8AC3E}">
        <p14:creationId xmlns:p14="http://schemas.microsoft.com/office/powerpoint/2010/main" val="2178743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7447-E276-4591-85A6-F16B3E895ADE}"/>
              </a:ext>
            </a:extLst>
          </p:cNvPr>
          <p:cNvSpPr>
            <a:spLocks noGrp="1"/>
          </p:cNvSpPr>
          <p:nvPr>
            <p:ph type="title"/>
          </p:nvPr>
        </p:nvSpPr>
        <p:spPr/>
        <p:txBody>
          <a:bodyPr>
            <a:normAutofit fontScale="90000"/>
          </a:bodyPr>
          <a:lstStyle/>
          <a:p>
            <a:r>
              <a:rPr lang="en-US" dirty="0"/>
              <a:t>Challenges abound in developing housing in Texas, so seize the opportunity for partnership!</a:t>
            </a:r>
          </a:p>
        </p:txBody>
      </p:sp>
      <p:sp>
        <p:nvSpPr>
          <p:cNvPr id="6" name="Content Placeholder 2">
            <a:extLst>
              <a:ext uri="{FF2B5EF4-FFF2-40B4-BE49-F238E27FC236}">
                <a16:creationId xmlns:a16="http://schemas.microsoft.com/office/drawing/2014/main" id="{D2D395E7-1F39-48B1-97C2-FC9B4A9A0520}"/>
              </a:ext>
            </a:extLst>
          </p:cNvPr>
          <p:cNvSpPr>
            <a:spLocks noGrp="1"/>
          </p:cNvSpPr>
          <p:nvPr>
            <p:ph sz="half" idx="1"/>
          </p:nvPr>
        </p:nvSpPr>
        <p:spPr>
          <a:xfrm>
            <a:off x="662816" y="2065867"/>
            <a:ext cx="5088697" cy="3720114"/>
          </a:xfrm>
          <a:solidFill>
            <a:schemeClr val="bg2">
              <a:lumMod val="40000"/>
              <a:lumOff val="60000"/>
            </a:schemeClr>
          </a:solidFill>
          <a:effectLst>
            <a:softEdge rad="203200"/>
          </a:effectLst>
        </p:spPr>
        <p:style>
          <a:lnRef idx="2">
            <a:schemeClr val="accent2"/>
          </a:lnRef>
          <a:fillRef idx="1">
            <a:schemeClr val="lt1"/>
          </a:fillRef>
          <a:effectRef idx="0">
            <a:schemeClr val="accent2"/>
          </a:effectRef>
          <a:fontRef idx="minor">
            <a:schemeClr val="dk1"/>
          </a:fontRef>
        </p:style>
        <p:txBody>
          <a:bodyPr/>
          <a:lstStyle/>
          <a:p>
            <a:pPr marL="0" indent="0" algn="ctr">
              <a:buNone/>
            </a:pPr>
            <a:r>
              <a:rPr lang="en-US" b="1" dirty="0"/>
              <a:t>Memorandum of Understanding with Developer</a:t>
            </a:r>
          </a:p>
          <a:p>
            <a:pPr algn="ctr"/>
            <a:r>
              <a:rPr lang="en-US" dirty="0"/>
              <a:t>Developer in pursuit of zoning change to rehab   a hotel into an apartment building</a:t>
            </a:r>
          </a:p>
          <a:p>
            <a:pPr algn="ctr"/>
            <a:r>
              <a:rPr lang="en-US" dirty="0"/>
              <a:t>Because of complications in this process, the developer needed additional community buy-in</a:t>
            </a:r>
          </a:p>
          <a:p>
            <a:pPr algn="ctr"/>
            <a:r>
              <a:rPr lang="en-US" dirty="0"/>
              <a:t>Developer approached ECHO and among other things, committed to reserving a certain number of units for ECHO referred clients once the rehab is complete</a:t>
            </a:r>
          </a:p>
          <a:p>
            <a:pPr marL="0" indent="0">
              <a:buNone/>
            </a:pPr>
            <a:endParaRPr lang="en-US" dirty="0"/>
          </a:p>
        </p:txBody>
      </p:sp>
      <p:sp>
        <p:nvSpPr>
          <p:cNvPr id="7" name="Content Placeholder 2">
            <a:extLst>
              <a:ext uri="{FF2B5EF4-FFF2-40B4-BE49-F238E27FC236}">
                <a16:creationId xmlns:a16="http://schemas.microsoft.com/office/drawing/2014/main" id="{58765EE2-CDBE-40D3-92A8-DB4917742BD5}"/>
              </a:ext>
            </a:extLst>
          </p:cNvPr>
          <p:cNvSpPr txBox="1">
            <a:spLocks/>
          </p:cNvSpPr>
          <p:nvPr/>
        </p:nvSpPr>
        <p:spPr>
          <a:xfrm>
            <a:off x="5751513" y="2136847"/>
            <a:ext cx="4995334" cy="3649134"/>
          </a:xfrm>
          <a:prstGeom prst="rect">
            <a:avLst/>
          </a:prstGeom>
          <a:solidFill>
            <a:schemeClr val="bg2">
              <a:lumMod val="40000"/>
              <a:lumOff val="60000"/>
            </a:schemeClr>
          </a:solidFill>
          <a:effectLst>
            <a:softEdge rad="203200"/>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dk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dk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dk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9pPr>
          </a:lstStyle>
          <a:p>
            <a:pPr marL="0" indent="0" algn="ctr">
              <a:buFont typeface="Arial"/>
              <a:buNone/>
            </a:pPr>
            <a:r>
              <a:rPr lang="en-US" b="1" dirty="0"/>
              <a:t>Local funding for affordable housing can be tied to the provision of housing to certain populations</a:t>
            </a:r>
          </a:p>
          <a:p>
            <a:pPr algn="ctr"/>
            <a:r>
              <a:rPr lang="en-US" dirty="0"/>
              <a:t>There are some funding streams that directly note Housing First as a priority; follow up on this!</a:t>
            </a:r>
          </a:p>
          <a:p>
            <a:pPr algn="ctr"/>
            <a:r>
              <a:rPr lang="en-US" dirty="0"/>
              <a:t>If developers and property managers can have a direct link to the tenants, they may be more inclined to pursue the funding stream</a:t>
            </a:r>
          </a:p>
          <a:p>
            <a:pPr algn="ctr"/>
            <a:r>
              <a:rPr lang="en-US" dirty="0"/>
              <a:t>Long-term thinking</a:t>
            </a:r>
          </a:p>
          <a:p>
            <a:pPr marL="0" indent="0">
              <a:buFont typeface="Arial"/>
              <a:buNone/>
            </a:pPr>
            <a:endParaRPr lang="en-US" dirty="0"/>
          </a:p>
        </p:txBody>
      </p:sp>
    </p:spTree>
    <p:extLst>
      <p:ext uri="{BB962C8B-B14F-4D97-AF65-F5344CB8AC3E}">
        <p14:creationId xmlns:p14="http://schemas.microsoft.com/office/powerpoint/2010/main" val="271888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4BDD2A-1E0C-4A33-AFFE-066100B0F54A}"/>
              </a:ext>
            </a:extLst>
          </p:cNvPr>
          <p:cNvSpPr>
            <a:spLocks noGrp="1"/>
          </p:cNvSpPr>
          <p:nvPr>
            <p:ph sz="half" idx="1"/>
          </p:nvPr>
        </p:nvSpPr>
        <p:spPr>
          <a:solidFill>
            <a:schemeClr val="bg2">
              <a:lumMod val="40000"/>
              <a:lumOff val="60000"/>
            </a:schemeClr>
          </a:solidFill>
          <a:effectLst>
            <a:softEdge rad="203200"/>
          </a:effectLst>
        </p:spPr>
        <p:style>
          <a:lnRef idx="2">
            <a:schemeClr val="accent2"/>
          </a:lnRef>
          <a:fillRef idx="1">
            <a:schemeClr val="lt1"/>
          </a:fillRef>
          <a:effectRef idx="0">
            <a:schemeClr val="accent2"/>
          </a:effectRef>
          <a:fontRef idx="minor">
            <a:schemeClr val="dk1"/>
          </a:fontRef>
        </p:style>
        <p:txBody>
          <a:bodyPr/>
          <a:lstStyle/>
          <a:p>
            <a:pPr marL="0" indent="0" algn="ctr">
              <a:buNone/>
            </a:pPr>
            <a:r>
              <a:rPr lang="en-US" b="1" dirty="0"/>
              <a:t>Shared Housing System</a:t>
            </a:r>
          </a:p>
          <a:p>
            <a:pPr algn="ctr"/>
            <a:r>
              <a:rPr lang="en-US" dirty="0"/>
              <a:t>Shared housing is recognized as one of the </a:t>
            </a:r>
          </a:p>
          <a:p>
            <a:pPr marL="0" indent="0" algn="ctr">
              <a:buNone/>
            </a:pPr>
            <a:r>
              <a:rPr lang="en-US" dirty="0"/>
              <a:t>most affordable housing options for our clients</a:t>
            </a:r>
          </a:p>
          <a:p>
            <a:pPr algn="ctr"/>
            <a:r>
              <a:rPr lang="en-US" dirty="0"/>
              <a:t>Recent partnership with student housing with infrastructure and relevant services in place</a:t>
            </a:r>
          </a:p>
          <a:p>
            <a:pPr algn="ctr"/>
            <a:r>
              <a:rPr lang="en-US" dirty="0"/>
              <a:t>Developing matching process</a:t>
            </a:r>
          </a:p>
          <a:p>
            <a:pPr marL="0" indent="0">
              <a:buNone/>
            </a:pPr>
            <a:endParaRPr lang="en-US" dirty="0"/>
          </a:p>
        </p:txBody>
      </p:sp>
      <p:sp>
        <p:nvSpPr>
          <p:cNvPr id="4" name="Content Placeholder 3">
            <a:extLst>
              <a:ext uri="{FF2B5EF4-FFF2-40B4-BE49-F238E27FC236}">
                <a16:creationId xmlns:a16="http://schemas.microsoft.com/office/drawing/2014/main" id="{E9583378-0FA9-482E-9ED7-922D7AA821AB}"/>
              </a:ext>
            </a:extLst>
          </p:cNvPr>
          <p:cNvSpPr>
            <a:spLocks noGrp="1"/>
          </p:cNvSpPr>
          <p:nvPr>
            <p:ph sz="half" idx="2"/>
          </p:nvPr>
        </p:nvSpPr>
        <p:spPr>
          <a:solidFill>
            <a:schemeClr val="bg2">
              <a:lumMod val="60000"/>
              <a:lumOff val="40000"/>
            </a:schemeClr>
          </a:solidFill>
          <a:effectLst>
            <a:softEdge rad="203200"/>
          </a:effectLst>
        </p:spPr>
        <p:style>
          <a:lnRef idx="2">
            <a:schemeClr val="accent2"/>
          </a:lnRef>
          <a:fillRef idx="1">
            <a:schemeClr val="lt1"/>
          </a:fillRef>
          <a:effectRef idx="0">
            <a:schemeClr val="accent2"/>
          </a:effectRef>
          <a:fontRef idx="minor">
            <a:schemeClr val="dk1"/>
          </a:fontRef>
        </p:style>
        <p:txBody>
          <a:bodyPr/>
          <a:lstStyle/>
          <a:p>
            <a:pPr marL="0" indent="0" algn="ctr">
              <a:buNone/>
            </a:pPr>
            <a:r>
              <a:rPr lang="en-US" b="1" dirty="0"/>
              <a:t>Income-Restricted Affirmative Marketing</a:t>
            </a:r>
          </a:p>
          <a:p>
            <a:pPr algn="ctr"/>
            <a:r>
              <a:rPr lang="en-US" dirty="0"/>
              <a:t>City and state incentives used to develop housing</a:t>
            </a:r>
          </a:p>
          <a:p>
            <a:pPr algn="ctr"/>
            <a:r>
              <a:rPr lang="en-US" dirty="0"/>
              <a:t>These units often do not go to individuals who need them most, in part because of lack of regulation on marketing techniques</a:t>
            </a:r>
          </a:p>
          <a:p>
            <a:pPr algn="ctr"/>
            <a:r>
              <a:rPr lang="en-US" dirty="0"/>
              <a:t>Working to develop partnerships</a:t>
            </a:r>
          </a:p>
        </p:txBody>
      </p:sp>
      <p:sp>
        <p:nvSpPr>
          <p:cNvPr id="5" name="Rectangle 4">
            <a:extLst>
              <a:ext uri="{FF2B5EF4-FFF2-40B4-BE49-F238E27FC236}">
                <a16:creationId xmlns:a16="http://schemas.microsoft.com/office/drawing/2014/main" id="{0C701D67-9A80-426E-A018-51135D7BB15C}"/>
              </a:ext>
            </a:extLst>
          </p:cNvPr>
          <p:cNvSpPr/>
          <p:nvPr/>
        </p:nvSpPr>
        <p:spPr>
          <a:xfrm>
            <a:off x="3597952" y="414403"/>
            <a:ext cx="4447885"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On the Horizon</a:t>
            </a:r>
          </a:p>
        </p:txBody>
      </p:sp>
    </p:spTree>
    <p:extLst>
      <p:ext uri="{BB962C8B-B14F-4D97-AF65-F5344CB8AC3E}">
        <p14:creationId xmlns:p14="http://schemas.microsoft.com/office/powerpoint/2010/main" val="2354305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83EA-A868-44FA-9BCE-9ACEFCE3488A}"/>
              </a:ext>
            </a:extLst>
          </p:cNvPr>
          <p:cNvSpPr>
            <a:spLocks noGrp="1"/>
          </p:cNvSpPr>
          <p:nvPr>
            <p:ph type="title"/>
          </p:nvPr>
        </p:nvSpPr>
        <p:spPr/>
        <p:txBody>
          <a:bodyPr/>
          <a:lstStyle/>
          <a:p>
            <a:r>
              <a:rPr lang="en-US" dirty="0"/>
              <a:t>In sum…</a:t>
            </a:r>
          </a:p>
        </p:txBody>
      </p:sp>
      <p:graphicFrame>
        <p:nvGraphicFramePr>
          <p:cNvPr id="4" name="Content Placeholder 3">
            <a:extLst>
              <a:ext uri="{FF2B5EF4-FFF2-40B4-BE49-F238E27FC236}">
                <a16:creationId xmlns:a16="http://schemas.microsoft.com/office/drawing/2014/main" id="{419B1FCD-5ECD-4583-B1D2-75C6C815A209}"/>
              </a:ext>
            </a:extLst>
          </p:cNvPr>
          <p:cNvGraphicFramePr>
            <a:graphicFrameLocks noGrp="1"/>
          </p:cNvGraphicFramePr>
          <p:nvPr>
            <p:ph idx="1"/>
            <p:extLst>
              <p:ext uri="{D42A27DB-BD31-4B8C-83A1-F6EECF244321}">
                <p14:modId xmlns:p14="http://schemas.microsoft.com/office/powerpoint/2010/main" val="2310454205"/>
              </p:ext>
            </p:extLst>
          </p:nvPr>
        </p:nvGraphicFramePr>
        <p:xfrm>
          <a:off x="685800" y="2141538"/>
          <a:ext cx="10131425" cy="364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150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84C4-9C28-4D64-8CEB-88643E835CF7}"/>
              </a:ext>
            </a:extLst>
          </p:cNvPr>
          <p:cNvSpPr>
            <a:spLocks noGrp="1"/>
          </p:cNvSpPr>
          <p:nvPr>
            <p:ph type="title"/>
          </p:nvPr>
        </p:nvSpPr>
        <p:spPr>
          <a:xfrm>
            <a:off x="1585064" y="372359"/>
            <a:ext cx="9021871" cy="1456267"/>
          </a:xfrm>
        </p:spPr>
        <p:txBody>
          <a:bodyPr/>
          <a:lstStyle/>
          <a:p>
            <a:pPr algn="ctr"/>
            <a:r>
              <a:rPr lang="en-US" b="1" dirty="0">
                <a:solidFill>
                  <a:schemeClr val="bg2">
                    <a:lumMod val="60000"/>
                    <a:lumOff val="40000"/>
                  </a:schemeClr>
                </a:solidFill>
              </a:rPr>
              <a:t>Today’s</a:t>
            </a:r>
            <a:r>
              <a:rPr lang="en-US" b="1" dirty="0"/>
              <a:t> </a:t>
            </a:r>
            <a:r>
              <a:rPr lang="en-US" b="1" dirty="0">
                <a:solidFill>
                  <a:schemeClr val="bg2">
                    <a:lumMod val="60000"/>
                    <a:lumOff val="40000"/>
                  </a:schemeClr>
                </a:solidFill>
              </a:rPr>
              <a:t>presentation</a:t>
            </a:r>
          </a:p>
        </p:txBody>
      </p:sp>
      <p:graphicFrame>
        <p:nvGraphicFramePr>
          <p:cNvPr id="5" name="Content Placeholder 4">
            <a:extLst>
              <a:ext uri="{FF2B5EF4-FFF2-40B4-BE49-F238E27FC236}">
                <a16:creationId xmlns:a16="http://schemas.microsoft.com/office/drawing/2014/main" id="{7D2E1DA3-CD7C-4BCF-B905-3B55ADD71E93}"/>
              </a:ext>
            </a:extLst>
          </p:cNvPr>
          <p:cNvGraphicFramePr>
            <a:graphicFrameLocks noGrp="1"/>
          </p:cNvGraphicFramePr>
          <p:nvPr>
            <p:ph sz="half" idx="1"/>
            <p:extLst>
              <p:ext uri="{D42A27DB-BD31-4B8C-83A1-F6EECF244321}">
                <p14:modId xmlns:p14="http://schemas.microsoft.com/office/powerpoint/2010/main" val="303651127"/>
              </p:ext>
            </p:extLst>
          </p:nvPr>
        </p:nvGraphicFramePr>
        <p:xfrm>
          <a:off x="685800" y="1706252"/>
          <a:ext cx="11012863" cy="477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651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4" name="Picture 13" descr="A close up of a watch&#10;&#10;Description generated with high confidence">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FE27574-EE9F-44BB-BAED-01BFD4A1EFCF}"/>
              </a:ext>
            </a:extLst>
          </p:cNvPr>
          <p:cNvSpPr>
            <a:spLocks noGrp="1"/>
          </p:cNvSpPr>
          <p:nvPr>
            <p:ph type="title"/>
          </p:nvPr>
        </p:nvSpPr>
        <p:spPr>
          <a:xfrm>
            <a:off x="7865806" y="1819983"/>
            <a:ext cx="3706762" cy="1608124"/>
          </a:xfrm>
        </p:spPr>
        <p:txBody>
          <a:bodyPr vert="horz" lIns="91440" tIns="45720" rIns="91440" bIns="45720" rtlCol="0" anchor="ctr">
            <a:normAutofit/>
          </a:bodyPr>
          <a:lstStyle/>
          <a:p>
            <a:r>
              <a:rPr lang="en-US" sz="3600" dirty="0"/>
              <a:t>Thank you!</a:t>
            </a:r>
          </a:p>
        </p:txBody>
      </p:sp>
      <p:pic>
        <p:nvPicPr>
          <p:cNvPr id="9" name="Picture Placeholder 8" descr="A person standing in front of a mountain&#10;&#10;Description generated with very high confidence">
            <a:extLst>
              <a:ext uri="{FF2B5EF4-FFF2-40B4-BE49-F238E27FC236}">
                <a16:creationId xmlns:a16="http://schemas.microsoft.com/office/drawing/2014/main" id="{391F9870-2C40-40E5-919F-3044DEF646CA}"/>
              </a:ext>
            </a:extLst>
          </p:cNvPr>
          <p:cNvPicPr>
            <a:picLocks noGrp="1" noChangeAspect="1"/>
          </p:cNvPicPr>
          <p:nvPr>
            <p:ph type="pic" idx="1"/>
          </p:nvPr>
        </p:nvPicPr>
        <p:blipFill rotWithShape="1">
          <a:blip r:embed="rId4"/>
          <a:srcRect l="331" t="48" r="-82" b="-20812"/>
          <a:stretch/>
        </p:blipFill>
        <p:spPr>
          <a:xfrm>
            <a:off x="0" y="552120"/>
            <a:ext cx="7552924" cy="6858000"/>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a:extLst>
              <a:ext uri="{FF2B5EF4-FFF2-40B4-BE49-F238E27FC236}">
                <a16:creationId xmlns:a16="http://schemas.microsoft.com/office/drawing/2014/main" id="{493D221B-4BCA-4CDA-AB72-CF1EF432894C}"/>
              </a:ext>
            </a:extLst>
          </p:cNvPr>
          <p:cNvSpPr>
            <a:spLocks noGrp="1"/>
          </p:cNvSpPr>
          <p:nvPr>
            <p:ph type="body" sz="half" idx="2"/>
          </p:nvPr>
        </p:nvSpPr>
        <p:spPr>
          <a:xfrm>
            <a:off x="7865806" y="2251587"/>
            <a:ext cx="3706762" cy="3972232"/>
          </a:xfrm>
        </p:spPr>
        <p:txBody>
          <a:bodyPr vert="horz" lIns="91440" tIns="45720" rIns="91440" bIns="45720" rtlCol="0" anchor="ctr">
            <a:normAutofit/>
          </a:bodyPr>
          <a:lstStyle/>
          <a:p>
            <a:pPr>
              <a:buFont typeface="Arial"/>
              <a:buChar char="•"/>
            </a:pPr>
            <a:endParaRPr lang="en-US" dirty="0"/>
          </a:p>
          <a:p>
            <a:r>
              <a:rPr lang="en-US" dirty="0"/>
              <a:t>Please feel free to contact me with any questions, comments or to compare notes!</a:t>
            </a:r>
          </a:p>
          <a:p>
            <a:pPr>
              <a:buFont typeface="Arial"/>
              <a:buChar char="•"/>
            </a:pPr>
            <a:endParaRPr lang="en-US" dirty="0"/>
          </a:p>
          <a:p>
            <a:r>
              <a:rPr lang="en-US" dirty="0"/>
              <a:t>Abby Tatkow</a:t>
            </a:r>
          </a:p>
          <a:p>
            <a:r>
              <a:rPr lang="en-US" dirty="0">
                <a:hlinkClick r:id="rId5"/>
              </a:rPr>
              <a:t>abbytatkow@austinecho.org</a:t>
            </a:r>
            <a:endParaRPr lang="en-US" dirty="0"/>
          </a:p>
          <a:p>
            <a:r>
              <a:rPr lang="en-US" dirty="0"/>
              <a:t>512-710-5779</a:t>
            </a:r>
          </a:p>
        </p:txBody>
      </p:sp>
    </p:spTree>
    <p:extLst>
      <p:ext uri="{BB962C8B-B14F-4D97-AF65-F5344CB8AC3E}">
        <p14:creationId xmlns:p14="http://schemas.microsoft.com/office/powerpoint/2010/main" val="133753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A6E5-C8D9-49F2-954D-8CE855710537}"/>
              </a:ext>
            </a:extLst>
          </p:cNvPr>
          <p:cNvSpPr>
            <a:spLocks noGrp="1"/>
          </p:cNvSpPr>
          <p:nvPr>
            <p:ph type="title"/>
          </p:nvPr>
        </p:nvSpPr>
        <p:spPr/>
        <p:txBody>
          <a:bodyPr/>
          <a:lstStyle/>
          <a:p>
            <a:r>
              <a:rPr lang="en-US" dirty="0"/>
              <a:t>Austin Housing market</a:t>
            </a:r>
          </a:p>
        </p:txBody>
      </p:sp>
      <p:graphicFrame>
        <p:nvGraphicFramePr>
          <p:cNvPr id="3" name="Diagram 2">
            <a:extLst>
              <a:ext uri="{FF2B5EF4-FFF2-40B4-BE49-F238E27FC236}">
                <a16:creationId xmlns:a16="http://schemas.microsoft.com/office/drawing/2014/main" id="{6D8B64A9-CAF4-48DD-9D96-F61209E20A1B}"/>
              </a:ext>
            </a:extLst>
          </p:cNvPr>
          <p:cNvGraphicFramePr/>
          <p:nvPr>
            <p:extLst>
              <p:ext uri="{D42A27DB-BD31-4B8C-83A1-F6EECF244321}">
                <p14:modId xmlns:p14="http://schemas.microsoft.com/office/powerpoint/2010/main" val="2271400841"/>
              </p:ext>
            </p:extLst>
          </p:nvPr>
        </p:nvGraphicFramePr>
        <p:xfrm>
          <a:off x="1234911" y="2573517"/>
          <a:ext cx="9323110" cy="27853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306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8E61-C758-4AD3-9FE7-0FCC39A6B90F}"/>
              </a:ext>
            </a:extLst>
          </p:cNvPr>
          <p:cNvSpPr>
            <a:spLocks noGrp="1"/>
          </p:cNvSpPr>
          <p:nvPr>
            <p:ph type="title"/>
          </p:nvPr>
        </p:nvSpPr>
        <p:spPr/>
        <p:txBody>
          <a:bodyPr/>
          <a:lstStyle/>
          <a:p>
            <a:r>
              <a:rPr lang="en-US" dirty="0"/>
              <a:t>Implications of the Austin housing market for landlords include:</a:t>
            </a:r>
          </a:p>
        </p:txBody>
      </p:sp>
      <p:graphicFrame>
        <p:nvGraphicFramePr>
          <p:cNvPr id="4" name="Content Placeholder 3">
            <a:extLst>
              <a:ext uri="{FF2B5EF4-FFF2-40B4-BE49-F238E27FC236}">
                <a16:creationId xmlns:a16="http://schemas.microsoft.com/office/drawing/2014/main" id="{CB92A392-A11E-4B64-B9F9-61890E7F6504}"/>
              </a:ext>
            </a:extLst>
          </p:cNvPr>
          <p:cNvGraphicFramePr>
            <a:graphicFrameLocks noGrp="1"/>
          </p:cNvGraphicFramePr>
          <p:nvPr>
            <p:ph idx="1"/>
            <p:extLst>
              <p:ext uri="{D42A27DB-BD31-4B8C-83A1-F6EECF244321}">
                <p14:modId xmlns:p14="http://schemas.microsoft.com/office/powerpoint/2010/main" val="2026393214"/>
              </p:ext>
            </p:extLst>
          </p:nvPr>
        </p:nvGraphicFramePr>
        <p:xfrm>
          <a:off x="685800" y="1352811"/>
          <a:ext cx="11364237" cy="52985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918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F56C-03C1-47A9-A62F-7538B75D1C96}"/>
              </a:ext>
            </a:extLst>
          </p:cNvPr>
          <p:cNvSpPr>
            <a:spLocks noGrp="1"/>
          </p:cNvSpPr>
          <p:nvPr>
            <p:ph type="title"/>
          </p:nvPr>
        </p:nvSpPr>
        <p:spPr/>
        <p:txBody>
          <a:bodyPr/>
          <a:lstStyle/>
          <a:p>
            <a:r>
              <a:rPr lang="en-US" dirty="0"/>
              <a:t>Housing first and housing location</a:t>
            </a:r>
          </a:p>
        </p:txBody>
      </p:sp>
      <p:sp>
        <p:nvSpPr>
          <p:cNvPr id="5" name="TextBox 4">
            <a:extLst>
              <a:ext uri="{FF2B5EF4-FFF2-40B4-BE49-F238E27FC236}">
                <a16:creationId xmlns:a16="http://schemas.microsoft.com/office/drawing/2014/main" id="{C4D44BD3-C908-4AB9-93DD-4C46C9A33A36}"/>
              </a:ext>
            </a:extLst>
          </p:cNvPr>
          <p:cNvSpPr txBox="1"/>
          <p:nvPr/>
        </p:nvSpPr>
        <p:spPr>
          <a:xfrm flipH="1">
            <a:off x="815008" y="2065868"/>
            <a:ext cx="7275443" cy="1200329"/>
          </a:xfrm>
          <a:prstGeom prst="rect">
            <a:avLst/>
          </a:prstGeom>
          <a:noFill/>
          <a:ln w="38100">
            <a:solidFill>
              <a:schemeClr val="tx1"/>
            </a:solidFill>
          </a:ln>
        </p:spPr>
        <p:txBody>
          <a:bodyPr wrap="square" rtlCol="0">
            <a:spAutoFit/>
          </a:bodyPr>
          <a:lstStyle/>
          <a:p>
            <a:r>
              <a:rPr lang="en-US" b="1" dirty="0"/>
              <a:t>Housing First </a:t>
            </a:r>
            <a:r>
              <a:rPr lang="en-US" dirty="0"/>
              <a:t>is an approach to quickly and successfully connect individuals and families experiencing homelessness to permanent housing without preconditions and barriers to entry, such as sobriety, treatment or service participation requirements</a:t>
            </a:r>
          </a:p>
        </p:txBody>
      </p:sp>
      <p:sp>
        <p:nvSpPr>
          <p:cNvPr id="7" name="TextBox 6">
            <a:extLst>
              <a:ext uri="{FF2B5EF4-FFF2-40B4-BE49-F238E27FC236}">
                <a16:creationId xmlns:a16="http://schemas.microsoft.com/office/drawing/2014/main" id="{08B1EEC7-3FA5-4FAD-84BE-F045084DABE9}"/>
              </a:ext>
            </a:extLst>
          </p:cNvPr>
          <p:cNvSpPr txBox="1"/>
          <p:nvPr/>
        </p:nvSpPr>
        <p:spPr>
          <a:xfrm>
            <a:off x="2315818" y="3552046"/>
            <a:ext cx="6778486" cy="923330"/>
          </a:xfrm>
          <a:prstGeom prst="rect">
            <a:avLst/>
          </a:prstGeom>
          <a:noFill/>
          <a:ln w="57150">
            <a:solidFill>
              <a:schemeClr val="tx1"/>
            </a:solidFill>
          </a:ln>
        </p:spPr>
        <p:txBody>
          <a:bodyPr wrap="square" rtlCol="0">
            <a:spAutoFit/>
          </a:bodyPr>
          <a:lstStyle/>
          <a:p>
            <a:r>
              <a:rPr lang="en-US" dirty="0"/>
              <a:t>Both Rapid Rehousing and Permanent Supportive Housing programs can utilize this framework when serving individuals at different levels of vulnerability</a:t>
            </a:r>
          </a:p>
        </p:txBody>
      </p:sp>
      <p:sp>
        <p:nvSpPr>
          <p:cNvPr id="8" name="TextBox 7">
            <a:extLst>
              <a:ext uri="{FF2B5EF4-FFF2-40B4-BE49-F238E27FC236}">
                <a16:creationId xmlns:a16="http://schemas.microsoft.com/office/drawing/2014/main" id="{5F04F12D-1CBC-4C21-B01D-4D499DA7D81B}"/>
              </a:ext>
            </a:extLst>
          </p:cNvPr>
          <p:cNvSpPr txBox="1"/>
          <p:nvPr/>
        </p:nvSpPr>
        <p:spPr>
          <a:xfrm>
            <a:off x="3528391" y="4751165"/>
            <a:ext cx="7891670" cy="1200329"/>
          </a:xfrm>
          <a:prstGeom prst="rect">
            <a:avLst/>
          </a:prstGeom>
          <a:noFill/>
          <a:ln w="57150">
            <a:solidFill>
              <a:schemeClr val="tx1"/>
            </a:solidFill>
          </a:ln>
        </p:spPr>
        <p:txBody>
          <a:bodyPr wrap="square" rtlCol="0">
            <a:spAutoFit/>
          </a:bodyPr>
          <a:lstStyle/>
          <a:p>
            <a:r>
              <a:rPr lang="en-US" dirty="0"/>
              <a:t>Recognizing the challenges of addressing certain barriers to housing stability without having a place to sleep, cook, shower, or store your belongings, we prioritize housing as the first step in an individual’s process and also recognize that there are many implications when working in the normal rental market</a:t>
            </a:r>
          </a:p>
        </p:txBody>
      </p:sp>
    </p:spTree>
    <p:extLst>
      <p:ext uri="{BB962C8B-B14F-4D97-AF65-F5344CB8AC3E}">
        <p14:creationId xmlns:p14="http://schemas.microsoft.com/office/powerpoint/2010/main" val="410535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44C7-647B-4DC9-BC68-4EE7ADA42FC4}"/>
              </a:ext>
            </a:extLst>
          </p:cNvPr>
          <p:cNvSpPr>
            <a:spLocks noGrp="1"/>
          </p:cNvSpPr>
          <p:nvPr>
            <p:ph type="title"/>
          </p:nvPr>
        </p:nvSpPr>
        <p:spPr/>
        <p:txBody>
          <a:bodyPr>
            <a:normAutofit/>
          </a:bodyPr>
          <a:lstStyle/>
          <a:p>
            <a:r>
              <a:rPr lang="en-US" dirty="0"/>
              <a:t>It starts with skill-building!</a:t>
            </a:r>
          </a:p>
        </p:txBody>
      </p:sp>
      <p:sp>
        <p:nvSpPr>
          <p:cNvPr id="7" name="TextBox 6">
            <a:extLst>
              <a:ext uri="{FF2B5EF4-FFF2-40B4-BE49-F238E27FC236}">
                <a16:creationId xmlns:a16="http://schemas.microsoft.com/office/drawing/2014/main" id="{B440B5B7-3462-4B76-81B6-06B44EE97A7A}"/>
              </a:ext>
            </a:extLst>
          </p:cNvPr>
          <p:cNvSpPr txBox="1"/>
          <p:nvPr/>
        </p:nvSpPr>
        <p:spPr>
          <a:xfrm>
            <a:off x="685801" y="1742701"/>
            <a:ext cx="4546599" cy="1631216"/>
          </a:xfrm>
          <a:prstGeom prst="rect">
            <a:avLst/>
          </a:prstGeom>
          <a:noFill/>
        </p:spPr>
        <p:txBody>
          <a:bodyPr wrap="square" rtlCol="0">
            <a:spAutoFit/>
          </a:bodyPr>
          <a:lstStyle/>
          <a:p>
            <a:r>
              <a:rPr lang="en-US" sz="2500" dirty="0"/>
              <a:t>What is the first thing a landlord </a:t>
            </a:r>
          </a:p>
          <a:p>
            <a:r>
              <a:rPr lang="en-US" sz="2500" dirty="0"/>
              <a:t>sees when you request housing?</a:t>
            </a:r>
          </a:p>
          <a:p>
            <a:endParaRPr lang="en-US" sz="2500" dirty="0"/>
          </a:p>
          <a:p>
            <a:r>
              <a:rPr lang="en-US" sz="2500" dirty="0"/>
              <a:t>An application!</a:t>
            </a:r>
          </a:p>
        </p:txBody>
      </p:sp>
      <p:graphicFrame>
        <p:nvGraphicFramePr>
          <p:cNvPr id="8" name="Diagram 7">
            <a:extLst>
              <a:ext uri="{FF2B5EF4-FFF2-40B4-BE49-F238E27FC236}">
                <a16:creationId xmlns:a16="http://schemas.microsoft.com/office/drawing/2014/main" id="{E7824CB1-F076-438A-B3BE-7BB2EC411275}"/>
              </a:ext>
            </a:extLst>
          </p:cNvPr>
          <p:cNvGraphicFramePr/>
          <p:nvPr>
            <p:extLst>
              <p:ext uri="{D42A27DB-BD31-4B8C-83A1-F6EECF244321}">
                <p14:modId xmlns:p14="http://schemas.microsoft.com/office/powerpoint/2010/main" val="225269107"/>
              </p:ext>
            </p:extLst>
          </p:nvPr>
        </p:nvGraphicFramePr>
        <p:xfrm>
          <a:off x="4064000" y="10668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307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1B87CF86-6213-451A-86EC-E3F9E62C714C}"/>
              </a:ext>
            </a:extLst>
          </p:cNvPr>
          <p:cNvGraphicFramePr/>
          <p:nvPr>
            <p:extLst>
              <p:ext uri="{D42A27DB-BD31-4B8C-83A1-F6EECF244321}">
                <p14:modId xmlns:p14="http://schemas.microsoft.com/office/powerpoint/2010/main" val="393277695"/>
              </p:ext>
            </p:extLst>
          </p:nvPr>
        </p:nvGraphicFramePr>
        <p:xfrm>
          <a:off x="1955798" y="13597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4B49E998-CAFF-455F-8B44-840538082AF2}"/>
              </a:ext>
            </a:extLst>
          </p:cNvPr>
          <p:cNvSpPr/>
          <p:nvPr/>
        </p:nvSpPr>
        <p:spPr>
          <a:xfrm>
            <a:off x="2378315" y="524934"/>
            <a:ext cx="7435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Housing Location Process</a:t>
            </a:r>
          </a:p>
        </p:txBody>
      </p:sp>
    </p:spTree>
    <p:extLst>
      <p:ext uri="{BB962C8B-B14F-4D97-AF65-F5344CB8AC3E}">
        <p14:creationId xmlns:p14="http://schemas.microsoft.com/office/powerpoint/2010/main" val="427575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FAA5668-6F94-42C5-8B51-32B1A25761B6}"/>
              </a:ext>
            </a:extLst>
          </p:cNvPr>
          <p:cNvSpPr>
            <a:spLocks noGrp="1"/>
          </p:cNvSpPr>
          <p:nvPr>
            <p:ph sz="half" idx="2"/>
          </p:nvPr>
        </p:nvSpPr>
        <p:spPr>
          <a:xfrm>
            <a:off x="214003" y="223229"/>
            <a:ext cx="3006717" cy="6187731"/>
          </a:xfrm>
        </p:spPr>
        <p:txBody>
          <a:bodyPr/>
          <a:lstStyle/>
          <a:p>
            <a:pPr marL="0" indent="0">
              <a:buNone/>
            </a:pPr>
            <a:r>
              <a:rPr lang="en-US" dirty="0"/>
              <a:t>Each move-in will have different successes and challenges, but there are many things that must be addressed at EVERY move-in. </a:t>
            </a:r>
          </a:p>
          <a:p>
            <a:pPr marL="0" indent="0">
              <a:buNone/>
            </a:pPr>
            <a:endParaRPr lang="en-US" dirty="0"/>
          </a:p>
          <a:p>
            <a:pPr marL="0" indent="0">
              <a:buNone/>
            </a:pPr>
            <a:r>
              <a:rPr lang="en-US" dirty="0"/>
              <a:t>Be calm and organized.</a:t>
            </a:r>
          </a:p>
          <a:p>
            <a:pPr marL="0" indent="0">
              <a:buNone/>
            </a:pPr>
            <a:endParaRPr lang="en-US" dirty="0"/>
          </a:p>
          <a:p>
            <a:pPr marL="0" indent="0">
              <a:buNone/>
            </a:pPr>
            <a:r>
              <a:rPr lang="en-US" dirty="0"/>
              <a:t>The best way to do this is to have a list! </a:t>
            </a:r>
          </a:p>
        </p:txBody>
      </p:sp>
      <p:pic>
        <p:nvPicPr>
          <p:cNvPr id="5" name="Picture 4">
            <a:extLst>
              <a:ext uri="{FF2B5EF4-FFF2-40B4-BE49-F238E27FC236}">
                <a16:creationId xmlns:a16="http://schemas.microsoft.com/office/drawing/2014/main" id="{FFEEC42A-DAE6-40E8-97F2-0356834C8063}"/>
              </a:ext>
            </a:extLst>
          </p:cNvPr>
          <p:cNvPicPr>
            <a:picLocks noChangeAspect="1"/>
          </p:cNvPicPr>
          <p:nvPr/>
        </p:nvPicPr>
        <p:blipFill>
          <a:blip r:embed="rId3"/>
          <a:stretch>
            <a:fillRect/>
          </a:stretch>
        </p:blipFill>
        <p:spPr>
          <a:xfrm>
            <a:off x="4962545" y="-10160"/>
            <a:ext cx="5355549" cy="6858000"/>
          </a:xfrm>
          <a:prstGeom prst="rect">
            <a:avLst/>
          </a:prstGeom>
        </p:spPr>
      </p:pic>
    </p:spTree>
    <p:extLst>
      <p:ext uri="{BB962C8B-B14F-4D97-AF65-F5344CB8AC3E}">
        <p14:creationId xmlns:p14="http://schemas.microsoft.com/office/powerpoint/2010/main" val="4069956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8256</TotalTime>
  <Words>2467</Words>
  <Application>Microsoft Office PowerPoint</Application>
  <PresentationFormat>Widescreen</PresentationFormat>
  <Paragraphs>291</Paragraphs>
  <Slides>30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Corbel (Body)</vt:lpstr>
      <vt:lpstr>Celestial</vt:lpstr>
      <vt:lpstr>Creative Solutions to Identifying Affordable Housing for Individuals Exiting Homelessness</vt:lpstr>
      <vt:lpstr>Who Am i?</vt:lpstr>
      <vt:lpstr>Today’s presentation</vt:lpstr>
      <vt:lpstr>Austin Housing market</vt:lpstr>
      <vt:lpstr>Implications of the Austin housing market for landlords include:</vt:lpstr>
      <vt:lpstr>Housing first and housing location</vt:lpstr>
      <vt:lpstr>It starts with skill-building!</vt:lpstr>
      <vt:lpstr>PowerPoint Presentation</vt:lpstr>
      <vt:lpstr>PowerPoint Presentation</vt:lpstr>
      <vt:lpstr>More skill-building resources can be found at</vt:lpstr>
      <vt:lpstr>Community Housing partnerships</vt:lpstr>
      <vt:lpstr>PowerPoint Presentation</vt:lpstr>
      <vt:lpstr>PowerPoint Presentation</vt:lpstr>
      <vt:lpstr>Alternative screening criteria </vt:lpstr>
      <vt:lpstr>Housing Austin Fund: Risk mitigation </vt:lpstr>
      <vt:lpstr>PowerPoint Presentation</vt:lpstr>
      <vt:lpstr>PowerPoint Presentation</vt:lpstr>
      <vt:lpstr>PowerPoint Presentation</vt:lpstr>
      <vt:lpstr>PowerPoint Presentation</vt:lpstr>
      <vt:lpstr>availability payment (Buydowns)</vt:lpstr>
      <vt:lpstr> </vt:lpstr>
      <vt:lpstr>PowerPoint Presentation</vt:lpstr>
      <vt:lpstr>PowerPoint Presentation</vt:lpstr>
      <vt:lpstr>PowerPoint Presentation</vt:lpstr>
      <vt:lpstr>PowerPoint Presentation</vt:lpstr>
      <vt:lpstr> Though being issued a housing choice voucher can be a golden ticket, there are many hoops that landlords may not feel compelled to jump through </vt:lpstr>
      <vt:lpstr>Challenges abound in developing housing in Texas, so seize the opportunity for partnership!</vt:lpstr>
      <vt:lpstr>PowerPoint Presentation</vt:lpstr>
      <vt:lpstr>In sum…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Solutions to Identifying Affordable Housing for Individuals Exiting Homelessness</dc:title>
  <dc:creator>Abby Tatkow</dc:creator>
  <cp:lastModifiedBy>Abby Tatkow</cp:lastModifiedBy>
  <cp:revision>86</cp:revision>
  <dcterms:created xsi:type="dcterms:W3CDTF">2018-09-14T20:07:34Z</dcterms:created>
  <dcterms:modified xsi:type="dcterms:W3CDTF">2018-09-26T18:12:18Z</dcterms:modified>
</cp:coreProperties>
</file>