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61" r:id="rId1"/>
  </p:sldMasterIdLst>
  <p:notesMasterIdLst>
    <p:notesMasterId r:id="rId21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</p:sldIdLst>
  <p:sldSz cx="9144000" cy="5143500" type="screen16x9"/>
  <p:notesSz cx="6858000" cy="9144000"/>
  <p:embeddedFontLst>
    <p:embeddedFont>
      <p:font typeface="Playfair Display" panose="00000500000000000000" pitchFamily="2" charset="0"/>
      <p:regular r:id="rId22"/>
      <p:bold r:id="rId23"/>
      <p:italic r:id="rId24"/>
      <p:boldItalic r:id="rId25"/>
    </p:embeddedFont>
    <p:embeddedFont>
      <p:font typeface="Raleway" panose="020B0503030101060003" pitchFamily="34" charset="0"/>
      <p:regular r:id="rId26"/>
      <p:bold r:id="rId27"/>
      <p:italic r:id="rId28"/>
      <p:boldItalic r:id="rId29"/>
    </p:embeddedFont>
    <p:embeddedFont>
      <p:font typeface="Playfair Display Black" panose="00000A00000000000000" pitchFamily="2" charset="0"/>
      <p:bold r:id="rId30"/>
      <p:boldItalic r:id="rId31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71" d="100"/>
          <a:sy n="71" d="100"/>
        </p:scale>
        <p:origin x="811" y="53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5.fntdata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4.fntdata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8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3.fntdata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2.fntdata"/><Relationship Id="rId28" Type="http://schemas.openxmlformats.org/officeDocument/2006/relationships/font" Target="fonts/font7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10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1.fntdata"/><Relationship Id="rId27" Type="http://schemas.openxmlformats.org/officeDocument/2006/relationships/font" Target="fonts/font6.fntdata"/><Relationship Id="rId30" Type="http://schemas.openxmlformats.org/officeDocument/2006/relationships/font" Target="fonts/font9.fntdata"/><Relationship Id="rId35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852533994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thn.org/texas-balance-state-continuum-care/esg-program/" TargetMode="External"/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public.tableau.com/profile/mollie.lund#!/vizhome/ESGTDHCASubrecipientsinTXBoSCoC/Dashboard2" TargetMode="External"/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8" name="Google Shape;138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91207710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Google Shape;197;g513b2930c3_0_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8" name="Google Shape;198;g513b2930c3_0_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8351286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Google Shape;204;g5c16ca6613_3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5" name="Google Shape;205;g5c16ca6613_3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07564746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Google Shape;211;g5c0a2d2478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2" name="Google Shape;212;g5c0a2d2478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75963528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Google Shape;218;g5c16ca6613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9" name="Google Shape;219;g5c16ca6613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All are available on THN Website: </a:t>
            </a:r>
            <a:r>
              <a:rPr lang="en" u="sng">
                <a:solidFill>
                  <a:schemeClr val="hlink"/>
                </a:solidFill>
                <a:hlinkClick r:id="rId3"/>
              </a:rPr>
              <a:t>https://www.thn.org/texas-balance-state-continuum-care/esg-program/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35744238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" name="Google Shape;224;g5c0a2d2478_2_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5" name="Google Shape;225;g5c0a2d2478_2_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50826882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" name="Google Shape;231;g5c16ca6613_2_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2" name="Google Shape;232;g5c16ca6613_2_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33358974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Google Shape;238;g5c0a2d2478_0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9" name="Google Shape;239;g5c0a2d2478_0_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27243004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" name="Google Shape;245;g5c0a2d2478_0_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6" name="Google Shape;246;g5c0a2d2478_0_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There is no longer a letter of intent due, only this consultation form. 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582955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" name="Google Shape;251;g5c16ca6613_3_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2" name="Google Shape;252;g5c16ca6613_3_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182227159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" name="Google Shape;257;g5c16ca6613_3_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8" name="Google Shape;258;g5c16ca6613_3_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65278321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g5bfcf2d64d_0_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4" name="Google Shape;144;g5bfcf2d64d_0_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27123061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g57ce7ffe7b_0_15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0" name="Google Shape;150;g57ce7ffe7b_0_15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46348205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g57ce7ffe7b_0_15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6" name="Google Shape;156;g57ce7ffe7b_0_15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u="sng">
                <a:solidFill>
                  <a:schemeClr val="hlink"/>
                </a:solidFill>
                <a:hlinkClick r:id="rId3"/>
              </a:rPr>
              <a:t>https://public.tableau.com/profile/mollie.lund#!/vizhome/ESGTDHCASubrecipientsinTXBoSCoC/Dashboard2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25337690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g5c16ca6613_1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4" name="Google Shape;164;g5c16ca6613_1_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https://public.tableau.com/profile/mollie.lund#!/vizhome/AllESGRecipientsintheTXBoSCoC/Dashboard1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334873249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g5c16ca6613_1_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1" name="Google Shape;171;g5c16ca6613_1_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9846848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g5bfcf2d64d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8" name="Google Shape;178;g5bfcf2d64d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41002843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g5bfcf2d64d_0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4" name="Google Shape;184;g5bfcf2d64d_0_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07175899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g5bfcf2d64d_0_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0" name="Google Shape;190;g5bfcf2d64d_0_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10147332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>
  <p:cSld name="Title Slide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oogle Shape;12;p2"/>
          <p:cNvGrpSpPr/>
          <p:nvPr/>
        </p:nvGrpSpPr>
        <p:grpSpPr>
          <a:xfrm>
            <a:off x="-975073" y="49137"/>
            <a:ext cx="10060801" cy="5026813"/>
            <a:chOff x="-1327981" y="26125"/>
            <a:chExt cx="13778145" cy="6884159"/>
          </a:xfrm>
        </p:grpSpPr>
        <p:pic>
          <p:nvPicPr>
            <p:cNvPr id="13" name="Google Shape;13;p2"/>
            <p:cNvPicPr preferRelativeResize="0"/>
            <p:nvPr/>
          </p:nvPicPr>
          <p:blipFill rotWithShape="1">
            <a:blip r:embed="rId2">
              <a:alphaModFix/>
            </a:blip>
            <a:srcRect/>
            <a:stretch/>
          </p:blipFill>
          <p:spPr>
            <a:xfrm>
              <a:off x="55902" y="26125"/>
              <a:ext cx="1982575" cy="1056482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4" name="Google Shape;14;p2"/>
            <p:cNvPicPr preferRelativeResize="0"/>
            <p:nvPr/>
          </p:nvPicPr>
          <p:blipFill rotWithShape="1">
            <a:blip r:embed="rId2">
              <a:alphaModFix/>
            </a:blip>
            <a:srcRect/>
            <a:stretch/>
          </p:blipFill>
          <p:spPr>
            <a:xfrm>
              <a:off x="2140227" y="26125"/>
              <a:ext cx="1982575" cy="1056482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5" name="Google Shape;15;p2"/>
            <p:cNvPicPr preferRelativeResize="0"/>
            <p:nvPr/>
          </p:nvPicPr>
          <p:blipFill rotWithShape="1">
            <a:blip r:embed="rId2">
              <a:alphaModFix/>
            </a:blip>
            <a:srcRect/>
            <a:stretch/>
          </p:blipFill>
          <p:spPr>
            <a:xfrm>
              <a:off x="4214613" y="26125"/>
              <a:ext cx="1982575" cy="1056482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6" name="Google Shape;16;p2"/>
            <p:cNvPicPr preferRelativeResize="0"/>
            <p:nvPr/>
          </p:nvPicPr>
          <p:blipFill rotWithShape="1">
            <a:blip r:embed="rId2">
              <a:alphaModFix/>
            </a:blip>
            <a:srcRect/>
            <a:stretch/>
          </p:blipFill>
          <p:spPr>
            <a:xfrm>
              <a:off x="6298938" y="26125"/>
              <a:ext cx="1982575" cy="1056482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7" name="Google Shape;17;p2"/>
            <p:cNvPicPr preferRelativeResize="0"/>
            <p:nvPr/>
          </p:nvPicPr>
          <p:blipFill rotWithShape="1">
            <a:blip r:embed="rId2">
              <a:alphaModFix/>
            </a:blip>
            <a:srcRect/>
            <a:stretch/>
          </p:blipFill>
          <p:spPr>
            <a:xfrm>
              <a:off x="8383263" y="26125"/>
              <a:ext cx="1982575" cy="1056482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8" name="Google Shape;18;p2"/>
            <p:cNvPicPr preferRelativeResize="0"/>
            <p:nvPr/>
          </p:nvPicPr>
          <p:blipFill rotWithShape="1">
            <a:blip r:embed="rId2">
              <a:alphaModFix/>
            </a:blip>
            <a:srcRect/>
            <a:stretch/>
          </p:blipFill>
          <p:spPr>
            <a:xfrm>
              <a:off x="10467588" y="26125"/>
              <a:ext cx="1982575" cy="1056482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9" name="Google Shape;19;p2"/>
            <p:cNvPicPr preferRelativeResize="0"/>
            <p:nvPr/>
          </p:nvPicPr>
          <p:blipFill rotWithShape="1">
            <a:blip r:embed="rId2">
              <a:alphaModFix/>
            </a:blip>
            <a:srcRect/>
            <a:stretch/>
          </p:blipFill>
          <p:spPr>
            <a:xfrm>
              <a:off x="751632" y="1194560"/>
              <a:ext cx="1982575" cy="1056482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0" name="Google Shape;20;p2"/>
            <p:cNvPicPr preferRelativeResize="0"/>
            <p:nvPr/>
          </p:nvPicPr>
          <p:blipFill rotWithShape="1">
            <a:blip r:embed="rId2">
              <a:alphaModFix/>
            </a:blip>
            <a:srcRect/>
            <a:stretch/>
          </p:blipFill>
          <p:spPr>
            <a:xfrm>
              <a:off x="2826018" y="1186812"/>
              <a:ext cx="1982575" cy="1056482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1" name="Google Shape;21;p2"/>
            <p:cNvPicPr preferRelativeResize="0"/>
            <p:nvPr/>
          </p:nvPicPr>
          <p:blipFill rotWithShape="1">
            <a:blip r:embed="rId2">
              <a:alphaModFix/>
            </a:blip>
            <a:srcRect/>
            <a:stretch/>
          </p:blipFill>
          <p:spPr>
            <a:xfrm>
              <a:off x="4910343" y="1194560"/>
              <a:ext cx="1982575" cy="1056482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2" name="Google Shape;22;p2"/>
            <p:cNvPicPr preferRelativeResize="0"/>
            <p:nvPr/>
          </p:nvPicPr>
          <p:blipFill rotWithShape="1">
            <a:blip r:embed="rId2">
              <a:alphaModFix/>
            </a:blip>
            <a:srcRect/>
            <a:stretch/>
          </p:blipFill>
          <p:spPr>
            <a:xfrm>
              <a:off x="6984729" y="1194560"/>
              <a:ext cx="1982575" cy="1056482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3" name="Google Shape;23;p2"/>
            <p:cNvPicPr preferRelativeResize="0"/>
            <p:nvPr/>
          </p:nvPicPr>
          <p:blipFill rotWithShape="1">
            <a:blip r:embed="rId2">
              <a:alphaModFix/>
            </a:blip>
            <a:srcRect/>
            <a:stretch/>
          </p:blipFill>
          <p:spPr>
            <a:xfrm>
              <a:off x="9069054" y="1194560"/>
              <a:ext cx="1982575" cy="1056482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4" name="Google Shape;24;p2"/>
            <p:cNvPicPr preferRelativeResize="0"/>
            <p:nvPr/>
          </p:nvPicPr>
          <p:blipFill rotWithShape="1">
            <a:blip r:embed="rId2">
              <a:alphaModFix/>
            </a:blip>
            <a:srcRect/>
            <a:stretch/>
          </p:blipFill>
          <p:spPr>
            <a:xfrm>
              <a:off x="1437423" y="2347915"/>
              <a:ext cx="1982575" cy="1056482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5" name="Google Shape;25;p2"/>
            <p:cNvPicPr preferRelativeResize="0"/>
            <p:nvPr/>
          </p:nvPicPr>
          <p:blipFill rotWithShape="1">
            <a:blip r:embed="rId2">
              <a:alphaModFix/>
            </a:blip>
            <a:srcRect/>
            <a:stretch/>
          </p:blipFill>
          <p:spPr>
            <a:xfrm>
              <a:off x="3521748" y="2347915"/>
              <a:ext cx="1982575" cy="1056482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6" name="Google Shape;26;p2"/>
            <p:cNvPicPr preferRelativeResize="0"/>
            <p:nvPr/>
          </p:nvPicPr>
          <p:blipFill rotWithShape="1">
            <a:blip r:embed="rId2">
              <a:alphaModFix/>
            </a:blip>
            <a:srcRect/>
            <a:stretch/>
          </p:blipFill>
          <p:spPr>
            <a:xfrm>
              <a:off x="5596134" y="2357854"/>
              <a:ext cx="1982575" cy="1056482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7" name="Google Shape;27;p2"/>
            <p:cNvPicPr preferRelativeResize="0"/>
            <p:nvPr/>
          </p:nvPicPr>
          <p:blipFill rotWithShape="1">
            <a:blip r:embed="rId2">
              <a:alphaModFix/>
            </a:blip>
            <a:srcRect/>
            <a:stretch/>
          </p:blipFill>
          <p:spPr>
            <a:xfrm>
              <a:off x="7670520" y="2357854"/>
              <a:ext cx="1982575" cy="1056482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8" name="Google Shape;28;p2"/>
            <p:cNvPicPr preferRelativeResize="0"/>
            <p:nvPr/>
          </p:nvPicPr>
          <p:blipFill rotWithShape="1">
            <a:blip r:embed="rId2">
              <a:alphaModFix/>
            </a:blip>
            <a:srcRect/>
            <a:stretch/>
          </p:blipFill>
          <p:spPr>
            <a:xfrm>
              <a:off x="9754845" y="2357854"/>
              <a:ext cx="1982575" cy="1056482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9" name="Google Shape;29;p2"/>
            <p:cNvPicPr preferRelativeResize="0"/>
            <p:nvPr/>
          </p:nvPicPr>
          <p:blipFill rotWithShape="1">
            <a:blip r:embed="rId2">
              <a:alphaModFix/>
            </a:blip>
            <a:srcRect/>
            <a:stretch/>
          </p:blipFill>
          <p:spPr>
            <a:xfrm>
              <a:off x="55902" y="3516350"/>
              <a:ext cx="1982575" cy="1056482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0" name="Google Shape;30;p2"/>
            <p:cNvPicPr preferRelativeResize="0"/>
            <p:nvPr/>
          </p:nvPicPr>
          <p:blipFill rotWithShape="1">
            <a:blip r:embed="rId2">
              <a:alphaModFix/>
            </a:blip>
            <a:srcRect/>
            <a:stretch/>
          </p:blipFill>
          <p:spPr>
            <a:xfrm>
              <a:off x="2130288" y="3528480"/>
              <a:ext cx="1982575" cy="1056482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1" name="Google Shape;31;p2"/>
            <p:cNvPicPr preferRelativeResize="0"/>
            <p:nvPr/>
          </p:nvPicPr>
          <p:blipFill rotWithShape="1">
            <a:blip r:embed="rId2">
              <a:alphaModFix/>
            </a:blip>
            <a:srcRect/>
            <a:stretch/>
          </p:blipFill>
          <p:spPr>
            <a:xfrm>
              <a:off x="4214613" y="3526289"/>
              <a:ext cx="1982575" cy="1056482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2" name="Google Shape;32;p2"/>
            <p:cNvPicPr preferRelativeResize="0"/>
            <p:nvPr/>
          </p:nvPicPr>
          <p:blipFill rotWithShape="1">
            <a:blip r:embed="rId2">
              <a:alphaModFix/>
            </a:blip>
            <a:srcRect/>
            <a:stretch/>
          </p:blipFill>
          <p:spPr>
            <a:xfrm>
              <a:off x="6288999" y="3526289"/>
              <a:ext cx="1982575" cy="1056482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3" name="Google Shape;33;p2"/>
            <p:cNvPicPr preferRelativeResize="0"/>
            <p:nvPr/>
          </p:nvPicPr>
          <p:blipFill rotWithShape="1">
            <a:blip r:embed="rId2">
              <a:alphaModFix/>
            </a:blip>
            <a:srcRect/>
            <a:stretch/>
          </p:blipFill>
          <p:spPr>
            <a:xfrm>
              <a:off x="8373324" y="3526289"/>
              <a:ext cx="1982575" cy="1056482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4" name="Google Shape;34;p2"/>
            <p:cNvPicPr preferRelativeResize="0"/>
            <p:nvPr/>
          </p:nvPicPr>
          <p:blipFill rotWithShape="1">
            <a:blip r:embed="rId2">
              <a:alphaModFix/>
            </a:blip>
            <a:srcRect/>
            <a:stretch/>
          </p:blipFill>
          <p:spPr>
            <a:xfrm>
              <a:off x="10467588" y="3530032"/>
              <a:ext cx="1982575" cy="1056482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5" name="Google Shape;35;p2"/>
            <p:cNvPicPr preferRelativeResize="0"/>
            <p:nvPr/>
          </p:nvPicPr>
          <p:blipFill rotWithShape="1">
            <a:blip r:embed="rId2">
              <a:alphaModFix/>
            </a:blip>
            <a:srcRect/>
            <a:stretch/>
          </p:blipFill>
          <p:spPr>
            <a:xfrm>
              <a:off x="741693" y="4683176"/>
              <a:ext cx="1982575" cy="1056482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6" name="Google Shape;36;p2"/>
            <p:cNvPicPr preferRelativeResize="0"/>
            <p:nvPr/>
          </p:nvPicPr>
          <p:blipFill rotWithShape="1">
            <a:blip r:embed="rId2">
              <a:alphaModFix/>
            </a:blip>
            <a:srcRect/>
            <a:stretch/>
          </p:blipFill>
          <p:spPr>
            <a:xfrm>
              <a:off x="2826018" y="4692100"/>
              <a:ext cx="1982575" cy="1056482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7" name="Google Shape;37;p2"/>
            <p:cNvPicPr preferRelativeResize="0"/>
            <p:nvPr/>
          </p:nvPicPr>
          <p:blipFill rotWithShape="1">
            <a:blip r:embed="rId2">
              <a:alphaModFix/>
            </a:blip>
            <a:srcRect/>
            <a:stretch/>
          </p:blipFill>
          <p:spPr>
            <a:xfrm>
              <a:off x="4900404" y="4693115"/>
              <a:ext cx="1982575" cy="1056482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8" name="Google Shape;38;p2"/>
            <p:cNvPicPr preferRelativeResize="0"/>
            <p:nvPr/>
          </p:nvPicPr>
          <p:blipFill rotWithShape="1">
            <a:blip r:embed="rId2">
              <a:alphaModFix/>
            </a:blip>
            <a:srcRect/>
            <a:stretch/>
          </p:blipFill>
          <p:spPr>
            <a:xfrm>
              <a:off x="6984729" y="4693115"/>
              <a:ext cx="1982575" cy="1056482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9" name="Google Shape;39;p2"/>
            <p:cNvPicPr preferRelativeResize="0"/>
            <p:nvPr/>
          </p:nvPicPr>
          <p:blipFill rotWithShape="1">
            <a:blip r:embed="rId2">
              <a:alphaModFix/>
            </a:blip>
            <a:srcRect/>
            <a:stretch/>
          </p:blipFill>
          <p:spPr>
            <a:xfrm>
              <a:off x="9069054" y="4693115"/>
              <a:ext cx="1982575" cy="1056482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40" name="Google Shape;40;p2"/>
            <p:cNvPicPr preferRelativeResize="0"/>
            <p:nvPr/>
          </p:nvPicPr>
          <p:blipFill rotWithShape="1">
            <a:blip r:embed="rId2">
              <a:alphaModFix/>
            </a:blip>
            <a:srcRect/>
            <a:stretch/>
          </p:blipFill>
          <p:spPr>
            <a:xfrm>
              <a:off x="1427484" y="5851611"/>
              <a:ext cx="1982575" cy="1056482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41" name="Google Shape;41;p2"/>
            <p:cNvPicPr preferRelativeResize="0"/>
            <p:nvPr/>
          </p:nvPicPr>
          <p:blipFill rotWithShape="1">
            <a:blip r:embed="rId2">
              <a:alphaModFix/>
            </a:blip>
            <a:srcRect/>
            <a:stretch/>
          </p:blipFill>
          <p:spPr>
            <a:xfrm>
              <a:off x="3501870" y="5853802"/>
              <a:ext cx="1982575" cy="1056482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42" name="Google Shape;42;p2"/>
            <p:cNvPicPr preferRelativeResize="0"/>
            <p:nvPr/>
          </p:nvPicPr>
          <p:blipFill rotWithShape="1">
            <a:blip r:embed="rId2">
              <a:alphaModFix/>
            </a:blip>
            <a:srcRect/>
            <a:stretch/>
          </p:blipFill>
          <p:spPr>
            <a:xfrm>
              <a:off x="5586195" y="5851611"/>
              <a:ext cx="1982575" cy="1056482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43" name="Google Shape;43;p2"/>
            <p:cNvPicPr preferRelativeResize="0"/>
            <p:nvPr/>
          </p:nvPicPr>
          <p:blipFill rotWithShape="1">
            <a:blip r:embed="rId2">
              <a:alphaModFix/>
            </a:blip>
            <a:srcRect/>
            <a:stretch/>
          </p:blipFill>
          <p:spPr>
            <a:xfrm>
              <a:off x="7660581" y="5851611"/>
              <a:ext cx="1982575" cy="1056482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44" name="Google Shape;44;p2"/>
            <p:cNvPicPr preferRelativeResize="0"/>
            <p:nvPr/>
          </p:nvPicPr>
          <p:blipFill rotWithShape="1">
            <a:blip r:embed="rId2">
              <a:alphaModFix/>
            </a:blip>
            <a:srcRect/>
            <a:stretch/>
          </p:blipFill>
          <p:spPr>
            <a:xfrm>
              <a:off x="9744906" y="5851611"/>
              <a:ext cx="1982575" cy="1056482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45" name="Google Shape;45;p2"/>
            <p:cNvPicPr preferRelativeResize="0"/>
            <p:nvPr/>
          </p:nvPicPr>
          <p:blipFill rotWithShape="1">
            <a:blip r:embed="rId2">
              <a:alphaModFix/>
            </a:blip>
            <a:srcRect/>
            <a:stretch/>
          </p:blipFill>
          <p:spPr>
            <a:xfrm>
              <a:off x="-1322754" y="1194560"/>
              <a:ext cx="1982575" cy="1056482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46" name="Google Shape;46;p2"/>
            <p:cNvPicPr preferRelativeResize="0"/>
            <p:nvPr/>
          </p:nvPicPr>
          <p:blipFill rotWithShape="1">
            <a:blip r:embed="rId2">
              <a:alphaModFix/>
            </a:blip>
            <a:srcRect/>
            <a:stretch/>
          </p:blipFill>
          <p:spPr>
            <a:xfrm>
              <a:off x="-641767" y="2356620"/>
              <a:ext cx="1982575" cy="1056482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47" name="Google Shape;47;p2"/>
            <p:cNvPicPr preferRelativeResize="0"/>
            <p:nvPr/>
          </p:nvPicPr>
          <p:blipFill rotWithShape="1">
            <a:blip r:embed="rId2">
              <a:alphaModFix/>
            </a:blip>
            <a:srcRect/>
            <a:stretch/>
          </p:blipFill>
          <p:spPr>
            <a:xfrm>
              <a:off x="-1327981" y="4684545"/>
              <a:ext cx="1982575" cy="1056482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48" name="Google Shape;48;p2"/>
            <p:cNvPicPr preferRelativeResize="0"/>
            <p:nvPr/>
          </p:nvPicPr>
          <p:blipFill rotWithShape="1">
            <a:blip r:embed="rId2">
              <a:alphaModFix/>
            </a:blip>
            <a:srcRect/>
            <a:stretch/>
          </p:blipFill>
          <p:spPr>
            <a:xfrm>
              <a:off x="-641767" y="5851371"/>
              <a:ext cx="1982575" cy="1056482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49" name="Google Shape;49;p2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50" name="Google Shape;50;p2"/>
          <p:cNvSpPr/>
          <p:nvPr/>
        </p:nvSpPr>
        <p:spPr>
          <a:xfrm>
            <a:off x="5094953" y="0"/>
            <a:ext cx="4049100" cy="5143500"/>
          </a:xfrm>
          <a:prstGeom prst="rect">
            <a:avLst/>
          </a:prstGeom>
          <a:solidFill>
            <a:schemeClr val="dk1"/>
          </a:solidFill>
          <a:ln w="127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51" name="Google Shape;51;p2"/>
          <p:cNvSpPr txBox="1"/>
          <p:nvPr/>
        </p:nvSpPr>
        <p:spPr>
          <a:xfrm>
            <a:off x="5094954" y="4323688"/>
            <a:ext cx="3760500" cy="34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b="0" i="0" u="none" strike="noStrike" cap="none">
                <a:solidFill>
                  <a:schemeClr val="lt1"/>
                </a:solidFill>
                <a:latin typeface="Playfair Display Black"/>
                <a:ea typeface="Playfair Display Black"/>
                <a:cs typeface="Playfair Display Black"/>
                <a:sym typeface="Playfair Display Black"/>
              </a:rPr>
              <a:t>Strategies For Change</a:t>
            </a:r>
            <a:endParaRPr sz="1800" b="0" i="0" u="none" strike="noStrike" cap="none">
              <a:solidFill>
                <a:schemeClr val="lt1"/>
              </a:solidFill>
              <a:latin typeface="Playfair Display Black"/>
              <a:ea typeface="Playfair Display Black"/>
              <a:cs typeface="Playfair Display Black"/>
              <a:sym typeface="Playfair Display Black"/>
            </a:endParaRPr>
          </a:p>
        </p:txBody>
      </p:sp>
      <p:sp>
        <p:nvSpPr>
          <p:cNvPr id="52" name="Google Shape;52;p2"/>
          <p:cNvSpPr txBox="1"/>
          <p:nvPr/>
        </p:nvSpPr>
        <p:spPr>
          <a:xfrm>
            <a:off x="5094953" y="4699061"/>
            <a:ext cx="3760500" cy="25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b="0" i="0" u="none" strike="noStrike" cap="none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rPr>
              <a:t>thn.org</a:t>
            </a:r>
            <a:endParaRPr sz="1200" b="0" i="0" u="none" strike="noStrike" cap="none">
              <a:solidFill>
                <a:schemeClr val="lt1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53" name="Google Shape;53;p2"/>
          <p:cNvSpPr txBox="1">
            <a:spLocks noGrp="1"/>
          </p:cNvSpPr>
          <p:nvPr>
            <p:ph type="title"/>
          </p:nvPr>
        </p:nvSpPr>
        <p:spPr>
          <a:xfrm>
            <a:off x="5608150" y="1556656"/>
            <a:ext cx="3247500" cy="1840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/>
          <a:lstStyle>
            <a:lvl1pPr lv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300"/>
              <a:buFont typeface="Playfair Display Black"/>
              <a:buNone/>
              <a:defRPr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pic>
        <p:nvPicPr>
          <p:cNvPr id="54" name="Google Shape;54;p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595299" y="410206"/>
            <a:ext cx="3055907" cy="917615"/>
          </a:xfrm>
          <a:prstGeom prst="rect">
            <a:avLst/>
          </a:prstGeom>
          <a:noFill/>
          <a:ln>
            <a:noFill/>
          </a:ln>
        </p:spPr>
      </p:pic>
      <p:sp>
        <p:nvSpPr>
          <p:cNvPr id="55" name="Google Shape;55;p2"/>
          <p:cNvSpPr/>
          <p:nvPr/>
        </p:nvSpPr>
        <p:spPr>
          <a:xfrm>
            <a:off x="-1284513" y="-195943"/>
            <a:ext cx="1230000" cy="5954400"/>
          </a:xfrm>
          <a:prstGeom prst="rect">
            <a:avLst/>
          </a:prstGeom>
          <a:solidFill>
            <a:schemeClr val="lt1"/>
          </a:solidFill>
          <a:ln w="127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11"/>
          <p:cNvSpPr txBox="1">
            <a:spLocks noGrp="1"/>
          </p:cNvSpPr>
          <p:nvPr>
            <p:ph type="title"/>
          </p:nvPr>
        </p:nvSpPr>
        <p:spPr>
          <a:xfrm>
            <a:off x="628650" y="273844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/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16" name="Google Shape;116;p11"/>
          <p:cNvSpPr txBox="1">
            <a:spLocks noGrp="1"/>
          </p:cNvSpPr>
          <p:nvPr>
            <p:ph type="body" idx="1"/>
          </p:nvPr>
        </p:nvSpPr>
        <p:spPr>
          <a:xfrm rot="5400000">
            <a:off x="2940300" y="-942431"/>
            <a:ext cx="3263400" cy="788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/>
          <a:lstStyle>
            <a:lvl1pPr marL="457200" lvl="0" indent="-3175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marL="914400" lvl="1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marL="1371600" lvl="2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marL="1828800" lvl="3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marL="2286000" lvl="4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marL="2743200" lvl="5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117" name="Google Shape;117;p11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/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18" name="Google Shape;118;p11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19" name="Google Shape;119;p11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120" name="Google Shape;120;p11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43582" y="4373585"/>
            <a:ext cx="736094" cy="58750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p12"/>
          <p:cNvSpPr txBox="1">
            <a:spLocks noGrp="1"/>
          </p:cNvSpPr>
          <p:nvPr>
            <p:ph type="title"/>
          </p:nvPr>
        </p:nvSpPr>
        <p:spPr>
          <a:xfrm rot="5400000">
            <a:off x="5350050" y="1467544"/>
            <a:ext cx="4359000" cy="197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/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23" name="Google Shape;123;p12"/>
          <p:cNvSpPr txBox="1">
            <a:spLocks noGrp="1"/>
          </p:cNvSpPr>
          <p:nvPr>
            <p:ph type="body" idx="1"/>
          </p:nvPr>
        </p:nvSpPr>
        <p:spPr>
          <a:xfrm rot="5400000">
            <a:off x="1349475" y="-447056"/>
            <a:ext cx="4359000" cy="580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/>
          <a:lstStyle>
            <a:lvl1pPr marL="457200" lvl="0" indent="-3175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marL="914400" lvl="1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marL="1371600" lvl="2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marL="1828800" lvl="3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marL="2286000" lvl="4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marL="2743200" lvl="5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124" name="Google Shape;124;p12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/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25" name="Google Shape;125;p12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26" name="Google Shape;126;p12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127" name="Google Shape;127;p12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43582" y="4373585"/>
            <a:ext cx="736094" cy="58750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p13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68575" tIns="34275" rIns="68575" bIns="34275" anchor="b" anchorCtr="0"/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30" name="Google Shape;130;p13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68575" tIns="34275" rIns="68575" bIns="34275" anchor="t" anchorCtr="0"/>
          <a:lstStyle>
            <a:lvl1pPr lvl="0" algn="ctr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31" name="Google Shape;131;p1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68575" tIns="34275" rIns="68575" bIns="3427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p1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68575" tIns="34275" rIns="68575" bIns="34275" anchor="ctr" anchorCtr="0"/>
          <a:lstStyle>
            <a:lvl1pPr lvl="0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34" name="Google Shape;134;p1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68575" tIns="34275" rIns="68575" bIns="34275" anchor="t" anchorCtr="0"/>
          <a:lstStyle>
            <a:lvl1pPr marL="457200" lvl="0" indent="-361950" rtl="0">
              <a:spcBef>
                <a:spcPts val="800"/>
              </a:spcBef>
              <a:spcAft>
                <a:spcPts val="0"/>
              </a:spcAft>
              <a:buSzPts val="2100"/>
              <a:buChar char="•"/>
              <a:defRPr/>
            </a:lvl1pPr>
            <a:lvl2pPr marL="914400" lvl="1" indent="-342900" rtl="0">
              <a:spcBef>
                <a:spcPts val="400"/>
              </a:spcBef>
              <a:spcAft>
                <a:spcPts val="0"/>
              </a:spcAft>
              <a:buSzPts val="1800"/>
              <a:buChar char="•"/>
              <a:defRPr/>
            </a:lvl2pPr>
            <a:lvl3pPr marL="1371600" lvl="2" indent="-323850" rtl="0">
              <a:spcBef>
                <a:spcPts val="400"/>
              </a:spcBef>
              <a:spcAft>
                <a:spcPts val="0"/>
              </a:spcAft>
              <a:buSzPts val="1500"/>
              <a:buChar char="•"/>
              <a:defRPr/>
            </a:lvl3pPr>
            <a:lvl4pPr marL="1828800" lvl="3" indent="-317500" rtl="0">
              <a:spcBef>
                <a:spcPts val="400"/>
              </a:spcBef>
              <a:spcAft>
                <a:spcPts val="0"/>
              </a:spcAft>
              <a:buSzPts val="1400"/>
              <a:buChar char="•"/>
              <a:defRPr/>
            </a:lvl4pPr>
            <a:lvl5pPr marL="2286000" lvl="4" indent="-317500" rtl="0">
              <a:spcBef>
                <a:spcPts val="400"/>
              </a:spcBef>
              <a:spcAft>
                <a:spcPts val="0"/>
              </a:spcAft>
              <a:buSzPts val="1400"/>
              <a:buChar char="•"/>
              <a:defRPr/>
            </a:lvl5pPr>
            <a:lvl6pPr marL="2743200" lvl="5" indent="-317500" rtl="0">
              <a:spcBef>
                <a:spcPts val="400"/>
              </a:spcBef>
              <a:spcAft>
                <a:spcPts val="0"/>
              </a:spcAft>
              <a:buSzPts val="1400"/>
              <a:buChar char="•"/>
              <a:defRPr/>
            </a:lvl6pPr>
            <a:lvl7pPr marL="3200400" lvl="6" indent="-317500" rtl="0">
              <a:spcBef>
                <a:spcPts val="400"/>
              </a:spcBef>
              <a:spcAft>
                <a:spcPts val="0"/>
              </a:spcAft>
              <a:buSzPts val="1400"/>
              <a:buChar char="•"/>
              <a:defRPr/>
            </a:lvl7pPr>
            <a:lvl8pPr marL="3657600" lvl="7" indent="-317500" rtl="0">
              <a:spcBef>
                <a:spcPts val="400"/>
              </a:spcBef>
              <a:spcAft>
                <a:spcPts val="0"/>
              </a:spcAft>
              <a:buSzPts val="1400"/>
              <a:buChar char="•"/>
              <a:defRPr/>
            </a:lvl8pPr>
            <a:lvl9pPr marL="4114800" lvl="8" indent="-317500" rtl="0">
              <a:spcBef>
                <a:spcPts val="400"/>
              </a:spcBef>
              <a:spcAft>
                <a:spcPts val="0"/>
              </a:spcAft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135" name="Google Shape;135;p1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68575" tIns="34275" rIns="68575" bIns="3427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bg>
      <p:bgPr>
        <a:solidFill>
          <a:schemeClr val="dk1"/>
        </a:solidFill>
        <a:effectLst/>
      </p:bgPr>
    </p:bg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3"/>
          <p:cNvSpPr txBox="1">
            <a:spLocks noGrp="1"/>
          </p:cNvSpPr>
          <p:nvPr>
            <p:ph type="title"/>
          </p:nvPr>
        </p:nvSpPr>
        <p:spPr>
          <a:xfrm>
            <a:off x="628650" y="273844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/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300"/>
              <a:buFont typeface="Playfair Display Black"/>
              <a:buNone/>
              <a:defRPr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58" name="Google Shape;58;p3"/>
          <p:cNvSpPr txBox="1">
            <a:spLocks noGrp="1"/>
          </p:cNvSpPr>
          <p:nvPr>
            <p:ph type="body" idx="1"/>
          </p:nvPr>
        </p:nvSpPr>
        <p:spPr>
          <a:xfrm>
            <a:off x="628650" y="1369219"/>
            <a:ext cx="7886700" cy="326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/>
          <a:lstStyle>
            <a:lvl1pPr marL="457200" lvl="0" indent="-3175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>
                <a:solidFill>
                  <a:schemeClr val="lt1"/>
                </a:solidFill>
              </a:defRPr>
            </a:lvl2pPr>
            <a:lvl3pPr marL="1371600" lvl="2" indent="-3238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500"/>
              <a:buChar char="•"/>
              <a:defRPr>
                <a:solidFill>
                  <a:schemeClr val="lt1"/>
                </a:solidFill>
              </a:defRPr>
            </a:lvl3pPr>
            <a:lvl4pPr marL="1828800" lvl="3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400"/>
              <a:buChar char="•"/>
              <a:defRPr>
                <a:solidFill>
                  <a:schemeClr val="lt1"/>
                </a:solidFill>
              </a:defRPr>
            </a:lvl4pPr>
            <a:lvl5pPr marL="2286000" lvl="4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400"/>
              <a:buChar char="•"/>
              <a:defRPr>
                <a:solidFill>
                  <a:schemeClr val="lt1"/>
                </a:solidFill>
              </a:defRPr>
            </a:lvl5pPr>
            <a:lvl6pPr marL="2743200" lvl="5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59" name="Google Shape;59;p3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/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3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61" name="Google Shape;61;p3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4"/>
          <p:cNvSpPr txBox="1">
            <a:spLocks noGrp="1"/>
          </p:cNvSpPr>
          <p:nvPr>
            <p:ph type="title"/>
          </p:nvPr>
        </p:nvSpPr>
        <p:spPr>
          <a:xfrm>
            <a:off x="629841" y="273844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/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4"/>
          <p:cNvSpPr txBox="1">
            <a:spLocks noGrp="1"/>
          </p:cNvSpPr>
          <p:nvPr>
            <p:ph type="body" idx="1"/>
          </p:nvPr>
        </p:nvSpPr>
        <p:spPr>
          <a:xfrm>
            <a:off x="629841" y="1260872"/>
            <a:ext cx="3868200" cy="61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/>
          <a:lstStyle>
            <a:lvl1pPr marL="457200" lvl="0" indent="-2286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1pPr>
            <a:lvl2pPr marL="914400" lvl="1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 b="1"/>
            </a:lvl2pPr>
            <a:lvl3pPr marL="1371600" lvl="2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 b="1"/>
            </a:lvl3pPr>
            <a:lvl4pPr marL="1828800" lvl="3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4pPr>
            <a:lvl5pPr marL="2286000" lvl="4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5pPr>
            <a:lvl6pPr marL="2743200" lvl="5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6pPr>
            <a:lvl7pPr marL="3200400" lvl="6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7pPr>
            <a:lvl8pPr marL="3657600" lvl="7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8pPr>
            <a:lvl9pPr marL="4114800" lvl="8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9pPr>
          </a:lstStyle>
          <a:p>
            <a:endParaRPr/>
          </a:p>
        </p:txBody>
      </p:sp>
      <p:sp>
        <p:nvSpPr>
          <p:cNvPr id="65" name="Google Shape;65;p4"/>
          <p:cNvSpPr txBox="1">
            <a:spLocks noGrp="1"/>
          </p:cNvSpPr>
          <p:nvPr>
            <p:ph type="body" idx="2"/>
          </p:nvPr>
        </p:nvSpPr>
        <p:spPr>
          <a:xfrm>
            <a:off x="629841" y="1878806"/>
            <a:ext cx="3868200" cy="276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/>
          <a:lstStyle>
            <a:lvl1pPr marL="457200" lvl="0" indent="-3175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marL="914400" lvl="1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marL="1371600" lvl="2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marL="1828800" lvl="3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marL="2286000" lvl="4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marL="2743200" lvl="5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66" name="Google Shape;66;p4"/>
          <p:cNvSpPr txBox="1">
            <a:spLocks noGrp="1"/>
          </p:cNvSpPr>
          <p:nvPr>
            <p:ph type="body" idx="3"/>
          </p:nvPr>
        </p:nvSpPr>
        <p:spPr>
          <a:xfrm>
            <a:off x="4629150" y="1260872"/>
            <a:ext cx="3887400" cy="61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/>
          <a:lstStyle>
            <a:lvl1pPr marL="457200" lvl="0" indent="-2286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1pPr>
            <a:lvl2pPr marL="914400" lvl="1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 b="1"/>
            </a:lvl2pPr>
            <a:lvl3pPr marL="1371600" lvl="2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 b="1"/>
            </a:lvl3pPr>
            <a:lvl4pPr marL="1828800" lvl="3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4pPr>
            <a:lvl5pPr marL="2286000" lvl="4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5pPr>
            <a:lvl6pPr marL="2743200" lvl="5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6pPr>
            <a:lvl7pPr marL="3200400" lvl="6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7pPr>
            <a:lvl8pPr marL="3657600" lvl="7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8pPr>
            <a:lvl9pPr marL="4114800" lvl="8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9pPr>
          </a:lstStyle>
          <a:p>
            <a:endParaRPr/>
          </a:p>
        </p:txBody>
      </p:sp>
      <p:sp>
        <p:nvSpPr>
          <p:cNvPr id="67" name="Google Shape;67;p4"/>
          <p:cNvSpPr txBox="1">
            <a:spLocks noGrp="1"/>
          </p:cNvSpPr>
          <p:nvPr>
            <p:ph type="body" idx="4"/>
          </p:nvPr>
        </p:nvSpPr>
        <p:spPr>
          <a:xfrm>
            <a:off x="4629150" y="1878806"/>
            <a:ext cx="3887400" cy="276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/>
          <a:lstStyle>
            <a:lvl1pPr marL="457200" lvl="0" indent="-3175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marL="914400" lvl="1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marL="1371600" lvl="2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marL="1828800" lvl="3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marL="2286000" lvl="4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marL="2743200" lvl="5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68" name="Google Shape;68;p4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/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69" name="Google Shape;69;p4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4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71" name="Google Shape;71;p4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43582" y="4373585"/>
            <a:ext cx="736094" cy="58750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5"/>
          <p:cNvSpPr txBox="1">
            <a:spLocks noGrp="1"/>
          </p:cNvSpPr>
          <p:nvPr>
            <p:ph type="title"/>
          </p:nvPr>
        </p:nvSpPr>
        <p:spPr>
          <a:xfrm>
            <a:off x="623888" y="1282304"/>
            <a:ext cx="7886700" cy="213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/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Playfair Display Black"/>
              <a:buNone/>
              <a:defRPr sz="4500"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74" name="Google Shape;74;p5"/>
          <p:cNvSpPr txBox="1">
            <a:spLocks noGrp="1"/>
          </p:cNvSpPr>
          <p:nvPr>
            <p:ph type="body" idx="1"/>
          </p:nvPr>
        </p:nvSpPr>
        <p:spPr>
          <a:xfrm>
            <a:off x="623888" y="3442097"/>
            <a:ext cx="7886700" cy="112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/>
          <a:lstStyle>
            <a:lvl1pPr marL="457200" lvl="0" indent="-2286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888FA7"/>
              </a:buClr>
              <a:buSzPts val="1800"/>
              <a:buNone/>
              <a:defRPr sz="1800">
                <a:solidFill>
                  <a:srgbClr val="888FA7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FA7"/>
              </a:buClr>
              <a:buSzPts val="1500"/>
              <a:buNone/>
              <a:defRPr sz="1500">
                <a:solidFill>
                  <a:srgbClr val="888FA7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FA7"/>
              </a:buClr>
              <a:buSzPts val="1400"/>
              <a:buNone/>
              <a:defRPr sz="1400">
                <a:solidFill>
                  <a:srgbClr val="888FA7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FA7"/>
              </a:buClr>
              <a:buSzPts val="1200"/>
              <a:buNone/>
              <a:defRPr sz="1200">
                <a:solidFill>
                  <a:srgbClr val="888FA7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FA7"/>
              </a:buClr>
              <a:buSzPts val="1200"/>
              <a:buNone/>
              <a:defRPr sz="1200">
                <a:solidFill>
                  <a:srgbClr val="888FA7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FA7"/>
              </a:buClr>
              <a:buSzPts val="1200"/>
              <a:buNone/>
              <a:defRPr sz="1200">
                <a:solidFill>
                  <a:srgbClr val="888FA7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FA7"/>
              </a:buClr>
              <a:buSzPts val="1200"/>
              <a:buNone/>
              <a:defRPr sz="1200">
                <a:solidFill>
                  <a:srgbClr val="888FA7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FA7"/>
              </a:buClr>
              <a:buSzPts val="1200"/>
              <a:buNone/>
              <a:defRPr sz="1200">
                <a:solidFill>
                  <a:srgbClr val="888FA7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FA7"/>
              </a:buClr>
              <a:buSzPts val="1200"/>
              <a:buNone/>
              <a:defRPr sz="1200">
                <a:solidFill>
                  <a:srgbClr val="888FA7"/>
                </a:solidFill>
              </a:defRPr>
            </a:lvl9pPr>
          </a:lstStyle>
          <a:p>
            <a:endParaRPr/>
          </a:p>
        </p:txBody>
      </p:sp>
      <p:sp>
        <p:nvSpPr>
          <p:cNvPr id="75" name="Google Shape;75;p5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/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5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5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78" name="Google Shape;78;p5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43582" y="4373585"/>
            <a:ext cx="736094" cy="58750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p6"/>
          <p:cNvSpPr txBox="1">
            <a:spLocks noGrp="1"/>
          </p:cNvSpPr>
          <p:nvPr>
            <p:ph type="title"/>
          </p:nvPr>
        </p:nvSpPr>
        <p:spPr>
          <a:xfrm>
            <a:off x="628650" y="273844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/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81" name="Google Shape;81;p6"/>
          <p:cNvSpPr txBox="1">
            <a:spLocks noGrp="1"/>
          </p:cNvSpPr>
          <p:nvPr>
            <p:ph type="body" idx="1"/>
          </p:nvPr>
        </p:nvSpPr>
        <p:spPr>
          <a:xfrm>
            <a:off x="628650" y="1369219"/>
            <a:ext cx="3886200" cy="326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/>
          <a:lstStyle>
            <a:lvl1pPr marL="457200" lvl="0" indent="-3175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marL="914400" lvl="1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marL="1371600" lvl="2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marL="1828800" lvl="3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marL="2286000" lvl="4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marL="2743200" lvl="5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82" name="Google Shape;82;p6"/>
          <p:cNvSpPr txBox="1">
            <a:spLocks noGrp="1"/>
          </p:cNvSpPr>
          <p:nvPr>
            <p:ph type="body" idx="2"/>
          </p:nvPr>
        </p:nvSpPr>
        <p:spPr>
          <a:xfrm>
            <a:off x="4629150" y="1369219"/>
            <a:ext cx="3886200" cy="326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/>
          <a:lstStyle>
            <a:lvl1pPr marL="457200" lvl="0" indent="-3175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marL="914400" lvl="1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marL="1371600" lvl="2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marL="1828800" lvl="3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marL="2286000" lvl="4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marL="2743200" lvl="5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83" name="Google Shape;83;p6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/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84" name="Google Shape;84;p6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85" name="Google Shape;85;p6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86" name="Google Shape;86;p6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43582" y="4373585"/>
            <a:ext cx="736094" cy="58750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7"/>
          <p:cNvSpPr txBox="1">
            <a:spLocks noGrp="1"/>
          </p:cNvSpPr>
          <p:nvPr>
            <p:ph type="title"/>
          </p:nvPr>
        </p:nvSpPr>
        <p:spPr>
          <a:xfrm>
            <a:off x="628650" y="273844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/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89" name="Google Shape;89;p7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/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90" name="Google Shape;90;p7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91" name="Google Shape;91;p7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92" name="Google Shape;92;p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43582" y="4373585"/>
            <a:ext cx="736094" cy="58750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8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/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95" name="Google Shape;95;p8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96" name="Google Shape;96;p8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97" name="Google Shape;97;p8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43582" y="4373585"/>
            <a:ext cx="736094" cy="58750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9"/>
          <p:cNvSpPr txBox="1">
            <a:spLocks noGrp="1"/>
          </p:cNvSpPr>
          <p:nvPr>
            <p:ph type="title"/>
          </p:nvPr>
        </p:nvSpPr>
        <p:spPr>
          <a:xfrm>
            <a:off x="629841" y="342900"/>
            <a:ext cx="2949300" cy="12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/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Playfair Display Black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00" name="Google Shape;100;p9"/>
          <p:cNvSpPr txBox="1">
            <a:spLocks noGrp="1"/>
          </p:cNvSpPr>
          <p:nvPr>
            <p:ph type="body" idx="1"/>
          </p:nvPr>
        </p:nvSpPr>
        <p:spPr>
          <a:xfrm>
            <a:off x="3887391" y="740569"/>
            <a:ext cx="4629000" cy="36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/>
          <a:lstStyle>
            <a:lvl1pPr marL="457200" lvl="0" indent="-3810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619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100"/>
              <a:buChar char="•"/>
              <a:defRPr sz="2100"/>
            </a:lvl2pPr>
            <a:lvl3pPr marL="1371600" lvl="2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238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4pPr>
            <a:lvl5pPr marL="2286000" lvl="4" indent="-3238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5pPr>
            <a:lvl6pPr marL="2743200" lvl="5" indent="-3238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6pPr>
            <a:lvl7pPr marL="3200400" lvl="6" indent="-3238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7pPr>
            <a:lvl8pPr marL="3657600" lvl="7" indent="-3238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8pPr>
            <a:lvl9pPr marL="4114800" lvl="8" indent="-3238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9pPr>
          </a:lstStyle>
          <a:p>
            <a:endParaRPr/>
          </a:p>
        </p:txBody>
      </p:sp>
      <p:sp>
        <p:nvSpPr>
          <p:cNvPr id="101" name="Google Shape;101;p9"/>
          <p:cNvSpPr txBox="1">
            <a:spLocks noGrp="1"/>
          </p:cNvSpPr>
          <p:nvPr>
            <p:ph type="body" idx="2"/>
          </p:nvPr>
        </p:nvSpPr>
        <p:spPr>
          <a:xfrm>
            <a:off x="629841" y="1543050"/>
            <a:ext cx="2949300" cy="28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/>
          <a:lstStyle>
            <a:lvl1pPr marL="457200" lvl="0" indent="-2286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1pPr>
            <a:lvl2pPr marL="914400" lvl="1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100"/>
            </a:lvl2pPr>
            <a:lvl3pPr marL="1371600" lvl="2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3pPr>
            <a:lvl4pPr marL="1828800" lvl="3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4pPr>
            <a:lvl5pPr marL="2286000" lvl="4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5pPr>
            <a:lvl6pPr marL="2743200" lvl="5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6pPr>
            <a:lvl7pPr marL="3200400" lvl="6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7pPr>
            <a:lvl8pPr marL="3657600" lvl="7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8pPr>
            <a:lvl9pPr marL="4114800" lvl="8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9pPr>
          </a:lstStyle>
          <a:p>
            <a:endParaRPr/>
          </a:p>
        </p:txBody>
      </p:sp>
      <p:sp>
        <p:nvSpPr>
          <p:cNvPr id="102" name="Google Shape;102;p9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/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03" name="Google Shape;103;p9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04" name="Google Shape;104;p9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105" name="Google Shape;105;p9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43582" y="4373585"/>
            <a:ext cx="736094" cy="58750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10"/>
          <p:cNvSpPr txBox="1">
            <a:spLocks noGrp="1"/>
          </p:cNvSpPr>
          <p:nvPr>
            <p:ph type="title"/>
          </p:nvPr>
        </p:nvSpPr>
        <p:spPr>
          <a:xfrm>
            <a:off x="629841" y="342900"/>
            <a:ext cx="2949300" cy="12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/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Playfair Display Black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08" name="Google Shape;108;p10"/>
          <p:cNvSpPr>
            <a:spLocks noGrp="1"/>
          </p:cNvSpPr>
          <p:nvPr>
            <p:ph type="pic" idx="2"/>
          </p:nvPr>
        </p:nvSpPr>
        <p:spPr>
          <a:xfrm>
            <a:off x="3887391" y="740569"/>
            <a:ext cx="4629000" cy="36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/>
          <a:lstStyle>
            <a:lvl1pPr marR="0" lvl="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 marR="0" lvl="1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None/>
              <a:defRPr sz="2100" b="0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2pPr>
            <a:lvl3pPr marR="0" lvl="2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3pPr>
            <a:lvl4pPr marR="0" lvl="3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4pPr>
            <a:lvl5pPr marR="0" lvl="4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5pPr>
            <a:lvl6pPr marR="0" lvl="5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6pPr>
            <a:lvl7pPr marR="0" lvl="6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7pPr>
            <a:lvl8pPr marR="0" lvl="7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8pPr>
            <a:lvl9pPr marR="0" lvl="8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9pPr>
          </a:lstStyle>
          <a:p>
            <a:endParaRPr/>
          </a:p>
        </p:txBody>
      </p:sp>
      <p:sp>
        <p:nvSpPr>
          <p:cNvPr id="109" name="Google Shape;109;p10"/>
          <p:cNvSpPr txBox="1">
            <a:spLocks noGrp="1"/>
          </p:cNvSpPr>
          <p:nvPr>
            <p:ph type="body" idx="1"/>
          </p:nvPr>
        </p:nvSpPr>
        <p:spPr>
          <a:xfrm>
            <a:off x="629841" y="1543050"/>
            <a:ext cx="2949300" cy="28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/>
          <a:lstStyle>
            <a:lvl1pPr marL="457200" lvl="0" indent="-2286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1pPr>
            <a:lvl2pPr marL="914400" lvl="1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100"/>
            </a:lvl2pPr>
            <a:lvl3pPr marL="1371600" lvl="2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3pPr>
            <a:lvl4pPr marL="1828800" lvl="3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4pPr>
            <a:lvl5pPr marL="2286000" lvl="4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5pPr>
            <a:lvl6pPr marL="2743200" lvl="5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6pPr>
            <a:lvl7pPr marL="3200400" lvl="6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7pPr>
            <a:lvl8pPr marL="3657600" lvl="7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8pPr>
            <a:lvl9pPr marL="4114800" lvl="8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9pPr>
          </a:lstStyle>
          <a:p>
            <a:endParaRPr/>
          </a:p>
        </p:txBody>
      </p:sp>
      <p:sp>
        <p:nvSpPr>
          <p:cNvPr id="110" name="Google Shape;110;p10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/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11" name="Google Shape;111;p10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12" name="Google Shape;112;p10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113" name="Google Shape;113;p10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43582" y="4373585"/>
            <a:ext cx="736094" cy="58750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628650" y="273844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/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Playfair Display Black"/>
              <a:buNone/>
              <a:defRPr sz="3300" b="0" i="0" u="none" strike="noStrike" cap="none">
                <a:solidFill>
                  <a:schemeClr val="dk1"/>
                </a:solidFill>
                <a:latin typeface="Playfair Display Black"/>
                <a:ea typeface="Playfair Display Black"/>
                <a:cs typeface="Playfair Display Black"/>
                <a:sym typeface="Playfair Display Black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628650" y="1369219"/>
            <a:ext cx="7886700" cy="326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/>
          <a:lstStyle>
            <a:lvl1pPr marL="457200" marR="0" lvl="0" indent="-36195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•"/>
              <a:defRPr sz="2100" b="0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2pPr>
            <a:lvl3pPr marL="1371600" marR="0" lvl="2" indent="-3238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3pPr>
            <a:lvl4pPr marL="1828800" marR="0" lvl="3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4pPr>
            <a:lvl5pPr marL="2286000" marR="0" lvl="4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5pPr>
            <a:lvl6pPr marL="2743200" marR="0" lvl="5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6pPr>
            <a:lvl7pPr marL="3200400" marR="0" lvl="6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7pPr>
            <a:lvl8pPr marL="3657600" marR="0" lvl="7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8pPr>
            <a:lvl9pPr marL="4114800" marR="0" lvl="8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900" b="0" i="0" u="none" strike="noStrike" cap="none">
                <a:solidFill>
                  <a:srgbClr val="888FA7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9pPr>
          </a:lstStyle>
          <a:p>
            <a:endParaRPr/>
          </a:p>
        </p:txBody>
      </p:sp>
      <p:sp>
        <p:nvSpPr>
          <p:cNvPr id="9" name="Google Shape;9;p1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100"/>
              <a:buNone/>
              <a:defRPr sz="900" b="0" i="0" u="none" strike="noStrike" cap="none">
                <a:solidFill>
                  <a:srgbClr val="888FA7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9pPr>
          </a:lstStyle>
          <a:p>
            <a:endParaRPr/>
          </a:p>
        </p:txBody>
      </p:sp>
      <p:sp>
        <p:nvSpPr>
          <p:cNvPr id="10" name="Google Shape;10;p1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FA7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 marL="0" marR="0" lvl="1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FA7"/>
                </a:solidFill>
                <a:latin typeface="Raleway"/>
                <a:ea typeface="Raleway"/>
                <a:cs typeface="Raleway"/>
                <a:sym typeface="Raleway"/>
              </a:defRPr>
            </a:lvl2pPr>
            <a:lvl3pPr marL="0" marR="0" lvl="2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FA7"/>
                </a:solidFill>
                <a:latin typeface="Raleway"/>
                <a:ea typeface="Raleway"/>
                <a:cs typeface="Raleway"/>
                <a:sym typeface="Raleway"/>
              </a:defRPr>
            </a:lvl3pPr>
            <a:lvl4pPr marL="0" marR="0" lvl="3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FA7"/>
                </a:solidFill>
                <a:latin typeface="Raleway"/>
                <a:ea typeface="Raleway"/>
                <a:cs typeface="Raleway"/>
                <a:sym typeface="Raleway"/>
              </a:defRPr>
            </a:lvl4pPr>
            <a:lvl5pPr marL="0" marR="0" lvl="4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FA7"/>
                </a:solidFill>
                <a:latin typeface="Raleway"/>
                <a:ea typeface="Raleway"/>
                <a:cs typeface="Raleway"/>
                <a:sym typeface="Raleway"/>
              </a:defRPr>
            </a:lvl5pPr>
            <a:lvl6pPr marL="0" marR="0" lvl="5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FA7"/>
                </a:solidFill>
                <a:latin typeface="Raleway"/>
                <a:ea typeface="Raleway"/>
                <a:cs typeface="Raleway"/>
                <a:sym typeface="Raleway"/>
              </a:defRPr>
            </a:lvl6pPr>
            <a:lvl7pPr marL="0" marR="0" lvl="6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FA7"/>
                </a:solidFill>
                <a:latin typeface="Raleway"/>
                <a:ea typeface="Raleway"/>
                <a:cs typeface="Raleway"/>
                <a:sym typeface="Raleway"/>
              </a:defRPr>
            </a:lvl7pPr>
            <a:lvl8pPr marL="0" marR="0" lvl="7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FA7"/>
                </a:solidFill>
                <a:latin typeface="Raleway"/>
                <a:ea typeface="Raleway"/>
                <a:cs typeface="Raleway"/>
                <a:sym typeface="Raleway"/>
              </a:defRPr>
            </a:lvl8pPr>
            <a:lvl9pPr marL="0" marR="0" lvl="8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FA7"/>
                </a:solidFill>
                <a:latin typeface="Raleway"/>
                <a:ea typeface="Raleway"/>
                <a:cs typeface="Raleway"/>
                <a:sym typeface="Raleway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law.cornell.edu/cfr/text/24/576.400" TargetMode="Externa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1.png"/><Relationship Id="rId5" Type="http://schemas.openxmlformats.org/officeDocument/2006/relationships/hyperlink" Target="https://www.law.cornell.edu/cfr/text/24/576.402" TargetMode="External"/><Relationship Id="rId4" Type="http://schemas.openxmlformats.org/officeDocument/2006/relationships/hyperlink" Target="https://statutes.capitol.texas.gov/Docs/PR/htm/PR.92.htm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texreg.sos.state.tx.us/public/readtac$ext.ViewTAC?tac_view=5&amp;ti=10&amp;pt=1&amp;ch=1&amp;sch=C&amp;rl=Y" TargetMode="Externa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11.png"/><Relationship Id="rId4" Type="http://schemas.openxmlformats.org/officeDocument/2006/relationships/hyperlink" Target="https://www.law.cornell.edu/cfr/text/24/576.202" TargetMode="Externa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thn.org/texas-balance-state-continuum-care/esg-program/" TargetMode="Externa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thn.org/wp-content/uploads/2019/06/Attachment-F-Updated.pdf" TargetMode="Externa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3.xml"/><Relationship Id="rId4" Type="http://schemas.openxmlformats.org/officeDocument/2006/relationships/hyperlink" Target="https://www.thn.org/wp-content/uploads/2019/06/Attachment-D-Fillable-Updated.pdf" TargetMode="Externa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3.xml"/><Relationship Id="rId4" Type="http://schemas.openxmlformats.org/officeDocument/2006/relationships/hyperlink" Target="https://docs.google.com/forms/d/e/1FAIpQLSdm2Jg9au4cJxJUH2MmIiraz7-Nu7CvCLobS7SrbplInVOAEQ/viewform" TargetMode="Externa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docs.google.com/forms/d/e/1FAIpQLSdm2Jg9au4cJxJUH2MmIiraz7-Nu7CvCLobS7SrbplInVOAEQ/viewform" TargetMode="Externa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3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mailto:esg@thn.org" TargetMode="Externa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s://docs.google.com/forms/d/e/1FAIpQLSdm2Jg9au4cJxJUH2MmIiraz7-Nu7CvCLobS7SrbplInVOAEQ/viewform" TargetMode="Externa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sarahomeless.org/wp-content/uploads/2019/06/19-ESG-LocalCompetitions.pdf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Relationship Id="rId4" Type="http://schemas.openxmlformats.org/officeDocument/2006/relationships/hyperlink" Target="https://public.tableau.com/profile/mollie.lund#!/vizhome/ESGTDHCASubrecipientsinTXBoSCoC/Dashboard2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Relationship Id="rId4" Type="http://schemas.openxmlformats.org/officeDocument/2006/relationships/hyperlink" Target="https://public.tableau.com/profile/mollie.lund#!/vizhome/AllESGRecipientsintheTXBoSCoC/Dashboard1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p15"/>
          <p:cNvSpPr txBox="1">
            <a:spLocks noGrp="1"/>
          </p:cNvSpPr>
          <p:nvPr>
            <p:ph type="ctrTitle"/>
          </p:nvPr>
        </p:nvSpPr>
        <p:spPr>
          <a:xfrm>
            <a:off x="371000" y="308325"/>
            <a:ext cx="8520600" cy="2928900"/>
          </a:xfrm>
          <a:prstGeom prst="rect">
            <a:avLst/>
          </a:prstGeom>
        </p:spPr>
        <p:txBody>
          <a:bodyPr spcFirstLastPara="1" wrap="square" lIns="68575" tIns="34275" rIns="68575" bIns="3427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5000" b="1">
                <a:latin typeface="Playfair Display"/>
                <a:ea typeface="Playfair Display"/>
                <a:cs typeface="Playfair Display"/>
                <a:sym typeface="Playfair Display"/>
              </a:rPr>
              <a:t>TDHCA </a:t>
            </a:r>
            <a:endParaRPr sz="5000" b="1">
              <a:latin typeface="Playfair Display"/>
              <a:ea typeface="Playfair Display"/>
              <a:cs typeface="Playfair Display"/>
              <a:sym typeface="Playfair Display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5000" b="1">
                <a:latin typeface="Playfair Display"/>
                <a:ea typeface="Playfair Display"/>
                <a:cs typeface="Playfair Display"/>
                <a:sym typeface="Playfair Display"/>
              </a:rPr>
              <a:t>Emergency Solutions Grant </a:t>
            </a:r>
            <a:endParaRPr sz="5000" b="1">
              <a:latin typeface="Playfair Display"/>
              <a:ea typeface="Playfair Display"/>
              <a:cs typeface="Playfair Display"/>
              <a:sym typeface="Playfair Display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5000" b="1">
                <a:latin typeface="Playfair Display"/>
                <a:ea typeface="Playfair Display"/>
                <a:cs typeface="Playfair Display"/>
                <a:sym typeface="Playfair Display"/>
              </a:rPr>
              <a:t>TX BoS CoC Local Competition</a:t>
            </a:r>
            <a:endParaRPr sz="5000" b="1">
              <a:latin typeface="Playfair Display"/>
              <a:ea typeface="Playfair Display"/>
              <a:cs typeface="Playfair Display"/>
              <a:sym typeface="Playfair Display"/>
            </a:endParaRPr>
          </a:p>
        </p:txBody>
      </p:sp>
      <p:sp>
        <p:nvSpPr>
          <p:cNvPr id="141" name="Google Shape;141;p15"/>
          <p:cNvSpPr txBox="1">
            <a:spLocks noGrp="1"/>
          </p:cNvSpPr>
          <p:nvPr>
            <p:ph type="subTitle" idx="1"/>
          </p:nvPr>
        </p:nvSpPr>
        <p:spPr>
          <a:xfrm>
            <a:off x="-100" y="3178050"/>
            <a:ext cx="9144000" cy="792600"/>
          </a:xfrm>
          <a:prstGeom prst="rect">
            <a:avLst/>
          </a:prstGeom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lvl="0" indent="0" algn="ctr" rtl="0">
              <a:spcBef>
                <a:spcPts val="800"/>
              </a:spcBef>
              <a:spcAft>
                <a:spcPts val="0"/>
              </a:spcAft>
              <a:buNone/>
            </a:pPr>
            <a:r>
              <a:rPr lang="en" sz="1800" i="1">
                <a:latin typeface="Raleway"/>
                <a:ea typeface="Raleway"/>
                <a:cs typeface="Raleway"/>
                <a:sym typeface="Raleway"/>
              </a:rPr>
              <a:t>Local Competition for TX</a:t>
            </a:r>
            <a:r>
              <a:rPr lang="en" sz="1800" i="1"/>
              <a:t>-</a:t>
            </a:r>
            <a:r>
              <a:rPr lang="en" sz="1800" i="1">
                <a:latin typeface="Raleway"/>
                <a:ea typeface="Raleway"/>
                <a:cs typeface="Raleway"/>
                <a:sym typeface="Raleway"/>
              </a:rPr>
              <a:t>607 </a:t>
            </a:r>
            <a:endParaRPr sz="1800" i="1">
              <a:latin typeface="Raleway"/>
              <a:ea typeface="Raleway"/>
              <a:cs typeface="Raleway"/>
              <a:sym typeface="Raleway"/>
            </a:endParaRPr>
          </a:p>
          <a:p>
            <a:pPr marL="0" lvl="0" indent="0" algn="ctr" rtl="0">
              <a:spcBef>
                <a:spcPts val="800"/>
              </a:spcBef>
              <a:spcAft>
                <a:spcPts val="0"/>
              </a:spcAft>
              <a:buNone/>
            </a:pPr>
            <a:r>
              <a:rPr lang="en" sz="1800" i="1"/>
              <a:t>The Texas Balance of State Continuum of Care </a:t>
            </a:r>
            <a:endParaRPr sz="1800" i="1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Google Shape;200;p24"/>
          <p:cNvSpPr txBox="1">
            <a:spLocks noGrp="1"/>
          </p:cNvSpPr>
          <p:nvPr>
            <p:ph type="title"/>
          </p:nvPr>
        </p:nvSpPr>
        <p:spPr>
          <a:xfrm>
            <a:off x="376025" y="49900"/>
            <a:ext cx="8632800" cy="1086300"/>
          </a:xfrm>
          <a:prstGeom prst="rect">
            <a:avLst/>
          </a:prstGeom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How do I know if I qualify for ESG Funding? Threshold Criteria </a:t>
            </a:r>
            <a:endParaRPr/>
          </a:p>
        </p:txBody>
      </p:sp>
      <p:sp>
        <p:nvSpPr>
          <p:cNvPr id="201" name="Google Shape;201;p24"/>
          <p:cNvSpPr txBox="1">
            <a:spLocks noGrp="1"/>
          </p:cNvSpPr>
          <p:nvPr>
            <p:ph type="body" idx="1"/>
          </p:nvPr>
        </p:nvSpPr>
        <p:spPr>
          <a:xfrm>
            <a:off x="502325" y="1362325"/>
            <a:ext cx="8366100" cy="3781200"/>
          </a:xfrm>
          <a:prstGeom prst="rect">
            <a:avLst/>
          </a:prstGeom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lvl="0" indent="0" algn="l" rtl="0">
              <a:spcBef>
                <a:spcPts val="800"/>
              </a:spcBef>
              <a:spcAft>
                <a:spcPts val="0"/>
              </a:spcAft>
              <a:buNone/>
            </a:pPr>
            <a:r>
              <a:rPr lang="en" sz="1600" b="1"/>
              <a:t>Applicants must meet the following Threshold Criteria to be eligible for ESG Funding: </a:t>
            </a:r>
            <a:endParaRPr sz="1600" b="1"/>
          </a:p>
          <a:p>
            <a:pPr marL="457200" lvl="0" indent="-330200" algn="l" rtl="0">
              <a:spcBef>
                <a:spcPts val="800"/>
              </a:spcBef>
              <a:spcAft>
                <a:spcPts val="0"/>
              </a:spcAft>
              <a:buSzPts val="1600"/>
              <a:buChar char="•"/>
            </a:pPr>
            <a:r>
              <a:rPr lang="en" sz="1600"/>
              <a:t>An itemized </a:t>
            </a:r>
            <a:r>
              <a:rPr lang="en" sz="1600" b="1"/>
              <a:t>ESG budget</a:t>
            </a:r>
            <a:r>
              <a:rPr lang="en" sz="1600"/>
              <a:t> including both the request for ESG funds and the proposed Match for the ESG funds;</a:t>
            </a:r>
            <a:endParaRPr sz="1600"/>
          </a:p>
          <a:p>
            <a:pPr marL="457200" lvl="0" indent="-330200" algn="l" rtl="0">
              <a:spcBef>
                <a:spcPts val="0"/>
              </a:spcBef>
              <a:spcAft>
                <a:spcPts val="0"/>
              </a:spcAft>
              <a:buSzPts val="1600"/>
              <a:buChar char="•"/>
            </a:pPr>
            <a:r>
              <a:rPr lang="en" sz="1600"/>
              <a:t>A copy of the Applicant’s </a:t>
            </a:r>
            <a:r>
              <a:rPr lang="en" sz="1600" b="1"/>
              <a:t>written standards </a:t>
            </a:r>
            <a:r>
              <a:rPr lang="en" sz="1600"/>
              <a:t>that comply with the requirements of </a:t>
            </a:r>
            <a:r>
              <a:rPr lang="en" sz="1600" u="sng">
                <a:solidFill>
                  <a:schemeClr val="hlink"/>
                </a:solidFill>
                <a:hlinkClick r:id="rId3"/>
              </a:rPr>
              <a:t>24 CFR §576.400</a:t>
            </a:r>
            <a:r>
              <a:rPr lang="en" sz="1600"/>
              <a:t> and certification of compliance with these standards. Any occupancy standard set by the Applicant must not conflict with local regulations or </a:t>
            </a:r>
            <a:r>
              <a:rPr lang="en" sz="1600" u="sng">
                <a:solidFill>
                  <a:schemeClr val="hlink"/>
                </a:solidFill>
                <a:hlinkClick r:id="rId4"/>
              </a:rPr>
              <a:t>Texas Property Code §92.010;</a:t>
            </a:r>
            <a:endParaRPr sz="1600"/>
          </a:p>
          <a:p>
            <a:pPr marL="457200" lvl="0" indent="-330200" algn="l" rtl="0">
              <a:spcBef>
                <a:spcPts val="0"/>
              </a:spcBef>
              <a:spcAft>
                <a:spcPts val="0"/>
              </a:spcAft>
              <a:buSzPts val="1600"/>
              <a:buChar char="•"/>
            </a:pPr>
            <a:r>
              <a:rPr lang="en" sz="1600"/>
              <a:t>A copy of the Applicant’s </a:t>
            </a:r>
            <a:r>
              <a:rPr lang="en" sz="1600" b="1"/>
              <a:t>policy for termination of assistance</a:t>
            </a:r>
            <a:r>
              <a:rPr lang="en" sz="1600"/>
              <a:t> that complies with the requirements of </a:t>
            </a:r>
            <a:r>
              <a:rPr lang="en" sz="1600" u="sng">
                <a:solidFill>
                  <a:schemeClr val="hlink"/>
                </a:solidFill>
                <a:hlinkClick r:id="rId5"/>
              </a:rPr>
              <a:t>24 CFR §576.402 </a:t>
            </a:r>
            <a:r>
              <a:rPr lang="en" sz="1600"/>
              <a:t>and certification of compliance with these standards;</a:t>
            </a:r>
            <a:endParaRPr sz="1600"/>
          </a:p>
          <a:p>
            <a:pPr marL="457200" lvl="0" indent="-330200" algn="l" rtl="0">
              <a:spcBef>
                <a:spcPts val="0"/>
              </a:spcBef>
              <a:spcAft>
                <a:spcPts val="0"/>
              </a:spcAft>
              <a:buSzPts val="1600"/>
              <a:buChar char="•"/>
            </a:pPr>
            <a:r>
              <a:rPr lang="en" sz="1600"/>
              <a:t>Commitment in the Applicant’s budget to the </a:t>
            </a:r>
            <a:r>
              <a:rPr lang="en" sz="1600" b="1"/>
              <a:t>provision of at least 100% Match</a:t>
            </a:r>
            <a:r>
              <a:rPr lang="en" sz="1600"/>
              <a:t>;</a:t>
            </a:r>
            <a:endParaRPr sz="1600"/>
          </a:p>
          <a:p>
            <a:pPr marL="457200" lvl="0" indent="-330200" algn="l" rtl="0">
              <a:spcBef>
                <a:spcPts val="0"/>
              </a:spcBef>
              <a:spcAft>
                <a:spcPts val="0"/>
              </a:spcAft>
              <a:buSzPts val="1600"/>
              <a:buChar char="•"/>
            </a:pPr>
            <a:r>
              <a:rPr lang="en" sz="1600" b="1"/>
              <a:t>Applicant certification</a:t>
            </a:r>
            <a:r>
              <a:rPr lang="en" sz="1600"/>
              <a:t> of compliance with State and federal laws, rules and guidance governing the ESG Program published in the TDHCA Emergency Solutions Grant Application;</a:t>
            </a:r>
            <a:endParaRPr sz="1600"/>
          </a:p>
          <a:p>
            <a:pPr marL="0" lvl="0" indent="0" algn="l" rtl="0">
              <a:spcBef>
                <a:spcPts val="800"/>
              </a:spcBef>
              <a:spcAft>
                <a:spcPts val="0"/>
              </a:spcAft>
              <a:buNone/>
            </a:pPr>
            <a:endParaRPr sz="1600"/>
          </a:p>
        </p:txBody>
      </p:sp>
      <p:pic>
        <p:nvPicPr>
          <p:cNvPr id="202" name="Google Shape;202;p24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7450325" y="168725"/>
            <a:ext cx="1375651" cy="13756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Google Shape;207;p25"/>
          <p:cNvSpPr txBox="1">
            <a:spLocks noGrp="1"/>
          </p:cNvSpPr>
          <p:nvPr>
            <p:ph type="title"/>
          </p:nvPr>
        </p:nvSpPr>
        <p:spPr>
          <a:xfrm>
            <a:off x="376025" y="49900"/>
            <a:ext cx="8632800" cy="1086300"/>
          </a:xfrm>
          <a:prstGeom prst="rect">
            <a:avLst/>
          </a:prstGeom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How do I know if I qualify for ESG Funding? Threshold Criteria (Cont.) </a:t>
            </a:r>
            <a:endParaRPr/>
          </a:p>
        </p:txBody>
      </p:sp>
      <p:sp>
        <p:nvSpPr>
          <p:cNvPr id="208" name="Google Shape;208;p25"/>
          <p:cNvSpPr txBox="1">
            <a:spLocks noGrp="1"/>
          </p:cNvSpPr>
          <p:nvPr>
            <p:ph type="body" idx="1"/>
          </p:nvPr>
        </p:nvSpPr>
        <p:spPr>
          <a:xfrm>
            <a:off x="502325" y="1362325"/>
            <a:ext cx="8366100" cy="3781200"/>
          </a:xfrm>
          <a:prstGeom prst="rect">
            <a:avLst/>
          </a:prstGeom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lvl="0" indent="0" algn="l" rtl="0">
              <a:spcBef>
                <a:spcPts val="800"/>
              </a:spcBef>
              <a:spcAft>
                <a:spcPts val="0"/>
              </a:spcAft>
              <a:buNone/>
            </a:pPr>
            <a:r>
              <a:rPr lang="en" sz="1600" b="1"/>
              <a:t>Applicants must meet  the following Threshold Criteria to be eligible for ESG Funding: </a:t>
            </a:r>
            <a:endParaRPr sz="1600" b="1"/>
          </a:p>
          <a:p>
            <a:pPr marL="457200" lvl="0" indent="-330200" algn="l" rtl="0">
              <a:spcBef>
                <a:spcPts val="800"/>
              </a:spcBef>
              <a:spcAft>
                <a:spcPts val="0"/>
              </a:spcAft>
              <a:buSzPts val="1600"/>
              <a:buChar char="•"/>
            </a:pPr>
            <a:r>
              <a:rPr lang="en" sz="1600" b="1"/>
              <a:t>Evidence of Data Universal Numbering System (DUNS) number</a:t>
            </a:r>
            <a:r>
              <a:rPr lang="en" sz="1600"/>
              <a:t> for Applicant;</a:t>
            </a:r>
            <a:endParaRPr sz="1600"/>
          </a:p>
          <a:p>
            <a:pPr marL="457200" lvl="0" indent="-330200" algn="l" rtl="0">
              <a:spcBef>
                <a:spcPts val="0"/>
              </a:spcBef>
              <a:spcAft>
                <a:spcPts val="0"/>
              </a:spcAft>
              <a:buSzPts val="1600"/>
              <a:buChar char="•"/>
            </a:pPr>
            <a:r>
              <a:rPr lang="en" sz="1600"/>
              <a:t>Documentation of existing Section </a:t>
            </a:r>
            <a:r>
              <a:rPr lang="en" sz="1600" b="1"/>
              <a:t>501(c) tax-exempt status,</a:t>
            </a:r>
            <a:r>
              <a:rPr lang="en" sz="1600"/>
              <a:t> as applicable;</a:t>
            </a:r>
            <a:endParaRPr sz="1600"/>
          </a:p>
          <a:p>
            <a:pPr marL="457200" lvl="0" indent="-330200" algn="l" rtl="0">
              <a:spcBef>
                <a:spcPts val="0"/>
              </a:spcBef>
              <a:spcAft>
                <a:spcPts val="0"/>
              </a:spcAft>
              <a:buSzPts val="1600"/>
              <a:buChar char="•"/>
            </a:pPr>
            <a:r>
              <a:rPr lang="en" sz="1600"/>
              <a:t>Completed previous participation review materials published by TDHCA, as outlined in </a:t>
            </a:r>
            <a:r>
              <a:rPr lang="en" sz="1600" u="sng">
                <a:solidFill>
                  <a:schemeClr val="hlink"/>
                </a:solidFill>
                <a:hlinkClick r:id="rId3"/>
              </a:rPr>
              <a:t>10 TAC Chapter 1, Subchapter C (relating to Previous Participation) for Applicant;</a:t>
            </a:r>
            <a:endParaRPr sz="1600"/>
          </a:p>
          <a:p>
            <a:pPr marL="457200" lvl="0" indent="-330200" algn="l" rtl="0">
              <a:spcBef>
                <a:spcPts val="0"/>
              </a:spcBef>
              <a:spcAft>
                <a:spcPts val="0"/>
              </a:spcAft>
              <a:buSzPts val="1600"/>
              <a:buChar char="•"/>
            </a:pPr>
            <a:r>
              <a:rPr lang="en" sz="1600"/>
              <a:t>Local government approval per </a:t>
            </a:r>
            <a:r>
              <a:rPr lang="en" sz="1600" u="sng">
                <a:solidFill>
                  <a:schemeClr val="hlink"/>
                </a:solidFill>
                <a:hlinkClick r:id="rId4"/>
              </a:rPr>
              <a:t>24 CFR §576.202(a)(2)</a:t>
            </a:r>
            <a:r>
              <a:rPr lang="en" sz="1600"/>
              <a:t> for Applicant that will be providing shelter activities with ESG or as ESG Match, as applicable; and </a:t>
            </a:r>
            <a:endParaRPr sz="1600"/>
          </a:p>
          <a:p>
            <a:pPr marL="457200" lvl="0" indent="-330200" algn="l" rtl="0">
              <a:spcBef>
                <a:spcPts val="0"/>
              </a:spcBef>
              <a:spcAft>
                <a:spcPts val="0"/>
              </a:spcAft>
              <a:buSzPts val="1600"/>
              <a:buChar char="•"/>
            </a:pPr>
            <a:r>
              <a:rPr lang="en" sz="1600"/>
              <a:t>A resolution or other governing body action from the Applicant's direct governing body which includes: Authorization of the submission of the Application; Title of the person authorized to represent the entity and who also has signature authority to execute an agreement ; and Date that the resolution was passed by the governing body, which must be within 12 months preceding the date the Application is submitted.</a:t>
            </a:r>
            <a:endParaRPr sz="1600"/>
          </a:p>
          <a:p>
            <a:pPr marL="0" lvl="0" indent="0" algn="l" rtl="0">
              <a:spcBef>
                <a:spcPts val="800"/>
              </a:spcBef>
              <a:spcAft>
                <a:spcPts val="0"/>
              </a:spcAft>
              <a:buNone/>
            </a:pPr>
            <a:endParaRPr sz="1200"/>
          </a:p>
        </p:txBody>
      </p:sp>
      <p:pic>
        <p:nvPicPr>
          <p:cNvPr id="209" name="Google Shape;209;p25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7670200" y="49900"/>
            <a:ext cx="1375651" cy="13756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Google Shape;214;p26"/>
          <p:cNvSpPr txBox="1">
            <a:spLocks noGrp="1"/>
          </p:cNvSpPr>
          <p:nvPr>
            <p:ph type="title"/>
          </p:nvPr>
        </p:nvSpPr>
        <p:spPr>
          <a:xfrm>
            <a:off x="304275" y="289375"/>
            <a:ext cx="8443200" cy="572700"/>
          </a:xfrm>
          <a:prstGeom prst="rect">
            <a:avLst/>
          </a:prstGeom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500"/>
              <a:t>Where can I find Application Materials? </a:t>
            </a:r>
            <a:endParaRPr sz="3500"/>
          </a:p>
        </p:txBody>
      </p:sp>
      <p:sp>
        <p:nvSpPr>
          <p:cNvPr id="215" name="Google Shape;215;p26"/>
          <p:cNvSpPr txBox="1"/>
          <p:nvPr/>
        </p:nvSpPr>
        <p:spPr>
          <a:xfrm>
            <a:off x="481575" y="915200"/>
            <a:ext cx="40398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 b="1" i="1" u="sng">
                <a:solidFill>
                  <a:schemeClr val="hlink"/>
                </a:solidFill>
                <a:latin typeface="Raleway"/>
                <a:ea typeface="Raleway"/>
                <a:cs typeface="Raleway"/>
                <a:sym typeface="Raleway"/>
                <a:hlinkClick r:id="rId3"/>
              </a:rPr>
              <a:t>THN’s ESG Page</a:t>
            </a:r>
            <a:endParaRPr sz="3000" b="1" i="1">
              <a:latin typeface="Raleway"/>
              <a:ea typeface="Raleway"/>
              <a:cs typeface="Raleway"/>
              <a:sym typeface="Raleway"/>
            </a:endParaRPr>
          </a:p>
        </p:txBody>
      </p:sp>
      <p:pic>
        <p:nvPicPr>
          <p:cNvPr id="216" name="Google Shape;216;p2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150555" y="463875"/>
            <a:ext cx="8629546" cy="48541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Google Shape;221;p27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Updated Application Materials </a:t>
            </a:r>
            <a:endParaRPr/>
          </a:p>
        </p:txBody>
      </p:sp>
      <p:sp>
        <p:nvSpPr>
          <p:cNvPr id="222" name="Google Shape;222;p27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457200" lvl="0" indent="-317500" algn="l" rtl="0">
              <a:spcBef>
                <a:spcPts val="800"/>
              </a:spcBef>
              <a:spcAft>
                <a:spcPts val="0"/>
              </a:spcAft>
              <a:buSzPts val="1400"/>
              <a:buChar char="•"/>
            </a:pPr>
            <a:r>
              <a:rPr lang="en" sz="1400"/>
              <a:t>Volume 2 – Uniform Scoring Criteria Revised 6/20/2019 at 2:40pm (Excel Sheet)</a:t>
            </a:r>
            <a:endParaRPr sz="1400"/>
          </a:p>
          <a:p>
            <a:pPr marL="914400" lvl="1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•"/>
            </a:pPr>
            <a:r>
              <a:rPr lang="en" sz="1400" b="1"/>
              <a:t>Tab 3 &amp; 4 were updated as Contracts can no longer be from the second benchmark expenditure and must be from closed contracts. </a:t>
            </a:r>
            <a:endParaRPr sz="1400" b="1"/>
          </a:p>
          <a:p>
            <a:pPr marL="457200" lvl="0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•"/>
            </a:pPr>
            <a:r>
              <a:rPr lang="en" sz="1400"/>
              <a:t>Volume 7 – TX BoS CoC Narrative Revised 6/19/19 at 2:55 pm (Excel Sheet)</a:t>
            </a:r>
            <a:endParaRPr sz="1400"/>
          </a:p>
          <a:p>
            <a:pPr marL="914400" lvl="1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•"/>
            </a:pPr>
            <a:r>
              <a:rPr lang="en" sz="1400" b="1"/>
              <a:t>Excel Sheet was updated as it was protected when first posted on THN ESG web page. </a:t>
            </a:r>
            <a:endParaRPr sz="1400"/>
          </a:p>
          <a:p>
            <a:pPr marL="457200" lvl="0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•"/>
            </a:pPr>
            <a:r>
              <a:rPr lang="en" sz="1400" u="sng">
                <a:solidFill>
                  <a:schemeClr val="hlink"/>
                </a:solidFill>
                <a:hlinkClick r:id="rId3"/>
              </a:rPr>
              <a:t>Attachment F: Local Government Approval of Shelter Activities Revised 6/20/19 at 7:20 am (PDF)</a:t>
            </a:r>
            <a:endParaRPr sz="1400"/>
          </a:p>
          <a:p>
            <a:pPr marL="914400" lvl="1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•"/>
            </a:pPr>
            <a:r>
              <a:rPr lang="en" sz="1400" b="1"/>
              <a:t>Attachment F was updated in regards to a form field which was not allowing for typing.</a:t>
            </a:r>
            <a:endParaRPr sz="1400" b="1"/>
          </a:p>
          <a:p>
            <a:pPr marL="457200" lvl="0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•"/>
            </a:pPr>
            <a:r>
              <a:rPr lang="en" sz="1400" u="sng">
                <a:solidFill>
                  <a:schemeClr val="hlink"/>
                </a:solidFill>
                <a:hlinkClick r:id="rId4"/>
              </a:rPr>
              <a:t>Attachment D: Attachment D: ESG Applicant Certifications (PDF) </a:t>
            </a:r>
            <a:endParaRPr sz="1400"/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•"/>
            </a:pPr>
            <a:r>
              <a:rPr lang="en" sz="1400" b="1"/>
              <a:t>Attachment D was updated in regards to a printing error on Page 36. </a:t>
            </a:r>
            <a:endParaRPr/>
          </a:p>
          <a:p>
            <a:pPr marL="0" lvl="0" indent="0" algn="l" rtl="0">
              <a:spcBef>
                <a:spcPts val="80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80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7" name="Google Shape;227;p2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017975" y="445025"/>
            <a:ext cx="8577576" cy="4824876"/>
          </a:xfrm>
          <a:prstGeom prst="rect">
            <a:avLst/>
          </a:prstGeom>
          <a:noFill/>
          <a:ln>
            <a:noFill/>
          </a:ln>
        </p:spPr>
      </p:pic>
      <p:sp>
        <p:nvSpPr>
          <p:cNvPr id="228" name="Google Shape;228;p28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/>
              <a:t>What do I do with Excel Documents? </a:t>
            </a:r>
            <a:endParaRPr sz="3600"/>
          </a:p>
        </p:txBody>
      </p:sp>
      <p:sp>
        <p:nvSpPr>
          <p:cNvPr id="229" name="Google Shape;229;p28"/>
          <p:cNvSpPr txBox="1">
            <a:spLocks noGrp="1"/>
          </p:cNvSpPr>
          <p:nvPr>
            <p:ph type="body" idx="1"/>
          </p:nvPr>
        </p:nvSpPr>
        <p:spPr>
          <a:xfrm>
            <a:off x="455850" y="1152475"/>
            <a:ext cx="2517900" cy="998700"/>
          </a:xfrm>
          <a:prstGeom prst="rect">
            <a:avLst/>
          </a:prstGeom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lvl="0" indent="0" algn="l" rtl="0">
              <a:spcBef>
                <a:spcPts val="800"/>
              </a:spcBef>
              <a:spcAft>
                <a:spcPts val="0"/>
              </a:spcAft>
              <a:buNone/>
            </a:pPr>
            <a:r>
              <a:rPr lang="en" sz="3000" b="1" i="1" u="sng">
                <a:solidFill>
                  <a:schemeClr val="hlink"/>
                </a:solidFill>
                <a:hlinkClick r:id="rId4"/>
              </a:rPr>
              <a:t>Google Form</a:t>
            </a:r>
            <a:endParaRPr sz="3000" b="1" i="1" u="sng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Google Shape;234;p29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/>
              <a:t>What do I do with PDF  Documents? </a:t>
            </a:r>
            <a:endParaRPr sz="3600"/>
          </a:p>
        </p:txBody>
      </p:sp>
      <p:sp>
        <p:nvSpPr>
          <p:cNvPr id="235" name="Google Shape;235;p29"/>
          <p:cNvSpPr txBox="1">
            <a:spLocks noGrp="1"/>
          </p:cNvSpPr>
          <p:nvPr>
            <p:ph type="body" idx="1"/>
          </p:nvPr>
        </p:nvSpPr>
        <p:spPr>
          <a:xfrm>
            <a:off x="455850" y="1152475"/>
            <a:ext cx="2517900" cy="998700"/>
          </a:xfrm>
          <a:prstGeom prst="rect">
            <a:avLst/>
          </a:prstGeom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lvl="0" indent="0" algn="l" rtl="0">
              <a:spcBef>
                <a:spcPts val="800"/>
              </a:spcBef>
              <a:spcAft>
                <a:spcPts val="0"/>
              </a:spcAft>
              <a:buNone/>
            </a:pPr>
            <a:r>
              <a:rPr lang="en" sz="3000" b="1" i="1" u="sng">
                <a:solidFill>
                  <a:schemeClr val="hlink"/>
                </a:solidFill>
                <a:hlinkClick r:id="rId3"/>
              </a:rPr>
              <a:t>Google Form</a:t>
            </a:r>
            <a:endParaRPr sz="3000" b="1" i="1" u="sng"/>
          </a:p>
        </p:txBody>
      </p:sp>
      <p:pic>
        <p:nvPicPr>
          <p:cNvPr id="236" name="Google Shape;236;p2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017975" y="445025"/>
            <a:ext cx="8577576" cy="48248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" name="Google Shape;241;p30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1095000"/>
          </a:xfrm>
          <a:prstGeom prst="rect">
            <a:avLst/>
          </a:prstGeom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9600"/>
              <a:t>Q&amp;A </a:t>
            </a:r>
            <a:endParaRPr sz="9600"/>
          </a:p>
        </p:txBody>
      </p:sp>
      <p:sp>
        <p:nvSpPr>
          <p:cNvPr id="242" name="Google Shape;242;p30"/>
          <p:cNvSpPr txBox="1">
            <a:spLocks noGrp="1"/>
          </p:cNvSpPr>
          <p:nvPr>
            <p:ph type="body" idx="1"/>
          </p:nvPr>
        </p:nvSpPr>
        <p:spPr>
          <a:xfrm>
            <a:off x="311700" y="2129675"/>
            <a:ext cx="8520600" cy="2021700"/>
          </a:xfrm>
          <a:prstGeom prst="rect">
            <a:avLst/>
          </a:prstGeom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lvl="0" indent="0" algn="ctr" rtl="0">
              <a:spcBef>
                <a:spcPts val="800"/>
              </a:spcBef>
              <a:spcAft>
                <a:spcPts val="0"/>
              </a:spcAft>
              <a:buNone/>
            </a:pPr>
            <a:r>
              <a:rPr lang="en" sz="4800" b="1"/>
              <a:t>Please take this time to place questions in the </a:t>
            </a:r>
            <a:endParaRPr sz="4800" b="1"/>
          </a:p>
          <a:p>
            <a:pPr marL="0" lvl="0" indent="0" algn="ctr" rtl="0">
              <a:spcBef>
                <a:spcPts val="800"/>
              </a:spcBef>
              <a:spcAft>
                <a:spcPts val="0"/>
              </a:spcAft>
              <a:buNone/>
            </a:pPr>
            <a:r>
              <a:rPr lang="en" sz="4800" b="1"/>
              <a:t>chat box. </a:t>
            </a:r>
            <a:endParaRPr sz="4800" b="1"/>
          </a:p>
        </p:txBody>
      </p:sp>
      <p:pic>
        <p:nvPicPr>
          <p:cNvPr id="243" name="Google Shape;243;p3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458375" y="-454449"/>
            <a:ext cx="4979026" cy="34889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" name="Google Shape;248;p31"/>
          <p:cNvSpPr txBox="1">
            <a:spLocks noGrp="1"/>
          </p:cNvSpPr>
          <p:nvPr>
            <p:ph type="title"/>
          </p:nvPr>
        </p:nvSpPr>
        <p:spPr>
          <a:xfrm>
            <a:off x="98625" y="445025"/>
            <a:ext cx="8615100" cy="572700"/>
          </a:xfrm>
          <a:prstGeom prst="rect">
            <a:avLst/>
          </a:prstGeom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5500"/>
              <a:t>First Applicant Deadline:</a:t>
            </a:r>
            <a:r>
              <a:rPr lang="en" sz="6000"/>
              <a:t>  </a:t>
            </a:r>
            <a:endParaRPr sz="6000"/>
          </a:p>
        </p:txBody>
      </p:sp>
      <p:sp>
        <p:nvSpPr>
          <p:cNvPr id="249" name="Google Shape;249;p31"/>
          <p:cNvSpPr txBox="1">
            <a:spLocks noGrp="1"/>
          </p:cNvSpPr>
          <p:nvPr>
            <p:ph type="body" idx="1"/>
          </p:nvPr>
        </p:nvSpPr>
        <p:spPr>
          <a:xfrm>
            <a:off x="98625" y="1213150"/>
            <a:ext cx="8860800" cy="3416400"/>
          </a:xfrm>
          <a:prstGeom prst="rect">
            <a:avLst/>
          </a:prstGeom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lvl="0" indent="0" algn="ctr" rtl="0">
              <a:spcBef>
                <a:spcPts val="800"/>
              </a:spcBef>
              <a:spcAft>
                <a:spcPts val="0"/>
              </a:spcAft>
              <a:buNone/>
            </a:pPr>
            <a:r>
              <a:rPr lang="en" sz="4800"/>
              <a:t>June 28, 2019 </a:t>
            </a:r>
            <a:endParaRPr sz="4800"/>
          </a:p>
          <a:p>
            <a:pPr marL="0" lvl="0" indent="0" algn="ctr" rtl="0">
              <a:spcBef>
                <a:spcPts val="800"/>
              </a:spcBef>
              <a:spcAft>
                <a:spcPts val="0"/>
              </a:spcAft>
              <a:buNone/>
            </a:pPr>
            <a:r>
              <a:rPr lang="en" sz="4800"/>
              <a:t>5:00 pm CT </a:t>
            </a:r>
            <a:endParaRPr sz="4800"/>
          </a:p>
          <a:p>
            <a:pPr marL="0" lvl="0" indent="0" algn="ctr" rtl="0">
              <a:spcBef>
                <a:spcPts val="800"/>
              </a:spcBef>
              <a:spcAft>
                <a:spcPts val="0"/>
              </a:spcAft>
              <a:buNone/>
            </a:pPr>
            <a:r>
              <a:rPr lang="en" sz="4800"/>
              <a:t>CoC Consultation Form Due</a:t>
            </a:r>
            <a:endParaRPr sz="4800"/>
          </a:p>
          <a:p>
            <a:pPr marL="0" lvl="0" indent="0" algn="ctr" rtl="0">
              <a:spcBef>
                <a:spcPts val="800"/>
              </a:spcBef>
              <a:spcAft>
                <a:spcPts val="0"/>
              </a:spcAft>
              <a:buNone/>
            </a:pPr>
            <a:r>
              <a:rPr lang="en" sz="4800"/>
              <a:t>Email the form to: </a:t>
            </a:r>
            <a:r>
              <a:rPr lang="en" sz="4800" u="sng">
                <a:solidFill>
                  <a:schemeClr val="hlink"/>
                </a:solidFill>
                <a:hlinkClick r:id="rId3"/>
              </a:rPr>
              <a:t>esg@thn.org</a:t>
            </a:r>
            <a:r>
              <a:rPr lang="en" sz="4800"/>
              <a:t>  </a:t>
            </a:r>
            <a:endParaRPr sz="480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" name="Google Shape;254;p32"/>
          <p:cNvSpPr txBox="1">
            <a:spLocks noGrp="1"/>
          </p:cNvSpPr>
          <p:nvPr>
            <p:ph type="title"/>
          </p:nvPr>
        </p:nvSpPr>
        <p:spPr>
          <a:xfrm>
            <a:off x="98625" y="445025"/>
            <a:ext cx="8615100" cy="572700"/>
          </a:xfrm>
          <a:prstGeom prst="rect">
            <a:avLst/>
          </a:prstGeom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5500"/>
              <a:t>Last Applicant Deadline:</a:t>
            </a:r>
            <a:r>
              <a:rPr lang="en" sz="6000"/>
              <a:t>  </a:t>
            </a:r>
            <a:endParaRPr sz="6000"/>
          </a:p>
        </p:txBody>
      </p:sp>
      <p:sp>
        <p:nvSpPr>
          <p:cNvPr id="255" name="Google Shape;255;p32"/>
          <p:cNvSpPr txBox="1">
            <a:spLocks noGrp="1"/>
          </p:cNvSpPr>
          <p:nvPr>
            <p:ph type="body" idx="1"/>
          </p:nvPr>
        </p:nvSpPr>
        <p:spPr>
          <a:xfrm>
            <a:off x="98625" y="1213150"/>
            <a:ext cx="8860800" cy="3416400"/>
          </a:xfrm>
          <a:prstGeom prst="rect">
            <a:avLst/>
          </a:prstGeom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lvl="0" indent="0" algn="ctr" rtl="0">
              <a:spcBef>
                <a:spcPts val="800"/>
              </a:spcBef>
              <a:spcAft>
                <a:spcPts val="0"/>
              </a:spcAft>
              <a:buNone/>
            </a:pPr>
            <a:r>
              <a:rPr lang="en" sz="4800"/>
              <a:t>July 10, 2019 </a:t>
            </a:r>
            <a:endParaRPr sz="4800"/>
          </a:p>
          <a:p>
            <a:pPr marL="0" lvl="0" indent="0" algn="ctr" rtl="0">
              <a:spcBef>
                <a:spcPts val="800"/>
              </a:spcBef>
              <a:spcAft>
                <a:spcPts val="0"/>
              </a:spcAft>
              <a:buNone/>
            </a:pPr>
            <a:r>
              <a:rPr lang="en" sz="4800"/>
              <a:t>12:00 pm CT </a:t>
            </a:r>
            <a:endParaRPr sz="4800"/>
          </a:p>
          <a:p>
            <a:pPr marL="0" lvl="0" indent="0" algn="ctr" rtl="0">
              <a:spcBef>
                <a:spcPts val="800"/>
              </a:spcBef>
              <a:spcAft>
                <a:spcPts val="0"/>
              </a:spcAft>
              <a:buNone/>
            </a:pPr>
            <a:r>
              <a:rPr lang="en" sz="4800"/>
              <a:t>All Application Materials Due</a:t>
            </a:r>
            <a:endParaRPr sz="4800"/>
          </a:p>
          <a:p>
            <a:pPr marL="0" lvl="0" indent="0" algn="ctr" rtl="0">
              <a:spcBef>
                <a:spcPts val="800"/>
              </a:spcBef>
              <a:spcAft>
                <a:spcPts val="0"/>
              </a:spcAft>
              <a:buNone/>
            </a:pPr>
            <a:r>
              <a:rPr lang="en" sz="4800" u="sng">
                <a:solidFill>
                  <a:schemeClr val="hlink"/>
                </a:solidFill>
                <a:hlinkClick r:id="rId3"/>
              </a:rPr>
              <a:t>Via Google Form</a:t>
            </a:r>
            <a:r>
              <a:rPr lang="en" sz="4800"/>
              <a:t> </a:t>
            </a:r>
            <a:endParaRPr sz="480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" name="Google Shape;260;p33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1095000"/>
          </a:xfrm>
          <a:prstGeom prst="rect">
            <a:avLst/>
          </a:prstGeom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9600"/>
              <a:t>Q&amp;A </a:t>
            </a:r>
            <a:endParaRPr sz="9600"/>
          </a:p>
        </p:txBody>
      </p:sp>
      <p:sp>
        <p:nvSpPr>
          <p:cNvPr id="261" name="Google Shape;261;p33"/>
          <p:cNvSpPr txBox="1">
            <a:spLocks noGrp="1"/>
          </p:cNvSpPr>
          <p:nvPr>
            <p:ph type="body" idx="1"/>
          </p:nvPr>
        </p:nvSpPr>
        <p:spPr>
          <a:xfrm>
            <a:off x="311700" y="2129675"/>
            <a:ext cx="8520600" cy="2021700"/>
          </a:xfrm>
          <a:prstGeom prst="rect">
            <a:avLst/>
          </a:prstGeom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lvl="0" indent="0" algn="ctr" rtl="0">
              <a:spcBef>
                <a:spcPts val="800"/>
              </a:spcBef>
              <a:spcAft>
                <a:spcPts val="0"/>
              </a:spcAft>
              <a:buNone/>
            </a:pPr>
            <a:r>
              <a:rPr lang="en" sz="4800" b="1"/>
              <a:t>Please send all ESG questions to esg@thn.org </a:t>
            </a:r>
            <a:endParaRPr sz="4800" b="1"/>
          </a:p>
        </p:txBody>
      </p:sp>
      <p:pic>
        <p:nvPicPr>
          <p:cNvPr id="262" name="Google Shape;262;p3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458375" y="-454449"/>
            <a:ext cx="4979026" cy="34889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p16"/>
          <p:cNvSpPr txBox="1">
            <a:spLocks noGrp="1"/>
          </p:cNvSpPr>
          <p:nvPr>
            <p:ph type="title"/>
          </p:nvPr>
        </p:nvSpPr>
        <p:spPr>
          <a:xfrm>
            <a:off x="628650" y="273844"/>
            <a:ext cx="7886700" cy="994200"/>
          </a:xfrm>
          <a:prstGeom prst="rect">
            <a:avLst/>
          </a:prstGeom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What is a State ESG Coordinator? </a:t>
            </a:r>
            <a:endParaRPr/>
          </a:p>
        </p:txBody>
      </p:sp>
      <p:sp>
        <p:nvSpPr>
          <p:cNvPr id="147" name="Google Shape;147;p16"/>
          <p:cNvSpPr txBox="1"/>
          <p:nvPr/>
        </p:nvSpPr>
        <p:spPr>
          <a:xfrm>
            <a:off x="654025" y="1268050"/>
            <a:ext cx="8180700" cy="3509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Raleway"/>
                <a:ea typeface="Raleway"/>
                <a:cs typeface="Raleway"/>
                <a:sym typeface="Raleway"/>
              </a:rPr>
              <a:t>The Texas Department of Housing and Community Affairs (TDHCA) the State ESG Recipient in the State of Texas has designated  </a:t>
            </a:r>
            <a:r>
              <a:rPr lang="en" b="1">
                <a:latin typeface="Raleway"/>
                <a:ea typeface="Raleway"/>
                <a:cs typeface="Raleway"/>
                <a:sym typeface="Raleway"/>
              </a:rPr>
              <a:t>three</a:t>
            </a:r>
            <a:r>
              <a:rPr lang="en">
                <a:latin typeface="Raleway"/>
                <a:ea typeface="Raleway"/>
                <a:cs typeface="Raleway"/>
                <a:sym typeface="Raleway"/>
              </a:rPr>
              <a:t> Emergency Solutions Grants (ESG) Coordinators for the 2019 ESG Application cycle. The Texas Balance of State Continuum of Care (TX BoS CoC) is one of those three ESG Coordinators. </a:t>
            </a:r>
            <a:endParaRPr>
              <a:latin typeface="Raleway"/>
              <a:ea typeface="Raleway"/>
              <a:cs typeface="Raleway"/>
              <a:sym typeface="Raleway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Raleway"/>
              <a:ea typeface="Raleway"/>
              <a:cs typeface="Raleway"/>
              <a:sym typeface="Raleway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Raleway"/>
                <a:ea typeface="Raleway"/>
                <a:cs typeface="Raleway"/>
                <a:sym typeface="Raleway"/>
              </a:rPr>
              <a:t>As the ESG Coordinator for the TX BoS CoC: The Texas Homeless Network (THN) will be running an application process to subgrant  ESG funds. While subgranting </a:t>
            </a:r>
            <a:r>
              <a:rPr lang="en" i="1">
                <a:latin typeface="Raleway"/>
                <a:ea typeface="Raleway"/>
                <a:cs typeface="Raleway"/>
                <a:sym typeface="Raleway"/>
              </a:rPr>
              <a:t>is not allowed for ESG Subrecipients,</a:t>
            </a:r>
            <a:r>
              <a:rPr lang="en">
                <a:latin typeface="Raleway"/>
                <a:ea typeface="Raleway"/>
                <a:cs typeface="Raleway"/>
                <a:sym typeface="Raleway"/>
              </a:rPr>
              <a:t> the </a:t>
            </a:r>
            <a:r>
              <a:rPr lang="en" b="1">
                <a:latin typeface="Raleway"/>
                <a:ea typeface="Raleway"/>
                <a:cs typeface="Raleway"/>
                <a:sym typeface="Raleway"/>
              </a:rPr>
              <a:t>ESG Application process</a:t>
            </a:r>
            <a:r>
              <a:rPr lang="en">
                <a:latin typeface="Raleway"/>
                <a:ea typeface="Raleway"/>
                <a:cs typeface="Raleway"/>
                <a:sym typeface="Raleway"/>
              </a:rPr>
              <a:t> is a subgranting process on behalf of TDHCA by THN, </a:t>
            </a:r>
            <a:endParaRPr>
              <a:latin typeface="Raleway"/>
              <a:ea typeface="Raleway"/>
              <a:cs typeface="Raleway"/>
              <a:sym typeface="Raleway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Raleway"/>
              <a:ea typeface="Raleway"/>
              <a:cs typeface="Raleway"/>
              <a:sym typeface="Raleway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Raleway"/>
                <a:ea typeface="Raleway"/>
                <a:cs typeface="Raleway"/>
                <a:sym typeface="Raleway"/>
              </a:rPr>
              <a:t>TDHCA’s ESG funds for competition are made available by Continuum of Care (CoC) region. The TX BoS CoC has $3,332,143 dollars of funding to award agencies working to make homelessness rare, brief and non-recurring in the TX Bos CoC. </a:t>
            </a:r>
            <a:endParaRPr>
              <a:latin typeface="Raleway"/>
              <a:ea typeface="Raleway"/>
              <a:cs typeface="Raleway"/>
              <a:sym typeface="Raleway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Raleway"/>
              <a:ea typeface="Raleway"/>
              <a:cs typeface="Raleway"/>
              <a:sym typeface="Raleway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Raleway"/>
                <a:ea typeface="Raleway"/>
                <a:cs typeface="Raleway"/>
                <a:sym typeface="Raleway"/>
              </a:rPr>
              <a:t>Click </a:t>
            </a:r>
            <a:r>
              <a:rPr lang="en" u="sng">
                <a:solidFill>
                  <a:schemeClr val="hlink"/>
                </a:solidFill>
                <a:latin typeface="Raleway"/>
                <a:ea typeface="Raleway"/>
                <a:cs typeface="Raleway"/>
                <a:sym typeface="Raleway"/>
                <a:hlinkClick r:id="rId3"/>
              </a:rPr>
              <a:t>here</a:t>
            </a:r>
            <a:r>
              <a:rPr lang="en">
                <a:latin typeface="Raleway"/>
                <a:ea typeface="Raleway"/>
                <a:cs typeface="Raleway"/>
                <a:sym typeface="Raleway"/>
              </a:rPr>
              <a:t> to read the official Local Competition notice from TDHCA. </a:t>
            </a:r>
            <a:endParaRPr>
              <a:latin typeface="Raleway"/>
              <a:ea typeface="Raleway"/>
              <a:cs typeface="Raleway"/>
              <a:sym typeface="Raleway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Raleway"/>
              <a:ea typeface="Raleway"/>
              <a:cs typeface="Raleway"/>
              <a:sym typeface="Raleway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Raleway"/>
              <a:ea typeface="Raleway"/>
              <a:cs typeface="Raleway"/>
              <a:sym typeface="Raleway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p17"/>
          <p:cNvSpPr txBox="1">
            <a:spLocks noGrp="1"/>
          </p:cNvSpPr>
          <p:nvPr>
            <p:ph type="ctrTitle"/>
          </p:nvPr>
        </p:nvSpPr>
        <p:spPr>
          <a:xfrm>
            <a:off x="52550" y="74850"/>
            <a:ext cx="9144000" cy="2817900"/>
          </a:xfrm>
          <a:prstGeom prst="rect">
            <a:avLst/>
          </a:prstGeom>
        </p:spPr>
        <p:txBody>
          <a:bodyPr spcFirstLastPara="1" wrap="square" lIns="68575" tIns="34275" rIns="68575" bIns="3427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800" u="sng"/>
              <a:t>What State ESG looks like in the Balance of State</a:t>
            </a:r>
            <a:endParaRPr sz="4800"/>
          </a:p>
        </p:txBody>
      </p:sp>
      <p:sp>
        <p:nvSpPr>
          <p:cNvPr id="153" name="Google Shape;153;p17"/>
          <p:cNvSpPr txBox="1">
            <a:spLocks noGrp="1"/>
          </p:cNvSpPr>
          <p:nvPr>
            <p:ph type="subTitle" idx="1"/>
          </p:nvPr>
        </p:nvSpPr>
        <p:spPr>
          <a:xfrm>
            <a:off x="0" y="2988075"/>
            <a:ext cx="9173100" cy="2001300"/>
          </a:xfrm>
          <a:prstGeom prst="rect">
            <a:avLst/>
          </a:prstGeom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lvl="0" indent="0" algn="ctr" rtl="0">
              <a:spcBef>
                <a:spcPts val="800"/>
              </a:spcBef>
              <a:spcAft>
                <a:spcPts val="0"/>
              </a:spcAft>
              <a:buNone/>
            </a:pPr>
            <a:r>
              <a:rPr lang="en" sz="2400" i="1"/>
              <a:t>There are currently </a:t>
            </a:r>
            <a:r>
              <a:rPr lang="en" sz="2400" i="1" u="sng"/>
              <a:t>23 TDHCA Subrecipients </a:t>
            </a:r>
            <a:endParaRPr sz="2400" i="1" u="sng"/>
          </a:p>
          <a:p>
            <a:pPr marL="0" lvl="0" indent="0" algn="ctr" rtl="0">
              <a:spcBef>
                <a:spcPts val="800"/>
              </a:spcBef>
              <a:spcAft>
                <a:spcPts val="0"/>
              </a:spcAft>
              <a:buNone/>
            </a:pPr>
            <a:r>
              <a:rPr lang="en" sz="2400" i="1"/>
              <a:t>serving </a:t>
            </a:r>
            <a:r>
              <a:rPr lang="en" sz="2400" b="1" i="1"/>
              <a:t>35</a:t>
            </a:r>
            <a:r>
              <a:rPr lang="en" sz="2400" i="1"/>
              <a:t> counties across the </a:t>
            </a:r>
            <a:r>
              <a:rPr lang="en" sz="2400" b="1" i="1"/>
              <a:t>215 </a:t>
            </a:r>
            <a:r>
              <a:rPr lang="en" sz="2400" i="1"/>
              <a:t>counties </a:t>
            </a:r>
            <a:endParaRPr sz="2400" i="1"/>
          </a:p>
          <a:p>
            <a:pPr marL="0" lvl="0" indent="0" algn="ctr" rtl="0">
              <a:spcBef>
                <a:spcPts val="800"/>
              </a:spcBef>
              <a:spcAft>
                <a:spcPts val="0"/>
              </a:spcAft>
              <a:buNone/>
            </a:pPr>
            <a:r>
              <a:rPr lang="en" sz="2400" i="1"/>
              <a:t>in the TX BoS CoC. </a:t>
            </a:r>
            <a:r>
              <a:rPr lang="en" sz="3000" i="1"/>
              <a:t> </a:t>
            </a:r>
            <a:endParaRPr sz="3000" i="1"/>
          </a:p>
          <a:p>
            <a:pPr marL="0" lvl="0" indent="0" algn="ctr" rtl="0">
              <a:spcBef>
                <a:spcPts val="800"/>
              </a:spcBef>
              <a:spcAft>
                <a:spcPts val="0"/>
              </a:spcAft>
              <a:buNone/>
            </a:pPr>
            <a:endParaRPr sz="2400"/>
          </a:p>
          <a:p>
            <a:pPr marL="0" lvl="0" indent="0" algn="ctr" rtl="0">
              <a:spcBef>
                <a:spcPts val="800"/>
              </a:spcBef>
              <a:spcAft>
                <a:spcPts val="0"/>
              </a:spcAft>
              <a:buNone/>
            </a:pPr>
            <a:endParaRPr sz="240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p18"/>
          <p:cNvSpPr txBox="1">
            <a:spLocks noGrp="1"/>
          </p:cNvSpPr>
          <p:nvPr>
            <p:ph type="title"/>
          </p:nvPr>
        </p:nvSpPr>
        <p:spPr>
          <a:xfrm>
            <a:off x="483450" y="77825"/>
            <a:ext cx="8349000" cy="895500"/>
          </a:xfrm>
          <a:prstGeom prst="rect">
            <a:avLst/>
          </a:prstGeom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Current </a:t>
            </a:r>
            <a:r>
              <a:rPr lang="en" u="sng"/>
              <a:t>State ESG Subrecipients</a:t>
            </a:r>
            <a:r>
              <a:rPr lang="en"/>
              <a:t> 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in The TX BoS CoC </a:t>
            </a:r>
            <a:endParaRPr/>
          </a:p>
        </p:txBody>
      </p:sp>
      <p:pic>
        <p:nvPicPr>
          <p:cNvPr id="159" name="Google Shape;159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19725" y="973325"/>
            <a:ext cx="7129000" cy="3911599"/>
          </a:xfrm>
          <a:prstGeom prst="rect">
            <a:avLst/>
          </a:prstGeom>
          <a:noFill/>
          <a:ln>
            <a:noFill/>
          </a:ln>
        </p:spPr>
      </p:pic>
      <p:sp>
        <p:nvSpPr>
          <p:cNvPr id="160" name="Google Shape;160;p18"/>
          <p:cNvSpPr txBox="1"/>
          <p:nvPr/>
        </p:nvSpPr>
        <p:spPr>
          <a:xfrm>
            <a:off x="5877200" y="4884925"/>
            <a:ext cx="4185600" cy="22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161" name="Google Shape;161;p18"/>
          <p:cNvSpPr txBox="1"/>
          <p:nvPr/>
        </p:nvSpPr>
        <p:spPr>
          <a:xfrm>
            <a:off x="0" y="4775725"/>
            <a:ext cx="1558200" cy="332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 u="sng">
                <a:solidFill>
                  <a:schemeClr val="hlink"/>
                </a:solidFill>
                <a:latin typeface="Raleway"/>
                <a:ea typeface="Raleway"/>
                <a:cs typeface="Raleway"/>
                <a:sym typeface="Raleway"/>
                <a:hlinkClick r:id="rId4"/>
              </a:rPr>
              <a:t>Link to Tableau Map. </a:t>
            </a:r>
            <a:endParaRPr sz="1000">
              <a:latin typeface="Raleway"/>
              <a:ea typeface="Raleway"/>
              <a:cs typeface="Raleway"/>
              <a:sym typeface="Raleway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6" name="Google Shape;166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83075" y="1016925"/>
            <a:ext cx="6673899" cy="3744450"/>
          </a:xfrm>
          <a:prstGeom prst="rect">
            <a:avLst/>
          </a:prstGeom>
          <a:noFill/>
          <a:ln>
            <a:noFill/>
          </a:ln>
        </p:spPr>
      </p:pic>
      <p:sp>
        <p:nvSpPr>
          <p:cNvPr id="167" name="Google Shape;167;p19"/>
          <p:cNvSpPr txBox="1">
            <a:spLocks noGrp="1"/>
          </p:cNvSpPr>
          <p:nvPr>
            <p:ph type="title"/>
          </p:nvPr>
        </p:nvSpPr>
        <p:spPr>
          <a:xfrm>
            <a:off x="311700" y="106650"/>
            <a:ext cx="8520600" cy="1638900"/>
          </a:xfrm>
          <a:prstGeom prst="rect">
            <a:avLst/>
          </a:prstGeom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State, County &amp; City ESG Recipients 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in the TX BoS CoC 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8" name="Google Shape;168;p19"/>
          <p:cNvSpPr txBox="1"/>
          <p:nvPr/>
        </p:nvSpPr>
        <p:spPr>
          <a:xfrm>
            <a:off x="311700" y="4861900"/>
            <a:ext cx="2730600" cy="218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 u="sng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  <a:hlinkClick r:id="rId4"/>
              </a:rPr>
              <a:t>Link to Tableau Map. </a:t>
            </a:r>
            <a:endParaRPr sz="1000">
              <a:latin typeface="Raleway"/>
              <a:ea typeface="Raleway"/>
              <a:cs typeface="Raleway"/>
              <a:sym typeface="Raleway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p20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640800"/>
          </a:xfrm>
          <a:prstGeom prst="rect">
            <a:avLst/>
          </a:prstGeom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Attachment E: Counties &amp; Cities 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with ESG Funds </a:t>
            </a:r>
            <a:endParaRPr/>
          </a:p>
        </p:txBody>
      </p:sp>
      <p:pic>
        <p:nvPicPr>
          <p:cNvPr id="174" name="Google Shape;174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457050" y="980625"/>
            <a:ext cx="4293451" cy="3924749"/>
          </a:xfrm>
          <a:prstGeom prst="rect">
            <a:avLst/>
          </a:prstGeom>
          <a:noFill/>
          <a:ln>
            <a:noFill/>
          </a:ln>
        </p:spPr>
      </p:pic>
      <p:pic>
        <p:nvPicPr>
          <p:cNvPr id="175" name="Google Shape;175;p2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85500" y="1294675"/>
            <a:ext cx="3752875" cy="37528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Google Shape;180;p21"/>
          <p:cNvSpPr txBox="1">
            <a:spLocks noGrp="1"/>
          </p:cNvSpPr>
          <p:nvPr>
            <p:ph type="title"/>
          </p:nvPr>
        </p:nvSpPr>
        <p:spPr>
          <a:xfrm>
            <a:off x="396200" y="395500"/>
            <a:ext cx="8436000" cy="729300"/>
          </a:xfrm>
          <a:prstGeom prst="rect">
            <a:avLst/>
          </a:prstGeom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6 Key Goals of ESG Funding.</a:t>
            </a:r>
            <a:endParaRPr/>
          </a:p>
        </p:txBody>
      </p:sp>
      <p:sp>
        <p:nvSpPr>
          <p:cNvPr id="181" name="Google Shape;181;p21"/>
          <p:cNvSpPr txBox="1">
            <a:spLocks noGrp="1"/>
          </p:cNvSpPr>
          <p:nvPr>
            <p:ph type="body" idx="1"/>
          </p:nvPr>
        </p:nvSpPr>
        <p:spPr>
          <a:xfrm>
            <a:off x="623400" y="1173700"/>
            <a:ext cx="8520600" cy="3416400"/>
          </a:xfrm>
          <a:prstGeom prst="rect">
            <a:avLst/>
          </a:prstGeom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lvl="0" indent="0" algn="l" rtl="0">
              <a:spcBef>
                <a:spcPts val="800"/>
              </a:spcBef>
              <a:spcAft>
                <a:spcPts val="0"/>
              </a:spcAft>
              <a:buNone/>
            </a:pPr>
            <a:r>
              <a:rPr lang="en" sz="2400"/>
              <a:t>The ESG program provides funding to:</a:t>
            </a:r>
            <a:endParaRPr sz="2400"/>
          </a:p>
          <a:p>
            <a:pPr marL="457200" lvl="0" indent="-381000" algn="l" rtl="0">
              <a:spcBef>
                <a:spcPts val="800"/>
              </a:spcBef>
              <a:spcAft>
                <a:spcPts val="0"/>
              </a:spcAft>
              <a:buSzPts val="2400"/>
              <a:buFont typeface="Raleway"/>
              <a:buAutoNum type="arabicPeriod"/>
            </a:pPr>
            <a:r>
              <a:rPr lang="en" sz="2400"/>
              <a:t>Engage homeless individuals and families living on the street;</a:t>
            </a:r>
            <a:endParaRPr sz="2400"/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SzPts val="2400"/>
              <a:buFont typeface="Raleway"/>
              <a:buAutoNum type="arabicPeriod"/>
            </a:pPr>
            <a:r>
              <a:rPr lang="en" sz="2400"/>
              <a:t>Improve the number and quality of emergency shelters for homeless individuals and families;</a:t>
            </a:r>
            <a:endParaRPr sz="2400"/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SzPts val="2400"/>
              <a:buFont typeface="Raleway"/>
              <a:buAutoNum type="arabicPeriod"/>
            </a:pPr>
            <a:r>
              <a:rPr lang="en" sz="2400"/>
              <a:t>Help operate these shelters;</a:t>
            </a:r>
            <a:endParaRPr sz="2400"/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SzPts val="2400"/>
              <a:buFont typeface="Raleway"/>
              <a:buAutoNum type="arabicPeriod"/>
            </a:pPr>
            <a:r>
              <a:rPr lang="en" sz="2400"/>
              <a:t>Provide essential services to shelter residents;</a:t>
            </a:r>
            <a:endParaRPr sz="2400"/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SzPts val="2400"/>
              <a:buFont typeface="Raleway"/>
              <a:buAutoNum type="arabicPeriod"/>
            </a:pPr>
            <a:r>
              <a:rPr lang="en" sz="2400"/>
              <a:t>Rapidly re-house homeless individuals and families; and</a:t>
            </a:r>
            <a:endParaRPr sz="2400"/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SzPts val="2400"/>
              <a:buFont typeface="Raleway"/>
              <a:buAutoNum type="arabicPeriod"/>
            </a:pPr>
            <a:r>
              <a:rPr lang="en" sz="2400"/>
              <a:t>Prevent families and individuals from becoming homeless.</a:t>
            </a:r>
            <a:endParaRPr sz="240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p22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694600" cy="708300"/>
          </a:xfrm>
          <a:prstGeom prst="rect">
            <a:avLst/>
          </a:prstGeom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What ESG Components are there? </a:t>
            </a:r>
            <a:endParaRPr/>
          </a:p>
        </p:txBody>
      </p:sp>
      <p:pic>
        <p:nvPicPr>
          <p:cNvPr id="187" name="Google Shape;187;p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61475" y="1935825"/>
            <a:ext cx="7995049" cy="19104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Google Shape;192;p23"/>
          <p:cNvSpPr txBox="1">
            <a:spLocks noGrp="1"/>
          </p:cNvSpPr>
          <p:nvPr>
            <p:ph type="title"/>
          </p:nvPr>
        </p:nvSpPr>
        <p:spPr>
          <a:xfrm>
            <a:off x="227600" y="231975"/>
            <a:ext cx="8604600" cy="785700"/>
          </a:xfrm>
          <a:prstGeom prst="rect">
            <a:avLst/>
          </a:prstGeom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What are the local competition deadlines?</a:t>
            </a:r>
            <a:endParaRPr/>
          </a:p>
        </p:txBody>
      </p:sp>
      <p:pic>
        <p:nvPicPr>
          <p:cNvPr id="193" name="Google Shape;193;p2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81075" y="2704300"/>
            <a:ext cx="2363325" cy="23633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94" name="Google Shape;194;p23"/>
          <p:cNvPicPr preferRelativeResize="0"/>
          <p:nvPr/>
        </p:nvPicPr>
        <p:blipFill rotWithShape="1">
          <a:blip r:embed="rId4">
            <a:alphaModFix/>
          </a:blip>
          <a:srcRect t="-1050"/>
          <a:stretch/>
        </p:blipFill>
        <p:spPr>
          <a:xfrm>
            <a:off x="2875025" y="1017675"/>
            <a:ext cx="4611576" cy="3966449"/>
          </a:xfrm>
          <a:prstGeom prst="rect">
            <a:avLst/>
          </a:prstGeom>
          <a:noFill/>
          <a:ln>
            <a:noFill/>
          </a:ln>
        </p:spPr>
      </p:pic>
      <p:sp>
        <p:nvSpPr>
          <p:cNvPr id="195" name="Google Shape;195;p23"/>
          <p:cNvSpPr/>
          <p:nvPr/>
        </p:nvSpPr>
        <p:spPr>
          <a:xfrm>
            <a:off x="8832200" y="0"/>
            <a:ext cx="311700" cy="5143500"/>
          </a:xfrm>
          <a:prstGeom prst="rect">
            <a:avLst/>
          </a:prstGeom>
          <a:solidFill>
            <a:schemeClr val="dk1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THN Colors">
      <a:dk1>
        <a:srgbClr val="003D79"/>
      </a:dk1>
      <a:lt1>
        <a:srgbClr val="FFFFFF"/>
      </a:lt1>
      <a:dk2>
        <a:srgbClr val="003D79"/>
      </a:dk2>
      <a:lt2>
        <a:srgbClr val="FFFFFF"/>
      </a:lt2>
      <a:accent1>
        <a:srgbClr val="9DBB53"/>
      </a:accent1>
      <a:accent2>
        <a:srgbClr val="BA431B"/>
      </a:accent2>
      <a:accent3>
        <a:srgbClr val="6B506B"/>
      </a:accent3>
      <a:accent4>
        <a:srgbClr val="1B5CBB"/>
      </a:accent4>
      <a:accent5>
        <a:srgbClr val="4472C4"/>
      </a:accent5>
      <a:accent6>
        <a:srgbClr val="718791"/>
      </a:accent6>
      <a:hlink>
        <a:srgbClr val="003D79"/>
      </a:hlink>
      <a:folHlink>
        <a:srgbClr val="9DBB53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947</Words>
  <Application>Microsoft Office PowerPoint</Application>
  <PresentationFormat>On-screen Show (16:9)</PresentationFormat>
  <Paragraphs>85</Paragraphs>
  <Slides>19</Slides>
  <Notes>19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4" baseType="lpstr">
      <vt:lpstr>Playfair Display</vt:lpstr>
      <vt:lpstr>Raleway</vt:lpstr>
      <vt:lpstr>Arial</vt:lpstr>
      <vt:lpstr>Playfair Display Black</vt:lpstr>
      <vt:lpstr>Office Theme</vt:lpstr>
      <vt:lpstr>TDHCA  Emergency Solutions Grant  TX BoS CoC Local Competition</vt:lpstr>
      <vt:lpstr>What is a State ESG Coordinator? </vt:lpstr>
      <vt:lpstr>What State ESG looks like in the Balance of State</vt:lpstr>
      <vt:lpstr>Current State ESG Subrecipients  in The TX BoS CoC </vt:lpstr>
      <vt:lpstr>State, County &amp; City ESG Recipients  in the TX BoS CoC  </vt:lpstr>
      <vt:lpstr>Attachment E: Counties &amp; Cities  with ESG Funds </vt:lpstr>
      <vt:lpstr>6 Key Goals of ESG Funding.</vt:lpstr>
      <vt:lpstr>What ESG Components are there? </vt:lpstr>
      <vt:lpstr>What are the local competition deadlines?</vt:lpstr>
      <vt:lpstr> How do I know if I qualify for ESG Funding? Threshold Criteria </vt:lpstr>
      <vt:lpstr> How do I know if I qualify for ESG Funding? Threshold Criteria (Cont.) </vt:lpstr>
      <vt:lpstr>Where can I find Application Materials? </vt:lpstr>
      <vt:lpstr>Updated Application Materials </vt:lpstr>
      <vt:lpstr>What do I do with Excel Documents? </vt:lpstr>
      <vt:lpstr>What do I do with PDF  Documents? </vt:lpstr>
      <vt:lpstr>Q&amp;A </vt:lpstr>
      <vt:lpstr>First Applicant Deadline:  </vt:lpstr>
      <vt:lpstr>Last Applicant Deadline:  </vt:lpstr>
      <vt:lpstr>Q&amp;A 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TDHCA  Emergency Solutions Grant  TX BoS CoC Local Competition</dc:title>
  <dc:creator>Mollie Lund</dc:creator>
  <cp:lastModifiedBy>Mollie Lund</cp:lastModifiedBy>
  <cp:revision>1</cp:revision>
  <dcterms:modified xsi:type="dcterms:W3CDTF">2019-06-21T14:29:20Z</dcterms:modified>
</cp:coreProperties>
</file>