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4218" r:id="rId1"/>
  </p:sldMasterIdLst>
  <p:notesMasterIdLst>
    <p:notesMasterId r:id="rId17"/>
  </p:notesMasterIdLst>
  <p:handoutMasterIdLst>
    <p:handoutMasterId r:id="rId18"/>
  </p:handoutMasterIdLst>
  <p:sldIdLst>
    <p:sldId id="256" r:id="rId2"/>
    <p:sldId id="297" r:id="rId3"/>
    <p:sldId id="299" r:id="rId4"/>
    <p:sldId id="298" r:id="rId5"/>
    <p:sldId id="303" r:id="rId6"/>
    <p:sldId id="292" r:id="rId7"/>
    <p:sldId id="301" r:id="rId8"/>
    <p:sldId id="300" r:id="rId9"/>
    <p:sldId id="276" r:id="rId10"/>
    <p:sldId id="265" r:id="rId11"/>
    <p:sldId id="302" r:id="rId12"/>
    <p:sldId id="286" r:id="rId13"/>
    <p:sldId id="277" r:id="rId14"/>
    <p:sldId id="280" r:id="rId15"/>
    <p:sldId id="2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98C"/>
    <a:srgbClr val="077141"/>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5"/>
    <p:restoredTop sz="94794"/>
  </p:normalViewPr>
  <p:slideViewPr>
    <p:cSldViewPr snapToGrid="0" snapToObjects="1">
      <p:cViewPr varScale="1">
        <p:scale>
          <a:sx n="90" d="100"/>
          <a:sy n="90"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2876D-BAC1-C445-8418-167CEC8DC363}" type="doc">
      <dgm:prSet loTypeId="urn:microsoft.com/office/officeart/2005/8/layout/target2" loCatId="" qsTypeId="urn:microsoft.com/office/officeart/2005/8/quickstyle/simple4" qsCatId="simple" csTypeId="urn:microsoft.com/office/officeart/2005/8/colors/colorful4" csCatId="colorful" phldr="1"/>
      <dgm:spPr/>
      <dgm:t>
        <a:bodyPr/>
        <a:lstStyle/>
        <a:p>
          <a:endParaRPr lang="en-US"/>
        </a:p>
      </dgm:t>
    </dgm:pt>
    <dgm:pt modelId="{3CD926A9-C521-D047-B3F0-296BF4839694}">
      <dgm:prSet phldrT="[Text]"/>
      <dgm:spPr/>
      <dgm:t>
        <a:bodyPr/>
        <a:lstStyle/>
        <a:p>
          <a:pPr algn="l"/>
          <a:r>
            <a:rPr lang="en-US" dirty="0">
              <a:solidFill>
                <a:schemeClr val="tx1"/>
              </a:solidFill>
            </a:rPr>
            <a:t>Hiddenness of Student Homelessness</a:t>
          </a:r>
        </a:p>
      </dgm:t>
    </dgm:pt>
    <dgm:pt modelId="{E9055373-433B-A24F-B73E-2393CDDD0FD2}" type="parTrans" cxnId="{45261884-C9C4-8B41-AE69-7269829BA9C2}">
      <dgm:prSet/>
      <dgm:spPr/>
      <dgm:t>
        <a:bodyPr/>
        <a:lstStyle/>
        <a:p>
          <a:endParaRPr lang="en-US"/>
        </a:p>
      </dgm:t>
    </dgm:pt>
    <dgm:pt modelId="{5EFF384C-E08F-2A4B-8358-9B9018BE8C36}" type="sibTrans" cxnId="{45261884-C9C4-8B41-AE69-7269829BA9C2}">
      <dgm:prSet/>
      <dgm:spPr/>
      <dgm:t>
        <a:bodyPr/>
        <a:lstStyle/>
        <a:p>
          <a:endParaRPr lang="en-US"/>
        </a:p>
      </dgm:t>
    </dgm:pt>
    <dgm:pt modelId="{14BC2E8F-F86A-AF4B-BDFE-E90A2B154B98}">
      <dgm:prSet phldrT="[Text]"/>
      <dgm:spPr/>
      <dgm:t>
        <a:bodyPr/>
        <a:lstStyle/>
        <a:p>
          <a:r>
            <a:rPr lang="en-US"/>
            <a:t>CRT: Knowing students' lived</a:t>
          </a:r>
          <a:r>
            <a:rPr lang="en-US" baseline="0"/>
            <a:t> experiences, valuing student voice </a:t>
          </a:r>
          <a:endParaRPr lang="en-US"/>
        </a:p>
      </dgm:t>
    </dgm:pt>
    <dgm:pt modelId="{C6202E02-7A6C-2244-89FC-CA1FD579B482}" type="parTrans" cxnId="{982E81E8-8C26-B649-9825-CEDE29057D6F}">
      <dgm:prSet/>
      <dgm:spPr/>
      <dgm:t>
        <a:bodyPr/>
        <a:lstStyle/>
        <a:p>
          <a:endParaRPr lang="en-US"/>
        </a:p>
      </dgm:t>
    </dgm:pt>
    <dgm:pt modelId="{43B5D110-0365-DD4E-804C-89440AB6BA58}" type="sibTrans" cxnId="{982E81E8-8C26-B649-9825-CEDE29057D6F}">
      <dgm:prSet/>
      <dgm:spPr/>
      <dgm:t>
        <a:bodyPr/>
        <a:lstStyle/>
        <a:p>
          <a:endParaRPr lang="en-US"/>
        </a:p>
      </dgm:t>
    </dgm:pt>
    <dgm:pt modelId="{03FCA120-78D2-CD4E-AC0B-DC987D6E20AB}">
      <dgm:prSet phldrT="[Text]"/>
      <dgm:spPr/>
      <dgm:t>
        <a:bodyPr/>
        <a:lstStyle/>
        <a:p>
          <a:r>
            <a:rPr lang="en-US"/>
            <a:t>CRT:</a:t>
          </a:r>
          <a:r>
            <a:rPr lang="en-US" baseline="0"/>
            <a:t> S</a:t>
          </a:r>
          <a:r>
            <a:rPr lang="en-US"/>
            <a:t>tudents' knowledge,</a:t>
          </a:r>
          <a:r>
            <a:rPr lang="en-US" baseline="0"/>
            <a:t> skills, resiliency</a:t>
          </a:r>
          <a:endParaRPr lang="en-US"/>
        </a:p>
      </dgm:t>
    </dgm:pt>
    <dgm:pt modelId="{E3072492-1398-7448-AA75-C20E580695EB}" type="parTrans" cxnId="{357D426C-10A6-5942-A9BF-1AE4C192DA29}">
      <dgm:prSet/>
      <dgm:spPr/>
      <dgm:t>
        <a:bodyPr/>
        <a:lstStyle/>
        <a:p>
          <a:endParaRPr lang="en-US"/>
        </a:p>
      </dgm:t>
    </dgm:pt>
    <dgm:pt modelId="{D953FB65-E0D1-7D4E-9C48-3340AB1024E1}" type="sibTrans" cxnId="{357D426C-10A6-5942-A9BF-1AE4C192DA29}">
      <dgm:prSet/>
      <dgm:spPr/>
      <dgm:t>
        <a:bodyPr/>
        <a:lstStyle/>
        <a:p>
          <a:endParaRPr lang="en-US"/>
        </a:p>
      </dgm:t>
    </dgm:pt>
    <dgm:pt modelId="{9E9F282E-5FD7-F84D-9706-EC65769D38DC}">
      <dgm:prSet phldrT="[Text]"/>
      <dgm:spPr/>
      <dgm:t>
        <a:bodyPr/>
        <a:lstStyle/>
        <a:p>
          <a:r>
            <a:rPr lang="en-US">
              <a:solidFill>
                <a:schemeClr val="tx1"/>
              </a:solidFill>
            </a:rPr>
            <a:t>Importance</a:t>
          </a:r>
          <a:r>
            <a:rPr lang="en-US" baseline="0">
              <a:solidFill>
                <a:schemeClr val="tx1"/>
              </a:solidFill>
            </a:rPr>
            <a:t> of Connectedness and Social Supports</a:t>
          </a:r>
          <a:endParaRPr lang="en-US">
            <a:solidFill>
              <a:schemeClr val="tx1"/>
            </a:solidFill>
          </a:endParaRPr>
        </a:p>
      </dgm:t>
    </dgm:pt>
    <dgm:pt modelId="{4510D5EE-20AA-7B43-964D-869BDFFA57E7}" type="parTrans" cxnId="{E4D8A8F0-915F-DF48-ABC4-7D015D942FEF}">
      <dgm:prSet/>
      <dgm:spPr/>
      <dgm:t>
        <a:bodyPr/>
        <a:lstStyle/>
        <a:p>
          <a:endParaRPr lang="en-US"/>
        </a:p>
      </dgm:t>
    </dgm:pt>
    <dgm:pt modelId="{57E63407-7295-4049-B69B-531B7224EC9D}" type="sibTrans" cxnId="{E4D8A8F0-915F-DF48-ABC4-7D015D942FEF}">
      <dgm:prSet/>
      <dgm:spPr/>
      <dgm:t>
        <a:bodyPr/>
        <a:lstStyle/>
        <a:p>
          <a:endParaRPr lang="en-US"/>
        </a:p>
      </dgm:t>
    </dgm:pt>
    <dgm:pt modelId="{4FE68241-02C3-034D-947C-CC123B21832C}">
      <dgm:prSet phldrT="[Text]"/>
      <dgm:spPr/>
      <dgm:t>
        <a:bodyPr/>
        <a:lstStyle/>
        <a:p>
          <a:r>
            <a:rPr lang="en-US"/>
            <a:t>Care Ethics: Student connnections</a:t>
          </a:r>
          <a:r>
            <a:rPr lang="en-US" baseline="0"/>
            <a:t> to friends, family, school personnel</a:t>
          </a:r>
          <a:endParaRPr lang="en-US"/>
        </a:p>
      </dgm:t>
    </dgm:pt>
    <dgm:pt modelId="{99068857-6BB2-464A-BE52-E7BFC072D687}" type="parTrans" cxnId="{8EF2FE6F-FA07-7D48-8ACA-0557AC8E2E24}">
      <dgm:prSet/>
      <dgm:spPr/>
      <dgm:t>
        <a:bodyPr/>
        <a:lstStyle/>
        <a:p>
          <a:endParaRPr lang="en-US"/>
        </a:p>
      </dgm:t>
    </dgm:pt>
    <dgm:pt modelId="{4BB0B069-9FA3-B545-9C45-E01674D8CDFB}" type="sibTrans" cxnId="{8EF2FE6F-FA07-7D48-8ACA-0557AC8E2E24}">
      <dgm:prSet/>
      <dgm:spPr/>
      <dgm:t>
        <a:bodyPr/>
        <a:lstStyle/>
        <a:p>
          <a:endParaRPr lang="en-US"/>
        </a:p>
      </dgm:t>
    </dgm:pt>
    <dgm:pt modelId="{9E02F2AF-2BE2-294D-A605-6807FF72444B}">
      <dgm:prSet phldrT="[Text]"/>
      <dgm:spPr/>
      <dgm:t>
        <a:bodyPr/>
        <a:lstStyle/>
        <a:p>
          <a:r>
            <a:rPr lang="en-US"/>
            <a:t>Care Ethics: Socia</a:t>
          </a:r>
          <a:r>
            <a:rPr lang="en-US" baseline="0"/>
            <a:t>l supports from service providers, community</a:t>
          </a:r>
          <a:endParaRPr lang="en-US"/>
        </a:p>
      </dgm:t>
    </dgm:pt>
    <dgm:pt modelId="{5C0D167B-FB11-BF44-B2EF-6F744ED1ACFF}" type="parTrans" cxnId="{48149C48-4F65-324D-A942-2AA2D89D392D}">
      <dgm:prSet/>
      <dgm:spPr/>
      <dgm:t>
        <a:bodyPr/>
        <a:lstStyle/>
        <a:p>
          <a:endParaRPr lang="en-US"/>
        </a:p>
      </dgm:t>
    </dgm:pt>
    <dgm:pt modelId="{DA5290C3-9EB5-4B4F-88CC-8956193F78C3}" type="sibTrans" cxnId="{48149C48-4F65-324D-A942-2AA2D89D392D}">
      <dgm:prSet/>
      <dgm:spPr/>
      <dgm:t>
        <a:bodyPr/>
        <a:lstStyle/>
        <a:p>
          <a:endParaRPr lang="en-US"/>
        </a:p>
      </dgm:t>
    </dgm:pt>
    <dgm:pt modelId="{501C37C9-6642-2D4B-AF0C-8C72BC9DAE89}">
      <dgm:prSet phldrT="[Text]"/>
      <dgm:spPr/>
      <dgm:t>
        <a:bodyPr/>
        <a:lstStyle/>
        <a:p>
          <a:r>
            <a:rPr lang="en-US" dirty="0">
              <a:solidFill>
                <a:schemeClr val="tx1"/>
              </a:solidFill>
            </a:rPr>
            <a:t>Positive Adult Interventions</a:t>
          </a:r>
        </a:p>
      </dgm:t>
    </dgm:pt>
    <dgm:pt modelId="{C34B7201-DA12-544C-9AE3-3078D63CB5A6}" type="parTrans" cxnId="{9DA3DC0C-D5D3-DE40-8F9F-BB087B0636A4}">
      <dgm:prSet/>
      <dgm:spPr/>
      <dgm:t>
        <a:bodyPr/>
        <a:lstStyle/>
        <a:p>
          <a:endParaRPr lang="en-US"/>
        </a:p>
      </dgm:t>
    </dgm:pt>
    <dgm:pt modelId="{B0AB41DA-AA08-8F4C-9A7E-C22EDEAF71E8}" type="sibTrans" cxnId="{9DA3DC0C-D5D3-DE40-8F9F-BB087B0636A4}">
      <dgm:prSet/>
      <dgm:spPr/>
      <dgm:t>
        <a:bodyPr/>
        <a:lstStyle/>
        <a:p>
          <a:endParaRPr lang="en-US"/>
        </a:p>
      </dgm:t>
    </dgm:pt>
    <dgm:pt modelId="{35C2FF1C-7EB1-8D44-9D65-BC04C397E1F2}">
      <dgm:prSet phldrT="[Text]"/>
      <dgm:spPr/>
      <dgm:t>
        <a:bodyPr/>
        <a:lstStyle/>
        <a:p>
          <a:r>
            <a:rPr lang="en-US"/>
            <a:t>CRT &amp; Care Ethics:</a:t>
          </a:r>
          <a:r>
            <a:rPr lang="en-US" baseline="0"/>
            <a:t> </a:t>
          </a:r>
          <a:r>
            <a:rPr lang="en-US"/>
            <a:t>Psychosocial</a:t>
          </a:r>
          <a:r>
            <a:rPr lang="en-US" baseline="0"/>
            <a:t> factors</a:t>
          </a:r>
          <a:endParaRPr lang="en-US"/>
        </a:p>
      </dgm:t>
    </dgm:pt>
    <dgm:pt modelId="{D3CA47ED-4555-854A-8813-D0097D2E0191}" type="parTrans" cxnId="{29F286D0-6A05-A644-875F-DB3B1B176891}">
      <dgm:prSet/>
      <dgm:spPr/>
      <dgm:t>
        <a:bodyPr/>
        <a:lstStyle/>
        <a:p>
          <a:endParaRPr lang="en-US"/>
        </a:p>
      </dgm:t>
    </dgm:pt>
    <dgm:pt modelId="{7EDBC893-B743-5D46-8A2E-1DD7ECBA7ABA}" type="sibTrans" cxnId="{29F286D0-6A05-A644-875F-DB3B1B176891}">
      <dgm:prSet/>
      <dgm:spPr/>
      <dgm:t>
        <a:bodyPr/>
        <a:lstStyle/>
        <a:p>
          <a:endParaRPr lang="en-US"/>
        </a:p>
      </dgm:t>
    </dgm:pt>
    <dgm:pt modelId="{DC56F775-7780-9545-BCC3-E45D6BF12EDC}">
      <dgm:prSet phldrT="[Text]"/>
      <dgm:spPr/>
      <dgm:t>
        <a:bodyPr/>
        <a:lstStyle/>
        <a:p>
          <a:pPr algn="ctr"/>
          <a:r>
            <a:rPr lang="en-US"/>
            <a:t>CRT &amp; Care Ethics: Strategies and interventions</a:t>
          </a:r>
        </a:p>
      </dgm:t>
    </dgm:pt>
    <dgm:pt modelId="{8064B995-CDAB-0546-96B9-C10990009D93}" type="parTrans" cxnId="{D57386C5-C865-B647-A555-4EB17FA04C8D}">
      <dgm:prSet/>
      <dgm:spPr/>
      <dgm:t>
        <a:bodyPr/>
        <a:lstStyle/>
        <a:p>
          <a:endParaRPr lang="en-US"/>
        </a:p>
      </dgm:t>
    </dgm:pt>
    <dgm:pt modelId="{34CE2258-7DAD-D74C-810E-A49B215DCD19}" type="sibTrans" cxnId="{D57386C5-C865-B647-A555-4EB17FA04C8D}">
      <dgm:prSet/>
      <dgm:spPr/>
      <dgm:t>
        <a:bodyPr/>
        <a:lstStyle/>
        <a:p>
          <a:endParaRPr lang="en-US"/>
        </a:p>
      </dgm:t>
    </dgm:pt>
    <dgm:pt modelId="{EF3C05C3-980A-A14B-85B1-81713CCD3C32}" type="pres">
      <dgm:prSet presAssocID="{A702876D-BAC1-C445-8418-167CEC8DC363}" presName="Name0" presStyleCnt="0">
        <dgm:presLayoutVars>
          <dgm:chMax val="3"/>
          <dgm:chPref val="1"/>
          <dgm:dir/>
          <dgm:animLvl val="lvl"/>
          <dgm:resizeHandles/>
        </dgm:presLayoutVars>
      </dgm:prSet>
      <dgm:spPr/>
      <dgm:t>
        <a:bodyPr/>
        <a:lstStyle/>
        <a:p>
          <a:endParaRPr lang="en-US"/>
        </a:p>
      </dgm:t>
    </dgm:pt>
    <dgm:pt modelId="{C7C3E5C4-776C-3B4E-BE38-7AA714A1B463}" type="pres">
      <dgm:prSet presAssocID="{A702876D-BAC1-C445-8418-167CEC8DC363}" presName="outerBox" presStyleCnt="0"/>
      <dgm:spPr/>
    </dgm:pt>
    <dgm:pt modelId="{ECD05ED5-1C86-4042-8DD5-805D056B5746}" type="pres">
      <dgm:prSet presAssocID="{A702876D-BAC1-C445-8418-167CEC8DC363}" presName="outerBoxParent" presStyleLbl="node1" presStyleIdx="0" presStyleCnt="3" custLinFactNeighborX="8427" custLinFactNeighborY="-1336"/>
      <dgm:spPr/>
      <dgm:t>
        <a:bodyPr/>
        <a:lstStyle/>
        <a:p>
          <a:endParaRPr lang="en-US"/>
        </a:p>
      </dgm:t>
    </dgm:pt>
    <dgm:pt modelId="{06531980-0FB2-C348-A908-36CBCCA07634}" type="pres">
      <dgm:prSet presAssocID="{A702876D-BAC1-C445-8418-167CEC8DC363}" presName="outerBoxChildren" presStyleCnt="0"/>
      <dgm:spPr/>
    </dgm:pt>
    <dgm:pt modelId="{78CECF79-4442-A24B-BF0D-55B7A3D3E803}" type="pres">
      <dgm:prSet presAssocID="{14BC2E8F-F86A-AF4B-BDFE-E90A2B154B98}" presName="oChild" presStyleLbl="fgAcc1" presStyleIdx="0" presStyleCnt="6">
        <dgm:presLayoutVars>
          <dgm:bulletEnabled val="1"/>
        </dgm:presLayoutVars>
      </dgm:prSet>
      <dgm:spPr/>
      <dgm:t>
        <a:bodyPr/>
        <a:lstStyle/>
        <a:p>
          <a:endParaRPr lang="en-US"/>
        </a:p>
      </dgm:t>
    </dgm:pt>
    <dgm:pt modelId="{66B832F8-BB77-4E40-80D4-E19D3B55AED0}" type="pres">
      <dgm:prSet presAssocID="{43B5D110-0365-DD4E-804C-89440AB6BA58}" presName="outerSibTrans" presStyleCnt="0"/>
      <dgm:spPr/>
    </dgm:pt>
    <dgm:pt modelId="{942744D8-17E3-BC4C-A956-CB144FAB31F3}" type="pres">
      <dgm:prSet presAssocID="{03FCA120-78D2-CD4E-AC0B-DC987D6E20AB}" presName="oChild" presStyleLbl="fgAcc1" presStyleIdx="1" presStyleCnt="6">
        <dgm:presLayoutVars>
          <dgm:bulletEnabled val="1"/>
        </dgm:presLayoutVars>
      </dgm:prSet>
      <dgm:spPr/>
      <dgm:t>
        <a:bodyPr/>
        <a:lstStyle/>
        <a:p>
          <a:endParaRPr lang="en-US"/>
        </a:p>
      </dgm:t>
    </dgm:pt>
    <dgm:pt modelId="{32DD944E-14DE-2E42-B07B-553F0CA64C9C}" type="pres">
      <dgm:prSet presAssocID="{A702876D-BAC1-C445-8418-167CEC8DC363}" presName="middleBox" presStyleCnt="0"/>
      <dgm:spPr/>
    </dgm:pt>
    <dgm:pt modelId="{C846630F-E76C-3242-85F8-E1F60CE2BFE9}" type="pres">
      <dgm:prSet presAssocID="{A702876D-BAC1-C445-8418-167CEC8DC363}" presName="middleBoxParent" presStyleLbl="node1" presStyleIdx="1" presStyleCnt="3"/>
      <dgm:spPr/>
      <dgm:t>
        <a:bodyPr/>
        <a:lstStyle/>
        <a:p>
          <a:endParaRPr lang="en-US"/>
        </a:p>
      </dgm:t>
    </dgm:pt>
    <dgm:pt modelId="{A482BF18-707E-9B47-B6E5-C1428A2AC080}" type="pres">
      <dgm:prSet presAssocID="{A702876D-BAC1-C445-8418-167CEC8DC363}" presName="middleBoxChildren" presStyleCnt="0"/>
      <dgm:spPr/>
    </dgm:pt>
    <dgm:pt modelId="{3B008AB3-D0C2-2C46-9F03-6FA84B309A29}" type="pres">
      <dgm:prSet presAssocID="{4FE68241-02C3-034D-947C-CC123B21832C}" presName="mChild" presStyleLbl="fgAcc1" presStyleIdx="2" presStyleCnt="6">
        <dgm:presLayoutVars>
          <dgm:bulletEnabled val="1"/>
        </dgm:presLayoutVars>
      </dgm:prSet>
      <dgm:spPr/>
      <dgm:t>
        <a:bodyPr/>
        <a:lstStyle/>
        <a:p>
          <a:endParaRPr lang="en-US"/>
        </a:p>
      </dgm:t>
    </dgm:pt>
    <dgm:pt modelId="{121B4C71-DC60-204F-85EA-033E13775209}" type="pres">
      <dgm:prSet presAssocID="{4BB0B069-9FA3-B545-9C45-E01674D8CDFB}" presName="middleSibTrans" presStyleCnt="0"/>
      <dgm:spPr/>
    </dgm:pt>
    <dgm:pt modelId="{BA1BDF89-8930-E24A-A84A-D89C5669692D}" type="pres">
      <dgm:prSet presAssocID="{9E02F2AF-2BE2-294D-A605-6807FF72444B}" presName="mChild" presStyleLbl="fgAcc1" presStyleIdx="3" presStyleCnt="6">
        <dgm:presLayoutVars>
          <dgm:bulletEnabled val="1"/>
        </dgm:presLayoutVars>
      </dgm:prSet>
      <dgm:spPr/>
      <dgm:t>
        <a:bodyPr/>
        <a:lstStyle/>
        <a:p>
          <a:endParaRPr lang="en-US"/>
        </a:p>
      </dgm:t>
    </dgm:pt>
    <dgm:pt modelId="{D4B67E32-4B50-B648-9EC0-4FEA669062E4}" type="pres">
      <dgm:prSet presAssocID="{A702876D-BAC1-C445-8418-167CEC8DC363}" presName="centerBox" presStyleCnt="0"/>
      <dgm:spPr/>
    </dgm:pt>
    <dgm:pt modelId="{CB0683B1-43B6-6C4E-B8FA-E50ACE203A71}" type="pres">
      <dgm:prSet presAssocID="{A702876D-BAC1-C445-8418-167CEC8DC363}" presName="centerBoxParent" presStyleLbl="node1" presStyleIdx="2" presStyleCnt="3"/>
      <dgm:spPr/>
      <dgm:t>
        <a:bodyPr/>
        <a:lstStyle/>
        <a:p>
          <a:endParaRPr lang="en-US"/>
        </a:p>
      </dgm:t>
    </dgm:pt>
    <dgm:pt modelId="{F131A573-80C2-BD48-A952-5049E3218040}" type="pres">
      <dgm:prSet presAssocID="{A702876D-BAC1-C445-8418-167CEC8DC363}" presName="centerBoxChildren" presStyleCnt="0"/>
      <dgm:spPr/>
    </dgm:pt>
    <dgm:pt modelId="{931F2F48-A5BB-DC4B-B1F2-1D05829A2D93}" type="pres">
      <dgm:prSet presAssocID="{35C2FF1C-7EB1-8D44-9D65-BC04C397E1F2}" presName="cChild" presStyleLbl="fgAcc1" presStyleIdx="4" presStyleCnt="6">
        <dgm:presLayoutVars>
          <dgm:bulletEnabled val="1"/>
        </dgm:presLayoutVars>
      </dgm:prSet>
      <dgm:spPr/>
      <dgm:t>
        <a:bodyPr/>
        <a:lstStyle/>
        <a:p>
          <a:endParaRPr lang="en-US"/>
        </a:p>
      </dgm:t>
    </dgm:pt>
    <dgm:pt modelId="{AEB2267B-9BA3-4141-A216-C48CD2E11BDD}" type="pres">
      <dgm:prSet presAssocID="{7EDBC893-B743-5D46-8A2E-1DD7ECBA7ABA}" presName="centerSibTrans" presStyleCnt="0"/>
      <dgm:spPr/>
    </dgm:pt>
    <dgm:pt modelId="{BE27C20F-D692-E84E-8998-1AEE20319D56}" type="pres">
      <dgm:prSet presAssocID="{DC56F775-7780-9545-BCC3-E45D6BF12EDC}" presName="cChild" presStyleLbl="fgAcc1" presStyleIdx="5" presStyleCnt="6">
        <dgm:presLayoutVars>
          <dgm:bulletEnabled val="1"/>
        </dgm:presLayoutVars>
      </dgm:prSet>
      <dgm:spPr/>
      <dgm:t>
        <a:bodyPr/>
        <a:lstStyle/>
        <a:p>
          <a:endParaRPr lang="en-US"/>
        </a:p>
      </dgm:t>
    </dgm:pt>
  </dgm:ptLst>
  <dgm:cxnLst>
    <dgm:cxn modelId="{01A8C5EE-DE82-3C4E-A8B4-3D2FB7A3E145}" type="presOf" srcId="{3CD926A9-C521-D047-B3F0-296BF4839694}" destId="{ECD05ED5-1C86-4042-8DD5-805D056B5746}" srcOrd="0" destOrd="0" presId="urn:microsoft.com/office/officeart/2005/8/layout/target2"/>
    <dgm:cxn modelId="{E4D8A8F0-915F-DF48-ABC4-7D015D942FEF}" srcId="{A702876D-BAC1-C445-8418-167CEC8DC363}" destId="{9E9F282E-5FD7-F84D-9706-EC65769D38DC}" srcOrd="1" destOrd="0" parTransId="{4510D5EE-20AA-7B43-964D-869BDFFA57E7}" sibTransId="{57E63407-7295-4049-B69B-531B7224EC9D}"/>
    <dgm:cxn modelId="{982E81E8-8C26-B649-9825-CEDE29057D6F}" srcId="{3CD926A9-C521-D047-B3F0-296BF4839694}" destId="{14BC2E8F-F86A-AF4B-BDFE-E90A2B154B98}" srcOrd="0" destOrd="0" parTransId="{C6202E02-7A6C-2244-89FC-CA1FD579B482}" sibTransId="{43B5D110-0365-DD4E-804C-89440AB6BA58}"/>
    <dgm:cxn modelId="{29F286D0-6A05-A644-875F-DB3B1B176891}" srcId="{501C37C9-6642-2D4B-AF0C-8C72BC9DAE89}" destId="{35C2FF1C-7EB1-8D44-9D65-BC04C397E1F2}" srcOrd="0" destOrd="0" parTransId="{D3CA47ED-4555-854A-8813-D0097D2E0191}" sibTransId="{7EDBC893-B743-5D46-8A2E-1DD7ECBA7ABA}"/>
    <dgm:cxn modelId="{48149C48-4F65-324D-A942-2AA2D89D392D}" srcId="{9E9F282E-5FD7-F84D-9706-EC65769D38DC}" destId="{9E02F2AF-2BE2-294D-A605-6807FF72444B}" srcOrd="1" destOrd="0" parTransId="{5C0D167B-FB11-BF44-B2EF-6F744ED1ACFF}" sibTransId="{DA5290C3-9EB5-4B4F-88CC-8956193F78C3}"/>
    <dgm:cxn modelId="{39549DEB-7F1E-4248-B75E-762BDB305CAF}" type="presOf" srcId="{35C2FF1C-7EB1-8D44-9D65-BC04C397E1F2}" destId="{931F2F48-A5BB-DC4B-B1F2-1D05829A2D93}" srcOrd="0" destOrd="0" presId="urn:microsoft.com/office/officeart/2005/8/layout/target2"/>
    <dgm:cxn modelId="{26F92976-BE6A-EA4C-809B-7845ECAF92DF}" type="presOf" srcId="{A702876D-BAC1-C445-8418-167CEC8DC363}" destId="{EF3C05C3-980A-A14B-85B1-81713CCD3C32}" srcOrd="0" destOrd="0" presId="urn:microsoft.com/office/officeart/2005/8/layout/target2"/>
    <dgm:cxn modelId="{EF5904E6-0540-324C-B093-B247749D4A8D}" type="presOf" srcId="{DC56F775-7780-9545-BCC3-E45D6BF12EDC}" destId="{BE27C20F-D692-E84E-8998-1AEE20319D56}" srcOrd="0" destOrd="0" presId="urn:microsoft.com/office/officeart/2005/8/layout/target2"/>
    <dgm:cxn modelId="{45261884-C9C4-8B41-AE69-7269829BA9C2}" srcId="{A702876D-BAC1-C445-8418-167CEC8DC363}" destId="{3CD926A9-C521-D047-B3F0-296BF4839694}" srcOrd="0" destOrd="0" parTransId="{E9055373-433B-A24F-B73E-2393CDDD0FD2}" sibTransId="{5EFF384C-E08F-2A4B-8358-9B9018BE8C36}"/>
    <dgm:cxn modelId="{5EA2DE1A-E9EB-4E45-B22C-67C5793EFB5B}" type="presOf" srcId="{9E02F2AF-2BE2-294D-A605-6807FF72444B}" destId="{BA1BDF89-8930-E24A-A84A-D89C5669692D}" srcOrd="0" destOrd="0" presId="urn:microsoft.com/office/officeart/2005/8/layout/target2"/>
    <dgm:cxn modelId="{9DA3DC0C-D5D3-DE40-8F9F-BB087B0636A4}" srcId="{A702876D-BAC1-C445-8418-167CEC8DC363}" destId="{501C37C9-6642-2D4B-AF0C-8C72BC9DAE89}" srcOrd="2" destOrd="0" parTransId="{C34B7201-DA12-544C-9AE3-3078D63CB5A6}" sibTransId="{B0AB41DA-AA08-8F4C-9A7E-C22EDEAF71E8}"/>
    <dgm:cxn modelId="{5BF8678C-9EC3-C54D-9D8F-F4C7FA93A430}" type="presOf" srcId="{14BC2E8F-F86A-AF4B-BDFE-E90A2B154B98}" destId="{78CECF79-4442-A24B-BF0D-55B7A3D3E803}" srcOrd="0" destOrd="0" presId="urn:microsoft.com/office/officeart/2005/8/layout/target2"/>
    <dgm:cxn modelId="{9BB0206B-70AC-BB46-B3EF-0F3E9FDA8145}" type="presOf" srcId="{4FE68241-02C3-034D-947C-CC123B21832C}" destId="{3B008AB3-D0C2-2C46-9F03-6FA84B309A29}" srcOrd="0" destOrd="0" presId="urn:microsoft.com/office/officeart/2005/8/layout/target2"/>
    <dgm:cxn modelId="{8EF2FE6F-FA07-7D48-8ACA-0557AC8E2E24}" srcId="{9E9F282E-5FD7-F84D-9706-EC65769D38DC}" destId="{4FE68241-02C3-034D-947C-CC123B21832C}" srcOrd="0" destOrd="0" parTransId="{99068857-6BB2-464A-BE52-E7BFC072D687}" sibTransId="{4BB0B069-9FA3-B545-9C45-E01674D8CDFB}"/>
    <dgm:cxn modelId="{6C0BB67F-1A84-644E-8E50-1FA5B162AA78}" type="presOf" srcId="{501C37C9-6642-2D4B-AF0C-8C72BC9DAE89}" destId="{CB0683B1-43B6-6C4E-B8FA-E50ACE203A71}" srcOrd="0" destOrd="0" presId="urn:microsoft.com/office/officeart/2005/8/layout/target2"/>
    <dgm:cxn modelId="{05E46A3C-D674-1A4E-88CE-86B52AB7F75C}" type="presOf" srcId="{03FCA120-78D2-CD4E-AC0B-DC987D6E20AB}" destId="{942744D8-17E3-BC4C-A956-CB144FAB31F3}" srcOrd="0" destOrd="0" presId="urn:microsoft.com/office/officeart/2005/8/layout/target2"/>
    <dgm:cxn modelId="{C8C67D4B-D9E3-AC47-922C-9BA16BC1F982}" type="presOf" srcId="{9E9F282E-5FD7-F84D-9706-EC65769D38DC}" destId="{C846630F-E76C-3242-85F8-E1F60CE2BFE9}" srcOrd="0" destOrd="0" presId="urn:microsoft.com/office/officeart/2005/8/layout/target2"/>
    <dgm:cxn modelId="{357D426C-10A6-5942-A9BF-1AE4C192DA29}" srcId="{3CD926A9-C521-D047-B3F0-296BF4839694}" destId="{03FCA120-78D2-CD4E-AC0B-DC987D6E20AB}" srcOrd="1" destOrd="0" parTransId="{E3072492-1398-7448-AA75-C20E580695EB}" sibTransId="{D953FB65-E0D1-7D4E-9C48-3340AB1024E1}"/>
    <dgm:cxn modelId="{D57386C5-C865-B647-A555-4EB17FA04C8D}" srcId="{501C37C9-6642-2D4B-AF0C-8C72BC9DAE89}" destId="{DC56F775-7780-9545-BCC3-E45D6BF12EDC}" srcOrd="1" destOrd="0" parTransId="{8064B995-CDAB-0546-96B9-C10990009D93}" sibTransId="{34CE2258-7DAD-D74C-810E-A49B215DCD19}"/>
    <dgm:cxn modelId="{2A248AE5-DBF4-9B41-85DF-9974C19AD306}" type="presParOf" srcId="{EF3C05C3-980A-A14B-85B1-81713CCD3C32}" destId="{C7C3E5C4-776C-3B4E-BE38-7AA714A1B463}" srcOrd="0" destOrd="0" presId="urn:microsoft.com/office/officeart/2005/8/layout/target2"/>
    <dgm:cxn modelId="{0D0CF8F7-E08F-064E-8F90-E2B3963C7643}" type="presParOf" srcId="{C7C3E5C4-776C-3B4E-BE38-7AA714A1B463}" destId="{ECD05ED5-1C86-4042-8DD5-805D056B5746}" srcOrd="0" destOrd="0" presId="urn:microsoft.com/office/officeart/2005/8/layout/target2"/>
    <dgm:cxn modelId="{570C61F8-91C4-E64D-8DF9-94C54A15F7A1}" type="presParOf" srcId="{C7C3E5C4-776C-3B4E-BE38-7AA714A1B463}" destId="{06531980-0FB2-C348-A908-36CBCCA07634}" srcOrd="1" destOrd="0" presId="urn:microsoft.com/office/officeart/2005/8/layout/target2"/>
    <dgm:cxn modelId="{D4F747C9-D912-B34F-95A8-EE7DABBBB1F2}" type="presParOf" srcId="{06531980-0FB2-C348-A908-36CBCCA07634}" destId="{78CECF79-4442-A24B-BF0D-55B7A3D3E803}" srcOrd="0" destOrd="0" presId="urn:microsoft.com/office/officeart/2005/8/layout/target2"/>
    <dgm:cxn modelId="{C9258A7F-027B-6E44-8904-947D2D2FC5AD}" type="presParOf" srcId="{06531980-0FB2-C348-A908-36CBCCA07634}" destId="{66B832F8-BB77-4E40-80D4-E19D3B55AED0}" srcOrd="1" destOrd="0" presId="urn:microsoft.com/office/officeart/2005/8/layout/target2"/>
    <dgm:cxn modelId="{70E784E0-F0EF-EB4A-8CB9-70E52CD45FB2}" type="presParOf" srcId="{06531980-0FB2-C348-A908-36CBCCA07634}" destId="{942744D8-17E3-BC4C-A956-CB144FAB31F3}" srcOrd="2" destOrd="0" presId="urn:microsoft.com/office/officeart/2005/8/layout/target2"/>
    <dgm:cxn modelId="{580A6F8B-F1E0-7E42-9550-4217A43BBBE2}" type="presParOf" srcId="{EF3C05C3-980A-A14B-85B1-81713CCD3C32}" destId="{32DD944E-14DE-2E42-B07B-553F0CA64C9C}" srcOrd="1" destOrd="0" presId="urn:microsoft.com/office/officeart/2005/8/layout/target2"/>
    <dgm:cxn modelId="{C56CA3EC-6D81-4C40-AB0C-72B25EDDCF20}" type="presParOf" srcId="{32DD944E-14DE-2E42-B07B-553F0CA64C9C}" destId="{C846630F-E76C-3242-85F8-E1F60CE2BFE9}" srcOrd="0" destOrd="0" presId="urn:microsoft.com/office/officeart/2005/8/layout/target2"/>
    <dgm:cxn modelId="{3DDE5CE6-D187-B54D-B79C-39C4809CC43B}" type="presParOf" srcId="{32DD944E-14DE-2E42-B07B-553F0CA64C9C}" destId="{A482BF18-707E-9B47-B6E5-C1428A2AC080}" srcOrd="1" destOrd="0" presId="urn:microsoft.com/office/officeart/2005/8/layout/target2"/>
    <dgm:cxn modelId="{07DC24D8-2C7B-1147-865B-379844753225}" type="presParOf" srcId="{A482BF18-707E-9B47-B6E5-C1428A2AC080}" destId="{3B008AB3-D0C2-2C46-9F03-6FA84B309A29}" srcOrd="0" destOrd="0" presId="urn:microsoft.com/office/officeart/2005/8/layout/target2"/>
    <dgm:cxn modelId="{0C01FBEE-1D44-B44D-A3CC-DECCE29D97C3}" type="presParOf" srcId="{A482BF18-707E-9B47-B6E5-C1428A2AC080}" destId="{121B4C71-DC60-204F-85EA-033E13775209}" srcOrd="1" destOrd="0" presId="urn:microsoft.com/office/officeart/2005/8/layout/target2"/>
    <dgm:cxn modelId="{5B46FADF-D03A-E94C-B52F-5CEF72FF402E}" type="presParOf" srcId="{A482BF18-707E-9B47-B6E5-C1428A2AC080}" destId="{BA1BDF89-8930-E24A-A84A-D89C5669692D}" srcOrd="2" destOrd="0" presId="urn:microsoft.com/office/officeart/2005/8/layout/target2"/>
    <dgm:cxn modelId="{8CDD54BB-0FE8-C848-BA52-27B1EC2AF3D6}" type="presParOf" srcId="{EF3C05C3-980A-A14B-85B1-81713CCD3C32}" destId="{D4B67E32-4B50-B648-9EC0-4FEA669062E4}" srcOrd="2" destOrd="0" presId="urn:microsoft.com/office/officeart/2005/8/layout/target2"/>
    <dgm:cxn modelId="{1C58210F-1776-4F44-BB3A-4E64DC1424B9}" type="presParOf" srcId="{D4B67E32-4B50-B648-9EC0-4FEA669062E4}" destId="{CB0683B1-43B6-6C4E-B8FA-E50ACE203A71}" srcOrd="0" destOrd="0" presId="urn:microsoft.com/office/officeart/2005/8/layout/target2"/>
    <dgm:cxn modelId="{8084EF34-ECB1-7E46-B6D5-4463ABF96B37}" type="presParOf" srcId="{D4B67E32-4B50-B648-9EC0-4FEA669062E4}" destId="{F131A573-80C2-BD48-A952-5049E3218040}" srcOrd="1" destOrd="0" presId="urn:microsoft.com/office/officeart/2005/8/layout/target2"/>
    <dgm:cxn modelId="{3D9BF360-BB61-994B-A5FC-D8F94F4C9EF6}" type="presParOf" srcId="{F131A573-80C2-BD48-A952-5049E3218040}" destId="{931F2F48-A5BB-DC4B-B1F2-1D05829A2D93}" srcOrd="0" destOrd="0" presId="urn:microsoft.com/office/officeart/2005/8/layout/target2"/>
    <dgm:cxn modelId="{982337F2-5FAE-DA4B-B9D9-C941974CC531}" type="presParOf" srcId="{F131A573-80C2-BD48-A952-5049E3218040}" destId="{AEB2267B-9BA3-4141-A216-C48CD2E11BDD}" srcOrd="1" destOrd="0" presId="urn:microsoft.com/office/officeart/2005/8/layout/target2"/>
    <dgm:cxn modelId="{A6CF5D48-399B-C14D-ADD1-AC3766B651A1}" type="presParOf" srcId="{F131A573-80C2-BD48-A952-5049E3218040}" destId="{BE27C20F-D692-E84E-8998-1AEE20319D56}"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5ED5-1C86-4042-8DD5-805D056B5746}">
      <dsp:nvSpPr>
        <dsp:cNvPr id="0" name=""/>
        <dsp:cNvSpPr/>
      </dsp:nvSpPr>
      <dsp:spPr>
        <a:xfrm>
          <a:off x="0" y="0"/>
          <a:ext cx="8301038" cy="4543425"/>
        </a:xfrm>
        <a:prstGeom prst="roundRect">
          <a:avLst>
            <a:gd name="adj" fmla="val 85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3526203" numCol="1" spcCol="1270" anchor="t" anchorCtr="0">
          <a:noAutofit/>
        </a:bodyPr>
        <a:lstStyle/>
        <a:p>
          <a:pPr lvl="0" algn="l" defTabSz="1289050">
            <a:lnSpc>
              <a:spcPct val="90000"/>
            </a:lnSpc>
            <a:spcBef>
              <a:spcPct val="0"/>
            </a:spcBef>
            <a:spcAft>
              <a:spcPct val="35000"/>
            </a:spcAft>
          </a:pPr>
          <a:r>
            <a:rPr lang="en-US" sz="2900" kern="1200" dirty="0">
              <a:solidFill>
                <a:schemeClr val="tx1"/>
              </a:solidFill>
            </a:rPr>
            <a:t>Hiddenness of Student Homelessness</a:t>
          </a:r>
        </a:p>
      </dsp:txBody>
      <dsp:txXfrm>
        <a:off x="113112" y="113112"/>
        <a:ext cx="8074814" cy="4317201"/>
      </dsp:txXfrm>
    </dsp:sp>
    <dsp:sp modelId="{78CECF79-4442-A24B-BF0D-55B7A3D3E803}">
      <dsp:nvSpPr>
        <dsp:cNvPr id="0" name=""/>
        <dsp:cNvSpPr/>
      </dsp:nvSpPr>
      <dsp:spPr>
        <a:xfrm>
          <a:off x="207525" y="1135856"/>
          <a:ext cx="1245155" cy="1559140"/>
        </a:xfrm>
        <a:prstGeom prst="roundRect">
          <a:avLst>
            <a:gd name="adj" fmla="val 10500"/>
          </a:avLst>
        </a:prstGeom>
        <a:solidFill>
          <a:schemeClr val="lt1">
            <a:alpha val="90000"/>
            <a:hueOff val="0"/>
            <a:satOff val="0"/>
            <a:lumOff val="0"/>
            <a:alphaOff val="0"/>
          </a:schemeClr>
        </a:solidFill>
        <a:ln w="6350" cap="flat" cmpd="sng" algn="in">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CRT: Knowing students' lived</a:t>
          </a:r>
          <a:r>
            <a:rPr lang="en-US" sz="1100" kern="1200" baseline="0"/>
            <a:t> experiences, valuing student voice </a:t>
          </a:r>
          <a:endParaRPr lang="en-US" sz="1100" kern="1200"/>
        </a:p>
      </dsp:txBody>
      <dsp:txXfrm>
        <a:off x="245818" y="1174149"/>
        <a:ext cx="1168569" cy="1482554"/>
      </dsp:txXfrm>
    </dsp:sp>
    <dsp:sp modelId="{942744D8-17E3-BC4C-A956-CB144FAB31F3}">
      <dsp:nvSpPr>
        <dsp:cNvPr id="0" name=""/>
        <dsp:cNvSpPr/>
      </dsp:nvSpPr>
      <dsp:spPr>
        <a:xfrm>
          <a:off x="207525" y="2756038"/>
          <a:ext cx="1245155" cy="1559140"/>
        </a:xfrm>
        <a:prstGeom prst="roundRect">
          <a:avLst>
            <a:gd name="adj" fmla="val 10500"/>
          </a:avLst>
        </a:prstGeom>
        <a:solidFill>
          <a:schemeClr val="lt1">
            <a:alpha val="90000"/>
            <a:hueOff val="0"/>
            <a:satOff val="0"/>
            <a:lumOff val="0"/>
            <a:alphaOff val="0"/>
          </a:schemeClr>
        </a:solidFill>
        <a:ln w="6350" cap="flat" cmpd="sng" algn="in">
          <a:solidFill>
            <a:schemeClr val="accent4">
              <a:hueOff val="960702"/>
              <a:satOff val="3636"/>
              <a:lumOff val="-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CRT:</a:t>
          </a:r>
          <a:r>
            <a:rPr lang="en-US" sz="1100" kern="1200" baseline="0"/>
            <a:t> S</a:t>
          </a:r>
          <a:r>
            <a:rPr lang="en-US" sz="1100" kern="1200"/>
            <a:t>tudents' knowledge,</a:t>
          </a:r>
          <a:r>
            <a:rPr lang="en-US" sz="1100" kern="1200" baseline="0"/>
            <a:t> skills, resiliency</a:t>
          </a:r>
          <a:endParaRPr lang="en-US" sz="1100" kern="1200"/>
        </a:p>
      </dsp:txBody>
      <dsp:txXfrm>
        <a:off x="245818" y="2794331"/>
        <a:ext cx="1168569" cy="1482554"/>
      </dsp:txXfrm>
    </dsp:sp>
    <dsp:sp modelId="{C846630F-E76C-3242-85F8-E1F60CE2BFE9}">
      <dsp:nvSpPr>
        <dsp:cNvPr id="0" name=""/>
        <dsp:cNvSpPr/>
      </dsp:nvSpPr>
      <dsp:spPr>
        <a:xfrm>
          <a:off x="1660207" y="1135856"/>
          <a:ext cx="6433304" cy="3180397"/>
        </a:xfrm>
        <a:prstGeom prst="roundRect">
          <a:avLst>
            <a:gd name="adj" fmla="val 10500"/>
          </a:avLst>
        </a:prstGeom>
        <a:gradFill rotWithShape="0">
          <a:gsLst>
            <a:gs pos="0">
              <a:schemeClr val="accent4">
                <a:hueOff val="2401755"/>
                <a:satOff val="9091"/>
                <a:lumOff val="-588"/>
                <a:alphaOff val="0"/>
                <a:tint val="94000"/>
                <a:satMod val="103000"/>
                <a:lumMod val="102000"/>
              </a:schemeClr>
            </a:gs>
            <a:gs pos="50000">
              <a:schemeClr val="accent4">
                <a:hueOff val="2401755"/>
                <a:satOff val="9091"/>
                <a:lumOff val="-588"/>
                <a:alphaOff val="0"/>
                <a:shade val="100000"/>
                <a:satMod val="110000"/>
                <a:lumMod val="100000"/>
              </a:schemeClr>
            </a:gs>
            <a:gs pos="100000">
              <a:schemeClr val="accent4">
                <a:hueOff val="2401755"/>
                <a:satOff val="9091"/>
                <a:lumOff val="-588"/>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2019552" numCol="1" spcCol="1270" anchor="t" anchorCtr="0">
          <a:noAutofit/>
        </a:bodyPr>
        <a:lstStyle/>
        <a:p>
          <a:pPr lvl="0" algn="l" defTabSz="1289050">
            <a:lnSpc>
              <a:spcPct val="90000"/>
            </a:lnSpc>
            <a:spcBef>
              <a:spcPct val="0"/>
            </a:spcBef>
            <a:spcAft>
              <a:spcPct val="35000"/>
            </a:spcAft>
          </a:pPr>
          <a:r>
            <a:rPr lang="en-US" sz="2900" kern="1200">
              <a:solidFill>
                <a:schemeClr val="tx1"/>
              </a:solidFill>
            </a:rPr>
            <a:t>Importance</a:t>
          </a:r>
          <a:r>
            <a:rPr lang="en-US" sz="2900" kern="1200" baseline="0">
              <a:solidFill>
                <a:schemeClr val="tx1"/>
              </a:solidFill>
            </a:rPr>
            <a:t> of Connectedness and Social Supports</a:t>
          </a:r>
          <a:endParaRPr lang="en-US" sz="2900" kern="1200">
            <a:solidFill>
              <a:schemeClr val="tx1"/>
            </a:solidFill>
          </a:endParaRPr>
        </a:p>
      </dsp:txBody>
      <dsp:txXfrm>
        <a:off x="1758015" y="1233664"/>
        <a:ext cx="6237688" cy="2984781"/>
      </dsp:txXfrm>
    </dsp:sp>
    <dsp:sp modelId="{3B008AB3-D0C2-2C46-9F03-6FA84B309A29}">
      <dsp:nvSpPr>
        <dsp:cNvPr id="0" name=""/>
        <dsp:cNvSpPr/>
      </dsp:nvSpPr>
      <dsp:spPr>
        <a:xfrm>
          <a:off x="1821040" y="2248995"/>
          <a:ext cx="1286660" cy="884004"/>
        </a:xfrm>
        <a:prstGeom prst="roundRect">
          <a:avLst>
            <a:gd name="adj" fmla="val 10500"/>
          </a:avLst>
        </a:prstGeom>
        <a:solidFill>
          <a:schemeClr val="lt1">
            <a:alpha val="90000"/>
            <a:hueOff val="0"/>
            <a:satOff val="0"/>
            <a:lumOff val="0"/>
            <a:alphaOff val="0"/>
          </a:schemeClr>
        </a:solidFill>
        <a:ln w="6350" cap="flat" cmpd="sng" algn="in">
          <a:solidFill>
            <a:schemeClr val="accent4">
              <a:hueOff val="1921404"/>
              <a:satOff val="7273"/>
              <a:lumOff val="-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Care Ethics: Student connnections</a:t>
          </a:r>
          <a:r>
            <a:rPr lang="en-US" sz="1100" kern="1200" baseline="0"/>
            <a:t> to friends, family, school personnel</a:t>
          </a:r>
          <a:endParaRPr lang="en-US" sz="1100" kern="1200"/>
        </a:p>
      </dsp:txBody>
      <dsp:txXfrm>
        <a:off x="1848226" y="2276181"/>
        <a:ext cx="1232288" cy="829632"/>
      </dsp:txXfrm>
    </dsp:sp>
    <dsp:sp modelId="{BA1BDF89-8930-E24A-A84A-D89C5669692D}">
      <dsp:nvSpPr>
        <dsp:cNvPr id="0" name=""/>
        <dsp:cNvSpPr/>
      </dsp:nvSpPr>
      <dsp:spPr>
        <a:xfrm>
          <a:off x="1821040" y="3193190"/>
          <a:ext cx="1286660" cy="884004"/>
        </a:xfrm>
        <a:prstGeom prst="roundRect">
          <a:avLst>
            <a:gd name="adj" fmla="val 10500"/>
          </a:avLst>
        </a:prstGeom>
        <a:solidFill>
          <a:schemeClr val="lt1">
            <a:alpha val="90000"/>
            <a:hueOff val="0"/>
            <a:satOff val="0"/>
            <a:lumOff val="0"/>
            <a:alphaOff val="0"/>
          </a:schemeClr>
        </a:solidFill>
        <a:ln w="6350" cap="flat" cmpd="sng" algn="in">
          <a:solidFill>
            <a:schemeClr val="accent4">
              <a:hueOff val="2882106"/>
              <a:satOff val="10909"/>
              <a:lumOff val="-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Care Ethics: Socia</a:t>
          </a:r>
          <a:r>
            <a:rPr lang="en-US" sz="1100" kern="1200" baseline="0"/>
            <a:t>l supports from service providers, community</a:t>
          </a:r>
          <a:endParaRPr lang="en-US" sz="1100" kern="1200"/>
        </a:p>
      </dsp:txBody>
      <dsp:txXfrm>
        <a:off x="1848226" y="3220376"/>
        <a:ext cx="1232288" cy="829632"/>
      </dsp:txXfrm>
    </dsp:sp>
    <dsp:sp modelId="{CB0683B1-43B6-6C4E-B8FA-E50ACE203A71}">
      <dsp:nvSpPr>
        <dsp:cNvPr id="0" name=""/>
        <dsp:cNvSpPr/>
      </dsp:nvSpPr>
      <dsp:spPr>
        <a:xfrm>
          <a:off x="3278910" y="2271712"/>
          <a:ext cx="4607076" cy="1817370"/>
        </a:xfrm>
        <a:prstGeom prst="roundRect">
          <a:avLst>
            <a:gd name="adj" fmla="val 10500"/>
          </a:avLst>
        </a:prstGeom>
        <a:gradFill rotWithShape="0">
          <a:gsLst>
            <a:gs pos="0">
              <a:schemeClr val="accent4">
                <a:hueOff val="4803510"/>
                <a:satOff val="18182"/>
                <a:lumOff val="-1177"/>
                <a:alphaOff val="0"/>
                <a:tint val="94000"/>
                <a:satMod val="103000"/>
                <a:lumMod val="102000"/>
              </a:schemeClr>
            </a:gs>
            <a:gs pos="50000">
              <a:schemeClr val="accent4">
                <a:hueOff val="4803510"/>
                <a:satOff val="18182"/>
                <a:lumOff val="-1177"/>
                <a:alphaOff val="0"/>
                <a:shade val="100000"/>
                <a:satMod val="110000"/>
                <a:lumMod val="100000"/>
              </a:schemeClr>
            </a:gs>
            <a:gs pos="100000">
              <a:schemeClr val="accent4">
                <a:hueOff val="4803510"/>
                <a:satOff val="18182"/>
                <a:lumOff val="-1177"/>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025804" numCol="1" spcCol="1270" anchor="t" anchorCtr="0">
          <a:noAutofit/>
        </a:bodyPr>
        <a:lstStyle/>
        <a:p>
          <a:pPr lvl="0" algn="l" defTabSz="1289050">
            <a:lnSpc>
              <a:spcPct val="90000"/>
            </a:lnSpc>
            <a:spcBef>
              <a:spcPct val="0"/>
            </a:spcBef>
            <a:spcAft>
              <a:spcPct val="35000"/>
            </a:spcAft>
          </a:pPr>
          <a:r>
            <a:rPr lang="en-US" sz="2900" kern="1200" dirty="0">
              <a:solidFill>
                <a:schemeClr val="tx1"/>
              </a:solidFill>
            </a:rPr>
            <a:t>Positive Adult Interventions</a:t>
          </a:r>
        </a:p>
      </dsp:txBody>
      <dsp:txXfrm>
        <a:off x="3334800" y="2327602"/>
        <a:ext cx="4495296" cy="1705590"/>
      </dsp:txXfrm>
    </dsp:sp>
    <dsp:sp modelId="{931F2F48-A5BB-DC4B-B1F2-1D05829A2D93}">
      <dsp:nvSpPr>
        <dsp:cNvPr id="0" name=""/>
        <dsp:cNvSpPr/>
      </dsp:nvSpPr>
      <dsp:spPr>
        <a:xfrm>
          <a:off x="3394086" y="3089529"/>
          <a:ext cx="2156305" cy="817816"/>
        </a:xfrm>
        <a:prstGeom prst="roundRect">
          <a:avLst>
            <a:gd name="adj" fmla="val 10500"/>
          </a:avLst>
        </a:prstGeom>
        <a:solidFill>
          <a:schemeClr val="lt1">
            <a:alpha val="90000"/>
            <a:hueOff val="0"/>
            <a:satOff val="0"/>
            <a:lumOff val="0"/>
            <a:alphaOff val="0"/>
          </a:schemeClr>
        </a:solidFill>
        <a:ln w="6350" cap="flat" cmpd="sng" algn="in">
          <a:solidFill>
            <a:schemeClr val="accent4">
              <a:hueOff val="3842808"/>
              <a:satOff val="14546"/>
              <a:lumOff val="-9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CRT &amp; Care Ethics:</a:t>
          </a:r>
          <a:r>
            <a:rPr lang="en-US" sz="1100" kern="1200" baseline="0"/>
            <a:t> </a:t>
          </a:r>
          <a:r>
            <a:rPr lang="en-US" sz="1100" kern="1200"/>
            <a:t>Psychosocial</a:t>
          </a:r>
          <a:r>
            <a:rPr lang="en-US" sz="1100" kern="1200" baseline="0"/>
            <a:t> factors</a:t>
          </a:r>
          <a:endParaRPr lang="en-US" sz="1100" kern="1200"/>
        </a:p>
      </dsp:txBody>
      <dsp:txXfrm>
        <a:off x="3419237" y="3114680"/>
        <a:ext cx="2106003" cy="767514"/>
      </dsp:txXfrm>
    </dsp:sp>
    <dsp:sp modelId="{BE27C20F-D692-E84E-8998-1AEE20319D56}">
      <dsp:nvSpPr>
        <dsp:cNvPr id="0" name=""/>
        <dsp:cNvSpPr/>
      </dsp:nvSpPr>
      <dsp:spPr>
        <a:xfrm>
          <a:off x="5611737" y="3089529"/>
          <a:ext cx="2156305" cy="817816"/>
        </a:xfrm>
        <a:prstGeom prst="roundRect">
          <a:avLst>
            <a:gd name="adj" fmla="val 10500"/>
          </a:avLst>
        </a:prstGeom>
        <a:solidFill>
          <a:schemeClr val="lt1">
            <a:alpha val="90000"/>
            <a:hueOff val="0"/>
            <a:satOff val="0"/>
            <a:lumOff val="0"/>
            <a:alphaOff val="0"/>
          </a:schemeClr>
        </a:solidFill>
        <a:ln w="6350" cap="flat" cmpd="sng" algn="in">
          <a:solidFill>
            <a:schemeClr val="accent4">
              <a:hueOff val="4803510"/>
              <a:satOff val="18182"/>
              <a:lumOff val="-1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CRT &amp; Care Ethics: Strategies and interventions</a:t>
          </a:r>
        </a:p>
      </dsp:txBody>
      <dsp:txXfrm>
        <a:off x="5636888" y="3114680"/>
        <a:ext cx="2106003" cy="767514"/>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2C0C37-9EA2-164E-B9E5-25235BE7CFD8}" type="datetimeFigureOut">
              <a:rPr lang="en-US" smtClean="0"/>
              <a:t>10/8/19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7619D8-3F4D-1448-9897-E2179E9CC462}" type="slidenum">
              <a:rPr lang="en-US" smtClean="0"/>
              <a:t>‹#›</a:t>
            </a:fld>
            <a:endParaRPr lang="en-US" dirty="0"/>
          </a:p>
        </p:txBody>
      </p:sp>
    </p:spTree>
    <p:extLst>
      <p:ext uri="{BB962C8B-B14F-4D97-AF65-F5344CB8AC3E}">
        <p14:creationId xmlns:p14="http://schemas.microsoft.com/office/powerpoint/2010/main" val="36721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F6BB5-E135-6C46-BF00-12BD6FCA11B2}" type="datetimeFigureOut">
              <a:rPr lang="en-US" smtClean="0"/>
              <a:t>10/8/19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616F5-BD3B-C24B-A00F-2BECC6FB2BE5}" type="slidenum">
              <a:rPr lang="en-US" smtClean="0"/>
              <a:t>‹#›</a:t>
            </a:fld>
            <a:endParaRPr lang="en-US" dirty="0"/>
          </a:p>
        </p:txBody>
      </p:sp>
    </p:spTree>
    <p:extLst>
      <p:ext uri="{BB962C8B-B14F-4D97-AF65-F5344CB8AC3E}">
        <p14:creationId xmlns:p14="http://schemas.microsoft.com/office/powerpoint/2010/main" val="142482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self, what I did, what I am doing now and ask who is in the room</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1</a:t>
            </a:fld>
            <a:endParaRPr lang="en-US"/>
          </a:p>
        </p:txBody>
      </p:sp>
    </p:spTree>
    <p:extLst>
      <p:ext uri="{BB962C8B-B14F-4D97-AF65-F5344CB8AC3E}">
        <p14:creationId xmlns:p14="http://schemas.microsoft.com/office/powerpoint/2010/main" val="1364617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interesting</a:t>
            </a:r>
            <a:r>
              <a:rPr lang="en-US" baseline="0" dirty="0" smtClean="0"/>
              <a:t> – I created a word cloud from their stories and some of my case notes and look what is in the center: School. I think this is so telling because one of my students shared that often teachers think you don’t care when homelessness interferes with school.  But school was a central topic that all the students talked about. </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11</a:t>
            </a:fld>
            <a:endParaRPr lang="en-US" dirty="0"/>
          </a:p>
        </p:txBody>
      </p:sp>
    </p:spTree>
    <p:extLst>
      <p:ext uri="{BB962C8B-B14F-4D97-AF65-F5344CB8AC3E}">
        <p14:creationId xmlns:p14="http://schemas.microsoft.com/office/powerpoint/2010/main" val="655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a:t>
            </a:r>
            <a:r>
              <a:rPr lang="en-US" baseline="0" dirty="0" smtClean="0"/>
              <a:t> want to share in their own words their answers.  READ from notes </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12</a:t>
            </a:fld>
            <a:endParaRPr lang="en-US" dirty="0"/>
          </a:p>
        </p:txBody>
      </p:sp>
    </p:spTree>
    <p:extLst>
      <p:ext uri="{BB962C8B-B14F-4D97-AF65-F5344CB8AC3E}">
        <p14:creationId xmlns:p14="http://schemas.microsoft.com/office/powerpoint/2010/main" val="209473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 are my take-</a:t>
            </a:r>
            <a:r>
              <a:rPr lang="en-US" baseline="0" dirty="0" err="1" smtClean="0"/>
              <a:t>aways</a:t>
            </a:r>
            <a:r>
              <a:rPr lang="en-US" baseline="0" dirty="0" smtClean="0"/>
              <a:t> for educators.  </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13</a:t>
            </a:fld>
            <a:endParaRPr lang="en-US" dirty="0"/>
          </a:p>
        </p:txBody>
      </p:sp>
    </p:spTree>
    <p:extLst>
      <p:ext uri="{BB962C8B-B14F-4D97-AF65-F5344CB8AC3E}">
        <p14:creationId xmlns:p14="http://schemas.microsoft.com/office/powerpoint/2010/main" val="80276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some practical action-oriented steps school personnel</a:t>
            </a:r>
            <a:r>
              <a:rPr lang="en-US" baseline="0" dirty="0" smtClean="0"/>
              <a:t> can take to help these students stay in school and graduate. Because, after all, isn’t that the point of all this?</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14</a:t>
            </a:fld>
            <a:endParaRPr lang="en-US" dirty="0"/>
          </a:p>
        </p:txBody>
      </p:sp>
    </p:spTree>
    <p:extLst>
      <p:ext uri="{BB962C8B-B14F-4D97-AF65-F5344CB8AC3E}">
        <p14:creationId xmlns:p14="http://schemas.microsoft.com/office/powerpoint/2010/main" val="145850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 to take a few minutes</a:t>
            </a:r>
            <a:r>
              <a:rPr lang="en-US" baseline="0" dirty="0" smtClean="0"/>
              <a:t> for you to think back to the student who you named at the beginning - the one(s) with powerful stories.  Take a few minutes to talk among yourselves  - can you think of ways to include student’s voices?  For them to tell their stories?  What could that look like at your school or in your organization? Take a few minutes and then I’ll open it up for discussion and questions. </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15</a:t>
            </a:fld>
            <a:endParaRPr lang="en-US" dirty="0"/>
          </a:p>
        </p:txBody>
      </p:sp>
    </p:spTree>
    <p:extLst>
      <p:ext uri="{BB962C8B-B14F-4D97-AF65-F5344CB8AC3E}">
        <p14:creationId xmlns:p14="http://schemas.microsoft.com/office/powerpoint/2010/main" val="171703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love this quote by MA.  Because those</a:t>
            </a:r>
            <a:r>
              <a:rPr lang="en-US" baseline="0" dirty="0" smtClean="0"/>
              <a:t> of us who work with SEH know that they have powerful stories.  And what I know as an educator and researcher is that stories have the power to move things and highlight the need for change in a way that data alone often does not.  So we need data, but we also need stories to facilitate real change. Especially in situations where leadership does not get it. I want to pause and ask you to turn to a neighbor and share the first name of a student or young person you know who has a  powerful story.  (Wait about 2 minutes).  Ok – I’ll bet none of us had a hard time thinking of someone.  So what would it look like to tell their story to those who make educational decisions?</a:t>
            </a:r>
          </a:p>
          <a:p>
            <a:r>
              <a:rPr lang="en-US" baseline="0" dirty="0" smtClean="0"/>
              <a:t>Take a minute and share with your neighbor  - the first name of a student you know who has a powerful story that educators need to hear. </a:t>
            </a:r>
          </a:p>
          <a:p>
            <a:r>
              <a:rPr lang="en-US" baseline="0" dirty="0" smtClean="0"/>
              <a:t>OK, we all probably had someone specific in mind. </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3</a:t>
            </a:fld>
            <a:endParaRPr lang="en-US"/>
          </a:p>
        </p:txBody>
      </p:sp>
    </p:spTree>
    <p:extLst>
      <p:ext uri="{BB962C8B-B14F-4D97-AF65-F5344CB8AC3E}">
        <p14:creationId xmlns:p14="http://schemas.microsoft.com/office/powerpoint/2010/main" val="152469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a research</a:t>
            </a:r>
            <a:r>
              <a:rPr lang="en-US" baseline="0" dirty="0" smtClean="0"/>
              <a:t> I wanted to know what information is already out there related to educating at risk students, like SEH so I looked at it through the lens of two different theories that work well in educating at risk students: CRT and Care Ethics.  Anyone ever heard of those? I aligned some of the big themes related to student homelessness with these two theories.  And this is what I came up with.   We know that SH is a hidden and broad problem.  CRT could address that by knowing students.  We know that connections and social supports are critical, and these students may not have that a home, so Care Ethics can fill that gap. </a:t>
            </a:r>
            <a:r>
              <a:rPr lang="en-US" sz="1200" kern="1200" dirty="0" smtClean="0">
                <a:solidFill>
                  <a:schemeClr val="tx1"/>
                </a:solidFill>
                <a:effectLst/>
                <a:latin typeface="+mn-lt"/>
                <a:ea typeface="+mn-ea"/>
                <a:cs typeface="+mn-cs"/>
              </a:rPr>
              <a:t>From Nell Noddings’ Care Ethics - Noddings says that educators have a moral obligation to create mutually caring relationships, that is the foundation of education, where we listen to students and respond accordingly . Then the need for positive adult interventions, we provide</a:t>
            </a:r>
            <a:r>
              <a:rPr lang="en-US" sz="1200" kern="1200" baseline="0" dirty="0" smtClean="0">
                <a:solidFill>
                  <a:schemeClr val="tx1"/>
                </a:solidFill>
                <a:effectLst/>
                <a:latin typeface="+mn-lt"/>
                <a:ea typeface="+mn-ea"/>
                <a:cs typeface="+mn-cs"/>
              </a:rPr>
              <a:t> both the psychosocial supports students needs and the educational supports they need to graduate – we need  both. </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4</a:t>
            </a:fld>
            <a:endParaRPr lang="en-US" dirty="0"/>
          </a:p>
        </p:txBody>
      </p:sp>
    </p:spTree>
    <p:extLst>
      <p:ext uri="{BB962C8B-B14F-4D97-AF65-F5344CB8AC3E}">
        <p14:creationId xmlns:p14="http://schemas.microsoft.com/office/powerpoint/2010/main" val="98981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put it into simple,</a:t>
            </a:r>
            <a:r>
              <a:rPr lang="en-US" baseline="0" dirty="0" smtClean="0"/>
              <a:t> clear words, I like the way True Colors explains it:  Authentic Youth Collaboration, where it isn’t just tokenism. I especially like their motto:  Nothing about us without us.  And we know that the most students most vulnerable to homelessness are those represented in special populations.</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5</a:t>
            </a:fld>
            <a:endParaRPr lang="en-US" dirty="0"/>
          </a:p>
        </p:txBody>
      </p:sp>
    </p:spTree>
    <p:extLst>
      <p:ext uri="{BB962C8B-B14F-4D97-AF65-F5344CB8AC3E}">
        <p14:creationId xmlns:p14="http://schemas.microsoft.com/office/powerpoint/2010/main" val="197069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 education speak – why do educators</a:t>
            </a:r>
            <a:r>
              <a:rPr lang="en-US" baseline="0" dirty="0" smtClean="0"/>
              <a:t> need to be concerned about authentic youth collaboration and listening to our students? We can clearly show that research says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6</a:t>
            </a:fld>
            <a:endParaRPr lang="en-US" dirty="0"/>
          </a:p>
        </p:txBody>
      </p:sp>
    </p:spTree>
    <p:extLst>
      <p:ext uri="{BB962C8B-B14F-4D97-AF65-F5344CB8AC3E}">
        <p14:creationId xmlns:p14="http://schemas.microsoft.com/office/powerpoint/2010/main" val="137545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I’m not saying we don’t need hard data</a:t>
            </a:r>
            <a:r>
              <a:rPr lang="en-US" baseline="0" dirty="0" smtClean="0"/>
              <a:t> – numbers and charts and graphs – we will always need that, especially to speak to educational leadership. BUT</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7</a:t>
            </a:fld>
            <a:endParaRPr lang="en-US" dirty="0"/>
          </a:p>
        </p:txBody>
      </p:sp>
    </p:spTree>
    <p:extLst>
      <p:ext uri="{BB962C8B-B14F-4D97-AF65-F5344CB8AC3E}">
        <p14:creationId xmlns:p14="http://schemas.microsoft.com/office/powerpoint/2010/main" val="198202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has the power to move things in a way that data alone</a:t>
            </a:r>
            <a:r>
              <a:rPr lang="en-US" baseline="0" dirty="0" smtClean="0"/>
              <a:t> does not.  We need both.  So I actually used an unique educational technique to tell the stories of the students in my study in a way that has credibility, called Portraiture – as the slide states:  a way to tell students’ stories as a method of inquiry (so it’s not willy-nilly) that provides a rich and complex word picture. Especially if you find students who can articulate in their experiences in a very real way.  That was one reason I used a young athlete from Baylor University who had told his story to a reporter from Sports Illustrated and then his story went viral.  Anyone here when Ken Rodriguez came to THN and asked us to tell him about homeless athletes? Talk about the power of student voice!?!</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8</a:t>
            </a:fld>
            <a:endParaRPr lang="en-US" dirty="0"/>
          </a:p>
        </p:txBody>
      </p:sp>
    </p:spTree>
    <p:extLst>
      <p:ext uri="{BB962C8B-B14F-4D97-AF65-F5344CB8AC3E}">
        <p14:creationId xmlns:p14="http://schemas.microsoft.com/office/powerpoint/2010/main" val="45874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my questions</a:t>
            </a:r>
            <a:r>
              <a:rPr lang="en-US" baseline="0" dirty="0" smtClean="0"/>
              <a:t> for the students in my study.  The first question was very general on purpose.  I did not define it for them, I let them talk about it any way they saw fit.  They could talk about their experiences in high school or college or both, and they did.  But I also wanted to know what was the most and least helpful.  And because I had trusting relationships with these students, I knew they could articulate how homelessness had influenced their education.  And I knew their stories were different but each had something important and powerful to share.</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9</a:t>
            </a:fld>
            <a:endParaRPr lang="en-US" dirty="0"/>
          </a:p>
        </p:txBody>
      </p:sp>
    </p:spTree>
    <p:extLst>
      <p:ext uri="{BB962C8B-B14F-4D97-AF65-F5344CB8AC3E}">
        <p14:creationId xmlns:p14="http://schemas.microsoft.com/office/powerpoint/2010/main" val="4572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quickly – here are</a:t>
            </a:r>
            <a:r>
              <a:rPr lang="en-US" baseline="0" dirty="0" smtClean="0"/>
              <a:t> the students in my study.  Describe relationships. All were at least 18 at the time of the study. Can you guess which student has the most positive outcome to this day?  And which one has the least positive?  The difference for Destiny, in addition to earning her Masters in SW, is that she always had a loving family even when they were in disarray and lacked the resources to support her. On the other hand, the other students communicated that they were always looking for that love.  Mary said she always wondered if she was loved and where she belonged and she made some bad decisions looking for that love.  </a:t>
            </a:r>
            <a:endParaRPr lang="en-US" dirty="0"/>
          </a:p>
        </p:txBody>
      </p:sp>
      <p:sp>
        <p:nvSpPr>
          <p:cNvPr id="4" name="Slide Number Placeholder 3"/>
          <p:cNvSpPr>
            <a:spLocks noGrp="1"/>
          </p:cNvSpPr>
          <p:nvPr>
            <p:ph type="sldNum" sz="quarter" idx="10"/>
          </p:nvPr>
        </p:nvSpPr>
        <p:spPr/>
        <p:txBody>
          <a:bodyPr/>
          <a:lstStyle/>
          <a:p>
            <a:fld id="{BDA616F5-BD3B-C24B-A00F-2BECC6FB2BE5}" type="slidenum">
              <a:rPr lang="en-US" smtClean="0"/>
              <a:t>10</a:t>
            </a:fld>
            <a:endParaRPr lang="en-US" dirty="0"/>
          </a:p>
        </p:txBody>
      </p:sp>
    </p:spTree>
    <p:extLst>
      <p:ext uri="{BB962C8B-B14F-4D97-AF65-F5344CB8AC3E}">
        <p14:creationId xmlns:p14="http://schemas.microsoft.com/office/powerpoint/2010/main" val="192080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CD19FB2-3AAB-4D03-B13A-2960828C78E3}" type="datetimeFigureOut">
              <a:rPr lang="en-US" smtClean="0"/>
              <a:t>10/8/19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dirty="0"/>
              <a:t>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3992280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t>10/8/19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70602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t>10/8/19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52233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t>10/8/19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33169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F39F4F5-F4D2-4D2A-AB60-88D37ADCB869}" type="datetimeFigureOut">
              <a:rPr lang="en-US" smtClean="0"/>
              <a:t>10/8/19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dirty="0"/>
              <a:t>
              </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481586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CF1133-3259-4C45-BABA-5B62D9C6F78D}" type="datetimeFigureOut">
              <a:rPr lang="en-US" smtClean="0"/>
              <a:t>10/8/19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113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CF1133-3259-4C45-BABA-5B62D9C6F78D}" type="datetimeFigureOut">
              <a:rPr lang="en-US" smtClean="0"/>
              <a:t>10/8/19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914627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10/8/19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340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10/8/19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805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1CF1133-3259-4C45-BABA-5B62D9C6F78D}" type="datetimeFigureOut">
              <a:rPr lang="en-US" smtClean="0"/>
              <a:t>10/8/19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dirty="0"/>
              <a:t>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97527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71A834-4F3C-4AF9-9C74-05EC35A0F292}" type="datetimeFigureOut">
              <a:rPr lang="en-US" smtClean="0"/>
              <a:t>10/8/19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dirty="0"/>
              <a:t>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443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1CF1133-3259-4C45-BABA-5B62D9C6F78D}" type="datetimeFigureOut">
              <a:rPr lang="en-US" smtClean="0"/>
              <a:t>10/8/19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dirty="0"/>
              <a:t>
              </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7958007"/>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mailto:kathy_wigtil@baylor.edu"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808037"/>
            <a:ext cx="10515600" cy="1325563"/>
          </a:xfrm>
        </p:spPr>
        <p:txBody>
          <a:bodyPr>
            <a:noAutofit/>
          </a:bodyPr>
          <a:lstStyle/>
          <a:p>
            <a:pPr algn="ctr"/>
            <a:r>
              <a:rPr lang="en-US" dirty="0" smtClean="0">
                <a:latin typeface="Arial Rounded MT Bold" charset="0"/>
                <a:ea typeface="Arial Rounded MT Bold" charset="0"/>
                <a:cs typeface="Arial Rounded MT Bold" charset="0"/>
              </a:rPr>
              <a:t>Giving voice to students experiencing homelessness:</a:t>
            </a:r>
            <a:r>
              <a:rPr lang="en-US" dirty="0">
                <a:latin typeface="Arial Rounded MT Bold" charset="0"/>
                <a:ea typeface="Arial Rounded MT Bold" charset="0"/>
                <a:cs typeface="Arial Rounded MT Bold" charset="0"/>
              </a:rPr>
              <a:t/>
            </a:r>
            <a:br>
              <a:rPr lang="en-US" dirty="0">
                <a:latin typeface="Arial Rounded MT Bold" charset="0"/>
                <a:ea typeface="Arial Rounded MT Bold" charset="0"/>
                <a:cs typeface="Arial Rounded MT Bold" charset="0"/>
              </a:rPr>
            </a:br>
            <a:r>
              <a:rPr lang="en-US" dirty="0" smtClean="0">
                <a:latin typeface="Arial Rounded MT Bold" charset="0"/>
                <a:ea typeface="Arial Rounded MT Bold" charset="0"/>
                <a:cs typeface="Arial Rounded MT Bold" charset="0"/>
              </a:rPr>
              <a:t>Sharing lessons from students’ stories</a:t>
            </a:r>
            <a:endParaRPr lang="en-US" dirty="0">
              <a:latin typeface="Arial Rounded MT Bold" charset="0"/>
              <a:ea typeface="Arial Rounded MT Bold" charset="0"/>
              <a:cs typeface="Arial Rounded MT Bold" charset="0"/>
            </a:endParaRPr>
          </a:p>
        </p:txBody>
      </p:sp>
      <p:sp>
        <p:nvSpPr>
          <p:cNvPr id="5" name="Content Placeholder 4"/>
          <p:cNvSpPr>
            <a:spLocks noGrp="1"/>
          </p:cNvSpPr>
          <p:nvPr>
            <p:ph idx="1"/>
          </p:nvPr>
        </p:nvSpPr>
        <p:spPr>
          <a:xfrm>
            <a:off x="1120000" y="2754313"/>
            <a:ext cx="10233800" cy="4351338"/>
          </a:xfrm>
        </p:spPr>
        <p:txBody>
          <a:bodyPr>
            <a:normAutofit/>
          </a:bodyPr>
          <a:lstStyle/>
          <a:p>
            <a:pPr marL="0" indent="0" algn="ctr">
              <a:buNone/>
            </a:pPr>
            <a:endParaRPr lang="en-US" dirty="0">
              <a:latin typeface="Arial Rounded MT Bold" charset="0"/>
              <a:ea typeface="Arial Rounded MT Bold" charset="0"/>
              <a:cs typeface="Arial Rounded MT Bold" charset="0"/>
            </a:endParaRPr>
          </a:p>
          <a:p>
            <a:pPr marL="0" indent="0" algn="ctr">
              <a:buNone/>
            </a:pPr>
            <a:endParaRPr lang="en-US" sz="2800" dirty="0">
              <a:solidFill>
                <a:srgbClr val="077141"/>
              </a:solidFill>
              <a:latin typeface="Arial Rounded MT Bold" charset="0"/>
              <a:ea typeface="Arial Rounded MT Bold" charset="0"/>
              <a:cs typeface="Arial Rounded MT Bold" charset="0"/>
            </a:endParaRPr>
          </a:p>
          <a:p>
            <a:pPr marL="0" indent="0" algn="ctr">
              <a:buNone/>
            </a:pPr>
            <a:r>
              <a:rPr lang="en-US" sz="2800" dirty="0">
                <a:solidFill>
                  <a:srgbClr val="077141"/>
                </a:solidFill>
                <a:latin typeface="Arial Rounded MT Bold" charset="0"/>
                <a:ea typeface="Arial Rounded MT Bold" charset="0"/>
                <a:cs typeface="Arial Rounded MT Bold" charset="0"/>
              </a:rPr>
              <a:t>Kathy Mustacato Wigtil, </a:t>
            </a:r>
            <a:r>
              <a:rPr lang="en-US" sz="2800" dirty="0" err="1">
                <a:solidFill>
                  <a:srgbClr val="077141"/>
                </a:solidFill>
                <a:latin typeface="Arial Rounded MT Bold" charset="0"/>
                <a:ea typeface="Arial Rounded MT Bold" charset="0"/>
                <a:cs typeface="Arial Rounded MT Bold" charset="0"/>
              </a:rPr>
              <a:t>Ed.D</a:t>
            </a:r>
            <a:r>
              <a:rPr lang="en-US" sz="2800" dirty="0">
                <a:solidFill>
                  <a:srgbClr val="077141"/>
                </a:solidFill>
                <a:latin typeface="Arial Rounded MT Bold" charset="0"/>
                <a:ea typeface="Arial Rounded MT Bold" charset="0"/>
                <a:cs typeface="Arial Rounded MT Bold" charset="0"/>
              </a:rPr>
              <a:t>.</a:t>
            </a:r>
          </a:p>
          <a:p>
            <a:pPr marL="0" indent="0" algn="ctr">
              <a:buNone/>
            </a:pPr>
            <a:r>
              <a:rPr lang="en-US" sz="2800" dirty="0">
                <a:solidFill>
                  <a:srgbClr val="077141"/>
                </a:solidFill>
                <a:latin typeface="Arial Rounded MT Bold" charset="0"/>
                <a:ea typeface="Arial Rounded MT Bold" charset="0"/>
                <a:cs typeface="Arial Rounded MT Bold" charset="0"/>
              </a:rPr>
              <a:t>Department of Curriculum &amp; Instruction</a:t>
            </a:r>
          </a:p>
        </p:txBody>
      </p:sp>
      <p:sp>
        <p:nvSpPr>
          <p:cNvPr id="2" name="TextBox 1"/>
          <p:cNvSpPr txBox="1"/>
          <p:nvPr/>
        </p:nvSpPr>
        <p:spPr>
          <a:xfrm>
            <a:off x="5386388" y="3686175"/>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xmlns="" id="{DB1FC2F3-D02C-B842-9C94-0F39083DD960}"/>
              </a:ext>
            </a:extLst>
          </p:cNvPr>
          <p:cNvPicPr>
            <a:picLocks noChangeAspect="1"/>
          </p:cNvPicPr>
          <p:nvPr/>
        </p:nvPicPr>
        <p:blipFill>
          <a:blip r:embed="rId3"/>
          <a:stretch>
            <a:fillRect/>
          </a:stretch>
        </p:blipFill>
        <p:spPr>
          <a:xfrm>
            <a:off x="4421529" y="5814386"/>
            <a:ext cx="3437681" cy="899580"/>
          </a:xfrm>
          <a:prstGeom prst="rect">
            <a:avLst/>
          </a:prstGeom>
        </p:spPr>
      </p:pic>
    </p:spTree>
    <p:extLst>
      <p:ext uri="{BB962C8B-B14F-4D97-AF65-F5344CB8AC3E}">
        <p14:creationId xmlns:p14="http://schemas.microsoft.com/office/powerpoint/2010/main" val="630173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DB8AD-6332-324B-9363-F69019807F5E}"/>
              </a:ext>
            </a:extLst>
          </p:cNvPr>
          <p:cNvSpPr>
            <a:spLocks noGrp="1"/>
          </p:cNvSpPr>
          <p:nvPr>
            <p:ph type="title"/>
          </p:nvPr>
        </p:nvSpPr>
        <p:spPr>
          <a:xfrm>
            <a:off x="892969" y="200228"/>
            <a:ext cx="10515600" cy="557010"/>
          </a:xfrm>
        </p:spPr>
        <p:txBody>
          <a:bodyPr>
            <a:normAutofit fontScale="90000"/>
          </a:bodyPr>
          <a:lstStyle/>
          <a:p>
            <a:pPr algn="ctr"/>
            <a:r>
              <a:rPr lang="en-US" sz="3600" dirty="0">
                <a:latin typeface="Arial Rounded MT Bold" panose="020F0704030504030204" pitchFamily="34" charset="77"/>
              </a:rPr>
              <a:t>Participants</a:t>
            </a:r>
          </a:p>
        </p:txBody>
      </p:sp>
      <p:graphicFrame>
        <p:nvGraphicFramePr>
          <p:cNvPr id="4" name="Content Placeholder 3">
            <a:extLst>
              <a:ext uri="{FF2B5EF4-FFF2-40B4-BE49-F238E27FC236}">
                <a16:creationId xmlns:a16="http://schemas.microsoft.com/office/drawing/2014/main" xmlns="" id="{E3DDDEE8-3C1F-2140-8FF1-71666C069D5C}"/>
              </a:ext>
            </a:extLst>
          </p:cNvPr>
          <p:cNvGraphicFramePr>
            <a:graphicFrameLocks noGrp="1"/>
          </p:cNvGraphicFramePr>
          <p:nvPr>
            <p:ph idx="1"/>
            <p:extLst>
              <p:ext uri="{D42A27DB-BD31-4B8C-83A1-F6EECF244321}">
                <p14:modId xmlns:p14="http://schemas.microsoft.com/office/powerpoint/2010/main" val="1659057407"/>
              </p:ext>
            </p:extLst>
          </p:nvPr>
        </p:nvGraphicFramePr>
        <p:xfrm>
          <a:off x="999341" y="768901"/>
          <a:ext cx="10844210" cy="5921352"/>
        </p:xfrm>
        <a:graphic>
          <a:graphicData uri="http://schemas.openxmlformats.org/drawingml/2006/table">
            <a:tbl>
              <a:tblPr firstRow="1" firstCol="1" bandRow="1">
                <a:tableStyleId>{5C22544A-7EE6-4342-B048-85BDC9FD1C3A}</a:tableStyleId>
              </a:tblPr>
              <a:tblGrid>
                <a:gridCol w="1762184">
                  <a:extLst>
                    <a:ext uri="{9D8B030D-6E8A-4147-A177-3AD203B41FA5}">
                      <a16:colId xmlns:a16="http://schemas.microsoft.com/office/drawing/2014/main" xmlns="" val="2034511470"/>
                    </a:ext>
                  </a:extLst>
                </a:gridCol>
                <a:gridCol w="3445296">
                  <a:extLst>
                    <a:ext uri="{9D8B030D-6E8A-4147-A177-3AD203B41FA5}">
                      <a16:colId xmlns:a16="http://schemas.microsoft.com/office/drawing/2014/main" xmlns="" val="1723200908"/>
                    </a:ext>
                  </a:extLst>
                </a:gridCol>
                <a:gridCol w="3445296">
                  <a:extLst>
                    <a:ext uri="{9D8B030D-6E8A-4147-A177-3AD203B41FA5}">
                      <a16:colId xmlns:a16="http://schemas.microsoft.com/office/drawing/2014/main" xmlns="" val="131181566"/>
                    </a:ext>
                  </a:extLst>
                </a:gridCol>
                <a:gridCol w="2191434">
                  <a:extLst>
                    <a:ext uri="{9D8B030D-6E8A-4147-A177-3AD203B41FA5}">
                      <a16:colId xmlns:a16="http://schemas.microsoft.com/office/drawing/2014/main" xmlns="" val="775158688"/>
                    </a:ext>
                  </a:extLst>
                </a:gridCol>
              </a:tblGrid>
              <a:tr h="705343">
                <a:tc>
                  <a:txBody>
                    <a:bodyPr/>
                    <a:lstStyle/>
                    <a:p>
                      <a:pPr marL="0" marR="0">
                        <a:spcBef>
                          <a:spcPts val="600"/>
                        </a:spcBef>
                        <a:spcAft>
                          <a:spcPts val="600"/>
                        </a:spcAft>
                      </a:pPr>
                      <a:r>
                        <a:rPr lang="en-US" sz="1800" dirty="0" smtClean="0">
                          <a:effectLst/>
                        </a:rPr>
                        <a:t>Students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dirty="0">
                          <a:effectLst/>
                        </a:rPr>
                        <a:t>Years Homeless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endParaRPr lang="en-US" sz="1600" dirty="0">
                        <a:effectLst/>
                      </a:endParaRPr>
                    </a:p>
                    <a:p>
                      <a:pPr marL="0" marR="0" algn="ctr">
                        <a:spcBef>
                          <a:spcPts val="600"/>
                        </a:spcBef>
                        <a:spcAft>
                          <a:spcPts val="600"/>
                        </a:spcAft>
                      </a:pPr>
                      <a:r>
                        <a:rPr lang="en-US" sz="1800" dirty="0">
                          <a:effectLst/>
                        </a:rPr>
                        <a:t>Homeless Context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endParaRPr lang="en-US" sz="1600" dirty="0">
                        <a:effectLst/>
                      </a:endParaRPr>
                    </a:p>
                    <a:p>
                      <a:pPr marL="0" marR="0" algn="ctr">
                        <a:spcBef>
                          <a:spcPts val="600"/>
                        </a:spcBef>
                        <a:spcAft>
                          <a:spcPts val="600"/>
                        </a:spcAft>
                      </a:pPr>
                      <a:r>
                        <a:rPr lang="en-US" sz="1800" dirty="0">
                          <a:effectLst/>
                        </a:rPr>
                        <a:t>Educational Outcome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08260774"/>
                  </a:ext>
                </a:extLst>
              </a:tr>
              <a:tr h="1172083">
                <a:tc>
                  <a:txBody>
                    <a:bodyPr/>
                    <a:lstStyle/>
                    <a:p>
                      <a:pPr marL="0" marR="0">
                        <a:spcBef>
                          <a:spcPts val="600"/>
                        </a:spcBef>
                        <a:spcAft>
                          <a:spcPts val="600"/>
                        </a:spcAft>
                      </a:pPr>
                      <a:r>
                        <a:rPr lang="en-US" sz="1600" dirty="0" smtClean="0">
                          <a:effectLst/>
                        </a:rPr>
                        <a:t>Silas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Homeless and unaccompanied in high school and college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Bachelor’s degree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10743292"/>
                  </a:ext>
                </a:extLst>
              </a:tr>
              <a:tr h="1172083">
                <a:tc>
                  <a:txBody>
                    <a:bodyPr/>
                    <a:lstStyle/>
                    <a:p>
                      <a:pPr marL="0" marR="0">
                        <a:spcBef>
                          <a:spcPts val="600"/>
                        </a:spcBef>
                        <a:spcAft>
                          <a:spcPts val="600"/>
                        </a:spcAft>
                      </a:pPr>
                      <a:r>
                        <a:rPr lang="en-US" sz="1600" dirty="0">
                          <a:effectLst/>
                        </a:rPr>
                        <a:t>Mary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Homeless and unaccompanied in middle and high school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High school graduate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37247296"/>
                  </a:ext>
                </a:extLst>
              </a:tr>
              <a:tr h="1562778">
                <a:tc>
                  <a:txBody>
                    <a:bodyPr/>
                    <a:lstStyle/>
                    <a:p>
                      <a:pPr marL="0" marR="0">
                        <a:spcBef>
                          <a:spcPts val="600"/>
                        </a:spcBef>
                        <a:spcAft>
                          <a:spcPts val="600"/>
                        </a:spcAft>
                      </a:pPr>
                      <a:r>
                        <a:rPr lang="en-US" sz="1600" dirty="0" smtClean="0">
                          <a:effectLst/>
                        </a:rPr>
                        <a:t>Destiny</a:t>
                      </a:r>
                      <a:endParaRPr lang="en-US"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Homeless and unaccompanied in high school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Bachelor’s degree, Master’s degree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74663056"/>
                  </a:ext>
                </a:extLst>
              </a:tr>
              <a:tr h="1069528">
                <a:tc>
                  <a:txBody>
                    <a:bodyPr/>
                    <a:lstStyle/>
                    <a:p>
                      <a:pPr marL="0" marR="0">
                        <a:spcBef>
                          <a:spcPts val="600"/>
                        </a:spcBef>
                        <a:spcAft>
                          <a:spcPts val="600"/>
                        </a:spcAft>
                      </a:pPr>
                      <a:r>
                        <a:rPr lang="en-US" sz="1600" dirty="0" smtClean="0">
                          <a:effectLst/>
                        </a:rPr>
                        <a:t>Danny</a:t>
                      </a:r>
                      <a:endParaRPr lang="en-US"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600" dirty="0">
                          <a:effectLst/>
                        </a:rPr>
                        <a:t>Homeless and unaccompanied in high school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600" dirty="0">
                          <a:effectLst/>
                        </a:rPr>
                        <a:t>Bachelor’s Degree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89198757"/>
                  </a:ext>
                </a:extLst>
              </a:tr>
            </a:tbl>
          </a:graphicData>
        </a:graphic>
      </p:graphicFrame>
      <p:sp>
        <p:nvSpPr>
          <p:cNvPr id="5" name="Rectangle 1">
            <a:extLst>
              <a:ext uri="{FF2B5EF4-FFF2-40B4-BE49-F238E27FC236}">
                <a16:creationId xmlns:a16="http://schemas.microsoft.com/office/drawing/2014/main" xmlns="" id="{41E7E51B-9255-9946-8E39-45D67AC3486E}"/>
              </a:ext>
            </a:extLst>
          </p:cNvPr>
          <p:cNvSpPr>
            <a:spLocks noChangeArrowheads="1"/>
          </p:cNvSpPr>
          <p:nvPr/>
        </p:nvSpPr>
        <p:spPr bwMode="auto">
          <a:xfrm>
            <a:off x="-5202948" y="1248792"/>
            <a:ext cx="220323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3024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77141"/>
                </a:solidFill>
                <a:latin typeface="Arial Rounded MT Bold" charset="0"/>
                <a:ea typeface="Arial Rounded MT Bold" charset="0"/>
                <a:cs typeface="Arial Rounded MT Bold" charset="0"/>
              </a:rPr>
              <a:t>Here is what they talked about</a:t>
            </a:r>
            <a:r>
              <a:rPr lang="is-IS" smtClean="0">
                <a:solidFill>
                  <a:srgbClr val="077141"/>
                </a:solidFill>
                <a:latin typeface="Arial Rounded MT Bold" charset="0"/>
                <a:ea typeface="Arial Rounded MT Bold" charset="0"/>
                <a:cs typeface="Arial Rounded MT Bold" charset="0"/>
              </a:rPr>
              <a:t>…</a:t>
            </a:r>
            <a:endParaRPr lang="en-US" dirty="0">
              <a:solidFill>
                <a:srgbClr val="077141"/>
              </a:solidFill>
              <a:latin typeface="Arial Rounded MT Bold" charset="0"/>
              <a:ea typeface="Arial Rounded MT Bold" charset="0"/>
              <a:cs typeface="Arial Rounded MT Bold" charset="0"/>
            </a:endParaRPr>
          </a:p>
        </p:txBody>
      </p:sp>
      <p:pic>
        <p:nvPicPr>
          <p:cNvPr id="4" name="Content Placeholder 3">
            <a:extLst>
              <a:ext uri="{FF2B5EF4-FFF2-40B4-BE49-F238E27FC236}">
                <a16:creationId xmlns:a16="http://schemas.microsoft.com/office/drawing/2014/main" xmlns="" id="{BCCBB6A8-51BA-144F-AE1C-DE784CD7874B}"/>
              </a:ext>
            </a:extLst>
          </p:cNvPr>
          <p:cNvPicPr>
            <a:picLocks noGrp="1" noChangeAspect="1"/>
          </p:cNvPicPr>
          <p:nvPr>
            <p:ph idx="1"/>
          </p:nvPr>
        </p:nvPicPr>
        <p:blipFill>
          <a:blip r:embed="rId3"/>
          <a:stretch>
            <a:fillRect/>
          </a:stretch>
        </p:blipFill>
        <p:spPr>
          <a:xfrm>
            <a:off x="3114675" y="1630680"/>
            <a:ext cx="6172200" cy="4937760"/>
          </a:xfrm>
          <a:prstGeom prst="rect">
            <a:avLst/>
          </a:prstGeom>
        </p:spPr>
      </p:pic>
    </p:spTree>
    <p:extLst>
      <p:ext uri="{BB962C8B-B14F-4D97-AF65-F5344CB8AC3E}">
        <p14:creationId xmlns:p14="http://schemas.microsoft.com/office/powerpoint/2010/main" val="136411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921673676"/>
              </p:ext>
            </p:extLst>
          </p:nvPr>
        </p:nvGraphicFramePr>
        <p:xfrm>
          <a:off x="1585910" y="93207"/>
          <a:ext cx="9415464" cy="6679068"/>
        </p:xfrm>
        <a:graphic>
          <a:graphicData uri="http://schemas.openxmlformats.org/drawingml/2006/table">
            <a:tbl>
              <a:tblPr firstRow="1" bandRow="1">
                <a:tableStyleId>{5C22544A-7EE6-4342-B048-85BDC9FD1C3A}</a:tableStyleId>
              </a:tblPr>
              <a:tblGrid>
                <a:gridCol w="4707732">
                  <a:extLst>
                    <a:ext uri="{9D8B030D-6E8A-4147-A177-3AD203B41FA5}">
                      <a16:colId xmlns:a16="http://schemas.microsoft.com/office/drawing/2014/main" xmlns="" val="20000"/>
                    </a:ext>
                  </a:extLst>
                </a:gridCol>
                <a:gridCol w="4707732">
                  <a:extLst>
                    <a:ext uri="{9D8B030D-6E8A-4147-A177-3AD203B41FA5}">
                      <a16:colId xmlns:a16="http://schemas.microsoft.com/office/drawing/2014/main" xmlns="" val="20002"/>
                    </a:ext>
                  </a:extLst>
                </a:gridCol>
              </a:tblGrid>
              <a:tr h="354135">
                <a:tc>
                  <a:txBody>
                    <a:bodyPr/>
                    <a:lstStyle/>
                    <a:p>
                      <a:pPr algn="l"/>
                      <a:r>
                        <a:rPr lang="en-US" dirty="0"/>
                        <a:t>Research Question</a:t>
                      </a:r>
                    </a:p>
                  </a:txBody>
                  <a:tcPr/>
                </a:tc>
                <a:tc>
                  <a:txBody>
                    <a:bodyPr/>
                    <a:lstStyle/>
                    <a:p>
                      <a:pPr algn="l"/>
                      <a:r>
                        <a:rPr lang="en-US" dirty="0" smtClean="0"/>
                        <a:t>Students</a:t>
                      </a:r>
                      <a:r>
                        <a:rPr lang="en-US" baseline="0" dirty="0" smtClean="0"/>
                        <a:t> Answers</a:t>
                      </a:r>
                      <a:endParaRPr lang="en-US" dirty="0"/>
                    </a:p>
                  </a:txBody>
                  <a:tcPr/>
                </a:tc>
                <a:extLst>
                  <a:ext uri="{0D108BD9-81ED-4DB2-BD59-A6C34878D82A}">
                    <a16:rowId xmlns:a16="http://schemas.microsoft.com/office/drawing/2014/main" xmlns="" val="10000"/>
                  </a:ext>
                </a:extLst>
              </a:tr>
              <a:tr h="3470001">
                <a:tc>
                  <a:txBody>
                    <a:bodyPr/>
                    <a:lstStyle/>
                    <a:p>
                      <a:pPr algn="l"/>
                      <a:r>
                        <a:rPr lang="en-US" sz="2400" b="1" dirty="0">
                          <a:solidFill>
                            <a:schemeClr val="tx1"/>
                          </a:solidFill>
                        </a:rPr>
                        <a:t>How has homelessness influenced</a:t>
                      </a:r>
                      <a:r>
                        <a:rPr lang="en-US" sz="2400" b="1" baseline="0" dirty="0">
                          <a:solidFill>
                            <a:schemeClr val="tx1"/>
                          </a:solidFill>
                        </a:rPr>
                        <a:t> the students’ educational outcomes?</a:t>
                      </a:r>
                      <a:endParaRPr lang="en-US" sz="2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Making education difficult </a:t>
                      </a: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School </a:t>
                      </a:r>
                      <a:r>
                        <a:rPr lang="en-US" sz="2400" b="1" dirty="0"/>
                        <a:t>is both </a:t>
                      </a:r>
                      <a:r>
                        <a:rPr lang="en-US" sz="2400" b="1" dirty="0" smtClean="0"/>
                        <a:t>stressful and safe</a:t>
                      </a: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Valuing education </a:t>
                      </a:r>
                      <a:endParaRPr lang="en-US" sz="2400" dirty="0" smtClean="0"/>
                    </a:p>
                    <a:p>
                      <a:pPr marL="0" indent="0" algn="l">
                        <a:buFontTx/>
                        <a:buNone/>
                      </a:pPr>
                      <a:endParaRPr lang="en-US" sz="2400" b="1" dirty="0" smtClean="0"/>
                    </a:p>
                    <a:p>
                      <a:pPr marL="0" indent="0" algn="l">
                        <a:buFontTx/>
                        <a:buNone/>
                      </a:pPr>
                      <a:r>
                        <a:rPr lang="en-US" sz="2400" b="1" dirty="0" smtClean="0"/>
                        <a:t>Determination/desperation</a:t>
                      </a:r>
                      <a:r>
                        <a:rPr lang="en-US" sz="2400" dirty="0" smtClean="0"/>
                        <a:t> </a:t>
                      </a:r>
                    </a:p>
                    <a:p>
                      <a:pPr marL="0" indent="0" algn="l">
                        <a:buFontTx/>
                        <a:buNone/>
                      </a:pPr>
                      <a:endParaRPr lang="en-US" sz="2400" b="0" dirty="0"/>
                    </a:p>
                    <a:p>
                      <a:pPr marL="0" indent="0" algn="l">
                        <a:buFontTx/>
                        <a:buNone/>
                      </a:pPr>
                      <a:r>
                        <a:rPr lang="en-US" sz="2400" b="1" dirty="0" smtClean="0"/>
                        <a:t>Needing</a:t>
                      </a:r>
                      <a:r>
                        <a:rPr lang="en-US" sz="2400" b="1" baseline="0" dirty="0" smtClean="0"/>
                        <a:t> </a:t>
                      </a:r>
                      <a:r>
                        <a:rPr lang="en-US" sz="2400" b="1" baseline="0" dirty="0"/>
                        <a:t>to belong </a:t>
                      </a:r>
                      <a:endParaRPr lang="en-US" sz="2400" baseline="0" dirty="0"/>
                    </a:p>
                  </a:txBody>
                  <a:tcPr/>
                </a:tc>
                <a:extLst>
                  <a:ext uri="{0D108BD9-81ED-4DB2-BD59-A6C34878D82A}">
                    <a16:rowId xmlns:a16="http://schemas.microsoft.com/office/drawing/2014/main" xmlns="" val="10001"/>
                  </a:ext>
                </a:extLst>
              </a:tr>
              <a:tr h="1380267">
                <a:tc>
                  <a:txBody>
                    <a:bodyPr/>
                    <a:lstStyle/>
                    <a:p>
                      <a:pPr algn="l"/>
                      <a:r>
                        <a:rPr lang="en-US" sz="2400" b="1" dirty="0"/>
                        <a:t>What interventions</a:t>
                      </a:r>
                      <a:r>
                        <a:rPr lang="en-US" sz="2400" b="1" baseline="0" dirty="0"/>
                        <a:t> did the students find the most helpful?</a:t>
                      </a:r>
                      <a:endParaRPr lang="en-US" sz="2400" b="1" dirty="0"/>
                    </a:p>
                  </a:txBody>
                  <a:tcPr/>
                </a:tc>
                <a:tc>
                  <a:txBody>
                    <a:bodyPr/>
                    <a:lstStyle/>
                    <a:p>
                      <a:pPr marL="0" indent="0" algn="l">
                        <a:buFontTx/>
                        <a:buNone/>
                      </a:pPr>
                      <a:r>
                        <a:rPr lang="en-US" sz="2400" b="1" dirty="0"/>
                        <a:t>Helpful programs </a:t>
                      </a:r>
                      <a:endParaRPr lang="en-US" sz="2400" b="1" dirty="0" smtClean="0"/>
                    </a:p>
                    <a:p>
                      <a:pPr marL="0" indent="0" algn="l">
                        <a:buFontTx/>
                        <a:buNone/>
                      </a:pPr>
                      <a:endParaRPr lang="en-US" b="1" dirty="0" smtClean="0"/>
                    </a:p>
                    <a:p>
                      <a:pPr marL="0" indent="0" algn="l">
                        <a:buFontTx/>
                        <a:buNone/>
                      </a:pPr>
                      <a:r>
                        <a:rPr lang="en-US" sz="2400" b="1" dirty="0" smtClean="0"/>
                        <a:t>Helpful individuals</a:t>
                      </a:r>
                      <a:endParaRPr lang="en-US" sz="2400" b="1" dirty="0"/>
                    </a:p>
                  </a:txBody>
                  <a:tcPr/>
                </a:tc>
                <a:extLst>
                  <a:ext uri="{0D108BD9-81ED-4DB2-BD59-A6C34878D82A}">
                    <a16:rowId xmlns:a16="http://schemas.microsoft.com/office/drawing/2014/main" xmlns="" val="10002"/>
                  </a:ext>
                </a:extLst>
              </a:tr>
              <a:tr h="1416540">
                <a:tc>
                  <a:txBody>
                    <a:bodyPr/>
                    <a:lstStyle/>
                    <a:p>
                      <a:pPr algn="l"/>
                      <a:r>
                        <a:rPr lang="en-US" sz="2400" b="1" dirty="0"/>
                        <a:t>What interventions</a:t>
                      </a:r>
                      <a:r>
                        <a:rPr lang="en-US" sz="2400" b="1" baseline="0" dirty="0"/>
                        <a:t> did the students find the least helpful?</a:t>
                      </a:r>
                      <a:endParaRPr lang="en-US" sz="2400" b="1" dirty="0"/>
                    </a:p>
                  </a:txBody>
                  <a:tcPr/>
                </a:tc>
                <a:tc>
                  <a:txBody>
                    <a:bodyPr/>
                    <a:lstStyle/>
                    <a:p>
                      <a:pPr marL="0" indent="0" algn="l">
                        <a:buFontTx/>
                        <a:buNone/>
                      </a:pPr>
                      <a:r>
                        <a:rPr lang="en-US" sz="2400" b="1" dirty="0"/>
                        <a:t>Lack of understanding </a:t>
                      </a:r>
                      <a:endParaRPr lang="en-US" sz="2400" b="1" dirty="0" smtClean="0"/>
                    </a:p>
                    <a:p>
                      <a:pPr marL="0" indent="0" algn="l">
                        <a:buFontTx/>
                        <a:buNone/>
                      </a:pPr>
                      <a:endParaRPr lang="en-US" b="1" dirty="0" smtClean="0"/>
                    </a:p>
                    <a:p>
                      <a:pPr marL="0" indent="0" algn="l">
                        <a:buFontTx/>
                        <a:buNone/>
                      </a:pPr>
                      <a:r>
                        <a:rPr lang="en-US" sz="2400" b="1" dirty="0" smtClean="0"/>
                        <a:t>Lack </a:t>
                      </a:r>
                      <a:r>
                        <a:rPr lang="en-US" sz="2400" b="1" dirty="0"/>
                        <a:t>of </a:t>
                      </a:r>
                      <a:r>
                        <a:rPr lang="en-US" sz="2400" b="1" dirty="0" smtClean="0"/>
                        <a:t>post-secondary preparation</a:t>
                      </a:r>
                      <a:endParaRPr lang="en-US" sz="2400" b="1"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86404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B4BDB-70D3-6A44-A273-27C9F3145617}"/>
              </a:ext>
            </a:extLst>
          </p:cNvPr>
          <p:cNvSpPr>
            <a:spLocks noGrp="1"/>
          </p:cNvSpPr>
          <p:nvPr>
            <p:ph type="title"/>
          </p:nvPr>
        </p:nvSpPr>
        <p:spPr>
          <a:xfrm>
            <a:off x="1509327" y="0"/>
            <a:ext cx="9239250" cy="925513"/>
          </a:xfrm>
        </p:spPr>
        <p:txBody>
          <a:bodyPr>
            <a:normAutofit/>
          </a:bodyPr>
          <a:lstStyle/>
          <a:p>
            <a:pPr algn="ctr"/>
            <a:r>
              <a:rPr lang="en-US" dirty="0" smtClean="0">
                <a:solidFill>
                  <a:srgbClr val="077141"/>
                </a:solidFill>
                <a:latin typeface="Arial Rounded MT Bold" panose="020F0704030504030204" pitchFamily="34" charset="77"/>
              </a:rPr>
              <a:t>Here’s what I concluded: </a:t>
            </a:r>
            <a:endParaRPr lang="en-US" dirty="0">
              <a:solidFill>
                <a:srgbClr val="077141"/>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834463C3-619E-784D-92BE-4D85B41B44BA}"/>
              </a:ext>
            </a:extLst>
          </p:cNvPr>
          <p:cNvSpPr>
            <a:spLocks noGrp="1"/>
          </p:cNvSpPr>
          <p:nvPr>
            <p:ph idx="1"/>
          </p:nvPr>
        </p:nvSpPr>
        <p:spPr>
          <a:xfrm>
            <a:off x="768511" y="692278"/>
            <a:ext cx="11664778" cy="4351338"/>
          </a:xfrm>
        </p:spPr>
        <p:txBody>
          <a:bodyPr>
            <a:noAutofit/>
          </a:bodyPr>
          <a:lstStyle/>
          <a:p>
            <a:pPr marL="0" indent="0">
              <a:buNone/>
            </a:pPr>
            <a:r>
              <a:rPr lang="en-US" sz="3600" dirty="0">
                <a:solidFill>
                  <a:schemeClr val="accent2">
                    <a:lumMod val="50000"/>
                  </a:schemeClr>
                </a:solidFill>
                <a:latin typeface="Arial Rounded MT Bold" panose="020F0704030504030204" pitchFamily="34" charset="77"/>
              </a:rPr>
              <a:t>For Educators</a:t>
            </a:r>
          </a:p>
          <a:p>
            <a:pPr lvl="1"/>
            <a:r>
              <a:rPr lang="en-US" sz="3600" i="0" dirty="0">
                <a:solidFill>
                  <a:schemeClr val="tx1"/>
                </a:solidFill>
                <a:latin typeface="Arial Rounded MT Bold" panose="020F0704030504030204" pitchFamily="34" charset="77"/>
              </a:rPr>
              <a:t>Need </a:t>
            </a:r>
            <a:r>
              <a:rPr lang="en-US" sz="3600" i="0" u="sng" dirty="0">
                <a:solidFill>
                  <a:srgbClr val="077141"/>
                </a:solidFill>
                <a:latin typeface="Arial Rounded MT Bold" panose="020F0704030504030204" pitchFamily="34" charset="77"/>
              </a:rPr>
              <a:t>Social Workers </a:t>
            </a:r>
            <a:r>
              <a:rPr lang="en-US" sz="3600" i="0" dirty="0">
                <a:solidFill>
                  <a:schemeClr val="tx1"/>
                </a:solidFill>
                <a:latin typeface="Arial Rounded MT Bold" panose="020F0704030504030204" pitchFamily="34" charset="77"/>
              </a:rPr>
              <a:t>and </a:t>
            </a:r>
            <a:r>
              <a:rPr lang="en-US" sz="3600" i="0" u="sng" dirty="0">
                <a:solidFill>
                  <a:srgbClr val="077141"/>
                </a:solidFill>
                <a:latin typeface="Arial Rounded MT Bold" panose="020F0704030504030204" pitchFamily="34" charset="77"/>
              </a:rPr>
              <a:t>Counselors</a:t>
            </a:r>
            <a:r>
              <a:rPr lang="en-US" sz="3600" i="0" dirty="0">
                <a:solidFill>
                  <a:schemeClr val="tx1"/>
                </a:solidFill>
                <a:latin typeface="Arial Rounded MT Bold" panose="020F0704030504030204" pitchFamily="34" charset="77"/>
              </a:rPr>
              <a:t> who are trauma trained</a:t>
            </a:r>
          </a:p>
          <a:p>
            <a:pPr lvl="1"/>
            <a:r>
              <a:rPr lang="en-US" sz="3600" i="0" dirty="0">
                <a:solidFill>
                  <a:schemeClr val="tx1"/>
                </a:solidFill>
                <a:latin typeface="Arial Rounded MT Bold" panose="020F0704030504030204" pitchFamily="34" charset="77"/>
              </a:rPr>
              <a:t>Need </a:t>
            </a:r>
            <a:r>
              <a:rPr lang="en-US" sz="3600" i="0" u="sng" dirty="0">
                <a:solidFill>
                  <a:srgbClr val="077141"/>
                </a:solidFill>
                <a:latin typeface="Arial Rounded MT Bold" panose="020F0704030504030204" pitchFamily="34" charset="77"/>
              </a:rPr>
              <a:t>Community Partners </a:t>
            </a:r>
          </a:p>
          <a:p>
            <a:pPr lvl="1"/>
            <a:r>
              <a:rPr lang="en-US" sz="3600" i="0" dirty="0" smtClean="0">
                <a:solidFill>
                  <a:schemeClr val="tx1"/>
                </a:solidFill>
                <a:latin typeface="Arial Rounded MT Bold" panose="020F0704030504030204" pitchFamily="34" charset="77"/>
              </a:rPr>
              <a:t>Create </a:t>
            </a:r>
            <a:r>
              <a:rPr lang="en-US" sz="3600" i="0" dirty="0">
                <a:solidFill>
                  <a:schemeClr val="tx1"/>
                </a:solidFill>
                <a:latin typeface="Arial Rounded MT Bold" panose="020F0704030504030204" pitchFamily="34" charset="77"/>
              </a:rPr>
              <a:t>opportunities to </a:t>
            </a:r>
            <a:r>
              <a:rPr lang="en-US" sz="3600" i="0" u="sng" dirty="0">
                <a:solidFill>
                  <a:srgbClr val="077141"/>
                </a:solidFill>
                <a:latin typeface="Arial Rounded MT Bold" panose="020F0704030504030204" pitchFamily="34" charset="77"/>
              </a:rPr>
              <a:t>include </a:t>
            </a:r>
            <a:r>
              <a:rPr lang="en-US" sz="3600" i="0" u="sng" dirty="0" smtClean="0">
                <a:solidFill>
                  <a:srgbClr val="077141"/>
                </a:solidFill>
                <a:latin typeface="Arial Rounded MT Bold" panose="020F0704030504030204" pitchFamily="34" charset="77"/>
              </a:rPr>
              <a:t>students </a:t>
            </a:r>
            <a:endParaRPr lang="en-US" sz="3600" i="0" u="sng" dirty="0">
              <a:solidFill>
                <a:srgbClr val="077141"/>
              </a:solidFill>
              <a:latin typeface="Arial Rounded MT Bold" panose="020F0704030504030204" pitchFamily="34" charset="77"/>
            </a:endParaRPr>
          </a:p>
          <a:p>
            <a:pPr lvl="1"/>
            <a:r>
              <a:rPr lang="en-US" sz="3600" i="0" u="sng" dirty="0">
                <a:solidFill>
                  <a:srgbClr val="077141"/>
                </a:solidFill>
                <a:latin typeface="Arial Rounded MT Bold" panose="020F0704030504030204" pitchFamily="34" charset="77"/>
              </a:rPr>
              <a:t>Post-secondary</a:t>
            </a:r>
            <a:r>
              <a:rPr lang="en-US" sz="3600" i="0" dirty="0">
                <a:solidFill>
                  <a:schemeClr val="tx1"/>
                </a:solidFill>
                <a:latin typeface="Arial Rounded MT Bold" panose="020F0704030504030204" pitchFamily="34" charset="77"/>
              </a:rPr>
              <a:t> </a:t>
            </a:r>
            <a:r>
              <a:rPr lang="en-US" sz="3600" i="0" dirty="0" smtClean="0">
                <a:solidFill>
                  <a:schemeClr val="tx1"/>
                </a:solidFill>
                <a:latin typeface="Arial Rounded MT Bold" panose="020F0704030504030204" pitchFamily="34" charset="77"/>
              </a:rPr>
              <a:t>training</a:t>
            </a:r>
            <a:endParaRPr lang="en-US" sz="3600" i="0" dirty="0">
              <a:solidFill>
                <a:schemeClr val="tx1"/>
              </a:solidFill>
              <a:latin typeface="Arial Rounded MT Bold" panose="020F0704030504030204" pitchFamily="34" charset="77"/>
            </a:endParaRPr>
          </a:p>
        </p:txBody>
      </p:sp>
    </p:spTree>
    <p:extLst>
      <p:ext uri="{BB962C8B-B14F-4D97-AF65-F5344CB8AC3E}">
        <p14:creationId xmlns:p14="http://schemas.microsoft.com/office/powerpoint/2010/main" val="2829371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F5E62-D795-3644-BAFF-20006B3B9564}"/>
              </a:ext>
            </a:extLst>
          </p:cNvPr>
          <p:cNvSpPr>
            <a:spLocks noGrp="1"/>
          </p:cNvSpPr>
          <p:nvPr>
            <p:ph type="title"/>
          </p:nvPr>
        </p:nvSpPr>
        <p:spPr>
          <a:xfrm>
            <a:off x="838200" y="0"/>
            <a:ext cx="10515600" cy="1325563"/>
          </a:xfrm>
        </p:spPr>
        <p:txBody>
          <a:bodyPr>
            <a:normAutofit/>
          </a:bodyPr>
          <a:lstStyle/>
          <a:p>
            <a:pPr algn="ctr"/>
            <a:r>
              <a:rPr lang="en-US" dirty="0" smtClean="0">
                <a:solidFill>
                  <a:srgbClr val="077141"/>
                </a:solidFill>
                <a:latin typeface="Arial Rounded MT Bold" panose="020F0704030504030204" pitchFamily="34" charset="77"/>
              </a:rPr>
              <a:t>Here’s what we can do:</a:t>
            </a:r>
            <a:endParaRPr lang="en-US" dirty="0">
              <a:solidFill>
                <a:srgbClr val="077141"/>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BE093C7D-B489-F647-8D97-B76BBA708A30}"/>
              </a:ext>
            </a:extLst>
          </p:cNvPr>
          <p:cNvSpPr>
            <a:spLocks noGrp="1"/>
          </p:cNvSpPr>
          <p:nvPr>
            <p:ph idx="1"/>
          </p:nvPr>
        </p:nvSpPr>
        <p:spPr>
          <a:xfrm>
            <a:off x="798871" y="929149"/>
            <a:ext cx="11353800" cy="5809968"/>
          </a:xfrm>
        </p:spPr>
        <p:txBody>
          <a:bodyPr>
            <a:noAutofit/>
          </a:bodyPr>
          <a:lstStyle/>
          <a:p>
            <a:r>
              <a:rPr lang="en-US" sz="2800" dirty="0">
                <a:solidFill>
                  <a:schemeClr val="accent2">
                    <a:lumMod val="50000"/>
                  </a:schemeClr>
                </a:solidFill>
                <a:latin typeface="Arial Rounded MT Bold" panose="020F0704030504030204" pitchFamily="34" charset="77"/>
              </a:rPr>
              <a:t>Programs </a:t>
            </a:r>
          </a:p>
          <a:p>
            <a:pPr lvl="1"/>
            <a:r>
              <a:rPr lang="en-US" sz="2800" i="1" dirty="0">
                <a:latin typeface="Arial Rounded MT Bold" panose="020F0704030504030204" pitchFamily="34" charset="77"/>
              </a:rPr>
              <a:t>On Your Own: Navigating the Road to Independence </a:t>
            </a:r>
            <a:r>
              <a:rPr lang="en-US" sz="2800" dirty="0">
                <a:latin typeface="Arial Rounded MT Bold" panose="020F0704030504030204" pitchFamily="34" charset="77"/>
              </a:rPr>
              <a:t>(Jumper, 2010) – </a:t>
            </a:r>
            <a:r>
              <a:rPr lang="en-US" sz="2800" i="0" dirty="0">
                <a:latin typeface="Arial Rounded MT Bold" panose="020F0704030504030204" pitchFamily="34" charset="77"/>
              </a:rPr>
              <a:t>Support groups for students transitioning to post-secondary life</a:t>
            </a:r>
          </a:p>
          <a:p>
            <a:pPr lvl="1"/>
            <a:r>
              <a:rPr lang="en-US" sz="2800" dirty="0">
                <a:latin typeface="Arial Rounded MT Bold" panose="020F0704030504030204" pitchFamily="34" charset="77"/>
              </a:rPr>
              <a:t>Student Advisory Boards (Aviles de Bradley, 2015; Nieto, 2013) – </a:t>
            </a:r>
            <a:r>
              <a:rPr lang="en-US" sz="2800" i="0" dirty="0">
                <a:latin typeface="Arial Rounded MT Bold" panose="020F0704030504030204" pitchFamily="34" charset="77"/>
              </a:rPr>
              <a:t>Seeking student input on programs and initiatives</a:t>
            </a:r>
            <a:endParaRPr lang="en-US" sz="2800" dirty="0">
              <a:latin typeface="Arial Rounded MT Bold" panose="020F0704030504030204" pitchFamily="34" charset="77"/>
            </a:endParaRPr>
          </a:p>
          <a:p>
            <a:pPr lvl="1"/>
            <a:r>
              <a:rPr lang="en-US" sz="2800" dirty="0">
                <a:latin typeface="Arial Rounded MT Bold" panose="020F0704030504030204" pitchFamily="34" charset="77"/>
              </a:rPr>
              <a:t>Florida State University’s Unconquered Scholars Program (Field, 2015; Jackson, 2017).</a:t>
            </a:r>
          </a:p>
          <a:p>
            <a:r>
              <a:rPr lang="en-US" sz="2800" dirty="0">
                <a:solidFill>
                  <a:schemeClr val="accent2">
                    <a:lumMod val="50000"/>
                  </a:schemeClr>
                </a:solidFill>
                <a:latin typeface="Arial Rounded MT Bold" panose="020F0704030504030204" pitchFamily="34" charset="77"/>
              </a:rPr>
              <a:t>Community Partnerships</a:t>
            </a:r>
          </a:p>
          <a:p>
            <a:pPr lvl="1"/>
            <a:r>
              <a:rPr lang="en-US" sz="2800" dirty="0">
                <a:latin typeface="Arial Rounded MT Bold" panose="020F0704030504030204" pitchFamily="34" charset="77"/>
              </a:rPr>
              <a:t>Using Social Work Interns </a:t>
            </a:r>
          </a:p>
          <a:p>
            <a:pPr lvl="1"/>
            <a:r>
              <a:rPr lang="en-US" sz="2800" dirty="0">
                <a:latin typeface="Arial Rounded MT Bold" panose="020F0704030504030204" pitchFamily="34" charset="77"/>
              </a:rPr>
              <a:t>Food Pantries &amp; Resale Shops/Clothes Closets</a:t>
            </a:r>
          </a:p>
          <a:p>
            <a:pPr lvl="1"/>
            <a:r>
              <a:rPr lang="en-US" sz="2800" dirty="0">
                <a:latin typeface="Arial Rounded MT Bold" panose="020F0704030504030204" pitchFamily="34" charset="77"/>
              </a:rPr>
              <a:t>SNAP benefits</a:t>
            </a:r>
          </a:p>
          <a:p>
            <a:pPr marL="0" indent="0">
              <a:buNone/>
            </a:pPr>
            <a:endParaRPr lang="en-US" sz="2400" dirty="0">
              <a:latin typeface="Arial Rounded MT Bold" panose="020F0704030504030204" pitchFamily="34" charset="77"/>
            </a:endParaRPr>
          </a:p>
        </p:txBody>
      </p:sp>
    </p:spTree>
    <p:extLst>
      <p:ext uri="{BB962C8B-B14F-4D97-AF65-F5344CB8AC3E}">
        <p14:creationId xmlns:p14="http://schemas.microsoft.com/office/powerpoint/2010/main" val="2065134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B9FE1-5BDF-4241-B838-4259E64D2F74}"/>
              </a:ext>
            </a:extLst>
          </p:cNvPr>
          <p:cNvSpPr>
            <a:spLocks noGrp="1"/>
          </p:cNvSpPr>
          <p:nvPr>
            <p:ph type="title"/>
          </p:nvPr>
        </p:nvSpPr>
        <p:spPr>
          <a:xfrm>
            <a:off x="1082502" y="0"/>
            <a:ext cx="10515600" cy="1325563"/>
          </a:xfrm>
        </p:spPr>
        <p:txBody>
          <a:bodyPr>
            <a:normAutofit fontScale="90000"/>
          </a:bodyPr>
          <a:lstStyle/>
          <a:p>
            <a:pPr algn="ctr"/>
            <a:r>
              <a:rPr lang="en-US" dirty="0">
                <a:solidFill>
                  <a:schemeClr val="accent2">
                    <a:lumMod val="50000"/>
                  </a:schemeClr>
                </a:solidFill>
                <a:latin typeface="Arial Rounded MT Bold" panose="020F0704030504030204" pitchFamily="34" charset="77"/>
              </a:rPr>
              <a:t/>
            </a:r>
            <a:br>
              <a:rPr lang="en-US" dirty="0">
                <a:solidFill>
                  <a:schemeClr val="accent2">
                    <a:lumMod val="50000"/>
                  </a:schemeClr>
                </a:solidFill>
                <a:latin typeface="Arial Rounded MT Bold" panose="020F0704030504030204" pitchFamily="34" charset="77"/>
              </a:rPr>
            </a:br>
            <a:r>
              <a:rPr lang="en-US" dirty="0">
                <a:latin typeface="Arial Rounded MT Bold" panose="020F0704030504030204" pitchFamily="34" charset="77"/>
              </a:rPr>
              <a:t/>
            </a:r>
            <a:br>
              <a:rPr lang="en-US" dirty="0">
                <a:latin typeface="Arial Rounded MT Bold" panose="020F0704030504030204" pitchFamily="34" charset="77"/>
              </a:rPr>
            </a:br>
            <a:r>
              <a:rPr lang="en-US" sz="4900" dirty="0" smtClean="0">
                <a:solidFill>
                  <a:srgbClr val="077141"/>
                </a:solidFill>
                <a:latin typeface="Arial Rounded MT Bold" panose="020F0704030504030204" pitchFamily="34" charset="77"/>
              </a:rPr>
              <a:t>Discussion - </a:t>
            </a:r>
            <a:r>
              <a:rPr lang="en-US" sz="3600" dirty="0" smtClean="0">
                <a:solidFill>
                  <a:srgbClr val="077141"/>
                </a:solidFill>
                <a:latin typeface="Arial Rounded MT Bold" panose="020F0704030504030204" pitchFamily="34" charset="77"/>
              </a:rPr>
              <a:t>take a few minutes to share with your neighbor(s): can you think of ways to include students’ stories in your work?  What would that look like?</a:t>
            </a:r>
            <a:r>
              <a:rPr lang="en-US" sz="4900" dirty="0" smtClean="0">
                <a:solidFill>
                  <a:srgbClr val="077141"/>
                </a:solidFill>
                <a:latin typeface="Arial Rounded MT Bold" panose="020F0704030504030204" pitchFamily="34" charset="77"/>
              </a:rPr>
              <a:t/>
            </a:r>
            <a:br>
              <a:rPr lang="en-US" sz="4900" dirty="0" smtClean="0">
                <a:solidFill>
                  <a:srgbClr val="077141"/>
                </a:solidFill>
                <a:latin typeface="Arial Rounded MT Bold" panose="020F0704030504030204" pitchFamily="34" charset="77"/>
              </a:rPr>
            </a:br>
            <a:r>
              <a:rPr lang="en-US" sz="4900" dirty="0" smtClean="0">
                <a:solidFill>
                  <a:srgbClr val="077141"/>
                </a:solidFill>
                <a:latin typeface="Arial Rounded MT Bold" panose="020F0704030504030204" pitchFamily="34" charset="77"/>
              </a:rPr>
              <a:t> </a:t>
            </a:r>
            <a:br>
              <a:rPr lang="en-US" sz="4900" dirty="0" smtClean="0">
                <a:solidFill>
                  <a:srgbClr val="077141"/>
                </a:solidFill>
                <a:latin typeface="Arial Rounded MT Bold" panose="020F0704030504030204" pitchFamily="34" charset="77"/>
              </a:rPr>
            </a:br>
            <a:r>
              <a:rPr lang="en-US" sz="4900" dirty="0" smtClean="0">
                <a:solidFill>
                  <a:srgbClr val="077141"/>
                </a:solidFill>
                <a:latin typeface="Arial Rounded MT Bold" panose="020F0704030504030204" pitchFamily="34" charset="77"/>
              </a:rPr>
              <a:t>Questions</a:t>
            </a:r>
            <a:r>
              <a:rPr lang="en-US" sz="4900" dirty="0">
                <a:solidFill>
                  <a:srgbClr val="077141"/>
                </a:solidFill>
                <a:latin typeface="Arial Rounded MT Bold" panose="020F0704030504030204" pitchFamily="34" charset="77"/>
              </a:rPr>
              <a:t>? </a:t>
            </a:r>
            <a:r>
              <a:rPr lang="en-US" sz="4900" dirty="0" smtClean="0">
                <a:solidFill>
                  <a:srgbClr val="077141"/>
                </a:solidFill>
                <a:latin typeface="Arial Rounded MT Bold" panose="020F0704030504030204" pitchFamily="34" charset="77"/>
              </a:rPr>
              <a:t/>
            </a:r>
            <a:br>
              <a:rPr lang="en-US" sz="4900" dirty="0" smtClean="0">
                <a:solidFill>
                  <a:srgbClr val="077141"/>
                </a:solidFill>
                <a:latin typeface="Arial Rounded MT Bold" panose="020F0704030504030204" pitchFamily="34" charset="77"/>
              </a:rPr>
            </a:br>
            <a:r>
              <a:rPr lang="en-US" sz="4900" dirty="0">
                <a:solidFill>
                  <a:srgbClr val="077141"/>
                </a:solidFill>
                <a:latin typeface="Arial Rounded MT Bold" panose="020F0704030504030204" pitchFamily="34" charset="77"/>
              </a:rPr>
              <a:t/>
            </a:r>
            <a:br>
              <a:rPr lang="en-US" sz="4900" dirty="0">
                <a:solidFill>
                  <a:srgbClr val="077141"/>
                </a:solidFill>
                <a:latin typeface="Arial Rounded MT Bold" panose="020F0704030504030204" pitchFamily="34" charset="77"/>
              </a:rPr>
            </a:br>
            <a:r>
              <a:rPr lang="en-US" sz="2800" dirty="0" smtClean="0">
                <a:solidFill>
                  <a:srgbClr val="077141"/>
                </a:solidFill>
                <a:latin typeface="Arial Rounded MT Bold" panose="020F0704030504030204" pitchFamily="34" charset="77"/>
              </a:rPr>
              <a:t>Kathy M. Wigtil, </a:t>
            </a:r>
            <a:r>
              <a:rPr lang="en-US" sz="2800" dirty="0" smtClean="0">
                <a:solidFill>
                  <a:srgbClr val="077141"/>
                </a:solidFill>
                <a:latin typeface="Arial Rounded MT Bold" panose="020F0704030504030204" pitchFamily="34" charset="77"/>
                <a:hlinkClick r:id="rId3"/>
              </a:rPr>
              <a:t>kathy_wigtil@baylor.edu</a:t>
            </a:r>
            <a:r>
              <a:rPr lang="en-US" sz="2800" dirty="0" smtClean="0">
                <a:solidFill>
                  <a:srgbClr val="077141"/>
                </a:solidFill>
                <a:latin typeface="Arial Rounded MT Bold" panose="020F0704030504030204" pitchFamily="34" charset="77"/>
              </a:rPr>
              <a:t> </a:t>
            </a:r>
            <a:endParaRPr lang="en-US" sz="4900" dirty="0">
              <a:solidFill>
                <a:srgbClr val="077141"/>
              </a:solidFill>
              <a:latin typeface="Arial Rounded MT Bold" panose="020F0704030504030204" pitchFamily="34" charset="77"/>
            </a:endParaRPr>
          </a:p>
        </p:txBody>
      </p:sp>
      <p:pic>
        <p:nvPicPr>
          <p:cNvPr id="4" name="Picture 3">
            <a:extLst>
              <a:ext uri="{FF2B5EF4-FFF2-40B4-BE49-F238E27FC236}">
                <a16:creationId xmlns:a16="http://schemas.microsoft.com/office/drawing/2014/main" xmlns="" id="{55138E1E-356E-4E4A-AFE0-4C0068FC3830}"/>
              </a:ext>
            </a:extLst>
          </p:cNvPr>
          <p:cNvPicPr>
            <a:picLocks noChangeAspect="1"/>
          </p:cNvPicPr>
          <p:nvPr/>
        </p:nvPicPr>
        <p:blipFill>
          <a:blip r:embed="rId4"/>
          <a:stretch>
            <a:fillRect/>
          </a:stretch>
        </p:blipFill>
        <p:spPr>
          <a:xfrm>
            <a:off x="1316831" y="5557839"/>
            <a:ext cx="10046942" cy="1143000"/>
          </a:xfrm>
          <a:prstGeom prst="rect">
            <a:avLst/>
          </a:prstGeom>
        </p:spPr>
      </p:pic>
    </p:spTree>
    <p:extLst>
      <p:ext uri="{BB962C8B-B14F-4D97-AF65-F5344CB8AC3E}">
        <p14:creationId xmlns:p14="http://schemas.microsoft.com/office/powerpoint/2010/main" val="1285260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6FB19-9A0D-B940-95D6-D496DA19A42D}"/>
              </a:ext>
            </a:extLst>
          </p:cNvPr>
          <p:cNvSpPr>
            <a:spLocks noGrp="1"/>
          </p:cNvSpPr>
          <p:nvPr>
            <p:ph type="title"/>
          </p:nvPr>
        </p:nvSpPr>
        <p:spPr>
          <a:xfrm>
            <a:off x="709108" y="311338"/>
            <a:ext cx="7617311" cy="1001096"/>
          </a:xfrm>
        </p:spPr>
        <p:txBody>
          <a:bodyPr>
            <a:normAutofit/>
          </a:bodyPr>
          <a:lstStyle/>
          <a:p>
            <a:r>
              <a:rPr lang="en-US" sz="4400">
                <a:solidFill>
                  <a:srgbClr val="077141"/>
                </a:solidFill>
                <a:latin typeface="Arial Rounded MT Bold" panose="020F0704030504030204" pitchFamily="34" charset="77"/>
              </a:rPr>
              <a:t>Presentation Agenda</a:t>
            </a:r>
            <a:r>
              <a:rPr lang="en-US" sz="4400">
                <a:latin typeface="Arial Rounded MT Bold" panose="020F0704030504030204" pitchFamily="34" charset="77"/>
              </a:rPr>
              <a:t>	</a:t>
            </a:r>
          </a:p>
        </p:txBody>
      </p:sp>
      <p:sp>
        <p:nvSpPr>
          <p:cNvPr id="3" name="Content Placeholder 2">
            <a:extLst>
              <a:ext uri="{FF2B5EF4-FFF2-40B4-BE49-F238E27FC236}">
                <a16:creationId xmlns:a16="http://schemas.microsoft.com/office/drawing/2014/main" xmlns="" id="{274BEA8F-7819-0F40-8FA5-0BAB102C3B5D}"/>
              </a:ext>
            </a:extLst>
          </p:cNvPr>
          <p:cNvSpPr>
            <a:spLocks noGrp="1"/>
          </p:cNvSpPr>
          <p:nvPr>
            <p:ph idx="1"/>
          </p:nvPr>
        </p:nvSpPr>
        <p:spPr>
          <a:xfrm>
            <a:off x="904847" y="1624406"/>
            <a:ext cx="10233800" cy="4351338"/>
          </a:xfrm>
        </p:spPr>
        <p:txBody>
          <a:bodyPr>
            <a:normAutofit/>
          </a:bodyPr>
          <a:lstStyle/>
          <a:p>
            <a:r>
              <a:rPr lang="en-US" sz="3600" smtClean="0">
                <a:latin typeface="Arial Rounded MT Bold" panose="020F0704030504030204" pitchFamily="34" charset="77"/>
              </a:rPr>
              <a:t>Why give students a voice?</a:t>
            </a:r>
            <a:endParaRPr lang="en-US" sz="3600">
              <a:latin typeface="Arial Rounded MT Bold" panose="020F0704030504030204" pitchFamily="34" charset="77"/>
            </a:endParaRPr>
          </a:p>
          <a:p>
            <a:r>
              <a:rPr lang="en-US" sz="3600" smtClean="0">
                <a:latin typeface="Arial Rounded MT Bold" panose="020F0704030504030204" pitchFamily="34" charset="77"/>
              </a:rPr>
              <a:t>What did they say about how </a:t>
            </a:r>
            <a:r>
              <a:rPr lang="en-US" sz="3600">
                <a:latin typeface="Arial Rounded MT Bold" panose="020F0704030504030204" pitchFamily="34" charset="77"/>
              </a:rPr>
              <a:t>homelessness influenced </a:t>
            </a:r>
            <a:r>
              <a:rPr lang="en-US" sz="3600" smtClean="0">
                <a:latin typeface="Arial Rounded MT Bold" panose="020F0704030504030204" pitchFamily="34" charset="77"/>
              </a:rPr>
              <a:t>their education?</a:t>
            </a:r>
            <a:endParaRPr lang="en-US" sz="3600">
              <a:latin typeface="Arial Rounded MT Bold" panose="020F0704030504030204" pitchFamily="34" charset="77"/>
            </a:endParaRPr>
          </a:p>
          <a:p>
            <a:r>
              <a:rPr lang="en-US" sz="3600" smtClean="0">
                <a:latin typeface="Arial Rounded MT Bold" panose="020F0704030504030204" pitchFamily="34" charset="77"/>
              </a:rPr>
              <a:t>What did we learn from listening?</a:t>
            </a:r>
            <a:endParaRPr lang="en-US" sz="3600">
              <a:latin typeface="Arial Rounded MT Bold" panose="020F0704030504030204" pitchFamily="34" charset="77"/>
            </a:endParaRPr>
          </a:p>
          <a:p>
            <a:r>
              <a:rPr lang="en-US" sz="3600" smtClean="0">
                <a:latin typeface="Arial Rounded MT Bold" panose="020F0704030504030204" pitchFamily="34" charset="77"/>
              </a:rPr>
              <a:t>Discussion and Questions</a:t>
            </a:r>
            <a:endParaRPr lang="en-US" sz="3600">
              <a:latin typeface="Arial Rounded MT Bold" panose="020F0704030504030204" pitchFamily="34" charset="77"/>
            </a:endParaRPr>
          </a:p>
        </p:txBody>
      </p:sp>
      <p:pic>
        <p:nvPicPr>
          <p:cNvPr id="7" name="Picture 6">
            <a:extLst>
              <a:ext uri="{FF2B5EF4-FFF2-40B4-BE49-F238E27FC236}">
                <a16:creationId xmlns:a16="http://schemas.microsoft.com/office/drawing/2014/main" xmlns="" id="{554F63D8-CFFC-5B41-8491-9440674AEC39}"/>
              </a:ext>
            </a:extLst>
          </p:cNvPr>
          <p:cNvPicPr>
            <a:picLocks noChangeAspect="1"/>
          </p:cNvPicPr>
          <p:nvPr/>
        </p:nvPicPr>
        <p:blipFill>
          <a:blip r:embed="rId2"/>
          <a:stretch>
            <a:fillRect/>
          </a:stretch>
        </p:blipFill>
        <p:spPr>
          <a:xfrm>
            <a:off x="817580" y="5768235"/>
            <a:ext cx="11220227" cy="1034746"/>
          </a:xfrm>
          <a:prstGeom prst="rect">
            <a:avLst/>
          </a:prstGeom>
        </p:spPr>
      </p:pic>
    </p:spTree>
    <p:extLst>
      <p:ext uri="{BB962C8B-B14F-4D97-AF65-F5344CB8AC3E}">
        <p14:creationId xmlns:p14="http://schemas.microsoft.com/office/powerpoint/2010/main" val="3903034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re is no greater agony than bearing an untold story inside you. - Maya Angel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35" y="1445952"/>
            <a:ext cx="11439065" cy="54120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52935" y="0"/>
            <a:ext cx="11178510" cy="1165123"/>
          </a:xfrm>
        </p:spPr>
        <p:txBody>
          <a:bodyPr>
            <a:normAutofit fontScale="90000"/>
          </a:bodyPr>
          <a:lstStyle/>
          <a:p>
            <a:pPr algn="ctr"/>
            <a:r>
              <a:rPr lang="en-US" smtClean="0">
                <a:solidFill>
                  <a:srgbClr val="077141"/>
                </a:solidFill>
                <a:latin typeface="Arial Rounded MT Bold" charset="0"/>
                <a:ea typeface="Arial Rounded MT Bold" charset="0"/>
                <a:cs typeface="Arial Rounded MT Bold" charset="0"/>
              </a:rPr>
              <a:t/>
            </a:r>
            <a:br>
              <a:rPr lang="en-US" smtClean="0">
                <a:solidFill>
                  <a:srgbClr val="077141"/>
                </a:solidFill>
                <a:latin typeface="Arial Rounded MT Bold" charset="0"/>
                <a:ea typeface="Arial Rounded MT Bold" charset="0"/>
                <a:cs typeface="Arial Rounded MT Bold" charset="0"/>
              </a:rPr>
            </a:br>
            <a:r>
              <a:rPr lang="en-US" smtClean="0">
                <a:solidFill>
                  <a:srgbClr val="077141"/>
                </a:solidFill>
                <a:latin typeface="Arial Rounded MT Bold" charset="0"/>
                <a:ea typeface="Arial Rounded MT Bold" charset="0"/>
                <a:cs typeface="Arial Rounded MT Bold" charset="0"/>
              </a:rPr>
              <a:t>Why give students a voice?</a:t>
            </a:r>
            <a:endParaRPr lang="en-US">
              <a:solidFill>
                <a:srgbClr val="07714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377537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714" y="214312"/>
            <a:ext cx="10872786" cy="1485900"/>
          </a:xfrm>
        </p:spPr>
        <p:txBody>
          <a:bodyPr>
            <a:normAutofit fontScale="90000"/>
          </a:bodyPr>
          <a:lstStyle/>
          <a:p>
            <a:pPr algn="ctr"/>
            <a:r>
              <a:rPr lang="en-US" dirty="0" smtClean="0">
                <a:solidFill>
                  <a:srgbClr val="077141"/>
                </a:solidFill>
                <a:latin typeface="Arial Rounded MT Bold" charset="0"/>
                <a:ea typeface="Arial Rounded MT Bold" charset="0"/>
                <a:cs typeface="Arial Rounded MT Bold" charset="0"/>
              </a:rPr>
              <a:t>What do educational theorists say?</a:t>
            </a:r>
            <a:br>
              <a:rPr lang="en-US" dirty="0" smtClean="0">
                <a:solidFill>
                  <a:srgbClr val="077141"/>
                </a:solidFill>
                <a:latin typeface="Arial Rounded MT Bold" charset="0"/>
                <a:ea typeface="Arial Rounded MT Bold" charset="0"/>
                <a:cs typeface="Arial Rounded MT Bold" charset="0"/>
              </a:rPr>
            </a:br>
            <a:r>
              <a:rPr lang="en-US" sz="3600" dirty="0" smtClean="0">
                <a:solidFill>
                  <a:srgbClr val="077141"/>
                </a:solidFill>
                <a:latin typeface="Arial Rounded MT Bold" charset="0"/>
                <a:ea typeface="Arial Rounded MT Bold" charset="0"/>
                <a:cs typeface="Arial Rounded MT Bold" charset="0"/>
              </a:rPr>
              <a:t>Culturally Responsive Teaching (CRT) &amp;</a:t>
            </a:r>
            <a:br>
              <a:rPr lang="en-US" sz="3600" dirty="0" smtClean="0">
                <a:solidFill>
                  <a:srgbClr val="077141"/>
                </a:solidFill>
                <a:latin typeface="Arial Rounded MT Bold" charset="0"/>
                <a:ea typeface="Arial Rounded MT Bold" charset="0"/>
                <a:cs typeface="Arial Rounded MT Bold" charset="0"/>
              </a:rPr>
            </a:br>
            <a:r>
              <a:rPr lang="en-US" sz="3600" dirty="0" smtClean="0">
                <a:solidFill>
                  <a:srgbClr val="077141"/>
                </a:solidFill>
                <a:latin typeface="Arial Rounded MT Bold" charset="0"/>
                <a:ea typeface="Arial Rounded MT Bold" charset="0"/>
                <a:cs typeface="Arial Rounded MT Bold" charset="0"/>
              </a:rPr>
              <a:t>Care Ethics</a:t>
            </a:r>
            <a:endParaRPr lang="en-US" sz="3600" dirty="0">
              <a:solidFill>
                <a:srgbClr val="077141"/>
              </a:solidFill>
              <a:latin typeface="Arial Rounded MT Bold" charset="0"/>
              <a:ea typeface="Arial Rounded MT Bold" charset="0"/>
              <a:cs typeface="Arial Rounded MT Bold" charset="0"/>
            </a:endParaRPr>
          </a:p>
        </p:txBody>
      </p:sp>
      <p:sp>
        <p:nvSpPr>
          <p:cNvPr id="11" name="Rectangle 6"/>
          <p:cNvSpPr>
            <a:spLocks noChangeArrowheads="1"/>
          </p:cNvSpPr>
          <p:nvPr/>
        </p:nvSpPr>
        <p:spPr bwMode="auto">
          <a:xfrm>
            <a:off x="492615" y="2405982"/>
            <a:ext cx="19021355" cy="78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Diagram 11"/>
          <p:cNvGraphicFramePr/>
          <p:nvPr>
            <p:extLst>
              <p:ext uri="{D42A27DB-BD31-4B8C-83A1-F6EECF244321}">
                <p14:modId xmlns:p14="http://schemas.microsoft.com/office/powerpoint/2010/main" val="327168012"/>
              </p:ext>
            </p:extLst>
          </p:nvPr>
        </p:nvGraphicFramePr>
        <p:xfrm>
          <a:off x="2171700" y="1957387"/>
          <a:ext cx="8301038"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298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575" y="203200"/>
            <a:ext cx="10058400" cy="52670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975" y="5470228"/>
            <a:ext cx="1524000" cy="1193800"/>
          </a:xfrm>
          <a:prstGeom prst="rect">
            <a:avLst/>
          </a:prstGeom>
        </p:spPr>
      </p:pic>
    </p:spTree>
    <p:extLst>
      <p:ext uri="{BB962C8B-B14F-4D97-AF65-F5344CB8AC3E}">
        <p14:creationId xmlns:p14="http://schemas.microsoft.com/office/powerpoint/2010/main" val="387746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11" y="429317"/>
            <a:ext cx="9459502" cy="1065642"/>
          </a:xfrm>
        </p:spPr>
        <p:txBody>
          <a:bodyPr>
            <a:normAutofit/>
          </a:bodyPr>
          <a:lstStyle/>
          <a:p>
            <a:r>
              <a:rPr lang="en-US" dirty="0" smtClean="0">
                <a:solidFill>
                  <a:srgbClr val="077141"/>
                </a:solidFill>
                <a:latin typeface="Arial Rounded MT Bold" charset="0"/>
                <a:ea typeface="Arial Rounded MT Bold" charset="0"/>
                <a:cs typeface="Arial Rounded MT Bold" charset="0"/>
              </a:rPr>
              <a:t>Why do educators need to listen?</a:t>
            </a:r>
            <a:endParaRPr lang="en-US" dirty="0">
              <a:solidFill>
                <a:srgbClr val="077141"/>
              </a:solidFill>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1091424" y="962138"/>
            <a:ext cx="10810063" cy="5729287"/>
          </a:xfrm>
        </p:spPr>
        <p:txBody>
          <a:bodyPr>
            <a:normAutofit/>
          </a:bodyPr>
          <a:lstStyle/>
          <a:p>
            <a:pPr marL="457200" lvl="1" indent="0">
              <a:buNone/>
            </a:pPr>
            <a:endParaRPr lang="en-US" sz="2800" i="0" dirty="0">
              <a:latin typeface="Arial Rounded MT Bold" panose="020F0704030504030204" pitchFamily="34" charset="77"/>
              <a:cs typeface="Times New Roman" panose="02020603050405020304" pitchFamily="18" charset="0"/>
            </a:endParaRPr>
          </a:p>
          <a:p>
            <a:pPr lvl="1"/>
            <a:r>
              <a:rPr lang="en-US" sz="4200" i="0" dirty="0">
                <a:latin typeface="Arial Rounded MT Bold" panose="020F0704030504030204" pitchFamily="34" charset="77"/>
                <a:cs typeface="Times New Roman" panose="02020603050405020304" pitchFamily="18" charset="0"/>
              </a:rPr>
              <a:t>Lack of current studies related to achievement and educational outcomes for homeless students </a:t>
            </a:r>
            <a:r>
              <a:rPr lang="en-US" sz="2800" i="0" dirty="0">
                <a:latin typeface="Arial Rounded MT Bold" panose="020F0704030504030204" pitchFamily="34" charset="77"/>
                <a:cs typeface="Times New Roman" panose="02020603050405020304" pitchFamily="18" charset="0"/>
              </a:rPr>
              <a:t>(Cowen, 2017; Ingrim et al., 2016) </a:t>
            </a:r>
          </a:p>
          <a:p>
            <a:pPr lvl="1"/>
            <a:r>
              <a:rPr lang="en-US" sz="4200" i="0" dirty="0" smtClean="0">
                <a:latin typeface="Arial Rounded MT Bold" panose="020F0704030504030204" pitchFamily="34" charset="77"/>
                <a:cs typeface="Times New Roman" panose="02020603050405020304" pitchFamily="18" charset="0"/>
              </a:rPr>
              <a:t>A </a:t>
            </a:r>
            <a:r>
              <a:rPr lang="en-US" sz="4200" i="0" dirty="0">
                <a:latin typeface="Arial Rounded MT Bold" panose="020F0704030504030204" pitchFamily="34" charset="77"/>
                <a:cs typeface="Times New Roman" panose="02020603050405020304" pitchFamily="18" charset="0"/>
              </a:rPr>
              <a:t>need to understand what factors contribute to </a:t>
            </a:r>
            <a:r>
              <a:rPr lang="en-US" sz="4200" i="0" dirty="0">
                <a:solidFill>
                  <a:srgbClr val="077141"/>
                </a:solidFill>
                <a:latin typeface="Arial Rounded MT Bold" panose="020F0704030504030204" pitchFamily="34" charset="77"/>
                <a:cs typeface="Times New Roman" panose="02020603050405020304" pitchFamily="18" charset="0"/>
              </a:rPr>
              <a:t>educational resiliency </a:t>
            </a:r>
            <a:r>
              <a:rPr lang="en-US" sz="4200" i="0" dirty="0">
                <a:latin typeface="Arial Rounded MT Bold" panose="020F0704030504030204" pitchFamily="34" charset="77"/>
                <a:cs typeface="Times New Roman" panose="02020603050405020304" pitchFamily="18" charset="0"/>
              </a:rPr>
              <a:t>and academic success </a:t>
            </a:r>
            <a:r>
              <a:rPr lang="en-US" sz="2800" i="0" dirty="0">
                <a:latin typeface="Arial Rounded MT Bold" panose="020F0704030504030204" pitchFamily="34" charset="77"/>
                <a:cs typeface="Times New Roman" panose="02020603050405020304" pitchFamily="18" charset="0"/>
              </a:rPr>
              <a:t>(Bryan, 2015; MacDonald, </a:t>
            </a:r>
            <a:r>
              <a:rPr lang="en-US" sz="2800" i="0" dirty="0" smtClean="0">
                <a:latin typeface="Arial Rounded MT Bold" panose="020F0704030504030204" pitchFamily="34" charset="77"/>
                <a:cs typeface="Times New Roman" panose="02020603050405020304" pitchFamily="18" charset="0"/>
              </a:rPr>
              <a:t>2013)</a:t>
            </a:r>
          </a:p>
          <a:p>
            <a:endParaRPr lang="en-US" dirty="0"/>
          </a:p>
          <a:p>
            <a:endParaRPr lang="en-US" dirty="0"/>
          </a:p>
        </p:txBody>
      </p:sp>
    </p:spTree>
    <p:extLst>
      <p:ext uri="{BB962C8B-B14F-4D97-AF65-F5344CB8AC3E}">
        <p14:creationId xmlns:p14="http://schemas.microsoft.com/office/powerpoint/2010/main" val="1036128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77141"/>
                </a:solidFill>
                <a:latin typeface="Arial Rounded MT Bold" charset="0"/>
                <a:ea typeface="Arial Rounded MT Bold" charset="0"/>
                <a:cs typeface="Arial Rounded MT Bold" charset="0"/>
              </a:rPr>
              <a:t>We need data, but</a:t>
            </a:r>
            <a:r>
              <a:rPr lang="is-IS" smtClean="0">
                <a:solidFill>
                  <a:srgbClr val="077141"/>
                </a:solidFill>
                <a:latin typeface="Arial Rounded MT Bold" charset="0"/>
                <a:ea typeface="Arial Rounded MT Bold" charset="0"/>
                <a:cs typeface="Arial Rounded MT Bold" charset="0"/>
              </a:rPr>
              <a:t>…</a:t>
            </a:r>
            <a:endParaRPr lang="en-US" dirty="0">
              <a:solidFill>
                <a:srgbClr val="077141"/>
              </a:solidFill>
              <a:latin typeface="Arial Rounded MT Bold" charset="0"/>
              <a:ea typeface="Arial Rounded MT Bold" charset="0"/>
              <a:cs typeface="Arial Rounded MT Bold" charset="0"/>
            </a:endParaRPr>
          </a:p>
        </p:txBody>
      </p:sp>
      <p:pic>
        <p:nvPicPr>
          <p:cNvPr id="4" name="Content Placeholder 3">
            <a:extLst>
              <a:ext uri="{FF2B5EF4-FFF2-40B4-BE49-F238E27FC236}">
                <a16:creationId xmlns="" xmlns:a16="http://schemas.microsoft.com/office/drawing/2014/main" id="{DEA3ACC6-7ED4-1C49-AABD-8002CBFED0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6287" y="1597677"/>
            <a:ext cx="3700463" cy="4788835"/>
          </a:xfrm>
          <a:prstGeom prst="rect">
            <a:avLst/>
          </a:prstGeom>
        </p:spPr>
      </p:pic>
    </p:spTree>
    <p:extLst>
      <p:ext uri="{BB962C8B-B14F-4D97-AF65-F5344CB8AC3E}">
        <p14:creationId xmlns:p14="http://schemas.microsoft.com/office/powerpoint/2010/main" val="408093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05124D-8B72-FD4F-844C-D2FC788F200D}"/>
              </a:ext>
            </a:extLst>
          </p:cNvPr>
          <p:cNvSpPr>
            <a:spLocks noGrp="1"/>
          </p:cNvSpPr>
          <p:nvPr>
            <p:ph type="title"/>
          </p:nvPr>
        </p:nvSpPr>
        <p:spPr>
          <a:xfrm>
            <a:off x="838200" y="272658"/>
            <a:ext cx="10515600" cy="693113"/>
          </a:xfrm>
        </p:spPr>
        <p:txBody>
          <a:bodyPr>
            <a:normAutofit/>
          </a:bodyPr>
          <a:lstStyle/>
          <a:p>
            <a:r>
              <a:rPr lang="en-US" dirty="0" smtClean="0">
                <a:solidFill>
                  <a:srgbClr val="077141"/>
                </a:solidFill>
                <a:latin typeface="Arial Rounded MT Bold" panose="020F0704030504030204" pitchFamily="34" charset="77"/>
              </a:rPr>
              <a:t>We need stories</a:t>
            </a:r>
            <a:r>
              <a:rPr lang="is-IS" smtClean="0">
                <a:solidFill>
                  <a:srgbClr val="077141"/>
                </a:solidFill>
                <a:latin typeface="Arial Rounded MT Bold" panose="020F0704030504030204" pitchFamily="34" charset="77"/>
              </a:rPr>
              <a:t>…</a:t>
            </a:r>
            <a:endParaRPr lang="en-US" dirty="0">
              <a:solidFill>
                <a:srgbClr val="077141"/>
              </a:solidFill>
              <a:latin typeface="Arial Rounded MT Bold" panose="020F0704030504030204" pitchFamily="34" charset="77"/>
            </a:endParaRPr>
          </a:p>
        </p:txBody>
      </p:sp>
      <p:sp>
        <p:nvSpPr>
          <p:cNvPr id="3" name="Content Placeholder 2">
            <a:extLst>
              <a:ext uri="{FF2B5EF4-FFF2-40B4-BE49-F238E27FC236}">
                <a16:creationId xmlns="" xmlns:a16="http://schemas.microsoft.com/office/drawing/2014/main" id="{1CB8D0D6-C3AF-3540-A210-31DB0DDCA4D8}"/>
              </a:ext>
            </a:extLst>
          </p:cNvPr>
          <p:cNvSpPr>
            <a:spLocks noGrp="1"/>
          </p:cNvSpPr>
          <p:nvPr>
            <p:ph idx="1"/>
          </p:nvPr>
        </p:nvSpPr>
        <p:spPr>
          <a:xfrm>
            <a:off x="1120000" y="965771"/>
            <a:ext cx="10233800" cy="5172842"/>
          </a:xfrm>
        </p:spPr>
        <p:txBody>
          <a:bodyPr>
            <a:normAutofit/>
          </a:bodyPr>
          <a:lstStyle/>
          <a:p>
            <a:r>
              <a:rPr lang="en-US" sz="3600" dirty="0">
                <a:solidFill>
                  <a:srgbClr val="077141"/>
                </a:solidFill>
                <a:latin typeface="Arial Rounded MT Bold" panose="020F0704030504030204" pitchFamily="34" charset="77"/>
              </a:rPr>
              <a:t>Portraiture:</a:t>
            </a:r>
            <a:r>
              <a:rPr lang="en-US" sz="3600" dirty="0">
                <a:latin typeface="Arial Rounded MT Bold" panose="020F0704030504030204" pitchFamily="34" charset="77"/>
              </a:rPr>
              <a:t> a term described by Lawrence-Lightfoot and Davis (1997) as a “method of inquiry and documentation” (p. 3) to share the students’ voices in a way that develops a rich, complex story of their experiences with homelessness and schooling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374" y="3569551"/>
            <a:ext cx="2265025" cy="3036904"/>
          </a:xfrm>
          <a:prstGeom prst="rect">
            <a:avLst/>
          </a:prstGeom>
        </p:spPr>
      </p:pic>
      <p:sp>
        <p:nvSpPr>
          <p:cNvPr id="5" name="TextBox 4">
            <a:extLst>
              <a:ext uri="{FF2B5EF4-FFF2-40B4-BE49-F238E27FC236}">
                <a16:creationId xmlns="" xmlns:a16="http://schemas.microsoft.com/office/drawing/2014/main" id="{5546326B-9DD3-104B-ABE3-398D3439E51D}"/>
              </a:ext>
            </a:extLst>
          </p:cNvPr>
          <p:cNvSpPr txBox="1"/>
          <p:nvPr/>
        </p:nvSpPr>
        <p:spPr>
          <a:xfrm>
            <a:off x="9320374" y="6606455"/>
            <a:ext cx="3108959" cy="246221"/>
          </a:xfrm>
          <a:prstGeom prst="rect">
            <a:avLst/>
          </a:prstGeom>
          <a:noFill/>
        </p:spPr>
        <p:txBody>
          <a:bodyPr wrap="square" rtlCol="0">
            <a:spAutoFit/>
          </a:bodyPr>
          <a:lstStyle/>
          <a:p>
            <a:r>
              <a:rPr lang="en-US" sz="1000" dirty="0"/>
              <a:t>Source: Sports Illustrated, October, 2014</a:t>
            </a:r>
          </a:p>
        </p:txBody>
      </p:sp>
    </p:spTree>
    <p:extLst>
      <p:ext uri="{BB962C8B-B14F-4D97-AF65-F5344CB8AC3E}">
        <p14:creationId xmlns:p14="http://schemas.microsoft.com/office/powerpoint/2010/main" val="1210737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F1C4DF-5445-F449-B3AC-7303AA59CF5D}"/>
              </a:ext>
            </a:extLst>
          </p:cNvPr>
          <p:cNvSpPr>
            <a:spLocks noGrp="1"/>
          </p:cNvSpPr>
          <p:nvPr>
            <p:ph type="title"/>
          </p:nvPr>
        </p:nvSpPr>
        <p:spPr/>
        <p:txBody>
          <a:bodyPr/>
          <a:lstStyle/>
          <a:p>
            <a:r>
              <a:rPr lang="en-US" dirty="0" smtClean="0">
                <a:solidFill>
                  <a:srgbClr val="077141"/>
                </a:solidFill>
                <a:latin typeface="Arial Rounded MT Bold" panose="020F0704030504030204" pitchFamily="34" charset="77"/>
              </a:rPr>
              <a:t>Here is what I asked students?</a:t>
            </a:r>
            <a:endParaRPr lang="en-US" dirty="0">
              <a:solidFill>
                <a:srgbClr val="077141"/>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xmlns="" id="{8BACE7D6-3C7F-F840-B169-36F2FE2BF71F}"/>
              </a:ext>
            </a:extLst>
          </p:cNvPr>
          <p:cNvSpPr>
            <a:spLocks noGrp="1"/>
          </p:cNvSpPr>
          <p:nvPr>
            <p:ph idx="1"/>
          </p:nvPr>
        </p:nvSpPr>
        <p:spPr>
          <a:xfrm>
            <a:off x="1371599" y="1914525"/>
            <a:ext cx="9986963" cy="4243388"/>
          </a:xfrm>
        </p:spPr>
        <p:txBody>
          <a:bodyPr>
            <a:normAutofit/>
          </a:bodyPr>
          <a:lstStyle/>
          <a:p>
            <a:r>
              <a:rPr lang="en-US" sz="3600" dirty="0" smtClean="0">
                <a:latin typeface="Arial Rounded MT Bold" panose="020F0704030504030204" pitchFamily="34" charset="77"/>
              </a:rPr>
              <a:t>How </a:t>
            </a:r>
            <a:r>
              <a:rPr lang="en-US" sz="3600" dirty="0">
                <a:latin typeface="Arial Rounded MT Bold" panose="020F0704030504030204" pitchFamily="34" charset="77"/>
              </a:rPr>
              <a:t>has homelessness influenced the student’s educational outcome?</a:t>
            </a:r>
          </a:p>
          <a:p>
            <a:r>
              <a:rPr lang="en-US" sz="3600" dirty="0" smtClean="0">
                <a:latin typeface="Arial Rounded MT Bold" panose="020F0704030504030204" pitchFamily="34" charset="77"/>
              </a:rPr>
              <a:t>What </a:t>
            </a:r>
            <a:r>
              <a:rPr lang="en-US" sz="3600" dirty="0">
                <a:latin typeface="Arial Rounded MT Bold" panose="020F0704030504030204" pitchFamily="34" charset="77"/>
              </a:rPr>
              <a:t>interventions did the student find the most helpful?</a:t>
            </a:r>
          </a:p>
          <a:p>
            <a:r>
              <a:rPr lang="en-US" sz="3600" dirty="0" smtClean="0">
                <a:latin typeface="Arial Rounded MT Bold" panose="020F0704030504030204" pitchFamily="34" charset="77"/>
              </a:rPr>
              <a:t>What </a:t>
            </a:r>
            <a:r>
              <a:rPr lang="en-US" sz="3600" dirty="0">
                <a:latin typeface="Arial Rounded MT Bold" panose="020F0704030504030204" pitchFamily="34" charset="77"/>
              </a:rPr>
              <a:t>interventions did the student find the least helpful?</a:t>
            </a:r>
          </a:p>
        </p:txBody>
      </p:sp>
    </p:spTree>
    <p:extLst>
      <p:ext uri="{BB962C8B-B14F-4D97-AF65-F5344CB8AC3E}">
        <p14:creationId xmlns:p14="http://schemas.microsoft.com/office/powerpoint/2010/main" val="2328615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7">
      <a:dk1>
        <a:srgbClr val="000000"/>
      </a:dk1>
      <a:lt1>
        <a:srgbClr val="FFFFFF"/>
      </a:lt1>
      <a:dk2>
        <a:srgbClr val="191B0E"/>
      </a:dk2>
      <a:lt2>
        <a:srgbClr val="EFEDE3"/>
      </a:lt2>
      <a:accent1>
        <a:srgbClr val="4E8F00"/>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{7E76EB5B-96A4-1940-B7C1-6DD7B6398B7F}tf10001072</Template>
  <TotalTime>1606</TotalTime>
  <Words>1643</Words>
  <Application>Microsoft Macintosh PowerPoint</Application>
  <PresentationFormat>Widescreen</PresentationFormat>
  <Paragraphs>124</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Calibri</vt:lpstr>
      <vt:lpstr>Franklin Gothic Book</vt:lpstr>
      <vt:lpstr>Times New Roman</vt:lpstr>
      <vt:lpstr>Crop</vt:lpstr>
      <vt:lpstr>Giving voice to students experiencing homelessness: Sharing lessons from students’ stories</vt:lpstr>
      <vt:lpstr>Presentation Agenda </vt:lpstr>
      <vt:lpstr> Why give students a voice?</vt:lpstr>
      <vt:lpstr>What do educational theorists say? Culturally Responsive Teaching (CRT) &amp; Care Ethics</vt:lpstr>
      <vt:lpstr>PowerPoint Presentation</vt:lpstr>
      <vt:lpstr>Why do educators need to listen?</vt:lpstr>
      <vt:lpstr>We need data, but…</vt:lpstr>
      <vt:lpstr>We need stories…</vt:lpstr>
      <vt:lpstr>Here is what I asked students?</vt:lpstr>
      <vt:lpstr>Participants</vt:lpstr>
      <vt:lpstr>Here is what they talked about…</vt:lpstr>
      <vt:lpstr>PowerPoint Presentation</vt:lpstr>
      <vt:lpstr>Here’s what I concluded: </vt:lpstr>
      <vt:lpstr>Here’s what we can do:</vt:lpstr>
      <vt:lpstr>  Discussion - take a few minutes to share with your neighbor(s): can you think of ways to include students’ stories in your work?  What would that look like?   Questions?   Kathy M. Wigtil, kathy_wigtil@baylor.edu </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student homelessness on academic achievement: A multiple case study of four unaccompanied homeless youth </dc:title>
  <dc:creator>Microsoft Office User</dc:creator>
  <cp:lastModifiedBy>Microsoft Office User</cp:lastModifiedBy>
  <cp:revision>177</cp:revision>
  <cp:lastPrinted>2019-07-16T15:32:17Z</cp:lastPrinted>
  <dcterms:created xsi:type="dcterms:W3CDTF">2018-09-17T20:52:32Z</dcterms:created>
  <dcterms:modified xsi:type="dcterms:W3CDTF">2019-10-08T18:26:31Z</dcterms:modified>
</cp:coreProperties>
</file>