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0"/>
  </p:notesMasterIdLst>
  <p:handoutMasterIdLst>
    <p:handoutMasterId r:id="rId21"/>
  </p:handoutMasterIdLst>
  <p:sldIdLst>
    <p:sldId id="282" r:id="rId3"/>
    <p:sldId id="297" r:id="rId4"/>
    <p:sldId id="291" r:id="rId5"/>
    <p:sldId id="298" r:id="rId6"/>
    <p:sldId id="259" r:id="rId7"/>
    <p:sldId id="299" r:id="rId8"/>
    <p:sldId id="295" r:id="rId9"/>
    <p:sldId id="292" r:id="rId10"/>
    <p:sldId id="293" r:id="rId11"/>
    <p:sldId id="294" r:id="rId12"/>
    <p:sldId id="300" r:id="rId13"/>
    <p:sldId id="301" r:id="rId14"/>
    <p:sldId id="296" r:id="rId15"/>
    <p:sldId id="287" r:id="rId16"/>
    <p:sldId id="286" r:id="rId17"/>
    <p:sldId id="290" r:id="rId18"/>
    <p:sldId id="289" r:id="rId1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82" autoAdjust="0"/>
    <p:restoredTop sz="94044"/>
  </p:normalViewPr>
  <p:slideViewPr>
    <p:cSldViewPr snapToGrid="0" showGuides="1">
      <p:cViewPr>
        <p:scale>
          <a:sx n="109" d="100"/>
          <a:sy n="109" d="100"/>
        </p:scale>
        <p:origin x="-1160" y="8"/>
      </p:cViewPr>
      <p:guideLst>
        <p:guide orient="horz" pos="2160"/>
        <p:guide pos="3840"/>
      </p:guideLst>
    </p:cSldViewPr>
  </p:slideViewPr>
  <p:notesTextViewPr>
    <p:cViewPr>
      <p:scale>
        <a:sx n="1" d="1"/>
        <a:sy n="1" d="1"/>
      </p:scale>
      <p:origin x="0" y="-232"/>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56A51-3067-0040-9919-52E18D9A789F}" type="doc">
      <dgm:prSet loTypeId="urn:microsoft.com/office/officeart/2005/8/layout/process1" loCatId="process" qsTypeId="urn:microsoft.com/office/officeart/2005/8/quickstyle/simple4" qsCatId="simple" csTypeId="urn:microsoft.com/office/officeart/2005/8/colors/accent1_2" csCatId="accent1" phldr="1"/>
      <dgm:spPr/>
    </dgm:pt>
    <dgm:pt modelId="{D544E0C3-789E-604E-9A6F-BC658923C655}">
      <dgm:prSet phldrT="[Text]"/>
      <dgm:spPr/>
      <dgm:t>
        <a:bodyPr/>
        <a:lstStyle/>
        <a:p>
          <a:r>
            <a:rPr lang="en-US" dirty="0" smtClean="0"/>
            <a:t>2017 </a:t>
          </a:r>
        </a:p>
        <a:p>
          <a:r>
            <a:rPr lang="en-US" b="1" dirty="0" smtClean="0">
              <a:solidFill>
                <a:srgbClr val="FF0000"/>
              </a:solidFill>
            </a:rPr>
            <a:t>70</a:t>
          </a:r>
          <a:endParaRPr lang="en-US" b="1" dirty="0">
            <a:solidFill>
              <a:srgbClr val="FF0000"/>
            </a:solidFill>
          </a:endParaRPr>
        </a:p>
      </dgm:t>
    </dgm:pt>
    <dgm:pt modelId="{EADC08FF-2900-454F-818E-F36412848FF8}" type="parTrans" cxnId="{37CA0508-1AD3-7B43-8247-8F36BC348336}">
      <dgm:prSet/>
      <dgm:spPr/>
      <dgm:t>
        <a:bodyPr/>
        <a:lstStyle/>
        <a:p>
          <a:endParaRPr lang="en-US"/>
        </a:p>
      </dgm:t>
    </dgm:pt>
    <dgm:pt modelId="{149E8FDC-BB63-F141-BED7-942043592B15}" type="sibTrans" cxnId="{37CA0508-1AD3-7B43-8247-8F36BC348336}">
      <dgm:prSet/>
      <dgm:spPr/>
      <dgm:t>
        <a:bodyPr/>
        <a:lstStyle/>
        <a:p>
          <a:endParaRPr lang="en-US"/>
        </a:p>
      </dgm:t>
    </dgm:pt>
    <dgm:pt modelId="{6ED8AEAB-4410-6646-AB44-800DB270AE1F}">
      <dgm:prSet phldrT="[Text]"/>
      <dgm:spPr/>
      <dgm:t>
        <a:bodyPr/>
        <a:lstStyle/>
        <a:p>
          <a:r>
            <a:rPr lang="en-US" dirty="0" smtClean="0"/>
            <a:t>2018</a:t>
          </a:r>
        </a:p>
        <a:p>
          <a:r>
            <a:rPr lang="en-US" b="1" dirty="0" smtClean="0">
              <a:solidFill>
                <a:srgbClr val="FF0000"/>
              </a:solidFill>
            </a:rPr>
            <a:t>123</a:t>
          </a:r>
          <a:endParaRPr lang="en-US" b="1" dirty="0">
            <a:solidFill>
              <a:srgbClr val="FF0000"/>
            </a:solidFill>
          </a:endParaRPr>
        </a:p>
      </dgm:t>
    </dgm:pt>
    <dgm:pt modelId="{9E0E68D5-62E8-9A49-A833-94A78396DE5C}" type="parTrans" cxnId="{FBDF7DA0-6F14-F248-AE8A-45E7804A3B62}">
      <dgm:prSet/>
      <dgm:spPr/>
      <dgm:t>
        <a:bodyPr/>
        <a:lstStyle/>
        <a:p>
          <a:endParaRPr lang="en-US"/>
        </a:p>
      </dgm:t>
    </dgm:pt>
    <dgm:pt modelId="{D58B91A9-D4D8-EC49-BE1B-94AD8354B60C}" type="sibTrans" cxnId="{FBDF7DA0-6F14-F248-AE8A-45E7804A3B62}">
      <dgm:prSet/>
      <dgm:spPr/>
      <dgm:t>
        <a:bodyPr/>
        <a:lstStyle/>
        <a:p>
          <a:endParaRPr lang="en-US"/>
        </a:p>
      </dgm:t>
    </dgm:pt>
    <dgm:pt modelId="{4EF33ABB-6F60-4040-8E67-6777AF324894}">
      <dgm:prSet phldrT="[Text]" custT="1"/>
      <dgm:spPr/>
      <dgm:t>
        <a:bodyPr/>
        <a:lstStyle/>
        <a:p>
          <a:r>
            <a:rPr lang="en-US" sz="2800" dirty="0" smtClean="0"/>
            <a:t>TOTAL</a:t>
          </a:r>
        </a:p>
        <a:p>
          <a:r>
            <a:rPr lang="en-US" sz="2800" b="1" dirty="0" smtClean="0">
              <a:solidFill>
                <a:srgbClr val="FF0000"/>
              </a:solidFill>
            </a:rPr>
            <a:t>297</a:t>
          </a:r>
          <a:r>
            <a:rPr lang="en-US" sz="2800" dirty="0" smtClean="0"/>
            <a:t> </a:t>
          </a:r>
        </a:p>
        <a:p>
          <a:r>
            <a:rPr lang="en-US" sz="2800" dirty="0" smtClean="0"/>
            <a:t>(as of 8/1/19)</a:t>
          </a:r>
          <a:endParaRPr lang="en-US" sz="2800" dirty="0"/>
        </a:p>
      </dgm:t>
    </dgm:pt>
    <dgm:pt modelId="{937C824F-A0CB-DF48-9439-CEE99E70956E}" type="parTrans" cxnId="{77D93AAC-F624-194A-BFCC-D9426D9A432F}">
      <dgm:prSet/>
      <dgm:spPr/>
      <dgm:t>
        <a:bodyPr/>
        <a:lstStyle/>
        <a:p>
          <a:endParaRPr lang="en-US"/>
        </a:p>
      </dgm:t>
    </dgm:pt>
    <dgm:pt modelId="{25847057-3831-0C46-9F56-B5AB3639A57F}" type="sibTrans" cxnId="{77D93AAC-F624-194A-BFCC-D9426D9A432F}">
      <dgm:prSet/>
      <dgm:spPr/>
      <dgm:t>
        <a:bodyPr/>
        <a:lstStyle/>
        <a:p>
          <a:endParaRPr lang="en-US"/>
        </a:p>
      </dgm:t>
    </dgm:pt>
    <dgm:pt modelId="{1031B5DC-44A7-A44C-BD8E-7BDE919B5C79}">
      <dgm:prSet phldrT="[Text]"/>
      <dgm:spPr/>
      <dgm:t>
        <a:bodyPr/>
        <a:lstStyle/>
        <a:p>
          <a:r>
            <a:rPr lang="en-US" dirty="0" smtClean="0"/>
            <a:t>2019</a:t>
          </a:r>
        </a:p>
        <a:p>
          <a:r>
            <a:rPr lang="en-US" b="1" dirty="0" smtClean="0">
              <a:solidFill>
                <a:srgbClr val="FF0000"/>
              </a:solidFill>
            </a:rPr>
            <a:t>104 </a:t>
          </a:r>
          <a:r>
            <a:rPr lang="en-US" b="0" dirty="0" smtClean="0">
              <a:solidFill>
                <a:schemeClr val="bg1"/>
              </a:solidFill>
            </a:rPr>
            <a:t>(as</a:t>
          </a:r>
          <a:r>
            <a:rPr lang="en-US" b="0" baseline="0" dirty="0" smtClean="0">
              <a:solidFill>
                <a:schemeClr val="bg1"/>
              </a:solidFill>
            </a:rPr>
            <a:t> of 8/1)</a:t>
          </a:r>
          <a:endParaRPr lang="en-US" b="0" dirty="0">
            <a:solidFill>
              <a:srgbClr val="FF0000"/>
            </a:solidFill>
          </a:endParaRPr>
        </a:p>
      </dgm:t>
    </dgm:pt>
    <dgm:pt modelId="{6237ACF6-073C-3943-BD0C-0C72587AF89B}" type="parTrans" cxnId="{DB104FB3-47DF-F043-9DCF-A49561222346}">
      <dgm:prSet/>
      <dgm:spPr/>
      <dgm:t>
        <a:bodyPr/>
        <a:lstStyle/>
        <a:p>
          <a:endParaRPr lang="en-US"/>
        </a:p>
      </dgm:t>
    </dgm:pt>
    <dgm:pt modelId="{D8AADA30-F495-DD43-843F-495257D718C0}" type="sibTrans" cxnId="{DB104FB3-47DF-F043-9DCF-A49561222346}">
      <dgm:prSet/>
      <dgm:spPr/>
      <dgm:t>
        <a:bodyPr/>
        <a:lstStyle/>
        <a:p>
          <a:endParaRPr lang="en-US"/>
        </a:p>
      </dgm:t>
    </dgm:pt>
    <dgm:pt modelId="{E010FC8F-076B-674D-9CB3-5D5048BF60F8}" type="pres">
      <dgm:prSet presAssocID="{08C56A51-3067-0040-9919-52E18D9A789F}" presName="Name0" presStyleCnt="0">
        <dgm:presLayoutVars>
          <dgm:dir/>
          <dgm:resizeHandles val="exact"/>
        </dgm:presLayoutVars>
      </dgm:prSet>
      <dgm:spPr/>
    </dgm:pt>
    <dgm:pt modelId="{C75150BB-F3A0-EC4E-B1D8-99CB224278D5}" type="pres">
      <dgm:prSet presAssocID="{D544E0C3-789E-604E-9A6F-BC658923C655}" presName="node" presStyleLbl="node1" presStyleIdx="0" presStyleCnt="4">
        <dgm:presLayoutVars>
          <dgm:bulletEnabled val="1"/>
        </dgm:presLayoutVars>
      </dgm:prSet>
      <dgm:spPr/>
      <dgm:t>
        <a:bodyPr/>
        <a:lstStyle/>
        <a:p>
          <a:endParaRPr lang="en-US"/>
        </a:p>
      </dgm:t>
    </dgm:pt>
    <dgm:pt modelId="{12FCF425-F928-9D4C-81EE-6B802A03F14E}" type="pres">
      <dgm:prSet presAssocID="{149E8FDC-BB63-F141-BED7-942043592B15}" presName="sibTrans" presStyleLbl="sibTrans2D1" presStyleIdx="0" presStyleCnt="3"/>
      <dgm:spPr/>
      <dgm:t>
        <a:bodyPr/>
        <a:lstStyle/>
        <a:p>
          <a:endParaRPr lang="en-US"/>
        </a:p>
      </dgm:t>
    </dgm:pt>
    <dgm:pt modelId="{91D08C99-F5CB-7242-915D-C0F4F84B2CA0}" type="pres">
      <dgm:prSet presAssocID="{149E8FDC-BB63-F141-BED7-942043592B15}" presName="connectorText" presStyleLbl="sibTrans2D1" presStyleIdx="0" presStyleCnt="3"/>
      <dgm:spPr/>
      <dgm:t>
        <a:bodyPr/>
        <a:lstStyle/>
        <a:p>
          <a:endParaRPr lang="en-US"/>
        </a:p>
      </dgm:t>
    </dgm:pt>
    <dgm:pt modelId="{A040EA9A-76A9-B243-883F-D4B0C64088A6}" type="pres">
      <dgm:prSet presAssocID="{6ED8AEAB-4410-6646-AB44-800DB270AE1F}" presName="node" presStyleLbl="node1" presStyleIdx="1" presStyleCnt="4">
        <dgm:presLayoutVars>
          <dgm:bulletEnabled val="1"/>
        </dgm:presLayoutVars>
      </dgm:prSet>
      <dgm:spPr/>
      <dgm:t>
        <a:bodyPr/>
        <a:lstStyle/>
        <a:p>
          <a:endParaRPr lang="en-US"/>
        </a:p>
      </dgm:t>
    </dgm:pt>
    <dgm:pt modelId="{BD0BF982-56C6-8C4F-933C-A697DADC04EE}" type="pres">
      <dgm:prSet presAssocID="{D58B91A9-D4D8-EC49-BE1B-94AD8354B60C}" presName="sibTrans" presStyleLbl="sibTrans2D1" presStyleIdx="1" presStyleCnt="3"/>
      <dgm:spPr/>
      <dgm:t>
        <a:bodyPr/>
        <a:lstStyle/>
        <a:p>
          <a:endParaRPr lang="en-US"/>
        </a:p>
      </dgm:t>
    </dgm:pt>
    <dgm:pt modelId="{99269D13-0E1A-5947-8EC0-92BE670DF396}" type="pres">
      <dgm:prSet presAssocID="{D58B91A9-D4D8-EC49-BE1B-94AD8354B60C}" presName="connectorText" presStyleLbl="sibTrans2D1" presStyleIdx="1" presStyleCnt="3"/>
      <dgm:spPr/>
      <dgm:t>
        <a:bodyPr/>
        <a:lstStyle/>
        <a:p>
          <a:endParaRPr lang="en-US"/>
        </a:p>
      </dgm:t>
    </dgm:pt>
    <dgm:pt modelId="{6045BD84-07EB-4749-AA70-62BFFE5DC6B6}" type="pres">
      <dgm:prSet presAssocID="{1031B5DC-44A7-A44C-BD8E-7BDE919B5C79}" presName="node" presStyleLbl="node1" presStyleIdx="2" presStyleCnt="4">
        <dgm:presLayoutVars>
          <dgm:bulletEnabled val="1"/>
        </dgm:presLayoutVars>
      </dgm:prSet>
      <dgm:spPr/>
      <dgm:t>
        <a:bodyPr/>
        <a:lstStyle/>
        <a:p>
          <a:endParaRPr lang="en-US"/>
        </a:p>
      </dgm:t>
    </dgm:pt>
    <dgm:pt modelId="{580DFE00-7A0E-8B40-8D5E-E3342EE43990}" type="pres">
      <dgm:prSet presAssocID="{D8AADA30-F495-DD43-843F-495257D718C0}" presName="sibTrans" presStyleLbl="sibTrans2D1" presStyleIdx="2" presStyleCnt="3"/>
      <dgm:spPr/>
      <dgm:t>
        <a:bodyPr/>
        <a:lstStyle/>
        <a:p>
          <a:endParaRPr lang="en-US"/>
        </a:p>
      </dgm:t>
    </dgm:pt>
    <dgm:pt modelId="{AE689F33-F49D-6B48-999D-03B0666A5020}" type="pres">
      <dgm:prSet presAssocID="{D8AADA30-F495-DD43-843F-495257D718C0}" presName="connectorText" presStyleLbl="sibTrans2D1" presStyleIdx="2" presStyleCnt="3"/>
      <dgm:spPr/>
      <dgm:t>
        <a:bodyPr/>
        <a:lstStyle/>
        <a:p>
          <a:endParaRPr lang="en-US"/>
        </a:p>
      </dgm:t>
    </dgm:pt>
    <dgm:pt modelId="{82B3E3D0-6354-8841-99B1-0AF918128CE0}" type="pres">
      <dgm:prSet presAssocID="{4EF33ABB-6F60-4040-8E67-6777AF324894}" presName="node" presStyleLbl="node1" presStyleIdx="3" presStyleCnt="4" custScaleX="131537" custScaleY="123015">
        <dgm:presLayoutVars>
          <dgm:bulletEnabled val="1"/>
        </dgm:presLayoutVars>
      </dgm:prSet>
      <dgm:spPr/>
      <dgm:t>
        <a:bodyPr/>
        <a:lstStyle/>
        <a:p>
          <a:endParaRPr lang="en-US"/>
        </a:p>
      </dgm:t>
    </dgm:pt>
  </dgm:ptLst>
  <dgm:cxnLst>
    <dgm:cxn modelId="{4A7AE707-7505-BA4B-9F3D-400441C7405D}" type="presOf" srcId="{6ED8AEAB-4410-6646-AB44-800DB270AE1F}" destId="{A040EA9A-76A9-B243-883F-D4B0C64088A6}" srcOrd="0" destOrd="0" presId="urn:microsoft.com/office/officeart/2005/8/layout/process1"/>
    <dgm:cxn modelId="{7E8171F9-4613-864B-900E-AE15A6666E02}" type="presOf" srcId="{4EF33ABB-6F60-4040-8E67-6777AF324894}" destId="{82B3E3D0-6354-8841-99B1-0AF918128CE0}" srcOrd="0" destOrd="0" presId="urn:microsoft.com/office/officeart/2005/8/layout/process1"/>
    <dgm:cxn modelId="{9DC5DA5E-1B37-0D43-AF96-FA14ADC3196D}" type="presOf" srcId="{D8AADA30-F495-DD43-843F-495257D718C0}" destId="{580DFE00-7A0E-8B40-8D5E-E3342EE43990}" srcOrd="0" destOrd="0" presId="urn:microsoft.com/office/officeart/2005/8/layout/process1"/>
    <dgm:cxn modelId="{DB104FB3-47DF-F043-9DCF-A49561222346}" srcId="{08C56A51-3067-0040-9919-52E18D9A789F}" destId="{1031B5DC-44A7-A44C-BD8E-7BDE919B5C79}" srcOrd="2" destOrd="0" parTransId="{6237ACF6-073C-3943-BD0C-0C72587AF89B}" sibTransId="{D8AADA30-F495-DD43-843F-495257D718C0}"/>
    <dgm:cxn modelId="{96AA4E2B-3537-7F44-BF39-108AD85326E7}" type="presOf" srcId="{08C56A51-3067-0040-9919-52E18D9A789F}" destId="{E010FC8F-076B-674D-9CB3-5D5048BF60F8}" srcOrd="0" destOrd="0" presId="urn:microsoft.com/office/officeart/2005/8/layout/process1"/>
    <dgm:cxn modelId="{77D93AAC-F624-194A-BFCC-D9426D9A432F}" srcId="{08C56A51-3067-0040-9919-52E18D9A789F}" destId="{4EF33ABB-6F60-4040-8E67-6777AF324894}" srcOrd="3" destOrd="0" parTransId="{937C824F-A0CB-DF48-9439-CEE99E70956E}" sibTransId="{25847057-3831-0C46-9F56-B5AB3639A57F}"/>
    <dgm:cxn modelId="{DFF0AD6E-284F-4542-8487-634E56A8C16A}" type="presOf" srcId="{D58B91A9-D4D8-EC49-BE1B-94AD8354B60C}" destId="{99269D13-0E1A-5947-8EC0-92BE670DF396}" srcOrd="1" destOrd="0" presId="urn:microsoft.com/office/officeart/2005/8/layout/process1"/>
    <dgm:cxn modelId="{2DBE39A3-954D-FC47-B13F-F57F41E526C9}" type="presOf" srcId="{D58B91A9-D4D8-EC49-BE1B-94AD8354B60C}" destId="{BD0BF982-56C6-8C4F-933C-A697DADC04EE}" srcOrd="0" destOrd="0" presId="urn:microsoft.com/office/officeart/2005/8/layout/process1"/>
    <dgm:cxn modelId="{A7B84F5C-8C0B-4F42-9DB3-85E1565EDEDC}" type="presOf" srcId="{149E8FDC-BB63-F141-BED7-942043592B15}" destId="{12FCF425-F928-9D4C-81EE-6B802A03F14E}" srcOrd="0" destOrd="0" presId="urn:microsoft.com/office/officeart/2005/8/layout/process1"/>
    <dgm:cxn modelId="{37CA0508-1AD3-7B43-8247-8F36BC348336}" srcId="{08C56A51-3067-0040-9919-52E18D9A789F}" destId="{D544E0C3-789E-604E-9A6F-BC658923C655}" srcOrd="0" destOrd="0" parTransId="{EADC08FF-2900-454F-818E-F36412848FF8}" sibTransId="{149E8FDC-BB63-F141-BED7-942043592B15}"/>
    <dgm:cxn modelId="{EF6E6A4C-44E7-6A41-84A4-79A9591B8523}" type="presOf" srcId="{D544E0C3-789E-604E-9A6F-BC658923C655}" destId="{C75150BB-F3A0-EC4E-B1D8-99CB224278D5}" srcOrd="0" destOrd="0" presId="urn:microsoft.com/office/officeart/2005/8/layout/process1"/>
    <dgm:cxn modelId="{A6D9E966-81F4-EF4B-8263-19F12A92B835}" type="presOf" srcId="{149E8FDC-BB63-F141-BED7-942043592B15}" destId="{91D08C99-F5CB-7242-915D-C0F4F84B2CA0}" srcOrd="1" destOrd="0" presId="urn:microsoft.com/office/officeart/2005/8/layout/process1"/>
    <dgm:cxn modelId="{FBDF7DA0-6F14-F248-AE8A-45E7804A3B62}" srcId="{08C56A51-3067-0040-9919-52E18D9A789F}" destId="{6ED8AEAB-4410-6646-AB44-800DB270AE1F}" srcOrd="1" destOrd="0" parTransId="{9E0E68D5-62E8-9A49-A833-94A78396DE5C}" sibTransId="{D58B91A9-D4D8-EC49-BE1B-94AD8354B60C}"/>
    <dgm:cxn modelId="{11EA90AE-1FD0-424C-BE2D-92ED4D837E9D}" type="presOf" srcId="{1031B5DC-44A7-A44C-BD8E-7BDE919B5C79}" destId="{6045BD84-07EB-4749-AA70-62BFFE5DC6B6}" srcOrd="0" destOrd="0" presId="urn:microsoft.com/office/officeart/2005/8/layout/process1"/>
    <dgm:cxn modelId="{00A7449B-780C-9648-9407-D1B037594282}" type="presOf" srcId="{D8AADA30-F495-DD43-843F-495257D718C0}" destId="{AE689F33-F49D-6B48-999D-03B0666A5020}" srcOrd="1" destOrd="0" presId="urn:microsoft.com/office/officeart/2005/8/layout/process1"/>
    <dgm:cxn modelId="{3AD69E9D-F69D-C547-8B94-AD95A55A17EB}" type="presParOf" srcId="{E010FC8F-076B-674D-9CB3-5D5048BF60F8}" destId="{C75150BB-F3A0-EC4E-B1D8-99CB224278D5}" srcOrd="0" destOrd="0" presId="urn:microsoft.com/office/officeart/2005/8/layout/process1"/>
    <dgm:cxn modelId="{30F00BEB-DEC4-7243-B327-5CB447D5A4BC}" type="presParOf" srcId="{E010FC8F-076B-674D-9CB3-5D5048BF60F8}" destId="{12FCF425-F928-9D4C-81EE-6B802A03F14E}" srcOrd="1" destOrd="0" presId="urn:microsoft.com/office/officeart/2005/8/layout/process1"/>
    <dgm:cxn modelId="{EBC6AEDE-1F33-E64C-ADF2-DE5BF5D30C9A}" type="presParOf" srcId="{12FCF425-F928-9D4C-81EE-6B802A03F14E}" destId="{91D08C99-F5CB-7242-915D-C0F4F84B2CA0}" srcOrd="0" destOrd="0" presId="urn:microsoft.com/office/officeart/2005/8/layout/process1"/>
    <dgm:cxn modelId="{D8099B8E-A314-E941-82F9-CF0D4C75B820}" type="presParOf" srcId="{E010FC8F-076B-674D-9CB3-5D5048BF60F8}" destId="{A040EA9A-76A9-B243-883F-D4B0C64088A6}" srcOrd="2" destOrd="0" presId="urn:microsoft.com/office/officeart/2005/8/layout/process1"/>
    <dgm:cxn modelId="{F01D5E97-D500-E741-B71F-88A83A0689C0}" type="presParOf" srcId="{E010FC8F-076B-674D-9CB3-5D5048BF60F8}" destId="{BD0BF982-56C6-8C4F-933C-A697DADC04EE}" srcOrd="3" destOrd="0" presId="urn:microsoft.com/office/officeart/2005/8/layout/process1"/>
    <dgm:cxn modelId="{4783AA91-8976-4E49-8FC4-C151EFA98DF6}" type="presParOf" srcId="{BD0BF982-56C6-8C4F-933C-A697DADC04EE}" destId="{99269D13-0E1A-5947-8EC0-92BE670DF396}" srcOrd="0" destOrd="0" presId="urn:microsoft.com/office/officeart/2005/8/layout/process1"/>
    <dgm:cxn modelId="{C863D045-1605-B740-9431-8B93BAE1ED4A}" type="presParOf" srcId="{E010FC8F-076B-674D-9CB3-5D5048BF60F8}" destId="{6045BD84-07EB-4749-AA70-62BFFE5DC6B6}" srcOrd="4" destOrd="0" presId="urn:microsoft.com/office/officeart/2005/8/layout/process1"/>
    <dgm:cxn modelId="{92F785E1-ADA8-074E-9693-91C8286DFFE9}" type="presParOf" srcId="{E010FC8F-076B-674D-9CB3-5D5048BF60F8}" destId="{580DFE00-7A0E-8B40-8D5E-E3342EE43990}" srcOrd="5" destOrd="0" presId="urn:microsoft.com/office/officeart/2005/8/layout/process1"/>
    <dgm:cxn modelId="{75DEE6B8-255E-AD48-B609-5D8B63BB46EA}" type="presParOf" srcId="{580DFE00-7A0E-8B40-8D5E-E3342EE43990}" destId="{AE689F33-F49D-6B48-999D-03B0666A5020}" srcOrd="0" destOrd="0" presId="urn:microsoft.com/office/officeart/2005/8/layout/process1"/>
    <dgm:cxn modelId="{DA4C96C6-474B-0446-8EAB-9E8C1ED7AAE1}" type="presParOf" srcId="{E010FC8F-076B-674D-9CB3-5D5048BF60F8}" destId="{82B3E3D0-6354-8841-99B1-0AF918128CE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35567-E6BA-4E9F-B196-3C7CFF0FB8D6}"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DE0EE365-CBBF-40A0-835D-CC52E0F8BAA8}">
      <dgm:prSet phldrT="[Text]"/>
      <dgm:spPr/>
      <dgm:t>
        <a:bodyPr/>
        <a:lstStyle/>
        <a:p>
          <a:r>
            <a:rPr lang="en-US" b="1"/>
            <a:t>Services Provided</a:t>
          </a:r>
        </a:p>
      </dgm:t>
    </dgm:pt>
    <dgm:pt modelId="{5EA8D416-5988-4AE3-8E7B-7FB535CD9931}" type="parTrans" cxnId="{27D5D817-F587-42C4-95DE-AEDE747B8838}">
      <dgm:prSet/>
      <dgm:spPr/>
      <dgm:t>
        <a:bodyPr/>
        <a:lstStyle/>
        <a:p>
          <a:endParaRPr lang="en-US"/>
        </a:p>
      </dgm:t>
    </dgm:pt>
    <dgm:pt modelId="{129A06E9-C329-4C25-AE18-5F0871CE93EF}" type="sibTrans" cxnId="{27D5D817-F587-42C4-95DE-AEDE747B8838}">
      <dgm:prSet/>
      <dgm:spPr/>
      <dgm:t>
        <a:bodyPr/>
        <a:lstStyle/>
        <a:p>
          <a:endParaRPr lang="en-US"/>
        </a:p>
      </dgm:t>
    </dgm:pt>
    <dgm:pt modelId="{42F15A63-4898-43B7-A514-6D3A6F26C0FE}">
      <dgm:prSet phldrT="[Text]"/>
      <dgm:spPr/>
      <dgm:t>
        <a:bodyPr/>
        <a:lstStyle/>
        <a:p>
          <a:endParaRPr lang="en-US" dirty="0"/>
        </a:p>
      </dgm:t>
    </dgm:pt>
    <dgm:pt modelId="{13BE327E-3149-4FDE-BFFE-82D7F4B632E8}" type="parTrans" cxnId="{47B06529-A5AF-46AD-8BAB-321FE53DED9E}">
      <dgm:prSet/>
      <dgm:spPr/>
      <dgm:t>
        <a:bodyPr/>
        <a:lstStyle/>
        <a:p>
          <a:endParaRPr lang="en-US"/>
        </a:p>
      </dgm:t>
    </dgm:pt>
    <dgm:pt modelId="{FE9FB4E1-5CA2-46B8-8061-5801CC9398A5}" type="sibTrans" cxnId="{47B06529-A5AF-46AD-8BAB-321FE53DED9E}">
      <dgm:prSet/>
      <dgm:spPr/>
      <dgm:t>
        <a:bodyPr/>
        <a:lstStyle/>
        <a:p>
          <a:endParaRPr lang="en-US"/>
        </a:p>
      </dgm:t>
    </dgm:pt>
    <dgm:pt modelId="{6D09B5E1-D75E-4683-B01C-53724F2D0DD6}">
      <dgm:prSet phldrT="[Text]"/>
      <dgm:spPr/>
      <dgm:t>
        <a:bodyPr/>
        <a:lstStyle/>
        <a:p>
          <a:endParaRPr lang="en-US" dirty="0"/>
        </a:p>
      </dgm:t>
    </dgm:pt>
    <dgm:pt modelId="{DA373315-0D34-40C8-A1EA-122210A08ECE}" type="parTrans" cxnId="{0AC0709C-1B8B-4A2F-9D82-F200EA3FA521}">
      <dgm:prSet/>
      <dgm:spPr/>
      <dgm:t>
        <a:bodyPr/>
        <a:lstStyle/>
        <a:p>
          <a:endParaRPr lang="en-US"/>
        </a:p>
      </dgm:t>
    </dgm:pt>
    <dgm:pt modelId="{62B47BE9-574B-43AE-BF3B-1013A72087CD}" type="sibTrans" cxnId="{0AC0709C-1B8B-4A2F-9D82-F200EA3FA521}">
      <dgm:prSet/>
      <dgm:spPr/>
      <dgm:t>
        <a:bodyPr/>
        <a:lstStyle/>
        <a:p>
          <a:endParaRPr lang="en-US"/>
        </a:p>
      </dgm:t>
    </dgm:pt>
    <dgm:pt modelId="{97DB4C46-4A07-4170-91A1-D89F8AD3F9FD}">
      <dgm:prSet phldrT="[Text]"/>
      <dgm:spPr/>
      <dgm:t>
        <a:bodyPr/>
        <a:lstStyle/>
        <a:p>
          <a:endParaRPr lang="en-US" dirty="0"/>
        </a:p>
      </dgm:t>
    </dgm:pt>
    <dgm:pt modelId="{A84627F3-36C7-4FCE-8288-BECE9BDF4659}" type="parTrans" cxnId="{FD8A3016-3E2E-4957-A6A5-845EBE1EF342}">
      <dgm:prSet/>
      <dgm:spPr/>
      <dgm:t>
        <a:bodyPr/>
        <a:lstStyle/>
        <a:p>
          <a:endParaRPr lang="en-US"/>
        </a:p>
      </dgm:t>
    </dgm:pt>
    <dgm:pt modelId="{B000D9D1-3225-42D8-AA81-10D3E9B513BF}" type="sibTrans" cxnId="{FD8A3016-3E2E-4957-A6A5-845EBE1EF342}">
      <dgm:prSet/>
      <dgm:spPr/>
      <dgm:t>
        <a:bodyPr/>
        <a:lstStyle/>
        <a:p>
          <a:endParaRPr lang="en-US"/>
        </a:p>
      </dgm:t>
    </dgm:pt>
    <dgm:pt modelId="{277F8A91-6FF9-430B-A4AE-0D4C3A3F54AC}">
      <dgm:prSet phldrT="[Text]"/>
      <dgm:spPr/>
      <dgm:t>
        <a:bodyPr/>
        <a:lstStyle/>
        <a:p>
          <a:endParaRPr lang="en-US" dirty="0"/>
        </a:p>
      </dgm:t>
    </dgm:pt>
    <dgm:pt modelId="{1508494B-77D3-489D-818E-EF34192138A8}" type="parTrans" cxnId="{C13A89DF-9825-4BBE-A9B8-A60AF9B0C6A8}">
      <dgm:prSet/>
      <dgm:spPr/>
      <dgm:t>
        <a:bodyPr/>
        <a:lstStyle/>
        <a:p>
          <a:endParaRPr lang="en-US"/>
        </a:p>
      </dgm:t>
    </dgm:pt>
    <dgm:pt modelId="{D2529CC0-4F09-442B-97C3-D79FA209069D}" type="sibTrans" cxnId="{C13A89DF-9825-4BBE-A9B8-A60AF9B0C6A8}">
      <dgm:prSet/>
      <dgm:spPr/>
      <dgm:t>
        <a:bodyPr/>
        <a:lstStyle/>
        <a:p>
          <a:endParaRPr lang="en-US"/>
        </a:p>
      </dgm:t>
    </dgm:pt>
    <dgm:pt modelId="{ABC531BD-C4EB-4F1F-B3ED-6D7AE9C2783D}">
      <dgm:prSet phldrT="[Text]"/>
      <dgm:spPr/>
      <dgm:t>
        <a:bodyPr/>
        <a:lstStyle/>
        <a:p>
          <a:endParaRPr lang="en-US" dirty="0"/>
        </a:p>
      </dgm:t>
    </dgm:pt>
    <dgm:pt modelId="{732781C4-3887-4721-8938-25904DDFF455}" type="parTrans" cxnId="{3D5C71A0-B728-499B-AA7E-EE0F83026F82}">
      <dgm:prSet/>
      <dgm:spPr/>
      <dgm:t>
        <a:bodyPr/>
        <a:lstStyle/>
        <a:p>
          <a:endParaRPr lang="en-US"/>
        </a:p>
      </dgm:t>
    </dgm:pt>
    <dgm:pt modelId="{E979A377-75E1-42E2-A0E1-79E6399D9319}" type="sibTrans" cxnId="{3D5C71A0-B728-499B-AA7E-EE0F83026F82}">
      <dgm:prSet/>
      <dgm:spPr/>
      <dgm:t>
        <a:bodyPr/>
        <a:lstStyle/>
        <a:p>
          <a:endParaRPr lang="en-US"/>
        </a:p>
      </dgm:t>
    </dgm:pt>
    <dgm:pt modelId="{AB0405CF-83F2-4901-B7DA-E0BEA9296E6B}">
      <dgm:prSet phldrT="[Text]"/>
      <dgm:spPr/>
      <dgm:t>
        <a:bodyPr/>
        <a:lstStyle/>
        <a:p>
          <a:endParaRPr lang="en-US" dirty="0"/>
        </a:p>
      </dgm:t>
    </dgm:pt>
    <dgm:pt modelId="{8FD0F672-F4EF-4DB4-A463-DE7958F2713F}" type="parTrans" cxnId="{95F3A40B-189C-4991-9BE9-D4E8DF7E8295}">
      <dgm:prSet/>
      <dgm:spPr/>
      <dgm:t>
        <a:bodyPr/>
        <a:lstStyle/>
        <a:p>
          <a:endParaRPr lang="en-US"/>
        </a:p>
      </dgm:t>
    </dgm:pt>
    <dgm:pt modelId="{3D36FA29-40E1-436D-AEA0-32FFDC581BE2}" type="sibTrans" cxnId="{95F3A40B-189C-4991-9BE9-D4E8DF7E8295}">
      <dgm:prSet/>
      <dgm:spPr/>
      <dgm:t>
        <a:bodyPr/>
        <a:lstStyle/>
        <a:p>
          <a:endParaRPr lang="en-US"/>
        </a:p>
      </dgm:t>
    </dgm:pt>
    <dgm:pt modelId="{DFEE26DC-5F33-4EA6-9420-35E7BFA6734C}" type="pres">
      <dgm:prSet presAssocID="{78D35567-E6BA-4E9F-B196-3C7CFF0FB8D6}" presName="Name0" presStyleCnt="0">
        <dgm:presLayoutVars>
          <dgm:chMax val="1"/>
          <dgm:chPref val="1"/>
          <dgm:dir/>
          <dgm:animOne val="branch"/>
          <dgm:animLvl val="lvl"/>
        </dgm:presLayoutVars>
      </dgm:prSet>
      <dgm:spPr/>
      <dgm:t>
        <a:bodyPr/>
        <a:lstStyle/>
        <a:p>
          <a:endParaRPr lang="en-US"/>
        </a:p>
      </dgm:t>
    </dgm:pt>
    <dgm:pt modelId="{653AA7EF-BFB8-4DDE-8AFA-1DE3A725EC6A}" type="pres">
      <dgm:prSet presAssocID="{DE0EE365-CBBF-40A0-835D-CC52E0F8BAA8}" presName="Parent" presStyleLbl="node0" presStyleIdx="0" presStyleCnt="1">
        <dgm:presLayoutVars>
          <dgm:chMax val="6"/>
          <dgm:chPref val="6"/>
        </dgm:presLayoutVars>
      </dgm:prSet>
      <dgm:spPr/>
      <dgm:t>
        <a:bodyPr/>
        <a:lstStyle/>
        <a:p>
          <a:endParaRPr lang="en-US"/>
        </a:p>
      </dgm:t>
    </dgm:pt>
    <dgm:pt modelId="{7F9E7E4B-08C3-484F-8E60-B2C0FC9F9779}" type="pres">
      <dgm:prSet presAssocID="{42F15A63-4898-43B7-A514-6D3A6F26C0FE}" presName="Accent1" presStyleCnt="0"/>
      <dgm:spPr/>
    </dgm:pt>
    <dgm:pt modelId="{DA3C3AD5-85CF-4F03-BBD7-AF45A298B733}" type="pres">
      <dgm:prSet presAssocID="{42F15A63-4898-43B7-A514-6D3A6F26C0FE}" presName="Accent" presStyleLbl="bgShp" presStyleIdx="0" presStyleCnt="6"/>
      <dgm:spPr/>
    </dgm:pt>
    <dgm:pt modelId="{55E18E36-D42C-4447-9759-86FA901A5EC7}" type="pres">
      <dgm:prSet presAssocID="{42F15A63-4898-43B7-A514-6D3A6F26C0FE}" presName="Child1" presStyleLbl="node1" presStyleIdx="0" presStyleCnt="6">
        <dgm:presLayoutVars>
          <dgm:chMax val="0"/>
          <dgm:chPref val="0"/>
          <dgm:bulletEnabled val="1"/>
        </dgm:presLayoutVars>
      </dgm:prSet>
      <dgm:spPr/>
      <dgm:t>
        <a:bodyPr/>
        <a:lstStyle/>
        <a:p>
          <a:endParaRPr lang="en-US"/>
        </a:p>
      </dgm:t>
    </dgm:pt>
    <dgm:pt modelId="{E072C007-3759-49DB-BB46-A484974D1DEC}" type="pres">
      <dgm:prSet presAssocID="{6D09B5E1-D75E-4683-B01C-53724F2D0DD6}" presName="Accent2" presStyleCnt="0"/>
      <dgm:spPr/>
    </dgm:pt>
    <dgm:pt modelId="{23AE4950-5709-410D-8348-30485169FD80}" type="pres">
      <dgm:prSet presAssocID="{6D09B5E1-D75E-4683-B01C-53724F2D0DD6}" presName="Accent" presStyleLbl="bgShp" presStyleIdx="1" presStyleCnt="6"/>
      <dgm:spPr/>
    </dgm:pt>
    <dgm:pt modelId="{99FC4049-E2CF-4562-B84D-CE93DAB3E862}" type="pres">
      <dgm:prSet presAssocID="{6D09B5E1-D75E-4683-B01C-53724F2D0DD6}" presName="Child2" presStyleLbl="node1" presStyleIdx="1" presStyleCnt="6">
        <dgm:presLayoutVars>
          <dgm:chMax val="0"/>
          <dgm:chPref val="0"/>
          <dgm:bulletEnabled val="1"/>
        </dgm:presLayoutVars>
      </dgm:prSet>
      <dgm:spPr/>
      <dgm:t>
        <a:bodyPr/>
        <a:lstStyle/>
        <a:p>
          <a:endParaRPr lang="en-US"/>
        </a:p>
      </dgm:t>
    </dgm:pt>
    <dgm:pt modelId="{67783C4B-6D9C-4E3F-989A-4E49CFE712D8}" type="pres">
      <dgm:prSet presAssocID="{97DB4C46-4A07-4170-91A1-D89F8AD3F9FD}" presName="Accent3" presStyleCnt="0"/>
      <dgm:spPr/>
    </dgm:pt>
    <dgm:pt modelId="{024689DB-0087-4C41-BBD4-1105E0ADFCC3}" type="pres">
      <dgm:prSet presAssocID="{97DB4C46-4A07-4170-91A1-D89F8AD3F9FD}" presName="Accent" presStyleLbl="bgShp" presStyleIdx="2" presStyleCnt="6"/>
      <dgm:spPr/>
    </dgm:pt>
    <dgm:pt modelId="{0DDF9E3F-129C-44AD-9CA5-48B2D94CE85F}" type="pres">
      <dgm:prSet presAssocID="{97DB4C46-4A07-4170-91A1-D89F8AD3F9FD}" presName="Child3" presStyleLbl="node1" presStyleIdx="2" presStyleCnt="6">
        <dgm:presLayoutVars>
          <dgm:chMax val="0"/>
          <dgm:chPref val="0"/>
          <dgm:bulletEnabled val="1"/>
        </dgm:presLayoutVars>
      </dgm:prSet>
      <dgm:spPr/>
      <dgm:t>
        <a:bodyPr/>
        <a:lstStyle/>
        <a:p>
          <a:endParaRPr lang="en-US"/>
        </a:p>
      </dgm:t>
    </dgm:pt>
    <dgm:pt modelId="{B25E983B-57E6-40D7-A1D2-C8640EB5911D}" type="pres">
      <dgm:prSet presAssocID="{277F8A91-6FF9-430B-A4AE-0D4C3A3F54AC}" presName="Accent4" presStyleCnt="0"/>
      <dgm:spPr/>
    </dgm:pt>
    <dgm:pt modelId="{558D9796-D4BC-46B9-9E9F-C8D1BCD48BD9}" type="pres">
      <dgm:prSet presAssocID="{277F8A91-6FF9-430B-A4AE-0D4C3A3F54AC}" presName="Accent" presStyleLbl="bgShp" presStyleIdx="3" presStyleCnt="6"/>
      <dgm:spPr/>
    </dgm:pt>
    <dgm:pt modelId="{7EDA2F3F-16D0-4165-901E-45941860A647}" type="pres">
      <dgm:prSet presAssocID="{277F8A91-6FF9-430B-A4AE-0D4C3A3F54AC}" presName="Child4" presStyleLbl="node1" presStyleIdx="3" presStyleCnt="6">
        <dgm:presLayoutVars>
          <dgm:chMax val="0"/>
          <dgm:chPref val="0"/>
          <dgm:bulletEnabled val="1"/>
        </dgm:presLayoutVars>
      </dgm:prSet>
      <dgm:spPr/>
      <dgm:t>
        <a:bodyPr/>
        <a:lstStyle/>
        <a:p>
          <a:endParaRPr lang="en-US"/>
        </a:p>
      </dgm:t>
    </dgm:pt>
    <dgm:pt modelId="{D91C5D17-5123-4118-B93B-AA61ECD26E21}" type="pres">
      <dgm:prSet presAssocID="{ABC531BD-C4EB-4F1F-B3ED-6D7AE9C2783D}" presName="Accent5" presStyleCnt="0"/>
      <dgm:spPr/>
    </dgm:pt>
    <dgm:pt modelId="{7E0F5D2B-CFCC-404B-8B2D-EA133B04B360}" type="pres">
      <dgm:prSet presAssocID="{ABC531BD-C4EB-4F1F-B3ED-6D7AE9C2783D}" presName="Accent" presStyleLbl="bgShp" presStyleIdx="4" presStyleCnt="6"/>
      <dgm:spPr/>
    </dgm:pt>
    <dgm:pt modelId="{04EC6160-62A9-47C0-BDC5-746F519C7FE7}" type="pres">
      <dgm:prSet presAssocID="{ABC531BD-C4EB-4F1F-B3ED-6D7AE9C2783D}" presName="Child5" presStyleLbl="node1" presStyleIdx="4" presStyleCnt="6">
        <dgm:presLayoutVars>
          <dgm:chMax val="0"/>
          <dgm:chPref val="0"/>
          <dgm:bulletEnabled val="1"/>
        </dgm:presLayoutVars>
      </dgm:prSet>
      <dgm:spPr/>
      <dgm:t>
        <a:bodyPr/>
        <a:lstStyle/>
        <a:p>
          <a:endParaRPr lang="en-US"/>
        </a:p>
      </dgm:t>
    </dgm:pt>
    <dgm:pt modelId="{7EC3312C-2EFE-49F4-8E26-C5E4404A61F5}" type="pres">
      <dgm:prSet presAssocID="{AB0405CF-83F2-4901-B7DA-E0BEA9296E6B}" presName="Accent6" presStyleCnt="0"/>
      <dgm:spPr/>
    </dgm:pt>
    <dgm:pt modelId="{5E6BC141-82C0-4DFA-9A0E-C51FEF5998CE}" type="pres">
      <dgm:prSet presAssocID="{AB0405CF-83F2-4901-B7DA-E0BEA9296E6B}" presName="Accent" presStyleLbl="bgShp" presStyleIdx="5" presStyleCnt="6"/>
      <dgm:spPr/>
    </dgm:pt>
    <dgm:pt modelId="{56999317-094F-43E8-B6C1-58B9FE6BB835}" type="pres">
      <dgm:prSet presAssocID="{AB0405CF-83F2-4901-B7DA-E0BEA9296E6B}" presName="Child6" presStyleLbl="node1" presStyleIdx="5" presStyleCnt="6">
        <dgm:presLayoutVars>
          <dgm:chMax val="0"/>
          <dgm:chPref val="0"/>
          <dgm:bulletEnabled val="1"/>
        </dgm:presLayoutVars>
      </dgm:prSet>
      <dgm:spPr/>
      <dgm:t>
        <a:bodyPr/>
        <a:lstStyle/>
        <a:p>
          <a:endParaRPr lang="en-US"/>
        </a:p>
      </dgm:t>
    </dgm:pt>
  </dgm:ptLst>
  <dgm:cxnLst>
    <dgm:cxn modelId="{27D5D817-F587-42C4-95DE-AEDE747B8838}" srcId="{78D35567-E6BA-4E9F-B196-3C7CFF0FB8D6}" destId="{DE0EE365-CBBF-40A0-835D-CC52E0F8BAA8}" srcOrd="0" destOrd="0" parTransId="{5EA8D416-5988-4AE3-8E7B-7FB535CD9931}" sibTransId="{129A06E9-C329-4C25-AE18-5F0871CE93EF}"/>
    <dgm:cxn modelId="{FD8A3016-3E2E-4957-A6A5-845EBE1EF342}" srcId="{DE0EE365-CBBF-40A0-835D-CC52E0F8BAA8}" destId="{97DB4C46-4A07-4170-91A1-D89F8AD3F9FD}" srcOrd="2" destOrd="0" parTransId="{A84627F3-36C7-4FCE-8288-BECE9BDF4659}" sibTransId="{B000D9D1-3225-42D8-AA81-10D3E9B513BF}"/>
    <dgm:cxn modelId="{762BD32A-4C70-4302-826C-49805EFA0EB7}" type="presOf" srcId="{AB0405CF-83F2-4901-B7DA-E0BEA9296E6B}" destId="{56999317-094F-43E8-B6C1-58B9FE6BB835}" srcOrd="0" destOrd="0" presId="urn:microsoft.com/office/officeart/2011/layout/HexagonRadial"/>
    <dgm:cxn modelId="{9FAD702A-7B29-4A7A-9948-3D104FEDB730}" type="presOf" srcId="{277F8A91-6FF9-430B-A4AE-0D4C3A3F54AC}" destId="{7EDA2F3F-16D0-4165-901E-45941860A647}" srcOrd="0" destOrd="0" presId="urn:microsoft.com/office/officeart/2011/layout/HexagonRadial"/>
    <dgm:cxn modelId="{C13A89DF-9825-4BBE-A9B8-A60AF9B0C6A8}" srcId="{DE0EE365-CBBF-40A0-835D-CC52E0F8BAA8}" destId="{277F8A91-6FF9-430B-A4AE-0D4C3A3F54AC}" srcOrd="3" destOrd="0" parTransId="{1508494B-77D3-489D-818E-EF34192138A8}" sibTransId="{D2529CC0-4F09-442B-97C3-D79FA209069D}"/>
    <dgm:cxn modelId="{42F60803-9DE1-445F-8B2D-71BFE0174533}" type="presOf" srcId="{42F15A63-4898-43B7-A514-6D3A6F26C0FE}" destId="{55E18E36-D42C-4447-9759-86FA901A5EC7}" srcOrd="0" destOrd="0" presId="urn:microsoft.com/office/officeart/2011/layout/HexagonRadial"/>
    <dgm:cxn modelId="{938918AD-8EC9-426F-9FBA-0817FAB456FB}" type="presOf" srcId="{97DB4C46-4A07-4170-91A1-D89F8AD3F9FD}" destId="{0DDF9E3F-129C-44AD-9CA5-48B2D94CE85F}" srcOrd="0" destOrd="0" presId="urn:microsoft.com/office/officeart/2011/layout/HexagonRadial"/>
    <dgm:cxn modelId="{0AC0709C-1B8B-4A2F-9D82-F200EA3FA521}" srcId="{DE0EE365-CBBF-40A0-835D-CC52E0F8BAA8}" destId="{6D09B5E1-D75E-4683-B01C-53724F2D0DD6}" srcOrd="1" destOrd="0" parTransId="{DA373315-0D34-40C8-A1EA-122210A08ECE}" sibTransId="{62B47BE9-574B-43AE-BF3B-1013A72087CD}"/>
    <dgm:cxn modelId="{47B06529-A5AF-46AD-8BAB-321FE53DED9E}" srcId="{DE0EE365-CBBF-40A0-835D-CC52E0F8BAA8}" destId="{42F15A63-4898-43B7-A514-6D3A6F26C0FE}" srcOrd="0" destOrd="0" parTransId="{13BE327E-3149-4FDE-BFFE-82D7F4B632E8}" sibTransId="{FE9FB4E1-5CA2-46B8-8061-5801CC9398A5}"/>
    <dgm:cxn modelId="{95F3A40B-189C-4991-9BE9-D4E8DF7E8295}" srcId="{DE0EE365-CBBF-40A0-835D-CC52E0F8BAA8}" destId="{AB0405CF-83F2-4901-B7DA-E0BEA9296E6B}" srcOrd="5" destOrd="0" parTransId="{8FD0F672-F4EF-4DB4-A463-DE7958F2713F}" sibTransId="{3D36FA29-40E1-436D-AEA0-32FFDC581BE2}"/>
    <dgm:cxn modelId="{444FB102-BBB8-486C-A4DC-A190B8A095A1}" type="presOf" srcId="{DE0EE365-CBBF-40A0-835D-CC52E0F8BAA8}" destId="{653AA7EF-BFB8-4DDE-8AFA-1DE3A725EC6A}" srcOrd="0" destOrd="0" presId="urn:microsoft.com/office/officeart/2011/layout/HexagonRadial"/>
    <dgm:cxn modelId="{03605DED-6067-40C0-AFFF-3F29B6D99F85}" type="presOf" srcId="{6D09B5E1-D75E-4683-B01C-53724F2D0DD6}" destId="{99FC4049-E2CF-4562-B84D-CE93DAB3E862}" srcOrd="0" destOrd="0" presId="urn:microsoft.com/office/officeart/2011/layout/HexagonRadial"/>
    <dgm:cxn modelId="{3D5C71A0-B728-499B-AA7E-EE0F83026F82}" srcId="{DE0EE365-CBBF-40A0-835D-CC52E0F8BAA8}" destId="{ABC531BD-C4EB-4F1F-B3ED-6D7AE9C2783D}" srcOrd="4" destOrd="0" parTransId="{732781C4-3887-4721-8938-25904DDFF455}" sibTransId="{E979A377-75E1-42E2-A0E1-79E6399D9319}"/>
    <dgm:cxn modelId="{E2872808-3928-4557-8C02-11D4E6DC9B05}" type="presOf" srcId="{ABC531BD-C4EB-4F1F-B3ED-6D7AE9C2783D}" destId="{04EC6160-62A9-47C0-BDC5-746F519C7FE7}" srcOrd="0" destOrd="0" presId="urn:microsoft.com/office/officeart/2011/layout/HexagonRadial"/>
    <dgm:cxn modelId="{FD5ADBD0-43AB-4E7D-8297-263DB5EAE4CF}" type="presOf" srcId="{78D35567-E6BA-4E9F-B196-3C7CFF0FB8D6}" destId="{DFEE26DC-5F33-4EA6-9420-35E7BFA6734C}" srcOrd="0" destOrd="0" presId="urn:microsoft.com/office/officeart/2011/layout/HexagonRadial"/>
    <dgm:cxn modelId="{B0573562-800C-4E35-BF9D-052E36889806}" type="presParOf" srcId="{DFEE26DC-5F33-4EA6-9420-35E7BFA6734C}" destId="{653AA7EF-BFB8-4DDE-8AFA-1DE3A725EC6A}" srcOrd="0" destOrd="0" presId="urn:microsoft.com/office/officeart/2011/layout/HexagonRadial"/>
    <dgm:cxn modelId="{A77E4238-458D-44B3-8A4C-714111224BAC}" type="presParOf" srcId="{DFEE26DC-5F33-4EA6-9420-35E7BFA6734C}" destId="{7F9E7E4B-08C3-484F-8E60-B2C0FC9F9779}" srcOrd="1" destOrd="0" presId="urn:microsoft.com/office/officeart/2011/layout/HexagonRadial"/>
    <dgm:cxn modelId="{7FEEA530-05FC-4F9C-8650-68D18A875039}" type="presParOf" srcId="{7F9E7E4B-08C3-484F-8E60-B2C0FC9F9779}" destId="{DA3C3AD5-85CF-4F03-BBD7-AF45A298B733}" srcOrd="0" destOrd="0" presId="urn:microsoft.com/office/officeart/2011/layout/HexagonRadial"/>
    <dgm:cxn modelId="{3966280F-EFE4-45CC-8EAC-9908D5CDB55D}" type="presParOf" srcId="{DFEE26DC-5F33-4EA6-9420-35E7BFA6734C}" destId="{55E18E36-D42C-4447-9759-86FA901A5EC7}" srcOrd="2" destOrd="0" presId="urn:microsoft.com/office/officeart/2011/layout/HexagonRadial"/>
    <dgm:cxn modelId="{06F96B25-D840-473A-8221-12B62FB9B1CF}" type="presParOf" srcId="{DFEE26DC-5F33-4EA6-9420-35E7BFA6734C}" destId="{E072C007-3759-49DB-BB46-A484974D1DEC}" srcOrd="3" destOrd="0" presId="urn:microsoft.com/office/officeart/2011/layout/HexagonRadial"/>
    <dgm:cxn modelId="{2DF57A80-2A5B-4BA1-AF3D-0C8F4B4672A3}" type="presParOf" srcId="{E072C007-3759-49DB-BB46-A484974D1DEC}" destId="{23AE4950-5709-410D-8348-30485169FD80}" srcOrd="0" destOrd="0" presId="urn:microsoft.com/office/officeart/2011/layout/HexagonRadial"/>
    <dgm:cxn modelId="{B9A6E849-929B-4797-AFBB-B8F50BE315BB}" type="presParOf" srcId="{DFEE26DC-5F33-4EA6-9420-35E7BFA6734C}" destId="{99FC4049-E2CF-4562-B84D-CE93DAB3E862}" srcOrd="4" destOrd="0" presId="urn:microsoft.com/office/officeart/2011/layout/HexagonRadial"/>
    <dgm:cxn modelId="{7426390C-619E-456D-ACB6-0D5310898FD7}" type="presParOf" srcId="{DFEE26DC-5F33-4EA6-9420-35E7BFA6734C}" destId="{67783C4B-6D9C-4E3F-989A-4E49CFE712D8}" srcOrd="5" destOrd="0" presId="urn:microsoft.com/office/officeart/2011/layout/HexagonRadial"/>
    <dgm:cxn modelId="{AF0CE7FC-1DD5-4DA0-B3BA-2A625963F275}" type="presParOf" srcId="{67783C4B-6D9C-4E3F-989A-4E49CFE712D8}" destId="{024689DB-0087-4C41-BBD4-1105E0ADFCC3}" srcOrd="0" destOrd="0" presId="urn:microsoft.com/office/officeart/2011/layout/HexagonRadial"/>
    <dgm:cxn modelId="{789BCD5B-C480-43EF-80FE-CFB1C6F726DF}" type="presParOf" srcId="{DFEE26DC-5F33-4EA6-9420-35E7BFA6734C}" destId="{0DDF9E3F-129C-44AD-9CA5-48B2D94CE85F}" srcOrd="6" destOrd="0" presId="urn:microsoft.com/office/officeart/2011/layout/HexagonRadial"/>
    <dgm:cxn modelId="{1ABF6411-CA16-484E-A7CC-942DD57A97F5}" type="presParOf" srcId="{DFEE26DC-5F33-4EA6-9420-35E7BFA6734C}" destId="{B25E983B-57E6-40D7-A1D2-C8640EB5911D}" srcOrd="7" destOrd="0" presId="urn:microsoft.com/office/officeart/2011/layout/HexagonRadial"/>
    <dgm:cxn modelId="{B0307870-DBD9-4713-AC7F-F017D710CFF1}" type="presParOf" srcId="{B25E983B-57E6-40D7-A1D2-C8640EB5911D}" destId="{558D9796-D4BC-46B9-9E9F-C8D1BCD48BD9}" srcOrd="0" destOrd="0" presId="urn:microsoft.com/office/officeart/2011/layout/HexagonRadial"/>
    <dgm:cxn modelId="{26A43DAA-5AE2-4F0A-9111-493640349FAC}" type="presParOf" srcId="{DFEE26DC-5F33-4EA6-9420-35E7BFA6734C}" destId="{7EDA2F3F-16D0-4165-901E-45941860A647}" srcOrd="8" destOrd="0" presId="urn:microsoft.com/office/officeart/2011/layout/HexagonRadial"/>
    <dgm:cxn modelId="{2E2420BB-3BFB-4DCA-8288-CE4A059EFC1C}" type="presParOf" srcId="{DFEE26DC-5F33-4EA6-9420-35E7BFA6734C}" destId="{D91C5D17-5123-4118-B93B-AA61ECD26E21}" srcOrd="9" destOrd="0" presId="urn:microsoft.com/office/officeart/2011/layout/HexagonRadial"/>
    <dgm:cxn modelId="{B5C25519-A841-44F9-8224-2D02CBA9EA4C}" type="presParOf" srcId="{D91C5D17-5123-4118-B93B-AA61ECD26E21}" destId="{7E0F5D2B-CFCC-404B-8B2D-EA133B04B360}" srcOrd="0" destOrd="0" presId="urn:microsoft.com/office/officeart/2011/layout/HexagonRadial"/>
    <dgm:cxn modelId="{9A8BF15B-8FD8-4DF7-86B9-9883F91D4A2D}" type="presParOf" srcId="{DFEE26DC-5F33-4EA6-9420-35E7BFA6734C}" destId="{04EC6160-62A9-47C0-BDC5-746F519C7FE7}" srcOrd="10" destOrd="0" presId="urn:microsoft.com/office/officeart/2011/layout/HexagonRadial"/>
    <dgm:cxn modelId="{94776F21-7FB0-4AEE-A105-3DB61EBA3A3F}" type="presParOf" srcId="{DFEE26DC-5F33-4EA6-9420-35E7BFA6734C}" destId="{7EC3312C-2EFE-49F4-8E26-C5E4404A61F5}" srcOrd="11" destOrd="0" presId="urn:microsoft.com/office/officeart/2011/layout/HexagonRadial"/>
    <dgm:cxn modelId="{CC379F83-B280-43E2-8743-082CC1245648}" type="presParOf" srcId="{7EC3312C-2EFE-49F4-8E26-C5E4404A61F5}" destId="{5E6BC141-82C0-4DFA-9A0E-C51FEF5998CE}" srcOrd="0" destOrd="0" presId="urn:microsoft.com/office/officeart/2011/layout/HexagonRadial"/>
    <dgm:cxn modelId="{5B4DEA98-9E15-4897-B99E-46165B211989}" type="presParOf" srcId="{DFEE26DC-5F33-4EA6-9420-35E7BFA6734C}" destId="{56999317-094F-43E8-B6C1-58B9FE6BB835}"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150BB-F3A0-EC4E-B1D8-99CB224278D5}">
      <dsp:nvSpPr>
        <dsp:cNvPr id="0" name=""/>
        <dsp:cNvSpPr/>
      </dsp:nvSpPr>
      <dsp:spPr>
        <a:xfrm>
          <a:off x="4689" y="1999878"/>
          <a:ext cx="1935720" cy="1738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2017 </a:t>
          </a:r>
        </a:p>
        <a:p>
          <a:pPr lvl="0" algn="ctr" defTabSz="889000">
            <a:lnSpc>
              <a:spcPct val="90000"/>
            </a:lnSpc>
            <a:spcBef>
              <a:spcPct val="0"/>
            </a:spcBef>
            <a:spcAft>
              <a:spcPct val="35000"/>
            </a:spcAft>
          </a:pPr>
          <a:r>
            <a:rPr lang="en-US" sz="2000" b="1" kern="1200" dirty="0" smtClean="0">
              <a:solidFill>
                <a:srgbClr val="FF0000"/>
              </a:solidFill>
            </a:rPr>
            <a:t>70</a:t>
          </a:r>
          <a:endParaRPr lang="en-US" sz="2000" b="1" kern="1200" dirty="0">
            <a:solidFill>
              <a:srgbClr val="FF0000"/>
            </a:solidFill>
          </a:endParaRPr>
        </a:p>
      </dsp:txBody>
      <dsp:txXfrm>
        <a:off x="55609" y="2050798"/>
        <a:ext cx="1833880" cy="1636686"/>
      </dsp:txXfrm>
    </dsp:sp>
    <dsp:sp modelId="{12FCF425-F928-9D4C-81EE-6B802A03F14E}">
      <dsp:nvSpPr>
        <dsp:cNvPr id="0" name=""/>
        <dsp:cNvSpPr/>
      </dsp:nvSpPr>
      <dsp:spPr>
        <a:xfrm>
          <a:off x="2133982" y="2629112"/>
          <a:ext cx="410372" cy="48005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133982" y="2725124"/>
        <a:ext cx="287260" cy="288034"/>
      </dsp:txXfrm>
    </dsp:sp>
    <dsp:sp modelId="{A040EA9A-76A9-B243-883F-D4B0C64088A6}">
      <dsp:nvSpPr>
        <dsp:cNvPr id="0" name=""/>
        <dsp:cNvSpPr/>
      </dsp:nvSpPr>
      <dsp:spPr>
        <a:xfrm>
          <a:off x="2714698" y="1999878"/>
          <a:ext cx="1935720" cy="1738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2018</a:t>
          </a:r>
        </a:p>
        <a:p>
          <a:pPr lvl="0" algn="ctr" defTabSz="889000">
            <a:lnSpc>
              <a:spcPct val="90000"/>
            </a:lnSpc>
            <a:spcBef>
              <a:spcPct val="0"/>
            </a:spcBef>
            <a:spcAft>
              <a:spcPct val="35000"/>
            </a:spcAft>
          </a:pPr>
          <a:r>
            <a:rPr lang="en-US" sz="2000" b="1" kern="1200" dirty="0" smtClean="0">
              <a:solidFill>
                <a:srgbClr val="FF0000"/>
              </a:solidFill>
            </a:rPr>
            <a:t>123</a:t>
          </a:r>
          <a:endParaRPr lang="en-US" sz="2000" b="1" kern="1200" dirty="0">
            <a:solidFill>
              <a:srgbClr val="FF0000"/>
            </a:solidFill>
          </a:endParaRPr>
        </a:p>
      </dsp:txBody>
      <dsp:txXfrm>
        <a:off x="2765618" y="2050798"/>
        <a:ext cx="1833880" cy="1636686"/>
      </dsp:txXfrm>
    </dsp:sp>
    <dsp:sp modelId="{BD0BF982-56C6-8C4F-933C-A697DADC04EE}">
      <dsp:nvSpPr>
        <dsp:cNvPr id="0" name=""/>
        <dsp:cNvSpPr/>
      </dsp:nvSpPr>
      <dsp:spPr>
        <a:xfrm>
          <a:off x="4843990" y="2629112"/>
          <a:ext cx="410372" cy="48005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843990" y="2725124"/>
        <a:ext cx="287260" cy="288034"/>
      </dsp:txXfrm>
    </dsp:sp>
    <dsp:sp modelId="{6045BD84-07EB-4749-AA70-62BFFE5DC6B6}">
      <dsp:nvSpPr>
        <dsp:cNvPr id="0" name=""/>
        <dsp:cNvSpPr/>
      </dsp:nvSpPr>
      <dsp:spPr>
        <a:xfrm>
          <a:off x="5424706" y="1999878"/>
          <a:ext cx="1935720" cy="17385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2019</a:t>
          </a:r>
        </a:p>
        <a:p>
          <a:pPr lvl="0" algn="ctr" defTabSz="889000">
            <a:lnSpc>
              <a:spcPct val="90000"/>
            </a:lnSpc>
            <a:spcBef>
              <a:spcPct val="0"/>
            </a:spcBef>
            <a:spcAft>
              <a:spcPct val="35000"/>
            </a:spcAft>
          </a:pPr>
          <a:r>
            <a:rPr lang="en-US" sz="2000" b="1" kern="1200" dirty="0" smtClean="0">
              <a:solidFill>
                <a:srgbClr val="FF0000"/>
              </a:solidFill>
            </a:rPr>
            <a:t>104 </a:t>
          </a:r>
          <a:r>
            <a:rPr lang="en-US" sz="2000" b="0" kern="1200" dirty="0" smtClean="0">
              <a:solidFill>
                <a:schemeClr val="bg1"/>
              </a:solidFill>
            </a:rPr>
            <a:t>(as</a:t>
          </a:r>
          <a:r>
            <a:rPr lang="en-US" sz="2000" b="0" kern="1200" baseline="0" dirty="0" smtClean="0">
              <a:solidFill>
                <a:schemeClr val="bg1"/>
              </a:solidFill>
            </a:rPr>
            <a:t> of 8/1)</a:t>
          </a:r>
          <a:endParaRPr lang="en-US" sz="2000" b="0" kern="1200" dirty="0">
            <a:solidFill>
              <a:srgbClr val="FF0000"/>
            </a:solidFill>
          </a:endParaRPr>
        </a:p>
      </dsp:txBody>
      <dsp:txXfrm>
        <a:off x="5475626" y="2050798"/>
        <a:ext cx="1833880" cy="1636686"/>
      </dsp:txXfrm>
    </dsp:sp>
    <dsp:sp modelId="{580DFE00-7A0E-8B40-8D5E-E3342EE43990}">
      <dsp:nvSpPr>
        <dsp:cNvPr id="0" name=""/>
        <dsp:cNvSpPr/>
      </dsp:nvSpPr>
      <dsp:spPr>
        <a:xfrm>
          <a:off x="7553998" y="2629112"/>
          <a:ext cx="410372" cy="48005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553998" y="2725124"/>
        <a:ext cx="287260" cy="288034"/>
      </dsp:txXfrm>
    </dsp:sp>
    <dsp:sp modelId="{82B3E3D0-6354-8841-99B1-0AF918128CE0}">
      <dsp:nvSpPr>
        <dsp:cNvPr id="0" name=""/>
        <dsp:cNvSpPr/>
      </dsp:nvSpPr>
      <dsp:spPr>
        <a:xfrm>
          <a:off x="8134714" y="1799817"/>
          <a:ext cx="2546188" cy="213864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TOTAL</a:t>
          </a:r>
        </a:p>
        <a:p>
          <a:pPr lvl="0" algn="ctr" defTabSz="1244600">
            <a:lnSpc>
              <a:spcPct val="90000"/>
            </a:lnSpc>
            <a:spcBef>
              <a:spcPct val="0"/>
            </a:spcBef>
            <a:spcAft>
              <a:spcPct val="35000"/>
            </a:spcAft>
          </a:pPr>
          <a:r>
            <a:rPr lang="en-US" sz="2800" b="1" kern="1200" dirty="0" smtClean="0">
              <a:solidFill>
                <a:srgbClr val="FF0000"/>
              </a:solidFill>
            </a:rPr>
            <a:t>297</a:t>
          </a:r>
          <a:r>
            <a:rPr lang="en-US" sz="2800" kern="1200" dirty="0" smtClean="0"/>
            <a:t> </a:t>
          </a:r>
        </a:p>
        <a:p>
          <a:pPr lvl="0" algn="ctr" defTabSz="1244600">
            <a:lnSpc>
              <a:spcPct val="90000"/>
            </a:lnSpc>
            <a:spcBef>
              <a:spcPct val="0"/>
            </a:spcBef>
            <a:spcAft>
              <a:spcPct val="35000"/>
            </a:spcAft>
          </a:pPr>
          <a:r>
            <a:rPr lang="en-US" sz="2800" kern="1200" dirty="0" smtClean="0"/>
            <a:t>(as of 8/1/19)</a:t>
          </a:r>
          <a:endParaRPr lang="en-US" sz="2800" kern="1200" dirty="0"/>
        </a:p>
      </dsp:txBody>
      <dsp:txXfrm>
        <a:off x="8197353" y="1862456"/>
        <a:ext cx="2420910" cy="2013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AA7EF-BFB8-4DDE-8AFA-1DE3A725EC6A}">
      <dsp:nvSpPr>
        <dsp:cNvPr id="0" name=""/>
        <dsp:cNvSpPr/>
      </dsp:nvSpPr>
      <dsp:spPr>
        <a:xfrm>
          <a:off x="3744236" y="1549718"/>
          <a:ext cx="1969759" cy="170392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a:t>Services Provided</a:t>
          </a:r>
        </a:p>
      </dsp:txBody>
      <dsp:txXfrm>
        <a:off x="4070653" y="1832082"/>
        <a:ext cx="1316925" cy="1139193"/>
      </dsp:txXfrm>
    </dsp:sp>
    <dsp:sp modelId="{23AE4950-5709-410D-8348-30485169FD80}">
      <dsp:nvSpPr>
        <dsp:cNvPr id="0" name=""/>
        <dsp:cNvSpPr/>
      </dsp:nvSpPr>
      <dsp:spPr>
        <a:xfrm>
          <a:off x="4977684" y="734506"/>
          <a:ext cx="743184" cy="6403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18E36-D42C-4447-9759-86FA901A5EC7}">
      <dsp:nvSpPr>
        <dsp:cNvPr id="0" name=""/>
        <dsp:cNvSpPr/>
      </dsp:nvSpPr>
      <dsp:spPr>
        <a:xfrm>
          <a:off x="3925679" y="0"/>
          <a:ext cx="1614203" cy="13964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193187" y="231426"/>
        <a:ext cx="1079187" cy="933623"/>
      </dsp:txXfrm>
    </dsp:sp>
    <dsp:sp modelId="{024689DB-0087-4C41-BBD4-1105E0ADFCC3}">
      <dsp:nvSpPr>
        <dsp:cNvPr id="0" name=""/>
        <dsp:cNvSpPr/>
      </dsp:nvSpPr>
      <dsp:spPr>
        <a:xfrm>
          <a:off x="5845037" y="1931623"/>
          <a:ext cx="743184" cy="6403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C4049-E2CF-4562-B84D-CE93DAB3E862}">
      <dsp:nvSpPr>
        <dsp:cNvPr id="0" name=""/>
        <dsp:cNvSpPr/>
      </dsp:nvSpPr>
      <dsp:spPr>
        <a:xfrm>
          <a:off x="5406091" y="858926"/>
          <a:ext cx="1614203" cy="13964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673599" y="1090352"/>
        <a:ext cx="1079187" cy="933623"/>
      </dsp:txXfrm>
    </dsp:sp>
    <dsp:sp modelId="{558D9796-D4BC-46B9-9E9F-C8D1BCD48BD9}">
      <dsp:nvSpPr>
        <dsp:cNvPr id="0" name=""/>
        <dsp:cNvSpPr/>
      </dsp:nvSpPr>
      <dsp:spPr>
        <a:xfrm>
          <a:off x="5242517" y="3282942"/>
          <a:ext cx="743184" cy="6403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F9E3F-129C-44AD-9CA5-48B2D94CE85F}">
      <dsp:nvSpPr>
        <dsp:cNvPr id="0" name=""/>
        <dsp:cNvSpPr/>
      </dsp:nvSpPr>
      <dsp:spPr>
        <a:xfrm>
          <a:off x="5406091" y="2547475"/>
          <a:ext cx="1614203" cy="13964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673599" y="2778901"/>
        <a:ext cx="1079187" cy="933623"/>
      </dsp:txXfrm>
    </dsp:sp>
    <dsp:sp modelId="{7E0F5D2B-CFCC-404B-8B2D-EA133B04B360}">
      <dsp:nvSpPr>
        <dsp:cNvPr id="0" name=""/>
        <dsp:cNvSpPr/>
      </dsp:nvSpPr>
      <dsp:spPr>
        <a:xfrm>
          <a:off x="3747901" y="3423214"/>
          <a:ext cx="743184" cy="6403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A2F3F-16D0-4165-901E-45941860A647}">
      <dsp:nvSpPr>
        <dsp:cNvPr id="0" name=""/>
        <dsp:cNvSpPr/>
      </dsp:nvSpPr>
      <dsp:spPr>
        <a:xfrm>
          <a:off x="3925679" y="3407362"/>
          <a:ext cx="1614203" cy="13964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193187" y="3638788"/>
        <a:ext cx="1079187" cy="933623"/>
      </dsp:txXfrm>
    </dsp:sp>
    <dsp:sp modelId="{5E6BC141-82C0-4DFA-9A0E-C51FEF5998CE}">
      <dsp:nvSpPr>
        <dsp:cNvPr id="0" name=""/>
        <dsp:cNvSpPr/>
      </dsp:nvSpPr>
      <dsp:spPr>
        <a:xfrm>
          <a:off x="2866344" y="2226578"/>
          <a:ext cx="743184" cy="6403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C6160-62A9-47C0-BDC5-746F519C7FE7}">
      <dsp:nvSpPr>
        <dsp:cNvPr id="0" name=""/>
        <dsp:cNvSpPr/>
      </dsp:nvSpPr>
      <dsp:spPr>
        <a:xfrm>
          <a:off x="2438394" y="2548436"/>
          <a:ext cx="1614203" cy="13964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705902" y="2779862"/>
        <a:ext cx="1079187" cy="933623"/>
      </dsp:txXfrm>
    </dsp:sp>
    <dsp:sp modelId="{56999317-094F-43E8-B6C1-58B9FE6BB835}">
      <dsp:nvSpPr>
        <dsp:cNvPr id="0" name=""/>
        <dsp:cNvSpPr/>
      </dsp:nvSpPr>
      <dsp:spPr>
        <a:xfrm>
          <a:off x="2438394" y="857004"/>
          <a:ext cx="1614203" cy="139647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705902" y="1088430"/>
        <a:ext cx="1079187" cy="9336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5627325D-7C6B-4659-A656-A772019985A7}" type="datetimeFigureOut">
              <a:rPr lang="en-US" smtClean="0"/>
              <a:t>10/2/19</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DAB6F1DE-7011-44EB-ACA9-621AFE57E05B}" type="slidenum">
              <a:rPr lang="en-US" smtClean="0"/>
              <a:t>‹#›</a:t>
            </a:fld>
            <a:endParaRPr lang="en-US"/>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75FD80F-0FDC-4A05-9EF1-C028EC4EDC0A}" type="datetimeFigureOut">
              <a:rPr lang="en-US" smtClean="0"/>
              <a:t>10/2/19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EB6039D5-9119-4C2A-87C5-029C8B6BFFEF}" type="slidenum">
              <a:rPr lang="en-US" smtClean="0"/>
              <a:t>‹#›</a:t>
            </a:fld>
            <a:endParaRPr lang="en-US"/>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today</a:t>
            </a:r>
            <a:r>
              <a:rPr lang="en-US" baseline="0" dirty="0" smtClean="0"/>
              <a:t> to talk about how organizations can partner together to start a coalition to combat human trafficking in their community.  How many of your already have an organization in your community that works to end human trafficking?  Anyone have a coalition </a:t>
            </a:r>
          </a:p>
          <a:p>
            <a:r>
              <a:rPr lang="en-US" baseline="0" dirty="0" smtClean="0"/>
              <a:t>designated for that purpose? Let’s start with the definition of human trafficking so that we are all on the same page.</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a:p>
        </p:txBody>
      </p:sp>
    </p:spTree>
    <p:extLst>
      <p:ext uri="{BB962C8B-B14F-4D97-AF65-F5344CB8AC3E}">
        <p14:creationId xmlns:p14="http://schemas.microsoft.com/office/powerpoint/2010/main" val="168575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Coalition meets quarterly in what we call a Roundtable.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that name is intentional because we understand that no one agency or organization has a more important role than any other in the fight against human trafficking.  It takes everyone working together and doing what they do best. These meetings help coalition members see that they are making a difference.  At these roundtable meetings we hear from experts in the field that are making a difference as well as have time to talk at our tables about what our agencies are doing, or to give input on an issue.  We have heard from survivors of trafficking who shared what was the most helpful to them and from the lead detective on investigations about their work to train other law enforcement agencies about this work. The bottom line is that involvement in the coalition has to be a win for everyone, not just one or two lead agencies – we all feel that we have an important part to play in the coalition’s work to combat human trafficking. </a:t>
            </a:r>
            <a:endParaRPr lang="en-US" dirty="0" smtClean="0"/>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10</a:t>
            </a:fld>
            <a:endParaRPr lang="en-US"/>
          </a:p>
        </p:txBody>
      </p:sp>
    </p:spTree>
    <p:extLst>
      <p:ext uri="{BB962C8B-B14F-4D97-AF65-F5344CB8AC3E}">
        <p14:creationId xmlns:p14="http://schemas.microsoft.com/office/powerpoint/2010/main" val="178089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two examples of some</a:t>
            </a:r>
            <a:r>
              <a:rPr lang="en-US" baseline="0" dirty="0" smtClean="0"/>
              <a:t> of the programs the Coalition sponsors to spread awareness in our community.  January – National HT Awareness month – pick a Sat. to meet in the counties represented by the coalition and post flyers in areas like motels, truck stops. Etc. We also have hosted Teacher Nights – dinner and a presentation and presentations on campuses and at the Region 12 Education Service Center as part </a:t>
            </a:r>
            <a:r>
              <a:rPr lang="en-US" baseline="0" smtClean="0"/>
              <a:t>of educator trainings.</a:t>
            </a:r>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a:p>
        </p:txBody>
      </p:sp>
    </p:spTree>
    <p:extLst>
      <p:ext uri="{BB962C8B-B14F-4D97-AF65-F5344CB8AC3E}">
        <p14:creationId xmlns:p14="http://schemas.microsoft.com/office/powerpoint/2010/main" val="5148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three of the billboards the Coalition has in our community – at least one along Interstate 35 through Waco.  And the cool thing is that a company donated the space – we don’t pay for it.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a:p>
        </p:txBody>
      </p:sp>
    </p:spTree>
    <p:extLst>
      <p:ext uri="{BB962C8B-B14F-4D97-AF65-F5344CB8AC3E}">
        <p14:creationId xmlns:p14="http://schemas.microsoft.com/office/powerpoint/2010/main" val="71693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some data to show the results of the coalition members’ work from</a:t>
            </a:r>
            <a:r>
              <a:rPr lang="en-US" baseline="0" dirty="0" smtClean="0"/>
              <a:t> a law protection and prosecution perspective.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a:p>
        </p:txBody>
      </p:sp>
    </p:spTree>
    <p:extLst>
      <p:ext uri="{BB962C8B-B14F-4D97-AF65-F5344CB8AC3E}">
        <p14:creationId xmlns:p14="http://schemas.microsoft.com/office/powerpoint/2010/main" val="67043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a:t>
            </a:r>
            <a:r>
              <a:rPr lang="en-US" baseline="0" dirty="0" smtClean="0"/>
              <a:t> a look at the coalition member agencies’ work to serve victims of human trafficking – both labor trafficking and sex trafficking. These services involve crisis intervention, medical care, mental health treatment, financial assistance with housing and food, for example.  Legal services, transportation, ongoing case management and social service advocacy.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14</a:t>
            </a:fld>
            <a:endParaRPr lang="en-US"/>
          </a:p>
        </p:txBody>
      </p:sp>
    </p:spTree>
    <p:extLst>
      <p:ext uri="{BB962C8B-B14F-4D97-AF65-F5344CB8AC3E}">
        <p14:creationId xmlns:p14="http://schemas.microsoft.com/office/powerpoint/2010/main" val="190069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most utilized services are the ongoing case management, housing and rental assistance, emotional and moral support as well as crisis intervention and mental health treatment. This is why we need all of our community organizations working together – it is not just law enforcement, not just education but all of our service providers are needed to assist victims.  </a:t>
            </a:r>
            <a:endParaRPr lang="en-US" dirty="0" smtClean="0"/>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15</a:t>
            </a:fld>
            <a:endParaRPr lang="en-US"/>
          </a:p>
        </p:txBody>
      </p:sp>
    </p:spTree>
    <p:extLst>
      <p:ext uri="{BB962C8B-B14F-4D97-AF65-F5344CB8AC3E}">
        <p14:creationId xmlns:p14="http://schemas.microsoft.com/office/powerpoint/2010/main" val="261582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your community begin to address</a:t>
            </a:r>
            <a:r>
              <a:rPr lang="en-US" baseline="0" dirty="0" smtClean="0"/>
              <a:t> the need to fight human trafficking in your area?  The first step may be determining how your organization can partner in your community.  So, going back to an earlier question:  can you think of key individuals in these areas (law enforcement, the judicial system, education, social service and faith-based agencies and organizations) who you could approach about joining efforts to combat trafficking? STOP RIGHT NOW AND WRITE DOWN SOME NAMES.  </a:t>
            </a:r>
          </a:p>
          <a:p>
            <a:r>
              <a:rPr lang="en-US" baseline="0" dirty="0" smtClean="0"/>
              <a:t>Finally, would it be helpful to have someone conduct trainings – with law enforcement, for example?  That could be a great first step.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16</a:t>
            </a:fld>
            <a:endParaRPr lang="en-US"/>
          </a:p>
        </p:txBody>
      </p:sp>
    </p:spTree>
    <p:extLst>
      <p:ext uri="{BB962C8B-B14F-4D97-AF65-F5344CB8AC3E}">
        <p14:creationId xmlns:p14="http://schemas.microsoft.com/office/powerpoint/2010/main" val="133276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17</a:t>
            </a:fld>
            <a:endParaRPr lang="en-US"/>
          </a:p>
        </p:txBody>
      </p:sp>
    </p:spTree>
    <p:extLst>
      <p:ext uri="{BB962C8B-B14F-4D97-AF65-F5344CB8AC3E}">
        <p14:creationId xmlns:p14="http://schemas.microsoft.com/office/powerpoint/2010/main" val="38432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information about human trafficking</a:t>
            </a:r>
            <a:r>
              <a:rPr lang="en-US" baseline="0" dirty="0" smtClean="0"/>
              <a:t> – both labor trafficking and sex trafficking.  Coercion is the key element involved in trafficking but notice that for minors, there is not a requirement to prove coercion. We always say that there is no such thing as a 14 year old prostitute – that is sex trafficking!</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a:t>
            </a:fld>
            <a:endParaRPr lang="en-US"/>
          </a:p>
        </p:txBody>
      </p:sp>
    </p:spTree>
    <p:extLst>
      <p:ext uri="{BB962C8B-B14F-4D97-AF65-F5344CB8AC3E}">
        <p14:creationId xmlns:p14="http://schemas.microsoft.com/office/powerpoint/2010/main" val="85912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community in the Heart of Texas decided to do something about this problem.  I want you to hear about it from the representatives in our community who are partnering to say,</a:t>
            </a:r>
            <a:r>
              <a:rPr lang="en-US" baseline="0" dirty="0" smtClean="0"/>
              <a:t> “Not In My City.”</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a:p>
        </p:txBody>
      </p:sp>
    </p:spTree>
    <p:extLst>
      <p:ext uri="{BB962C8B-B14F-4D97-AF65-F5344CB8AC3E}">
        <p14:creationId xmlns:p14="http://schemas.microsoft.com/office/powerpoint/2010/main" val="115290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few minutes now and turn to your neighbor and discuss the questions</a:t>
            </a:r>
            <a:r>
              <a:rPr lang="en-US" baseline="0" dirty="0" smtClean="0"/>
              <a:t> on the slide – who is working on this, or who can work together on this in your community? (Read the questions out loud and give everyone about 3-5 minutes to do this)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a:p>
        </p:txBody>
      </p:sp>
    </p:spTree>
    <p:extLst>
      <p:ext uri="{BB962C8B-B14F-4D97-AF65-F5344CB8AC3E}">
        <p14:creationId xmlns:p14="http://schemas.microsoft.com/office/powerpoint/2010/main" val="110721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some of the agencies</a:t>
            </a:r>
            <a:r>
              <a:rPr lang="en-US" baseline="0" dirty="0" smtClean="0"/>
              <a:t> in the Heart of Texas who are partnering on the coalition.  (Read off organizations’ names and briefly explain what a few of them do, like JSL running the Stop the Demand School). These are just a few. but here are the key players you will need:  1. Law Enforcement  - local, county, federal, 2. Courts and legal system representatives – criminal justice system, juvenile court system, lawyers and DA 3.  Education – Homeless Liaisons and Social workers/counselors, 4.  Health care – those who will treat victims, 5.  Social service agencies, 6.  Faith-based organizations, 7.  All organizations that serve victims – advocacy center, crimes against children. Anyone already combating HT.  History of how the coalition got started: </a:t>
            </a:r>
            <a:r>
              <a:rPr lang="en-US" baseline="0" dirty="0" err="1" smtClean="0"/>
              <a:t>Unboundnow</a:t>
            </a:r>
            <a:r>
              <a:rPr lang="en-US" baseline="0" dirty="0" smtClean="0"/>
              <a:t> Waco, approaching different entities in the community to broach the idea.  Since Unbound had already been doing the work in our community, they had credibility and knew how to use data and what we had already seen in Waco to inform law enforcement, for example.  </a:t>
            </a:r>
            <a:r>
              <a:rPr lang="en-US" baseline="0" dirty="0" smtClean="0"/>
              <a:t>Today we have 161 members of the Coalition and 113 agencies represented. You </a:t>
            </a:r>
            <a:r>
              <a:rPr lang="en-US" baseline="0" dirty="0" smtClean="0"/>
              <a:t>can start small but if you get key leaders in your community on board, it can grow quickly.  I’ll talk more about this as we go through the slides.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a:p>
        </p:txBody>
      </p:sp>
    </p:spTree>
    <p:extLst>
      <p:ext uri="{BB962C8B-B14F-4D97-AF65-F5344CB8AC3E}">
        <p14:creationId xmlns:p14="http://schemas.microsoft.com/office/powerpoint/2010/main" val="89912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here are the key players you will need:  Think about who those contact people are in your community.  It is important to seek input and buy-in from these key areas that come into contact with victims of trafficking and traffickers.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a:p>
        </p:txBody>
      </p:sp>
    </p:spTree>
    <p:extLst>
      <p:ext uri="{BB962C8B-B14F-4D97-AF65-F5344CB8AC3E}">
        <p14:creationId xmlns:p14="http://schemas.microsoft.com/office/powerpoint/2010/main" val="15903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really makes the coalition work is its</a:t>
            </a:r>
            <a:r>
              <a:rPr lang="en-US" baseline="0" dirty="0" smtClean="0"/>
              <a:t> leadership and the fact that each agency has an avenue or means of addressing trafficking and each agency stays in their lane, so to speak.  For example, those of us working in education and prevention don’t approach traffickers and step into the role of law enforcement.  And because each of these sectors: law enforcement, the judicial system, identifying and serving victims has leaders who are in the work for the long haul there is consistency among the leaders that serve on the steering committee. And that’s important for the coalition’s success. Chief Lanning says, “Check your pride at the door.”  It’s what makes the coalition and its leadership work.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a:p>
        </p:txBody>
      </p:sp>
    </p:spTree>
    <p:extLst>
      <p:ext uri="{BB962C8B-B14F-4D97-AF65-F5344CB8AC3E}">
        <p14:creationId xmlns:p14="http://schemas.microsoft.com/office/powerpoint/2010/main" val="185726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once the coalition wa</a:t>
            </a:r>
            <a:r>
              <a:rPr lang="en-US" baseline="0" dirty="0" smtClean="0"/>
              <a:t>s</a:t>
            </a:r>
            <a:r>
              <a:rPr lang="en-US" dirty="0" smtClean="0"/>
              <a:t> formed, there were three main goals that the group agreed on. You can see how the three areas</a:t>
            </a:r>
            <a:r>
              <a:rPr lang="en-US" baseline="0" dirty="0" smtClean="0"/>
              <a:t> that the coalition addresses  align with the agencies and organizations that participate in the coalition.  For example, the first goal focuses on the education and prevention and would involve our education, health care and service providers.  The second goal involves all of our law enforcement, prosecution and legal partners and the third goal revolves around the services provided to victims.  But it is all intertwined and overlapping so that when arrests are made for prostitution, for example, the law enforcement personnel involved  understand that often the women are victims, not criminals. The other thing you will note is that these are achievable goals that get broken down into tasks through the work of the subcommittees. You will see this more on the next slides.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a:p>
        </p:txBody>
      </p:sp>
    </p:spTree>
    <p:extLst>
      <p:ext uri="{BB962C8B-B14F-4D97-AF65-F5344CB8AC3E}">
        <p14:creationId xmlns:p14="http://schemas.microsoft.com/office/powerpoint/2010/main" val="209225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within the coalition there are subcommittees</a:t>
            </a:r>
            <a:r>
              <a:rPr lang="en-US" baseline="0" dirty="0" smtClean="0"/>
              <a:t> that have specific roles and tasks that work together to support the coalition goals.  These meet every other month to establish tasks that provide opportunities for all members of the coalition to participate. (Review </a:t>
            </a:r>
            <a:r>
              <a:rPr lang="en-US" baseline="0" smtClean="0"/>
              <a:t>how participates </a:t>
            </a:r>
            <a:r>
              <a:rPr lang="en-US" baseline="0" dirty="0" smtClean="0"/>
              <a:t>in each subcommittee and explain about the DOJ grant).  And we need that – so that for our educators and health providers, we need them to be on the front lines of identifying potential victims.  At the same time, law enforcement may be conducting stings and or following up on a lead (Protection &amp; Pros – only for law enforcement).  Another important aspect of the subcommittees’ work is informing our community about the problem of human trafficking and what to do if someone suspects it.  The police have gotten calls from someone at a local gas station/truck stop where they witnessed a teenage girl with a trucker and called police.  Another woman was at a spa in our community and when she was looking for the bathroom she opened a door and saw sleeping mats on the floor and suspected that the women that worked in the spa, who did not speak English, might be living there.  She called the police and she was right and an arrest was made and the business shut down.  The Limo story from Baylor student. So the subcommittees provide a way for individuals to get involved in the aspects of the work where they are the experts or the boots on the ground.  </a:t>
            </a:r>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a:p>
        </p:txBody>
      </p:sp>
    </p:spTree>
    <p:extLst>
      <p:ext uri="{BB962C8B-B14F-4D97-AF65-F5344CB8AC3E}">
        <p14:creationId xmlns:p14="http://schemas.microsoft.com/office/powerpoint/2010/main" val="136173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t>10/2/19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17393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9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349BF3EA-1A78-4F07-BDC0-C8A1BD461199}"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36264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24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10/2/19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2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2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10/2/19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49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349BF3EA-1A78-4F07-BDC0-C8A1BD461199}" type="datetimeFigureOut">
              <a:rPr lang="en-US" smtClean="0"/>
              <a:t>10/2/19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469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349BF3EA-1A78-4F07-BDC0-C8A1BD461199}"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t>‹#›</a:t>
            </a:fld>
            <a:endParaRPr lang="en-US"/>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349BF3EA-1A78-4F07-BDC0-C8A1BD461199}"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t>10/2/19</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t>‹#›</a:t>
            </a:fld>
            <a:endParaRPr lang="en-US"/>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mailto:kathy_wigtil@alumni.baylor.edu"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vimeo.com/22636134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311779" y="578841"/>
            <a:ext cx="2785145" cy="5461232"/>
          </a:xfrm>
        </p:spPr>
        <p:txBody>
          <a:bodyPr>
            <a:normAutofit/>
          </a:bodyPr>
          <a:lstStyle/>
          <a:p>
            <a:endParaRPr lang="en-US" sz="2800" dirty="0"/>
          </a:p>
          <a:p>
            <a:endParaRPr lang="en-US" sz="2800" dirty="0"/>
          </a:p>
          <a:p>
            <a:endParaRPr lang="en-US" sz="2800" i="1" dirty="0"/>
          </a:p>
          <a:p>
            <a:endParaRPr lang="en-US" sz="2800" i="1" dirty="0"/>
          </a:p>
          <a:p>
            <a:endParaRPr lang="en-US" dirty="0"/>
          </a:p>
          <a:p>
            <a:endParaRPr lang="en-US" dirty="0"/>
          </a:p>
          <a:p>
            <a:endParaRPr lang="en-US" dirty="0"/>
          </a:p>
        </p:txBody>
      </p:sp>
      <p:sp>
        <p:nvSpPr>
          <p:cNvPr id="4" name="Title 3"/>
          <p:cNvSpPr>
            <a:spLocks noGrp="1"/>
          </p:cNvSpPr>
          <p:nvPr>
            <p:ph type="title"/>
          </p:nvPr>
        </p:nvSpPr>
        <p:spPr>
          <a:xfrm>
            <a:off x="273167" y="741639"/>
            <a:ext cx="8867161" cy="2730224"/>
          </a:xfrm>
        </p:spPr>
        <p:txBody>
          <a:bodyPr/>
          <a:lstStyle/>
          <a:p>
            <a:pPr algn="ctr"/>
            <a:r>
              <a:rPr lang="en-US" sz="3600" dirty="0" smtClean="0"/>
              <a:t>Combating human Trafficking:  </a:t>
            </a:r>
            <a:br>
              <a:rPr lang="en-US" sz="3600" dirty="0" smtClean="0"/>
            </a:br>
            <a:r>
              <a:rPr lang="en-US" sz="3600" cap="none" dirty="0" smtClean="0"/>
              <a:t>How to Join Forces in Your community</a:t>
            </a:r>
            <a:br>
              <a:rPr lang="en-US" sz="3600" cap="none" dirty="0" smtClean="0"/>
            </a:br>
            <a:r>
              <a:rPr lang="en-US" sz="3600" cap="none" dirty="0" smtClean="0"/>
              <a:t/>
            </a:r>
            <a:br>
              <a:rPr lang="en-US" sz="3600" cap="none" dirty="0" smtClean="0"/>
            </a:br>
            <a:r>
              <a:rPr lang="en-US" sz="2800" cap="none" dirty="0" smtClean="0"/>
              <a:t>Kathy Mustacato Wigtil, </a:t>
            </a:r>
            <a:r>
              <a:rPr lang="en-US" sz="2800" cap="none" dirty="0" err="1" smtClean="0"/>
              <a:t>Ed.D</a:t>
            </a:r>
            <a:r>
              <a:rPr lang="en-US" sz="2800" cap="none" dirty="0" smtClean="0"/>
              <a:t>.</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209" y="3471863"/>
            <a:ext cx="5334000" cy="1590675"/>
          </a:xfrm>
          <a:prstGeom prst="rect">
            <a:avLst/>
          </a:prstGeom>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smtClean="0"/>
              <a:t>Begin the </a:t>
            </a:r>
            <a:r>
              <a:rPr lang="en-US" sz="3200" dirty="0" smtClean="0"/>
              <a:t>meetings with each attendee sharing their name and organization</a:t>
            </a:r>
          </a:p>
          <a:p>
            <a:r>
              <a:rPr lang="en-US" sz="3200" dirty="0" smtClean="0"/>
              <a:t>Hearing from experts in the field</a:t>
            </a:r>
          </a:p>
          <a:p>
            <a:r>
              <a:rPr lang="en-US" sz="3200" dirty="0" smtClean="0"/>
              <a:t>Sharing evidence of how the coalition’s work is making a difference</a:t>
            </a:r>
          </a:p>
          <a:p>
            <a:r>
              <a:rPr lang="en-US" sz="3200" dirty="0" smtClean="0"/>
              <a:t>Providing time for coalition members to connect and share their organizations’ ideas about the topic presented</a:t>
            </a:r>
          </a:p>
          <a:p>
            <a:r>
              <a:rPr lang="en-US" sz="3200" dirty="0" smtClean="0"/>
              <a:t>These meetings have to communicate a sense of winning:</a:t>
            </a:r>
            <a:r>
              <a:rPr lang="en-US" sz="3200" dirty="0"/>
              <a:t> </a:t>
            </a:r>
            <a:r>
              <a:rPr lang="en-US" sz="3200" dirty="0" smtClean="0"/>
              <a:t>How goals are being achieved</a:t>
            </a:r>
          </a:p>
        </p:txBody>
      </p:sp>
      <p:sp>
        <p:nvSpPr>
          <p:cNvPr id="3" name="Title 2"/>
          <p:cNvSpPr>
            <a:spLocks noGrp="1"/>
          </p:cNvSpPr>
          <p:nvPr>
            <p:ph type="title"/>
          </p:nvPr>
        </p:nvSpPr>
        <p:spPr/>
        <p:txBody>
          <a:bodyPr/>
          <a:lstStyle/>
          <a:p>
            <a:r>
              <a:rPr lang="en-US" dirty="0" smtClean="0"/>
              <a:t>Coalition roundtables</a:t>
            </a:r>
            <a:endParaRPr lang="en-US" dirty="0"/>
          </a:p>
        </p:txBody>
      </p:sp>
    </p:spTree>
    <p:extLst>
      <p:ext uri="{BB962C8B-B14F-4D97-AF65-F5344CB8AC3E}">
        <p14:creationId xmlns:p14="http://schemas.microsoft.com/office/powerpoint/2010/main" val="15529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Coalition events </a:t>
            </a:r>
            <a:r>
              <a:rPr lang="en-US" smtClean="0"/>
              <a:t>and Programs</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261" y="1924723"/>
            <a:ext cx="3516924" cy="44631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924723"/>
            <a:ext cx="3560559" cy="4577861"/>
          </a:xfrm>
          <a:prstGeom prst="rect">
            <a:avLst/>
          </a:prstGeom>
        </p:spPr>
      </p:pic>
    </p:spTree>
    <p:extLst>
      <p:ext uri="{BB962C8B-B14F-4D97-AF65-F5344CB8AC3E}">
        <p14:creationId xmlns:p14="http://schemas.microsoft.com/office/powerpoint/2010/main" val="91206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2831" y="1719263"/>
            <a:ext cx="5556184" cy="4985750"/>
          </a:xfrm>
        </p:spPr>
      </p:pic>
      <p:sp>
        <p:nvSpPr>
          <p:cNvPr id="3" name="Title 2"/>
          <p:cNvSpPr>
            <a:spLocks noGrp="1"/>
          </p:cNvSpPr>
          <p:nvPr>
            <p:ph type="title"/>
          </p:nvPr>
        </p:nvSpPr>
        <p:spPr/>
        <p:txBody>
          <a:bodyPr/>
          <a:lstStyle/>
          <a:p>
            <a:r>
              <a:rPr lang="en-US" dirty="0" smtClean="0"/>
              <a:t> COMMUNITY BILLBOARDS </a:t>
            </a:r>
            <a:endParaRPr lang="en-US" dirty="0"/>
          </a:p>
        </p:txBody>
      </p:sp>
    </p:spTree>
    <p:extLst>
      <p:ext uri="{BB962C8B-B14F-4D97-AF65-F5344CB8AC3E}">
        <p14:creationId xmlns:p14="http://schemas.microsoft.com/office/powerpoint/2010/main" val="2312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Between 2016 – 2018, </a:t>
            </a:r>
            <a:r>
              <a:rPr lang="en-US" b="1" dirty="0" smtClean="0"/>
              <a:t>64 arrests </a:t>
            </a:r>
            <a:r>
              <a:rPr lang="en-US" dirty="0" smtClean="0"/>
              <a:t>including:</a:t>
            </a:r>
          </a:p>
          <a:p>
            <a:pPr lvl="1"/>
            <a:r>
              <a:rPr lang="en-US" dirty="0" smtClean="0"/>
              <a:t>promotion of prostitution</a:t>
            </a:r>
          </a:p>
          <a:p>
            <a:pPr lvl="1"/>
            <a:r>
              <a:rPr lang="en-US" dirty="0" smtClean="0"/>
              <a:t>trafficking of persons 	</a:t>
            </a:r>
          </a:p>
          <a:p>
            <a:pPr lvl="1"/>
            <a:r>
              <a:rPr lang="en-US" dirty="0" smtClean="0"/>
              <a:t>conspiracy to commit human trafficking </a:t>
            </a:r>
          </a:p>
          <a:p>
            <a:pPr lvl="1"/>
            <a:r>
              <a:rPr lang="en-US" dirty="0" smtClean="0"/>
              <a:t>engaging in organized criminal activity </a:t>
            </a:r>
          </a:p>
          <a:p>
            <a:pPr lvl="1"/>
            <a:r>
              <a:rPr lang="en-US" dirty="0" smtClean="0"/>
              <a:t>online solicitation of a minor </a:t>
            </a:r>
          </a:p>
          <a:p>
            <a:pPr lvl="1"/>
            <a:r>
              <a:rPr lang="en-US" dirty="0" smtClean="0"/>
              <a:t>trafficking of a minor</a:t>
            </a:r>
          </a:p>
          <a:p>
            <a:r>
              <a:rPr lang="en-US" dirty="0" smtClean="0"/>
              <a:t>Results:</a:t>
            </a:r>
          </a:p>
          <a:p>
            <a:pPr lvl="1"/>
            <a:r>
              <a:rPr lang="en-US" dirty="0" smtClean="0"/>
              <a:t>64 years of probation</a:t>
            </a:r>
          </a:p>
          <a:p>
            <a:pPr lvl="1"/>
            <a:r>
              <a:rPr lang="en-US" dirty="0" smtClean="0"/>
              <a:t>61 years of state jail time</a:t>
            </a:r>
          </a:p>
          <a:p>
            <a:pPr lvl="1"/>
            <a:r>
              <a:rPr lang="en-US" dirty="0" smtClean="0"/>
              <a:t>46 months of federal jail time</a:t>
            </a:r>
            <a:endParaRPr lang="en-US" dirty="0"/>
          </a:p>
        </p:txBody>
      </p:sp>
      <p:sp>
        <p:nvSpPr>
          <p:cNvPr id="3" name="Title 2"/>
          <p:cNvSpPr>
            <a:spLocks noGrp="1"/>
          </p:cNvSpPr>
          <p:nvPr>
            <p:ph type="title"/>
          </p:nvPr>
        </p:nvSpPr>
        <p:spPr/>
        <p:txBody>
          <a:bodyPr/>
          <a:lstStyle/>
          <a:p>
            <a:r>
              <a:rPr lang="en-US" dirty="0" smtClean="0"/>
              <a:t>Human trafficking arrests</a:t>
            </a:r>
            <a:endParaRPr lang="en-US" dirty="0"/>
          </a:p>
        </p:txBody>
      </p:sp>
    </p:spTree>
    <p:extLst>
      <p:ext uri="{BB962C8B-B14F-4D97-AF65-F5344CB8AC3E}">
        <p14:creationId xmlns:p14="http://schemas.microsoft.com/office/powerpoint/2010/main" val="78286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15" y="279945"/>
            <a:ext cx="10830732" cy="1054394"/>
          </a:xfrm>
        </p:spPr>
        <p:txBody>
          <a:bodyPr/>
          <a:lstStyle/>
          <a:p>
            <a:pPr algn="l"/>
            <a:r>
              <a:rPr lang="en-US" dirty="0"/>
              <a:t>          </a:t>
            </a:r>
            <a:r>
              <a:rPr lang="en-US" dirty="0" smtClean="0"/>
              <a:t>           Victims served </a:t>
            </a:r>
            <a:br>
              <a:rPr lang="en-US" dirty="0" smtClean="0"/>
            </a:br>
            <a:r>
              <a:rPr lang="en-US" dirty="0" smtClean="0"/>
              <a:t>                 FY 2016 – FY 2019 (8/1/19)</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15" y="484567"/>
            <a:ext cx="2432808" cy="796954"/>
          </a:xfrm>
          <a:prstGeom prst="rect">
            <a:avLst/>
          </a:prstGeom>
        </p:spPr>
      </p:pic>
      <p:graphicFrame>
        <p:nvGraphicFramePr>
          <p:cNvPr id="9" name="Diagram 8"/>
          <p:cNvGraphicFramePr/>
          <p:nvPr>
            <p:extLst>
              <p:ext uri="{D42A27DB-BD31-4B8C-83A1-F6EECF244321}">
                <p14:modId xmlns:p14="http://schemas.microsoft.com/office/powerpoint/2010/main" val="1489832018"/>
              </p:ext>
            </p:extLst>
          </p:nvPr>
        </p:nvGraphicFramePr>
        <p:xfrm>
          <a:off x="615820" y="719666"/>
          <a:ext cx="10685593" cy="5738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62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6050" y="1887523"/>
            <a:ext cx="11490689" cy="4471332"/>
          </a:xfrm>
        </p:spPr>
        <p:txBody>
          <a:bodyPr/>
          <a:lstStyle/>
          <a:p>
            <a:endParaRPr lang="en-US" u="sng" dirty="0"/>
          </a:p>
          <a:p>
            <a:endParaRPr lang="en-US" dirty="0"/>
          </a:p>
          <a:p>
            <a:endParaRPr lang="en-US" dirty="0"/>
          </a:p>
        </p:txBody>
      </p:sp>
      <p:sp>
        <p:nvSpPr>
          <p:cNvPr id="6" name="Title 5"/>
          <p:cNvSpPr>
            <a:spLocks noGrp="1"/>
          </p:cNvSpPr>
          <p:nvPr>
            <p:ph type="title"/>
          </p:nvPr>
        </p:nvSpPr>
        <p:spPr>
          <a:xfrm>
            <a:off x="-416064" y="381123"/>
            <a:ext cx="11175013" cy="1054394"/>
          </a:xfrm>
        </p:spPr>
        <p:txBody>
          <a:bodyPr/>
          <a:lstStyle/>
          <a:p>
            <a:pPr algn="l"/>
            <a:r>
              <a:rPr lang="en-US" dirty="0"/>
              <a:t>                   </a:t>
            </a:r>
            <a:r>
              <a:rPr lang="en-US" dirty="0" smtClean="0"/>
              <a:t>victim services provided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15" y="484567"/>
            <a:ext cx="2432808" cy="796954"/>
          </a:xfrm>
          <a:prstGeom prst="rect">
            <a:avLst/>
          </a:prstGeom>
        </p:spPr>
      </p:pic>
      <p:graphicFrame>
        <p:nvGraphicFramePr>
          <p:cNvPr id="3" name="Diagram 2"/>
          <p:cNvGraphicFramePr/>
          <p:nvPr>
            <p:extLst>
              <p:ext uri="{D42A27DB-BD31-4B8C-83A1-F6EECF244321}">
                <p14:modId xmlns:p14="http://schemas.microsoft.com/office/powerpoint/2010/main" val="72526938"/>
              </p:ext>
            </p:extLst>
          </p:nvPr>
        </p:nvGraphicFramePr>
        <p:xfrm>
          <a:off x="1295625" y="1721270"/>
          <a:ext cx="9458690" cy="4803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385431" y="2013434"/>
            <a:ext cx="5017961" cy="646331"/>
          </a:xfrm>
          <a:prstGeom prst="rect">
            <a:avLst/>
          </a:prstGeom>
          <a:noFill/>
          <a:ln>
            <a:noFill/>
          </a:ln>
        </p:spPr>
        <p:txBody>
          <a:bodyPr wrap="square" rtlCol="0" anchor="ctr" anchorCtr="1">
            <a:spAutoFit/>
          </a:bodyPr>
          <a:lstStyle/>
          <a:p>
            <a:r>
              <a:rPr lang="en-US" b="1" i="1">
                <a:solidFill>
                  <a:schemeClr val="bg2">
                    <a:lumMod val="25000"/>
                  </a:schemeClr>
                </a:solidFill>
              </a:rPr>
              <a:t>Emotional/moral support (informal counseling)</a:t>
            </a:r>
          </a:p>
        </p:txBody>
      </p:sp>
      <p:sp>
        <p:nvSpPr>
          <p:cNvPr id="7" name="TextBox 6"/>
          <p:cNvSpPr txBox="1"/>
          <p:nvPr/>
        </p:nvSpPr>
        <p:spPr>
          <a:xfrm>
            <a:off x="6546902" y="3081101"/>
            <a:ext cx="2856490" cy="369332"/>
          </a:xfrm>
          <a:prstGeom prst="rect">
            <a:avLst/>
          </a:prstGeom>
          <a:noFill/>
          <a:ln>
            <a:noFill/>
          </a:ln>
        </p:spPr>
        <p:txBody>
          <a:bodyPr wrap="square" rtlCol="0" anchor="ctr" anchorCtr="1">
            <a:spAutoFit/>
          </a:bodyPr>
          <a:lstStyle/>
          <a:p>
            <a:r>
              <a:rPr lang="en-US" b="1" i="1">
                <a:solidFill>
                  <a:schemeClr val="bg2">
                    <a:lumMod val="25000"/>
                  </a:schemeClr>
                </a:solidFill>
              </a:rPr>
              <a:t>Financial Assistance</a:t>
            </a:r>
          </a:p>
        </p:txBody>
      </p:sp>
      <p:sp>
        <p:nvSpPr>
          <p:cNvPr id="8" name="TextBox 7"/>
          <p:cNvSpPr txBox="1"/>
          <p:nvPr/>
        </p:nvSpPr>
        <p:spPr>
          <a:xfrm>
            <a:off x="6765824" y="4790580"/>
            <a:ext cx="3511944" cy="369332"/>
          </a:xfrm>
          <a:prstGeom prst="rect">
            <a:avLst/>
          </a:prstGeom>
          <a:noFill/>
          <a:ln>
            <a:noFill/>
          </a:ln>
        </p:spPr>
        <p:txBody>
          <a:bodyPr wrap="square" rtlCol="0" anchor="ctr" anchorCtr="1">
            <a:spAutoFit/>
          </a:bodyPr>
          <a:lstStyle/>
          <a:p>
            <a:r>
              <a:rPr lang="en-US" b="1" i="1">
                <a:solidFill>
                  <a:schemeClr val="bg2">
                    <a:lumMod val="25000"/>
                  </a:schemeClr>
                </a:solidFill>
              </a:rPr>
              <a:t>Ongoing Case Management</a:t>
            </a:r>
          </a:p>
        </p:txBody>
      </p:sp>
      <p:sp>
        <p:nvSpPr>
          <p:cNvPr id="9" name="TextBox 8"/>
          <p:cNvSpPr txBox="1"/>
          <p:nvPr/>
        </p:nvSpPr>
        <p:spPr>
          <a:xfrm>
            <a:off x="4063084" y="5696272"/>
            <a:ext cx="5405480" cy="369332"/>
          </a:xfrm>
          <a:prstGeom prst="rect">
            <a:avLst/>
          </a:prstGeom>
          <a:noFill/>
          <a:ln>
            <a:noFill/>
          </a:ln>
        </p:spPr>
        <p:txBody>
          <a:bodyPr wrap="square" rtlCol="0" anchor="ctr" anchorCtr="1">
            <a:spAutoFit/>
          </a:bodyPr>
          <a:lstStyle/>
          <a:p>
            <a:r>
              <a:rPr lang="en-US" b="1" i="1" dirty="0">
                <a:solidFill>
                  <a:schemeClr val="bg2">
                    <a:lumMod val="25000"/>
                  </a:schemeClr>
                </a:solidFill>
              </a:rPr>
              <a:t>Crisis Intervention / 24 hour hotline</a:t>
            </a:r>
          </a:p>
        </p:txBody>
      </p:sp>
      <p:sp>
        <p:nvSpPr>
          <p:cNvPr id="10" name="TextBox 9"/>
          <p:cNvSpPr txBox="1"/>
          <p:nvPr/>
        </p:nvSpPr>
        <p:spPr>
          <a:xfrm>
            <a:off x="1808163" y="3011459"/>
            <a:ext cx="3521834" cy="369332"/>
          </a:xfrm>
          <a:prstGeom prst="rect">
            <a:avLst/>
          </a:prstGeom>
          <a:noFill/>
          <a:ln>
            <a:noFill/>
          </a:ln>
        </p:spPr>
        <p:txBody>
          <a:bodyPr wrap="square" rtlCol="0" anchor="ctr" anchorCtr="1">
            <a:spAutoFit/>
          </a:bodyPr>
          <a:lstStyle/>
          <a:p>
            <a:r>
              <a:rPr lang="en-US" b="1" i="1">
                <a:solidFill>
                  <a:schemeClr val="bg2">
                    <a:lumMod val="25000"/>
                  </a:schemeClr>
                </a:solidFill>
              </a:rPr>
              <a:t>Housing/Shelter Advocacy</a:t>
            </a:r>
          </a:p>
        </p:txBody>
      </p:sp>
      <p:sp>
        <p:nvSpPr>
          <p:cNvPr id="11" name="TextBox 10"/>
          <p:cNvSpPr txBox="1"/>
          <p:nvPr/>
        </p:nvSpPr>
        <p:spPr>
          <a:xfrm>
            <a:off x="2598176" y="4720938"/>
            <a:ext cx="2573267" cy="369332"/>
          </a:xfrm>
          <a:prstGeom prst="rect">
            <a:avLst/>
          </a:prstGeom>
          <a:noFill/>
          <a:ln>
            <a:noFill/>
          </a:ln>
        </p:spPr>
        <p:txBody>
          <a:bodyPr wrap="square" rtlCol="0" anchor="ctr" anchorCtr="1">
            <a:spAutoFit/>
          </a:bodyPr>
          <a:lstStyle/>
          <a:p>
            <a:r>
              <a:rPr lang="en-US" b="1" i="1">
                <a:solidFill>
                  <a:schemeClr val="bg2">
                    <a:lumMod val="25000"/>
                  </a:schemeClr>
                </a:solidFill>
              </a:rPr>
              <a:t>      Personal Items</a:t>
            </a:r>
          </a:p>
        </p:txBody>
      </p:sp>
    </p:spTree>
    <p:extLst>
      <p:ext uri="{BB962C8B-B14F-4D97-AF65-F5344CB8AC3E}">
        <p14:creationId xmlns:p14="http://schemas.microsoft.com/office/powerpoint/2010/main" val="31647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Engage with others who are passionate about addressing </a:t>
            </a:r>
            <a:r>
              <a:rPr lang="en-US" sz="3200" dirty="0" smtClean="0"/>
              <a:t>this issue</a:t>
            </a:r>
            <a:endParaRPr lang="en-US" sz="3200" dirty="0"/>
          </a:p>
          <a:p>
            <a:r>
              <a:rPr lang="en-US" sz="3200" dirty="0" smtClean="0"/>
              <a:t>Identify key “players” in your community: Law Enforcement, Judicial, Education, Faith-based Organizations, Social Service Agencies</a:t>
            </a:r>
          </a:p>
          <a:p>
            <a:r>
              <a:rPr lang="en-US" sz="3200" dirty="0" smtClean="0"/>
              <a:t> Host training opportunities for Educators, Law Enforcement, Medical Staff and Homeless Shelters to become more proficient in understanding and recognizing the signs of human trafficking.</a:t>
            </a:r>
          </a:p>
        </p:txBody>
      </p:sp>
      <p:sp>
        <p:nvSpPr>
          <p:cNvPr id="3" name="Title 2"/>
          <p:cNvSpPr>
            <a:spLocks noGrp="1"/>
          </p:cNvSpPr>
          <p:nvPr>
            <p:ph type="title"/>
          </p:nvPr>
        </p:nvSpPr>
        <p:spPr/>
        <p:txBody>
          <a:bodyPr/>
          <a:lstStyle/>
          <a:p>
            <a:r>
              <a:rPr lang="en-US" dirty="0" smtClean="0"/>
              <a:t>How Can Your Community start a human trafficking coalition?</a:t>
            </a:r>
            <a:endParaRPr lang="en-US" dirty="0"/>
          </a:p>
        </p:txBody>
      </p:sp>
    </p:spTree>
    <p:extLst>
      <p:ext uri="{BB962C8B-B14F-4D97-AF65-F5344CB8AC3E}">
        <p14:creationId xmlns:p14="http://schemas.microsoft.com/office/powerpoint/2010/main" val="14469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2" charset="2"/>
              <a:buChar char=""/>
            </a:pPr>
            <a:r>
              <a:rPr lang="en-US" sz="3600" dirty="0" smtClean="0"/>
              <a:t>Unbound – Waco, Houston, Fort Worth, College Station/Bryan</a:t>
            </a:r>
          </a:p>
          <a:p>
            <a:pPr>
              <a:buFont typeface="Wingdings 2" charset="2"/>
              <a:buChar char=""/>
            </a:pPr>
            <a:r>
              <a:rPr lang="en-US" sz="3600" dirty="0" smtClean="0"/>
              <a:t>Search internet for Human Trafficking Task Forces or Coalitions in your area. </a:t>
            </a:r>
          </a:p>
          <a:p>
            <a:pPr>
              <a:buFont typeface="Wingdings 2" charset="2"/>
              <a:buChar char=""/>
            </a:pPr>
            <a:r>
              <a:rPr lang="en-US" sz="3600" dirty="0" smtClean="0"/>
              <a:t>Kathy M. Wigtil, </a:t>
            </a:r>
            <a:r>
              <a:rPr lang="en-US" sz="3600" dirty="0" smtClean="0">
                <a:hlinkClick r:id="rId3"/>
              </a:rPr>
              <a:t>kathy_wigtil@alumni.baylor.edu</a:t>
            </a:r>
            <a:endParaRPr lang="en-US" sz="3600" dirty="0"/>
          </a:p>
          <a:p>
            <a:pPr>
              <a:buFont typeface="Wingdings 2" charset="2"/>
              <a:buChar char=""/>
            </a:pPr>
            <a:endParaRPr lang="en-US" dirty="0" smtClean="0"/>
          </a:p>
          <a:p>
            <a:pPr marL="45720" indent="0" algn="ctr">
              <a:buNone/>
            </a:pPr>
            <a:r>
              <a:rPr lang="en-US" sz="3600" dirty="0" smtClean="0"/>
              <a:t>QUESTIONS?</a:t>
            </a:r>
            <a:endParaRPr lang="en-US" sz="3600" dirty="0"/>
          </a:p>
          <a:p>
            <a:pPr marL="45720" indent="0">
              <a:buNone/>
            </a:pPr>
            <a:endParaRPr lang="en-US" dirty="0"/>
          </a:p>
        </p:txBody>
      </p:sp>
      <p:sp>
        <p:nvSpPr>
          <p:cNvPr id="3" name="Title 2"/>
          <p:cNvSpPr>
            <a:spLocks noGrp="1"/>
          </p:cNvSpPr>
          <p:nvPr>
            <p:ph type="title"/>
          </p:nvPr>
        </p:nvSpPr>
        <p:spPr>
          <a:xfrm>
            <a:off x="-207108" y="445902"/>
            <a:ext cx="11175013" cy="1054394"/>
          </a:xfrm>
        </p:spPr>
        <p:txBody>
          <a:bodyPr/>
          <a:lstStyle/>
          <a:p>
            <a:r>
              <a:rPr lang="en-US" sz="2800" dirty="0" smtClean="0"/>
              <a:t>Questions &amp; Contact information</a:t>
            </a:r>
            <a:r>
              <a:rPr lang="en-US" dirty="0" smtClean="0"/>
              <a: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715" y="484567"/>
            <a:ext cx="2432808" cy="796954"/>
          </a:xfrm>
          <a:prstGeom prst="rect">
            <a:avLst/>
          </a:prstGeom>
        </p:spPr>
      </p:pic>
    </p:spTree>
    <p:extLst>
      <p:ext uri="{BB962C8B-B14F-4D97-AF65-F5344CB8AC3E}">
        <p14:creationId xmlns:p14="http://schemas.microsoft.com/office/powerpoint/2010/main" val="386507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a:t>Human trafficking is the fastest growing criminal industry in the world, with more than 40 million victims worldwide.</a:t>
            </a:r>
          </a:p>
          <a:p>
            <a:r>
              <a:rPr lang="en-US" sz="3200" dirty="0"/>
              <a:t>Simply put, human trafficking is any time a person is </a:t>
            </a:r>
            <a:r>
              <a:rPr lang="en-US" sz="3200" b="1" dirty="0"/>
              <a:t>forced, tricked, or manipulated </a:t>
            </a:r>
            <a:r>
              <a:rPr lang="en-US" sz="3200" dirty="0"/>
              <a:t>into providing labor or sexual service for someone else’s financial gain. Or, </a:t>
            </a:r>
            <a:r>
              <a:rPr lang="en-US" sz="3200" b="1" dirty="0"/>
              <a:t>anytime a child is involved </a:t>
            </a:r>
            <a:r>
              <a:rPr lang="en-US" sz="3200" dirty="0"/>
              <a:t>in a commercial sex act, whether or not there is someone directly forcing them to do so</a:t>
            </a:r>
            <a:r>
              <a:rPr lang="en-US" sz="3200" dirty="0" smtClean="0"/>
              <a:t>.</a:t>
            </a:r>
            <a:endParaRPr lang="en-US" sz="3200" dirty="0"/>
          </a:p>
        </p:txBody>
      </p:sp>
      <p:sp>
        <p:nvSpPr>
          <p:cNvPr id="3" name="Title 2"/>
          <p:cNvSpPr>
            <a:spLocks noGrp="1"/>
          </p:cNvSpPr>
          <p:nvPr>
            <p:ph type="title"/>
          </p:nvPr>
        </p:nvSpPr>
        <p:spPr/>
        <p:txBody>
          <a:bodyPr/>
          <a:lstStyle/>
          <a:p>
            <a:r>
              <a:rPr lang="en-US" dirty="0" smtClean="0"/>
              <a:t> Human Trafficking</a:t>
            </a:r>
            <a:endParaRPr lang="en-US" dirty="0"/>
          </a:p>
        </p:txBody>
      </p:sp>
    </p:spTree>
    <p:extLst>
      <p:ext uri="{BB962C8B-B14F-4D97-AF65-F5344CB8AC3E}">
        <p14:creationId xmlns:p14="http://schemas.microsoft.com/office/powerpoint/2010/main" val="5210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pt-BR" dirty="0" smtClean="0">
                <a:hlinkClick r:id="rId3"/>
              </a:rPr>
              <a:t>https://vimeo.com/226361342</a:t>
            </a:r>
            <a:endParaRPr lang="en-US" dirty="0"/>
          </a:p>
        </p:txBody>
      </p:sp>
      <p:sp>
        <p:nvSpPr>
          <p:cNvPr id="3" name="Title 2"/>
          <p:cNvSpPr>
            <a:spLocks noGrp="1"/>
          </p:cNvSpPr>
          <p:nvPr>
            <p:ph type="title"/>
          </p:nvPr>
        </p:nvSpPr>
        <p:spPr/>
        <p:txBody>
          <a:bodyPr/>
          <a:lstStyle/>
          <a:p>
            <a:r>
              <a:rPr lang="en-US" smtClean="0"/>
              <a:t>Not in my city</a:t>
            </a:r>
            <a:endParaRPr lang="en-US"/>
          </a:p>
        </p:txBody>
      </p:sp>
    </p:spTree>
    <p:extLst>
      <p:ext uri="{BB962C8B-B14F-4D97-AF65-F5344CB8AC3E}">
        <p14:creationId xmlns:p14="http://schemas.microsoft.com/office/powerpoint/2010/main" val="7622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Turn to the person/people sitting next to you and discuss:</a:t>
            </a:r>
          </a:p>
          <a:p>
            <a:pPr lvl="1"/>
            <a:r>
              <a:rPr lang="en-US" sz="2800" dirty="0" smtClean="0"/>
              <a:t>Who in your community is already combatting human trafficking?</a:t>
            </a:r>
          </a:p>
          <a:p>
            <a:pPr lvl="1"/>
            <a:r>
              <a:rPr lang="en-US" sz="2800" dirty="0" smtClean="0"/>
              <a:t>If you are unaware of any community efforts to combat trafficking, who should be included in discussions/efforts?</a:t>
            </a:r>
          </a:p>
          <a:p>
            <a:pPr lvl="1"/>
            <a:r>
              <a:rPr lang="en-US" sz="2800" dirty="0" smtClean="0"/>
              <a:t>Can you think of specific </a:t>
            </a:r>
            <a:r>
              <a:rPr lang="en-US" sz="2800" b="1" dirty="0" smtClean="0"/>
              <a:t>people</a:t>
            </a:r>
            <a:r>
              <a:rPr lang="en-US" sz="2800" dirty="0" smtClean="0"/>
              <a:t> your organization could approach to begin discussions about joining efforts in order to combat human trafficking in your community?</a:t>
            </a:r>
            <a:endParaRPr lang="en-US" sz="2800" dirty="0"/>
          </a:p>
        </p:txBody>
      </p:sp>
      <p:sp>
        <p:nvSpPr>
          <p:cNvPr id="3" name="Title 2"/>
          <p:cNvSpPr>
            <a:spLocks noGrp="1"/>
          </p:cNvSpPr>
          <p:nvPr>
            <p:ph type="title"/>
          </p:nvPr>
        </p:nvSpPr>
        <p:spPr/>
        <p:txBody>
          <a:bodyPr/>
          <a:lstStyle/>
          <a:p>
            <a:r>
              <a:rPr lang="en-US" dirty="0" smtClean="0"/>
              <a:t>Who can help?</a:t>
            </a:r>
            <a:endParaRPr lang="en-US" dirty="0"/>
          </a:p>
        </p:txBody>
      </p:sp>
    </p:spTree>
    <p:extLst>
      <p:ext uri="{BB962C8B-B14F-4D97-AF65-F5344CB8AC3E}">
        <p14:creationId xmlns:p14="http://schemas.microsoft.com/office/powerpoint/2010/main" val="16023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                    </a:t>
            </a:r>
            <a:r>
              <a:rPr lang="en-US" dirty="0" smtClean="0"/>
              <a:t>Participating agencies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15" y="484567"/>
            <a:ext cx="2432808" cy="796954"/>
          </a:xfrm>
          <a:prstGeom prst="rect">
            <a:avLst/>
          </a:prstGeom>
        </p:spPr>
      </p:pic>
      <p:pic>
        <p:nvPicPr>
          <p:cNvPr id="1026" name="Picture 2" descr="tackedLOVEHiRez.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6819" y="2118600"/>
            <a:ext cx="1345460" cy="1345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oP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93" y="3933266"/>
            <a:ext cx="1216712" cy="15062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Y LOGO - star p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243" y="2099337"/>
            <a:ext cx="1508456" cy="12319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CO 125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4075" y="3798506"/>
            <a:ext cx="1349446" cy="1340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v. Probation.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4035" y="1803967"/>
            <a:ext cx="150495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ssionWac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0380" y="2099337"/>
            <a:ext cx="24288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LL Advocacy Center logo with yellow su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3390" y="3781122"/>
            <a:ext cx="2514692" cy="9052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SDHomele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5513" y="4847898"/>
            <a:ext cx="1579460" cy="121182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S_TheHeartofTexas_Horizontal_CMYK.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3856" y="3299392"/>
            <a:ext cx="2475818" cy="112237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mily_Health_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7944" y="4808106"/>
            <a:ext cx="1658804" cy="15703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MEC 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8780" y="4766027"/>
            <a:ext cx="1544887" cy="154488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ogo-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29825" y="2019672"/>
            <a:ext cx="1371600" cy="139372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orizontal-Outreach-Logo-Transparent.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584" y="5606220"/>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14953" y="1977748"/>
            <a:ext cx="1485347" cy="1477570"/>
          </a:xfrm>
          <a:prstGeom prst="rect">
            <a:avLst/>
          </a:prstGeom>
        </p:spPr>
      </p:pic>
      <p:pic>
        <p:nvPicPr>
          <p:cNvPr id="1058" name="Picture 34" descr="onestar.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76665" y="3933266"/>
            <a:ext cx="2034013" cy="50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Law Enforcement</a:t>
            </a:r>
          </a:p>
          <a:p>
            <a:r>
              <a:rPr lang="en-US" sz="2800" dirty="0" smtClean="0"/>
              <a:t>Judicial System</a:t>
            </a:r>
          </a:p>
          <a:p>
            <a:r>
              <a:rPr lang="en-US" sz="2800" dirty="0" smtClean="0"/>
              <a:t>Education</a:t>
            </a:r>
          </a:p>
          <a:p>
            <a:r>
              <a:rPr lang="en-US" sz="2800" dirty="0" smtClean="0"/>
              <a:t>Health Care</a:t>
            </a:r>
          </a:p>
          <a:p>
            <a:r>
              <a:rPr lang="en-US" sz="2800" dirty="0" smtClean="0"/>
              <a:t>Social Service Organizations</a:t>
            </a:r>
          </a:p>
          <a:p>
            <a:r>
              <a:rPr lang="en-US" sz="2800" dirty="0" smtClean="0"/>
              <a:t>Faith-Based Organizations</a:t>
            </a:r>
          </a:p>
          <a:p>
            <a:r>
              <a:rPr lang="en-US" sz="2800" dirty="0" smtClean="0"/>
              <a:t>Any Organization that Serves Victims</a:t>
            </a:r>
          </a:p>
        </p:txBody>
      </p:sp>
      <p:sp>
        <p:nvSpPr>
          <p:cNvPr id="3" name="Title 2"/>
          <p:cNvSpPr>
            <a:spLocks noGrp="1"/>
          </p:cNvSpPr>
          <p:nvPr>
            <p:ph type="title"/>
          </p:nvPr>
        </p:nvSpPr>
        <p:spPr/>
        <p:txBody>
          <a:bodyPr/>
          <a:lstStyle/>
          <a:p>
            <a:r>
              <a:rPr lang="en-US" dirty="0" smtClean="0"/>
              <a:t>Agencies you need to consider: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584" y="2165316"/>
            <a:ext cx="2944462" cy="2929045"/>
          </a:xfrm>
          <a:prstGeom prst="rect">
            <a:avLst/>
          </a:prstGeom>
        </p:spPr>
      </p:pic>
    </p:spTree>
    <p:extLst>
      <p:ext uri="{BB962C8B-B14F-4D97-AF65-F5344CB8AC3E}">
        <p14:creationId xmlns:p14="http://schemas.microsoft.com/office/powerpoint/2010/main" val="20701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Community leaders in the sectors represented by the goals:</a:t>
            </a:r>
          </a:p>
          <a:p>
            <a:pPr lvl="1"/>
            <a:r>
              <a:rPr lang="en-US" sz="3200" dirty="0" smtClean="0"/>
              <a:t>Law Enforcement – investigation</a:t>
            </a:r>
          </a:p>
          <a:p>
            <a:pPr lvl="1"/>
            <a:r>
              <a:rPr lang="en-US" sz="3200" dirty="0" smtClean="0"/>
              <a:t>Judicial System – prosecution</a:t>
            </a:r>
          </a:p>
          <a:p>
            <a:pPr lvl="1"/>
            <a:r>
              <a:rPr lang="en-US" sz="3200" dirty="0" smtClean="0"/>
              <a:t>Identification – education, healthcare, service providers, community members</a:t>
            </a:r>
          </a:p>
          <a:p>
            <a:pPr lvl="1"/>
            <a:r>
              <a:rPr lang="en-US" sz="3200" dirty="0" smtClean="0"/>
              <a:t>Trauma-informed Services for Victims – mental health, service providers</a:t>
            </a:r>
            <a:endParaRPr lang="en-US" sz="3200" dirty="0"/>
          </a:p>
        </p:txBody>
      </p:sp>
      <p:sp>
        <p:nvSpPr>
          <p:cNvPr id="3" name="Title 2"/>
          <p:cNvSpPr>
            <a:spLocks noGrp="1"/>
          </p:cNvSpPr>
          <p:nvPr>
            <p:ph type="title"/>
          </p:nvPr>
        </p:nvSpPr>
        <p:spPr/>
        <p:txBody>
          <a:bodyPr/>
          <a:lstStyle/>
          <a:p>
            <a:r>
              <a:rPr lang="en-US" dirty="0" smtClean="0"/>
              <a:t>Steering committee Members</a:t>
            </a:r>
            <a:endParaRPr lang="en-US" dirty="0"/>
          </a:p>
        </p:txBody>
      </p:sp>
    </p:spTree>
    <p:extLst>
      <p:ext uri="{BB962C8B-B14F-4D97-AF65-F5344CB8AC3E}">
        <p14:creationId xmlns:p14="http://schemas.microsoft.com/office/powerpoint/2010/main" val="74714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smtClean="0"/>
              <a:t>1</a:t>
            </a:r>
            <a:r>
              <a:rPr lang="en-US" sz="3200"/>
              <a:t>) Increase community awareness for the prevention and identification of human trafficking victims. </a:t>
            </a:r>
          </a:p>
          <a:p>
            <a:r>
              <a:rPr lang="en-US" sz="3200"/>
              <a:t>2) Increase investigation and prosecution of human trafficking cases at a local, state and federal level.</a:t>
            </a:r>
          </a:p>
          <a:p>
            <a:r>
              <a:rPr lang="en-US" sz="3200"/>
              <a:t>3) Provide coordinated, comprehensive, trauma-informed services to the individualized needs of human trafficking victims.</a:t>
            </a:r>
          </a:p>
        </p:txBody>
      </p:sp>
      <p:sp>
        <p:nvSpPr>
          <p:cNvPr id="3" name="Title 2"/>
          <p:cNvSpPr>
            <a:spLocks noGrp="1"/>
          </p:cNvSpPr>
          <p:nvPr>
            <p:ph type="title"/>
          </p:nvPr>
        </p:nvSpPr>
        <p:spPr/>
        <p:txBody>
          <a:bodyPr/>
          <a:lstStyle/>
          <a:p>
            <a:r>
              <a:rPr lang="en-US" smtClean="0"/>
              <a:t>Coalition goals</a:t>
            </a:r>
            <a:endParaRPr lang="en-US"/>
          </a:p>
        </p:txBody>
      </p:sp>
    </p:spTree>
    <p:extLst>
      <p:ext uri="{BB962C8B-B14F-4D97-AF65-F5344CB8AC3E}">
        <p14:creationId xmlns:p14="http://schemas.microsoft.com/office/powerpoint/2010/main" val="56682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89" y="1448882"/>
            <a:ext cx="11210524" cy="4407408"/>
          </a:xfrm>
        </p:spPr>
        <p:txBody>
          <a:bodyPr>
            <a:noAutofit/>
          </a:bodyPr>
          <a:lstStyle/>
          <a:p>
            <a:r>
              <a:rPr lang="en-US" sz="3200" dirty="0"/>
              <a:t>The Coalition meets for quarterly roundtables to share information and increase knowledge of trafficking-related topics. </a:t>
            </a:r>
            <a:endParaRPr lang="en-US" sz="3200" dirty="0" smtClean="0"/>
          </a:p>
          <a:p>
            <a:r>
              <a:rPr lang="en-US" sz="3200" dirty="0" smtClean="0"/>
              <a:t>Bi-monthly </a:t>
            </a:r>
            <a:r>
              <a:rPr lang="en-US" sz="3200" dirty="0"/>
              <a:t>subcommittees also meet to accomplish tasks in specific areas. </a:t>
            </a:r>
            <a:endParaRPr lang="en-US" sz="3200" dirty="0" smtClean="0"/>
          </a:p>
          <a:p>
            <a:r>
              <a:rPr lang="en-US" sz="3200" dirty="0" smtClean="0"/>
              <a:t>These </a:t>
            </a:r>
            <a:r>
              <a:rPr lang="en-US" sz="3200" dirty="0"/>
              <a:t>subcommittees are: </a:t>
            </a:r>
            <a:endParaRPr lang="en-US" sz="3200" dirty="0" smtClean="0"/>
          </a:p>
          <a:p>
            <a:pPr lvl="1"/>
            <a:r>
              <a:rPr lang="en-US" sz="2800" dirty="0" smtClean="0"/>
              <a:t>Prevention </a:t>
            </a:r>
          </a:p>
          <a:p>
            <a:pPr lvl="1"/>
            <a:r>
              <a:rPr lang="en-US" sz="2800" dirty="0" smtClean="0"/>
              <a:t>Protection </a:t>
            </a:r>
            <a:r>
              <a:rPr lang="en-US" sz="2800" dirty="0"/>
              <a:t>&amp; </a:t>
            </a:r>
            <a:r>
              <a:rPr lang="en-US" sz="2800" dirty="0" smtClean="0"/>
              <a:t>Prosecution (law </a:t>
            </a:r>
            <a:r>
              <a:rPr lang="en-US" sz="2800" smtClean="0"/>
              <a:t>enforcement personnel)</a:t>
            </a:r>
            <a:endParaRPr lang="en-US" sz="2800" dirty="0" smtClean="0"/>
          </a:p>
          <a:p>
            <a:pPr lvl="1"/>
            <a:r>
              <a:rPr lang="en-US" sz="2800" dirty="0" smtClean="0"/>
              <a:t>Partnership </a:t>
            </a:r>
            <a:endParaRPr lang="en-US" sz="2800" dirty="0"/>
          </a:p>
          <a:p>
            <a:pPr lvl="1"/>
            <a:r>
              <a:rPr lang="en-US" sz="2800" dirty="0" smtClean="0"/>
              <a:t>Program Evaluation (grant funded personnel)</a:t>
            </a:r>
            <a:endParaRPr lang="en-US" sz="2800" dirty="0"/>
          </a:p>
        </p:txBody>
      </p:sp>
      <p:sp>
        <p:nvSpPr>
          <p:cNvPr id="3" name="Title 2"/>
          <p:cNvSpPr>
            <a:spLocks noGrp="1"/>
          </p:cNvSpPr>
          <p:nvPr>
            <p:ph type="title"/>
          </p:nvPr>
        </p:nvSpPr>
        <p:spPr/>
        <p:txBody>
          <a:bodyPr/>
          <a:lstStyle/>
          <a:p>
            <a:r>
              <a:rPr lang="en-US" dirty="0" smtClean="0"/>
              <a:t>Coalition roundtable &amp; subcommittees</a:t>
            </a:r>
            <a:endParaRPr lang="en-US" dirty="0"/>
          </a:p>
        </p:txBody>
      </p:sp>
    </p:spTree>
    <p:extLst>
      <p:ext uri="{BB962C8B-B14F-4D97-AF65-F5344CB8AC3E}">
        <p14:creationId xmlns:p14="http://schemas.microsoft.com/office/powerpoint/2010/main" val="165371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training presentation</Template>
  <TotalTime>0</TotalTime>
  <Words>2202</Words>
  <Application>Microsoft Macintosh PowerPoint</Application>
  <PresentationFormat>Widescreen</PresentationFormat>
  <Paragraphs>128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Wingdings 2</vt:lpstr>
      <vt:lpstr>Sales training presentation</vt:lpstr>
      <vt:lpstr>Combating human Trafficking:   How to Join Forces in Your community  Kathy Mustacato Wigtil, Ed.D.</vt:lpstr>
      <vt:lpstr> Human Trafficking</vt:lpstr>
      <vt:lpstr>Not in my city</vt:lpstr>
      <vt:lpstr>Who can help?</vt:lpstr>
      <vt:lpstr>                    Participating agencies</vt:lpstr>
      <vt:lpstr>Agencies you need to consider: </vt:lpstr>
      <vt:lpstr>Steering committee Members</vt:lpstr>
      <vt:lpstr>Coalition goals</vt:lpstr>
      <vt:lpstr>Coalition roundtable &amp; subcommittees</vt:lpstr>
      <vt:lpstr>Coalition roundtables</vt:lpstr>
      <vt:lpstr>Coalition events and Programs</vt:lpstr>
      <vt:lpstr> COMMUNITY BILLBOARDS </vt:lpstr>
      <vt:lpstr>Human trafficking arrests</vt:lpstr>
      <vt:lpstr>                     Victims served                   FY 2016 – FY 2019 (8/1/19)</vt:lpstr>
      <vt:lpstr>                   victim services provided</vt:lpstr>
      <vt:lpstr>How Can Your Community start a human trafficking coalition?</vt:lpstr>
      <vt:lpstr>Questions &amp; Contact information: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2019-09-17T17:52:03Z</cp:lastPrinted>
  <dcterms:created xsi:type="dcterms:W3CDTF">2017-03-21T19:39:38Z</dcterms:created>
  <dcterms:modified xsi:type="dcterms:W3CDTF">2019-10-02T19:21:26Z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