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38"/>
  </p:notesMasterIdLst>
  <p:sldIdLst>
    <p:sldId id="259" r:id="rId4"/>
    <p:sldId id="277" r:id="rId5"/>
    <p:sldId id="258" r:id="rId6"/>
    <p:sldId id="263" r:id="rId7"/>
    <p:sldId id="266" r:id="rId8"/>
    <p:sldId id="256" r:id="rId9"/>
    <p:sldId id="308" r:id="rId10"/>
    <p:sldId id="310" r:id="rId11"/>
    <p:sldId id="312" r:id="rId12"/>
    <p:sldId id="311"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2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2D4E"/>
    <a:srgbClr val="4A6B81"/>
    <a:srgbClr val="3A5A22"/>
    <a:srgbClr val="96AB2C"/>
    <a:srgbClr val="6B9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5"/>
    <p:restoredTop sz="94674"/>
  </p:normalViewPr>
  <p:slideViewPr>
    <p:cSldViewPr snapToGrid="0" snapToObjects="1">
      <p:cViewPr>
        <p:scale>
          <a:sx n="100" d="100"/>
          <a:sy n="100" d="100"/>
        </p:scale>
        <p:origin x="-432" y="-3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DDA0B-BCE7-4392-8B3A-324E514D5DA5}" type="doc">
      <dgm:prSet loTypeId="urn:microsoft.com/office/officeart/2005/8/layout/pyramid1" loCatId="pyramid" qsTypeId="urn:microsoft.com/office/officeart/2005/8/quickstyle/simple1" qsCatId="simple" csTypeId="urn:microsoft.com/office/officeart/2005/8/colors/accent1_2" csCatId="accent1" phldr="1"/>
      <dgm:spPr/>
    </dgm:pt>
    <dgm:pt modelId="{4AD8E4DF-7B9A-48D0-B735-4A545F507D2F}">
      <dgm:prSet phldrT="[Text]" custT="1"/>
      <dgm:spPr>
        <a:solidFill>
          <a:srgbClr val="FB3543"/>
        </a:solidFill>
      </dgm:spPr>
      <dgm:t>
        <a:bodyPr/>
        <a:lstStyle/>
        <a:p>
          <a:r>
            <a:rPr lang="en-US" sz="3600" dirty="0">
              <a:latin typeface="Arial" panose="020B0604020202020204" pitchFamily="34" charset="0"/>
              <a:cs typeface="Arial" panose="020B0604020202020204" pitchFamily="34" charset="0"/>
            </a:rPr>
            <a:t>Policy</a:t>
          </a:r>
        </a:p>
      </dgm:t>
    </dgm:pt>
    <dgm:pt modelId="{01F87714-7A42-4E6E-91F5-12C41B548298}" type="parTrans" cxnId="{58F2CBB4-A962-4916-9992-DB422BB60B90}">
      <dgm:prSet/>
      <dgm:spPr/>
      <dgm:t>
        <a:bodyPr/>
        <a:lstStyle/>
        <a:p>
          <a:endParaRPr lang="en-US"/>
        </a:p>
      </dgm:t>
    </dgm:pt>
    <dgm:pt modelId="{40C0E9A6-5AD5-41DB-A898-55614AAEC07A}" type="sibTrans" cxnId="{58F2CBB4-A962-4916-9992-DB422BB60B90}">
      <dgm:prSet/>
      <dgm:spPr/>
      <dgm:t>
        <a:bodyPr/>
        <a:lstStyle/>
        <a:p>
          <a:endParaRPr lang="en-US"/>
        </a:p>
      </dgm:t>
    </dgm:pt>
    <dgm:pt modelId="{F4A0F958-CEE4-42BF-88B4-0E0F2FA32EC9}">
      <dgm:prSet phldrT="[Text]" custT="1"/>
      <dgm:spPr>
        <a:solidFill>
          <a:srgbClr val="6B92AC"/>
        </a:solidFill>
      </dgm:spPr>
      <dgm:t>
        <a:bodyPr/>
        <a:lstStyle/>
        <a:p>
          <a:r>
            <a:rPr lang="en-US" sz="3600" dirty="0">
              <a:latin typeface="Arial" panose="020B0604020202020204" pitchFamily="34" charset="0"/>
              <a:cs typeface="Arial" panose="020B0604020202020204" pitchFamily="34" charset="0"/>
            </a:rPr>
            <a:t>Practice</a:t>
          </a:r>
        </a:p>
      </dgm:t>
    </dgm:pt>
    <dgm:pt modelId="{FBE1CB53-F04F-4BA1-BE42-D415B9CAFCEE}" type="parTrans" cxnId="{02DCF0D7-1433-4741-9E23-A861293AB320}">
      <dgm:prSet/>
      <dgm:spPr/>
      <dgm:t>
        <a:bodyPr/>
        <a:lstStyle/>
        <a:p>
          <a:endParaRPr lang="en-US"/>
        </a:p>
      </dgm:t>
    </dgm:pt>
    <dgm:pt modelId="{72841074-EFE6-4A36-A1CE-DFE21F9035A3}" type="sibTrans" cxnId="{02DCF0D7-1433-4741-9E23-A861293AB320}">
      <dgm:prSet/>
      <dgm:spPr/>
      <dgm:t>
        <a:bodyPr/>
        <a:lstStyle/>
        <a:p>
          <a:endParaRPr lang="en-US"/>
        </a:p>
      </dgm:t>
    </dgm:pt>
    <dgm:pt modelId="{25C15C79-5BBE-4DC5-A6CD-629071C5A432}">
      <dgm:prSet phldrT="[Text]" custT="1"/>
      <dgm:spPr>
        <a:solidFill>
          <a:srgbClr val="96AB2C"/>
        </a:solidFill>
      </dgm:spPr>
      <dgm:t>
        <a:bodyPr/>
        <a:lstStyle/>
        <a:p>
          <a:r>
            <a:rPr lang="en-US" sz="3600" dirty="0">
              <a:latin typeface="Arial" panose="020B0604020202020204" pitchFamily="34" charset="0"/>
              <a:cs typeface="Arial" panose="020B0604020202020204" pitchFamily="34" charset="0"/>
            </a:rPr>
            <a:t>Partnership</a:t>
          </a:r>
        </a:p>
      </dgm:t>
    </dgm:pt>
    <dgm:pt modelId="{5268F87C-DCFE-404B-9F6F-1F116022DB0D}" type="parTrans" cxnId="{94BE184A-7AC5-45D5-B83F-3C30AA0016DD}">
      <dgm:prSet/>
      <dgm:spPr/>
      <dgm:t>
        <a:bodyPr/>
        <a:lstStyle/>
        <a:p>
          <a:endParaRPr lang="en-US"/>
        </a:p>
      </dgm:t>
    </dgm:pt>
    <dgm:pt modelId="{8E754999-856E-4C40-9CBD-01CF864B868A}" type="sibTrans" cxnId="{94BE184A-7AC5-45D5-B83F-3C30AA0016DD}">
      <dgm:prSet/>
      <dgm:spPr/>
      <dgm:t>
        <a:bodyPr/>
        <a:lstStyle/>
        <a:p>
          <a:endParaRPr lang="en-US"/>
        </a:p>
      </dgm:t>
    </dgm:pt>
    <dgm:pt modelId="{005D1E94-EC83-47B8-B0B2-1EB17649AE81}" type="pres">
      <dgm:prSet presAssocID="{4F5DDA0B-BCE7-4392-8B3A-324E514D5DA5}" presName="Name0" presStyleCnt="0">
        <dgm:presLayoutVars>
          <dgm:dir/>
          <dgm:animLvl val="lvl"/>
          <dgm:resizeHandles val="exact"/>
        </dgm:presLayoutVars>
      </dgm:prSet>
      <dgm:spPr/>
    </dgm:pt>
    <dgm:pt modelId="{527B379B-FD0A-43D6-AA96-EF25FF1E9B9F}" type="pres">
      <dgm:prSet presAssocID="{4AD8E4DF-7B9A-48D0-B735-4A545F507D2F}" presName="Name8" presStyleCnt="0"/>
      <dgm:spPr/>
    </dgm:pt>
    <dgm:pt modelId="{89117160-A15E-4B7C-98FD-2B2F15FE3DB1}" type="pres">
      <dgm:prSet presAssocID="{4AD8E4DF-7B9A-48D0-B735-4A545F507D2F}" presName="level" presStyleLbl="node1" presStyleIdx="0" presStyleCnt="3">
        <dgm:presLayoutVars>
          <dgm:chMax val="1"/>
          <dgm:bulletEnabled val="1"/>
        </dgm:presLayoutVars>
      </dgm:prSet>
      <dgm:spPr/>
      <dgm:t>
        <a:bodyPr/>
        <a:lstStyle/>
        <a:p>
          <a:endParaRPr lang="en-US"/>
        </a:p>
      </dgm:t>
    </dgm:pt>
    <dgm:pt modelId="{6204E7EF-3E96-4204-965B-E3B78B6E5910}" type="pres">
      <dgm:prSet presAssocID="{4AD8E4DF-7B9A-48D0-B735-4A545F507D2F}" presName="levelTx" presStyleLbl="revTx" presStyleIdx="0" presStyleCnt="0">
        <dgm:presLayoutVars>
          <dgm:chMax val="1"/>
          <dgm:bulletEnabled val="1"/>
        </dgm:presLayoutVars>
      </dgm:prSet>
      <dgm:spPr/>
      <dgm:t>
        <a:bodyPr/>
        <a:lstStyle/>
        <a:p>
          <a:endParaRPr lang="en-US"/>
        </a:p>
      </dgm:t>
    </dgm:pt>
    <dgm:pt modelId="{EFE95FEE-981E-4686-8D45-5CFC79138D53}" type="pres">
      <dgm:prSet presAssocID="{F4A0F958-CEE4-42BF-88B4-0E0F2FA32EC9}" presName="Name8" presStyleCnt="0"/>
      <dgm:spPr/>
    </dgm:pt>
    <dgm:pt modelId="{F59541D2-7C63-4B27-ADC3-4006BBE11F45}" type="pres">
      <dgm:prSet presAssocID="{F4A0F958-CEE4-42BF-88B4-0E0F2FA32EC9}" presName="level" presStyleLbl="node1" presStyleIdx="1" presStyleCnt="3">
        <dgm:presLayoutVars>
          <dgm:chMax val="1"/>
          <dgm:bulletEnabled val="1"/>
        </dgm:presLayoutVars>
      </dgm:prSet>
      <dgm:spPr/>
      <dgm:t>
        <a:bodyPr/>
        <a:lstStyle/>
        <a:p>
          <a:endParaRPr lang="en-US"/>
        </a:p>
      </dgm:t>
    </dgm:pt>
    <dgm:pt modelId="{F95F2288-6340-4856-AAA3-C8547C587B7B}" type="pres">
      <dgm:prSet presAssocID="{F4A0F958-CEE4-42BF-88B4-0E0F2FA32EC9}" presName="levelTx" presStyleLbl="revTx" presStyleIdx="0" presStyleCnt="0">
        <dgm:presLayoutVars>
          <dgm:chMax val="1"/>
          <dgm:bulletEnabled val="1"/>
        </dgm:presLayoutVars>
      </dgm:prSet>
      <dgm:spPr/>
      <dgm:t>
        <a:bodyPr/>
        <a:lstStyle/>
        <a:p>
          <a:endParaRPr lang="en-US"/>
        </a:p>
      </dgm:t>
    </dgm:pt>
    <dgm:pt modelId="{41B9A090-5592-407D-8DD5-79949226C5C3}" type="pres">
      <dgm:prSet presAssocID="{25C15C79-5BBE-4DC5-A6CD-629071C5A432}" presName="Name8" presStyleCnt="0"/>
      <dgm:spPr/>
    </dgm:pt>
    <dgm:pt modelId="{B18199E4-98A4-4EC1-B4DA-BEE43824CC9A}" type="pres">
      <dgm:prSet presAssocID="{25C15C79-5BBE-4DC5-A6CD-629071C5A432}" presName="level" presStyleLbl="node1" presStyleIdx="2" presStyleCnt="3">
        <dgm:presLayoutVars>
          <dgm:chMax val="1"/>
          <dgm:bulletEnabled val="1"/>
        </dgm:presLayoutVars>
      </dgm:prSet>
      <dgm:spPr/>
      <dgm:t>
        <a:bodyPr/>
        <a:lstStyle/>
        <a:p>
          <a:endParaRPr lang="en-US"/>
        </a:p>
      </dgm:t>
    </dgm:pt>
    <dgm:pt modelId="{5967EC30-75A1-43C8-80F1-1DC4A9606746}" type="pres">
      <dgm:prSet presAssocID="{25C15C79-5BBE-4DC5-A6CD-629071C5A432}" presName="levelTx" presStyleLbl="revTx" presStyleIdx="0" presStyleCnt="0">
        <dgm:presLayoutVars>
          <dgm:chMax val="1"/>
          <dgm:bulletEnabled val="1"/>
        </dgm:presLayoutVars>
      </dgm:prSet>
      <dgm:spPr/>
      <dgm:t>
        <a:bodyPr/>
        <a:lstStyle/>
        <a:p>
          <a:endParaRPr lang="en-US"/>
        </a:p>
      </dgm:t>
    </dgm:pt>
  </dgm:ptLst>
  <dgm:cxnLst>
    <dgm:cxn modelId="{3177DABA-A480-4992-A90F-DAAEBD8142F2}" type="presOf" srcId="{25C15C79-5BBE-4DC5-A6CD-629071C5A432}" destId="{B18199E4-98A4-4EC1-B4DA-BEE43824CC9A}" srcOrd="0" destOrd="0" presId="urn:microsoft.com/office/officeart/2005/8/layout/pyramid1"/>
    <dgm:cxn modelId="{6A74C53B-AD42-4C5C-B215-5A0E4352FD9E}" type="presOf" srcId="{F4A0F958-CEE4-42BF-88B4-0E0F2FA32EC9}" destId="{F95F2288-6340-4856-AAA3-C8547C587B7B}" srcOrd="1" destOrd="0" presId="urn:microsoft.com/office/officeart/2005/8/layout/pyramid1"/>
    <dgm:cxn modelId="{BA834D65-39E3-45AB-BFBA-C772886236DC}" type="presOf" srcId="{4AD8E4DF-7B9A-48D0-B735-4A545F507D2F}" destId="{89117160-A15E-4B7C-98FD-2B2F15FE3DB1}" srcOrd="0" destOrd="0" presId="urn:microsoft.com/office/officeart/2005/8/layout/pyramid1"/>
    <dgm:cxn modelId="{A2B5D8CD-8909-4721-8186-6D5BF1339F81}" type="presOf" srcId="{F4A0F958-CEE4-42BF-88B4-0E0F2FA32EC9}" destId="{F59541D2-7C63-4B27-ADC3-4006BBE11F45}" srcOrd="0" destOrd="0" presId="urn:microsoft.com/office/officeart/2005/8/layout/pyramid1"/>
    <dgm:cxn modelId="{78653B5B-AB2D-4FC6-8AF2-0E5B8277D132}" type="presOf" srcId="{4F5DDA0B-BCE7-4392-8B3A-324E514D5DA5}" destId="{005D1E94-EC83-47B8-B0B2-1EB17649AE81}" srcOrd="0" destOrd="0" presId="urn:microsoft.com/office/officeart/2005/8/layout/pyramid1"/>
    <dgm:cxn modelId="{0599863D-EF6C-42E4-B1F4-487263B1B756}" type="presOf" srcId="{25C15C79-5BBE-4DC5-A6CD-629071C5A432}" destId="{5967EC30-75A1-43C8-80F1-1DC4A9606746}" srcOrd="1" destOrd="0" presId="urn:microsoft.com/office/officeart/2005/8/layout/pyramid1"/>
    <dgm:cxn modelId="{5B6D42C1-C54A-4DC9-96B2-57534918AB52}" type="presOf" srcId="{4AD8E4DF-7B9A-48D0-B735-4A545F507D2F}" destId="{6204E7EF-3E96-4204-965B-E3B78B6E5910}" srcOrd="1" destOrd="0" presId="urn:microsoft.com/office/officeart/2005/8/layout/pyramid1"/>
    <dgm:cxn modelId="{94BE184A-7AC5-45D5-B83F-3C30AA0016DD}" srcId="{4F5DDA0B-BCE7-4392-8B3A-324E514D5DA5}" destId="{25C15C79-5BBE-4DC5-A6CD-629071C5A432}" srcOrd="2" destOrd="0" parTransId="{5268F87C-DCFE-404B-9F6F-1F116022DB0D}" sibTransId="{8E754999-856E-4C40-9CBD-01CF864B868A}"/>
    <dgm:cxn modelId="{58F2CBB4-A962-4916-9992-DB422BB60B90}" srcId="{4F5DDA0B-BCE7-4392-8B3A-324E514D5DA5}" destId="{4AD8E4DF-7B9A-48D0-B735-4A545F507D2F}" srcOrd="0" destOrd="0" parTransId="{01F87714-7A42-4E6E-91F5-12C41B548298}" sibTransId="{40C0E9A6-5AD5-41DB-A898-55614AAEC07A}"/>
    <dgm:cxn modelId="{02DCF0D7-1433-4741-9E23-A861293AB320}" srcId="{4F5DDA0B-BCE7-4392-8B3A-324E514D5DA5}" destId="{F4A0F958-CEE4-42BF-88B4-0E0F2FA32EC9}" srcOrd="1" destOrd="0" parTransId="{FBE1CB53-F04F-4BA1-BE42-D415B9CAFCEE}" sibTransId="{72841074-EFE6-4A36-A1CE-DFE21F9035A3}"/>
    <dgm:cxn modelId="{AD669243-D2FB-43AD-9A93-3552802F7090}" type="presParOf" srcId="{005D1E94-EC83-47B8-B0B2-1EB17649AE81}" destId="{527B379B-FD0A-43D6-AA96-EF25FF1E9B9F}" srcOrd="0" destOrd="0" presId="urn:microsoft.com/office/officeart/2005/8/layout/pyramid1"/>
    <dgm:cxn modelId="{500B21DA-6C64-4DF4-9312-76B568E08BDB}" type="presParOf" srcId="{527B379B-FD0A-43D6-AA96-EF25FF1E9B9F}" destId="{89117160-A15E-4B7C-98FD-2B2F15FE3DB1}" srcOrd="0" destOrd="0" presId="urn:microsoft.com/office/officeart/2005/8/layout/pyramid1"/>
    <dgm:cxn modelId="{5AC90AEF-D45A-49A0-8E2A-8FEDFF6E5CB5}" type="presParOf" srcId="{527B379B-FD0A-43D6-AA96-EF25FF1E9B9F}" destId="{6204E7EF-3E96-4204-965B-E3B78B6E5910}" srcOrd="1" destOrd="0" presId="urn:microsoft.com/office/officeart/2005/8/layout/pyramid1"/>
    <dgm:cxn modelId="{1AB0D1A5-A855-4BAD-87BA-42AC3A945EA5}" type="presParOf" srcId="{005D1E94-EC83-47B8-B0B2-1EB17649AE81}" destId="{EFE95FEE-981E-4686-8D45-5CFC79138D53}" srcOrd="1" destOrd="0" presId="urn:microsoft.com/office/officeart/2005/8/layout/pyramid1"/>
    <dgm:cxn modelId="{E181FF37-16A1-4A47-B160-39CE94B8A8C1}" type="presParOf" srcId="{EFE95FEE-981E-4686-8D45-5CFC79138D53}" destId="{F59541D2-7C63-4B27-ADC3-4006BBE11F45}" srcOrd="0" destOrd="0" presId="urn:microsoft.com/office/officeart/2005/8/layout/pyramid1"/>
    <dgm:cxn modelId="{7A4882A2-BE47-4410-A139-B04280EB64BB}" type="presParOf" srcId="{EFE95FEE-981E-4686-8D45-5CFC79138D53}" destId="{F95F2288-6340-4856-AAA3-C8547C587B7B}" srcOrd="1" destOrd="0" presId="urn:microsoft.com/office/officeart/2005/8/layout/pyramid1"/>
    <dgm:cxn modelId="{9A30CE9A-3EFC-4C37-8082-E9CBF40C38A4}" type="presParOf" srcId="{005D1E94-EC83-47B8-B0B2-1EB17649AE81}" destId="{41B9A090-5592-407D-8DD5-79949226C5C3}" srcOrd="2" destOrd="0" presId="urn:microsoft.com/office/officeart/2005/8/layout/pyramid1"/>
    <dgm:cxn modelId="{4FCD608A-532C-41A2-AB74-C134EA1C81A3}" type="presParOf" srcId="{41B9A090-5592-407D-8DD5-79949226C5C3}" destId="{B18199E4-98A4-4EC1-B4DA-BEE43824CC9A}" srcOrd="0" destOrd="0" presId="urn:microsoft.com/office/officeart/2005/8/layout/pyramid1"/>
    <dgm:cxn modelId="{94616F89-F15A-4C3C-A376-635E702A6020}" type="presParOf" srcId="{41B9A090-5592-407D-8DD5-79949226C5C3}" destId="{5967EC30-75A1-43C8-80F1-1DC4A960674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17160-A15E-4B7C-98FD-2B2F15FE3DB1}">
      <dsp:nvSpPr>
        <dsp:cNvPr id="0" name=""/>
        <dsp:cNvSpPr/>
      </dsp:nvSpPr>
      <dsp:spPr>
        <a:xfrm>
          <a:off x="1450914" y="0"/>
          <a:ext cx="1450914" cy="1311918"/>
        </a:xfrm>
        <a:prstGeom prst="trapezoid">
          <a:avLst>
            <a:gd name="adj" fmla="val 55297"/>
          </a:avLst>
        </a:prstGeom>
        <a:solidFill>
          <a:srgbClr val="FB35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Policy</a:t>
          </a:r>
        </a:p>
      </dsp:txBody>
      <dsp:txXfrm>
        <a:off x="1450914" y="0"/>
        <a:ext cx="1450914" cy="1311918"/>
      </dsp:txXfrm>
    </dsp:sp>
    <dsp:sp modelId="{F59541D2-7C63-4B27-ADC3-4006BBE11F45}">
      <dsp:nvSpPr>
        <dsp:cNvPr id="0" name=""/>
        <dsp:cNvSpPr/>
      </dsp:nvSpPr>
      <dsp:spPr>
        <a:xfrm>
          <a:off x="725457" y="1311918"/>
          <a:ext cx="2901829" cy="1311918"/>
        </a:xfrm>
        <a:prstGeom prst="trapezoid">
          <a:avLst>
            <a:gd name="adj" fmla="val 55297"/>
          </a:avLst>
        </a:prstGeom>
        <a:solidFill>
          <a:srgbClr val="6B92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Practice</a:t>
          </a:r>
        </a:p>
      </dsp:txBody>
      <dsp:txXfrm>
        <a:off x="1233277" y="1311918"/>
        <a:ext cx="1886189" cy="1311918"/>
      </dsp:txXfrm>
    </dsp:sp>
    <dsp:sp modelId="{B18199E4-98A4-4EC1-B4DA-BEE43824CC9A}">
      <dsp:nvSpPr>
        <dsp:cNvPr id="0" name=""/>
        <dsp:cNvSpPr/>
      </dsp:nvSpPr>
      <dsp:spPr>
        <a:xfrm>
          <a:off x="0" y="2623836"/>
          <a:ext cx="4352744" cy="1311918"/>
        </a:xfrm>
        <a:prstGeom prst="trapezoid">
          <a:avLst>
            <a:gd name="adj" fmla="val 55297"/>
          </a:avLst>
        </a:prstGeom>
        <a:solidFill>
          <a:srgbClr val="96AB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Partnership</a:t>
          </a:r>
        </a:p>
      </dsp:txBody>
      <dsp:txXfrm>
        <a:off x="761730" y="2623836"/>
        <a:ext cx="2829283" cy="131191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27A76-F8D9-4D9A-9A10-A026F59511DB}" type="datetimeFigureOut">
              <a:rPr lang="en-US" smtClean="0"/>
              <a:t>10/9/19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14C9-4B16-497E-A690-2D9989D4B269}" type="slidenum">
              <a:rPr lang="en-US" smtClean="0"/>
              <a:t>‹#›</a:t>
            </a:fld>
            <a:endParaRPr lang="en-US"/>
          </a:p>
        </p:txBody>
      </p:sp>
    </p:spTree>
    <p:extLst>
      <p:ext uri="{BB962C8B-B14F-4D97-AF65-F5344CB8AC3E}">
        <p14:creationId xmlns:p14="http://schemas.microsoft.com/office/powerpoint/2010/main" val="338575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1388768" y="1142614"/>
            <a:ext cx="4080464" cy="308613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400550"/>
            <a:ext cx="5486400" cy="3600450"/>
          </a:xfrm>
          <a:prstGeom prst="rect">
            <a:avLst/>
          </a:prstGeom>
          <a:noFill/>
          <a:ln>
            <a:noFill/>
          </a:ln>
        </p:spPr>
        <p:txBody>
          <a:bodyPr spcFirstLastPara="1" wrap="square" lIns="91427" tIns="45701" rIns="91427" bIns="45701" anchor="t" anchorCtr="0">
            <a:noAutofit/>
          </a:bodyPr>
          <a:lstStyle/>
          <a:p>
            <a:endParaRPr dirty="0"/>
          </a:p>
        </p:txBody>
      </p:sp>
      <p:sp>
        <p:nvSpPr>
          <p:cNvPr id="146" name="Google Shape;146;p1:notes"/>
          <p:cNvSpPr txBox="1">
            <a:spLocks noGrp="1"/>
          </p:cNvSpPr>
          <p:nvPr>
            <p:ph type="sldNum" idx="12"/>
          </p:nvPr>
        </p:nvSpPr>
        <p:spPr>
          <a:xfrm>
            <a:off x="3884613" y="8685214"/>
            <a:ext cx="2971800" cy="458787"/>
          </a:xfrm>
          <a:prstGeom prst="rect">
            <a:avLst/>
          </a:prstGeom>
          <a:noFill/>
          <a:ln>
            <a:noFill/>
          </a:ln>
        </p:spPr>
        <p:txBody>
          <a:bodyPr spcFirstLastPara="1" wrap="square" lIns="91427" tIns="45701" rIns="91427" bIns="45701" anchor="b" anchorCtr="0">
            <a:noAutofit/>
          </a:bodyPr>
          <a:lstStyle/>
          <a:p>
            <a:fld id="{00000000-1234-1234-1234-123412341234}" type="slidenum">
              <a:rPr lang="en-US">
                <a:solidFill>
                  <a:prstClr val="black"/>
                </a:solidFill>
                <a:latin typeface="Calibri"/>
              </a:rPr>
              <a:pPr/>
              <a:t>11</a:t>
            </a:fld>
            <a:endParaRPr>
              <a:solidFill>
                <a:prstClr val="black"/>
              </a:solidFill>
              <a:latin typeface="Calibri"/>
            </a:endParaRPr>
          </a:p>
        </p:txBody>
      </p:sp>
    </p:spTree>
    <p:extLst>
      <p:ext uri="{BB962C8B-B14F-4D97-AF65-F5344CB8AC3E}">
        <p14:creationId xmlns:p14="http://schemas.microsoft.com/office/powerpoint/2010/main" val="38648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8768" y="1142614"/>
            <a:ext cx="4080464" cy="3086139"/>
          </a:xfrm>
        </p:spPr>
      </p:sp>
      <p:sp>
        <p:nvSpPr>
          <p:cNvPr id="3" name="Notes Placeholder 2"/>
          <p:cNvSpPr>
            <a:spLocks noGrp="1"/>
          </p:cNvSpPr>
          <p:nvPr>
            <p:ph type="body" idx="1"/>
          </p:nvPr>
        </p:nvSpPr>
        <p:spPr/>
        <p:txBody>
          <a:bodyPr/>
          <a:lstStyle/>
          <a:p>
            <a:r>
              <a:rPr lang="en-US" dirty="0" smtClean="0"/>
              <a:t>To put it into simple,</a:t>
            </a:r>
            <a:r>
              <a:rPr lang="en-US" baseline="0" dirty="0" smtClean="0"/>
              <a:t> clear words, I like the way True Colors explains it:  Authentic Youth Collaboration, where it isn’t just tokenism. I especially like their motto:  Nothing about us without us.  And we know that the most students most vulnerable to homelessness are those represented in special populations.</a:t>
            </a:r>
            <a:endParaRPr lang="en-US" dirty="0"/>
          </a:p>
        </p:txBody>
      </p:sp>
      <p:sp>
        <p:nvSpPr>
          <p:cNvPr id="4" name="Slide Number Placeholder 3"/>
          <p:cNvSpPr>
            <a:spLocks noGrp="1"/>
          </p:cNvSpPr>
          <p:nvPr>
            <p:ph type="sldNum" sz="quarter" idx="10"/>
          </p:nvPr>
        </p:nvSpPr>
        <p:spPr/>
        <p:txBody>
          <a:bodyPr/>
          <a:lstStyle/>
          <a:p>
            <a:fld id="{BDA616F5-BD3B-C24B-A00F-2BECC6FB2BE5}"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117139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74144-5B62-4D2F-A36C-E22D15431C8D}" type="slidenum">
              <a:rPr lang="en-US" smtClean="0"/>
              <a:t>34</a:t>
            </a:fld>
            <a:endParaRPr lang="en-US"/>
          </a:p>
        </p:txBody>
      </p:sp>
    </p:spTree>
    <p:extLst>
      <p:ext uri="{BB962C8B-B14F-4D97-AF65-F5344CB8AC3E}">
        <p14:creationId xmlns:p14="http://schemas.microsoft.com/office/powerpoint/2010/main" val="68652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811E83-7EC9-8B46-994D-8BA886791118}"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11E83-7EC9-8B46-994D-8BA886791118}"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9973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11E83-7EC9-8B46-994D-8BA886791118}"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119284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4325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530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061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6967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3329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8280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4318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5481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11E83-7EC9-8B46-994D-8BA886791118}"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2382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7781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B25A3-B396-4C34-ABF6-AE533F64BB7E}" type="datetimeFigureOut">
              <a:rPr lang="en-US" smtClean="0">
                <a:solidFill>
                  <a:prstClr val="black">
                    <a:tint val="75000"/>
                  </a:prstClr>
                </a:solidFill>
                <a:latin typeface="Calibri"/>
              </a:rPr>
              <a:pPr/>
              <a:t>10/9/19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9E9D86-5D79-4A96-824D-D1621F33A1B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7999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 y="0"/>
            <a:ext cx="12192000" cy="6858000"/>
          </a:xfrm>
          <a:prstGeom prst="rect">
            <a:avLst/>
          </a:prstGeom>
        </p:spPr>
      </p:pic>
      <p:sp>
        <p:nvSpPr>
          <p:cNvPr id="2" name="Title 1"/>
          <p:cNvSpPr>
            <a:spLocks noGrp="1"/>
          </p:cNvSpPr>
          <p:nvPr>
            <p:ph type="ctrTitle" hasCustomPrompt="1"/>
          </p:nvPr>
        </p:nvSpPr>
        <p:spPr>
          <a:xfrm>
            <a:off x="914400" y="5586109"/>
            <a:ext cx="10363200" cy="1172447"/>
          </a:xfrm>
          <a:prstGeom prst="rect">
            <a:avLst/>
          </a:prstGeom>
        </p:spPr>
        <p:txBody>
          <a:bodyPr>
            <a:normAutofit/>
          </a:bodyPr>
          <a:lstStyle>
            <a:lvl1pPr>
              <a:defRPr sz="3500">
                <a:solidFill>
                  <a:schemeClr val="bg1"/>
                </a:solidFill>
                <a:latin typeface="Franklin Gothic Medium"/>
              </a:defRPr>
            </a:lvl1pPr>
          </a:lstStyle>
          <a:p>
            <a:r>
              <a:rPr lang="en-GB" dirty="0" smtClean="0"/>
              <a:t>Presentation headline goes here.</a:t>
            </a:r>
            <a:endParaRPr lang="en-US" dirty="0"/>
          </a:p>
        </p:txBody>
      </p:sp>
      <p:sp>
        <p:nvSpPr>
          <p:cNvPr id="4" name="Date Placeholder 3"/>
          <p:cNvSpPr>
            <a:spLocks noGrp="1"/>
          </p:cNvSpPr>
          <p:nvPr>
            <p:ph type="dt" sz="half" idx="10"/>
          </p:nvPr>
        </p:nvSpPr>
        <p:spPr>
          <a:xfrm>
            <a:off x="9086423" y="203385"/>
            <a:ext cx="2844800" cy="365125"/>
          </a:xfrm>
          <a:prstGeom prst="rect">
            <a:avLst/>
          </a:prstGeom>
        </p:spPr>
        <p:txBody>
          <a:bodyPr/>
          <a:lstStyle>
            <a:lvl1pPr algn="r">
              <a:defRPr sz="1000">
                <a:latin typeface="Franklin Gothic Book"/>
              </a:defRPr>
            </a:lvl1pPr>
          </a:lstStyle>
          <a:p>
            <a:fld id="{975175BD-C17A-EE47-8E61-4109AC004D39}" type="datetimeFigureOut">
              <a:rPr lang="en-US" smtClean="0">
                <a:solidFill>
                  <a:prstClr val="black">
                    <a:tint val="75000"/>
                  </a:prstClr>
                </a:solidFill>
              </a:rPr>
              <a:pPr/>
              <a:t>10/9/19</a:t>
            </a:fld>
            <a:endParaRPr lang="en-US" dirty="0">
              <a:solidFill>
                <a:prstClr val="black">
                  <a:tint val="75000"/>
                </a:prstClr>
              </a:solidFill>
            </a:endParaRPr>
          </a:p>
        </p:txBody>
      </p:sp>
    </p:spTree>
    <p:extLst>
      <p:ext uri="{BB962C8B-B14F-4D97-AF65-F5344CB8AC3E}">
        <p14:creationId xmlns:p14="http://schemas.microsoft.com/office/powerpoint/2010/main" val="59950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84430"/>
            <a:ext cx="10972800" cy="711415"/>
          </a:xfrm>
          <a:prstGeom prst="rect">
            <a:avLst/>
          </a:prstGeom>
        </p:spPr>
        <p:txBody>
          <a:bodyPr/>
          <a:lstStyle>
            <a:lvl1pPr algn="l">
              <a:defRPr>
                <a:solidFill>
                  <a:schemeClr val="tx1"/>
                </a:solidFill>
                <a:latin typeface="Franklin Gothic Book"/>
              </a:defRPr>
            </a:lvl1pPr>
          </a:lstStyle>
          <a:p>
            <a:r>
              <a:rPr lang="en-GB" dirty="0" smtClean="0"/>
              <a:t>Pre-headline goes here (if needed).</a:t>
            </a:r>
            <a:endParaRPr lang="en-US" dirty="0"/>
          </a:p>
        </p:txBody>
      </p:sp>
      <p:sp>
        <p:nvSpPr>
          <p:cNvPr id="9" name="Slide Number Placeholder 5"/>
          <p:cNvSpPr>
            <a:spLocks noGrp="1"/>
          </p:cNvSpPr>
          <p:nvPr>
            <p:ph type="sldNum" sz="quarter" idx="12"/>
          </p:nvPr>
        </p:nvSpPr>
        <p:spPr>
          <a:xfrm>
            <a:off x="10987639" y="6436640"/>
            <a:ext cx="740741" cy="365125"/>
          </a:xfrm>
          <a:prstGeom prst="rect">
            <a:avLst/>
          </a:prstGeom>
        </p:spPr>
        <p:txBody>
          <a:bodyPr/>
          <a:lstStyle>
            <a:lvl1pPr algn="r">
              <a:defRPr sz="1000">
                <a:solidFill>
                  <a:schemeClr val="bg1"/>
                </a:solidFill>
                <a:latin typeface="Franklin Gothic Heavy"/>
              </a:defRPr>
            </a:lvl1pPr>
          </a:lstStyle>
          <a:p>
            <a:fld id="{2FF6528A-CDFC-9942-880A-2183B68E9D8D}" type="slidenum">
              <a:rPr lang="en-US" smtClean="0">
                <a:solidFill>
                  <a:prstClr val="white"/>
                </a:solidFill>
              </a:rPr>
              <a:pPr/>
              <a:t>‹#›</a:t>
            </a:fld>
            <a:endParaRPr lang="en-US" dirty="0">
              <a:solidFill>
                <a:prstClr val="white"/>
              </a:solidFill>
            </a:endParaRPr>
          </a:p>
        </p:txBody>
      </p:sp>
      <p:sp>
        <p:nvSpPr>
          <p:cNvPr id="10" name="Title 1"/>
          <p:cNvSpPr txBox="1">
            <a:spLocks/>
          </p:cNvSpPr>
          <p:nvPr userDrawn="1"/>
        </p:nvSpPr>
        <p:spPr>
          <a:xfrm>
            <a:off x="609600" y="3734767"/>
            <a:ext cx="10972800" cy="711415"/>
          </a:xfrm>
          <a:prstGeom prst="rect">
            <a:avLst/>
          </a:prstGeom>
        </p:spPr>
        <p:txBody>
          <a:bodyPr/>
          <a:lstStyle>
            <a:lvl1pPr algn="l" defTabSz="457200" rtl="0" eaLnBrk="1" latinLnBrk="0" hangingPunct="1">
              <a:spcBef>
                <a:spcPct val="0"/>
              </a:spcBef>
              <a:buNone/>
              <a:defRPr sz="2400" kern="1200">
                <a:solidFill>
                  <a:schemeClr val="tx1"/>
                </a:solidFill>
                <a:latin typeface="Franklin Gothic Book"/>
                <a:ea typeface="+mj-ea"/>
                <a:cs typeface="+mj-cs"/>
              </a:defRPr>
            </a:lvl1pPr>
          </a:lstStyle>
          <a:p>
            <a:pPr algn="ctr"/>
            <a:r>
              <a:rPr lang="en-GB" sz="3500" dirty="0" smtClean="0">
                <a:solidFill>
                  <a:prstClr val="white"/>
                </a:solidFill>
                <a:latin typeface="Franklin Gothic Heavy"/>
              </a:rPr>
              <a:t>Section headline goes here.</a:t>
            </a:r>
            <a:endParaRPr lang="en-US" sz="3500" dirty="0">
              <a:solidFill>
                <a:prstClr val="white"/>
              </a:solidFill>
              <a:latin typeface="Franklin Gothic Heavy"/>
            </a:endParaRPr>
          </a:p>
        </p:txBody>
      </p:sp>
    </p:spTree>
    <p:extLst>
      <p:ext uri="{BB962C8B-B14F-4D97-AF65-F5344CB8AC3E}">
        <p14:creationId xmlns:p14="http://schemas.microsoft.com/office/powerpoint/2010/main" val="225303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399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440791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295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6" name="Footer Placeholder 5"/>
          <p:cNvSpPr>
            <a:spLocks noGrp="1"/>
          </p:cNvSpPr>
          <p:nvPr>
            <p:ph type="ftr" sz="quarter" idx="11"/>
          </p:nvPr>
        </p:nvSpPr>
        <p:spPr/>
        <p:txBody>
          <a:bodyPr/>
          <a:lstStyle/>
          <a:p>
            <a:endParaRPr lang="en-US">
              <a:latin typeface="Calibri"/>
            </a:endParaRPr>
          </a:p>
        </p:txBody>
      </p:sp>
      <p:sp>
        <p:nvSpPr>
          <p:cNvPr id="7" name="Slide Number Placeholder 6"/>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476850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8" name="Footer Placeholder 7"/>
          <p:cNvSpPr>
            <a:spLocks noGrp="1"/>
          </p:cNvSpPr>
          <p:nvPr>
            <p:ph type="ftr" sz="quarter" idx="11"/>
          </p:nvPr>
        </p:nvSpPr>
        <p:spPr/>
        <p:txBody>
          <a:bodyPr/>
          <a:lstStyle/>
          <a:p>
            <a:endParaRPr lang="en-US">
              <a:latin typeface="Calibri"/>
            </a:endParaRPr>
          </a:p>
        </p:txBody>
      </p:sp>
      <p:sp>
        <p:nvSpPr>
          <p:cNvPr id="9" name="Slide Number Placeholder 8"/>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54680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811E83-7EC9-8B46-994D-8BA886791118}"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1417178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4" name="Footer Placeholder 3"/>
          <p:cNvSpPr>
            <a:spLocks noGrp="1"/>
          </p:cNvSpPr>
          <p:nvPr>
            <p:ph type="ftr" sz="quarter" idx="11"/>
          </p:nvPr>
        </p:nvSpPr>
        <p:spPr/>
        <p:txBody>
          <a:bodyPr/>
          <a:lstStyle/>
          <a:p>
            <a:endParaRPr lang="en-US">
              <a:latin typeface="Calibri"/>
            </a:endParaRPr>
          </a:p>
        </p:txBody>
      </p:sp>
      <p:sp>
        <p:nvSpPr>
          <p:cNvPr id="5" name="Slide Number Placeholder 4"/>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829261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latin typeface="Calibri"/>
            </a:endParaRPr>
          </a:p>
        </p:txBody>
      </p:sp>
      <p:sp>
        <p:nvSpPr>
          <p:cNvPr id="9" name="Slide Number Placeholder 8"/>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74233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7B82172-3934-4784-95BB-1666D0C381DB}" type="datetimeFigureOut">
              <a:rPr lang="en-US" smtClean="0">
                <a:latin typeface="Calibri"/>
              </a:rPr>
              <a:pPr/>
              <a:t>10/9/19</a:t>
            </a:fld>
            <a:endParaRPr lang="en-US">
              <a:latin typeface="Calibri"/>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637052"/>
              </a:solidFill>
              <a:latin typeface="Calibri"/>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D43D5-0A39-435D-BC2E-711AC2E535D6}" type="slidenum">
              <a:rPr lang="en-US" smtClean="0">
                <a:solidFill>
                  <a:srgbClr val="637052"/>
                </a:solidFill>
                <a:latin typeface="Calibri"/>
              </a:rPr>
              <a:pPr/>
              <a:t>‹#›</a:t>
            </a:fld>
            <a:endParaRPr lang="en-US">
              <a:solidFill>
                <a:srgbClr val="637052"/>
              </a:solidFill>
              <a:latin typeface="Calibri"/>
            </a:endParaRPr>
          </a:p>
        </p:txBody>
      </p:sp>
    </p:spTree>
    <p:extLst>
      <p:ext uri="{BB962C8B-B14F-4D97-AF65-F5344CB8AC3E}">
        <p14:creationId xmlns:p14="http://schemas.microsoft.com/office/powerpoint/2010/main" val="323835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6" name="Footer Placeholder 5"/>
          <p:cNvSpPr>
            <a:spLocks noGrp="1"/>
          </p:cNvSpPr>
          <p:nvPr>
            <p:ph type="ftr" sz="quarter" idx="11"/>
          </p:nvPr>
        </p:nvSpPr>
        <p:spPr/>
        <p:txBody>
          <a:bodyPr/>
          <a:lstStyle/>
          <a:p>
            <a:endParaRPr lang="en-US">
              <a:latin typeface="Calibri"/>
            </a:endParaRPr>
          </a:p>
        </p:txBody>
      </p:sp>
      <p:sp>
        <p:nvSpPr>
          <p:cNvPr id="7" name="Slide Number Placeholder 6"/>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14197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769016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B82172-3934-4784-95BB-1666D0C381DB}" type="datetimeFigureOut">
              <a:rPr lang="en-US" smtClean="0">
                <a:latin typeface="Calibri"/>
              </a:rPr>
              <a:pPr/>
              <a:t>10/9/19</a:t>
            </a:fld>
            <a:endParaRPr lang="en-US">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8C2D43D5-0A39-435D-BC2E-711AC2E535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28815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811E83-7EC9-8B46-994D-8BA886791118}"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77020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811E83-7EC9-8B46-994D-8BA886791118}" type="datetimeFigureOut">
              <a:rPr lang="en-US" smtClean="0"/>
              <a:t>10/9/19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197183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811E83-7EC9-8B46-994D-8BA886791118}" type="datetimeFigureOut">
              <a:rPr lang="en-US" smtClean="0"/>
              <a:t>10/9/19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595993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811E83-7EC9-8B46-994D-8BA886791118}" type="datetimeFigureOut">
              <a:rPr lang="en-US" smtClean="0"/>
              <a:t>10/9/19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99571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811E83-7EC9-8B46-994D-8BA886791118}"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177115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811E83-7EC9-8B46-994D-8BA886791118}"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8EAF5-C082-964E-A55F-65C6F04E0935}" type="slidenum">
              <a:rPr lang="en-US" smtClean="0"/>
              <a:t>‹#›</a:t>
            </a:fld>
            <a:endParaRPr lang="en-US"/>
          </a:p>
        </p:txBody>
      </p:sp>
    </p:spTree>
    <p:extLst>
      <p:ext uri="{BB962C8B-B14F-4D97-AF65-F5344CB8AC3E}">
        <p14:creationId xmlns:p14="http://schemas.microsoft.com/office/powerpoint/2010/main" val="1587843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11E83-7EC9-8B46-994D-8BA886791118}" type="datetimeFigureOut">
              <a:rPr lang="en-US" smtClean="0"/>
              <a:t>10/9/19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8EAF5-C082-964E-A55F-65C6F04E0935}"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643B25A3-B396-4C34-ABF6-AE533F64BB7E}" type="datetimeFigureOut">
              <a:rPr lang="en-US" smtClean="0">
                <a:solidFill>
                  <a:prstClr val="black">
                    <a:tint val="75000"/>
                  </a:prstClr>
                </a:solidFill>
                <a:latin typeface="Calibri"/>
              </a:rPr>
              <a:pPr defTabSz="457200"/>
              <a:t>10/9/19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759E9D86-5D79-4A96-824D-D1621F33A1B1}"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6415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07B82172-3934-4784-95BB-1666D0C381DB}" type="datetimeFigureOut">
              <a:rPr lang="en-US" smtClean="0">
                <a:latin typeface="Calibri"/>
              </a:rPr>
              <a:pPr defTabSz="457200"/>
              <a:t>10/9/19</a:t>
            </a:fld>
            <a:endParaRPr lang="en-US">
              <a:latin typeface="Calibri"/>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latin typeface="Calibri"/>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8C2D43D5-0A39-435D-BC2E-711AC2E535D6}" type="slidenum">
              <a:rPr lang="en-US" smtClean="0">
                <a:latin typeface="Calibri"/>
              </a:rPr>
              <a:pPr defTabSz="457200"/>
              <a:t>‹#›</a:t>
            </a:fld>
            <a:endParaRPr lang="en-US">
              <a:latin typeface="Calibri"/>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4094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mailto:kathyw@thecovewaco.org" TargetMode="External"/><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hyperlink" Target="http://www.mnhosthome.ne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349" y="0"/>
            <a:ext cx="9601201" cy="6858000"/>
          </a:xfrm>
          <a:prstGeom prst="rect">
            <a:avLst/>
          </a:prstGeom>
        </p:spPr>
      </p:pic>
    </p:spTree>
    <p:extLst>
      <p:ext uri="{BB962C8B-B14F-4D97-AF65-F5344CB8AC3E}">
        <p14:creationId xmlns:p14="http://schemas.microsoft.com/office/powerpoint/2010/main" val="160268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a:cs typeface="Arial"/>
              </a:rPr>
              <a:t>Host Homes in Texas</a:t>
            </a:r>
            <a:endParaRPr lang="en-US" b="1" dirty="0">
              <a:latin typeface="Arial"/>
              <a:cs typeface="Arial"/>
            </a:endParaRPr>
          </a:p>
        </p:txBody>
      </p:sp>
      <p:pic>
        <p:nvPicPr>
          <p:cNvPr id="5" name="Content Placeholder 4" descr="Heartstrings .png"/>
          <p:cNvPicPr>
            <a:picLocks noGrp="1" noChangeAspect="1"/>
          </p:cNvPicPr>
          <p:nvPr>
            <p:ph sz="half" idx="1"/>
          </p:nvPr>
        </p:nvPicPr>
        <p:blipFill>
          <a:blip r:embed="rId2">
            <a:extLst>
              <a:ext uri="{28A0092B-C50C-407E-A947-70E740481C1C}">
                <a14:useLocalDpi xmlns:a14="http://schemas.microsoft.com/office/drawing/2010/main" val="0"/>
              </a:ext>
            </a:extLst>
          </a:blip>
          <a:srcRect t="-24787" b="-24787"/>
          <a:stretch>
            <a:fillRect/>
          </a:stretch>
        </p:blipFill>
        <p:spPr>
          <a:xfrm>
            <a:off x="677519" y="1690690"/>
            <a:ext cx="5342281" cy="4486273"/>
          </a:xfrm>
        </p:spPr>
      </p:pic>
      <p:pic>
        <p:nvPicPr>
          <p:cNvPr id="6" name="Content Placeholder 5" descr="static1.squarespace.png"/>
          <p:cNvPicPr>
            <a:picLocks noGrp="1" noChangeAspect="1"/>
          </p:cNvPicPr>
          <p:nvPr>
            <p:ph sz="half" idx="2"/>
          </p:nvPr>
        </p:nvPicPr>
        <p:blipFill>
          <a:blip r:embed="rId3">
            <a:extLst>
              <a:ext uri="{28A0092B-C50C-407E-A947-70E740481C1C}">
                <a14:useLocalDpi xmlns:a14="http://schemas.microsoft.com/office/drawing/2010/main" val="0"/>
              </a:ext>
            </a:extLst>
          </a:blip>
          <a:srcRect t="-27185" b="-27185"/>
          <a:stretch>
            <a:fillRect/>
          </a:stretch>
        </p:blipFill>
        <p:spPr/>
      </p:pic>
    </p:spTree>
    <p:extLst>
      <p:ext uri="{BB962C8B-B14F-4D97-AF65-F5344CB8AC3E}">
        <p14:creationId xmlns:p14="http://schemas.microsoft.com/office/powerpoint/2010/main" val="1143225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8"/>
          <p:cNvSpPr txBox="1"/>
          <p:nvPr/>
        </p:nvSpPr>
        <p:spPr>
          <a:xfrm>
            <a:off x="1352552" y="3444865"/>
            <a:ext cx="9632803" cy="992579"/>
          </a:xfrm>
          <a:prstGeom prst="rect">
            <a:avLst/>
          </a:prstGeom>
          <a:noFill/>
          <a:ln>
            <a:noFill/>
          </a:ln>
        </p:spPr>
        <p:txBody>
          <a:bodyPr spcFirstLastPara="1" wrap="square" lIns="68569" tIns="34275" rIns="68569" bIns="34275" anchor="t" anchorCtr="0">
            <a:noAutofit/>
          </a:bodyPr>
          <a:lstStyle/>
          <a:p>
            <a:pPr algn="ctr" defTabSz="457200"/>
            <a:r>
              <a:rPr lang="en-US" sz="3000" b="1" i="1" dirty="0">
                <a:solidFill>
                  <a:prstClr val="black"/>
                </a:solidFill>
                <a:latin typeface="Arial"/>
                <a:ea typeface="Arial"/>
                <a:cs typeface="Arial"/>
                <a:sym typeface="Arial"/>
              </a:rPr>
              <a:t>Giving youth experiencing homelessness a safe place to thrive.</a:t>
            </a:r>
            <a:endParaRPr sz="3000" b="1" i="1" dirty="0">
              <a:solidFill>
                <a:prstClr val="black"/>
              </a:solidFill>
              <a:latin typeface="Arial"/>
              <a:ea typeface="Arial"/>
              <a:cs typeface="Arial"/>
              <a:sym typeface="Arial"/>
            </a:endParaRPr>
          </a:p>
        </p:txBody>
      </p:sp>
      <p:pic>
        <p:nvPicPr>
          <p:cNvPr id="5" name="image2.png"/>
          <p:cNvPicPr/>
          <p:nvPr/>
        </p:nvPicPr>
        <p:blipFill>
          <a:blip r:embed="rId3"/>
          <a:srcRect b="17622"/>
          <a:stretch>
            <a:fillRect/>
          </a:stretch>
        </p:blipFill>
        <p:spPr>
          <a:xfrm>
            <a:off x="1352552" y="471487"/>
            <a:ext cx="9734549" cy="2600326"/>
          </a:xfrm>
          <a:prstGeom prst="rect">
            <a:avLst/>
          </a:prstGeom>
          <a:ln/>
        </p:spPr>
      </p:pic>
      <p:sp>
        <p:nvSpPr>
          <p:cNvPr id="10" name="Google Shape;149;p18"/>
          <p:cNvSpPr txBox="1"/>
          <p:nvPr/>
        </p:nvSpPr>
        <p:spPr>
          <a:xfrm>
            <a:off x="1352552" y="5185247"/>
            <a:ext cx="9632803" cy="992579"/>
          </a:xfrm>
          <a:prstGeom prst="rect">
            <a:avLst/>
          </a:prstGeom>
          <a:noFill/>
          <a:ln>
            <a:noFill/>
          </a:ln>
        </p:spPr>
        <p:txBody>
          <a:bodyPr spcFirstLastPara="1" wrap="square" lIns="68569" tIns="34275" rIns="68569" bIns="34275" anchor="t" anchorCtr="0">
            <a:noAutofit/>
          </a:bodyPr>
          <a:lstStyle/>
          <a:p>
            <a:pPr algn="ctr" defTabSz="457200"/>
            <a:r>
              <a:rPr lang="en-US" sz="3000" b="1" dirty="0" smtClean="0">
                <a:solidFill>
                  <a:prstClr val="black"/>
                </a:solidFill>
                <a:latin typeface="Arial"/>
                <a:ea typeface="Arial"/>
                <a:cs typeface="Arial"/>
                <a:sym typeface="Arial"/>
              </a:rPr>
              <a:t>Kathy Mustacato Wigtil</a:t>
            </a:r>
          </a:p>
          <a:p>
            <a:pPr algn="ctr" defTabSz="457200"/>
            <a:r>
              <a:rPr lang="en-US" sz="3000" b="1" dirty="0" smtClean="0">
                <a:solidFill>
                  <a:prstClr val="black"/>
                </a:solidFill>
                <a:latin typeface="Arial"/>
                <a:ea typeface="Arial"/>
                <a:cs typeface="Arial"/>
                <a:sym typeface="Arial"/>
                <a:hlinkClick r:id="rId4"/>
              </a:rPr>
              <a:t>kathyw@thecovewaco.org</a:t>
            </a:r>
            <a:r>
              <a:rPr lang="en-US" sz="3000" b="1" dirty="0" smtClean="0">
                <a:solidFill>
                  <a:prstClr val="black"/>
                </a:solidFill>
                <a:latin typeface="Arial"/>
                <a:ea typeface="Arial"/>
                <a:cs typeface="Arial"/>
                <a:sym typeface="Arial"/>
              </a:rPr>
              <a:t> </a:t>
            </a:r>
            <a:endParaRPr sz="3000" b="1" dirty="0">
              <a:solidFill>
                <a:prstClr val="black"/>
              </a:solidFill>
              <a:latin typeface="Arial"/>
              <a:ea typeface="Arial"/>
              <a:cs typeface="Arial"/>
              <a:sym typeface="Arial"/>
            </a:endParaRPr>
          </a:p>
        </p:txBody>
      </p:sp>
    </p:spTree>
    <p:extLst>
      <p:ext uri="{BB962C8B-B14F-4D97-AF65-F5344CB8AC3E}">
        <p14:creationId xmlns:p14="http://schemas.microsoft.com/office/powerpoint/2010/main" val="11853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984906"/>
            <a:ext cx="10363200" cy="1701647"/>
          </a:xfrm>
        </p:spPr>
        <p:txBody>
          <a:bodyPr>
            <a:normAutofit fontScale="90000"/>
          </a:bodyPr>
          <a:lstStyle/>
          <a:p>
            <a:pPr algn="ctr"/>
            <a:r>
              <a:rPr lang="en-US" sz="3600" dirty="0" smtClean="0"/>
              <a:t/>
            </a:r>
            <a:br>
              <a:rPr lang="en-US" sz="3600" dirty="0" smtClean="0"/>
            </a:br>
            <a:r>
              <a:rPr lang="en-US" sz="3600" dirty="0" smtClean="0"/>
              <a:t>Bridge2Home</a:t>
            </a:r>
            <a:br>
              <a:rPr lang="en-US" sz="3600" dirty="0" smtClean="0"/>
            </a:br>
            <a:r>
              <a:rPr lang="en-US" sz="3600" dirty="0" smtClean="0"/>
              <a:t>A Host Home Model Program</a:t>
            </a:r>
            <a:br>
              <a:rPr lang="en-US" sz="3600" dirty="0" smtClean="0"/>
            </a:br>
            <a:r>
              <a:rPr lang="en-US" sz="1800" dirty="0"/>
              <a:t>Carol Dunlap</a:t>
            </a:r>
            <a:br>
              <a:rPr lang="en-US" sz="1800" dirty="0"/>
            </a:br>
            <a:r>
              <a:rPr lang="en-US" sz="1800" dirty="0" err="1"/>
              <a:t>cdunlap@valleyyouthhouse.org</a:t>
            </a:r>
            <a:r>
              <a:rPr lang="en-US" sz="1800" dirty="0"/>
              <a:t/>
            </a:r>
            <a:br>
              <a:rPr lang="en-US" sz="1800" dirty="0"/>
            </a:br>
            <a:endParaRPr lang="en-US" sz="1800" dirty="0"/>
          </a:p>
        </p:txBody>
      </p:sp>
    </p:spTree>
    <p:extLst>
      <p:ext uri="{BB962C8B-B14F-4D97-AF65-F5344CB8AC3E}">
        <p14:creationId xmlns:p14="http://schemas.microsoft.com/office/powerpoint/2010/main" val="154729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900"/>
            <a:ext cx="12192000" cy="4877446"/>
          </a:xfrm>
          <a:prstGeom prst="rect">
            <a:avLst/>
          </a:prstGeom>
        </p:spPr>
      </p:pic>
    </p:spTree>
    <p:extLst>
      <p:ext uri="{BB962C8B-B14F-4D97-AF65-F5344CB8AC3E}">
        <p14:creationId xmlns:p14="http://schemas.microsoft.com/office/powerpoint/2010/main" val="6861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84" y="1713699"/>
            <a:ext cx="11226800" cy="9144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1" y="2701919"/>
            <a:ext cx="11226800" cy="8255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17" y="3599254"/>
            <a:ext cx="11108267" cy="6223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17" y="4293389"/>
            <a:ext cx="11176000" cy="5969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917" y="4937123"/>
            <a:ext cx="11159067" cy="8128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551" y="5878509"/>
            <a:ext cx="11176000" cy="647700"/>
          </a:xfrm>
          <a:prstGeom prst="rect">
            <a:avLst/>
          </a:prstGeom>
        </p:spPr>
      </p:pic>
      <p:sp>
        <p:nvSpPr>
          <p:cNvPr id="15" name="Title 14"/>
          <p:cNvSpPr>
            <a:spLocks noGrp="1"/>
          </p:cNvSpPr>
          <p:nvPr>
            <p:ph type="title"/>
          </p:nvPr>
        </p:nvSpPr>
        <p:spPr>
          <a:xfrm>
            <a:off x="366186" y="339721"/>
            <a:ext cx="10890249" cy="1325563"/>
          </a:xfrm>
          <a:solidFill>
            <a:srgbClr val="008F3F"/>
          </a:solidFill>
        </p:spPr>
        <p:txBody>
          <a:bodyPr>
            <a:normAutofit/>
          </a:bodyPr>
          <a:lstStyle/>
          <a:p>
            <a:pPr algn="ctr"/>
            <a:r>
              <a:rPr lang="en-US" sz="3600" dirty="0" smtClean="0">
                <a:ln w="0"/>
                <a:solidFill>
                  <a:schemeClr val="bg1"/>
                </a:solidFill>
                <a:effectLst>
                  <a:outerShdw blurRad="38100" dist="19050" dir="2700000" algn="tl" rotWithShape="0">
                    <a:schemeClr val="dk1">
                      <a:alpha val="40000"/>
                    </a:schemeClr>
                  </a:outerShdw>
                </a:effectLst>
                <a:latin typeface="Abadi MT Condensed Extra Bold" charset="0"/>
                <a:ea typeface="Abadi MT Condensed Extra Bold" charset="0"/>
                <a:cs typeface="Abadi MT Condensed Extra Bold" charset="0"/>
              </a:rPr>
              <a:t>SIX ELEMENTS OF SUCCESS:</a:t>
            </a:r>
            <a:endParaRPr lang="en-US" sz="3600" dirty="0">
              <a:ln w="0"/>
              <a:solidFill>
                <a:schemeClr val="bg1"/>
              </a:solidFill>
              <a:effectLst>
                <a:outerShdw blurRad="38100" dist="19050" dir="2700000" algn="tl" rotWithShape="0">
                  <a:schemeClr val="dk1">
                    <a:alpha val="40000"/>
                  </a:schemeClr>
                </a:outerShd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4360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690689"/>
            <a:ext cx="10974029" cy="5052400"/>
          </a:xfrm>
          <a:prstGeom prst="rect">
            <a:avLst/>
          </a:prstGeom>
        </p:spPr>
      </p:pic>
      <p:sp>
        <p:nvSpPr>
          <p:cNvPr id="3" name="Title 2"/>
          <p:cNvSpPr>
            <a:spLocks noGrp="1"/>
          </p:cNvSpPr>
          <p:nvPr>
            <p:ph type="title"/>
          </p:nvPr>
        </p:nvSpPr>
        <p:spPr/>
        <p:txBody>
          <a:bodyPr>
            <a:normAutofit fontScale="90000"/>
          </a:bodyPr>
          <a:lstStyle/>
          <a:p>
            <a:r>
              <a:rPr lang="en-US" b="1" dirty="0" smtClean="0"/>
              <a:t>Minnesota Host Home Network (</a:t>
            </a:r>
            <a:r>
              <a:rPr lang="en-US" b="1" dirty="0" err="1" smtClean="0"/>
              <a:t>CloseKnit</a:t>
            </a:r>
            <a:r>
              <a:rPr lang="en-US" b="1" smtClean="0"/>
              <a:t>):</a:t>
            </a:r>
            <a:r>
              <a:rPr lang="en-US" b="1" dirty="0" smtClean="0"/>
              <a:t/>
            </a:r>
            <a:br>
              <a:rPr lang="en-US" b="1" dirty="0" smtClean="0"/>
            </a:br>
            <a:r>
              <a:rPr lang="en-US" b="1" dirty="0" smtClean="0">
                <a:hlinkClick r:id="rId3"/>
              </a:rPr>
              <a:t>www.Mnhosthome.net</a:t>
            </a:r>
            <a:r>
              <a:rPr lang="en-US" b="1" dirty="0" smtClean="0"/>
              <a:t>   </a:t>
            </a:r>
            <a:br>
              <a:rPr lang="en-US" b="1" dirty="0" smtClean="0"/>
            </a:br>
            <a:r>
              <a:rPr lang="en-US" b="1" dirty="0" smtClean="0"/>
              <a:t>6 Best Practices</a:t>
            </a:r>
            <a:endParaRPr lang="en-US" b="1" dirty="0"/>
          </a:p>
        </p:txBody>
      </p:sp>
    </p:spTree>
    <p:extLst>
      <p:ext uri="{BB962C8B-B14F-4D97-AF65-F5344CB8AC3E}">
        <p14:creationId xmlns:p14="http://schemas.microsoft.com/office/powerpoint/2010/main" val="133829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5A2584"/>
                </a:solidFill>
              </a:rPr>
              <a:t>AVENUES FOR HOMELESS YOUTH</a:t>
            </a:r>
            <a:endParaRPr lang="en-US" sz="3600" b="1" dirty="0">
              <a:solidFill>
                <a:srgbClr val="5A258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1" y="1690689"/>
            <a:ext cx="11315700" cy="4543766"/>
          </a:xfrm>
          <a:prstGeom prst="rect">
            <a:avLst/>
          </a:prstGeom>
        </p:spPr>
      </p:pic>
    </p:spTree>
    <p:extLst>
      <p:ext uri="{BB962C8B-B14F-4D97-AF65-F5344CB8AC3E}">
        <p14:creationId xmlns:p14="http://schemas.microsoft.com/office/powerpoint/2010/main" val="123644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 y="895353"/>
            <a:ext cx="10058400" cy="39502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975" y="4959921"/>
            <a:ext cx="1524000" cy="895350"/>
          </a:xfrm>
          <a:prstGeom prst="rect">
            <a:avLst/>
          </a:prstGeom>
        </p:spPr>
      </p:pic>
    </p:spTree>
    <p:extLst>
      <p:ext uri="{BB962C8B-B14F-4D97-AF65-F5344CB8AC3E}">
        <p14:creationId xmlns:p14="http://schemas.microsoft.com/office/powerpoint/2010/main" val="144556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C83C489-9F96-4276-B6DB-135832E23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901700"/>
            <a:ext cx="12192000" cy="498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83652"/>
      </p:ext>
    </p:extLst>
  </p:cSld>
  <p:clrMapOvr>
    <a:masterClrMapping/>
  </p:clrMapOvr>
  <p:transition xmlns:p14="http://schemas.microsoft.com/office/powerpoint/2010/mai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62ED22AD-FD79-48F7-BA91-5EE80EC4C1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125304"/>
            <a:ext cx="10905066" cy="460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63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09" y="6261249"/>
            <a:ext cx="1089276" cy="491760"/>
          </a:xfrm>
          <a:prstGeom prst="rect">
            <a:avLst/>
          </a:prstGeom>
        </p:spPr>
      </p:pic>
      <p:cxnSp>
        <p:nvCxnSpPr>
          <p:cNvPr id="5" name="Straight Connector 4"/>
          <p:cNvCxnSpPr/>
          <p:nvPr/>
        </p:nvCxnSpPr>
        <p:spPr>
          <a:xfrm flipV="1">
            <a:off x="1399592" y="6678124"/>
            <a:ext cx="10792408" cy="46892"/>
          </a:xfrm>
          <a:prstGeom prst="line">
            <a:avLst/>
          </a:prstGeom>
          <a:ln w="76200">
            <a:solidFill>
              <a:srgbClr val="B4C439"/>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546151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3074" name="Picture 2">
            <a:extLst>
              <a:ext uri="{FF2B5EF4-FFF2-40B4-BE49-F238E27FC236}">
                <a16:creationId xmlns:a16="http://schemas.microsoft.com/office/drawing/2014/main" xmlns="" id="{EEC88145-767D-4FEF-A99D-F2C0762956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810559"/>
      </p:ext>
    </p:extLst>
  </p:cSld>
  <p:clrMapOvr>
    <a:masterClrMapping/>
  </p:clrMapOvr>
  <p:transition xmlns:p14="http://schemas.microsoft.com/office/powerpoint/2010/mai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098" name="Picture 2">
            <a:extLst>
              <a:ext uri="{FF2B5EF4-FFF2-40B4-BE49-F238E27FC236}">
                <a16:creationId xmlns:a16="http://schemas.microsoft.com/office/drawing/2014/main" xmlns="" id="{B2ECA96B-41F8-49A8-AA7D-0C03527CB5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34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Rectangle 80">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124" name="Picture 4">
            <a:extLst>
              <a:ext uri="{FF2B5EF4-FFF2-40B4-BE49-F238E27FC236}">
                <a16:creationId xmlns:a16="http://schemas.microsoft.com/office/drawing/2014/main" xmlns="" id="{E01E0DE7-B5A3-406B-A839-D3DBD5CC5E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95165"/>
      </p:ext>
    </p:extLst>
  </p:cSld>
  <p:clrMapOvr>
    <a:masterClrMapping/>
  </p:clrMapOvr>
  <p:transition xmlns:p14="http://schemas.microsoft.com/office/powerpoint/2010/mai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9"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6146" name="Picture 2">
            <a:extLst>
              <a:ext uri="{FF2B5EF4-FFF2-40B4-BE49-F238E27FC236}">
                <a16:creationId xmlns:a16="http://schemas.microsoft.com/office/drawing/2014/main" xmlns="" id="{F5C5A8AA-8068-4A5D-8588-93E28528CD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009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4338" name="Picture 2">
            <a:extLst>
              <a:ext uri="{FF2B5EF4-FFF2-40B4-BE49-F238E27FC236}">
                <a16:creationId xmlns:a16="http://schemas.microsoft.com/office/drawing/2014/main" xmlns="" id="{4A9FD5D9-0A50-4819-A4E9-58B2724017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508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5362" name="Picture 2">
            <a:extLst>
              <a:ext uri="{FF2B5EF4-FFF2-40B4-BE49-F238E27FC236}">
                <a16:creationId xmlns:a16="http://schemas.microsoft.com/office/drawing/2014/main" xmlns="" id="{2B851246-7FD1-4CD3-B72C-083044DBC4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938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6386" name="Picture 2">
            <a:extLst>
              <a:ext uri="{FF2B5EF4-FFF2-40B4-BE49-F238E27FC236}">
                <a16:creationId xmlns:a16="http://schemas.microsoft.com/office/drawing/2014/main" xmlns="" id="{8D9DF92A-6EA6-4E74-8571-0DB034337A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463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7170" name="Picture 2">
            <a:extLst>
              <a:ext uri="{FF2B5EF4-FFF2-40B4-BE49-F238E27FC236}">
                <a16:creationId xmlns:a16="http://schemas.microsoft.com/office/drawing/2014/main" xmlns="" id="{73B132D9-0BCE-4C25-8047-F421AD89FA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452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7"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8194" name="Picture 2">
            <a:extLst>
              <a:ext uri="{FF2B5EF4-FFF2-40B4-BE49-F238E27FC236}">
                <a16:creationId xmlns:a16="http://schemas.microsoft.com/office/drawing/2014/main" xmlns="" id="{DF80AC4A-B697-4A1B-9068-05968F3C63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603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21"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9218" name="Picture 2">
            <a:extLst>
              <a:ext uri="{FF2B5EF4-FFF2-40B4-BE49-F238E27FC236}">
                <a16:creationId xmlns:a16="http://schemas.microsoft.com/office/drawing/2014/main" xmlns="" id="{A401A6CA-553F-409C-B5EB-DF974F443E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12489"/>
      </p:ext>
    </p:extLst>
  </p:cSld>
  <p:clrMapOvr>
    <a:masterClrMapping/>
  </p:clrMapOvr>
  <p:transition xmlns:p14="http://schemas.microsoft.com/office/powerpoint/2010/mai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20135" y="6678124"/>
            <a:ext cx="10792408" cy="46892"/>
          </a:xfrm>
          <a:prstGeom prst="line">
            <a:avLst/>
          </a:prstGeom>
          <a:ln w="76200">
            <a:solidFill>
              <a:srgbClr val="6B92AC"/>
            </a:solidFill>
            <a:prstDash val="solid"/>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840" y="5956085"/>
            <a:ext cx="8969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52900" y="1365097"/>
            <a:ext cx="7580883" cy="3046988"/>
          </a:xfrm>
          <a:prstGeom prst="rect">
            <a:avLst/>
          </a:prstGeom>
          <a:noFill/>
        </p:spPr>
        <p:txBody>
          <a:bodyPr wrap="square" rtlCol="0">
            <a:spAutoFit/>
          </a:bodyPr>
          <a:lstStyle/>
          <a:p>
            <a:r>
              <a:rPr lang="en-US" sz="3200" dirty="0">
                <a:solidFill>
                  <a:schemeClr val="tx1">
                    <a:lumMod val="65000"/>
                    <a:lumOff val="35000"/>
                  </a:schemeClr>
                </a:solidFill>
                <a:latin typeface="Arial" panose="020B0604020202020204" pitchFamily="34" charset="0"/>
                <a:cs typeface="Arial" panose="020B0604020202020204" pitchFamily="34" charset="0"/>
              </a:rPr>
              <a:t>The mission of TNOYS is to strengthen services and support for Texas youth </a:t>
            </a:r>
            <a:br>
              <a:rPr lang="en-US" sz="3200" dirty="0">
                <a:solidFill>
                  <a:schemeClr val="tx1">
                    <a:lumMod val="65000"/>
                    <a:lumOff val="35000"/>
                  </a:schemeClr>
                </a:solidFill>
                <a:latin typeface="Arial" panose="020B0604020202020204" pitchFamily="34" charset="0"/>
                <a:cs typeface="Arial" panose="020B0604020202020204" pitchFamily="34" charset="0"/>
              </a:rPr>
            </a:br>
            <a:r>
              <a:rPr lang="en-US" sz="3200" dirty="0">
                <a:solidFill>
                  <a:schemeClr val="tx1">
                    <a:lumMod val="65000"/>
                    <a:lumOff val="35000"/>
                  </a:schemeClr>
                </a:solidFill>
                <a:latin typeface="Arial" panose="020B0604020202020204" pitchFamily="34" charset="0"/>
                <a:cs typeface="Arial" panose="020B0604020202020204" pitchFamily="34" charset="0"/>
              </a:rPr>
              <a:t>and families to help them overcome challenges and achieve healthy development.</a:t>
            </a:r>
          </a:p>
          <a:p>
            <a:pPr algn="just"/>
            <a:endParaRPr lang="en-US" sz="3200" dirty="0">
              <a:solidFill>
                <a:schemeClr val="tx1">
                  <a:lumMod val="65000"/>
                  <a:lumOff val="3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31" y="5519237"/>
            <a:ext cx="10058400" cy="1061991"/>
          </a:xfrm>
          <a:prstGeom prst="rect">
            <a:avLst/>
          </a:prstGeom>
        </p:spPr>
      </p:pic>
      <p:pic>
        <p:nvPicPr>
          <p:cNvPr id="7" name="Picture 6">
            <a:extLst>
              <a:ext uri="{FF2B5EF4-FFF2-40B4-BE49-F238E27FC236}">
                <a16:creationId xmlns="" xmlns:a16="http://schemas.microsoft.com/office/drawing/2014/main" id="{5C4E76A5-91F4-A04C-88E4-B153A88DA4EC}"/>
              </a:ext>
            </a:extLst>
          </p:cNvPr>
          <p:cNvPicPr>
            <a:picLocks noChangeAspect="1"/>
          </p:cNvPicPr>
          <p:nvPr/>
        </p:nvPicPr>
        <p:blipFill>
          <a:blip r:embed="rId4"/>
          <a:stretch>
            <a:fillRect/>
          </a:stretch>
        </p:blipFill>
        <p:spPr>
          <a:xfrm>
            <a:off x="875430" y="1498600"/>
            <a:ext cx="2998071" cy="2380730"/>
          </a:xfrm>
          <a:prstGeom prst="rect">
            <a:avLst/>
          </a:prstGeom>
        </p:spPr>
      </p:pic>
    </p:spTree>
    <p:extLst>
      <p:ext uri="{BB962C8B-B14F-4D97-AF65-F5344CB8AC3E}">
        <p14:creationId xmlns:p14="http://schemas.microsoft.com/office/powerpoint/2010/main" val="2068979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45"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0242" name="Picture 2">
            <a:extLst>
              <a:ext uri="{FF2B5EF4-FFF2-40B4-BE49-F238E27FC236}">
                <a16:creationId xmlns:a16="http://schemas.microsoft.com/office/drawing/2014/main" xmlns="" id="{BA142F7E-29C3-4A9F-B2C4-24010C80E1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0596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1266" name="Picture 2">
            <a:extLst>
              <a:ext uri="{FF2B5EF4-FFF2-40B4-BE49-F238E27FC236}">
                <a16:creationId xmlns:a16="http://schemas.microsoft.com/office/drawing/2014/main" xmlns="" id="{A665F9DF-AE44-4260-BBE5-3AC9418FB4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35119"/>
      </p:ext>
    </p:extLst>
  </p:cSld>
  <p:clrMapOvr>
    <a:masterClrMapping/>
  </p:clrMapOvr>
  <p:transition xmlns:p14="http://schemas.microsoft.com/office/powerpoint/2010/mai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2290" name="Picture 2">
            <a:extLst>
              <a:ext uri="{FF2B5EF4-FFF2-40B4-BE49-F238E27FC236}">
                <a16:creationId xmlns:a16="http://schemas.microsoft.com/office/drawing/2014/main" xmlns="" id="{61371B45-02C2-4B07-AE3C-8C1C14FD6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990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xmlns=""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7" name="Rectangle 76">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Rectangle 78">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3314" name="Picture 2" descr="A picture containing game, drawing&#10;&#10;Description automatically generated">
            <a:extLst>
              <a:ext uri="{FF2B5EF4-FFF2-40B4-BE49-F238E27FC236}">
                <a16:creationId xmlns:a16="http://schemas.microsoft.com/office/drawing/2014/main" xmlns="" id="{86F3AE1C-75EC-4C6B-A5B7-4C3F7EE5A6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1242044"/>
            <a:ext cx="10337292" cy="436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156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3" y="76200"/>
            <a:ext cx="6890657" cy="5341594"/>
          </a:xfrm>
          <a:prstGeom prst="rect">
            <a:avLst/>
          </a:prstGeom>
        </p:spPr>
      </p:pic>
      <p:sp>
        <p:nvSpPr>
          <p:cNvPr id="3" name="TextBox 2"/>
          <p:cNvSpPr txBox="1"/>
          <p:nvPr/>
        </p:nvSpPr>
        <p:spPr>
          <a:xfrm>
            <a:off x="0" y="4929105"/>
            <a:ext cx="12192000" cy="1785104"/>
          </a:xfrm>
          <a:prstGeom prst="rect">
            <a:avLst/>
          </a:prstGeom>
          <a:noFill/>
        </p:spPr>
        <p:txBody>
          <a:bodyPr wrap="square" rtlCol="0">
            <a:spAutoFit/>
          </a:bodyPr>
          <a:lstStyle/>
          <a:p>
            <a:pPr algn="ctr"/>
            <a:r>
              <a:rPr lang="en-US" sz="3600" dirty="0">
                <a:solidFill>
                  <a:srgbClr val="6B92AC"/>
                </a:solidFill>
                <a:latin typeface="Arial" panose="020B0604020202020204" pitchFamily="34" charset="0"/>
                <a:cs typeface="Arial" panose="020B0604020202020204" pitchFamily="34" charset="0"/>
              </a:rPr>
              <a:t>CONTACT US OR JOIN OUR MAILING LIST!</a:t>
            </a:r>
          </a:p>
          <a:p>
            <a:pPr algn="ctr"/>
            <a:endParaRPr lang="en-US" dirty="0">
              <a:latin typeface="Arial" panose="020B0604020202020204" pitchFamily="34" charset="0"/>
              <a:cs typeface="Arial" panose="020B0604020202020204" pitchFamily="34" charset="0"/>
            </a:endParaRPr>
          </a:p>
          <a:p>
            <a:pPr algn="ctr"/>
            <a:r>
              <a:rPr lang="en-US" sz="2800" dirty="0" err="1" smtClean="0">
                <a:solidFill>
                  <a:schemeClr val="tx1">
                    <a:lumMod val="65000"/>
                    <a:lumOff val="35000"/>
                  </a:schemeClr>
                </a:solidFill>
                <a:latin typeface="Arial" panose="020B0604020202020204" pitchFamily="34" charset="0"/>
                <a:cs typeface="Arial" panose="020B0604020202020204" pitchFamily="34" charset="0"/>
              </a:rPr>
              <a:t>rbrownlie@tnoys.org</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2800" dirty="0">
                <a:solidFill>
                  <a:schemeClr val="tx1">
                    <a:lumMod val="65000"/>
                    <a:lumOff val="35000"/>
                  </a:schemeClr>
                </a:solidFill>
                <a:latin typeface="Arial" panose="020B0604020202020204" pitchFamily="34" charset="0"/>
                <a:cs typeface="Arial" panose="020B0604020202020204" pitchFamily="34" charset="0"/>
              </a:rPr>
              <a:t>www.tnoys.org/subscribe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57" y="0"/>
            <a:ext cx="3310288" cy="3310288"/>
          </a:xfrm>
          <a:prstGeom prst="rect">
            <a:avLst/>
          </a:prstGeom>
        </p:spPr>
      </p:pic>
    </p:spTree>
    <p:extLst>
      <p:ext uri="{BB962C8B-B14F-4D97-AF65-F5344CB8AC3E}">
        <p14:creationId xmlns:p14="http://schemas.microsoft.com/office/powerpoint/2010/main" val="396985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09" y="6261249"/>
            <a:ext cx="1089276" cy="491760"/>
          </a:xfrm>
          <a:prstGeom prst="rect">
            <a:avLst/>
          </a:prstGeom>
        </p:spPr>
      </p:pic>
      <p:cxnSp>
        <p:nvCxnSpPr>
          <p:cNvPr id="5" name="Straight Connector 4"/>
          <p:cNvCxnSpPr/>
          <p:nvPr/>
        </p:nvCxnSpPr>
        <p:spPr>
          <a:xfrm flipV="1">
            <a:off x="1399592" y="6678124"/>
            <a:ext cx="10792408" cy="46892"/>
          </a:xfrm>
          <a:prstGeom prst="line">
            <a:avLst/>
          </a:prstGeom>
          <a:ln w="76200">
            <a:solidFill>
              <a:srgbClr val="B4C439"/>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680"/>
          <a:stretch/>
        </p:blipFill>
        <p:spPr>
          <a:xfrm>
            <a:off x="2668245" y="3730516"/>
            <a:ext cx="6919012" cy="2200384"/>
          </a:xfrm>
          <a:prstGeom prst="rect">
            <a:avLst/>
          </a:prstGeom>
        </p:spPr>
      </p:pic>
      <p:sp>
        <p:nvSpPr>
          <p:cNvPr id="7" name="TextBox 6"/>
          <p:cNvSpPr txBox="1"/>
          <p:nvPr/>
        </p:nvSpPr>
        <p:spPr>
          <a:xfrm>
            <a:off x="901701" y="625073"/>
            <a:ext cx="10452100" cy="2554545"/>
          </a:xfrm>
          <a:prstGeom prst="rect">
            <a:avLst/>
          </a:prstGeom>
          <a:noFill/>
        </p:spPr>
        <p:txBody>
          <a:bodyPr wrap="square" rtlCol="0">
            <a:spAutoFit/>
          </a:bodyPr>
          <a:lstStyle/>
          <a:p>
            <a:pPr algn="ctr"/>
            <a:r>
              <a:rPr lang="en-US" sz="3200" dirty="0">
                <a:solidFill>
                  <a:schemeClr val="tx1">
                    <a:lumMod val="65000"/>
                    <a:lumOff val="35000"/>
                  </a:schemeClr>
                </a:solidFill>
                <a:latin typeface="Arial" panose="020B0604020202020204" pitchFamily="34" charset="0"/>
                <a:cs typeface="Arial" panose="020B0604020202020204" pitchFamily="34" charset="0"/>
              </a:rPr>
              <a:t>TNOYS members share a vision of Texas where all youth and young adults in Texas are valued, their strengths are recognized, their voices are heard and respected, and they have access to the resources, opportunities, and support they need to meet their goals.</a:t>
            </a:r>
          </a:p>
        </p:txBody>
      </p:sp>
    </p:spTree>
    <p:extLst>
      <p:ext uri="{BB962C8B-B14F-4D97-AF65-F5344CB8AC3E}">
        <p14:creationId xmlns:p14="http://schemas.microsoft.com/office/powerpoint/2010/main" val="36875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20135" y="6678124"/>
            <a:ext cx="10792408" cy="46892"/>
          </a:xfrm>
          <a:prstGeom prst="line">
            <a:avLst/>
          </a:prstGeom>
          <a:ln w="76200">
            <a:solidFill>
              <a:srgbClr val="6B92AC"/>
            </a:solidFill>
            <a:prstDash val="solid"/>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2840" y="5956085"/>
            <a:ext cx="8969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583" y="351586"/>
            <a:ext cx="12192000" cy="1077218"/>
          </a:xfrm>
          <a:prstGeom prst="rect">
            <a:avLst/>
          </a:prstGeom>
          <a:noFill/>
        </p:spPr>
        <p:txBody>
          <a:bodyPr wrap="square" rtlCol="0">
            <a:spAutoFit/>
          </a:bodyPr>
          <a:lstStyle/>
          <a:p>
            <a:pPr algn="ctr"/>
            <a:r>
              <a:rPr lang="en-US" sz="4400" dirty="0">
                <a:solidFill>
                  <a:schemeClr val="tx1">
                    <a:lumMod val="65000"/>
                    <a:lumOff val="35000"/>
                  </a:schemeClr>
                </a:solidFill>
                <a:latin typeface="Arial" panose="020B0604020202020204" pitchFamily="34" charset="0"/>
                <a:cs typeface="Arial" panose="020B0604020202020204" pitchFamily="34" charset="0"/>
              </a:rPr>
              <a:t>TNOYS APPROACH</a:t>
            </a:r>
          </a:p>
          <a:p>
            <a:pPr algn="ctr"/>
            <a:r>
              <a:rPr lang="en-US" sz="2000" dirty="0">
                <a:solidFill>
                  <a:schemeClr val="tx1">
                    <a:lumMod val="65000"/>
                    <a:lumOff val="35000"/>
                  </a:schemeClr>
                </a:solidFill>
                <a:latin typeface="Arial" panose="020B0604020202020204" pitchFamily="34" charset="0"/>
                <a:cs typeface="Arial" panose="020B0604020202020204" pitchFamily="34" charset="0"/>
              </a:rPr>
              <a:t>Our work is guided by a comprehensive systems change approach:</a:t>
            </a:r>
          </a:p>
        </p:txBody>
      </p:sp>
      <p:graphicFrame>
        <p:nvGraphicFramePr>
          <p:cNvPr id="7" name="Diagram 6"/>
          <p:cNvGraphicFramePr/>
          <p:nvPr>
            <p:extLst>
              <p:ext uri="{D42A27DB-BD31-4B8C-83A1-F6EECF244321}">
                <p14:modId xmlns:p14="http://schemas.microsoft.com/office/powerpoint/2010/main" val="3094784139"/>
              </p:ext>
            </p:extLst>
          </p:nvPr>
        </p:nvGraphicFramePr>
        <p:xfrm>
          <a:off x="3952760" y="1842982"/>
          <a:ext cx="4352744" cy="393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6195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09" y="6261249"/>
            <a:ext cx="1089276" cy="491760"/>
          </a:xfrm>
          <a:prstGeom prst="rect">
            <a:avLst/>
          </a:prstGeom>
        </p:spPr>
      </p:pic>
      <p:cxnSp>
        <p:nvCxnSpPr>
          <p:cNvPr id="5" name="Straight Connector 4"/>
          <p:cNvCxnSpPr/>
          <p:nvPr/>
        </p:nvCxnSpPr>
        <p:spPr>
          <a:xfrm flipV="1">
            <a:off x="1399592" y="6678124"/>
            <a:ext cx="10792408" cy="46892"/>
          </a:xfrm>
          <a:prstGeom prst="line">
            <a:avLst/>
          </a:prstGeom>
          <a:ln w="76200">
            <a:solidFill>
              <a:srgbClr val="B4C439"/>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 xmlns:a16="http://schemas.microsoft.com/office/drawing/2014/main" id="{56FD6E5D-374E-1C4F-A446-4BD5FCE38551}"/>
              </a:ext>
            </a:extLst>
          </p:cNvPr>
          <p:cNvSpPr>
            <a:spLocks noGrp="1"/>
          </p:cNvSpPr>
          <p:nvPr>
            <p:ph sz="half" idx="1"/>
          </p:nvPr>
        </p:nvSpPr>
        <p:spPr>
          <a:xfrm>
            <a:off x="742747" y="2362075"/>
            <a:ext cx="3200400" cy="4435624"/>
          </a:xfrm>
        </p:spPr>
        <p:txBody>
          <a:bodyPr>
            <a:normAutofit/>
          </a:bodyPr>
          <a:lstStyle/>
          <a:p>
            <a:pPr lvl="0"/>
            <a:r>
              <a:rPr lang="en-US" sz="1800" dirty="0">
                <a:solidFill>
                  <a:schemeClr val="tx1">
                    <a:lumMod val="65000"/>
                    <a:lumOff val="35000"/>
                  </a:schemeClr>
                </a:solidFill>
                <a:latin typeface="Arial" panose="020B0604020202020204" pitchFamily="34" charset="0"/>
                <a:cs typeface="Arial" panose="020B0604020202020204" pitchFamily="34" charset="0"/>
              </a:rPr>
              <a:t>Membership Program</a:t>
            </a:r>
          </a:p>
          <a:p>
            <a:pPr lvl="0"/>
            <a:r>
              <a:rPr lang="en-US" sz="1800" dirty="0">
                <a:solidFill>
                  <a:schemeClr val="tx1">
                    <a:lumMod val="65000"/>
                    <a:lumOff val="35000"/>
                  </a:schemeClr>
                </a:solidFill>
                <a:latin typeface="Arial" panose="020B0604020202020204" pitchFamily="34" charset="0"/>
                <a:cs typeface="Arial" panose="020B0604020202020204" pitchFamily="34" charset="0"/>
              </a:rPr>
              <a:t>Youth Engagement Program</a:t>
            </a:r>
          </a:p>
          <a:p>
            <a:pPr lvl="0"/>
            <a:r>
              <a:rPr lang="en-US" sz="1800" dirty="0">
                <a:solidFill>
                  <a:schemeClr val="tx1">
                    <a:lumMod val="65000"/>
                    <a:lumOff val="35000"/>
                  </a:schemeClr>
                </a:solidFill>
                <a:latin typeface="Arial" panose="020B0604020202020204" pitchFamily="34" charset="0"/>
                <a:cs typeface="Arial" panose="020B0604020202020204" pitchFamily="34" charset="0"/>
              </a:rPr>
              <a:t>Public Policy Advocacy</a:t>
            </a:r>
          </a:p>
          <a:p>
            <a:pPr lvl="0"/>
            <a:r>
              <a:rPr lang="en-US" sz="1800" dirty="0">
                <a:solidFill>
                  <a:schemeClr val="tx1">
                    <a:lumMod val="65000"/>
                    <a:lumOff val="35000"/>
                  </a:schemeClr>
                </a:solidFill>
                <a:latin typeface="Arial" panose="020B0604020202020204" pitchFamily="34" charset="0"/>
                <a:cs typeface="Arial" panose="020B0604020202020204" pitchFamily="34" charset="0"/>
              </a:rPr>
              <a:t>Training and Program Development</a:t>
            </a:r>
          </a:p>
          <a:p>
            <a:pPr lvl="0"/>
            <a:r>
              <a:rPr lang="en-US" sz="1800" dirty="0">
                <a:solidFill>
                  <a:schemeClr val="tx1">
                    <a:lumMod val="65000"/>
                    <a:lumOff val="35000"/>
                  </a:schemeClr>
                </a:solidFill>
                <a:latin typeface="Arial" panose="020B0604020202020204" pitchFamily="34" charset="0"/>
                <a:cs typeface="Arial" panose="020B0604020202020204" pitchFamily="34" charset="0"/>
              </a:rPr>
              <a:t>Leadership and Organizational Development</a:t>
            </a:r>
          </a:p>
          <a:p>
            <a:r>
              <a:rPr lang="en-US" sz="1800" dirty="0">
                <a:solidFill>
                  <a:schemeClr val="tx1">
                    <a:lumMod val="65000"/>
                    <a:lumOff val="35000"/>
                  </a:schemeClr>
                </a:solidFill>
                <a:latin typeface="Arial" panose="020B0604020202020204" pitchFamily="34" charset="0"/>
                <a:cs typeface="Arial" panose="020B0604020202020204" pitchFamily="34" charset="0"/>
              </a:rPr>
              <a:t>Experiential Learning Camps </a:t>
            </a:r>
          </a:p>
        </p:txBody>
      </p:sp>
      <p:sp>
        <p:nvSpPr>
          <p:cNvPr id="13" name="TextBox 12">
            <a:extLst>
              <a:ext uri="{FF2B5EF4-FFF2-40B4-BE49-F238E27FC236}">
                <a16:creationId xmlns="" xmlns:a16="http://schemas.microsoft.com/office/drawing/2014/main" id="{E13B1AD2-6F7F-D149-9F66-4357031FEF84}"/>
              </a:ext>
            </a:extLst>
          </p:cNvPr>
          <p:cNvSpPr txBox="1"/>
          <p:nvPr/>
        </p:nvSpPr>
        <p:spPr>
          <a:xfrm>
            <a:off x="-175583" y="351588"/>
            <a:ext cx="12192000" cy="769441"/>
          </a:xfrm>
          <a:prstGeom prst="rect">
            <a:avLst/>
          </a:prstGeom>
          <a:noFill/>
        </p:spPr>
        <p:txBody>
          <a:bodyPr wrap="square" rtlCol="0">
            <a:spAutoFit/>
          </a:bodyPr>
          <a:lstStyle/>
          <a:p>
            <a:pPr algn="ctr"/>
            <a:r>
              <a:rPr lang="en-US" sz="4400" dirty="0">
                <a:solidFill>
                  <a:schemeClr val="tx1">
                    <a:lumMod val="65000"/>
                    <a:lumOff val="35000"/>
                  </a:schemeClr>
                </a:solidFill>
                <a:latin typeface="Arial" panose="020B0604020202020204" pitchFamily="34" charset="0"/>
                <a:cs typeface="Arial" panose="020B0604020202020204" pitchFamily="34" charset="0"/>
              </a:rPr>
              <a:t>TNOYS APPROACH</a:t>
            </a:r>
          </a:p>
        </p:txBody>
      </p:sp>
      <p:sp>
        <p:nvSpPr>
          <p:cNvPr id="14" name="Content Placeholder 11">
            <a:extLst>
              <a:ext uri="{FF2B5EF4-FFF2-40B4-BE49-F238E27FC236}">
                <a16:creationId xmlns="" xmlns:a16="http://schemas.microsoft.com/office/drawing/2014/main" id="{265EF28F-FCE4-964D-9FB9-BA645C330EEB}"/>
              </a:ext>
            </a:extLst>
          </p:cNvPr>
          <p:cNvSpPr txBox="1">
            <a:spLocks/>
          </p:cNvSpPr>
          <p:nvPr/>
        </p:nvSpPr>
        <p:spPr>
          <a:xfrm>
            <a:off x="8541327" y="2265170"/>
            <a:ext cx="3200400" cy="4435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800" dirty="0">
                <a:solidFill>
                  <a:schemeClr val="tx1">
                    <a:lumMod val="65000"/>
                    <a:lumOff val="35000"/>
                  </a:schemeClr>
                </a:solidFill>
                <a:latin typeface="Arial" panose="020B0604020202020204" pitchFamily="34" charset="0"/>
                <a:cs typeface="Arial" panose="020B0604020202020204" pitchFamily="34" charset="0"/>
              </a:rPr>
              <a:t>Equity and Inclusion</a:t>
            </a:r>
          </a:p>
          <a:p>
            <a:pPr lvl="0"/>
            <a:r>
              <a:rPr lang="en-US" sz="1800" dirty="0">
                <a:solidFill>
                  <a:schemeClr val="tx1">
                    <a:lumMod val="65000"/>
                    <a:lumOff val="35000"/>
                  </a:schemeClr>
                </a:solidFill>
                <a:latin typeface="Arial" panose="020B0604020202020204" pitchFamily="34" charset="0"/>
                <a:cs typeface="Arial" panose="020B0604020202020204" pitchFamily="34" charset="0"/>
              </a:rPr>
              <a:t>Youth Voice and Youth/Adult Partnership</a:t>
            </a:r>
          </a:p>
          <a:p>
            <a:pPr lvl="0"/>
            <a:r>
              <a:rPr lang="en-US" sz="1800" dirty="0">
                <a:solidFill>
                  <a:schemeClr val="tx1">
                    <a:lumMod val="65000"/>
                    <a:lumOff val="35000"/>
                  </a:schemeClr>
                </a:solidFill>
                <a:latin typeface="Arial" panose="020B0604020202020204" pitchFamily="34" charset="0"/>
                <a:cs typeface="Arial" panose="020B0604020202020204" pitchFamily="34" charset="0"/>
              </a:rPr>
              <a:t>Research &amp; Performance-Driven Policy and Practice</a:t>
            </a:r>
          </a:p>
          <a:p>
            <a:r>
              <a:rPr lang="en-US" sz="1800" dirty="0">
                <a:solidFill>
                  <a:schemeClr val="tx1">
                    <a:lumMod val="65000"/>
                    <a:lumOff val="35000"/>
                  </a:schemeClr>
                </a:solidFill>
                <a:latin typeface="Arial" panose="020B0604020202020204" pitchFamily="34" charset="0"/>
                <a:cs typeface="Arial" panose="020B0604020202020204" pitchFamily="34" charset="0"/>
              </a:rPr>
              <a:t>Cross-Systems Collaboration </a:t>
            </a:r>
          </a:p>
        </p:txBody>
      </p:sp>
      <p:pic>
        <p:nvPicPr>
          <p:cNvPr id="16" name="Picture 15">
            <a:extLst>
              <a:ext uri="{FF2B5EF4-FFF2-40B4-BE49-F238E27FC236}">
                <a16:creationId xmlns="" xmlns:a16="http://schemas.microsoft.com/office/drawing/2014/main" id="{91F0180D-2D51-7546-A60A-443E10AA49EE}"/>
              </a:ext>
            </a:extLst>
          </p:cNvPr>
          <p:cNvPicPr>
            <a:picLocks noChangeAspect="1"/>
          </p:cNvPicPr>
          <p:nvPr/>
        </p:nvPicPr>
        <p:blipFill>
          <a:blip r:embed="rId3"/>
          <a:stretch>
            <a:fillRect/>
          </a:stretch>
        </p:blipFill>
        <p:spPr>
          <a:xfrm>
            <a:off x="2817469" y="2047149"/>
            <a:ext cx="6205897" cy="4654423"/>
          </a:xfrm>
          <a:prstGeom prst="rect">
            <a:avLst/>
          </a:prstGeom>
        </p:spPr>
      </p:pic>
      <p:sp>
        <p:nvSpPr>
          <p:cNvPr id="17" name="Content Placeholder 11">
            <a:extLst>
              <a:ext uri="{FF2B5EF4-FFF2-40B4-BE49-F238E27FC236}">
                <a16:creationId xmlns="" xmlns:a16="http://schemas.microsoft.com/office/drawing/2014/main" id="{7562B69A-D3BF-A041-81F8-27883F75F31A}"/>
              </a:ext>
            </a:extLst>
          </p:cNvPr>
          <p:cNvSpPr txBox="1">
            <a:spLocks/>
          </p:cNvSpPr>
          <p:nvPr/>
        </p:nvSpPr>
        <p:spPr>
          <a:xfrm>
            <a:off x="742747" y="1546527"/>
            <a:ext cx="3200400" cy="658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b="1" dirty="0">
                <a:solidFill>
                  <a:srgbClr val="6B92AC"/>
                </a:solidFill>
                <a:latin typeface="Arial" panose="020B0604020202020204" pitchFamily="34" charset="0"/>
                <a:cs typeface="Arial" panose="020B0604020202020204" pitchFamily="34" charset="0"/>
              </a:rPr>
              <a:t>We provide an array of services</a:t>
            </a:r>
            <a:r>
              <a:rPr lang="en-US" sz="1800" dirty="0">
                <a:solidFill>
                  <a:srgbClr val="6B92AC"/>
                </a:solidFill>
                <a:latin typeface="Arial" panose="020B0604020202020204" pitchFamily="34" charset="0"/>
                <a:cs typeface="Arial" panose="020B0604020202020204" pitchFamily="34" charset="0"/>
              </a:rPr>
              <a:t>:</a:t>
            </a:r>
          </a:p>
        </p:txBody>
      </p:sp>
      <p:sp>
        <p:nvSpPr>
          <p:cNvPr id="18" name="Content Placeholder 11">
            <a:extLst>
              <a:ext uri="{FF2B5EF4-FFF2-40B4-BE49-F238E27FC236}">
                <a16:creationId xmlns="" xmlns:a16="http://schemas.microsoft.com/office/drawing/2014/main" id="{E33015CD-C4E7-AB4E-8810-6839C25C071C}"/>
              </a:ext>
            </a:extLst>
          </p:cNvPr>
          <p:cNvSpPr txBox="1">
            <a:spLocks/>
          </p:cNvSpPr>
          <p:nvPr/>
        </p:nvSpPr>
        <p:spPr>
          <a:xfrm>
            <a:off x="4320216" y="1546527"/>
            <a:ext cx="3200400" cy="658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b="1" dirty="0">
                <a:solidFill>
                  <a:srgbClr val="6B92AC"/>
                </a:solidFill>
                <a:latin typeface="Arial" panose="020B0604020202020204" pitchFamily="34" charset="0"/>
                <a:cs typeface="Arial" panose="020B0604020202020204" pitchFamily="34" charset="0"/>
              </a:rPr>
              <a:t>Across youth-focused systems</a:t>
            </a:r>
            <a:r>
              <a:rPr lang="en-US" sz="1800" dirty="0">
                <a:solidFill>
                  <a:srgbClr val="6B92AC"/>
                </a:solidFill>
                <a:latin typeface="Arial" panose="020B0604020202020204" pitchFamily="34" charset="0"/>
                <a:cs typeface="Arial" panose="020B0604020202020204" pitchFamily="34" charset="0"/>
              </a:rPr>
              <a:t>:</a:t>
            </a:r>
          </a:p>
        </p:txBody>
      </p:sp>
      <p:sp>
        <p:nvSpPr>
          <p:cNvPr id="19" name="Content Placeholder 11">
            <a:extLst>
              <a:ext uri="{FF2B5EF4-FFF2-40B4-BE49-F238E27FC236}">
                <a16:creationId xmlns="" xmlns:a16="http://schemas.microsoft.com/office/drawing/2014/main" id="{2B5FF3D1-91A5-CF43-B191-0373A2AA9DA1}"/>
              </a:ext>
            </a:extLst>
          </p:cNvPr>
          <p:cNvSpPr txBox="1">
            <a:spLocks/>
          </p:cNvSpPr>
          <p:nvPr/>
        </p:nvSpPr>
        <p:spPr>
          <a:xfrm>
            <a:off x="8285380" y="1546527"/>
            <a:ext cx="3200400" cy="658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b="1" dirty="0">
                <a:solidFill>
                  <a:srgbClr val="6B92AC"/>
                </a:solidFill>
                <a:latin typeface="Arial" panose="020B0604020202020204" pitchFamily="34" charset="0"/>
                <a:cs typeface="Arial" panose="020B0604020202020204" pitchFamily="34" charset="0"/>
              </a:rPr>
              <a:t>Focused on four </a:t>
            </a:r>
            <a:br>
              <a:rPr lang="en-US" sz="1800" b="1" dirty="0">
                <a:solidFill>
                  <a:srgbClr val="6B92AC"/>
                </a:solidFill>
                <a:latin typeface="Arial" panose="020B0604020202020204" pitchFamily="34" charset="0"/>
                <a:cs typeface="Arial" panose="020B0604020202020204" pitchFamily="34" charset="0"/>
              </a:rPr>
            </a:br>
            <a:r>
              <a:rPr lang="en-US" sz="1800" b="1" dirty="0">
                <a:solidFill>
                  <a:srgbClr val="6B92AC"/>
                </a:solidFill>
                <a:latin typeface="Arial" panose="020B0604020202020204" pitchFamily="34" charset="0"/>
                <a:cs typeface="Arial" panose="020B0604020202020204" pitchFamily="34" charset="0"/>
              </a:rPr>
              <a:t>priority areas</a:t>
            </a:r>
            <a:r>
              <a:rPr lang="en-US" sz="1800" dirty="0">
                <a:solidFill>
                  <a:srgbClr val="6B92A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3506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a:cs typeface="Arial"/>
              </a:rPr>
              <a:t>What Is a Host Home? </a:t>
            </a:r>
            <a:endParaRPr lang="en-US" b="1" dirty="0">
              <a:latin typeface="Arial"/>
              <a:cs typeface="Arial"/>
            </a:endParaRPr>
          </a:p>
        </p:txBody>
      </p:sp>
      <p:pic>
        <p:nvPicPr>
          <p:cNvPr id="5" name="Content Placeholder 4" descr="Lauraanna Garcia_Austin_Small Resolution.jpg"/>
          <p:cNvPicPr>
            <a:picLocks noGrp="1" noChangeAspect="1"/>
          </p:cNvPicPr>
          <p:nvPr>
            <p:ph sz="half" idx="2"/>
          </p:nvPr>
        </p:nvPicPr>
        <p:blipFill>
          <a:blip r:embed="rId2">
            <a:extLst>
              <a:ext uri="{28A0092B-C50C-407E-A947-70E740481C1C}">
                <a14:useLocalDpi xmlns:a14="http://schemas.microsoft.com/office/drawing/2010/main" val="0"/>
              </a:ext>
            </a:extLst>
          </a:blip>
          <a:srcRect t="28404" b="28404"/>
          <a:stretch>
            <a:fillRect/>
          </a:stretch>
        </p:blipFill>
        <p:spPr>
          <a:xfrm>
            <a:off x="1130300" y="1825625"/>
            <a:ext cx="10223500" cy="4351338"/>
          </a:xfrm>
        </p:spPr>
      </p:pic>
    </p:spTree>
    <p:extLst>
      <p:ext uri="{BB962C8B-B14F-4D97-AF65-F5344CB8AC3E}">
        <p14:creationId xmlns:p14="http://schemas.microsoft.com/office/powerpoint/2010/main" val="274541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a:cs typeface="Arial"/>
              </a:rPr>
              <a:t>What Are Host Homes?</a:t>
            </a:r>
            <a:endParaRPr lang="en-US" b="1" dirty="0">
              <a:latin typeface="Arial"/>
              <a:cs typeface="Arial"/>
            </a:endParaRPr>
          </a:p>
        </p:txBody>
      </p:sp>
      <p:sp>
        <p:nvSpPr>
          <p:cNvPr id="4" name="Content Placeholder 3"/>
          <p:cNvSpPr>
            <a:spLocks noGrp="1"/>
          </p:cNvSpPr>
          <p:nvPr>
            <p:ph sz="half" idx="2"/>
          </p:nvPr>
        </p:nvSpPr>
        <p:spPr>
          <a:xfrm>
            <a:off x="838200" y="1825625"/>
            <a:ext cx="10515600" cy="2378075"/>
          </a:xfrm>
        </p:spPr>
        <p:txBody>
          <a:bodyPr>
            <a:normAutofit/>
          </a:bodyPr>
          <a:lstStyle/>
          <a:p>
            <a:pPr marL="0" indent="0">
              <a:buNone/>
            </a:pPr>
            <a:r>
              <a:rPr lang="en-US" sz="3200" dirty="0" smtClean="0">
                <a:latin typeface="Arial"/>
                <a:cs typeface="Arial"/>
              </a:rPr>
              <a:t>“Host homes are an intervention for youth who are currently experiencing homelessness for a variety of reasons, including family conflict, poverty, gender identity and sexual orientation.” </a:t>
            </a:r>
            <a:r>
              <a:rPr lang="mr-IN" sz="3200" dirty="0" smtClean="0">
                <a:latin typeface="Arial"/>
                <a:cs typeface="Arial"/>
              </a:rPr>
              <a:t>–</a:t>
            </a:r>
            <a:r>
              <a:rPr lang="en-US" sz="3200" dirty="0" smtClean="0">
                <a:latin typeface="Arial"/>
                <a:cs typeface="Arial"/>
              </a:rPr>
              <a:t> </a:t>
            </a:r>
            <a:r>
              <a:rPr lang="en-US" sz="3200" i="1" dirty="0" smtClean="0">
                <a:latin typeface="Arial"/>
                <a:cs typeface="Arial"/>
              </a:rPr>
              <a:t>Point Source Youth Host Home Handbook</a:t>
            </a:r>
            <a:endParaRPr lang="en-US" sz="3200" i="1" dirty="0">
              <a:latin typeface="Arial"/>
              <a:cs typeface="Arial"/>
            </a:endParaRPr>
          </a:p>
        </p:txBody>
      </p:sp>
    </p:spTree>
    <p:extLst>
      <p:ext uri="{BB962C8B-B14F-4D97-AF65-F5344CB8AC3E}">
        <p14:creationId xmlns:p14="http://schemas.microsoft.com/office/powerpoint/2010/main" val="4087626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a:cs typeface="Arial"/>
              </a:rPr>
              <a:t>Lived Experience</a:t>
            </a:r>
            <a:endParaRPr lang="en-US" b="1" dirty="0">
              <a:latin typeface="Arial"/>
              <a:cs typeface="Arial"/>
            </a:endParaRPr>
          </a:p>
        </p:txBody>
      </p:sp>
      <p:pic>
        <p:nvPicPr>
          <p:cNvPr id="5" name="Content Placeholder 4" descr="Charles-Batiste.jpg"/>
          <p:cNvPicPr>
            <a:picLocks noGrp="1" noChangeAspect="1"/>
          </p:cNvPicPr>
          <p:nvPr>
            <p:ph sz="half" idx="1"/>
          </p:nvPr>
        </p:nvPicPr>
        <p:blipFill>
          <a:blip r:embed="rId2">
            <a:extLst>
              <a:ext uri="{28A0092B-C50C-407E-A947-70E740481C1C}">
                <a14:useLocalDpi xmlns:a14="http://schemas.microsoft.com/office/drawing/2010/main" val="0"/>
              </a:ext>
            </a:extLst>
          </a:blip>
          <a:srcRect l="-32463" r="-32463"/>
          <a:stretch>
            <a:fillRect/>
          </a:stretch>
        </p:blipFill>
        <p:spPr/>
      </p:pic>
      <p:sp>
        <p:nvSpPr>
          <p:cNvPr id="4" name="Content Placeholder 3"/>
          <p:cNvSpPr>
            <a:spLocks noGrp="1"/>
          </p:cNvSpPr>
          <p:nvPr>
            <p:ph sz="half" idx="2"/>
          </p:nvPr>
        </p:nvSpPr>
        <p:spPr/>
        <p:txBody>
          <a:bodyPr>
            <a:normAutofit/>
          </a:bodyPr>
          <a:lstStyle/>
          <a:p>
            <a:pPr marL="0" indent="0" algn="ctr">
              <a:buNone/>
            </a:pPr>
            <a:endParaRPr lang="en-US" sz="3600" dirty="0" smtClean="0">
              <a:latin typeface="Arial"/>
              <a:cs typeface="Arial"/>
            </a:endParaRPr>
          </a:p>
          <a:p>
            <a:pPr marL="0" indent="0" algn="ctr">
              <a:buNone/>
            </a:pPr>
            <a:endParaRPr lang="en-US" sz="3600" dirty="0">
              <a:latin typeface="Arial"/>
              <a:cs typeface="Arial"/>
            </a:endParaRPr>
          </a:p>
          <a:p>
            <a:pPr marL="0" indent="0" algn="ctr">
              <a:buNone/>
            </a:pPr>
            <a:endParaRPr lang="en-US" sz="3600" dirty="0" smtClean="0">
              <a:latin typeface="Arial"/>
              <a:cs typeface="Arial"/>
            </a:endParaRPr>
          </a:p>
          <a:p>
            <a:pPr marL="0" indent="0" algn="ctr">
              <a:buNone/>
            </a:pPr>
            <a:r>
              <a:rPr lang="en-US" sz="4000" b="1" dirty="0" smtClean="0">
                <a:latin typeface="Arial"/>
                <a:cs typeface="Arial"/>
              </a:rPr>
              <a:t>Charles Batiste</a:t>
            </a:r>
            <a:endParaRPr lang="en-US" sz="4000" b="1" dirty="0">
              <a:latin typeface="Arial"/>
              <a:cs typeface="Arial"/>
            </a:endParaRPr>
          </a:p>
        </p:txBody>
      </p:sp>
    </p:spTree>
    <p:extLst>
      <p:ext uri="{BB962C8B-B14F-4D97-AF65-F5344CB8AC3E}">
        <p14:creationId xmlns:p14="http://schemas.microsoft.com/office/powerpoint/2010/main" val="862539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3535</TotalTime>
  <Words>303</Words>
  <Application>Microsoft Macintosh PowerPoint</Application>
  <PresentationFormat>Custom</PresentationFormat>
  <Paragraphs>45</Paragraphs>
  <Slides>34</Slides>
  <Notes>3</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1_Office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What Is a Host Home? </vt:lpstr>
      <vt:lpstr>What Are Host Homes?</vt:lpstr>
      <vt:lpstr>Lived Experience</vt:lpstr>
      <vt:lpstr>Host Homes in Texas</vt:lpstr>
      <vt:lpstr>PowerPoint Presentation</vt:lpstr>
      <vt:lpstr> Bridge2Home A Host Home Model Program Carol Dunlap cdunlap@valleyyouthhouse.org </vt:lpstr>
      <vt:lpstr>PowerPoint Presentation</vt:lpstr>
      <vt:lpstr>SIX ELEMENTS OF SUCCESS:</vt:lpstr>
      <vt:lpstr>Minnesota Host Home Network (CloseKnit): www.Mnhosthome.net    6 Best Practices</vt:lpstr>
      <vt:lpstr>AVENUES FOR HOMELESS YOUTH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Moskowitz</dc:creator>
  <cp:lastModifiedBy>Rachel Brownlie</cp:lastModifiedBy>
  <cp:revision>78</cp:revision>
  <dcterms:created xsi:type="dcterms:W3CDTF">2016-05-31T22:57:50Z</dcterms:created>
  <dcterms:modified xsi:type="dcterms:W3CDTF">2019-10-09T16:44:23Z</dcterms:modified>
</cp:coreProperties>
</file>