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9"/>
  </p:notesMasterIdLst>
  <p:handoutMasterIdLst>
    <p:handoutMasterId r:id="rId40"/>
  </p:handoutMasterIdLst>
  <p:sldIdLst>
    <p:sldId id="256" r:id="rId2"/>
    <p:sldId id="258" r:id="rId3"/>
    <p:sldId id="320" r:id="rId4"/>
    <p:sldId id="327" r:id="rId5"/>
    <p:sldId id="261" r:id="rId6"/>
    <p:sldId id="319" r:id="rId7"/>
    <p:sldId id="317" r:id="rId8"/>
    <p:sldId id="264" r:id="rId9"/>
    <p:sldId id="318" r:id="rId10"/>
    <p:sldId id="276" r:id="rId11"/>
    <p:sldId id="283" r:id="rId12"/>
    <p:sldId id="313" r:id="rId13"/>
    <p:sldId id="309" r:id="rId14"/>
    <p:sldId id="287" r:id="rId15"/>
    <p:sldId id="303" r:id="rId16"/>
    <p:sldId id="304" r:id="rId17"/>
    <p:sldId id="305" r:id="rId18"/>
    <p:sldId id="306" r:id="rId19"/>
    <p:sldId id="288" r:id="rId20"/>
    <p:sldId id="307" r:id="rId21"/>
    <p:sldId id="308" r:id="rId22"/>
    <p:sldId id="316" r:id="rId23"/>
    <p:sldId id="335" r:id="rId24"/>
    <p:sldId id="331" r:id="rId25"/>
    <p:sldId id="333" r:id="rId26"/>
    <p:sldId id="332" r:id="rId27"/>
    <p:sldId id="324" r:id="rId28"/>
    <p:sldId id="325" r:id="rId29"/>
    <p:sldId id="328" r:id="rId30"/>
    <p:sldId id="330" r:id="rId31"/>
    <p:sldId id="323" r:id="rId32"/>
    <p:sldId id="326" r:id="rId33"/>
    <p:sldId id="312" r:id="rId34"/>
    <p:sldId id="329" r:id="rId35"/>
    <p:sldId id="336" r:id="rId36"/>
    <p:sldId id="337" r:id="rId37"/>
    <p:sldId id="257"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00" autoAdjust="0"/>
    <p:restoredTop sz="59848" autoAdjust="0"/>
  </p:normalViewPr>
  <p:slideViewPr>
    <p:cSldViewPr>
      <p:cViewPr varScale="1">
        <p:scale>
          <a:sx n="64" d="100"/>
          <a:sy n="64" d="100"/>
        </p:scale>
        <p:origin x="1074" y="6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63" d="100"/>
          <a:sy n="63" d="100"/>
        </p:scale>
        <p:origin x="-3010" y="92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AE96765-89B0-4861-B190-C995704589C1}" type="datetimeFigureOut">
              <a:rPr lang="en-US" smtClean="0"/>
              <a:t>10/14/2019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540EFCA-E0F6-4FE5-8301-8344D8612CE5}" type="slidenum">
              <a:rPr lang="en-US" smtClean="0"/>
              <a:t>‹#›</a:t>
            </a:fld>
            <a:endParaRPr lang="en-US"/>
          </a:p>
        </p:txBody>
      </p:sp>
    </p:spTree>
    <p:extLst>
      <p:ext uri="{BB962C8B-B14F-4D97-AF65-F5344CB8AC3E}">
        <p14:creationId xmlns:p14="http://schemas.microsoft.com/office/powerpoint/2010/main" val="20123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EE5A9FDE-59D5-4C8C-8FFD-F6A9758D82BB}" type="datetimeFigureOut">
              <a:rPr lang="en-US" smtClean="0"/>
              <a:t>10/14/2019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2F62D3F3-5B82-4F8F-BE20-586D3DD5E419}" type="slidenum">
              <a:rPr lang="en-US" smtClean="0"/>
              <a:t>‹#›</a:t>
            </a:fld>
            <a:endParaRPr lang="en-US"/>
          </a:p>
        </p:txBody>
      </p:sp>
    </p:spTree>
    <p:extLst>
      <p:ext uri="{BB962C8B-B14F-4D97-AF65-F5344CB8AC3E}">
        <p14:creationId xmlns:p14="http://schemas.microsoft.com/office/powerpoint/2010/main" val="402751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1</a:t>
            </a:fld>
            <a:endParaRPr lang="en-US"/>
          </a:p>
        </p:txBody>
      </p:sp>
    </p:spTree>
    <p:extLst>
      <p:ext uri="{BB962C8B-B14F-4D97-AF65-F5344CB8AC3E}">
        <p14:creationId xmlns:p14="http://schemas.microsoft.com/office/powerpoint/2010/main" val="274437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10</a:t>
            </a:fld>
            <a:endParaRPr lang="en-US"/>
          </a:p>
        </p:txBody>
      </p:sp>
    </p:spTree>
    <p:extLst>
      <p:ext uri="{BB962C8B-B14F-4D97-AF65-F5344CB8AC3E}">
        <p14:creationId xmlns:p14="http://schemas.microsoft.com/office/powerpoint/2010/main" val="3667707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11</a:t>
            </a:fld>
            <a:endParaRPr lang="en-US"/>
          </a:p>
        </p:txBody>
      </p:sp>
    </p:spTree>
    <p:extLst>
      <p:ext uri="{BB962C8B-B14F-4D97-AF65-F5344CB8AC3E}">
        <p14:creationId xmlns:p14="http://schemas.microsoft.com/office/powerpoint/2010/main" val="708959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12</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dirty="0" smtClean="0">
              <a:solidFill>
                <a:schemeClr val="accent3"/>
              </a:solidFill>
            </a:endParaRPr>
          </a:p>
        </p:txBody>
      </p:sp>
      <p:sp>
        <p:nvSpPr>
          <p:cNvPr id="4" name="Slide Number Placeholder 3"/>
          <p:cNvSpPr>
            <a:spLocks noGrp="1"/>
          </p:cNvSpPr>
          <p:nvPr>
            <p:ph type="sldNum" sz="quarter" idx="10"/>
          </p:nvPr>
        </p:nvSpPr>
        <p:spPr/>
        <p:txBody>
          <a:bodyPr/>
          <a:lstStyle/>
          <a:p>
            <a:fld id="{2F62D3F3-5B82-4F8F-BE20-586D3DD5E419}" type="slidenum">
              <a:rPr lang="en-US" smtClean="0"/>
              <a:t>13</a:t>
            </a:fld>
            <a:endParaRPr lang="en-US"/>
          </a:p>
        </p:txBody>
      </p:sp>
    </p:spTree>
    <p:extLst>
      <p:ext uri="{BB962C8B-B14F-4D97-AF65-F5344CB8AC3E}">
        <p14:creationId xmlns:p14="http://schemas.microsoft.com/office/powerpoint/2010/main" val="418553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14</a:t>
            </a:fld>
            <a:endParaRPr lang="en-US"/>
          </a:p>
        </p:txBody>
      </p:sp>
    </p:spTree>
    <p:extLst>
      <p:ext uri="{BB962C8B-B14F-4D97-AF65-F5344CB8AC3E}">
        <p14:creationId xmlns:p14="http://schemas.microsoft.com/office/powerpoint/2010/main" val="2712806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2F62D3F3-5B82-4F8F-BE20-586D3DD5E419}" type="slidenum">
              <a:rPr lang="en-US" smtClean="0"/>
              <a:t>15</a:t>
            </a:fld>
            <a:endParaRPr lang="en-US"/>
          </a:p>
        </p:txBody>
      </p:sp>
    </p:spTree>
    <p:extLst>
      <p:ext uri="{BB962C8B-B14F-4D97-AF65-F5344CB8AC3E}">
        <p14:creationId xmlns:p14="http://schemas.microsoft.com/office/powerpoint/2010/main" val="249987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16</a:t>
            </a:fld>
            <a:endParaRPr lang="en-US"/>
          </a:p>
        </p:txBody>
      </p:sp>
    </p:spTree>
    <p:extLst>
      <p:ext uri="{BB962C8B-B14F-4D97-AF65-F5344CB8AC3E}">
        <p14:creationId xmlns:p14="http://schemas.microsoft.com/office/powerpoint/2010/main" val="1970836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17</a:t>
            </a:fld>
            <a:endParaRPr lang="en-US"/>
          </a:p>
        </p:txBody>
      </p:sp>
    </p:spTree>
    <p:extLst>
      <p:ext uri="{BB962C8B-B14F-4D97-AF65-F5344CB8AC3E}">
        <p14:creationId xmlns:p14="http://schemas.microsoft.com/office/powerpoint/2010/main" val="364741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18</a:t>
            </a:fld>
            <a:endParaRPr lang="en-US"/>
          </a:p>
        </p:txBody>
      </p:sp>
    </p:spTree>
    <p:extLst>
      <p:ext uri="{BB962C8B-B14F-4D97-AF65-F5344CB8AC3E}">
        <p14:creationId xmlns:p14="http://schemas.microsoft.com/office/powerpoint/2010/main" val="268025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2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19</a:t>
            </a:fld>
            <a:endParaRPr lang="en-US"/>
          </a:p>
        </p:txBody>
      </p:sp>
    </p:spTree>
    <p:extLst>
      <p:ext uri="{BB962C8B-B14F-4D97-AF65-F5344CB8AC3E}">
        <p14:creationId xmlns:p14="http://schemas.microsoft.com/office/powerpoint/2010/main" val="11464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23"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2</a:t>
            </a:fld>
            <a:endParaRPr lang="en-US"/>
          </a:p>
        </p:txBody>
      </p:sp>
    </p:spTree>
    <p:extLst>
      <p:ext uri="{BB962C8B-B14F-4D97-AF65-F5344CB8AC3E}">
        <p14:creationId xmlns:p14="http://schemas.microsoft.com/office/powerpoint/2010/main" val="555614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20</a:t>
            </a:fld>
            <a:endParaRPr lang="en-US"/>
          </a:p>
        </p:txBody>
      </p:sp>
    </p:spTree>
    <p:extLst>
      <p:ext uri="{BB962C8B-B14F-4D97-AF65-F5344CB8AC3E}">
        <p14:creationId xmlns:p14="http://schemas.microsoft.com/office/powerpoint/2010/main" val="2726962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21</a:t>
            </a:fld>
            <a:endParaRPr lang="en-US"/>
          </a:p>
        </p:txBody>
      </p:sp>
    </p:spTree>
    <p:extLst>
      <p:ext uri="{BB962C8B-B14F-4D97-AF65-F5344CB8AC3E}">
        <p14:creationId xmlns:p14="http://schemas.microsoft.com/office/powerpoint/2010/main" val="57037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22</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23</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24</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25</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26</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27</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28</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2F62D3F3-5B82-4F8F-BE20-586D3DD5E419}" type="slidenum">
              <a:rPr lang="en-US" smtClean="0"/>
              <a:t>29</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u="sng" dirty="0" smtClean="0">
              <a:solidFill>
                <a:srgbClr val="00B050"/>
              </a:solidFill>
            </a:endParaRPr>
          </a:p>
        </p:txBody>
      </p:sp>
      <p:sp>
        <p:nvSpPr>
          <p:cNvPr id="4" name="Slide Number Placeholder 3"/>
          <p:cNvSpPr>
            <a:spLocks noGrp="1"/>
          </p:cNvSpPr>
          <p:nvPr>
            <p:ph type="sldNum" sz="quarter" idx="10"/>
          </p:nvPr>
        </p:nvSpPr>
        <p:spPr/>
        <p:txBody>
          <a:bodyPr/>
          <a:lstStyle/>
          <a:p>
            <a:fld id="{2F62D3F3-5B82-4F8F-BE20-586D3DD5E419}" type="slidenum">
              <a:rPr lang="en-US" smtClean="0"/>
              <a:t>3</a:t>
            </a:fld>
            <a:endParaRPr lang="en-US"/>
          </a:p>
        </p:txBody>
      </p:sp>
    </p:spTree>
    <p:extLst>
      <p:ext uri="{BB962C8B-B14F-4D97-AF65-F5344CB8AC3E}">
        <p14:creationId xmlns:p14="http://schemas.microsoft.com/office/powerpoint/2010/main" val="1601802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2F62D3F3-5B82-4F8F-BE20-586D3DD5E419}" type="slidenum">
              <a:rPr lang="en-US" smtClean="0"/>
              <a:t>30</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31</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32</a:t>
            </a:fld>
            <a:endParaRPr lang="en-US"/>
          </a:p>
        </p:txBody>
      </p:sp>
    </p:spTree>
    <p:extLst>
      <p:ext uri="{BB962C8B-B14F-4D97-AF65-F5344CB8AC3E}">
        <p14:creationId xmlns:p14="http://schemas.microsoft.com/office/powerpoint/2010/main" val="1722044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33</a:t>
            </a:fld>
            <a:endParaRPr lang="en-US"/>
          </a:p>
        </p:txBody>
      </p:sp>
    </p:spTree>
    <p:extLst>
      <p:ext uri="{BB962C8B-B14F-4D97-AF65-F5344CB8AC3E}">
        <p14:creationId xmlns:p14="http://schemas.microsoft.com/office/powerpoint/2010/main" val="2499874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34</a:t>
            </a:fld>
            <a:endParaRPr lang="en-US"/>
          </a:p>
        </p:txBody>
      </p:sp>
    </p:spTree>
    <p:extLst>
      <p:ext uri="{BB962C8B-B14F-4D97-AF65-F5344CB8AC3E}">
        <p14:creationId xmlns:p14="http://schemas.microsoft.com/office/powerpoint/2010/main" val="2499874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35</a:t>
            </a:fld>
            <a:endParaRPr lang="en-US"/>
          </a:p>
        </p:txBody>
      </p:sp>
    </p:spTree>
    <p:extLst>
      <p:ext uri="{BB962C8B-B14F-4D97-AF65-F5344CB8AC3E}">
        <p14:creationId xmlns:p14="http://schemas.microsoft.com/office/powerpoint/2010/main" val="2499874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36</a:t>
            </a:fld>
            <a:endParaRPr lang="en-US"/>
          </a:p>
        </p:txBody>
      </p:sp>
    </p:spTree>
    <p:extLst>
      <p:ext uri="{BB962C8B-B14F-4D97-AF65-F5344CB8AC3E}">
        <p14:creationId xmlns:p14="http://schemas.microsoft.com/office/powerpoint/2010/main" val="2499874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37</a:t>
            </a:fld>
            <a:endParaRPr lang="en-US"/>
          </a:p>
        </p:txBody>
      </p:sp>
    </p:spTree>
    <p:extLst>
      <p:ext uri="{BB962C8B-B14F-4D97-AF65-F5344CB8AC3E}">
        <p14:creationId xmlns:p14="http://schemas.microsoft.com/office/powerpoint/2010/main" val="99269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4</a:t>
            </a:fld>
            <a:endParaRPr lang="en-US"/>
          </a:p>
        </p:txBody>
      </p:sp>
    </p:spTree>
    <p:extLst>
      <p:ext uri="{BB962C8B-B14F-4D97-AF65-F5344CB8AC3E}">
        <p14:creationId xmlns:p14="http://schemas.microsoft.com/office/powerpoint/2010/main" val="251187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2F62D3F3-5B82-4F8F-BE20-586D3DD5E419}" type="slidenum">
              <a:rPr lang="en-US" smtClean="0"/>
              <a:t>5</a:t>
            </a:fld>
            <a:endParaRPr lang="en-US"/>
          </a:p>
        </p:txBody>
      </p:sp>
    </p:spTree>
    <p:extLst>
      <p:ext uri="{BB962C8B-B14F-4D97-AF65-F5344CB8AC3E}">
        <p14:creationId xmlns:p14="http://schemas.microsoft.com/office/powerpoint/2010/main" val="83460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6</a:t>
            </a:fld>
            <a:endParaRPr lang="en-US"/>
          </a:p>
        </p:txBody>
      </p:sp>
    </p:spTree>
    <p:extLst>
      <p:ext uri="{BB962C8B-B14F-4D97-AF65-F5344CB8AC3E}">
        <p14:creationId xmlns:p14="http://schemas.microsoft.com/office/powerpoint/2010/main" val="83460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F62D3F3-5B82-4F8F-BE20-586D3DD5E419}" type="slidenum">
              <a:rPr lang="en-US" smtClean="0"/>
              <a:t>7</a:t>
            </a:fld>
            <a:endParaRPr lang="en-US"/>
          </a:p>
        </p:txBody>
      </p:sp>
    </p:spTree>
    <p:extLst>
      <p:ext uri="{BB962C8B-B14F-4D97-AF65-F5344CB8AC3E}">
        <p14:creationId xmlns:p14="http://schemas.microsoft.com/office/powerpoint/2010/main" val="126208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8</a:t>
            </a:fld>
            <a:endParaRPr lang="en-US"/>
          </a:p>
        </p:txBody>
      </p:sp>
    </p:spTree>
    <p:extLst>
      <p:ext uri="{BB962C8B-B14F-4D97-AF65-F5344CB8AC3E}">
        <p14:creationId xmlns:p14="http://schemas.microsoft.com/office/powerpoint/2010/main" val="3741419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2D3F3-5B82-4F8F-BE20-586D3DD5E419}" type="slidenum">
              <a:rPr lang="en-US" smtClean="0"/>
              <a:t>9</a:t>
            </a:fld>
            <a:endParaRPr lang="en-US"/>
          </a:p>
        </p:txBody>
      </p:sp>
    </p:spTree>
    <p:extLst>
      <p:ext uri="{BB962C8B-B14F-4D97-AF65-F5344CB8AC3E}">
        <p14:creationId xmlns:p14="http://schemas.microsoft.com/office/powerpoint/2010/main" val="415507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23DC27-9278-442D-9B88-6808634B16E4}"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083A8-4E12-4CCF-AA04-74D606B1333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3DC27-9278-442D-9B88-6808634B16E4}"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083A8-4E12-4CCF-AA04-74D606B133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3DC27-9278-442D-9B88-6808634B16E4}"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083A8-4E12-4CCF-AA04-74D606B133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23DC27-9278-442D-9B88-6808634B16E4}"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083A8-4E12-4CCF-AA04-74D606B133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C23DC27-9278-442D-9B88-6808634B16E4}"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083A8-4E12-4CCF-AA04-74D606B1333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23DC27-9278-442D-9B88-6808634B16E4}"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083A8-4E12-4CCF-AA04-74D606B1333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23DC27-9278-442D-9B88-6808634B16E4}"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083A8-4E12-4CCF-AA04-74D606B1333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3DC27-9278-442D-9B88-6808634B16E4}"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083A8-4E12-4CCF-AA04-74D606B133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3DC27-9278-442D-9B88-6808634B16E4}"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083A8-4E12-4CCF-AA04-74D606B133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C23DC27-9278-442D-9B88-6808634B16E4}" type="datetimeFigureOut">
              <a:rPr lang="en-US" smtClean="0"/>
              <a:t>10/14/2019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5A083A8-4E12-4CCF-AA04-74D606B133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3DC27-9278-442D-9B88-6808634B16E4}"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083A8-4E12-4CCF-AA04-74D606B133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C23DC27-9278-442D-9B88-6808634B16E4}" type="datetimeFigureOut">
              <a:rPr lang="en-US" smtClean="0"/>
              <a:t>10/14/2019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5A083A8-4E12-4CCF-AA04-74D606B133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socialworkers.org/LinkClick.aspx?fileticket=acrzqmEfhlo%3D&amp;portalid=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rebecca.hyatt@traviscountytx.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147862313"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3352800"/>
          </a:xfrm>
        </p:spPr>
        <p:txBody>
          <a:bodyPr>
            <a:noAutofit/>
          </a:bodyPr>
          <a:lstStyle/>
          <a:p>
            <a:pPr algn="ctr"/>
            <a:r>
              <a:rPr lang="en-US" sz="4200" b="1" dirty="0" smtClean="0"/>
              <a:t>Creative Case management</a:t>
            </a:r>
            <a:br>
              <a:rPr lang="en-US" sz="4200" b="1" dirty="0" smtClean="0"/>
            </a:br>
            <a:r>
              <a:rPr lang="en-US" sz="4200" dirty="0" smtClean="0">
                <a:solidFill>
                  <a:schemeClr val="tx1">
                    <a:lumMod val="65000"/>
                    <a:lumOff val="35000"/>
                  </a:schemeClr>
                </a:solidFill>
              </a:rPr>
              <a:t>with homeless clients </a:t>
            </a:r>
            <a:br>
              <a:rPr lang="en-US" sz="4200" dirty="0" smtClean="0">
                <a:solidFill>
                  <a:schemeClr val="tx1">
                    <a:lumMod val="65000"/>
                    <a:lumOff val="35000"/>
                  </a:schemeClr>
                </a:solidFill>
              </a:rPr>
            </a:br>
            <a:r>
              <a:rPr lang="en-US" sz="4200" dirty="0" smtClean="0">
                <a:solidFill>
                  <a:schemeClr val="tx1">
                    <a:lumMod val="65000"/>
                    <a:lumOff val="35000"/>
                  </a:schemeClr>
                </a:solidFill>
              </a:rPr>
              <a:t>with chronic &amp; persistent mental illness</a:t>
            </a:r>
            <a:endParaRPr lang="en-US" sz="4200" dirty="0">
              <a:solidFill>
                <a:schemeClr val="tx1">
                  <a:lumMod val="65000"/>
                  <a:lumOff val="35000"/>
                </a:schemeClr>
              </a:solidFill>
            </a:endParaRPr>
          </a:p>
        </p:txBody>
      </p:sp>
      <p:sp>
        <p:nvSpPr>
          <p:cNvPr id="4" name="Rectangle 3"/>
          <p:cNvSpPr/>
          <p:nvPr/>
        </p:nvSpPr>
        <p:spPr>
          <a:xfrm>
            <a:off x="195349" y="5791200"/>
            <a:ext cx="4572000" cy="923330"/>
          </a:xfrm>
          <a:prstGeom prst="rect">
            <a:avLst/>
          </a:prstGeom>
        </p:spPr>
        <p:txBody>
          <a:bodyPr>
            <a:spAutoFit/>
          </a:bodyPr>
          <a:lstStyle/>
          <a:p>
            <a:r>
              <a:rPr lang="en-US" b="1" dirty="0" smtClean="0">
                <a:solidFill>
                  <a:schemeClr val="bg1"/>
                </a:solidFill>
              </a:rPr>
              <a:t>Karen Hunt, BS</a:t>
            </a:r>
          </a:p>
          <a:p>
            <a:r>
              <a:rPr lang="en-US" b="1" dirty="0" smtClean="0">
                <a:solidFill>
                  <a:schemeClr val="bg1"/>
                </a:solidFill>
              </a:rPr>
              <a:t>512-854-3031</a:t>
            </a:r>
          </a:p>
          <a:p>
            <a:r>
              <a:rPr lang="en-US" b="1" dirty="0" smtClean="0">
                <a:solidFill>
                  <a:schemeClr val="bg1"/>
                </a:solidFill>
              </a:rPr>
              <a:t>karen.hunt@traviscountytx.gov</a:t>
            </a:r>
            <a:endParaRPr lang="en-US" b="1" dirty="0">
              <a:solidFill>
                <a:schemeClr val="bg1"/>
              </a:solidFill>
            </a:endParaRPr>
          </a:p>
        </p:txBody>
      </p:sp>
      <p:sp>
        <p:nvSpPr>
          <p:cNvPr id="5" name="Rectangle 4"/>
          <p:cNvSpPr/>
          <p:nvPr/>
        </p:nvSpPr>
        <p:spPr>
          <a:xfrm>
            <a:off x="5334000" y="5791200"/>
            <a:ext cx="4572000" cy="923330"/>
          </a:xfrm>
          <a:prstGeom prst="rect">
            <a:avLst/>
          </a:prstGeom>
        </p:spPr>
        <p:txBody>
          <a:bodyPr>
            <a:spAutoFit/>
          </a:bodyPr>
          <a:lstStyle/>
          <a:p>
            <a:r>
              <a:rPr lang="en-US" b="1" dirty="0" smtClean="0">
                <a:solidFill>
                  <a:schemeClr val="bg1"/>
                </a:solidFill>
              </a:rPr>
              <a:t>Becca Hyatt, LMSW</a:t>
            </a:r>
          </a:p>
          <a:p>
            <a:r>
              <a:rPr lang="en-US" b="1" dirty="0" smtClean="0">
                <a:solidFill>
                  <a:schemeClr val="bg1"/>
                </a:solidFill>
              </a:rPr>
              <a:t>512-854-4103</a:t>
            </a:r>
          </a:p>
          <a:p>
            <a:r>
              <a:rPr lang="en-US" b="1" dirty="0" smtClean="0">
                <a:solidFill>
                  <a:schemeClr val="bg1"/>
                </a:solidFill>
              </a:rPr>
              <a:t>rebecca.hyatt@traviscountytx.gov</a:t>
            </a:r>
            <a:endParaRPr lang="en-US" b="1" dirty="0">
              <a:solidFill>
                <a:schemeClr val="bg1"/>
              </a:solidFill>
            </a:endParaRPr>
          </a:p>
        </p:txBody>
      </p:sp>
    </p:spTree>
    <p:extLst>
      <p:ext uri="{BB962C8B-B14F-4D97-AF65-F5344CB8AC3E}">
        <p14:creationId xmlns:p14="http://schemas.microsoft.com/office/powerpoint/2010/main" val="2270056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case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382000" cy="2823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2286000"/>
            <a:ext cx="7239000" cy="707886"/>
          </a:xfrm>
          <a:prstGeom prst="rect">
            <a:avLst/>
          </a:prstGeom>
          <a:noFill/>
        </p:spPr>
        <p:txBody>
          <a:bodyPr wrap="square" rtlCol="0">
            <a:spAutoFit/>
          </a:bodyPr>
          <a:lstStyle/>
          <a:p>
            <a:r>
              <a:rPr lang="en-US" sz="4000" b="1" dirty="0" smtClean="0">
                <a:solidFill>
                  <a:srgbClr val="FF0000"/>
                </a:solidFill>
              </a:rPr>
              <a:t>What comes to mind? </a:t>
            </a:r>
            <a:endParaRPr lang="en-US" sz="4000" b="1" dirty="0">
              <a:solidFill>
                <a:srgbClr val="FF0000"/>
              </a:solidFill>
            </a:endParaRPr>
          </a:p>
        </p:txBody>
      </p:sp>
      <p:sp>
        <p:nvSpPr>
          <p:cNvPr id="2" name="Rectangle 1"/>
          <p:cNvSpPr/>
          <p:nvPr/>
        </p:nvSpPr>
        <p:spPr>
          <a:xfrm>
            <a:off x="381000" y="4190999"/>
            <a:ext cx="5574175" cy="1200329"/>
          </a:xfrm>
          <a:prstGeom prst="rect">
            <a:avLst/>
          </a:prstGeom>
        </p:spPr>
        <p:txBody>
          <a:bodyPr wrap="square">
            <a:spAutoFit/>
          </a:bodyPr>
          <a:lstStyle/>
          <a:p>
            <a:r>
              <a:rPr lang="en-US" dirty="0"/>
              <a:t>NASW Standards for Social Work Case Management</a:t>
            </a:r>
          </a:p>
          <a:p>
            <a:r>
              <a:rPr lang="en-US" dirty="0">
                <a:hlinkClick r:id="rId4"/>
              </a:rPr>
              <a:t>https://www.socialworkers.org/LinkClick.aspx?fileticket=acrzqmEfhlo%3D&amp;portalid=0</a:t>
            </a:r>
            <a:r>
              <a:rPr lang="en-US" dirty="0"/>
              <a:t/>
            </a:r>
            <a:br>
              <a:rPr lang="en-US" dirty="0"/>
            </a:br>
            <a:endParaRPr lang="en-US" dirty="0"/>
          </a:p>
        </p:txBody>
      </p:sp>
    </p:spTree>
    <p:extLst>
      <p:ext uri="{BB962C8B-B14F-4D97-AF65-F5344CB8AC3E}">
        <p14:creationId xmlns:p14="http://schemas.microsoft.com/office/powerpoint/2010/main" val="3818951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216" y="967451"/>
            <a:ext cx="7848600" cy="4191000"/>
          </a:xfrm>
        </p:spPr>
        <p:txBody>
          <a:bodyPr>
            <a:noAutofit/>
          </a:bodyPr>
          <a:lstStyle/>
          <a:p>
            <a:pPr marL="68580" indent="0">
              <a:buNone/>
            </a:pPr>
            <a:r>
              <a:rPr lang="en-US" sz="2800" dirty="0"/>
              <a:t>Case Management is a collaborative process of assessment, planning, facilitation, care coordination, evaluation and advocacy for options and services to meet an individual’s and family’s comprehensive </a:t>
            </a:r>
            <a:r>
              <a:rPr lang="en-US" sz="2800" dirty="0" smtClean="0"/>
              <a:t>(…) needs </a:t>
            </a:r>
            <a:r>
              <a:rPr lang="en-US" sz="2800" dirty="0"/>
              <a:t>through communication and available resources to promote patient safety, quality of care, and cost effective outcomes.</a:t>
            </a:r>
          </a:p>
        </p:txBody>
      </p:sp>
      <p:sp>
        <p:nvSpPr>
          <p:cNvPr id="4" name="Rectangle 3"/>
          <p:cNvSpPr/>
          <p:nvPr/>
        </p:nvSpPr>
        <p:spPr>
          <a:xfrm>
            <a:off x="4076376" y="5181600"/>
            <a:ext cx="4415440" cy="369332"/>
          </a:xfrm>
          <a:prstGeom prst="rect">
            <a:avLst/>
          </a:prstGeom>
        </p:spPr>
        <p:txBody>
          <a:bodyPr wrap="none">
            <a:spAutoFit/>
          </a:bodyPr>
          <a:lstStyle/>
          <a:p>
            <a:r>
              <a:rPr lang="en-US" b="1" dirty="0">
                <a:solidFill>
                  <a:schemeClr val="accent3"/>
                </a:solidFill>
              </a:rPr>
              <a:t>- </a:t>
            </a:r>
            <a:r>
              <a:rPr lang="en-US" b="1" dirty="0" smtClean="0">
                <a:solidFill>
                  <a:schemeClr val="accent3"/>
                </a:solidFill>
              </a:rPr>
              <a:t>Case Management Society of America</a:t>
            </a:r>
            <a:endParaRPr lang="en-US" b="1" dirty="0">
              <a:solidFill>
                <a:schemeClr val="accent3"/>
              </a:solidFill>
            </a:endParaRPr>
          </a:p>
        </p:txBody>
      </p:sp>
      <p:sp>
        <p:nvSpPr>
          <p:cNvPr id="5" name="Rectangle 4"/>
          <p:cNvSpPr/>
          <p:nvPr/>
        </p:nvSpPr>
        <p:spPr>
          <a:xfrm>
            <a:off x="9525" y="6019799"/>
            <a:ext cx="6276620" cy="646331"/>
          </a:xfrm>
          <a:prstGeom prst="rect">
            <a:avLst/>
          </a:prstGeom>
        </p:spPr>
        <p:txBody>
          <a:bodyPr wrap="square">
            <a:spAutoFit/>
          </a:bodyPr>
          <a:lstStyle/>
          <a:p>
            <a:r>
              <a:rPr lang="en-US" dirty="0">
                <a:solidFill>
                  <a:schemeClr val="bg1"/>
                </a:solidFill>
              </a:rPr>
              <a:t>https://www.miccsi.org/wp-content/uploads/2017/03/CMSA-Standards-2016.pdf</a:t>
            </a:r>
          </a:p>
        </p:txBody>
      </p:sp>
    </p:spTree>
    <p:extLst>
      <p:ext uri="{BB962C8B-B14F-4D97-AF65-F5344CB8AC3E}">
        <p14:creationId xmlns:p14="http://schemas.microsoft.com/office/powerpoint/2010/main" val="2473817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components of case management </a:t>
            </a:r>
            <a:endParaRPr lang="en-US" dirty="0"/>
          </a:p>
        </p:txBody>
      </p:sp>
      <p:sp>
        <p:nvSpPr>
          <p:cNvPr id="3" name="Content Placeholder 2"/>
          <p:cNvSpPr>
            <a:spLocks noGrp="1"/>
          </p:cNvSpPr>
          <p:nvPr>
            <p:ph idx="1"/>
          </p:nvPr>
        </p:nvSpPr>
        <p:spPr/>
        <p:txBody>
          <a:bodyPr>
            <a:normAutofit/>
          </a:bodyPr>
          <a:lstStyle/>
          <a:p>
            <a:r>
              <a:rPr lang="en-US" sz="2400" b="0" dirty="0" smtClean="0"/>
              <a:t>Engagement</a:t>
            </a:r>
          </a:p>
          <a:p>
            <a:r>
              <a:rPr lang="en-US" sz="2400" b="0" dirty="0" smtClean="0"/>
              <a:t>Assessment</a:t>
            </a:r>
          </a:p>
          <a:p>
            <a:r>
              <a:rPr lang="en-US" sz="2400" b="0" dirty="0" smtClean="0"/>
              <a:t>Planning</a:t>
            </a:r>
          </a:p>
          <a:p>
            <a:r>
              <a:rPr lang="en-US" sz="2400" b="0" dirty="0" smtClean="0"/>
              <a:t>Facilitation/linkage</a:t>
            </a:r>
          </a:p>
          <a:p>
            <a:r>
              <a:rPr lang="en-US" sz="2400" b="0" dirty="0" smtClean="0"/>
              <a:t>Care coordination</a:t>
            </a:r>
          </a:p>
          <a:p>
            <a:r>
              <a:rPr lang="en-US" sz="2400" b="0" dirty="0" smtClean="0"/>
              <a:t>Advocacy</a:t>
            </a:r>
          </a:p>
          <a:p>
            <a:r>
              <a:rPr lang="en-US" sz="2400" b="0" dirty="0" smtClean="0"/>
              <a:t>Disengagement</a:t>
            </a:r>
          </a:p>
          <a:p>
            <a:endParaRPr lang="en-US" sz="2400" b="0" dirty="0"/>
          </a:p>
        </p:txBody>
      </p:sp>
    </p:spTree>
    <p:extLst>
      <p:ext uri="{BB962C8B-B14F-4D97-AF65-F5344CB8AC3E}">
        <p14:creationId xmlns:p14="http://schemas.microsoft.com/office/powerpoint/2010/main" val="3111598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a:xfrm>
            <a:off x="685800" y="1524000"/>
            <a:ext cx="7772400" cy="3733800"/>
          </a:xfrm>
        </p:spPr>
        <p:txBody>
          <a:bodyPr>
            <a:noAutofit/>
          </a:bodyPr>
          <a:lstStyle/>
          <a:p>
            <a:r>
              <a:rPr lang="en-US" sz="2400" dirty="0"/>
              <a:t>A process where the case manager establishes a relationship through the use of personal narratives, consistent presence in the community and follow through which assists the client in being well informed about,  and  motivated to be involved in their own: …treatment/legal case/mental </a:t>
            </a:r>
            <a:r>
              <a:rPr lang="en-US" sz="2400" dirty="0" smtClean="0"/>
              <a:t>health</a:t>
            </a:r>
          </a:p>
          <a:p>
            <a:pPr marL="68580" indent="0">
              <a:buNone/>
            </a:pPr>
            <a:endParaRPr lang="en-US" sz="2400" dirty="0"/>
          </a:p>
        </p:txBody>
      </p:sp>
    </p:spTree>
    <p:extLst>
      <p:ext uri="{BB962C8B-B14F-4D97-AF65-F5344CB8AC3E}">
        <p14:creationId xmlns:p14="http://schemas.microsoft.com/office/powerpoint/2010/main" val="3204456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yattr\Desktop\MHPD fb pag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2476"/>
            <a:ext cx="2735263" cy="4740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hyattr\Desktop\MHPD fb pag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5827"/>
            <a:ext cx="2735262" cy="447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894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sz="2400" dirty="0"/>
              <a:t>Often involves a complete social history/needs assessment to determine clients needs </a:t>
            </a:r>
          </a:p>
          <a:p>
            <a:endParaRPr lang="en-US" sz="2400" dirty="0"/>
          </a:p>
          <a:p>
            <a:r>
              <a:rPr lang="en-US" sz="2400" dirty="0"/>
              <a:t>Provides the case manager with a clear understanding of the client, their existing resources, and perceived barriers to meeting their </a:t>
            </a:r>
            <a:r>
              <a:rPr lang="en-US" sz="2400" dirty="0" smtClean="0"/>
              <a:t>needs</a:t>
            </a:r>
          </a:p>
          <a:p>
            <a:pPr marL="68580" indent="0">
              <a:buNone/>
            </a:pPr>
            <a:endParaRPr lang="en-US" sz="2400" dirty="0"/>
          </a:p>
        </p:txBody>
      </p:sp>
    </p:spTree>
    <p:extLst>
      <p:ext uri="{BB962C8B-B14F-4D97-AF65-F5344CB8AC3E}">
        <p14:creationId xmlns:p14="http://schemas.microsoft.com/office/powerpoint/2010/main" val="3165034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normAutofit/>
          </a:bodyPr>
          <a:lstStyle/>
          <a:p>
            <a:r>
              <a:rPr lang="en-US" sz="2400" dirty="0"/>
              <a:t>Process by which </a:t>
            </a:r>
            <a:r>
              <a:rPr lang="en-US" sz="2400" dirty="0" smtClean="0"/>
              <a:t>the </a:t>
            </a:r>
            <a:r>
              <a:rPr lang="en-US" sz="2400" dirty="0"/>
              <a:t>case manager and the </a:t>
            </a:r>
            <a:r>
              <a:rPr lang="en-US" sz="2400" dirty="0" smtClean="0"/>
              <a:t>client</a:t>
            </a:r>
            <a:r>
              <a:rPr lang="en-US" sz="2400" dirty="0"/>
              <a:t> </a:t>
            </a:r>
            <a:r>
              <a:rPr lang="en-US" sz="2400" dirty="0" smtClean="0"/>
              <a:t>identify </a:t>
            </a:r>
            <a:r>
              <a:rPr lang="en-US" sz="2400" dirty="0"/>
              <a:t>and rank problems needing </a:t>
            </a:r>
            <a:r>
              <a:rPr lang="en-US" sz="2400" dirty="0" smtClean="0"/>
              <a:t>resolution, establish </a:t>
            </a:r>
            <a:r>
              <a:rPr lang="en-US" sz="2400" dirty="0"/>
              <a:t>agreed upon immediate and long-term </a:t>
            </a:r>
            <a:r>
              <a:rPr lang="en-US" sz="2400" dirty="0" smtClean="0"/>
              <a:t>goal, and decide </a:t>
            </a:r>
            <a:r>
              <a:rPr lang="en-US" sz="2400" dirty="0"/>
              <a:t>upon a treatment process and the resources to </a:t>
            </a:r>
            <a:r>
              <a:rPr lang="en-US" sz="2400" dirty="0" smtClean="0"/>
              <a:t>be utilized   </a:t>
            </a:r>
          </a:p>
        </p:txBody>
      </p:sp>
    </p:spTree>
    <p:extLst>
      <p:ext uri="{BB962C8B-B14F-4D97-AF65-F5344CB8AC3E}">
        <p14:creationId xmlns:p14="http://schemas.microsoft.com/office/powerpoint/2010/main" val="4083456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Facilitation/Linkage</a:t>
            </a:r>
            <a:endParaRPr lang="en-US" dirty="0"/>
          </a:p>
        </p:txBody>
      </p:sp>
      <p:sp>
        <p:nvSpPr>
          <p:cNvPr id="3" name="Content Placeholder 2"/>
          <p:cNvSpPr>
            <a:spLocks noGrp="1"/>
          </p:cNvSpPr>
          <p:nvPr>
            <p:ph idx="1"/>
          </p:nvPr>
        </p:nvSpPr>
        <p:spPr>
          <a:xfrm>
            <a:off x="609600" y="1524000"/>
            <a:ext cx="7772400" cy="3733800"/>
          </a:xfrm>
        </p:spPr>
        <p:txBody>
          <a:bodyPr>
            <a:noAutofit/>
          </a:bodyPr>
          <a:lstStyle/>
          <a:p>
            <a:r>
              <a:rPr lang="en-US" sz="2400" dirty="0" smtClean="0"/>
              <a:t>Connecting the client with </a:t>
            </a:r>
            <a:r>
              <a:rPr lang="en-US" sz="2400" dirty="0"/>
              <a:t>an agency/program that can provide the needed service or resource. May entail the case manager simply identifying the agency, perhaps initiating contact, or perhaps even accompanying the client to the agency and advocating for the client to obtain the needed service or </a:t>
            </a:r>
            <a:r>
              <a:rPr lang="en-US" sz="2400" dirty="0" smtClean="0"/>
              <a:t>resource</a:t>
            </a:r>
          </a:p>
          <a:p>
            <a:pPr marL="68580" indent="0">
              <a:buNone/>
            </a:pPr>
            <a:endParaRPr lang="en-US" sz="2400" dirty="0"/>
          </a:p>
        </p:txBody>
      </p:sp>
    </p:spTree>
    <p:extLst>
      <p:ext uri="{BB962C8B-B14F-4D97-AF65-F5344CB8AC3E}">
        <p14:creationId xmlns:p14="http://schemas.microsoft.com/office/powerpoint/2010/main" val="1745835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coordination</a:t>
            </a:r>
            <a:endParaRPr lang="en-US" dirty="0"/>
          </a:p>
        </p:txBody>
      </p:sp>
      <p:sp>
        <p:nvSpPr>
          <p:cNvPr id="3" name="Content Placeholder 2"/>
          <p:cNvSpPr>
            <a:spLocks noGrp="1"/>
          </p:cNvSpPr>
          <p:nvPr>
            <p:ph idx="1"/>
          </p:nvPr>
        </p:nvSpPr>
        <p:spPr/>
        <p:txBody>
          <a:bodyPr>
            <a:normAutofit/>
          </a:bodyPr>
          <a:lstStyle/>
          <a:p>
            <a:r>
              <a:rPr lang="en-US" sz="2400" dirty="0"/>
              <a:t>I</a:t>
            </a:r>
            <a:r>
              <a:rPr lang="en-US" sz="2400" dirty="0" smtClean="0"/>
              <a:t>nvolves </a:t>
            </a:r>
            <a:r>
              <a:rPr lang="en-US" sz="2400" dirty="0"/>
              <a:t>the case manager keeping track of the client's progress through the case management plan. It may focus on the treatment continuum, ensuring that a seamless transition is made from service level to service level. It also entails evaluating the client's success in obtaining the services and resources outlined in the plan that can sustain the recovery process</a:t>
            </a:r>
            <a:r>
              <a:rPr lang="en-US" sz="2400" dirty="0" smtClean="0"/>
              <a:t>.</a:t>
            </a:r>
          </a:p>
          <a:p>
            <a:pPr marL="68580" indent="0">
              <a:buNone/>
            </a:pPr>
            <a:endParaRPr lang="en-US" sz="2400" dirty="0"/>
          </a:p>
          <a:p>
            <a:pPr lvl="1"/>
            <a:endParaRPr lang="en-US" dirty="0"/>
          </a:p>
        </p:txBody>
      </p:sp>
    </p:spTree>
    <p:extLst>
      <p:ext uri="{BB962C8B-B14F-4D97-AF65-F5344CB8AC3E}">
        <p14:creationId xmlns:p14="http://schemas.microsoft.com/office/powerpoint/2010/main" val="3891918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81600" y="990600"/>
            <a:ext cx="3657600" cy="3877056"/>
          </a:xfrm>
        </p:spPr>
        <p:txBody>
          <a:bodyPr>
            <a:normAutofit fontScale="92500" lnSpcReduction="20000"/>
          </a:bodyPr>
          <a:lstStyle/>
          <a:p>
            <a:pPr marL="457200" indent="-457200">
              <a:buFontTx/>
              <a:buChar char="-"/>
            </a:pPr>
            <a:r>
              <a:rPr lang="en-US" sz="2600" b="0" dirty="0" smtClean="0"/>
              <a:t>Office </a:t>
            </a:r>
            <a:r>
              <a:rPr lang="en-US" sz="2600" b="0" dirty="0"/>
              <a:t>as mailing </a:t>
            </a:r>
            <a:r>
              <a:rPr lang="en-US" sz="2600" b="0" dirty="0" smtClean="0"/>
              <a:t>address</a:t>
            </a:r>
          </a:p>
          <a:p>
            <a:pPr marL="457200" indent="-457200">
              <a:buFontTx/>
              <a:buChar char="-"/>
            </a:pPr>
            <a:r>
              <a:rPr lang="en-US" sz="2600" b="0" dirty="0" smtClean="0"/>
              <a:t>Storing </a:t>
            </a:r>
            <a:r>
              <a:rPr lang="en-US" sz="2600" b="0" dirty="0"/>
              <a:t>vital </a:t>
            </a:r>
            <a:r>
              <a:rPr lang="en-US" sz="2600" b="0" dirty="0" smtClean="0"/>
              <a:t>documents</a:t>
            </a:r>
          </a:p>
          <a:p>
            <a:pPr marL="457200" indent="-457200">
              <a:buFontTx/>
              <a:buChar char="-"/>
            </a:pPr>
            <a:r>
              <a:rPr lang="en-US" sz="2600" b="0" dirty="0" smtClean="0"/>
              <a:t>Snacks</a:t>
            </a:r>
            <a:r>
              <a:rPr lang="en-US" sz="2600" b="0" dirty="0"/>
              <a:t>, </a:t>
            </a:r>
            <a:r>
              <a:rPr lang="en-US" sz="2600" b="0" dirty="0" smtClean="0"/>
              <a:t>water</a:t>
            </a:r>
          </a:p>
          <a:p>
            <a:pPr marL="457200" indent="-457200">
              <a:buFontTx/>
              <a:buChar char="-"/>
            </a:pPr>
            <a:r>
              <a:rPr lang="en-US" sz="2600" b="0" dirty="0" smtClean="0"/>
              <a:t>Clothing  closet</a:t>
            </a:r>
          </a:p>
          <a:p>
            <a:pPr marL="457200" indent="-457200">
              <a:buFontTx/>
              <a:buChar char="-"/>
            </a:pPr>
            <a:r>
              <a:rPr lang="en-US" sz="2600" b="0" dirty="0" smtClean="0"/>
              <a:t>Phone </a:t>
            </a:r>
            <a:r>
              <a:rPr lang="en-US" sz="2600" b="0" dirty="0"/>
              <a:t>charger station in </a:t>
            </a:r>
            <a:r>
              <a:rPr lang="en-US" sz="2600" b="0" dirty="0" smtClean="0"/>
              <a:t>lobby</a:t>
            </a:r>
          </a:p>
          <a:p>
            <a:pPr marL="457200" indent="-457200">
              <a:buFontTx/>
              <a:buChar char="-"/>
            </a:pPr>
            <a:r>
              <a:rPr lang="en-US" sz="2600" b="0" dirty="0" smtClean="0"/>
              <a:t>Transportation </a:t>
            </a:r>
            <a:r>
              <a:rPr lang="en-US" sz="2600" b="0" dirty="0"/>
              <a:t>assistance</a:t>
            </a:r>
          </a:p>
          <a:p>
            <a:pPr marL="68580" indent="0">
              <a:buNone/>
            </a:pPr>
            <a:endParaRPr lang="en-US" dirty="0" smtClean="0"/>
          </a:p>
        </p:txBody>
      </p:sp>
      <p:sp>
        <p:nvSpPr>
          <p:cNvPr id="10" name="Title 1"/>
          <p:cNvSpPr>
            <a:spLocks noGrp="1"/>
          </p:cNvSpPr>
          <p:nvPr>
            <p:ph type="title"/>
          </p:nvPr>
        </p:nvSpPr>
        <p:spPr/>
        <p:txBody>
          <a:bodyPr/>
          <a:lstStyle/>
          <a:p>
            <a:r>
              <a:rPr lang="en-US" dirty="0" smtClean="0"/>
              <a:t>Creative Care coordination</a:t>
            </a:r>
            <a:endParaRPr lang="en-US" dirty="0"/>
          </a:p>
        </p:txBody>
      </p:sp>
      <p:pic>
        <p:nvPicPr>
          <p:cNvPr id="2050" name="Picture 2" descr="Image result for social work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95" y="1371600"/>
            <a:ext cx="396239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445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38600" y="1828800"/>
            <a:ext cx="3962400" cy="4255008"/>
          </a:xfrm>
        </p:spPr>
        <p:txBody>
          <a:bodyPr>
            <a:normAutofit/>
          </a:bodyPr>
          <a:lstStyle/>
          <a:p>
            <a:pPr marL="457200" indent="-457200">
              <a:buFontTx/>
              <a:buChar char="-"/>
            </a:pPr>
            <a:r>
              <a:rPr lang="en-US" sz="2400" dirty="0" smtClean="0"/>
              <a:t>Established 2007</a:t>
            </a:r>
          </a:p>
          <a:p>
            <a:pPr marL="457200" indent="-457200">
              <a:buFontTx/>
              <a:buChar char="-"/>
            </a:pPr>
            <a:r>
              <a:rPr lang="en-US" sz="2400" dirty="0" smtClean="0"/>
              <a:t>Class A/B misdemeanors &amp; state jail &amp; 3</a:t>
            </a:r>
            <a:r>
              <a:rPr lang="en-US" sz="2400" baseline="30000" dirty="0" smtClean="0"/>
              <a:t>rd</a:t>
            </a:r>
            <a:r>
              <a:rPr lang="en-US" sz="2400" dirty="0" smtClean="0"/>
              <a:t> degree felonies</a:t>
            </a:r>
          </a:p>
          <a:p>
            <a:pPr marL="457200" indent="-457200">
              <a:buFontTx/>
              <a:buChar char="-"/>
            </a:pPr>
            <a:r>
              <a:rPr lang="en-US" sz="2400" dirty="0" smtClean="0"/>
              <a:t>Legal and social services</a:t>
            </a:r>
          </a:p>
          <a:p>
            <a:pPr marL="457200" indent="-457200">
              <a:buFontTx/>
              <a:buChar char="-"/>
            </a:pPr>
            <a:r>
              <a:rPr lang="en-US" sz="2400" dirty="0" smtClean="0"/>
              <a:t>Our staff</a:t>
            </a:r>
          </a:p>
        </p:txBody>
      </p:sp>
      <p:sp>
        <p:nvSpPr>
          <p:cNvPr id="2" name="Title 1"/>
          <p:cNvSpPr>
            <a:spLocks noGrp="1"/>
          </p:cNvSpPr>
          <p:nvPr>
            <p:ph type="title"/>
          </p:nvPr>
        </p:nvSpPr>
        <p:spPr/>
        <p:txBody>
          <a:bodyPr>
            <a:noAutofit/>
          </a:bodyPr>
          <a:lstStyle/>
          <a:p>
            <a:pPr algn="ctr"/>
            <a:r>
              <a:rPr lang="en-US" dirty="0" smtClean="0"/>
              <a:t>Travis county </a:t>
            </a:r>
            <a:br>
              <a:rPr lang="en-US" dirty="0" smtClean="0"/>
            </a:br>
            <a:r>
              <a:rPr lang="en-US" dirty="0" smtClean="0"/>
              <a:t>Mental health public defender</a:t>
            </a:r>
            <a:endParaRPr lang="en-US" dirty="0"/>
          </a:p>
        </p:txBody>
      </p:sp>
      <p:pic>
        <p:nvPicPr>
          <p:cNvPr id="3074" name="Picture 2" descr="C:\Users\hyattr\Desktop\commcourtgrou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42" t="9389" r="10457" b="11923"/>
          <a:stretch/>
        </p:blipFill>
        <p:spPr bwMode="auto">
          <a:xfrm>
            <a:off x="838200" y="1752600"/>
            <a:ext cx="294234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93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a:t>
            </a:r>
            <a:endParaRPr lang="en-US" dirty="0"/>
          </a:p>
        </p:txBody>
      </p:sp>
      <p:sp>
        <p:nvSpPr>
          <p:cNvPr id="3" name="Content Placeholder 2"/>
          <p:cNvSpPr>
            <a:spLocks noGrp="1"/>
          </p:cNvSpPr>
          <p:nvPr>
            <p:ph idx="1"/>
          </p:nvPr>
        </p:nvSpPr>
        <p:spPr/>
        <p:txBody>
          <a:bodyPr>
            <a:normAutofit/>
          </a:bodyPr>
          <a:lstStyle/>
          <a:p>
            <a:r>
              <a:rPr lang="en-US" sz="2400" dirty="0"/>
              <a:t>T</a:t>
            </a:r>
            <a:r>
              <a:rPr lang="en-US" sz="2400" dirty="0" smtClean="0"/>
              <a:t>he </a:t>
            </a:r>
            <a:r>
              <a:rPr lang="en-US" sz="2400" dirty="0"/>
              <a:t>case manager morally represents the client and assertively helps him or her obtain the services or resources they are entitled </a:t>
            </a:r>
            <a:r>
              <a:rPr lang="en-US" sz="2400" dirty="0" smtClean="0"/>
              <a:t>to</a:t>
            </a:r>
          </a:p>
          <a:p>
            <a:pPr marL="68580" indent="0">
              <a:buNone/>
            </a:pPr>
            <a:endParaRPr lang="en-US" sz="2400" dirty="0" smtClean="0"/>
          </a:p>
        </p:txBody>
      </p:sp>
    </p:spTree>
    <p:extLst>
      <p:ext uri="{BB962C8B-B14F-4D97-AF65-F5344CB8AC3E}">
        <p14:creationId xmlns:p14="http://schemas.microsoft.com/office/powerpoint/2010/main" val="1339742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Disengagement</a:t>
            </a:r>
            <a:endParaRPr lang="en-US" dirty="0"/>
          </a:p>
        </p:txBody>
      </p:sp>
      <p:sp>
        <p:nvSpPr>
          <p:cNvPr id="3" name="Content Placeholder 2"/>
          <p:cNvSpPr>
            <a:spLocks noGrp="1"/>
          </p:cNvSpPr>
          <p:nvPr>
            <p:ph idx="1"/>
          </p:nvPr>
        </p:nvSpPr>
        <p:spPr/>
        <p:txBody>
          <a:bodyPr>
            <a:normAutofit/>
          </a:bodyPr>
          <a:lstStyle/>
          <a:p>
            <a:r>
              <a:rPr lang="en-US" sz="2400" dirty="0"/>
              <a:t>Ideally, can take place over time. The case manager and client can discuss what the client learned from interacting with different service providers and be encouraged to continue accessing the resources the client needs in </a:t>
            </a:r>
            <a:r>
              <a:rPr lang="en-US" sz="2400" dirty="0" smtClean="0"/>
              <a:t>life</a:t>
            </a:r>
          </a:p>
        </p:txBody>
      </p:sp>
    </p:spTree>
    <p:extLst>
      <p:ext uri="{BB962C8B-B14F-4D97-AF65-F5344CB8AC3E}">
        <p14:creationId xmlns:p14="http://schemas.microsoft.com/office/powerpoint/2010/main" val="1220870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components of case management </a:t>
            </a:r>
            <a:endParaRPr lang="en-US" dirty="0"/>
          </a:p>
        </p:txBody>
      </p:sp>
      <p:sp>
        <p:nvSpPr>
          <p:cNvPr id="3" name="Content Placeholder 2"/>
          <p:cNvSpPr>
            <a:spLocks noGrp="1"/>
          </p:cNvSpPr>
          <p:nvPr>
            <p:ph idx="1"/>
          </p:nvPr>
        </p:nvSpPr>
        <p:spPr/>
        <p:txBody>
          <a:bodyPr>
            <a:normAutofit/>
          </a:bodyPr>
          <a:lstStyle/>
          <a:p>
            <a:r>
              <a:rPr lang="en-US" sz="2400" dirty="0" smtClean="0"/>
              <a:t>Engagement</a:t>
            </a:r>
          </a:p>
          <a:p>
            <a:r>
              <a:rPr lang="en-US" sz="2400" dirty="0" smtClean="0"/>
              <a:t>Assessment</a:t>
            </a:r>
          </a:p>
          <a:p>
            <a:r>
              <a:rPr lang="en-US" sz="2400" dirty="0" smtClean="0"/>
              <a:t>Planning</a:t>
            </a:r>
          </a:p>
          <a:p>
            <a:r>
              <a:rPr lang="en-US" sz="2400" dirty="0" smtClean="0"/>
              <a:t>Facilitation/linkage</a:t>
            </a:r>
          </a:p>
          <a:p>
            <a:r>
              <a:rPr lang="en-US" sz="2400" dirty="0" smtClean="0"/>
              <a:t>Care coordination</a:t>
            </a:r>
          </a:p>
          <a:p>
            <a:r>
              <a:rPr lang="en-US" sz="2400" dirty="0" smtClean="0"/>
              <a:t>Advocacy</a:t>
            </a:r>
          </a:p>
          <a:p>
            <a:r>
              <a:rPr lang="en-US" sz="2400" dirty="0" smtClean="0"/>
              <a:t>Disengagement</a:t>
            </a:r>
          </a:p>
          <a:p>
            <a:endParaRPr lang="en-US" sz="2400" dirty="0"/>
          </a:p>
        </p:txBody>
      </p:sp>
    </p:spTree>
    <p:extLst>
      <p:ext uri="{BB962C8B-B14F-4D97-AF65-F5344CB8AC3E}">
        <p14:creationId xmlns:p14="http://schemas.microsoft.com/office/powerpoint/2010/main" val="120320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Mental </a:t>
            </a:r>
            <a:r>
              <a:rPr lang="en-US" dirty="0" err="1" smtClean="0"/>
              <a:t>healtH</a:t>
            </a:r>
            <a:endParaRPr lang="en-US" dirty="0"/>
          </a:p>
        </p:txBody>
      </p:sp>
      <p:sp>
        <p:nvSpPr>
          <p:cNvPr id="3" name="Content Placeholder 2"/>
          <p:cNvSpPr>
            <a:spLocks noGrp="1"/>
          </p:cNvSpPr>
          <p:nvPr>
            <p:ph idx="1"/>
          </p:nvPr>
        </p:nvSpPr>
        <p:spPr>
          <a:xfrm>
            <a:off x="4876800" y="1219200"/>
            <a:ext cx="3543300" cy="3579849"/>
          </a:xfrm>
        </p:spPr>
        <p:txBody>
          <a:bodyPr>
            <a:normAutofit/>
          </a:bodyPr>
          <a:lstStyle/>
          <a:p>
            <a:pPr>
              <a:buFontTx/>
              <a:buChar char="-"/>
            </a:pPr>
            <a:r>
              <a:rPr lang="en-US" sz="2400" b="0" dirty="0" smtClean="0"/>
              <a:t>Having a conversation</a:t>
            </a:r>
          </a:p>
          <a:p>
            <a:pPr>
              <a:buFontTx/>
              <a:buChar char="-"/>
            </a:pPr>
            <a:r>
              <a:rPr lang="en-US" sz="2400" b="0" dirty="0" smtClean="0"/>
              <a:t>Connect w/ provider</a:t>
            </a:r>
          </a:p>
          <a:p>
            <a:pPr>
              <a:buFontTx/>
              <a:buChar char="-"/>
            </a:pPr>
            <a:r>
              <a:rPr lang="en-US" sz="2400" b="0" dirty="0" smtClean="0"/>
              <a:t>Crisis services</a:t>
            </a:r>
          </a:p>
          <a:p>
            <a:pPr>
              <a:buFontTx/>
              <a:buChar char="-"/>
            </a:pPr>
            <a:r>
              <a:rPr lang="en-US" sz="2400" b="0" dirty="0" smtClean="0"/>
              <a:t>Psychiatric Advanced Directives (PAD)</a:t>
            </a:r>
          </a:p>
          <a:p>
            <a:pPr marL="0" indent="0"/>
            <a:endParaRPr lang="en-US" sz="2400" b="0" dirty="0" smtClean="0"/>
          </a:p>
          <a:p>
            <a:endParaRPr lang="en-US" sz="2400" dirty="0"/>
          </a:p>
        </p:txBody>
      </p:sp>
      <p:pic>
        <p:nvPicPr>
          <p:cNvPr id="5122" name="Picture 2" descr="Image result for mental health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796" y="1371600"/>
            <a:ext cx="366332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80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Psychiatric Advanced directives</a:t>
            </a:r>
            <a:endParaRPr lang="en-US" dirty="0"/>
          </a:p>
        </p:txBody>
      </p:sp>
      <p:sp>
        <p:nvSpPr>
          <p:cNvPr id="8" name="Content Placeholder 2"/>
          <p:cNvSpPr>
            <a:spLocks noGrp="1"/>
          </p:cNvSpPr>
          <p:nvPr>
            <p:ph idx="1"/>
          </p:nvPr>
        </p:nvSpPr>
        <p:spPr>
          <a:xfrm>
            <a:off x="457200" y="1219200"/>
            <a:ext cx="8001000" cy="3579849"/>
          </a:xfrm>
        </p:spPr>
        <p:txBody>
          <a:bodyPr>
            <a:normAutofit/>
          </a:bodyPr>
          <a:lstStyle/>
          <a:p>
            <a:pPr marL="0" indent="0"/>
            <a:r>
              <a:rPr lang="en-US" sz="2400" dirty="0" smtClean="0"/>
              <a:t>Texas PADs Statutes (1997)</a:t>
            </a:r>
          </a:p>
          <a:p>
            <a:pPr marL="457200" indent="-457200">
              <a:buAutoNum type="arabicParenBoth"/>
            </a:pPr>
            <a:r>
              <a:rPr lang="en-US" sz="2400" dirty="0" smtClean="0"/>
              <a:t>Chapter 137. </a:t>
            </a:r>
            <a:r>
              <a:rPr lang="en-US" sz="2400" b="0" dirty="0" smtClean="0"/>
              <a:t>Declaration of Mental Health Treatment</a:t>
            </a:r>
          </a:p>
          <a:p>
            <a:pPr marL="457200" indent="-457200">
              <a:buAutoNum type="arabicParenBoth"/>
            </a:pPr>
            <a:r>
              <a:rPr lang="en-US" sz="2400" dirty="0" smtClean="0"/>
              <a:t>Chapter 166. </a:t>
            </a:r>
            <a:r>
              <a:rPr lang="en-US" sz="2400" b="0" dirty="0" smtClean="0"/>
              <a:t>Advanced Directives Act (Power of Attorney)</a:t>
            </a:r>
          </a:p>
          <a:p>
            <a:pPr marL="457200" indent="-457200">
              <a:buAutoNum type="arabicParenBoth"/>
            </a:pPr>
            <a:r>
              <a:rPr lang="en-US" sz="2400" dirty="0" smtClean="0"/>
              <a:t>Texas Estate Code Section 1104.202 </a:t>
            </a:r>
            <a:r>
              <a:rPr lang="en-US" sz="2400" b="0" dirty="0" smtClean="0"/>
              <a:t>Designation of Guardianship for Declarant</a:t>
            </a:r>
          </a:p>
          <a:p>
            <a:endParaRPr lang="en-US" sz="2400" dirty="0"/>
          </a:p>
        </p:txBody>
      </p:sp>
      <p:sp>
        <p:nvSpPr>
          <p:cNvPr id="9" name="Content Placeholder 2"/>
          <p:cNvSpPr txBox="1">
            <a:spLocks/>
          </p:cNvSpPr>
          <p:nvPr/>
        </p:nvSpPr>
        <p:spPr>
          <a:xfrm>
            <a:off x="5486400" y="5334000"/>
            <a:ext cx="4533900" cy="12192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spcBef>
                <a:spcPts val="0"/>
              </a:spcBef>
              <a:defRPr/>
            </a:pPr>
            <a:r>
              <a:rPr lang="en-US" sz="2000" b="0" i="1" dirty="0" smtClean="0">
                <a:solidFill>
                  <a:schemeClr val="bg1"/>
                </a:solidFill>
              </a:rPr>
              <a:t>National </a:t>
            </a:r>
            <a:r>
              <a:rPr lang="en-US" sz="2000" b="0" i="1" dirty="0" err="1" smtClean="0">
                <a:solidFill>
                  <a:schemeClr val="bg1"/>
                </a:solidFill>
              </a:rPr>
              <a:t>Resouce</a:t>
            </a:r>
            <a:r>
              <a:rPr lang="en-US" sz="2000" b="0" i="1" dirty="0" smtClean="0">
                <a:solidFill>
                  <a:schemeClr val="bg1"/>
                </a:solidFill>
              </a:rPr>
              <a:t> Center on </a:t>
            </a:r>
          </a:p>
          <a:p>
            <a:pPr marL="0" indent="0">
              <a:spcBef>
                <a:spcPts val="0"/>
              </a:spcBef>
              <a:defRPr/>
            </a:pPr>
            <a:r>
              <a:rPr lang="en-US" sz="2000" b="0" i="1" dirty="0" smtClean="0">
                <a:solidFill>
                  <a:schemeClr val="bg1"/>
                </a:solidFill>
              </a:rPr>
              <a:t>Psychiatric Advance Directives</a:t>
            </a:r>
            <a:r>
              <a:rPr lang="en-US" sz="2000" i="1" dirty="0" smtClean="0">
                <a:solidFill>
                  <a:schemeClr val="bg1"/>
                </a:solidFill>
              </a:rPr>
              <a:t>: </a:t>
            </a:r>
          </a:p>
          <a:p>
            <a:pPr marL="0" indent="0">
              <a:spcBef>
                <a:spcPts val="0"/>
              </a:spcBef>
              <a:defRPr/>
            </a:pPr>
            <a:r>
              <a:rPr lang="en-US" sz="2000" i="1" dirty="0" smtClean="0">
                <a:solidFill>
                  <a:schemeClr val="bg1"/>
                </a:solidFill>
              </a:rPr>
              <a:t>www.nrc-pad.org</a:t>
            </a:r>
            <a:endParaRPr lang="en-US" sz="2000" i="1" dirty="0">
              <a:solidFill>
                <a:schemeClr val="bg1"/>
              </a:solidFill>
            </a:endParaRPr>
          </a:p>
        </p:txBody>
      </p:sp>
    </p:spTree>
    <p:extLst>
      <p:ext uri="{BB962C8B-B14F-4D97-AF65-F5344CB8AC3E}">
        <p14:creationId xmlns:p14="http://schemas.microsoft.com/office/powerpoint/2010/main" val="2591793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Psychiatric Advanced directives</a:t>
            </a:r>
            <a:endParaRPr lang="en-US" dirty="0"/>
          </a:p>
        </p:txBody>
      </p:sp>
      <p:sp>
        <p:nvSpPr>
          <p:cNvPr id="8" name="Content Placeholder 2"/>
          <p:cNvSpPr>
            <a:spLocks noGrp="1"/>
          </p:cNvSpPr>
          <p:nvPr>
            <p:ph idx="1"/>
          </p:nvPr>
        </p:nvSpPr>
        <p:spPr>
          <a:xfrm>
            <a:off x="457200" y="1219200"/>
            <a:ext cx="8001000" cy="3579849"/>
          </a:xfrm>
        </p:spPr>
        <p:txBody>
          <a:bodyPr>
            <a:normAutofit/>
          </a:bodyPr>
          <a:lstStyle/>
          <a:p>
            <a:pPr marL="0" indent="0"/>
            <a:r>
              <a:rPr lang="en-US" sz="2400" b="0" dirty="0" smtClean="0"/>
              <a:t>A PAD is </a:t>
            </a:r>
            <a:r>
              <a:rPr lang="en-US" sz="2400" dirty="0" smtClean="0"/>
              <a:t>a legal document to allow the person to give instructions for future mental health treatment or appoint an agent to make future decisions about your mental health treatment. </a:t>
            </a:r>
            <a:r>
              <a:rPr lang="en-US" sz="2400" b="0" dirty="0" smtClean="0"/>
              <a:t>It is used when the person who created the document experiences acute episodes of mental health conditions and becomes unable to make or communicate decisions about treatment. </a:t>
            </a:r>
          </a:p>
          <a:p>
            <a:endParaRPr lang="en-US" sz="2400" dirty="0"/>
          </a:p>
        </p:txBody>
      </p:sp>
    </p:spTree>
    <p:extLst>
      <p:ext uri="{BB962C8B-B14F-4D97-AF65-F5344CB8AC3E}">
        <p14:creationId xmlns:p14="http://schemas.microsoft.com/office/powerpoint/2010/main" val="1066009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Psychiatric Advanced directives</a:t>
            </a:r>
            <a:endParaRPr lang="en-US" dirty="0"/>
          </a:p>
        </p:txBody>
      </p:sp>
      <p:sp>
        <p:nvSpPr>
          <p:cNvPr id="8" name="Content Placeholder 2"/>
          <p:cNvSpPr>
            <a:spLocks noGrp="1"/>
          </p:cNvSpPr>
          <p:nvPr>
            <p:ph idx="1"/>
          </p:nvPr>
        </p:nvSpPr>
        <p:spPr>
          <a:xfrm>
            <a:off x="457200" y="1219200"/>
            <a:ext cx="8001000" cy="3579849"/>
          </a:xfrm>
        </p:spPr>
        <p:txBody>
          <a:bodyPr>
            <a:normAutofit fontScale="92500"/>
          </a:bodyPr>
          <a:lstStyle/>
          <a:p>
            <a:pPr marL="0" indent="0">
              <a:spcBef>
                <a:spcPts val="0"/>
              </a:spcBef>
              <a:defRPr/>
            </a:pPr>
            <a:r>
              <a:rPr lang="en-US" sz="2400" b="0" dirty="0"/>
              <a:t>PADs are a variation of medical advance directives (ADs), legal instruments that typically offer three types of self-directed planning of one’s own health care in anticipation of a later time of decisional incapacity: </a:t>
            </a:r>
            <a:endParaRPr lang="en-US" sz="2400" b="0" dirty="0" smtClean="0"/>
          </a:p>
          <a:p>
            <a:pPr marL="0" indent="0">
              <a:spcBef>
                <a:spcPts val="0"/>
              </a:spcBef>
              <a:defRPr/>
            </a:pPr>
            <a:endParaRPr lang="en-US" sz="2400" dirty="0"/>
          </a:p>
          <a:p>
            <a:pPr marL="457200" indent="-457200">
              <a:spcBef>
                <a:spcPts val="0"/>
              </a:spcBef>
              <a:buAutoNum type="arabicParenBoth"/>
              <a:defRPr/>
            </a:pPr>
            <a:r>
              <a:rPr lang="en-US" sz="2400" b="0" dirty="0" smtClean="0"/>
              <a:t>a competent individual’s informed consent to future treatment</a:t>
            </a:r>
          </a:p>
          <a:p>
            <a:pPr marL="457200" indent="-457200">
              <a:spcBef>
                <a:spcPts val="0"/>
              </a:spcBef>
              <a:buAutoNum type="arabicParenBoth"/>
              <a:defRPr/>
            </a:pPr>
            <a:r>
              <a:rPr lang="en-US" sz="2400" b="0" dirty="0" smtClean="0"/>
              <a:t>a statement of personal values and general preferences to guide future health care decisions</a:t>
            </a:r>
          </a:p>
          <a:p>
            <a:pPr marL="457200" indent="-457200">
              <a:spcBef>
                <a:spcPts val="0"/>
              </a:spcBef>
              <a:buAutoNum type="arabicParenBoth"/>
              <a:defRPr/>
            </a:pPr>
            <a:r>
              <a:rPr lang="en-US" sz="2400" b="0" dirty="0" smtClean="0"/>
              <a:t>the entrusting of someone to act as a proxy decision maker for future treatment </a:t>
            </a:r>
            <a:endParaRPr lang="en-US" sz="2400" b="0" dirty="0"/>
          </a:p>
        </p:txBody>
      </p:sp>
      <p:sp>
        <p:nvSpPr>
          <p:cNvPr id="4" name="Content Placeholder 2"/>
          <p:cNvSpPr txBox="1">
            <a:spLocks/>
          </p:cNvSpPr>
          <p:nvPr/>
        </p:nvSpPr>
        <p:spPr>
          <a:xfrm>
            <a:off x="3124200" y="5562600"/>
            <a:ext cx="5600700" cy="6858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spcBef>
                <a:spcPts val="0"/>
              </a:spcBef>
              <a:defRPr/>
            </a:pPr>
            <a:r>
              <a:rPr lang="en-US" sz="3200" i="1" dirty="0" smtClean="0">
                <a:solidFill>
                  <a:schemeClr val="bg1"/>
                </a:solidFill>
              </a:rPr>
              <a:t>“Nothing about us without us” </a:t>
            </a:r>
            <a:endParaRPr lang="en-US" sz="3200" i="1" dirty="0">
              <a:solidFill>
                <a:schemeClr val="bg1"/>
              </a:solidFill>
            </a:endParaRPr>
          </a:p>
        </p:txBody>
      </p:sp>
    </p:spTree>
    <p:extLst>
      <p:ext uri="{BB962C8B-B14F-4D97-AF65-F5344CB8AC3E}">
        <p14:creationId xmlns:p14="http://schemas.microsoft.com/office/powerpoint/2010/main" val="3924634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Unique Challenges: Medication</a:t>
            </a:r>
            <a:endParaRPr lang="en-US" dirty="0"/>
          </a:p>
        </p:txBody>
      </p:sp>
      <p:sp>
        <p:nvSpPr>
          <p:cNvPr id="3" name="Content Placeholder 2"/>
          <p:cNvSpPr>
            <a:spLocks noGrp="1"/>
          </p:cNvSpPr>
          <p:nvPr>
            <p:ph idx="1"/>
          </p:nvPr>
        </p:nvSpPr>
        <p:spPr>
          <a:xfrm>
            <a:off x="4876800" y="1219200"/>
            <a:ext cx="3543300" cy="3579849"/>
          </a:xfrm>
        </p:spPr>
        <p:txBody>
          <a:bodyPr>
            <a:normAutofit/>
          </a:bodyPr>
          <a:lstStyle/>
          <a:p>
            <a:pPr>
              <a:buFontTx/>
              <a:buChar char="-"/>
            </a:pPr>
            <a:r>
              <a:rPr lang="en-US" sz="2400" b="0" dirty="0" smtClean="0"/>
              <a:t>Understanding meds</a:t>
            </a:r>
          </a:p>
          <a:p>
            <a:pPr>
              <a:buFontTx/>
              <a:buChar char="-"/>
            </a:pPr>
            <a:r>
              <a:rPr lang="en-US" sz="2400" b="0" dirty="0" smtClean="0"/>
              <a:t>Obtaining meds</a:t>
            </a:r>
          </a:p>
          <a:p>
            <a:pPr>
              <a:buFontTx/>
              <a:buChar char="-"/>
            </a:pPr>
            <a:r>
              <a:rPr lang="en-US" sz="2400" b="0" dirty="0" smtClean="0"/>
              <a:t>Community prescriber or community nurse</a:t>
            </a:r>
          </a:p>
          <a:p>
            <a:pPr>
              <a:buFontTx/>
              <a:buChar char="-"/>
            </a:pPr>
            <a:r>
              <a:rPr lang="en-US" sz="2400" b="0" dirty="0" smtClean="0"/>
              <a:t>Med storage</a:t>
            </a:r>
          </a:p>
          <a:p>
            <a:pPr>
              <a:buFontTx/>
              <a:buChar char="-"/>
            </a:pPr>
            <a:r>
              <a:rPr lang="en-US" sz="2400" b="0" dirty="0" smtClean="0"/>
              <a:t>Understanding med resistance</a:t>
            </a:r>
          </a:p>
          <a:p>
            <a:endParaRPr lang="en-US" sz="2400" dirty="0"/>
          </a:p>
        </p:txBody>
      </p:sp>
      <p:pic>
        <p:nvPicPr>
          <p:cNvPr id="4098" name="Picture 2" descr="Image result for pill box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4495800" cy="298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97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with your clients in the criminal justice system</a:t>
            </a:r>
            <a:endParaRPr lang="en-US" dirty="0"/>
          </a:p>
        </p:txBody>
      </p:sp>
      <p:sp>
        <p:nvSpPr>
          <p:cNvPr id="3" name="Content Placeholder 2"/>
          <p:cNvSpPr>
            <a:spLocks noGrp="1"/>
          </p:cNvSpPr>
          <p:nvPr>
            <p:ph idx="1"/>
          </p:nvPr>
        </p:nvSpPr>
        <p:spPr>
          <a:xfrm>
            <a:off x="4876800" y="1371600"/>
            <a:ext cx="3886200" cy="3579849"/>
          </a:xfrm>
        </p:spPr>
        <p:txBody>
          <a:bodyPr>
            <a:normAutofit/>
          </a:bodyPr>
          <a:lstStyle/>
          <a:p>
            <a:pPr>
              <a:buFontTx/>
              <a:buChar char="-"/>
            </a:pPr>
            <a:r>
              <a:rPr lang="en-US" sz="2400" b="0" dirty="0" smtClean="0"/>
              <a:t>Court and attorney information</a:t>
            </a:r>
          </a:p>
          <a:p>
            <a:pPr>
              <a:buFontTx/>
              <a:buChar char="-"/>
            </a:pPr>
            <a:r>
              <a:rPr lang="en-US" sz="2400" b="0" dirty="0" smtClean="0"/>
              <a:t>Contacting attorney</a:t>
            </a:r>
          </a:p>
          <a:p>
            <a:pPr>
              <a:buFontTx/>
              <a:buChar char="-"/>
            </a:pPr>
            <a:r>
              <a:rPr lang="en-US" sz="2400" b="0" dirty="0" smtClean="0"/>
              <a:t> 46B/competency</a:t>
            </a:r>
          </a:p>
          <a:p>
            <a:pPr>
              <a:buFontTx/>
              <a:buChar char="-"/>
            </a:pPr>
            <a:r>
              <a:rPr lang="en-US" sz="2400" b="0" dirty="0" smtClean="0"/>
              <a:t>Release plan</a:t>
            </a:r>
            <a:endParaRPr lang="en-US" sz="2400" b="0" dirty="0"/>
          </a:p>
        </p:txBody>
      </p:sp>
      <p:pic>
        <p:nvPicPr>
          <p:cNvPr id="2050" name="Picture 2" descr="Image result for court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71746"/>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386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46B &amp; Competency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6457778" cy="34550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383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457200" indent="-457200">
              <a:buFontTx/>
              <a:buChar char="-"/>
            </a:pPr>
            <a:r>
              <a:rPr lang="en-US" dirty="0" smtClean="0"/>
              <a:t>17 </a:t>
            </a:r>
            <a:r>
              <a:rPr lang="en-US" dirty="0" err="1" smtClean="0"/>
              <a:t>y.o</a:t>
            </a:r>
            <a:r>
              <a:rPr lang="en-US" dirty="0" smtClean="0"/>
              <a:t> +</a:t>
            </a:r>
          </a:p>
          <a:p>
            <a:pPr marL="457200" indent="-457200">
              <a:buFontTx/>
              <a:buChar char="-"/>
            </a:pPr>
            <a:r>
              <a:rPr lang="en-US" dirty="0" smtClean="0"/>
              <a:t>Indigent</a:t>
            </a:r>
            <a:endParaRPr lang="en-US" dirty="0"/>
          </a:p>
          <a:p>
            <a:pPr marL="457200" indent="-457200">
              <a:buFontTx/>
              <a:buChar char="-"/>
            </a:pPr>
            <a:r>
              <a:rPr lang="en-US" dirty="0"/>
              <a:t>MH &amp; </a:t>
            </a:r>
            <a:r>
              <a:rPr lang="en-US" dirty="0" smtClean="0"/>
              <a:t>IDD</a:t>
            </a:r>
          </a:p>
          <a:p>
            <a:pPr marL="457200" indent="-457200">
              <a:buFontTx/>
              <a:buChar char="-"/>
            </a:pPr>
            <a:r>
              <a:rPr lang="en-US" dirty="0" smtClean="0"/>
              <a:t>Average 51% homeless </a:t>
            </a:r>
          </a:p>
        </p:txBody>
      </p:sp>
      <p:sp>
        <p:nvSpPr>
          <p:cNvPr id="4" name="Title 3"/>
          <p:cNvSpPr>
            <a:spLocks noGrp="1"/>
          </p:cNvSpPr>
          <p:nvPr>
            <p:ph type="title"/>
          </p:nvPr>
        </p:nvSpPr>
        <p:spPr>
          <a:xfrm>
            <a:off x="838200" y="381000"/>
            <a:ext cx="7520940" cy="548640"/>
          </a:xfrm>
        </p:spPr>
        <p:txBody>
          <a:bodyPr/>
          <a:lstStyle/>
          <a:p>
            <a:r>
              <a:rPr lang="en-US" dirty="0" smtClean="0"/>
              <a:t>SNAPSHOT OF MHPD CLIENTS</a:t>
            </a:r>
            <a:endParaRPr lang="en-US" dirty="0"/>
          </a:p>
        </p:txBody>
      </p:sp>
      <p:pic>
        <p:nvPicPr>
          <p:cNvPr id="2050" name="Picture 2" descr="Silhouettes of faces layered on a blu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3941233" cy="295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965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46B &amp; Competency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549" y="1282858"/>
            <a:ext cx="6138246" cy="3493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316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Unique Challenges: Housing</a:t>
            </a:r>
            <a:endParaRPr lang="en-US" dirty="0"/>
          </a:p>
        </p:txBody>
      </p:sp>
      <p:sp>
        <p:nvSpPr>
          <p:cNvPr id="3" name="Content Placeholder 2"/>
          <p:cNvSpPr>
            <a:spLocks noGrp="1"/>
          </p:cNvSpPr>
          <p:nvPr>
            <p:ph idx="1"/>
          </p:nvPr>
        </p:nvSpPr>
        <p:spPr>
          <a:xfrm>
            <a:off x="4876800" y="1219200"/>
            <a:ext cx="3543300" cy="3579849"/>
          </a:xfrm>
        </p:spPr>
        <p:txBody>
          <a:bodyPr>
            <a:normAutofit/>
          </a:bodyPr>
          <a:lstStyle/>
          <a:p>
            <a:pPr>
              <a:buFontTx/>
              <a:buChar char="-"/>
            </a:pPr>
            <a:r>
              <a:rPr lang="en-US" sz="2400" b="0" dirty="0" smtClean="0"/>
              <a:t>Not wanting it</a:t>
            </a:r>
          </a:p>
          <a:p>
            <a:pPr>
              <a:buFontTx/>
              <a:buChar char="-"/>
            </a:pPr>
            <a:r>
              <a:rPr lang="en-US" sz="2400" b="0" dirty="0" smtClean="0"/>
              <a:t>Institutionalization</a:t>
            </a:r>
          </a:p>
          <a:p>
            <a:pPr>
              <a:buFontTx/>
              <a:buChar char="-"/>
            </a:pPr>
            <a:r>
              <a:rPr lang="en-US" sz="2400" b="0" dirty="0" smtClean="0"/>
              <a:t>Preparedness for housing</a:t>
            </a:r>
          </a:p>
          <a:p>
            <a:pPr>
              <a:buFontTx/>
              <a:buChar char="-"/>
            </a:pPr>
            <a:r>
              <a:rPr lang="en-US" sz="2400" b="0" dirty="0" smtClean="0"/>
              <a:t>Exploitation</a:t>
            </a:r>
          </a:p>
          <a:p>
            <a:endParaRPr lang="en-US" sz="2400" dirty="0"/>
          </a:p>
        </p:txBody>
      </p:sp>
      <p:pic>
        <p:nvPicPr>
          <p:cNvPr id="6150" name="Picture 6" descr="Image result for housing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427972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976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Austin’s Unique challenges: housing</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59373"/>
            <a:ext cx="31830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89153"/>
            <a:ext cx="367018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930" y="2771462"/>
            <a:ext cx="3148108" cy="21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93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work code of ethics</a:t>
            </a:r>
            <a:endParaRPr lang="en-US" dirty="0"/>
          </a:p>
        </p:txBody>
      </p:sp>
      <p:sp>
        <p:nvSpPr>
          <p:cNvPr id="3" name="Content Placeholder 2"/>
          <p:cNvSpPr>
            <a:spLocks noGrp="1"/>
          </p:cNvSpPr>
          <p:nvPr>
            <p:ph idx="1"/>
          </p:nvPr>
        </p:nvSpPr>
        <p:spPr>
          <a:xfrm>
            <a:off x="685800" y="1219200"/>
            <a:ext cx="7772400" cy="3733800"/>
          </a:xfrm>
        </p:spPr>
        <p:txBody>
          <a:bodyPr>
            <a:noAutofit/>
          </a:bodyPr>
          <a:lstStyle/>
          <a:p>
            <a:r>
              <a:rPr lang="en-US" sz="2400" dirty="0" smtClean="0"/>
              <a:t>National </a:t>
            </a:r>
            <a:r>
              <a:rPr lang="en-US" sz="2400" dirty="0"/>
              <a:t>Association of Social Work Code of </a:t>
            </a:r>
            <a:r>
              <a:rPr lang="en-US" sz="2400" dirty="0" smtClean="0"/>
              <a:t>Ethics: “…the </a:t>
            </a:r>
            <a:r>
              <a:rPr lang="en-US" sz="2400" dirty="0"/>
              <a:t>primary mission of the social work profession is to enhance human well-being and help meet the basic human needs of all people with particular attention to the needs and empowerment of people who are vulnerable, </a:t>
            </a:r>
            <a:r>
              <a:rPr lang="en-US" sz="2400" dirty="0" smtClean="0"/>
              <a:t>oppressed, </a:t>
            </a:r>
            <a:r>
              <a:rPr lang="en-US" sz="2400" dirty="0"/>
              <a:t>and living in poverty</a:t>
            </a:r>
            <a:r>
              <a:rPr lang="en-US" sz="2400" dirty="0" smtClean="0"/>
              <a:t>.”</a:t>
            </a:r>
          </a:p>
          <a:p>
            <a:endParaRPr lang="en-US" sz="2400" dirty="0" smtClean="0"/>
          </a:p>
          <a:p>
            <a:r>
              <a:rPr lang="en-US" sz="2400" dirty="0" smtClean="0"/>
              <a:t>Charged with advocating for client’s well-being</a:t>
            </a:r>
          </a:p>
          <a:p>
            <a:r>
              <a:rPr lang="en-US" sz="2400" dirty="0">
                <a:solidFill>
                  <a:schemeClr val="accent2"/>
                </a:solidFill>
              </a:rPr>
              <a:t>At times this may be adverse to client’s </a:t>
            </a:r>
            <a:r>
              <a:rPr lang="en-US" sz="2400" dirty="0" smtClean="0">
                <a:solidFill>
                  <a:schemeClr val="accent2"/>
                </a:solidFill>
              </a:rPr>
              <a:t>wishes</a:t>
            </a:r>
          </a:p>
          <a:p>
            <a:pPr lvl="1"/>
            <a:endParaRPr lang="en-US" sz="1800" dirty="0" smtClean="0"/>
          </a:p>
          <a:p>
            <a:pPr lvl="1"/>
            <a:endParaRPr lang="en-US" sz="2400" dirty="0"/>
          </a:p>
        </p:txBody>
      </p:sp>
      <p:sp>
        <p:nvSpPr>
          <p:cNvPr id="5" name="Rectangle 4"/>
          <p:cNvSpPr/>
          <p:nvPr/>
        </p:nvSpPr>
        <p:spPr>
          <a:xfrm>
            <a:off x="3352800" y="4800600"/>
            <a:ext cx="5881688" cy="1231106"/>
          </a:xfrm>
          <a:prstGeom prst="rect">
            <a:avLst/>
          </a:prstGeom>
        </p:spPr>
        <p:txBody>
          <a:bodyPr wrap="square">
            <a:spAutoFit/>
          </a:bodyPr>
          <a:lstStyle/>
          <a:p>
            <a:r>
              <a:rPr lang="en-US" sz="1600" dirty="0">
                <a:solidFill>
                  <a:srgbClr val="FFFFFF"/>
                </a:solidFill>
              </a:rPr>
              <a:t>Deck, P. (2016). </a:t>
            </a:r>
            <a:r>
              <a:rPr lang="en-US" sz="1600" dirty="0" smtClean="0">
                <a:solidFill>
                  <a:srgbClr val="FFFFFF"/>
                </a:solidFill>
              </a:rPr>
              <a:t>Ethics—Law and Social Work: Reconciling Conflicting Ethical Obligations Between Two Seemingly Opposing Disciplines to Create a Collaborative Practice. </a:t>
            </a:r>
            <a:r>
              <a:rPr lang="en-US" sz="1600" i="1" dirty="0" smtClean="0">
                <a:solidFill>
                  <a:srgbClr val="FFFFFF"/>
                </a:solidFill>
              </a:rPr>
              <a:t>Western </a:t>
            </a:r>
            <a:r>
              <a:rPr lang="en-US" sz="1600" i="1" dirty="0">
                <a:solidFill>
                  <a:srgbClr val="FFFFFF"/>
                </a:solidFill>
              </a:rPr>
              <a:t>New England Law Review,</a:t>
            </a:r>
            <a:r>
              <a:rPr lang="en-US" sz="1600" dirty="0">
                <a:solidFill>
                  <a:srgbClr val="FFFFFF"/>
                </a:solidFill>
              </a:rPr>
              <a:t> </a:t>
            </a:r>
            <a:r>
              <a:rPr lang="en-US" sz="1600" i="1" dirty="0">
                <a:solidFill>
                  <a:srgbClr val="FFFFFF"/>
                </a:solidFill>
              </a:rPr>
              <a:t>38</a:t>
            </a:r>
            <a:r>
              <a:rPr lang="en-US" sz="1600" dirty="0">
                <a:solidFill>
                  <a:srgbClr val="FFFFFF"/>
                </a:solidFill>
              </a:rPr>
              <a:t>(2), 261-283.</a:t>
            </a:r>
          </a:p>
          <a:p>
            <a:pPr lvl="0"/>
            <a:endParaRPr lang="en-US" sz="1000" dirty="0">
              <a:solidFill>
                <a:srgbClr val="FFFFFF"/>
              </a:solidFill>
            </a:endParaRPr>
          </a:p>
        </p:txBody>
      </p:sp>
    </p:spTree>
    <p:extLst>
      <p:ext uri="{BB962C8B-B14F-4D97-AF65-F5344CB8AC3E}">
        <p14:creationId xmlns:p14="http://schemas.microsoft.com/office/powerpoint/2010/main" val="2305149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Ethical Dilemmas </a:t>
            </a:r>
            <a:endParaRPr lang="en-US" dirty="0"/>
          </a:p>
        </p:txBody>
      </p:sp>
      <p:sp>
        <p:nvSpPr>
          <p:cNvPr id="6" name="Content Placeholder 2"/>
          <p:cNvSpPr txBox="1">
            <a:spLocks/>
          </p:cNvSpPr>
          <p:nvPr/>
        </p:nvSpPr>
        <p:spPr>
          <a:xfrm>
            <a:off x="4876800" y="1219200"/>
            <a:ext cx="3543300" cy="35798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Tx/>
              <a:buChar char="-"/>
            </a:pPr>
            <a:r>
              <a:rPr lang="en-US" sz="2400" b="0" dirty="0" smtClean="0"/>
              <a:t>Medication</a:t>
            </a:r>
          </a:p>
          <a:p>
            <a:pPr>
              <a:buFontTx/>
              <a:buChar char="-"/>
            </a:pPr>
            <a:r>
              <a:rPr lang="en-US" sz="2400" b="0" dirty="0" smtClean="0"/>
              <a:t>Housing</a:t>
            </a:r>
          </a:p>
          <a:p>
            <a:pPr>
              <a:buFontTx/>
              <a:buChar char="-"/>
            </a:pPr>
            <a:r>
              <a:rPr lang="en-US" sz="2400" b="0" dirty="0" smtClean="0"/>
              <a:t>Guardianship </a:t>
            </a:r>
          </a:p>
          <a:p>
            <a:pPr>
              <a:buFontTx/>
              <a:buChar char="-"/>
            </a:pPr>
            <a:r>
              <a:rPr lang="en-US" sz="2400" b="0" dirty="0" smtClean="0"/>
              <a:t>Hospitalization</a:t>
            </a:r>
          </a:p>
          <a:p>
            <a:pPr>
              <a:buFontTx/>
              <a:buChar char="-"/>
            </a:pPr>
            <a:r>
              <a:rPr lang="en-US" sz="2400" b="0" dirty="0" smtClean="0"/>
              <a:t>What else comes to mind?</a:t>
            </a:r>
          </a:p>
          <a:p>
            <a:endParaRPr lang="en-US" sz="2400" dirty="0"/>
          </a:p>
        </p:txBody>
      </p:sp>
      <p:pic>
        <p:nvPicPr>
          <p:cNvPr id="1026" name="Picture 2" descr="Image result for ethics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b="7378"/>
          <a:stretch/>
        </p:blipFill>
        <p:spPr bwMode="auto">
          <a:xfrm>
            <a:off x="838200" y="1524000"/>
            <a:ext cx="3714750" cy="247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201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Ethical Dilemmas: Activity </a:t>
            </a:r>
            <a:endParaRPr lang="en-US" dirty="0"/>
          </a:p>
        </p:txBody>
      </p:sp>
      <p:pic>
        <p:nvPicPr>
          <p:cNvPr id="1026" name="Picture 2" descr="Image result for ethics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b="7378"/>
          <a:stretch/>
        </p:blipFill>
        <p:spPr bwMode="auto">
          <a:xfrm>
            <a:off x="1949370" y="1466127"/>
            <a:ext cx="4953000" cy="32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73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Wrap-uP</a:t>
            </a:r>
            <a:endParaRPr lang="en-US" dirty="0"/>
          </a:p>
        </p:txBody>
      </p:sp>
      <p:sp>
        <p:nvSpPr>
          <p:cNvPr id="6" name="Content Placeholder 2"/>
          <p:cNvSpPr txBox="1">
            <a:spLocks/>
          </p:cNvSpPr>
          <p:nvPr/>
        </p:nvSpPr>
        <p:spPr>
          <a:xfrm>
            <a:off x="4876800" y="1219200"/>
            <a:ext cx="3543300" cy="35798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Tx/>
              <a:buChar char="-"/>
            </a:pPr>
            <a:r>
              <a:rPr lang="en-US" sz="2400" b="0" dirty="0" smtClean="0"/>
              <a:t>Unique &amp; complex challenges</a:t>
            </a:r>
          </a:p>
          <a:p>
            <a:pPr>
              <a:buFontTx/>
              <a:buChar char="-"/>
            </a:pPr>
            <a:r>
              <a:rPr lang="en-US" sz="2400" b="0" dirty="0" smtClean="0"/>
              <a:t>Defining success</a:t>
            </a:r>
          </a:p>
          <a:p>
            <a:pPr>
              <a:buFontTx/>
              <a:buChar char="-"/>
            </a:pPr>
            <a:r>
              <a:rPr lang="en-US" sz="2400" b="0" dirty="0" smtClean="0"/>
              <a:t>Case management components</a:t>
            </a:r>
          </a:p>
          <a:p>
            <a:pPr>
              <a:buFontTx/>
              <a:buChar char="-"/>
            </a:pPr>
            <a:r>
              <a:rPr lang="en-US" sz="2400" b="0" dirty="0" smtClean="0"/>
              <a:t>Criminal justice </a:t>
            </a:r>
          </a:p>
          <a:p>
            <a:pPr>
              <a:buFontTx/>
              <a:buChar char="-"/>
            </a:pPr>
            <a:r>
              <a:rPr lang="en-US" sz="2400" b="0" dirty="0" smtClean="0"/>
              <a:t>Ethical challenges</a:t>
            </a:r>
          </a:p>
          <a:p>
            <a:pPr>
              <a:buFontTx/>
              <a:buChar char="-"/>
            </a:pPr>
            <a:endParaRPr lang="en-US" sz="2400" b="0" dirty="0" smtClean="0"/>
          </a:p>
          <a:p>
            <a:pPr>
              <a:buFontTx/>
              <a:buChar char="-"/>
            </a:pPr>
            <a:endParaRPr lang="en-US" sz="2400" b="0" dirty="0" smtClean="0"/>
          </a:p>
          <a:p>
            <a:pPr>
              <a:buFontTx/>
              <a:buChar char="-"/>
            </a:pPr>
            <a:endParaRPr lang="en-US" sz="2400" dirty="0"/>
          </a:p>
        </p:txBody>
      </p:sp>
      <p:pic>
        <p:nvPicPr>
          <p:cNvPr id="1028" name="Picture 4" descr="http://www.surreyheathccg.nhs.uk/images/MentalHealth/head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351755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902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1556" y="914400"/>
            <a:ext cx="3943004" cy="3733800"/>
          </a:xfrm>
          <a:prstGeom prst="rect">
            <a:avLst/>
          </a:prstGeom>
        </p:spPr>
        <p:txBody>
          <a:bodyPr vert="horz" lIns="0" tIns="45720" rIns="0" bIns="45720" rtlCol="0">
            <a:normAutofit lnSpcReduction="100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endParaRPr lang="en-US" dirty="0"/>
          </a:p>
          <a:p>
            <a:pPr marL="68580" indent="0">
              <a:buNone/>
            </a:pPr>
            <a:endParaRPr lang="en-US" dirty="0"/>
          </a:p>
          <a:p>
            <a:r>
              <a:rPr lang="en-US" dirty="0"/>
              <a:t>Karen Hunt, BS</a:t>
            </a:r>
          </a:p>
          <a:p>
            <a:pPr marL="68580" indent="0">
              <a:buNone/>
            </a:pPr>
            <a:r>
              <a:rPr lang="en-US" dirty="0"/>
              <a:t>    512-854-3031</a:t>
            </a:r>
          </a:p>
          <a:p>
            <a:pPr marL="68580" indent="0">
              <a:buNone/>
            </a:pPr>
            <a:r>
              <a:rPr lang="en-US" dirty="0"/>
              <a:t>    </a:t>
            </a:r>
            <a:r>
              <a:rPr lang="en-US" dirty="0">
                <a:hlinkClick r:id="rId3"/>
              </a:rPr>
              <a:t>karen.hunt@traviscountytx.gov</a:t>
            </a:r>
            <a:endParaRPr lang="en-US" dirty="0"/>
          </a:p>
          <a:p>
            <a:endParaRPr lang="en-US" dirty="0" smtClean="0"/>
          </a:p>
          <a:p>
            <a:endParaRPr lang="en-US" dirty="0"/>
          </a:p>
          <a:p>
            <a:r>
              <a:rPr lang="en-US" dirty="0" smtClean="0"/>
              <a:t>Becca Hyatt, LMSW</a:t>
            </a:r>
          </a:p>
          <a:p>
            <a:pPr marL="68580" indent="0">
              <a:buFont typeface="Wingdings 3" pitchFamily="18" charset="2"/>
              <a:buNone/>
            </a:pPr>
            <a:r>
              <a:rPr lang="en-US" dirty="0" smtClean="0"/>
              <a:t>    512-854-4103</a:t>
            </a:r>
          </a:p>
          <a:p>
            <a:pPr marL="68580" indent="0">
              <a:buFont typeface="Wingdings 3" pitchFamily="18" charset="2"/>
              <a:buNone/>
            </a:pPr>
            <a:r>
              <a:rPr lang="en-US" dirty="0" smtClean="0"/>
              <a:t>    </a:t>
            </a:r>
            <a:r>
              <a:rPr lang="en-US" dirty="0" smtClean="0">
                <a:hlinkClick r:id="rId3"/>
              </a:rPr>
              <a:t>rebecca.hyatt@traviscountytx.gov</a:t>
            </a:r>
            <a:endParaRPr lang="en-US" dirty="0" smtClean="0"/>
          </a:p>
          <a:p>
            <a:pPr marL="68580" indent="0">
              <a:buFont typeface="Wingdings 3" pitchFamily="18" charset="2"/>
              <a:buNone/>
            </a:pPr>
            <a:endParaRPr lang="en-US" dirty="0" smtClean="0"/>
          </a:p>
          <a:p>
            <a:pPr marL="68580" indent="0">
              <a:buFont typeface="Wingdings 3" pitchFamily="18" charset="2"/>
              <a:buNone/>
            </a:pPr>
            <a:endParaRPr lang="en-US" dirty="0"/>
          </a:p>
        </p:txBody>
      </p:sp>
      <p:sp>
        <p:nvSpPr>
          <p:cNvPr id="5" name="AutoShape 2" descr="Image result for travis coun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travis count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3368" y="914400"/>
            <a:ext cx="3150191" cy="30995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8292" y="4689676"/>
            <a:ext cx="3920432" cy="400110"/>
          </a:xfrm>
          <a:prstGeom prst="rect">
            <a:avLst/>
          </a:prstGeom>
        </p:spPr>
        <p:txBody>
          <a:bodyPr wrap="none">
            <a:spAutoFit/>
          </a:bodyPr>
          <a:lstStyle/>
          <a:p>
            <a:r>
              <a:rPr lang="en-US" sz="2000" dirty="0" smtClean="0">
                <a:solidFill>
                  <a:schemeClr val="accent2"/>
                </a:solidFill>
              </a:rPr>
              <a:t>Facebook.com/</a:t>
            </a:r>
            <a:r>
              <a:rPr lang="en-US" sz="2000" dirty="0" err="1" smtClean="0">
                <a:solidFill>
                  <a:schemeClr val="accent2"/>
                </a:solidFill>
              </a:rPr>
              <a:t>TravisCountyMHPD</a:t>
            </a:r>
            <a:endParaRPr lang="en-US" sz="2000" dirty="0">
              <a:solidFill>
                <a:schemeClr val="accent2"/>
              </a:solidFill>
            </a:endParaRPr>
          </a:p>
        </p:txBody>
      </p:sp>
    </p:spTree>
    <p:extLst>
      <p:ext uri="{BB962C8B-B14F-4D97-AF65-F5344CB8AC3E}">
        <p14:creationId xmlns:p14="http://schemas.microsoft.com/office/powerpoint/2010/main" val="1186552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Mental </a:t>
            </a:r>
            <a:r>
              <a:rPr lang="en-US" dirty="0" err="1" smtClean="0"/>
              <a:t>healtH</a:t>
            </a:r>
            <a:r>
              <a:rPr lang="en-US" dirty="0" smtClean="0"/>
              <a:t> &amp; Homelessness</a:t>
            </a:r>
            <a:endParaRPr lang="en-US" dirty="0"/>
          </a:p>
        </p:txBody>
      </p:sp>
      <p:sp>
        <p:nvSpPr>
          <p:cNvPr id="3" name="Content Placeholder 2"/>
          <p:cNvSpPr>
            <a:spLocks noGrp="1"/>
          </p:cNvSpPr>
          <p:nvPr>
            <p:ph idx="1"/>
          </p:nvPr>
        </p:nvSpPr>
        <p:spPr>
          <a:xfrm>
            <a:off x="4724400" y="1219200"/>
            <a:ext cx="3810000" cy="3579849"/>
          </a:xfrm>
        </p:spPr>
        <p:txBody>
          <a:bodyPr>
            <a:normAutofit/>
          </a:bodyPr>
          <a:lstStyle/>
          <a:p>
            <a:pPr>
              <a:buFontTx/>
              <a:buChar char="-"/>
            </a:pPr>
            <a:r>
              <a:rPr lang="en-US" sz="2400" b="0" dirty="0" smtClean="0"/>
              <a:t>2015 US HUD assessment</a:t>
            </a:r>
          </a:p>
          <a:p>
            <a:pPr>
              <a:buFontTx/>
              <a:buChar char="-"/>
            </a:pPr>
            <a:r>
              <a:rPr lang="en-US" sz="2400" b="0" dirty="0" smtClean="0"/>
              <a:t>564,708 homeless any given night in US</a:t>
            </a:r>
          </a:p>
          <a:p>
            <a:pPr>
              <a:buFontTx/>
              <a:buChar char="-"/>
            </a:pPr>
            <a:r>
              <a:rPr lang="en-US" sz="2400" b="0" dirty="0" smtClean="0"/>
              <a:t>25% seriously mentally ill</a:t>
            </a:r>
          </a:p>
          <a:p>
            <a:pPr>
              <a:buFontTx/>
              <a:buChar char="-"/>
            </a:pPr>
            <a:r>
              <a:rPr lang="en-US" sz="2400" b="0" dirty="0" smtClean="0"/>
              <a:t>45% any mental illness</a:t>
            </a:r>
          </a:p>
          <a:p>
            <a:pPr>
              <a:buFontTx/>
              <a:buChar char="-"/>
            </a:pPr>
            <a:r>
              <a:rPr lang="en-US" sz="2400" b="0" dirty="0" smtClean="0"/>
              <a:t>4.2% general population of adults</a:t>
            </a:r>
          </a:p>
          <a:p>
            <a:pPr marL="0" indent="0"/>
            <a:endParaRPr lang="en-US" sz="2400" b="0" dirty="0" smtClean="0"/>
          </a:p>
          <a:p>
            <a:endParaRPr lang="en-US" sz="2400" dirty="0"/>
          </a:p>
        </p:txBody>
      </p:sp>
      <p:pic>
        <p:nvPicPr>
          <p:cNvPr id="5122" name="Picture 2" descr="Image result for mental health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796" y="1371600"/>
            <a:ext cx="366332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600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95800" y="1066800"/>
            <a:ext cx="3886200" cy="3657600"/>
          </a:xfrm>
          <a:prstGeom prst="rect">
            <a:avLst/>
          </a:prstGeom>
        </p:spPr>
        <p:txBody>
          <a:bodyPr vert="horz" lIns="0" tIns="45720" rIns="0" bIns="45720" rtlCol="0" anchor="b"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t>Who’s in the room</a:t>
            </a:r>
          </a:p>
          <a:p>
            <a:endParaRPr lang="en-US" sz="5400" dirty="0"/>
          </a:p>
        </p:txBody>
      </p:sp>
      <p:pic>
        <p:nvPicPr>
          <p:cNvPr id="2052" name="Picture 4" descr="Image result for rais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843880"/>
            <a:ext cx="3840326" cy="212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9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95800" y="1066800"/>
            <a:ext cx="3886200" cy="3657600"/>
          </a:xfrm>
          <a:prstGeom prst="rect">
            <a:avLst/>
          </a:prstGeom>
        </p:spPr>
        <p:txBody>
          <a:bodyPr vert="horz" lIns="0" tIns="45720" rIns="0" bIns="45720" rtlCol="0" anchor="b"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t>ACTIVITY</a:t>
            </a:r>
          </a:p>
          <a:p>
            <a:endParaRPr lang="en-US" sz="5400" dirty="0"/>
          </a:p>
        </p:txBody>
      </p:sp>
      <p:pic>
        <p:nvPicPr>
          <p:cNvPr id="2052" name="Picture 4" descr="Image result for rais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843880"/>
            <a:ext cx="3840326" cy="212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58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day in the life of </a:t>
            </a:r>
            <a:r>
              <a:rPr lang="en-US" dirty="0" err="1" smtClean="0"/>
              <a:t>mhpd</a:t>
            </a:r>
            <a:r>
              <a:rPr lang="en-US" dirty="0" smtClean="0"/>
              <a:t> case management </a:t>
            </a:r>
            <a:br>
              <a:rPr lang="en-US" dirty="0" smtClean="0"/>
            </a:br>
            <a:r>
              <a:rPr lang="en-US" sz="1800" dirty="0" smtClean="0">
                <a:solidFill>
                  <a:schemeClr val="accent2"/>
                </a:solidFill>
              </a:rPr>
              <a:t>it’s all about relationships</a:t>
            </a:r>
            <a:endParaRPr lang="en-US" dirty="0">
              <a:solidFill>
                <a:schemeClr val="accent2"/>
              </a:solidFill>
            </a:endParaRPr>
          </a:p>
        </p:txBody>
      </p:sp>
      <p:sp>
        <p:nvSpPr>
          <p:cNvPr id="3" name="Text Placeholder 2"/>
          <p:cNvSpPr>
            <a:spLocks noGrp="1"/>
          </p:cNvSpPr>
          <p:nvPr>
            <p:ph type="body" idx="1"/>
          </p:nvPr>
        </p:nvSpPr>
        <p:spPr>
          <a:xfrm rot="19140000">
            <a:off x="1525002" y="2893420"/>
            <a:ext cx="7085315" cy="329184"/>
          </a:xfrm>
        </p:spPr>
        <p:txBody>
          <a:bodyPr>
            <a:noAutofit/>
          </a:bodyPr>
          <a:lstStyle/>
          <a:p>
            <a:r>
              <a:rPr lang="en-US" sz="2800" dirty="0">
                <a:hlinkClick r:id="rId3"/>
              </a:rPr>
              <a:t>https://</a:t>
            </a:r>
            <a:r>
              <a:rPr lang="en-US" sz="2800" dirty="0" smtClean="0">
                <a:hlinkClick r:id="rId3"/>
              </a:rPr>
              <a:t>vimeo.com/147862313</a:t>
            </a:r>
            <a:r>
              <a:rPr lang="en-US" sz="2800" dirty="0"/>
              <a:t> </a:t>
            </a:r>
            <a:r>
              <a:rPr lang="en-US" sz="2800" dirty="0" smtClean="0"/>
              <a:t> </a:t>
            </a:r>
            <a:endParaRPr lang="en-US" sz="2800" dirty="0"/>
          </a:p>
        </p:txBody>
      </p:sp>
    </p:spTree>
    <p:extLst>
      <p:ext uri="{BB962C8B-B14F-4D97-AF65-F5344CB8AC3E}">
        <p14:creationId xmlns:p14="http://schemas.microsoft.com/office/powerpoint/2010/main" val="49471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942975"/>
            <a:ext cx="3886200" cy="3657600"/>
          </a:xfrm>
        </p:spPr>
        <p:txBody>
          <a:bodyPr>
            <a:normAutofit/>
          </a:bodyPr>
          <a:lstStyle/>
          <a:p>
            <a:r>
              <a:rPr lang="en-US" sz="5400" dirty="0" smtClean="0"/>
              <a:t>How do we </a:t>
            </a:r>
            <a:br>
              <a:rPr lang="en-US" sz="5400" dirty="0" smtClean="0"/>
            </a:br>
            <a:r>
              <a:rPr lang="en-US" sz="5400" dirty="0" smtClean="0"/>
              <a:t>define success </a:t>
            </a:r>
            <a:endParaRPr lang="en-US" sz="5400" dirty="0"/>
          </a:p>
        </p:txBody>
      </p:sp>
      <p:pic>
        <p:nvPicPr>
          <p:cNvPr id="1026" name="Picture 2" descr="Image result for su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01" y="1676400"/>
            <a:ext cx="327659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09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define success</a:t>
            </a:r>
            <a:endParaRPr lang="en-US" dirty="0"/>
          </a:p>
        </p:txBody>
      </p:sp>
      <p:sp>
        <p:nvSpPr>
          <p:cNvPr id="3" name="Content Placeholder 2"/>
          <p:cNvSpPr>
            <a:spLocks noGrp="1"/>
          </p:cNvSpPr>
          <p:nvPr>
            <p:ph idx="1"/>
          </p:nvPr>
        </p:nvSpPr>
        <p:spPr>
          <a:xfrm>
            <a:off x="4648200" y="1373151"/>
            <a:ext cx="4229100" cy="3579849"/>
          </a:xfrm>
        </p:spPr>
        <p:txBody>
          <a:bodyPr>
            <a:normAutofit/>
          </a:bodyPr>
          <a:lstStyle/>
          <a:p>
            <a:pPr>
              <a:buFontTx/>
              <a:buChar char="-"/>
            </a:pPr>
            <a:r>
              <a:rPr lang="en-US" sz="3200" dirty="0" smtClean="0"/>
              <a:t>You</a:t>
            </a:r>
          </a:p>
          <a:p>
            <a:pPr>
              <a:buFontTx/>
              <a:buChar char="-"/>
            </a:pPr>
            <a:r>
              <a:rPr lang="en-US" sz="3200" dirty="0" smtClean="0"/>
              <a:t>Program administration</a:t>
            </a:r>
          </a:p>
          <a:p>
            <a:pPr>
              <a:buFontTx/>
              <a:buChar char="-"/>
            </a:pPr>
            <a:r>
              <a:rPr lang="en-US" sz="3200" dirty="0" smtClean="0"/>
              <a:t>Community</a:t>
            </a:r>
          </a:p>
          <a:p>
            <a:pPr>
              <a:buFontTx/>
              <a:buChar char="-"/>
            </a:pPr>
            <a:r>
              <a:rPr lang="en-US" sz="3200" dirty="0" smtClean="0"/>
              <a:t>Clients</a:t>
            </a:r>
          </a:p>
          <a:p>
            <a:pPr>
              <a:buFontTx/>
              <a:buChar char="-"/>
            </a:pPr>
            <a:r>
              <a:rPr lang="en-US" sz="3200" dirty="0" smtClean="0">
                <a:solidFill>
                  <a:schemeClr val="accent2"/>
                </a:solidFill>
              </a:rPr>
              <a:t>Activity</a:t>
            </a:r>
          </a:p>
          <a:p>
            <a:pPr>
              <a:buFontTx/>
              <a:buChar char="-"/>
            </a:pPr>
            <a:endParaRPr lang="en-US" dirty="0"/>
          </a:p>
        </p:txBody>
      </p:sp>
      <p:pic>
        <p:nvPicPr>
          <p:cNvPr id="4" name="Picture 2" descr="Image result for su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01" y="1524000"/>
            <a:ext cx="327659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497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80493</TotalTime>
  <Words>992</Words>
  <Application>Microsoft Office PowerPoint</Application>
  <PresentationFormat>On-screen Show (4:3)</PresentationFormat>
  <Paragraphs>188</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Franklin Gothic Book</vt:lpstr>
      <vt:lpstr>Franklin Gothic Medium</vt:lpstr>
      <vt:lpstr>Tunga</vt:lpstr>
      <vt:lpstr>Wingdings</vt:lpstr>
      <vt:lpstr>Wingdings 3</vt:lpstr>
      <vt:lpstr>Angles</vt:lpstr>
      <vt:lpstr>Creative Case management with homeless clients  with chronic &amp; persistent mental illness</vt:lpstr>
      <vt:lpstr>Travis county  Mental health public defender</vt:lpstr>
      <vt:lpstr>SNAPSHOT OF MHPD CLIENTS</vt:lpstr>
      <vt:lpstr>Mental healtH &amp; Homelessness</vt:lpstr>
      <vt:lpstr>PowerPoint Presentation</vt:lpstr>
      <vt:lpstr>PowerPoint Presentation</vt:lpstr>
      <vt:lpstr>A  day in the life of mhpd case management  it’s all about relationships</vt:lpstr>
      <vt:lpstr>How do we  define success </vt:lpstr>
      <vt:lpstr>how do we define success</vt:lpstr>
      <vt:lpstr>PowerPoint Presentation</vt:lpstr>
      <vt:lpstr>PowerPoint Presentation</vt:lpstr>
      <vt:lpstr>Core components of case management </vt:lpstr>
      <vt:lpstr>Engagement</vt:lpstr>
      <vt:lpstr>PowerPoint Presentation</vt:lpstr>
      <vt:lpstr>Assessment</vt:lpstr>
      <vt:lpstr>Planning</vt:lpstr>
      <vt:lpstr>Facilitation/Linkage</vt:lpstr>
      <vt:lpstr>Care coordination</vt:lpstr>
      <vt:lpstr>Creative Care coordination</vt:lpstr>
      <vt:lpstr>Advocacy</vt:lpstr>
      <vt:lpstr>Disengagement</vt:lpstr>
      <vt:lpstr>Core components of case management </vt:lpstr>
      <vt:lpstr>Mental healtH</vt:lpstr>
      <vt:lpstr>Psychiatric Advanced directives</vt:lpstr>
      <vt:lpstr>Psychiatric Advanced directives</vt:lpstr>
      <vt:lpstr>Psychiatric Advanced directives</vt:lpstr>
      <vt:lpstr>Unique Challenges: Medication</vt:lpstr>
      <vt:lpstr>working with your clients in the criminal justice system</vt:lpstr>
      <vt:lpstr>46B &amp; Competency  </vt:lpstr>
      <vt:lpstr>46B &amp; Competency  </vt:lpstr>
      <vt:lpstr>Unique Challenges: Housing</vt:lpstr>
      <vt:lpstr>Austin’s Unique challenges: housing</vt:lpstr>
      <vt:lpstr>social work code of ethics</vt:lpstr>
      <vt:lpstr>Ethical Dilemmas </vt:lpstr>
      <vt:lpstr>Ethical Dilemmas: Activity </vt:lpstr>
      <vt:lpstr>Wrap-uP</vt:lpstr>
      <vt:lpstr>PowerPoint Presentation</vt:lpstr>
    </vt:vector>
  </TitlesOfParts>
  <Company>Travis County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Courtroom: Forensic Case Management in Criminal Defense</dc:title>
  <dc:creator>Rebecca Hyatt</dc:creator>
  <cp:lastModifiedBy>Jennifer Paulsen</cp:lastModifiedBy>
  <cp:revision>245</cp:revision>
  <cp:lastPrinted>2019-10-04T14:46:53Z</cp:lastPrinted>
  <dcterms:created xsi:type="dcterms:W3CDTF">2019-03-28T17:34:27Z</dcterms:created>
  <dcterms:modified xsi:type="dcterms:W3CDTF">2019-10-14T18:54:11Z</dcterms:modified>
</cp:coreProperties>
</file>