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389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86AE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87249" y="4782000"/>
            <a:ext cx="755225" cy="225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-9525" y="0"/>
            <a:ext cx="9163049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2149" y="2038350"/>
            <a:ext cx="53467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92149" y="2647950"/>
            <a:ext cx="7025005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 u="heavy">
                <a:solidFill>
                  <a:srgbClr val="0277B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12B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632633"/>
            <a:ext cx="9144000" cy="13335"/>
          </a:xfrm>
          <a:custGeom>
            <a:avLst/>
            <a:gdLst/>
            <a:ahLst/>
            <a:cxnLst/>
            <a:rect l="l" t="t" r="r" b="b"/>
            <a:pathLst>
              <a:path w="9144000" h="13335">
                <a:moveTo>
                  <a:pt x="0" y="0"/>
                </a:moveTo>
                <a:lnTo>
                  <a:pt x="9143999" y="13182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71473" y="4691725"/>
            <a:ext cx="385199" cy="39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043225" y="4766700"/>
            <a:ext cx="816650" cy="243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60613" y="157425"/>
            <a:ext cx="5549900" cy="365760"/>
          </a:xfrm>
          <a:custGeom>
            <a:avLst/>
            <a:gdLst/>
            <a:ahLst/>
            <a:cxnLst/>
            <a:rect l="l" t="t" r="r" b="b"/>
            <a:pathLst>
              <a:path w="5549900" h="365759">
                <a:moveTo>
                  <a:pt x="0" y="0"/>
                </a:moveTo>
                <a:lnTo>
                  <a:pt x="5549505" y="0"/>
                </a:lnTo>
                <a:lnTo>
                  <a:pt x="5549505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F6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87249" y="4782000"/>
            <a:ext cx="755225" cy="225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251848" y="4639224"/>
            <a:ext cx="1901825" cy="0"/>
          </a:xfrm>
          <a:custGeom>
            <a:avLst/>
            <a:gdLst/>
            <a:ahLst/>
            <a:cxnLst/>
            <a:rect l="l" t="t" r="r" b="b"/>
            <a:pathLst>
              <a:path w="1901825">
                <a:moveTo>
                  <a:pt x="0" y="0"/>
                </a:moveTo>
                <a:lnTo>
                  <a:pt x="1901676" y="0"/>
                </a:lnTo>
              </a:path>
            </a:pathLst>
          </a:custGeom>
          <a:ln w="322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4762" y="4623108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232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09325" y="3471275"/>
            <a:ext cx="5215890" cy="609600"/>
          </a:xfrm>
          <a:custGeom>
            <a:avLst/>
            <a:gdLst/>
            <a:ahLst/>
            <a:cxnLst/>
            <a:rect l="l" t="t" r="r" b="b"/>
            <a:pathLst>
              <a:path w="5215890" h="609600">
                <a:moveTo>
                  <a:pt x="0" y="0"/>
                </a:moveTo>
                <a:lnTo>
                  <a:pt x="5215626" y="0"/>
                </a:lnTo>
                <a:lnTo>
                  <a:pt x="5215626" y="609599"/>
                </a:lnTo>
                <a:lnTo>
                  <a:pt x="0" y="609599"/>
                </a:lnTo>
                <a:lnTo>
                  <a:pt x="0" y="0"/>
                </a:lnTo>
                <a:close/>
              </a:path>
            </a:pathLst>
          </a:custGeom>
          <a:solidFill>
            <a:srgbClr val="FF6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56799" y="4080875"/>
            <a:ext cx="6571615" cy="609600"/>
          </a:xfrm>
          <a:custGeom>
            <a:avLst/>
            <a:gdLst/>
            <a:ahLst/>
            <a:cxnLst/>
            <a:rect l="l" t="t" r="r" b="b"/>
            <a:pathLst>
              <a:path w="6571615" h="609600">
                <a:moveTo>
                  <a:pt x="0" y="609600"/>
                </a:moveTo>
                <a:lnTo>
                  <a:pt x="6571616" y="609600"/>
                </a:lnTo>
                <a:lnTo>
                  <a:pt x="6571616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6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128416" y="4080875"/>
            <a:ext cx="123825" cy="609600"/>
          </a:xfrm>
          <a:custGeom>
            <a:avLst/>
            <a:gdLst/>
            <a:ahLst/>
            <a:cxnLst/>
            <a:rect l="l" t="t" r="r" b="b"/>
            <a:pathLst>
              <a:path w="123825" h="609600">
                <a:moveTo>
                  <a:pt x="0" y="0"/>
                </a:moveTo>
                <a:lnTo>
                  <a:pt x="123432" y="0"/>
                </a:lnTo>
                <a:lnTo>
                  <a:pt x="123432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86AE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12B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958" y="-18731"/>
            <a:ext cx="713867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3431" y="1142563"/>
            <a:ext cx="8057136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 u="heavy">
                <a:solidFill>
                  <a:srgbClr val="0277B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chovalleyhomepage.com/news/top-stories/abilene-officially-ninth-city-in-us-to-end-veteran-homelessness/" TargetMode="External"/><Relationship Id="rId7" Type="http://schemas.openxmlformats.org/officeDocument/2006/relationships/hyperlink" Target="https://www.facebook.com/WTHNetwork/" TargetMode="External"/><Relationship Id="rId2" Type="http://schemas.openxmlformats.org/officeDocument/2006/relationships/hyperlink" Target="https://www.cnn.com/2019/03/05/us/abilene-texas-homeless-veterans-trnd/index.html?no-st=1551903641&amp;fbclid=IwAR1mNcznMFfS5suABDvyOnrb0Ve1ZVVtovh1VILk287n86Bo1hTS3rGve7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communityfoundationabilene/videos/375214966551215/UzpfSTM5NTQ0MjA5NDEzMDM2Nzo4MDI0MDExODM0MzQ0NTQ/" TargetMode="External"/><Relationship Id="rId5" Type="http://schemas.openxmlformats.org/officeDocument/2006/relationships/hyperlink" Target="https://www.bigcountryhomepage.com/news/main-news/100-day-challenge-houses-18-homeless-veterans/1628022736?fbclid=IwAR1MztsTZU9sPdyexG-oIAS3cd9GrJ_3srdegLSYGo4hAeOQ6TiCkSrEFDo" TargetMode="External"/><Relationship Id="rId4" Type="http://schemas.openxmlformats.org/officeDocument/2006/relationships/hyperlink" Target="https://www.bigcountryhomepage.com/news/after-achieving-functional-zero-for-homeless-veterans-efforts-now-moving-to-chronic-homelessness/?fbclid=IwAR2zzlvWn5q2WML8-r_kI9hiMU_S1vfICvlvzil7mZIMIUHiFmD36cu_XA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32633"/>
            <a:ext cx="9144000" cy="13335"/>
          </a:xfrm>
          <a:custGeom>
            <a:avLst/>
            <a:gdLst/>
            <a:ahLst/>
            <a:cxnLst/>
            <a:rect l="l" t="t" r="r" b="b"/>
            <a:pathLst>
              <a:path w="9144000" h="13335">
                <a:moveTo>
                  <a:pt x="0" y="0"/>
                </a:moveTo>
                <a:lnTo>
                  <a:pt x="9143999" y="13182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473" y="4691725"/>
            <a:ext cx="385199" cy="39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3225" y="4766700"/>
            <a:ext cx="816650" cy="243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4180" y="364514"/>
            <a:ext cx="765555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0345" marR="5080" indent="-2748280">
              <a:lnSpc>
                <a:spcPct val="100000"/>
              </a:lnSpc>
              <a:spcBef>
                <a:spcPts val="100"/>
              </a:spcBef>
            </a:pPr>
            <a:r>
              <a:rPr sz="4500" spc="10" dirty="0">
                <a:latin typeface="Arial"/>
                <a:cs typeface="Arial"/>
              </a:rPr>
              <a:t>Texas</a:t>
            </a:r>
            <a:r>
              <a:rPr sz="4500" spc="-220" dirty="0">
                <a:latin typeface="Arial"/>
                <a:cs typeface="Arial"/>
              </a:rPr>
              <a:t> </a:t>
            </a:r>
            <a:r>
              <a:rPr sz="4500" spc="90" dirty="0">
                <a:latin typeface="Arial"/>
                <a:cs typeface="Arial"/>
              </a:rPr>
              <a:t>Balance</a:t>
            </a:r>
            <a:r>
              <a:rPr sz="4500" spc="-220" dirty="0">
                <a:latin typeface="Arial"/>
                <a:cs typeface="Arial"/>
              </a:rPr>
              <a:t> </a:t>
            </a:r>
            <a:r>
              <a:rPr sz="4500" spc="114" dirty="0">
                <a:latin typeface="Arial"/>
                <a:cs typeface="Arial"/>
              </a:rPr>
              <a:t>of</a:t>
            </a:r>
            <a:r>
              <a:rPr sz="4500" spc="-215" dirty="0">
                <a:latin typeface="Arial"/>
                <a:cs typeface="Arial"/>
              </a:rPr>
              <a:t> </a:t>
            </a:r>
            <a:r>
              <a:rPr sz="4500" spc="145" dirty="0">
                <a:latin typeface="Arial"/>
                <a:cs typeface="Arial"/>
              </a:rPr>
              <a:t>State</a:t>
            </a:r>
            <a:r>
              <a:rPr sz="4500" spc="-220" dirty="0">
                <a:latin typeface="Arial"/>
                <a:cs typeface="Arial"/>
              </a:rPr>
              <a:t> </a:t>
            </a:r>
            <a:r>
              <a:rPr sz="4500" spc="-105" dirty="0">
                <a:latin typeface="Arial"/>
                <a:cs typeface="Arial"/>
              </a:rPr>
              <a:t>CoC  </a:t>
            </a:r>
            <a:r>
              <a:rPr sz="4500" spc="75" dirty="0">
                <a:latin typeface="Arial"/>
                <a:cs typeface="Arial"/>
              </a:rPr>
              <a:t>Abilene</a:t>
            </a:r>
            <a:endParaRPr sz="4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6874" y="2295942"/>
            <a:ext cx="6492240" cy="1396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60" dirty="0">
                <a:solidFill>
                  <a:srgbClr val="FFFFFF"/>
                </a:solidFill>
                <a:latin typeface="Cambria"/>
                <a:cs typeface="Cambria"/>
              </a:rPr>
              <a:t>Functional </a:t>
            </a:r>
            <a:r>
              <a:rPr sz="2600" spc="110" dirty="0">
                <a:solidFill>
                  <a:srgbClr val="FFFFFF"/>
                </a:solidFill>
                <a:latin typeface="Cambria"/>
                <a:cs typeface="Cambria"/>
              </a:rPr>
              <a:t>Zero </a:t>
            </a:r>
            <a:r>
              <a:rPr sz="2600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2600" spc="85" dirty="0">
                <a:solidFill>
                  <a:srgbClr val="FFFFFF"/>
                </a:solidFill>
                <a:latin typeface="Cambria"/>
                <a:cs typeface="Cambria"/>
              </a:rPr>
              <a:t>Veteran</a:t>
            </a:r>
            <a:r>
              <a:rPr sz="2600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145" dirty="0">
                <a:solidFill>
                  <a:srgbClr val="FFFFFF"/>
                </a:solidFill>
                <a:latin typeface="Cambria"/>
                <a:cs typeface="Cambria"/>
              </a:rPr>
              <a:t>Homelessness</a:t>
            </a:r>
            <a:endParaRPr sz="2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 marR="148590" algn="ctr">
              <a:lnSpc>
                <a:spcPct val="100000"/>
              </a:lnSpc>
              <a:spcBef>
                <a:spcPts val="1820"/>
              </a:spcBef>
            </a:pPr>
            <a:r>
              <a:rPr sz="2000" b="1" spc="70" dirty="0">
                <a:solidFill>
                  <a:srgbClr val="FFFFFF"/>
                </a:solidFill>
                <a:latin typeface="Trebuchet MS"/>
                <a:cs typeface="Trebuchet MS"/>
              </a:rPr>
              <a:t>November</a:t>
            </a:r>
            <a:r>
              <a:rPr sz="20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Trebuchet MS"/>
                <a:cs typeface="Trebuchet MS"/>
              </a:rPr>
              <a:t>2018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89737" y="2999134"/>
            <a:ext cx="126224" cy="12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2399" y="4439949"/>
            <a:ext cx="635399" cy="63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8724" y="4022499"/>
            <a:ext cx="4780915" cy="812800"/>
          </a:xfrm>
          <a:custGeom>
            <a:avLst/>
            <a:gdLst/>
            <a:ahLst/>
            <a:cxnLst/>
            <a:rect l="l" t="t" r="r" b="b"/>
            <a:pathLst>
              <a:path w="4780915" h="812800">
                <a:moveTo>
                  <a:pt x="0" y="0"/>
                </a:moveTo>
                <a:lnTo>
                  <a:pt x="4780499" y="0"/>
                </a:lnTo>
                <a:lnTo>
                  <a:pt x="4780499" y="812699"/>
                </a:lnTo>
                <a:lnTo>
                  <a:pt x="0" y="812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2475" y="1935063"/>
            <a:ext cx="739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80" dirty="0">
                <a:solidFill>
                  <a:srgbClr val="FFFFFF"/>
                </a:solidFill>
                <a:latin typeface="Trebuchet MS"/>
                <a:cs typeface="Trebuchet MS"/>
              </a:rPr>
              <a:t>INFLOW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6858" y="2501071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2" y="0"/>
                </a:lnTo>
                <a:lnTo>
                  <a:pt x="131982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7858" y="27084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7867" y="27084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426" y="248290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4299" y="248290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515" y="2347468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2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2008" y="2501071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80" h="193675">
                <a:moveTo>
                  <a:pt x="0" y="0"/>
                </a:moveTo>
                <a:lnTo>
                  <a:pt x="131982" y="0"/>
                </a:lnTo>
                <a:lnTo>
                  <a:pt x="131982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3008" y="27084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3016" y="27084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6575" y="248290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9449" y="248290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7664" y="2347468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2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67157" y="2501071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80" h="193675">
                <a:moveTo>
                  <a:pt x="0" y="0"/>
                </a:moveTo>
                <a:lnTo>
                  <a:pt x="131982" y="0"/>
                </a:lnTo>
                <a:lnTo>
                  <a:pt x="131982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DD1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8157" y="27084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DD1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8166" y="27084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DD1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1725" y="248290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DD1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4598" y="248290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DD1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52813" y="2347468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2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DD1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56298" y="2501071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80" h="193675">
                <a:moveTo>
                  <a:pt x="0" y="0"/>
                </a:moveTo>
                <a:lnTo>
                  <a:pt x="131982" y="0"/>
                </a:lnTo>
                <a:lnTo>
                  <a:pt x="131982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DD1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7298" y="27084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DD1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7307" y="27084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DD1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0866" y="248290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DD1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23739" y="248290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DD1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41955" y="2347468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89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2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DD1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2008" y="3143083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80" h="193675">
                <a:moveTo>
                  <a:pt x="0" y="0"/>
                </a:moveTo>
                <a:lnTo>
                  <a:pt x="131982" y="0"/>
                </a:lnTo>
                <a:lnTo>
                  <a:pt x="131982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FF6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3008" y="335045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6F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3016" y="335045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6F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6575" y="3124912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6F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39449" y="3124912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6F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7664" y="2989481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2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FF6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6858" y="3143083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2" y="0"/>
                </a:lnTo>
                <a:lnTo>
                  <a:pt x="131982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FF6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7858" y="335045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6F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7867" y="335045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6F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1426" y="3124912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6F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4299" y="3124912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6F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2515" y="2989481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2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FF6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67157" y="3143083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80" h="193675">
                <a:moveTo>
                  <a:pt x="0" y="0"/>
                </a:moveTo>
                <a:lnTo>
                  <a:pt x="131982" y="0"/>
                </a:lnTo>
                <a:lnTo>
                  <a:pt x="131982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FF6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88157" y="335045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6F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78166" y="335045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6F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31725" y="3124912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6F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4598" y="3124912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6F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52813" y="2989481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2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FF6F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20462" y="2746350"/>
            <a:ext cx="621030" cy="391795"/>
          </a:xfrm>
          <a:custGeom>
            <a:avLst/>
            <a:gdLst/>
            <a:ahLst/>
            <a:cxnLst/>
            <a:rect l="l" t="t" r="r" b="b"/>
            <a:pathLst>
              <a:path w="621030" h="391794">
                <a:moveTo>
                  <a:pt x="424949" y="391499"/>
                </a:moveTo>
                <a:lnTo>
                  <a:pt x="424949" y="293624"/>
                </a:lnTo>
                <a:lnTo>
                  <a:pt x="0" y="293624"/>
                </a:lnTo>
                <a:lnTo>
                  <a:pt x="0" y="97874"/>
                </a:lnTo>
                <a:lnTo>
                  <a:pt x="424949" y="97874"/>
                </a:lnTo>
                <a:lnTo>
                  <a:pt x="424949" y="0"/>
                </a:lnTo>
                <a:lnTo>
                  <a:pt x="620699" y="195749"/>
                </a:lnTo>
                <a:lnTo>
                  <a:pt x="424949" y="391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0456" y="4230257"/>
            <a:ext cx="174038" cy="391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56425" y="4157823"/>
            <a:ext cx="830580" cy="5702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R="5080">
              <a:lnSpc>
                <a:spcPts val="1430"/>
              </a:lnSpc>
              <a:spcBef>
                <a:spcPts val="155"/>
              </a:spcBef>
            </a:pPr>
            <a:r>
              <a:rPr sz="1200" b="1" spc="35" dirty="0">
                <a:solidFill>
                  <a:srgbClr val="FFFFFF"/>
                </a:solidFill>
                <a:latin typeface="Trebuchet MS"/>
                <a:cs typeface="Trebuchet MS"/>
              </a:rPr>
              <a:t>INFLOW:  </a:t>
            </a:r>
            <a:r>
              <a:rPr sz="1200" spc="130" dirty="0">
                <a:solidFill>
                  <a:srgbClr val="FFFFFF"/>
                </a:solidFill>
                <a:latin typeface="Trebuchet MS"/>
                <a:cs typeface="Trebuchet MS"/>
              </a:rPr>
              <a:t>NEWLY  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IDENTIFIED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82399" y="4157823"/>
            <a:ext cx="1188085" cy="5702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R="5080">
              <a:lnSpc>
                <a:spcPts val="1430"/>
              </a:lnSpc>
              <a:spcBef>
                <a:spcPts val="155"/>
              </a:spcBef>
            </a:pPr>
            <a:r>
              <a:rPr sz="1200" b="1" spc="35" dirty="0">
                <a:solidFill>
                  <a:srgbClr val="FFFFFF"/>
                </a:solidFill>
                <a:latin typeface="Trebuchet MS"/>
                <a:cs typeface="Trebuchet MS"/>
              </a:rPr>
              <a:t>INFLOW:  </a:t>
            </a:r>
            <a:r>
              <a:rPr sz="1200" spc="95" dirty="0">
                <a:solidFill>
                  <a:srgbClr val="FFFFFF"/>
                </a:solidFill>
                <a:latin typeface="Trebuchet MS"/>
                <a:cs typeface="Trebuchet MS"/>
              </a:rPr>
              <a:t>RETURNED  </a:t>
            </a:r>
            <a:r>
              <a:rPr sz="1200" spc="110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12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Trebuchet MS"/>
                <a:cs typeface="Trebuchet MS"/>
              </a:rPr>
              <a:t>HOUSING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864331" y="4230248"/>
            <a:ext cx="174038" cy="391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899425" y="4158357"/>
            <a:ext cx="1179195" cy="5702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R="5080">
              <a:lnSpc>
                <a:spcPts val="1430"/>
              </a:lnSpc>
              <a:spcBef>
                <a:spcPts val="155"/>
              </a:spcBef>
            </a:pPr>
            <a:r>
              <a:rPr sz="1200" b="1" spc="35" dirty="0">
                <a:solidFill>
                  <a:srgbClr val="FFFFFF"/>
                </a:solidFill>
                <a:latin typeface="Trebuchet MS"/>
                <a:cs typeface="Trebuchet MS"/>
              </a:rPr>
              <a:t>INFLOW:  </a:t>
            </a:r>
            <a:r>
              <a:rPr sz="1200" spc="95" dirty="0">
                <a:solidFill>
                  <a:srgbClr val="FFFFFF"/>
                </a:solidFill>
                <a:latin typeface="Trebuchet MS"/>
                <a:cs typeface="Trebuchet MS"/>
              </a:rPr>
              <a:t>RETURNED  </a:t>
            </a:r>
            <a:r>
              <a:rPr sz="1200" spc="110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12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INACTIVE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590594" y="4230257"/>
            <a:ext cx="174038" cy="3914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238753" y="1938332"/>
            <a:ext cx="18751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solidFill>
                  <a:srgbClr val="FFFFFF"/>
                </a:solidFill>
                <a:latin typeface="Trebuchet MS"/>
                <a:cs typeface="Trebuchet MS"/>
              </a:rPr>
              <a:t>ACTIVELY</a:t>
            </a:r>
            <a:r>
              <a:rPr sz="14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90" dirty="0">
                <a:solidFill>
                  <a:srgbClr val="FFFFFF"/>
                </a:solidFill>
                <a:latin typeface="Trebuchet MS"/>
                <a:cs typeface="Trebuchet MS"/>
              </a:rPr>
              <a:t>HOMELESS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949226" y="2501131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70226" y="270850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60234" y="270850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13793" y="248296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16667" y="248296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34882" y="2347528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89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2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50831" y="2501131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71831" y="270850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61839" y="270850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15398" y="248296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18272" y="248296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36487" y="2347528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89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2" y="19845"/>
                </a:lnTo>
                <a:lnTo>
                  <a:pt x="154472" y="41383"/>
                </a:lnTo>
                <a:lnTo>
                  <a:pt x="160789" y="67758"/>
                </a:lnTo>
                <a:lnTo>
                  <a:pt x="154472" y="94132"/>
                </a:lnTo>
                <a:lnTo>
                  <a:pt x="137242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52455" y="2501131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73455" y="270850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63464" y="270850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17023" y="248296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19896" y="248296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38111" y="2347528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89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2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54061" y="2501131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875060" y="270850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65069" y="270850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18628" y="248296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1502" y="248296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839717" y="2347528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89" h="135889">
                <a:moveTo>
                  <a:pt x="80394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4" y="0"/>
                </a:lnTo>
                <a:lnTo>
                  <a:pt x="111688" y="5324"/>
                </a:lnTo>
                <a:lnTo>
                  <a:pt x="137242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2"/>
                </a:lnTo>
                <a:lnTo>
                  <a:pt x="137242" y="115670"/>
                </a:lnTo>
                <a:lnTo>
                  <a:pt x="111688" y="130191"/>
                </a:lnTo>
                <a:lnTo>
                  <a:pt x="80394" y="135516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49226" y="3139813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70226" y="334718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60234" y="334718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13793" y="31216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6667" y="31216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34882" y="2986211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89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3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6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6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3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50831" y="3139813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71831" y="334718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361839" y="334718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15398" y="31216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18272" y="31216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36487" y="2986211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89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3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6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2" y="19846"/>
                </a:lnTo>
                <a:lnTo>
                  <a:pt x="154472" y="41383"/>
                </a:lnTo>
                <a:lnTo>
                  <a:pt x="160789" y="67758"/>
                </a:lnTo>
                <a:lnTo>
                  <a:pt x="154472" y="94133"/>
                </a:lnTo>
                <a:lnTo>
                  <a:pt x="137242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52455" y="3139813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73455" y="334718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63464" y="334718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17023" y="31216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19896" y="31216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38111" y="2986211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89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3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6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6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3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73637" y="3139813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2" y="0"/>
                </a:lnTo>
                <a:lnTo>
                  <a:pt x="131982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894638" y="334718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84646" y="334718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38205" y="31216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41079" y="31216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59294" y="2986211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89" h="135889">
                <a:moveTo>
                  <a:pt x="80394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3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6"/>
                </a:lnTo>
                <a:lnTo>
                  <a:pt x="49101" y="5324"/>
                </a:lnTo>
                <a:lnTo>
                  <a:pt x="80394" y="0"/>
                </a:lnTo>
                <a:lnTo>
                  <a:pt x="111688" y="5324"/>
                </a:lnTo>
                <a:lnTo>
                  <a:pt x="137242" y="19846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3"/>
                </a:lnTo>
                <a:lnTo>
                  <a:pt x="137242" y="115670"/>
                </a:lnTo>
                <a:lnTo>
                  <a:pt x="111688" y="130191"/>
                </a:lnTo>
                <a:lnTo>
                  <a:pt x="80394" y="135516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45996" y="2501131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66996" y="270850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57005" y="270850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10564" y="248296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13437" y="248296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331652" y="2347528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89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2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47620" y="2501131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68621" y="270850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758629" y="270850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12188" y="248296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815062" y="248296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633277" y="2347528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89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2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345996" y="3139813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66996" y="334718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57005" y="334718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10564" y="31216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13437" y="31216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331652" y="2986211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89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3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6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6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3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647620" y="3139813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668621" y="334718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758629" y="334718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12188" y="31216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15062" y="3121643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558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633277" y="2986211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89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3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6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6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3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558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58305" y="3143075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579304" y="3350447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69313" y="3350447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522872" y="3124904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725746" y="3124904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543961" y="2989472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3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3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77515" y="3143075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98514" y="3350447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988523" y="3350447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842082" y="3124904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044956" y="3124904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63171" y="2989472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3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3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179119" y="3143075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2" y="0"/>
                </a:lnTo>
                <a:lnTo>
                  <a:pt x="131982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200120" y="3350447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290128" y="3350447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143687" y="3124904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346560" y="3124904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164776" y="2989472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6" y="115670"/>
                </a:lnTo>
                <a:lnTo>
                  <a:pt x="6317" y="94133"/>
                </a:lnTo>
                <a:lnTo>
                  <a:pt x="0" y="67758"/>
                </a:lnTo>
                <a:lnTo>
                  <a:pt x="6317" y="41383"/>
                </a:lnTo>
                <a:lnTo>
                  <a:pt x="23546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2" y="19845"/>
                </a:lnTo>
                <a:lnTo>
                  <a:pt x="154472" y="41383"/>
                </a:lnTo>
                <a:lnTo>
                  <a:pt x="160789" y="67758"/>
                </a:lnTo>
                <a:lnTo>
                  <a:pt x="154472" y="94133"/>
                </a:lnTo>
                <a:lnTo>
                  <a:pt x="137242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549480" y="2501063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570479" y="270843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660488" y="270843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514047" y="2482892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716921" y="2482892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535135" y="2347460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2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868265" y="2501063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889264" y="270843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979273" y="270843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832831" y="2482892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035705" y="2482892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853921" y="2347460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2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169870" y="2501063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2" y="0"/>
                </a:lnTo>
                <a:lnTo>
                  <a:pt x="131982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190870" y="270843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280878" y="270843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134437" y="2482892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337311" y="2482892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155526" y="2347460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6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6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2" y="19845"/>
                </a:lnTo>
                <a:lnTo>
                  <a:pt x="154472" y="41383"/>
                </a:lnTo>
                <a:lnTo>
                  <a:pt x="160789" y="67758"/>
                </a:lnTo>
                <a:lnTo>
                  <a:pt x="154472" y="94132"/>
                </a:lnTo>
                <a:lnTo>
                  <a:pt x="137242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471475" y="2501063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492476" y="270843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582484" y="270843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436043" y="2482892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38916" y="2482892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457131" y="2347460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2" y="19845"/>
                </a:lnTo>
                <a:lnTo>
                  <a:pt x="154472" y="41383"/>
                </a:lnTo>
                <a:lnTo>
                  <a:pt x="160789" y="67758"/>
                </a:lnTo>
                <a:lnTo>
                  <a:pt x="154472" y="94132"/>
                </a:lnTo>
                <a:lnTo>
                  <a:pt x="137242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773074" y="2501063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794073" y="270843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884082" y="270843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737641" y="2482892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940515" y="2482892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758730" y="2347460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2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6494124" y="1935071"/>
            <a:ext cx="930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75" dirty="0">
                <a:solidFill>
                  <a:srgbClr val="FFFFFF"/>
                </a:solidFill>
                <a:latin typeface="Trebuchet MS"/>
                <a:cs typeface="Trebuchet MS"/>
              </a:rPr>
              <a:t>OUTFLOW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5510187" y="2746350"/>
            <a:ext cx="621030" cy="391795"/>
          </a:xfrm>
          <a:custGeom>
            <a:avLst/>
            <a:gdLst/>
            <a:ahLst/>
            <a:cxnLst/>
            <a:rect l="l" t="t" r="r" b="b"/>
            <a:pathLst>
              <a:path w="621029" h="391794">
                <a:moveTo>
                  <a:pt x="424949" y="391499"/>
                </a:moveTo>
                <a:lnTo>
                  <a:pt x="424949" y="293624"/>
                </a:lnTo>
                <a:lnTo>
                  <a:pt x="0" y="293624"/>
                </a:lnTo>
                <a:lnTo>
                  <a:pt x="0" y="97874"/>
                </a:lnTo>
                <a:lnTo>
                  <a:pt x="424949" y="97874"/>
                </a:lnTo>
                <a:lnTo>
                  <a:pt x="424949" y="0"/>
                </a:lnTo>
                <a:lnTo>
                  <a:pt x="620699" y="195749"/>
                </a:lnTo>
                <a:lnTo>
                  <a:pt x="424949" y="391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307824" y="4195400"/>
            <a:ext cx="835660" cy="948055"/>
          </a:xfrm>
          <a:custGeom>
            <a:avLst/>
            <a:gdLst/>
            <a:ahLst/>
            <a:cxnLst/>
            <a:rect l="l" t="t" r="r" b="b"/>
            <a:pathLst>
              <a:path w="835659" h="948054">
                <a:moveTo>
                  <a:pt x="0" y="0"/>
                </a:moveTo>
                <a:lnTo>
                  <a:pt x="835199" y="0"/>
                </a:lnTo>
                <a:lnTo>
                  <a:pt x="835199" y="947999"/>
                </a:lnTo>
                <a:lnTo>
                  <a:pt x="0" y="947999"/>
                </a:lnTo>
                <a:lnTo>
                  <a:pt x="0" y="0"/>
                </a:lnTo>
                <a:close/>
              </a:path>
            </a:pathLst>
          </a:custGeom>
          <a:solidFill>
            <a:srgbClr val="12B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>
            <a:spLocks noGrp="1"/>
          </p:cNvSpPr>
          <p:nvPr>
            <p:ph type="title"/>
          </p:nvPr>
        </p:nvSpPr>
        <p:spPr>
          <a:xfrm>
            <a:off x="145325" y="356875"/>
            <a:ext cx="3479800" cy="548640"/>
          </a:xfrm>
          <a:prstGeom prst="rect">
            <a:avLst/>
          </a:prstGeom>
          <a:solidFill>
            <a:srgbClr val="86AE14"/>
          </a:solidFill>
        </p:spPr>
        <p:txBody>
          <a:bodyPr vert="horz" wrap="square" lIns="0" tIns="0" rIns="0" bIns="0" rtlCol="0">
            <a:spAutoFit/>
          </a:bodyPr>
          <a:lstStyle/>
          <a:p>
            <a:pPr marL="117475">
              <a:lnSpc>
                <a:spcPts val="4175"/>
              </a:lnSpc>
            </a:pPr>
            <a:r>
              <a:rPr sz="3600" b="0" spc="160" dirty="0">
                <a:latin typeface="Cambria"/>
                <a:cs typeface="Cambria"/>
              </a:rPr>
              <a:t>Key </a:t>
            </a:r>
            <a:r>
              <a:rPr sz="3600" b="0" spc="114" dirty="0">
                <a:latin typeface="Cambria"/>
                <a:cs typeface="Cambria"/>
              </a:rPr>
              <a:t>Data</a:t>
            </a:r>
            <a:r>
              <a:rPr sz="3600" b="0" spc="45" dirty="0">
                <a:latin typeface="Cambria"/>
                <a:cs typeface="Cambria"/>
              </a:rPr>
              <a:t> </a:t>
            </a:r>
            <a:r>
              <a:rPr sz="3600" b="0" spc="55" dirty="0">
                <a:latin typeface="Cambria"/>
                <a:cs typeface="Cambria"/>
              </a:rPr>
              <a:t>Points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5219974" y="4013725"/>
            <a:ext cx="3858260" cy="812800"/>
          </a:xfrm>
          <a:custGeom>
            <a:avLst/>
            <a:gdLst/>
            <a:ahLst/>
            <a:cxnLst/>
            <a:rect l="l" t="t" r="r" b="b"/>
            <a:pathLst>
              <a:path w="3858259" h="812800">
                <a:moveTo>
                  <a:pt x="0" y="0"/>
                </a:moveTo>
                <a:lnTo>
                  <a:pt x="3857999" y="0"/>
                </a:lnTo>
                <a:lnTo>
                  <a:pt x="3857999" y="812699"/>
                </a:lnTo>
                <a:lnTo>
                  <a:pt x="0" y="812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316844" y="4233120"/>
            <a:ext cx="174038" cy="3914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573882" y="4224345"/>
            <a:ext cx="174038" cy="3914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 txBox="1"/>
          <p:nvPr/>
        </p:nvSpPr>
        <p:spPr>
          <a:xfrm>
            <a:off x="5527065" y="4157828"/>
            <a:ext cx="2085339" cy="57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435"/>
              </a:lnSpc>
              <a:spcBef>
                <a:spcPts val="100"/>
              </a:spcBef>
              <a:tabLst>
                <a:tab pos="1258570" algn="l"/>
              </a:tabLst>
            </a:pPr>
            <a:r>
              <a:rPr sz="1800" b="1" spc="52" baseline="2314" dirty="0">
                <a:solidFill>
                  <a:srgbClr val="FFFFFF"/>
                </a:solidFill>
                <a:latin typeface="Trebuchet MS"/>
                <a:cs typeface="Trebuchet MS"/>
              </a:rPr>
              <a:t>OUTFLOW:	</a:t>
            </a:r>
            <a:r>
              <a:rPr sz="1200" b="1" spc="35" dirty="0">
                <a:solidFill>
                  <a:srgbClr val="FFFFFF"/>
                </a:solidFill>
                <a:latin typeface="Trebuchet MS"/>
                <a:cs typeface="Trebuchet MS"/>
              </a:rPr>
              <a:t>OUTFLOW:</a:t>
            </a:r>
            <a:endParaRPr sz="1200">
              <a:latin typeface="Trebuchet MS"/>
              <a:cs typeface="Trebuchet MS"/>
            </a:endParaRPr>
          </a:p>
          <a:p>
            <a:pPr marR="19050">
              <a:lnSpc>
                <a:spcPts val="1430"/>
              </a:lnSpc>
              <a:spcBef>
                <a:spcPts val="45"/>
              </a:spcBef>
              <a:tabLst>
                <a:tab pos="1258570" algn="l"/>
              </a:tabLst>
            </a:pPr>
            <a:r>
              <a:rPr sz="1800" spc="135" baseline="2314" dirty="0">
                <a:solidFill>
                  <a:srgbClr val="FFFFFF"/>
                </a:solidFill>
                <a:latin typeface="Trebuchet MS"/>
                <a:cs typeface="Trebuchet MS"/>
              </a:rPr>
              <a:t>HOUSING	</a:t>
            </a:r>
            <a:r>
              <a:rPr sz="1200" spc="120" dirty="0">
                <a:solidFill>
                  <a:srgbClr val="FFFFFF"/>
                </a:solidFill>
                <a:latin typeface="Trebuchet MS"/>
                <a:cs typeface="Trebuchet MS"/>
              </a:rPr>
              <a:t>MOVED</a:t>
            </a:r>
            <a:r>
              <a:rPr sz="12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sz="1800" spc="165" baseline="2314" dirty="0">
                <a:solidFill>
                  <a:srgbClr val="FFFFFF"/>
                </a:solidFill>
                <a:latin typeface="Trebuchet MS"/>
                <a:cs typeface="Trebuchet MS"/>
              </a:rPr>
              <a:t>PLACEMENTS	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INACTIVE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7473267" y="3135608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494268" y="335397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584276" y="335397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437835" y="3128428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40709" y="3128428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458924" y="2992995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3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6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6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3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777937" y="3135606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798937" y="3353969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888946" y="3353969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742504" y="312842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945378" y="312842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763593" y="2992994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2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2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777937" y="4294356"/>
            <a:ext cx="132080" cy="193675"/>
          </a:xfrm>
          <a:custGeom>
            <a:avLst/>
            <a:gdLst/>
            <a:ahLst/>
            <a:cxnLst/>
            <a:rect l="l" t="t" r="r" b="b"/>
            <a:pathLst>
              <a:path w="132079" h="193675">
                <a:moveTo>
                  <a:pt x="0" y="0"/>
                </a:moveTo>
                <a:lnTo>
                  <a:pt x="131981" y="0"/>
                </a:lnTo>
                <a:lnTo>
                  <a:pt x="131981" y="193233"/>
                </a:lnTo>
                <a:lnTo>
                  <a:pt x="0" y="19323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798937" y="4512719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888946" y="4512719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742504" y="428717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945378" y="428717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233"/>
                </a:lnTo>
              </a:path>
            </a:pathLst>
          </a:custGeom>
          <a:ln w="4198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763593" y="4151744"/>
            <a:ext cx="161290" cy="135890"/>
          </a:xfrm>
          <a:custGeom>
            <a:avLst/>
            <a:gdLst/>
            <a:ahLst/>
            <a:cxnLst/>
            <a:rect l="l" t="t" r="r" b="b"/>
            <a:pathLst>
              <a:path w="161290" h="135889">
                <a:moveTo>
                  <a:pt x="80395" y="135516"/>
                </a:moveTo>
                <a:lnTo>
                  <a:pt x="49101" y="130191"/>
                </a:lnTo>
                <a:lnTo>
                  <a:pt x="23547" y="115670"/>
                </a:lnTo>
                <a:lnTo>
                  <a:pt x="6317" y="94133"/>
                </a:lnTo>
                <a:lnTo>
                  <a:pt x="0" y="67758"/>
                </a:lnTo>
                <a:lnTo>
                  <a:pt x="6317" y="41383"/>
                </a:lnTo>
                <a:lnTo>
                  <a:pt x="23547" y="19845"/>
                </a:lnTo>
                <a:lnTo>
                  <a:pt x="49101" y="5324"/>
                </a:lnTo>
                <a:lnTo>
                  <a:pt x="80395" y="0"/>
                </a:lnTo>
                <a:lnTo>
                  <a:pt x="111688" y="5324"/>
                </a:lnTo>
                <a:lnTo>
                  <a:pt x="137243" y="19845"/>
                </a:lnTo>
                <a:lnTo>
                  <a:pt x="154472" y="41383"/>
                </a:lnTo>
                <a:lnTo>
                  <a:pt x="160790" y="67758"/>
                </a:lnTo>
                <a:lnTo>
                  <a:pt x="154472" y="94133"/>
                </a:lnTo>
                <a:lnTo>
                  <a:pt x="137243" y="115670"/>
                </a:lnTo>
                <a:lnTo>
                  <a:pt x="111688" y="130191"/>
                </a:lnTo>
                <a:lnTo>
                  <a:pt x="80395" y="13551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>
            <a:off x="8047234" y="4056052"/>
            <a:ext cx="906144" cy="75120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R="5080">
              <a:lnSpc>
                <a:spcPts val="1430"/>
              </a:lnSpc>
              <a:spcBef>
                <a:spcPts val="155"/>
              </a:spcBef>
            </a:pPr>
            <a:r>
              <a:rPr sz="1200" b="1" spc="35" dirty="0">
                <a:solidFill>
                  <a:srgbClr val="FFFFFF"/>
                </a:solidFill>
                <a:latin typeface="Trebuchet MS"/>
                <a:cs typeface="Trebuchet MS"/>
              </a:rPr>
              <a:t>OUTFLOW:  </a:t>
            </a:r>
            <a:r>
              <a:rPr sz="1200" spc="12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12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Trebuchet MS"/>
                <a:cs typeface="Trebuchet MS"/>
              </a:rPr>
              <a:t>LONGER  </a:t>
            </a:r>
            <a:r>
              <a:rPr sz="1200" spc="110" dirty="0">
                <a:solidFill>
                  <a:srgbClr val="FFFFFF"/>
                </a:solidFill>
                <a:latin typeface="Trebuchet MS"/>
                <a:cs typeface="Trebuchet MS"/>
              </a:rPr>
              <a:t>MEETS </a:t>
            </a:r>
            <a:r>
              <a:rPr sz="1200" spc="80" dirty="0">
                <a:solidFill>
                  <a:srgbClr val="FFFFFF"/>
                </a:solidFill>
                <a:latin typeface="Trebuchet MS"/>
                <a:cs typeface="Trebuchet MS"/>
              </a:rPr>
              <a:t>POP  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CRITERIA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132625" y="1027212"/>
            <a:ext cx="86290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solidFill>
                  <a:srgbClr val="A50A51"/>
                </a:solidFill>
                <a:latin typeface="Trebuchet MS"/>
                <a:cs typeface="Trebuchet MS"/>
              </a:rPr>
              <a:t>Texas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A50A51"/>
                </a:solidFill>
                <a:latin typeface="Trebuchet MS"/>
                <a:cs typeface="Trebuchet MS"/>
              </a:rPr>
              <a:t>Balance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A50A51"/>
                </a:solidFill>
                <a:latin typeface="Trebuchet MS"/>
                <a:cs typeface="Trebuchet MS"/>
              </a:rPr>
              <a:t>of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A50A51"/>
                </a:solidFill>
                <a:latin typeface="Trebuchet MS"/>
                <a:cs typeface="Trebuchet MS"/>
              </a:rPr>
              <a:t>State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70" dirty="0">
                <a:solidFill>
                  <a:srgbClr val="A50A51"/>
                </a:solidFill>
                <a:latin typeface="Trebuchet MS"/>
                <a:cs typeface="Trebuchet MS"/>
              </a:rPr>
              <a:t>-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A50A51"/>
                </a:solidFill>
                <a:latin typeface="Trebuchet MS"/>
                <a:cs typeface="Trebuchet MS"/>
              </a:rPr>
              <a:t>Abilene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A50A51"/>
                </a:solidFill>
                <a:latin typeface="Trebuchet MS"/>
                <a:cs typeface="Trebuchet MS"/>
              </a:rPr>
              <a:t>is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A50A51"/>
                </a:solidFill>
                <a:latin typeface="Trebuchet MS"/>
                <a:cs typeface="Trebuchet MS"/>
              </a:rPr>
              <a:t>consistently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A50A51"/>
                </a:solidFill>
                <a:latin typeface="Trebuchet MS"/>
                <a:cs typeface="Trebuchet MS"/>
              </a:rPr>
              <a:t>reporting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A50A51"/>
                </a:solidFill>
                <a:latin typeface="Trebuchet MS"/>
                <a:cs typeface="Trebuchet MS"/>
              </a:rPr>
              <a:t>these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A50A51"/>
                </a:solidFill>
                <a:latin typeface="Trebuchet MS"/>
                <a:cs typeface="Trebuchet MS"/>
              </a:rPr>
              <a:t>key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45" dirty="0">
                <a:solidFill>
                  <a:srgbClr val="A50A51"/>
                </a:solidFill>
                <a:latin typeface="Trebuchet MS"/>
                <a:cs typeface="Trebuchet MS"/>
              </a:rPr>
              <a:t>data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A50A51"/>
                </a:solidFill>
                <a:latin typeface="Trebuchet MS"/>
                <a:cs typeface="Trebuchet MS"/>
              </a:rPr>
              <a:t>points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A50A51"/>
                </a:solidFill>
                <a:latin typeface="Trebuchet MS"/>
                <a:cs typeface="Trebuchet MS"/>
              </a:rPr>
              <a:t>for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A50A51"/>
                </a:solidFill>
                <a:latin typeface="Trebuchet MS"/>
                <a:cs typeface="Trebuchet MS"/>
              </a:rPr>
              <a:t>veterans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A50A51"/>
                </a:solidFill>
                <a:latin typeface="Trebuchet MS"/>
                <a:cs typeface="Trebuchet MS"/>
              </a:rPr>
              <a:t>monthly.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32633"/>
            <a:ext cx="9144000" cy="13335"/>
          </a:xfrm>
          <a:custGeom>
            <a:avLst/>
            <a:gdLst/>
            <a:ahLst/>
            <a:cxnLst/>
            <a:rect l="l" t="t" r="r" b="b"/>
            <a:pathLst>
              <a:path w="9144000" h="13335">
                <a:moveTo>
                  <a:pt x="0" y="0"/>
                </a:moveTo>
                <a:lnTo>
                  <a:pt x="9143999" y="13182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473" y="4691725"/>
            <a:ext cx="385199" cy="39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3225" y="4766700"/>
            <a:ext cx="816650" cy="243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50" y="273700"/>
            <a:ext cx="6351549" cy="417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15300" y="807063"/>
            <a:ext cx="2042795" cy="27533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Data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Texas </a:t>
            </a:r>
            <a:r>
              <a:rPr sz="1400" spc="130" dirty="0">
                <a:solidFill>
                  <a:srgbClr val="FFFFFF"/>
                </a:solidFill>
                <a:latin typeface="Trebuchet MS"/>
                <a:cs typeface="Trebuchet MS"/>
              </a:rPr>
              <a:t>BoS 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Abilene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is perfectly 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balanced (0%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data  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reliability)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meaning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that 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changes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actively 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homeless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numbers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are 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accounted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inflow 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outflow.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14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signals 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data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management 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practices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robust</a:t>
            </a:r>
            <a:r>
              <a:rPr sz="14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efficient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data is 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being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tracked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a  consistent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manner.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21744" y="359425"/>
            <a:ext cx="2223135" cy="365760"/>
          </a:xfrm>
          <a:prstGeom prst="rect">
            <a:avLst/>
          </a:prstGeom>
          <a:solidFill>
            <a:srgbClr val="86AE1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85" dirty="0"/>
              <a:t>Data</a:t>
            </a:r>
            <a:r>
              <a:rPr sz="2400" spc="-195" dirty="0"/>
              <a:t> </a:t>
            </a:r>
            <a:r>
              <a:rPr sz="2400" spc="15" dirty="0"/>
              <a:t>Reliability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32633"/>
            <a:ext cx="9144000" cy="13335"/>
          </a:xfrm>
          <a:custGeom>
            <a:avLst/>
            <a:gdLst/>
            <a:ahLst/>
            <a:cxnLst/>
            <a:rect l="l" t="t" r="r" b="b"/>
            <a:pathLst>
              <a:path w="9144000" h="13335">
                <a:moveTo>
                  <a:pt x="0" y="0"/>
                </a:moveTo>
                <a:lnTo>
                  <a:pt x="9143999" y="13182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473" y="4691725"/>
            <a:ext cx="385199" cy="39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3225" y="4766700"/>
            <a:ext cx="816650" cy="243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875" y="872575"/>
            <a:ext cx="8795849" cy="3421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075" y="312225"/>
            <a:ext cx="8355965" cy="365760"/>
          </a:xfrm>
          <a:prstGeom prst="rect">
            <a:avLst/>
          </a:prstGeom>
          <a:solidFill>
            <a:srgbClr val="86AE1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55" dirty="0"/>
              <a:t>Texas</a:t>
            </a:r>
            <a:r>
              <a:rPr sz="2400" spc="-150" dirty="0"/>
              <a:t> </a:t>
            </a:r>
            <a:r>
              <a:rPr sz="2400" spc="190" dirty="0"/>
              <a:t>BOS</a:t>
            </a:r>
            <a:r>
              <a:rPr sz="2400" spc="-145" dirty="0"/>
              <a:t> </a:t>
            </a:r>
            <a:r>
              <a:rPr sz="2400" spc="120" dirty="0"/>
              <a:t>-</a:t>
            </a:r>
            <a:r>
              <a:rPr sz="2400" spc="-150" dirty="0"/>
              <a:t> </a:t>
            </a:r>
            <a:r>
              <a:rPr sz="2400" dirty="0"/>
              <a:t>Abilene:</a:t>
            </a:r>
            <a:r>
              <a:rPr sz="2400" spc="-145" dirty="0"/>
              <a:t> </a:t>
            </a:r>
            <a:r>
              <a:rPr sz="2400" spc="35" dirty="0"/>
              <a:t>Actively</a:t>
            </a:r>
            <a:r>
              <a:rPr sz="2400" spc="-145" dirty="0"/>
              <a:t> </a:t>
            </a:r>
            <a:r>
              <a:rPr sz="2400" spc="110" dirty="0"/>
              <a:t>Homeless</a:t>
            </a:r>
            <a:r>
              <a:rPr sz="2400" spc="-265" dirty="0"/>
              <a:t> </a:t>
            </a:r>
            <a:r>
              <a:rPr sz="1800" b="0" spc="95" dirty="0">
                <a:latin typeface="Trebuchet MS"/>
                <a:cs typeface="Trebuchet MS"/>
              </a:rPr>
              <a:t>-</a:t>
            </a:r>
            <a:r>
              <a:rPr sz="1800" b="0" spc="-80" dirty="0">
                <a:latin typeface="Trebuchet MS"/>
                <a:cs typeface="Trebuchet MS"/>
              </a:rPr>
              <a:t> </a:t>
            </a:r>
            <a:r>
              <a:rPr sz="1800" b="0" spc="65" dirty="0">
                <a:latin typeface="Trebuchet MS"/>
                <a:cs typeface="Trebuchet MS"/>
              </a:rPr>
              <a:t>Monthly</a:t>
            </a:r>
            <a:r>
              <a:rPr sz="1800" b="0" spc="-85" dirty="0">
                <a:latin typeface="Trebuchet MS"/>
                <a:cs typeface="Trebuchet MS"/>
              </a:rPr>
              <a:t> </a:t>
            </a:r>
            <a:r>
              <a:rPr sz="1800" b="0" spc="30" dirty="0">
                <a:latin typeface="Trebuchet MS"/>
                <a:cs typeface="Trebuchet MS"/>
              </a:rPr>
              <a:t>Veteran</a:t>
            </a:r>
            <a:r>
              <a:rPr sz="1800" b="0" spc="-80" dirty="0">
                <a:latin typeface="Trebuchet MS"/>
                <a:cs typeface="Trebuchet MS"/>
              </a:rPr>
              <a:t> </a:t>
            </a:r>
            <a:r>
              <a:rPr sz="1800" b="0" spc="35" dirty="0">
                <a:latin typeface="Trebuchet MS"/>
                <a:cs typeface="Trebuchet MS"/>
              </a:rPr>
              <a:t>Data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51549" y="1647874"/>
            <a:ext cx="752475" cy="109220"/>
          </a:xfrm>
          <a:custGeom>
            <a:avLst/>
            <a:gdLst/>
            <a:ahLst/>
            <a:cxnLst/>
            <a:rect l="l" t="t" r="r" b="b"/>
            <a:pathLst>
              <a:path w="752475" h="109219">
                <a:moveTo>
                  <a:pt x="0" y="0"/>
                </a:moveTo>
                <a:lnTo>
                  <a:pt x="751938" y="10881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01235" y="1741119"/>
            <a:ext cx="45085" cy="31750"/>
          </a:xfrm>
          <a:custGeom>
            <a:avLst/>
            <a:gdLst/>
            <a:ahLst/>
            <a:cxnLst/>
            <a:rect l="l" t="t" r="r" b="b"/>
            <a:pathLst>
              <a:path w="45085" h="31750">
                <a:moveTo>
                  <a:pt x="0" y="31141"/>
                </a:moveTo>
                <a:lnTo>
                  <a:pt x="4506" y="0"/>
                </a:lnTo>
                <a:lnTo>
                  <a:pt x="45032" y="21761"/>
                </a:lnTo>
                <a:lnTo>
                  <a:pt x="0" y="31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01235" y="1741119"/>
            <a:ext cx="45085" cy="31750"/>
          </a:xfrm>
          <a:custGeom>
            <a:avLst/>
            <a:gdLst/>
            <a:ahLst/>
            <a:cxnLst/>
            <a:rect l="l" t="t" r="r" b="b"/>
            <a:pathLst>
              <a:path w="45085" h="31750">
                <a:moveTo>
                  <a:pt x="0" y="31141"/>
                </a:moveTo>
                <a:lnTo>
                  <a:pt x="45032" y="21761"/>
                </a:lnTo>
                <a:lnTo>
                  <a:pt x="4506" y="0"/>
                </a:lnTo>
                <a:lnTo>
                  <a:pt x="0" y="3114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87574" y="977675"/>
            <a:ext cx="3331845" cy="670560"/>
          </a:xfrm>
          <a:prstGeom prst="rect">
            <a:avLst/>
          </a:prstGeom>
          <a:ln w="28574">
            <a:solidFill>
              <a:srgbClr val="FF99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85725">
              <a:lnSpc>
                <a:spcPts val="1430"/>
              </a:lnSpc>
              <a:spcBef>
                <a:spcPts val="625"/>
              </a:spcBef>
            </a:pPr>
            <a:r>
              <a:rPr sz="1200" spc="35" dirty="0">
                <a:latin typeface="Trebuchet MS"/>
                <a:cs typeface="Trebuchet MS"/>
              </a:rPr>
              <a:t>June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2018: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40" dirty="0">
                <a:latin typeface="Trebuchet MS"/>
                <a:cs typeface="Trebuchet MS"/>
              </a:rPr>
              <a:t>Community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35" dirty="0">
                <a:latin typeface="Trebuchet MS"/>
                <a:cs typeface="Trebuchet MS"/>
              </a:rPr>
              <a:t>achieved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quality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10" dirty="0">
                <a:latin typeface="Trebuchet MS"/>
                <a:cs typeface="Trebuchet MS"/>
              </a:rPr>
              <a:t>data</a:t>
            </a:r>
            <a:endParaRPr sz="1200">
              <a:latin typeface="Trebuchet MS"/>
              <a:cs typeface="Trebuchet MS"/>
            </a:endParaRPr>
          </a:p>
          <a:p>
            <a:pPr marL="542925" indent="-320675">
              <a:lnSpc>
                <a:spcPts val="1425"/>
              </a:lnSpc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200" spc="10" dirty="0">
                <a:latin typeface="Trebuchet MS"/>
                <a:cs typeface="Trebuchet MS"/>
              </a:rPr>
              <a:t>Perfect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45" dirty="0">
                <a:latin typeface="Trebuchet MS"/>
                <a:cs typeface="Trebuchet MS"/>
              </a:rPr>
              <a:t>score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55" dirty="0">
                <a:latin typeface="Trebuchet MS"/>
                <a:cs typeface="Trebuchet MS"/>
              </a:rPr>
              <a:t>on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10" dirty="0">
                <a:latin typeface="Trebuchet MS"/>
                <a:cs typeface="Trebuchet MS"/>
              </a:rPr>
              <a:t>veteran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35" dirty="0">
                <a:latin typeface="Trebuchet MS"/>
                <a:cs typeface="Trebuchet MS"/>
              </a:rPr>
              <a:t>scorecard</a:t>
            </a:r>
            <a:endParaRPr sz="1200">
              <a:latin typeface="Trebuchet MS"/>
              <a:cs typeface="Trebuchet MS"/>
            </a:endParaRPr>
          </a:p>
          <a:p>
            <a:pPr marL="542925" indent="-320675">
              <a:lnSpc>
                <a:spcPts val="1430"/>
              </a:lnSpc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200" spc="120" dirty="0">
                <a:latin typeface="Trebuchet MS"/>
                <a:cs typeface="Trebuchet MS"/>
              </a:rPr>
              <a:t>0%</a:t>
            </a:r>
            <a:r>
              <a:rPr sz="1200" spc="-235" dirty="0">
                <a:latin typeface="Trebuchet MS"/>
                <a:cs typeface="Trebuchet MS"/>
              </a:rPr>
              <a:t> </a:t>
            </a:r>
            <a:r>
              <a:rPr sz="1200" spc="10" dirty="0">
                <a:latin typeface="Trebuchet MS"/>
                <a:cs typeface="Trebuchet MS"/>
              </a:rPr>
              <a:t>data </a:t>
            </a:r>
            <a:r>
              <a:rPr sz="1200" spc="-20" dirty="0">
                <a:latin typeface="Trebuchet MS"/>
                <a:cs typeface="Trebuchet MS"/>
              </a:rPr>
              <a:t>reliability </a:t>
            </a:r>
            <a:r>
              <a:rPr sz="1200" spc="-10" dirty="0">
                <a:latin typeface="Trebuchet MS"/>
                <a:cs typeface="Trebuchet MS"/>
              </a:rPr>
              <a:t>for </a:t>
            </a:r>
            <a:r>
              <a:rPr sz="1200" spc="-60" dirty="0">
                <a:latin typeface="Trebuchet MS"/>
                <a:cs typeface="Trebuchet MS"/>
              </a:rPr>
              <a:t>3+ </a:t>
            </a:r>
            <a:r>
              <a:rPr sz="1200" spc="45" dirty="0">
                <a:latin typeface="Trebuchet MS"/>
                <a:cs typeface="Trebuchet MS"/>
              </a:rPr>
              <a:t>months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30150" y="2479475"/>
            <a:ext cx="3260090" cy="1215390"/>
          </a:xfrm>
          <a:prstGeom prst="rect">
            <a:avLst/>
          </a:prstGeom>
          <a:ln w="28574">
            <a:solidFill>
              <a:srgbClr val="FF99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85725">
              <a:lnSpc>
                <a:spcPts val="1430"/>
              </a:lnSpc>
              <a:spcBef>
                <a:spcPts val="625"/>
              </a:spcBef>
            </a:pPr>
            <a:r>
              <a:rPr sz="1200" spc="45" dirty="0">
                <a:latin typeface="Trebuchet MS"/>
                <a:cs typeface="Trebuchet MS"/>
              </a:rPr>
              <a:t>September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2018: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35" dirty="0">
                <a:latin typeface="Trebuchet MS"/>
                <a:cs typeface="Trebuchet MS"/>
              </a:rPr>
              <a:t>Dip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to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functional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zero</a:t>
            </a:r>
            <a:endParaRPr sz="1200">
              <a:latin typeface="Trebuchet MS"/>
              <a:cs typeface="Trebuchet MS"/>
            </a:endParaRPr>
          </a:p>
          <a:p>
            <a:pPr marL="542925" indent="-320675">
              <a:lnSpc>
                <a:spcPts val="1425"/>
              </a:lnSpc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200" spc="65" dirty="0">
                <a:latin typeface="Trebuchet MS"/>
                <a:cs typeface="Trebuchet MS"/>
              </a:rPr>
              <a:t>End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10" dirty="0">
                <a:latin typeface="Trebuchet MS"/>
                <a:cs typeface="Trebuchet MS"/>
              </a:rPr>
              <a:t>of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the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120" dirty="0">
                <a:latin typeface="Trebuchet MS"/>
                <a:cs typeface="Trebuchet MS"/>
              </a:rPr>
              <a:t>SSVF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fiscal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year</a:t>
            </a:r>
            <a:endParaRPr sz="1200">
              <a:latin typeface="Trebuchet MS"/>
              <a:cs typeface="Trebuchet MS"/>
            </a:endParaRPr>
          </a:p>
          <a:p>
            <a:pPr marL="542925" indent="-320675">
              <a:lnSpc>
                <a:spcPts val="1425"/>
              </a:lnSpc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200" spc="35" dirty="0">
                <a:latin typeface="Trebuchet MS"/>
                <a:cs typeface="Trebuchet MS"/>
              </a:rPr>
              <a:t>Increased </a:t>
            </a:r>
            <a:r>
              <a:rPr sz="1200" spc="110" dirty="0">
                <a:latin typeface="Trebuchet MS"/>
                <a:cs typeface="Trebuchet MS"/>
              </a:rPr>
              <a:t>HUD-VASH</a:t>
            </a:r>
            <a:r>
              <a:rPr sz="1200" spc="-175" dirty="0">
                <a:latin typeface="Trebuchet MS"/>
                <a:cs typeface="Trebuchet MS"/>
              </a:rPr>
              <a:t> </a:t>
            </a:r>
            <a:r>
              <a:rPr sz="1200" spc="40" dirty="0">
                <a:latin typeface="Trebuchet MS"/>
                <a:cs typeface="Trebuchet MS"/>
              </a:rPr>
              <a:t>placements</a:t>
            </a:r>
            <a:endParaRPr sz="1200">
              <a:latin typeface="Trebuchet MS"/>
              <a:cs typeface="Trebuchet MS"/>
            </a:endParaRPr>
          </a:p>
          <a:p>
            <a:pPr marL="542925" marR="153035" indent="-320675">
              <a:lnSpc>
                <a:spcPts val="1430"/>
              </a:lnSpc>
              <a:spcBef>
                <a:spcPts val="50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200" spc="95" dirty="0">
                <a:latin typeface="Trebuchet MS"/>
                <a:cs typeface="Trebuchet MS"/>
              </a:rPr>
              <a:t>BFZ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Onsite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65" dirty="0">
                <a:latin typeface="Trebuchet MS"/>
                <a:cs typeface="Trebuchet MS"/>
              </a:rPr>
              <a:t>-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30" dirty="0">
                <a:latin typeface="Trebuchet MS"/>
                <a:cs typeface="Trebuchet MS"/>
              </a:rPr>
              <a:t>Abilene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team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55" dirty="0">
                <a:latin typeface="Trebuchet MS"/>
                <a:cs typeface="Trebuchet MS"/>
              </a:rPr>
              <a:t>develops  </a:t>
            </a:r>
            <a:r>
              <a:rPr sz="1200" spc="35" dirty="0">
                <a:latin typeface="Trebuchet MS"/>
                <a:cs typeface="Trebuchet MS"/>
              </a:rPr>
              <a:t>“Command </a:t>
            </a:r>
            <a:r>
              <a:rPr sz="1200" spc="-20" dirty="0">
                <a:latin typeface="Trebuchet MS"/>
                <a:cs typeface="Trebuchet MS"/>
              </a:rPr>
              <a:t>Center” </a:t>
            </a:r>
            <a:r>
              <a:rPr sz="1200" spc="45" dirty="0">
                <a:latin typeface="Trebuchet MS"/>
                <a:cs typeface="Trebuchet MS"/>
              </a:rPr>
              <a:t>and</a:t>
            </a:r>
            <a:r>
              <a:rPr sz="1200" spc="-21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begins</a:t>
            </a:r>
            <a:endParaRPr sz="1200">
              <a:latin typeface="Trebuchet MS"/>
              <a:cs typeface="Trebuchet MS"/>
            </a:endParaRPr>
          </a:p>
          <a:p>
            <a:pPr marL="542925">
              <a:lnSpc>
                <a:spcPts val="1375"/>
              </a:lnSpc>
            </a:pPr>
            <a:r>
              <a:rPr sz="1200" spc="30" dirty="0">
                <a:latin typeface="Trebuchet MS"/>
                <a:cs typeface="Trebuchet MS"/>
              </a:rPr>
              <a:t>bi-weekly </a:t>
            </a:r>
            <a:r>
              <a:rPr sz="1200" spc="10" dirty="0">
                <a:latin typeface="Trebuchet MS"/>
                <a:cs typeface="Trebuchet MS"/>
              </a:rPr>
              <a:t>collaboration</a:t>
            </a:r>
            <a:r>
              <a:rPr sz="1200" spc="-15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calls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89524" y="2880582"/>
            <a:ext cx="596265" cy="281940"/>
          </a:xfrm>
          <a:custGeom>
            <a:avLst/>
            <a:gdLst/>
            <a:ahLst/>
            <a:cxnLst/>
            <a:rect l="l" t="t" r="r" b="b"/>
            <a:pathLst>
              <a:path w="596264" h="281939">
                <a:moveTo>
                  <a:pt x="596035" y="0"/>
                </a:moveTo>
                <a:lnTo>
                  <a:pt x="0" y="28186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78834" y="2862103"/>
            <a:ext cx="46355" cy="33020"/>
          </a:xfrm>
          <a:custGeom>
            <a:avLst/>
            <a:gdLst/>
            <a:ahLst/>
            <a:cxnLst/>
            <a:rect l="l" t="t" r="r" b="b"/>
            <a:pathLst>
              <a:path w="46354" h="33019">
                <a:moveTo>
                  <a:pt x="13451" y="32701"/>
                </a:moveTo>
                <a:lnTo>
                  <a:pt x="0" y="4256"/>
                </a:lnTo>
                <a:lnTo>
                  <a:pt x="45802" y="0"/>
                </a:lnTo>
                <a:lnTo>
                  <a:pt x="13451" y="32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78834" y="2862103"/>
            <a:ext cx="46355" cy="33020"/>
          </a:xfrm>
          <a:custGeom>
            <a:avLst/>
            <a:gdLst/>
            <a:ahLst/>
            <a:cxnLst/>
            <a:rect l="l" t="t" r="r" b="b"/>
            <a:pathLst>
              <a:path w="46354" h="33019">
                <a:moveTo>
                  <a:pt x="13451" y="32701"/>
                </a:moveTo>
                <a:lnTo>
                  <a:pt x="45802" y="0"/>
                </a:lnTo>
                <a:lnTo>
                  <a:pt x="0" y="4256"/>
                </a:lnTo>
                <a:lnTo>
                  <a:pt x="13451" y="3270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70749" y="977675"/>
            <a:ext cx="3387725" cy="1057275"/>
          </a:xfrm>
          <a:prstGeom prst="rect">
            <a:avLst/>
          </a:prstGeom>
          <a:ln w="28574">
            <a:solidFill>
              <a:srgbClr val="FF99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85090">
              <a:lnSpc>
                <a:spcPts val="1430"/>
              </a:lnSpc>
              <a:spcBef>
                <a:spcPts val="625"/>
              </a:spcBef>
            </a:pPr>
            <a:r>
              <a:rPr sz="1200" spc="5" dirty="0">
                <a:latin typeface="Trebuchet MS"/>
                <a:cs typeface="Trebuchet MS"/>
              </a:rPr>
              <a:t>Quality </a:t>
            </a:r>
            <a:r>
              <a:rPr sz="1200" spc="30" dirty="0">
                <a:latin typeface="Trebuchet MS"/>
                <a:cs typeface="Trebuchet MS"/>
              </a:rPr>
              <a:t>improvement</a:t>
            </a:r>
            <a:r>
              <a:rPr sz="1200" spc="-13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continues...</a:t>
            </a:r>
            <a:endParaRPr sz="1200">
              <a:latin typeface="Trebuchet MS"/>
              <a:cs typeface="Trebuchet MS"/>
            </a:endParaRPr>
          </a:p>
          <a:p>
            <a:pPr marL="542925" indent="-320675">
              <a:lnSpc>
                <a:spcPts val="1425"/>
              </a:lnSpc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200" spc="10" dirty="0">
                <a:latin typeface="Trebuchet MS"/>
                <a:cs typeface="Trebuchet MS"/>
              </a:rPr>
              <a:t>Piloted </a:t>
            </a:r>
            <a:r>
              <a:rPr sz="1200" spc="55" dirty="0">
                <a:latin typeface="Trebuchet MS"/>
                <a:cs typeface="Trebuchet MS"/>
              </a:rPr>
              <a:t>new </a:t>
            </a:r>
            <a:r>
              <a:rPr sz="1200" spc="20" dirty="0">
                <a:latin typeface="Trebuchet MS"/>
                <a:cs typeface="Trebuchet MS"/>
              </a:rPr>
              <a:t>diversion</a:t>
            </a:r>
            <a:r>
              <a:rPr sz="1200" spc="-254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script</a:t>
            </a:r>
            <a:endParaRPr sz="1200">
              <a:latin typeface="Trebuchet MS"/>
              <a:cs typeface="Trebuchet MS"/>
            </a:endParaRPr>
          </a:p>
          <a:p>
            <a:pPr marL="542925" indent="-320675">
              <a:lnSpc>
                <a:spcPts val="1425"/>
              </a:lnSpc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200" spc="40" dirty="0">
                <a:latin typeface="Trebuchet MS"/>
                <a:cs typeface="Trebuchet MS"/>
              </a:rPr>
              <a:t>Community-wide </a:t>
            </a:r>
            <a:r>
              <a:rPr sz="1200" spc="55" dirty="0">
                <a:latin typeface="Trebuchet MS"/>
                <a:cs typeface="Trebuchet MS"/>
              </a:rPr>
              <a:t>case</a:t>
            </a:r>
            <a:r>
              <a:rPr sz="1200" spc="-165" dirty="0">
                <a:latin typeface="Trebuchet MS"/>
                <a:cs typeface="Trebuchet MS"/>
              </a:rPr>
              <a:t> </a:t>
            </a:r>
            <a:r>
              <a:rPr sz="1200" spc="30" dirty="0">
                <a:latin typeface="Trebuchet MS"/>
                <a:cs typeface="Trebuchet MS"/>
              </a:rPr>
              <a:t>conferencing</a:t>
            </a:r>
            <a:endParaRPr sz="1200">
              <a:latin typeface="Trebuchet MS"/>
              <a:cs typeface="Trebuchet MS"/>
            </a:endParaRPr>
          </a:p>
          <a:p>
            <a:pPr marL="542925" indent="-320675">
              <a:lnSpc>
                <a:spcPts val="1425"/>
              </a:lnSpc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200" spc="15" dirty="0">
                <a:latin typeface="Trebuchet MS"/>
                <a:cs typeface="Trebuchet MS"/>
              </a:rPr>
              <a:t>Prevention</a:t>
            </a:r>
            <a:endParaRPr sz="1200">
              <a:latin typeface="Trebuchet MS"/>
              <a:cs typeface="Trebuchet MS"/>
            </a:endParaRPr>
          </a:p>
          <a:p>
            <a:pPr marL="542925" indent="-320675">
              <a:lnSpc>
                <a:spcPts val="1435"/>
              </a:lnSpc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200" spc="60" dirty="0">
                <a:latin typeface="Trebuchet MS"/>
                <a:cs typeface="Trebuchet MS"/>
              </a:rPr>
              <a:t>Housing </a:t>
            </a:r>
            <a:r>
              <a:rPr sz="1200" spc="5" dirty="0">
                <a:latin typeface="Trebuchet MS"/>
                <a:cs typeface="Trebuchet MS"/>
              </a:rPr>
              <a:t>Authority </a:t>
            </a:r>
            <a:r>
              <a:rPr sz="1200" spc="35" dirty="0">
                <a:latin typeface="Trebuchet MS"/>
                <a:cs typeface="Trebuchet MS"/>
              </a:rPr>
              <a:t>Landlord</a:t>
            </a:r>
            <a:r>
              <a:rPr sz="1200" spc="-260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Outreach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78074" y="2198499"/>
            <a:ext cx="2084705" cy="0"/>
          </a:xfrm>
          <a:custGeom>
            <a:avLst/>
            <a:gdLst/>
            <a:ahLst/>
            <a:cxnLst/>
            <a:rect l="l" t="t" r="r" b="b"/>
            <a:pathLst>
              <a:path w="2084704">
                <a:moveTo>
                  <a:pt x="208424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2325" y="218276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5"/>
                </a:moveTo>
                <a:lnTo>
                  <a:pt x="0" y="0"/>
                </a:lnTo>
                <a:lnTo>
                  <a:pt x="43224" y="15732"/>
                </a:lnTo>
                <a:lnTo>
                  <a:pt x="0" y="314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62325" y="218276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5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24305" y="4038384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888888"/>
                </a:solidFill>
                <a:latin typeface="Arial"/>
                <a:cs typeface="Arial"/>
              </a:rPr>
              <a:t>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37224" y="2961075"/>
            <a:ext cx="1160780" cy="532130"/>
          </a:xfrm>
          <a:prstGeom prst="rect">
            <a:avLst/>
          </a:prstGeom>
          <a:ln w="28574">
            <a:solidFill>
              <a:srgbClr val="FF99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85725">
              <a:lnSpc>
                <a:spcPts val="1430"/>
              </a:lnSpc>
              <a:spcBef>
                <a:spcPts val="625"/>
              </a:spcBef>
            </a:pPr>
            <a:r>
              <a:rPr sz="1200" spc="90" dirty="0">
                <a:latin typeface="Trebuchet MS"/>
                <a:cs typeface="Trebuchet MS"/>
              </a:rPr>
              <a:t>Nov </a:t>
            </a:r>
            <a:r>
              <a:rPr sz="1200" spc="-30" dirty="0">
                <a:latin typeface="Trebuchet MS"/>
                <a:cs typeface="Trebuchet MS"/>
              </a:rPr>
              <a:t>2018:</a:t>
            </a:r>
            <a:r>
              <a:rPr sz="1200" spc="-240" dirty="0">
                <a:latin typeface="Trebuchet MS"/>
                <a:cs typeface="Trebuchet MS"/>
              </a:rPr>
              <a:t> </a:t>
            </a:r>
            <a:r>
              <a:rPr sz="1200" spc="85" dirty="0">
                <a:latin typeface="Trebuchet MS"/>
                <a:cs typeface="Trebuchet MS"/>
              </a:rPr>
              <a:t>FZ</a:t>
            </a:r>
            <a:endParaRPr sz="1200">
              <a:latin typeface="Trebuchet MS"/>
              <a:cs typeface="Trebuchet MS"/>
            </a:endParaRPr>
          </a:p>
          <a:p>
            <a:pPr marL="85725">
              <a:lnSpc>
                <a:spcPts val="1435"/>
              </a:lnSpc>
            </a:pPr>
            <a:r>
              <a:rPr sz="1200" spc="45" dirty="0">
                <a:latin typeface="Trebuchet MS"/>
                <a:cs typeface="Trebuchet MS"/>
              </a:rPr>
              <a:t>Achieved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84962" y="2858036"/>
            <a:ext cx="218090" cy="122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32633"/>
            <a:ext cx="9144000" cy="13335"/>
          </a:xfrm>
          <a:custGeom>
            <a:avLst/>
            <a:gdLst/>
            <a:ahLst/>
            <a:cxnLst/>
            <a:rect l="l" t="t" r="r" b="b"/>
            <a:pathLst>
              <a:path w="9144000" h="13335">
                <a:moveTo>
                  <a:pt x="0" y="0"/>
                </a:moveTo>
                <a:lnTo>
                  <a:pt x="9143999" y="13182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473" y="4691725"/>
            <a:ext cx="385199" cy="39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3225" y="4766700"/>
            <a:ext cx="816650" cy="243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950" y="416050"/>
            <a:ext cx="8505190" cy="365760"/>
          </a:xfrm>
          <a:prstGeom prst="rect">
            <a:avLst/>
          </a:prstGeom>
          <a:solidFill>
            <a:srgbClr val="86AE1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55" dirty="0"/>
              <a:t>Texas</a:t>
            </a:r>
            <a:r>
              <a:rPr sz="2400" spc="-150" dirty="0"/>
              <a:t> </a:t>
            </a:r>
            <a:r>
              <a:rPr sz="2400" spc="190" dirty="0"/>
              <a:t>BOS</a:t>
            </a:r>
            <a:r>
              <a:rPr sz="2400" spc="-145" dirty="0"/>
              <a:t> </a:t>
            </a:r>
            <a:r>
              <a:rPr sz="2400" spc="120" dirty="0"/>
              <a:t>-</a:t>
            </a:r>
            <a:r>
              <a:rPr sz="2400" spc="-145" dirty="0"/>
              <a:t> </a:t>
            </a:r>
            <a:r>
              <a:rPr sz="2400" dirty="0"/>
              <a:t>Abilene:</a:t>
            </a:r>
            <a:r>
              <a:rPr sz="2400" spc="-150" dirty="0"/>
              <a:t> </a:t>
            </a:r>
            <a:r>
              <a:rPr sz="2400" spc="35" dirty="0"/>
              <a:t>Actively</a:t>
            </a:r>
            <a:r>
              <a:rPr sz="2400" spc="-145" dirty="0"/>
              <a:t> </a:t>
            </a:r>
            <a:r>
              <a:rPr sz="2400" spc="110" dirty="0"/>
              <a:t>Homeless</a:t>
            </a:r>
            <a:r>
              <a:rPr sz="2400" spc="-265" dirty="0"/>
              <a:t> </a:t>
            </a:r>
            <a:r>
              <a:rPr sz="1800" b="0" spc="95" dirty="0">
                <a:latin typeface="Trebuchet MS"/>
                <a:cs typeface="Trebuchet MS"/>
              </a:rPr>
              <a:t>-</a:t>
            </a:r>
            <a:r>
              <a:rPr sz="1800" b="0" spc="-80" dirty="0">
                <a:latin typeface="Trebuchet MS"/>
                <a:cs typeface="Trebuchet MS"/>
              </a:rPr>
              <a:t> </a:t>
            </a:r>
            <a:r>
              <a:rPr sz="1800" b="0" spc="65" dirty="0">
                <a:latin typeface="Trebuchet MS"/>
                <a:cs typeface="Trebuchet MS"/>
              </a:rPr>
              <a:t>Monthly</a:t>
            </a:r>
            <a:r>
              <a:rPr sz="1800" b="0" spc="-85" dirty="0">
                <a:latin typeface="Trebuchet MS"/>
                <a:cs typeface="Trebuchet MS"/>
              </a:rPr>
              <a:t> </a:t>
            </a:r>
            <a:r>
              <a:rPr sz="1800" b="0" spc="30" dirty="0">
                <a:latin typeface="Trebuchet MS"/>
                <a:cs typeface="Trebuchet MS"/>
              </a:rPr>
              <a:t>Veteran</a:t>
            </a:r>
            <a:r>
              <a:rPr sz="1800" b="0" spc="-80" dirty="0">
                <a:latin typeface="Trebuchet MS"/>
                <a:cs typeface="Trebuchet MS"/>
              </a:rPr>
              <a:t> </a:t>
            </a:r>
            <a:r>
              <a:rPr sz="1800" b="0" spc="60" dirty="0">
                <a:latin typeface="Trebuchet MS"/>
                <a:cs typeface="Trebuchet MS"/>
              </a:rPr>
              <a:t>Count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225" y="1077325"/>
            <a:ext cx="8878199" cy="34485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02125" y="2105974"/>
            <a:ext cx="1217930" cy="443865"/>
          </a:xfrm>
          <a:prstGeom prst="rect">
            <a:avLst/>
          </a:prstGeom>
          <a:ln w="28574">
            <a:solidFill>
              <a:srgbClr val="FF99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85725" marR="198755">
              <a:lnSpc>
                <a:spcPct val="101600"/>
              </a:lnSpc>
              <a:spcBef>
                <a:spcPts val="625"/>
              </a:spcBef>
            </a:pPr>
            <a:r>
              <a:rPr sz="800" spc="60" dirty="0">
                <a:latin typeface="Trebuchet MS"/>
                <a:cs typeface="Trebuchet MS"/>
              </a:rPr>
              <a:t>Nov</a:t>
            </a:r>
            <a:r>
              <a:rPr sz="800" spc="-145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2018: </a:t>
            </a:r>
            <a:r>
              <a:rPr sz="800" spc="30" dirty="0">
                <a:latin typeface="Trebuchet MS"/>
                <a:cs typeface="Trebuchet MS"/>
              </a:rPr>
              <a:t>Achieved  </a:t>
            </a:r>
            <a:r>
              <a:rPr sz="800" spc="10" dirty="0">
                <a:latin typeface="Trebuchet MS"/>
                <a:cs typeface="Trebuchet MS"/>
              </a:rPr>
              <a:t>Functional</a:t>
            </a:r>
            <a:r>
              <a:rPr sz="800" spc="-50" dirty="0">
                <a:latin typeface="Trebuchet MS"/>
                <a:cs typeface="Trebuchet MS"/>
              </a:rPr>
              <a:t> </a:t>
            </a:r>
            <a:r>
              <a:rPr sz="800" spc="25" dirty="0">
                <a:latin typeface="Trebuchet MS"/>
                <a:cs typeface="Trebuchet MS"/>
              </a:rPr>
              <a:t>Zero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26724" y="2663450"/>
            <a:ext cx="381000" cy="537210"/>
          </a:xfrm>
          <a:custGeom>
            <a:avLst/>
            <a:gdLst/>
            <a:ahLst/>
            <a:cxnLst/>
            <a:rect l="l" t="t" r="r" b="b"/>
            <a:pathLst>
              <a:path w="381000" h="537210">
                <a:moveTo>
                  <a:pt x="0" y="0"/>
                </a:moveTo>
                <a:lnTo>
                  <a:pt x="380918" y="53659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94814" y="3190941"/>
            <a:ext cx="38100" cy="44450"/>
          </a:xfrm>
          <a:custGeom>
            <a:avLst/>
            <a:gdLst/>
            <a:ahLst/>
            <a:cxnLst/>
            <a:rect l="l" t="t" r="r" b="b"/>
            <a:pathLst>
              <a:path w="38100" h="44450">
                <a:moveTo>
                  <a:pt x="37849" y="44354"/>
                </a:moveTo>
                <a:lnTo>
                  <a:pt x="0" y="18213"/>
                </a:lnTo>
                <a:lnTo>
                  <a:pt x="25657" y="0"/>
                </a:lnTo>
                <a:lnTo>
                  <a:pt x="37849" y="44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4814" y="3190941"/>
            <a:ext cx="38100" cy="44450"/>
          </a:xfrm>
          <a:custGeom>
            <a:avLst/>
            <a:gdLst/>
            <a:ahLst/>
            <a:cxnLst/>
            <a:rect l="l" t="t" r="r" b="b"/>
            <a:pathLst>
              <a:path w="38100" h="44450">
                <a:moveTo>
                  <a:pt x="0" y="18213"/>
                </a:moveTo>
                <a:lnTo>
                  <a:pt x="37849" y="44354"/>
                </a:lnTo>
                <a:lnTo>
                  <a:pt x="25657" y="0"/>
                </a:lnTo>
                <a:lnTo>
                  <a:pt x="0" y="1821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97424" y="2632599"/>
            <a:ext cx="1217930" cy="443865"/>
          </a:xfrm>
          <a:prstGeom prst="rect">
            <a:avLst/>
          </a:prstGeom>
          <a:ln w="28574">
            <a:solidFill>
              <a:srgbClr val="FF99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85725" marR="156845">
              <a:lnSpc>
                <a:spcPct val="101600"/>
              </a:lnSpc>
              <a:spcBef>
                <a:spcPts val="625"/>
              </a:spcBef>
            </a:pPr>
            <a:r>
              <a:rPr sz="800" spc="5" dirty="0">
                <a:latin typeface="Trebuchet MS"/>
                <a:cs typeface="Trebuchet MS"/>
              </a:rPr>
              <a:t>Current </a:t>
            </a:r>
            <a:r>
              <a:rPr sz="800" spc="10" dirty="0">
                <a:latin typeface="Trebuchet MS"/>
                <a:cs typeface="Trebuchet MS"/>
              </a:rPr>
              <a:t>Actively  </a:t>
            </a:r>
            <a:r>
              <a:rPr sz="800" spc="45" dirty="0">
                <a:latin typeface="Trebuchet MS"/>
                <a:cs typeface="Trebuchet MS"/>
              </a:rPr>
              <a:t>Homeless</a:t>
            </a:r>
            <a:r>
              <a:rPr sz="800" spc="-70" dirty="0">
                <a:latin typeface="Trebuchet MS"/>
                <a:cs typeface="Trebuchet MS"/>
              </a:rPr>
              <a:t> </a:t>
            </a:r>
            <a:r>
              <a:rPr sz="800" spc="45" dirty="0">
                <a:latin typeface="Trebuchet MS"/>
                <a:cs typeface="Trebuchet MS"/>
              </a:rPr>
              <a:t>down</a:t>
            </a:r>
            <a:r>
              <a:rPr sz="800" spc="-65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to</a:t>
            </a:r>
            <a:r>
              <a:rPr sz="800" spc="-65" dirty="0">
                <a:latin typeface="Trebuchet MS"/>
                <a:cs typeface="Trebuchet MS"/>
              </a:rPr>
              <a:t> </a:t>
            </a:r>
            <a:r>
              <a:rPr sz="800" spc="5" dirty="0">
                <a:latin typeface="Trebuchet MS"/>
                <a:cs typeface="Trebuchet MS"/>
              </a:rPr>
              <a:t>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14537" y="3104975"/>
            <a:ext cx="85090" cy="501015"/>
          </a:xfrm>
          <a:custGeom>
            <a:avLst/>
            <a:gdLst/>
            <a:ahLst/>
            <a:cxnLst/>
            <a:rect l="l" t="t" r="r" b="b"/>
            <a:pathLst>
              <a:path w="85090" h="501014">
                <a:moveTo>
                  <a:pt x="84937" y="0"/>
                </a:moveTo>
                <a:lnTo>
                  <a:pt x="0" y="50045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9026" y="3602797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5" h="45720">
                <a:moveTo>
                  <a:pt x="8278" y="45248"/>
                </a:moveTo>
                <a:lnTo>
                  <a:pt x="0" y="0"/>
                </a:lnTo>
                <a:lnTo>
                  <a:pt x="31021" y="5265"/>
                </a:lnTo>
                <a:lnTo>
                  <a:pt x="8278" y="45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9026" y="3602797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5" h="45720">
                <a:moveTo>
                  <a:pt x="0" y="0"/>
                </a:moveTo>
                <a:lnTo>
                  <a:pt x="8278" y="45248"/>
                </a:lnTo>
                <a:lnTo>
                  <a:pt x="31021" y="526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32403" y="3381460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888888"/>
                </a:solidFill>
                <a:latin typeface="Arial"/>
                <a:cs typeface="Arial"/>
              </a:rPr>
              <a:t>2018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32633"/>
            <a:ext cx="9144000" cy="13335"/>
          </a:xfrm>
          <a:custGeom>
            <a:avLst/>
            <a:gdLst/>
            <a:ahLst/>
            <a:cxnLst/>
            <a:rect l="l" t="t" r="r" b="b"/>
            <a:pathLst>
              <a:path w="9144000" h="13335">
                <a:moveTo>
                  <a:pt x="0" y="0"/>
                </a:moveTo>
                <a:lnTo>
                  <a:pt x="9143999" y="13182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473" y="4691725"/>
            <a:ext cx="385199" cy="39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3225" y="4766700"/>
            <a:ext cx="816650" cy="243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20000" y="283474"/>
            <a:ext cx="3627754" cy="213360"/>
          </a:xfrm>
          <a:prstGeom prst="rect">
            <a:avLst/>
          </a:prstGeom>
          <a:solidFill>
            <a:srgbClr val="86AE1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spc="30" dirty="0"/>
              <a:t>Texas</a:t>
            </a:r>
            <a:r>
              <a:rPr sz="1400" spc="-100" dirty="0"/>
              <a:t> </a:t>
            </a:r>
            <a:r>
              <a:rPr sz="1400" spc="110" dirty="0"/>
              <a:t>BOS</a:t>
            </a:r>
            <a:r>
              <a:rPr sz="1400" spc="-95" dirty="0"/>
              <a:t> </a:t>
            </a:r>
            <a:r>
              <a:rPr sz="1400" spc="70" dirty="0"/>
              <a:t>-</a:t>
            </a:r>
            <a:r>
              <a:rPr sz="1400" spc="-95" dirty="0"/>
              <a:t> </a:t>
            </a:r>
            <a:r>
              <a:rPr sz="1400" dirty="0"/>
              <a:t>Abilene:</a:t>
            </a:r>
            <a:r>
              <a:rPr sz="1400" spc="-95" dirty="0"/>
              <a:t> </a:t>
            </a:r>
            <a:r>
              <a:rPr sz="1400" spc="45" dirty="0"/>
              <a:t>Upstream</a:t>
            </a:r>
            <a:r>
              <a:rPr sz="1400" spc="-100" dirty="0"/>
              <a:t> </a:t>
            </a:r>
            <a:r>
              <a:rPr sz="1400" spc="20" dirty="0"/>
              <a:t>Strategies:</a:t>
            </a:r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4728568" y="473212"/>
            <a:ext cx="3875404" cy="14960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48615" marR="35560" indent="-335915">
              <a:lnSpc>
                <a:spcPts val="1650"/>
              </a:lnSpc>
              <a:spcBef>
                <a:spcPts val="18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Implemented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script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process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for 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diversion</a:t>
            </a:r>
            <a:endParaRPr sz="1400">
              <a:latin typeface="Trebuchet MS"/>
              <a:cs typeface="Trebuchet MS"/>
            </a:endParaRPr>
          </a:p>
          <a:p>
            <a:pPr marL="348615" indent="-335915">
              <a:lnSpc>
                <a:spcPts val="1585"/>
              </a:lnSpc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2-1-1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included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part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Coordinated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Entry</a:t>
            </a:r>
            <a:endParaRPr sz="1400">
              <a:latin typeface="Trebuchet MS"/>
              <a:cs typeface="Trebuchet MS"/>
            </a:endParaRPr>
          </a:p>
          <a:p>
            <a:pPr marL="348615" marR="130810" indent="-335915">
              <a:lnSpc>
                <a:spcPts val="1650"/>
              </a:lnSpc>
              <a:spcBef>
                <a:spcPts val="6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Improved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outreach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coverage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Trebuchet MS"/>
                <a:cs typeface="Trebuchet MS"/>
              </a:rPr>
              <a:t>BNL 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integrating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Trebuchet MS"/>
                <a:cs typeface="Trebuchet MS"/>
              </a:rPr>
              <a:t>CE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outreach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efforts</a:t>
            </a:r>
            <a:endParaRPr sz="1400">
              <a:latin typeface="Trebuchet MS"/>
              <a:cs typeface="Trebuchet MS"/>
            </a:endParaRPr>
          </a:p>
          <a:p>
            <a:pPr marL="348615" indent="-335915">
              <a:lnSpc>
                <a:spcPts val="1585"/>
              </a:lnSpc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Exploring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prevention</a:t>
            </a:r>
            <a:r>
              <a:rPr sz="14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program</a:t>
            </a:r>
            <a:endParaRPr sz="1400">
              <a:latin typeface="Trebuchet MS"/>
              <a:cs typeface="Trebuchet MS"/>
            </a:endParaRPr>
          </a:p>
          <a:p>
            <a:pPr marL="348615" indent="-335915">
              <a:lnSpc>
                <a:spcPts val="1664"/>
              </a:lnSpc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Analyzing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returns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14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housed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849" y="2468600"/>
            <a:ext cx="2911475" cy="213360"/>
          </a:xfrm>
          <a:prstGeom prst="rect">
            <a:avLst/>
          </a:prstGeom>
          <a:solidFill>
            <a:srgbClr val="86AE1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Texas</a:t>
            </a:r>
            <a:r>
              <a:rPr sz="14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10" dirty="0">
                <a:solidFill>
                  <a:srgbClr val="FFFFFF"/>
                </a:solidFill>
                <a:latin typeface="Trebuchet MS"/>
                <a:cs typeface="Trebuchet MS"/>
              </a:rPr>
              <a:t>BOS</a:t>
            </a:r>
            <a:r>
              <a:rPr sz="14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7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4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Abilene:</a:t>
            </a:r>
            <a:r>
              <a:rPr sz="14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45" dirty="0">
                <a:solidFill>
                  <a:srgbClr val="FFFFFF"/>
                </a:solidFill>
                <a:latin typeface="Trebuchet MS"/>
                <a:cs typeface="Trebuchet MS"/>
              </a:rPr>
              <a:t>Downstream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849" y="2681960"/>
            <a:ext cx="932180" cy="209550"/>
          </a:xfrm>
          <a:prstGeom prst="rect">
            <a:avLst/>
          </a:prstGeom>
          <a:solidFill>
            <a:srgbClr val="86AE1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Strategies: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418" y="2867888"/>
            <a:ext cx="2870200" cy="17056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48615" marR="526415" indent="-335915">
              <a:lnSpc>
                <a:spcPts val="1650"/>
              </a:lnSpc>
              <a:spcBef>
                <a:spcPts val="18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Brought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Trebuchet MS"/>
                <a:cs typeface="Trebuchet MS"/>
              </a:rPr>
              <a:t>BNL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Trebuchet MS"/>
                <a:cs typeface="Trebuchet MS"/>
              </a:rPr>
              <a:t>CE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case 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conferencing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meetings</a:t>
            </a:r>
            <a:endParaRPr sz="1400">
              <a:latin typeface="Trebuchet MS"/>
              <a:cs typeface="Trebuchet MS"/>
            </a:endParaRPr>
          </a:p>
          <a:p>
            <a:pPr marL="348615" marR="575310" indent="-335915">
              <a:lnSpc>
                <a:spcPts val="1650"/>
              </a:lnSpc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Landlord</a:t>
            </a:r>
            <a:r>
              <a:rPr sz="14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outreach/unit 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coordination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4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Trebuchet MS"/>
                <a:cs typeface="Trebuchet MS"/>
              </a:rPr>
              <a:t>PHA</a:t>
            </a:r>
            <a:endParaRPr sz="1400">
              <a:latin typeface="Trebuchet MS"/>
              <a:cs typeface="Trebuchet MS"/>
            </a:endParaRPr>
          </a:p>
          <a:p>
            <a:pPr marL="348615" marR="5080" indent="-335915">
              <a:lnSpc>
                <a:spcPts val="1650"/>
              </a:lnSpc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105" dirty="0">
                <a:solidFill>
                  <a:srgbClr val="FFFFFF"/>
                </a:solidFill>
                <a:latin typeface="Trebuchet MS"/>
                <a:cs typeface="Trebuchet MS"/>
              </a:rPr>
              <a:t>PHA</a:t>
            </a:r>
            <a:r>
              <a:rPr sz="14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implemented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homeless 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preference</a:t>
            </a:r>
            <a:endParaRPr sz="1400">
              <a:latin typeface="Trebuchet MS"/>
              <a:cs typeface="Trebuchet MS"/>
            </a:endParaRPr>
          </a:p>
          <a:p>
            <a:pPr marL="348615" marR="73660" indent="-335915">
              <a:lnSpc>
                <a:spcPts val="1650"/>
              </a:lnSpc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“Command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Center”</a:t>
            </a:r>
            <a:r>
              <a:rPr sz="14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bi-weekly 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collaboration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calls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" y="152400"/>
            <a:ext cx="4254600" cy="2234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65800" y="2530725"/>
            <a:ext cx="5935974" cy="1912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9749" y="2576474"/>
            <a:ext cx="2133600" cy="198755"/>
          </a:xfrm>
          <a:custGeom>
            <a:avLst/>
            <a:gdLst/>
            <a:ahLst/>
            <a:cxnLst/>
            <a:rect l="l" t="t" r="r" b="b"/>
            <a:pathLst>
              <a:path w="2133600" h="198755">
                <a:moveTo>
                  <a:pt x="0" y="0"/>
                </a:moveTo>
                <a:lnTo>
                  <a:pt x="2132999" y="0"/>
                </a:lnTo>
                <a:lnTo>
                  <a:pt x="2132999" y="198299"/>
                </a:lnTo>
                <a:lnTo>
                  <a:pt x="0" y="1982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71530" y="4340397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888888"/>
                </a:solidFill>
                <a:latin typeface="Arial"/>
                <a:cs typeface="Arial"/>
              </a:rPr>
              <a:t>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8355" y="2077775"/>
            <a:ext cx="194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solidFill>
                  <a:srgbClr val="888888"/>
                </a:solidFill>
                <a:latin typeface="Arial"/>
                <a:cs typeface="Arial"/>
              </a:rPr>
              <a:t>2018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32633"/>
            <a:ext cx="9144000" cy="13335"/>
          </a:xfrm>
          <a:custGeom>
            <a:avLst/>
            <a:gdLst/>
            <a:ahLst/>
            <a:cxnLst/>
            <a:rect l="l" t="t" r="r" b="b"/>
            <a:pathLst>
              <a:path w="9144000" h="13335">
                <a:moveTo>
                  <a:pt x="0" y="0"/>
                </a:moveTo>
                <a:lnTo>
                  <a:pt x="9143999" y="13182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473" y="4691725"/>
            <a:ext cx="385199" cy="39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3225" y="4766700"/>
            <a:ext cx="816650" cy="243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525" y="180700"/>
            <a:ext cx="6506724" cy="2132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56300" y="218299"/>
            <a:ext cx="1597025" cy="213360"/>
          </a:xfrm>
          <a:prstGeom prst="rect">
            <a:avLst/>
          </a:prstGeom>
          <a:solidFill>
            <a:srgbClr val="86AE1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spc="55" dirty="0"/>
              <a:t>Notes </a:t>
            </a:r>
            <a:r>
              <a:rPr sz="1400" spc="35" dirty="0"/>
              <a:t>on</a:t>
            </a:r>
            <a:r>
              <a:rPr sz="1400" spc="-270" dirty="0"/>
              <a:t> </a:t>
            </a:r>
            <a:r>
              <a:rPr sz="1400" spc="-5" dirty="0"/>
              <a:t>inactivity</a:t>
            </a:r>
            <a:endParaRPr sz="1400"/>
          </a:p>
        </p:txBody>
      </p:sp>
      <p:sp>
        <p:nvSpPr>
          <p:cNvPr id="7" name="object 7"/>
          <p:cNvSpPr txBox="1"/>
          <p:nvPr/>
        </p:nvSpPr>
        <p:spPr>
          <a:xfrm>
            <a:off x="6956300" y="431659"/>
            <a:ext cx="1334770" cy="209550"/>
          </a:xfrm>
          <a:prstGeom prst="rect">
            <a:avLst/>
          </a:prstGeom>
          <a:solidFill>
            <a:srgbClr val="86AE1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sz="1400" b="1" spc="65" dirty="0">
                <a:solidFill>
                  <a:srgbClr val="FFFFFF"/>
                </a:solidFill>
                <a:latin typeface="Trebuchet MS"/>
                <a:cs typeface="Trebuchet MS"/>
              </a:rPr>
              <a:t>policy/or</a:t>
            </a:r>
            <a:r>
              <a:rPr sz="14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other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6300" y="641209"/>
            <a:ext cx="721360" cy="209550"/>
          </a:xfrm>
          <a:prstGeom prst="rect">
            <a:avLst/>
          </a:prstGeom>
          <a:solidFill>
            <a:srgbClr val="86AE1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outflow: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4867" y="827137"/>
            <a:ext cx="1614170" cy="12865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48615" marR="5080" indent="-335915">
              <a:lnSpc>
                <a:spcPts val="1650"/>
              </a:lnSpc>
              <a:spcBef>
                <a:spcPts val="18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Often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there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4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significant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lag 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between</a:t>
            </a:r>
            <a:endParaRPr sz="1400">
              <a:latin typeface="Trebuchet MS"/>
              <a:cs typeface="Trebuchet MS"/>
            </a:endParaRPr>
          </a:p>
          <a:p>
            <a:pPr marL="348615">
              <a:lnSpc>
                <a:spcPts val="1585"/>
              </a:lnSpc>
            </a:pPr>
            <a:r>
              <a:rPr sz="1400" spc="125" dirty="0">
                <a:solidFill>
                  <a:srgbClr val="FFFFFF"/>
                </a:solidFill>
                <a:latin typeface="Trebuchet MS"/>
                <a:cs typeface="Trebuchet MS"/>
              </a:rPr>
              <a:t>HUD-VASH</a:t>
            </a:r>
            <a:endParaRPr sz="1400">
              <a:latin typeface="Trebuchet MS"/>
              <a:cs typeface="Trebuchet MS"/>
            </a:endParaRPr>
          </a:p>
          <a:p>
            <a:pPr marL="348615" marR="180340">
              <a:lnSpc>
                <a:spcPts val="1650"/>
              </a:lnSpc>
              <a:spcBef>
                <a:spcPts val="65"/>
              </a:spcBef>
            </a:pP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issuance</a:t>
            </a:r>
            <a:r>
              <a:rPr sz="14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lease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575" y="2490025"/>
            <a:ext cx="1497965" cy="213360"/>
          </a:xfrm>
          <a:prstGeom prst="rect">
            <a:avLst/>
          </a:prstGeom>
          <a:solidFill>
            <a:srgbClr val="86AE1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Notes 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400" b="1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45" dirty="0">
                <a:solidFill>
                  <a:srgbClr val="FFFFFF"/>
                </a:solidFill>
                <a:latin typeface="Trebuchet MS"/>
                <a:cs typeface="Trebuchet MS"/>
              </a:rPr>
              <a:t>housing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575" y="2703385"/>
            <a:ext cx="1070610" cy="209550"/>
          </a:xfrm>
          <a:prstGeom prst="rect">
            <a:avLst/>
          </a:prstGeom>
          <a:solidFill>
            <a:srgbClr val="86AE1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placements: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143" y="2889313"/>
            <a:ext cx="1489710" cy="10769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48615" marR="5080" indent="-335915">
              <a:lnSpc>
                <a:spcPts val="1650"/>
              </a:lnSpc>
              <a:spcBef>
                <a:spcPts val="18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Coordination 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1400" spc="105" dirty="0">
                <a:solidFill>
                  <a:srgbClr val="FFFFFF"/>
                </a:solidFill>
                <a:latin typeface="Trebuchet MS"/>
                <a:cs typeface="Trebuchet MS"/>
              </a:rPr>
              <a:t>PHA</a:t>
            </a:r>
            <a:r>
              <a:rPr sz="14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landlord  outreach</a:t>
            </a:r>
            <a:r>
              <a:rPr sz="14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with  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ADRC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96750" y="2474074"/>
            <a:ext cx="6506724" cy="2089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15650" y="320874"/>
            <a:ext cx="2369185" cy="198755"/>
          </a:xfrm>
          <a:custGeom>
            <a:avLst/>
            <a:gdLst/>
            <a:ahLst/>
            <a:cxnLst/>
            <a:rect l="l" t="t" r="r" b="b"/>
            <a:pathLst>
              <a:path w="2369185" h="198754">
                <a:moveTo>
                  <a:pt x="0" y="0"/>
                </a:moveTo>
                <a:lnTo>
                  <a:pt x="2368799" y="0"/>
                </a:lnTo>
                <a:lnTo>
                  <a:pt x="2368799" y="198299"/>
                </a:lnTo>
                <a:lnTo>
                  <a:pt x="0" y="1982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89899" y="2577850"/>
            <a:ext cx="2369185" cy="198755"/>
          </a:xfrm>
          <a:custGeom>
            <a:avLst/>
            <a:gdLst/>
            <a:ahLst/>
            <a:cxnLst/>
            <a:rect l="l" t="t" r="r" b="b"/>
            <a:pathLst>
              <a:path w="2369184" h="198755">
                <a:moveTo>
                  <a:pt x="0" y="0"/>
                </a:moveTo>
                <a:lnTo>
                  <a:pt x="2368799" y="0"/>
                </a:lnTo>
                <a:lnTo>
                  <a:pt x="2368799" y="198299"/>
                </a:lnTo>
                <a:lnTo>
                  <a:pt x="0" y="1982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78980" y="4391530"/>
            <a:ext cx="2235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5" dirty="0">
                <a:solidFill>
                  <a:srgbClr val="888888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07830" y="2145117"/>
            <a:ext cx="2235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5" dirty="0">
                <a:solidFill>
                  <a:srgbClr val="888888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120" y="0"/>
            <a:ext cx="6890367" cy="364798"/>
          </a:xfrm>
          <a:custGeom>
            <a:avLst/>
            <a:gdLst/>
            <a:ahLst/>
            <a:cxnLst/>
            <a:rect l="l" t="t" r="r" b="b"/>
            <a:pathLst>
              <a:path w="7112000" h="487680">
                <a:moveTo>
                  <a:pt x="0" y="0"/>
                </a:moveTo>
                <a:lnTo>
                  <a:pt x="7111472" y="0"/>
                </a:lnTo>
                <a:lnTo>
                  <a:pt x="7111472" y="487679"/>
                </a:lnTo>
                <a:lnTo>
                  <a:pt x="0" y="487679"/>
                </a:lnTo>
                <a:lnTo>
                  <a:pt x="0" y="0"/>
                </a:lnTo>
                <a:close/>
              </a:path>
            </a:pathLst>
          </a:custGeom>
          <a:solidFill>
            <a:srgbClr val="86AE14"/>
          </a:solidFill>
        </p:spPr>
        <p:txBody>
          <a:bodyPr wrap="square" lIns="0" tIns="0" rIns="0" bIns="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3120" y="-30058"/>
            <a:ext cx="61010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Texas</a:t>
            </a:r>
            <a:r>
              <a:rPr sz="2400" spc="-220" dirty="0"/>
              <a:t> </a:t>
            </a:r>
            <a:r>
              <a:rPr sz="2400" spc="80" dirty="0"/>
              <a:t>BOS-Abilene:</a:t>
            </a:r>
            <a:r>
              <a:rPr sz="2400" spc="-220" dirty="0"/>
              <a:t> </a:t>
            </a:r>
            <a:r>
              <a:rPr sz="2400" spc="30" dirty="0"/>
              <a:t>Timeline</a:t>
            </a:r>
            <a:r>
              <a:rPr sz="2400" spc="-215" dirty="0"/>
              <a:t> </a:t>
            </a:r>
            <a:r>
              <a:rPr sz="2400" spc="-50" dirty="0"/>
              <a:t>in</a:t>
            </a:r>
            <a:r>
              <a:rPr sz="2400" spc="-220" dirty="0"/>
              <a:t> </a:t>
            </a:r>
            <a:r>
              <a:rPr sz="2400" spc="15" dirty="0"/>
              <a:t>Brief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200" y="254064"/>
            <a:ext cx="7853680" cy="485748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heavy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Trebuchet MS"/>
              </a:rPr>
              <a:t>2015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050" b="0" i="0" u="none" strike="noStrike" kern="120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Began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keeping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BNL</a:t>
            </a:r>
            <a:r>
              <a:rPr lang="en-US" sz="1050" spc="-6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kumimoji="0" sz="105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Changed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with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USICH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format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(1st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format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released).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heavy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Trebuchet MS"/>
              </a:rPr>
              <a:t>2017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050" b="0" i="0" u="none" strike="noStrike" kern="1200" cap="none" spc="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New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CoC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Program-funded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RRH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grant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operation,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increased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focus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housing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community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05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Oct-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Began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planning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100-Day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Challenge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implement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Coordinated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Entry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heavy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Trebuchet MS"/>
              </a:rPr>
              <a:t>2018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050" b="0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Jan-May-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Abilene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held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100-Day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challenge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house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50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their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most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vulnerable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neighbors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927100" marR="0" lvl="1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○"/>
              <a:tabLst>
                <a:tab pos="926465" algn="l"/>
                <a:tab pos="927100" algn="l"/>
              </a:tabLst>
              <a:defRPr/>
            </a:pPr>
            <a:r>
              <a:rPr kumimoji="0" sz="105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Implemented </a:t>
            </a:r>
            <a:r>
              <a:rPr kumimoji="0" sz="105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Coordinated</a:t>
            </a:r>
            <a:r>
              <a:rPr kumimoji="0" sz="1050" b="0" i="0" u="none" strike="noStrike" kern="1200" cap="none" spc="-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Entry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69900" marR="208915" lvl="0" indent="-328295" algn="l" defTabSz="914400" rtl="0" eaLnBrk="1" fontAlgn="auto" latinLnBrk="0" hangingPunct="1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05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Feb-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Texas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Balance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State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CoC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Abilene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joined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Built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Zero,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Set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baseline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score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veteran</a:t>
            </a:r>
            <a:r>
              <a:rPr kumimoji="0" lang="en-US" sz="105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scorecard, </a:t>
            </a:r>
            <a:r>
              <a:rPr kumimoji="0" sz="1050" b="0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implemented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Inactive</a:t>
            </a:r>
            <a:r>
              <a:rPr kumimoji="0" sz="1050" b="0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policy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April</a:t>
            </a:r>
            <a:r>
              <a:rPr kumimoji="0" sz="105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Reached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perfect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score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scorecard!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05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June</a:t>
            </a:r>
            <a:r>
              <a:rPr kumimoji="0" sz="105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Reached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3-month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data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reliability!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05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July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Built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Zero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Last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mile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conference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call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leadership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team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began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targeting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FZ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050" b="0" i="0" u="none" strike="noStrike" kern="120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Aug-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Reached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functional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zero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threshold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first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time!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050" b="0" i="0" u="none" strike="noStrike" kern="120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Sept-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Built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Zero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Onsite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meeting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build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will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prioritize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projects.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05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Oct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23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Launch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100-day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Mayor’s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Challenge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reach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Functional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Zero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by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1/31/19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050" b="0" i="0" u="none" strike="noStrike" kern="120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Nov-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Confirmed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reaching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functional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zero,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applied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USICH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recognition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heavy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Trebuchet MS"/>
              </a:rPr>
              <a:t>2019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Jan-May- Began enforced Diversion (Rapid Resolution efforts) </a:t>
            </a: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May- Started organized outreach Efforts</a:t>
            </a: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lang="en-US" sz="105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June- began coached focus towards chronic homelessness and initiated Youth Steering Committee to begin establishing efforts for youth homelessness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heavy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Trebuchet MS"/>
              </a:rPr>
              <a:t>2020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Hire WTHN Coordinator </a:t>
            </a: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Funding for Youth Initiative </a:t>
            </a:r>
          </a:p>
          <a:p>
            <a:pPr marL="469900" marR="0" lvl="0" indent="-32829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Funding for Diversion and Prevention 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25" y="3438255"/>
            <a:ext cx="66452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110">
              <a:lnSpc>
                <a:spcPct val="100000"/>
              </a:lnSpc>
              <a:spcBef>
                <a:spcPts val="100"/>
              </a:spcBef>
            </a:pPr>
            <a:r>
              <a:rPr sz="4000" b="1" spc="10" dirty="0">
                <a:solidFill>
                  <a:srgbClr val="FFFFFF"/>
                </a:solidFill>
                <a:latin typeface="Arial"/>
                <a:cs typeface="Arial"/>
              </a:rPr>
              <a:t>Texas </a:t>
            </a:r>
            <a:r>
              <a:rPr sz="4000" b="1" spc="-145" dirty="0">
                <a:solidFill>
                  <a:srgbClr val="FFFFFF"/>
                </a:solidFill>
                <a:latin typeface="Arial"/>
                <a:cs typeface="Arial"/>
              </a:rPr>
              <a:t>BOS </a:t>
            </a:r>
            <a:r>
              <a:rPr sz="4000" b="1" spc="33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4000" b="1" spc="30" dirty="0">
                <a:solidFill>
                  <a:srgbClr val="FFFFFF"/>
                </a:solidFill>
                <a:latin typeface="Arial"/>
                <a:cs typeface="Arial"/>
              </a:rPr>
              <a:t>Abilene:  </a:t>
            </a:r>
            <a:r>
              <a:rPr sz="4000" b="1" spc="5" dirty="0">
                <a:solidFill>
                  <a:srgbClr val="FFFFFF"/>
                </a:solidFill>
                <a:latin typeface="Arial"/>
                <a:cs typeface="Arial"/>
              </a:rPr>
              <a:t>Sustaining </a:t>
            </a:r>
            <a:r>
              <a:rPr sz="4000" b="1" spc="55" dirty="0">
                <a:solidFill>
                  <a:srgbClr val="FFFFFF"/>
                </a:solidFill>
                <a:latin typeface="Arial"/>
                <a:cs typeface="Arial"/>
              </a:rPr>
              <a:t>Functional</a:t>
            </a:r>
            <a:r>
              <a:rPr sz="4000" b="1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70" dirty="0">
                <a:solidFill>
                  <a:srgbClr val="FFFFFF"/>
                </a:solidFill>
                <a:latin typeface="Arial"/>
                <a:cs typeface="Arial"/>
              </a:rPr>
              <a:t>Zero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501349"/>
            <a:ext cx="556895" cy="1274445"/>
          </a:xfrm>
          <a:custGeom>
            <a:avLst/>
            <a:gdLst/>
            <a:ahLst/>
            <a:cxnLst/>
            <a:rect l="l" t="t" r="r" b="b"/>
            <a:pathLst>
              <a:path w="556895" h="1274445">
                <a:moveTo>
                  <a:pt x="0" y="0"/>
                </a:moveTo>
                <a:lnTo>
                  <a:pt x="556799" y="0"/>
                </a:lnTo>
                <a:lnTo>
                  <a:pt x="556799" y="1274399"/>
                </a:lnTo>
                <a:lnTo>
                  <a:pt x="0" y="1274399"/>
                </a:lnTo>
                <a:lnTo>
                  <a:pt x="0" y="0"/>
                </a:lnTo>
                <a:close/>
              </a:path>
            </a:pathLst>
          </a:custGeom>
          <a:solidFill>
            <a:srgbClr val="FF6F0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600" y="356875"/>
            <a:ext cx="4049395" cy="485775"/>
          </a:xfrm>
          <a:prstGeom prst="rect">
            <a:avLst/>
          </a:prstGeom>
          <a:solidFill>
            <a:srgbClr val="FF6F0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10"/>
              </a:lnSpc>
            </a:pPr>
            <a:r>
              <a:rPr spc="75" dirty="0"/>
              <a:t>Texas</a:t>
            </a:r>
            <a:r>
              <a:rPr spc="-220" dirty="0"/>
              <a:t> </a:t>
            </a:r>
            <a:r>
              <a:rPr spc="254" dirty="0"/>
              <a:t>BOS</a:t>
            </a:r>
            <a:r>
              <a:rPr spc="-220" dirty="0"/>
              <a:t> </a:t>
            </a:r>
            <a:r>
              <a:rPr spc="160" dirty="0"/>
              <a:t>-</a:t>
            </a:r>
            <a:r>
              <a:rPr spc="-215" dirty="0"/>
              <a:t> </a:t>
            </a:r>
            <a:r>
              <a:rPr dirty="0"/>
              <a:t>Abilene: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5600" y="842650"/>
            <a:ext cx="5921375" cy="487680"/>
          </a:xfrm>
          <a:prstGeom prst="rect">
            <a:avLst/>
          </a:prstGeom>
          <a:solidFill>
            <a:srgbClr val="FF6F0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10"/>
              </a:lnSpc>
            </a:pPr>
            <a:r>
              <a:rPr sz="3200" b="1" spc="105" dirty="0">
                <a:solidFill>
                  <a:srgbClr val="FFFFFF"/>
                </a:solidFill>
                <a:latin typeface="Trebuchet MS"/>
                <a:cs typeface="Trebuchet MS"/>
              </a:rPr>
              <a:t>Possible</a:t>
            </a:r>
            <a:r>
              <a:rPr sz="3200" b="1" spc="-7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20" dirty="0">
                <a:solidFill>
                  <a:srgbClr val="FFFFFF"/>
                </a:solidFill>
                <a:latin typeface="Trebuchet MS"/>
                <a:cs typeface="Trebuchet MS"/>
              </a:rPr>
              <a:t>Barriers </a:t>
            </a:r>
            <a:r>
              <a:rPr sz="3200" b="1" spc="4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3200" b="1" spc="95" dirty="0">
                <a:solidFill>
                  <a:srgbClr val="FFFFFF"/>
                </a:solidFill>
                <a:latin typeface="Trebuchet MS"/>
                <a:cs typeface="Trebuchet MS"/>
              </a:rPr>
              <a:t>Sustaining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168" y="1593573"/>
            <a:ext cx="8034655" cy="273972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48615" indent="-335915">
              <a:lnSpc>
                <a:spcPct val="100000"/>
              </a:lnSpc>
              <a:spcBef>
                <a:spcPts val="37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Reliance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Trebuchet MS"/>
                <a:cs typeface="Trebuchet MS"/>
              </a:rPr>
              <a:t>PHA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voucher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dedication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maintaining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Trebuchet MS"/>
                <a:cs typeface="Trebuchet MS"/>
              </a:rPr>
              <a:t>SSVF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funding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level</a:t>
            </a:r>
            <a:endParaRPr sz="1400" dirty="0">
              <a:latin typeface="Trebuchet MS"/>
              <a:cs typeface="Trebuchet MS"/>
            </a:endParaRPr>
          </a:p>
          <a:p>
            <a:pPr marL="348615" indent="-33591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125" dirty="0">
                <a:solidFill>
                  <a:srgbClr val="FFFFFF"/>
                </a:solidFill>
                <a:latin typeface="Trebuchet MS"/>
                <a:cs typeface="Trebuchet MS"/>
              </a:rPr>
              <a:t>HUD-VASH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staff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turnover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housing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retention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(preventing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returns)</a:t>
            </a:r>
            <a:endParaRPr sz="1400" dirty="0">
              <a:latin typeface="Trebuchet MS"/>
              <a:cs typeface="Trebuchet MS"/>
            </a:endParaRPr>
          </a:p>
          <a:p>
            <a:pPr marL="348615" indent="-33591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Interim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staff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timing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filling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positions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(PHA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5" dirty="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Trebuchet MS"/>
                <a:cs typeface="Trebuchet MS"/>
              </a:rPr>
              <a:t>HUD-VASH)</a:t>
            </a:r>
            <a:endParaRPr sz="1400" dirty="0">
              <a:latin typeface="Trebuchet MS"/>
              <a:cs typeface="Trebuchet MS"/>
            </a:endParaRPr>
          </a:p>
          <a:p>
            <a:pPr marL="348615" marR="389255" indent="-335915">
              <a:lnSpc>
                <a:spcPct val="116100"/>
              </a:lnSpc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Maintaining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“Command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Center”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multi-agency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leadership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momentum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sustain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once 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certified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1400" spc="100" dirty="0">
                <a:solidFill>
                  <a:srgbClr val="FFFFFF"/>
                </a:solidFill>
                <a:latin typeface="Trebuchet MS"/>
                <a:cs typeface="Trebuchet MS"/>
              </a:rPr>
              <a:t>FZ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5" dirty="0">
                <a:solidFill>
                  <a:srgbClr val="FFFFFF"/>
                </a:solidFill>
                <a:latin typeface="Trebuchet MS"/>
                <a:cs typeface="Trebuchet MS"/>
              </a:rPr>
              <a:t>+ </a:t>
            </a:r>
            <a:r>
              <a:rPr sz="1400" spc="100" dirty="0">
                <a:solidFill>
                  <a:srgbClr val="FFFFFF"/>
                </a:solidFill>
                <a:latin typeface="Trebuchet MS"/>
                <a:cs typeface="Trebuchet MS"/>
              </a:rPr>
              <a:t>USICH</a:t>
            </a:r>
            <a:endParaRPr sz="1400" dirty="0">
              <a:latin typeface="Trebuchet MS"/>
              <a:cs typeface="Trebuchet MS"/>
            </a:endParaRPr>
          </a:p>
          <a:p>
            <a:pPr marL="348615" marR="5080" indent="-335915">
              <a:lnSpc>
                <a:spcPct val="116100"/>
              </a:lnSpc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lang="en-US" sz="1400" spc="55" dirty="0">
                <a:solidFill>
                  <a:srgbClr val="FFFFFF"/>
                </a:solidFill>
                <a:latin typeface="Trebuchet MS"/>
                <a:cs typeface="Trebuchet MS"/>
              </a:rPr>
              <a:t>Increasing f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unding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prevention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continuous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improvement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1400" spc="-55" dirty="0">
                <a:solidFill>
                  <a:srgbClr val="FFFFFF"/>
                </a:solidFill>
                <a:latin typeface="Trebuchet MS"/>
                <a:cs typeface="Trebuchet MS"/>
              </a:rPr>
              <a:t>rapid resolution (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diversion</a:t>
            </a:r>
            <a:r>
              <a:rPr lang="en-US" sz="1400" spc="2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reduce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returns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housed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monthly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inflow</a:t>
            </a:r>
            <a:endParaRPr sz="1400" dirty="0">
              <a:latin typeface="Trebuchet MS"/>
              <a:cs typeface="Trebuchet MS"/>
            </a:endParaRPr>
          </a:p>
          <a:p>
            <a:pPr marL="348615" marR="672465" indent="-335915">
              <a:lnSpc>
                <a:spcPct val="116100"/>
              </a:lnSpc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95" dirty="0">
                <a:solidFill>
                  <a:srgbClr val="FFFFFF"/>
                </a:solidFill>
                <a:latin typeface="Trebuchet MS"/>
                <a:cs typeface="Trebuchet MS"/>
              </a:rPr>
              <a:t>Need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ensure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accurate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timely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status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updates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Trebuchet MS"/>
                <a:cs typeface="Trebuchet MS"/>
              </a:rPr>
              <a:t>BNL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respond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quickly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any 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changes</a:t>
            </a:r>
            <a:r>
              <a:rPr sz="14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inflow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outflow.</a:t>
            </a:r>
            <a:endParaRPr sz="1400" dirty="0">
              <a:latin typeface="Trebuchet MS"/>
              <a:cs typeface="Trebuchet MS"/>
            </a:endParaRPr>
          </a:p>
          <a:p>
            <a:pPr marL="348615" indent="-335915">
              <a:lnSpc>
                <a:spcPct val="100000"/>
              </a:lnSpc>
              <a:spcBef>
                <a:spcPts val="26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Balancing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continued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focus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veterans,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while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increasing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focus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chronic</a:t>
            </a:r>
            <a:r>
              <a:rPr lang="en-US" sz="1400" spc="25" dirty="0">
                <a:solidFill>
                  <a:srgbClr val="FFFFFF"/>
                </a:solidFill>
                <a:latin typeface="Trebuchet MS"/>
                <a:cs typeface="Trebuchet MS"/>
              </a:rPr>
              <a:t> and building youth capacity 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600" y="356875"/>
            <a:ext cx="8417560" cy="487680"/>
          </a:xfrm>
          <a:prstGeom prst="rect">
            <a:avLst/>
          </a:prstGeom>
          <a:solidFill>
            <a:srgbClr val="FF6F0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10"/>
              </a:lnSpc>
            </a:pPr>
            <a:r>
              <a:rPr spc="75" dirty="0"/>
              <a:t>Texas</a:t>
            </a:r>
            <a:r>
              <a:rPr spc="-210" dirty="0"/>
              <a:t> </a:t>
            </a:r>
            <a:r>
              <a:rPr spc="254" dirty="0"/>
              <a:t>BOS</a:t>
            </a:r>
            <a:r>
              <a:rPr spc="-204" dirty="0"/>
              <a:t> </a:t>
            </a:r>
            <a:r>
              <a:rPr spc="160" dirty="0"/>
              <a:t>-</a:t>
            </a:r>
            <a:r>
              <a:rPr spc="-204" dirty="0"/>
              <a:t> </a:t>
            </a:r>
            <a:r>
              <a:rPr dirty="0"/>
              <a:t>Abilene:</a:t>
            </a:r>
            <a:r>
              <a:rPr spc="-204" dirty="0"/>
              <a:t> </a:t>
            </a:r>
            <a:r>
              <a:rPr spc="90" dirty="0"/>
              <a:t>Community</a:t>
            </a:r>
            <a:r>
              <a:rPr spc="-204" dirty="0"/>
              <a:t> </a:t>
            </a:r>
            <a:r>
              <a:rPr spc="100" dirty="0"/>
              <a:t>Strengths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168" y="1108273"/>
            <a:ext cx="7860030" cy="274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marR="124460" indent="-335915">
              <a:lnSpc>
                <a:spcPct val="116100"/>
              </a:lnSpc>
              <a:spcBef>
                <a:spcPts val="10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persistence,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focus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commitment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reflected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two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100-day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Veteran 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sprint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campaigns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completed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within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year.</a:t>
            </a:r>
            <a:endParaRPr sz="1400">
              <a:latin typeface="Trebuchet MS"/>
              <a:cs typeface="Trebuchet MS"/>
            </a:endParaRPr>
          </a:p>
          <a:p>
            <a:pPr marL="348615" indent="-33591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Active, 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engaged</a:t>
            </a:r>
            <a:r>
              <a:rPr sz="14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Trebuchet MS"/>
                <a:cs typeface="Trebuchet MS"/>
              </a:rPr>
              <a:t>PHA</a:t>
            </a:r>
            <a:endParaRPr sz="1400">
              <a:latin typeface="Trebuchet MS"/>
              <a:cs typeface="Trebuchet MS"/>
            </a:endParaRPr>
          </a:p>
          <a:p>
            <a:pPr marL="348615" indent="-33591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Driven,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committed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leadership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were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allowed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time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pursue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community-wide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directives</a:t>
            </a:r>
            <a:endParaRPr sz="1400">
              <a:latin typeface="Trebuchet MS"/>
              <a:cs typeface="Trebuchet MS"/>
            </a:endParaRPr>
          </a:p>
          <a:p>
            <a:pPr marL="348615" indent="-33591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Community-wide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involvement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experience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pursuing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common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goals</a:t>
            </a:r>
            <a:endParaRPr sz="1400">
              <a:latin typeface="Trebuchet MS"/>
              <a:cs typeface="Trebuchet MS"/>
            </a:endParaRPr>
          </a:p>
          <a:p>
            <a:pPr marL="348615" indent="-33591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Veteran-minded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endParaRPr sz="1400">
              <a:latin typeface="Trebuchet MS"/>
              <a:cs typeface="Trebuchet MS"/>
            </a:endParaRPr>
          </a:p>
          <a:p>
            <a:pPr marL="348615" indent="-33591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High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BfZ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involvement</a:t>
            </a:r>
            <a:endParaRPr sz="1400">
              <a:latin typeface="Trebuchet MS"/>
              <a:cs typeface="Trebuchet MS"/>
            </a:endParaRPr>
          </a:p>
          <a:p>
            <a:pPr marL="348615" indent="-33591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High </a:t>
            </a:r>
            <a:r>
              <a:rPr sz="1400" spc="105" dirty="0">
                <a:solidFill>
                  <a:srgbClr val="FFFFFF"/>
                </a:solidFill>
                <a:latin typeface="Trebuchet MS"/>
                <a:cs typeface="Trebuchet MS"/>
              </a:rPr>
              <a:t>CoC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Support</a:t>
            </a:r>
            <a:endParaRPr sz="1400">
              <a:latin typeface="Trebuchet MS"/>
              <a:cs typeface="Trebuchet MS"/>
            </a:endParaRPr>
          </a:p>
          <a:p>
            <a:pPr marL="348615" indent="-33591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Laser-focus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endParaRPr sz="1400">
              <a:latin typeface="Trebuchet MS"/>
              <a:cs typeface="Trebuchet MS"/>
            </a:endParaRPr>
          </a:p>
          <a:p>
            <a:pPr marL="348615" indent="-33591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Bias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toward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action</a:t>
            </a:r>
            <a:endParaRPr sz="1400">
              <a:latin typeface="Trebuchet MS"/>
              <a:cs typeface="Trebuchet MS"/>
            </a:endParaRPr>
          </a:p>
          <a:p>
            <a:pPr marL="348615" indent="-335915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Deep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understanding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systems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32633"/>
            <a:ext cx="9144000" cy="13335"/>
          </a:xfrm>
          <a:custGeom>
            <a:avLst/>
            <a:gdLst/>
            <a:ahLst/>
            <a:cxnLst/>
            <a:rect l="l" t="t" r="r" b="b"/>
            <a:pathLst>
              <a:path w="9144000" h="13335">
                <a:moveTo>
                  <a:pt x="0" y="0"/>
                </a:moveTo>
                <a:lnTo>
                  <a:pt x="9143999" y="13182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473" y="4691725"/>
            <a:ext cx="385199" cy="39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3225" y="4766700"/>
            <a:ext cx="816650" cy="243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1700" y="511396"/>
            <a:ext cx="6040755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45" dirty="0">
                <a:solidFill>
                  <a:srgbClr val="A50A51"/>
                </a:solidFill>
                <a:latin typeface="Trebuchet MS"/>
                <a:cs typeface="Trebuchet MS"/>
              </a:rPr>
              <a:t>Community</a:t>
            </a:r>
            <a:r>
              <a:rPr sz="1600" b="1" spc="-10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600" b="1" spc="25" dirty="0">
                <a:solidFill>
                  <a:srgbClr val="A50A51"/>
                </a:solidFill>
                <a:latin typeface="Trebuchet MS"/>
                <a:cs typeface="Trebuchet MS"/>
              </a:rPr>
              <a:t>Leads:</a:t>
            </a:r>
            <a:r>
              <a:rPr sz="1600" b="1" spc="-10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rebuchet MS"/>
                <a:cs typeface="Trebuchet MS"/>
              </a:rPr>
              <a:t>John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Meier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Katherine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Bisson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1600" b="1" spc="45" dirty="0">
                <a:solidFill>
                  <a:srgbClr val="A50A51"/>
                </a:solidFill>
                <a:latin typeface="Trebuchet MS"/>
                <a:cs typeface="Trebuchet MS"/>
              </a:rPr>
              <a:t>Community </a:t>
            </a:r>
            <a:r>
              <a:rPr sz="1600" b="1" spc="-5" dirty="0">
                <a:solidFill>
                  <a:srgbClr val="A50A51"/>
                </a:solidFill>
                <a:latin typeface="Trebuchet MS"/>
                <a:cs typeface="Trebuchet MS"/>
              </a:rPr>
              <a:t>Organizer: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Michelle</a:t>
            </a:r>
            <a:r>
              <a:rPr sz="16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Parish,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endParaRPr sz="1600" dirty="0">
              <a:latin typeface="Trebuchet MS"/>
              <a:cs typeface="Trebuchet MS"/>
            </a:endParaRPr>
          </a:p>
          <a:p>
            <a:pPr marL="2223135">
              <a:lnSpc>
                <a:spcPct val="100000"/>
              </a:lnSpc>
              <a:spcBef>
                <a:spcPts val="30"/>
              </a:spcBef>
            </a:pP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Foundation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Abilene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b="1" spc="100" dirty="0">
                <a:solidFill>
                  <a:srgbClr val="A50A51"/>
                </a:solidFill>
                <a:latin typeface="Trebuchet MS"/>
                <a:cs typeface="Trebuchet MS"/>
              </a:rPr>
              <a:t>CoC</a:t>
            </a:r>
            <a:r>
              <a:rPr sz="1600" b="1" spc="-10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A50A51"/>
                </a:solidFill>
                <a:latin typeface="Trebuchet MS"/>
                <a:cs typeface="Trebuchet MS"/>
              </a:rPr>
              <a:t>Lead:</a:t>
            </a:r>
            <a:r>
              <a:rPr sz="1600" b="1" spc="-10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Sophia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Checa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1600" b="1" spc="10" dirty="0">
                <a:solidFill>
                  <a:srgbClr val="A50A51"/>
                </a:solidFill>
                <a:latin typeface="Trebuchet MS"/>
                <a:cs typeface="Trebuchet MS"/>
              </a:rPr>
              <a:t>Jurisdictional</a:t>
            </a:r>
            <a:r>
              <a:rPr sz="1600" b="1" spc="-10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A50A51"/>
                </a:solidFill>
                <a:latin typeface="Trebuchet MS"/>
                <a:cs typeface="Trebuchet MS"/>
              </a:rPr>
              <a:t>Executive:</a:t>
            </a:r>
            <a:r>
              <a:rPr sz="16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Mayor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Anthony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Williams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70" dirty="0">
                <a:solidFill>
                  <a:srgbClr val="A50A51"/>
                </a:solidFill>
                <a:latin typeface="Trebuchet MS"/>
                <a:cs typeface="Trebuchet MS"/>
              </a:rPr>
              <a:t>VA</a:t>
            </a:r>
            <a:r>
              <a:rPr sz="1600" b="1" spc="-32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A50A51"/>
                </a:solidFill>
                <a:latin typeface="Trebuchet MS"/>
                <a:cs typeface="Trebuchet MS"/>
              </a:rPr>
              <a:t>Representative: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Nicki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Starkey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70" dirty="0">
                <a:solidFill>
                  <a:srgbClr val="A50A51"/>
                </a:solidFill>
                <a:latin typeface="Trebuchet MS"/>
                <a:cs typeface="Trebuchet MS"/>
              </a:rPr>
              <a:t>PHA</a:t>
            </a:r>
            <a:r>
              <a:rPr sz="1600" b="1" spc="-10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A50A51"/>
                </a:solidFill>
                <a:latin typeface="Trebuchet MS"/>
                <a:cs typeface="Trebuchet MS"/>
              </a:rPr>
              <a:t>Lead:</a:t>
            </a:r>
            <a:r>
              <a:rPr sz="1600" b="1" spc="-10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Abilene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Housing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Authority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25" dirty="0">
                <a:solidFill>
                  <a:srgbClr val="A50A51"/>
                </a:solidFill>
                <a:latin typeface="Trebuchet MS"/>
                <a:cs typeface="Trebuchet MS"/>
              </a:rPr>
              <a:t>Built </a:t>
            </a:r>
            <a:r>
              <a:rPr sz="1600" b="1" dirty="0">
                <a:solidFill>
                  <a:srgbClr val="A50A51"/>
                </a:solidFill>
                <a:latin typeface="Trebuchet MS"/>
                <a:cs typeface="Trebuchet MS"/>
              </a:rPr>
              <a:t>for </a:t>
            </a:r>
            <a:r>
              <a:rPr sz="1600" b="1" spc="35" dirty="0">
                <a:solidFill>
                  <a:srgbClr val="A50A51"/>
                </a:solidFill>
                <a:latin typeface="Trebuchet MS"/>
                <a:cs typeface="Trebuchet MS"/>
              </a:rPr>
              <a:t>Zero </a:t>
            </a:r>
            <a:r>
              <a:rPr sz="1600" b="1" spc="25" dirty="0">
                <a:solidFill>
                  <a:srgbClr val="A50A51"/>
                </a:solidFill>
                <a:latin typeface="Trebuchet MS"/>
                <a:cs typeface="Trebuchet MS"/>
              </a:rPr>
              <a:t>Coach: 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Dawn</a:t>
            </a:r>
            <a:r>
              <a:rPr sz="16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Moskowitz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75" dirty="0">
                <a:solidFill>
                  <a:srgbClr val="A50A51"/>
                </a:solidFill>
                <a:latin typeface="Trebuchet MS"/>
                <a:cs typeface="Trebuchet MS"/>
              </a:rPr>
              <a:t>BFZ </a:t>
            </a:r>
            <a:r>
              <a:rPr sz="1600" b="1" spc="25" dirty="0">
                <a:solidFill>
                  <a:srgbClr val="A50A51"/>
                </a:solidFill>
                <a:latin typeface="Trebuchet MS"/>
                <a:cs typeface="Trebuchet MS"/>
              </a:rPr>
              <a:t>Onsite Coach: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Eddie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Turner/Caitlin</a:t>
            </a:r>
            <a:r>
              <a:rPr sz="16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Bayer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40" dirty="0">
                <a:solidFill>
                  <a:srgbClr val="A50A51"/>
                </a:solidFill>
                <a:latin typeface="Trebuchet MS"/>
                <a:cs typeface="Trebuchet MS"/>
              </a:rPr>
              <a:t>Attended</a:t>
            </a:r>
            <a:r>
              <a:rPr sz="1600" b="1" spc="-10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600" b="1" spc="75" dirty="0">
                <a:solidFill>
                  <a:srgbClr val="A50A51"/>
                </a:solidFill>
                <a:latin typeface="Trebuchet MS"/>
                <a:cs typeface="Trebuchet MS"/>
              </a:rPr>
              <a:t>BFZ</a:t>
            </a:r>
            <a:r>
              <a:rPr sz="1600" b="1" spc="-9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A50A51"/>
                </a:solidFill>
                <a:latin typeface="Trebuchet MS"/>
                <a:cs typeface="Trebuchet MS"/>
              </a:rPr>
              <a:t>Learning</a:t>
            </a:r>
            <a:r>
              <a:rPr sz="1600" b="1" spc="-9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600" b="1" spc="35" dirty="0">
                <a:solidFill>
                  <a:srgbClr val="A50A51"/>
                </a:solidFill>
                <a:latin typeface="Trebuchet MS"/>
                <a:cs typeface="Trebuchet MS"/>
              </a:rPr>
              <a:t>Sessions:</a:t>
            </a:r>
            <a:r>
              <a:rPr sz="1600" b="1" spc="-10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February,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June,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October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2018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52349" y="1005050"/>
            <a:ext cx="3269550" cy="31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8475" y="1920125"/>
            <a:ext cx="654050" cy="614680"/>
          </a:xfrm>
          <a:custGeom>
            <a:avLst/>
            <a:gdLst/>
            <a:ahLst/>
            <a:cxnLst/>
            <a:rect l="l" t="t" r="r" b="b"/>
            <a:pathLst>
              <a:path w="654050" h="614680">
                <a:moveTo>
                  <a:pt x="0" y="234564"/>
                </a:moveTo>
                <a:lnTo>
                  <a:pt x="249691" y="234566"/>
                </a:lnTo>
                <a:lnTo>
                  <a:pt x="326849" y="0"/>
                </a:lnTo>
                <a:lnTo>
                  <a:pt x="404006" y="234566"/>
                </a:lnTo>
                <a:lnTo>
                  <a:pt x="653698" y="234564"/>
                </a:lnTo>
                <a:lnTo>
                  <a:pt x="451692" y="379532"/>
                </a:lnTo>
                <a:lnTo>
                  <a:pt x="528853" y="614098"/>
                </a:lnTo>
                <a:lnTo>
                  <a:pt x="326849" y="469127"/>
                </a:lnTo>
                <a:lnTo>
                  <a:pt x="124845" y="614098"/>
                </a:lnTo>
                <a:lnTo>
                  <a:pt x="202005" y="379532"/>
                </a:lnTo>
                <a:lnTo>
                  <a:pt x="0" y="234564"/>
                </a:lnTo>
                <a:close/>
              </a:path>
            </a:pathLst>
          </a:custGeom>
          <a:ln w="28574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0613" y="157425"/>
            <a:ext cx="5621020" cy="365760"/>
          </a:xfrm>
          <a:prstGeom prst="rect">
            <a:avLst/>
          </a:prstGeom>
          <a:solidFill>
            <a:srgbClr val="A50A51"/>
          </a:solidFill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2785"/>
              </a:lnSpc>
            </a:pPr>
            <a:r>
              <a:rPr sz="2400" spc="5" dirty="0">
                <a:latin typeface="Arial"/>
                <a:cs typeface="Arial"/>
              </a:rPr>
              <a:t>Texas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45" dirty="0">
                <a:latin typeface="Arial"/>
                <a:cs typeface="Arial"/>
              </a:rPr>
              <a:t>Balance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60" dirty="0">
                <a:latin typeface="Arial"/>
                <a:cs typeface="Arial"/>
              </a:rPr>
              <a:t>of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75" dirty="0">
                <a:latin typeface="Arial"/>
                <a:cs typeface="Arial"/>
              </a:rPr>
              <a:t>State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CoC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195" dirty="0">
                <a:latin typeface="Arial"/>
                <a:cs typeface="Arial"/>
              </a:rPr>
              <a:t>-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40" dirty="0">
                <a:latin typeface="Arial"/>
                <a:cs typeface="Arial"/>
              </a:rPr>
              <a:t>Abilene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53599"/>
            <a:ext cx="474980" cy="370205"/>
          </a:xfrm>
          <a:custGeom>
            <a:avLst/>
            <a:gdLst/>
            <a:ahLst/>
            <a:cxnLst/>
            <a:rect l="l" t="t" r="r" b="b"/>
            <a:pathLst>
              <a:path w="474980" h="370205">
                <a:moveTo>
                  <a:pt x="0" y="0"/>
                </a:moveTo>
                <a:lnTo>
                  <a:pt x="474899" y="0"/>
                </a:lnTo>
                <a:lnTo>
                  <a:pt x="474899" y="369599"/>
                </a:lnTo>
                <a:lnTo>
                  <a:pt x="0" y="369599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650" y="1337750"/>
            <a:ext cx="8454390" cy="598170"/>
          </a:xfrm>
          <a:custGeom>
            <a:avLst/>
            <a:gdLst/>
            <a:ahLst/>
            <a:cxnLst/>
            <a:rect l="l" t="t" r="r" b="b"/>
            <a:pathLst>
              <a:path w="8454390" h="598169">
                <a:moveTo>
                  <a:pt x="0" y="0"/>
                </a:moveTo>
                <a:lnTo>
                  <a:pt x="8453999" y="0"/>
                </a:lnTo>
                <a:lnTo>
                  <a:pt x="8453999" y="597899"/>
                </a:lnTo>
                <a:lnTo>
                  <a:pt x="0" y="597899"/>
                </a:lnTo>
                <a:lnTo>
                  <a:pt x="0" y="0"/>
                </a:lnTo>
                <a:close/>
              </a:path>
            </a:pathLst>
          </a:custGeom>
          <a:solidFill>
            <a:srgbClr val="12B5EA">
              <a:alpha val="123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1899" y="1995599"/>
            <a:ext cx="7268845" cy="598170"/>
          </a:xfrm>
          <a:custGeom>
            <a:avLst/>
            <a:gdLst/>
            <a:ahLst/>
            <a:cxnLst/>
            <a:rect l="l" t="t" r="r" b="b"/>
            <a:pathLst>
              <a:path w="7268845" h="598169">
                <a:moveTo>
                  <a:pt x="0" y="0"/>
                </a:moveTo>
                <a:lnTo>
                  <a:pt x="7268699" y="0"/>
                </a:lnTo>
                <a:lnTo>
                  <a:pt x="7268699" y="597899"/>
                </a:lnTo>
                <a:lnTo>
                  <a:pt x="0" y="597899"/>
                </a:lnTo>
                <a:lnTo>
                  <a:pt x="0" y="0"/>
                </a:lnTo>
                <a:close/>
              </a:path>
            </a:pathLst>
          </a:custGeom>
          <a:solidFill>
            <a:srgbClr val="12B5EA">
              <a:alpha val="361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1799" y="2653450"/>
            <a:ext cx="6089015" cy="598170"/>
          </a:xfrm>
          <a:custGeom>
            <a:avLst/>
            <a:gdLst/>
            <a:ahLst/>
            <a:cxnLst/>
            <a:rect l="l" t="t" r="r" b="b"/>
            <a:pathLst>
              <a:path w="6089015" h="598170">
                <a:moveTo>
                  <a:pt x="0" y="0"/>
                </a:moveTo>
                <a:lnTo>
                  <a:pt x="6088499" y="0"/>
                </a:lnTo>
                <a:lnTo>
                  <a:pt x="6088499" y="597899"/>
                </a:lnTo>
                <a:lnTo>
                  <a:pt x="0" y="597899"/>
                </a:lnTo>
                <a:lnTo>
                  <a:pt x="0" y="0"/>
                </a:lnTo>
                <a:close/>
              </a:path>
            </a:pathLst>
          </a:custGeom>
          <a:solidFill>
            <a:srgbClr val="12B5EA">
              <a:alpha val="638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5125" y="3311299"/>
            <a:ext cx="4895850" cy="598170"/>
          </a:xfrm>
          <a:custGeom>
            <a:avLst/>
            <a:gdLst/>
            <a:ahLst/>
            <a:cxnLst/>
            <a:rect l="l" t="t" r="r" b="b"/>
            <a:pathLst>
              <a:path w="4895850" h="598170">
                <a:moveTo>
                  <a:pt x="0" y="0"/>
                </a:moveTo>
                <a:lnTo>
                  <a:pt x="4895399" y="0"/>
                </a:lnTo>
                <a:lnTo>
                  <a:pt x="4895399" y="597899"/>
                </a:lnTo>
                <a:lnTo>
                  <a:pt x="0" y="597899"/>
                </a:lnTo>
                <a:lnTo>
                  <a:pt x="0" y="0"/>
                </a:lnTo>
                <a:close/>
              </a:path>
            </a:pathLst>
          </a:custGeom>
          <a:solidFill>
            <a:srgbClr val="12B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9674" y="3969149"/>
            <a:ext cx="3731260" cy="598170"/>
          </a:xfrm>
          <a:custGeom>
            <a:avLst/>
            <a:gdLst/>
            <a:ahLst/>
            <a:cxnLst/>
            <a:rect l="l" t="t" r="r" b="b"/>
            <a:pathLst>
              <a:path w="3731259" h="598170">
                <a:moveTo>
                  <a:pt x="0" y="0"/>
                </a:moveTo>
                <a:lnTo>
                  <a:pt x="3731099" y="0"/>
                </a:lnTo>
                <a:lnTo>
                  <a:pt x="3731099" y="597899"/>
                </a:lnTo>
                <a:lnTo>
                  <a:pt x="0" y="597899"/>
                </a:lnTo>
                <a:lnTo>
                  <a:pt x="0" y="0"/>
                </a:lnTo>
                <a:close/>
              </a:path>
            </a:pathLst>
          </a:custGeom>
          <a:solidFill>
            <a:srgbClr val="0494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1900" y="1527416"/>
            <a:ext cx="4851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0494CB"/>
                </a:solidFill>
                <a:latin typeface="Trebuchet MS"/>
                <a:cs typeface="Trebuchet MS"/>
              </a:rPr>
              <a:t>Build</a:t>
            </a:r>
            <a:r>
              <a:rPr sz="1200" b="1" spc="-7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b="1" spc="5" dirty="0">
                <a:solidFill>
                  <a:srgbClr val="0494CB"/>
                </a:solidFill>
                <a:latin typeface="Trebuchet MS"/>
                <a:cs typeface="Trebuchet MS"/>
              </a:rPr>
              <a:t>the</a:t>
            </a:r>
            <a:r>
              <a:rPr sz="1200" b="1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b="1" spc="15" dirty="0">
                <a:solidFill>
                  <a:srgbClr val="0494CB"/>
                </a:solidFill>
                <a:latin typeface="Trebuchet MS"/>
                <a:cs typeface="Trebuchet MS"/>
              </a:rPr>
              <a:t>will</a:t>
            </a:r>
            <a:r>
              <a:rPr sz="1200" b="1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b="1" spc="70" dirty="0">
                <a:solidFill>
                  <a:srgbClr val="0494CB"/>
                </a:solidFill>
                <a:latin typeface="Trebuchet MS"/>
                <a:cs typeface="Trebuchet MS"/>
              </a:rPr>
              <a:t>among</a:t>
            </a:r>
            <a:r>
              <a:rPr sz="1200" b="1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b="1" spc="30" dirty="0">
                <a:solidFill>
                  <a:srgbClr val="0494CB"/>
                </a:solidFill>
                <a:latin typeface="Trebuchet MS"/>
                <a:cs typeface="Trebuchet MS"/>
              </a:rPr>
              <a:t>community</a:t>
            </a:r>
            <a:r>
              <a:rPr sz="1200" b="1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b="1" spc="30" dirty="0">
                <a:solidFill>
                  <a:srgbClr val="0494CB"/>
                </a:solidFill>
                <a:latin typeface="Trebuchet MS"/>
                <a:cs typeface="Trebuchet MS"/>
              </a:rPr>
              <a:t>leaders</a:t>
            </a:r>
            <a:r>
              <a:rPr sz="1200" b="1" spc="-7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0494CB"/>
                </a:solidFill>
                <a:latin typeface="Trebuchet MS"/>
                <a:cs typeface="Trebuchet MS"/>
              </a:rPr>
              <a:t>and</a:t>
            </a:r>
            <a:r>
              <a:rPr sz="1200" spc="-5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0494CB"/>
                </a:solidFill>
                <a:latin typeface="Trebuchet MS"/>
                <a:cs typeface="Trebuchet MS"/>
              </a:rPr>
              <a:t>develop</a:t>
            </a:r>
            <a:r>
              <a:rPr sz="1200" spc="-5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0494CB"/>
                </a:solidFill>
                <a:latin typeface="Trebuchet MS"/>
                <a:cs typeface="Trebuchet MS"/>
              </a:rPr>
              <a:t>a</a:t>
            </a:r>
            <a:r>
              <a:rPr sz="1200" spc="-5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0494CB"/>
                </a:solidFill>
                <a:latin typeface="Trebuchet MS"/>
                <a:cs typeface="Trebuchet MS"/>
              </a:rPr>
              <a:t>shared</a:t>
            </a:r>
            <a:r>
              <a:rPr sz="1200" spc="-5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0494CB"/>
                </a:solidFill>
                <a:latin typeface="Trebuchet MS"/>
                <a:cs typeface="Trebuchet MS"/>
              </a:rPr>
              <a:t>aim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9325" y="2185266"/>
            <a:ext cx="5147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0494CB"/>
                </a:solidFill>
                <a:latin typeface="Trebuchet MS"/>
                <a:cs typeface="Trebuchet MS"/>
              </a:rPr>
              <a:t>Achieve</a:t>
            </a:r>
            <a:r>
              <a:rPr sz="12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0494CB"/>
                </a:solidFill>
                <a:latin typeface="Trebuchet MS"/>
                <a:cs typeface="Trebuchet MS"/>
              </a:rPr>
              <a:t>a</a:t>
            </a:r>
            <a:r>
              <a:rPr sz="12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0494CB"/>
                </a:solidFill>
                <a:latin typeface="Trebuchet MS"/>
                <a:cs typeface="Trebuchet MS"/>
              </a:rPr>
              <a:t>real-time,</a:t>
            </a:r>
            <a:r>
              <a:rPr sz="1200" b="1" spc="-8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b="1" spc="45" dirty="0">
                <a:solidFill>
                  <a:srgbClr val="0494CB"/>
                </a:solidFill>
                <a:latin typeface="Trebuchet MS"/>
                <a:cs typeface="Trebuchet MS"/>
              </a:rPr>
              <a:t>by-name</a:t>
            </a:r>
            <a:r>
              <a:rPr sz="1200" b="1" spc="-7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b="1" spc="5" dirty="0">
                <a:solidFill>
                  <a:srgbClr val="0494CB"/>
                </a:solidFill>
                <a:latin typeface="Trebuchet MS"/>
                <a:cs typeface="Trebuchet MS"/>
              </a:rPr>
              <a:t>list</a:t>
            </a:r>
            <a:r>
              <a:rPr sz="1200" b="1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0494CB"/>
                </a:solidFill>
                <a:latin typeface="Trebuchet MS"/>
                <a:cs typeface="Trebuchet MS"/>
              </a:rPr>
              <a:t>of</a:t>
            </a:r>
            <a:r>
              <a:rPr sz="12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0494CB"/>
                </a:solidFill>
                <a:latin typeface="Trebuchet MS"/>
                <a:cs typeface="Trebuchet MS"/>
              </a:rPr>
              <a:t>people</a:t>
            </a:r>
            <a:r>
              <a:rPr sz="12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0494CB"/>
                </a:solidFill>
                <a:latin typeface="Trebuchet MS"/>
                <a:cs typeface="Trebuchet MS"/>
              </a:rPr>
              <a:t>experiencing</a:t>
            </a:r>
            <a:r>
              <a:rPr sz="1200" spc="-6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0494CB"/>
                </a:solidFill>
                <a:latin typeface="Trebuchet MS"/>
                <a:cs typeface="Trebuchet MS"/>
              </a:rPr>
              <a:t>homelessness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76700" y="2843116"/>
            <a:ext cx="4286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Drive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Trebuchet MS"/>
                <a:cs typeface="Trebuchet MS"/>
              </a:rPr>
              <a:t>monthly</a:t>
            </a:r>
            <a:r>
              <a:rPr sz="12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20" dirty="0">
                <a:solidFill>
                  <a:srgbClr val="FFFFFF"/>
                </a:solidFill>
                <a:latin typeface="Trebuchet MS"/>
                <a:cs typeface="Trebuchet MS"/>
              </a:rPr>
              <a:t>reductions</a:t>
            </a:r>
            <a:r>
              <a:rPr sz="1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Trebuchet MS"/>
                <a:cs typeface="Trebuchet MS"/>
              </a:rPr>
              <a:t>actively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Trebuchet MS"/>
                <a:cs typeface="Trebuchet MS"/>
              </a:rPr>
              <a:t>homeless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number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7225" y="3500966"/>
            <a:ext cx="3339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Achieve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35" dirty="0">
                <a:solidFill>
                  <a:srgbClr val="FFFFFF"/>
                </a:solidFill>
                <a:latin typeface="Trebuchet MS"/>
                <a:cs typeface="Trebuchet MS"/>
              </a:rPr>
              <a:t>measurable</a:t>
            </a:r>
            <a:r>
              <a:rPr sz="12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zero</a:t>
            </a:r>
            <a:r>
              <a:rPr sz="12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9674" y="4068328"/>
            <a:ext cx="3731260" cy="38925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00660" marR="382270">
              <a:lnSpc>
                <a:spcPts val="1430"/>
              </a:lnSpc>
              <a:spcBef>
                <a:spcPts val="155"/>
              </a:spcBef>
            </a:pP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Solidify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Trebuchet MS"/>
                <a:cs typeface="Trebuchet MS"/>
              </a:rPr>
              <a:t>system</a:t>
            </a:r>
            <a:r>
              <a:rPr sz="12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sustain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zero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expand  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200" spc="5" dirty="0">
                <a:solidFill>
                  <a:srgbClr val="FFFFFF"/>
                </a:solidFill>
                <a:latin typeface="Trebuchet MS"/>
                <a:cs typeface="Trebuchet MS"/>
              </a:rPr>
              <a:t>other</a:t>
            </a:r>
            <a:r>
              <a:rPr sz="12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populations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5274" y="1995599"/>
            <a:ext cx="195580" cy="313055"/>
          </a:xfrm>
          <a:custGeom>
            <a:avLst/>
            <a:gdLst/>
            <a:ahLst/>
            <a:cxnLst/>
            <a:rect l="l" t="t" r="r" b="b"/>
            <a:pathLst>
              <a:path w="195580" h="313055">
                <a:moveTo>
                  <a:pt x="0" y="0"/>
                </a:moveTo>
                <a:lnTo>
                  <a:pt x="0" y="312591"/>
                </a:lnTo>
                <a:lnTo>
                  <a:pt x="195524" y="312591"/>
                </a:lnTo>
              </a:path>
            </a:pathLst>
          </a:custGeom>
          <a:ln w="3809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1749" y="2226210"/>
            <a:ext cx="211001" cy="163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44425" y="2653450"/>
            <a:ext cx="195580" cy="313055"/>
          </a:xfrm>
          <a:custGeom>
            <a:avLst/>
            <a:gdLst/>
            <a:ahLst/>
            <a:cxnLst/>
            <a:rect l="l" t="t" r="r" b="b"/>
            <a:pathLst>
              <a:path w="195580" h="313055">
                <a:moveTo>
                  <a:pt x="0" y="0"/>
                </a:moveTo>
                <a:lnTo>
                  <a:pt x="0" y="312591"/>
                </a:lnTo>
                <a:lnTo>
                  <a:pt x="195524" y="312591"/>
                </a:lnTo>
              </a:path>
            </a:pathLst>
          </a:custGeom>
          <a:ln w="3809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20899" y="2884060"/>
            <a:ext cx="211001" cy="163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10425" y="3311299"/>
            <a:ext cx="195580" cy="313055"/>
          </a:xfrm>
          <a:custGeom>
            <a:avLst/>
            <a:gdLst/>
            <a:ahLst/>
            <a:cxnLst/>
            <a:rect l="l" t="t" r="r" b="b"/>
            <a:pathLst>
              <a:path w="195579" h="313054">
                <a:moveTo>
                  <a:pt x="0" y="0"/>
                </a:moveTo>
                <a:lnTo>
                  <a:pt x="0" y="312591"/>
                </a:lnTo>
                <a:lnTo>
                  <a:pt x="195524" y="312591"/>
                </a:lnTo>
              </a:path>
            </a:pathLst>
          </a:custGeom>
          <a:ln w="3809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86900" y="3541910"/>
            <a:ext cx="211001" cy="163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05199" y="3969149"/>
            <a:ext cx="195580" cy="313055"/>
          </a:xfrm>
          <a:custGeom>
            <a:avLst/>
            <a:gdLst/>
            <a:ahLst/>
            <a:cxnLst/>
            <a:rect l="l" t="t" r="r" b="b"/>
            <a:pathLst>
              <a:path w="195579" h="313054">
                <a:moveTo>
                  <a:pt x="0" y="0"/>
                </a:moveTo>
                <a:lnTo>
                  <a:pt x="0" y="312591"/>
                </a:lnTo>
                <a:lnTo>
                  <a:pt x="195524" y="312591"/>
                </a:lnTo>
              </a:path>
            </a:pathLst>
          </a:custGeom>
          <a:ln w="3809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81674" y="4199760"/>
            <a:ext cx="211001" cy="163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33575" y="1338255"/>
            <a:ext cx="533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495" dirty="0">
                <a:latin typeface="Segoe UI Emoji"/>
                <a:cs typeface="Segoe UI Emoji"/>
              </a:rPr>
              <a:t>✅</a:t>
            </a:r>
            <a:endParaRPr sz="4000">
              <a:latin typeface="Segoe UI Emoji"/>
              <a:cs typeface="Segoe UI Emoj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39861" y="1994043"/>
            <a:ext cx="533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495" dirty="0">
                <a:latin typeface="Segoe UI Emoji"/>
                <a:cs typeface="Segoe UI Emoji"/>
              </a:rPr>
              <a:t>✅</a:t>
            </a:r>
            <a:endParaRPr sz="4000">
              <a:latin typeface="Segoe UI Emoji"/>
              <a:cs typeface="Segoe UI Emoj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075" y="160512"/>
            <a:ext cx="8937625" cy="487680"/>
          </a:xfrm>
          <a:custGeom>
            <a:avLst/>
            <a:gdLst/>
            <a:ahLst/>
            <a:cxnLst/>
            <a:rect l="l" t="t" r="r" b="b"/>
            <a:pathLst>
              <a:path w="8937625" h="487680">
                <a:moveTo>
                  <a:pt x="0" y="0"/>
                </a:moveTo>
                <a:lnTo>
                  <a:pt x="8937383" y="0"/>
                </a:lnTo>
                <a:lnTo>
                  <a:pt x="8937383" y="487679"/>
                </a:lnTo>
                <a:lnTo>
                  <a:pt x="0" y="487679"/>
                </a:lnTo>
                <a:lnTo>
                  <a:pt x="0" y="0"/>
                </a:lnTo>
                <a:close/>
              </a:path>
            </a:pathLst>
          </a:custGeom>
          <a:solidFill>
            <a:srgbClr val="12B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6375" y="131556"/>
            <a:ext cx="8965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Key</a:t>
            </a:r>
            <a:r>
              <a:rPr spc="-200" dirty="0"/>
              <a:t> </a:t>
            </a:r>
            <a:r>
              <a:rPr spc="85" dirty="0"/>
              <a:t>milestones</a:t>
            </a:r>
            <a:r>
              <a:rPr spc="-195" dirty="0"/>
              <a:t> </a:t>
            </a:r>
            <a:r>
              <a:rPr spc="75" dirty="0"/>
              <a:t>toward</a:t>
            </a:r>
            <a:r>
              <a:rPr spc="-195" dirty="0"/>
              <a:t> </a:t>
            </a:r>
            <a:r>
              <a:rPr spc="105" dirty="0"/>
              <a:t>ending</a:t>
            </a:r>
            <a:r>
              <a:rPr spc="-195" dirty="0"/>
              <a:t> </a:t>
            </a:r>
            <a:r>
              <a:rPr spc="105" dirty="0"/>
              <a:t>homelessness!</a:t>
            </a:r>
          </a:p>
        </p:txBody>
      </p:sp>
      <p:sp>
        <p:nvSpPr>
          <p:cNvPr id="24" name="object 24"/>
          <p:cNvSpPr/>
          <p:nvPr/>
        </p:nvSpPr>
        <p:spPr>
          <a:xfrm>
            <a:off x="8243325" y="4090949"/>
            <a:ext cx="594995" cy="461645"/>
          </a:xfrm>
          <a:custGeom>
            <a:avLst/>
            <a:gdLst/>
            <a:ahLst/>
            <a:cxnLst/>
            <a:rect l="l" t="t" r="r" b="b"/>
            <a:pathLst>
              <a:path w="594995" h="461645">
                <a:moveTo>
                  <a:pt x="367666" y="176125"/>
                </a:moveTo>
                <a:lnTo>
                  <a:pt x="227231" y="176125"/>
                </a:lnTo>
                <a:lnTo>
                  <a:pt x="297449" y="0"/>
                </a:lnTo>
                <a:lnTo>
                  <a:pt x="367666" y="176125"/>
                </a:lnTo>
                <a:close/>
              </a:path>
              <a:path w="594995" h="461645">
                <a:moveTo>
                  <a:pt x="113615" y="461098"/>
                </a:moveTo>
                <a:lnTo>
                  <a:pt x="183835" y="284974"/>
                </a:lnTo>
                <a:lnTo>
                  <a:pt x="0" y="176124"/>
                </a:lnTo>
                <a:lnTo>
                  <a:pt x="594896" y="176125"/>
                </a:lnTo>
                <a:lnTo>
                  <a:pt x="411063" y="284974"/>
                </a:lnTo>
                <a:lnTo>
                  <a:pt x="437884" y="352246"/>
                </a:lnTo>
                <a:lnTo>
                  <a:pt x="297449" y="352246"/>
                </a:lnTo>
                <a:lnTo>
                  <a:pt x="113615" y="461098"/>
                </a:lnTo>
                <a:close/>
              </a:path>
              <a:path w="594995" h="461645">
                <a:moveTo>
                  <a:pt x="594896" y="176125"/>
                </a:moveTo>
                <a:lnTo>
                  <a:pt x="367666" y="176125"/>
                </a:lnTo>
                <a:lnTo>
                  <a:pt x="594898" y="176124"/>
                </a:lnTo>
                <a:close/>
              </a:path>
              <a:path w="594995" h="461645">
                <a:moveTo>
                  <a:pt x="481282" y="461098"/>
                </a:moveTo>
                <a:lnTo>
                  <a:pt x="297449" y="352246"/>
                </a:lnTo>
                <a:lnTo>
                  <a:pt x="437884" y="352246"/>
                </a:lnTo>
                <a:lnTo>
                  <a:pt x="481282" y="4610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238525" y="2653955"/>
            <a:ext cx="533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495" dirty="0">
                <a:latin typeface="Segoe UI Emoji"/>
                <a:cs typeface="Segoe UI Emoji"/>
              </a:rPr>
              <a:t>✅</a:t>
            </a:r>
            <a:endParaRPr sz="4000">
              <a:latin typeface="Segoe UI Emoji"/>
              <a:cs typeface="Segoe UI Emoj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23325" y="3285705"/>
            <a:ext cx="533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495" dirty="0">
                <a:latin typeface="Segoe UI Emoji"/>
                <a:cs typeface="Segoe UI Emoji"/>
              </a:rPr>
              <a:t>✅</a:t>
            </a:r>
            <a:endParaRPr sz="4000">
              <a:latin typeface="Segoe UI Emoji"/>
              <a:cs typeface="Segoe UI Emoj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9675" y="751713"/>
            <a:ext cx="776859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b="1" spc="30" dirty="0">
                <a:solidFill>
                  <a:srgbClr val="A64D78"/>
                </a:solidFill>
                <a:latin typeface="Trebuchet MS"/>
                <a:cs typeface="Trebuchet MS"/>
              </a:rPr>
              <a:t>Texas</a:t>
            </a:r>
            <a:r>
              <a:rPr sz="1400" b="1" spc="-90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A64D78"/>
                </a:solidFill>
                <a:latin typeface="Trebuchet MS"/>
                <a:cs typeface="Trebuchet MS"/>
              </a:rPr>
              <a:t>Balance</a:t>
            </a:r>
            <a:r>
              <a:rPr sz="1400" b="1" spc="-85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A64D78"/>
                </a:solidFill>
                <a:latin typeface="Trebuchet MS"/>
                <a:cs typeface="Trebuchet MS"/>
              </a:rPr>
              <a:t>of</a:t>
            </a:r>
            <a:r>
              <a:rPr sz="1400" b="1" spc="-85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A64D78"/>
                </a:solidFill>
                <a:latin typeface="Trebuchet MS"/>
                <a:cs typeface="Trebuchet MS"/>
              </a:rPr>
              <a:t>State</a:t>
            </a:r>
            <a:r>
              <a:rPr sz="1400" b="1" spc="-90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70" dirty="0">
                <a:solidFill>
                  <a:srgbClr val="A64D78"/>
                </a:solidFill>
                <a:latin typeface="Trebuchet MS"/>
                <a:cs typeface="Trebuchet MS"/>
              </a:rPr>
              <a:t>-</a:t>
            </a:r>
            <a:r>
              <a:rPr sz="1400" b="1" spc="-85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A64D78"/>
                </a:solidFill>
                <a:latin typeface="Trebuchet MS"/>
                <a:cs typeface="Trebuchet MS"/>
              </a:rPr>
              <a:t>Abilene</a:t>
            </a:r>
            <a:r>
              <a:rPr sz="1400" b="1" spc="-85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A64D78"/>
                </a:solidFill>
                <a:latin typeface="Trebuchet MS"/>
                <a:cs typeface="Trebuchet MS"/>
              </a:rPr>
              <a:t>has</a:t>
            </a:r>
            <a:r>
              <a:rPr sz="1400" b="1" spc="-90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A64D78"/>
                </a:solidFill>
                <a:latin typeface="Trebuchet MS"/>
                <a:cs typeface="Trebuchet MS"/>
              </a:rPr>
              <a:t>met</a:t>
            </a:r>
            <a:r>
              <a:rPr sz="1400" b="1" spc="-85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A64D78"/>
                </a:solidFill>
                <a:latin typeface="Trebuchet MS"/>
                <a:cs typeface="Trebuchet MS"/>
              </a:rPr>
              <a:t>the</a:t>
            </a:r>
            <a:r>
              <a:rPr sz="1400" b="1" spc="-85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A64D78"/>
                </a:solidFill>
                <a:latin typeface="Trebuchet MS"/>
                <a:cs typeface="Trebuchet MS"/>
              </a:rPr>
              <a:t>key</a:t>
            </a:r>
            <a:r>
              <a:rPr sz="1400" b="1" spc="-90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A64D78"/>
                </a:solidFill>
                <a:latin typeface="Trebuchet MS"/>
                <a:cs typeface="Trebuchet MS"/>
              </a:rPr>
              <a:t>milestones</a:t>
            </a:r>
            <a:r>
              <a:rPr sz="1400" b="1" spc="-85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A64D78"/>
                </a:solidFill>
                <a:latin typeface="Trebuchet MS"/>
                <a:cs typeface="Trebuchet MS"/>
              </a:rPr>
              <a:t>to</a:t>
            </a:r>
            <a:r>
              <a:rPr sz="1400" b="1" spc="-85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A64D78"/>
                </a:solidFill>
                <a:latin typeface="Trebuchet MS"/>
                <a:cs typeface="Trebuchet MS"/>
              </a:rPr>
              <a:t>achieve</a:t>
            </a:r>
            <a:r>
              <a:rPr sz="1400" b="1" spc="-90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A64D78"/>
                </a:solidFill>
                <a:latin typeface="Trebuchet MS"/>
                <a:cs typeface="Trebuchet MS"/>
              </a:rPr>
              <a:t>Functional</a:t>
            </a:r>
            <a:r>
              <a:rPr sz="1400" b="1" spc="-85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A64D78"/>
                </a:solidFill>
                <a:latin typeface="Trebuchet MS"/>
                <a:cs typeface="Trebuchet MS"/>
              </a:rPr>
              <a:t>Zero</a:t>
            </a:r>
            <a:r>
              <a:rPr sz="1400" b="1" spc="-85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A64D78"/>
                </a:solidFill>
                <a:latin typeface="Trebuchet MS"/>
                <a:cs typeface="Trebuchet MS"/>
              </a:rPr>
              <a:t>for  </a:t>
            </a:r>
            <a:r>
              <a:rPr sz="1400" b="1" spc="5" dirty="0">
                <a:solidFill>
                  <a:srgbClr val="A64D78"/>
                </a:solidFill>
                <a:latin typeface="Trebuchet MS"/>
                <a:cs typeface="Trebuchet MS"/>
              </a:rPr>
              <a:t>Veterans,</a:t>
            </a:r>
            <a:r>
              <a:rPr sz="1400" b="1" spc="-95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A64D78"/>
                </a:solidFill>
                <a:latin typeface="Trebuchet MS"/>
                <a:cs typeface="Trebuchet MS"/>
              </a:rPr>
              <a:t>and</a:t>
            </a:r>
            <a:r>
              <a:rPr sz="1400" b="1" spc="-90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A64D78"/>
                </a:solidFill>
                <a:latin typeface="Trebuchet MS"/>
                <a:cs typeface="Trebuchet MS"/>
              </a:rPr>
              <a:t>is</a:t>
            </a:r>
            <a:r>
              <a:rPr sz="1400" b="1" spc="-90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A64D78"/>
                </a:solidFill>
                <a:latin typeface="Trebuchet MS"/>
                <a:cs typeface="Trebuchet MS"/>
              </a:rPr>
              <a:t>ready</a:t>
            </a:r>
            <a:r>
              <a:rPr sz="1400" b="1" spc="-90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A64D78"/>
                </a:solidFill>
                <a:latin typeface="Trebuchet MS"/>
                <a:cs typeface="Trebuchet MS"/>
              </a:rPr>
              <a:t>to</a:t>
            </a:r>
            <a:r>
              <a:rPr sz="1400" b="1" spc="-90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A64D78"/>
                </a:solidFill>
                <a:latin typeface="Trebuchet MS"/>
                <a:cs typeface="Trebuchet MS"/>
              </a:rPr>
              <a:t>sustain</a:t>
            </a:r>
            <a:r>
              <a:rPr sz="1400" b="1" spc="-90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A64D78"/>
                </a:solidFill>
                <a:latin typeface="Trebuchet MS"/>
                <a:cs typeface="Trebuchet MS"/>
              </a:rPr>
              <a:t>and</a:t>
            </a:r>
            <a:r>
              <a:rPr sz="1400" b="1" spc="-90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40" dirty="0">
                <a:solidFill>
                  <a:srgbClr val="A64D78"/>
                </a:solidFill>
                <a:latin typeface="Trebuchet MS"/>
                <a:cs typeface="Trebuchet MS"/>
              </a:rPr>
              <a:t>expand</a:t>
            </a:r>
            <a:r>
              <a:rPr sz="1400" b="1" spc="-90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A64D78"/>
                </a:solidFill>
                <a:latin typeface="Trebuchet MS"/>
                <a:cs typeface="Trebuchet MS"/>
              </a:rPr>
              <a:t>to</a:t>
            </a:r>
            <a:r>
              <a:rPr sz="1400" b="1" spc="-90" dirty="0">
                <a:solidFill>
                  <a:srgbClr val="A64D78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A64D78"/>
                </a:solidFill>
                <a:latin typeface="Trebuchet MS"/>
                <a:cs typeface="Trebuchet MS"/>
              </a:rPr>
              <a:t>Chronic!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600" y="356875"/>
            <a:ext cx="7320915" cy="487680"/>
          </a:xfrm>
          <a:prstGeom prst="rect">
            <a:avLst/>
          </a:prstGeom>
          <a:solidFill>
            <a:srgbClr val="FF6F0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10"/>
              </a:lnSpc>
            </a:pPr>
            <a:r>
              <a:rPr spc="75" dirty="0"/>
              <a:t>Texas</a:t>
            </a:r>
            <a:r>
              <a:rPr spc="-210" dirty="0"/>
              <a:t> </a:t>
            </a:r>
            <a:r>
              <a:rPr spc="254" dirty="0"/>
              <a:t>BOS</a:t>
            </a:r>
            <a:r>
              <a:rPr spc="-204" dirty="0"/>
              <a:t> </a:t>
            </a:r>
            <a:r>
              <a:rPr spc="160" dirty="0"/>
              <a:t>-</a:t>
            </a:r>
            <a:r>
              <a:rPr spc="-204" dirty="0"/>
              <a:t> </a:t>
            </a:r>
            <a:r>
              <a:rPr dirty="0"/>
              <a:t>Abilene:</a:t>
            </a:r>
            <a:r>
              <a:rPr spc="-204" dirty="0"/>
              <a:t> </a:t>
            </a:r>
            <a:r>
              <a:rPr spc="130" dirty="0"/>
              <a:t>Media</a:t>
            </a:r>
            <a:r>
              <a:rPr spc="-204" dirty="0"/>
              <a:t> </a:t>
            </a:r>
            <a:r>
              <a:rPr spc="125" dirty="0"/>
              <a:t>Coverage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43431" y="1142563"/>
            <a:ext cx="8057136" cy="3272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35915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●"/>
              <a:tabLst>
                <a:tab pos="378460" algn="l"/>
                <a:tab pos="379730" algn="l"/>
              </a:tabLst>
            </a:pPr>
            <a:endParaRPr lang="en-US" dirty="0">
              <a:hlinkClick r:id="rId2"/>
            </a:endParaRPr>
          </a:p>
          <a:p>
            <a:pPr marL="379095" indent="-335915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●"/>
              <a:tabLst>
                <a:tab pos="378460" algn="l"/>
                <a:tab pos="379730" algn="l"/>
              </a:tabLst>
            </a:pPr>
            <a:r>
              <a:rPr lang="en-US" dirty="0">
                <a:hlinkClick r:id="rId3"/>
              </a:rPr>
              <a:t>Abilene officially ninth city in US to end veteran homelessness.</a:t>
            </a:r>
            <a:r>
              <a:rPr lang="en-US" u="none" dirty="0">
                <a:solidFill>
                  <a:schemeClr val="bg1"/>
                </a:solidFill>
              </a:rPr>
              <a:t> 7/30/19 (Concho Valley)</a:t>
            </a:r>
          </a:p>
          <a:p>
            <a:pPr marL="379095" indent="-335915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●"/>
              <a:tabLst>
                <a:tab pos="378460" algn="l"/>
                <a:tab pos="379730" algn="l"/>
              </a:tabLst>
            </a:pPr>
            <a:endParaRPr lang="en-US" dirty="0">
              <a:hlinkClick r:id="rId2"/>
            </a:endParaRPr>
          </a:p>
          <a:p>
            <a:pPr marL="379095" indent="-335915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●"/>
              <a:tabLst>
                <a:tab pos="378460" algn="l"/>
                <a:tab pos="379730" algn="l"/>
              </a:tabLst>
            </a:pPr>
            <a:r>
              <a:rPr lang="en-US" dirty="0">
                <a:hlinkClick r:id="rId4"/>
              </a:rPr>
              <a:t>After achieving functional zero for homeless veterans, efforts now moving to chronic homelessness.</a:t>
            </a:r>
            <a:r>
              <a:rPr lang="en-US" u="none" dirty="0">
                <a:solidFill>
                  <a:schemeClr val="bg1"/>
                </a:solidFill>
              </a:rPr>
              <a:t> 7/18/19 (Big Country Homepage)</a:t>
            </a:r>
            <a:endParaRPr lang="en-US" u="none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79095" indent="-335915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●"/>
              <a:tabLst>
                <a:tab pos="378460" algn="l"/>
                <a:tab pos="379730" algn="l"/>
              </a:tabLst>
            </a:pP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79095" indent="-335915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●"/>
              <a:tabLst>
                <a:tab pos="378460" algn="l"/>
                <a:tab pos="379730" algn="l"/>
              </a:tabLst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Abilene found a way to house all its homeless veterans. Other cities want to know the secret.</a:t>
            </a:r>
            <a:r>
              <a:rPr lang="en-US" u="none" dirty="0"/>
              <a:t> </a:t>
            </a:r>
            <a:r>
              <a:rPr lang="en-US" u="none" dirty="0">
                <a:solidFill>
                  <a:schemeClr val="bg1"/>
                </a:solidFill>
              </a:rPr>
              <a:t>3/5/19 (CNN)</a:t>
            </a:r>
          </a:p>
          <a:p>
            <a:pPr marL="379095" indent="-335915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●"/>
              <a:tabLst>
                <a:tab pos="378460" algn="l"/>
                <a:tab pos="379730" algn="l"/>
              </a:tabLst>
            </a:pPr>
            <a:endParaRPr lang="en-US" spc="10" dirty="0">
              <a:hlinkClick r:id="rId5"/>
            </a:endParaRPr>
          </a:p>
          <a:p>
            <a:pPr marL="379095" indent="-335915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●"/>
              <a:tabLst>
                <a:tab pos="378460" algn="l"/>
                <a:tab pos="379730" algn="l"/>
              </a:tabLst>
            </a:pPr>
            <a:r>
              <a:rPr spc="10" dirty="0">
                <a:hlinkClick r:id="rId5"/>
              </a:rPr>
              <a:t>Abilene’s</a:t>
            </a:r>
            <a:r>
              <a:rPr spc="-65" dirty="0">
                <a:hlinkClick r:id="rId5"/>
              </a:rPr>
              <a:t> </a:t>
            </a:r>
            <a:r>
              <a:rPr spc="65" dirty="0">
                <a:hlinkClick r:id="rId5"/>
              </a:rPr>
              <a:t>Top</a:t>
            </a:r>
            <a:r>
              <a:rPr spc="-65" dirty="0">
                <a:hlinkClick r:id="rId5"/>
              </a:rPr>
              <a:t> </a:t>
            </a:r>
            <a:r>
              <a:rPr spc="-10" dirty="0">
                <a:hlinkClick r:id="rId5"/>
              </a:rPr>
              <a:t>10</a:t>
            </a:r>
            <a:r>
              <a:rPr spc="-65" dirty="0">
                <a:hlinkClick r:id="rId5"/>
              </a:rPr>
              <a:t> </a:t>
            </a:r>
            <a:r>
              <a:rPr spc="15" dirty="0">
                <a:hlinkClick r:id="rId5"/>
              </a:rPr>
              <a:t>Positive</a:t>
            </a:r>
            <a:r>
              <a:rPr spc="-65" dirty="0">
                <a:hlinkClick r:id="rId5"/>
              </a:rPr>
              <a:t> </a:t>
            </a:r>
            <a:r>
              <a:rPr spc="25" dirty="0">
                <a:hlinkClick r:id="rId5"/>
              </a:rPr>
              <a:t>Stories</a:t>
            </a:r>
            <a:r>
              <a:rPr spc="-65" dirty="0">
                <a:hlinkClick r:id="rId5"/>
              </a:rPr>
              <a:t> </a:t>
            </a:r>
            <a:r>
              <a:rPr spc="10" dirty="0">
                <a:hlinkClick r:id="rId5"/>
              </a:rPr>
              <a:t>of</a:t>
            </a:r>
            <a:r>
              <a:rPr spc="-60" dirty="0">
                <a:hlinkClick r:id="rId5"/>
              </a:rPr>
              <a:t> </a:t>
            </a:r>
            <a:r>
              <a:rPr spc="15" dirty="0">
                <a:hlinkClick r:id="rId5"/>
              </a:rPr>
              <a:t>2018</a:t>
            </a:r>
            <a:r>
              <a:rPr u="none" spc="-80" dirty="0">
                <a:hlinkClick r:id="rId5"/>
              </a:rPr>
              <a:t> </a:t>
            </a:r>
            <a:r>
              <a:rPr u="none" spc="15" dirty="0">
                <a:solidFill>
                  <a:srgbClr val="FFFFFF"/>
                </a:solidFill>
              </a:rPr>
              <a:t>12/28/18</a:t>
            </a:r>
            <a:r>
              <a:rPr u="none" spc="-65" dirty="0">
                <a:solidFill>
                  <a:srgbClr val="FFFFFF"/>
                </a:solidFill>
              </a:rPr>
              <a:t> </a:t>
            </a:r>
            <a:r>
              <a:rPr u="none" spc="15" dirty="0">
                <a:solidFill>
                  <a:srgbClr val="FFFFFF"/>
                </a:solidFill>
              </a:rPr>
              <a:t>(Big</a:t>
            </a:r>
            <a:r>
              <a:rPr u="none" spc="-65" dirty="0">
                <a:solidFill>
                  <a:srgbClr val="FFFFFF"/>
                </a:solidFill>
              </a:rPr>
              <a:t> </a:t>
            </a:r>
            <a:r>
              <a:rPr u="none" spc="10" dirty="0">
                <a:solidFill>
                  <a:srgbClr val="FFFFFF"/>
                </a:solidFill>
              </a:rPr>
              <a:t>Country)</a:t>
            </a:r>
          </a:p>
          <a:p>
            <a:pPr marL="30480"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●"/>
            </a:pPr>
            <a:endParaRPr sz="1900" dirty="0">
              <a:latin typeface="Times New Roman"/>
              <a:cs typeface="Times New Roman"/>
            </a:endParaRPr>
          </a:p>
          <a:p>
            <a:pPr marL="379095" indent="-335915">
              <a:lnSpc>
                <a:spcPct val="100000"/>
              </a:lnSpc>
              <a:buClr>
                <a:srgbClr val="FFFFFF"/>
              </a:buClr>
              <a:buFont typeface="Arial"/>
              <a:buChar char="●"/>
              <a:tabLst>
                <a:tab pos="378460" algn="l"/>
                <a:tab pos="379730" algn="l"/>
              </a:tabLst>
            </a:pPr>
            <a:r>
              <a:rPr spc="40" dirty="0">
                <a:hlinkClick r:id="rId6"/>
              </a:rPr>
              <a:t>#Abilanthropy</a:t>
            </a:r>
            <a:r>
              <a:rPr spc="-65" dirty="0">
                <a:hlinkClick r:id="rId6"/>
              </a:rPr>
              <a:t> </a:t>
            </a:r>
            <a:r>
              <a:rPr spc="-15" dirty="0">
                <a:hlinkClick r:id="rId6"/>
              </a:rPr>
              <a:t>Story:</a:t>
            </a:r>
            <a:r>
              <a:rPr spc="-60" dirty="0">
                <a:hlinkClick r:id="rId6"/>
              </a:rPr>
              <a:t> </a:t>
            </a:r>
            <a:r>
              <a:rPr spc="65" dirty="0">
                <a:hlinkClick r:id="rId6"/>
              </a:rPr>
              <a:t>James</a:t>
            </a:r>
            <a:r>
              <a:rPr spc="-60" dirty="0">
                <a:hlinkClick r:id="rId6"/>
              </a:rPr>
              <a:t> </a:t>
            </a:r>
            <a:r>
              <a:rPr spc="55" dirty="0">
                <a:hlinkClick r:id="rId6"/>
              </a:rPr>
              <a:t>and</a:t>
            </a:r>
            <a:r>
              <a:rPr spc="-65" dirty="0">
                <a:hlinkClick r:id="rId6"/>
              </a:rPr>
              <a:t> </a:t>
            </a:r>
            <a:r>
              <a:rPr spc="45" dirty="0">
                <a:hlinkClick r:id="rId6"/>
              </a:rPr>
              <a:t>His</a:t>
            </a:r>
            <a:r>
              <a:rPr spc="-60" dirty="0">
                <a:hlinkClick r:id="rId6"/>
              </a:rPr>
              <a:t> </a:t>
            </a:r>
            <a:r>
              <a:rPr spc="110" dirty="0">
                <a:hlinkClick r:id="rId6"/>
              </a:rPr>
              <a:t>New</a:t>
            </a:r>
            <a:r>
              <a:rPr spc="-60" dirty="0">
                <a:hlinkClick r:id="rId6"/>
              </a:rPr>
              <a:t> </a:t>
            </a:r>
            <a:r>
              <a:rPr spc="95" dirty="0">
                <a:hlinkClick r:id="rId6"/>
              </a:rPr>
              <a:t>Home</a:t>
            </a:r>
            <a:r>
              <a:rPr u="none" spc="-80" dirty="0">
                <a:hlinkClick r:id="rId6"/>
              </a:rPr>
              <a:t> </a:t>
            </a:r>
            <a:r>
              <a:rPr u="none" dirty="0">
                <a:solidFill>
                  <a:srgbClr val="FFFFFF"/>
                </a:solidFill>
              </a:rPr>
              <a:t>11/26/18</a:t>
            </a:r>
            <a:r>
              <a:rPr u="none" spc="-65" dirty="0">
                <a:solidFill>
                  <a:srgbClr val="FFFFFF"/>
                </a:solidFill>
              </a:rPr>
              <a:t> </a:t>
            </a:r>
            <a:r>
              <a:rPr u="none" spc="30" dirty="0">
                <a:solidFill>
                  <a:srgbClr val="FFFFFF"/>
                </a:solidFill>
              </a:rPr>
              <a:t>(Community</a:t>
            </a:r>
            <a:r>
              <a:rPr u="none" spc="-60" dirty="0">
                <a:solidFill>
                  <a:srgbClr val="FFFFFF"/>
                </a:solidFill>
              </a:rPr>
              <a:t> </a:t>
            </a:r>
            <a:r>
              <a:rPr u="none" spc="35" dirty="0">
                <a:solidFill>
                  <a:srgbClr val="FFFFFF"/>
                </a:solidFill>
              </a:rPr>
              <a:t>Foundation</a:t>
            </a:r>
            <a:r>
              <a:rPr u="none" spc="-60" dirty="0">
                <a:solidFill>
                  <a:srgbClr val="FFFFFF"/>
                </a:solidFill>
              </a:rPr>
              <a:t> </a:t>
            </a:r>
            <a:r>
              <a:rPr u="none" spc="10" dirty="0">
                <a:solidFill>
                  <a:srgbClr val="FFFFFF"/>
                </a:solidFill>
              </a:rPr>
              <a:t>of</a:t>
            </a:r>
            <a:r>
              <a:rPr u="none" spc="-60" dirty="0">
                <a:solidFill>
                  <a:srgbClr val="FFFFFF"/>
                </a:solidFill>
              </a:rPr>
              <a:t> </a:t>
            </a:r>
            <a:r>
              <a:rPr u="none" spc="10" dirty="0">
                <a:solidFill>
                  <a:srgbClr val="FFFFFF"/>
                </a:solidFill>
              </a:rPr>
              <a:t>Abilene)</a:t>
            </a:r>
          </a:p>
          <a:p>
            <a:pPr marL="30480"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●"/>
            </a:pPr>
            <a:endParaRPr sz="1900" dirty="0">
              <a:latin typeface="Times New Roman"/>
              <a:cs typeface="Times New Roman"/>
            </a:endParaRPr>
          </a:p>
          <a:p>
            <a:pPr marL="379095" indent="-335915">
              <a:lnSpc>
                <a:spcPct val="100000"/>
              </a:lnSpc>
              <a:buFont typeface="Arial"/>
              <a:buChar char="●"/>
              <a:tabLst>
                <a:tab pos="378460" algn="l"/>
                <a:tab pos="379730" algn="l"/>
              </a:tabLst>
            </a:pPr>
            <a:r>
              <a:rPr u="none" spc="80" dirty="0">
                <a:solidFill>
                  <a:srgbClr val="FFFFFF"/>
                </a:solidFill>
              </a:rPr>
              <a:t>More</a:t>
            </a:r>
            <a:r>
              <a:rPr u="none" spc="-65" dirty="0">
                <a:solidFill>
                  <a:srgbClr val="FFFFFF"/>
                </a:solidFill>
              </a:rPr>
              <a:t> </a:t>
            </a:r>
            <a:r>
              <a:rPr u="none" spc="55" dirty="0">
                <a:solidFill>
                  <a:srgbClr val="FFFFFF"/>
                </a:solidFill>
              </a:rPr>
              <a:t>coverage</a:t>
            </a:r>
            <a:r>
              <a:rPr u="none" spc="-65" dirty="0">
                <a:solidFill>
                  <a:srgbClr val="FFFFFF"/>
                </a:solidFill>
              </a:rPr>
              <a:t> </a:t>
            </a:r>
            <a:r>
              <a:rPr u="none" spc="65" dirty="0">
                <a:solidFill>
                  <a:srgbClr val="FFFFFF"/>
                </a:solidFill>
              </a:rPr>
              <a:t>on</a:t>
            </a:r>
            <a:r>
              <a:rPr u="none" spc="-75" dirty="0"/>
              <a:t> </a:t>
            </a:r>
            <a:r>
              <a:rPr spc="85" dirty="0">
                <a:hlinkClick r:id="rId7"/>
              </a:rPr>
              <a:t>West</a:t>
            </a:r>
            <a:r>
              <a:rPr spc="-65" dirty="0">
                <a:hlinkClick r:id="rId7"/>
              </a:rPr>
              <a:t> </a:t>
            </a:r>
            <a:r>
              <a:rPr spc="45" dirty="0">
                <a:hlinkClick r:id="rId7"/>
              </a:rPr>
              <a:t>Texas</a:t>
            </a:r>
            <a:r>
              <a:rPr spc="-65" dirty="0">
                <a:hlinkClick r:id="rId7"/>
              </a:rPr>
              <a:t> </a:t>
            </a:r>
            <a:r>
              <a:rPr spc="75" dirty="0">
                <a:hlinkClick r:id="rId7"/>
              </a:rPr>
              <a:t>Homeless</a:t>
            </a:r>
            <a:r>
              <a:rPr spc="-65" dirty="0">
                <a:hlinkClick r:id="rId7"/>
              </a:rPr>
              <a:t> </a:t>
            </a:r>
            <a:r>
              <a:rPr spc="45" dirty="0">
                <a:hlinkClick r:id="rId7"/>
              </a:rPr>
              <a:t>Network</a:t>
            </a:r>
            <a:r>
              <a:rPr spc="-65" dirty="0">
                <a:hlinkClick r:id="rId7"/>
              </a:rPr>
              <a:t> </a:t>
            </a:r>
            <a:r>
              <a:rPr spc="65" dirty="0">
                <a:hlinkClick r:id="rId7"/>
              </a:rPr>
              <a:t>Facebook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913" y="132532"/>
            <a:ext cx="550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Arial"/>
                <a:cs typeface="Arial"/>
              </a:rPr>
              <a:t>Texas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45" dirty="0">
                <a:latin typeface="Arial"/>
                <a:cs typeface="Arial"/>
              </a:rPr>
              <a:t>Balance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60" dirty="0">
                <a:latin typeface="Arial"/>
                <a:cs typeface="Arial"/>
              </a:rPr>
              <a:t>of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75" dirty="0">
                <a:latin typeface="Arial"/>
                <a:cs typeface="Arial"/>
              </a:rPr>
              <a:t>State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CoC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195" dirty="0">
                <a:latin typeface="Arial"/>
                <a:cs typeface="Arial"/>
              </a:rPr>
              <a:t>-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40" dirty="0">
                <a:latin typeface="Arial"/>
                <a:cs typeface="Arial"/>
              </a:rPr>
              <a:t>Abilene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3599"/>
            <a:ext cx="474980" cy="370205"/>
          </a:xfrm>
          <a:custGeom>
            <a:avLst/>
            <a:gdLst/>
            <a:ahLst/>
            <a:cxnLst/>
            <a:rect l="l" t="t" r="r" b="b"/>
            <a:pathLst>
              <a:path w="474980" h="370205">
                <a:moveTo>
                  <a:pt x="0" y="0"/>
                </a:moveTo>
                <a:lnTo>
                  <a:pt x="474899" y="0"/>
                </a:lnTo>
                <a:lnTo>
                  <a:pt x="474899" y="369599"/>
                </a:lnTo>
                <a:lnTo>
                  <a:pt x="0" y="369599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4299" y="717300"/>
            <a:ext cx="5648328" cy="3765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625" y="1020224"/>
            <a:ext cx="1928550" cy="14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6195" y="1091477"/>
            <a:ext cx="1843549" cy="2764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946900" cy="2078989"/>
          </a:xfrm>
          <a:custGeom>
            <a:avLst/>
            <a:gdLst/>
            <a:ahLst/>
            <a:cxnLst/>
            <a:rect l="l" t="t" r="r" b="b"/>
            <a:pathLst>
              <a:path w="6946900" h="2078989">
                <a:moveTo>
                  <a:pt x="0" y="2078400"/>
                </a:moveTo>
                <a:lnTo>
                  <a:pt x="0" y="0"/>
                </a:lnTo>
                <a:lnTo>
                  <a:pt x="6946837" y="0"/>
                </a:lnTo>
                <a:lnTo>
                  <a:pt x="0" y="2078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440055"/>
          </a:xfrm>
          <a:custGeom>
            <a:avLst/>
            <a:gdLst/>
            <a:ahLst/>
            <a:cxnLst/>
            <a:rect l="l" t="t" r="r" b="b"/>
            <a:pathLst>
              <a:path w="9144000" h="440055">
                <a:moveTo>
                  <a:pt x="0" y="0"/>
                </a:moveTo>
                <a:lnTo>
                  <a:pt x="9143999" y="0"/>
                </a:lnTo>
                <a:lnTo>
                  <a:pt x="9143999" y="439799"/>
                </a:lnTo>
                <a:lnTo>
                  <a:pt x="0" y="439799"/>
                </a:lnTo>
                <a:lnTo>
                  <a:pt x="0" y="0"/>
                </a:lnTo>
                <a:close/>
              </a:path>
            </a:pathLst>
          </a:custGeom>
          <a:solidFill>
            <a:srgbClr val="12B5EA">
              <a:alpha val="123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149" y="271050"/>
            <a:ext cx="4137660" cy="365760"/>
          </a:xfrm>
          <a:custGeom>
            <a:avLst/>
            <a:gdLst/>
            <a:ahLst/>
            <a:cxnLst/>
            <a:rect l="l" t="t" r="r" b="b"/>
            <a:pathLst>
              <a:path w="4137660" h="365759">
                <a:moveTo>
                  <a:pt x="0" y="0"/>
                </a:moveTo>
                <a:lnTo>
                  <a:pt x="4137363" y="0"/>
                </a:lnTo>
                <a:lnTo>
                  <a:pt x="4137363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0468" y="246157"/>
            <a:ext cx="4019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latin typeface="Arial"/>
                <a:cs typeface="Arial"/>
              </a:rPr>
              <a:t>Built for </a:t>
            </a:r>
            <a:r>
              <a:rPr sz="2400" spc="40" dirty="0">
                <a:latin typeface="Arial"/>
                <a:cs typeface="Arial"/>
              </a:rPr>
              <a:t>Zero</a:t>
            </a:r>
            <a:r>
              <a:rPr sz="2400" spc="-48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Communities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65900"/>
            <a:ext cx="474980" cy="370205"/>
          </a:xfrm>
          <a:custGeom>
            <a:avLst/>
            <a:gdLst/>
            <a:ahLst/>
            <a:cxnLst/>
            <a:rect l="l" t="t" r="r" b="b"/>
            <a:pathLst>
              <a:path w="474980" h="370205">
                <a:moveTo>
                  <a:pt x="0" y="0"/>
                </a:moveTo>
                <a:lnTo>
                  <a:pt x="474899" y="0"/>
                </a:lnTo>
                <a:lnTo>
                  <a:pt x="474899" y="369599"/>
                </a:lnTo>
                <a:lnTo>
                  <a:pt x="0" y="369599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70275" y="977627"/>
            <a:ext cx="452755" cy="2120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70"/>
              </a:spcBef>
            </a:pPr>
            <a:r>
              <a:rPr sz="600" b="1" spc="-5" dirty="0">
                <a:solidFill>
                  <a:srgbClr val="A50A51"/>
                </a:solidFill>
                <a:latin typeface="Arial"/>
                <a:cs typeface="Arial"/>
              </a:rPr>
              <a:t>*Chittenden  County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400" y="3908128"/>
            <a:ext cx="2493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900" b="1" spc="-5" dirty="0">
                <a:solidFill>
                  <a:srgbClr val="A50A51"/>
                </a:solidFill>
                <a:latin typeface="MS PGothic"/>
                <a:cs typeface="MS PGothic"/>
              </a:rPr>
              <a:t>★	</a:t>
            </a:r>
            <a:r>
              <a:rPr sz="900" b="1" spc="50" dirty="0">
                <a:solidFill>
                  <a:srgbClr val="A50A51"/>
                </a:solidFill>
                <a:latin typeface="Trebuchet MS"/>
                <a:cs typeface="Trebuchet MS"/>
              </a:rPr>
              <a:t>Welcome</a:t>
            </a:r>
            <a:r>
              <a:rPr sz="900" b="1" spc="-7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A50A51"/>
                </a:solidFill>
                <a:latin typeface="Trebuchet MS"/>
                <a:cs typeface="Trebuchet MS"/>
              </a:rPr>
              <a:t>to</a:t>
            </a:r>
            <a:r>
              <a:rPr sz="900" b="1" spc="-6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900" b="1" spc="5" dirty="0">
                <a:solidFill>
                  <a:srgbClr val="A50A51"/>
                </a:solidFill>
                <a:latin typeface="Trebuchet MS"/>
                <a:cs typeface="Trebuchet MS"/>
              </a:rPr>
              <a:t>our</a:t>
            </a:r>
            <a:r>
              <a:rPr sz="900" b="1" spc="-6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900" b="1" spc="35" dirty="0">
                <a:solidFill>
                  <a:srgbClr val="A50A51"/>
                </a:solidFill>
                <a:latin typeface="Trebuchet MS"/>
                <a:cs typeface="Trebuchet MS"/>
              </a:rPr>
              <a:t>Newest</a:t>
            </a:r>
            <a:r>
              <a:rPr sz="900" b="1" spc="-6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900" b="1" spc="15" dirty="0">
                <a:solidFill>
                  <a:srgbClr val="A50A51"/>
                </a:solidFill>
                <a:latin typeface="Trebuchet MS"/>
                <a:cs typeface="Trebuchet MS"/>
              </a:rPr>
              <a:t>Communities!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6650" y="3616352"/>
            <a:ext cx="3302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solidFill>
                  <a:srgbClr val="A50A51"/>
                </a:solidFill>
                <a:latin typeface="Arial"/>
                <a:cs typeface="Arial"/>
              </a:rPr>
              <a:t>*El</a:t>
            </a:r>
            <a:r>
              <a:rPr sz="600" b="1" spc="-60" dirty="0">
                <a:solidFill>
                  <a:srgbClr val="A50A51"/>
                </a:solidFill>
                <a:latin typeface="Arial"/>
                <a:cs typeface="Arial"/>
              </a:rPr>
              <a:t> </a:t>
            </a:r>
            <a:r>
              <a:rPr sz="600" b="1" spc="-5" dirty="0">
                <a:solidFill>
                  <a:srgbClr val="A50A51"/>
                </a:solidFill>
                <a:latin typeface="Arial"/>
                <a:cs typeface="Arial"/>
              </a:rPr>
              <a:t>Paso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1225" y="2042777"/>
            <a:ext cx="652145" cy="2120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70"/>
              </a:spcBef>
            </a:pPr>
            <a:r>
              <a:rPr sz="600" b="1" spc="-5" dirty="0">
                <a:solidFill>
                  <a:srgbClr val="A50A51"/>
                </a:solidFill>
                <a:latin typeface="Arial"/>
                <a:cs typeface="Arial"/>
              </a:rPr>
              <a:t>*Placer </a:t>
            </a:r>
            <a:r>
              <a:rPr sz="600" b="1" dirty="0">
                <a:solidFill>
                  <a:srgbClr val="A50A51"/>
                </a:solidFill>
                <a:latin typeface="Arial"/>
                <a:cs typeface="Arial"/>
              </a:rPr>
              <a:t>&amp;</a:t>
            </a:r>
            <a:r>
              <a:rPr sz="600" b="1" spc="-85" dirty="0">
                <a:solidFill>
                  <a:srgbClr val="A50A51"/>
                </a:solidFill>
                <a:latin typeface="Arial"/>
                <a:cs typeface="Arial"/>
              </a:rPr>
              <a:t> </a:t>
            </a:r>
            <a:r>
              <a:rPr sz="600" b="1" spc="-5" dirty="0">
                <a:solidFill>
                  <a:srgbClr val="A50A51"/>
                </a:solidFill>
                <a:latin typeface="Arial"/>
                <a:cs typeface="Arial"/>
              </a:rPr>
              <a:t>Nevada  Counties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4699" y="2214952"/>
            <a:ext cx="21018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915">
              <a:lnSpc>
                <a:spcPts val="690"/>
              </a:lnSpc>
              <a:spcBef>
                <a:spcPts val="100"/>
              </a:spcBef>
            </a:pPr>
            <a:r>
              <a:rPr sz="600" b="1" spc="-10" dirty="0">
                <a:solidFill>
                  <a:srgbClr val="A50A51"/>
                </a:solidFill>
                <a:latin typeface="Trebuchet MS"/>
                <a:cs typeface="Trebuchet MS"/>
              </a:rPr>
              <a:t>*Fairfax</a:t>
            </a:r>
            <a:r>
              <a:rPr sz="600" b="1" spc="-4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600" b="1" spc="15" dirty="0">
                <a:solidFill>
                  <a:srgbClr val="A50A51"/>
                </a:solidFill>
                <a:latin typeface="Trebuchet MS"/>
                <a:cs typeface="Trebuchet MS"/>
              </a:rPr>
              <a:t>County</a:t>
            </a:r>
            <a:endParaRPr sz="600">
              <a:latin typeface="Trebuchet MS"/>
              <a:cs typeface="Trebuchet MS"/>
            </a:endParaRPr>
          </a:p>
          <a:p>
            <a:pPr marR="1219835" algn="ctr">
              <a:lnSpc>
                <a:spcPts val="690"/>
              </a:lnSpc>
            </a:pPr>
            <a:r>
              <a:rPr sz="600" b="1" spc="10" dirty="0">
                <a:solidFill>
                  <a:srgbClr val="A50A51"/>
                </a:solidFill>
                <a:latin typeface="Trebuchet MS"/>
                <a:cs typeface="Trebuchet MS"/>
              </a:rPr>
              <a:t>*Western</a:t>
            </a:r>
            <a:r>
              <a:rPr sz="600" b="1" spc="-5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600" b="1" spc="25" dirty="0">
                <a:solidFill>
                  <a:srgbClr val="A50A51"/>
                </a:solidFill>
                <a:latin typeface="Trebuchet MS"/>
                <a:cs typeface="Trebuchet MS"/>
              </a:rPr>
              <a:t>VA</a:t>
            </a:r>
            <a:endParaRPr sz="600">
              <a:latin typeface="Trebuchet MS"/>
              <a:cs typeface="Trebuchet MS"/>
            </a:endParaRPr>
          </a:p>
          <a:p>
            <a:pPr marR="1230630" algn="ctr">
              <a:lnSpc>
                <a:spcPts val="700"/>
              </a:lnSpc>
              <a:spcBef>
                <a:spcPts val="335"/>
              </a:spcBef>
            </a:pPr>
            <a:r>
              <a:rPr sz="600" b="1" dirty="0">
                <a:solidFill>
                  <a:srgbClr val="A50A51"/>
                </a:solidFill>
                <a:latin typeface="Trebuchet MS"/>
                <a:cs typeface="Trebuchet MS"/>
              </a:rPr>
              <a:t>*VA</a:t>
            </a:r>
            <a:r>
              <a:rPr sz="600" b="1" spc="-6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600" b="1" spc="45" dirty="0">
                <a:solidFill>
                  <a:srgbClr val="A50A51"/>
                </a:solidFill>
                <a:latin typeface="Trebuchet MS"/>
                <a:cs typeface="Trebuchet MS"/>
              </a:rPr>
              <a:t>BOS</a:t>
            </a:r>
            <a:r>
              <a:rPr sz="600" b="1" spc="-6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600" b="1" spc="30" dirty="0">
                <a:solidFill>
                  <a:srgbClr val="A50A51"/>
                </a:solidFill>
                <a:latin typeface="Trebuchet MS"/>
                <a:cs typeface="Trebuchet MS"/>
              </a:rPr>
              <a:t>-</a:t>
            </a:r>
            <a:r>
              <a:rPr sz="600" b="1" spc="-6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600" b="1" spc="25" dirty="0">
                <a:solidFill>
                  <a:srgbClr val="A50A51"/>
                </a:solidFill>
                <a:latin typeface="Trebuchet MS"/>
                <a:cs typeface="Trebuchet MS"/>
              </a:rPr>
              <a:t>Waynesboro</a:t>
            </a:r>
            <a:endParaRPr sz="600">
              <a:latin typeface="Trebuchet MS"/>
              <a:cs typeface="Trebuchet MS"/>
            </a:endParaRPr>
          </a:p>
          <a:p>
            <a:pPr marL="1308100">
              <a:lnSpc>
                <a:spcPts val="700"/>
              </a:lnSpc>
            </a:pPr>
            <a:r>
              <a:rPr sz="600" b="1" dirty="0">
                <a:solidFill>
                  <a:srgbClr val="A50A51"/>
                </a:solidFill>
                <a:latin typeface="Trebuchet MS"/>
                <a:cs typeface="Trebuchet MS"/>
              </a:rPr>
              <a:t>*VA</a:t>
            </a:r>
            <a:r>
              <a:rPr sz="600" b="1" spc="-6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600" b="1" spc="45" dirty="0">
                <a:solidFill>
                  <a:srgbClr val="A50A51"/>
                </a:solidFill>
                <a:latin typeface="Trebuchet MS"/>
                <a:cs typeface="Trebuchet MS"/>
              </a:rPr>
              <a:t>BOS</a:t>
            </a:r>
            <a:r>
              <a:rPr sz="600" b="1" spc="-6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600" b="1" spc="30" dirty="0">
                <a:solidFill>
                  <a:srgbClr val="A50A51"/>
                </a:solidFill>
                <a:latin typeface="Trebuchet MS"/>
                <a:cs typeface="Trebuchet MS"/>
              </a:rPr>
              <a:t>-</a:t>
            </a:r>
            <a:r>
              <a:rPr sz="600" b="1" spc="-6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600" b="1" spc="15" dirty="0">
                <a:solidFill>
                  <a:srgbClr val="A50A51"/>
                </a:solidFill>
                <a:latin typeface="Trebuchet MS"/>
                <a:cs typeface="Trebuchet MS"/>
              </a:rPr>
              <a:t>Petersburg</a:t>
            </a:r>
            <a:endParaRPr sz="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40055"/>
          </a:xfrm>
          <a:custGeom>
            <a:avLst/>
            <a:gdLst/>
            <a:ahLst/>
            <a:cxnLst/>
            <a:rect l="l" t="t" r="r" b="b"/>
            <a:pathLst>
              <a:path w="9144000" h="440055">
                <a:moveTo>
                  <a:pt x="0" y="0"/>
                </a:moveTo>
                <a:lnTo>
                  <a:pt x="9143999" y="0"/>
                </a:lnTo>
                <a:lnTo>
                  <a:pt x="9143999" y="439799"/>
                </a:lnTo>
                <a:lnTo>
                  <a:pt x="0" y="439799"/>
                </a:lnTo>
                <a:lnTo>
                  <a:pt x="0" y="0"/>
                </a:lnTo>
                <a:close/>
              </a:path>
            </a:pathLst>
          </a:custGeom>
          <a:solidFill>
            <a:srgbClr val="12B5EA">
              <a:alpha val="123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17650" y="1803354"/>
            <a:ext cx="1287780" cy="5702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95" dirty="0">
                <a:solidFill>
                  <a:srgbClr val="FF6F0C"/>
                </a:solidFill>
                <a:latin typeface="Trebuchet MS"/>
                <a:cs typeface="Trebuchet MS"/>
              </a:rPr>
              <a:t>COMMUNITIES  </a:t>
            </a:r>
            <a:r>
              <a:rPr sz="1200" spc="114" dirty="0">
                <a:solidFill>
                  <a:srgbClr val="FF6F0C"/>
                </a:solidFill>
                <a:latin typeface="Trebuchet MS"/>
                <a:cs typeface="Trebuchet MS"/>
              </a:rPr>
              <a:t>ENDED</a:t>
            </a:r>
            <a:r>
              <a:rPr sz="1200" spc="-145" dirty="0">
                <a:solidFill>
                  <a:srgbClr val="FF6F0C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FF6F0C"/>
                </a:solidFill>
                <a:latin typeface="Trebuchet MS"/>
                <a:cs typeface="Trebuchet MS"/>
              </a:rPr>
              <a:t>VETERAN  </a:t>
            </a:r>
            <a:r>
              <a:rPr sz="1200" spc="125" dirty="0">
                <a:solidFill>
                  <a:srgbClr val="FF6F0C"/>
                </a:solidFill>
                <a:latin typeface="Trebuchet MS"/>
                <a:cs typeface="Trebuchet MS"/>
              </a:rPr>
              <a:t>HOMELESSNESS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3750" y="1650859"/>
            <a:ext cx="396557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8229" algn="l"/>
              </a:tabLst>
            </a:pPr>
            <a:r>
              <a:rPr sz="5200" b="1" spc="-240" dirty="0">
                <a:solidFill>
                  <a:srgbClr val="FF6F0C"/>
                </a:solidFill>
                <a:latin typeface="Gill Sans MT"/>
                <a:cs typeface="Gill Sans MT"/>
              </a:rPr>
              <a:t>8	</a:t>
            </a:r>
            <a:r>
              <a:rPr sz="5200" b="1" spc="-240" dirty="0">
                <a:solidFill>
                  <a:srgbClr val="12B5EA"/>
                </a:solidFill>
                <a:latin typeface="Gill Sans MT"/>
                <a:cs typeface="Gill Sans MT"/>
              </a:rPr>
              <a:t>3</a:t>
            </a:r>
            <a:endParaRPr sz="52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96300" y="1800003"/>
            <a:ext cx="1276985" cy="5702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95" dirty="0">
                <a:solidFill>
                  <a:srgbClr val="12B5EA"/>
                </a:solidFill>
                <a:latin typeface="Trebuchet MS"/>
                <a:cs typeface="Trebuchet MS"/>
              </a:rPr>
              <a:t>COMMUNITIES  </a:t>
            </a:r>
            <a:r>
              <a:rPr sz="1200" spc="114" dirty="0">
                <a:solidFill>
                  <a:srgbClr val="12B5EA"/>
                </a:solidFill>
                <a:latin typeface="Trebuchet MS"/>
                <a:cs typeface="Trebuchet MS"/>
              </a:rPr>
              <a:t>ENDED</a:t>
            </a:r>
            <a:r>
              <a:rPr sz="1200" spc="-135" dirty="0">
                <a:solidFill>
                  <a:srgbClr val="12B5EA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12B5EA"/>
                </a:solidFill>
                <a:latin typeface="Trebuchet MS"/>
                <a:cs typeface="Trebuchet MS"/>
              </a:rPr>
              <a:t>CHRONIC  </a:t>
            </a:r>
            <a:r>
              <a:rPr sz="1200" spc="125" dirty="0">
                <a:solidFill>
                  <a:srgbClr val="12B5EA"/>
                </a:solidFill>
                <a:latin typeface="Trebuchet MS"/>
                <a:cs typeface="Trebuchet MS"/>
              </a:rPr>
              <a:t>HOMELESSNESS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3200" y="3795991"/>
            <a:ext cx="661670" cy="5702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70" dirty="0">
                <a:solidFill>
                  <a:srgbClr val="A50A51"/>
                </a:solidFill>
                <a:latin typeface="Trebuchet MS"/>
                <a:cs typeface="Trebuchet MS"/>
              </a:rPr>
              <a:t>TOTAL  </a:t>
            </a:r>
            <a:r>
              <a:rPr sz="1200" spc="85" dirty="0">
                <a:solidFill>
                  <a:srgbClr val="A50A51"/>
                </a:solidFill>
                <a:latin typeface="Trebuchet MS"/>
                <a:cs typeface="Trebuchet MS"/>
              </a:rPr>
              <a:t>PEOPLE  </a:t>
            </a:r>
            <a:r>
              <a:rPr sz="1200" spc="110" dirty="0">
                <a:solidFill>
                  <a:srgbClr val="A50A51"/>
                </a:solidFill>
                <a:latin typeface="Trebuchet MS"/>
                <a:cs typeface="Trebuchet MS"/>
              </a:rPr>
              <a:t>HOUSED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0325" y="2805666"/>
            <a:ext cx="1098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FF6F0C"/>
                </a:solidFill>
                <a:latin typeface="Trebuchet MS"/>
                <a:cs typeface="Trebuchet MS"/>
              </a:rPr>
              <a:t>COMMUNITIES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0325" y="2986641"/>
            <a:ext cx="2766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FF6F0C"/>
                </a:solidFill>
                <a:latin typeface="Trebuchet MS"/>
                <a:cs typeface="Trebuchet MS"/>
              </a:rPr>
              <a:t>HAVE</a:t>
            </a:r>
            <a:r>
              <a:rPr sz="1200" spc="-85" dirty="0">
                <a:solidFill>
                  <a:srgbClr val="FF6F0C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FF6F0C"/>
                </a:solidFill>
                <a:latin typeface="Trebuchet MS"/>
                <a:cs typeface="Trebuchet MS"/>
              </a:rPr>
              <a:t>ACHIEVED</a:t>
            </a:r>
            <a:r>
              <a:rPr sz="1200" spc="-85" dirty="0">
                <a:solidFill>
                  <a:srgbClr val="FF6F0C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FF6F0C"/>
                </a:solidFill>
                <a:latin typeface="Trebuchet MS"/>
                <a:cs typeface="Trebuchet MS"/>
              </a:rPr>
              <a:t>QUALITY</a:t>
            </a:r>
            <a:r>
              <a:rPr sz="1200" spc="-80" dirty="0">
                <a:solidFill>
                  <a:srgbClr val="FF6F0C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FF6F0C"/>
                </a:solidFill>
                <a:latin typeface="Trebuchet MS"/>
                <a:cs typeface="Trebuchet MS"/>
              </a:rPr>
              <a:t>REAL-TIME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0262" y="2659616"/>
            <a:ext cx="271907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-245" dirty="0">
                <a:solidFill>
                  <a:srgbClr val="FF6F0C"/>
                </a:solidFill>
                <a:latin typeface="Gill Sans MT"/>
                <a:cs typeface="Gill Sans MT"/>
              </a:rPr>
              <a:t>64</a:t>
            </a:r>
            <a:r>
              <a:rPr sz="5200" b="1" spc="-1120" dirty="0">
                <a:solidFill>
                  <a:srgbClr val="FF6F0C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6F0C"/>
                </a:solidFill>
                <a:latin typeface="Trebuchet MS"/>
                <a:cs typeface="Trebuchet MS"/>
              </a:rPr>
              <a:t>DATA </a:t>
            </a:r>
            <a:r>
              <a:rPr sz="1200" spc="125" dirty="0">
                <a:solidFill>
                  <a:srgbClr val="FF6F0C"/>
                </a:solidFill>
                <a:latin typeface="Trebuchet MS"/>
                <a:cs typeface="Trebuchet MS"/>
              </a:rPr>
              <a:t>ON HOMELESSNESS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2500" y="2301179"/>
            <a:ext cx="2781300" cy="107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830"/>
              </a:lnSpc>
              <a:spcBef>
                <a:spcPts val="100"/>
              </a:spcBef>
            </a:pPr>
            <a:r>
              <a:rPr sz="7800" b="1" spc="-367" baseline="-30448" dirty="0">
                <a:solidFill>
                  <a:srgbClr val="A50A51"/>
                </a:solidFill>
                <a:latin typeface="Gill Sans MT"/>
                <a:cs typeface="Gill Sans MT"/>
              </a:rPr>
              <a:t>33</a:t>
            </a:r>
            <a:r>
              <a:rPr sz="7800" b="1" spc="-502" baseline="-30448" dirty="0">
                <a:solidFill>
                  <a:srgbClr val="A50A51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A50A51"/>
                </a:solidFill>
                <a:latin typeface="Trebuchet MS"/>
                <a:cs typeface="Trebuchet MS"/>
              </a:rPr>
              <a:t>COMMUNITIES</a:t>
            </a:r>
            <a:endParaRPr sz="1200">
              <a:latin typeface="Trebuchet MS"/>
              <a:cs typeface="Trebuchet MS"/>
            </a:endParaRPr>
          </a:p>
          <a:p>
            <a:pPr marL="822960">
              <a:lnSpc>
                <a:spcPts val="1025"/>
              </a:lnSpc>
            </a:pPr>
            <a:r>
              <a:rPr sz="1200" spc="100" dirty="0">
                <a:solidFill>
                  <a:srgbClr val="A50A51"/>
                </a:solidFill>
                <a:latin typeface="Trebuchet MS"/>
                <a:cs typeface="Trebuchet MS"/>
              </a:rPr>
              <a:t>HAVE </a:t>
            </a:r>
            <a:r>
              <a:rPr sz="1200" spc="85" dirty="0">
                <a:solidFill>
                  <a:srgbClr val="A50A51"/>
                </a:solidFill>
                <a:latin typeface="Trebuchet MS"/>
                <a:cs typeface="Trebuchet MS"/>
              </a:rPr>
              <a:t>ACHIEVED</a:t>
            </a:r>
            <a:r>
              <a:rPr sz="1200" spc="-23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A50A51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822960">
              <a:lnSpc>
                <a:spcPts val="1435"/>
              </a:lnSpc>
            </a:pPr>
            <a:r>
              <a:rPr sz="1200" spc="114" dirty="0">
                <a:solidFill>
                  <a:srgbClr val="A50A51"/>
                </a:solidFill>
                <a:latin typeface="Trebuchet MS"/>
                <a:cs typeface="Trebuchet MS"/>
              </a:rPr>
              <a:t>MEASURABLE</a:t>
            </a:r>
            <a:r>
              <a:rPr sz="1200" spc="-114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A50A51"/>
                </a:solidFill>
                <a:latin typeface="Trebuchet MS"/>
                <a:cs typeface="Trebuchet MS"/>
              </a:rPr>
              <a:t>REDUCTION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7950" y="3651846"/>
            <a:ext cx="551624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4110" algn="l"/>
              </a:tabLst>
            </a:pPr>
            <a:r>
              <a:rPr sz="5200" b="1" spc="-280" dirty="0">
                <a:solidFill>
                  <a:srgbClr val="12B5EA"/>
                </a:solidFill>
                <a:latin typeface="Gill Sans MT"/>
                <a:cs typeface="Gill Sans MT"/>
              </a:rPr>
              <a:t>60</a:t>
            </a:r>
            <a:r>
              <a:rPr sz="5200" b="1" spc="-355" dirty="0">
                <a:solidFill>
                  <a:srgbClr val="12B5EA"/>
                </a:solidFill>
                <a:latin typeface="Gill Sans MT"/>
                <a:cs typeface="Gill Sans MT"/>
              </a:rPr>
              <a:t>%</a:t>
            </a:r>
            <a:r>
              <a:rPr sz="5200" b="1" dirty="0">
                <a:solidFill>
                  <a:srgbClr val="12B5EA"/>
                </a:solidFill>
                <a:latin typeface="Gill Sans MT"/>
                <a:cs typeface="Gill Sans MT"/>
              </a:rPr>
              <a:t>	</a:t>
            </a:r>
            <a:r>
              <a:rPr sz="5200" b="1" spc="-229" dirty="0">
                <a:solidFill>
                  <a:srgbClr val="A50A51"/>
                </a:solidFill>
                <a:latin typeface="Gill Sans MT"/>
                <a:cs typeface="Gill Sans MT"/>
              </a:rPr>
              <a:t>98,200</a:t>
            </a:r>
            <a:endParaRPr sz="52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9600" y="3795985"/>
            <a:ext cx="1449070" cy="5702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90" dirty="0">
                <a:solidFill>
                  <a:srgbClr val="12B5EA"/>
                </a:solidFill>
                <a:latin typeface="Trebuchet MS"/>
                <a:cs typeface="Trebuchet MS"/>
              </a:rPr>
              <a:t>FUNCTIONAL</a:t>
            </a:r>
            <a:r>
              <a:rPr sz="1200" spc="-140" dirty="0">
                <a:solidFill>
                  <a:srgbClr val="12B5EA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12B5EA"/>
                </a:solidFill>
                <a:latin typeface="Trebuchet MS"/>
                <a:cs typeface="Trebuchet MS"/>
              </a:rPr>
              <a:t>ZERO  </a:t>
            </a:r>
            <a:r>
              <a:rPr sz="1200" spc="80" dirty="0">
                <a:solidFill>
                  <a:srgbClr val="12B5EA"/>
                </a:solidFill>
                <a:latin typeface="Trebuchet MS"/>
                <a:cs typeface="Trebuchet MS"/>
              </a:rPr>
              <a:t>PROOF POINTS  </a:t>
            </a:r>
            <a:r>
              <a:rPr sz="1200" spc="85" dirty="0">
                <a:solidFill>
                  <a:srgbClr val="12B5EA"/>
                </a:solidFill>
                <a:latin typeface="Trebuchet MS"/>
                <a:cs typeface="Trebuchet MS"/>
              </a:rPr>
              <a:t>SUSTAINING</a:t>
            </a:r>
            <a:r>
              <a:rPr sz="1200" spc="-90" dirty="0">
                <a:solidFill>
                  <a:srgbClr val="12B5EA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12B5EA"/>
                </a:solidFill>
                <a:latin typeface="Trebuchet MS"/>
                <a:cs typeface="Trebuchet MS"/>
              </a:rPr>
              <a:t>GOAL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4150" y="4716627"/>
            <a:ext cx="7940675" cy="2959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050"/>
              </a:lnSpc>
              <a:spcBef>
                <a:spcPts val="160"/>
              </a:spcBef>
            </a:pPr>
            <a:r>
              <a:rPr sz="900" i="1" spc="-5" dirty="0">
                <a:solidFill>
                  <a:srgbClr val="666666"/>
                </a:solidFill>
                <a:latin typeface="Arial"/>
                <a:cs typeface="Arial"/>
              </a:rPr>
              <a:t>*Built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2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666666"/>
                </a:solidFill>
                <a:latin typeface="Arial"/>
                <a:cs typeface="Arial"/>
              </a:rPr>
              <a:t>Zero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5" dirty="0">
                <a:solidFill>
                  <a:srgbClr val="666666"/>
                </a:solidFill>
                <a:latin typeface="Arial"/>
                <a:cs typeface="Arial"/>
              </a:rPr>
              <a:t>communities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-15" dirty="0">
                <a:solidFill>
                  <a:srgbClr val="666666"/>
                </a:solidFill>
                <a:latin typeface="Arial"/>
                <a:cs typeface="Arial"/>
              </a:rPr>
              <a:t>use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5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10" dirty="0">
                <a:solidFill>
                  <a:srgbClr val="666666"/>
                </a:solidFill>
                <a:latin typeface="Arial"/>
                <a:cs typeface="Arial"/>
              </a:rPr>
              <a:t>Built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2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666666"/>
                </a:solidFill>
                <a:latin typeface="Arial"/>
                <a:cs typeface="Arial"/>
              </a:rPr>
              <a:t>Zero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20" dirty="0">
                <a:solidFill>
                  <a:srgbClr val="666666"/>
                </a:solidFill>
                <a:latin typeface="Arial"/>
                <a:cs typeface="Arial"/>
              </a:rPr>
              <a:t>standard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2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5" dirty="0">
                <a:solidFill>
                  <a:srgbClr val="666666"/>
                </a:solidFill>
                <a:latin typeface="Arial"/>
                <a:cs typeface="Arial"/>
              </a:rPr>
              <a:t>ending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5" dirty="0">
                <a:solidFill>
                  <a:srgbClr val="666666"/>
                </a:solidFill>
                <a:latin typeface="Arial"/>
                <a:cs typeface="Arial"/>
              </a:rPr>
              <a:t>veteran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666666"/>
                </a:solidFill>
                <a:latin typeface="Arial"/>
                <a:cs typeface="Arial"/>
              </a:rPr>
              <a:t>homelessness,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3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666666"/>
                </a:solidFill>
                <a:latin typeface="Arial"/>
                <a:cs typeface="Arial"/>
              </a:rPr>
              <a:t>single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666666"/>
                </a:solidFill>
                <a:latin typeface="Arial"/>
                <a:cs typeface="Arial"/>
              </a:rPr>
              <a:t>measure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25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666666"/>
                </a:solidFill>
                <a:latin typeface="Arial"/>
                <a:cs typeface="Arial"/>
              </a:rPr>
              <a:t>provides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3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666666"/>
                </a:solidFill>
                <a:latin typeface="Arial"/>
                <a:cs typeface="Arial"/>
              </a:rPr>
              <a:t>higher,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10" dirty="0">
                <a:solidFill>
                  <a:srgbClr val="666666"/>
                </a:solidFill>
                <a:latin typeface="Arial"/>
                <a:cs typeface="Arial"/>
              </a:rPr>
              <a:t>more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10" dirty="0">
                <a:solidFill>
                  <a:srgbClr val="666666"/>
                </a:solidFill>
                <a:latin typeface="Arial"/>
                <a:cs typeface="Arial"/>
              </a:rPr>
              <a:t>measurable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25" dirty="0">
                <a:solidFill>
                  <a:srgbClr val="666666"/>
                </a:solidFill>
                <a:latin typeface="Arial"/>
                <a:cs typeface="Arial"/>
              </a:rPr>
              <a:t>bar  </a:t>
            </a:r>
            <a:r>
              <a:rPr sz="900" i="1" spc="20" dirty="0">
                <a:solidFill>
                  <a:srgbClr val="666666"/>
                </a:solidFill>
                <a:latin typeface="Arial"/>
                <a:cs typeface="Arial"/>
              </a:rPr>
              <a:t>than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5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15" dirty="0">
                <a:solidFill>
                  <a:srgbClr val="666666"/>
                </a:solidFill>
                <a:latin typeface="Arial"/>
                <a:cs typeface="Arial"/>
              </a:rPr>
              <a:t>federal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10" dirty="0">
                <a:solidFill>
                  <a:srgbClr val="666666"/>
                </a:solidFill>
                <a:latin typeface="Arial"/>
                <a:cs typeface="Arial"/>
              </a:rPr>
              <a:t>criteria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25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666666"/>
                </a:solidFill>
                <a:latin typeface="Arial"/>
                <a:cs typeface="Arial"/>
              </a:rPr>
              <a:t>benchmarks.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10" dirty="0">
                <a:solidFill>
                  <a:srgbClr val="666666"/>
                </a:solidFill>
                <a:latin typeface="Arial"/>
                <a:cs typeface="Arial"/>
              </a:rPr>
              <a:t>We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5" dirty="0">
                <a:solidFill>
                  <a:srgbClr val="666666"/>
                </a:solidFill>
                <a:latin typeface="Arial"/>
                <a:cs typeface="Arial"/>
              </a:rPr>
              <a:t>eagerly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15" dirty="0">
                <a:solidFill>
                  <a:srgbClr val="666666"/>
                </a:solidFill>
                <a:latin typeface="Arial"/>
                <a:cs typeface="Arial"/>
              </a:rPr>
              <a:t>support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5" dirty="0">
                <a:solidFill>
                  <a:srgbClr val="666666"/>
                </a:solidFill>
                <a:latin typeface="Arial"/>
                <a:cs typeface="Arial"/>
              </a:rPr>
              <a:t>communities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5" dirty="0">
                <a:solidFill>
                  <a:srgbClr val="666666"/>
                </a:solidFill>
                <a:latin typeface="Arial"/>
                <a:cs typeface="Arial"/>
              </a:rPr>
              <a:t>meeting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5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10" dirty="0">
                <a:solidFill>
                  <a:srgbClr val="666666"/>
                </a:solidFill>
                <a:latin typeface="Arial"/>
                <a:cs typeface="Arial"/>
              </a:rPr>
              <a:t>criteria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25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10" dirty="0">
                <a:solidFill>
                  <a:srgbClr val="666666"/>
                </a:solidFill>
                <a:latin typeface="Arial"/>
                <a:cs typeface="Arial"/>
              </a:rPr>
              <a:t>benchmarks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5" dirty="0">
                <a:solidFill>
                  <a:srgbClr val="666666"/>
                </a:solidFill>
                <a:latin typeface="Arial"/>
                <a:cs typeface="Arial"/>
              </a:rPr>
              <a:t>on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666666"/>
                </a:solidFill>
                <a:latin typeface="Arial"/>
                <a:cs typeface="Arial"/>
              </a:rPr>
              <a:t>their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15" dirty="0">
                <a:solidFill>
                  <a:srgbClr val="666666"/>
                </a:solidFill>
                <a:latin typeface="Arial"/>
                <a:cs typeface="Arial"/>
              </a:rPr>
              <a:t>way</a:t>
            </a:r>
            <a:r>
              <a:rPr sz="9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25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5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666666"/>
                </a:solidFill>
                <a:latin typeface="Arial"/>
                <a:cs typeface="Arial"/>
              </a:rPr>
              <a:t>BfZ</a:t>
            </a:r>
            <a:r>
              <a:rPr sz="900" i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spc="10" dirty="0">
                <a:solidFill>
                  <a:srgbClr val="666666"/>
                </a:solidFill>
                <a:latin typeface="Arial"/>
                <a:cs typeface="Arial"/>
              </a:rPr>
              <a:t>standard.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2149" y="271050"/>
            <a:ext cx="2528570" cy="365760"/>
          </a:xfrm>
          <a:custGeom>
            <a:avLst/>
            <a:gdLst/>
            <a:ahLst/>
            <a:cxnLst/>
            <a:rect l="l" t="t" r="r" b="b"/>
            <a:pathLst>
              <a:path w="2528570" h="365759">
                <a:moveTo>
                  <a:pt x="0" y="0"/>
                </a:moveTo>
                <a:lnTo>
                  <a:pt x="2528016" y="0"/>
                </a:lnTo>
                <a:lnTo>
                  <a:pt x="2528016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50468" y="246157"/>
            <a:ext cx="2482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Progress </a:t>
            </a:r>
            <a:r>
              <a:rPr sz="2400" spc="80" dirty="0">
                <a:latin typeface="Arial"/>
                <a:cs typeface="Arial"/>
              </a:rPr>
              <a:t>to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Date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265900"/>
            <a:ext cx="474980" cy="370205"/>
          </a:xfrm>
          <a:custGeom>
            <a:avLst/>
            <a:gdLst/>
            <a:ahLst/>
            <a:cxnLst/>
            <a:rect l="l" t="t" r="r" b="b"/>
            <a:pathLst>
              <a:path w="474980" h="370205">
                <a:moveTo>
                  <a:pt x="0" y="0"/>
                </a:moveTo>
                <a:lnTo>
                  <a:pt x="474899" y="0"/>
                </a:lnTo>
                <a:lnTo>
                  <a:pt x="474899" y="369599"/>
                </a:lnTo>
                <a:lnTo>
                  <a:pt x="0" y="369599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45750" y="749100"/>
            <a:ext cx="6455410" cy="525145"/>
          </a:xfrm>
          <a:prstGeom prst="rect">
            <a:avLst/>
          </a:prstGeom>
          <a:ln w="28574">
            <a:solidFill>
              <a:srgbClr val="A50A51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80"/>
              </a:spcBef>
            </a:pPr>
            <a:r>
              <a:rPr sz="2400" b="1" spc="55" dirty="0">
                <a:solidFill>
                  <a:srgbClr val="12B5EA"/>
                </a:solidFill>
                <a:latin typeface="Trebuchet MS"/>
                <a:cs typeface="Trebuchet MS"/>
              </a:rPr>
              <a:t>Texas</a:t>
            </a:r>
            <a:r>
              <a:rPr sz="2400" b="1" spc="-155" dirty="0">
                <a:solidFill>
                  <a:srgbClr val="12B5EA"/>
                </a:solidFill>
                <a:latin typeface="Trebuchet MS"/>
                <a:cs typeface="Trebuchet MS"/>
              </a:rPr>
              <a:t> </a:t>
            </a:r>
            <a:r>
              <a:rPr sz="2400" b="1" spc="180" dirty="0">
                <a:solidFill>
                  <a:srgbClr val="12B5EA"/>
                </a:solidFill>
                <a:latin typeface="Trebuchet MS"/>
                <a:cs typeface="Trebuchet MS"/>
              </a:rPr>
              <a:t>BoS</a:t>
            </a:r>
            <a:r>
              <a:rPr sz="2400" b="1" spc="-155" dirty="0">
                <a:solidFill>
                  <a:srgbClr val="12B5EA"/>
                </a:solidFill>
                <a:latin typeface="Trebuchet MS"/>
                <a:cs typeface="Trebuchet MS"/>
              </a:rPr>
              <a:t> </a:t>
            </a:r>
            <a:r>
              <a:rPr sz="2400" b="1" spc="150" dirty="0">
                <a:solidFill>
                  <a:srgbClr val="12B5EA"/>
                </a:solidFill>
                <a:latin typeface="Trebuchet MS"/>
                <a:cs typeface="Trebuchet MS"/>
              </a:rPr>
              <a:t>CoC</a:t>
            </a:r>
            <a:r>
              <a:rPr sz="2400" b="1" spc="-150" dirty="0">
                <a:solidFill>
                  <a:srgbClr val="12B5EA"/>
                </a:solidFill>
                <a:latin typeface="Trebuchet MS"/>
                <a:cs typeface="Trebuchet MS"/>
              </a:rPr>
              <a:t> </a:t>
            </a:r>
            <a:r>
              <a:rPr sz="2400" b="1" spc="45" dirty="0">
                <a:solidFill>
                  <a:srgbClr val="12B5EA"/>
                </a:solidFill>
                <a:latin typeface="Trebuchet MS"/>
                <a:cs typeface="Trebuchet MS"/>
              </a:rPr>
              <a:t>Abilene</a:t>
            </a:r>
            <a:r>
              <a:rPr sz="2400" b="1" spc="-120" dirty="0">
                <a:solidFill>
                  <a:srgbClr val="12B5EA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12B5EA"/>
                </a:solidFill>
                <a:latin typeface="Trebuchet MS"/>
                <a:cs typeface="Trebuchet MS"/>
              </a:rPr>
              <a:t>will</a:t>
            </a:r>
            <a:r>
              <a:rPr sz="2400" spc="-114" dirty="0">
                <a:solidFill>
                  <a:srgbClr val="12B5EA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solidFill>
                  <a:srgbClr val="12B5EA"/>
                </a:solidFill>
                <a:latin typeface="Trebuchet MS"/>
                <a:cs typeface="Trebuchet MS"/>
              </a:rPr>
              <a:t>make</a:t>
            </a:r>
            <a:r>
              <a:rPr sz="2400" spc="-120" dirty="0">
                <a:solidFill>
                  <a:srgbClr val="12B5EA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12B5EA"/>
                </a:solidFill>
                <a:latin typeface="Trebuchet MS"/>
                <a:cs typeface="Trebuchet MS"/>
              </a:rPr>
              <a:t>9!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5527" y="1274075"/>
            <a:ext cx="1033780" cy="476250"/>
          </a:xfrm>
          <a:custGeom>
            <a:avLst/>
            <a:gdLst/>
            <a:ahLst/>
            <a:cxnLst/>
            <a:rect l="l" t="t" r="r" b="b"/>
            <a:pathLst>
              <a:path w="1033780" h="476250">
                <a:moveTo>
                  <a:pt x="1033197" y="0"/>
                </a:moveTo>
                <a:lnTo>
                  <a:pt x="0" y="47617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6271" y="1735965"/>
            <a:ext cx="46355" cy="32384"/>
          </a:xfrm>
          <a:custGeom>
            <a:avLst/>
            <a:gdLst/>
            <a:ahLst/>
            <a:cxnLst/>
            <a:rect l="l" t="t" r="r" b="b"/>
            <a:pathLst>
              <a:path w="46355" h="32385">
                <a:moveTo>
                  <a:pt x="0" y="32380"/>
                </a:moveTo>
                <a:lnTo>
                  <a:pt x="32671" y="0"/>
                </a:lnTo>
                <a:lnTo>
                  <a:pt x="45841" y="28576"/>
                </a:lnTo>
                <a:lnTo>
                  <a:pt x="0" y="32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6271" y="1735965"/>
            <a:ext cx="46355" cy="32384"/>
          </a:xfrm>
          <a:custGeom>
            <a:avLst/>
            <a:gdLst/>
            <a:ahLst/>
            <a:cxnLst/>
            <a:rect l="l" t="t" r="r" b="b"/>
            <a:pathLst>
              <a:path w="46355" h="32385">
                <a:moveTo>
                  <a:pt x="32671" y="0"/>
                </a:moveTo>
                <a:lnTo>
                  <a:pt x="0" y="32380"/>
                </a:lnTo>
                <a:lnTo>
                  <a:pt x="45841" y="28576"/>
                </a:lnTo>
                <a:lnTo>
                  <a:pt x="3267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600" y="356875"/>
            <a:ext cx="6486525" cy="548640"/>
          </a:xfrm>
          <a:prstGeom prst="rect">
            <a:avLst/>
          </a:prstGeom>
          <a:solidFill>
            <a:srgbClr val="A50A51"/>
          </a:solidFill>
        </p:spPr>
        <p:txBody>
          <a:bodyPr vert="horz" wrap="square" lIns="0" tIns="0" rIns="0" bIns="0" rtlCol="0">
            <a:spAutoFit/>
          </a:bodyPr>
          <a:lstStyle/>
          <a:p>
            <a:pPr marL="109220">
              <a:lnSpc>
                <a:spcPts val="4175"/>
              </a:lnSpc>
            </a:pPr>
            <a:r>
              <a:rPr sz="3600" spc="50" dirty="0"/>
              <a:t>Functional </a:t>
            </a:r>
            <a:r>
              <a:rPr sz="3600" spc="80" dirty="0"/>
              <a:t>Zero</a:t>
            </a:r>
            <a:r>
              <a:rPr sz="3600" spc="-765" dirty="0"/>
              <a:t> </a:t>
            </a:r>
            <a:r>
              <a:rPr sz="3600" dirty="0"/>
              <a:t>for </a:t>
            </a:r>
            <a:r>
              <a:rPr sz="3600" spc="75" dirty="0"/>
              <a:t>Veterans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80967" y="3197432"/>
            <a:ext cx="2823210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87655" marR="5080" indent="-275590">
              <a:lnSpc>
                <a:spcPts val="2850"/>
              </a:lnSpc>
              <a:spcBef>
                <a:spcPts val="220"/>
              </a:spcBef>
            </a:pPr>
            <a:r>
              <a:rPr sz="2400" spc="130" dirty="0">
                <a:solidFill>
                  <a:srgbClr val="FFFFFF"/>
                </a:solidFill>
                <a:latin typeface="Trebuchet MS"/>
                <a:cs typeface="Trebuchet MS"/>
              </a:rPr>
              <a:t>6-Mth 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Avg.</a:t>
            </a:r>
            <a:r>
              <a:rPr sz="2400" spc="-4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Trebuchet MS"/>
                <a:cs typeface="Trebuchet MS"/>
              </a:rPr>
              <a:t>Housing  </a:t>
            </a:r>
            <a:r>
              <a:rPr sz="2400" spc="65" dirty="0">
                <a:solidFill>
                  <a:srgbClr val="FFFFFF"/>
                </a:solidFill>
                <a:latin typeface="Trebuchet MS"/>
                <a:cs typeface="Trebuchet MS"/>
              </a:rPr>
              <a:t>Placement</a:t>
            </a:r>
            <a:r>
              <a:rPr sz="24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Rate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2352" y="2211072"/>
            <a:ext cx="243840" cy="410209"/>
          </a:xfrm>
          <a:custGeom>
            <a:avLst/>
            <a:gdLst/>
            <a:ahLst/>
            <a:cxnLst/>
            <a:rect l="l" t="t" r="r" b="b"/>
            <a:pathLst>
              <a:path w="243839" h="410210">
                <a:moveTo>
                  <a:pt x="0" y="0"/>
                </a:moveTo>
                <a:lnTo>
                  <a:pt x="243822" y="0"/>
                </a:lnTo>
                <a:lnTo>
                  <a:pt x="243822" y="410047"/>
                </a:lnTo>
                <a:lnTo>
                  <a:pt x="0" y="410047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1147" y="2651124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7429" y="2651124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6894" y="2172513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1682" y="2172513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5853" y="1885122"/>
            <a:ext cx="297180" cy="287655"/>
          </a:xfrm>
          <a:custGeom>
            <a:avLst/>
            <a:gdLst/>
            <a:ahLst/>
            <a:cxnLst/>
            <a:rect l="l" t="t" r="r" b="b"/>
            <a:pathLst>
              <a:path w="297179" h="287655">
                <a:moveTo>
                  <a:pt x="148521" y="287570"/>
                </a:moveTo>
                <a:lnTo>
                  <a:pt x="101577" y="280240"/>
                </a:lnTo>
                <a:lnTo>
                  <a:pt x="60806" y="259828"/>
                </a:lnTo>
                <a:lnTo>
                  <a:pt x="28656" y="228703"/>
                </a:lnTo>
                <a:lnTo>
                  <a:pt x="7571" y="189232"/>
                </a:lnTo>
                <a:lnTo>
                  <a:pt x="0" y="143785"/>
                </a:lnTo>
                <a:lnTo>
                  <a:pt x="7571" y="98338"/>
                </a:lnTo>
                <a:lnTo>
                  <a:pt x="28656" y="58867"/>
                </a:lnTo>
                <a:lnTo>
                  <a:pt x="60806" y="27742"/>
                </a:lnTo>
                <a:lnTo>
                  <a:pt x="101577" y="7330"/>
                </a:lnTo>
                <a:lnTo>
                  <a:pt x="148521" y="0"/>
                </a:lnTo>
                <a:lnTo>
                  <a:pt x="177632" y="2788"/>
                </a:lnTo>
                <a:lnTo>
                  <a:pt x="230921" y="24157"/>
                </a:lnTo>
                <a:lnTo>
                  <a:pt x="272089" y="64013"/>
                </a:lnTo>
                <a:lnTo>
                  <a:pt x="294163" y="115603"/>
                </a:lnTo>
                <a:lnTo>
                  <a:pt x="297043" y="143785"/>
                </a:lnTo>
                <a:lnTo>
                  <a:pt x="289471" y="189232"/>
                </a:lnTo>
                <a:lnTo>
                  <a:pt x="268387" y="228703"/>
                </a:lnTo>
                <a:lnTo>
                  <a:pt x="236236" y="259828"/>
                </a:lnTo>
                <a:lnTo>
                  <a:pt x="195466" y="280240"/>
                </a:lnTo>
                <a:lnTo>
                  <a:pt x="148521" y="28757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69554" y="2211072"/>
            <a:ext cx="243840" cy="410209"/>
          </a:xfrm>
          <a:custGeom>
            <a:avLst/>
            <a:gdLst/>
            <a:ahLst/>
            <a:cxnLst/>
            <a:rect l="l" t="t" r="r" b="b"/>
            <a:pathLst>
              <a:path w="243839" h="410210">
                <a:moveTo>
                  <a:pt x="0" y="0"/>
                </a:moveTo>
                <a:lnTo>
                  <a:pt x="243823" y="0"/>
                </a:lnTo>
                <a:lnTo>
                  <a:pt x="243823" y="410047"/>
                </a:lnTo>
                <a:lnTo>
                  <a:pt x="0" y="410047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08349" y="2651124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74631" y="2651124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04096" y="2172513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78884" y="2172513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3056" y="1885122"/>
            <a:ext cx="297180" cy="287655"/>
          </a:xfrm>
          <a:custGeom>
            <a:avLst/>
            <a:gdLst/>
            <a:ahLst/>
            <a:cxnLst/>
            <a:rect l="l" t="t" r="r" b="b"/>
            <a:pathLst>
              <a:path w="297179" h="287655">
                <a:moveTo>
                  <a:pt x="148521" y="287570"/>
                </a:moveTo>
                <a:lnTo>
                  <a:pt x="101577" y="280240"/>
                </a:lnTo>
                <a:lnTo>
                  <a:pt x="60806" y="259828"/>
                </a:lnTo>
                <a:lnTo>
                  <a:pt x="28656" y="228703"/>
                </a:lnTo>
                <a:lnTo>
                  <a:pt x="7571" y="189232"/>
                </a:lnTo>
                <a:lnTo>
                  <a:pt x="0" y="143785"/>
                </a:lnTo>
                <a:lnTo>
                  <a:pt x="7571" y="98338"/>
                </a:lnTo>
                <a:lnTo>
                  <a:pt x="28656" y="58867"/>
                </a:lnTo>
                <a:lnTo>
                  <a:pt x="60806" y="27742"/>
                </a:lnTo>
                <a:lnTo>
                  <a:pt x="101577" y="7330"/>
                </a:lnTo>
                <a:lnTo>
                  <a:pt x="148521" y="0"/>
                </a:lnTo>
                <a:lnTo>
                  <a:pt x="177631" y="2788"/>
                </a:lnTo>
                <a:lnTo>
                  <a:pt x="230921" y="24157"/>
                </a:lnTo>
                <a:lnTo>
                  <a:pt x="272089" y="64013"/>
                </a:lnTo>
                <a:lnTo>
                  <a:pt x="294162" y="115603"/>
                </a:lnTo>
                <a:lnTo>
                  <a:pt x="297042" y="143785"/>
                </a:lnTo>
                <a:lnTo>
                  <a:pt x="289471" y="189232"/>
                </a:lnTo>
                <a:lnTo>
                  <a:pt x="268386" y="228703"/>
                </a:lnTo>
                <a:lnTo>
                  <a:pt x="236236" y="259828"/>
                </a:lnTo>
                <a:lnTo>
                  <a:pt x="195465" y="280240"/>
                </a:lnTo>
                <a:lnTo>
                  <a:pt x="148521" y="28757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26722" y="2211072"/>
            <a:ext cx="243840" cy="410209"/>
          </a:xfrm>
          <a:custGeom>
            <a:avLst/>
            <a:gdLst/>
            <a:ahLst/>
            <a:cxnLst/>
            <a:rect l="l" t="t" r="r" b="b"/>
            <a:pathLst>
              <a:path w="243840" h="410210">
                <a:moveTo>
                  <a:pt x="0" y="0"/>
                </a:moveTo>
                <a:lnTo>
                  <a:pt x="243822" y="0"/>
                </a:lnTo>
                <a:lnTo>
                  <a:pt x="243822" y="410047"/>
                </a:lnTo>
                <a:lnTo>
                  <a:pt x="0" y="410047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65517" y="2651124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31799" y="2651124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61264" y="2172513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6051" y="2172513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0223" y="1885122"/>
            <a:ext cx="297180" cy="287655"/>
          </a:xfrm>
          <a:custGeom>
            <a:avLst/>
            <a:gdLst/>
            <a:ahLst/>
            <a:cxnLst/>
            <a:rect l="l" t="t" r="r" b="b"/>
            <a:pathLst>
              <a:path w="297179" h="287655">
                <a:moveTo>
                  <a:pt x="148521" y="287570"/>
                </a:moveTo>
                <a:lnTo>
                  <a:pt x="101577" y="280240"/>
                </a:lnTo>
                <a:lnTo>
                  <a:pt x="60806" y="259828"/>
                </a:lnTo>
                <a:lnTo>
                  <a:pt x="28656" y="228703"/>
                </a:lnTo>
                <a:lnTo>
                  <a:pt x="7571" y="189232"/>
                </a:lnTo>
                <a:lnTo>
                  <a:pt x="0" y="143785"/>
                </a:lnTo>
                <a:lnTo>
                  <a:pt x="7571" y="98338"/>
                </a:lnTo>
                <a:lnTo>
                  <a:pt x="28656" y="58867"/>
                </a:lnTo>
                <a:lnTo>
                  <a:pt x="60806" y="27742"/>
                </a:lnTo>
                <a:lnTo>
                  <a:pt x="101577" y="7330"/>
                </a:lnTo>
                <a:lnTo>
                  <a:pt x="148521" y="0"/>
                </a:lnTo>
                <a:lnTo>
                  <a:pt x="177631" y="2788"/>
                </a:lnTo>
                <a:lnTo>
                  <a:pt x="230921" y="24157"/>
                </a:lnTo>
                <a:lnTo>
                  <a:pt x="272090" y="64013"/>
                </a:lnTo>
                <a:lnTo>
                  <a:pt x="294163" y="115603"/>
                </a:lnTo>
                <a:lnTo>
                  <a:pt x="297043" y="143785"/>
                </a:lnTo>
                <a:lnTo>
                  <a:pt x="289471" y="189232"/>
                </a:lnTo>
                <a:lnTo>
                  <a:pt x="268387" y="228703"/>
                </a:lnTo>
                <a:lnTo>
                  <a:pt x="236236" y="259828"/>
                </a:lnTo>
                <a:lnTo>
                  <a:pt x="195465" y="280240"/>
                </a:lnTo>
                <a:lnTo>
                  <a:pt x="148521" y="28757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83890" y="2211072"/>
            <a:ext cx="243840" cy="410209"/>
          </a:xfrm>
          <a:custGeom>
            <a:avLst/>
            <a:gdLst/>
            <a:ahLst/>
            <a:cxnLst/>
            <a:rect l="l" t="t" r="r" b="b"/>
            <a:pathLst>
              <a:path w="243840" h="410210">
                <a:moveTo>
                  <a:pt x="0" y="0"/>
                </a:moveTo>
                <a:lnTo>
                  <a:pt x="243823" y="0"/>
                </a:lnTo>
                <a:lnTo>
                  <a:pt x="243823" y="410047"/>
                </a:lnTo>
                <a:lnTo>
                  <a:pt x="0" y="410047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22685" y="2651124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0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88966" y="2651124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18432" y="2172513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93219" y="2172513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0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57391" y="1885122"/>
            <a:ext cx="297180" cy="287655"/>
          </a:xfrm>
          <a:custGeom>
            <a:avLst/>
            <a:gdLst/>
            <a:ahLst/>
            <a:cxnLst/>
            <a:rect l="l" t="t" r="r" b="b"/>
            <a:pathLst>
              <a:path w="297179" h="287655">
                <a:moveTo>
                  <a:pt x="148521" y="287570"/>
                </a:moveTo>
                <a:lnTo>
                  <a:pt x="101577" y="280240"/>
                </a:lnTo>
                <a:lnTo>
                  <a:pt x="60806" y="259828"/>
                </a:lnTo>
                <a:lnTo>
                  <a:pt x="28656" y="228703"/>
                </a:lnTo>
                <a:lnTo>
                  <a:pt x="7571" y="189232"/>
                </a:lnTo>
                <a:lnTo>
                  <a:pt x="0" y="143785"/>
                </a:lnTo>
                <a:lnTo>
                  <a:pt x="7571" y="98338"/>
                </a:lnTo>
                <a:lnTo>
                  <a:pt x="28656" y="58867"/>
                </a:lnTo>
                <a:lnTo>
                  <a:pt x="60806" y="27742"/>
                </a:lnTo>
                <a:lnTo>
                  <a:pt x="101577" y="7330"/>
                </a:lnTo>
                <a:lnTo>
                  <a:pt x="148521" y="0"/>
                </a:lnTo>
                <a:lnTo>
                  <a:pt x="177632" y="2788"/>
                </a:lnTo>
                <a:lnTo>
                  <a:pt x="230921" y="24157"/>
                </a:lnTo>
                <a:lnTo>
                  <a:pt x="272089" y="64013"/>
                </a:lnTo>
                <a:lnTo>
                  <a:pt x="294162" y="115603"/>
                </a:lnTo>
                <a:lnTo>
                  <a:pt x="297042" y="143785"/>
                </a:lnTo>
                <a:lnTo>
                  <a:pt x="289471" y="189232"/>
                </a:lnTo>
                <a:lnTo>
                  <a:pt x="268386" y="228703"/>
                </a:lnTo>
                <a:lnTo>
                  <a:pt x="236236" y="259828"/>
                </a:lnTo>
                <a:lnTo>
                  <a:pt x="195465" y="280240"/>
                </a:lnTo>
                <a:lnTo>
                  <a:pt x="148521" y="28757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41075" y="2211068"/>
            <a:ext cx="243840" cy="410209"/>
          </a:xfrm>
          <a:custGeom>
            <a:avLst/>
            <a:gdLst/>
            <a:ahLst/>
            <a:cxnLst/>
            <a:rect l="l" t="t" r="r" b="b"/>
            <a:pathLst>
              <a:path w="243840" h="410210">
                <a:moveTo>
                  <a:pt x="0" y="0"/>
                </a:moveTo>
                <a:lnTo>
                  <a:pt x="243823" y="0"/>
                </a:lnTo>
                <a:lnTo>
                  <a:pt x="243823" y="410047"/>
                </a:lnTo>
                <a:lnTo>
                  <a:pt x="0" y="410047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79871" y="265112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8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46152" y="265112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8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75618" y="217251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0406" y="217251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1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14577" y="1885118"/>
            <a:ext cx="297180" cy="287655"/>
          </a:xfrm>
          <a:custGeom>
            <a:avLst/>
            <a:gdLst/>
            <a:ahLst/>
            <a:cxnLst/>
            <a:rect l="l" t="t" r="r" b="b"/>
            <a:pathLst>
              <a:path w="297179" h="287655">
                <a:moveTo>
                  <a:pt x="148521" y="287571"/>
                </a:moveTo>
                <a:lnTo>
                  <a:pt x="101577" y="280240"/>
                </a:lnTo>
                <a:lnTo>
                  <a:pt x="60806" y="259828"/>
                </a:lnTo>
                <a:lnTo>
                  <a:pt x="28656" y="228703"/>
                </a:lnTo>
                <a:lnTo>
                  <a:pt x="7571" y="189232"/>
                </a:lnTo>
                <a:lnTo>
                  <a:pt x="0" y="143785"/>
                </a:lnTo>
                <a:lnTo>
                  <a:pt x="7571" y="98338"/>
                </a:lnTo>
                <a:lnTo>
                  <a:pt x="28656" y="58867"/>
                </a:lnTo>
                <a:lnTo>
                  <a:pt x="60806" y="27742"/>
                </a:lnTo>
                <a:lnTo>
                  <a:pt x="101577" y="7330"/>
                </a:lnTo>
                <a:lnTo>
                  <a:pt x="148521" y="0"/>
                </a:lnTo>
                <a:lnTo>
                  <a:pt x="177631" y="2788"/>
                </a:lnTo>
                <a:lnTo>
                  <a:pt x="230921" y="24157"/>
                </a:lnTo>
                <a:lnTo>
                  <a:pt x="272089" y="64013"/>
                </a:lnTo>
                <a:lnTo>
                  <a:pt x="294162" y="115603"/>
                </a:lnTo>
                <a:lnTo>
                  <a:pt x="297042" y="143785"/>
                </a:lnTo>
                <a:lnTo>
                  <a:pt x="289471" y="189232"/>
                </a:lnTo>
                <a:lnTo>
                  <a:pt x="268386" y="228703"/>
                </a:lnTo>
                <a:lnTo>
                  <a:pt x="236236" y="259828"/>
                </a:lnTo>
                <a:lnTo>
                  <a:pt x="195465" y="280240"/>
                </a:lnTo>
                <a:lnTo>
                  <a:pt x="148521" y="287571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98277" y="2211068"/>
            <a:ext cx="243840" cy="410209"/>
          </a:xfrm>
          <a:custGeom>
            <a:avLst/>
            <a:gdLst/>
            <a:ahLst/>
            <a:cxnLst/>
            <a:rect l="l" t="t" r="r" b="b"/>
            <a:pathLst>
              <a:path w="243840" h="410210">
                <a:moveTo>
                  <a:pt x="0" y="0"/>
                </a:moveTo>
                <a:lnTo>
                  <a:pt x="243822" y="0"/>
                </a:lnTo>
                <a:lnTo>
                  <a:pt x="243822" y="410047"/>
                </a:lnTo>
                <a:lnTo>
                  <a:pt x="0" y="410047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37073" y="265112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8"/>
                </a:lnTo>
              </a:path>
            </a:pathLst>
          </a:custGeom>
          <a:ln w="77560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03354" y="265112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8"/>
                </a:lnTo>
              </a:path>
            </a:pathLst>
          </a:custGeom>
          <a:ln w="77560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32820" y="217251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0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07607" y="217251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7560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71780" y="1885118"/>
            <a:ext cx="297180" cy="287655"/>
          </a:xfrm>
          <a:custGeom>
            <a:avLst/>
            <a:gdLst/>
            <a:ahLst/>
            <a:cxnLst/>
            <a:rect l="l" t="t" r="r" b="b"/>
            <a:pathLst>
              <a:path w="297179" h="287655">
                <a:moveTo>
                  <a:pt x="148521" y="287571"/>
                </a:moveTo>
                <a:lnTo>
                  <a:pt x="101577" y="280240"/>
                </a:lnTo>
                <a:lnTo>
                  <a:pt x="60806" y="259828"/>
                </a:lnTo>
                <a:lnTo>
                  <a:pt x="28655" y="228703"/>
                </a:lnTo>
                <a:lnTo>
                  <a:pt x="7571" y="189232"/>
                </a:lnTo>
                <a:lnTo>
                  <a:pt x="0" y="143785"/>
                </a:lnTo>
                <a:lnTo>
                  <a:pt x="7571" y="98338"/>
                </a:lnTo>
                <a:lnTo>
                  <a:pt x="28655" y="58867"/>
                </a:lnTo>
                <a:lnTo>
                  <a:pt x="60806" y="27742"/>
                </a:lnTo>
                <a:lnTo>
                  <a:pt x="101577" y="7330"/>
                </a:lnTo>
                <a:lnTo>
                  <a:pt x="148521" y="0"/>
                </a:lnTo>
                <a:lnTo>
                  <a:pt x="177631" y="2788"/>
                </a:lnTo>
                <a:lnTo>
                  <a:pt x="230921" y="24157"/>
                </a:lnTo>
                <a:lnTo>
                  <a:pt x="272089" y="64013"/>
                </a:lnTo>
                <a:lnTo>
                  <a:pt x="294162" y="115603"/>
                </a:lnTo>
                <a:lnTo>
                  <a:pt x="297042" y="143785"/>
                </a:lnTo>
                <a:lnTo>
                  <a:pt x="289470" y="189232"/>
                </a:lnTo>
                <a:lnTo>
                  <a:pt x="268386" y="228703"/>
                </a:lnTo>
                <a:lnTo>
                  <a:pt x="236236" y="259828"/>
                </a:lnTo>
                <a:lnTo>
                  <a:pt x="195465" y="280240"/>
                </a:lnTo>
                <a:lnTo>
                  <a:pt x="148521" y="287571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717885" y="1964199"/>
            <a:ext cx="945515" cy="191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400" b="1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endParaRPr sz="12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5102" y="3197432"/>
            <a:ext cx="2793365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675640">
              <a:lnSpc>
                <a:spcPts val="2850"/>
              </a:lnSpc>
              <a:spcBef>
                <a:spcPts val="220"/>
              </a:spcBef>
            </a:pPr>
            <a:r>
              <a:rPr sz="2400" spc="370" dirty="0">
                <a:solidFill>
                  <a:srgbClr val="FFFFFF"/>
                </a:solidFill>
                <a:latin typeface="Trebuchet MS"/>
                <a:cs typeface="Trebuchet MS"/>
              </a:rPr>
              <a:t># </a:t>
            </a:r>
            <a:r>
              <a:rPr sz="2400" spc="35" dirty="0">
                <a:solidFill>
                  <a:srgbClr val="FFFFFF"/>
                </a:solidFill>
                <a:latin typeface="Trebuchet MS"/>
                <a:cs typeface="Trebuchet MS"/>
              </a:rPr>
              <a:t>Actively  </a:t>
            </a:r>
            <a:r>
              <a:rPr sz="2400" spc="135" dirty="0">
                <a:solidFill>
                  <a:srgbClr val="FFFFFF"/>
                </a:solidFill>
                <a:latin typeface="Trebuchet MS"/>
                <a:cs typeface="Trebuchet MS"/>
              </a:rPr>
              <a:t>Homeless</a:t>
            </a:r>
            <a:r>
              <a:rPr sz="24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Veterans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15745" y="2211065"/>
            <a:ext cx="247650" cy="410209"/>
          </a:xfrm>
          <a:custGeom>
            <a:avLst/>
            <a:gdLst/>
            <a:ahLst/>
            <a:cxnLst/>
            <a:rect l="l" t="t" r="r" b="b"/>
            <a:pathLst>
              <a:path w="247650" h="410210">
                <a:moveTo>
                  <a:pt x="0" y="0"/>
                </a:moveTo>
                <a:lnTo>
                  <a:pt x="247475" y="0"/>
                </a:lnTo>
                <a:lnTo>
                  <a:pt x="247475" y="410047"/>
                </a:lnTo>
                <a:lnTo>
                  <a:pt x="0" y="410047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5121" y="2651116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8"/>
                </a:lnTo>
              </a:path>
            </a:pathLst>
          </a:custGeom>
          <a:ln w="78723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23893" y="2651116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8"/>
                </a:lnTo>
              </a:path>
            </a:pathLst>
          </a:custGeom>
          <a:ln w="78723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9307" y="2172506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8723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29708" y="2172506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8723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8850" y="1885115"/>
            <a:ext cx="301625" cy="287655"/>
          </a:xfrm>
          <a:custGeom>
            <a:avLst/>
            <a:gdLst/>
            <a:ahLst/>
            <a:cxnLst/>
            <a:rect l="l" t="t" r="r" b="b"/>
            <a:pathLst>
              <a:path w="301625" h="287655">
                <a:moveTo>
                  <a:pt x="150746" y="287570"/>
                </a:moveTo>
                <a:lnTo>
                  <a:pt x="103098" y="280240"/>
                </a:lnTo>
                <a:lnTo>
                  <a:pt x="61717" y="259828"/>
                </a:lnTo>
                <a:lnTo>
                  <a:pt x="29085" y="228703"/>
                </a:lnTo>
                <a:lnTo>
                  <a:pt x="7685" y="189232"/>
                </a:lnTo>
                <a:lnTo>
                  <a:pt x="0" y="143785"/>
                </a:lnTo>
                <a:lnTo>
                  <a:pt x="7685" y="98337"/>
                </a:lnTo>
                <a:lnTo>
                  <a:pt x="29085" y="58867"/>
                </a:lnTo>
                <a:lnTo>
                  <a:pt x="61717" y="27742"/>
                </a:lnTo>
                <a:lnTo>
                  <a:pt x="103098" y="7330"/>
                </a:lnTo>
                <a:lnTo>
                  <a:pt x="150746" y="0"/>
                </a:lnTo>
                <a:lnTo>
                  <a:pt x="180292" y="2788"/>
                </a:lnTo>
                <a:lnTo>
                  <a:pt x="234380" y="24157"/>
                </a:lnTo>
                <a:lnTo>
                  <a:pt x="276165" y="64013"/>
                </a:lnTo>
                <a:lnTo>
                  <a:pt x="298569" y="115603"/>
                </a:lnTo>
                <a:lnTo>
                  <a:pt x="301492" y="143785"/>
                </a:lnTo>
                <a:lnTo>
                  <a:pt x="293807" y="189232"/>
                </a:lnTo>
                <a:lnTo>
                  <a:pt x="272407" y="228703"/>
                </a:lnTo>
                <a:lnTo>
                  <a:pt x="239775" y="259828"/>
                </a:lnTo>
                <a:lnTo>
                  <a:pt x="198393" y="280240"/>
                </a:lnTo>
                <a:lnTo>
                  <a:pt x="150746" y="28757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65584" y="2211065"/>
            <a:ext cx="247650" cy="410209"/>
          </a:xfrm>
          <a:custGeom>
            <a:avLst/>
            <a:gdLst/>
            <a:ahLst/>
            <a:cxnLst/>
            <a:rect l="l" t="t" r="r" b="b"/>
            <a:pathLst>
              <a:path w="247650" h="410210">
                <a:moveTo>
                  <a:pt x="0" y="0"/>
                </a:moveTo>
                <a:lnTo>
                  <a:pt x="247475" y="0"/>
                </a:lnTo>
                <a:lnTo>
                  <a:pt x="247475" y="410047"/>
                </a:lnTo>
                <a:lnTo>
                  <a:pt x="0" y="410047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04961" y="2651116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8"/>
                </a:lnTo>
              </a:path>
            </a:pathLst>
          </a:custGeom>
          <a:ln w="78723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3733" y="2651116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8"/>
                </a:lnTo>
              </a:path>
            </a:pathLst>
          </a:custGeom>
          <a:ln w="78723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99146" y="2172506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8723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79548" y="2172506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8722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38689" y="1885115"/>
            <a:ext cx="301625" cy="287655"/>
          </a:xfrm>
          <a:custGeom>
            <a:avLst/>
            <a:gdLst/>
            <a:ahLst/>
            <a:cxnLst/>
            <a:rect l="l" t="t" r="r" b="b"/>
            <a:pathLst>
              <a:path w="301625" h="287655">
                <a:moveTo>
                  <a:pt x="150746" y="287570"/>
                </a:moveTo>
                <a:lnTo>
                  <a:pt x="103098" y="280240"/>
                </a:lnTo>
                <a:lnTo>
                  <a:pt x="61717" y="259828"/>
                </a:lnTo>
                <a:lnTo>
                  <a:pt x="29085" y="228703"/>
                </a:lnTo>
                <a:lnTo>
                  <a:pt x="7685" y="189232"/>
                </a:lnTo>
                <a:lnTo>
                  <a:pt x="0" y="143785"/>
                </a:lnTo>
                <a:lnTo>
                  <a:pt x="7685" y="98337"/>
                </a:lnTo>
                <a:lnTo>
                  <a:pt x="29085" y="58867"/>
                </a:lnTo>
                <a:lnTo>
                  <a:pt x="61717" y="27742"/>
                </a:lnTo>
                <a:lnTo>
                  <a:pt x="103098" y="7330"/>
                </a:lnTo>
                <a:lnTo>
                  <a:pt x="150746" y="0"/>
                </a:lnTo>
                <a:lnTo>
                  <a:pt x="180292" y="2788"/>
                </a:lnTo>
                <a:lnTo>
                  <a:pt x="234380" y="24157"/>
                </a:lnTo>
                <a:lnTo>
                  <a:pt x="276165" y="64013"/>
                </a:lnTo>
                <a:lnTo>
                  <a:pt x="298569" y="115603"/>
                </a:lnTo>
                <a:lnTo>
                  <a:pt x="301492" y="143785"/>
                </a:lnTo>
                <a:lnTo>
                  <a:pt x="293807" y="189232"/>
                </a:lnTo>
                <a:lnTo>
                  <a:pt x="272407" y="228703"/>
                </a:lnTo>
                <a:lnTo>
                  <a:pt x="239775" y="259828"/>
                </a:lnTo>
                <a:lnTo>
                  <a:pt x="198393" y="280240"/>
                </a:lnTo>
                <a:lnTo>
                  <a:pt x="150746" y="28757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15417" y="2211065"/>
            <a:ext cx="247650" cy="410209"/>
          </a:xfrm>
          <a:custGeom>
            <a:avLst/>
            <a:gdLst/>
            <a:ahLst/>
            <a:cxnLst/>
            <a:rect l="l" t="t" r="r" b="b"/>
            <a:pathLst>
              <a:path w="247650" h="410210">
                <a:moveTo>
                  <a:pt x="0" y="0"/>
                </a:moveTo>
                <a:lnTo>
                  <a:pt x="247475" y="0"/>
                </a:lnTo>
                <a:lnTo>
                  <a:pt x="247475" y="410047"/>
                </a:lnTo>
                <a:lnTo>
                  <a:pt x="0" y="410047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54793" y="2651116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8"/>
                </a:lnTo>
              </a:path>
            </a:pathLst>
          </a:custGeom>
          <a:ln w="78722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23566" y="2651116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8"/>
                </a:lnTo>
              </a:path>
            </a:pathLst>
          </a:custGeom>
          <a:ln w="78722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48979" y="2172506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8723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29380" y="2172506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8723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8522" y="1885115"/>
            <a:ext cx="301625" cy="287655"/>
          </a:xfrm>
          <a:custGeom>
            <a:avLst/>
            <a:gdLst/>
            <a:ahLst/>
            <a:cxnLst/>
            <a:rect l="l" t="t" r="r" b="b"/>
            <a:pathLst>
              <a:path w="301625" h="287655">
                <a:moveTo>
                  <a:pt x="150746" y="287570"/>
                </a:moveTo>
                <a:lnTo>
                  <a:pt x="103098" y="280240"/>
                </a:lnTo>
                <a:lnTo>
                  <a:pt x="61717" y="259828"/>
                </a:lnTo>
                <a:lnTo>
                  <a:pt x="29085" y="228703"/>
                </a:lnTo>
                <a:lnTo>
                  <a:pt x="7685" y="189232"/>
                </a:lnTo>
                <a:lnTo>
                  <a:pt x="0" y="143785"/>
                </a:lnTo>
                <a:lnTo>
                  <a:pt x="7685" y="98337"/>
                </a:lnTo>
                <a:lnTo>
                  <a:pt x="29085" y="58867"/>
                </a:lnTo>
                <a:lnTo>
                  <a:pt x="61717" y="27742"/>
                </a:lnTo>
                <a:lnTo>
                  <a:pt x="103098" y="7330"/>
                </a:lnTo>
                <a:lnTo>
                  <a:pt x="150746" y="0"/>
                </a:lnTo>
                <a:lnTo>
                  <a:pt x="180292" y="2788"/>
                </a:lnTo>
                <a:lnTo>
                  <a:pt x="234380" y="24157"/>
                </a:lnTo>
                <a:lnTo>
                  <a:pt x="276165" y="64013"/>
                </a:lnTo>
                <a:lnTo>
                  <a:pt x="298569" y="115603"/>
                </a:lnTo>
                <a:lnTo>
                  <a:pt x="301492" y="143785"/>
                </a:lnTo>
                <a:lnTo>
                  <a:pt x="293807" y="189232"/>
                </a:lnTo>
                <a:lnTo>
                  <a:pt x="272407" y="228703"/>
                </a:lnTo>
                <a:lnTo>
                  <a:pt x="239775" y="259828"/>
                </a:lnTo>
                <a:lnTo>
                  <a:pt x="198394" y="280240"/>
                </a:lnTo>
                <a:lnTo>
                  <a:pt x="150746" y="28757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65241" y="2211065"/>
            <a:ext cx="247650" cy="410209"/>
          </a:xfrm>
          <a:custGeom>
            <a:avLst/>
            <a:gdLst/>
            <a:ahLst/>
            <a:cxnLst/>
            <a:rect l="l" t="t" r="r" b="b"/>
            <a:pathLst>
              <a:path w="247650" h="410210">
                <a:moveTo>
                  <a:pt x="0" y="0"/>
                </a:moveTo>
                <a:lnTo>
                  <a:pt x="247475" y="0"/>
                </a:lnTo>
                <a:lnTo>
                  <a:pt x="247475" y="410047"/>
                </a:lnTo>
                <a:lnTo>
                  <a:pt x="0" y="410047"/>
                </a:lnTo>
                <a:lnTo>
                  <a:pt x="0" y="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04617" y="2651116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8"/>
                </a:lnTo>
              </a:path>
            </a:pathLst>
          </a:custGeom>
          <a:ln w="78722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63952" y="2651116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8"/>
                </a:lnTo>
              </a:path>
            </a:pathLst>
          </a:custGeom>
          <a:ln w="78723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98803" y="2172506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8723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79204" y="2172506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047"/>
                </a:lnTo>
              </a:path>
            </a:pathLst>
          </a:custGeom>
          <a:ln w="78723">
            <a:solidFill>
              <a:srgbClr val="A50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38345" y="1885115"/>
            <a:ext cx="301625" cy="287655"/>
          </a:xfrm>
          <a:custGeom>
            <a:avLst/>
            <a:gdLst/>
            <a:ahLst/>
            <a:cxnLst/>
            <a:rect l="l" t="t" r="r" b="b"/>
            <a:pathLst>
              <a:path w="301625" h="287655">
                <a:moveTo>
                  <a:pt x="150746" y="287570"/>
                </a:moveTo>
                <a:lnTo>
                  <a:pt x="103098" y="280240"/>
                </a:lnTo>
                <a:lnTo>
                  <a:pt x="61717" y="259828"/>
                </a:lnTo>
                <a:lnTo>
                  <a:pt x="29085" y="228703"/>
                </a:lnTo>
                <a:lnTo>
                  <a:pt x="7685" y="189232"/>
                </a:lnTo>
                <a:lnTo>
                  <a:pt x="0" y="143785"/>
                </a:lnTo>
                <a:lnTo>
                  <a:pt x="7685" y="98337"/>
                </a:lnTo>
                <a:lnTo>
                  <a:pt x="29085" y="58867"/>
                </a:lnTo>
                <a:lnTo>
                  <a:pt x="61717" y="27742"/>
                </a:lnTo>
                <a:lnTo>
                  <a:pt x="103098" y="7330"/>
                </a:lnTo>
                <a:lnTo>
                  <a:pt x="150746" y="0"/>
                </a:lnTo>
                <a:lnTo>
                  <a:pt x="180292" y="2788"/>
                </a:lnTo>
                <a:lnTo>
                  <a:pt x="234380" y="24157"/>
                </a:lnTo>
                <a:lnTo>
                  <a:pt x="276165" y="64013"/>
                </a:lnTo>
                <a:lnTo>
                  <a:pt x="298569" y="115603"/>
                </a:lnTo>
                <a:lnTo>
                  <a:pt x="301492" y="143785"/>
                </a:lnTo>
                <a:lnTo>
                  <a:pt x="293807" y="189232"/>
                </a:lnTo>
                <a:lnTo>
                  <a:pt x="272407" y="228703"/>
                </a:lnTo>
                <a:lnTo>
                  <a:pt x="239775" y="259828"/>
                </a:lnTo>
                <a:lnTo>
                  <a:pt x="198393" y="280240"/>
                </a:lnTo>
                <a:lnTo>
                  <a:pt x="150746" y="287570"/>
                </a:lnTo>
                <a:close/>
              </a:path>
            </a:pathLst>
          </a:custGeom>
          <a:solidFill>
            <a:srgbClr val="A50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28350" y="1046238"/>
            <a:ext cx="73774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Texas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Balance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State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7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Abilene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met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functional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zero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threshold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FFFFFF"/>
                </a:solidFill>
                <a:latin typeface="Trebuchet MS"/>
                <a:cs typeface="Trebuchet MS"/>
              </a:rPr>
              <a:t>less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than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Trebuchet MS"/>
                <a:cs typeface="Trebuchet MS"/>
              </a:rPr>
              <a:t>9!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149" y="2038350"/>
            <a:ext cx="5359400" cy="609600"/>
          </a:xfrm>
          <a:prstGeom prst="rect">
            <a:avLst/>
          </a:prstGeom>
          <a:solidFill>
            <a:srgbClr val="86AE14"/>
          </a:solidFill>
        </p:spPr>
        <p:txBody>
          <a:bodyPr vert="horz" wrap="square" lIns="0" tIns="0" rIns="0" bIns="0" rtlCol="0">
            <a:spAutoFit/>
          </a:bodyPr>
          <a:lstStyle/>
          <a:p>
            <a:pPr marL="118110">
              <a:lnSpc>
                <a:spcPts val="4640"/>
              </a:lnSpc>
            </a:pPr>
            <a:r>
              <a:rPr sz="4000" b="1" spc="-145" dirty="0">
                <a:solidFill>
                  <a:srgbClr val="FFFFFF"/>
                </a:solidFill>
                <a:latin typeface="Arial"/>
                <a:cs typeface="Arial"/>
              </a:rPr>
              <a:t>TEXAS 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BOS-</a:t>
            </a:r>
            <a:r>
              <a:rPr sz="4000" b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14" dirty="0">
                <a:solidFill>
                  <a:srgbClr val="FFFFFF"/>
                </a:solidFill>
                <a:latin typeface="Arial"/>
                <a:cs typeface="Arial"/>
              </a:rPr>
              <a:t>ABILENE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2149" y="2647950"/>
            <a:ext cx="7025005" cy="609600"/>
          </a:xfrm>
          <a:prstGeom prst="rect">
            <a:avLst/>
          </a:prstGeom>
          <a:solidFill>
            <a:srgbClr val="86AE14"/>
          </a:solidFill>
        </p:spPr>
        <p:txBody>
          <a:bodyPr vert="horz" wrap="square" lIns="0" tIns="0" rIns="0" bIns="0" rtlCol="0">
            <a:spAutoFit/>
          </a:bodyPr>
          <a:lstStyle/>
          <a:p>
            <a:pPr marL="118110">
              <a:lnSpc>
                <a:spcPts val="4640"/>
              </a:lnSpc>
            </a:pP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BY-NAME, </a:t>
            </a:r>
            <a:r>
              <a:rPr sz="4000" b="1" spc="-55" dirty="0">
                <a:solidFill>
                  <a:srgbClr val="FFFFFF"/>
                </a:solidFill>
                <a:latin typeface="Arial"/>
                <a:cs typeface="Arial"/>
              </a:rPr>
              <a:t>REAL-TIME</a:t>
            </a:r>
            <a:r>
              <a:rPr sz="4000" b="1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042999"/>
            <a:ext cx="430530" cy="1210310"/>
          </a:xfrm>
          <a:custGeom>
            <a:avLst/>
            <a:gdLst/>
            <a:ahLst/>
            <a:cxnLst/>
            <a:rect l="l" t="t" r="r" b="b"/>
            <a:pathLst>
              <a:path w="430530" h="1210310">
                <a:moveTo>
                  <a:pt x="0" y="0"/>
                </a:moveTo>
                <a:lnTo>
                  <a:pt x="430499" y="0"/>
                </a:lnTo>
                <a:lnTo>
                  <a:pt x="430499" y="1209899"/>
                </a:lnTo>
                <a:lnTo>
                  <a:pt x="0" y="1209899"/>
                </a:lnTo>
                <a:lnTo>
                  <a:pt x="0" y="0"/>
                </a:lnTo>
                <a:close/>
              </a:path>
            </a:pathLst>
          </a:custGeom>
          <a:solidFill>
            <a:srgbClr val="86AE1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625" y="1238374"/>
            <a:ext cx="2912110" cy="779780"/>
          </a:xfrm>
          <a:custGeom>
            <a:avLst/>
            <a:gdLst/>
            <a:ahLst/>
            <a:cxnLst/>
            <a:rect l="l" t="t" r="r" b="b"/>
            <a:pathLst>
              <a:path w="2912110" h="779780">
                <a:moveTo>
                  <a:pt x="0" y="779175"/>
                </a:moveTo>
                <a:lnTo>
                  <a:pt x="2911549" y="779175"/>
                </a:lnTo>
                <a:lnTo>
                  <a:pt x="2911549" y="0"/>
                </a:lnTo>
                <a:lnTo>
                  <a:pt x="0" y="0"/>
                </a:lnTo>
                <a:lnTo>
                  <a:pt x="0" y="779175"/>
                </a:lnTo>
                <a:close/>
              </a:path>
            </a:pathLst>
          </a:custGeom>
          <a:solidFill>
            <a:srgbClr val="0494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8625" y="2169950"/>
            <a:ext cx="2912110" cy="847725"/>
          </a:xfrm>
          <a:custGeom>
            <a:avLst/>
            <a:gdLst/>
            <a:ahLst/>
            <a:cxnLst/>
            <a:rect l="l" t="t" r="r" b="b"/>
            <a:pathLst>
              <a:path w="2912110" h="847725">
                <a:moveTo>
                  <a:pt x="0" y="847700"/>
                </a:moveTo>
                <a:lnTo>
                  <a:pt x="2911549" y="847700"/>
                </a:lnTo>
                <a:lnTo>
                  <a:pt x="2911549" y="0"/>
                </a:lnTo>
                <a:lnTo>
                  <a:pt x="0" y="0"/>
                </a:lnTo>
                <a:lnTo>
                  <a:pt x="0" y="847700"/>
                </a:lnTo>
                <a:close/>
              </a:path>
            </a:pathLst>
          </a:custGeom>
          <a:solidFill>
            <a:srgbClr val="0494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625" y="3170050"/>
            <a:ext cx="2912110" cy="847725"/>
          </a:xfrm>
          <a:custGeom>
            <a:avLst/>
            <a:gdLst/>
            <a:ahLst/>
            <a:cxnLst/>
            <a:rect l="l" t="t" r="r" b="b"/>
            <a:pathLst>
              <a:path w="2912110" h="847725">
                <a:moveTo>
                  <a:pt x="0" y="847700"/>
                </a:moveTo>
                <a:lnTo>
                  <a:pt x="2911549" y="847700"/>
                </a:lnTo>
                <a:lnTo>
                  <a:pt x="2911549" y="0"/>
                </a:lnTo>
                <a:lnTo>
                  <a:pt x="0" y="0"/>
                </a:lnTo>
                <a:lnTo>
                  <a:pt x="0" y="847700"/>
                </a:lnTo>
                <a:close/>
              </a:path>
            </a:pathLst>
          </a:custGeom>
          <a:solidFill>
            <a:srgbClr val="0494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625" y="4170150"/>
            <a:ext cx="2912110" cy="719455"/>
          </a:xfrm>
          <a:custGeom>
            <a:avLst/>
            <a:gdLst/>
            <a:ahLst/>
            <a:cxnLst/>
            <a:rect l="l" t="t" r="r" b="b"/>
            <a:pathLst>
              <a:path w="2912110" h="719454">
                <a:moveTo>
                  <a:pt x="0" y="719425"/>
                </a:moveTo>
                <a:lnTo>
                  <a:pt x="2911549" y="719425"/>
                </a:lnTo>
                <a:lnTo>
                  <a:pt x="2911549" y="0"/>
                </a:lnTo>
                <a:lnTo>
                  <a:pt x="0" y="0"/>
                </a:lnTo>
                <a:lnTo>
                  <a:pt x="0" y="719425"/>
                </a:lnTo>
                <a:close/>
              </a:path>
            </a:pathLst>
          </a:custGeom>
          <a:solidFill>
            <a:srgbClr val="0494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225" y="1238374"/>
            <a:ext cx="152400" cy="779780"/>
          </a:xfrm>
          <a:custGeom>
            <a:avLst/>
            <a:gdLst/>
            <a:ahLst/>
            <a:cxnLst/>
            <a:rect l="l" t="t" r="r" b="b"/>
            <a:pathLst>
              <a:path w="152400" h="779780">
                <a:moveTo>
                  <a:pt x="0" y="779175"/>
                </a:moveTo>
                <a:lnTo>
                  <a:pt x="152400" y="779175"/>
                </a:lnTo>
                <a:lnTo>
                  <a:pt x="152400" y="0"/>
                </a:lnTo>
                <a:lnTo>
                  <a:pt x="0" y="0"/>
                </a:lnTo>
                <a:lnTo>
                  <a:pt x="0" y="779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6225" y="2169950"/>
            <a:ext cx="152400" cy="847725"/>
          </a:xfrm>
          <a:custGeom>
            <a:avLst/>
            <a:gdLst/>
            <a:ahLst/>
            <a:cxnLst/>
            <a:rect l="l" t="t" r="r" b="b"/>
            <a:pathLst>
              <a:path w="152400" h="847725">
                <a:moveTo>
                  <a:pt x="0" y="847700"/>
                </a:moveTo>
                <a:lnTo>
                  <a:pt x="152400" y="847700"/>
                </a:lnTo>
                <a:lnTo>
                  <a:pt x="152400" y="0"/>
                </a:lnTo>
                <a:lnTo>
                  <a:pt x="0" y="0"/>
                </a:lnTo>
                <a:lnTo>
                  <a:pt x="0" y="847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225" y="3170050"/>
            <a:ext cx="152400" cy="847725"/>
          </a:xfrm>
          <a:custGeom>
            <a:avLst/>
            <a:gdLst/>
            <a:ahLst/>
            <a:cxnLst/>
            <a:rect l="l" t="t" r="r" b="b"/>
            <a:pathLst>
              <a:path w="152400" h="847725">
                <a:moveTo>
                  <a:pt x="0" y="847700"/>
                </a:moveTo>
                <a:lnTo>
                  <a:pt x="152400" y="847700"/>
                </a:lnTo>
                <a:lnTo>
                  <a:pt x="152400" y="0"/>
                </a:lnTo>
                <a:lnTo>
                  <a:pt x="0" y="0"/>
                </a:lnTo>
                <a:lnTo>
                  <a:pt x="0" y="847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6225" y="4170150"/>
            <a:ext cx="152400" cy="719455"/>
          </a:xfrm>
          <a:custGeom>
            <a:avLst/>
            <a:gdLst/>
            <a:ahLst/>
            <a:cxnLst/>
            <a:rect l="l" t="t" r="r" b="b"/>
            <a:pathLst>
              <a:path w="152400" h="719454">
                <a:moveTo>
                  <a:pt x="0" y="719425"/>
                </a:moveTo>
                <a:lnTo>
                  <a:pt x="152400" y="719425"/>
                </a:lnTo>
                <a:lnTo>
                  <a:pt x="152400" y="0"/>
                </a:lnTo>
                <a:lnTo>
                  <a:pt x="0" y="0"/>
                </a:lnTo>
                <a:lnTo>
                  <a:pt x="0" y="719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8275" y="1238374"/>
            <a:ext cx="0" cy="779780"/>
          </a:xfrm>
          <a:custGeom>
            <a:avLst/>
            <a:gdLst/>
            <a:ahLst/>
            <a:cxnLst/>
            <a:rect l="l" t="t" r="r" b="b"/>
            <a:pathLst>
              <a:path h="779780">
                <a:moveTo>
                  <a:pt x="0" y="0"/>
                </a:moveTo>
                <a:lnTo>
                  <a:pt x="0" y="779175"/>
                </a:lnTo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38275" y="2169950"/>
            <a:ext cx="0" cy="847725"/>
          </a:xfrm>
          <a:custGeom>
            <a:avLst/>
            <a:gdLst/>
            <a:ahLst/>
            <a:cxnLst/>
            <a:rect l="l" t="t" r="r" b="b"/>
            <a:pathLst>
              <a:path h="847725">
                <a:moveTo>
                  <a:pt x="0" y="0"/>
                </a:moveTo>
                <a:lnTo>
                  <a:pt x="0" y="847700"/>
                </a:lnTo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38275" y="3170050"/>
            <a:ext cx="0" cy="847725"/>
          </a:xfrm>
          <a:custGeom>
            <a:avLst/>
            <a:gdLst/>
            <a:ahLst/>
            <a:cxnLst/>
            <a:rect l="l" t="t" r="r" b="b"/>
            <a:pathLst>
              <a:path h="847725">
                <a:moveTo>
                  <a:pt x="0" y="0"/>
                </a:moveTo>
                <a:lnTo>
                  <a:pt x="0" y="847700"/>
                </a:lnTo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8275" y="4170150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425"/>
                </a:lnTo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6225" y="1085974"/>
            <a:ext cx="8429625" cy="152400"/>
          </a:xfrm>
          <a:custGeom>
            <a:avLst/>
            <a:gdLst/>
            <a:ahLst/>
            <a:cxnLst/>
            <a:rect l="l" t="t" r="r" b="b"/>
            <a:pathLst>
              <a:path w="8429625" h="152400">
                <a:moveTo>
                  <a:pt x="0" y="0"/>
                </a:moveTo>
                <a:lnTo>
                  <a:pt x="8429224" y="0"/>
                </a:lnTo>
                <a:lnTo>
                  <a:pt x="8429224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225" y="2017550"/>
            <a:ext cx="8429625" cy="152400"/>
          </a:xfrm>
          <a:custGeom>
            <a:avLst/>
            <a:gdLst/>
            <a:ahLst/>
            <a:cxnLst/>
            <a:rect l="l" t="t" r="r" b="b"/>
            <a:pathLst>
              <a:path w="8429625" h="152400">
                <a:moveTo>
                  <a:pt x="0" y="0"/>
                </a:moveTo>
                <a:lnTo>
                  <a:pt x="8429224" y="0"/>
                </a:lnTo>
                <a:lnTo>
                  <a:pt x="8429224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6225" y="3017650"/>
            <a:ext cx="8429625" cy="152400"/>
          </a:xfrm>
          <a:custGeom>
            <a:avLst/>
            <a:gdLst/>
            <a:ahLst/>
            <a:cxnLst/>
            <a:rect l="l" t="t" r="r" b="b"/>
            <a:pathLst>
              <a:path w="8429625" h="152400">
                <a:moveTo>
                  <a:pt x="0" y="0"/>
                </a:moveTo>
                <a:lnTo>
                  <a:pt x="8429224" y="0"/>
                </a:lnTo>
                <a:lnTo>
                  <a:pt x="8429224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6225" y="4017750"/>
            <a:ext cx="8429625" cy="152400"/>
          </a:xfrm>
          <a:custGeom>
            <a:avLst/>
            <a:gdLst/>
            <a:ahLst/>
            <a:cxnLst/>
            <a:rect l="l" t="t" r="r" b="b"/>
            <a:pathLst>
              <a:path w="8429625" h="152400">
                <a:moveTo>
                  <a:pt x="0" y="0"/>
                </a:moveTo>
                <a:lnTo>
                  <a:pt x="8429224" y="0"/>
                </a:lnTo>
                <a:lnTo>
                  <a:pt x="8429224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6225" y="4889575"/>
            <a:ext cx="8429625" cy="152400"/>
          </a:xfrm>
          <a:custGeom>
            <a:avLst/>
            <a:gdLst/>
            <a:ahLst/>
            <a:cxnLst/>
            <a:rect l="l" t="t" r="r" b="b"/>
            <a:pathLst>
              <a:path w="8429625" h="152400">
                <a:moveTo>
                  <a:pt x="0" y="0"/>
                </a:moveTo>
                <a:lnTo>
                  <a:pt x="8429224" y="0"/>
                </a:lnTo>
                <a:lnTo>
                  <a:pt x="8429224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94747" y="1468006"/>
            <a:ext cx="1880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FFFFFF"/>
                </a:solidFill>
                <a:latin typeface="Trebuchet MS"/>
                <a:cs typeface="Trebuchet MS"/>
              </a:rPr>
              <a:t>FULL</a:t>
            </a:r>
            <a:r>
              <a:rPr sz="180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Trebuchet MS"/>
                <a:cs typeface="Trebuchet MS"/>
              </a:rPr>
              <a:t>COVERAGE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32568" y="1293825"/>
            <a:ext cx="4582795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indent="-335915">
              <a:lnSpc>
                <a:spcPts val="1664"/>
              </a:lnSpc>
              <a:spcBef>
                <a:spcPts val="10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15" dirty="0">
                <a:solidFill>
                  <a:srgbClr val="0494CB"/>
                </a:solidFill>
                <a:latin typeface="Trebuchet MS"/>
                <a:cs typeface="Trebuchet MS"/>
              </a:rPr>
              <a:t>All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0494CB"/>
                </a:solidFill>
                <a:latin typeface="Trebuchet MS"/>
                <a:cs typeface="Trebuchet MS"/>
              </a:rPr>
              <a:t>agencies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0494CB"/>
                </a:solidFill>
                <a:latin typeface="Trebuchet MS"/>
                <a:cs typeface="Trebuchet MS"/>
              </a:rPr>
              <a:t>and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0494CB"/>
                </a:solidFill>
                <a:latin typeface="Trebuchet MS"/>
                <a:cs typeface="Trebuchet MS"/>
              </a:rPr>
              <a:t>programs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0494CB"/>
                </a:solidFill>
                <a:latin typeface="Trebuchet MS"/>
                <a:cs typeface="Trebuchet MS"/>
              </a:rPr>
              <a:t>are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0494CB"/>
                </a:solidFill>
                <a:latin typeface="Trebuchet MS"/>
                <a:cs typeface="Trebuchet MS"/>
              </a:rPr>
              <a:t>represented</a:t>
            </a:r>
            <a:endParaRPr sz="1400">
              <a:latin typeface="Trebuchet MS"/>
              <a:cs typeface="Trebuchet MS"/>
            </a:endParaRPr>
          </a:p>
          <a:p>
            <a:pPr marL="348615" marR="5080" indent="-335915">
              <a:lnSpc>
                <a:spcPts val="1650"/>
              </a:lnSpc>
              <a:spcBef>
                <a:spcPts val="6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10" dirty="0">
                <a:solidFill>
                  <a:srgbClr val="0494CB"/>
                </a:solidFill>
                <a:latin typeface="Trebuchet MS"/>
                <a:cs typeface="Trebuchet MS"/>
              </a:rPr>
              <a:t>List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0494CB"/>
                </a:solidFill>
                <a:latin typeface="Trebuchet MS"/>
                <a:cs typeface="Trebuchet MS"/>
              </a:rPr>
              <a:t>includes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0494CB"/>
                </a:solidFill>
                <a:latin typeface="Trebuchet MS"/>
                <a:cs typeface="Trebuchet MS"/>
              </a:rPr>
              <a:t>people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0494CB"/>
                </a:solidFill>
                <a:latin typeface="Trebuchet MS"/>
                <a:cs typeface="Trebuchet MS"/>
              </a:rPr>
              <a:t>sleeping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0494CB"/>
                </a:solidFill>
                <a:latin typeface="Trebuchet MS"/>
                <a:cs typeface="Trebuchet MS"/>
              </a:rPr>
              <a:t>in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0494CB"/>
                </a:solidFill>
                <a:latin typeface="Trebuchet MS"/>
                <a:cs typeface="Trebuchet MS"/>
              </a:rPr>
              <a:t>shelters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0494CB"/>
                </a:solidFill>
                <a:latin typeface="Trebuchet MS"/>
                <a:cs typeface="Trebuchet MS"/>
              </a:rPr>
              <a:t>and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0494CB"/>
                </a:solidFill>
                <a:latin typeface="Trebuchet MS"/>
                <a:cs typeface="Trebuchet MS"/>
              </a:rPr>
              <a:t>on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0494CB"/>
                </a:solidFill>
                <a:latin typeface="Trebuchet MS"/>
                <a:cs typeface="Trebuchet MS"/>
              </a:rPr>
              <a:t>the  </a:t>
            </a:r>
            <a:r>
              <a:rPr sz="1400" spc="15" dirty="0">
                <a:solidFill>
                  <a:srgbClr val="0494CB"/>
                </a:solidFill>
                <a:latin typeface="Trebuchet MS"/>
                <a:cs typeface="Trebuchet MS"/>
              </a:rPr>
              <a:t>streets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40377" y="2295730"/>
            <a:ext cx="138938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73990">
              <a:lnSpc>
                <a:spcPct val="100699"/>
              </a:lnSpc>
              <a:spcBef>
                <a:spcPts val="85"/>
              </a:spcBef>
            </a:pPr>
            <a:r>
              <a:rPr sz="1800" b="1" spc="105" dirty="0">
                <a:solidFill>
                  <a:srgbClr val="FFFFFF"/>
                </a:solidFill>
                <a:latin typeface="Trebuchet MS"/>
                <a:cs typeface="Trebuchet MS"/>
              </a:rPr>
              <a:t>PERSON-  </a:t>
            </a:r>
            <a:r>
              <a:rPr sz="1800" b="1" spc="65" dirty="0">
                <a:solidFill>
                  <a:srgbClr val="FFFFFF"/>
                </a:solidFill>
                <a:latin typeface="Trebuchet MS"/>
                <a:cs typeface="Trebuchet MS"/>
              </a:rPr>
              <a:t>LEVEL</a:t>
            </a:r>
            <a:r>
              <a:rPr sz="18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32568" y="2259663"/>
            <a:ext cx="4509770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48615" marR="5080" indent="-335915">
              <a:lnSpc>
                <a:spcPts val="1650"/>
              </a:lnSpc>
              <a:spcBef>
                <a:spcPts val="18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60" dirty="0">
                <a:solidFill>
                  <a:srgbClr val="0494CB"/>
                </a:solidFill>
                <a:latin typeface="Trebuchet MS"/>
                <a:cs typeface="Trebuchet MS"/>
              </a:rPr>
              <a:t>Each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0494CB"/>
                </a:solidFill>
                <a:latin typeface="Trebuchet MS"/>
                <a:cs typeface="Trebuchet MS"/>
              </a:rPr>
              <a:t>person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0494CB"/>
                </a:solidFill>
                <a:latin typeface="Trebuchet MS"/>
                <a:cs typeface="Trebuchet MS"/>
              </a:rPr>
              <a:t>has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0494CB"/>
                </a:solidFill>
                <a:latin typeface="Trebuchet MS"/>
                <a:cs typeface="Trebuchet MS"/>
              </a:rPr>
              <a:t>an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0494CB"/>
                </a:solidFill>
                <a:latin typeface="Trebuchet MS"/>
                <a:cs typeface="Trebuchet MS"/>
              </a:rPr>
              <a:t>entry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0494CB"/>
                </a:solidFill>
                <a:latin typeface="Trebuchet MS"/>
                <a:cs typeface="Trebuchet MS"/>
              </a:rPr>
              <a:t>that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0494CB"/>
                </a:solidFill>
                <a:latin typeface="Trebuchet MS"/>
                <a:cs typeface="Trebuchet MS"/>
              </a:rPr>
              <a:t>includes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0494CB"/>
                </a:solidFill>
                <a:latin typeface="Trebuchet MS"/>
                <a:cs typeface="Trebuchet MS"/>
              </a:rPr>
              <a:t>their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0494CB"/>
                </a:solidFill>
                <a:latin typeface="Trebuchet MS"/>
                <a:cs typeface="Trebuchet MS"/>
              </a:rPr>
              <a:t>name,  </a:t>
            </a:r>
            <a:r>
              <a:rPr sz="1400" spc="-15" dirty="0">
                <a:solidFill>
                  <a:srgbClr val="0494CB"/>
                </a:solidFill>
                <a:latin typeface="Trebuchet MS"/>
                <a:cs typeface="Trebuchet MS"/>
              </a:rPr>
              <a:t>history, </a:t>
            </a:r>
            <a:r>
              <a:rPr sz="1400" spc="10" dirty="0">
                <a:solidFill>
                  <a:srgbClr val="0494CB"/>
                </a:solidFill>
                <a:latin typeface="Trebuchet MS"/>
                <a:cs typeface="Trebuchet MS"/>
              </a:rPr>
              <a:t>health </a:t>
            </a:r>
            <a:r>
              <a:rPr sz="1400" spc="55" dirty="0">
                <a:solidFill>
                  <a:srgbClr val="0494CB"/>
                </a:solidFill>
                <a:latin typeface="Trebuchet MS"/>
                <a:cs typeface="Trebuchet MS"/>
              </a:rPr>
              <a:t>and </a:t>
            </a:r>
            <a:r>
              <a:rPr sz="1400" spc="60" dirty="0">
                <a:solidFill>
                  <a:srgbClr val="0494CB"/>
                </a:solidFill>
                <a:latin typeface="Trebuchet MS"/>
                <a:cs typeface="Trebuchet MS"/>
              </a:rPr>
              <a:t>housing</a:t>
            </a:r>
            <a:r>
              <a:rPr sz="1400" spc="-31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0494CB"/>
                </a:solidFill>
                <a:latin typeface="Trebuchet MS"/>
                <a:cs typeface="Trebuchet MS"/>
              </a:rPr>
              <a:t>needs</a:t>
            </a:r>
            <a:endParaRPr sz="1400">
              <a:latin typeface="Trebuchet MS"/>
              <a:cs typeface="Trebuchet MS"/>
            </a:endParaRPr>
          </a:p>
          <a:p>
            <a:pPr marL="348615" indent="-335915">
              <a:lnSpc>
                <a:spcPts val="1600"/>
              </a:lnSpc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60" dirty="0">
                <a:solidFill>
                  <a:srgbClr val="0494CB"/>
                </a:solidFill>
                <a:latin typeface="Trebuchet MS"/>
                <a:cs typeface="Trebuchet MS"/>
              </a:rPr>
              <a:t>Each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0494CB"/>
                </a:solidFill>
                <a:latin typeface="Trebuchet MS"/>
                <a:cs typeface="Trebuchet MS"/>
              </a:rPr>
              <a:t>person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0494CB"/>
                </a:solidFill>
                <a:latin typeface="Trebuchet MS"/>
                <a:cs typeface="Trebuchet MS"/>
              </a:rPr>
              <a:t>can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0494CB"/>
                </a:solidFill>
                <a:latin typeface="Trebuchet MS"/>
                <a:cs typeface="Trebuchet MS"/>
              </a:rPr>
              <a:t>be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0494CB"/>
                </a:solidFill>
                <a:latin typeface="Trebuchet MS"/>
                <a:cs typeface="Trebuchet MS"/>
              </a:rPr>
              <a:t>followed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0494CB"/>
                </a:solidFill>
                <a:latin typeface="Trebuchet MS"/>
                <a:cs typeface="Trebuchet MS"/>
              </a:rPr>
              <a:t>through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0494CB"/>
                </a:solidFill>
                <a:latin typeface="Trebuchet MS"/>
                <a:cs typeface="Trebuchet MS"/>
              </a:rPr>
              <a:t>the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0494CB"/>
                </a:solidFill>
                <a:latin typeface="Trebuchet MS"/>
                <a:cs typeface="Trebuchet MS"/>
              </a:rPr>
              <a:t>system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5178" y="3433943"/>
            <a:ext cx="1379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FFFFFF"/>
                </a:solidFill>
                <a:latin typeface="Trebuchet MS"/>
                <a:cs typeface="Trebuchet MS"/>
              </a:rPr>
              <a:t>RELIABILITY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32568" y="3364538"/>
            <a:ext cx="423100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48615" marR="5080" indent="-335915">
              <a:lnSpc>
                <a:spcPts val="1650"/>
              </a:lnSpc>
              <a:spcBef>
                <a:spcPts val="18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25" dirty="0">
                <a:solidFill>
                  <a:srgbClr val="0494CB"/>
                </a:solidFill>
                <a:latin typeface="Trebuchet MS"/>
                <a:cs typeface="Trebuchet MS"/>
              </a:rPr>
              <a:t>Data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0494CB"/>
                </a:solidFill>
                <a:latin typeface="Trebuchet MS"/>
                <a:cs typeface="Trebuchet MS"/>
              </a:rPr>
              <a:t>balances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0494CB"/>
                </a:solidFill>
                <a:latin typeface="Trebuchet MS"/>
                <a:cs typeface="Trebuchet MS"/>
              </a:rPr>
              <a:t>month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0494CB"/>
                </a:solidFill>
                <a:latin typeface="Trebuchet MS"/>
                <a:cs typeface="Trebuchet MS"/>
              </a:rPr>
              <a:t>over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494CB"/>
                </a:solidFill>
                <a:latin typeface="Trebuchet MS"/>
                <a:cs typeface="Trebuchet MS"/>
              </a:rPr>
              <a:t>month,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0494CB"/>
                </a:solidFill>
                <a:latin typeface="Trebuchet MS"/>
                <a:cs typeface="Trebuchet MS"/>
              </a:rPr>
              <a:t>just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494CB"/>
                </a:solidFill>
                <a:latin typeface="Trebuchet MS"/>
                <a:cs typeface="Trebuchet MS"/>
              </a:rPr>
              <a:t>like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0494CB"/>
                </a:solidFill>
                <a:latin typeface="Trebuchet MS"/>
                <a:cs typeface="Trebuchet MS"/>
              </a:rPr>
              <a:t>your  </a:t>
            </a:r>
            <a:r>
              <a:rPr sz="1400" spc="60" dirty="0">
                <a:solidFill>
                  <a:srgbClr val="0494CB"/>
                </a:solidFill>
                <a:latin typeface="Trebuchet MS"/>
                <a:cs typeface="Trebuchet MS"/>
              </a:rPr>
              <a:t>checkbook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6785" y="4369906"/>
            <a:ext cx="2196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5" dirty="0">
                <a:solidFill>
                  <a:srgbClr val="FFFFFF"/>
                </a:solidFill>
                <a:latin typeface="Trebuchet MS"/>
                <a:cs typeface="Trebuchet MS"/>
              </a:rPr>
              <a:t>REGULAR</a:t>
            </a:r>
            <a:r>
              <a:rPr sz="180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solidFill>
                  <a:srgbClr val="FFFFFF"/>
                </a:solidFill>
                <a:latin typeface="Trebuchet MS"/>
                <a:cs typeface="Trebuchet MS"/>
              </a:rPr>
              <a:t>UPDATES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32568" y="4195725"/>
            <a:ext cx="4535805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indent="-335915">
              <a:lnSpc>
                <a:spcPts val="1664"/>
              </a:lnSpc>
              <a:spcBef>
                <a:spcPts val="10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10" dirty="0">
                <a:solidFill>
                  <a:srgbClr val="0494CB"/>
                </a:solidFill>
                <a:latin typeface="Trebuchet MS"/>
                <a:cs typeface="Trebuchet MS"/>
              </a:rPr>
              <a:t>List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0494CB"/>
                </a:solidFill>
                <a:latin typeface="Trebuchet MS"/>
                <a:cs typeface="Trebuchet MS"/>
              </a:rPr>
              <a:t>is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0494CB"/>
                </a:solidFill>
                <a:latin typeface="Trebuchet MS"/>
                <a:cs typeface="Trebuchet MS"/>
              </a:rPr>
              <a:t>updated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0494CB"/>
                </a:solidFill>
                <a:latin typeface="Trebuchet MS"/>
                <a:cs typeface="Trebuchet MS"/>
              </a:rPr>
              <a:t>monthly,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0494CB"/>
                </a:solidFill>
                <a:latin typeface="Trebuchet MS"/>
                <a:cs typeface="Trebuchet MS"/>
              </a:rPr>
              <a:t>at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0494CB"/>
                </a:solidFill>
                <a:latin typeface="Trebuchet MS"/>
                <a:cs typeface="Trebuchet MS"/>
              </a:rPr>
              <a:t>a</a:t>
            </a:r>
            <a:r>
              <a:rPr sz="1400" spc="-6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0494CB"/>
                </a:solidFill>
                <a:latin typeface="Trebuchet MS"/>
                <a:cs typeface="Trebuchet MS"/>
              </a:rPr>
              <a:t>minimum</a:t>
            </a:r>
            <a:endParaRPr sz="1400">
              <a:latin typeface="Trebuchet MS"/>
              <a:cs typeface="Trebuchet MS"/>
            </a:endParaRPr>
          </a:p>
          <a:p>
            <a:pPr marL="348615" marR="5080" indent="-335915">
              <a:lnSpc>
                <a:spcPts val="1650"/>
              </a:lnSpc>
              <a:spcBef>
                <a:spcPts val="65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sz="1400" spc="114" dirty="0">
                <a:solidFill>
                  <a:srgbClr val="0494CB"/>
                </a:solidFill>
                <a:latin typeface="Trebuchet MS"/>
                <a:cs typeface="Trebuchet MS"/>
              </a:rPr>
              <a:t>As</a:t>
            </a:r>
            <a:r>
              <a:rPr sz="1400" spc="-75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0494CB"/>
                </a:solidFill>
                <a:latin typeface="Trebuchet MS"/>
                <a:cs typeface="Trebuchet MS"/>
              </a:rPr>
              <a:t>people’s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0494CB"/>
                </a:solidFill>
                <a:latin typeface="Trebuchet MS"/>
                <a:cs typeface="Trebuchet MS"/>
              </a:rPr>
              <a:t>housing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0494CB"/>
                </a:solidFill>
                <a:latin typeface="Trebuchet MS"/>
                <a:cs typeface="Trebuchet MS"/>
              </a:rPr>
              <a:t>status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0494CB"/>
                </a:solidFill>
                <a:latin typeface="Trebuchet MS"/>
                <a:cs typeface="Trebuchet MS"/>
              </a:rPr>
              <a:t>changes,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0494CB"/>
                </a:solidFill>
                <a:latin typeface="Trebuchet MS"/>
                <a:cs typeface="Trebuchet MS"/>
              </a:rPr>
              <a:t>so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0494CB"/>
                </a:solidFill>
                <a:latin typeface="Trebuchet MS"/>
                <a:cs typeface="Trebuchet MS"/>
              </a:rPr>
              <a:t>do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0494CB"/>
                </a:solidFill>
                <a:latin typeface="Trebuchet MS"/>
                <a:cs typeface="Trebuchet MS"/>
              </a:rPr>
              <a:t>their</a:t>
            </a:r>
            <a:r>
              <a:rPr sz="1400" spc="-70" dirty="0">
                <a:solidFill>
                  <a:srgbClr val="0494CB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0494CB"/>
                </a:solidFill>
                <a:latin typeface="Trebuchet MS"/>
                <a:cs typeface="Trebuchet MS"/>
              </a:rPr>
              <a:t>list  </a:t>
            </a:r>
            <a:r>
              <a:rPr sz="1400" spc="5" dirty="0">
                <a:solidFill>
                  <a:srgbClr val="0494CB"/>
                </a:solidFill>
                <a:latin typeface="Trebuchet MS"/>
                <a:cs typeface="Trebuchet MS"/>
              </a:rPr>
              <a:t>entries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65600" y="280675"/>
            <a:ext cx="7189470" cy="548640"/>
          </a:xfrm>
          <a:prstGeom prst="rect">
            <a:avLst/>
          </a:prstGeom>
          <a:solidFill>
            <a:srgbClr val="86AE14"/>
          </a:solidFill>
        </p:spPr>
        <p:txBody>
          <a:bodyPr vert="horz" wrap="square" lIns="0" tIns="0" rIns="0" bIns="0" rtlCol="0">
            <a:spAutoFit/>
          </a:bodyPr>
          <a:lstStyle/>
          <a:p>
            <a:pPr marL="109220">
              <a:lnSpc>
                <a:spcPts val="4175"/>
              </a:lnSpc>
            </a:pPr>
            <a:r>
              <a:rPr sz="3600" spc="75" dirty="0"/>
              <a:t>Defining</a:t>
            </a:r>
            <a:r>
              <a:rPr sz="3600" spc="-229" dirty="0"/>
              <a:t> </a:t>
            </a:r>
            <a:r>
              <a:rPr sz="3600" spc="145" dirty="0"/>
              <a:t>a</a:t>
            </a:r>
            <a:r>
              <a:rPr sz="3600" spc="-229" dirty="0"/>
              <a:t> </a:t>
            </a:r>
            <a:r>
              <a:rPr sz="3600" spc="45" dirty="0"/>
              <a:t>Quality</a:t>
            </a:r>
            <a:r>
              <a:rPr sz="3600" spc="-229" dirty="0"/>
              <a:t> </a:t>
            </a:r>
            <a:r>
              <a:rPr sz="3600" spc="195" dirty="0"/>
              <a:t>By-Name</a:t>
            </a:r>
            <a:r>
              <a:rPr sz="3600" spc="-225" dirty="0"/>
              <a:t> </a:t>
            </a:r>
            <a:r>
              <a:rPr sz="3600" spc="35" dirty="0"/>
              <a:t>List</a:t>
            </a:r>
            <a:endParaRPr sz="3600"/>
          </a:p>
        </p:txBody>
      </p:sp>
      <p:sp>
        <p:nvSpPr>
          <p:cNvPr id="28" name="object 28"/>
          <p:cNvSpPr txBox="1"/>
          <p:nvPr/>
        </p:nvSpPr>
        <p:spPr>
          <a:xfrm>
            <a:off x="530225" y="904113"/>
            <a:ext cx="71602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solidFill>
                  <a:srgbClr val="A50A51"/>
                </a:solidFill>
                <a:latin typeface="Trebuchet MS"/>
                <a:cs typeface="Trebuchet MS"/>
              </a:rPr>
              <a:t>Texas</a:t>
            </a:r>
            <a:r>
              <a:rPr sz="1400" b="1" spc="-8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A50A51"/>
                </a:solidFill>
                <a:latin typeface="Trebuchet MS"/>
                <a:cs typeface="Trebuchet MS"/>
              </a:rPr>
              <a:t>Balance</a:t>
            </a:r>
            <a:r>
              <a:rPr sz="1400" b="1" spc="-8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A50A51"/>
                </a:solidFill>
                <a:latin typeface="Trebuchet MS"/>
                <a:cs typeface="Trebuchet MS"/>
              </a:rPr>
              <a:t>of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A50A51"/>
                </a:solidFill>
                <a:latin typeface="Trebuchet MS"/>
                <a:cs typeface="Trebuchet MS"/>
              </a:rPr>
              <a:t>State</a:t>
            </a:r>
            <a:r>
              <a:rPr sz="1400" b="1" spc="-8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70" dirty="0">
                <a:solidFill>
                  <a:srgbClr val="A50A51"/>
                </a:solidFill>
                <a:latin typeface="Trebuchet MS"/>
                <a:cs typeface="Trebuchet MS"/>
              </a:rPr>
              <a:t>-</a:t>
            </a:r>
            <a:r>
              <a:rPr sz="1400" b="1" spc="-8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A50A51"/>
                </a:solidFill>
                <a:latin typeface="Trebuchet MS"/>
                <a:cs typeface="Trebuchet MS"/>
              </a:rPr>
              <a:t>Abilene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A50A51"/>
                </a:solidFill>
                <a:latin typeface="Trebuchet MS"/>
                <a:cs typeface="Trebuchet MS"/>
              </a:rPr>
              <a:t>has</a:t>
            </a:r>
            <a:r>
              <a:rPr sz="1400" b="1" spc="-8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A50A51"/>
                </a:solidFill>
                <a:latin typeface="Trebuchet MS"/>
                <a:cs typeface="Trebuchet MS"/>
              </a:rPr>
              <a:t>met</a:t>
            </a:r>
            <a:r>
              <a:rPr sz="1400" b="1" spc="-8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A50A51"/>
                </a:solidFill>
                <a:latin typeface="Trebuchet MS"/>
                <a:cs typeface="Trebuchet MS"/>
              </a:rPr>
              <a:t>all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A50A51"/>
                </a:solidFill>
                <a:latin typeface="Trebuchet MS"/>
                <a:cs typeface="Trebuchet MS"/>
              </a:rPr>
              <a:t>of</a:t>
            </a:r>
            <a:r>
              <a:rPr sz="1400" b="1" spc="-8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A50A51"/>
                </a:solidFill>
                <a:latin typeface="Trebuchet MS"/>
                <a:cs typeface="Trebuchet MS"/>
              </a:rPr>
              <a:t>the</a:t>
            </a:r>
            <a:r>
              <a:rPr sz="1400" b="1" spc="-8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A50A51"/>
                </a:solidFill>
                <a:latin typeface="Trebuchet MS"/>
                <a:cs typeface="Trebuchet MS"/>
              </a:rPr>
              <a:t>quality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A50A51"/>
                </a:solidFill>
                <a:latin typeface="Trebuchet MS"/>
                <a:cs typeface="Trebuchet MS"/>
              </a:rPr>
              <a:t>and</a:t>
            </a:r>
            <a:r>
              <a:rPr sz="1400" b="1" spc="-8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A50A51"/>
                </a:solidFill>
                <a:latin typeface="Trebuchet MS"/>
                <a:cs typeface="Trebuchet MS"/>
              </a:rPr>
              <a:t>reliability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A50A51"/>
                </a:solidFill>
                <a:latin typeface="Trebuchet MS"/>
                <a:cs typeface="Trebuchet MS"/>
              </a:rPr>
              <a:t>thresholds.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100" y="193825"/>
            <a:ext cx="6195695" cy="487680"/>
          </a:xfrm>
          <a:prstGeom prst="rect">
            <a:avLst/>
          </a:prstGeom>
          <a:solidFill>
            <a:srgbClr val="86AE1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10"/>
              </a:lnSpc>
            </a:pPr>
            <a:r>
              <a:rPr spc="35" dirty="0"/>
              <a:t>Qualitatively </a:t>
            </a:r>
            <a:r>
              <a:rPr spc="150" dirty="0"/>
              <a:t>Assessing</a:t>
            </a:r>
            <a:r>
              <a:rPr spc="-690" dirty="0"/>
              <a:t> </a:t>
            </a:r>
            <a:r>
              <a:rPr spc="30" dirty="0"/>
              <a:t>your </a:t>
            </a:r>
            <a:r>
              <a:rPr spc="25" dirty="0"/>
              <a:t>list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5175" y="743887"/>
            <a:ext cx="6942455" cy="8674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b="1" spc="30" dirty="0">
                <a:solidFill>
                  <a:srgbClr val="A50A51"/>
                </a:solidFill>
                <a:latin typeface="Trebuchet MS"/>
                <a:cs typeface="Trebuchet MS"/>
              </a:rPr>
              <a:t>Texas </a:t>
            </a:r>
            <a:r>
              <a:rPr sz="1400" b="1" spc="55" dirty="0">
                <a:solidFill>
                  <a:srgbClr val="A50A51"/>
                </a:solidFill>
                <a:latin typeface="Trebuchet MS"/>
                <a:cs typeface="Trebuchet MS"/>
              </a:rPr>
              <a:t>Balance </a:t>
            </a:r>
            <a:r>
              <a:rPr sz="1400" b="1" spc="25" dirty="0">
                <a:solidFill>
                  <a:srgbClr val="A50A51"/>
                </a:solidFill>
                <a:latin typeface="Trebuchet MS"/>
                <a:cs typeface="Trebuchet MS"/>
              </a:rPr>
              <a:t>of </a:t>
            </a:r>
            <a:r>
              <a:rPr sz="1400" b="1" spc="35" dirty="0">
                <a:solidFill>
                  <a:srgbClr val="A50A51"/>
                </a:solidFill>
                <a:latin typeface="Trebuchet MS"/>
                <a:cs typeface="Trebuchet MS"/>
              </a:rPr>
              <a:t>State </a:t>
            </a:r>
            <a:r>
              <a:rPr sz="1400" spc="75" dirty="0">
                <a:solidFill>
                  <a:srgbClr val="A50A51"/>
                </a:solidFill>
                <a:latin typeface="Trebuchet MS"/>
                <a:cs typeface="Trebuchet MS"/>
              </a:rPr>
              <a:t>- </a:t>
            </a:r>
            <a:r>
              <a:rPr sz="1400" b="1" spc="25" dirty="0">
                <a:solidFill>
                  <a:srgbClr val="A50A51"/>
                </a:solidFill>
                <a:latin typeface="Trebuchet MS"/>
                <a:cs typeface="Trebuchet MS"/>
              </a:rPr>
              <a:t>Abilene </a:t>
            </a:r>
            <a:r>
              <a:rPr sz="1400" b="1" spc="35" dirty="0">
                <a:solidFill>
                  <a:srgbClr val="A50A51"/>
                </a:solidFill>
                <a:latin typeface="Trebuchet MS"/>
                <a:cs typeface="Trebuchet MS"/>
              </a:rPr>
              <a:t>reached </a:t>
            </a:r>
            <a:r>
              <a:rPr sz="1400" b="1" spc="55" dirty="0">
                <a:solidFill>
                  <a:srgbClr val="A50A51"/>
                </a:solidFill>
                <a:latin typeface="Trebuchet MS"/>
                <a:cs typeface="Trebuchet MS"/>
              </a:rPr>
              <a:t>a </a:t>
            </a:r>
            <a:r>
              <a:rPr sz="1400" b="1" spc="20" dirty="0">
                <a:solidFill>
                  <a:srgbClr val="A50A51"/>
                </a:solidFill>
                <a:latin typeface="Trebuchet MS"/>
                <a:cs typeface="Trebuchet MS"/>
              </a:rPr>
              <a:t>perfect </a:t>
            </a:r>
            <a:r>
              <a:rPr sz="1400" b="1" spc="40" dirty="0">
                <a:solidFill>
                  <a:srgbClr val="A50A51"/>
                </a:solidFill>
                <a:latin typeface="Trebuchet MS"/>
                <a:cs typeface="Trebuchet MS"/>
              </a:rPr>
              <a:t>score </a:t>
            </a:r>
            <a:r>
              <a:rPr sz="1400" b="1" spc="35" dirty="0">
                <a:solidFill>
                  <a:srgbClr val="A50A51"/>
                </a:solidFill>
                <a:latin typeface="Trebuchet MS"/>
                <a:cs typeface="Trebuchet MS"/>
              </a:rPr>
              <a:t>on </a:t>
            </a:r>
            <a:r>
              <a:rPr sz="1400" b="1" spc="10" dirty="0">
                <a:solidFill>
                  <a:srgbClr val="A50A51"/>
                </a:solidFill>
                <a:latin typeface="Trebuchet MS"/>
                <a:cs typeface="Trebuchet MS"/>
              </a:rPr>
              <a:t>the </a:t>
            </a:r>
            <a:r>
              <a:rPr sz="1400" b="1" spc="20" dirty="0">
                <a:solidFill>
                  <a:srgbClr val="A50A51"/>
                </a:solidFill>
                <a:latin typeface="Trebuchet MS"/>
                <a:cs typeface="Trebuchet MS"/>
              </a:rPr>
              <a:t>veterans  </a:t>
            </a:r>
            <a:r>
              <a:rPr sz="1400" b="1" spc="40" dirty="0">
                <a:solidFill>
                  <a:srgbClr val="A50A51"/>
                </a:solidFill>
                <a:latin typeface="Trebuchet MS"/>
                <a:cs typeface="Trebuchet MS"/>
              </a:rPr>
              <a:t>scorecard</a:t>
            </a:r>
            <a:r>
              <a:rPr sz="1400" b="1" spc="-8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A50A51"/>
                </a:solidFill>
                <a:latin typeface="Trebuchet MS"/>
                <a:cs typeface="Trebuchet MS"/>
              </a:rPr>
              <a:t>in</a:t>
            </a:r>
            <a:r>
              <a:rPr sz="1400" b="1" spc="-85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A50A51"/>
                </a:solidFill>
                <a:latin typeface="Trebuchet MS"/>
                <a:cs typeface="Trebuchet MS"/>
              </a:rPr>
              <a:t>April</a:t>
            </a:r>
            <a:r>
              <a:rPr sz="1400" b="1" spc="-8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A50A51"/>
                </a:solidFill>
                <a:latin typeface="Trebuchet MS"/>
                <a:cs typeface="Trebuchet MS"/>
              </a:rPr>
              <a:t>2018</a:t>
            </a:r>
            <a:r>
              <a:rPr sz="1400" b="1" spc="-70" dirty="0">
                <a:solidFill>
                  <a:srgbClr val="A50A51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successfully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meeting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framework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below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produce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their 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veterans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by-name 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list.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ensures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Abilene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has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reached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quality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data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measure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improvements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over</a:t>
            </a:r>
            <a:r>
              <a:rPr sz="14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time.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2774" y="1771799"/>
            <a:ext cx="2166620" cy="5499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224154">
              <a:lnSpc>
                <a:spcPct val="100000"/>
              </a:lnSpc>
            </a:pPr>
            <a:r>
              <a:rPr sz="1100" b="1" spc="45" dirty="0">
                <a:solidFill>
                  <a:srgbClr val="12B5EA"/>
                </a:solidFill>
                <a:latin typeface="Trebuchet MS"/>
                <a:cs typeface="Trebuchet MS"/>
              </a:rPr>
              <a:t>POLICIES </a:t>
            </a:r>
            <a:r>
              <a:rPr sz="1100" b="1" spc="5" dirty="0">
                <a:solidFill>
                  <a:srgbClr val="12B5EA"/>
                </a:solidFill>
                <a:latin typeface="Trebuchet MS"/>
                <a:cs typeface="Trebuchet MS"/>
              </a:rPr>
              <a:t>&amp;</a:t>
            </a:r>
            <a:r>
              <a:rPr sz="1100" b="1" spc="-195" dirty="0">
                <a:solidFill>
                  <a:srgbClr val="12B5EA"/>
                </a:solidFill>
                <a:latin typeface="Trebuchet MS"/>
                <a:cs typeface="Trebuchet MS"/>
              </a:rPr>
              <a:t> </a:t>
            </a:r>
            <a:r>
              <a:rPr sz="1100" b="1" spc="60" dirty="0">
                <a:solidFill>
                  <a:srgbClr val="12B5EA"/>
                </a:solidFill>
                <a:latin typeface="Trebuchet MS"/>
                <a:cs typeface="Trebuchet MS"/>
              </a:rPr>
              <a:t>PROCEDURES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62774" y="2431625"/>
            <a:ext cx="2166620" cy="5016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86055">
              <a:lnSpc>
                <a:spcPct val="100000"/>
              </a:lnSpc>
              <a:tabLst>
                <a:tab pos="530860" algn="l"/>
              </a:tabLst>
            </a:pPr>
            <a:r>
              <a:rPr sz="1100" b="1" spc="-95" dirty="0">
                <a:solidFill>
                  <a:srgbClr val="12B5EA"/>
                </a:solidFill>
                <a:latin typeface="Trebuchet MS"/>
                <a:cs typeface="Trebuchet MS"/>
              </a:rPr>
              <a:t>2.	</a:t>
            </a:r>
            <a:r>
              <a:rPr sz="1100" b="1" spc="10" dirty="0">
                <a:solidFill>
                  <a:srgbClr val="12B5EA"/>
                </a:solidFill>
                <a:latin typeface="Trebuchet MS"/>
                <a:cs typeface="Trebuchet MS"/>
              </a:rPr>
              <a:t>Inactive</a:t>
            </a:r>
            <a:r>
              <a:rPr sz="1100" b="1" spc="-75" dirty="0">
                <a:solidFill>
                  <a:srgbClr val="12B5EA"/>
                </a:solidFill>
                <a:latin typeface="Trebuchet MS"/>
                <a:cs typeface="Trebuchet MS"/>
              </a:rPr>
              <a:t> </a:t>
            </a:r>
            <a:r>
              <a:rPr sz="1100" b="1" spc="25" dirty="0">
                <a:solidFill>
                  <a:srgbClr val="12B5EA"/>
                </a:solidFill>
                <a:latin typeface="Trebuchet MS"/>
                <a:cs typeface="Trebuchet MS"/>
              </a:rPr>
              <a:t>policy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2774" y="3007512"/>
            <a:ext cx="2166620" cy="5016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9850" rIns="0" bIns="0" rtlCol="0">
            <a:spAutoFit/>
          </a:bodyPr>
          <a:lstStyle/>
          <a:p>
            <a:pPr marL="575945" marR="192405" indent="-356870">
              <a:lnSpc>
                <a:spcPct val="102299"/>
              </a:lnSpc>
              <a:spcBef>
                <a:spcPts val="550"/>
              </a:spcBef>
              <a:tabLst>
                <a:tab pos="570230" algn="l"/>
              </a:tabLst>
            </a:pPr>
            <a:r>
              <a:rPr sz="1100" b="1" spc="-70" dirty="0">
                <a:solidFill>
                  <a:srgbClr val="12B5EA"/>
                </a:solidFill>
                <a:latin typeface="Trebuchet MS"/>
                <a:cs typeface="Trebuchet MS"/>
              </a:rPr>
              <a:t>8.	</a:t>
            </a:r>
            <a:r>
              <a:rPr sz="1100" b="1" spc="20" dirty="0">
                <a:solidFill>
                  <a:srgbClr val="12B5EA"/>
                </a:solidFill>
                <a:latin typeface="Trebuchet MS"/>
                <a:cs typeface="Trebuchet MS"/>
              </a:rPr>
              <a:t>Tracking </a:t>
            </a:r>
            <a:r>
              <a:rPr sz="1100" b="1" spc="10" dirty="0">
                <a:solidFill>
                  <a:srgbClr val="12B5EA"/>
                </a:solidFill>
                <a:latin typeface="Trebuchet MS"/>
                <a:cs typeface="Trebuchet MS"/>
              </a:rPr>
              <a:t>without</a:t>
            </a:r>
            <a:r>
              <a:rPr sz="1100" b="1" spc="-210" dirty="0">
                <a:solidFill>
                  <a:srgbClr val="12B5EA"/>
                </a:solidFill>
                <a:latin typeface="Trebuchet MS"/>
                <a:cs typeface="Trebuchet MS"/>
              </a:rPr>
              <a:t> </a:t>
            </a:r>
            <a:r>
              <a:rPr sz="1100" b="1" spc="15" dirty="0">
                <a:solidFill>
                  <a:srgbClr val="12B5EA"/>
                </a:solidFill>
                <a:latin typeface="Trebuchet MS"/>
                <a:cs typeface="Trebuchet MS"/>
              </a:rPr>
              <a:t>full  </a:t>
            </a:r>
            <a:r>
              <a:rPr sz="1100" b="1" spc="45" dirty="0">
                <a:solidFill>
                  <a:srgbClr val="12B5EA"/>
                </a:solidFill>
                <a:latin typeface="Trebuchet MS"/>
                <a:cs typeface="Trebuchet MS"/>
              </a:rPr>
              <a:t>assessment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15429" y="1774125"/>
          <a:ext cx="2165985" cy="2911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199">
                <a:tc>
                  <a:txBody>
                    <a:bodyPr/>
                    <a:lstStyle/>
                    <a:p>
                      <a:pPr marL="554990" marR="546735" indent="-635" algn="ctr">
                        <a:lnSpc>
                          <a:spcPct val="102299"/>
                        </a:lnSpc>
                        <a:spcBef>
                          <a:spcPts val="195"/>
                        </a:spcBef>
                      </a:pPr>
                      <a:r>
                        <a:rPr sz="1100" b="1" spc="7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COMMUNITY  </a:t>
                      </a:r>
                      <a:r>
                        <a:rPr sz="1100" b="1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PARTICIPATION  </a:t>
                      </a:r>
                      <a:r>
                        <a:rPr sz="1100" b="1" spc="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1100" b="1" spc="-9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COVERAGE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899">
                <a:tc>
                  <a:txBody>
                    <a:bodyPr/>
                    <a:lstStyle/>
                    <a:p>
                      <a:pPr marL="561975" marR="184150" indent="-329565">
                        <a:lnSpc>
                          <a:spcPct val="102299"/>
                        </a:lnSpc>
                        <a:spcBef>
                          <a:spcPts val="840"/>
                        </a:spcBef>
                        <a:tabLst>
                          <a:tab pos="561975" algn="l"/>
                        </a:tabLst>
                      </a:pPr>
                      <a:r>
                        <a:rPr sz="1100" b="1" spc="-13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1.	</a:t>
                      </a:r>
                      <a:r>
                        <a:rPr sz="1100" b="1" spc="2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Tracking </a:t>
                      </a:r>
                      <a:r>
                        <a:rPr sz="1100" b="1" spc="3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all  </a:t>
                      </a:r>
                      <a:r>
                        <a:rPr sz="1100" b="1" spc="4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homeless</a:t>
                      </a:r>
                      <a:r>
                        <a:rPr sz="1100" b="1" spc="-8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1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individuals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  <a:tabLst>
                          <a:tab pos="541655" algn="l"/>
                        </a:tabLst>
                      </a:pPr>
                      <a:r>
                        <a:rPr sz="1100" b="1" spc="-9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4.	</a:t>
                      </a:r>
                      <a:r>
                        <a:rPr sz="1100" b="1" spc="2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Outreach</a:t>
                      </a:r>
                      <a:r>
                        <a:rPr sz="1100" b="1" spc="-8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4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coverage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699">
                <a:tc>
                  <a:txBody>
                    <a:bodyPr/>
                    <a:lstStyle/>
                    <a:p>
                      <a:pPr marL="552450" marR="321945" indent="-323215">
                        <a:lnSpc>
                          <a:spcPct val="102299"/>
                        </a:lnSpc>
                        <a:spcBef>
                          <a:spcPts val="840"/>
                        </a:spcBef>
                        <a:tabLst>
                          <a:tab pos="539750" algn="l"/>
                        </a:tabLst>
                      </a:pPr>
                      <a:r>
                        <a:rPr sz="1100" b="1" spc="-10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5.	</a:t>
                      </a:r>
                      <a:r>
                        <a:rPr sz="1100" b="1" spc="1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Providers</a:t>
                      </a:r>
                      <a:r>
                        <a:rPr sz="1100" b="1" spc="-15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1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reporting  </a:t>
                      </a:r>
                      <a:r>
                        <a:rPr sz="1100" b="1" spc="3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data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099">
                <a:tc>
                  <a:txBody>
                    <a:bodyPr/>
                    <a:lstStyle/>
                    <a:p>
                      <a:pPr marL="454025" marR="294005" indent="-234950">
                        <a:lnSpc>
                          <a:spcPct val="102299"/>
                        </a:lnSpc>
                        <a:spcBef>
                          <a:spcPts val="265"/>
                        </a:spcBef>
                        <a:tabLst>
                          <a:tab pos="467359" algn="l"/>
                        </a:tabLst>
                      </a:pPr>
                      <a:r>
                        <a:rPr sz="1100" b="1" spc="-8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9.		</a:t>
                      </a:r>
                      <a:r>
                        <a:rPr sz="1100" b="1" spc="3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Including </a:t>
                      </a:r>
                      <a:r>
                        <a:rPr sz="1100" b="1" spc="1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veterans  experiencing</a:t>
                      </a:r>
                      <a:r>
                        <a:rPr sz="1100" b="1" spc="-12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chronic  </a:t>
                      </a:r>
                      <a:r>
                        <a:rPr sz="1100" b="1" spc="4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homelessness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629779" y="1781237"/>
          <a:ext cx="2165985" cy="28451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6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1100" b="1" spc="4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DATA</a:t>
                      </a:r>
                      <a:r>
                        <a:rPr sz="1100" b="1" spc="-8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INFRASTRUCTURE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531">
                <a:tc>
                  <a:txBody>
                    <a:bodyPr/>
                    <a:lstStyle/>
                    <a:p>
                      <a:pPr marL="487680" marR="391795" indent="-302260">
                        <a:lnSpc>
                          <a:spcPct val="102299"/>
                        </a:lnSpc>
                        <a:spcBef>
                          <a:spcPts val="780"/>
                        </a:spcBef>
                        <a:tabLst>
                          <a:tab pos="496570" algn="l"/>
                        </a:tabLst>
                      </a:pPr>
                      <a:r>
                        <a:rPr sz="1100" b="1" spc="-9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3.		</a:t>
                      </a:r>
                      <a:r>
                        <a:rPr sz="1100" b="1" spc="2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Tracking</a:t>
                      </a:r>
                      <a:r>
                        <a:rPr sz="1100" b="1" spc="-10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4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homeless  </a:t>
                      </a:r>
                      <a:r>
                        <a:rPr sz="1100" b="1" spc="3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status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9906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5580">
                        <a:lnSpc>
                          <a:spcPct val="100000"/>
                        </a:lnSpc>
                        <a:tabLst>
                          <a:tab pos="479425" algn="l"/>
                        </a:tabLst>
                      </a:pPr>
                      <a:r>
                        <a:rPr sz="1100" b="1" spc="-7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6.	</a:t>
                      </a:r>
                      <a:r>
                        <a:rPr sz="1100" b="1" spc="2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Unique</a:t>
                      </a:r>
                      <a:r>
                        <a:rPr sz="1100" b="1" spc="-7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identifier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943">
                <a:tc>
                  <a:txBody>
                    <a:bodyPr/>
                    <a:lstStyle/>
                    <a:p>
                      <a:pPr marL="463550" marR="542925" indent="-234950">
                        <a:lnSpc>
                          <a:spcPct val="102299"/>
                        </a:lnSpc>
                        <a:spcBef>
                          <a:spcPts val="915"/>
                        </a:spcBef>
                      </a:pPr>
                      <a:r>
                        <a:rPr sz="1100" b="1" spc="-9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7. </a:t>
                      </a:r>
                      <a:r>
                        <a:rPr sz="1100" b="1" spc="2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Tracking </a:t>
                      </a:r>
                      <a:r>
                        <a:rPr sz="1100" b="1" spc="2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newly  </a:t>
                      </a:r>
                      <a:r>
                        <a:rPr sz="1100" b="1" spc="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identified</a:t>
                      </a:r>
                      <a:r>
                        <a:rPr sz="1100" b="1" spc="-14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3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people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1620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768">
                <a:tc>
                  <a:txBody>
                    <a:bodyPr/>
                    <a:lstStyle/>
                    <a:p>
                      <a:pPr marL="609600" marR="307340" indent="-424180">
                        <a:lnSpc>
                          <a:spcPct val="102299"/>
                        </a:lnSpc>
                        <a:spcBef>
                          <a:spcPts val="819"/>
                        </a:spcBef>
                        <a:tabLst>
                          <a:tab pos="573405" algn="l"/>
                        </a:tabLst>
                      </a:pPr>
                      <a:r>
                        <a:rPr sz="1100" b="1" spc="-8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10.	</a:t>
                      </a:r>
                      <a:r>
                        <a:rPr sz="1100" b="1" spc="2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Tracking </a:t>
                      </a:r>
                      <a:r>
                        <a:rPr sz="1100" b="1" spc="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returns</a:t>
                      </a:r>
                      <a:r>
                        <a:rPr sz="1100" b="1" spc="-22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15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to  </a:t>
                      </a:r>
                      <a:r>
                        <a:rPr sz="1100" b="1" spc="40" dirty="0">
                          <a:solidFill>
                            <a:srgbClr val="12B5EA"/>
                          </a:solidFill>
                          <a:latin typeface="Trebuchet MS"/>
                          <a:cs typeface="Trebuchet MS"/>
                        </a:rPr>
                        <a:t>system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04139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52400" y="152400"/>
            <a:ext cx="1489749" cy="4809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277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1276</Words>
  <Application>Microsoft Office PowerPoint</Application>
  <PresentationFormat>On-screen Show (16:9)</PresentationFormat>
  <Paragraphs>214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Arial</vt:lpstr>
      <vt:lpstr>Calibri</vt:lpstr>
      <vt:lpstr>Cambria</vt:lpstr>
      <vt:lpstr>Gill Sans MT</vt:lpstr>
      <vt:lpstr>Segoe UI Emoji</vt:lpstr>
      <vt:lpstr>Times New Roman</vt:lpstr>
      <vt:lpstr>Trebuchet MS</vt:lpstr>
      <vt:lpstr>Office Theme</vt:lpstr>
      <vt:lpstr>Texas Balance of State CoC  Abilene</vt:lpstr>
      <vt:lpstr>Texas Balance of State CoC - Abilene</vt:lpstr>
      <vt:lpstr>Texas Balance of State CoC - Abilene</vt:lpstr>
      <vt:lpstr>Built for Zero Communities</vt:lpstr>
      <vt:lpstr>Progress to Date</vt:lpstr>
      <vt:lpstr>Functional Zero for Veterans</vt:lpstr>
      <vt:lpstr>PowerPoint Presentation</vt:lpstr>
      <vt:lpstr>Defining a Quality By-Name List</vt:lpstr>
      <vt:lpstr>Qualitatively Assessing your list</vt:lpstr>
      <vt:lpstr>Key Data Points</vt:lpstr>
      <vt:lpstr>Data Reliability</vt:lpstr>
      <vt:lpstr>Texas BOS - Abilene: Actively Homeless - Monthly Veteran Data</vt:lpstr>
      <vt:lpstr>Texas BOS - Abilene: Actively Homeless - Monthly Veteran Count</vt:lpstr>
      <vt:lpstr>Texas BOS - Abilene: Upstream Strategies:</vt:lpstr>
      <vt:lpstr>Notes on inactivity</vt:lpstr>
      <vt:lpstr>Texas BOS-Abilene: Timeline in Brief</vt:lpstr>
      <vt:lpstr>PowerPoint Presentation</vt:lpstr>
      <vt:lpstr>Texas BOS - Abilene:</vt:lpstr>
      <vt:lpstr>Texas BOS - Abilene: Community Strengths</vt:lpstr>
      <vt:lpstr>Key milestones toward ending homelessness!</vt:lpstr>
      <vt:lpstr>Texas BOS - Abilene: Media Coverage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Balance of State CoC  Abilene</dc:title>
  <cp:lastModifiedBy>John Meier</cp:lastModifiedBy>
  <cp:revision>8</cp:revision>
  <dcterms:created xsi:type="dcterms:W3CDTF">2019-10-02T16:17:39Z</dcterms:created>
  <dcterms:modified xsi:type="dcterms:W3CDTF">2019-10-09T00:22:30Z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2019-05-14T00:00:00Z</vt:filetime>
  </property>
  <property fmtid="{D5CDD505-2E9C-101B-9397-08002B2CF9AE}" pid="3" name="Creator">
    <vt:lpwstr>Google</vt:lpwstr>
  </property>
  <property fmtid="{D5CDD505-2E9C-101B-9397-08002B2CF9AE}" pid="4" name="LastSaved">
    <vt:filetime>2019-10-02T00:00:00Z</vt:filetime>
  </property>
</Properties>
</file>