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4"/>
  </p:notesMasterIdLst>
  <p:handoutMasterIdLst>
    <p:handoutMasterId r:id="rId45"/>
  </p:handoutMasterIdLst>
  <p:sldIdLst>
    <p:sldId id="268" r:id="rId5"/>
    <p:sldId id="388" r:id="rId6"/>
    <p:sldId id="379" r:id="rId7"/>
    <p:sldId id="375" r:id="rId8"/>
    <p:sldId id="443" r:id="rId9"/>
    <p:sldId id="386" r:id="rId10"/>
    <p:sldId id="401" r:id="rId11"/>
    <p:sldId id="406" r:id="rId12"/>
    <p:sldId id="404" r:id="rId13"/>
    <p:sldId id="417" r:id="rId14"/>
    <p:sldId id="413" r:id="rId15"/>
    <p:sldId id="414" r:id="rId16"/>
    <p:sldId id="418" r:id="rId17"/>
    <p:sldId id="451" r:id="rId18"/>
    <p:sldId id="419" r:id="rId19"/>
    <p:sldId id="461" r:id="rId20"/>
    <p:sldId id="420" r:id="rId21"/>
    <p:sldId id="421" r:id="rId22"/>
    <p:sldId id="423" r:id="rId23"/>
    <p:sldId id="389" r:id="rId24"/>
    <p:sldId id="455" r:id="rId25"/>
    <p:sldId id="456" r:id="rId26"/>
    <p:sldId id="457" r:id="rId27"/>
    <p:sldId id="458" r:id="rId28"/>
    <p:sldId id="460" r:id="rId29"/>
    <p:sldId id="452" r:id="rId30"/>
    <p:sldId id="400" r:id="rId31"/>
    <p:sldId id="424" r:id="rId32"/>
    <p:sldId id="425" r:id="rId33"/>
    <p:sldId id="426" r:id="rId34"/>
    <p:sldId id="445" r:id="rId35"/>
    <p:sldId id="428" r:id="rId36"/>
    <p:sldId id="435" r:id="rId37"/>
    <p:sldId id="436" r:id="rId38"/>
    <p:sldId id="447" r:id="rId39"/>
    <p:sldId id="454" r:id="rId40"/>
    <p:sldId id="465" r:id="rId41"/>
    <p:sldId id="467" r:id="rId42"/>
    <p:sldId id="442" r:id="rId4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rry, Kimberly" initials="PK" lastIdx="3" clrIdx="0">
    <p:extLst>
      <p:ext uri="{19B8F6BF-5375-455C-9EA6-DF929625EA0E}">
        <p15:presenceInfo xmlns:p15="http://schemas.microsoft.com/office/powerpoint/2012/main" userId="S-1-5-21-2587397230-3316739918-3431996274-312034" providerId="AD"/>
      </p:ext>
    </p:extLst>
  </p:cmAuthor>
  <p:cmAuthor id="2" name="Killen, Charles" initials="KC" lastIdx="34" clrIdx="1">
    <p:extLst>
      <p:ext uri="{19B8F6BF-5375-455C-9EA6-DF929625EA0E}">
        <p15:presenceInfo xmlns:p15="http://schemas.microsoft.com/office/powerpoint/2012/main" userId="S-1-5-21-3140086735-3583568930-895471571-30122" providerId="AD"/>
      </p:ext>
    </p:extLst>
  </p:cmAuthor>
  <p:cmAuthor id="3" name="Vincent, Rachel" initials="VR" lastIdx="11" clrIdx="2">
    <p:extLst>
      <p:ext uri="{19B8F6BF-5375-455C-9EA6-DF929625EA0E}">
        <p15:presenceInfo xmlns:p15="http://schemas.microsoft.com/office/powerpoint/2012/main" userId="S-1-5-21-2587397230-3316739918-3431996274-290082" providerId="AD"/>
      </p:ext>
    </p:extLst>
  </p:cmAuthor>
  <p:cmAuthor id="4" name="Cortright" initials="DCX" lastIdx="7" clrIdx="3">
    <p:extLst>
      <p:ext uri="{19B8F6BF-5375-455C-9EA6-DF929625EA0E}">
        <p15:presenceInfo xmlns:p15="http://schemas.microsoft.com/office/powerpoint/2012/main" userId="Cortrig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F7B7D"/>
    <a:srgbClr val="20B04D"/>
    <a:srgbClr val="358F92"/>
    <a:srgbClr val="C2D2DC"/>
    <a:srgbClr val="147D7F"/>
    <a:srgbClr val="80BFE8"/>
    <a:srgbClr val="53A1A2"/>
    <a:srgbClr val="899CAB"/>
    <a:srgbClr val="0491AF"/>
    <a:srgbClr val="4AC0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49631" autoAdjust="0"/>
  </p:normalViewPr>
  <p:slideViewPr>
    <p:cSldViewPr snapToGrid="0">
      <p:cViewPr varScale="1">
        <p:scale>
          <a:sx n="28" d="100"/>
          <a:sy n="28" d="100"/>
        </p:scale>
        <p:origin x="1910" y="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20" d="100"/>
        <a:sy n="120" d="100"/>
      </p:scale>
      <p:origin x="0" y="-1925"/>
    </p:cViewPr>
  </p:sorterViewPr>
  <p:notesViewPr>
    <p:cSldViewPr snapToGrid="0">
      <p:cViewPr>
        <p:scale>
          <a:sx n="100" d="100"/>
          <a:sy n="100" d="100"/>
        </p:scale>
        <p:origin x="2357" y="-95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20512820512819"/>
          <c:y val="0"/>
          <c:w val="0.82905982905982911"/>
          <c:h val="0.89814814814814814"/>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20512820512819"/>
          <c:y val="0"/>
          <c:w val="0.82905982905982911"/>
          <c:h val="0.89814814814814814"/>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20512820512819"/>
          <c:y val="0"/>
          <c:w val="0.82905982905982911"/>
          <c:h val="0.89814814814814814"/>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20512820512819"/>
          <c:y val="0"/>
          <c:w val="0.82905982905982911"/>
          <c:h val="0.89814814814814814"/>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0.05322</cdr:x>
      <cdr:y>0</cdr:y>
    </cdr:from>
    <cdr:to>
      <cdr:x>1</cdr:x>
      <cdr:y>0.89045</cdr:y>
    </cdr:to>
    <cdr:sp macro="" textlink="">
      <cdr:nvSpPr>
        <cdr:cNvPr id="2" name="TextBox 4"/>
        <cdr:cNvSpPr txBox="1"/>
      </cdr:nvSpPr>
      <cdr:spPr>
        <a:xfrm xmlns:a="http://schemas.openxmlformats.org/drawingml/2006/main">
          <a:off x="170329" y="0"/>
          <a:ext cx="3030071" cy="175432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xmlns:a="http://schemas.openxmlformats.org/drawingml/2006/main">
          <a:r>
            <a:rPr lang="en-US" sz="1800" b="1" kern="1200" dirty="0">
              <a:solidFill>
                <a:schemeClr val="tx1"/>
              </a:solidFill>
              <a:latin typeface="+mn-lt"/>
              <a:ea typeface="+mn-ea"/>
              <a:cs typeface="+mn-cs"/>
            </a:rPr>
            <a:t>Beneficiaries complete this form to document special conditions, </a:t>
          </a:r>
          <a:r>
            <a:rPr lang="en-US" sz="1800" b="1" kern="1200" dirty="0" smtClean="0">
              <a:solidFill>
                <a:schemeClr val="tx1"/>
              </a:solidFill>
              <a:latin typeface="+mn-lt"/>
              <a:ea typeface="+mn-ea"/>
              <a:cs typeface="+mn-cs"/>
            </a:rPr>
            <a:t>subsidies, </a:t>
          </a:r>
          <a:r>
            <a:rPr lang="en-US" sz="1800" b="1" kern="1200" dirty="0">
              <a:solidFill>
                <a:schemeClr val="tx1"/>
              </a:solidFill>
              <a:latin typeface="+mn-lt"/>
              <a:ea typeface="+mn-ea"/>
              <a:cs typeface="+mn-cs"/>
            </a:rPr>
            <a:t>and IRWEs so decisions are based on the real value of the work</a:t>
          </a:r>
          <a:r>
            <a:rPr lang="en-US" sz="1800" b="1" dirty="0" smtClean="0"/>
            <a:t>.</a:t>
          </a:r>
          <a:endParaRPr lang="en-US" sz="1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372" cy="466412"/>
          </a:xfrm>
          <a:prstGeom prst="rect">
            <a:avLst/>
          </a:prstGeom>
        </p:spPr>
        <p:txBody>
          <a:bodyPr vert="horz" lIns="91704" tIns="45853" rIns="91704" bIns="45853" rtlCol="0"/>
          <a:lstStyle>
            <a:lvl1pPr algn="l">
              <a:defRPr sz="1200"/>
            </a:lvl1pPr>
          </a:lstStyle>
          <a:p>
            <a:endParaRPr lang="en-US"/>
          </a:p>
        </p:txBody>
      </p:sp>
      <p:sp>
        <p:nvSpPr>
          <p:cNvPr id="3" name="Date Placeholder 2"/>
          <p:cNvSpPr>
            <a:spLocks noGrp="1"/>
          </p:cNvSpPr>
          <p:nvPr>
            <p:ph type="dt" sz="quarter" idx="1"/>
          </p:nvPr>
        </p:nvSpPr>
        <p:spPr>
          <a:xfrm>
            <a:off x="3970438" y="1"/>
            <a:ext cx="3038372" cy="466412"/>
          </a:xfrm>
          <a:prstGeom prst="rect">
            <a:avLst/>
          </a:prstGeom>
        </p:spPr>
        <p:txBody>
          <a:bodyPr vert="horz" lIns="91704" tIns="45853" rIns="91704" bIns="45853" rtlCol="0"/>
          <a:lstStyle>
            <a:lvl1pPr algn="r">
              <a:defRPr sz="1200"/>
            </a:lvl1pPr>
          </a:lstStyle>
          <a:p>
            <a:fld id="{350DFF5F-05AF-432E-BAAD-55DFFA8C3476}" type="datetimeFigureOut">
              <a:rPr lang="en-US" smtClean="0"/>
              <a:t>3/28/2019</a:t>
            </a:fld>
            <a:endParaRPr lang="en-US"/>
          </a:p>
        </p:txBody>
      </p:sp>
      <p:sp>
        <p:nvSpPr>
          <p:cNvPr id="4" name="Footer Placeholder 3"/>
          <p:cNvSpPr>
            <a:spLocks noGrp="1"/>
          </p:cNvSpPr>
          <p:nvPr>
            <p:ph type="ftr" sz="quarter" idx="2"/>
          </p:nvPr>
        </p:nvSpPr>
        <p:spPr>
          <a:xfrm>
            <a:off x="1" y="8829991"/>
            <a:ext cx="3038372" cy="466411"/>
          </a:xfrm>
          <a:prstGeom prst="rect">
            <a:avLst/>
          </a:prstGeom>
        </p:spPr>
        <p:txBody>
          <a:bodyPr vert="horz" lIns="91704" tIns="45853" rIns="91704" bIns="45853" rtlCol="0" anchor="b"/>
          <a:lstStyle>
            <a:lvl1pPr algn="l">
              <a:defRPr sz="1200"/>
            </a:lvl1pPr>
          </a:lstStyle>
          <a:p>
            <a:endParaRPr lang="en-US"/>
          </a:p>
        </p:txBody>
      </p:sp>
      <p:sp>
        <p:nvSpPr>
          <p:cNvPr id="5" name="Slide Number Placeholder 4"/>
          <p:cNvSpPr>
            <a:spLocks noGrp="1"/>
          </p:cNvSpPr>
          <p:nvPr>
            <p:ph type="sldNum" sz="quarter" idx="3"/>
          </p:nvPr>
        </p:nvSpPr>
        <p:spPr>
          <a:xfrm>
            <a:off x="3970438" y="8829991"/>
            <a:ext cx="3038372" cy="466411"/>
          </a:xfrm>
          <a:prstGeom prst="rect">
            <a:avLst/>
          </a:prstGeom>
        </p:spPr>
        <p:txBody>
          <a:bodyPr vert="horz" lIns="91704" tIns="45853" rIns="91704" bIns="45853" rtlCol="0" anchor="b"/>
          <a:lstStyle>
            <a:lvl1pPr algn="r">
              <a:defRPr sz="1200"/>
            </a:lvl1pPr>
          </a:lstStyle>
          <a:p>
            <a:fld id="{D88E7F0C-6F0E-45E6-A46F-B22D232BCD85}" type="slidenum">
              <a:rPr lang="en-US" smtClean="0"/>
              <a:t>‹#›</a:t>
            </a:fld>
            <a:endParaRPr lang="en-US"/>
          </a:p>
        </p:txBody>
      </p:sp>
    </p:spTree>
    <p:extLst>
      <p:ext uri="{BB962C8B-B14F-4D97-AF65-F5344CB8AC3E}">
        <p14:creationId xmlns:p14="http://schemas.microsoft.com/office/powerpoint/2010/main" val="3204565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5" tIns="46577" rIns="93155" bIns="4657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55" tIns="46577" rIns="93155" bIns="46577" rtlCol="0"/>
          <a:lstStyle>
            <a:lvl1pPr algn="r">
              <a:defRPr sz="1200"/>
            </a:lvl1pPr>
          </a:lstStyle>
          <a:p>
            <a:fld id="{950E2B55-7368-4ED0-8184-9A69BA72962C}" type="datetimeFigureOut">
              <a:rPr lang="en-US" smtClean="0"/>
              <a:t>3/28/2019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5" tIns="46577" rIns="93155" bIns="4657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5" tIns="46577" rIns="93155" bIns="465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55" tIns="46577" rIns="93155" bIns="4657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55" tIns="46577" rIns="93155" bIns="46577" rtlCol="0" anchor="b"/>
          <a:lstStyle>
            <a:lvl1pPr algn="r">
              <a:defRPr sz="1200"/>
            </a:lvl1pPr>
          </a:lstStyle>
          <a:p>
            <a:fld id="{D8AD8C53-ECBC-44FC-9144-A8C38BDE651D}" type="slidenum">
              <a:rPr lang="en-US" smtClean="0"/>
              <a:t>‹#›</a:t>
            </a:fld>
            <a:endParaRPr lang="en-US"/>
          </a:p>
        </p:txBody>
      </p:sp>
    </p:spTree>
    <p:extLst>
      <p:ext uri="{BB962C8B-B14F-4D97-AF65-F5344CB8AC3E}">
        <p14:creationId xmlns:p14="http://schemas.microsoft.com/office/powerpoint/2010/main" val="4160685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ssa.gov/forms/ssa-821.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ssa.gov/ssi/spotlights/spot-plans-self-support.htm"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ssa.gov/ssi/spotlights/spot-plans-self-support.htm"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socialsecurity.gov/work"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ssa.gov/disabilityresearch/wi/exr.htm"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ssa.gov/redbook/eng/ssdi-only-employment-supports.htm"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ssa.gov/redbook/eng/ssi-only-employment-supports.htm"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ssa.gov/OACT/COLA/incomexcluded.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ssa.gov/disabilityresearch/wi/1619b.htm"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ssa.gov/ssi/spotlights/spot-blind-work.htm" TargetMode="External"/><Relationship Id="rId2" Type="http://schemas.openxmlformats.org/officeDocument/2006/relationships/slide" Target="../slides/slide36.xml"/><Relationship Id="rId1" Type="http://schemas.openxmlformats.org/officeDocument/2006/relationships/notesMaster" Target="../notesMasters/notesMaster1.xml"/><Relationship Id="rId4" Type="http://schemas.openxmlformats.org/officeDocument/2006/relationships/hyperlink" Target="https://www.ssa.gov/ssi/text-eligibility-ussi.htm#blind" TargetMode="Externa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www.ssa.gov/pubs/EN-05-10095.pdf" TargetMode="External"/><Relationship Id="rId2" Type="http://schemas.openxmlformats.org/officeDocument/2006/relationships/slide" Target="../slides/slide39.xml"/><Relationship Id="rId1" Type="http://schemas.openxmlformats.org/officeDocument/2006/relationships/notesMaster" Target="../notesMasters/notesMaster1.xml"/><Relationship Id="rId5" Type="http://schemas.openxmlformats.org/officeDocument/2006/relationships/hyperlink" Target="https://www.ssa.gov/pubs/EN-05-11005.pdf" TargetMode="External"/><Relationship Id="rId4" Type="http://schemas.openxmlformats.org/officeDocument/2006/relationships/hyperlink" Target="https://www.ssa.gov/pubs/EN-05-11017.pdf"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dirty="0" smtClean="0"/>
              <a:t>https://www.ssa.gov/redbook/</a:t>
            </a:r>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1</a:t>
            </a:fld>
            <a:endParaRPr lang="en-US"/>
          </a:p>
        </p:txBody>
      </p:sp>
    </p:spTree>
    <p:extLst>
      <p:ext uri="{BB962C8B-B14F-4D97-AF65-F5344CB8AC3E}">
        <p14:creationId xmlns:p14="http://schemas.microsoft.com/office/powerpoint/2010/main" val="1583002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When will we deduct your IRWE?</a:t>
            </a:r>
            <a:endParaRPr lang="en-US" dirty="0"/>
          </a:p>
          <a:p>
            <a:r>
              <a:rPr lang="en-US" dirty="0"/>
              <a:t>We deduct IRWE for SGA purposes when:</a:t>
            </a:r>
          </a:p>
          <a:p>
            <a:r>
              <a:rPr lang="en-US" dirty="0"/>
              <a:t>The item(s) or service(s) enables you to work;</a:t>
            </a:r>
          </a:p>
          <a:p>
            <a:r>
              <a:rPr lang="en-US" dirty="0"/>
              <a:t>You need the item(s) or service(s) because of a physical or mental impairment;</a:t>
            </a:r>
          </a:p>
          <a:p>
            <a:r>
              <a:rPr lang="en-US" dirty="0"/>
              <a:t>You pay for the item(s) or service(s) and are not reimbursed by another source such as Medicare, Medicaid, or a private insurance carrier; and,</a:t>
            </a:r>
          </a:p>
          <a:p>
            <a:r>
              <a:rPr lang="en-US" dirty="0"/>
              <a:t>The cost is “reasonable,” that is, it represents the standard charge for the item or service in your community. </a:t>
            </a:r>
          </a:p>
          <a:p>
            <a:endParaRPr lang="en-US" dirty="0"/>
          </a:p>
          <a:p>
            <a:r>
              <a:rPr lang="en-US" b="1" dirty="0"/>
              <a:t>How do we use IRWE to figure your Supplemental Security Income (SSI) monthly payments?</a:t>
            </a:r>
            <a:endParaRPr lang="en-US" dirty="0"/>
          </a:p>
          <a:p>
            <a:r>
              <a:rPr lang="en-US" dirty="0"/>
              <a:t>If you receive SSI benefits, we will exclude IRWE from your earned income when we figure your monthly payment amount if you meet the requirements above and you paid the expense in a month that you received earned income or performed work while you used the IRWE.</a:t>
            </a:r>
          </a:p>
          <a:p>
            <a:r>
              <a:rPr lang="en-US" dirty="0"/>
              <a:t> </a:t>
            </a:r>
          </a:p>
          <a:p>
            <a:r>
              <a:rPr lang="en-US" b="1" dirty="0"/>
              <a:t>Can IRWE be deducted during a non-work month?</a:t>
            </a:r>
            <a:endParaRPr lang="en-US" dirty="0"/>
          </a:p>
          <a:p>
            <a:r>
              <a:rPr lang="en-US" dirty="0"/>
              <a:t>Generally, you must be working in the month you pay for an IRWE.  However in certain situations, we can deduct IRWE amounts for expenses you pay before you start or after you stop work. </a:t>
            </a:r>
          </a:p>
        </p:txBody>
      </p:sp>
      <p:sp>
        <p:nvSpPr>
          <p:cNvPr id="4" name="Slide Number Placeholder 3"/>
          <p:cNvSpPr>
            <a:spLocks noGrp="1"/>
          </p:cNvSpPr>
          <p:nvPr>
            <p:ph type="sldNum" sz="quarter" idx="10"/>
          </p:nvPr>
        </p:nvSpPr>
        <p:spPr/>
        <p:txBody>
          <a:bodyPr/>
          <a:lstStyle/>
          <a:p>
            <a:fld id="{7AA6493C-F506-43B6-9B4D-1CDB5879358C}" type="slidenum">
              <a:rPr lang="en-US" smtClean="0"/>
              <a:t>10</a:t>
            </a:fld>
            <a:endParaRPr lang="en-US"/>
          </a:p>
        </p:txBody>
      </p:sp>
    </p:spTree>
    <p:extLst>
      <p:ext uri="{BB962C8B-B14F-4D97-AF65-F5344CB8AC3E}">
        <p14:creationId xmlns:p14="http://schemas.microsoft.com/office/powerpoint/2010/main" val="583470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116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725" eaLnBrk="0" hangingPunct="0">
              <a:defRPr sz="2400" b="1">
                <a:solidFill>
                  <a:srgbClr val="DDDDDD"/>
                </a:solidFill>
                <a:latin typeface="Times New Roman" pitchFamily="18" charset="0"/>
              </a:defRPr>
            </a:lvl1pPr>
            <a:lvl2pPr marL="742649" indent="-285635" defTabSz="926725" eaLnBrk="0" hangingPunct="0">
              <a:defRPr sz="2400" b="1">
                <a:solidFill>
                  <a:srgbClr val="DDDDDD"/>
                </a:solidFill>
                <a:latin typeface="Times New Roman" pitchFamily="18" charset="0"/>
              </a:defRPr>
            </a:lvl2pPr>
            <a:lvl3pPr marL="1142538" indent="-228508" defTabSz="926725" eaLnBrk="0" hangingPunct="0">
              <a:defRPr sz="2400" b="1">
                <a:solidFill>
                  <a:srgbClr val="DDDDDD"/>
                </a:solidFill>
                <a:latin typeface="Times New Roman" pitchFamily="18" charset="0"/>
              </a:defRPr>
            </a:lvl3pPr>
            <a:lvl4pPr marL="1599551" indent="-228508" defTabSz="926725" eaLnBrk="0" hangingPunct="0">
              <a:defRPr sz="2400" b="1">
                <a:solidFill>
                  <a:srgbClr val="DDDDDD"/>
                </a:solidFill>
                <a:latin typeface="Times New Roman" pitchFamily="18" charset="0"/>
              </a:defRPr>
            </a:lvl4pPr>
            <a:lvl5pPr marL="2056568" indent="-228508" defTabSz="926725" eaLnBrk="0" hangingPunct="0">
              <a:defRPr sz="2400" b="1">
                <a:solidFill>
                  <a:srgbClr val="DDDDDD"/>
                </a:solidFill>
                <a:latin typeface="Times New Roman" pitchFamily="18" charset="0"/>
              </a:defRPr>
            </a:lvl5pPr>
            <a:lvl6pPr marL="2513583" indent="-228508" defTabSz="926725" eaLnBrk="0" fontAlgn="base" hangingPunct="0">
              <a:spcBef>
                <a:spcPct val="0"/>
              </a:spcBef>
              <a:spcAft>
                <a:spcPct val="0"/>
              </a:spcAft>
              <a:defRPr sz="2400" b="1">
                <a:solidFill>
                  <a:srgbClr val="DDDDDD"/>
                </a:solidFill>
                <a:latin typeface="Times New Roman" pitchFamily="18" charset="0"/>
              </a:defRPr>
            </a:lvl6pPr>
            <a:lvl7pPr marL="2970596" indent="-228508" defTabSz="926725" eaLnBrk="0" fontAlgn="base" hangingPunct="0">
              <a:spcBef>
                <a:spcPct val="0"/>
              </a:spcBef>
              <a:spcAft>
                <a:spcPct val="0"/>
              </a:spcAft>
              <a:defRPr sz="2400" b="1">
                <a:solidFill>
                  <a:srgbClr val="DDDDDD"/>
                </a:solidFill>
                <a:latin typeface="Times New Roman" pitchFamily="18" charset="0"/>
              </a:defRPr>
            </a:lvl7pPr>
            <a:lvl8pPr marL="3427611" indent="-228508" defTabSz="926725" eaLnBrk="0" fontAlgn="base" hangingPunct="0">
              <a:spcBef>
                <a:spcPct val="0"/>
              </a:spcBef>
              <a:spcAft>
                <a:spcPct val="0"/>
              </a:spcAft>
              <a:defRPr sz="2400" b="1">
                <a:solidFill>
                  <a:srgbClr val="DDDDDD"/>
                </a:solidFill>
                <a:latin typeface="Times New Roman" pitchFamily="18" charset="0"/>
              </a:defRPr>
            </a:lvl8pPr>
            <a:lvl9pPr marL="3884626" indent="-228508" defTabSz="926725" eaLnBrk="0" fontAlgn="base" hangingPunct="0">
              <a:spcBef>
                <a:spcPct val="0"/>
              </a:spcBef>
              <a:spcAft>
                <a:spcPct val="0"/>
              </a:spcAft>
              <a:defRPr sz="2400" b="1">
                <a:solidFill>
                  <a:srgbClr val="DDDDDD"/>
                </a:solidFill>
                <a:latin typeface="Times New Roman" pitchFamily="18" charset="0"/>
              </a:defRPr>
            </a:lvl9pPr>
          </a:lstStyle>
          <a:p>
            <a:pPr eaLnBrk="1" hangingPunct="1">
              <a:defRPr/>
            </a:pPr>
            <a:fld id="{0E712A37-4A70-4F5B-BF5C-DDD880AFE49E}" type="slidenum">
              <a:rPr lang="en-US" sz="1100" b="0">
                <a:solidFill>
                  <a:prstClr val="black"/>
                </a:solidFill>
                <a:latin typeface="Arial" pitchFamily="34" charset="0"/>
              </a:rPr>
              <a:pPr eaLnBrk="1" hangingPunct="1">
                <a:defRPr/>
              </a:pPr>
              <a:t>11</a:t>
            </a:fld>
            <a:endParaRPr lang="en-US" sz="1100" b="0">
              <a:solidFill>
                <a:prstClr val="black"/>
              </a:solidFill>
              <a:latin typeface="Arial" pitchFamily="34" charset="0"/>
            </a:endParaRPr>
          </a:p>
        </p:txBody>
      </p:sp>
      <p:sp>
        <p:nvSpPr>
          <p:cNvPr id="2" name="Notes Placeholder 1"/>
          <p:cNvSpPr>
            <a:spLocks noGrp="1"/>
          </p:cNvSpPr>
          <p:nvPr>
            <p:ph type="body" sz="quarter" idx="10"/>
          </p:nvPr>
        </p:nvSpPr>
        <p:spPr/>
        <p:txBody>
          <a:bodyPr/>
          <a:lstStyle/>
          <a:p>
            <a:r>
              <a:rPr lang="en-US" b="1" dirty="0" smtClean="0"/>
              <a:t>Transportation Costs Not Deductible:</a:t>
            </a:r>
            <a:endParaRPr lang="en-US" dirty="0"/>
          </a:p>
          <a:p>
            <a:r>
              <a:rPr lang="en-US" dirty="0"/>
              <a:t>-The cost of your vehicle whether modified or not </a:t>
            </a:r>
          </a:p>
          <a:p>
            <a:r>
              <a:rPr lang="en-US" dirty="0"/>
              <a:t>-The costs of modifications to your vehicle that are not directly related to your impairment or critical to the operation of your vehicle, for example, paint or pin striping </a:t>
            </a:r>
          </a:p>
          <a:p>
            <a:r>
              <a:rPr lang="en-US" dirty="0"/>
              <a:t>-Your travel expenses related to obtaining medical items or services </a:t>
            </a:r>
          </a:p>
          <a:p>
            <a:endParaRPr lang="en-US" dirty="0"/>
          </a:p>
          <a:p>
            <a:r>
              <a:rPr lang="en-US" b="1" dirty="0"/>
              <a:t>Attendant Care Services Not Deductible:</a:t>
            </a:r>
          </a:p>
          <a:p>
            <a:r>
              <a:rPr lang="en-US" dirty="0"/>
              <a:t>-Services performed on non-workdays or help with shopping or general housekeeping, for example, cleaning and laundry </a:t>
            </a:r>
          </a:p>
          <a:p>
            <a:r>
              <a:rPr lang="en-US" dirty="0"/>
              <a:t>-Services performed for someone else in your family, for example, babysitting </a:t>
            </a:r>
          </a:p>
          <a:p>
            <a:r>
              <a:rPr lang="en-US" dirty="0"/>
              <a:t>-Services performed by your family member for payment “in-kind”, for example, room and board </a:t>
            </a:r>
          </a:p>
          <a:p>
            <a:r>
              <a:rPr lang="en-US" dirty="0"/>
              <a:t>-Services performed by your family member for a cash fee where he/she suffers no economic loss. This includes services provided by your non-working spouse.</a:t>
            </a:r>
          </a:p>
          <a:p>
            <a:endParaRPr lang="en-US" dirty="0"/>
          </a:p>
          <a:p>
            <a:r>
              <a:rPr lang="en-US" b="1" dirty="0"/>
              <a:t>Service Animals Not Deductible:</a:t>
            </a:r>
          </a:p>
          <a:p>
            <a:r>
              <a:rPr lang="en-US" dirty="0"/>
              <a:t>-Expenses for non-service animals</a:t>
            </a:r>
          </a:p>
          <a:p>
            <a:endParaRPr lang="en-US" dirty="0"/>
          </a:p>
          <a:p>
            <a:r>
              <a:rPr lang="en-US" b="1" dirty="0"/>
              <a:t>Medical Devices Not Deductible:</a:t>
            </a:r>
          </a:p>
          <a:p>
            <a:r>
              <a:rPr lang="en-US" dirty="0"/>
              <a:t>-Any device you do not use for a medical purpose </a:t>
            </a:r>
          </a:p>
          <a:p>
            <a:endParaRPr lang="en-US" dirty="0"/>
          </a:p>
          <a:p>
            <a:r>
              <a:rPr lang="en-US" b="1" dirty="0"/>
              <a:t>Prosthesis Not Deductible:</a:t>
            </a:r>
          </a:p>
          <a:p>
            <a:r>
              <a:rPr lang="en-US" dirty="0"/>
              <a:t>-Any prosthetic device that is primarily for cosmetic purposes</a:t>
            </a:r>
          </a:p>
          <a:p>
            <a:endParaRPr lang="en-US" dirty="0"/>
          </a:p>
          <a:p>
            <a:r>
              <a:rPr lang="en-US" b="1" dirty="0"/>
              <a:t>Residential Modifications Not Deductible:</a:t>
            </a:r>
          </a:p>
          <a:p>
            <a:r>
              <a:rPr lang="en-US" dirty="0"/>
              <a:t>-If you are employed outside of home, modifications to the interior of your house. </a:t>
            </a:r>
          </a:p>
          <a:p>
            <a:r>
              <a:rPr lang="en-US" dirty="0"/>
              <a:t>-If you are self-employed at home, you cannot deduct any modification-related expenses that you will deduct as a business expense when determining SGA.</a:t>
            </a:r>
          </a:p>
          <a:p>
            <a:endParaRPr lang="en-US" dirty="0"/>
          </a:p>
          <a:p>
            <a:r>
              <a:rPr lang="en-US" b="1" dirty="0"/>
              <a:t>Prescription Drugs, Over-The-Counter Drugs &amp; Medical Services Not Deductible:</a:t>
            </a:r>
          </a:p>
          <a:p>
            <a:r>
              <a:rPr lang="en-US" dirty="0"/>
              <a:t>-Drugs and/or medical services used for your minor physical or mental health problems, for example:</a:t>
            </a:r>
          </a:p>
          <a:p>
            <a:r>
              <a:rPr lang="en-US" dirty="0"/>
              <a:t>Allergy treatments, routine annual physical examinations, routine dental examinations, routine optician services (unrelated to a disabling visual impairment) </a:t>
            </a:r>
          </a:p>
          <a:p>
            <a:r>
              <a:rPr lang="en-US" dirty="0"/>
              <a:t>-Prescription drugs that are a violation of Federal law (e.g. medical marijuana) cannot be deducted as an IRWE, even if allowed by State law</a:t>
            </a:r>
          </a:p>
          <a:p>
            <a:endParaRPr lang="en-US" dirty="0"/>
          </a:p>
          <a:p>
            <a:r>
              <a:rPr lang="en-US" b="1" dirty="0"/>
              <a:t>Diagnostic Procedures Not Deductible:</a:t>
            </a:r>
          </a:p>
          <a:p>
            <a:r>
              <a:rPr lang="en-US" dirty="0"/>
              <a:t>-Procedures not related to your disabling condition, for example, allergy testing </a:t>
            </a:r>
          </a:p>
          <a:p>
            <a:endParaRPr lang="en-US" dirty="0"/>
          </a:p>
          <a:p>
            <a:r>
              <a:rPr lang="en-US" b="1" dirty="0"/>
              <a:t>Non-Medical Appliances &amp; Devices Not Deductible:</a:t>
            </a:r>
          </a:p>
          <a:p>
            <a:r>
              <a:rPr lang="en-US" dirty="0"/>
              <a:t>-Devices you use at home or at the office that are not ordinarily for medical purposes and for which your doctor has not verified a medical work-related need. These include portable room heaters, air conditioners, dehumidifiers,  and humidifiers.</a:t>
            </a:r>
          </a:p>
          <a:p>
            <a:endParaRPr lang="en-US" dirty="0"/>
          </a:p>
          <a:p>
            <a:r>
              <a:rPr lang="en-US" b="1" dirty="0"/>
              <a:t>Other Items &amp; Services Not Deductible:</a:t>
            </a:r>
          </a:p>
          <a:p>
            <a:r>
              <a:rPr lang="en-US" dirty="0"/>
              <a:t>-An exercise bicycle or other device you use for physical fitness, unless verified as necessary by your physician </a:t>
            </a:r>
          </a:p>
          <a:p>
            <a:r>
              <a:rPr lang="en-US" dirty="0"/>
              <a:t>-Health insurance premiums </a:t>
            </a:r>
          </a:p>
          <a:p>
            <a:r>
              <a:rPr lang="en-US" dirty="0"/>
              <a:t>-Software and applications not related to a person’s disability and employment </a:t>
            </a:r>
          </a:p>
          <a:p>
            <a:r>
              <a:rPr lang="en-US" dirty="0"/>
              <a:t>	</a:t>
            </a:r>
          </a:p>
          <a:p>
            <a:r>
              <a:rPr lang="en-US" dirty="0"/>
              <a:t>	</a:t>
            </a:r>
          </a:p>
          <a:p>
            <a:endParaRPr lang="en-US" dirty="0"/>
          </a:p>
          <a:p>
            <a:r>
              <a:rPr lang="en-US" dirty="0"/>
              <a:t>	</a:t>
            </a:r>
          </a:p>
          <a:p>
            <a:endParaRPr lang="en-US" dirty="0"/>
          </a:p>
          <a:p>
            <a:endParaRPr lang="en-US" dirty="0"/>
          </a:p>
          <a:p>
            <a:r>
              <a:rPr lang="en-US" dirty="0"/>
              <a:t> 	</a:t>
            </a:r>
          </a:p>
          <a:p>
            <a:endParaRPr lang="en-US" dirty="0"/>
          </a:p>
          <a:p>
            <a:r>
              <a:rPr lang="en-US" dirty="0"/>
              <a:t>	</a:t>
            </a:r>
          </a:p>
          <a:p>
            <a:endParaRPr lang="en-US" dirty="0"/>
          </a:p>
          <a:p>
            <a:endParaRPr lang="en-US" dirty="0"/>
          </a:p>
          <a:p>
            <a:r>
              <a:rPr lang="en-US" dirty="0"/>
              <a:t>	</a:t>
            </a:r>
          </a:p>
          <a:p>
            <a:endParaRPr lang="en-US" dirty="0"/>
          </a:p>
          <a:p>
            <a:r>
              <a:rPr lang="en-US" dirty="0"/>
              <a:t>	</a:t>
            </a:r>
          </a:p>
          <a:p>
            <a:endParaRPr lang="en-US" dirty="0"/>
          </a:p>
        </p:txBody>
      </p:sp>
    </p:spTree>
    <p:extLst>
      <p:ext uri="{BB962C8B-B14F-4D97-AF65-F5344CB8AC3E}">
        <p14:creationId xmlns:p14="http://schemas.microsoft.com/office/powerpoint/2010/main" val="3653749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116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725" eaLnBrk="0" hangingPunct="0">
              <a:defRPr sz="2400" b="1">
                <a:solidFill>
                  <a:srgbClr val="DDDDDD"/>
                </a:solidFill>
                <a:latin typeface="Times New Roman" pitchFamily="18" charset="0"/>
              </a:defRPr>
            </a:lvl1pPr>
            <a:lvl2pPr marL="742649" indent="-285635" defTabSz="926725" eaLnBrk="0" hangingPunct="0">
              <a:defRPr sz="2400" b="1">
                <a:solidFill>
                  <a:srgbClr val="DDDDDD"/>
                </a:solidFill>
                <a:latin typeface="Times New Roman" pitchFamily="18" charset="0"/>
              </a:defRPr>
            </a:lvl2pPr>
            <a:lvl3pPr marL="1142538" indent="-228508" defTabSz="926725" eaLnBrk="0" hangingPunct="0">
              <a:defRPr sz="2400" b="1">
                <a:solidFill>
                  <a:srgbClr val="DDDDDD"/>
                </a:solidFill>
                <a:latin typeface="Times New Roman" pitchFamily="18" charset="0"/>
              </a:defRPr>
            </a:lvl3pPr>
            <a:lvl4pPr marL="1599551" indent="-228508" defTabSz="926725" eaLnBrk="0" hangingPunct="0">
              <a:defRPr sz="2400" b="1">
                <a:solidFill>
                  <a:srgbClr val="DDDDDD"/>
                </a:solidFill>
                <a:latin typeface="Times New Roman" pitchFamily="18" charset="0"/>
              </a:defRPr>
            </a:lvl4pPr>
            <a:lvl5pPr marL="2056568" indent="-228508" defTabSz="926725" eaLnBrk="0" hangingPunct="0">
              <a:defRPr sz="2400" b="1">
                <a:solidFill>
                  <a:srgbClr val="DDDDDD"/>
                </a:solidFill>
                <a:latin typeface="Times New Roman" pitchFamily="18" charset="0"/>
              </a:defRPr>
            </a:lvl5pPr>
            <a:lvl6pPr marL="2513583" indent="-228508" defTabSz="926725" eaLnBrk="0" fontAlgn="base" hangingPunct="0">
              <a:spcBef>
                <a:spcPct val="0"/>
              </a:spcBef>
              <a:spcAft>
                <a:spcPct val="0"/>
              </a:spcAft>
              <a:defRPr sz="2400" b="1">
                <a:solidFill>
                  <a:srgbClr val="DDDDDD"/>
                </a:solidFill>
                <a:latin typeface="Times New Roman" pitchFamily="18" charset="0"/>
              </a:defRPr>
            </a:lvl6pPr>
            <a:lvl7pPr marL="2970596" indent="-228508" defTabSz="926725" eaLnBrk="0" fontAlgn="base" hangingPunct="0">
              <a:spcBef>
                <a:spcPct val="0"/>
              </a:spcBef>
              <a:spcAft>
                <a:spcPct val="0"/>
              </a:spcAft>
              <a:defRPr sz="2400" b="1">
                <a:solidFill>
                  <a:srgbClr val="DDDDDD"/>
                </a:solidFill>
                <a:latin typeface="Times New Roman" pitchFamily="18" charset="0"/>
              </a:defRPr>
            </a:lvl7pPr>
            <a:lvl8pPr marL="3427611" indent="-228508" defTabSz="926725" eaLnBrk="0" fontAlgn="base" hangingPunct="0">
              <a:spcBef>
                <a:spcPct val="0"/>
              </a:spcBef>
              <a:spcAft>
                <a:spcPct val="0"/>
              </a:spcAft>
              <a:defRPr sz="2400" b="1">
                <a:solidFill>
                  <a:srgbClr val="DDDDDD"/>
                </a:solidFill>
                <a:latin typeface="Times New Roman" pitchFamily="18" charset="0"/>
              </a:defRPr>
            </a:lvl8pPr>
            <a:lvl9pPr marL="3884626" indent="-228508" defTabSz="926725" eaLnBrk="0" fontAlgn="base" hangingPunct="0">
              <a:spcBef>
                <a:spcPct val="0"/>
              </a:spcBef>
              <a:spcAft>
                <a:spcPct val="0"/>
              </a:spcAft>
              <a:defRPr sz="2400" b="1">
                <a:solidFill>
                  <a:srgbClr val="DDDDDD"/>
                </a:solidFill>
                <a:latin typeface="Times New Roman" pitchFamily="18" charset="0"/>
              </a:defRPr>
            </a:lvl9pPr>
          </a:lstStyle>
          <a:p>
            <a:pPr eaLnBrk="1" hangingPunct="1">
              <a:defRPr/>
            </a:pPr>
            <a:fld id="{0E712A37-4A70-4F5B-BF5C-DDD880AFE49E}" type="slidenum">
              <a:rPr lang="en-US" sz="1100" b="0">
                <a:solidFill>
                  <a:prstClr val="black"/>
                </a:solidFill>
                <a:latin typeface="Arial" pitchFamily="34" charset="0"/>
              </a:rPr>
              <a:pPr eaLnBrk="1" hangingPunct="1">
                <a:defRPr/>
              </a:pPr>
              <a:t>12</a:t>
            </a:fld>
            <a:endParaRPr lang="en-US" sz="1100" b="0">
              <a:solidFill>
                <a:prstClr val="black"/>
              </a:solidFill>
              <a:latin typeface="Arial" pitchFamily="34" charset="0"/>
            </a:endParaRPr>
          </a:p>
        </p:txBody>
      </p:sp>
      <p:sp>
        <p:nvSpPr>
          <p:cNvPr id="2" name="Notes Placeholder 1"/>
          <p:cNvSpPr>
            <a:spLocks noGrp="1"/>
          </p:cNvSpPr>
          <p:nvPr>
            <p:ph type="body" sz="quarter" idx="10"/>
          </p:nvPr>
        </p:nvSpPr>
        <p:spPr/>
        <p:txBody>
          <a:bodyPr/>
          <a:lstStyle/>
          <a:p>
            <a:pPr defTabSz="917235">
              <a:defRPr/>
            </a:pPr>
            <a:r>
              <a:rPr lang="en-US" dirty="0">
                <a:hlinkClick r:id="rId3"/>
              </a:rPr>
              <a:t>https://www.ssa.gov/forms/ssa-821.pdf</a:t>
            </a:r>
            <a:endParaRPr lang="en-US" dirty="0"/>
          </a:p>
          <a:p>
            <a:endParaRPr lang="en-US" dirty="0"/>
          </a:p>
        </p:txBody>
      </p:sp>
    </p:spTree>
    <p:extLst>
      <p:ext uri="{BB962C8B-B14F-4D97-AF65-F5344CB8AC3E}">
        <p14:creationId xmlns:p14="http://schemas.microsoft.com/office/powerpoint/2010/main" val="2226518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What are the requirements for a PASS?</a:t>
            </a:r>
            <a:endParaRPr lang="en-US" dirty="0"/>
          </a:p>
          <a:p>
            <a:r>
              <a:rPr lang="en-US" dirty="0"/>
              <a:t>Your PASS must:</a:t>
            </a:r>
          </a:p>
          <a:p>
            <a:pPr marL="171981" indent="-171981">
              <a:buFont typeface="Arial" panose="020B0604020202020204" pitchFamily="34" charset="0"/>
              <a:buChar char="•"/>
            </a:pPr>
            <a:r>
              <a:rPr lang="en-US" dirty="0"/>
              <a:t>Be designed especially for you;</a:t>
            </a:r>
          </a:p>
          <a:p>
            <a:pPr marL="171981" indent="-171981">
              <a:buFont typeface="Arial" panose="020B0604020202020204" pitchFamily="34" charset="0"/>
              <a:buChar char="•"/>
            </a:pPr>
            <a:r>
              <a:rPr lang="en-US" dirty="0"/>
              <a:t>Be in writing. We prefer that you use our form, the </a:t>
            </a:r>
            <a:r>
              <a:rPr lang="en-US" b="1" dirty="0"/>
              <a:t>SSA-545-BK</a:t>
            </a:r>
            <a:r>
              <a:rPr lang="en-US" dirty="0"/>
              <a:t>.</a:t>
            </a:r>
            <a:r>
              <a:rPr lang="en-US" b="1" dirty="0"/>
              <a:t> </a:t>
            </a:r>
            <a:r>
              <a:rPr lang="en-US" dirty="0"/>
              <a:t>You can get copies of the PASS form, SSA-545-BK, at your local office, from any PASS Expert, or from our website at </a:t>
            </a:r>
            <a:r>
              <a:rPr lang="en-US" b="1" dirty="0"/>
              <a:t>www.socialsecurity.gov/online/ssa-545.html</a:t>
            </a:r>
            <a:r>
              <a:rPr lang="en-US" dirty="0"/>
              <a:t>;</a:t>
            </a:r>
          </a:p>
          <a:p>
            <a:pPr marL="171981" indent="-171981">
              <a:buFont typeface="Arial" panose="020B0604020202020204" pitchFamily="34" charset="0"/>
              <a:buChar char="•"/>
            </a:pPr>
            <a:r>
              <a:rPr lang="en-US" dirty="0"/>
              <a:t>Have a specific work goal that you are capable of performing;</a:t>
            </a:r>
          </a:p>
          <a:p>
            <a:pPr marL="171981" indent="-171981">
              <a:buFont typeface="Arial" panose="020B0604020202020204" pitchFamily="34" charset="0"/>
              <a:buChar char="•"/>
            </a:pPr>
            <a:r>
              <a:rPr lang="en-US" dirty="0"/>
              <a:t>Have a specific timeframe for reaching your goal;</a:t>
            </a:r>
          </a:p>
          <a:p>
            <a:pPr marL="171981" indent="-171981">
              <a:buFont typeface="Arial" panose="020B0604020202020204" pitchFamily="34" charset="0"/>
              <a:buChar char="•"/>
            </a:pPr>
            <a:r>
              <a:rPr lang="en-US" dirty="0"/>
              <a:t>Show what income you receive (other than your SSI payments) and/or resources you have that you will use to reach your goal;</a:t>
            </a:r>
          </a:p>
          <a:p>
            <a:pPr marL="171981" indent="-171981">
              <a:buFont typeface="Arial" panose="020B0604020202020204" pitchFamily="34" charset="0"/>
              <a:buChar char="•"/>
            </a:pPr>
            <a:r>
              <a:rPr lang="en-US" dirty="0"/>
              <a:t>Show how you will use your income and resources to reach your work goal;</a:t>
            </a:r>
          </a:p>
          <a:p>
            <a:pPr marL="171981" indent="-171981">
              <a:buFont typeface="Arial" panose="020B0604020202020204" pitchFamily="34" charset="0"/>
              <a:buChar char="•"/>
            </a:pPr>
            <a:r>
              <a:rPr lang="en-US" dirty="0"/>
              <a:t>Show how the money you set aside will be kept separate from other funds;</a:t>
            </a:r>
          </a:p>
          <a:p>
            <a:pPr marL="171981" indent="-171981">
              <a:buFont typeface="Arial" panose="020B0604020202020204" pitchFamily="34" charset="0"/>
              <a:buChar char="•"/>
            </a:pPr>
            <a:r>
              <a:rPr lang="en-US" dirty="0"/>
              <a:t>Be approved by us; and</a:t>
            </a:r>
          </a:p>
          <a:p>
            <a:pPr marL="171981" indent="-171981">
              <a:buFont typeface="Arial" panose="020B0604020202020204" pitchFamily="34" charset="0"/>
              <a:buChar char="•"/>
            </a:pPr>
            <a:r>
              <a:rPr lang="en-US" dirty="0"/>
              <a:t>Be reviewed periodically by us to assure your plan is actually helping you make progress towards your work goal.</a:t>
            </a:r>
          </a:p>
          <a:p>
            <a:pPr marL="171981" indent="-171981">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13</a:t>
            </a:fld>
            <a:endParaRPr lang="en-US"/>
          </a:p>
        </p:txBody>
      </p:sp>
    </p:spTree>
    <p:extLst>
      <p:ext uri="{BB962C8B-B14F-4D97-AF65-F5344CB8AC3E}">
        <p14:creationId xmlns:p14="http://schemas.microsoft.com/office/powerpoint/2010/main" val="2386456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a:hlinkClick r:id="rId3"/>
              </a:rPr>
              <a:t>https://www.ssa.gov/ssi/spotlights/spot-plans-self-support.htm</a:t>
            </a:r>
            <a:endParaRPr lang="en-US" dirty="0"/>
          </a:p>
          <a:p>
            <a:endParaRPr lang="en-US" dirty="0" smtClean="0"/>
          </a:p>
          <a:p>
            <a:r>
              <a:rPr lang="en-US" b="1" dirty="0"/>
              <a:t>Who Can Help You Set Up a Plan to Achieve Self-Support (PASS)?</a:t>
            </a:r>
          </a:p>
          <a:p>
            <a:r>
              <a:rPr lang="en-US" b="1" dirty="0"/>
              <a:t>-</a:t>
            </a:r>
            <a:r>
              <a:rPr lang="en-US" dirty="0"/>
              <a:t>Anyone may help you with your PASS; for example, vocational counselors, social workers, benefit specialists or employers. We will evaluate the plan and decide if it is acceptable. We can also help you put your plans in writing. </a:t>
            </a:r>
          </a:p>
          <a:p>
            <a:endParaRPr lang="en-US" dirty="0"/>
          </a:p>
          <a:p>
            <a:r>
              <a:rPr lang="en-US" dirty="0"/>
              <a:t>SSA has specially-trained employees (PASS Specialists) who work with the PASS program. When you submit a written PASS proposal to a PASS Specialist, he or she will review it to:</a:t>
            </a:r>
          </a:p>
          <a:p>
            <a:r>
              <a:rPr lang="en-US" dirty="0"/>
              <a:t>-Make sure the work goal is reasonable;</a:t>
            </a:r>
          </a:p>
          <a:p>
            <a:r>
              <a:rPr lang="en-US" dirty="0"/>
              <a:t>-Make sure that you need the items and services listed on the PASS application to reach the work goal;</a:t>
            </a:r>
          </a:p>
          <a:p>
            <a:r>
              <a:rPr lang="en-US" dirty="0"/>
              <a:t>-Make sure the expenses are reasonably priced; and</a:t>
            </a:r>
          </a:p>
          <a:p>
            <a:r>
              <a:rPr lang="en-US" dirty="0"/>
              <a:t>-Work with you to make any needed changes. </a:t>
            </a:r>
          </a:p>
          <a:p>
            <a:endParaRPr lang="en-US" dirty="0"/>
          </a:p>
          <a:p>
            <a:r>
              <a:rPr lang="en-US" dirty="0"/>
              <a:t>The following Internet site provides a map that you can use to locate the PASS Cadre for your area </a:t>
            </a:r>
            <a:r>
              <a:rPr lang="en-US" b="1" dirty="0"/>
              <a:t>www.socialsecurity.gov/disabilityresearch/wi/passcadre.htm </a:t>
            </a:r>
          </a:p>
          <a:p>
            <a:endParaRPr lang="en-US" dirty="0"/>
          </a:p>
          <a:p>
            <a:r>
              <a:rPr lang="en-US" b="1" dirty="0"/>
              <a:t>Where can you get more information about a PASS?</a:t>
            </a:r>
            <a:endParaRPr lang="en-US" dirty="0"/>
          </a:p>
          <a:p>
            <a:r>
              <a:rPr lang="en-US" dirty="0"/>
              <a:t>You can get a PASS Specialist’s telephone number by calling our toll-free number </a:t>
            </a:r>
            <a:r>
              <a:rPr lang="en-US" b="1" dirty="0"/>
              <a:t>1-800-772-1213 </a:t>
            </a:r>
            <a:r>
              <a:rPr lang="en-US" dirty="0"/>
              <a:t>between 7 a.m. and 7 p.m. Monday through Friday or visit our website at: </a:t>
            </a:r>
            <a:r>
              <a:rPr lang="en-US" b="1" dirty="0"/>
              <a:t>www.socialsecurity.gov/disabilityresearch/wi/passcadre.htm </a:t>
            </a:r>
          </a:p>
          <a:p>
            <a:endParaRPr lang="en-US" dirty="0"/>
          </a:p>
          <a:p>
            <a:r>
              <a:rPr lang="en-US" dirty="0"/>
              <a:t>You can ask for a pamphlet entitled Working While Disabled — A Plan for Achieving Self-Support (SSA Publication No 05-11017) It is also available online at </a:t>
            </a:r>
            <a:r>
              <a:rPr lang="en-US" b="1" dirty="0"/>
              <a:t>www.socialsecurity.gov/pubs/EN-05-11017.pdf.  </a:t>
            </a:r>
            <a:r>
              <a:rPr lang="en-US" dirty="0"/>
              <a:t>You can also get a copy from your local office or by calling our toll-free number </a:t>
            </a:r>
            <a:r>
              <a:rPr lang="en-US" b="1" dirty="0"/>
              <a:t>1-800-772-1213 </a:t>
            </a:r>
            <a:r>
              <a:rPr lang="en-US" dirty="0"/>
              <a:t>between 7 a.m. and 7 p.m. Monday through Friday. </a:t>
            </a:r>
          </a:p>
        </p:txBody>
      </p:sp>
      <p:sp>
        <p:nvSpPr>
          <p:cNvPr id="4" name="Slide Number Placeholder 3"/>
          <p:cNvSpPr>
            <a:spLocks noGrp="1"/>
          </p:cNvSpPr>
          <p:nvPr>
            <p:ph type="sldNum" sz="quarter" idx="10"/>
          </p:nvPr>
        </p:nvSpPr>
        <p:spPr/>
        <p:txBody>
          <a:bodyPr/>
          <a:lstStyle/>
          <a:p>
            <a:fld id="{7AA6493C-F506-43B6-9B4D-1CDB5879358C}" type="slidenum">
              <a:rPr lang="en-US" smtClean="0"/>
              <a:t>15</a:t>
            </a:fld>
            <a:endParaRPr lang="en-US"/>
          </a:p>
        </p:txBody>
      </p:sp>
    </p:spTree>
    <p:extLst>
      <p:ext uri="{BB962C8B-B14F-4D97-AF65-F5344CB8AC3E}">
        <p14:creationId xmlns:p14="http://schemas.microsoft.com/office/powerpoint/2010/main" val="2653830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a:hlinkClick r:id="rId3"/>
              </a:rPr>
              <a:t>https://www.ssa.gov/ssi/spotlights/spot-plans-self-support.htm</a:t>
            </a:r>
            <a:endParaRPr lang="en-US" dirty="0"/>
          </a:p>
          <a:p>
            <a:endParaRPr lang="en-US" dirty="0" smtClean="0"/>
          </a:p>
          <a:p>
            <a:r>
              <a:rPr lang="en-US" b="1" dirty="0"/>
              <a:t>Who Can Help You Set Up a Plan to Achieve Self-Support (PASS)?</a:t>
            </a:r>
          </a:p>
          <a:p>
            <a:r>
              <a:rPr lang="en-US" b="1" dirty="0"/>
              <a:t>-</a:t>
            </a:r>
            <a:r>
              <a:rPr lang="en-US" dirty="0"/>
              <a:t>Anyone may help you with your PASS; for example, vocational counselors, social workers, benefit specialists or employers. We will evaluate the plan and decide if it is acceptable. We can also help you put your plans in writing. </a:t>
            </a:r>
          </a:p>
          <a:p>
            <a:endParaRPr lang="en-US" dirty="0"/>
          </a:p>
          <a:p>
            <a:r>
              <a:rPr lang="en-US" dirty="0"/>
              <a:t>SSA has specially-trained employees (PASS Specialists) that work with the PASS program. When you submit a written PASS proposal to a PASS Specialist, he or she will review it to:</a:t>
            </a:r>
          </a:p>
          <a:p>
            <a:r>
              <a:rPr lang="en-US" dirty="0"/>
              <a:t>-Make sure the work goal is reasonable;</a:t>
            </a:r>
          </a:p>
          <a:p>
            <a:r>
              <a:rPr lang="en-US" dirty="0"/>
              <a:t>-Make sure that you need the items and services listed on the PASS application to reach the work goal;</a:t>
            </a:r>
          </a:p>
          <a:p>
            <a:r>
              <a:rPr lang="en-US" dirty="0"/>
              <a:t>-Make sure the expenses are reasonably priced; and</a:t>
            </a:r>
          </a:p>
          <a:p>
            <a:r>
              <a:rPr lang="en-US" dirty="0"/>
              <a:t>-Work with you to make any needed changes. </a:t>
            </a:r>
          </a:p>
          <a:p>
            <a:endParaRPr lang="en-US" dirty="0"/>
          </a:p>
          <a:p>
            <a:r>
              <a:rPr lang="en-US" dirty="0"/>
              <a:t>The following Internet site provides a map that you can use to locate the PASS Cadre for your area </a:t>
            </a:r>
            <a:r>
              <a:rPr lang="en-US" b="1" dirty="0"/>
              <a:t>www.socialsecurity.gov/disabilityresearch/wi/passcadre.htm </a:t>
            </a:r>
          </a:p>
          <a:p>
            <a:endParaRPr lang="en-US" dirty="0"/>
          </a:p>
          <a:p>
            <a:r>
              <a:rPr lang="en-US" b="1" dirty="0"/>
              <a:t>Where can you get more information about a PASS?</a:t>
            </a:r>
            <a:endParaRPr lang="en-US" dirty="0"/>
          </a:p>
          <a:p>
            <a:r>
              <a:rPr lang="en-US" dirty="0"/>
              <a:t>You can get a PASS Specialist’s telephone number by calling our toll-free number </a:t>
            </a:r>
            <a:r>
              <a:rPr lang="en-US" b="1" dirty="0"/>
              <a:t>1-800-772-1213 </a:t>
            </a:r>
            <a:r>
              <a:rPr lang="en-US" dirty="0"/>
              <a:t>between 7 a.m. and 7 p.m. Monday through Friday or visit our website at: </a:t>
            </a:r>
            <a:r>
              <a:rPr lang="en-US" b="1" dirty="0"/>
              <a:t>www.socialsecurity.gov/disabilityresearch/wi/passcadre.htm </a:t>
            </a:r>
          </a:p>
          <a:p>
            <a:endParaRPr lang="en-US" dirty="0"/>
          </a:p>
          <a:p>
            <a:r>
              <a:rPr lang="en-US" dirty="0"/>
              <a:t>You can ask for a pamphlet entitled Working While Disabled — A Plan for Achieving Self-Support (SSA Publication No 05-11017) It is also available online at </a:t>
            </a:r>
            <a:r>
              <a:rPr lang="en-US" b="1" dirty="0"/>
              <a:t>www.socialsecurity.gov/pubs/EN-05-11017.pdf.  </a:t>
            </a:r>
            <a:r>
              <a:rPr lang="en-US" dirty="0"/>
              <a:t>You can also get a copy from your local office or by calling our toll-free number </a:t>
            </a:r>
            <a:r>
              <a:rPr lang="en-US" b="1" dirty="0"/>
              <a:t>1-800-772-1213 </a:t>
            </a:r>
            <a:r>
              <a:rPr lang="en-US" dirty="0"/>
              <a:t>between 7 a.m. and 7 p.m. Monday through Friday. </a:t>
            </a:r>
            <a:endParaRPr lang="en-US" dirty="0" smtClean="0"/>
          </a:p>
          <a:p>
            <a:endParaRPr lang="en-US" dirty="0" smtClean="0"/>
          </a:p>
          <a:p>
            <a:r>
              <a:rPr lang="en-US" dirty="0" smtClean="0"/>
              <a:t>Source: OCOMM/OSDC/DSC/DMCT/AW</a:t>
            </a:r>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16</a:t>
            </a:fld>
            <a:endParaRPr lang="en-US"/>
          </a:p>
        </p:txBody>
      </p:sp>
    </p:spTree>
    <p:extLst>
      <p:ext uri="{BB962C8B-B14F-4D97-AF65-F5344CB8AC3E}">
        <p14:creationId xmlns:p14="http://schemas.microsoft.com/office/powerpoint/2010/main" val="1510024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dirty="0">
                <a:hlinkClick r:id="rId3"/>
              </a:rPr>
              <a:t>www.socialsecurity.gov/work</a:t>
            </a:r>
            <a:endParaRPr lang="en-US" dirty="0"/>
          </a:p>
          <a:p>
            <a:endParaRPr lang="en-US" dirty="0"/>
          </a:p>
          <a:p>
            <a:r>
              <a:rPr lang="en-US" b="1" dirty="0"/>
              <a:t>How can I take part in the Ticket Program?</a:t>
            </a:r>
            <a:endParaRPr lang="en-US" dirty="0"/>
          </a:p>
          <a:p>
            <a:r>
              <a:rPr lang="en-US" dirty="0"/>
              <a:t>This program is available in all 50 states and 10 United States Territories.  Many Social Security Disability Insurance and Supplemental Security Income disability beneficiaries are eligible to obtain services from a state VR agency or another approved provider of their choice.  We call these approved providers “Employment Networks ” Employment Networks (ENs) are private organizations or government agencies that have agreed to work with Social Security to provide employment services to beneficiaries with disabilities.  You can participate in the program by contacting an EN or by calling the Ticket to Work Help Line at the number below.</a:t>
            </a:r>
          </a:p>
          <a:p>
            <a:endParaRPr lang="en-US" dirty="0"/>
          </a:p>
          <a:p>
            <a:r>
              <a:rPr lang="en-US" dirty="0"/>
              <a:t>For a list of approved ENs, please visit </a:t>
            </a:r>
            <a:r>
              <a:rPr lang="en-US" b="1" dirty="0"/>
              <a:t>www.chooseworkttw.net/findhelp</a:t>
            </a:r>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17</a:t>
            </a:fld>
            <a:endParaRPr lang="en-US"/>
          </a:p>
        </p:txBody>
      </p:sp>
    </p:spTree>
    <p:extLst>
      <p:ext uri="{BB962C8B-B14F-4D97-AF65-F5344CB8AC3E}">
        <p14:creationId xmlns:p14="http://schemas.microsoft.com/office/powerpoint/2010/main" val="7700108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Where do I get more information?</a:t>
            </a:r>
            <a:endParaRPr lang="en-US" dirty="0"/>
          </a:p>
          <a:p>
            <a:r>
              <a:rPr lang="en-US" dirty="0"/>
              <a:t>For more information on the TTW Program, including a list of approved ENs, call </a:t>
            </a:r>
            <a:r>
              <a:rPr lang="en-US" b="1" dirty="0"/>
              <a:t>1-866-YOURTICKET </a:t>
            </a:r>
            <a:r>
              <a:rPr lang="en-US" dirty="0"/>
              <a:t>(</a:t>
            </a:r>
            <a:r>
              <a:rPr lang="en-US" b="1" dirty="0"/>
              <a:t>1-866-968-7842</a:t>
            </a:r>
            <a:r>
              <a:rPr lang="en-US" dirty="0"/>
              <a:t>) or for TTY call </a:t>
            </a:r>
            <a:r>
              <a:rPr lang="en-US" b="1" dirty="0"/>
              <a:t>1-866-833-2967 </a:t>
            </a:r>
            <a:r>
              <a:rPr lang="en-US" dirty="0"/>
              <a:t>Monday through Friday 8 a m to 8 p m Eastern time.</a:t>
            </a:r>
          </a:p>
          <a:p>
            <a:r>
              <a:rPr lang="en-US" dirty="0"/>
              <a:t> </a:t>
            </a:r>
          </a:p>
          <a:p>
            <a:r>
              <a:rPr lang="en-US" dirty="0"/>
              <a:t>You can also find information about the TTW Program online at </a:t>
            </a:r>
            <a:r>
              <a:rPr lang="en-US" b="1" dirty="0"/>
              <a:t>socialsecurity.gov/work. </a:t>
            </a:r>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18</a:t>
            </a:fld>
            <a:endParaRPr lang="en-US"/>
          </a:p>
        </p:txBody>
      </p:sp>
    </p:spTree>
    <p:extLst>
      <p:ext uri="{BB962C8B-B14F-4D97-AF65-F5344CB8AC3E}">
        <p14:creationId xmlns:p14="http://schemas.microsoft.com/office/powerpoint/2010/main" val="186743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a:hlinkClick r:id="rId3"/>
              </a:rPr>
              <a:t>https://www.ssa.gov/disabilityresearch/wi/exr.htm</a:t>
            </a:r>
            <a:endParaRPr lang="en-US" dirty="0"/>
          </a:p>
          <a:p>
            <a:pPr defTabSz="917235">
              <a:defRPr/>
            </a:pPr>
            <a:endParaRPr lang="en-US" dirty="0"/>
          </a:p>
          <a:p>
            <a:r>
              <a:rPr lang="en-US" b="1" dirty="0"/>
              <a:t>Who can we reinstate?</a:t>
            </a:r>
            <a:endParaRPr lang="en-US" dirty="0"/>
          </a:p>
          <a:p>
            <a:r>
              <a:rPr lang="en-US" dirty="0"/>
              <a:t>You are eligible to request EXR if you meet all the following requirements:</a:t>
            </a:r>
          </a:p>
          <a:p>
            <a:r>
              <a:rPr lang="en-US" dirty="0"/>
              <a:t>-Your previous entitlement to SSDI benefits terminated due to performance of substantial gainful activity(SGA); or your previous SSI disability/blindness eligibility terminated because of excess earned income or a combination of earned and unearned income;</a:t>
            </a:r>
          </a:p>
          <a:p>
            <a:r>
              <a:rPr lang="en-US" dirty="0"/>
              <a:t>-You are unable or become unable to perform SGA in the month you apply for EXR;</a:t>
            </a:r>
          </a:p>
          <a:p>
            <a:r>
              <a:rPr lang="en-US" dirty="0"/>
              <a:t>-You are unable to work at the SGA level due to your medical condition;</a:t>
            </a:r>
          </a:p>
          <a:p>
            <a:r>
              <a:rPr lang="en-US" dirty="0"/>
              <a:t>-Your current medical impairment(s) is the same as, or related to, your original disabling impairment(s); and,</a:t>
            </a:r>
          </a:p>
          <a:p>
            <a:r>
              <a:rPr lang="en-US" dirty="0"/>
              <a:t>-You request EXR within 5 years from the month your benefits stopped. </a:t>
            </a:r>
          </a:p>
          <a:p>
            <a:endParaRPr lang="en-US" dirty="0"/>
          </a:p>
          <a:p>
            <a:r>
              <a:rPr lang="en-US" b="1" dirty="0"/>
              <a:t>What happens after my request for reinstatement is approved?</a:t>
            </a:r>
            <a:endParaRPr lang="en-US" dirty="0"/>
          </a:p>
          <a:p>
            <a:r>
              <a:rPr lang="en-US" dirty="0"/>
              <a:t>The month we reinstate your disability payments begins your initial reinstatement period (IRP). The IRP can last for 24 months (not necessarily consecutive), and ends when you have received 24 months of payable benefits.  If you receive SSDI benefits, we can pay you for any month during the IRP that your earnings are not substantial gainful activity (SGA).  If you receive SSI benefits, the normal income counting rules apply.</a:t>
            </a:r>
          </a:p>
          <a:p>
            <a:endParaRPr lang="en-US" dirty="0"/>
          </a:p>
          <a:p>
            <a:r>
              <a:rPr lang="en-US" b="1" dirty="0"/>
              <a:t>When is a month not counted as a payable month?</a:t>
            </a:r>
            <a:endParaRPr lang="en-US" dirty="0"/>
          </a:p>
          <a:p>
            <a:r>
              <a:rPr lang="en-US" dirty="0"/>
              <a:t>If you receive SSDI, any month you perform SGA, or did not receive a payment due to any of the following reasons:</a:t>
            </a:r>
          </a:p>
          <a:p>
            <a:r>
              <a:rPr lang="en-US" dirty="0"/>
              <a:t>-prisoner suspense</a:t>
            </a:r>
          </a:p>
          <a:p>
            <a:r>
              <a:rPr lang="en-US" dirty="0"/>
              <a:t>-sanction penalty</a:t>
            </a:r>
          </a:p>
          <a:p>
            <a:r>
              <a:rPr lang="en-US" dirty="0"/>
              <a:t>-deportation</a:t>
            </a:r>
          </a:p>
          <a:p>
            <a:r>
              <a:rPr lang="en-US" dirty="0"/>
              <a:t>-alien outside of the United States</a:t>
            </a:r>
          </a:p>
          <a:p>
            <a:r>
              <a:rPr lang="en-US" dirty="0"/>
              <a:t>-failure to provide a Social Security Number</a:t>
            </a:r>
          </a:p>
          <a:p>
            <a:endParaRPr lang="en-US" dirty="0"/>
          </a:p>
          <a:p>
            <a:r>
              <a:rPr lang="en-US" dirty="0"/>
              <a:t>If you receive SSI, any month a payment is not due based on the normal payment and computation rules (excess income or resources) is not considered a payable month.  However, months of eligibility under 1619(b) or months in which your entire check is withheld to recover an overpayment, are counted as payable months.</a:t>
            </a:r>
          </a:p>
          <a:p>
            <a:r>
              <a:rPr lang="en-US" dirty="0"/>
              <a:t> </a:t>
            </a:r>
          </a:p>
          <a:p>
            <a:r>
              <a:rPr lang="en-US" b="1" dirty="0"/>
              <a:t>When is the IRP completed?</a:t>
            </a:r>
            <a:endParaRPr lang="en-US" dirty="0"/>
          </a:p>
          <a:p>
            <a:r>
              <a:rPr lang="en-US" dirty="0"/>
              <a:t>The IRP is completed when you have received a total of 24-months (not necessarily consecutive) of payable benefits.</a:t>
            </a:r>
          </a:p>
        </p:txBody>
      </p:sp>
      <p:sp>
        <p:nvSpPr>
          <p:cNvPr id="4" name="Slide Number Placeholder 3"/>
          <p:cNvSpPr>
            <a:spLocks noGrp="1"/>
          </p:cNvSpPr>
          <p:nvPr>
            <p:ph type="sldNum" sz="quarter" idx="10"/>
          </p:nvPr>
        </p:nvSpPr>
        <p:spPr/>
        <p:txBody>
          <a:bodyPr/>
          <a:lstStyle/>
          <a:p>
            <a:fld id="{7AA6493C-F506-43B6-9B4D-1CDB5879358C}" type="slidenum">
              <a:rPr lang="en-US" smtClean="0"/>
              <a:t>19</a:t>
            </a:fld>
            <a:endParaRPr lang="en-US"/>
          </a:p>
        </p:txBody>
      </p:sp>
    </p:spTree>
    <p:extLst>
      <p:ext uri="{BB962C8B-B14F-4D97-AF65-F5344CB8AC3E}">
        <p14:creationId xmlns:p14="http://schemas.microsoft.com/office/powerpoint/2010/main" val="1038080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a:t>Social Security Disability Insurance (SSDI) employment supports can help you protect your cash and medical benefits while you work.  When your benefits end because of your work and you have to stop working later, employment supports can make it easy to begin receiving benefits again. You should view all of the SSDI employment supports as a total package to fully appreciate the multiple levels of support available to help you achieve your goal of greater economic independence. </a:t>
            </a:r>
          </a:p>
          <a:p>
            <a:endParaRPr lang="en-US" dirty="0" smtClean="0"/>
          </a:p>
          <a:p>
            <a:r>
              <a:rPr lang="en-US" dirty="0" smtClean="0"/>
              <a:t>The SSDI employment supports provide help over a long period of time to allow you to test your ability to work, or to continue working, and gradually</a:t>
            </a:r>
            <a:r>
              <a:rPr lang="en-US" baseline="0" dirty="0" smtClean="0"/>
              <a:t> become self-supporting and independent.  </a:t>
            </a:r>
          </a:p>
          <a:p>
            <a:endParaRPr lang="en-US" baseline="0" dirty="0" smtClean="0"/>
          </a:p>
          <a:p>
            <a:r>
              <a:rPr lang="en-US" baseline="0" dirty="0" smtClean="0"/>
              <a:t>In general, you have at least 9 years to test your ability to work.  This includes full cash payments during the first 12 months of work activity, a 36-month re-entitlement period during the extended period of eligibility, and a 5-year period in which we can start your cash benefits again without a new application.</a:t>
            </a:r>
          </a:p>
          <a:p>
            <a:endParaRPr lang="en-US" baseline="0" dirty="0" smtClean="0"/>
          </a:p>
          <a:p>
            <a:r>
              <a:rPr lang="en-US" baseline="0" dirty="0" smtClean="0"/>
              <a:t>You may continue to have Medicare coverage during this time or even longer.</a:t>
            </a:r>
          </a:p>
          <a:p>
            <a:endParaRPr lang="en-US" baseline="0" dirty="0" smtClean="0"/>
          </a:p>
          <a:p>
            <a:r>
              <a:rPr lang="en-US" dirty="0" smtClean="0"/>
              <a:t>https://www.ssa.gov/redbook/</a:t>
            </a:r>
          </a:p>
          <a:p>
            <a:pPr defTabSz="917235">
              <a:defRPr/>
            </a:pPr>
            <a:r>
              <a:rPr lang="en-US" dirty="0">
                <a:hlinkClick r:id="rId3"/>
              </a:rPr>
              <a:t>https://www.ssa.gov/redbook/eng/ssdi-only-employment-supports.htm</a:t>
            </a:r>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20</a:t>
            </a:fld>
            <a:endParaRPr lang="en-US"/>
          </a:p>
        </p:txBody>
      </p:sp>
    </p:spTree>
    <p:extLst>
      <p:ext uri="{BB962C8B-B14F-4D97-AF65-F5344CB8AC3E}">
        <p14:creationId xmlns:p14="http://schemas.microsoft.com/office/powerpoint/2010/main" val="584963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a:t>Just like SSI and SSDI are very different in regards to how the programs are funded and how a person qualifies, the way work is counted, how it is reported, when it impacts a person’s eligibility, as well as what incentives exist, are very different as well.</a:t>
            </a:r>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a:t>
            </a:fld>
            <a:endParaRPr lang="en-US"/>
          </a:p>
        </p:txBody>
      </p:sp>
    </p:spTree>
    <p:extLst>
      <p:ext uri="{BB962C8B-B14F-4D97-AF65-F5344CB8AC3E}">
        <p14:creationId xmlns:p14="http://schemas.microsoft.com/office/powerpoint/2010/main" val="2368359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Beginning the Process – The Trial Work Period (TWP)</a:t>
            </a:r>
            <a:endParaRPr lang="en-US" dirty="0"/>
          </a:p>
          <a:p>
            <a:r>
              <a:rPr lang="en-US" dirty="0"/>
              <a:t>Your TWP is a time when you can test your ability to work.  During your TWP, we pay you disability payments no matter how much you earn.</a:t>
            </a:r>
          </a:p>
          <a:p>
            <a:endParaRPr lang="en-US" dirty="0"/>
          </a:p>
          <a:p>
            <a:r>
              <a:rPr lang="en-US" dirty="0"/>
              <a:t>How it works:</a:t>
            </a:r>
          </a:p>
          <a:p>
            <a:r>
              <a:rPr lang="en-US" dirty="0"/>
              <a:t>Lasts for 9 months</a:t>
            </a:r>
          </a:p>
          <a:p>
            <a:r>
              <a:rPr lang="en-US" dirty="0"/>
              <a:t>The 9 months do not have to be in a row</a:t>
            </a:r>
          </a:p>
          <a:p>
            <a:r>
              <a:rPr lang="en-US" dirty="0"/>
              <a:t>Must take place within 60 months (5 years)</a:t>
            </a:r>
          </a:p>
          <a:p>
            <a:endParaRPr lang="en-US" dirty="0"/>
          </a:p>
          <a:p>
            <a:r>
              <a:rPr lang="en-US" dirty="0"/>
              <a:t>For </a:t>
            </a:r>
            <a:r>
              <a:rPr lang="en-US" b="1" dirty="0" smtClean="0"/>
              <a:t>2019</a:t>
            </a:r>
            <a:r>
              <a:rPr lang="en-US" dirty="0" smtClean="0"/>
              <a:t>, </a:t>
            </a:r>
            <a:r>
              <a:rPr lang="en-US" dirty="0"/>
              <a:t>the monthly earnings amount that we use to determine if a month counts as a TWP month is </a:t>
            </a:r>
            <a:r>
              <a:rPr lang="en-US" b="1" dirty="0"/>
              <a:t>$</a:t>
            </a:r>
            <a:r>
              <a:rPr lang="en-US" b="1" dirty="0" smtClean="0"/>
              <a:t>880 </a:t>
            </a:r>
            <a:r>
              <a:rPr lang="en-US" b="1" dirty="0"/>
              <a:t>per month.  </a:t>
            </a:r>
            <a:r>
              <a:rPr lang="en-US" dirty="0"/>
              <a:t>The </a:t>
            </a:r>
            <a:r>
              <a:rPr lang="en-US" b="1" dirty="0" smtClean="0"/>
              <a:t>2019 </a:t>
            </a:r>
            <a:r>
              <a:rPr lang="en-US" b="1" dirty="0"/>
              <a:t>self-employment earnings </a:t>
            </a:r>
            <a:r>
              <a:rPr lang="en-US" dirty="0"/>
              <a:t>or activity that we use to determine if a month counts as a TWP month is </a:t>
            </a:r>
            <a:r>
              <a:rPr lang="en-US" b="1" dirty="0"/>
              <a:t>$</a:t>
            </a:r>
            <a:r>
              <a:rPr lang="en-US" b="1" dirty="0" smtClean="0"/>
              <a:t>880 </a:t>
            </a:r>
            <a:r>
              <a:rPr lang="en-US" b="1" dirty="0"/>
              <a:t>per month or 80 hours per month. </a:t>
            </a:r>
          </a:p>
          <a:p>
            <a:endParaRPr lang="en-US" b="1" dirty="0"/>
          </a:p>
          <a:p>
            <a:endParaRPr lang="en-US" b="1" dirty="0"/>
          </a:p>
          <a:p>
            <a:r>
              <a:rPr lang="en-US" b="1" dirty="0"/>
              <a:t>How does the TWP help you?</a:t>
            </a:r>
            <a:endParaRPr lang="en-US" dirty="0"/>
          </a:p>
          <a:p>
            <a:r>
              <a:rPr lang="en-US" dirty="0"/>
              <a:t>The TWP allows you to test your ability to work for at least 9 months.  During your TWP, you will receive full Social Security Disability Insurance (SSDI) benefits regardless of how high your earnings might be as long as you report your work activity and you have a disabling impairment.</a:t>
            </a:r>
          </a:p>
          <a:p>
            <a:endParaRPr lang="en-US" dirty="0"/>
          </a:p>
          <a:p>
            <a:r>
              <a:rPr lang="en-US" b="1" dirty="0"/>
              <a:t>When does the TWP start?</a:t>
            </a:r>
            <a:endParaRPr lang="en-US" dirty="0"/>
          </a:p>
          <a:p>
            <a:r>
              <a:rPr lang="en-US" dirty="0"/>
              <a:t>Your TWP starts when you begin working and performing “services.”  In </a:t>
            </a:r>
            <a:r>
              <a:rPr lang="en-US" dirty="0" smtClean="0">
                <a:solidFill>
                  <a:srgbClr val="FF0000"/>
                </a:solidFill>
              </a:rPr>
              <a:t>2019, </a:t>
            </a:r>
            <a:r>
              <a:rPr lang="en-US" dirty="0">
                <a:solidFill>
                  <a:srgbClr val="FF0000"/>
                </a:solidFill>
              </a:rPr>
              <a:t>we consider your work to be services for the TWP if your gross earnings are more than $</a:t>
            </a:r>
            <a:r>
              <a:rPr lang="en-US" dirty="0" smtClean="0">
                <a:solidFill>
                  <a:srgbClr val="FF0000"/>
                </a:solidFill>
              </a:rPr>
              <a:t>880</a:t>
            </a:r>
            <a:r>
              <a:rPr lang="en-US" dirty="0" smtClean="0"/>
              <a:t> </a:t>
            </a:r>
            <a:r>
              <a:rPr lang="en-US" dirty="0"/>
              <a:t>a month, </a:t>
            </a:r>
            <a:r>
              <a:rPr lang="en-US" b="1" dirty="0"/>
              <a:t>or </a:t>
            </a:r>
            <a:r>
              <a:rPr lang="en-US" dirty="0"/>
              <a:t>if you work more than 80 hours in self-employment in a month.  Your TWP cannot begin until the first month you are entitled to SSDI benefits, or the month you file for benefits, whichever is later.</a:t>
            </a:r>
          </a:p>
          <a:p>
            <a:r>
              <a:rPr lang="en-US" dirty="0"/>
              <a:t> </a:t>
            </a:r>
          </a:p>
          <a:p>
            <a:r>
              <a:rPr lang="en-US" b="1" dirty="0"/>
              <a:t>How long does the TWP last?</a:t>
            </a:r>
            <a:endParaRPr lang="en-US" dirty="0"/>
          </a:p>
          <a:p>
            <a:r>
              <a:rPr lang="en-US" dirty="0"/>
              <a:t>The TWP continues until you accumulate 9 TWP service months (not necessarily consecutive) within a rolling 60-month period.</a:t>
            </a:r>
          </a:p>
          <a:p>
            <a:endParaRPr lang="en-US" dirty="0" smtClean="0"/>
          </a:p>
          <a:p>
            <a:r>
              <a:rPr lang="en-US" dirty="0" smtClean="0"/>
              <a:t>https://choosework.ssa.gov/blog/2019-02-12-whats-new-in-2019</a:t>
            </a:r>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21</a:t>
            </a:fld>
            <a:endParaRPr lang="en-US"/>
          </a:p>
        </p:txBody>
      </p:sp>
    </p:spTree>
    <p:extLst>
      <p:ext uri="{BB962C8B-B14F-4D97-AF65-F5344CB8AC3E}">
        <p14:creationId xmlns:p14="http://schemas.microsoft.com/office/powerpoint/2010/main" val="12291830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What happens when you complete your TWP?</a:t>
            </a:r>
            <a:endParaRPr lang="en-US" dirty="0"/>
          </a:p>
          <a:p>
            <a:r>
              <a:rPr lang="en-US" dirty="0"/>
              <a:t>After you complete your TWP, you begin your Extended Period of Eligibility (EPE).  During the EPE, we evaluate your work and earnings to decide if you can work at the substantial gainful activity (SGA) level.</a:t>
            </a:r>
          </a:p>
          <a:p>
            <a:endParaRPr lang="en-US" dirty="0"/>
          </a:p>
          <a:p>
            <a:r>
              <a:rPr lang="en-US" b="1" dirty="0"/>
              <a:t>What else do you need to know about the TWP?</a:t>
            </a:r>
            <a:endParaRPr lang="en-US" dirty="0"/>
          </a:p>
          <a:p>
            <a:pPr marL="171981" indent="-171981">
              <a:buFont typeface="Arial" panose="020B0604020202020204" pitchFamily="34" charset="0"/>
              <a:buChar char="•"/>
            </a:pPr>
            <a:r>
              <a:rPr lang="en-US" dirty="0"/>
              <a:t>You are not eligible for disability benefits or a TWP if you work at the SGA level within 12 months of the start of your impairment(s) and before we approve your claim for disability benefits.  This is because your impairment does not meet our definition of disability.</a:t>
            </a:r>
          </a:p>
          <a:p>
            <a:r>
              <a:rPr lang="en-US" dirty="0"/>
              <a:t> </a:t>
            </a:r>
          </a:p>
          <a:p>
            <a:pPr marL="171981" indent="-171981">
              <a:buFont typeface="Arial" panose="020B0604020202020204" pitchFamily="34" charset="0"/>
              <a:buChar char="•"/>
            </a:pPr>
            <a:r>
              <a:rPr lang="en-US" dirty="0"/>
              <a:t>We can consider medical evidence that might demonstrate your medical recovery at any time. Therefore, it is possible for your benefits to stop due to your medical recovery before the end of your TWP.</a:t>
            </a:r>
          </a:p>
          <a:p>
            <a:r>
              <a:rPr lang="en-US" dirty="0"/>
              <a:t> </a:t>
            </a:r>
          </a:p>
          <a:p>
            <a:pPr marL="171981" indent="-171981">
              <a:buFont typeface="Arial" panose="020B0604020202020204" pitchFamily="34" charset="0"/>
              <a:buChar char="•"/>
            </a:pPr>
            <a:r>
              <a:rPr lang="en-US" dirty="0"/>
              <a:t>We will not conduct a continuing disability review if you are participating in the Ticket to Work program and you are using your Ticket.</a:t>
            </a:r>
          </a:p>
          <a:p>
            <a:endParaRPr lang="en-US" dirty="0"/>
          </a:p>
          <a:p>
            <a:pPr marL="171981" indent="-171981">
              <a:buFont typeface="Arial" panose="020B0604020202020204" pitchFamily="34" charset="0"/>
              <a:buChar char="•"/>
            </a:pPr>
            <a:r>
              <a:rPr lang="en-US" dirty="0"/>
              <a:t>Unsuccessful Work Attempts do not apply during the TWP. </a:t>
            </a:r>
          </a:p>
          <a:p>
            <a:endParaRPr lang="en-US" dirty="0"/>
          </a:p>
          <a:p>
            <a:pPr marL="171981" indent="-171981">
              <a:buFont typeface="Arial" panose="020B0604020202020204" pitchFamily="34" charset="0"/>
              <a:buChar char="•"/>
            </a:pPr>
            <a:r>
              <a:rPr lang="en-US" dirty="0"/>
              <a:t>Usually, we adjust the dollar amount of TWP “services” each year based on the national average wage index.</a:t>
            </a:r>
          </a:p>
          <a:p>
            <a:r>
              <a:rPr lang="en-US" dirty="0"/>
              <a:t> </a:t>
            </a:r>
          </a:p>
          <a:p>
            <a:r>
              <a:rPr lang="en-US" b="1" dirty="0"/>
              <a:t>Does the TWP apply to Supplemental Security Income (SSI)?</a:t>
            </a:r>
            <a:endParaRPr lang="en-US" dirty="0"/>
          </a:p>
          <a:p>
            <a:r>
              <a:rPr lang="en-US" dirty="0"/>
              <a:t>No.  A TWP does not apply to the SSI program.</a:t>
            </a:r>
            <a:endParaRPr lang="en-US" dirty="0" smtClean="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22</a:t>
            </a:fld>
            <a:endParaRPr lang="en-US"/>
          </a:p>
        </p:txBody>
      </p:sp>
    </p:spTree>
    <p:extLst>
      <p:ext uri="{BB962C8B-B14F-4D97-AF65-F5344CB8AC3E}">
        <p14:creationId xmlns:p14="http://schemas.microsoft.com/office/powerpoint/2010/main" val="761058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The Next Step – The Extended Period of Eligibility (EPE)</a:t>
            </a:r>
            <a:endParaRPr lang="en-US" dirty="0"/>
          </a:p>
          <a:p>
            <a:r>
              <a:rPr lang="en-US" dirty="0"/>
              <a:t>Your EPE starts the month after your TWP ends.</a:t>
            </a:r>
            <a:r>
              <a:rPr lang="en-US" b="1" dirty="0"/>
              <a:t> </a:t>
            </a:r>
            <a:endParaRPr lang="en-US" dirty="0"/>
          </a:p>
          <a:p>
            <a:r>
              <a:rPr lang="en-US" dirty="0"/>
              <a:t>How it works:</a:t>
            </a:r>
          </a:p>
          <a:p>
            <a:r>
              <a:rPr lang="en-US" dirty="0"/>
              <a:t>After your TWP ends, you get a 36-month EPE. Whether we can pay you during this period depends on how much you work and earn. </a:t>
            </a:r>
          </a:p>
          <a:p>
            <a:r>
              <a:rPr lang="en-US" dirty="0"/>
              <a:t>During your EPE:</a:t>
            </a:r>
          </a:p>
          <a:p>
            <a:r>
              <a:rPr lang="en-US" dirty="0"/>
              <a:t>We can pay you for any month your work and earnings are not at a substantial gainful activity (SGA) level, and</a:t>
            </a:r>
          </a:p>
          <a:p>
            <a:r>
              <a:rPr lang="en-US" dirty="0"/>
              <a:t>We can pay you for the first month that your work and earnings are substantial and for the next 2 months.</a:t>
            </a:r>
          </a:p>
          <a:p>
            <a:endParaRPr lang="en-US" dirty="0"/>
          </a:p>
          <a:p>
            <a:r>
              <a:rPr lang="en-US" dirty="0"/>
              <a:t>Your benefits will terminate if your work is substantial in any month after your EPE ends.</a:t>
            </a:r>
          </a:p>
          <a:p>
            <a:endParaRPr lang="en-US" b="1" dirty="0"/>
          </a:p>
          <a:p>
            <a:r>
              <a:rPr lang="en-US" b="1" dirty="0"/>
              <a:t>How does the EPE help you?</a:t>
            </a:r>
            <a:endParaRPr lang="en-US" dirty="0"/>
          </a:p>
          <a:p>
            <a:r>
              <a:rPr lang="en-US" dirty="0"/>
              <a:t>During the 36-month re-entitlement period, you get benefits for all months your earnings or work activities are below the substantial gainful activity (SGA) level as long as you continue to have a disabling impairment We suspend cash benefits for months your earnings are over the SGA level If your earnings fall below the SGA level in the re-entitlement period, we can start your benefits again.</a:t>
            </a:r>
          </a:p>
          <a:p>
            <a:endParaRPr lang="en-US" dirty="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23</a:t>
            </a:fld>
            <a:endParaRPr lang="en-US"/>
          </a:p>
        </p:txBody>
      </p:sp>
    </p:spTree>
    <p:extLst>
      <p:ext uri="{BB962C8B-B14F-4D97-AF65-F5344CB8AC3E}">
        <p14:creationId xmlns:p14="http://schemas.microsoft.com/office/powerpoint/2010/main" val="2462523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What happens the first time you work above SGA?</a:t>
            </a:r>
            <a:endParaRPr lang="en-US" dirty="0"/>
          </a:p>
          <a:p>
            <a:r>
              <a:rPr lang="en-US" dirty="0"/>
              <a:t>The first time that you work above SGA in the EPE, we will decide that you no longer meet the requirements for disability due to work, and we say that your disability ”ceased.” We will pay benefits for the month your disability ceased and the following 2 months. We call this the grace period. If your earnings fall below SGA and you are still in the 36-month re-entitlement period, we can restart your benefits without a new application.</a:t>
            </a:r>
          </a:p>
          <a:p>
            <a:r>
              <a:rPr lang="en-US" dirty="0"/>
              <a:t> </a:t>
            </a:r>
          </a:p>
          <a:p>
            <a:r>
              <a:rPr lang="en-US" b="1" dirty="0"/>
              <a:t>Can you continue to receive benefits after the 36-month re-entitlement period ends?</a:t>
            </a:r>
            <a:endParaRPr lang="en-US" dirty="0"/>
          </a:p>
          <a:p>
            <a:r>
              <a:rPr lang="en-US" dirty="0"/>
              <a:t>If you are not working above SGA and are eligible for a benefit payment for the 37th month of the EPE, you will continue to receive benefits until you:</a:t>
            </a:r>
          </a:p>
          <a:p>
            <a:r>
              <a:rPr lang="en-US" dirty="0"/>
              <a:t>Work a month at the SGA level, or</a:t>
            </a:r>
          </a:p>
          <a:p>
            <a:r>
              <a:rPr lang="en-US" dirty="0"/>
              <a:t>Medically recover. </a:t>
            </a:r>
          </a:p>
          <a:p>
            <a:endParaRPr lang="en-US" dirty="0"/>
          </a:p>
          <a:p>
            <a:r>
              <a:rPr lang="en-US" b="1" dirty="0"/>
              <a:t>What happens if you work after the re-entitlement period ends?</a:t>
            </a:r>
            <a:endParaRPr lang="en-US" dirty="0"/>
          </a:p>
          <a:p>
            <a:r>
              <a:rPr lang="en-US" dirty="0"/>
              <a:t>Your benefits will end if you work above SGA after the 36-month re-entitlement period. However, you may be able to start your benefits again if you stop work within the next 5 years.</a:t>
            </a:r>
          </a:p>
          <a:p>
            <a:endParaRPr lang="en-US" dirty="0"/>
          </a:p>
          <a:p>
            <a:r>
              <a:rPr lang="en-US" b="1" dirty="0"/>
              <a:t>Do you get an EPE under Supplemental Security Income?</a:t>
            </a:r>
            <a:endParaRPr lang="en-US" dirty="0"/>
          </a:p>
          <a:p>
            <a:r>
              <a:rPr lang="en-US" dirty="0"/>
              <a:t>No. The EPE applies only to persons who receive Social Security Disability Insurance cash benefits. </a:t>
            </a:r>
            <a:endParaRPr lang="en-US" dirty="0" smtClean="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24</a:t>
            </a:fld>
            <a:endParaRPr lang="en-US"/>
          </a:p>
        </p:txBody>
      </p:sp>
    </p:spTree>
    <p:extLst>
      <p:ext uri="{BB962C8B-B14F-4D97-AF65-F5344CB8AC3E}">
        <p14:creationId xmlns:p14="http://schemas.microsoft.com/office/powerpoint/2010/main" val="3407545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25</a:t>
            </a:fld>
            <a:endParaRPr lang="en-US"/>
          </a:p>
        </p:txBody>
      </p:sp>
    </p:spTree>
    <p:extLst>
      <p:ext uri="{BB962C8B-B14F-4D97-AF65-F5344CB8AC3E}">
        <p14:creationId xmlns:p14="http://schemas.microsoft.com/office/powerpoint/2010/main" val="29024065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What About Medicare</a:t>
            </a:r>
            <a:endParaRPr lang="en-US" dirty="0"/>
          </a:p>
          <a:p>
            <a:r>
              <a:rPr lang="en-US" dirty="0"/>
              <a:t>If your disability payments stop because of your work, the Medicare coverage you have can continue if your disability still meets our rules It can continue for at least 93 months after your TWP ends. </a:t>
            </a:r>
            <a:endParaRPr lang="en-US" dirty="0" smtClean="0"/>
          </a:p>
          <a:p>
            <a:endParaRPr lang="en-US" b="1" dirty="0"/>
          </a:p>
          <a:p>
            <a:r>
              <a:rPr lang="en-US" b="1" dirty="0"/>
              <a:t>What is Continuation of Medicare Coverage?</a:t>
            </a:r>
            <a:endParaRPr lang="en-US" dirty="0"/>
          </a:p>
          <a:p>
            <a:r>
              <a:rPr lang="en-US" dirty="0"/>
              <a:t>Most persons with disabilities who work will continue to receive at least 93 consecutive months of Hospital Insurance (Part A); Supplemental Medical Insurance (Part B), if enrolled; and Prescription Drug coverage (Part D), if enrolled, after the 9-month Trial Work Period (TWP).  You do not pay a premium for Part A. Although cash benefits may cease due to work, you have the assurance of continued health insurance (93 months is 7 years and 9 months).</a:t>
            </a:r>
          </a:p>
          <a:p>
            <a:endParaRPr lang="en-US" dirty="0"/>
          </a:p>
          <a:p>
            <a:r>
              <a:rPr lang="en-US" b="1" dirty="0"/>
              <a:t>How Does Medicare Affect my TRICARE?</a:t>
            </a:r>
          </a:p>
          <a:p>
            <a:r>
              <a:rPr lang="en-US" dirty="0"/>
              <a:t>If you are entitled to Medicare Part A based on disability or permanent kidney failure, contact the Department of Defense to find out how this may affect your TRICARE benefits. You may need to be enrolled in Medicare Part B to keep your TRICARE coverage. For general information about TRICARE, please visit </a:t>
            </a:r>
            <a:r>
              <a:rPr lang="en-US" b="1" i="1" dirty="0"/>
              <a:t>www.tricare.mil</a:t>
            </a:r>
            <a:r>
              <a:rPr lang="en-US" dirty="0"/>
              <a:t>. </a:t>
            </a:r>
          </a:p>
          <a:p>
            <a:endParaRPr lang="en-US" dirty="0"/>
          </a:p>
          <a:p>
            <a:r>
              <a:rPr lang="en-US" b="1" dirty="0"/>
              <a:t>When does this start?</a:t>
            </a:r>
            <a:endParaRPr lang="en-US" dirty="0"/>
          </a:p>
          <a:p>
            <a:r>
              <a:rPr lang="en-US" dirty="0"/>
              <a:t>The 93 months start the month after the last month of your TWP.</a:t>
            </a:r>
          </a:p>
          <a:p>
            <a:endParaRPr lang="en-US" dirty="0"/>
          </a:p>
          <a:p>
            <a:r>
              <a:rPr lang="en-US" b="1" dirty="0"/>
              <a:t>How do you qualify?</a:t>
            </a:r>
            <a:endParaRPr lang="en-US" dirty="0"/>
          </a:p>
          <a:p>
            <a:r>
              <a:rPr lang="en-US" dirty="0"/>
              <a:t>You must already have Medicare and be working at substantial gainful activity, but not be medically improved. </a:t>
            </a:r>
          </a:p>
        </p:txBody>
      </p:sp>
      <p:sp>
        <p:nvSpPr>
          <p:cNvPr id="4" name="Slide Number Placeholder 3"/>
          <p:cNvSpPr>
            <a:spLocks noGrp="1"/>
          </p:cNvSpPr>
          <p:nvPr>
            <p:ph type="sldNum" sz="quarter" idx="10"/>
          </p:nvPr>
        </p:nvSpPr>
        <p:spPr/>
        <p:txBody>
          <a:bodyPr/>
          <a:lstStyle/>
          <a:p>
            <a:fld id="{7AA6493C-F506-43B6-9B4D-1CDB5879358C}" type="slidenum">
              <a:rPr lang="en-US" smtClean="0"/>
              <a:t>26</a:t>
            </a:fld>
            <a:endParaRPr lang="en-US"/>
          </a:p>
        </p:txBody>
      </p:sp>
    </p:spTree>
    <p:extLst>
      <p:ext uri="{BB962C8B-B14F-4D97-AF65-F5344CB8AC3E}">
        <p14:creationId xmlns:p14="http://schemas.microsoft.com/office/powerpoint/2010/main" val="30089767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Can you buy Medicare coverage?</a:t>
            </a:r>
            <a:endParaRPr lang="en-US" dirty="0"/>
          </a:p>
          <a:p>
            <a:r>
              <a:rPr lang="en-US" dirty="0"/>
              <a:t>Yes, after premium-free Medicare coverage ends due to work, you can buy continued Medicare coverage, as long as you remain medically disabled. If you have limited income and resources you may be eligible for state assistance with these costs under various Medicare Savings Programs. Your state Health and Human Services agency makes the determination about whether you qualify for this help.</a:t>
            </a:r>
          </a:p>
          <a:p>
            <a:r>
              <a:rPr lang="en-US" dirty="0"/>
              <a:t> </a:t>
            </a:r>
          </a:p>
          <a:p>
            <a:r>
              <a:rPr lang="en-US" b="1" dirty="0"/>
              <a:t>Who is eligible to buy Medicare coverage?</a:t>
            </a:r>
            <a:endParaRPr lang="en-US" dirty="0"/>
          </a:p>
          <a:p>
            <a:r>
              <a:rPr lang="en-US" dirty="0"/>
              <a:t>You are eligible to buy Medicare coverage if:</a:t>
            </a:r>
          </a:p>
          <a:p>
            <a:r>
              <a:rPr lang="en-US" dirty="0"/>
              <a:t>You are not yet age 65; and</a:t>
            </a:r>
          </a:p>
          <a:p>
            <a:r>
              <a:rPr lang="en-US" dirty="0"/>
              <a:t>You continue to have a disabling impairment; and</a:t>
            </a:r>
          </a:p>
          <a:p>
            <a:r>
              <a:rPr lang="en-US" dirty="0"/>
              <a:t>Your Medicare stopped due to work. </a:t>
            </a:r>
          </a:p>
          <a:p>
            <a:endParaRPr lang="en-US" dirty="0"/>
          </a:p>
          <a:p>
            <a:r>
              <a:rPr lang="en-US" b="1" dirty="0"/>
              <a:t>What kind of Medicare coverage can you buy?</a:t>
            </a:r>
            <a:endParaRPr lang="en-US" dirty="0"/>
          </a:p>
          <a:p>
            <a:r>
              <a:rPr lang="en-US" dirty="0"/>
              <a:t>Hospital Insurance (Part A) is available at the same monthly cost that uninsured eligible retired beneficiaries pay.  If you have less than 30 quarters of coverage, the premium is $</a:t>
            </a:r>
            <a:r>
              <a:rPr lang="en-US" dirty="0" smtClean="0"/>
              <a:t>437 </a:t>
            </a:r>
            <a:r>
              <a:rPr lang="en-US" dirty="0"/>
              <a:t>in </a:t>
            </a:r>
            <a:r>
              <a:rPr lang="en-US" dirty="0" smtClean="0"/>
              <a:t>2019.  </a:t>
            </a:r>
            <a:r>
              <a:rPr lang="en-US" dirty="0"/>
              <a:t>However, you may qualify for a reduction in this premium (see below). Supplemental Medical Insurance (Part B) is available at $</a:t>
            </a:r>
            <a:r>
              <a:rPr lang="en-US" dirty="0" smtClean="0"/>
              <a:t>135.50 </a:t>
            </a:r>
            <a:r>
              <a:rPr lang="en-US" dirty="0"/>
              <a:t>per month in </a:t>
            </a:r>
            <a:r>
              <a:rPr lang="en-US" dirty="0" smtClean="0"/>
              <a:t>2019 </a:t>
            </a:r>
            <a:r>
              <a:rPr lang="en-US" dirty="0"/>
              <a:t>(or higher depending on your income).  However, most people who get Social Security benefits will pay less than this amount</a:t>
            </a:r>
            <a:r>
              <a:rPr lang="en-US" dirty="0" smtClean="0"/>
              <a:t>.  </a:t>
            </a:r>
            <a:r>
              <a:rPr lang="en-US" dirty="0"/>
              <a:t>You can buy Part A separately without Part B.  You cannot buy Part B unless you also buy Part A. Prescription Drug coverage (Part D) is also available. </a:t>
            </a:r>
          </a:p>
          <a:p>
            <a:endParaRPr lang="en-US" dirty="0"/>
          </a:p>
          <a:p>
            <a:r>
              <a:rPr lang="en-US" b="1" dirty="0"/>
              <a:t>Do you qualify for a reduction in your monthly Part A premium?</a:t>
            </a:r>
            <a:endParaRPr lang="en-US" dirty="0"/>
          </a:p>
          <a:p>
            <a:r>
              <a:rPr lang="en-US" dirty="0"/>
              <a:t>You may qualify for a 45 percent reduction in the monthly amount of your premium for Part A.  You qualify for the reduced premium of $</a:t>
            </a:r>
            <a:r>
              <a:rPr lang="en-US" dirty="0" smtClean="0"/>
              <a:t>240 </a:t>
            </a:r>
            <a:r>
              <a:rPr lang="en-US" dirty="0"/>
              <a:t>in </a:t>
            </a:r>
            <a:r>
              <a:rPr lang="en-US" dirty="0" smtClean="0"/>
              <a:t>2019 </a:t>
            </a:r>
            <a:r>
              <a:rPr lang="en-US" dirty="0"/>
              <a:t>if you:</a:t>
            </a:r>
          </a:p>
          <a:p>
            <a:r>
              <a:rPr lang="en-US" dirty="0"/>
              <a:t>- Have 30 or more quarters of coverage on your earnings record; or</a:t>
            </a:r>
          </a:p>
          <a:p>
            <a:r>
              <a:rPr lang="en-US" dirty="0"/>
              <a:t>- Have been married for at least 1 year to a worker with 30 or more quarters of coverage; or</a:t>
            </a:r>
          </a:p>
          <a:p>
            <a:r>
              <a:rPr lang="en-US" dirty="0"/>
              <a:t>- Were married for at least 1 year to a deceased worker with 30 or more quarters of coverage; or</a:t>
            </a:r>
          </a:p>
          <a:p>
            <a:r>
              <a:rPr lang="en-US" dirty="0"/>
              <a:t>- Are divorced, after at least 10 years of marriage, from a worker who had 30 or more quarters of coverage at the time the divorce became final.</a:t>
            </a:r>
          </a:p>
          <a:p>
            <a:endParaRPr lang="en-US" dirty="0"/>
          </a:p>
          <a:p>
            <a:r>
              <a:rPr lang="en-US" b="1" dirty="0"/>
              <a:t>When can you enroll?</a:t>
            </a:r>
            <a:endParaRPr lang="en-US" dirty="0"/>
          </a:p>
          <a:p>
            <a:r>
              <a:rPr lang="en-US" dirty="0"/>
              <a:t>You may enroll:</a:t>
            </a:r>
          </a:p>
          <a:p>
            <a:r>
              <a:rPr lang="en-US" dirty="0"/>
              <a:t>During your initial enrollment period (the month you are notified about the end of your premium-free health insurance and the following 7 months); or</a:t>
            </a:r>
          </a:p>
          <a:p>
            <a:r>
              <a:rPr lang="en-US" dirty="0"/>
              <a:t>During the annual general enrollment period (January 1 through March 31 of each year); or</a:t>
            </a:r>
          </a:p>
          <a:p>
            <a:r>
              <a:rPr lang="en-US" dirty="0"/>
              <a:t>During a special enrollment period You can enroll at any time while you are working, covered under an employer group health plan, still have a disabling impairment, or during the 8-month period that begins with the first full month after your employment or group health plan coverage ends, whichever occurs first. </a:t>
            </a:r>
          </a:p>
          <a:p>
            <a:endParaRPr lang="en-US" dirty="0"/>
          </a:p>
          <a:p>
            <a:r>
              <a:rPr lang="en-US" dirty="0"/>
              <a:t>For Part D, you may enroll (or change plans) during the annual coordinated election period (October 15 through December 7 of each year). The effective date for the enrollment is January 1 of the upcoming year. There also will be special enrollment periods for some situations. </a:t>
            </a:r>
          </a:p>
          <a:p>
            <a:endParaRPr lang="en-US" dirty="0"/>
          </a:p>
          <a:p>
            <a:r>
              <a:rPr lang="en-US" b="1" dirty="0"/>
              <a:t>How does it work with an employer’s group health plan?</a:t>
            </a:r>
            <a:endParaRPr lang="en-US" dirty="0"/>
          </a:p>
          <a:p>
            <a:r>
              <a:rPr lang="en-US" dirty="0"/>
              <a:t>Generally, if you purchase Part A and maintain your employer group health plan, Medicare will be your primary payer if you are working. Your group health plan would become a secondary payer.</a:t>
            </a:r>
          </a:p>
          <a:p>
            <a:r>
              <a:rPr lang="en-US" b="1" dirty="0"/>
              <a:t>When does the state pay premiums for Medicare?</a:t>
            </a:r>
            <a:endParaRPr lang="en-US" dirty="0"/>
          </a:p>
          <a:p>
            <a:r>
              <a:rPr lang="en-US" dirty="0"/>
              <a:t>States are required to pay Part A premiums for some working persons with disabilities. You qualify if you:</a:t>
            </a:r>
          </a:p>
          <a:p>
            <a:r>
              <a:rPr lang="en-US" dirty="0"/>
              <a:t>Are eligible to enroll in Medicare Part A for persons with disabilities who work; and</a:t>
            </a:r>
          </a:p>
          <a:p>
            <a:r>
              <a:rPr lang="en-US" dirty="0"/>
              <a:t>Meet certain income and resource standards; and</a:t>
            </a:r>
          </a:p>
          <a:p>
            <a:r>
              <a:rPr lang="en-US" dirty="0"/>
              <a:t>Apply for assistance with your state Medicaid agency; and</a:t>
            </a:r>
          </a:p>
          <a:p>
            <a:r>
              <a:rPr lang="en-US" dirty="0"/>
              <a:t>Are ineligible for Medicaid on any other basis.</a:t>
            </a:r>
          </a:p>
          <a:p>
            <a:endParaRPr lang="en-US" dirty="0"/>
          </a:p>
          <a:p>
            <a:r>
              <a:rPr lang="en-US" b="1" dirty="0"/>
              <a:t>Note: </a:t>
            </a:r>
            <a:r>
              <a:rPr lang="en-US" dirty="0"/>
              <a:t>Persons with disabilities who work should contact their state health and human services agency for information. </a:t>
            </a:r>
          </a:p>
        </p:txBody>
      </p:sp>
      <p:sp>
        <p:nvSpPr>
          <p:cNvPr id="4" name="Slide Number Placeholder 3"/>
          <p:cNvSpPr>
            <a:spLocks noGrp="1"/>
          </p:cNvSpPr>
          <p:nvPr>
            <p:ph type="sldNum" sz="quarter" idx="10"/>
          </p:nvPr>
        </p:nvSpPr>
        <p:spPr/>
        <p:txBody>
          <a:bodyPr/>
          <a:lstStyle/>
          <a:p>
            <a:fld id="{7AA6493C-F506-43B6-9B4D-1CDB5879358C}" type="slidenum">
              <a:rPr lang="en-US" smtClean="0"/>
              <a:t>27</a:t>
            </a:fld>
            <a:endParaRPr lang="en-US"/>
          </a:p>
        </p:txBody>
      </p:sp>
    </p:spTree>
    <p:extLst>
      <p:ext uri="{BB962C8B-B14F-4D97-AF65-F5344CB8AC3E}">
        <p14:creationId xmlns:p14="http://schemas.microsoft.com/office/powerpoint/2010/main" val="25275175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SSI Employment Supports</a:t>
            </a:r>
            <a:endParaRPr lang="en-US" dirty="0"/>
          </a:p>
          <a:p>
            <a:r>
              <a:rPr lang="en-US" dirty="0"/>
              <a:t>The SSI employment supports offer ways for you to continue receiving your SSI checks and/or Medicaid coverage while you work.  Some of these provisions can increase your net income to help cover special expenses.</a:t>
            </a:r>
          </a:p>
          <a:p>
            <a:endParaRPr lang="en-US" dirty="0"/>
          </a:p>
          <a:p>
            <a:r>
              <a:rPr lang="en-US" dirty="0"/>
              <a:t>Once you receive SSI, we consider that your disability continues until you medically recover, even if you work.  If you cannot receive SSI checks because your earnings are too high, your eligibility for Medicaid may continue while you are working.  In most cases, if you lose your job or are unable to continue working, you can begin receiving checks again without filing a new application.</a:t>
            </a:r>
            <a:endParaRPr lang="en-US" dirty="0">
              <a:hlinkClick r:id="rId3"/>
            </a:endParaRPr>
          </a:p>
          <a:p>
            <a:pPr defTabSz="917235">
              <a:defRPr/>
            </a:pPr>
            <a:endParaRPr lang="en-US" dirty="0">
              <a:hlinkClick r:id="rId3"/>
            </a:endParaRPr>
          </a:p>
          <a:p>
            <a:pPr defTabSz="917235">
              <a:defRPr/>
            </a:pPr>
            <a:r>
              <a:rPr lang="en-US" dirty="0">
                <a:hlinkClick r:id="rId3"/>
              </a:rPr>
              <a:t>https://www.ssa.gov/redbook/eng/ssi-only-employment-supports.htm</a:t>
            </a:r>
            <a:endParaRPr lang="en-US" dirty="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28</a:t>
            </a:fld>
            <a:endParaRPr lang="en-US"/>
          </a:p>
        </p:txBody>
      </p:sp>
    </p:spTree>
    <p:extLst>
      <p:ext uri="{BB962C8B-B14F-4D97-AF65-F5344CB8AC3E}">
        <p14:creationId xmlns:p14="http://schemas.microsoft.com/office/powerpoint/2010/main" val="4657584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a:hlinkClick r:id="rId3"/>
              </a:rPr>
              <a:t>https://www.ssa.gov/OACT/COLA/incomexcluded.html</a:t>
            </a:r>
            <a:endParaRPr lang="en-US" dirty="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29</a:t>
            </a:fld>
            <a:endParaRPr lang="en-US"/>
          </a:p>
        </p:txBody>
      </p:sp>
    </p:spTree>
    <p:extLst>
      <p:ext uri="{BB962C8B-B14F-4D97-AF65-F5344CB8AC3E}">
        <p14:creationId xmlns:p14="http://schemas.microsoft.com/office/powerpoint/2010/main" val="35007332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smtClean="0"/>
              <a:t>https://www.ssa.gov/oact/cola/studentEIE.html</a:t>
            </a:r>
          </a:p>
          <a:p>
            <a:pPr defTabSz="917235">
              <a:defRPr/>
            </a:pPr>
            <a:endParaRPr lang="en-US" dirty="0"/>
          </a:p>
          <a:p>
            <a:pPr defTabSz="917235">
              <a:defRPr/>
            </a:pPr>
            <a:r>
              <a:rPr lang="en-US" b="0" baseline="0" dirty="0" smtClean="0">
                <a:solidFill>
                  <a:srgbClr val="FF0000"/>
                </a:solidFill>
              </a:rPr>
              <a:t>https://www.ssa.gov/redbook/eng/ssi-only-employment-supports.htm#a0=2</a:t>
            </a:r>
            <a:r>
              <a:rPr lang="en-US" b="0" dirty="0" smtClean="0">
                <a:solidFill>
                  <a:srgbClr val="FF0000"/>
                </a:solidFill>
              </a:rPr>
              <a:t> </a:t>
            </a:r>
            <a:endParaRPr lang="en-US" dirty="0"/>
          </a:p>
          <a:p>
            <a:pPr defTabSz="917235">
              <a:defRPr/>
            </a:pPr>
            <a:endParaRPr lang="en-US" dirty="0"/>
          </a:p>
          <a:p>
            <a:r>
              <a:rPr lang="en-US" b="1" dirty="0"/>
              <a:t>Does home schooling qualify?</a:t>
            </a:r>
            <a:endParaRPr lang="en-US" dirty="0"/>
          </a:p>
          <a:p>
            <a:r>
              <a:rPr lang="en-US" dirty="0"/>
              <a:t>If you are home-taught, you may be considered “regularly attending school” if:</a:t>
            </a:r>
          </a:p>
          <a:p>
            <a:r>
              <a:rPr lang="en-US" dirty="0"/>
              <a:t>- You are instructed in grades 7-12 for at least 12 hours a week; and</a:t>
            </a:r>
          </a:p>
          <a:p>
            <a:r>
              <a:rPr lang="en-US" dirty="0"/>
              <a:t>- The instruction is in accordance with a home school law of the state or other jurisdiction in which you reside. </a:t>
            </a:r>
          </a:p>
          <a:p>
            <a:endParaRPr lang="en-US" dirty="0"/>
          </a:p>
          <a:p>
            <a:r>
              <a:rPr lang="en-US" dirty="0"/>
              <a:t>If you are home-taught because of a disability, you may be considered “regularly attending school” by:</a:t>
            </a:r>
          </a:p>
          <a:p>
            <a:r>
              <a:rPr lang="en-US" dirty="0"/>
              <a:t>- Studying a course or courses given by a school (grades 7-12), college, university or government agency; and,</a:t>
            </a:r>
          </a:p>
          <a:p>
            <a:r>
              <a:rPr lang="en-US" dirty="0"/>
              <a:t>- Having a home visitor or tutor who directs the study. </a:t>
            </a:r>
          </a:p>
          <a:p>
            <a:endParaRPr lang="en-US" dirty="0"/>
          </a:p>
          <a:p>
            <a:r>
              <a:rPr lang="en-US" b="1" dirty="0"/>
              <a:t>How do we apply the income exclusion?</a:t>
            </a:r>
            <a:endParaRPr lang="en-US" dirty="0"/>
          </a:p>
          <a:p>
            <a:r>
              <a:rPr lang="en-US" dirty="0"/>
              <a:t>We apply the SEIE before the general income exclusion or the earned income exclusion.</a:t>
            </a:r>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30</a:t>
            </a:fld>
            <a:endParaRPr lang="en-US"/>
          </a:p>
        </p:txBody>
      </p:sp>
    </p:spTree>
    <p:extLst>
      <p:ext uri="{BB962C8B-B14F-4D97-AF65-F5344CB8AC3E}">
        <p14:creationId xmlns:p14="http://schemas.microsoft.com/office/powerpoint/2010/main" val="3908592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a:t>
            </a:fld>
            <a:endParaRPr lang="en-US"/>
          </a:p>
        </p:txBody>
      </p:sp>
    </p:spTree>
    <p:extLst>
      <p:ext uri="{BB962C8B-B14F-4D97-AF65-F5344CB8AC3E}">
        <p14:creationId xmlns:p14="http://schemas.microsoft.com/office/powerpoint/2010/main" val="2135942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What is not counted?</a:t>
            </a:r>
            <a:endParaRPr lang="en-US" dirty="0"/>
          </a:p>
          <a:p>
            <a:r>
              <a:rPr lang="en-US" dirty="0"/>
              <a:t>We do not count your property if you use it in a trade or business (for example, inventory or goods) or personal property you use for work as an employee (for example, tools or equipment).  Other use of the item(s) does not matter.</a:t>
            </a:r>
          </a:p>
          <a:p>
            <a:endParaRPr lang="en-US" dirty="0"/>
          </a:p>
          <a:p>
            <a:r>
              <a:rPr lang="en-US" dirty="0"/>
              <a:t>We do not count up to $6,000 of equity value of non-business property that you use to produce goods or services essential to daily activities.  An example is land you use to produce vegetables or livestock solely for consumption by your household.</a:t>
            </a:r>
          </a:p>
          <a:p>
            <a:r>
              <a:rPr lang="en-US" dirty="0"/>
              <a:t> </a:t>
            </a:r>
          </a:p>
          <a:p>
            <a:r>
              <a:rPr lang="en-US" dirty="0"/>
              <a:t>We do not count up to $6,000 of the equity value of non-business income-producing property if the property yields an annual rate of return of at least 6 percent.  An example is a rental property.</a:t>
            </a:r>
          </a:p>
          <a:p>
            <a:r>
              <a:rPr lang="en-US" dirty="0"/>
              <a:t> </a:t>
            </a:r>
          </a:p>
          <a:p>
            <a:r>
              <a:rPr lang="en-US" dirty="0"/>
              <a:t>You must be using the property we are excluding under the PESS provision for your self-support activities.  If you are not currently using this property because of circumstances beyond your control, you must expect to start using it again within a reasonable period of time, usually 12 months.</a:t>
            </a:r>
          </a:p>
          <a:p>
            <a:endParaRPr lang="en-US" dirty="0"/>
          </a:p>
          <a:p>
            <a:r>
              <a:rPr lang="en-US" b="1" dirty="0"/>
              <a:t>What type of resources do not qualify as PESS?</a:t>
            </a:r>
            <a:endParaRPr lang="en-US" dirty="0"/>
          </a:p>
          <a:p>
            <a:r>
              <a:rPr lang="en-US" dirty="0"/>
              <a:t>We do not consider liquid resources, for example, stocks, bonds, or notes as PESS, unless you use them as part of a trade or business.</a:t>
            </a:r>
            <a:endParaRPr lang="en-US" dirty="0" smtClean="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31</a:t>
            </a:fld>
            <a:endParaRPr lang="en-US"/>
          </a:p>
        </p:txBody>
      </p:sp>
    </p:spTree>
    <p:extLst>
      <p:ext uri="{BB962C8B-B14F-4D97-AF65-F5344CB8AC3E}">
        <p14:creationId xmlns:p14="http://schemas.microsoft.com/office/powerpoint/2010/main" val="2592151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32</a:t>
            </a:fld>
            <a:endParaRPr lang="en-US"/>
          </a:p>
        </p:txBody>
      </p:sp>
    </p:spTree>
    <p:extLst>
      <p:ext uri="{BB962C8B-B14F-4D97-AF65-F5344CB8AC3E}">
        <p14:creationId xmlns:p14="http://schemas.microsoft.com/office/powerpoint/2010/main" val="10435038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33</a:t>
            </a:fld>
            <a:endParaRPr lang="en-US"/>
          </a:p>
        </p:txBody>
      </p:sp>
    </p:spTree>
    <p:extLst>
      <p:ext uri="{BB962C8B-B14F-4D97-AF65-F5344CB8AC3E}">
        <p14:creationId xmlns:p14="http://schemas.microsoft.com/office/powerpoint/2010/main" val="18709939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a:hlinkClick r:id="rId3"/>
              </a:rPr>
              <a:t>https://www.ssa.gov/disabilityresearch/wi/1619b.htm</a:t>
            </a:r>
            <a:endParaRPr lang="en-US" dirty="0"/>
          </a:p>
          <a:p>
            <a:pPr defTabSz="917235">
              <a:defRPr/>
            </a:pPr>
            <a:endParaRPr lang="en-US" dirty="0"/>
          </a:p>
          <a:p>
            <a:r>
              <a:rPr lang="en-US" b="1" dirty="0"/>
              <a:t>How does it help you?</a:t>
            </a:r>
            <a:endParaRPr lang="en-US" dirty="0"/>
          </a:p>
          <a:p>
            <a:r>
              <a:rPr lang="en-US" dirty="0"/>
              <a:t>If you are working and eligible under section 1619, you may receive a Supplemental Security Income (SSI) cash benefit for up to 2 months while in a Medicaid facility or a public medical or psychiatric facility.</a:t>
            </a:r>
          </a:p>
          <a:p>
            <a:r>
              <a:rPr lang="en-US" dirty="0"/>
              <a:t> </a:t>
            </a:r>
          </a:p>
          <a:p>
            <a:r>
              <a:rPr lang="en-US" b="1" dirty="0"/>
              <a:t>What happens if you enter a Medicaid facility?</a:t>
            </a:r>
            <a:endParaRPr lang="en-US" dirty="0"/>
          </a:p>
          <a:p>
            <a:r>
              <a:rPr lang="en-US" dirty="0"/>
              <a:t>Usually, if you enter a Medicaid facility where Medicaid pays more than 50 percent of the cost of care, your SSI payment is limited to $30 per month, plus any state supplement, minus any countable income.  However, if you enter a Medicaid facility while you are eligible under section 1619, we will figure your benefit using the full Federal Benefit Rate for up to 2 months.</a:t>
            </a:r>
          </a:p>
          <a:p>
            <a:endParaRPr lang="en-US" dirty="0"/>
          </a:p>
          <a:p>
            <a:r>
              <a:rPr lang="en-US" b="1" dirty="0"/>
              <a:t>What happens if you enter a public medical or psychiatric facility?</a:t>
            </a:r>
            <a:endParaRPr lang="en-US" dirty="0"/>
          </a:p>
          <a:p>
            <a:r>
              <a:rPr lang="en-US" dirty="0"/>
              <a:t>Usually, if you are in a public medical or psychiatric facility, you are not eligible to receive an SSI payment.  However, if you enter a public medical or psychiatric facility while you are eligible under section 1619, your SSI cash benefits may continue for up to 2 months.  For this provision to apply, the facility must enter an agreement with us that will allow you to keep all of your SSI payment. </a:t>
            </a:r>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34</a:t>
            </a:fld>
            <a:endParaRPr lang="en-US"/>
          </a:p>
        </p:txBody>
      </p:sp>
    </p:spTree>
    <p:extLst>
      <p:ext uri="{BB962C8B-B14F-4D97-AF65-F5344CB8AC3E}">
        <p14:creationId xmlns:p14="http://schemas.microsoft.com/office/powerpoint/2010/main" val="8472387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i="0" dirty="0" smtClean="0"/>
              <a:t>Note:  If your cash payment and Medicaid benefits ended because of your earned income, or a combination of earned and unearned income, and you stop work within 5 years of when your benefits ended, we may be able to start your benefits again under Expedited Reinstatement.</a:t>
            </a:r>
            <a:endParaRPr lang="en-US" sz="1400" dirty="0"/>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35</a:t>
            </a:fld>
            <a:endParaRPr lang="en-US"/>
          </a:p>
        </p:txBody>
      </p:sp>
    </p:spTree>
    <p:extLst>
      <p:ext uri="{BB962C8B-B14F-4D97-AF65-F5344CB8AC3E}">
        <p14:creationId xmlns:p14="http://schemas.microsoft.com/office/powerpoint/2010/main" val="35666546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pPr defTabSz="917235">
              <a:defRPr/>
            </a:pPr>
            <a:r>
              <a:rPr lang="en-US" dirty="0">
                <a:hlinkClick r:id="rId3"/>
              </a:rPr>
              <a:t>https://www.ssa.gov/ssi/spotlights/spot-blind-work.htm</a:t>
            </a:r>
            <a:endParaRPr lang="en-US" dirty="0"/>
          </a:p>
          <a:p>
            <a:endParaRPr lang="en-US" dirty="0" smtClean="0"/>
          </a:p>
          <a:p>
            <a:r>
              <a:rPr lang="en-US" b="1" dirty="0" smtClean="0"/>
              <a:t>WHAT ARE SOME EXAMPLES OF EXPENSES THAT CAN QUALIFY UNDER THE RULE?</a:t>
            </a:r>
          </a:p>
          <a:p>
            <a:r>
              <a:rPr lang="en-US" dirty="0" smtClean="0"/>
              <a:t>Expenses that can qualify include:</a:t>
            </a:r>
          </a:p>
          <a:p>
            <a:r>
              <a:rPr lang="en-US" dirty="0" smtClean="0"/>
              <a:t>a service animal, including the cost of food and upkeep;</a:t>
            </a:r>
          </a:p>
          <a:p>
            <a:r>
              <a:rPr lang="en-US" dirty="0" smtClean="0"/>
              <a:t>transportation to and from work;</a:t>
            </a:r>
          </a:p>
          <a:p>
            <a:r>
              <a:rPr lang="en-US" dirty="0" smtClean="0"/>
              <a:t>licenses, fees, or taxes;</a:t>
            </a:r>
          </a:p>
          <a:p>
            <a:r>
              <a:rPr lang="en-US" dirty="0" smtClean="0"/>
              <a:t>attendant care services;</a:t>
            </a:r>
          </a:p>
          <a:p>
            <a:r>
              <a:rPr lang="en-US" dirty="0" smtClean="0"/>
              <a:t>meals eaten during work hours;</a:t>
            </a:r>
          </a:p>
          <a:p>
            <a:r>
              <a:rPr lang="en-US" dirty="0" smtClean="0"/>
              <a:t>medical and non-medical equipment or supplies; and</a:t>
            </a:r>
          </a:p>
          <a:p>
            <a:r>
              <a:rPr lang="en-US" dirty="0" smtClean="0"/>
              <a:t>other work–related equipment or services.</a:t>
            </a:r>
          </a:p>
          <a:p>
            <a:endParaRPr lang="en-US" dirty="0" smtClean="0"/>
          </a:p>
          <a:p>
            <a:r>
              <a:rPr lang="en-US" b="1" dirty="0" smtClean="0"/>
              <a:t>Example:</a:t>
            </a:r>
          </a:p>
          <a:p>
            <a:r>
              <a:rPr lang="en-US" dirty="0" smtClean="0"/>
              <a:t>Ray Barnett receives SSI benefits because of </a:t>
            </a:r>
            <a:r>
              <a:rPr lang="en-US" dirty="0" smtClean="0">
                <a:hlinkClick r:id="rId4"/>
              </a:rPr>
              <a:t>blindness</a:t>
            </a:r>
            <a:r>
              <a:rPr lang="en-US" dirty="0" smtClean="0"/>
              <a:t>. He works and earns $805 per month, which is the only earned income he receives. He has the following work expenses:</a:t>
            </a:r>
          </a:p>
          <a:p>
            <a:r>
              <a:rPr lang="en-US" dirty="0" smtClean="0"/>
              <a:t>* his employer withholds $250 per month for Federal and State income taxes and Social Security (FICA) taxes; and he has to pay $100 per month for transportation to and from work.</a:t>
            </a:r>
          </a:p>
          <a:p>
            <a:r>
              <a:rPr lang="en-US" dirty="0" smtClean="0"/>
              <a:t>Mr. Barnett uses $350 of his earnings to pay for these work expenses. Therefore, $350 of his earnings is not counted in determining the amount of his SSI benefit as follows:</a:t>
            </a:r>
          </a:p>
          <a:p>
            <a:r>
              <a:rPr lang="en-US" dirty="0" smtClean="0"/>
              <a:t>$805 - $20 (general exclusion) = $785</a:t>
            </a:r>
            <a:br>
              <a:rPr lang="en-US" dirty="0" smtClean="0"/>
            </a:br>
            <a:r>
              <a:rPr lang="en-US" dirty="0" smtClean="0"/>
              <a:t>$785 - $65 (work exclusion) = $720</a:t>
            </a:r>
            <a:br>
              <a:rPr lang="en-US" dirty="0" smtClean="0"/>
            </a:br>
            <a:r>
              <a:rPr lang="en-US" dirty="0" smtClean="0"/>
              <a:t>$720/2 = $360</a:t>
            </a:r>
            <a:br>
              <a:rPr lang="en-US" dirty="0" smtClean="0"/>
            </a:br>
            <a:r>
              <a:rPr lang="en-US" dirty="0" smtClean="0"/>
              <a:t>$360 - $350 (blind work expenses) = $10</a:t>
            </a:r>
            <a:br>
              <a:rPr lang="en-US" dirty="0" smtClean="0"/>
            </a:br>
            <a:r>
              <a:rPr lang="en-US" dirty="0" smtClean="0"/>
              <a:t>$10 = countable earnings</a:t>
            </a:r>
          </a:p>
          <a:p>
            <a:endParaRPr lang="en-US" dirty="0" smtClean="0"/>
          </a:p>
          <a:p>
            <a:r>
              <a:rPr lang="en-US" b="1" dirty="0" smtClean="0"/>
              <a:t>ARE THERE ANY OTHER RULES THAT MAY HELP?</a:t>
            </a:r>
          </a:p>
          <a:p>
            <a:r>
              <a:rPr lang="en-US" dirty="0" smtClean="0"/>
              <a:t>A person who is blind may also use other SSI work rules such as Plans</a:t>
            </a:r>
            <a:r>
              <a:rPr lang="en-US" baseline="0" dirty="0" smtClean="0"/>
              <a:t> to Achieve Self-Support (PASS) and continued Medicaid coverage</a:t>
            </a:r>
            <a:r>
              <a:rPr lang="en-US" dirty="0" smtClean="0"/>
              <a:t> while working.</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36</a:t>
            </a:fld>
            <a:endParaRPr lang="en-US"/>
          </a:p>
        </p:txBody>
      </p:sp>
    </p:spTree>
    <p:extLst>
      <p:ext uri="{BB962C8B-B14F-4D97-AF65-F5344CB8AC3E}">
        <p14:creationId xmlns:p14="http://schemas.microsoft.com/office/powerpoint/2010/main" val="11433778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dirty="0" smtClean="0"/>
              <a:t>SSDI</a:t>
            </a:r>
            <a:r>
              <a:rPr lang="en-US" baseline="0" dirty="0" smtClean="0"/>
              <a:t> and SSI beneficiaries must promptly report any changes in work activity. Tell us right away if there are any changes in work activity such as starting or stopping work; changes in duties, hours of pay; and if the individual starts paying for expenses that are needed in order to work due to the disability.  </a:t>
            </a:r>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37</a:t>
            </a:fld>
            <a:endParaRPr lang="en-US"/>
          </a:p>
        </p:txBody>
      </p:sp>
    </p:spTree>
    <p:extLst>
      <p:ext uri="{BB962C8B-B14F-4D97-AF65-F5344CB8AC3E}">
        <p14:creationId xmlns:p14="http://schemas.microsoft.com/office/powerpoint/2010/main" val="19115065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prevent overpayments from Social Security, beneficiaries should regularly report wages within six days of the end of the month.  SSDI and SSI recipients can report wages through:</a:t>
            </a:r>
          </a:p>
          <a:p>
            <a:pPr marL="171450" indent="-171450">
              <a:buFont typeface="Arial" panose="020B0604020202020204" pitchFamily="34" charset="0"/>
              <a:buChar char="•"/>
            </a:pPr>
            <a:r>
              <a:rPr lang="en-US" baseline="0" dirty="0" smtClean="0"/>
              <a:t>your personal my Social Security account; </a:t>
            </a:r>
          </a:p>
          <a:p>
            <a:pPr marL="171450" indent="-171450">
              <a:buFont typeface="Arial" panose="020B0604020202020204" pitchFamily="34" charset="0"/>
              <a:buChar char="•"/>
            </a:pPr>
            <a:r>
              <a:rPr lang="en-US" baseline="0" dirty="0" smtClean="0"/>
              <a:t>visiting/calling a field office;</a:t>
            </a:r>
          </a:p>
          <a:p>
            <a:pPr marL="171450" indent="-171450">
              <a:buFont typeface="Arial" panose="020B0604020202020204" pitchFamily="34" charset="0"/>
              <a:buChar char="•"/>
            </a:pPr>
            <a:r>
              <a:rPr lang="en-US" baseline="0" dirty="0" smtClean="0"/>
              <a:t>mailing/faxing the information; or </a:t>
            </a:r>
          </a:p>
          <a:p>
            <a:pPr marL="171450" indent="-171450">
              <a:buFont typeface="Arial" panose="020B0604020202020204" pitchFamily="34" charset="0"/>
              <a:buChar char="•"/>
            </a:pPr>
            <a:r>
              <a:rPr lang="en-US" baseline="0" dirty="0" smtClean="0"/>
              <a:t>calling the </a:t>
            </a:r>
            <a:r>
              <a:rPr lang="en-US" baseline="0" dirty="0" err="1" smtClean="0"/>
              <a:t>TeleService</a:t>
            </a:r>
            <a:r>
              <a:rPr lang="en-US" baseline="0" dirty="0" smtClean="0"/>
              <a:t> Center.</a:t>
            </a:r>
          </a:p>
          <a:p>
            <a:endParaRPr lang="en-US" baseline="0" dirty="0" smtClean="0"/>
          </a:p>
          <a:p>
            <a:r>
              <a:rPr lang="en-US" baseline="0" dirty="0" smtClean="0"/>
              <a:t>SSI recipients can also report wages via the mobile wage reporting application and the telephone wage reporting service.  SSI recipients should contact our toll-free number or their local field office to get started. </a:t>
            </a:r>
          </a:p>
          <a:p>
            <a:endParaRPr lang="en-US" baseline="0" dirty="0" smtClean="0"/>
          </a:p>
          <a:p>
            <a:r>
              <a:rPr lang="en-US" baseline="0" dirty="0" smtClean="0"/>
              <a:t>Regardless of which method is used to report wages, beneficiaries can sign up online to receive a monthly email or text message for a wage reporting reminder. </a:t>
            </a:r>
          </a:p>
          <a:p>
            <a:endParaRPr lang="en-US" baseline="0" dirty="0" smtClean="0"/>
          </a:p>
          <a:p>
            <a:r>
              <a:rPr lang="en-US" baseline="0" dirty="0" smtClean="0"/>
              <a:t>Reference links:</a:t>
            </a:r>
          </a:p>
          <a:p>
            <a:r>
              <a:rPr lang="en-US" dirty="0" smtClean="0"/>
              <a:t>SSDI</a:t>
            </a:r>
            <a:r>
              <a:rPr lang="en-US" baseline="0" dirty="0" smtClean="0"/>
              <a:t> - https://choosework.ssa.gov/blog/2018-01-11-update-wage-reporting-for-people-who-receive-ssdi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SSI - </a:t>
            </a:r>
            <a:r>
              <a:rPr lang="en-US" sz="1200" dirty="0" smtClean="0">
                <a:solidFill>
                  <a:schemeClr val="bg1"/>
                </a:solidFill>
              </a:rPr>
              <a:t>socialsecurity.gov/</a:t>
            </a:r>
            <a:r>
              <a:rPr lang="en-US" sz="1200" dirty="0" err="1" smtClean="0">
                <a:solidFill>
                  <a:schemeClr val="bg1"/>
                </a:solidFill>
              </a:rPr>
              <a:t>disabilityssi</a:t>
            </a:r>
            <a:r>
              <a:rPr lang="en-US" sz="1200" dirty="0" smtClean="0">
                <a:solidFill>
                  <a:schemeClr val="bg1"/>
                </a:solidFill>
              </a:rPr>
              <a:t>/ssi-wage-reporting.html</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D8AD8C53-ECBC-44FC-9144-A8C38BDE651D}" type="slidenum">
              <a:rPr lang="en-US" smtClean="0"/>
              <a:t>38</a:t>
            </a:fld>
            <a:endParaRPr lang="en-US"/>
          </a:p>
        </p:txBody>
      </p:sp>
    </p:spTree>
    <p:extLst>
      <p:ext uri="{BB962C8B-B14F-4D97-AF65-F5344CB8AC3E}">
        <p14:creationId xmlns:p14="http://schemas.microsoft.com/office/powerpoint/2010/main" val="28580124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116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725" eaLnBrk="0" hangingPunct="0">
              <a:defRPr sz="2400" b="1">
                <a:solidFill>
                  <a:srgbClr val="DDDDDD"/>
                </a:solidFill>
                <a:latin typeface="Times New Roman" pitchFamily="18" charset="0"/>
              </a:defRPr>
            </a:lvl1pPr>
            <a:lvl2pPr marL="742649" indent="-285635" defTabSz="926725" eaLnBrk="0" hangingPunct="0">
              <a:defRPr sz="2400" b="1">
                <a:solidFill>
                  <a:srgbClr val="DDDDDD"/>
                </a:solidFill>
                <a:latin typeface="Times New Roman" pitchFamily="18" charset="0"/>
              </a:defRPr>
            </a:lvl2pPr>
            <a:lvl3pPr marL="1142538" indent="-228508" defTabSz="926725" eaLnBrk="0" hangingPunct="0">
              <a:defRPr sz="2400" b="1">
                <a:solidFill>
                  <a:srgbClr val="DDDDDD"/>
                </a:solidFill>
                <a:latin typeface="Times New Roman" pitchFamily="18" charset="0"/>
              </a:defRPr>
            </a:lvl3pPr>
            <a:lvl4pPr marL="1599551" indent="-228508" defTabSz="926725" eaLnBrk="0" hangingPunct="0">
              <a:defRPr sz="2400" b="1">
                <a:solidFill>
                  <a:srgbClr val="DDDDDD"/>
                </a:solidFill>
                <a:latin typeface="Times New Roman" pitchFamily="18" charset="0"/>
              </a:defRPr>
            </a:lvl4pPr>
            <a:lvl5pPr marL="2056568" indent="-228508" defTabSz="926725" eaLnBrk="0" hangingPunct="0">
              <a:defRPr sz="2400" b="1">
                <a:solidFill>
                  <a:srgbClr val="DDDDDD"/>
                </a:solidFill>
                <a:latin typeface="Times New Roman" pitchFamily="18" charset="0"/>
              </a:defRPr>
            </a:lvl5pPr>
            <a:lvl6pPr marL="2513583" indent="-228508" defTabSz="926725" eaLnBrk="0" fontAlgn="base" hangingPunct="0">
              <a:spcBef>
                <a:spcPct val="0"/>
              </a:spcBef>
              <a:spcAft>
                <a:spcPct val="0"/>
              </a:spcAft>
              <a:defRPr sz="2400" b="1">
                <a:solidFill>
                  <a:srgbClr val="DDDDDD"/>
                </a:solidFill>
                <a:latin typeface="Times New Roman" pitchFamily="18" charset="0"/>
              </a:defRPr>
            </a:lvl6pPr>
            <a:lvl7pPr marL="2970596" indent="-228508" defTabSz="926725" eaLnBrk="0" fontAlgn="base" hangingPunct="0">
              <a:spcBef>
                <a:spcPct val="0"/>
              </a:spcBef>
              <a:spcAft>
                <a:spcPct val="0"/>
              </a:spcAft>
              <a:defRPr sz="2400" b="1">
                <a:solidFill>
                  <a:srgbClr val="DDDDDD"/>
                </a:solidFill>
                <a:latin typeface="Times New Roman" pitchFamily="18" charset="0"/>
              </a:defRPr>
            </a:lvl7pPr>
            <a:lvl8pPr marL="3427611" indent="-228508" defTabSz="926725" eaLnBrk="0" fontAlgn="base" hangingPunct="0">
              <a:spcBef>
                <a:spcPct val="0"/>
              </a:spcBef>
              <a:spcAft>
                <a:spcPct val="0"/>
              </a:spcAft>
              <a:defRPr sz="2400" b="1">
                <a:solidFill>
                  <a:srgbClr val="DDDDDD"/>
                </a:solidFill>
                <a:latin typeface="Times New Roman" pitchFamily="18" charset="0"/>
              </a:defRPr>
            </a:lvl8pPr>
            <a:lvl9pPr marL="3884626" indent="-228508" defTabSz="926725" eaLnBrk="0" fontAlgn="base" hangingPunct="0">
              <a:spcBef>
                <a:spcPct val="0"/>
              </a:spcBef>
              <a:spcAft>
                <a:spcPct val="0"/>
              </a:spcAft>
              <a:defRPr sz="2400" b="1">
                <a:solidFill>
                  <a:srgbClr val="DDDDDD"/>
                </a:solidFill>
                <a:latin typeface="Times New Roman" pitchFamily="18" charset="0"/>
              </a:defRPr>
            </a:lvl9pPr>
          </a:lstStyle>
          <a:p>
            <a:pPr eaLnBrk="1" hangingPunct="1">
              <a:defRPr/>
            </a:pPr>
            <a:fld id="{0E712A37-4A70-4F5B-BF5C-DDD880AFE49E}" type="slidenum">
              <a:rPr lang="en-US" sz="1100" b="0">
                <a:solidFill>
                  <a:prstClr val="black"/>
                </a:solidFill>
                <a:latin typeface="Arial" pitchFamily="34" charset="0"/>
              </a:rPr>
              <a:pPr eaLnBrk="1" hangingPunct="1">
                <a:defRPr/>
              </a:pPr>
              <a:t>39</a:t>
            </a:fld>
            <a:endParaRPr lang="en-US" sz="1100" b="0">
              <a:solidFill>
                <a:prstClr val="black"/>
              </a:solidFill>
              <a:latin typeface="Arial" pitchFamily="34" charset="0"/>
            </a:endParaRPr>
          </a:p>
        </p:txBody>
      </p:sp>
      <p:sp>
        <p:nvSpPr>
          <p:cNvPr id="2" name="Notes Placeholder 1"/>
          <p:cNvSpPr>
            <a:spLocks noGrp="1"/>
          </p:cNvSpPr>
          <p:nvPr>
            <p:ph type="body" sz="quarter" idx="10"/>
          </p:nvPr>
        </p:nvSpPr>
        <p:spPr/>
        <p:txBody>
          <a:bodyPr/>
          <a:lstStyle/>
          <a:p>
            <a:r>
              <a:rPr lang="en-US" dirty="0"/>
              <a:t>See below for more helpful information about our work incentives; and a publication directed to the transition-aged youth:</a:t>
            </a:r>
          </a:p>
          <a:p>
            <a:r>
              <a:rPr lang="en-US" dirty="0"/>
              <a:t> </a:t>
            </a:r>
          </a:p>
          <a:p>
            <a:pPr marL="171981" indent="-171981">
              <a:buFont typeface="Arial" panose="020B0604020202020204" pitchFamily="34" charset="0"/>
              <a:buChar char="•"/>
            </a:pPr>
            <a:r>
              <a:rPr lang="en-US" dirty="0"/>
              <a:t>“Working While Disabled-How We Can Help”( </a:t>
            </a:r>
            <a:r>
              <a:rPr lang="en-US" u="sng" dirty="0">
                <a:hlinkClick r:id="rId3"/>
              </a:rPr>
              <a:t>https://www.ssa.gov/pubs/EN-05-10095.pdf</a:t>
            </a:r>
            <a:r>
              <a:rPr lang="en-US" dirty="0"/>
              <a:t>); </a:t>
            </a:r>
          </a:p>
          <a:p>
            <a:pPr marL="171981" indent="-171981">
              <a:buFont typeface="Arial" panose="020B0604020202020204" pitchFamily="34" charset="0"/>
              <a:buChar char="•"/>
            </a:pPr>
            <a:r>
              <a:rPr lang="en-US" dirty="0"/>
              <a:t>“Working While Disabled-A Guide to Plans for Achieving Self-Support (</a:t>
            </a:r>
            <a:r>
              <a:rPr lang="en-US" u="sng" dirty="0">
                <a:hlinkClick r:id="rId4"/>
              </a:rPr>
              <a:t>https://www.ssa.gov/pubs/EN-05-11017.pdf</a:t>
            </a:r>
            <a:r>
              <a:rPr lang="en-US" dirty="0"/>
              <a:t>); and </a:t>
            </a:r>
          </a:p>
          <a:p>
            <a:pPr marL="171981" indent="-171981">
              <a:buFont typeface="Arial" panose="020B0604020202020204" pitchFamily="34" charset="0"/>
              <a:buChar char="•"/>
            </a:pPr>
            <a:r>
              <a:rPr lang="en-US" dirty="0"/>
              <a:t>“What You Need to Know About Your Supplemental Security Income (SSI) When You Turn 18” (</a:t>
            </a:r>
            <a:r>
              <a:rPr lang="en-US" u="sng" dirty="0">
                <a:hlinkClick r:id="rId5"/>
              </a:rPr>
              <a:t>https://www.ssa.gov/pubs/EN-05-11005.pdf</a:t>
            </a:r>
            <a:r>
              <a:rPr lang="en-US" dirty="0"/>
              <a:t>).</a:t>
            </a:r>
          </a:p>
          <a:p>
            <a:endParaRPr lang="en-US" dirty="0"/>
          </a:p>
        </p:txBody>
      </p:sp>
    </p:spTree>
    <p:extLst>
      <p:ext uri="{BB962C8B-B14F-4D97-AF65-F5344CB8AC3E}">
        <p14:creationId xmlns:p14="http://schemas.microsoft.com/office/powerpoint/2010/main" val="961582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116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725" eaLnBrk="0" hangingPunct="0">
              <a:defRPr sz="2400" b="1">
                <a:solidFill>
                  <a:srgbClr val="DDDDDD"/>
                </a:solidFill>
                <a:latin typeface="Times New Roman" pitchFamily="18" charset="0"/>
              </a:defRPr>
            </a:lvl1pPr>
            <a:lvl2pPr marL="742649" indent="-285635" defTabSz="926725" eaLnBrk="0" hangingPunct="0">
              <a:defRPr sz="2400" b="1">
                <a:solidFill>
                  <a:srgbClr val="DDDDDD"/>
                </a:solidFill>
                <a:latin typeface="Times New Roman" pitchFamily="18" charset="0"/>
              </a:defRPr>
            </a:lvl2pPr>
            <a:lvl3pPr marL="1142538" indent="-228508" defTabSz="926725" eaLnBrk="0" hangingPunct="0">
              <a:defRPr sz="2400" b="1">
                <a:solidFill>
                  <a:srgbClr val="DDDDDD"/>
                </a:solidFill>
                <a:latin typeface="Times New Roman" pitchFamily="18" charset="0"/>
              </a:defRPr>
            </a:lvl3pPr>
            <a:lvl4pPr marL="1599551" indent="-228508" defTabSz="926725" eaLnBrk="0" hangingPunct="0">
              <a:defRPr sz="2400" b="1">
                <a:solidFill>
                  <a:srgbClr val="DDDDDD"/>
                </a:solidFill>
                <a:latin typeface="Times New Roman" pitchFamily="18" charset="0"/>
              </a:defRPr>
            </a:lvl4pPr>
            <a:lvl5pPr marL="2056568" indent="-228508" defTabSz="926725" eaLnBrk="0" hangingPunct="0">
              <a:defRPr sz="2400" b="1">
                <a:solidFill>
                  <a:srgbClr val="DDDDDD"/>
                </a:solidFill>
                <a:latin typeface="Times New Roman" pitchFamily="18" charset="0"/>
              </a:defRPr>
            </a:lvl5pPr>
            <a:lvl6pPr marL="2513583" indent="-228508" defTabSz="926725" eaLnBrk="0" fontAlgn="base" hangingPunct="0">
              <a:spcBef>
                <a:spcPct val="0"/>
              </a:spcBef>
              <a:spcAft>
                <a:spcPct val="0"/>
              </a:spcAft>
              <a:defRPr sz="2400" b="1">
                <a:solidFill>
                  <a:srgbClr val="DDDDDD"/>
                </a:solidFill>
                <a:latin typeface="Times New Roman" pitchFamily="18" charset="0"/>
              </a:defRPr>
            </a:lvl6pPr>
            <a:lvl7pPr marL="2970596" indent="-228508" defTabSz="926725" eaLnBrk="0" fontAlgn="base" hangingPunct="0">
              <a:spcBef>
                <a:spcPct val="0"/>
              </a:spcBef>
              <a:spcAft>
                <a:spcPct val="0"/>
              </a:spcAft>
              <a:defRPr sz="2400" b="1">
                <a:solidFill>
                  <a:srgbClr val="DDDDDD"/>
                </a:solidFill>
                <a:latin typeface="Times New Roman" pitchFamily="18" charset="0"/>
              </a:defRPr>
            </a:lvl7pPr>
            <a:lvl8pPr marL="3427611" indent="-228508" defTabSz="926725" eaLnBrk="0" fontAlgn="base" hangingPunct="0">
              <a:spcBef>
                <a:spcPct val="0"/>
              </a:spcBef>
              <a:spcAft>
                <a:spcPct val="0"/>
              </a:spcAft>
              <a:defRPr sz="2400" b="1">
                <a:solidFill>
                  <a:srgbClr val="DDDDDD"/>
                </a:solidFill>
                <a:latin typeface="Times New Roman" pitchFamily="18" charset="0"/>
              </a:defRPr>
            </a:lvl8pPr>
            <a:lvl9pPr marL="3884626" indent="-228508" defTabSz="926725" eaLnBrk="0" fontAlgn="base" hangingPunct="0">
              <a:spcBef>
                <a:spcPct val="0"/>
              </a:spcBef>
              <a:spcAft>
                <a:spcPct val="0"/>
              </a:spcAft>
              <a:defRPr sz="2400" b="1">
                <a:solidFill>
                  <a:srgbClr val="DDDDDD"/>
                </a:solidFill>
                <a:latin typeface="Times New Roman" pitchFamily="18" charset="0"/>
              </a:defRPr>
            </a:lvl9pPr>
          </a:lstStyle>
          <a:p>
            <a:pPr eaLnBrk="1" hangingPunct="1">
              <a:defRPr/>
            </a:pPr>
            <a:fld id="{0E712A37-4A70-4F5B-BF5C-DDD880AFE49E}" type="slidenum">
              <a:rPr lang="en-US" sz="1100" b="0">
                <a:solidFill>
                  <a:prstClr val="black"/>
                </a:solidFill>
                <a:latin typeface="Arial" pitchFamily="34" charset="0"/>
              </a:rPr>
              <a:pPr eaLnBrk="1" hangingPunct="1">
                <a:defRPr/>
              </a:pPr>
              <a:t>4</a:t>
            </a:fld>
            <a:endParaRPr lang="en-US" sz="1100" b="0">
              <a:solidFill>
                <a:prstClr val="black"/>
              </a:solidFill>
              <a:latin typeface="Arial" pitchFamily="34" charset="0"/>
            </a:endParaRPr>
          </a:p>
        </p:txBody>
      </p:sp>
      <p:sp>
        <p:nvSpPr>
          <p:cNvPr id="2" name="Notes Placeholder 1"/>
          <p:cNvSpPr>
            <a:spLocks noGrp="1"/>
          </p:cNvSpPr>
          <p:nvPr>
            <p:ph type="body" sz="quarter" idx="10"/>
          </p:nvPr>
        </p:nvSpPr>
        <p:spPr/>
        <p:txBody>
          <a:bodyPr/>
          <a:lstStyle/>
          <a:p>
            <a:r>
              <a:rPr lang="en-US" dirty="0" smtClean="0"/>
              <a:t>One</a:t>
            </a:r>
            <a:r>
              <a:rPr lang="en-US" baseline="0" dirty="0" smtClean="0"/>
              <a:t> of the Social Security Administration’s highest priorities is to support the efforts of disabled beneficiaries who want to work by developing policies and services to help them reach their employment goal.  </a:t>
            </a:r>
          </a:p>
          <a:p>
            <a:endParaRPr lang="en-US" baseline="0" dirty="0" smtClean="0"/>
          </a:p>
          <a:p>
            <a:r>
              <a:rPr lang="en-US" b="1" dirty="0"/>
              <a:t>Social Security Disability Insurance Program (SSDI)</a:t>
            </a:r>
            <a:endParaRPr lang="en-US" dirty="0"/>
          </a:p>
          <a:p>
            <a:r>
              <a:rPr lang="en-US" dirty="0"/>
              <a:t>SSDI provides benefits to disabled or blind persons who are “insured” by workers’ contributions to the Social Security trust fund.  These contributions are based on your earnings (or those of your spouse or parents) as required by the Federal Insurance Contributions Act (FICA).Title II of the Social Security Act authorizes SSDI benefits.  Your dependents may also be eligible for benefits from your earnings record.</a:t>
            </a:r>
          </a:p>
          <a:p>
            <a:endParaRPr lang="en-US" dirty="0"/>
          </a:p>
          <a:p>
            <a:r>
              <a:rPr lang="en-US" b="1" dirty="0"/>
              <a:t>Supplemental Security Income Program (SSI)</a:t>
            </a:r>
            <a:endParaRPr lang="en-US" dirty="0"/>
          </a:p>
          <a:p>
            <a:r>
              <a:rPr lang="en-US" dirty="0"/>
              <a:t>The SSI program makes cash assistance payments to aged, blind, and disabled persons (including children) who have limited income and resources.  The Federal Government funds SSI from general tax revenues.  Many states pay a supplemental benefit to persons in addition to their Federal benefits.  Some of these states have made arrangements with us to combine their supplemental payment with our Federal SSI payment into one monthly check to you.  Other states manage their own programs and make their payments separately.  Title XVI of the Social Security Act authorizes SSI benefits.</a:t>
            </a:r>
          </a:p>
          <a:p>
            <a:endParaRPr lang="en-US" dirty="0"/>
          </a:p>
          <a:p>
            <a:endParaRPr lang="en-US" dirty="0"/>
          </a:p>
          <a:p>
            <a:endParaRPr lang="en-US" baseline="0" dirty="0" smtClean="0"/>
          </a:p>
          <a:p>
            <a:r>
              <a:rPr lang="en-US" baseline="0" dirty="0" smtClean="0"/>
              <a:t>The Social Security Disability Insurance (SSDI) and Supplemental Security Income (SSI) programs include a number of employment support provisions commonly referred to as work incentives.</a:t>
            </a:r>
            <a:endParaRPr lang="en-US" dirty="0"/>
          </a:p>
        </p:txBody>
      </p:sp>
    </p:spTree>
    <p:extLst>
      <p:ext uri="{BB962C8B-B14F-4D97-AF65-F5344CB8AC3E}">
        <p14:creationId xmlns:p14="http://schemas.microsoft.com/office/powerpoint/2010/main" val="2509290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116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725" eaLnBrk="0" hangingPunct="0">
              <a:defRPr sz="2400" b="1">
                <a:solidFill>
                  <a:srgbClr val="DDDDDD"/>
                </a:solidFill>
                <a:latin typeface="Times New Roman" pitchFamily="18" charset="0"/>
              </a:defRPr>
            </a:lvl1pPr>
            <a:lvl2pPr marL="742649" indent="-285635" defTabSz="926725" eaLnBrk="0" hangingPunct="0">
              <a:defRPr sz="2400" b="1">
                <a:solidFill>
                  <a:srgbClr val="DDDDDD"/>
                </a:solidFill>
                <a:latin typeface="Times New Roman" pitchFamily="18" charset="0"/>
              </a:defRPr>
            </a:lvl2pPr>
            <a:lvl3pPr marL="1142538" indent="-228508" defTabSz="926725" eaLnBrk="0" hangingPunct="0">
              <a:defRPr sz="2400" b="1">
                <a:solidFill>
                  <a:srgbClr val="DDDDDD"/>
                </a:solidFill>
                <a:latin typeface="Times New Roman" pitchFamily="18" charset="0"/>
              </a:defRPr>
            </a:lvl3pPr>
            <a:lvl4pPr marL="1599551" indent="-228508" defTabSz="926725" eaLnBrk="0" hangingPunct="0">
              <a:defRPr sz="2400" b="1">
                <a:solidFill>
                  <a:srgbClr val="DDDDDD"/>
                </a:solidFill>
                <a:latin typeface="Times New Roman" pitchFamily="18" charset="0"/>
              </a:defRPr>
            </a:lvl4pPr>
            <a:lvl5pPr marL="2056568" indent="-228508" defTabSz="926725" eaLnBrk="0" hangingPunct="0">
              <a:defRPr sz="2400" b="1">
                <a:solidFill>
                  <a:srgbClr val="DDDDDD"/>
                </a:solidFill>
                <a:latin typeface="Times New Roman" pitchFamily="18" charset="0"/>
              </a:defRPr>
            </a:lvl5pPr>
            <a:lvl6pPr marL="2513583" indent="-228508" defTabSz="926725" eaLnBrk="0" fontAlgn="base" hangingPunct="0">
              <a:spcBef>
                <a:spcPct val="0"/>
              </a:spcBef>
              <a:spcAft>
                <a:spcPct val="0"/>
              </a:spcAft>
              <a:defRPr sz="2400" b="1">
                <a:solidFill>
                  <a:srgbClr val="DDDDDD"/>
                </a:solidFill>
                <a:latin typeface="Times New Roman" pitchFamily="18" charset="0"/>
              </a:defRPr>
            </a:lvl6pPr>
            <a:lvl7pPr marL="2970596" indent="-228508" defTabSz="926725" eaLnBrk="0" fontAlgn="base" hangingPunct="0">
              <a:spcBef>
                <a:spcPct val="0"/>
              </a:spcBef>
              <a:spcAft>
                <a:spcPct val="0"/>
              </a:spcAft>
              <a:defRPr sz="2400" b="1">
                <a:solidFill>
                  <a:srgbClr val="DDDDDD"/>
                </a:solidFill>
                <a:latin typeface="Times New Roman" pitchFamily="18" charset="0"/>
              </a:defRPr>
            </a:lvl7pPr>
            <a:lvl8pPr marL="3427611" indent="-228508" defTabSz="926725" eaLnBrk="0" fontAlgn="base" hangingPunct="0">
              <a:spcBef>
                <a:spcPct val="0"/>
              </a:spcBef>
              <a:spcAft>
                <a:spcPct val="0"/>
              </a:spcAft>
              <a:defRPr sz="2400" b="1">
                <a:solidFill>
                  <a:srgbClr val="DDDDDD"/>
                </a:solidFill>
                <a:latin typeface="Times New Roman" pitchFamily="18" charset="0"/>
              </a:defRPr>
            </a:lvl8pPr>
            <a:lvl9pPr marL="3884626" indent="-228508" defTabSz="926725" eaLnBrk="0" fontAlgn="base" hangingPunct="0">
              <a:spcBef>
                <a:spcPct val="0"/>
              </a:spcBef>
              <a:spcAft>
                <a:spcPct val="0"/>
              </a:spcAft>
              <a:defRPr sz="2400" b="1">
                <a:solidFill>
                  <a:srgbClr val="DDDDDD"/>
                </a:solidFill>
                <a:latin typeface="Times New Roman" pitchFamily="18" charset="0"/>
              </a:defRPr>
            </a:lvl9pPr>
          </a:lstStyle>
          <a:p>
            <a:pPr eaLnBrk="1" hangingPunct="1">
              <a:defRPr/>
            </a:pPr>
            <a:fld id="{0E712A37-4A70-4F5B-BF5C-DDD880AFE49E}" type="slidenum">
              <a:rPr lang="en-US" sz="1100" b="0">
                <a:solidFill>
                  <a:prstClr val="black"/>
                </a:solidFill>
                <a:latin typeface="Arial" pitchFamily="34" charset="0"/>
              </a:rPr>
              <a:pPr eaLnBrk="1" hangingPunct="1">
                <a:defRPr/>
              </a:pPr>
              <a:t>5</a:t>
            </a:fld>
            <a:endParaRPr lang="en-US" sz="1100" b="0">
              <a:solidFill>
                <a:prstClr val="black"/>
              </a:solidFill>
              <a:latin typeface="Arial" pitchFamily="34" charset="0"/>
            </a:endParaRPr>
          </a:p>
        </p:txBody>
      </p:sp>
      <p:sp>
        <p:nvSpPr>
          <p:cNvPr id="2" name="Notes Placeholder 1"/>
          <p:cNvSpPr>
            <a:spLocks noGrp="1"/>
          </p:cNvSpPr>
          <p:nvPr>
            <p:ph type="body" sz="quarter" idx="10"/>
          </p:nvPr>
        </p:nvSpPr>
        <p:spPr/>
        <p:txBody>
          <a:bodyPr/>
          <a:lstStyle/>
          <a:p>
            <a:r>
              <a:rPr lang="en-US" baseline="0" dirty="0" smtClean="0"/>
              <a:t>https://www.ssa.gov/redbook/</a:t>
            </a:r>
          </a:p>
        </p:txBody>
      </p:sp>
    </p:spTree>
    <p:extLst>
      <p:ext uri="{BB962C8B-B14F-4D97-AF65-F5344CB8AC3E}">
        <p14:creationId xmlns:p14="http://schemas.microsoft.com/office/powerpoint/2010/main" val="2848213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1162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725" eaLnBrk="0" hangingPunct="0">
              <a:defRPr sz="2400" b="1">
                <a:solidFill>
                  <a:srgbClr val="DDDDDD"/>
                </a:solidFill>
                <a:latin typeface="Times New Roman" pitchFamily="18" charset="0"/>
              </a:defRPr>
            </a:lvl1pPr>
            <a:lvl2pPr marL="742649" indent="-285635" defTabSz="926725" eaLnBrk="0" hangingPunct="0">
              <a:defRPr sz="2400" b="1">
                <a:solidFill>
                  <a:srgbClr val="DDDDDD"/>
                </a:solidFill>
                <a:latin typeface="Times New Roman" pitchFamily="18" charset="0"/>
              </a:defRPr>
            </a:lvl2pPr>
            <a:lvl3pPr marL="1142538" indent="-228508" defTabSz="926725" eaLnBrk="0" hangingPunct="0">
              <a:defRPr sz="2400" b="1">
                <a:solidFill>
                  <a:srgbClr val="DDDDDD"/>
                </a:solidFill>
                <a:latin typeface="Times New Roman" pitchFamily="18" charset="0"/>
              </a:defRPr>
            </a:lvl3pPr>
            <a:lvl4pPr marL="1599551" indent="-228508" defTabSz="926725" eaLnBrk="0" hangingPunct="0">
              <a:defRPr sz="2400" b="1">
                <a:solidFill>
                  <a:srgbClr val="DDDDDD"/>
                </a:solidFill>
                <a:latin typeface="Times New Roman" pitchFamily="18" charset="0"/>
              </a:defRPr>
            </a:lvl4pPr>
            <a:lvl5pPr marL="2056568" indent="-228508" defTabSz="926725" eaLnBrk="0" hangingPunct="0">
              <a:defRPr sz="2400" b="1">
                <a:solidFill>
                  <a:srgbClr val="DDDDDD"/>
                </a:solidFill>
                <a:latin typeface="Times New Roman" pitchFamily="18" charset="0"/>
              </a:defRPr>
            </a:lvl5pPr>
            <a:lvl6pPr marL="2513583" indent="-228508" defTabSz="926725" eaLnBrk="0" fontAlgn="base" hangingPunct="0">
              <a:spcBef>
                <a:spcPct val="0"/>
              </a:spcBef>
              <a:spcAft>
                <a:spcPct val="0"/>
              </a:spcAft>
              <a:defRPr sz="2400" b="1">
                <a:solidFill>
                  <a:srgbClr val="DDDDDD"/>
                </a:solidFill>
                <a:latin typeface="Times New Roman" pitchFamily="18" charset="0"/>
              </a:defRPr>
            </a:lvl6pPr>
            <a:lvl7pPr marL="2970596" indent="-228508" defTabSz="926725" eaLnBrk="0" fontAlgn="base" hangingPunct="0">
              <a:spcBef>
                <a:spcPct val="0"/>
              </a:spcBef>
              <a:spcAft>
                <a:spcPct val="0"/>
              </a:spcAft>
              <a:defRPr sz="2400" b="1">
                <a:solidFill>
                  <a:srgbClr val="DDDDDD"/>
                </a:solidFill>
                <a:latin typeface="Times New Roman" pitchFamily="18" charset="0"/>
              </a:defRPr>
            </a:lvl7pPr>
            <a:lvl8pPr marL="3427611" indent="-228508" defTabSz="926725" eaLnBrk="0" fontAlgn="base" hangingPunct="0">
              <a:spcBef>
                <a:spcPct val="0"/>
              </a:spcBef>
              <a:spcAft>
                <a:spcPct val="0"/>
              </a:spcAft>
              <a:defRPr sz="2400" b="1">
                <a:solidFill>
                  <a:srgbClr val="DDDDDD"/>
                </a:solidFill>
                <a:latin typeface="Times New Roman" pitchFamily="18" charset="0"/>
              </a:defRPr>
            </a:lvl8pPr>
            <a:lvl9pPr marL="3884626" indent="-228508" defTabSz="926725" eaLnBrk="0" fontAlgn="base" hangingPunct="0">
              <a:spcBef>
                <a:spcPct val="0"/>
              </a:spcBef>
              <a:spcAft>
                <a:spcPct val="0"/>
              </a:spcAft>
              <a:defRPr sz="2400" b="1">
                <a:solidFill>
                  <a:srgbClr val="DDDDDD"/>
                </a:solidFill>
                <a:latin typeface="Times New Roman" pitchFamily="18" charset="0"/>
              </a:defRPr>
            </a:lvl9pPr>
          </a:lstStyle>
          <a:p>
            <a:pPr eaLnBrk="1" hangingPunct="1">
              <a:defRPr/>
            </a:pPr>
            <a:fld id="{0E712A37-4A70-4F5B-BF5C-DDD880AFE49E}" type="slidenum">
              <a:rPr lang="en-US" sz="1100" b="0">
                <a:solidFill>
                  <a:prstClr val="black"/>
                </a:solidFill>
                <a:latin typeface="Arial" pitchFamily="34" charset="0"/>
              </a:rPr>
              <a:pPr eaLnBrk="1" hangingPunct="1">
                <a:defRPr/>
              </a:pPr>
              <a:t>6</a:t>
            </a:fld>
            <a:endParaRPr lang="en-US" sz="1100" b="0">
              <a:solidFill>
                <a:prstClr val="black"/>
              </a:solidFill>
              <a:latin typeface="Arial" pitchFamily="34" charset="0"/>
            </a:endParaRPr>
          </a:p>
        </p:txBody>
      </p:sp>
      <p:sp>
        <p:nvSpPr>
          <p:cNvPr id="2" name="Notes Placeholder 1"/>
          <p:cNvSpPr>
            <a:spLocks noGrp="1"/>
          </p:cNvSpPr>
          <p:nvPr>
            <p:ph type="body" sz="quarter" idx="10"/>
          </p:nvPr>
        </p:nvSpPr>
        <p:spPr/>
        <p:txBody>
          <a:bodyPr/>
          <a:lstStyle/>
          <a:p>
            <a:r>
              <a:rPr lang="en-US" dirty="0"/>
              <a:t>Work is “substantial” if it involves doing significant physical or mental activities or a combination of both.</a:t>
            </a:r>
          </a:p>
          <a:p>
            <a:r>
              <a:rPr lang="en-US" dirty="0"/>
              <a:t>For work activity to be substantial, it does not need to be performed on a full-time basis.  Work activity performed on a part-time basis may also be SGA.</a:t>
            </a:r>
          </a:p>
          <a:p>
            <a:endParaRPr lang="en-US" dirty="0"/>
          </a:p>
          <a:p>
            <a:r>
              <a:rPr lang="en-US" dirty="0"/>
              <a:t>“Gainful” work activity is:</a:t>
            </a:r>
          </a:p>
          <a:p>
            <a:r>
              <a:rPr lang="en-US" dirty="0"/>
              <a:t>Work performed for pay or profit; or</a:t>
            </a:r>
          </a:p>
          <a:p>
            <a:r>
              <a:rPr lang="en-US" dirty="0"/>
              <a:t>Work of a nature generally performed for pay or profit; or</a:t>
            </a:r>
          </a:p>
          <a:p>
            <a:r>
              <a:rPr lang="en-US" dirty="0"/>
              <a:t>Work intended for profit, whether or not a profit is realized.</a:t>
            </a:r>
          </a:p>
          <a:p>
            <a:endParaRPr lang="en-US" dirty="0"/>
          </a:p>
          <a:p>
            <a:r>
              <a:rPr lang="en-US" dirty="0"/>
              <a:t>What is NOT SGA work?</a:t>
            </a:r>
          </a:p>
          <a:p>
            <a:pPr marL="171981" indent="-171981">
              <a:buFontTx/>
              <a:buChar char="-"/>
            </a:pPr>
            <a:r>
              <a:rPr lang="en-US" dirty="0"/>
              <a:t>Impairment related work expenses</a:t>
            </a:r>
          </a:p>
          <a:p>
            <a:pPr marL="171981" indent="-171981">
              <a:buFontTx/>
              <a:buChar char="-"/>
            </a:pPr>
            <a:r>
              <a:rPr lang="en-US" dirty="0"/>
              <a:t>Subsidy/special conditions</a:t>
            </a:r>
          </a:p>
          <a:p>
            <a:pPr marL="171981" indent="-171981">
              <a:buFontTx/>
              <a:buChar char="-"/>
            </a:pPr>
            <a:r>
              <a:rPr lang="en-US" dirty="0"/>
              <a:t>Vacations/sick payment</a:t>
            </a:r>
          </a:p>
          <a:p>
            <a:pPr marL="171981" indent="-171981">
              <a:buFontTx/>
              <a:buChar char="-"/>
            </a:pPr>
            <a:r>
              <a:rPr lang="en-US" dirty="0"/>
              <a:t>Bonus and incentive payments</a:t>
            </a:r>
          </a:p>
          <a:p>
            <a:pPr marL="171981" indent="-171981">
              <a:buFontTx/>
              <a:buChar char="-"/>
            </a:pPr>
            <a:r>
              <a:rPr lang="en-US" dirty="0"/>
              <a:t>Cafeteria plans</a:t>
            </a:r>
          </a:p>
          <a:p>
            <a:pPr marL="171981" indent="-171981">
              <a:buFontTx/>
              <a:buChar char="-"/>
            </a:pPr>
            <a:r>
              <a:rPr lang="en-US" dirty="0"/>
              <a:t>Any earnings not directly related to your work activity </a:t>
            </a:r>
          </a:p>
          <a:p>
            <a:endParaRPr lang="en-US" dirty="0"/>
          </a:p>
          <a:p>
            <a:r>
              <a:rPr lang="en-US" dirty="0"/>
              <a:t>We use SGA as one of the factors to decide if you are eligible for disability benefits.</a:t>
            </a:r>
          </a:p>
          <a:p>
            <a:endParaRPr lang="en-US" dirty="0"/>
          </a:p>
          <a:p>
            <a:r>
              <a:rPr lang="en-US" dirty="0"/>
              <a:t>If you receive Social Security Disability Insurance (SSDI) benefits, we use SGA to decide if your eligibility for benefits continues after you return to work and complete your Trial Work Period (TWP).</a:t>
            </a:r>
          </a:p>
          <a:p>
            <a:endParaRPr lang="en-US" dirty="0"/>
          </a:p>
          <a:p>
            <a:r>
              <a:rPr lang="en-US" dirty="0"/>
              <a:t>If you receive SSI benefits based on disability, we apply different standards to determine if your eligibility for benefits should continue. SSI only looks at SGA during the initial claim process to determine if the work you are doing is too much to send it to DDS.</a:t>
            </a:r>
          </a:p>
          <a:p>
            <a:endParaRPr lang="en-US" dirty="0"/>
          </a:p>
          <a:p>
            <a:r>
              <a:rPr lang="en-US" dirty="0"/>
              <a:t>We do not use SGA as a factor to determine initial eligibility for SSI benefits if you are blind.</a:t>
            </a:r>
          </a:p>
          <a:p>
            <a:endParaRPr lang="en-US" dirty="0"/>
          </a:p>
          <a:p>
            <a:r>
              <a:rPr lang="en-US" b="1" dirty="0"/>
              <a:t>What If You Are Self-employed?</a:t>
            </a:r>
            <a:endParaRPr lang="en-US" dirty="0"/>
          </a:p>
          <a:p>
            <a:r>
              <a:rPr lang="en-US" dirty="0"/>
              <a:t>If you are self-employed and your disability is not blindness, the way we evaluate your work activity for SGA purposes will depend on whether we evaluate your work activity before or after you have received SSDI 6 benefits for 24 months and the purpose of the evaluation.</a:t>
            </a:r>
          </a:p>
          <a:p>
            <a:endParaRPr lang="en-US" dirty="0"/>
          </a:p>
          <a:p>
            <a:endParaRPr lang="en-US" baseline="0" dirty="0" smtClean="0"/>
          </a:p>
        </p:txBody>
      </p:sp>
    </p:spTree>
    <p:extLst>
      <p:ext uri="{BB962C8B-B14F-4D97-AF65-F5344CB8AC3E}">
        <p14:creationId xmlns:p14="http://schemas.microsoft.com/office/powerpoint/2010/main" val="463204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dirty="0" smtClean="0"/>
              <a:t>https://www.ssa.gov/redbook/eng/ssdi-and-ssi-employments-supports.htm</a:t>
            </a:r>
          </a:p>
          <a:p>
            <a:endParaRPr lang="en-US" dirty="0" smtClean="0"/>
          </a:p>
          <a:p>
            <a:r>
              <a:rPr lang="en-US" dirty="0" smtClean="0"/>
              <a:t>This section covers SSDI and/or</a:t>
            </a:r>
            <a:r>
              <a:rPr lang="en-US" baseline="0" dirty="0" smtClean="0"/>
              <a:t> SSI Employment Supports</a:t>
            </a:r>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7</a:t>
            </a:fld>
            <a:endParaRPr lang="en-US"/>
          </a:p>
        </p:txBody>
      </p:sp>
    </p:spTree>
    <p:extLst>
      <p:ext uri="{BB962C8B-B14F-4D97-AF65-F5344CB8AC3E}">
        <p14:creationId xmlns:p14="http://schemas.microsoft.com/office/powerpoint/2010/main" val="2800022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b="1" dirty="0"/>
              <a:t>When do we consider subsidies and special conditions?</a:t>
            </a:r>
            <a:endParaRPr lang="en-US" dirty="0"/>
          </a:p>
          <a:p>
            <a:r>
              <a:rPr lang="en-US" dirty="0"/>
              <a:t>We consider the existence of subsidies and/or special conditions when we make a substantial gainful activity (SGA) decision.  We use only earnings that represent the real value of the work you perform to decide if your work is at the SGA level.</a:t>
            </a:r>
          </a:p>
          <a:p>
            <a:endParaRPr lang="en-US" dirty="0"/>
          </a:p>
          <a:p>
            <a:r>
              <a:rPr lang="en-US" b="1" dirty="0"/>
              <a:t>How can you tell if a subsidy or a special condition applies to you?</a:t>
            </a:r>
            <a:endParaRPr lang="en-US" dirty="0"/>
          </a:p>
          <a:p>
            <a:r>
              <a:rPr lang="en-US" dirty="0"/>
              <a:t>A subsidy or special condition may exist if:</a:t>
            </a:r>
          </a:p>
          <a:p>
            <a:r>
              <a:rPr lang="en-US" dirty="0"/>
              <a:t>You receive more supervision than other workers doing the same or a similar job for the same pay; or</a:t>
            </a:r>
          </a:p>
          <a:p>
            <a:r>
              <a:rPr lang="en-US" dirty="0"/>
              <a:t>You have fewer or simpler tasks to complete than other workers doing the same job for the same pay; or</a:t>
            </a:r>
          </a:p>
          <a:p>
            <a:r>
              <a:rPr lang="en-US" dirty="0"/>
              <a:t>You are given additional or longer paid breaks than other workers doing the same job for the same pay; or</a:t>
            </a:r>
          </a:p>
          <a:p>
            <a:r>
              <a:rPr lang="en-US" dirty="0"/>
              <a:t>You have a job coach or mentor who helps you perform some of your work.</a:t>
            </a:r>
          </a:p>
          <a:p>
            <a:endParaRPr lang="en-US" dirty="0"/>
          </a:p>
          <a:p>
            <a:r>
              <a:rPr lang="en-US" b="1" dirty="0"/>
              <a:t>Do subsidies or special conditions affect my Supplemental Security Income (SSI) payments?</a:t>
            </a:r>
            <a:endParaRPr lang="en-US" dirty="0"/>
          </a:p>
          <a:p>
            <a:r>
              <a:rPr lang="en-US" dirty="0"/>
              <a:t>No, we do not consider subsidies or special conditions when we figure your SSI payment amount.  </a:t>
            </a:r>
          </a:p>
        </p:txBody>
      </p:sp>
      <p:sp>
        <p:nvSpPr>
          <p:cNvPr id="4" name="Slide Number Placeholder 3"/>
          <p:cNvSpPr>
            <a:spLocks noGrp="1"/>
          </p:cNvSpPr>
          <p:nvPr>
            <p:ph type="sldNum" sz="quarter" idx="10"/>
          </p:nvPr>
        </p:nvSpPr>
        <p:spPr/>
        <p:txBody>
          <a:bodyPr/>
          <a:lstStyle/>
          <a:p>
            <a:fld id="{7AA6493C-F506-43B6-9B4D-1CDB5879358C}" type="slidenum">
              <a:rPr lang="en-US" smtClean="0"/>
              <a:t>8</a:t>
            </a:fld>
            <a:endParaRPr lang="en-US"/>
          </a:p>
        </p:txBody>
      </p:sp>
    </p:spTree>
    <p:extLst>
      <p:ext uri="{BB962C8B-B14F-4D97-AF65-F5344CB8AC3E}">
        <p14:creationId xmlns:p14="http://schemas.microsoft.com/office/powerpoint/2010/main" val="2122898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38320"/>
            <a:ext cx="5608320" cy="4593866"/>
          </a:xfrm>
        </p:spPr>
        <p:txBody>
          <a:bodyPr/>
          <a:lstStyle/>
          <a:p>
            <a:r>
              <a:rPr lang="en-US" dirty="0" smtClean="0"/>
              <a:t>What is the benefit of a UWA if you receive Social Security Disability Insurance? </a:t>
            </a:r>
          </a:p>
          <a:p>
            <a:r>
              <a:rPr lang="en-US" dirty="0" smtClean="0"/>
              <a:t>When we make a SGA decision to determine if your disability continues or ceases because of your work, we do not count your earnings during a UWA. </a:t>
            </a:r>
          </a:p>
          <a:p>
            <a:endParaRPr lang="en-US" dirty="0" smtClean="0"/>
          </a:p>
          <a:p>
            <a:r>
              <a:rPr lang="en-US" dirty="0" smtClean="0"/>
              <a:t>Can a UWA occur during the Extended Period of Eligibility (EPE)? Yes. During the</a:t>
            </a:r>
            <a:r>
              <a:rPr lang="en-US" baseline="0" dirty="0" smtClean="0"/>
              <a:t> EPE</a:t>
            </a:r>
            <a:r>
              <a:rPr lang="en-US" dirty="0" smtClean="0"/>
              <a:t>, we consider a UWA as part of our SGA decision for months up to and including the month we decide your disability has ceased. </a:t>
            </a:r>
          </a:p>
          <a:p>
            <a:endParaRPr lang="en-US" dirty="0" smtClean="0"/>
          </a:p>
          <a:p>
            <a:r>
              <a:rPr lang="en-US" dirty="0" smtClean="0"/>
              <a:t>Can a UWA occur during the Trial Work Period (TWP)? No. We do not consider a UWA during the TWP or after we decide that your disability has ceased. </a:t>
            </a:r>
          </a:p>
          <a:p>
            <a:endParaRPr lang="en-US" dirty="0" smtClean="0"/>
          </a:p>
          <a:p>
            <a:r>
              <a:rPr lang="en-US" dirty="0" smtClean="0"/>
              <a:t>Does a UWA affect your monthly Supplemental Security Income (SSI) payment? </a:t>
            </a:r>
          </a:p>
          <a:p>
            <a:r>
              <a:rPr lang="en-US" dirty="0" smtClean="0"/>
              <a:t>For SSI, we only consider a UWA at the time you file an initial claim. After that, we do not consider a UWA in figuring your SSI payment. </a:t>
            </a:r>
          </a:p>
          <a:p>
            <a:endParaRPr lang="en-US" dirty="0"/>
          </a:p>
        </p:txBody>
      </p:sp>
      <p:sp>
        <p:nvSpPr>
          <p:cNvPr id="4" name="Slide Number Placeholder 3"/>
          <p:cNvSpPr>
            <a:spLocks noGrp="1"/>
          </p:cNvSpPr>
          <p:nvPr>
            <p:ph type="sldNum" sz="quarter" idx="10"/>
          </p:nvPr>
        </p:nvSpPr>
        <p:spPr/>
        <p:txBody>
          <a:bodyPr/>
          <a:lstStyle/>
          <a:p>
            <a:fld id="{7AA6493C-F506-43B6-9B4D-1CDB5879358C}" type="slidenum">
              <a:rPr lang="en-US" smtClean="0"/>
              <a:t>9</a:t>
            </a:fld>
            <a:endParaRPr lang="en-US"/>
          </a:p>
        </p:txBody>
      </p:sp>
    </p:spTree>
    <p:extLst>
      <p:ext uri="{BB962C8B-B14F-4D97-AF65-F5344CB8AC3E}">
        <p14:creationId xmlns:p14="http://schemas.microsoft.com/office/powerpoint/2010/main" val="30504979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999744"/>
          </a:xfrm>
          <a:prstGeom prst="rect">
            <a:avLst/>
          </a:prstGeom>
        </p:spPr>
      </p:pic>
    </p:spTree>
    <p:extLst>
      <p:ext uri="{BB962C8B-B14F-4D97-AF65-F5344CB8AC3E}">
        <p14:creationId xmlns:p14="http://schemas.microsoft.com/office/powerpoint/2010/main" val="124417480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Card">
    <p:spTree>
      <p:nvGrpSpPr>
        <p:cNvPr id="1" name=""/>
        <p:cNvGrpSpPr/>
        <p:nvPr/>
      </p:nvGrpSpPr>
      <p:grpSpPr>
        <a:xfrm>
          <a:off x="0" y="0"/>
          <a:ext cx="0" cy="0"/>
          <a:chOff x="0" y="0"/>
          <a:chExt cx="0" cy="0"/>
        </a:xfrm>
      </p:grpSpPr>
      <p:sp>
        <p:nvSpPr>
          <p:cNvPr id="7" name="Rectangle 6"/>
          <p:cNvSpPr/>
          <p:nvPr userDrawn="1"/>
        </p:nvSpPr>
        <p:spPr>
          <a:xfrm>
            <a:off x="0" y="6547104"/>
            <a:ext cx="9144000" cy="310896"/>
          </a:xfrm>
          <a:prstGeom prst="rect">
            <a:avLst/>
          </a:prstGeom>
          <a:solidFill>
            <a:srgbClr val="00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664208"/>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952999"/>
            <a:ext cx="9144000" cy="1670304"/>
          </a:xfrm>
          <a:prstGeom prst="rect">
            <a:avLst/>
          </a:prstGeom>
        </p:spPr>
      </p:pic>
    </p:spTree>
    <p:extLst>
      <p:ext uri="{BB962C8B-B14F-4D97-AF65-F5344CB8AC3E}">
        <p14:creationId xmlns:p14="http://schemas.microsoft.com/office/powerpoint/2010/main" val="30171753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1938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100000">
              <a:srgbClr val="F2E9D5"/>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7" name="Rectangle 6"/>
          <p:cNvSpPr/>
          <p:nvPr userDrawn="1"/>
        </p:nvSpPr>
        <p:spPr>
          <a:xfrm>
            <a:off x="0" y="5894435"/>
            <a:ext cx="9144000" cy="972273"/>
          </a:xfrm>
          <a:prstGeom prst="rect">
            <a:avLst/>
          </a:prstGeom>
          <a:solidFill>
            <a:srgbClr val="C1D2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808617"/>
            <a:ext cx="9144000" cy="134983"/>
          </a:xfrm>
          <a:prstGeom prst="rect">
            <a:avLst/>
          </a:prstGeom>
          <a:solidFill>
            <a:srgbClr val="00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6244541" y="6166440"/>
            <a:ext cx="2806861" cy="477054"/>
          </a:xfrm>
          <a:prstGeom prst="rect">
            <a:avLst/>
          </a:prstGeom>
          <a:noFill/>
        </p:spPr>
        <p:txBody>
          <a:bodyPr wrap="square" rtlCol="0">
            <a:spAutoFit/>
          </a:bodyPr>
          <a:lstStyle/>
          <a:p>
            <a:r>
              <a:rPr lang="en-US" sz="2500" b="0" dirty="0" smtClean="0">
                <a:solidFill>
                  <a:srgbClr val="00295B"/>
                </a:solidFill>
              </a:rPr>
              <a:t>SocialSecurity.gov</a:t>
            </a:r>
            <a:endParaRPr lang="en-US" sz="2500" b="0" dirty="0">
              <a:solidFill>
                <a:srgbClr val="00295B"/>
              </a:solidFill>
            </a:endParaRPr>
          </a:p>
        </p:txBody>
      </p: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09005" y="6035041"/>
            <a:ext cx="2140064" cy="734972"/>
          </a:xfrm>
          <a:prstGeom prst="rect">
            <a:avLst/>
          </a:prstGeom>
        </p:spPr>
      </p:pic>
    </p:spTree>
    <p:extLst>
      <p:ext uri="{BB962C8B-B14F-4D97-AF65-F5344CB8AC3E}">
        <p14:creationId xmlns:p14="http://schemas.microsoft.com/office/powerpoint/2010/main" val="3856328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ssa.gov/ssi/text-eligibility-ussi.htm#blind"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www.ssa.gov/ssi/text-income-ussi.htm"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www.ssa.gov/redbook/" TargetMode="External"/><Relationship Id="rId2" Type="http://schemas.openxmlformats.org/officeDocument/2006/relationships/notesSlide" Target="../notesSlides/notesSlide38.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0375" y="2152991"/>
            <a:ext cx="8270544" cy="707886"/>
          </a:xfrm>
          <a:prstGeom prst="rect">
            <a:avLst/>
          </a:prstGeom>
          <a:noFill/>
        </p:spPr>
        <p:txBody>
          <a:bodyPr wrap="square" rtlCol="0">
            <a:spAutoFit/>
          </a:bodyPr>
          <a:lstStyle/>
          <a:p>
            <a:pPr algn="ctr"/>
            <a:r>
              <a:rPr lang="en-US" sz="4000" b="1" dirty="0" smtClean="0">
                <a:solidFill>
                  <a:schemeClr val="tx2">
                    <a:lumMod val="75000"/>
                  </a:schemeClr>
                </a:solidFill>
                <a:latin typeface="+mj-lt"/>
              </a:rPr>
              <a:t>Work Incentives </a:t>
            </a:r>
          </a:p>
        </p:txBody>
      </p:sp>
    </p:spTree>
    <p:extLst>
      <p:ext uri="{BB962C8B-B14F-4D97-AF65-F5344CB8AC3E}">
        <p14:creationId xmlns:p14="http://schemas.microsoft.com/office/powerpoint/2010/main" val="3792144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r>
              <a:rPr lang="en-US" sz="2400" dirty="0"/>
              <a:t>We deduct the cost of certain impairment-related items and services that are needed to work from gross earnings when we decide if </a:t>
            </a:r>
            <a:r>
              <a:rPr lang="en-US" sz="2400" dirty="0" smtClean="0"/>
              <a:t>your work </a:t>
            </a:r>
            <a:r>
              <a:rPr lang="en-US" sz="2400" dirty="0"/>
              <a:t>is SGA. </a:t>
            </a:r>
          </a:p>
          <a:p>
            <a:pPr>
              <a:buClr>
                <a:srgbClr val="000000"/>
              </a:buClr>
              <a:buSzPct val="100000"/>
            </a:pPr>
            <a:endParaRPr lang="en-US" sz="1200" dirty="0"/>
          </a:p>
          <a:p>
            <a:pPr>
              <a:buClr>
                <a:srgbClr val="000000"/>
              </a:buClr>
              <a:buSzPct val="100000"/>
            </a:pPr>
            <a:r>
              <a:rPr lang="en-US" sz="2400" dirty="0" smtClean="0"/>
              <a:t>Example</a:t>
            </a:r>
            <a:r>
              <a:rPr lang="en-US" sz="2400" dirty="0"/>
              <a:t>: </a:t>
            </a:r>
            <a:endParaRPr lang="en-US" sz="2400" dirty="0" smtClean="0"/>
          </a:p>
          <a:p>
            <a:pPr>
              <a:buClr>
                <a:srgbClr val="000000"/>
              </a:buClr>
              <a:buSzPct val="100000"/>
            </a:pPr>
            <a:r>
              <a:rPr lang="en-US" sz="2400" dirty="0" smtClean="0"/>
              <a:t>Beneficiary </a:t>
            </a:r>
            <a:r>
              <a:rPr lang="en-US" sz="2400" dirty="0"/>
              <a:t>is earning $1200.00 per month in gross wages. His monthly co-pay for his medications is $75.00. </a:t>
            </a:r>
          </a:p>
          <a:p>
            <a:pPr>
              <a:buClr>
                <a:srgbClr val="000000"/>
              </a:buClr>
              <a:buSzPct val="100000"/>
            </a:pPr>
            <a:endParaRPr lang="en-US" sz="2400" dirty="0"/>
          </a:p>
          <a:p>
            <a:pPr>
              <a:buClr>
                <a:srgbClr val="000000"/>
              </a:buClr>
              <a:buSzPct val="100000"/>
            </a:pPr>
            <a:r>
              <a:rPr lang="en-US" sz="2400" dirty="0"/>
              <a:t>$1200 - $75 = $1125 - This is countable income when determining SGA. </a:t>
            </a:r>
          </a:p>
          <a:p>
            <a:pPr marL="342900" indent="-342900">
              <a:buClr>
                <a:srgbClr val="000000"/>
              </a:buClr>
              <a:buSzPct val="100000"/>
              <a:buFont typeface="Arial" panose="020B0604020202020204" pitchFamily="34" charset="0"/>
              <a:buChar char="•"/>
            </a:pPr>
            <a:endParaRPr lang="en-US"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1034187"/>
            <a:ext cx="9144000" cy="646331"/>
          </a:xfrm>
          <a:prstGeom prst="rect">
            <a:avLst/>
          </a:prstGeom>
        </p:spPr>
        <p:txBody>
          <a:bodyPr wrap="square">
            <a:spAutoFit/>
          </a:bodyPr>
          <a:lstStyle/>
          <a:p>
            <a:pPr lvl="0" algn="ctr">
              <a:buClr>
                <a:schemeClr val="lt1"/>
              </a:buClr>
              <a:buSzPct val="25000"/>
            </a:pPr>
            <a:r>
              <a:rPr lang="en-US" sz="3600" b="1" dirty="0" smtClean="0">
                <a:solidFill>
                  <a:srgbClr val="002060"/>
                </a:solidFill>
                <a:latin typeface="Times New Roman" panose="02020603050405020304" pitchFamily="18" charset="0"/>
                <a:ea typeface="Arial"/>
                <a:cs typeface="Times New Roman" panose="02020603050405020304" pitchFamily="18" charset="0"/>
                <a:sym typeface="Arial"/>
              </a:rPr>
              <a:t>Impairment-Related Work Expenses (IRWE) </a:t>
            </a:r>
            <a:endParaRPr lang="en-US" sz="36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1605380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nvPr>
        </p:nvGraphicFramePr>
        <p:xfrm>
          <a:off x="-224952" y="2964240"/>
          <a:ext cx="32004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0" y="119787"/>
            <a:ext cx="9144000" cy="646331"/>
          </a:xfrm>
          <a:prstGeom prst="rect">
            <a:avLst/>
          </a:prstGeom>
        </p:spPr>
        <p:txBody>
          <a:bodyPr wrap="square">
            <a:spAutoFit/>
          </a:bodyPr>
          <a:lstStyle/>
          <a:p>
            <a:pPr lvl="0" algn="ctr">
              <a:buClr>
                <a:schemeClr val="lt1"/>
              </a:buClr>
              <a:buSzPct val="25000"/>
            </a:pPr>
            <a:r>
              <a:rPr lang="en-US" sz="3600" b="1" dirty="0" smtClean="0">
                <a:solidFill>
                  <a:srgbClr val="002060"/>
                </a:solidFill>
                <a:latin typeface="Times New Roman" panose="02020603050405020304" pitchFamily="18" charset="0"/>
                <a:ea typeface="Arial"/>
                <a:cs typeface="Times New Roman" panose="02020603050405020304" pitchFamily="18" charset="0"/>
                <a:sym typeface="Arial"/>
              </a:rPr>
              <a:t>Impairment-Related Work Expenses (IRWE) </a:t>
            </a:r>
            <a:endParaRPr lang="en-US" sz="3600" b="1" dirty="0">
              <a:solidFill>
                <a:srgbClr val="002060"/>
              </a:solidFill>
              <a:latin typeface="Times New Roman" panose="02020603050405020304" pitchFamily="18" charset="0"/>
              <a:ea typeface="Arial"/>
              <a:cs typeface="Times New Roman" panose="02020603050405020304" pitchFamily="18" charset="0"/>
              <a:sym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3312732144"/>
              </p:ext>
            </p:extLst>
          </p:nvPr>
        </p:nvGraphicFramePr>
        <p:xfrm>
          <a:off x="0" y="903178"/>
          <a:ext cx="9144000" cy="4891702"/>
        </p:xfrm>
        <a:graphic>
          <a:graphicData uri="http://schemas.openxmlformats.org/drawingml/2006/table">
            <a:tbl>
              <a:tblPr firstRow="1" bandRow="1">
                <a:tableStyleId>{5C22544A-7EE6-4342-B048-85BDC9FD1C3A}</a:tableStyleId>
              </a:tblPr>
              <a:tblGrid>
                <a:gridCol w="2216727">
                  <a:extLst>
                    <a:ext uri="{9D8B030D-6E8A-4147-A177-3AD203B41FA5}">
                      <a16:colId xmlns:a16="http://schemas.microsoft.com/office/drawing/2014/main" val="20000"/>
                    </a:ext>
                  </a:extLst>
                </a:gridCol>
                <a:gridCol w="6927273">
                  <a:extLst>
                    <a:ext uri="{9D8B030D-6E8A-4147-A177-3AD203B41FA5}">
                      <a16:colId xmlns:a16="http://schemas.microsoft.com/office/drawing/2014/main" val="20001"/>
                    </a:ext>
                  </a:extLst>
                </a:gridCol>
              </a:tblGrid>
              <a:tr h="274458">
                <a:tc>
                  <a:txBody>
                    <a:bodyPr/>
                    <a:lstStyle/>
                    <a:p>
                      <a:pPr algn="ctr"/>
                      <a:r>
                        <a:rPr lang="en-US" sz="1600" dirty="0" smtClean="0"/>
                        <a:t>Type of Expense</a:t>
                      </a:r>
                      <a:endParaRPr lang="en-US" sz="1600" dirty="0"/>
                    </a:p>
                  </a:txBody>
                  <a:tcPr/>
                </a:tc>
                <a:tc>
                  <a:txBody>
                    <a:bodyPr/>
                    <a:lstStyle/>
                    <a:p>
                      <a:pPr algn="ctr"/>
                      <a:r>
                        <a:rPr lang="en-US" sz="1600" dirty="0" smtClean="0"/>
                        <a:t>Example</a:t>
                      </a:r>
                      <a:endParaRPr lang="en-US" sz="1600" dirty="0"/>
                    </a:p>
                  </a:txBody>
                  <a:tcPr/>
                </a:tc>
                <a:extLst>
                  <a:ext uri="{0D108BD9-81ED-4DB2-BD59-A6C34878D82A}">
                    <a16:rowId xmlns:a16="http://schemas.microsoft.com/office/drawing/2014/main" val="10000"/>
                  </a:ext>
                </a:extLst>
              </a:tr>
              <a:tr h="733830">
                <a:tc>
                  <a:txBody>
                    <a:bodyPr/>
                    <a:lstStyle/>
                    <a:p>
                      <a:r>
                        <a:rPr lang="en-US" sz="1400" dirty="0" smtClean="0"/>
                        <a:t>Transportation Costs</a:t>
                      </a:r>
                      <a:endParaRPr lang="en-US" sz="1400" dirty="0"/>
                    </a:p>
                  </a:txBody>
                  <a:tcPr/>
                </a:tc>
                <a:tc>
                  <a:txBody>
                    <a:bodyPr/>
                    <a:lstStyle/>
                    <a:p>
                      <a:r>
                        <a:rPr lang="en-US" sz="1200" dirty="0" smtClean="0"/>
                        <a:t>The cost of structural or operational modifications to vehicle that is</a:t>
                      </a:r>
                      <a:r>
                        <a:rPr lang="en-US" sz="1200" baseline="0" dirty="0" smtClean="0"/>
                        <a:t> </a:t>
                      </a:r>
                      <a:r>
                        <a:rPr lang="en-US" sz="1200" dirty="0" smtClean="0"/>
                        <a:t>needed</a:t>
                      </a:r>
                      <a:r>
                        <a:rPr lang="en-US" sz="1200" baseline="0" dirty="0" smtClean="0"/>
                        <a:t> </a:t>
                      </a:r>
                      <a:r>
                        <a:rPr lang="en-US" sz="1200" dirty="0" smtClean="0"/>
                        <a:t>to travel to work. </a:t>
                      </a:r>
                    </a:p>
                    <a:p>
                      <a:r>
                        <a:rPr lang="en-US" sz="1200" dirty="0" smtClean="0"/>
                        <a:t>The cost of driver assistance or taxicabs if public transportation is not available</a:t>
                      </a:r>
                      <a:r>
                        <a:rPr lang="en-US" sz="1200" baseline="0" dirty="0" smtClean="0"/>
                        <a:t> or not accessible. </a:t>
                      </a:r>
                      <a:endParaRPr lang="en-US" sz="1200" dirty="0"/>
                    </a:p>
                  </a:txBody>
                  <a:tcPr/>
                </a:tc>
                <a:extLst>
                  <a:ext uri="{0D108BD9-81ED-4DB2-BD59-A6C34878D82A}">
                    <a16:rowId xmlns:a16="http://schemas.microsoft.com/office/drawing/2014/main" val="10001"/>
                  </a:ext>
                </a:extLst>
              </a:tr>
              <a:tr h="410945">
                <a:tc>
                  <a:txBody>
                    <a:bodyPr/>
                    <a:lstStyle/>
                    <a:p>
                      <a:r>
                        <a:rPr lang="en-US" sz="1400" dirty="0" smtClean="0"/>
                        <a:t>Attendant Care Services</a:t>
                      </a:r>
                      <a:endParaRPr lang="en-US" sz="1400" dirty="0"/>
                    </a:p>
                  </a:txBody>
                  <a:tcPr/>
                </a:tc>
                <a:tc>
                  <a:txBody>
                    <a:bodyPr/>
                    <a:lstStyle/>
                    <a:p>
                      <a:r>
                        <a:rPr lang="en-US" sz="1200" dirty="0" smtClean="0"/>
                        <a:t>Services</a:t>
                      </a:r>
                      <a:r>
                        <a:rPr lang="en-US" sz="1200" baseline="0" dirty="0" smtClean="0"/>
                        <a:t> performed in the work setting. Services performed to help prepare for work, the trip to and from work and after work. </a:t>
                      </a:r>
                      <a:endParaRPr lang="en-US" sz="1200" dirty="0"/>
                    </a:p>
                  </a:txBody>
                  <a:tcPr/>
                </a:tc>
                <a:extLst>
                  <a:ext uri="{0D108BD9-81ED-4DB2-BD59-A6C34878D82A}">
                    <a16:rowId xmlns:a16="http://schemas.microsoft.com/office/drawing/2014/main" val="10002"/>
                  </a:ext>
                </a:extLst>
              </a:tr>
              <a:tr h="410945">
                <a:tc>
                  <a:txBody>
                    <a:bodyPr/>
                    <a:lstStyle/>
                    <a:p>
                      <a:r>
                        <a:rPr lang="en-US" sz="1400" dirty="0" smtClean="0"/>
                        <a:t>Service Animals</a:t>
                      </a:r>
                      <a:endParaRPr lang="en-US" sz="1400" dirty="0"/>
                    </a:p>
                  </a:txBody>
                  <a:tcPr/>
                </a:tc>
                <a:tc>
                  <a:txBody>
                    <a:bodyPr/>
                    <a:lstStyle/>
                    <a:p>
                      <a:r>
                        <a:rPr lang="en-US" sz="1200" dirty="0" smtClean="0"/>
                        <a:t>Expenses paid in owning a guide dog or other service animal that enables beneficiary to overcome functional limitations in order to work.</a:t>
                      </a:r>
                      <a:endParaRPr lang="en-US" sz="1200" dirty="0"/>
                    </a:p>
                  </a:txBody>
                  <a:tcPr/>
                </a:tc>
                <a:extLst>
                  <a:ext uri="{0D108BD9-81ED-4DB2-BD59-A6C34878D82A}">
                    <a16:rowId xmlns:a16="http://schemas.microsoft.com/office/drawing/2014/main" val="10003"/>
                  </a:ext>
                </a:extLst>
              </a:tr>
              <a:tr h="410945">
                <a:tc>
                  <a:txBody>
                    <a:bodyPr/>
                    <a:lstStyle/>
                    <a:p>
                      <a:r>
                        <a:rPr lang="en-US" sz="1400" dirty="0" smtClean="0"/>
                        <a:t>Medical Devices</a:t>
                      </a:r>
                      <a:endParaRPr lang="en-US" sz="1400" dirty="0"/>
                    </a:p>
                  </a:txBody>
                  <a:tcPr/>
                </a:tc>
                <a:tc>
                  <a:txBody>
                    <a:bodyPr/>
                    <a:lstStyle/>
                    <a:p>
                      <a:r>
                        <a:rPr lang="en-US" sz="1200" dirty="0" smtClean="0"/>
                        <a:t>Deductible devices include wheelchairs, dialysis equipment, pacemakers, respirators, traction equipment, and braces.</a:t>
                      </a:r>
                      <a:endParaRPr lang="en-US" sz="1200" dirty="0"/>
                    </a:p>
                  </a:txBody>
                  <a:tcPr/>
                </a:tc>
                <a:extLst>
                  <a:ext uri="{0D108BD9-81ED-4DB2-BD59-A6C34878D82A}">
                    <a16:rowId xmlns:a16="http://schemas.microsoft.com/office/drawing/2014/main" val="10004"/>
                  </a:ext>
                </a:extLst>
              </a:tr>
              <a:tr h="410945">
                <a:tc>
                  <a:txBody>
                    <a:bodyPr/>
                    <a:lstStyle/>
                    <a:p>
                      <a:r>
                        <a:rPr lang="en-US" sz="1400" dirty="0" smtClean="0"/>
                        <a:t>Prosthesis</a:t>
                      </a:r>
                      <a:endParaRPr lang="en-US" sz="1400" dirty="0"/>
                    </a:p>
                  </a:txBody>
                  <a:tcPr/>
                </a:tc>
                <a:tc>
                  <a:txBody>
                    <a:bodyPr/>
                    <a:lstStyle/>
                    <a:p>
                      <a:r>
                        <a:rPr lang="en-US" sz="1200" dirty="0" smtClean="0"/>
                        <a:t>Artificial hip, artificial replacement of an arm, leg, or other parts of the body.</a:t>
                      </a:r>
                      <a:endParaRPr lang="en-US" sz="1200" dirty="0"/>
                    </a:p>
                  </a:txBody>
                  <a:tcPr/>
                </a:tc>
                <a:extLst>
                  <a:ext uri="{0D108BD9-81ED-4DB2-BD59-A6C34878D82A}">
                    <a16:rowId xmlns:a16="http://schemas.microsoft.com/office/drawing/2014/main" val="10005"/>
                  </a:ext>
                </a:extLst>
              </a:tr>
              <a:tr h="733830">
                <a:tc>
                  <a:txBody>
                    <a:bodyPr/>
                    <a:lstStyle/>
                    <a:p>
                      <a:r>
                        <a:rPr lang="en-US" sz="1400" dirty="0" smtClean="0"/>
                        <a:t>Residential</a:t>
                      </a:r>
                      <a:r>
                        <a:rPr lang="en-US" sz="1400" baseline="0" dirty="0" smtClean="0"/>
                        <a:t> Modifications</a:t>
                      </a:r>
                      <a:endParaRPr lang="en-US" sz="1400" dirty="0"/>
                    </a:p>
                  </a:txBody>
                  <a:tcPr/>
                </a:tc>
                <a:tc>
                  <a:txBody>
                    <a:bodyPr/>
                    <a:lstStyle/>
                    <a:p>
                      <a:r>
                        <a:rPr lang="en-US" sz="1200" dirty="0" smtClean="0"/>
                        <a:t>Employed outside of home - modifications to exterior to permit access to the street or</a:t>
                      </a:r>
                      <a:r>
                        <a:rPr lang="en-US" sz="1200" baseline="0" dirty="0" smtClean="0"/>
                        <a:t> transportation.</a:t>
                      </a:r>
                    </a:p>
                    <a:p>
                      <a:r>
                        <a:rPr lang="en-US" sz="1200" baseline="0" dirty="0" smtClean="0"/>
                        <a:t>Self-employed at home - modifications inside to create workspace to accommodate impairment.</a:t>
                      </a:r>
                      <a:endParaRPr lang="en-US" sz="1200" dirty="0"/>
                    </a:p>
                  </a:txBody>
                  <a:tcPr/>
                </a:tc>
                <a:extLst>
                  <a:ext uri="{0D108BD9-81ED-4DB2-BD59-A6C34878D82A}">
                    <a16:rowId xmlns:a16="http://schemas.microsoft.com/office/drawing/2014/main" val="10006"/>
                  </a:ext>
                </a:extLst>
              </a:tr>
              <a:tr h="572387">
                <a:tc>
                  <a:txBody>
                    <a:bodyPr/>
                    <a:lstStyle/>
                    <a:p>
                      <a:r>
                        <a:rPr lang="en-US" sz="1400" dirty="0" smtClean="0"/>
                        <a:t>Prescription Drugs</a:t>
                      </a:r>
                      <a:endParaRPr lang="en-US" sz="1400" dirty="0"/>
                    </a:p>
                  </a:txBody>
                  <a:tcPr/>
                </a:tc>
                <a:tc>
                  <a:txBody>
                    <a:bodyPr/>
                    <a:lstStyle/>
                    <a:p>
                      <a:r>
                        <a:rPr lang="en-US" sz="1200" dirty="0" smtClean="0"/>
                        <a:t>Regularly prescribed medical treatment or therapy that is necessary to control</a:t>
                      </a:r>
                      <a:r>
                        <a:rPr lang="en-US" sz="1200" baseline="0" dirty="0" smtClean="0"/>
                        <a:t> </a:t>
                      </a:r>
                      <a:r>
                        <a:rPr lang="en-US" sz="1200" dirty="0" smtClean="0"/>
                        <a:t>disabling condition. This includes co-payments and insurance deductibles.</a:t>
                      </a:r>
                      <a:endParaRPr lang="en-US" sz="1200" dirty="0"/>
                    </a:p>
                  </a:txBody>
                  <a:tcPr/>
                </a:tc>
                <a:extLst>
                  <a:ext uri="{0D108BD9-81ED-4DB2-BD59-A6C34878D82A}">
                    <a16:rowId xmlns:a16="http://schemas.microsoft.com/office/drawing/2014/main" val="10007"/>
                  </a:ext>
                </a:extLst>
              </a:tr>
              <a:tr h="733830">
                <a:tc>
                  <a:txBody>
                    <a:bodyPr/>
                    <a:lstStyle/>
                    <a:p>
                      <a:r>
                        <a:rPr lang="en-US" sz="1400" dirty="0" smtClean="0"/>
                        <a:t>Other Items and Services</a:t>
                      </a:r>
                      <a:endParaRPr lang="en-US" sz="1400" dirty="0"/>
                    </a:p>
                  </a:txBody>
                  <a:tcPr/>
                </a:tc>
                <a:tc>
                  <a:txBody>
                    <a:bodyPr/>
                    <a:lstStyle/>
                    <a:p>
                      <a:r>
                        <a:rPr lang="en-US" sz="1200" dirty="0" smtClean="0"/>
                        <a:t>Assistive technology that people with disabilities use for employment–related purposes; such as software applications, computer support services, and special tools which have been specifically designed to accommodate the person’s impairment</a:t>
                      </a:r>
                      <a:endParaRPr lang="en-US" sz="12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7433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2386502379"/>
              </p:ext>
            </p:extLst>
          </p:nvPr>
        </p:nvGraphicFramePr>
        <p:xfrm>
          <a:off x="-173394" y="3740336"/>
          <a:ext cx="3200400" cy="1970158"/>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0" y="119787"/>
            <a:ext cx="9144000" cy="646331"/>
          </a:xfrm>
          <a:prstGeom prst="rect">
            <a:avLst/>
          </a:prstGeom>
        </p:spPr>
        <p:txBody>
          <a:bodyPr wrap="square">
            <a:spAutoFit/>
          </a:bodyPr>
          <a:lstStyle/>
          <a:p>
            <a:pPr lvl="0" algn="ctr">
              <a:buClr>
                <a:schemeClr val="lt1"/>
              </a:buClr>
              <a:buSzPct val="25000"/>
            </a:pPr>
            <a:r>
              <a:rPr lang="en-US" sz="3600" b="1" dirty="0" smtClean="0">
                <a:solidFill>
                  <a:srgbClr val="002060"/>
                </a:solidFill>
                <a:latin typeface="Times New Roman" panose="02020603050405020304" pitchFamily="18" charset="0"/>
                <a:ea typeface="Arial"/>
                <a:cs typeface="Times New Roman" panose="02020603050405020304" pitchFamily="18" charset="0"/>
                <a:sym typeface="Arial"/>
              </a:rPr>
              <a:t>Form SSA-821 Work Activity Report</a:t>
            </a:r>
            <a:endParaRPr lang="en-US" sz="3600" b="1" dirty="0">
              <a:solidFill>
                <a:srgbClr val="002060"/>
              </a:solidFill>
              <a:latin typeface="Times New Roman" panose="02020603050405020304" pitchFamily="18" charset="0"/>
              <a:ea typeface="Arial"/>
              <a:cs typeface="Times New Roman" panose="02020603050405020304" pitchFamily="18" charset="0"/>
              <a:sym typeface="Arial"/>
            </a:endParaRPr>
          </a:p>
        </p:txBody>
      </p:sp>
      <p:pic>
        <p:nvPicPr>
          <p:cNvPr id="4" name="Picture 3"/>
          <p:cNvPicPr>
            <a:picLocks noChangeAspect="1"/>
          </p:cNvPicPr>
          <p:nvPr/>
        </p:nvPicPr>
        <p:blipFill>
          <a:blip r:embed="rId4"/>
          <a:stretch>
            <a:fillRect/>
          </a:stretch>
        </p:blipFill>
        <p:spPr>
          <a:xfrm>
            <a:off x="0" y="766118"/>
            <a:ext cx="5289176" cy="2880088"/>
          </a:xfrm>
          <a:prstGeom prst="rect">
            <a:avLst/>
          </a:prstGeom>
        </p:spPr>
      </p:pic>
      <p:pic>
        <p:nvPicPr>
          <p:cNvPr id="5" name="Picture 4"/>
          <p:cNvPicPr>
            <a:picLocks noChangeAspect="1"/>
          </p:cNvPicPr>
          <p:nvPr/>
        </p:nvPicPr>
        <p:blipFill rotWithShape="1">
          <a:blip r:embed="rId5"/>
          <a:srcRect l="2520" t="2005" r="2992"/>
          <a:stretch/>
        </p:blipFill>
        <p:spPr>
          <a:xfrm>
            <a:off x="3116658" y="2931459"/>
            <a:ext cx="5943601" cy="2779035"/>
          </a:xfrm>
          <a:prstGeom prst="rect">
            <a:avLst/>
          </a:prstGeom>
        </p:spPr>
      </p:pic>
      <p:sp>
        <p:nvSpPr>
          <p:cNvPr id="7" name="TextBox 6"/>
          <p:cNvSpPr txBox="1"/>
          <p:nvPr/>
        </p:nvSpPr>
        <p:spPr>
          <a:xfrm>
            <a:off x="5372917" y="1328999"/>
            <a:ext cx="3687342" cy="1200329"/>
          </a:xfrm>
          <a:prstGeom prst="rect">
            <a:avLst/>
          </a:prstGeom>
          <a:noFill/>
        </p:spPr>
        <p:txBody>
          <a:bodyPr wrap="square" rtlCol="0">
            <a:spAutoFit/>
          </a:bodyPr>
          <a:lstStyle/>
          <a:p>
            <a:r>
              <a:rPr lang="en-US" sz="1800" b="1" dirty="0" smtClean="0"/>
              <a:t>SSA-821 is used to document work activity and work incentives when SSA is making SGA decisions.</a:t>
            </a:r>
            <a:endParaRPr lang="en-US" dirty="0" smtClean="0"/>
          </a:p>
        </p:txBody>
      </p:sp>
    </p:spTree>
    <p:extLst>
      <p:ext uri="{BB962C8B-B14F-4D97-AF65-F5344CB8AC3E}">
        <p14:creationId xmlns:p14="http://schemas.microsoft.com/office/powerpoint/2010/main" val="1992678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47749" y="1745967"/>
            <a:ext cx="8848502" cy="3898726"/>
          </a:xfrm>
          <a:prstGeom prst="rect">
            <a:avLst/>
          </a:prstGeom>
          <a:noFill/>
          <a:ln>
            <a:noFill/>
          </a:ln>
        </p:spPr>
        <p:txBody>
          <a:bodyPr lIns="91425" tIns="45700" rIns="91425" bIns="45700" anchor="t" anchorCtr="0">
            <a:noAutofit/>
          </a:bodyPr>
          <a:lstStyle/>
          <a:p>
            <a:pPr>
              <a:buClr>
                <a:srgbClr val="000000"/>
              </a:buClr>
              <a:buSzPct val="100000"/>
            </a:pPr>
            <a:r>
              <a:rPr lang="en-US" sz="2000" b="1" dirty="0"/>
              <a:t>What is a PASS?</a:t>
            </a:r>
          </a:p>
          <a:p>
            <a:pPr marL="342900" indent="-342900">
              <a:buClr>
                <a:srgbClr val="000000"/>
              </a:buClr>
              <a:buSzPct val="100000"/>
              <a:buFont typeface="Arial" panose="020B0604020202020204" pitchFamily="34" charset="0"/>
              <a:buChar char="•"/>
            </a:pPr>
            <a:r>
              <a:rPr lang="en-US" sz="2000" dirty="0" smtClean="0"/>
              <a:t>A PASS is an SSI provision to help individuals with disabilities return to work. </a:t>
            </a:r>
          </a:p>
          <a:p>
            <a:pPr marL="342900" indent="-342900">
              <a:buClr>
                <a:srgbClr val="000000"/>
              </a:buClr>
              <a:buSzPct val="100000"/>
              <a:buFont typeface="Arial" panose="020B0604020202020204" pitchFamily="34" charset="0"/>
              <a:buChar char="•"/>
            </a:pPr>
            <a:r>
              <a:rPr lang="en-US" sz="2000" dirty="0"/>
              <a:t>I</a:t>
            </a:r>
            <a:r>
              <a:rPr lang="en-US" sz="2000" dirty="0" smtClean="0"/>
              <a:t>f you receive </a:t>
            </a:r>
            <a:r>
              <a:rPr lang="en-US" sz="2000" dirty="0"/>
              <a:t>SSI or could qualify for SSI after setting aside income or resources </a:t>
            </a:r>
            <a:r>
              <a:rPr lang="en-US" sz="2000" dirty="0" smtClean="0"/>
              <a:t>so that you may </a:t>
            </a:r>
            <a:r>
              <a:rPr lang="en-US" sz="2000" dirty="0"/>
              <a:t>pursue a work goal, </a:t>
            </a:r>
            <a:r>
              <a:rPr lang="en-US" sz="2000" dirty="0" smtClean="0"/>
              <a:t>you </a:t>
            </a:r>
            <a:r>
              <a:rPr lang="en-US" sz="2000" dirty="0"/>
              <a:t>could benefit from a </a:t>
            </a:r>
            <a:r>
              <a:rPr lang="en-US" sz="2000" dirty="0" smtClean="0"/>
              <a:t>PASS.</a:t>
            </a:r>
          </a:p>
          <a:p>
            <a:pPr>
              <a:buClr>
                <a:srgbClr val="000000"/>
              </a:buClr>
              <a:buSzPct val="100000"/>
            </a:pPr>
            <a:endParaRPr lang="en-US" sz="200" dirty="0" smtClean="0"/>
          </a:p>
          <a:p>
            <a:pPr>
              <a:buClr>
                <a:srgbClr val="000000"/>
              </a:buClr>
              <a:buSzPct val="100000"/>
            </a:pPr>
            <a:endParaRPr lang="en-US" sz="200" dirty="0"/>
          </a:p>
          <a:p>
            <a:pPr>
              <a:buClr>
                <a:srgbClr val="000000"/>
              </a:buClr>
              <a:buSzPct val="100000"/>
            </a:pPr>
            <a:endParaRPr lang="en-US" sz="200" dirty="0" smtClean="0"/>
          </a:p>
          <a:p>
            <a:pPr>
              <a:buClr>
                <a:srgbClr val="000000"/>
              </a:buClr>
              <a:buSzPct val="100000"/>
            </a:pPr>
            <a:endParaRPr lang="en-US" sz="200" dirty="0" smtClean="0"/>
          </a:p>
          <a:p>
            <a:pPr>
              <a:buClr>
                <a:srgbClr val="000000"/>
              </a:buClr>
              <a:buSzPct val="100000"/>
            </a:pPr>
            <a:r>
              <a:rPr lang="en-US" sz="2000" b="1" dirty="0" smtClean="0"/>
              <a:t>How does a PASS help someone return to work?</a:t>
            </a:r>
            <a:endParaRPr lang="en-US" sz="2000" b="1" dirty="0"/>
          </a:p>
          <a:p>
            <a:pPr marL="342900" indent="-342900">
              <a:buClr>
                <a:srgbClr val="000000"/>
              </a:buClr>
              <a:buSzPct val="100000"/>
              <a:buFont typeface="Arial" panose="020B0604020202020204" pitchFamily="34" charset="0"/>
              <a:buChar char="•"/>
            </a:pPr>
            <a:r>
              <a:rPr lang="en-US" sz="2000" dirty="0" smtClean="0"/>
              <a:t>We base SSI eligibility and payment amounts on income and resources.</a:t>
            </a:r>
          </a:p>
          <a:p>
            <a:pPr marL="342900" indent="-342900">
              <a:buClr>
                <a:srgbClr val="000000"/>
              </a:buClr>
              <a:buSzPct val="100000"/>
              <a:buFont typeface="Arial" panose="020B0604020202020204" pitchFamily="34" charset="0"/>
              <a:buChar char="•"/>
            </a:pPr>
            <a:r>
              <a:rPr lang="en-US" sz="2000" dirty="0" smtClean="0"/>
              <a:t>A PASS lets a disabled individual set aside money and things he/she owns to pay for items or services needed to achieve a specific work goal.</a:t>
            </a:r>
          </a:p>
          <a:p>
            <a:pPr marL="342900" indent="-342900">
              <a:buClr>
                <a:srgbClr val="000000"/>
              </a:buClr>
              <a:buSzPct val="100000"/>
              <a:buFont typeface="Arial" panose="020B0604020202020204" pitchFamily="34" charset="0"/>
              <a:buChar char="•"/>
            </a:pPr>
            <a:r>
              <a:rPr lang="en-US" sz="2000" dirty="0" smtClean="0"/>
              <a:t>The objective of </a:t>
            </a:r>
            <a:r>
              <a:rPr lang="en-US" sz="2000" dirty="0"/>
              <a:t>a</a:t>
            </a:r>
            <a:r>
              <a:rPr lang="en-US" sz="2000" dirty="0" smtClean="0"/>
              <a:t> PASS is to help disabled individuals find employment that reduces or eliminates SSI or SSDI benefits.</a:t>
            </a:r>
            <a:endParaRPr lang="en-US" sz="2000" dirty="0"/>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0" y="994431"/>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Plan to Achieve Self-Support (PASS)</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521357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555585" y="1736028"/>
            <a:ext cx="8440666" cy="3898726"/>
          </a:xfrm>
          <a:prstGeom prst="rect">
            <a:avLst/>
          </a:prstGeom>
          <a:noFill/>
          <a:ln>
            <a:noFill/>
          </a:ln>
        </p:spPr>
        <p:txBody>
          <a:bodyPr lIns="91425" tIns="45700" rIns="91425" bIns="45700" anchor="t" anchorCtr="0">
            <a:noAutofit/>
          </a:bodyPr>
          <a:lstStyle/>
          <a:p>
            <a:pPr>
              <a:buClr>
                <a:srgbClr val="000000"/>
              </a:buClr>
              <a:buSzPct val="100000"/>
            </a:pPr>
            <a:r>
              <a:rPr lang="en-US" sz="2000" b="1" dirty="0">
                <a:solidFill>
                  <a:srgbClr val="003366"/>
                </a:solidFill>
              </a:rPr>
              <a:t>What kinds of expenses can a PASS help pay for?</a:t>
            </a:r>
          </a:p>
          <a:p>
            <a:pPr>
              <a:buClr>
                <a:srgbClr val="000000"/>
              </a:buClr>
              <a:buSzPct val="100000"/>
            </a:pPr>
            <a:endParaRPr lang="en-US" sz="2000" dirty="0">
              <a:solidFill>
                <a:srgbClr val="003366"/>
              </a:solidFill>
            </a:endParaRPr>
          </a:p>
          <a:p>
            <a:pPr marL="342900" indent="-342900">
              <a:buClr>
                <a:srgbClr val="000000"/>
              </a:buClr>
              <a:buSzPct val="100000"/>
              <a:buFont typeface="Arial" panose="020B0604020202020204" pitchFamily="34" charset="0"/>
              <a:buChar char="•"/>
            </a:pPr>
            <a:r>
              <a:rPr lang="en-US" sz="2000" dirty="0">
                <a:solidFill>
                  <a:srgbClr val="003366"/>
                </a:solidFill>
              </a:rPr>
              <a:t>S</a:t>
            </a:r>
            <a:r>
              <a:rPr lang="en-US" sz="2000" dirty="0" smtClean="0">
                <a:solidFill>
                  <a:srgbClr val="003366"/>
                </a:solidFill>
              </a:rPr>
              <a:t>chool </a:t>
            </a:r>
            <a:r>
              <a:rPr lang="en-US" sz="2000" dirty="0">
                <a:solidFill>
                  <a:srgbClr val="003366"/>
                </a:solidFill>
              </a:rPr>
              <a:t>or training </a:t>
            </a:r>
            <a:r>
              <a:rPr lang="en-US" sz="2000" dirty="0" smtClean="0">
                <a:solidFill>
                  <a:srgbClr val="003366"/>
                </a:solidFill>
              </a:rPr>
              <a:t>expenses - </a:t>
            </a:r>
            <a:r>
              <a:rPr lang="en-US" sz="2000" dirty="0">
                <a:solidFill>
                  <a:srgbClr val="003366"/>
                </a:solidFill>
              </a:rPr>
              <a:t>tuition, fees, </a:t>
            </a:r>
            <a:r>
              <a:rPr lang="en-US" sz="2000" dirty="0" smtClean="0">
                <a:solidFill>
                  <a:srgbClr val="003366"/>
                </a:solidFill>
              </a:rPr>
              <a:t>books, </a:t>
            </a:r>
            <a:r>
              <a:rPr lang="en-US" sz="2000" dirty="0">
                <a:solidFill>
                  <a:srgbClr val="003366"/>
                </a:solidFill>
              </a:rPr>
              <a:t>and supplies</a:t>
            </a:r>
          </a:p>
          <a:p>
            <a:pPr>
              <a:buClr>
                <a:srgbClr val="000000"/>
              </a:buClr>
              <a:buSzPct val="100000"/>
            </a:pPr>
            <a:endParaRPr lang="en-US" sz="1200" dirty="0">
              <a:solidFill>
                <a:srgbClr val="003366"/>
              </a:solidFill>
            </a:endParaRPr>
          </a:p>
          <a:p>
            <a:pPr marL="342900" indent="-342900">
              <a:buClr>
                <a:srgbClr val="000000"/>
              </a:buClr>
              <a:buSzPct val="100000"/>
              <a:buFont typeface="Arial" panose="020B0604020202020204" pitchFamily="34" charset="0"/>
              <a:buChar char="•"/>
            </a:pPr>
            <a:r>
              <a:rPr lang="en-US" sz="2000" dirty="0">
                <a:solidFill>
                  <a:srgbClr val="003366"/>
                </a:solidFill>
              </a:rPr>
              <a:t>U</a:t>
            </a:r>
            <a:r>
              <a:rPr lang="en-US" sz="2000" dirty="0" smtClean="0">
                <a:solidFill>
                  <a:srgbClr val="003366"/>
                </a:solidFill>
              </a:rPr>
              <a:t>niforms</a:t>
            </a:r>
            <a:r>
              <a:rPr lang="en-US" sz="2000" dirty="0">
                <a:solidFill>
                  <a:srgbClr val="003366"/>
                </a:solidFill>
              </a:rPr>
              <a:t>, special clothing, safety equipment, tools</a:t>
            </a:r>
          </a:p>
          <a:p>
            <a:pPr>
              <a:buClr>
                <a:srgbClr val="000000"/>
              </a:buClr>
              <a:buSzPct val="100000"/>
            </a:pPr>
            <a:endParaRPr lang="en-US" sz="1200" dirty="0">
              <a:solidFill>
                <a:srgbClr val="003366"/>
              </a:solidFill>
            </a:endParaRPr>
          </a:p>
          <a:p>
            <a:pPr marL="342900" indent="-342900">
              <a:buClr>
                <a:srgbClr val="000000"/>
              </a:buClr>
              <a:buSzPct val="100000"/>
              <a:buFont typeface="Arial" panose="020B0604020202020204" pitchFamily="34" charset="0"/>
              <a:buChar char="•"/>
            </a:pPr>
            <a:r>
              <a:rPr lang="en-US" sz="2000" dirty="0">
                <a:solidFill>
                  <a:srgbClr val="003366"/>
                </a:solidFill>
              </a:rPr>
              <a:t>Attendant care of child care </a:t>
            </a:r>
            <a:r>
              <a:rPr lang="en-US" sz="2000" dirty="0" smtClean="0">
                <a:solidFill>
                  <a:srgbClr val="003366"/>
                </a:solidFill>
              </a:rPr>
              <a:t>expenses</a:t>
            </a:r>
          </a:p>
          <a:p>
            <a:pPr marL="342900" indent="-342900">
              <a:buClr>
                <a:srgbClr val="000000"/>
              </a:buClr>
              <a:buSzPct val="100000"/>
              <a:buFont typeface="Arial" panose="020B0604020202020204" pitchFamily="34" charset="0"/>
              <a:buChar char="•"/>
            </a:pPr>
            <a:endParaRPr lang="en-US" sz="1200" dirty="0">
              <a:solidFill>
                <a:srgbClr val="003366"/>
              </a:solidFill>
            </a:endParaRPr>
          </a:p>
          <a:p>
            <a:pPr marL="342900" indent="-342900">
              <a:buClr>
                <a:srgbClr val="000000"/>
              </a:buClr>
              <a:buSzPct val="100000"/>
              <a:buFont typeface="Arial" panose="020B0604020202020204" pitchFamily="34" charset="0"/>
              <a:buChar char="•"/>
            </a:pPr>
            <a:r>
              <a:rPr lang="en-US" sz="2000" dirty="0" smtClean="0">
                <a:solidFill>
                  <a:srgbClr val="003366"/>
                </a:solidFill>
              </a:rPr>
              <a:t>Transportation for work</a:t>
            </a:r>
          </a:p>
          <a:p>
            <a:pPr>
              <a:buClr>
                <a:srgbClr val="000000"/>
              </a:buClr>
              <a:buSzPct val="100000"/>
            </a:pPr>
            <a:endParaRPr lang="en-US" sz="1200" dirty="0">
              <a:solidFill>
                <a:srgbClr val="003366"/>
              </a:solidFill>
            </a:endParaRPr>
          </a:p>
          <a:p>
            <a:pPr marL="342900" indent="-342900">
              <a:buClr>
                <a:srgbClr val="000000"/>
              </a:buClr>
              <a:buSzPct val="100000"/>
              <a:buFont typeface="Arial" panose="020B0604020202020204" pitchFamily="34" charset="0"/>
              <a:buChar char="•"/>
            </a:pPr>
            <a:r>
              <a:rPr lang="en-US" sz="2000" dirty="0">
                <a:solidFill>
                  <a:srgbClr val="003366"/>
                </a:solidFill>
              </a:rPr>
              <a:t>Employment services such as a job coach</a:t>
            </a:r>
          </a:p>
          <a:p>
            <a:pPr>
              <a:buClr>
                <a:srgbClr val="000000"/>
              </a:buClr>
              <a:buSzPct val="100000"/>
            </a:pPr>
            <a:endParaRPr lang="en-US" sz="1200" dirty="0">
              <a:solidFill>
                <a:srgbClr val="003366"/>
              </a:solidFill>
            </a:endParaRPr>
          </a:p>
          <a:p>
            <a:pPr marL="342900" indent="-342900">
              <a:buClr>
                <a:srgbClr val="000000"/>
              </a:buClr>
              <a:buSzPct val="100000"/>
              <a:buFont typeface="Arial" panose="020B0604020202020204" pitchFamily="34" charset="0"/>
              <a:buChar char="•"/>
            </a:pPr>
            <a:r>
              <a:rPr lang="en-US" sz="2000" dirty="0">
                <a:solidFill>
                  <a:srgbClr val="003366"/>
                </a:solidFill>
              </a:rPr>
              <a:t>Supplies to start a business </a:t>
            </a:r>
          </a:p>
        </p:txBody>
      </p:sp>
      <p:sp>
        <p:nvSpPr>
          <p:cNvPr id="3" name="Rectangle 2"/>
          <p:cNvSpPr/>
          <p:nvPr/>
        </p:nvSpPr>
        <p:spPr>
          <a:xfrm>
            <a:off x="0" y="967512"/>
            <a:ext cx="9144000" cy="707886"/>
          </a:xfrm>
          <a:prstGeom prst="rect">
            <a:avLst/>
          </a:prstGeom>
        </p:spPr>
        <p:txBody>
          <a:bodyPr wrap="square">
            <a:spAutoFit/>
          </a:bodyPr>
          <a:lstStyle/>
          <a:p>
            <a:pPr algn="ctr">
              <a:buClr>
                <a:prstClr val="white"/>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Plan </a:t>
            </a:r>
            <a:r>
              <a:rPr lang="en-US" sz="4000" b="1" dirty="0">
                <a:solidFill>
                  <a:srgbClr val="002060"/>
                </a:solidFill>
                <a:latin typeface="Times New Roman" panose="02020603050405020304" pitchFamily="18" charset="0"/>
                <a:ea typeface="Arial"/>
                <a:cs typeface="Times New Roman" panose="02020603050405020304" pitchFamily="18" charset="0"/>
                <a:sym typeface="Arial"/>
              </a:rPr>
              <a:t>to Achieve Self-Support (PASS)</a:t>
            </a:r>
          </a:p>
        </p:txBody>
      </p:sp>
    </p:spTree>
    <p:extLst>
      <p:ext uri="{BB962C8B-B14F-4D97-AF65-F5344CB8AC3E}">
        <p14:creationId xmlns:p14="http://schemas.microsoft.com/office/powerpoint/2010/main" val="2681306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47749" y="1492349"/>
            <a:ext cx="8848502" cy="4229575"/>
          </a:xfrm>
          <a:prstGeom prst="rect">
            <a:avLst/>
          </a:prstGeom>
          <a:noFill/>
          <a:ln>
            <a:noFill/>
          </a:ln>
        </p:spPr>
        <p:txBody>
          <a:bodyPr lIns="91425" tIns="45700" rIns="91425" bIns="45700" anchor="t" anchorCtr="0">
            <a:noAutofit/>
          </a:bodyPr>
          <a:lstStyle/>
          <a:p>
            <a:pPr algn="ctr"/>
            <a:r>
              <a:rPr lang="en-US" b="1" dirty="0"/>
              <a:t>A Sample </a:t>
            </a:r>
            <a:r>
              <a:rPr lang="en-US" b="1" dirty="0" smtClean="0"/>
              <a:t>PASS Example </a:t>
            </a:r>
            <a:r>
              <a:rPr lang="en-US" b="1" dirty="0"/>
              <a:t>(SSI ONLY)</a:t>
            </a:r>
            <a:endParaRPr lang="en-US" dirty="0"/>
          </a:p>
          <a:p>
            <a:pPr algn="ctr"/>
            <a:r>
              <a:rPr lang="en-US" b="1" i="1" dirty="0" smtClean="0"/>
              <a:t>Wages being excluded </a:t>
            </a:r>
            <a:r>
              <a:rPr lang="en-US" b="1" i="1" dirty="0"/>
              <a:t>under an approved PASS</a:t>
            </a:r>
            <a:endParaRPr lang="en-US" i="1" dirty="0"/>
          </a:p>
          <a:p>
            <a:endParaRPr lang="en-US" sz="1300" dirty="0" smtClean="0"/>
          </a:p>
          <a:p>
            <a:pPr marL="285750" indent="-285750">
              <a:buFont typeface="Arial" panose="020B0604020202020204" pitchFamily="34" charset="0"/>
              <a:buChar char="•"/>
            </a:pPr>
            <a:r>
              <a:rPr lang="en-US" sz="2000" dirty="0" smtClean="0"/>
              <a:t>Billy </a:t>
            </a:r>
            <a:r>
              <a:rPr lang="en-US" sz="2000" dirty="0"/>
              <a:t>wants to go to school to become a social </a:t>
            </a:r>
            <a:r>
              <a:rPr lang="en-US" sz="2000" dirty="0" smtClean="0"/>
              <a:t>worker.</a:t>
            </a:r>
            <a:endParaRPr lang="en-US" sz="2000" dirty="0"/>
          </a:p>
          <a:p>
            <a:pPr marL="285750" indent="-285750">
              <a:buFont typeface="Arial" panose="020B0604020202020204" pitchFamily="34" charset="0"/>
              <a:buChar char="•"/>
            </a:pPr>
            <a:r>
              <a:rPr lang="en-US" sz="2000" dirty="0"/>
              <a:t>Billy works part time and earns $665 per </a:t>
            </a:r>
            <a:r>
              <a:rPr lang="en-US" sz="2000" dirty="0" smtClean="0"/>
              <a:t>month. </a:t>
            </a:r>
            <a:endParaRPr lang="en-US" sz="2000" dirty="0"/>
          </a:p>
          <a:p>
            <a:pPr marL="285750" indent="-285750">
              <a:buFont typeface="Arial" panose="020B0604020202020204" pitchFamily="34" charset="0"/>
              <a:buChar char="•"/>
            </a:pPr>
            <a:r>
              <a:rPr lang="en-US" sz="2000" dirty="0"/>
              <a:t>We figure Billy’s countable income using the earned income </a:t>
            </a:r>
            <a:r>
              <a:rPr lang="en-US" sz="2000" dirty="0" smtClean="0"/>
              <a:t>formula. </a:t>
            </a:r>
            <a:br>
              <a:rPr lang="en-US" sz="2000" dirty="0" smtClean="0"/>
            </a:br>
            <a:r>
              <a:rPr lang="en-US" sz="2000" dirty="0" smtClean="0"/>
              <a:t>$665 </a:t>
            </a:r>
            <a:r>
              <a:rPr lang="en-US" sz="2000" dirty="0"/>
              <a:t>- $20 = $645 - $65 = $</a:t>
            </a:r>
            <a:r>
              <a:rPr lang="en-US" sz="2000" dirty="0" smtClean="0"/>
              <a:t>580.  $</a:t>
            </a:r>
            <a:r>
              <a:rPr lang="en-US" sz="2000" dirty="0"/>
              <a:t>580 / 2= $290 in countable </a:t>
            </a:r>
            <a:r>
              <a:rPr lang="en-US" sz="2000" dirty="0" smtClean="0"/>
              <a:t>income.</a:t>
            </a:r>
            <a:endParaRPr lang="en-US" sz="2000" dirty="0"/>
          </a:p>
          <a:p>
            <a:pPr marL="285750" indent="-285750">
              <a:buFont typeface="Arial" panose="020B0604020202020204" pitchFamily="34" charset="0"/>
              <a:buChar char="•"/>
            </a:pPr>
            <a:r>
              <a:rPr lang="en-US" sz="2000" dirty="0"/>
              <a:t>Billy’s earned income reduces his SSI benefit of $</a:t>
            </a:r>
            <a:r>
              <a:rPr lang="en-US" sz="2000" dirty="0" smtClean="0"/>
              <a:t>771 </a:t>
            </a:r>
            <a:r>
              <a:rPr lang="en-US" sz="2000" dirty="0"/>
              <a:t>by $290 per month to $</a:t>
            </a:r>
            <a:r>
              <a:rPr lang="en-US" sz="2000" dirty="0" smtClean="0"/>
              <a:t>481. </a:t>
            </a:r>
            <a:endParaRPr lang="en-US" sz="2000" dirty="0"/>
          </a:p>
          <a:p>
            <a:pPr marL="285750" indent="-285750">
              <a:buFont typeface="Arial" panose="020B0604020202020204" pitchFamily="34" charset="0"/>
              <a:buChar char="•"/>
            </a:pPr>
            <a:r>
              <a:rPr lang="en-US" sz="2000" dirty="0"/>
              <a:t>He agrees to spend the $290 in countable income on his education and we approve a </a:t>
            </a:r>
            <a:r>
              <a:rPr lang="en-US" sz="2000" dirty="0" smtClean="0"/>
              <a:t>PASS. </a:t>
            </a:r>
            <a:endParaRPr lang="en-US" sz="2000" dirty="0"/>
          </a:p>
          <a:p>
            <a:pPr marL="285750" indent="-285750">
              <a:buFont typeface="Arial" panose="020B0604020202020204" pitchFamily="34" charset="0"/>
              <a:buChar char="•"/>
            </a:pPr>
            <a:r>
              <a:rPr lang="en-US" sz="2000" dirty="0"/>
              <a:t>We set aside this income and his SSI increases by $290/month for the PASS </a:t>
            </a:r>
            <a:r>
              <a:rPr lang="en-US" sz="2000" dirty="0" smtClean="0"/>
              <a:t>timeframe. </a:t>
            </a:r>
            <a:r>
              <a:rPr lang="en-US" sz="2000" dirty="0"/>
              <a:t>Billy receives $</a:t>
            </a:r>
            <a:r>
              <a:rPr lang="en-US" sz="2000" dirty="0" smtClean="0"/>
              <a:t>771 </a:t>
            </a:r>
            <a:r>
              <a:rPr lang="en-US" sz="2000" dirty="0"/>
              <a:t>in SSI benefits, and has $290 to use for approved PASS </a:t>
            </a:r>
            <a:r>
              <a:rPr lang="en-US" sz="2000" dirty="0" smtClean="0"/>
              <a:t>expenses. </a:t>
            </a:r>
            <a:endParaRPr lang="en-US" sz="2000" dirty="0"/>
          </a:p>
          <a:p>
            <a:pPr marL="342900" indent="-342900">
              <a:buClr>
                <a:srgbClr val="000000"/>
              </a:buClr>
              <a:buSzPct val="100000"/>
              <a:buFont typeface="Arial" panose="020B0604020202020204" pitchFamily="34" charset="0"/>
              <a:buChar char="•"/>
            </a:pPr>
            <a:endParaRPr lang="en-US" dirty="0" smtClean="0"/>
          </a:p>
          <a:p>
            <a:pPr marL="342900" indent="-342900">
              <a:buClr>
                <a:srgbClr val="000000"/>
              </a:buClr>
              <a:buSzPct val="100000"/>
              <a:buFont typeface="Arial" panose="020B0604020202020204" pitchFamily="34" charset="0"/>
              <a:buChar char="•"/>
            </a:pPr>
            <a:endParaRPr lang="en-US" dirty="0"/>
          </a:p>
        </p:txBody>
      </p:sp>
      <p:sp>
        <p:nvSpPr>
          <p:cNvPr id="5" name="Rectangle 4"/>
          <p:cNvSpPr/>
          <p:nvPr/>
        </p:nvSpPr>
        <p:spPr>
          <a:xfrm>
            <a:off x="0" y="885046"/>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Plan to Achieve Self-Support (PASS)</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183058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47749" y="1416147"/>
            <a:ext cx="8848502" cy="4229575"/>
          </a:xfrm>
          <a:prstGeom prst="rect">
            <a:avLst/>
          </a:prstGeom>
          <a:noFill/>
          <a:ln>
            <a:noFill/>
          </a:ln>
        </p:spPr>
        <p:txBody>
          <a:bodyPr lIns="91425" tIns="45700" rIns="91425" bIns="45700" anchor="t" anchorCtr="0">
            <a:noAutofit/>
          </a:bodyPr>
          <a:lstStyle/>
          <a:p>
            <a:pPr algn="ctr">
              <a:buClr>
                <a:srgbClr val="000000"/>
              </a:buClr>
              <a:buSzPct val="100000"/>
            </a:pPr>
            <a:r>
              <a:rPr lang="en-US" b="1" dirty="0"/>
              <a:t>A Sample </a:t>
            </a:r>
            <a:r>
              <a:rPr lang="en-US" b="1" dirty="0" smtClean="0"/>
              <a:t>PASS Example </a:t>
            </a:r>
            <a:r>
              <a:rPr lang="en-US" b="1" dirty="0"/>
              <a:t>(SSDI Only)</a:t>
            </a:r>
          </a:p>
          <a:p>
            <a:pPr algn="ctr">
              <a:buClr>
                <a:srgbClr val="000000"/>
              </a:buClr>
              <a:buSzPct val="100000"/>
            </a:pPr>
            <a:r>
              <a:rPr lang="en-US" b="1" i="1" dirty="0" smtClean="0"/>
              <a:t>SSDI being excluded </a:t>
            </a:r>
            <a:r>
              <a:rPr lang="en-US" b="1" i="1" dirty="0"/>
              <a:t>under an approved PASS</a:t>
            </a:r>
          </a:p>
          <a:p>
            <a:pPr algn="ctr">
              <a:buClr>
                <a:srgbClr val="000000"/>
              </a:buClr>
              <a:buSzPct val="100000"/>
            </a:pPr>
            <a:endParaRPr lang="en-US" sz="200" b="1" dirty="0" smtClean="0"/>
          </a:p>
          <a:p>
            <a:pPr algn="ctr">
              <a:buClr>
                <a:srgbClr val="000000"/>
              </a:buClr>
              <a:buSzPct val="100000"/>
            </a:pPr>
            <a:endParaRPr lang="en-US" sz="200" b="1" dirty="0"/>
          </a:p>
          <a:p>
            <a:pPr algn="ctr">
              <a:buClr>
                <a:srgbClr val="000000"/>
              </a:buClr>
              <a:buSzPct val="100000"/>
            </a:pPr>
            <a:endParaRPr lang="en-US" sz="200" b="1" dirty="0" smtClean="0"/>
          </a:p>
          <a:p>
            <a:pPr algn="ctr">
              <a:buClr>
                <a:srgbClr val="000000"/>
              </a:buClr>
              <a:buSzPct val="100000"/>
            </a:pPr>
            <a:endParaRPr lang="en-US" sz="200" b="1" dirty="0"/>
          </a:p>
          <a:p>
            <a:pPr algn="ctr">
              <a:buClr>
                <a:srgbClr val="000000"/>
              </a:buClr>
              <a:buSzPct val="100000"/>
            </a:pPr>
            <a:endParaRPr lang="en-US" sz="200" b="1" dirty="0"/>
          </a:p>
          <a:p>
            <a:pPr marL="342900" indent="-342900">
              <a:spcBef>
                <a:spcPts val="300"/>
              </a:spcBef>
              <a:buClr>
                <a:srgbClr val="000000"/>
              </a:buClr>
              <a:buSzPct val="100000"/>
              <a:buFont typeface="Arial" panose="020B0604020202020204" pitchFamily="34" charset="0"/>
              <a:buChar char="•"/>
            </a:pPr>
            <a:r>
              <a:rPr lang="en-US" dirty="0"/>
              <a:t>Maria wants to go to school and become a paralegal.</a:t>
            </a:r>
          </a:p>
          <a:p>
            <a:pPr marL="342900" indent="-342900">
              <a:spcBef>
                <a:spcPts val="300"/>
              </a:spcBef>
              <a:buClr>
                <a:srgbClr val="000000"/>
              </a:buClr>
              <a:buSzPct val="100000"/>
              <a:buFont typeface="Arial" panose="020B0604020202020204" pitchFamily="34" charset="0"/>
              <a:buChar char="•"/>
            </a:pPr>
            <a:r>
              <a:rPr lang="en-US" dirty="0"/>
              <a:t>She receives $800 in SSDI </a:t>
            </a:r>
            <a:r>
              <a:rPr lang="en-US" dirty="0" smtClean="0"/>
              <a:t>benefits.</a:t>
            </a:r>
            <a:endParaRPr lang="en-US" dirty="0"/>
          </a:p>
          <a:p>
            <a:pPr marL="342900" indent="-342900">
              <a:spcBef>
                <a:spcPts val="300"/>
              </a:spcBef>
              <a:buClr>
                <a:srgbClr val="000000"/>
              </a:buClr>
              <a:buSzPct val="100000"/>
              <a:buFont typeface="Arial" panose="020B0604020202020204" pitchFamily="34" charset="0"/>
              <a:buChar char="•"/>
            </a:pPr>
            <a:r>
              <a:rPr lang="en-US" dirty="0"/>
              <a:t>Maria’s employment goal needs to be expected to generate enough income to eliminate </a:t>
            </a:r>
            <a:r>
              <a:rPr lang="en-US" dirty="0" smtClean="0"/>
              <a:t>SSDI - (have </a:t>
            </a:r>
            <a:r>
              <a:rPr lang="en-US" dirty="0"/>
              <a:t>expected earnings over $</a:t>
            </a:r>
            <a:r>
              <a:rPr lang="en-US" dirty="0" smtClean="0"/>
              <a:t>1,220 </a:t>
            </a:r>
            <a:r>
              <a:rPr lang="en-US" dirty="0"/>
              <a:t>per month SGA for </a:t>
            </a:r>
            <a:r>
              <a:rPr lang="en-US" dirty="0" smtClean="0"/>
              <a:t>2019).</a:t>
            </a:r>
            <a:endParaRPr lang="en-US" dirty="0"/>
          </a:p>
          <a:p>
            <a:pPr marL="342900" indent="-342900">
              <a:spcBef>
                <a:spcPts val="300"/>
              </a:spcBef>
              <a:buClr>
                <a:srgbClr val="000000"/>
              </a:buClr>
              <a:buSzPct val="100000"/>
              <a:buFont typeface="Arial" panose="020B0604020202020204" pitchFamily="34" charset="0"/>
              <a:buChar char="•"/>
            </a:pPr>
            <a:r>
              <a:rPr lang="en-US" dirty="0" smtClean="0"/>
              <a:t>Maria </a:t>
            </a:r>
            <a:r>
              <a:rPr lang="en-US" dirty="0"/>
              <a:t>determines she needs $780 per month for tuition, books, and </a:t>
            </a:r>
            <a:r>
              <a:rPr lang="en-US" dirty="0" smtClean="0"/>
              <a:t>school </a:t>
            </a:r>
            <a:r>
              <a:rPr lang="en-US" dirty="0"/>
              <a:t>supplies. </a:t>
            </a:r>
            <a:r>
              <a:rPr lang="en-US" dirty="0" smtClean="0"/>
              <a:t>We </a:t>
            </a:r>
            <a:r>
              <a:rPr lang="en-US" dirty="0"/>
              <a:t>can </a:t>
            </a:r>
            <a:r>
              <a:rPr lang="en-US" dirty="0" smtClean="0"/>
              <a:t>deduct the $780 in school expenses from her SSDI benefit and deduct the remaining $20 (general SSI exclusion) so that her SSDI benefit is not countable income and she is eligible for the full SSI payment of $771 (for 2019).</a:t>
            </a:r>
            <a:endParaRPr lang="en-US" dirty="0"/>
          </a:p>
          <a:p>
            <a:pPr marL="342900" indent="-342900">
              <a:spcBef>
                <a:spcPts val="300"/>
              </a:spcBef>
              <a:buClr>
                <a:srgbClr val="000000"/>
              </a:buClr>
              <a:buSzPct val="100000"/>
              <a:buFont typeface="Arial" panose="020B0604020202020204" pitchFamily="34" charset="0"/>
              <a:buChar char="•"/>
            </a:pPr>
            <a:r>
              <a:rPr lang="en-US" dirty="0" smtClean="0"/>
              <a:t>Maria </a:t>
            </a:r>
            <a:r>
              <a:rPr lang="en-US" dirty="0"/>
              <a:t>must use the SSI payment of $</a:t>
            </a:r>
            <a:r>
              <a:rPr lang="en-US" dirty="0" smtClean="0"/>
              <a:t>771 </a:t>
            </a:r>
            <a:r>
              <a:rPr lang="en-US" dirty="0"/>
              <a:t>for living expenses and use the PASS funds of $780 for approved plan expenses.</a:t>
            </a:r>
          </a:p>
          <a:p>
            <a:pPr marL="342900" indent="-342900">
              <a:buClr>
                <a:srgbClr val="000000"/>
              </a:buClr>
              <a:buSzPct val="100000"/>
              <a:buFont typeface="Arial" panose="020B0604020202020204" pitchFamily="34" charset="0"/>
              <a:buChar char="•"/>
            </a:pPr>
            <a:endParaRPr lang="en-US" dirty="0" smtClean="0"/>
          </a:p>
          <a:p>
            <a:pPr marL="342900" indent="-342900">
              <a:buClr>
                <a:srgbClr val="000000"/>
              </a:buClr>
              <a:buSzPct val="100000"/>
              <a:buFont typeface="Arial" panose="020B0604020202020204" pitchFamily="34" charset="0"/>
              <a:buChar char="•"/>
            </a:pPr>
            <a:endParaRPr lang="en-US" dirty="0"/>
          </a:p>
        </p:txBody>
      </p:sp>
      <p:sp>
        <p:nvSpPr>
          <p:cNvPr id="5" name="Rectangle 4"/>
          <p:cNvSpPr/>
          <p:nvPr/>
        </p:nvSpPr>
        <p:spPr>
          <a:xfrm>
            <a:off x="0" y="830616"/>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Plan to Achieve Self-Support (PASS)</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26520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344897" y="1713260"/>
            <a:ext cx="8309245" cy="3555427"/>
          </a:xfrm>
          <a:prstGeom prst="rect">
            <a:avLst/>
          </a:prstGeom>
          <a:noFill/>
          <a:ln>
            <a:noFill/>
          </a:ln>
        </p:spPr>
        <p:txBody>
          <a:bodyPr lIns="91425" tIns="45700" rIns="91425" bIns="45700" anchor="t" anchorCtr="0">
            <a:noAutofit/>
          </a:bodyPr>
          <a:lstStyle/>
          <a:p>
            <a:pPr marL="342900" indent="-342900">
              <a:buClr>
                <a:srgbClr val="000000"/>
              </a:buClr>
              <a:buSzPct val="100000"/>
              <a:buFont typeface="Arial" panose="020B0604020202020204" pitchFamily="34" charset="0"/>
              <a:buChar char="•"/>
            </a:pPr>
            <a:r>
              <a:rPr lang="en-US" sz="2200" dirty="0" smtClean="0"/>
              <a:t>TTW is an </a:t>
            </a:r>
            <a:r>
              <a:rPr lang="en-US" sz="2200" dirty="0"/>
              <a:t>innovative program for persons with disabilities who want to work and participate in planning their </a:t>
            </a:r>
            <a:r>
              <a:rPr lang="en-US" sz="2200" dirty="0" smtClean="0"/>
              <a:t>employment.</a:t>
            </a:r>
          </a:p>
          <a:p>
            <a:pPr>
              <a:buClr>
                <a:srgbClr val="000000"/>
              </a:buClr>
              <a:buSzPct val="100000"/>
            </a:pPr>
            <a:endParaRPr lang="en-US" sz="1600" dirty="0" smtClean="0"/>
          </a:p>
          <a:p>
            <a:pPr marL="342900" indent="-342900">
              <a:buClr>
                <a:srgbClr val="000000"/>
              </a:buClr>
              <a:buSzPct val="100000"/>
              <a:buFont typeface="Arial" panose="020B0604020202020204" pitchFamily="34" charset="0"/>
              <a:buChar char="•"/>
            </a:pPr>
            <a:r>
              <a:rPr lang="en-US" sz="2200" dirty="0" smtClean="0"/>
              <a:t>It increases </a:t>
            </a:r>
            <a:r>
              <a:rPr lang="en-US" sz="2200" dirty="0"/>
              <a:t>your available choices when obtaining employment services, vocational rehabilitation (VR) services, and other support services you may need to get or keep a </a:t>
            </a:r>
            <a:r>
              <a:rPr lang="en-US" sz="2200" dirty="0" smtClean="0"/>
              <a:t>job.</a:t>
            </a:r>
          </a:p>
          <a:p>
            <a:pPr>
              <a:buClr>
                <a:srgbClr val="000000"/>
              </a:buClr>
              <a:buSzPct val="100000"/>
            </a:pPr>
            <a:endParaRPr lang="en-US" sz="1600" dirty="0" smtClean="0"/>
          </a:p>
          <a:p>
            <a:pPr marL="342900" indent="-342900">
              <a:buClr>
                <a:srgbClr val="000000"/>
              </a:buClr>
              <a:buSzPct val="100000"/>
              <a:buFont typeface="Arial" panose="020B0604020202020204" pitchFamily="34" charset="0"/>
              <a:buChar char="•"/>
            </a:pPr>
            <a:r>
              <a:rPr lang="en-US" sz="2200" dirty="0" smtClean="0"/>
              <a:t>It </a:t>
            </a:r>
            <a:r>
              <a:rPr lang="en-US" sz="2200" dirty="0"/>
              <a:t>is a free and voluntary </a:t>
            </a:r>
            <a:r>
              <a:rPr lang="en-US" sz="2200" dirty="0" smtClean="0"/>
              <a:t>service.</a:t>
            </a:r>
          </a:p>
          <a:p>
            <a:pPr>
              <a:buClr>
                <a:srgbClr val="000000"/>
              </a:buClr>
              <a:buSzPct val="100000"/>
            </a:pPr>
            <a:endParaRPr lang="en-US" sz="1600" dirty="0" smtClean="0"/>
          </a:p>
          <a:p>
            <a:pPr marL="342900" indent="-342900">
              <a:buClr>
                <a:srgbClr val="000000"/>
              </a:buClr>
              <a:buSzPct val="100000"/>
              <a:buFont typeface="Arial" panose="020B0604020202020204" pitchFamily="34" charset="0"/>
              <a:buChar char="•"/>
            </a:pPr>
            <a:r>
              <a:rPr lang="en-US" sz="2200" dirty="0" smtClean="0"/>
              <a:t>You </a:t>
            </a:r>
            <a:r>
              <a:rPr lang="en-US" sz="2200" dirty="0"/>
              <a:t>can use the Ticket if you choose, but there is no penalty for not using </a:t>
            </a:r>
            <a:r>
              <a:rPr lang="en-US" sz="2200" dirty="0" smtClean="0"/>
              <a:t>it. </a:t>
            </a:r>
          </a:p>
        </p:txBody>
      </p:sp>
      <p:sp>
        <p:nvSpPr>
          <p:cNvPr id="3" name="Rectangle 2"/>
          <p:cNvSpPr/>
          <p:nvPr/>
        </p:nvSpPr>
        <p:spPr>
          <a:xfrm>
            <a:off x="-19733" y="940058"/>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Ticket to Work (TTW)</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99651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47749" y="1641712"/>
            <a:ext cx="8848502" cy="3250722"/>
          </a:xfrm>
          <a:prstGeom prst="rect">
            <a:avLst/>
          </a:prstGeom>
          <a:noFill/>
          <a:ln>
            <a:noFill/>
          </a:ln>
        </p:spPr>
        <p:txBody>
          <a:bodyPr lIns="91425" tIns="45700" rIns="91425" bIns="45700" anchor="t" anchorCtr="0">
            <a:noAutofit/>
          </a:bodyPr>
          <a:lstStyle/>
          <a:p>
            <a:pPr>
              <a:buClr>
                <a:srgbClr val="000000"/>
              </a:buClr>
              <a:buSzPct val="100000"/>
            </a:pPr>
            <a:r>
              <a:rPr lang="en-US" sz="2400" dirty="0"/>
              <a:t>For more information on the TTW Program, including a list of approved </a:t>
            </a:r>
            <a:r>
              <a:rPr lang="en-US" sz="2400" dirty="0" smtClean="0"/>
              <a:t>Employment Networks (ENs), </a:t>
            </a:r>
            <a:r>
              <a:rPr lang="en-US" sz="2400" dirty="0"/>
              <a:t>call:</a:t>
            </a:r>
          </a:p>
          <a:p>
            <a:pPr>
              <a:buClr>
                <a:srgbClr val="000000"/>
              </a:buClr>
              <a:buSzPct val="100000"/>
            </a:pPr>
            <a:endParaRPr lang="en-US" sz="2400" dirty="0"/>
          </a:p>
          <a:p>
            <a:pPr>
              <a:buClr>
                <a:srgbClr val="000000"/>
              </a:buClr>
              <a:buSzPct val="100000"/>
            </a:pPr>
            <a:r>
              <a:rPr lang="en-US" sz="2400" b="1" dirty="0"/>
              <a:t>1-866-YOURTICKET</a:t>
            </a:r>
            <a:r>
              <a:rPr lang="en-US" sz="2400" dirty="0"/>
              <a:t> (1-866-968-7842) </a:t>
            </a:r>
            <a:endParaRPr lang="en-US" sz="2400" dirty="0" smtClean="0"/>
          </a:p>
          <a:p>
            <a:pPr>
              <a:buClr>
                <a:srgbClr val="000000"/>
              </a:buClr>
              <a:buSzPct val="100000"/>
            </a:pPr>
            <a:endParaRPr lang="en-US" sz="2400" dirty="0" smtClean="0"/>
          </a:p>
          <a:p>
            <a:pPr>
              <a:buClr>
                <a:srgbClr val="000000"/>
              </a:buClr>
              <a:buSzPct val="100000"/>
            </a:pPr>
            <a:r>
              <a:rPr lang="en-US" sz="2400" dirty="0" smtClean="0"/>
              <a:t>OR </a:t>
            </a:r>
          </a:p>
          <a:p>
            <a:pPr>
              <a:buClr>
                <a:srgbClr val="000000"/>
              </a:buClr>
              <a:buSzPct val="100000"/>
            </a:pPr>
            <a:endParaRPr lang="en-US" sz="2400" dirty="0" smtClean="0"/>
          </a:p>
          <a:p>
            <a:pPr>
              <a:buClr>
                <a:srgbClr val="000000"/>
              </a:buClr>
              <a:buSzPct val="100000"/>
            </a:pPr>
            <a:r>
              <a:rPr lang="en-US" sz="2400" dirty="0" smtClean="0"/>
              <a:t>TTY 1-866-833-2967 </a:t>
            </a:r>
          </a:p>
          <a:p>
            <a:pPr>
              <a:buClr>
                <a:srgbClr val="000000"/>
              </a:buClr>
              <a:buSzPct val="100000"/>
            </a:pPr>
            <a:endParaRPr lang="en-US" sz="2400" dirty="0"/>
          </a:p>
          <a:p>
            <a:pPr>
              <a:buClr>
                <a:srgbClr val="000000"/>
              </a:buClr>
              <a:buSzPct val="100000"/>
            </a:pPr>
            <a:r>
              <a:rPr lang="en-US" sz="2400" dirty="0" smtClean="0"/>
              <a:t>between </a:t>
            </a:r>
            <a:r>
              <a:rPr lang="en-US" sz="2400" dirty="0"/>
              <a:t>8 a.m. to 8 p.m. Eastern time Monday through Friday. </a:t>
            </a:r>
            <a:endParaRPr lang="en-US" sz="2400" dirty="0" smtClean="0"/>
          </a:p>
          <a:p>
            <a:pPr marL="342900" indent="-342900">
              <a:buClr>
                <a:srgbClr val="000000"/>
              </a:buClr>
              <a:buSzPct val="100000"/>
              <a:buFont typeface="Arial" panose="020B0604020202020204" pitchFamily="34" charset="0"/>
              <a:buChar char="•"/>
            </a:pPr>
            <a:endParaRPr lang="en-US" sz="2400" dirty="0"/>
          </a:p>
        </p:txBody>
      </p:sp>
      <p:sp>
        <p:nvSpPr>
          <p:cNvPr id="3" name="Rectangle 2"/>
          <p:cNvSpPr/>
          <p:nvPr/>
        </p:nvSpPr>
        <p:spPr>
          <a:xfrm>
            <a:off x="0" y="933826"/>
            <a:ext cx="9144000" cy="707886"/>
          </a:xfrm>
          <a:prstGeom prst="rect">
            <a:avLst/>
          </a:prstGeom>
        </p:spPr>
        <p:txBody>
          <a:bodyPr wrap="square">
            <a:spAutoFit/>
          </a:bodyPr>
          <a:lstStyle/>
          <a:p>
            <a:pPr lvl="0" algn="ctr">
              <a:buClr>
                <a:schemeClr val="lt1"/>
              </a:buClr>
              <a:buSzPct val="25000"/>
            </a:pPr>
            <a:r>
              <a:rPr lang="en-US" sz="4000" b="1" dirty="0">
                <a:solidFill>
                  <a:srgbClr val="002060"/>
                </a:solidFill>
                <a:latin typeface="Times New Roman" panose="02020603050405020304" pitchFamily="18" charset="0"/>
                <a:ea typeface="Arial"/>
                <a:cs typeface="Times New Roman" panose="02020603050405020304" pitchFamily="18" charset="0"/>
                <a:sym typeface="Arial"/>
              </a:rPr>
              <a:t>Ticket to Work (TTW)</a:t>
            </a:r>
          </a:p>
        </p:txBody>
      </p:sp>
      <p:sp>
        <p:nvSpPr>
          <p:cNvPr id="4" name="TextBox 3"/>
          <p:cNvSpPr txBox="1"/>
          <p:nvPr/>
        </p:nvSpPr>
        <p:spPr>
          <a:xfrm>
            <a:off x="0" y="5481935"/>
            <a:ext cx="9144000" cy="461665"/>
          </a:xfrm>
          <a:prstGeom prst="rect">
            <a:avLst/>
          </a:prstGeom>
          <a:solidFill>
            <a:schemeClr val="tx1"/>
          </a:solidFill>
          <a:ln>
            <a:noFill/>
          </a:ln>
        </p:spPr>
        <p:txBody>
          <a:bodyPr wrap="square" rtlCol="0">
            <a:spAutoFit/>
          </a:bodyPr>
          <a:lstStyle/>
          <a:p>
            <a:pPr algn="ctr"/>
            <a:r>
              <a:rPr lang="en-US" sz="2400" dirty="0" smtClean="0">
                <a:solidFill>
                  <a:schemeClr val="bg1"/>
                </a:solidFill>
              </a:rPr>
              <a:t>socialsecurity.gov/work</a:t>
            </a:r>
            <a:endParaRPr lang="en-US" sz="2400" dirty="0">
              <a:solidFill>
                <a:schemeClr val="bg1"/>
              </a:solidFill>
            </a:endParaRPr>
          </a:p>
        </p:txBody>
      </p:sp>
    </p:spTree>
    <p:extLst>
      <p:ext uri="{BB962C8B-B14F-4D97-AF65-F5344CB8AC3E}">
        <p14:creationId xmlns:p14="http://schemas.microsoft.com/office/powerpoint/2010/main" val="3207017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70863" y="1742073"/>
            <a:ext cx="8996251" cy="3898726"/>
          </a:xfrm>
          <a:prstGeom prst="rect">
            <a:avLst/>
          </a:prstGeom>
          <a:noFill/>
          <a:ln>
            <a:noFill/>
          </a:ln>
        </p:spPr>
        <p:txBody>
          <a:bodyPr lIns="91425" tIns="45700" rIns="91425" bIns="45700" anchor="t" anchorCtr="0">
            <a:noAutofit/>
          </a:bodyPr>
          <a:lstStyle/>
          <a:p>
            <a:pPr>
              <a:buClr>
                <a:srgbClr val="000000"/>
              </a:buClr>
              <a:buSzPct val="100000"/>
            </a:pPr>
            <a:r>
              <a:rPr lang="en-US" sz="2000" b="1" dirty="0"/>
              <a:t>What is EXR?</a:t>
            </a:r>
          </a:p>
          <a:p>
            <a:pPr>
              <a:spcAft>
                <a:spcPts val="600"/>
              </a:spcAft>
            </a:pPr>
            <a:r>
              <a:rPr lang="en-US" sz="2000" dirty="0"/>
              <a:t>EXR is your safety net if your cash benefits end because of your work. If you make less money or you have to stop working because of your disability, we may be able to restart your benefits right away if:</a:t>
            </a:r>
          </a:p>
          <a:p>
            <a:pPr marL="342900" indent="-342900">
              <a:buFont typeface="Arial" panose="020B0604020202020204" pitchFamily="34" charset="0"/>
              <a:buChar char="•"/>
            </a:pPr>
            <a:r>
              <a:rPr lang="en-US" sz="2000" dirty="0"/>
              <a:t>y</a:t>
            </a:r>
            <a:r>
              <a:rPr lang="en-US" sz="2000" dirty="0" smtClean="0"/>
              <a:t>ou </a:t>
            </a:r>
            <a:r>
              <a:rPr lang="en-US" sz="2000" dirty="0"/>
              <a:t>stop working above the SGA level, and</a:t>
            </a:r>
          </a:p>
          <a:p>
            <a:pPr marL="342900" indent="-342900">
              <a:buFont typeface="Arial" panose="020B0604020202020204" pitchFamily="34" charset="0"/>
              <a:buChar char="•"/>
            </a:pPr>
            <a:r>
              <a:rPr lang="en-US" sz="2000" dirty="0"/>
              <a:t>y</a:t>
            </a:r>
            <a:r>
              <a:rPr lang="en-US" sz="2000" dirty="0" smtClean="0"/>
              <a:t>our </a:t>
            </a:r>
            <a:r>
              <a:rPr lang="en-US" sz="2000" dirty="0"/>
              <a:t>disability is the same as or related to your current disability, and</a:t>
            </a:r>
          </a:p>
          <a:p>
            <a:pPr marL="342900" indent="-342900">
              <a:buFont typeface="Arial" panose="020B0604020202020204" pitchFamily="34" charset="0"/>
              <a:buChar char="•"/>
            </a:pPr>
            <a:r>
              <a:rPr lang="en-US" sz="2000" dirty="0"/>
              <a:t>y</a:t>
            </a:r>
            <a:r>
              <a:rPr lang="en-US" sz="2000" dirty="0" smtClean="0"/>
              <a:t>ou </a:t>
            </a:r>
            <a:r>
              <a:rPr lang="en-US" sz="2000" dirty="0"/>
              <a:t>make your request within 5 years of when your benefits end. </a:t>
            </a:r>
          </a:p>
          <a:p>
            <a:pPr>
              <a:buClr>
                <a:srgbClr val="000000"/>
              </a:buClr>
              <a:buSzPct val="100000"/>
            </a:pPr>
            <a:endParaRPr lang="en-US" sz="1600" b="1" dirty="0"/>
          </a:p>
          <a:p>
            <a:pPr>
              <a:buClr>
                <a:srgbClr val="000000"/>
              </a:buClr>
              <a:buSzPct val="100000"/>
            </a:pPr>
            <a:r>
              <a:rPr lang="en-US" sz="2000" b="1" dirty="0"/>
              <a:t>How does EXR </a:t>
            </a:r>
            <a:r>
              <a:rPr lang="en-US" sz="2000" b="1" dirty="0" smtClean="0"/>
              <a:t>help you?</a:t>
            </a:r>
            <a:endParaRPr lang="en-US" sz="2000" b="1" dirty="0"/>
          </a:p>
          <a:p>
            <a:pPr marL="342900" indent="-342900">
              <a:buClr>
                <a:srgbClr val="000000"/>
              </a:buClr>
              <a:buSzPct val="100000"/>
              <a:buFont typeface="Arial" panose="020B0604020202020204" pitchFamily="34" charset="0"/>
              <a:buChar char="•"/>
            </a:pPr>
            <a:r>
              <a:rPr lang="en-US" sz="2000" dirty="0"/>
              <a:t>The EXR provision allows </a:t>
            </a:r>
            <a:r>
              <a:rPr lang="en-US" sz="2000" dirty="0" smtClean="0"/>
              <a:t>you </a:t>
            </a:r>
            <a:r>
              <a:rPr lang="en-US" sz="2000" dirty="0"/>
              <a:t>to receive up to 6 months of temporary cash benefits while we conduct a medical review to decide if we can reinstate </a:t>
            </a:r>
            <a:r>
              <a:rPr lang="en-US" sz="2000" dirty="0" smtClean="0"/>
              <a:t>your benefits</a:t>
            </a:r>
            <a:r>
              <a:rPr lang="en-US" sz="2000" dirty="0"/>
              <a:t>. </a:t>
            </a:r>
            <a:r>
              <a:rPr lang="en-US" sz="2000" dirty="0" smtClean="0"/>
              <a:t>You may </a:t>
            </a:r>
            <a:r>
              <a:rPr lang="en-US" sz="2000" dirty="0"/>
              <a:t>also be eligible for Medicare and/or Medicaid during this provisional benefit period.</a:t>
            </a:r>
            <a:endParaRPr lang="en-US" sz="2000" b="1" dirty="0"/>
          </a:p>
          <a:p>
            <a:pPr marL="342900" indent="-342900">
              <a:buClr>
                <a:srgbClr val="000000"/>
              </a:buClr>
              <a:buSzPct val="100000"/>
              <a:buFont typeface="Arial" panose="020B0604020202020204" pitchFamily="34" charset="0"/>
              <a:buChar char="•"/>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1034187"/>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Expedited Reinstatement (EXR)</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89988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42"/>
          <p:cNvSpPr txBox="1"/>
          <p:nvPr/>
        </p:nvSpPr>
        <p:spPr>
          <a:xfrm>
            <a:off x="463463" y="2068924"/>
            <a:ext cx="8217074" cy="3442527"/>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Arial"/>
              <a:buChar char="•"/>
            </a:pPr>
            <a:r>
              <a:rPr lang="en-US" sz="2800" dirty="0" smtClean="0">
                <a:solidFill>
                  <a:schemeClr val="dk1"/>
                </a:solidFill>
              </a:rPr>
              <a:t>Employment support provisions that assist beneficiaries in moving from benefit dependency to independence</a:t>
            </a:r>
          </a:p>
          <a:p>
            <a:pPr marR="0" lvl="0" algn="l" rtl="0">
              <a:lnSpc>
                <a:spcPct val="100000"/>
              </a:lnSpc>
              <a:spcBef>
                <a:spcPts val="0"/>
              </a:spcBef>
              <a:spcAft>
                <a:spcPts val="0"/>
              </a:spcAft>
              <a:buClr>
                <a:schemeClr val="dk1"/>
              </a:buClr>
              <a:buSzPct val="100000"/>
            </a:pPr>
            <a:endParaRPr lang="en-US" sz="2800" dirty="0">
              <a:solidFill>
                <a:schemeClr val="dk1"/>
              </a:solidFill>
            </a:endParaRPr>
          </a:p>
          <a:p>
            <a:pPr marL="342900" marR="0" lvl="0" indent="-342900" algn="l" rtl="0">
              <a:lnSpc>
                <a:spcPct val="100000"/>
              </a:lnSpc>
              <a:spcBef>
                <a:spcPts val="0"/>
              </a:spcBef>
              <a:spcAft>
                <a:spcPts val="0"/>
              </a:spcAft>
              <a:buClr>
                <a:schemeClr val="dk1"/>
              </a:buClr>
              <a:buSzPct val="100000"/>
              <a:buFont typeface="Arial"/>
              <a:buChar char="•"/>
            </a:pPr>
            <a:r>
              <a:rPr lang="en-US" sz="2800" dirty="0" smtClean="0">
                <a:solidFill>
                  <a:schemeClr val="dk1"/>
                </a:solidFill>
              </a:rPr>
              <a:t>Designed to help beneficiaries enter, re-enter, or stay in the workforce by protecting their eligibility for cash payments and/or health care </a:t>
            </a:r>
            <a:endParaRPr lang="en-US" sz="2800" dirty="0">
              <a:solidFill>
                <a:schemeClr val="dk1"/>
              </a:solidFill>
            </a:endParaRPr>
          </a:p>
          <a:p>
            <a:pPr marL="342900" marR="0" lvl="0" indent="-342900" algn="l" rtl="0">
              <a:lnSpc>
                <a:spcPct val="100000"/>
              </a:lnSpc>
              <a:spcBef>
                <a:spcPts val="0"/>
              </a:spcBef>
              <a:spcAft>
                <a:spcPts val="0"/>
              </a:spcAft>
              <a:buClr>
                <a:schemeClr val="dk1"/>
              </a:buClr>
              <a:buSzPct val="100000"/>
              <a:buFont typeface="Arial"/>
              <a:buChar char="•"/>
            </a:pPr>
            <a:endParaRPr lang="en-US" sz="2400" dirty="0" smtClean="0">
              <a:solidFill>
                <a:schemeClr val="dk1"/>
              </a:solidFill>
            </a:endParaRPr>
          </a:p>
          <a:p>
            <a:pPr marR="0" lvl="0" algn="l" rtl="0">
              <a:lnSpc>
                <a:spcPct val="100000"/>
              </a:lnSpc>
              <a:spcBef>
                <a:spcPts val="0"/>
              </a:spcBef>
              <a:spcAft>
                <a:spcPts val="0"/>
              </a:spcAft>
              <a:buClr>
                <a:schemeClr val="dk1"/>
              </a:buClr>
              <a:buSzPct val="100000"/>
            </a:pPr>
            <a:endParaRPr lang="en-US" sz="2400" dirty="0">
              <a:solidFill>
                <a:schemeClr val="dk1"/>
              </a:solidFill>
            </a:endParaRPr>
          </a:p>
        </p:txBody>
      </p:sp>
      <p:sp>
        <p:nvSpPr>
          <p:cNvPr id="4" name="Rectangle 3"/>
          <p:cNvSpPr/>
          <p:nvPr/>
        </p:nvSpPr>
        <p:spPr>
          <a:xfrm>
            <a:off x="0" y="1171974"/>
            <a:ext cx="9144000" cy="707886"/>
          </a:xfrm>
          <a:prstGeom prst="rect">
            <a:avLst/>
          </a:prstGeom>
        </p:spPr>
        <p:txBody>
          <a:bodyPr wrap="square">
            <a:spAutoFit/>
          </a:bodyPr>
          <a:lstStyle/>
          <a:p>
            <a:pPr lvl="0" algn="ctr">
              <a:buClr>
                <a:schemeClr val="lt1"/>
              </a:buClr>
              <a:buSzPct val="25000"/>
            </a:pPr>
            <a:r>
              <a:rPr lang="en-US" sz="4000" b="1" dirty="0">
                <a:solidFill>
                  <a:srgbClr val="002060"/>
                </a:solidFill>
                <a:latin typeface="Times New Roman" panose="02020603050405020304" pitchFamily="18" charset="0"/>
                <a:ea typeface="Arial"/>
                <a:cs typeface="Times New Roman" panose="02020603050405020304" pitchFamily="18" charset="0"/>
                <a:sym typeface="Arial"/>
              </a:rPr>
              <a:t>What </a:t>
            </a: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are Work Incentives? </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926867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2"/>
          <p:cNvSpPr txBox="1">
            <a:spLocks/>
          </p:cNvSpPr>
          <p:nvPr/>
        </p:nvSpPr>
        <p:spPr>
          <a:xfrm>
            <a:off x="812799" y="1707711"/>
            <a:ext cx="8164945" cy="3847958"/>
          </a:xfrm>
          <a:prstGeom prst="rect">
            <a:avLst/>
          </a:prstGeom>
          <a:noFill/>
          <a:ln>
            <a:noFill/>
          </a:ln>
        </p:spPr>
        <p:txBody>
          <a:bodyPr lIns="91425" tIns="45700" rIns="91425" bIns="45700" anchor="t" anchorCtr="0">
            <a:noAutofit/>
          </a:bodyPr>
          <a:lstStyle>
            <a:defPPr>
              <a:defRPr lang="en-US"/>
            </a:defPPr>
            <a:lvl1pPr marL="342900" marR="0" lvl="0" indent="-342900">
              <a:lnSpc>
                <a:spcPct val="150000"/>
              </a:lnSpc>
              <a:spcBef>
                <a:spcPts val="0"/>
              </a:spcBef>
              <a:spcAft>
                <a:spcPts val="0"/>
              </a:spcAft>
              <a:buClr>
                <a:schemeClr val="dk1"/>
              </a:buClr>
              <a:buSzPct val="100000"/>
              <a:buFont typeface="Arial"/>
              <a:buChar char="•"/>
              <a:defRPr sz="3200">
                <a:solidFill>
                  <a:schemeClr val="dk1"/>
                </a:solidFill>
              </a:defRPr>
            </a:lvl1pPr>
          </a:lstStyle>
          <a:p>
            <a:pPr marL="0" indent="0">
              <a:buNone/>
            </a:pPr>
            <a:r>
              <a:rPr lang="en-US" sz="2800" b="1" dirty="0" smtClean="0">
                <a:sym typeface="Arial"/>
              </a:rPr>
              <a:t>Contents</a:t>
            </a:r>
          </a:p>
          <a:p>
            <a:r>
              <a:rPr lang="en-US" sz="2400" dirty="0" smtClean="0">
                <a:sym typeface="Arial"/>
              </a:rPr>
              <a:t>Trial </a:t>
            </a:r>
            <a:r>
              <a:rPr lang="en-US" sz="2400" dirty="0">
                <a:sym typeface="Arial"/>
              </a:rPr>
              <a:t>Work Period (TWP)</a:t>
            </a:r>
          </a:p>
          <a:p>
            <a:r>
              <a:rPr lang="en-US" sz="2400" dirty="0">
                <a:sym typeface="Arial"/>
              </a:rPr>
              <a:t>Extended Period of Eligibility (EPE)</a:t>
            </a:r>
          </a:p>
          <a:p>
            <a:r>
              <a:rPr lang="en-US" sz="2400" dirty="0">
                <a:sym typeface="Arial"/>
              </a:rPr>
              <a:t>Continuation of Medicare Coverage</a:t>
            </a:r>
          </a:p>
          <a:p>
            <a:r>
              <a:rPr lang="en-US" sz="2400" dirty="0">
                <a:sym typeface="Arial"/>
              </a:rPr>
              <a:t>Medicare for Persons with Disabilities Who Work</a:t>
            </a:r>
          </a:p>
        </p:txBody>
      </p:sp>
      <p:sp>
        <p:nvSpPr>
          <p:cNvPr id="3" name="Shape 111"/>
          <p:cNvSpPr txBox="1">
            <a:spLocks/>
          </p:cNvSpPr>
          <p:nvPr/>
        </p:nvSpPr>
        <p:spPr>
          <a:xfrm>
            <a:off x="0" y="981582"/>
            <a:ext cx="9144000" cy="680961"/>
          </a:xfrm>
          <a:prstGeom prst="rect">
            <a:avLst/>
          </a:prstGeom>
          <a:noFill/>
          <a:ln>
            <a:noFill/>
          </a:ln>
        </p:spPr>
        <p:txBody>
          <a:bodyPr lIns="91425" tIns="45700" rIns="91425" bIns="45700" anchor="t" anchorCtr="0">
            <a:noAutofit/>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spcBef>
                <a:spcPts val="0"/>
              </a:spcBef>
              <a:buClr>
                <a:srgbClr val="10253F"/>
              </a:buClr>
              <a:buSzPct val="25000"/>
              <a:buFont typeface="Calibri"/>
              <a:buNone/>
            </a:pPr>
            <a:r>
              <a:rPr lang="en-US" sz="4000" dirty="0">
                <a:solidFill>
                  <a:srgbClr val="002060"/>
                </a:solidFill>
                <a:latin typeface="Times New Roman" panose="02020603050405020304" pitchFamily="18" charset="0"/>
                <a:ea typeface="Arial"/>
                <a:cs typeface="Times New Roman" panose="02020603050405020304" pitchFamily="18" charset="0"/>
                <a:sym typeface="Calibri"/>
              </a:rPr>
              <a:t>SSDI Only Employment Supports</a:t>
            </a:r>
          </a:p>
        </p:txBody>
      </p:sp>
    </p:spTree>
    <p:extLst>
      <p:ext uri="{BB962C8B-B14F-4D97-AF65-F5344CB8AC3E}">
        <p14:creationId xmlns:p14="http://schemas.microsoft.com/office/powerpoint/2010/main" val="353429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607126"/>
            <a:ext cx="8848502" cy="4128655"/>
          </a:xfrm>
          <a:prstGeom prst="rect">
            <a:avLst/>
          </a:prstGeom>
          <a:noFill/>
          <a:ln>
            <a:noFill/>
          </a:ln>
        </p:spPr>
        <p:txBody>
          <a:bodyPr lIns="91425" tIns="45700" rIns="91425" bIns="45700" anchor="t" anchorCtr="0">
            <a:noAutofit/>
          </a:bodyPr>
          <a:lstStyle/>
          <a:p>
            <a:pPr marL="342900" indent="-342900">
              <a:buClr>
                <a:srgbClr val="000000"/>
              </a:buClr>
              <a:buSzPct val="100000"/>
              <a:buFont typeface="Arial" panose="020B0604020202020204" pitchFamily="34" charset="0"/>
              <a:buChar char="•"/>
            </a:pPr>
            <a:r>
              <a:rPr lang="en-US" sz="2000" dirty="0" smtClean="0"/>
              <a:t>Allows SSDI beneficiaries time to test their ability to work</a:t>
            </a:r>
          </a:p>
          <a:p>
            <a:pPr marL="342900" indent="-342900">
              <a:buClr>
                <a:srgbClr val="000000"/>
              </a:buClr>
              <a:buSzPct val="100000"/>
              <a:buFont typeface="Arial" panose="020B0604020202020204" pitchFamily="34" charset="0"/>
              <a:buChar char="•"/>
            </a:pPr>
            <a:endParaRPr lang="en-US" sz="2000" dirty="0" smtClean="0"/>
          </a:p>
          <a:p>
            <a:pPr marL="342900" indent="-342900">
              <a:buClr>
                <a:srgbClr val="000000"/>
              </a:buClr>
              <a:buSzPct val="100000"/>
              <a:buFont typeface="Arial" panose="020B0604020202020204" pitchFamily="34" charset="0"/>
              <a:buChar char="•"/>
            </a:pPr>
            <a:r>
              <a:rPr lang="en-US" sz="2000" dirty="0" smtClean="0"/>
              <a:t>9 Months, not necessarily consecutive</a:t>
            </a:r>
          </a:p>
          <a:p>
            <a:pPr marL="342900" indent="-342900">
              <a:buClr>
                <a:srgbClr val="000000"/>
              </a:buClr>
              <a:buSzPct val="100000"/>
              <a:buFont typeface="Arial" panose="020B0604020202020204" pitchFamily="34" charset="0"/>
              <a:buChar char="•"/>
            </a:pPr>
            <a:endParaRPr lang="en-US" sz="2000" dirty="0" smtClean="0"/>
          </a:p>
          <a:p>
            <a:pPr marL="342900" indent="-342900">
              <a:buClr>
                <a:srgbClr val="000000"/>
              </a:buClr>
              <a:buSzPct val="100000"/>
              <a:buFont typeface="Arial" panose="020B0604020202020204" pitchFamily="34" charset="0"/>
              <a:buChar char="•"/>
            </a:pPr>
            <a:r>
              <a:rPr lang="en-US" sz="2000" dirty="0" smtClean="0"/>
              <a:t>“Rolling” 60 month period</a:t>
            </a:r>
          </a:p>
          <a:p>
            <a:pPr marL="342900" indent="-342900">
              <a:buClr>
                <a:srgbClr val="000000"/>
              </a:buClr>
              <a:buSzPct val="100000"/>
              <a:buFont typeface="Arial" panose="020B0604020202020204" pitchFamily="34" charset="0"/>
              <a:buChar char="•"/>
            </a:pPr>
            <a:endParaRPr lang="en-US" sz="2000" dirty="0" smtClean="0"/>
          </a:p>
          <a:p>
            <a:pPr marL="342900" indent="-342900">
              <a:buClr>
                <a:srgbClr val="000000"/>
              </a:buClr>
              <a:buSzPct val="100000"/>
              <a:buFont typeface="Arial" panose="020B0604020202020204" pitchFamily="34" charset="0"/>
              <a:buChar char="•"/>
            </a:pPr>
            <a:r>
              <a:rPr lang="en-US" sz="2000" dirty="0" smtClean="0"/>
              <a:t>Full SSDI benefit continues regardless of earnings</a:t>
            </a:r>
          </a:p>
          <a:p>
            <a:pPr marL="342900" indent="-342900">
              <a:buClr>
                <a:srgbClr val="000000"/>
              </a:buClr>
              <a:buSzPct val="100000"/>
              <a:buFont typeface="Arial" panose="020B0604020202020204" pitchFamily="34" charset="0"/>
              <a:buChar char="•"/>
            </a:pPr>
            <a:endParaRPr lang="en-US" sz="2000" dirty="0" smtClean="0"/>
          </a:p>
          <a:p>
            <a:pPr marL="342900" indent="-342900">
              <a:buClr>
                <a:srgbClr val="000000"/>
              </a:buClr>
              <a:buSzPct val="100000"/>
              <a:buFont typeface="Arial" panose="020B0604020202020204" pitchFamily="34" charset="0"/>
              <a:buChar char="•"/>
            </a:pPr>
            <a:r>
              <a:rPr lang="en-US" sz="2000" dirty="0" smtClean="0"/>
              <a:t>Months with $880 in gross earnings (2019) or more than 80 hours of self employment are considered TWP months.</a:t>
            </a:r>
          </a:p>
          <a:p>
            <a:pPr marL="342900" indent="-342900">
              <a:buClr>
                <a:srgbClr val="000000"/>
              </a:buClr>
              <a:buSzPct val="100000"/>
              <a:buFont typeface="Arial" panose="020B0604020202020204" pitchFamily="34" charset="0"/>
              <a:buChar char="•"/>
            </a:pPr>
            <a:endParaRPr lang="en-US" sz="2000" dirty="0" smtClean="0"/>
          </a:p>
          <a:p>
            <a:pPr marL="342900" indent="-342900">
              <a:buClr>
                <a:srgbClr val="000000"/>
              </a:buClr>
              <a:buSzPct val="100000"/>
              <a:buFont typeface="Arial" panose="020B0604020202020204" pitchFamily="34" charset="0"/>
              <a:buChar char="•"/>
            </a:pPr>
            <a:r>
              <a:rPr lang="en-US" sz="2000" dirty="0"/>
              <a:t>Cannot begin before the month of entitlement or the month of filing, whichever is later</a:t>
            </a:r>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899240"/>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Trial Work Period (TWP) </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430119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marL="342900" indent="-342900">
              <a:buClr>
                <a:srgbClr val="000000"/>
              </a:buClr>
              <a:buSzPct val="100000"/>
              <a:buFont typeface="Arial" panose="020B0604020202020204" pitchFamily="34" charset="0"/>
              <a:buChar char="•"/>
            </a:pPr>
            <a:endParaRPr lang="en-US" sz="2000" dirty="0" smtClean="0"/>
          </a:p>
          <a:p>
            <a:pPr marL="342900" indent="-342900">
              <a:buClr>
                <a:srgbClr val="000000"/>
              </a:buClr>
              <a:buSzPct val="100000"/>
              <a:buFont typeface="Arial" panose="020B0604020202020204" pitchFamily="34" charset="0"/>
              <a:buChar char="•"/>
            </a:pPr>
            <a:r>
              <a:rPr lang="en-US" sz="2000" dirty="0" smtClean="0"/>
              <a:t>You are not eligible </a:t>
            </a:r>
            <a:r>
              <a:rPr lang="en-US" sz="2000" dirty="0"/>
              <a:t>for disability benefits or a TWP if </a:t>
            </a:r>
            <a:r>
              <a:rPr lang="en-US" sz="2000" dirty="0" smtClean="0"/>
              <a:t>you work </a:t>
            </a:r>
            <a:r>
              <a:rPr lang="en-US" sz="2000" dirty="0"/>
              <a:t>at </a:t>
            </a:r>
            <a:r>
              <a:rPr lang="en-US" sz="2000" dirty="0" smtClean="0"/>
              <a:t>the SGA </a:t>
            </a:r>
            <a:r>
              <a:rPr lang="en-US" sz="2000" dirty="0"/>
              <a:t>level </a:t>
            </a:r>
            <a:r>
              <a:rPr lang="en-US" sz="2000" dirty="0" smtClean="0"/>
              <a:t>within 12 months of the start of your impairment(s) and before we approve your claim for disability benefits.</a:t>
            </a:r>
            <a:endParaRPr lang="en-US" sz="2000" dirty="0"/>
          </a:p>
          <a:p>
            <a:pPr>
              <a:buClr>
                <a:srgbClr val="000000"/>
              </a:buClr>
              <a:buSzPct val="100000"/>
            </a:pPr>
            <a:endParaRPr lang="en-US" sz="2000" dirty="0"/>
          </a:p>
          <a:p>
            <a:pPr marL="342900" indent="-342900">
              <a:buClr>
                <a:srgbClr val="000000"/>
              </a:buClr>
              <a:buSzPct val="100000"/>
              <a:buFont typeface="Arial" panose="020B0604020202020204" pitchFamily="34" charset="0"/>
              <a:buChar char="•"/>
            </a:pPr>
            <a:r>
              <a:rPr lang="en-US" sz="2000" dirty="0" smtClean="0"/>
              <a:t>It is possible for your benefits to stop due to your medical recovery before the end of your TWP.</a:t>
            </a:r>
            <a:endParaRPr lang="en-US" sz="2000" dirty="0"/>
          </a:p>
          <a:p>
            <a:pPr>
              <a:buClr>
                <a:srgbClr val="000000"/>
              </a:buClr>
              <a:buSzPct val="100000"/>
            </a:pPr>
            <a:endParaRPr lang="en-US" sz="2000" dirty="0"/>
          </a:p>
          <a:p>
            <a:pPr marL="342900" indent="-342900">
              <a:buClr>
                <a:srgbClr val="000000"/>
              </a:buClr>
              <a:buSzPct val="100000"/>
              <a:buFont typeface="Arial" panose="020B0604020202020204" pitchFamily="34" charset="0"/>
              <a:buChar char="•"/>
            </a:pPr>
            <a:r>
              <a:rPr lang="en-US" sz="2000" dirty="0"/>
              <a:t>We do not apply work incentive rules when determining the </a:t>
            </a:r>
            <a:r>
              <a:rPr lang="en-US" sz="2000" dirty="0" smtClean="0"/>
              <a:t>service months in your TWP.</a:t>
            </a:r>
            <a:endParaRPr lang="en-US" sz="2000" dirty="0"/>
          </a:p>
          <a:p>
            <a:pPr>
              <a:buClr>
                <a:srgbClr val="000000"/>
              </a:buClr>
              <a:buSzPct val="100000"/>
            </a:pPr>
            <a:endParaRPr lang="en-US" sz="2000" dirty="0"/>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1034187"/>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Trial Work Period (TWP) </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46288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0" y="963251"/>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Extended Period of Eligibility (EPE)</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
        <p:nvSpPr>
          <p:cNvPr id="5" name="Shape 142"/>
          <p:cNvSpPr txBox="1"/>
          <p:nvPr/>
        </p:nvSpPr>
        <p:spPr>
          <a:xfrm>
            <a:off x="128016" y="1671138"/>
            <a:ext cx="8848502" cy="4084204"/>
          </a:xfrm>
          <a:prstGeom prst="rect">
            <a:avLst/>
          </a:prstGeom>
          <a:noFill/>
          <a:ln>
            <a:noFill/>
          </a:ln>
        </p:spPr>
        <p:txBody>
          <a:bodyPr lIns="91425" tIns="45700" rIns="91425" bIns="45700" anchor="t" anchorCtr="0">
            <a:noAutofit/>
          </a:bodyPr>
          <a:lstStyle/>
          <a:p>
            <a:pPr marL="342900" indent="-342900">
              <a:buClr>
                <a:srgbClr val="000000"/>
              </a:buClr>
              <a:buSzPct val="100000"/>
              <a:buFont typeface="Arial" panose="020B0604020202020204" pitchFamily="34" charset="0"/>
              <a:buChar char="•"/>
            </a:pPr>
            <a:r>
              <a:rPr lang="en-US" sz="2000" dirty="0" smtClean="0"/>
              <a:t>The EPE begins the month after the Trial Work Period (TWP) ends, even if you are not working that month.</a:t>
            </a:r>
          </a:p>
          <a:p>
            <a:pPr>
              <a:buClr>
                <a:srgbClr val="000000"/>
              </a:buClr>
              <a:buSzPct val="100000"/>
            </a:pPr>
            <a:endParaRPr lang="en-US" sz="600" dirty="0" smtClean="0"/>
          </a:p>
          <a:p>
            <a:pPr marL="342900" indent="-342900">
              <a:buClr>
                <a:srgbClr val="000000"/>
              </a:buClr>
              <a:buSzPct val="100000"/>
              <a:buFont typeface="Arial" panose="020B0604020202020204" pitchFamily="34" charset="0"/>
              <a:buChar char="•"/>
            </a:pPr>
            <a:r>
              <a:rPr lang="en-US" sz="2000" dirty="0" smtClean="0"/>
              <a:t>The </a:t>
            </a:r>
            <a:r>
              <a:rPr lang="en-US" sz="2000" dirty="0"/>
              <a:t>first 36 months of the EPE is the re-entitlement </a:t>
            </a:r>
            <a:r>
              <a:rPr lang="en-US" sz="2000" dirty="0" smtClean="0"/>
              <a:t>period.</a:t>
            </a:r>
          </a:p>
          <a:p>
            <a:pPr marL="342900" indent="-342900">
              <a:buClr>
                <a:srgbClr val="000000"/>
              </a:buClr>
              <a:buSzPct val="100000"/>
              <a:buFont typeface="Arial" panose="020B0604020202020204" pitchFamily="34" charset="0"/>
              <a:buChar char="•"/>
            </a:pPr>
            <a:r>
              <a:rPr lang="en-US" sz="2000" dirty="0" smtClean="0"/>
              <a:t>During the re-entitlement period:</a:t>
            </a:r>
          </a:p>
          <a:p>
            <a:pPr>
              <a:buClr>
                <a:srgbClr val="000000"/>
              </a:buClr>
              <a:buSzPct val="100000"/>
            </a:pPr>
            <a:r>
              <a:rPr lang="en-US" sz="2000" dirty="0"/>
              <a:t>	</a:t>
            </a:r>
            <a:r>
              <a:rPr lang="en-US" sz="2000" dirty="0" smtClean="0"/>
              <a:t>-if work or monthly earnings are </a:t>
            </a:r>
            <a:r>
              <a:rPr lang="en-US" sz="2000" u="sng" dirty="0" smtClean="0"/>
              <a:t>below</a:t>
            </a:r>
            <a:r>
              <a:rPr lang="en-US" sz="2000" dirty="0" smtClean="0"/>
              <a:t> SGA, benefits are </a:t>
            </a:r>
            <a:r>
              <a:rPr lang="en-US" sz="2000" u="sng" dirty="0" smtClean="0"/>
              <a:t>payable</a:t>
            </a:r>
            <a:r>
              <a:rPr lang="en-US" sz="2000" dirty="0" smtClean="0"/>
              <a:t>;</a:t>
            </a:r>
            <a:endParaRPr lang="en-US" sz="2000" b="1" dirty="0" smtClean="0"/>
          </a:p>
          <a:p>
            <a:pPr>
              <a:buClr>
                <a:srgbClr val="000000"/>
              </a:buClr>
              <a:buSzPct val="100000"/>
            </a:pPr>
            <a:r>
              <a:rPr lang="en-US" sz="2000" dirty="0"/>
              <a:t>	</a:t>
            </a:r>
            <a:r>
              <a:rPr lang="en-US" sz="2000" dirty="0" smtClean="0"/>
              <a:t>-if work or monthly earnings are </a:t>
            </a:r>
            <a:r>
              <a:rPr lang="en-US" sz="2000" u="sng" dirty="0" smtClean="0"/>
              <a:t>above</a:t>
            </a:r>
            <a:r>
              <a:rPr lang="en-US" sz="2000" dirty="0" smtClean="0"/>
              <a:t> SGA, benefits are 	</a:t>
            </a:r>
            <a:r>
              <a:rPr lang="en-US" sz="2000" u="sng" dirty="0" smtClean="0"/>
              <a:t>suspended</a:t>
            </a:r>
            <a:r>
              <a:rPr lang="en-US" sz="2000" dirty="0" smtClean="0"/>
              <a:t>.</a:t>
            </a:r>
          </a:p>
          <a:p>
            <a:pPr>
              <a:buClr>
                <a:srgbClr val="000000"/>
              </a:buClr>
              <a:buSzPct val="100000"/>
            </a:pPr>
            <a:endParaRPr lang="en-US" sz="1000" dirty="0" smtClean="0"/>
          </a:p>
          <a:p>
            <a:pPr marL="285750" indent="-285750">
              <a:buClr>
                <a:srgbClr val="000000"/>
              </a:buClr>
              <a:buSzPct val="100000"/>
              <a:buFont typeface="Arial" panose="020B0604020202020204" pitchFamily="34" charset="0"/>
              <a:buChar char="•"/>
            </a:pPr>
            <a:r>
              <a:rPr lang="en-US" sz="2000" dirty="0" smtClean="0"/>
              <a:t>EPE ends with the later of:</a:t>
            </a:r>
          </a:p>
          <a:p>
            <a:pPr>
              <a:buClr>
                <a:srgbClr val="000000"/>
              </a:buClr>
              <a:buSzPct val="100000"/>
            </a:pPr>
            <a:r>
              <a:rPr lang="en-US" sz="2000" dirty="0"/>
              <a:t>	</a:t>
            </a:r>
            <a:r>
              <a:rPr lang="en-US" sz="2000" dirty="0" smtClean="0"/>
              <a:t>-the month before the first month of SGA earnings after the re-	entitlement period, or</a:t>
            </a:r>
          </a:p>
          <a:p>
            <a:pPr>
              <a:buClr>
                <a:srgbClr val="000000"/>
              </a:buClr>
              <a:buSzPct val="100000"/>
            </a:pPr>
            <a:r>
              <a:rPr lang="en-US" sz="2000" dirty="0"/>
              <a:t>	</a:t>
            </a:r>
            <a:r>
              <a:rPr lang="en-US" sz="2000" dirty="0" smtClean="0"/>
              <a:t>-the second month after the month of disability cessation due to 	SGA.</a:t>
            </a:r>
          </a:p>
        </p:txBody>
      </p:sp>
    </p:spTree>
    <p:extLst>
      <p:ext uri="{BB962C8B-B14F-4D97-AF65-F5344CB8AC3E}">
        <p14:creationId xmlns:p14="http://schemas.microsoft.com/office/powerpoint/2010/main" val="3339321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0" y="953508"/>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Extended Period of Eligibility (EPE)</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
        <p:nvSpPr>
          <p:cNvPr id="5" name="Shape 142"/>
          <p:cNvSpPr txBox="1"/>
          <p:nvPr/>
        </p:nvSpPr>
        <p:spPr>
          <a:xfrm>
            <a:off x="147749" y="1886291"/>
            <a:ext cx="8848502" cy="4084204"/>
          </a:xfrm>
          <a:prstGeom prst="rect">
            <a:avLst/>
          </a:prstGeom>
          <a:noFill/>
          <a:ln>
            <a:noFill/>
          </a:ln>
        </p:spPr>
        <p:txBody>
          <a:bodyPr lIns="91425" tIns="45700" rIns="91425" bIns="45700" anchor="t" anchorCtr="0">
            <a:noAutofit/>
          </a:bodyPr>
          <a:lstStyle/>
          <a:p>
            <a:pPr>
              <a:buClr>
                <a:srgbClr val="000000"/>
              </a:buClr>
              <a:buSzPct val="100000"/>
            </a:pPr>
            <a:r>
              <a:rPr lang="en-US" sz="2000" b="1" dirty="0"/>
              <a:t>Cessation Month and Grace Period</a:t>
            </a:r>
            <a:r>
              <a:rPr lang="en-US" sz="2000" b="1" dirty="0" smtClean="0"/>
              <a:t>:</a:t>
            </a:r>
          </a:p>
          <a:p>
            <a:pPr>
              <a:buClr>
                <a:srgbClr val="000000"/>
              </a:buClr>
              <a:buSzPct val="100000"/>
            </a:pPr>
            <a:endParaRPr lang="en-US" sz="2000" b="1" dirty="0"/>
          </a:p>
          <a:p>
            <a:pPr marL="285750" indent="-285750">
              <a:buClr>
                <a:srgbClr val="000000"/>
              </a:buClr>
              <a:buSzPct val="100000"/>
              <a:buFont typeface="Arial" panose="020B0604020202020204" pitchFamily="34" charset="0"/>
              <a:buChar char="•"/>
            </a:pPr>
            <a:r>
              <a:rPr lang="en-US" sz="2000" u="sng" dirty="0"/>
              <a:t>Cessation </a:t>
            </a:r>
            <a:r>
              <a:rPr lang="en-US" sz="2000" u="sng" dirty="0" smtClean="0"/>
              <a:t>Month </a:t>
            </a:r>
            <a:r>
              <a:rPr lang="en-US" sz="2000" dirty="0" smtClean="0"/>
              <a:t>- the first month work or monthly earnings exceed SGA after the end of the TWP</a:t>
            </a:r>
          </a:p>
          <a:p>
            <a:pPr>
              <a:buClr>
                <a:srgbClr val="000000"/>
              </a:buClr>
              <a:buSzPct val="100000"/>
            </a:pPr>
            <a:endParaRPr lang="en-US" sz="2000" dirty="0"/>
          </a:p>
          <a:p>
            <a:pPr marL="285750" indent="-285750">
              <a:buClr>
                <a:srgbClr val="000000"/>
              </a:buClr>
              <a:buSzPct val="100000"/>
              <a:buFont typeface="Arial" panose="020B0604020202020204" pitchFamily="34" charset="0"/>
              <a:buChar char="•"/>
            </a:pPr>
            <a:r>
              <a:rPr lang="en-US" sz="2000" u="sng" dirty="0"/>
              <a:t>Grace </a:t>
            </a:r>
            <a:r>
              <a:rPr lang="en-US" sz="2000" u="sng" dirty="0" smtClean="0"/>
              <a:t>Period </a:t>
            </a:r>
            <a:r>
              <a:rPr lang="en-US" sz="2000" dirty="0" smtClean="0"/>
              <a:t>- </a:t>
            </a:r>
            <a:r>
              <a:rPr lang="en-US" sz="2000" dirty="0"/>
              <a:t>t</a:t>
            </a:r>
            <a:r>
              <a:rPr lang="en-US" sz="2000" dirty="0" smtClean="0"/>
              <a:t>he </a:t>
            </a:r>
            <a:r>
              <a:rPr lang="en-US" sz="2000" dirty="0"/>
              <a:t>two </a:t>
            </a:r>
            <a:r>
              <a:rPr lang="en-US" sz="2000" dirty="0" smtClean="0"/>
              <a:t>months immediately </a:t>
            </a:r>
            <a:r>
              <a:rPr lang="en-US" sz="2000" dirty="0"/>
              <a:t>following the cessation </a:t>
            </a:r>
            <a:r>
              <a:rPr lang="en-US" sz="2000" dirty="0" smtClean="0"/>
              <a:t>month </a:t>
            </a:r>
          </a:p>
          <a:p>
            <a:pPr marL="285750" indent="-285750">
              <a:buClr>
                <a:srgbClr val="000000"/>
              </a:buClr>
              <a:buSzPct val="100000"/>
              <a:buFont typeface="Arial" panose="020B0604020202020204" pitchFamily="34" charset="0"/>
              <a:buChar char="•"/>
            </a:pPr>
            <a:endParaRPr lang="en-US" sz="2000" dirty="0"/>
          </a:p>
          <a:p>
            <a:pPr>
              <a:buClr>
                <a:srgbClr val="000000"/>
              </a:buClr>
              <a:buSzPct val="100000"/>
            </a:pPr>
            <a:r>
              <a:rPr lang="en-US" sz="2000" dirty="0" smtClean="0"/>
              <a:t>&gt;  NOTE:  Benefits </a:t>
            </a:r>
            <a:r>
              <a:rPr lang="en-US" sz="2000" dirty="0"/>
              <a:t>are paid </a:t>
            </a:r>
            <a:r>
              <a:rPr lang="en-US" sz="2000" dirty="0" smtClean="0"/>
              <a:t>for the cessation month and the grace period, </a:t>
            </a:r>
            <a:r>
              <a:rPr lang="en-US" sz="2000" dirty="0"/>
              <a:t>	</a:t>
            </a:r>
            <a:r>
              <a:rPr lang="en-US" sz="2000" dirty="0" smtClean="0"/>
              <a:t>     whether </a:t>
            </a:r>
            <a:r>
              <a:rPr lang="en-US" sz="2000" dirty="0"/>
              <a:t>or not the beneficiary is earning over SGA. </a:t>
            </a:r>
          </a:p>
          <a:p>
            <a:pPr>
              <a:buClr>
                <a:srgbClr val="000000"/>
              </a:buClr>
              <a:buSzPct val="100000"/>
            </a:pPr>
            <a:endParaRPr lang="en-US" sz="2000" dirty="0"/>
          </a:p>
          <a:p>
            <a:pPr>
              <a:buClr>
                <a:srgbClr val="000000"/>
              </a:buClr>
              <a:buSzPct val="100000"/>
            </a:pPr>
            <a:endParaRPr lang="en-US" sz="2000" dirty="0" smtClean="0"/>
          </a:p>
        </p:txBody>
      </p:sp>
    </p:spTree>
    <p:extLst>
      <p:ext uri="{BB962C8B-B14F-4D97-AF65-F5344CB8AC3E}">
        <p14:creationId xmlns:p14="http://schemas.microsoft.com/office/powerpoint/2010/main" val="301439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0" y="963251"/>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Extended Period of Eligibility (EPE)</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
        <p:nvSpPr>
          <p:cNvPr id="5" name="Shape 142"/>
          <p:cNvSpPr txBox="1"/>
          <p:nvPr/>
        </p:nvSpPr>
        <p:spPr>
          <a:xfrm>
            <a:off x="128016" y="1671138"/>
            <a:ext cx="8848502" cy="4084204"/>
          </a:xfrm>
          <a:prstGeom prst="rect">
            <a:avLst/>
          </a:prstGeom>
          <a:noFill/>
          <a:ln>
            <a:noFill/>
          </a:ln>
        </p:spPr>
        <p:txBody>
          <a:bodyPr lIns="91425" tIns="45700" rIns="91425" bIns="45700" anchor="t" anchorCtr="0">
            <a:noAutofit/>
          </a:bodyPr>
          <a:lstStyle/>
          <a:p>
            <a:pPr>
              <a:buClr>
                <a:srgbClr val="000000"/>
              </a:buClr>
              <a:buSzPct val="100000"/>
            </a:pPr>
            <a:r>
              <a:rPr lang="en-US" sz="2000" b="1" dirty="0"/>
              <a:t>Benefit Termination </a:t>
            </a:r>
            <a:r>
              <a:rPr lang="en-US" sz="2000" b="1" dirty="0" smtClean="0"/>
              <a:t>Month (BTM):</a:t>
            </a:r>
            <a:endParaRPr lang="en-US" sz="2000" b="1" dirty="0"/>
          </a:p>
          <a:p>
            <a:pPr>
              <a:buClr>
                <a:srgbClr val="000000"/>
              </a:buClr>
              <a:buSzPct val="100000"/>
            </a:pPr>
            <a:endParaRPr lang="en-US" sz="2000" b="1" dirty="0"/>
          </a:p>
          <a:p>
            <a:pPr marL="457200" indent="-457200">
              <a:buClr>
                <a:srgbClr val="000000"/>
              </a:buClr>
              <a:buSzPct val="100000"/>
              <a:buAutoNum type="arabicParenR"/>
            </a:pPr>
            <a:r>
              <a:rPr lang="en-US" sz="2000" dirty="0" smtClean="0"/>
              <a:t>When an SGA </a:t>
            </a:r>
            <a:r>
              <a:rPr lang="en-US" sz="2000" dirty="0"/>
              <a:t>cessation </a:t>
            </a:r>
            <a:r>
              <a:rPr lang="en-US" sz="2000" dirty="0" smtClean="0"/>
              <a:t>occurs within the first </a:t>
            </a:r>
            <a:r>
              <a:rPr lang="en-US" sz="2000" dirty="0"/>
              <a:t>36 months </a:t>
            </a:r>
            <a:r>
              <a:rPr lang="en-US" sz="2000" dirty="0" smtClean="0"/>
              <a:t>of the EPE, the BTM is the first month of SGA after re-entitlement period.</a:t>
            </a:r>
          </a:p>
          <a:p>
            <a:pPr>
              <a:buClr>
                <a:srgbClr val="000000"/>
              </a:buClr>
              <a:buSzPct val="100000"/>
            </a:pPr>
            <a:endParaRPr lang="en-US" sz="2000" dirty="0">
              <a:solidFill>
                <a:srgbClr val="0F7B7D"/>
              </a:solidFill>
            </a:endParaRPr>
          </a:p>
          <a:p>
            <a:pPr>
              <a:buClr>
                <a:srgbClr val="000000"/>
              </a:buClr>
              <a:buSzPct val="100000"/>
            </a:pPr>
            <a:r>
              <a:rPr lang="en-US" sz="2000" dirty="0" smtClean="0">
                <a:solidFill>
                  <a:srgbClr val="0F7B7D"/>
                </a:solidFill>
              </a:rPr>
              <a:t>Example: SGA performed in the 16th, 17th, </a:t>
            </a:r>
            <a:r>
              <a:rPr lang="en-US" sz="2000" dirty="0">
                <a:solidFill>
                  <a:srgbClr val="0F7B7D"/>
                </a:solidFill>
              </a:rPr>
              <a:t>and </a:t>
            </a:r>
            <a:r>
              <a:rPr lang="en-US" sz="2000" dirty="0" smtClean="0">
                <a:solidFill>
                  <a:srgbClr val="0F7B7D"/>
                </a:solidFill>
              </a:rPr>
              <a:t>42</a:t>
            </a:r>
            <a:r>
              <a:rPr lang="en-US" sz="2000" baseline="30000" dirty="0" smtClean="0">
                <a:solidFill>
                  <a:srgbClr val="0F7B7D"/>
                </a:solidFill>
              </a:rPr>
              <a:t>nd</a:t>
            </a:r>
            <a:r>
              <a:rPr lang="en-US" sz="2000" dirty="0" smtClean="0">
                <a:solidFill>
                  <a:srgbClr val="0F7B7D"/>
                </a:solidFill>
              </a:rPr>
              <a:t> month </a:t>
            </a:r>
            <a:r>
              <a:rPr lang="en-US" sz="2000" dirty="0">
                <a:solidFill>
                  <a:srgbClr val="0F7B7D"/>
                </a:solidFill>
              </a:rPr>
              <a:t>of the EPE. </a:t>
            </a:r>
            <a:r>
              <a:rPr lang="en-US" sz="2000" dirty="0" smtClean="0">
                <a:solidFill>
                  <a:srgbClr val="0F7B7D"/>
                </a:solidFill>
              </a:rPr>
              <a:t>Month 16 = Cessation, Months 17 </a:t>
            </a:r>
            <a:r>
              <a:rPr lang="en-US" sz="2000" dirty="0">
                <a:solidFill>
                  <a:srgbClr val="0F7B7D"/>
                </a:solidFill>
              </a:rPr>
              <a:t>and 18 </a:t>
            </a:r>
            <a:r>
              <a:rPr lang="en-US" sz="2000" dirty="0" smtClean="0">
                <a:solidFill>
                  <a:srgbClr val="0F7B7D"/>
                </a:solidFill>
              </a:rPr>
              <a:t>= grace months, Month </a:t>
            </a:r>
            <a:r>
              <a:rPr lang="en-US" sz="2000" dirty="0">
                <a:solidFill>
                  <a:srgbClr val="0F7B7D"/>
                </a:solidFill>
              </a:rPr>
              <a:t>42 </a:t>
            </a:r>
            <a:r>
              <a:rPr lang="en-US" sz="2000" dirty="0" smtClean="0">
                <a:solidFill>
                  <a:srgbClr val="0F7B7D"/>
                </a:solidFill>
              </a:rPr>
              <a:t>= BTM </a:t>
            </a:r>
            <a:endParaRPr lang="en-US" sz="2000" dirty="0">
              <a:solidFill>
                <a:srgbClr val="0F7B7D"/>
              </a:solidFill>
            </a:endParaRPr>
          </a:p>
          <a:p>
            <a:pPr algn="ctr">
              <a:buClr>
                <a:srgbClr val="000000"/>
              </a:buClr>
              <a:buSzPct val="100000"/>
            </a:pPr>
            <a:endParaRPr lang="en-US" sz="2000" b="1" dirty="0"/>
          </a:p>
          <a:p>
            <a:pPr marL="457200" indent="-457200">
              <a:buClr>
                <a:srgbClr val="000000"/>
              </a:buClr>
              <a:buSzPct val="100000"/>
              <a:buAutoNum type="arabicParenR" startAt="2"/>
            </a:pPr>
            <a:r>
              <a:rPr lang="en-US" sz="2000" dirty="0" smtClean="0"/>
              <a:t>When an SGA </a:t>
            </a:r>
            <a:r>
              <a:rPr lang="en-US" sz="2000" dirty="0"/>
              <a:t>cessation </a:t>
            </a:r>
            <a:r>
              <a:rPr lang="en-US" sz="2000" dirty="0" smtClean="0"/>
              <a:t>occurs in </a:t>
            </a:r>
            <a:r>
              <a:rPr lang="en-US" sz="2000" dirty="0"/>
              <a:t>or after the 36</a:t>
            </a:r>
            <a:r>
              <a:rPr lang="en-US" sz="2000" baseline="30000" dirty="0"/>
              <a:t>th</a:t>
            </a:r>
            <a:r>
              <a:rPr lang="en-US" sz="2000" dirty="0"/>
              <a:t> month of the </a:t>
            </a:r>
            <a:r>
              <a:rPr lang="en-US" sz="2000" dirty="0" smtClean="0"/>
              <a:t>EPE, the BTM is the third month after the cessation month.</a:t>
            </a:r>
          </a:p>
          <a:p>
            <a:pPr>
              <a:buClr>
                <a:srgbClr val="000000"/>
              </a:buClr>
              <a:buSzPct val="100000"/>
            </a:pPr>
            <a:endParaRPr lang="en-US" sz="2000" dirty="0" smtClean="0"/>
          </a:p>
          <a:p>
            <a:pPr algn="ctr">
              <a:buClr>
                <a:srgbClr val="000000"/>
              </a:buClr>
              <a:buSzPct val="100000"/>
            </a:pPr>
            <a:r>
              <a:rPr lang="en-US" sz="2000" dirty="0" smtClean="0">
                <a:solidFill>
                  <a:srgbClr val="0F7B7D"/>
                </a:solidFill>
              </a:rPr>
              <a:t>Example:  SGA performed in month 36</a:t>
            </a:r>
            <a:r>
              <a:rPr lang="en-US" sz="2000" baseline="30000" dirty="0" smtClean="0">
                <a:solidFill>
                  <a:srgbClr val="0F7B7D"/>
                </a:solidFill>
              </a:rPr>
              <a:t>th</a:t>
            </a:r>
            <a:r>
              <a:rPr lang="en-US" sz="2000" dirty="0" smtClean="0">
                <a:solidFill>
                  <a:srgbClr val="0F7B7D"/>
                </a:solidFill>
              </a:rPr>
              <a:t> of the EPE.  Month 36 = Cessation, Month 37 and 38= grace months, Month 39 = BTM</a:t>
            </a:r>
            <a:endParaRPr lang="en-US" sz="2000" dirty="0">
              <a:solidFill>
                <a:srgbClr val="0F7B7D"/>
              </a:solidFill>
            </a:endParaRPr>
          </a:p>
        </p:txBody>
      </p:sp>
    </p:spTree>
    <p:extLst>
      <p:ext uri="{BB962C8B-B14F-4D97-AF65-F5344CB8AC3E}">
        <p14:creationId xmlns:p14="http://schemas.microsoft.com/office/powerpoint/2010/main" val="3628323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0" y="963251"/>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Continuation of Medicare Coverage</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
        <p:nvSpPr>
          <p:cNvPr id="5" name="Shape 142"/>
          <p:cNvSpPr txBox="1"/>
          <p:nvPr/>
        </p:nvSpPr>
        <p:spPr>
          <a:xfrm>
            <a:off x="128016" y="1671138"/>
            <a:ext cx="8848502" cy="4084204"/>
          </a:xfrm>
          <a:prstGeom prst="rect">
            <a:avLst/>
          </a:prstGeom>
          <a:noFill/>
          <a:ln>
            <a:noFill/>
          </a:ln>
        </p:spPr>
        <p:txBody>
          <a:bodyPr lIns="91425" tIns="45700" rIns="91425" bIns="45700" anchor="t" anchorCtr="0">
            <a:noAutofit/>
          </a:bodyPr>
          <a:lstStyle/>
          <a:p>
            <a:pPr>
              <a:buClr>
                <a:srgbClr val="000000"/>
              </a:buClr>
              <a:buSzPct val="100000"/>
            </a:pPr>
            <a:endParaRPr lang="en-US" sz="2000" dirty="0" smtClean="0"/>
          </a:p>
        </p:txBody>
      </p:sp>
      <p:sp>
        <p:nvSpPr>
          <p:cNvPr id="6" name="Shape 142"/>
          <p:cNvSpPr txBox="1"/>
          <p:nvPr/>
        </p:nvSpPr>
        <p:spPr>
          <a:xfrm>
            <a:off x="156826" y="1788459"/>
            <a:ext cx="8838495" cy="3923276"/>
          </a:xfrm>
          <a:prstGeom prst="rect">
            <a:avLst/>
          </a:prstGeom>
          <a:noFill/>
          <a:ln>
            <a:noFill/>
          </a:ln>
        </p:spPr>
        <p:txBody>
          <a:bodyPr lIns="91425" tIns="45700" rIns="91425" bIns="45700" anchor="t" anchorCtr="0">
            <a:noAutofit/>
          </a:bodyPr>
          <a:lstStyle/>
          <a:p>
            <a:pPr marL="342900" indent="-342900">
              <a:buClr>
                <a:srgbClr val="000000"/>
              </a:buClr>
              <a:buSzPct val="100000"/>
              <a:buFont typeface="Arial" panose="020B0604020202020204" pitchFamily="34" charset="0"/>
              <a:buChar char="•"/>
            </a:pPr>
            <a:r>
              <a:rPr lang="en-US" sz="2200" dirty="0"/>
              <a:t>Although cash benefits may cease due to work, continued health insurance is possible.</a:t>
            </a:r>
          </a:p>
          <a:p>
            <a:pPr>
              <a:buClr>
                <a:srgbClr val="000000"/>
              </a:buClr>
              <a:buSzPct val="100000"/>
            </a:pPr>
            <a:endParaRPr lang="en-US" sz="2200" dirty="0"/>
          </a:p>
          <a:p>
            <a:pPr marL="342900" indent="-342900">
              <a:buClr>
                <a:srgbClr val="000000"/>
              </a:buClr>
              <a:buSzPct val="100000"/>
              <a:buFont typeface="Arial" panose="020B0604020202020204" pitchFamily="34" charset="0"/>
              <a:buChar char="•"/>
            </a:pPr>
            <a:r>
              <a:rPr lang="en-US" sz="2200" dirty="0"/>
              <a:t>Most beneficiaries who work will continue to receive at least 93 consecutive months of Part A; Part B (if enrolled); and Part D (if enrolled). There is no premium for Part A. </a:t>
            </a:r>
          </a:p>
          <a:p>
            <a:pPr>
              <a:buClr>
                <a:srgbClr val="000000"/>
              </a:buClr>
              <a:buSzPct val="100000"/>
            </a:pPr>
            <a:endParaRPr lang="en-US" sz="2200" dirty="0"/>
          </a:p>
          <a:p>
            <a:pPr marL="342900" indent="-342900">
              <a:buClr>
                <a:srgbClr val="000000"/>
              </a:buClr>
              <a:buSzPct val="100000"/>
              <a:buFont typeface="Arial" panose="020B0604020202020204" pitchFamily="34" charset="0"/>
              <a:buChar char="•"/>
            </a:pPr>
            <a:r>
              <a:rPr lang="en-US" sz="2200" dirty="0"/>
              <a:t>The 93 months start the month after the last month of the TWP.</a:t>
            </a:r>
          </a:p>
          <a:p>
            <a:pPr>
              <a:buClr>
                <a:srgbClr val="000000"/>
              </a:buClr>
              <a:buSzPct val="100000"/>
            </a:pPr>
            <a:endParaRPr lang="en-US" sz="2200" dirty="0"/>
          </a:p>
          <a:p>
            <a:pPr marL="342900" indent="-342900">
              <a:buClr>
                <a:srgbClr val="000000"/>
              </a:buClr>
              <a:buSzPct val="100000"/>
              <a:buFont typeface="Arial" panose="020B0604020202020204" pitchFamily="34" charset="0"/>
              <a:buChar char="•"/>
            </a:pPr>
            <a:r>
              <a:rPr lang="en-US" sz="2200" dirty="0"/>
              <a:t>To qualify, beneficiary must already have Medicare and be working at SGA level but not medically improved. </a:t>
            </a:r>
          </a:p>
        </p:txBody>
      </p:sp>
    </p:spTree>
    <p:extLst>
      <p:ext uri="{BB962C8B-B14F-4D97-AF65-F5344CB8AC3E}">
        <p14:creationId xmlns:p14="http://schemas.microsoft.com/office/powerpoint/2010/main" val="7921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r>
              <a:rPr lang="en-US" sz="2000" dirty="0" smtClean="0"/>
              <a:t>After premium-free Medicare coverage ends due to work, a </a:t>
            </a:r>
            <a:r>
              <a:rPr lang="en-US" sz="2000" dirty="0"/>
              <a:t>disabled individual may buy </a:t>
            </a:r>
            <a:r>
              <a:rPr lang="en-US" sz="2000" dirty="0" smtClean="0"/>
              <a:t>continued Medicare </a:t>
            </a:r>
            <a:r>
              <a:rPr lang="en-US" sz="2000" dirty="0"/>
              <a:t>coverage as long as he/she remains medically disabled. </a:t>
            </a:r>
          </a:p>
          <a:p>
            <a:pPr>
              <a:buClr>
                <a:srgbClr val="000000"/>
              </a:buClr>
              <a:buSzPct val="100000"/>
            </a:pPr>
            <a:endParaRPr lang="en-US" sz="2000" dirty="0"/>
          </a:p>
          <a:p>
            <a:pPr>
              <a:buClr>
                <a:srgbClr val="000000"/>
              </a:buClr>
              <a:buSzPct val="100000"/>
            </a:pPr>
            <a:r>
              <a:rPr lang="en-US" sz="2000" dirty="0"/>
              <a:t>To qualify, the individual:</a:t>
            </a:r>
          </a:p>
          <a:p>
            <a:pPr marL="342900" indent="-342900">
              <a:buClr>
                <a:srgbClr val="000000"/>
              </a:buClr>
              <a:buSzPct val="100000"/>
              <a:buFont typeface="Arial" panose="020B0604020202020204" pitchFamily="34" charset="0"/>
              <a:buChar char="•"/>
            </a:pPr>
            <a:r>
              <a:rPr lang="en-US" sz="2000" dirty="0"/>
              <a:t>m</a:t>
            </a:r>
            <a:r>
              <a:rPr lang="en-US" sz="2000" dirty="0" smtClean="0"/>
              <a:t>ust </a:t>
            </a:r>
            <a:r>
              <a:rPr lang="en-US" sz="2000" dirty="0"/>
              <a:t>be under age </a:t>
            </a:r>
            <a:r>
              <a:rPr lang="en-US" sz="2000" dirty="0" smtClean="0"/>
              <a:t>65, </a:t>
            </a:r>
            <a:r>
              <a:rPr lang="en-US" sz="2000" dirty="0"/>
              <a:t>and</a:t>
            </a:r>
          </a:p>
          <a:p>
            <a:pPr marL="342900" indent="-342900">
              <a:buClr>
                <a:srgbClr val="000000"/>
              </a:buClr>
              <a:buSzPct val="100000"/>
              <a:buFont typeface="Arial" panose="020B0604020202020204" pitchFamily="34" charset="0"/>
              <a:buChar char="•"/>
            </a:pPr>
            <a:r>
              <a:rPr lang="en-US" sz="2000" dirty="0"/>
              <a:t>c</a:t>
            </a:r>
            <a:r>
              <a:rPr lang="en-US" sz="2000" dirty="0" smtClean="0"/>
              <a:t>ontinue </a:t>
            </a:r>
            <a:r>
              <a:rPr lang="en-US" sz="2000" dirty="0"/>
              <a:t>to have a disabling </a:t>
            </a:r>
            <a:r>
              <a:rPr lang="en-US" sz="2000" dirty="0" smtClean="0"/>
              <a:t>impairment, </a:t>
            </a:r>
            <a:r>
              <a:rPr lang="en-US" sz="2000" dirty="0"/>
              <a:t>and</a:t>
            </a:r>
          </a:p>
          <a:p>
            <a:pPr marL="342900" indent="-342900">
              <a:buClr>
                <a:srgbClr val="000000"/>
              </a:buClr>
              <a:buSzPct val="100000"/>
              <a:buFont typeface="Arial" panose="020B0604020202020204" pitchFamily="34" charset="0"/>
              <a:buChar char="•"/>
            </a:pPr>
            <a:r>
              <a:rPr lang="en-US" sz="2000" dirty="0"/>
              <a:t>Medicare </a:t>
            </a:r>
            <a:r>
              <a:rPr lang="en-US" sz="2000" dirty="0" smtClean="0"/>
              <a:t>must have stopped </a:t>
            </a:r>
            <a:r>
              <a:rPr lang="en-US" sz="2000" dirty="0"/>
              <a:t>due to work.</a:t>
            </a:r>
          </a:p>
          <a:p>
            <a:pPr>
              <a:buClr>
                <a:srgbClr val="000000"/>
              </a:buClr>
              <a:buSzPct val="100000"/>
            </a:pPr>
            <a:endParaRPr lang="en-US" sz="2000" dirty="0"/>
          </a:p>
          <a:p>
            <a:pPr>
              <a:buClr>
                <a:srgbClr val="000000"/>
              </a:buClr>
              <a:buSzPct val="100000"/>
            </a:pPr>
            <a:r>
              <a:rPr lang="en-US" sz="2000" dirty="0" smtClean="0"/>
              <a:t>Hospital </a:t>
            </a:r>
            <a:r>
              <a:rPr lang="en-US" sz="2000" dirty="0"/>
              <a:t>Insurance (Part A) is available for $</a:t>
            </a:r>
            <a:r>
              <a:rPr lang="en-US" sz="2000" dirty="0" smtClean="0"/>
              <a:t>437.00 </a:t>
            </a:r>
            <a:r>
              <a:rPr lang="en-US" sz="2000" dirty="0"/>
              <a:t>per </a:t>
            </a:r>
            <a:r>
              <a:rPr lang="en-US" sz="2000" dirty="0" smtClean="0"/>
              <a:t>month in 2019. Supplemental </a:t>
            </a:r>
            <a:r>
              <a:rPr lang="en-US" sz="2000" dirty="0"/>
              <a:t>Medical Insurance (Part B) is available for $</a:t>
            </a:r>
            <a:r>
              <a:rPr lang="en-US" sz="2000" dirty="0" smtClean="0"/>
              <a:t>135.50 </a:t>
            </a:r>
            <a:r>
              <a:rPr lang="en-US" sz="2000" dirty="0"/>
              <a:t>per month in </a:t>
            </a:r>
            <a:r>
              <a:rPr lang="en-US" sz="2000" dirty="0" smtClean="0"/>
              <a:t>2019.</a:t>
            </a:r>
            <a:endParaRPr lang="en-US" sz="2000" dirty="0"/>
          </a:p>
          <a:p>
            <a:pPr>
              <a:buClr>
                <a:srgbClr val="000000"/>
              </a:buClr>
              <a:buSzPct val="100000"/>
            </a:pPr>
            <a:endParaRPr lang="en-US" sz="2000" dirty="0"/>
          </a:p>
        </p:txBody>
      </p:sp>
      <p:sp>
        <p:nvSpPr>
          <p:cNvPr id="3" name="Rectangle 2"/>
          <p:cNvSpPr/>
          <p:nvPr/>
        </p:nvSpPr>
        <p:spPr>
          <a:xfrm>
            <a:off x="-19733" y="1034187"/>
            <a:ext cx="9144000" cy="584775"/>
          </a:xfrm>
          <a:prstGeom prst="rect">
            <a:avLst/>
          </a:prstGeom>
        </p:spPr>
        <p:txBody>
          <a:bodyPr wrap="square">
            <a:spAutoFit/>
          </a:bodyPr>
          <a:lstStyle/>
          <a:p>
            <a:pPr lvl="0" algn="ctr">
              <a:buClr>
                <a:schemeClr val="lt1"/>
              </a:buClr>
              <a:buSzPct val="25000"/>
            </a:pPr>
            <a:r>
              <a:rPr lang="en-US" sz="3200" b="1" dirty="0" smtClean="0">
                <a:solidFill>
                  <a:srgbClr val="002060"/>
                </a:solidFill>
                <a:latin typeface="Times New Roman" panose="02020603050405020304" pitchFamily="18" charset="0"/>
                <a:ea typeface="Arial"/>
                <a:cs typeface="Times New Roman" panose="02020603050405020304" pitchFamily="18" charset="0"/>
                <a:sym typeface="Arial"/>
              </a:rPr>
              <a:t>Medicare for Persons with Disabilities Who Work</a:t>
            </a:r>
            <a:endParaRPr lang="en-US" sz="32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67698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995680" y="1740852"/>
            <a:ext cx="7223760" cy="3634712"/>
          </a:xfrm>
          <a:prstGeom prst="rect">
            <a:avLst/>
          </a:prstGeom>
          <a:noFill/>
          <a:ln>
            <a:noFill/>
          </a:ln>
        </p:spPr>
        <p:txBody>
          <a:bodyPr lIns="91425" tIns="45700" rIns="91425" bIns="45700" anchor="t" anchorCtr="0">
            <a:noAutofit/>
          </a:bodyPr>
          <a:lstStyle>
            <a:defPPr>
              <a:defRPr lang="en-US"/>
            </a:defPPr>
            <a:lvl1pPr marL="342900" marR="0" lvl="0" indent="-342900">
              <a:lnSpc>
                <a:spcPct val="150000"/>
              </a:lnSpc>
              <a:spcBef>
                <a:spcPts val="0"/>
              </a:spcBef>
              <a:spcAft>
                <a:spcPts val="0"/>
              </a:spcAft>
              <a:buClr>
                <a:schemeClr val="dk1"/>
              </a:buClr>
              <a:buSzPct val="100000"/>
              <a:buFont typeface="Arial"/>
              <a:buChar char="•"/>
              <a:defRPr sz="3200">
                <a:solidFill>
                  <a:schemeClr val="dk1"/>
                </a:solidFill>
              </a:defRPr>
            </a:lvl1pPr>
          </a:lstStyle>
          <a:p>
            <a:pPr marL="0" indent="0">
              <a:buNone/>
            </a:pPr>
            <a:r>
              <a:rPr lang="en-US" sz="2800" b="1" dirty="0" smtClean="0">
                <a:sym typeface="Arial"/>
              </a:rPr>
              <a:t>Contents</a:t>
            </a:r>
          </a:p>
          <a:p>
            <a:r>
              <a:rPr lang="en-US" sz="2400" dirty="0" smtClean="0">
                <a:sym typeface="Arial"/>
              </a:rPr>
              <a:t>Earned </a:t>
            </a:r>
            <a:r>
              <a:rPr lang="en-US" sz="2400" dirty="0">
                <a:sym typeface="Arial"/>
              </a:rPr>
              <a:t>Income Exclusion</a:t>
            </a:r>
          </a:p>
          <a:p>
            <a:r>
              <a:rPr lang="en-US" sz="2400" dirty="0">
                <a:sym typeface="Arial"/>
              </a:rPr>
              <a:t>Student Earned Income Exclusion (SEIE)</a:t>
            </a:r>
          </a:p>
          <a:p>
            <a:r>
              <a:rPr lang="en-US" sz="2400" dirty="0">
                <a:sym typeface="Arial"/>
              </a:rPr>
              <a:t>Special SSI Payments for Persons Who Work - Section 1619(a)</a:t>
            </a:r>
          </a:p>
          <a:p>
            <a:r>
              <a:rPr lang="en-US" sz="2400" dirty="0">
                <a:sym typeface="Arial"/>
              </a:rPr>
              <a:t>Medicaid While Working - Section 1619(b</a:t>
            </a:r>
            <a:r>
              <a:rPr lang="en-US" sz="2400" dirty="0" smtClean="0">
                <a:sym typeface="Arial"/>
              </a:rPr>
              <a:t>)</a:t>
            </a:r>
            <a:endParaRPr lang="en-US" dirty="0"/>
          </a:p>
          <a:p>
            <a:endParaRPr lang="en-US" dirty="0"/>
          </a:p>
        </p:txBody>
      </p:sp>
      <p:sp>
        <p:nvSpPr>
          <p:cNvPr id="5" name="Rectangle 4"/>
          <p:cNvSpPr/>
          <p:nvPr/>
        </p:nvSpPr>
        <p:spPr>
          <a:xfrm>
            <a:off x="0" y="933944"/>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SSI Only Employment Supports</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927076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680289"/>
            <a:ext cx="8848502" cy="3898726"/>
          </a:xfrm>
          <a:prstGeom prst="rect">
            <a:avLst/>
          </a:prstGeom>
          <a:noFill/>
          <a:ln>
            <a:noFill/>
          </a:ln>
        </p:spPr>
        <p:txBody>
          <a:bodyPr lIns="91425" tIns="45700" rIns="91425" bIns="45700" anchor="t" anchorCtr="0">
            <a:noAutofit/>
          </a:bodyPr>
          <a:lstStyle/>
          <a:p>
            <a:pPr marL="342900" indent="-342900">
              <a:buClr>
                <a:srgbClr val="000000"/>
              </a:buClr>
              <a:buSzPct val="100000"/>
              <a:buFont typeface="Arial" panose="020B0604020202020204" pitchFamily="34" charset="0"/>
              <a:buChar char="•"/>
            </a:pPr>
            <a:r>
              <a:rPr lang="en-US" sz="2400" dirty="0"/>
              <a:t>SSA does not count the first $65 of the earnings received in a month, plus one-half of the remaining earnings. This means we count less than one-half of earnings when we figure the SSI payment amount. </a:t>
            </a:r>
          </a:p>
          <a:p>
            <a:pPr>
              <a:buClr>
                <a:srgbClr val="000000"/>
              </a:buClr>
              <a:buSzPct val="100000"/>
            </a:pPr>
            <a:endParaRPr lang="en-US" sz="2400" dirty="0"/>
          </a:p>
          <a:p>
            <a:pPr marL="342900" indent="-342900">
              <a:buClr>
                <a:srgbClr val="000000"/>
              </a:buClr>
              <a:buSzPct val="100000"/>
              <a:buFont typeface="Arial" panose="020B0604020202020204" pitchFamily="34" charset="0"/>
              <a:buChar char="•"/>
            </a:pPr>
            <a:r>
              <a:rPr lang="en-US" sz="2400" dirty="0"/>
              <a:t>We apply this exclusion in addition to the $20 general income exclusion.</a:t>
            </a:r>
          </a:p>
          <a:p>
            <a:pPr>
              <a:buClr>
                <a:srgbClr val="000000"/>
              </a:buClr>
              <a:buSzPct val="100000"/>
            </a:pPr>
            <a:endParaRPr lang="en-US" sz="2400" dirty="0"/>
          </a:p>
          <a:p>
            <a:pPr marL="342900" indent="-342900">
              <a:buClr>
                <a:srgbClr val="000000"/>
              </a:buClr>
              <a:buSzPct val="100000"/>
              <a:buFont typeface="Arial" panose="020B0604020202020204" pitchFamily="34" charset="0"/>
              <a:buChar char="•"/>
            </a:pPr>
            <a:r>
              <a:rPr lang="en-US" sz="2400" dirty="0"/>
              <a:t>We apply the $20 general income exclusion first to any unearned income received.  </a:t>
            </a:r>
          </a:p>
          <a:p>
            <a:pPr>
              <a:buClr>
                <a:srgbClr val="000000"/>
              </a:buClr>
              <a:buSzPct val="100000"/>
            </a:pPr>
            <a:endParaRPr lang="en-US" sz="2400" dirty="0" smtClean="0"/>
          </a:p>
          <a:p>
            <a:pPr marL="342900" indent="-342900">
              <a:buClr>
                <a:srgbClr val="000000"/>
              </a:buClr>
              <a:buSzPct val="100000"/>
              <a:buFont typeface="Arial" panose="020B0604020202020204" pitchFamily="34" charset="0"/>
              <a:buChar char="•"/>
            </a:pPr>
            <a:endParaRPr lang="en-US" sz="2400" dirty="0"/>
          </a:p>
        </p:txBody>
      </p:sp>
      <p:sp>
        <p:nvSpPr>
          <p:cNvPr id="3" name="Rectangle 2"/>
          <p:cNvSpPr/>
          <p:nvPr/>
        </p:nvSpPr>
        <p:spPr>
          <a:xfrm>
            <a:off x="-19733" y="960046"/>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Earned Income Exclusion</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978635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112"/>
          <p:cNvSpPr txBox="1">
            <a:spLocks/>
          </p:cNvSpPr>
          <p:nvPr/>
        </p:nvSpPr>
        <p:spPr>
          <a:xfrm>
            <a:off x="952500" y="1887569"/>
            <a:ext cx="7239000" cy="2642390"/>
          </a:xfrm>
          <a:prstGeom prst="rect">
            <a:avLst/>
          </a:prstGeom>
          <a:noFill/>
          <a:ln>
            <a:noFill/>
          </a:ln>
        </p:spPr>
        <p:txBody>
          <a:bodyPr lIns="91425" tIns="45700" rIns="91425" bIns="45700" anchor="t" anchorCtr="0">
            <a:noAutofit/>
          </a:bodyPr>
          <a:lstStyle>
            <a:defPPr>
              <a:defRPr lang="en-US"/>
            </a:defPPr>
            <a:lvl1pPr marL="342900" marR="0" lvl="0" indent="-342900">
              <a:lnSpc>
                <a:spcPct val="100000"/>
              </a:lnSpc>
              <a:spcBef>
                <a:spcPts val="0"/>
              </a:spcBef>
              <a:spcAft>
                <a:spcPts val="0"/>
              </a:spcAft>
              <a:buClr>
                <a:schemeClr val="dk1"/>
              </a:buClr>
              <a:buSzPct val="100000"/>
              <a:buFont typeface="Arial"/>
              <a:buChar char="•"/>
              <a:defRPr sz="2800">
                <a:solidFill>
                  <a:schemeClr val="dk1"/>
                </a:solidFill>
              </a:defRPr>
            </a:lvl1pPr>
          </a:lstStyle>
          <a:p>
            <a:pPr marL="0" indent="0">
              <a:lnSpc>
                <a:spcPct val="150000"/>
              </a:lnSpc>
              <a:buNone/>
            </a:pPr>
            <a:r>
              <a:rPr lang="en-US" b="1" dirty="0" smtClean="0">
                <a:sym typeface="Arial"/>
              </a:rPr>
              <a:t>Contents</a:t>
            </a:r>
          </a:p>
          <a:p>
            <a:pPr>
              <a:lnSpc>
                <a:spcPct val="150000"/>
              </a:lnSpc>
            </a:pPr>
            <a:r>
              <a:rPr lang="en-US" sz="2400" dirty="0" smtClean="0">
                <a:sym typeface="Arial"/>
              </a:rPr>
              <a:t>Disability </a:t>
            </a:r>
            <a:r>
              <a:rPr lang="en-US" sz="2400" dirty="0">
                <a:sym typeface="Arial"/>
              </a:rPr>
              <a:t>Programs</a:t>
            </a:r>
          </a:p>
          <a:p>
            <a:pPr>
              <a:lnSpc>
                <a:spcPct val="150000"/>
              </a:lnSpc>
            </a:pPr>
            <a:r>
              <a:rPr lang="en-US" sz="2400" dirty="0">
                <a:sym typeface="Arial"/>
              </a:rPr>
              <a:t>How We Define Disability</a:t>
            </a:r>
          </a:p>
          <a:p>
            <a:pPr>
              <a:lnSpc>
                <a:spcPct val="150000"/>
              </a:lnSpc>
            </a:pPr>
            <a:r>
              <a:rPr lang="en-US" sz="2400" dirty="0">
                <a:sym typeface="Arial"/>
              </a:rPr>
              <a:t>Substantial Gainful Activity (SGA</a:t>
            </a:r>
            <a:r>
              <a:rPr lang="en-US" sz="2400" dirty="0" smtClean="0">
                <a:sym typeface="Arial"/>
              </a:rPr>
              <a:t>)</a:t>
            </a:r>
            <a:endParaRPr lang="en-US" sz="2400" dirty="0">
              <a:sym typeface="Arial"/>
            </a:endParaRPr>
          </a:p>
        </p:txBody>
      </p:sp>
      <p:sp>
        <p:nvSpPr>
          <p:cNvPr id="8" name="Shape 111"/>
          <p:cNvSpPr txBox="1">
            <a:spLocks/>
          </p:cNvSpPr>
          <p:nvPr/>
        </p:nvSpPr>
        <p:spPr>
          <a:xfrm>
            <a:off x="0" y="1000584"/>
            <a:ext cx="9144000" cy="689675"/>
          </a:xfrm>
          <a:prstGeom prst="rect">
            <a:avLst/>
          </a:prstGeom>
          <a:noFill/>
          <a:ln>
            <a:noFill/>
          </a:ln>
        </p:spPr>
        <p:txBody>
          <a:bodyPr lIns="91425" tIns="45700" rIns="91425" bIns="45700" anchor="t" anchorCtr="0">
            <a:noAutofit/>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spcBef>
                <a:spcPts val="0"/>
              </a:spcBef>
              <a:buClr>
                <a:srgbClr val="10253F"/>
              </a:buClr>
              <a:buSzPct val="25000"/>
              <a:buFont typeface="Calibri"/>
              <a:buNone/>
            </a:pPr>
            <a:r>
              <a:rPr lang="en-US" sz="4000" dirty="0">
                <a:solidFill>
                  <a:srgbClr val="002060"/>
                </a:solidFill>
                <a:latin typeface="Times New Roman" panose="02020603050405020304" pitchFamily="18" charset="0"/>
                <a:ea typeface="Arial"/>
                <a:cs typeface="Times New Roman" panose="02020603050405020304" pitchFamily="18" charset="0"/>
                <a:sym typeface="Calibri"/>
              </a:rPr>
              <a:t>Understanding the Basics</a:t>
            </a:r>
          </a:p>
        </p:txBody>
      </p:sp>
    </p:spTree>
    <p:extLst>
      <p:ext uri="{BB962C8B-B14F-4D97-AF65-F5344CB8AC3E}">
        <p14:creationId xmlns:p14="http://schemas.microsoft.com/office/powerpoint/2010/main" val="29831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r>
              <a:rPr lang="en-US" sz="2000" dirty="0" smtClean="0"/>
              <a:t>If you are </a:t>
            </a:r>
            <a:r>
              <a:rPr lang="en-US" sz="2000" dirty="0"/>
              <a:t>under age 22 and </a:t>
            </a:r>
            <a:r>
              <a:rPr lang="en-US" sz="2000" b="1" dirty="0"/>
              <a:t>regularly attending school</a:t>
            </a:r>
            <a:r>
              <a:rPr lang="en-US" sz="2000" dirty="0"/>
              <a:t>, we do not count up to $</a:t>
            </a:r>
            <a:r>
              <a:rPr lang="en-US" sz="2000" dirty="0" smtClean="0"/>
              <a:t>1,870 </a:t>
            </a:r>
            <a:r>
              <a:rPr lang="en-US" sz="2000" dirty="0"/>
              <a:t>of </a:t>
            </a:r>
            <a:r>
              <a:rPr lang="en-US" sz="2000" dirty="0" smtClean="0"/>
              <a:t>your earned </a:t>
            </a:r>
            <a:r>
              <a:rPr lang="en-US" sz="2000" dirty="0"/>
              <a:t>income per month when we figure the SSI payment amount. The maximum yearly </a:t>
            </a:r>
            <a:r>
              <a:rPr lang="en-US" sz="2000" dirty="0" smtClean="0"/>
              <a:t>exclusion for 2019 </a:t>
            </a:r>
            <a:r>
              <a:rPr lang="en-US" sz="2000" dirty="0"/>
              <a:t>is $</a:t>
            </a:r>
            <a:r>
              <a:rPr lang="en-US" sz="2000" dirty="0" smtClean="0"/>
              <a:t>7,550</a:t>
            </a:r>
            <a:r>
              <a:rPr lang="en-US" sz="2000" dirty="0"/>
              <a:t>. </a:t>
            </a:r>
          </a:p>
          <a:p>
            <a:pPr>
              <a:buClr>
                <a:srgbClr val="000000"/>
              </a:buClr>
              <a:buSzPct val="100000"/>
            </a:pPr>
            <a:endParaRPr lang="en-US" sz="2400" dirty="0"/>
          </a:p>
          <a:p>
            <a:pPr>
              <a:buClr>
                <a:srgbClr val="000000"/>
              </a:buClr>
              <a:buSzPct val="100000"/>
            </a:pPr>
            <a:r>
              <a:rPr lang="en-US" sz="2000" u="sng" dirty="0" smtClean="0"/>
              <a:t>“Regularly </a:t>
            </a:r>
            <a:r>
              <a:rPr lang="en-US" sz="2000" u="sng" dirty="0"/>
              <a:t>Attending </a:t>
            </a:r>
            <a:r>
              <a:rPr lang="en-US" sz="2000" u="sng" dirty="0" smtClean="0"/>
              <a:t>School” means:</a:t>
            </a:r>
            <a:endParaRPr lang="en-US" sz="2000" u="sng" dirty="0"/>
          </a:p>
          <a:p>
            <a:pPr marL="342900" indent="-342900">
              <a:buFont typeface="Arial" panose="020B0604020202020204" pitchFamily="34" charset="0"/>
              <a:buChar char="•"/>
            </a:pPr>
            <a:r>
              <a:rPr lang="en-US" sz="2000" dirty="0"/>
              <a:t>i</a:t>
            </a:r>
            <a:r>
              <a:rPr lang="en-US" sz="2000" dirty="0" smtClean="0"/>
              <a:t>n </a:t>
            </a:r>
            <a:r>
              <a:rPr lang="en-US" sz="2000" dirty="0"/>
              <a:t>a college or university for at least 8 hours a </a:t>
            </a:r>
            <a:r>
              <a:rPr lang="en-US" sz="2000" dirty="0" smtClean="0"/>
              <a:t>week, </a:t>
            </a:r>
            <a:r>
              <a:rPr lang="en-US" sz="2000" dirty="0"/>
              <a:t>or</a:t>
            </a:r>
          </a:p>
          <a:p>
            <a:pPr marL="342900" indent="-342900">
              <a:buFont typeface="Arial" panose="020B0604020202020204" pitchFamily="34" charset="0"/>
              <a:buChar char="•"/>
            </a:pPr>
            <a:r>
              <a:rPr lang="en-US" sz="2000" dirty="0"/>
              <a:t>i</a:t>
            </a:r>
            <a:r>
              <a:rPr lang="en-US" sz="2000" dirty="0" smtClean="0"/>
              <a:t>n </a:t>
            </a:r>
            <a:r>
              <a:rPr lang="en-US" sz="2000" dirty="0"/>
              <a:t>grades 7-12 for at least 12 hours a </a:t>
            </a:r>
            <a:r>
              <a:rPr lang="en-US" sz="2000" dirty="0" smtClean="0"/>
              <a:t>week, </a:t>
            </a:r>
            <a:r>
              <a:rPr lang="en-US" sz="2000" dirty="0"/>
              <a:t>or</a:t>
            </a:r>
          </a:p>
          <a:p>
            <a:pPr marL="342900" indent="-342900">
              <a:buFont typeface="Arial" panose="020B0604020202020204" pitchFamily="34" charset="0"/>
              <a:buChar char="•"/>
            </a:pPr>
            <a:r>
              <a:rPr lang="en-US" sz="2000" dirty="0"/>
              <a:t>i</a:t>
            </a:r>
            <a:r>
              <a:rPr lang="en-US" sz="2000" dirty="0" smtClean="0"/>
              <a:t>n </a:t>
            </a:r>
            <a:r>
              <a:rPr lang="en-US" sz="2000" dirty="0"/>
              <a:t>a training course to prepare for employment for at least 12 hours a week (15 hours a week if the course involves shop practice</a:t>
            </a:r>
            <a:r>
              <a:rPr lang="en-US" sz="2000" dirty="0" smtClean="0"/>
              <a:t>), or</a:t>
            </a:r>
          </a:p>
          <a:p>
            <a:pPr marL="342900" indent="-342900">
              <a:buFont typeface="Arial" panose="020B0604020202020204" pitchFamily="34" charset="0"/>
              <a:buChar char="•"/>
            </a:pPr>
            <a:r>
              <a:rPr lang="en-US" sz="2000" dirty="0"/>
              <a:t>f</a:t>
            </a:r>
            <a:r>
              <a:rPr lang="en-US" sz="2000" dirty="0" smtClean="0"/>
              <a:t>or </a:t>
            </a:r>
            <a:r>
              <a:rPr lang="en-US" sz="2000" dirty="0"/>
              <a:t>less time than indicated above for reasons beyond the student’s control, such as </a:t>
            </a:r>
            <a:r>
              <a:rPr lang="en-US" sz="2000" dirty="0" smtClean="0"/>
              <a:t>illness, or</a:t>
            </a:r>
            <a:endParaRPr lang="en-US" sz="2000" dirty="0"/>
          </a:p>
          <a:p>
            <a:pPr marL="342900" indent="-342900">
              <a:buFont typeface="Arial" panose="020B0604020202020204" pitchFamily="34" charset="0"/>
              <a:buChar char="•"/>
            </a:pPr>
            <a:r>
              <a:rPr lang="en-US" sz="2000" dirty="0"/>
              <a:t>h</a:t>
            </a:r>
            <a:r>
              <a:rPr lang="en-US" sz="2000" dirty="0" smtClean="0"/>
              <a:t>ome schooling, </a:t>
            </a:r>
            <a:r>
              <a:rPr lang="en-US" sz="2000" dirty="0"/>
              <a:t>if instructed in grades 7-12 for at least 12 hours a </a:t>
            </a:r>
            <a:r>
              <a:rPr lang="en-US" sz="2000" dirty="0" smtClean="0"/>
              <a:t>week.</a:t>
            </a:r>
            <a:endParaRPr lang="en-US" sz="2000" dirty="0"/>
          </a:p>
          <a:p>
            <a:pPr marL="342900" indent="-342900">
              <a:buClr>
                <a:srgbClr val="000000"/>
              </a:buClr>
              <a:buSzPct val="100000"/>
              <a:buFont typeface="Arial" panose="020B0604020202020204" pitchFamily="34" charset="0"/>
              <a:buChar char="•"/>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1034187"/>
            <a:ext cx="9144000" cy="646331"/>
          </a:xfrm>
          <a:prstGeom prst="rect">
            <a:avLst/>
          </a:prstGeom>
        </p:spPr>
        <p:txBody>
          <a:bodyPr wrap="square">
            <a:spAutoFit/>
          </a:bodyPr>
          <a:lstStyle/>
          <a:p>
            <a:pPr lvl="0" algn="ctr">
              <a:buClr>
                <a:schemeClr val="lt1"/>
              </a:buClr>
              <a:buSzPct val="25000"/>
            </a:pPr>
            <a:r>
              <a:rPr lang="en-US" sz="3600" b="1" dirty="0" smtClean="0">
                <a:solidFill>
                  <a:srgbClr val="002060"/>
                </a:solidFill>
                <a:latin typeface="Times New Roman" panose="02020603050405020304" pitchFamily="18" charset="0"/>
                <a:ea typeface="Arial"/>
                <a:cs typeface="Times New Roman" panose="02020603050405020304" pitchFamily="18" charset="0"/>
                <a:sym typeface="Arial"/>
              </a:rPr>
              <a:t>Student Earned Income Exclusion (SEIE)</a:t>
            </a:r>
            <a:endParaRPr lang="en-US" sz="36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131708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235974" y="2035276"/>
            <a:ext cx="8554065" cy="3354799"/>
          </a:xfrm>
          <a:prstGeom prst="rect">
            <a:avLst/>
          </a:prstGeom>
          <a:noFill/>
          <a:ln>
            <a:noFill/>
          </a:ln>
        </p:spPr>
        <p:txBody>
          <a:bodyPr lIns="91425" tIns="45700" rIns="91425" bIns="45700" anchor="t" anchorCtr="0">
            <a:noAutofit/>
          </a:bodyPr>
          <a:lstStyle/>
          <a:p>
            <a:pPr>
              <a:spcAft>
                <a:spcPts val="600"/>
              </a:spcAft>
              <a:buClr>
                <a:srgbClr val="000000"/>
              </a:buClr>
              <a:buSzPct val="100000"/>
            </a:pPr>
            <a:r>
              <a:rPr lang="en-US" sz="2800" dirty="0" smtClean="0"/>
              <a:t>How Does PESS help you?</a:t>
            </a:r>
          </a:p>
          <a:p>
            <a:pPr marL="457200" indent="-457200">
              <a:buClr>
                <a:srgbClr val="000000"/>
              </a:buClr>
              <a:buSzPct val="100000"/>
              <a:buFont typeface="Arial" panose="020B0604020202020204" pitchFamily="34" charset="0"/>
              <a:buChar char="•"/>
            </a:pPr>
            <a:r>
              <a:rPr lang="en-US" sz="2800" dirty="0" smtClean="0"/>
              <a:t>We </a:t>
            </a:r>
            <a:r>
              <a:rPr lang="en-US" sz="2800" dirty="0"/>
              <a:t>do not count some resources that are essential to your means of self-support when we </a:t>
            </a:r>
            <a:r>
              <a:rPr lang="en-US" sz="2800" dirty="0" smtClean="0"/>
              <a:t>decide </a:t>
            </a:r>
            <a:r>
              <a:rPr lang="en-US" sz="2800" dirty="0"/>
              <a:t>your continuing eligibility for Supplemental Security </a:t>
            </a:r>
            <a:r>
              <a:rPr lang="en-US" sz="2800" dirty="0" smtClean="0"/>
              <a:t>Income (SSI).</a:t>
            </a:r>
          </a:p>
          <a:p>
            <a:pPr marL="342900" indent="-342900">
              <a:buClr>
                <a:srgbClr val="000000"/>
              </a:buClr>
              <a:buSzPct val="100000"/>
              <a:buFont typeface="Arial" panose="020B0604020202020204" pitchFamily="34" charset="0"/>
              <a:buChar char="•"/>
            </a:pPr>
            <a:endParaRPr lang="en-US" sz="2000" dirty="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1034187"/>
            <a:ext cx="9144000" cy="646331"/>
          </a:xfrm>
          <a:prstGeom prst="rect">
            <a:avLst/>
          </a:prstGeom>
        </p:spPr>
        <p:txBody>
          <a:bodyPr wrap="square">
            <a:spAutoFit/>
          </a:bodyPr>
          <a:lstStyle/>
          <a:p>
            <a:pPr lvl="0" algn="ctr">
              <a:buClr>
                <a:schemeClr val="lt1"/>
              </a:buClr>
              <a:buSzPct val="25000"/>
            </a:pPr>
            <a:r>
              <a:rPr lang="en-US" sz="3600" b="1" dirty="0" smtClean="0">
                <a:solidFill>
                  <a:srgbClr val="002060"/>
                </a:solidFill>
                <a:latin typeface="Times New Roman" panose="02020603050405020304" pitchFamily="18" charset="0"/>
                <a:ea typeface="Arial"/>
                <a:cs typeface="Times New Roman" panose="02020603050405020304" pitchFamily="18" charset="0"/>
                <a:sym typeface="Arial"/>
              </a:rPr>
              <a:t>Property Essential to Self-Support (PESS)</a:t>
            </a:r>
            <a:endParaRPr lang="en-US" sz="36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632560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99136" y="2111405"/>
            <a:ext cx="8848502" cy="3898726"/>
          </a:xfrm>
          <a:prstGeom prst="rect">
            <a:avLst/>
          </a:prstGeom>
          <a:noFill/>
          <a:ln>
            <a:noFill/>
          </a:ln>
        </p:spPr>
        <p:txBody>
          <a:bodyPr lIns="91425" tIns="45700" rIns="91425" bIns="45700" anchor="t" anchorCtr="0">
            <a:noAutofit/>
          </a:bodyPr>
          <a:lstStyle/>
          <a:p>
            <a:pPr>
              <a:buClr>
                <a:srgbClr val="000000"/>
              </a:buClr>
              <a:buSzPct val="100000"/>
            </a:pPr>
            <a:r>
              <a:rPr lang="en-US" sz="2000" dirty="0" smtClean="0"/>
              <a:t>You can receive SSI cash payments even when earned income is at the Substantial Gainful Activity (SGA) level. </a:t>
            </a:r>
            <a:r>
              <a:rPr lang="en-US" sz="2000" dirty="0"/>
              <a:t>This provision eliminates the need for the trial work period or extended period of eligibility under </a:t>
            </a:r>
            <a:r>
              <a:rPr lang="en-US" sz="2000" dirty="0" smtClean="0"/>
              <a:t>SSI.</a:t>
            </a:r>
          </a:p>
          <a:p>
            <a:pPr>
              <a:buClr>
                <a:srgbClr val="000000"/>
              </a:buClr>
              <a:buSzPct val="100000"/>
            </a:pPr>
            <a:endParaRPr lang="en-US" sz="800" dirty="0" smtClean="0"/>
          </a:p>
          <a:p>
            <a:pPr>
              <a:buClr>
                <a:srgbClr val="000000"/>
              </a:buClr>
              <a:buSzPct val="100000"/>
            </a:pPr>
            <a:r>
              <a:rPr lang="en-US" sz="2000" dirty="0" smtClean="0"/>
              <a:t>To qualify, you must:</a:t>
            </a:r>
          </a:p>
          <a:p>
            <a:pPr marL="342900" indent="-342900">
              <a:buClr>
                <a:srgbClr val="000000"/>
              </a:buClr>
              <a:buSzPct val="100000"/>
              <a:buFont typeface="Arial" panose="020B0604020202020204" pitchFamily="34" charset="0"/>
              <a:buChar char="•"/>
            </a:pPr>
            <a:r>
              <a:rPr lang="en-US" sz="2000" dirty="0"/>
              <a:t>h</a:t>
            </a:r>
            <a:r>
              <a:rPr lang="en-US" sz="2000" dirty="0" smtClean="0"/>
              <a:t>ave been eligible for an SSI payment for at least 1 month before working at the SGA level, and</a:t>
            </a:r>
          </a:p>
          <a:p>
            <a:pPr marL="342900" indent="-342900">
              <a:buClr>
                <a:srgbClr val="000000"/>
              </a:buClr>
              <a:buSzPct val="100000"/>
              <a:buFont typeface="Arial" panose="020B0604020202020204" pitchFamily="34" charset="0"/>
              <a:buChar char="•"/>
            </a:pPr>
            <a:r>
              <a:rPr lang="en-US" sz="2000" dirty="0"/>
              <a:t>s</a:t>
            </a:r>
            <a:r>
              <a:rPr lang="en-US" sz="2000" dirty="0" smtClean="0"/>
              <a:t>till be disabled, and</a:t>
            </a:r>
          </a:p>
          <a:p>
            <a:pPr marL="342900" indent="-342900">
              <a:buClr>
                <a:srgbClr val="000000"/>
              </a:buClr>
              <a:buSzPct val="100000"/>
              <a:buFont typeface="Arial" panose="020B0604020202020204" pitchFamily="34" charset="0"/>
              <a:buChar char="•"/>
            </a:pPr>
            <a:r>
              <a:rPr lang="en-US" sz="2000" dirty="0"/>
              <a:t>m</a:t>
            </a:r>
            <a:r>
              <a:rPr lang="en-US" sz="2000" dirty="0" smtClean="0"/>
              <a:t>eet all other eligibility rules, including income and resource tests. </a:t>
            </a:r>
          </a:p>
          <a:p>
            <a:pPr>
              <a:buClr>
                <a:srgbClr val="000000"/>
              </a:buClr>
              <a:buSzPct val="100000"/>
            </a:pPr>
            <a:endParaRPr lang="en-US" sz="800" dirty="0" smtClean="0"/>
          </a:p>
          <a:p>
            <a:pPr>
              <a:buClr>
                <a:srgbClr val="000000"/>
              </a:buClr>
              <a:buSzPct val="100000"/>
            </a:pPr>
            <a:r>
              <a:rPr lang="en-US" sz="2000" dirty="0" smtClean="0"/>
              <a:t>Under 1619(a), a beneficiary can receive their gross income from wages, an SSI payment (calculated based on wages) and Medicaid. </a:t>
            </a:r>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1034187"/>
            <a:ext cx="9144000" cy="1077218"/>
          </a:xfrm>
          <a:prstGeom prst="rect">
            <a:avLst/>
          </a:prstGeom>
        </p:spPr>
        <p:txBody>
          <a:bodyPr wrap="square">
            <a:spAutoFit/>
          </a:bodyPr>
          <a:lstStyle/>
          <a:p>
            <a:pPr lvl="0" algn="ctr">
              <a:buClr>
                <a:schemeClr val="lt1"/>
              </a:buClr>
              <a:buSzPct val="25000"/>
            </a:pPr>
            <a:r>
              <a:rPr lang="en-US" sz="3200" b="1" dirty="0" smtClean="0">
                <a:solidFill>
                  <a:srgbClr val="002060"/>
                </a:solidFill>
                <a:latin typeface="Times New Roman" panose="02020603050405020304" pitchFamily="18" charset="0"/>
                <a:ea typeface="Arial"/>
                <a:cs typeface="Times New Roman" panose="02020603050405020304" pitchFamily="18" charset="0"/>
                <a:sym typeface="Arial"/>
              </a:rPr>
              <a:t>Special SSI Payments for Persons Who Work - Section 1619(a)</a:t>
            </a:r>
            <a:endParaRPr lang="en-US" sz="32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491361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r>
              <a:rPr lang="en-US" sz="2000" b="1" dirty="0"/>
              <a:t>How does it work?</a:t>
            </a:r>
            <a:endParaRPr lang="en-US" sz="2000" dirty="0"/>
          </a:p>
          <a:p>
            <a:pPr marL="342900" indent="-342900">
              <a:buFont typeface="Arial" panose="020B0604020202020204" pitchFamily="34" charset="0"/>
              <a:buChar char="•"/>
            </a:pPr>
            <a:r>
              <a:rPr lang="en-US" sz="2000" dirty="0"/>
              <a:t>Your eligibility for SSI will continue for as long as you meet the basic eligibility requirements and the income and resource </a:t>
            </a:r>
            <a:r>
              <a:rPr lang="en-US" sz="2000" dirty="0" smtClean="0"/>
              <a:t>tests. </a:t>
            </a:r>
          </a:p>
          <a:p>
            <a:pPr marL="342900" indent="-342900">
              <a:buFont typeface="Arial" panose="020B0604020202020204" pitchFamily="34" charset="0"/>
              <a:buChar char="•"/>
            </a:pPr>
            <a:r>
              <a:rPr lang="en-US" sz="2000" dirty="0" smtClean="0"/>
              <a:t>We </a:t>
            </a:r>
            <a:r>
              <a:rPr lang="en-US" sz="2000" dirty="0"/>
              <a:t>will continue to figure your SSI payment amount in the same way as </a:t>
            </a:r>
            <a:r>
              <a:rPr lang="en-US" sz="2000" dirty="0" smtClean="0"/>
              <a:t>before.</a:t>
            </a:r>
          </a:p>
          <a:p>
            <a:pPr marL="342900" indent="-342900">
              <a:buFont typeface="Arial" panose="020B0604020202020204" pitchFamily="34" charset="0"/>
              <a:buChar char="•"/>
            </a:pPr>
            <a:r>
              <a:rPr lang="en-US" sz="2000" dirty="0" smtClean="0"/>
              <a:t>If </a:t>
            </a:r>
            <a:r>
              <a:rPr lang="en-US" sz="2000" dirty="0"/>
              <a:t>your state provides Medicaid to persons on SSI, you will continue to be eligible for </a:t>
            </a:r>
            <a:r>
              <a:rPr lang="en-US" sz="2000" dirty="0" smtClean="0"/>
              <a:t>Medicaid. Each state has a Medicaid threshold.</a:t>
            </a:r>
          </a:p>
          <a:p>
            <a:endParaRPr lang="en-US" sz="2000" dirty="0"/>
          </a:p>
          <a:p>
            <a:r>
              <a:rPr lang="en-US" sz="2000" b="1" dirty="0"/>
              <a:t>Do you need to apply?</a:t>
            </a:r>
            <a:endParaRPr lang="en-US" sz="2000" dirty="0"/>
          </a:p>
          <a:p>
            <a:r>
              <a:rPr lang="en-US" sz="2000" dirty="0"/>
              <a:t>You do not need to file a special </a:t>
            </a:r>
            <a:r>
              <a:rPr lang="en-US" sz="2000" dirty="0" smtClean="0"/>
              <a:t>application; just </a:t>
            </a:r>
            <a:r>
              <a:rPr lang="en-US" sz="2000" dirty="0"/>
              <a:t>keep us up to date on your work </a:t>
            </a:r>
            <a:r>
              <a:rPr lang="en-US" sz="2000" dirty="0" smtClean="0"/>
              <a:t>activity.</a:t>
            </a:r>
          </a:p>
          <a:p>
            <a:pPr marL="342900" indent="-342900">
              <a:buClr>
                <a:srgbClr val="000000"/>
              </a:buClr>
              <a:buSzPct val="100000"/>
              <a:buFont typeface="Arial" panose="020B0604020202020204" pitchFamily="34" charset="0"/>
              <a:buChar char="•"/>
            </a:pPr>
            <a:endParaRPr lang="en-US" sz="2000" dirty="0"/>
          </a:p>
        </p:txBody>
      </p:sp>
      <p:sp>
        <p:nvSpPr>
          <p:cNvPr id="4" name="Rectangle 3"/>
          <p:cNvSpPr/>
          <p:nvPr/>
        </p:nvSpPr>
        <p:spPr>
          <a:xfrm>
            <a:off x="793066" y="1026696"/>
            <a:ext cx="7518401" cy="553998"/>
          </a:xfrm>
          <a:prstGeom prst="rect">
            <a:avLst/>
          </a:prstGeom>
        </p:spPr>
        <p:txBody>
          <a:bodyPr wrap="square">
            <a:spAutoFit/>
          </a:bodyPr>
          <a:lstStyle/>
          <a:p>
            <a:pPr lvl="0" algn="ctr">
              <a:buClr>
                <a:schemeClr val="lt1"/>
              </a:buClr>
              <a:buSzPct val="25000"/>
            </a:pPr>
            <a:r>
              <a:rPr lang="en-US" sz="3000" b="1" dirty="0" smtClean="0">
                <a:solidFill>
                  <a:srgbClr val="002060"/>
                </a:solidFill>
                <a:latin typeface="Times New Roman" panose="02020603050405020304" pitchFamily="18" charset="0"/>
                <a:ea typeface="Arial"/>
                <a:cs typeface="Times New Roman" panose="02020603050405020304" pitchFamily="18" charset="0"/>
                <a:sym typeface="Arial"/>
              </a:rPr>
              <a:t>Medicaid While Working – Section 1619(b)</a:t>
            </a:r>
            <a:endParaRPr lang="en-US" sz="3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678381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5" y="1795254"/>
            <a:ext cx="8848502" cy="3911599"/>
          </a:xfrm>
          <a:prstGeom prst="rect">
            <a:avLst/>
          </a:prstGeom>
          <a:noFill/>
          <a:ln>
            <a:noFill/>
          </a:ln>
        </p:spPr>
        <p:txBody>
          <a:bodyPr lIns="91425" tIns="45700" rIns="91425" bIns="45700" anchor="t" anchorCtr="0">
            <a:noAutofit/>
          </a:bodyPr>
          <a:lstStyle/>
          <a:p>
            <a:pPr>
              <a:buClr>
                <a:srgbClr val="000000"/>
              </a:buClr>
              <a:buSzPct val="100000"/>
            </a:pPr>
            <a:r>
              <a:rPr lang="en-US" dirty="0"/>
              <a:t>After </a:t>
            </a:r>
            <a:r>
              <a:rPr lang="en-US" dirty="0" smtClean="0"/>
              <a:t>you return </a:t>
            </a:r>
            <a:r>
              <a:rPr lang="en-US" dirty="0"/>
              <a:t>to work, Medicaid coverage can </a:t>
            </a:r>
            <a:r>
              <a:rPr lang="en-US" dirty="0" smtClean="0"/>
              <a:t>continue, </a:t>
            </a:r>
            <a:r>
              <a:rPr lang="en-US" dirty="0"/>
              <a:t>even if </a:t>
            </a:r>
            <a:r>
              <a:rPr lang="en-US" dirty="0" smtClean="0"/>
              <a:t>your earnings </a:t>
            </a:r>
            <a:r>
              <a:rPr lang="en-US" dirty="0"/>
              <a:t>become too high for an SSI cash payment. </a:t>
            </a:r>
          </a:p>
          <a:p>
            <a:pPr>
              <a:buClr>
                <a:srgbClr val="000000"/>
              </a:buClr>
              <a:buSzPct val="100000"/>
            </a:pPr>
            <a:endParaRPr lang="en-US" sz="800" dirty="0"/>
          </a:p>
          <a:p>
            <a:pPr>
              <a:buClr>
                <a:srgbClr val="000000"/>
              </a:buClr>
              <a:buSzPct val="100000"/>
            </a:pPr>
            <a:r>
              <a:rPr lang="en-US" dirty="0"/>
              <a:t>To qualify, a beneficiary must meet </a:t>
            </a:r>
            <a:r>
              <a:rPr lang="en-US" b="1" dirty="0"/>
              <a:t>ALL</a:t>
            </a:r>
            <a:r>
              <a:rPr lang="en-US" dirty="0"/>
              <a:t> of the following:</a:t>
            </a:r>
          </a:p>
          <a:p>
            <a:pPr marL="342900" indent="-342900">
              <a:buFont typeface="Arial" panose="020B0604020202020204" pitchFamily="34" charset="0"/>
              <a:buChar char="•"/>
            </a:pPr>
            <a:r>
              <a:rPr lang="en-US" smtClean="0"/>
              <a:t>be </a:t>
            </a:r>
            <a:r>
              <a:rPr lang="en-US" dirty="0"/>
              <a:t>eligible for an SSI cash payment for at least 1 </a:t>
            </a:r>
            <a:r>
              <a:rPr lang="en-US" dirty="0" smtClean="0"/>
              <a:t>month</a:t>
            </a:r>
            <a:endParaRPr lang="en-US" dirty="0"/>
          </a:p>
          <a:p>
            <a:pPr marL="342900" indent="-342900">
              <a:buFont typeface="Arial" panose="020B0604020202020204" pitchFamily="34" charset="0"/>
              <a:buChar char="•"/>
            </a:pPr>
            <a:r>
              <a:rPr lang="en-US" dirty="0"/>
              <a:t>w</a:t>
            </a:r>
            <a:r>
              <a:rPr lang="en-US" dirty="0" smtClean="0"/>
              <a:t>ould </a:t>
            </a:r>
            <a:r>
              <a:rPr lang="en-US" dirty="0"/>
              <a:t>be eligible for cash payment except for </a:t>
            </a:r>
            <a:r>
              <a:rPr lang="en-US" dirty="0" smtClean="0"/>
              <a:t>earnings</a:t>
            </a:r>
            <a:endParaRPr lang="en-US" dirty="0"/>
          </a:p>
          <a:p>
            <a:pPr marL="342900" indent="-342900">
              <a:buFont typeface="Arial" panose="020B0604020202020204" pitchFamily="34" charset="0"/>
              <a:buChar char="•"/>
            </a:pPr>
            <a:r>
              <a:rPr lang="en-US" dirty="0"/>
              <a:t>s</a:t>
            </a:r>
            <a:r>
              <a:rPr lang="en-US" dirty="0" smtClean="0"/>
              <a:t>till </a:t>
            </a:r>
            <a:r>
              <a:rPr lang="en-US" dirty="0"/>
              <a:t>be </a:t>
            </a:r>
            <a:r>
              <a:rPr lang="en-US" dirty="0" smtClean="0"/>
              <a:t>disabled</a:t>
            </a:r>
            <a:endParaRPr lang="en-US" dirty="0"/>
          </a:p>
          <a:p>
            <a:pPr marL="342900" indent="-342900">
              <a:buFont typeface="Arial" panose="020B0604020202020204" pitchFamily="34" charset="0"/>
              <a:buChar char="•"/>
            </a:pPr>
            <a:r>
              <a:rPr lang="en-US" dirty="0" smtClean="0"/>
              <a:t>meet </a:t>
            </a:r>
            <a:r>
              <a:rPr lang="en-US" dirty="0"/>
              <a:t>all other eligibility rules, including the resources </a:t>
            </a:r>
            <a:r>
              <a:rPr lang="en-US" dirty="0" smtClean="0"/>
              <a:t>test</a:t>
            </a:r>
            <a:endParaRPr lang="en-US" dirty="0"/>
          </a:p>
          <a:p>
            <a:pPr marL="342900" indent="-342900">
              <a:buFont typeface="Arial" panose="020B0604020202020204" pitchFamily="34" charset="0"/>
              <a:buChar char="•"/>
            </a:pPr>
            <a:r>
              <a:rPr lang="en-US" dirty="0"/>
              <a:t>n</a:t>
            </a:r>
            <a:r>
              <a:rPr lang="en-US" dirty="0" smtClean="0"/>
              <a:t>eed </a:t>
            </a:r>
            <a:r>
              <a:rPr lang="en-US" dirty="0"/>
              <a:t>Medicaid in order to </a:t>
            </a:r>
            <a:r>
              <a:rPr lang="en-US" dirty="0" smtClean="0"/>
              <a:t>work</a:t>
            </a:r>
            <a:endParaRPr lang="en-US" dirty="0"/>
          </a:p>
          <a:p>
            <a:pPr marL="342900" indent="-342900">
              <a:buFont typeface="Arial" panose="020B0604020202020204" pitchFamily="34" charset="0"/>
              <a:buChar char="•"/>
            </a:pPr>
            <a:r>
              <a:rPr lang="en-US" dirty="0"/>
              <a:t>h</a:t>
            </a:r>
            <a:r>
              <a:rPr lang="en-US" dirty="0" smtClean="0"/>
              <a:t>ave </a:t>
            </a:r>
            <a:r>
              <a:rPr lang="en-US" dirty="0"/>
              <a:t>gross earned income that is insufficient to replace SSI, Medicaid, and any publicly funded attendant </a:t>
            </a:r>
            <a:r>
              <a:rPr lang="en-US" dirty="0" smtClean="0"/>
              <a:t>care</a:t>
            </a:r>
            <a:endParaRPr lang="en-US" dirty="0"/>
          </a:p>
          <a:p>
            <a:endParaRPr lang="en-US" dirty="0"/>
          </a:p>
          <a:p>
            <a:r>
              <a:rPr lang="en-US" dirty="0"/>
              <a:t>Under 1619(b), a beneficiary will receive income from gross wages and Medicaid but no SSI payment.</a:t>
            </a:r>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793066" y="1145947"/>
            <a:ext cx="7518401" cy="553998"/>
          </a:xfrm>
          <a:prstGeom prst="rect">
            <a:avLst/>
          </a:prstGeom>
        </p:spPr>
        <p:txBody>
          <a:bodyPr wrap="square">
            <a:spAutoFit/>
          </a:bodyPr>
          <a:lstStyle/>
          <a:p>
            <a:pPr lvl="0" algn="ctr">
              <a:buClr>
                <a:schemeClr val="lt1"/>
              </a:buClr>
              <a:buSzPct val="25000"/>
            </a:pPr>
            <a:r>
              <a:rPr lang="en-US" sz="3000" b="1" dirty="0" smtClean="0">
                <a:solidFill>
                  <a:srgbClr val="002060"/>
                </a:solidFill>
                <a:latin typeface="Times New Roman" panose="02020603050405020304" pitchFamily="18" charset="0"/>
                <a:ea typeface="Arial"/>
                <a:cs typeface="Times New Roman" panose="02020603050405020304" pitchFamily="18" charset="0"/>
                <a:sym typeface="Arial"/>
              </a:rPr>
              <a:t>Medicaid While Working – Section 1619(b)</a:t>
            </a:r>
            <a:endParaRPr lang="en-US" sz="3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75200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r>
              <a:rPr lang="en-US" sz="2000" b="1" dirty="0"/>
              <a:t>How does it help you?</a:t>
            </a:r>
            <a:endParaRPr lang="en-US" sz="2000" dirty="0"/>
          </a:p>
          <a:p>
            <a:pPr marL="285750" indent="-285750">
              <a:buFont typeface="Arial" panose="020B0604020202020204" pitchFamily="34" charset="0"/>
              <a:buChar char="•"/>
            </a:pPr>
            <a:r>
              <a:rPr lang="en-US" sz="2000" dirty="0"/>
              <a:t>If you have been ineligible for Supplemental Security Income (SSI) payments due to your work, you may be able to restart your SSI cash payments again at any time without a new </a:t>
            </a:r>
            <a:r>
              <a:rPr lang="en-US" sz="2000" dirty="0" smtClean="0"/>
              <a:t>application.</a:t>
            </a:r>
          </a:p>
          <a:p>
            <a:endParaRPr lang="en-US" sz="2000" dirty="0"/>
          </a:p>
          <a:p>
            <a:pPr marL="285750" indent="-285750">
              <a:buFont typeface="Arial" panose="020B0604020202020204" pitchFamily="34" charset="0"/>
              <a:buChar char="•"/>
            </a:pPr>
            <a:r>
              <a:rPr lang="en-US" sz="2000" dirty="0"/>
              <a:t>If you have been ineligible for SSI and/or Medicaid for any reason other than work or medical recovery, you may be able to restart your SSI cash payment and/or Medicaid coverage within 12 months without a new </a:t>
            </a:r>
            <a:r>
              <a:rPr lang="en-US" sz="2000" dirty="0" smtClean="0"/>
              <a:t>application.</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smtClean="0"/>
              <a:t>When </a:t>
            </a:r>
            <a:r>
              <a:rPr lang="en-US" sz="2000" dirty="0"/>
              <a:t>your situation changes, contact us and ask about how you can restart your SSI benefits and/or </a:t>
            </a:r>
            <a:r>
              <a:rPr lang="en-US" sz="2000" dirty="0" smtClean="0"/>
              <a:t>Medicaid. </a:t>
            </a:r>
            <a:endParaRPr lang="en-US" sz="2000" dirty="0"/>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1034187"/>
            <a:ext cx="9144000" cy="553998"/>
          </a:xfrm>
          <a:prstGeom prst="rect">
            <a:avLst/>
          </a:prstGeom>
        </p:spPr>
        <p:txBody>
          <a:bodyPr wrap="square">
            <a:spAutoFit/>
          </a:bodyPr>
          <a:lstStyle/>
          <a:p>
            <a:pPr lvl="0" algn="ctr">
              <a:buClr>
                <a:schemeClr val="lt1"/>
              </a:buClr>
              <a:buSzPct val="25000"/>
            </a:pPr>
            <a:r>
              <a:rPr lang="en-US" sz="3000" b="1" dirty="0" smtClean="0">
                <a:solidFill>
                  <a:srgbClr val="002060"/>
                </a:solidFill>
                <a:latin typeface="Times New Roman" panose="02020603050405020304" pitchFamily="18" charset="0"/>
                <a:ea typeface="Arial"/>
                <a:cs typeface="Times New Roman" panose="02020603050405020304" pitchFamily="18" charset="0"/>
                <a:sym typeface="Arial"/>
              </a:rPr>
              <a:t>Reinstating SSI Eligibility Without a New Application</a:t>
            </a:r>
            <a:endParaRPr lang="en-US" sz="3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186143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endParaRPr lang="en-US" sz="2000" b="1" dirty="0" smtClean="0"/>
          </a:p>
          <a:p>
            <a:pPr marL="457200" indent="-457200">
              <a:buFont typeface="Arial" panose="020B0604020202020204" pitchFamily="34" charset="0"/>
              <a:buChar char="•"/>
            </a:pPr>
            <a:r>
              <a:rPr lang="en-US" sz="2400" dirty="0" smtClean="0"/>
              <a:t>There </a:t>
            </a:r>
            <a:r>
              <a:rPr lang="en-US" sz="2400" dirty="0"/>
              <a:t>is a special rule to help people who work and receive Supplemental Security Income (SSI) based on </a:t>
            </a:r>
            <a:r>
              <a:rPr lang="en-US" sz="2400" dirty="0">
                <a:hlinkClick r:id="rId3"/>
              </a:rPr>
              <a:t>blindness</a:t>
            </a:r>
            <a:r>
              <a:rPr lang="en-US" sz="2400" dirty="0"/>
              <a:t>. </a:t>
            </a:r>
            <a:endParaRPr lang="en-US" sz="2400" dirty="0" smtClean="0"/>
          </a:p>
          <a:p>
            <a:endParaRPr lang="en-US" sz="2400" dirty="0" smtClean="0"/>
          </a:p>
          <a:p>
            <a:pPr marL="457200" indent="-457200">
              <a:buFont typeface="Arial" panose="020B0604020202020204" pitchFamily="34" charset="0"/>
              <a:buChar char="•"/>
            </a:pPr>
            <a:r>
              <a:rPr lang="en-US" sz="2400" dirty="0" smtClean="0"/>
              <a:t>This </a:t>
            </a:r>
            <a:r>
              <a:rPr lang="en-US" sz="2400" dirty="0"/>
              <a:t>rule allows a blind person to exclude from </a:t>
            </a:r>
            <a:r>
              <a:rPr lang="en-US" sz="2400" dirty="0">
                <a:hlinkClick r:id="rId4"/>
              </a:rPr>
              <a:t>earned income</a:t>
            </a:r>
            <a:r>
              <a:rPr lang="en-US" sz="2400" dirty="0"/>
              <a:t> all expenses that enable the person to work. </a:t>
            </a:r>
            <a:endParaRPr lang="en-US" sz="2400" dirty="0" smtClean="0"/>
          </a:p>
          <a:p>
            <a:endParaRPr lang="en-US" sz="2400" dirty="0" smtClean="0"/>
          </a:p>
          <a:p>
            <a:pPr marL="457200" indent="-457200">
              <a:buFont typeface="Arial" panose="020B0604020202020204" pitchFamily="34" charset="0"/>
              <a:buChar char="•"/>
            </a:pPr>
            <a:r>
              <a:rPr lang="en-US" sz="2400" dirty="0" smtClean="0"/>
              <a:t>The </a:t>
            </a:r>
            <a:r>
              <a:rPr lang="en-US" sz="2400" dirty="0"/>
              <a:t>expense does not need to be related to the blindness.</a:t>
            </a:r>
          </a:p>
          <a:p>
            <a:pPr>
              <a:buClr>
                <a:srgbClr val="000000"/>
              </a:buClr>
              <a:buSzPct val="100000"/>
            </a:pPr>
            <a:endParaRPr lang="en-US" sz="2000" dirty="0"/>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19733" y="1034187"/>
            <a:ext cx="9144000" cy="646331"/>
          </a:xfrm>
          <a:prstGeom prst="rect">
            <a:avLst/>
          </a:prstGeom>
        </p:spPr>
        <p:txBody>
          <a:bodyPr wrap="square">
            <a:spAutoFit/>
          </a:bodyPr>
          <a:lstStyle/>
          <a:p>
            <a:pPr lvl="0" algn="ctr">
              <a:buClr>
                <a:schemeClr val="lt1"/>
              </a:buClr>
              <a:buSzPct val="25000"/>
            </a:pPr>
            <a:r>
              <a:rPr lang="en-US" sz="3600" b="1" dirty="0" smtClean="0">
                <a:solidFill>
                  <a:srgbClr val="002060"/>
                </a:solidFill>
                <a:latin typeface="Times New Roman" panose="02020603050405020304" pitchFamily="18" charset="0"/>
                <a:ea typeface="Arial"/>
                <a:cs typeface="Times New Roman" panose="02020603050405020304" pitchFamily="18" charset="0"/>
                <a:sym typeface="Arial"/>
              </a:rPr>
              <a:t>Special SSI Rule for Blind People Who Work</a:t>
            </a:r>
            <a:endParaRPr lang="en-US" sz="36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427419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733" y="1034187"/>
            <a:ext cx="9144000" cy="553998"/>
          </a:xfrm>
          <a:prstGeom prst="rect">
            <a:avLst/>
          </a:prstGeom>
        </p:spPr>
        <p:txBody>
          <a:bodyPr wrap="square">
            <a:spAutoFit/>
          </a:bodyPr>
          <a:lstStyle/>
          <a:p>
            <a:pPr lvl="0" algn="ctr">
              <a:buClr>
                <a:schemeClr val="lt1"/>
              </a:buClr>
              <a:buSzPct val="25000"/>
            </a:pPr>
            <a:r>
              <a:rPr lang="en-US" sz="3000" b="1" dirty="0">
                <a:solidFill>
                  <a:srgbClr val="002060"/>
                </a:solidFill>
                <a:latin typeface="Times New Roman" panose="02020603050405020304" pitchFamily="18" charset="0"/>
                <a:ea typeface="Arial"/>
                <a:cs typeface="Times New Roman" panose="02020603050405020304" pitchFamily="18" charset="0"/>
                <a:sym typeface="Arial"/>
              </a:rPr>
              <a:t>Responsibilities When Beneficiary Returns to Work</a:t>
            </a:r>
          </a:p>
        </p:txBody>
      </p:sp>
      <p:sp>
        <p:nvSpPr>
          <p:cNvPr id="4" name="Shape 142"/>
          <p:cNvSpPr txBox="1"/>
          <p:nvPr/>
        </p:nvSpPr>
        <p:spPr>
          <a:xfrm>
            <a:off x="549434" y="1588185"/>
            <a:ext cx="8005666" cy="3256290"/>
          </a:xfrm>
          <a:prstGeom prst="rect">
            <a:avLst/>
          </a:prstGeom>
          <a:noFill/>
          <a:ln>
            <a:noFill/>
          </a:ln>
        </p:spPr>
        <p:txBody>
          <a:bodyPr lIns="91425" tIns="45700" rIns="91425" bIns="45700" anchor="t" anchorCtr="0">
            <a:noAutofit/>
          </a:bodyPr>
          <a:lstStyle/>
          <a:p>
            <a:pPr>
              <a:buClr>
                <a:srgbClr val="000000"/>
              </a:buClr>
              <a:buSzPct val="100000"/>
            </a:pPr>
            <a:r>
              <a:rPr lang="en-US" sz="2000" dirty="0" smtClean="0"/>
              <a:t>Notify Social Security of any changes in work activity:</a:t>
            </a:r>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r>
              <a:rPr lang="en-US" sz="2000" dirty="0" smtClean="0"/>
              <a:t>Start or stop work;</a:t>
            </a:r>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r>
              <a:rPr lang="en-US" sz="2000" dirty="0" smtClean="0"/>
              <a:t>Work has been reported but duties, hours, or pay have changed;</a:t>
            </a:r>
          </a:p>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r>
              <a:rPr lang="en-US" sz="2000" dirty="0" smtClean="0"/>
              <a:t>Start paying for expenses that are needed to work due to the disability.</a:t>
            </a:r>
          </a:p>
        </p:txBody>
      </p:sp>
      <p:sp>
        <p:nvSpPr>
          <p:cNvPr id="5" name="TextBox 4"/>
          <p:cNvSpPr txBox="1"/>
          <p:nvPr/>
        </p:nvSpPr>
        <p:spPr>
          <a:xfrm>
            <a:off x="549434" y="4523255"/>
            <a:ext cx="8005666" cy="1015663"/>
          </a:xfrm>
          <a:prstGeom prst="rect">
            <a:avLst/>
          </a:prstGeom>
          <a:noFill/>
          <a:ln>
            <a:solidFill>
              <a:schemeClr val="tx2"/>
            </a:solidFill>
          </a:ln>
        </p:spPr>
        <p:txBody>
          <a:bodyPr wrap="square" rtlCol="0">
            <a:spAutoFit/>
          </a:bodyPr>
          <a:lstStyle/>
          <a:p>
            <a:pPr algn="ctr"/>
            <a:r>
              <a:rPr lang="en-US" sz="2000" dirty="0"/>
              <a:t>Report changes in work activity by phone, fax, mail or in person. </a:t>
            </a:r>
          </a:p>
          <a:p>
            <a:pPr algn="ctr"/>
            <a:endParaRPr lang="en-US" sz="2000" strike="sngStrike" dirty="0"/>
          </a:p>
          <a:p>
            <a:pPr algn="ctr"/>
            <a:r>
              <a:rPr lang="en-US" sz="2000" dirty="0" smtClean="0"/>
              <a:t>Call </a:t>
            </a:r>
            <a:r>
              <a:rPr lang="en-US" sz="2000" dirty="0"/>
              <a:t>1-800-772-1213 between 7 a.m. and 7 p.m. Monday-Friday</a:t>
            </a:r>
            <a:r>
              <a:rPr lang="en-US" sz="2000" dirty="0" smtClean="0"/>
              <a:t>.</a:t>
            </a:r>
            <a:endParaRPr lang="en-US" sz="2000" dirty="0"/>
          </a:p>
        </p:txBody>
      </p:sp>
    </p:spTree>
    <p:extLst>
      <p:ext uri="{BB962C8B-B14F-4D97-AF65-F5344CB8AC3E}">
        <p14:creationId xmlns:p14="http://schemas.microsoft.com/office/powerpoint/2010/main" val="2263928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219795" y="1781672"/>
            <a:ext cx="8606152" cy="2807921"/>
          </a:xfrm>
          <a:prstGeom prst="rect">
            <a:avLst/>
          </a:prstGeom>
          <a:noFill/>
          <a:ln>
            <a:noFill/>
          </a:ln>
        </p:spPr>
        <p:txBody>
          <a:bodyPr lIns="91425" tIns="45700" rIns="91425" bIns="45700" anchor="t" anchorCtr="0">
            <a:noAutofit/>
          </a:bodyPr>
          <a:lstStyle/>
          <a:p>
            <a:r>
              <a:rPr lang="en-US" sz="2400" dirty="0" smtClean="0"/>
              <a:t>For SSDI and SSI recipients, you can report wages through:</a:t>
            </a:r>
          </a:p>
          <a:p>
            <a:endParaRPr lang="en-US" sz="2400" dirty="0"/>
          </a:p>
          <a:p>
            <a:pPr marL="342900" indent="-342900">
              <a:buFont typeface="Arial" panose="020B0604020202020204" pitchFamily="34" charset="0"/>
              <a:buChar char="•"/>
            </a:pPr>
            <a:r>
              <a:rPr lang="en-US" sz="2400" dirty="0"/>
              <a:t>your personal </a:t>
            </a:r>
            <a:r>
              <a:rPr lang="en-US" sz="2400" i="1" dirty="0">
                <a:solidFill>
                  <a:srgbClr val="C00000"/>
                </a:solidFill>
                <a:latin typeface="Georgia" panose="02040502050405020303" pitchFamily="18" charset="0"/>
              </a:rPr>
              <a:t>my</a:t>
            </a:r>
            <a:r>
              <a:rPr lang="en-US" sz="2400" dirty="0"/>
              <a:t> </a:t>
            </a:r>
            <a:r>
              <a:rPr lang="en-US" sz="2400" dirty="0">
                <a:solidFill>
                  <a:srgbClr val="0070C0"/>
                </a:solidFill>
                <a:latin typeface="Georgia" panose="02040502050405020303" pitchFamily="18" charset="0"/>
              </a:rPr>
              <a:t>Social Security</a:t>
            </a:r>
            <a:r>
              <a:rPr lang="en-US" sz="2400" dirty="0"/>
              <a:t> account; </a:t>
            </a:r>
          </a:p>
          <a:p>
            <a:pPr marL="342900" indent="-342900">
              <a:buFont typeface="Arial" panose="020B0604020202020204" pitchFamily="34" charset="0"/>
              <a:buChar char="•"/>
            </a:pPr>
            <a:r>
              <a:rPr lang="en-US" sz="2400" dirty="0"/>
              <a:t>visiting/calling a field office;</a:t>
            </a:r>
          </a:p>
          <a:p>
            <a:pPr marL="342900" indent="-342900">
              <a:buFont typeface="Arial" panose="020B0604020202020204" pitchFamily="34" charset="0"/>
              <a:buChar char="•"/>
            </a:pPr>
            <a:r>
              <a:rPr lang="en-US" sz="2400" dirty="0"/>
              <a:t>mailing/faxing the information; or</a:t>
            </a:r>
          </a:p>
          <a:p>
            <a:pPr marL="342900" indent="-342900">
              <a:buFont typeface="Arial" panose="020B0604020202020204" pitchFamily="34" charset="0"/>
              <a:buChar char="•"/>
            </a:pPr>
            <a:r>
              <a:rPr lang="en-US" sz="2400" dirty="0"/>
              <a:t>calling the </a:t>
            </a:r>
            <a:r>
              <a:rPr lang="en-US" sz="2400" dirty="0" err="1"/>
              <a:t>TeleService</a:t>
            </a:r>
            <a:r>
              <a:rPr lang="en-US" sz="2400" dirty="0"/>
              <a:t> Center</a:t>
            </a:r>
            <a:r>
              <a:rPr lang="en-US" sz="2400" dirty="0" smtClean="0"/>
              <a:t>.(1 800 772-1213)</a:t>
            </a:r>
            <a:endParaRPr lang="en-US" sz="2400" dirty="0"/>
          </a:p>
        </p:txBody>
      </p:sp>
      <p:sp>
        <p:nvSpPr>
          <p:cNvPr id="3" name="TextBox 2"/>
          <p:cNvSpPr txBox="1"/>
          <p:nvPr/>
        </p:nvSpPr>
        <p:spPr>
          <a:xfrm>
            <a:off x="219795" y="4589593"/>
            <a:ext cx="8759830" cy="707886"/>
          </a:xfrm>
          <a:prstGeom prst="rect">
            <a:avLst/>
          </a:prstGeom>
          <a:noFill/>
        </p:spPr>
        <p:txBody>
          <a:bodyPr wrap="square" rtlCol="0">
            <a:spAutoFit/>
          </a:bodyPr>
          <a:lstStyle/>
          <a:p>
            <a:r>
              <a:rPr lang="en-US" sz="2000" b="1" dirty="0"/>
              <a:t>Note: </a:t>
            </a:r>
            <a:r>
              <a:rPr lang="en-US" sz="2000" dirty="0" smtClean="0"/>
              <a:t>SSI recipients can also report wages via the mobile wage reporting application and the telephone wage reporting service. </a:t>
            </a:r>
            <a:endParaRPr lang="en-US" sz="2000" dirty="0"/>
          </a:p>
        </p:txBody>
      </p:sp>
      <p:sp>
        <p:nvSpPr>
          <p:cNvPr id="4" name="Rectangle 3"/>
          <p:cNvSpPr/>
          <p:nvPr/>
        </p:nvSpPr>
        <p:spPr>
          <a:xfrm>
            <a:off x="0" y="1008810"/>
            <a:ext cx="9144000" cy="646331"/>
          </a:xfrm>
          <a:prstGeom prst="rect">
            <a:avLst/>
          </a:prstGeom>
        </p:spPr>
        <p:txBody>
          <a:bodyPr wrap="square">
            <a:spAutoFit/>
          </a:bodyPr>
          <a:lstStyle/>
          <a:p>
            <a:pPr lvl="0" algn="ctr">
              <a:buClr>
                <a:schemeClr val="lt1"/>
              </a:buClr>
              <a:buSzPct val="25000"/>
            </a:pPr>
            <a:r>
              <a:rPr lang="en-US" sz="3600" b="1" dirty="0" smtClean="0">
                <a:solidFill>
                  <a:srgbClr val="002060"/>
                </a:solidFill>
                <a:latin typeface="Times New Roman" panose="02020603050405020304" pitchFamily="18" charset="0"/>
                <a:ea typeface="Arial"/>
                <a:cs typeface="Times New Roman" panose="02020603050405020304" pitchFamily="18" charset="0"/>
                <a:sym typeface="Arial"/>
              </a:rPr>
              <a:t>Wage Reporting</a:t>
            </a:r>
            <a:endParaRPr lang="en-US" sz="36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
        <p:nvSpPr>
          <p:cNvPr id="6" name="TextBox 5"/>
          <p:cNvSpPr txBox="1"/>
          <p:nvPr/>
        </p:nvSpPr>
        <p:spPr>
          <a:xfrm>
            <a:off x="0" y="5481935"/>
            <a:ext cx="9144000" cy="461665"/>
          </a:xfrm>
          <a:prstGeom prst="rect">
            <a:avLst/>
          </a:prstGeom>
          <a:solidFill>
            <a:schemeClr val="tx1"/>
          </a:solidFill>
          <a:ln>
            <a:noFill/>
          </a:ln>
        </p:spPr>
        <p:txBody>
          <a:bodyPr wrap="square" rtlCol="0">
            <a:spAutoFit/>
          </a:bodyPr>
          <a:lstStyle/>
          <a:p>
            <a:pPr algn="ctr"/>
            <a:endParaRPr lang="en-US" sz="2400" dirty="0">
              <a:solidFill>
                <a:schemeClr val="bg1"/>
              </a:solidFill>
            </a:endParaRPr>
          </a:p>
        </p:txBody>
      </p:sp>
    </p:spTree>
    <p:extLst>
      <p:ext uri="{BB962C8B-B14F-4D97-AF65-F5344CB8AC3E}">
        <p14:creationId xmlns:p14="http://schemas.microsoft.com/office/powerpoint/2010/main" val="825543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47918"/>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The Best Guide to Work Incentives</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
        <p:nvSpPr>
          <p:cNvPr id="5" name="TextBox 4"/>
          <p:cNvSpPr txBox="1"/>
          <p:nvPr/>
        </p:nvSpPr>
        <p:spPr>
          <a:xfrm>
            <a:off x="0" y="5145741"/>
            <a:ext cx="9144000" cy="738664"/>
          </a:xfrm>
          <a:prstGeom prst="rect">
            <a:avLst/>
          </a:prstGeom>
          <a:noFill/>
        </p:spPr>
        <p:txBody>
          <a:bodyPr wrap="square" rtlCol="0">
            <a:spAutoFit/>
          </a:bodyPr>
          <a:lstStyle/>
          <a:p>
            <a:pPr algn="ctr"/>
            <a:r>
              <a:rPr lang="en-US" sz="2400" b="1" dirty="0" smtClean="0"/>
              <a:t>The Red Book is available at:  </a:t>
            </a:r>
            <a:r>
              <a:rPr lang="en-US" sz="2400" b="1" dirty="0" smtClean="0">
                <a:hlinkClick r:id="rId3"/>
              </a:rPr>
              <a:t>https</a:t>
            </a:r>
            <a:r>
              <a:rPr lang="en-US" sz="2400" b="1" dirty="0">
                <a:hlinkClick r:id="rId3"/>
              </a:rPr>
              <a:t>://www.ssa.gov/redbook</a:t>
            </a:r>
            <a:r>
              <a:rPr lang="en-US" sz="2000" b="1" dirty="0" smtClean="0">
                <a:hlinkClick r:id="rId3"/>
              </a:rPr>
              <a:t>/</a:t>
            </a:r>
            <a:endParaRPr lang="en-US" sz="2000" b="1" dirty="0" smtClean="0"/>
          </a:p>
          <a:p>
            <a:endParaRPr lang="en-US" sz="1800" dirty="0" smtClean="0"/>
          </a:p>
        </p:txBody>
      </p:sp>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t="10363" b="40796"/>
          <a:stretch/>
        </p:blipFill>
        <p:spPr>
          <a:xfrm>
            <a:off x="1562973" y="1061136"/>
            <a:ext cx="5786840" cy="3657600"/>
          </a:xfrm>
          <a:prstGeom prst="rect">
            <a:avLst/>
          </a:prstGeom>
        </p:spPr>
      </p:pic>
    </p:spTree>
    <p:extLst>
      <p:ext uri="{BB962C8B-B14F-4D97-AF65-F5344CB8AC3E}">
        <p14:creationId xmlns:p14="http://schemas.microsoft.com/office/powerpoint/2010/main" val="323964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2784774134"/>
              </p:ext>
            </p:extLst>
          </p:nvPr>
        </p:nvGraphicFramePr>
        <p:xfrm>
          <a:off x="-224952" y="2964240"/>
          <a:ext cx="32004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3397" y="-11311"/>
            <a:ext cx="9110603" cy="769441"/>
          </a:xfrm>
          <a:prstGeom prst="rect">
            <a:avLst/>
          </a:prstGeom>
          <a:noFill/>
        </p:spPr>
        <p:txBody>
          <a:bodyPr wrap="square" rtlCol="0">
            <a:spAutoFit/>
          </a:bodyPr>
          <a:lstStyle/>
          <a:p>
            <a:pPr algn="ctr">
              <a:spcBef>
                <a:spcPct val="0"/>
              </a:spcBef>
            </a:pPr>
            <a:r>
              <a:rPr lang="en-US" sz="4400" b="1" dirty="0" smtClean="0">
                <a:latin typeface="+mj-lt"/>
                <a:ea typeface="+mj-ea"/>
                <a:cs typeface="+mj-cs"/>
              </a:rPr>
              <a:t>Disability Programs</a:t>
            </a:r>
            <a:endParaRPr lang="en-US" sz="2800" dirty="0">
              <a:solidFill>
                <a:schemeClr val="bg1">
                  <a:alpha val="88000"/>
                </a:schemeClr>
              </a:solidFill>
              <a:ea typeface="Permanent Marker" panose="02000000000000000000" pitchFamily="2" charset="0"/>
            </a:endParaRPr>
          </a:p>
        </p:txBody>
      </p:sp>
      <p:sp>
        <p:nvSpPr>
          <p:cNvPr id="9" name="Shape 121"/>
          <p:cNvSpPr/>
          <p:nvPr/>
        </p:nvSpPr>
        <p:spPr>
          <a:xfrm>
            <a:off x="182672" y="864797"/>
            <a:ext cx="4724400" cy="4800600"/>
          </a:xfrm>
          <a:custGeom>
            <a:avLst/>
            <a:gdLst/>
            <a:ahLst/>
            <a:cxnLst/>
            <a:rect l="0" t="0" r="0" b="0"/>
            <a:pathLst>
              <a:path w="120000" h="120000" extrusionOk="0">
                <a:moveTo>
                  <a:pt x="0" y="60000"/>
                </a:moveTo>
                <a:lnTo>
                  <a:pt x="0" y="60000"/>
                </a:lnTo>
                <a:cubicBezTo>
                  <a:pt x="0" y="26862"/>
                  <a:pt x="26862" y="0"/>
                  <a:pt x="60000" y="0"/>
                </a:cubicBezTo>
                <a:cubicBezTo>
                  <a:pt x="60000" y="0"/>
                  <a:pt x="60000" y="0"/>
                  <a:pt x="60000" y="0"/>
                </a:cubicBezTo>
                <a:cubicBezTo>
                  <a:pt x="93137" y="0"/>
                  <a:pt x="120000" y="26863"/>
                  <a:pt x="120000" y="60000"/>
                </a:cubicBezTo>
                <a:cubicBezTo>
                  <a:pt x="120000" y="60000"/>
                  <a:pt x="120000" y="60000"/>
                  <a:pt x="120000" y="60000"/>
                </a:cubicBezTo>
                <a:lnTo>
                  <a:pt x="120000" y="60000"/>
                </a:lnTo>
                <a:cubicBezTo>
                  <a:pt x="120000" y="93137"/>
                  <a:pt x="93137" y="120000"/>
                  <a:pt x="60000" y="120000"/>
                </a:cubicBezTo>
                <a:cubicBezTo>
                  <a:pt x="60000" y="120000"/>
                  <a:pt x="60000" y="120000"/>
                  <a:pt x="60000" y="120000"/>
                </a:cubicBezTo>
                <a:cubicBezTo>
                  <a:pt x="26862" y="120000"/>
                  <a:pt x="0" y="93137"/>
                  <a:pt x="0" y="60000"/>
                </a:cubicBezTo>
                <a:cubicBezTo>
                  <a:pt x="0" y="60000"/>
                  <a:pt x="0" y="60000"/>
                  <a:pt x="0" y="60000"/>
                </a:cubicBezTo>
                <a:lnTo>
                  <a:pt x="0" y="60000"/>
                </a:lnTo>
                <a:close/>
              </a:path>
            </a:pathLst>
          </a:custGeom>
          <a:solidFill>
            <a:srgbClr val="10253F"/>
          </a:solidFill>
          <a:ln w="12700" cap="flat" cmpd="sng">
            <a:solidFill>
              <a:srgbClr val="9CB084"/>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0" name="Shape 122"/>
          <p:cNvSpPr/>
          <p:nvPr/>
        </p:nvSpPr>
        <p:spPr>
          <a:xfrm>
            <a:off x="4142853" y="864796"/>
            <a:ext cx="4876799" cy="4800600"/>
          </a:xfrm>
          <a:custGeom>
            <a:avLst/>
            <a:gdLst/>
            <a:ahLst/>
            <a:cxnLst/>
            <a:rect l="0" t="0" r="0" b="0"/>
            <a:pathLst>
              <a:path w="120000" h="120000" extrusionOk="0">
                <a:moveTo>
                  <a:pt x="0" y="60000"/>
                </a:moveTo>
                <a:lnTo>
                  <a:pt x="0" y="60000"/>
                </a:lnTo>
                <a:cubicBezTo>
                  <a:pt x="0" y="26862"/>
                  <a:pt x="26862" y="0"/>
                  <a:pt x="60000" y="0"/>
                </a:cubicBezTo>
                <a:cubicBezTo>
                  <a:pt x="60000" y="0"/>
                  <a:pt x="60000" y="0"/>
                  <a:pt x="60000" y="0"/>
                </a:cubicBezTo>
                <a:cubicBezTo>
                  <a:pt x="93137" y="0"/>
                  <a:pt x="120000" y="26863"/>
                  <a:pt x="120000" y="60000"/>
                </a:cubicBezTo>
                <a:cubicBezTo>
                  <a:pt x="120000" y="60000"/>
                  <a:pt x="120000" y="60000"/>
                  <a:pt x="120000" y="60000"/>
                </a:cubicBezTo>
                <a:lnTo>
                  <a:pt x="120000" y="60000"/>
                </a:lnTo>
                <a:cubicBezTo>
                  <a:pt x="120000" y="93137"/>
                  <a:pt x="93137" y="120000"/>
                  <a:pt x="60000" y="120000"/>
                </a:cubicBezTo>
                <a:cubicBezTo>
                  <a:pt x="60000" y="120000"/>
                  <a:pt x="60000" y="120000"/>
                  <a:pt x="60000" y="120000"/>
                </a:cubicBezTo>
                <a:cubicBezTo>
                  <a:pt x="26862" y="120000"/>
                  <a:pt x="0" y="93137"/>
                  <a:pt x="0" y="60000"/>
                </a:cubicBezTo>
                <a:cubicBezTo>
                  <a:pt x="0" y="60000"/>
                  <a:pt x="0" y="60000"/>
                  <a:pt x="0" y="60000"/>
                </a:cubicBezTo>
                <a:lnTo>
                  <a:pt x="0" y="60000"/>
                </a:lnTo>
                <a:close/>
              </a:path>
            </a:pathLst>
          </a:custGeom>
          <a:solidFill>
            <a:srgbClr val="C00000"/>
          </a:solidFill>
          <a:ln w="12700" cap="flat" cmpd="sng">
            <a:solidFill>
              <a:srgbClr val="C9C2D1"/>
            </a:solidFill>
            <a:prstDash val="solid"/>
            <a:round/>
            <a:headEnd type="none" w="med" len="med"/>
            <a:tailEnd type="none" w="med" len="med"/>
          </a:ln>
        </p:spPr>
        <p:txBody>
          <a:bodyPr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11" name="Shape 123"/>
          <p:cNvSpPr txBox="1"/>
          <p:nvPr/>
        </p:nvSpPr>
        <p:spPr>
          <a:xfrm>
            <a:off x="1082063" y="1079903"/>
            <a:ext cx="2819400" cy="4370387"/>
          </a:xfrm>
          <a:prstGeom prst="rect">
            <a:avLst/>
          </a:prstGeom>
          <a:noFill/>
          <a:ln>
            <a:noFill/>
          </a:ln>
        </p:spPr>
        <p:txBody>
          <a:bodyPr lIns="92050" tIns="46025" rIns="92050" bIns="46025" anchor="t" anchorCtr="0">
            <a:noAutofit/>
          </a:bodyPr>
          <a:lstStyle/>
          <a:p>
            <a:pPr marL="0" marR="0" lvl="0" indent="0" algn="ctr" rtl="0">
              <a:lnSpc>
                <a:spcPct val="100000"/>
              </a:lnSpc>
              <a:spcBef>
                <a:spcPts val="0"/>
              </a:spcBef>
              <a:spcAft>
                <a:spcPts val="0"/>
              </a:spcAft>
              <a:buClr>
                <a:srgbClr val="FFFFFF"/>
              </a:buClr>
              <a:buSzPct val="25000"/>
              <a:buFont typeface="Times New Roman"/>
              <a:buNone/>
            </a:pPr>
            <a:r>
              <a:rPr lang="en-US" sz="2400" b="1" i="0" u="none" dirty="0">
                <a:solidFill>
                  <a:srgbClr val="FFFFFF"/>
                </a:solidFill>
                <a:latin typeface="Times New Roman"/>
                <a:ea typeface="Times New Roman"/>
                <a:cs typeface="Times New Roman"/>
                <a:sym typeface="Times New Roman"/>
              </a:rPr>
              <a:t>     </a:t>
            </a:r>
            <a:r>
              <a:rPr lang="en-US" sz="4800" b="1" i="0" u="sng" dirty="0">
                <a:solidFill>
                  <a:srgbClr val="FFFFFF"/>
                </a:solidFill>
                <a:latin typeface="Times New Roman"/>
                <a:ea typeface="Times New Roman"/>
                <a:cs typeface="Times New Roman"/>
                <a:sym typeface="Times New Roman"/>
              </a:rPr>
              <a:t>Title II</a:t>
            </a:r>
          </a:p>
          <a:p>
            <a:pPr marL="0" marR="0" lvl="0" indent="0" algn="l" rtl="0">
              <a:lnSpc>
                <a:spcPct val="100000"/>
              </a:lnSpc>
              <a:spcBef>
                <a:spcPts val="0"/>
              </a:spcBef>
              <a:spcAft>
                <a:spcPts val="0"/>
              </a:spcAft>
              <a:buClr>
                <a:schemeClr val="dk1"/>
              </a:buClr>
              <a:buFont typeface="Calibri"/>
              <a:buNone/>
            </a:pPr>
            <a:endParaRPr sz="2400" b="1" i="0" u="none" dirty="0">
              <a:solidFill>
                <a:srgbClr val="410082"/>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CC0000"/>
              </a:buClr>
              <a:buSzPct val="25000"/>
              <a:buFont typeface="Times New Roman"/>
              <a:buNone/>
            </a:pPr>
            <a:r>
              <a:rPr lang="en-US" sz="3200" b="1" i="0" u="none" dirty="0">
                <a:solidFill>
                  <a:srgbClr val="CC0000"/>
                </a:solidFill>
                <a:latin typeface="Times New Roman"/>
                <a:ea typeface="Times New Roman"/>
                <a:cs typeface="Times New Roman"/>
                <a:sym typeface="Times New Roman"/>
              </a:rPr>
              <a:t>SSDI</a:t>
            </a:r>
          </a:p>
          <a:p>
            <a:pPr marL="0" marR="0" lvl="0" indent="0" algn="l" rtl="0">
              <a:lnSpc>
                <a:spcPct val="100000"/>
              </a:lnSpc>
              <a:spcBef>
                <a:spcPts val="0"/>
              </a:spcBef>
              <a:spcAft>
                <a:spcPts val="0"/>
              </a:spcAft>
              <a:buClr>
                <a:srgbClr val="CC0000"/>
              </a:buClr>
              <a:buSzPct val="25000"/>
              <a:buFont typeface="Times New Roman"/>
              <a:buNone/>
            </a:pPr>
            <a:r>
              <a:rPr lang="en-US" sz="3200" b="1" i="0" u="none" dirty="0">
                <a:solidFill>
                  <a:srgbClr val="CC0000"/>
                </a:solidFill>
                <a:latin typeface="Times New Roman"/>
                <a:ea typeface="Times New Roman"/>
                <a:cs typeface="Times New Roman"/>
                <a:sym typeface="Times New Roman"/>
              </a:rPr>
              <a:t>S</a:t>
            </a:r>
            <a:r>
              <a:rPr lang="en-US" sz="3200" b="1" i="0" u="none" dirty="0">
                <a:solidFill>
                  <a:schemeClr val="lt1"/>
                </a:solidFill>
                <a:latin typeface="Times New Roman"/>
                <a:ea typeface="Times New Roman"/>
                <a:cs typeface="Times New Roman"/>
                <a:sym typeface="Times New Roman"/>
              </a:rPr>
              <a:t>ocial</a:t>
            </a:r>
            <a:r>
              <a:rPr lang="en-US" sz="3200" b="1" i="0" u="none" dirty="0">
                <a:solidFill>
                  <a:srgbClr val="DDDDDD"/>
                </a:solidFill>
                <a:latin typeface="Times New Roman"/>
                <a:ea typeface="Times New Roman"/>
                <a:cs typeface="Times New Roman"/>
                <a:sym typeface="Times New Roman"/>
              </a:rPr>
              <a:t> </a:t>
            </a:r>
          </a:p>
          <a:p>
            <a:pPr marL="0" marR="0" lvl="0" indent="0" algn="l" rtl="0">
              <a:lnSpc>
                <a:spcPct val="100000"/>
              </a:lnSpc>
              <a:spcBef>
                <a:spcPts val="0"/>
              </a:spcBef>
              <a:spcAft>
                <a:spcPts val="0"/>
              </a:spcAft>
              <a:buClr>
                <a:srgbClr val="CC0000"/>
              </a:buClr>
              <a:buSzPct val="25000"/>
              <a:buFont typeface="Times New Roman"/>
              <a:buNone/>
            </a:pPr>
            <a:r>
              <a:rPr lang="en-US" sz="3200" b="1" i="0" u="none" dirty="0">
                <a:solidFill>
                  <a:srgbClr val="CC0000"/>
                </a:solidFill>
                <a:latin typeface="Times New Roman"/>
                <a:ea typeface="Times New Roman"/>
                <a:cs typeface="Times New Roman"/>
                <a:sym typeface="Times New Roman"/>
              </a:rPr>
              <a:t>S</a:t>
            </a:r>
            <a:r>
              <a:rPr lang="en-US" sz="3200" b="1" i="0" u="none" dirty="0">
                <a:solidFill>
                  <a:srgbClr val="FFFFFF"/>
                </a:solidFill>
                <a:latin typeface="Times New Roman"/>
                <a:ea typeface="Times New Roman"/>
                <a:cs typeface="Times New Roman"/>
                <a:sym typeface="Times New Roman"/>
              </a:rPr>
              <a:t>ecurity            </a:t>
            </a:r>
            <a:r>
              <a:rPr lang="en-US" sz="3200" b="1" i="0" u="none" dirty="0">
                <a:solidFill>
                  <a:srgbClr val="CC0000"/>
                </a:solidFill>
                <a:latin typeface="Times New Roman"/>
                <a:ea typeface="Times New Roman"/>
                <a:cs typeface="Times New Roman"/>
                <a:sym typeface="Times New Roman"/>
              </a:rPr>
              <a:t>D</a:t>
            </a:r>
            <a:r>
              <a:rPr lang="en-US" sz="3200" b="1" i="0" u="none" dirty="0">
                <a:solidFill>
                  <a:srgbClr val="FFFFFF"/>
                </a:solidFill>
                <a:latin typeface="Times New Roman"/>
                <a:ea typeface="Times New Roman"/>
                <a:cs typeface="Times New Roman"/>
                <a:sym typeface="Times New Roman"/>
              </a:rPr>
              <a:t>isability         </a:t>
            </a:r>
            <a:r>
              <a:rPr lang="en-US" sz="3200" b="1" i="0" u="none" dirty="0">
                <a:solidFill>
                  <a:srgbClr val="CC0000"/>
                </a:solidFill>
                <a:latin typeface="Times New Roman"/>
                <a:ea typeface="Times New Roman"/>
                <a:cs typeface="Times New Roman"/>
                <a:sym typeface="Times New Roman"/>
              </a:rPr>
              <a:t>I</a:t>
            </a:r>
            <a:r>
              <a:rPr lang="en-US" sz="3200" b="1" i="0" u="none" dirty="0">
                <a:solidFill>
                  <a:srgbClr val="FFFFFF"/>
                </a:solidFill>
                <a:latin typeface="Times New Roman"/>
                <a:ea typeface="Times New Roman"/>
                <a:cs typeface="Times New Roman"/>
                <a:sym typeface="Times New Roman"/>
              </a:rPr>
              <a:t>nsurance       </a:t>
            </a:r>
          </a:p>
          <a:p>
            <a:pPr marL="0" marR="0" lvl="0" indent="0" algn="ctr" rtl="0">
              <a:lnSpc>
                <a:spcPct val="100000"/>
              </a:lnSpc>
              <a:spcBef>
                <a:spcPts val="0"/>
              </a:spcBef>
              <a:spcAft>
                <a:spcPts val="0"/>
              </a:spcAft>
              <a:buClr>
                <a:srgbClr val="00B0F0"/>
              </a:buClr>
              <a:buSzPct val="25000"/>
              <a:buFont typeface="Times New Roman"/>
              <a:buNone/>
            </a:pPr>
            <a:r>
              <a:rPr lang="en-US" sz="4000" b="1" i="1" u="none" dirty="0">
                <a:solidFill>
                  <a:srgbClr val="00B0F0"/>
                </a:solidFill>
                <a:latin typeface="Times New Roman"/>
                <a:ea typeface="Times New Roman"/>
                <a:cs typeface="Times New Roman"/>
                <a:sym typeface="Times New Roman"/>
              </a:rPr>
              <a:t>Medicare</a:t>
            </a:r>
          </a:p>
        </p:txBody>
      </p:sp>
      <p:sp>
        <p:nvSpPr>
          <p:cNvPr id="12" name="Shape 124"/>
          <p:cNvSpPr txBox="1"/>
          <p:nvPr/>
        </p:nvSpPr>
        <p:spPr>
          <a:xfrm>
            <a:off x="5031290" y="1173565"/>
            <a:ext cx="3429000" cy="4276725"/>
          </a:xfrm>
          <a:prstGeom prst="rect">
            <a:avLst/>
          </a:prstGeom>
          <a:noFill/>
          <a:ln>
            <a:noFill/>
          </a:ln>
        </p:spPr>
        <p:txBody>
          <a:bodyPr lIns="92050" tIns="46025" rIns="92050" bIns="46025" anchor="t" anchorCtr="0">
            <a:noAutofit/>
          </a:bodyPr>
          <a:lstStyle/>
          <a:p>
            <a:pPr marL="0" marR="0" lvl="0" indent="0" algn="l" rtl="0">
              <a:lnSpc>
                <a:spcPct val="100000"/>
              </a:lnSpc>
              <a:spcBef>
                <a:spcPts val="0"/>
              </a:spcBef>
              <a:spcAft>
                <a:spcPts val="0"/>
              </a:spcAft>
              <a:buClr>
                <a:srgbClr val="FFFFFF"/>
              </a:buClr>
              <a:buSzPct val="25000"/>
              <a:buFont typeface="Times New Roman"/>
              <a:buNone/>
            </a:pPr>
            <a:r>
              <a:rPr lang="en-US" sz="2400" b="1" i="0" u="none" dirty="0">
                <a:solidFill>
                  <a:srgbClr val="FFFFFF"/>
                </a:solidFill>
                <a:latin typeface="Times New Roman"/>
                <a:ea typeface="Times New Roman"/>
                <a:cs typeface="Times New Roman"/>
                <a:sym typeface="Times New Roman"/>
              </a:rPr>
              <a:t>    </a:t>
            </a:r>
            <a:r>
              <a:rPr lang="en-US" sz="4800" b="1" i="0" u="sng" dirty="0">
                <a:solidFill>
                  <a:srgbClr val="FFFFFF"/>
                </a:solidFill>
                <a:latin typeface="Times New Roman"/>
                <a:ea typeface="Times New Roman"/>
                <a:cs typeface="Times New Roman"/>
                <a:sym typeface="Times New Roman"/>
              </a:rPr>
              <a:t>Title XVI  </a:t>
            </a:r>
          </a:p>
          <a:p>
            <a:pPr marL="0" marR="0" lvl="0" indent="0" algn="l" rtl="0">
              <a:lnSpc>
                <a:spcPct val="100000"/>
              </a:lnSpc>
              <a:spcBef>
                <a:spcPts val="0"/>
              </a:spcBef>
              <a:spcAft>
                <a:spcPts val="0"/>
              </a:spcAft>
              <a:buClr>
                <a:schemeClr val="dk1"/>
              </a:buClr>
              <a:buFont typeface="Calibri"/>
              <a:buNone/>
            </a:pPr>
            <a:endParaRPr sz="2400" b="1" i="0" u="none" dirty="0">
              <a:solidFill>
                <a:srgbClr val="FFFFFF"/>
              </a:solidFill>
              <a:latin typeface="Times New Roman"/>
              <a:ea typeface="Times New Roman"/>
              <a:cs typeface="Times New Roman"/>
              <a:sym typeface="Times New Roman"/>
            </a:endParaRPr>
          </a:p>
          <a:p>
            <a:pPr marL="0" marR="0" lvl="0" indent="0" algn="l" rtl="0">
              <a:lnSpc>
                <a:spcPct val="90000"/>
              </a:lnSpc>
              <a:spcBef>
                <a:spcPts val="0"/>
              </a:spcBef>
              <a:spcAft>
                <a:spcPts val="0"/>
              </a:spcAft>
              <a:buClr>
                <a:srgbClr val="002060"/>
              </a:buClr>
              <a:buSzPct val="25000"/>
              <a:buFont typeface="Times New Roman"/>
              <a:buNone/>
            </a:pPr>
            <a:r>
              <a:rPr lang="en-US" sz="3200" b="1" i="0" u="none" dirty="0">
                <a:solidFill>
                  <a:srgbClr val="002060"/>
                </a:solidFill>
                <a:latin typeface="Times New Roman"/>
                <a:ea typeface="Times New Roman"/>
                <a:cs typeface="Times New Roman"/>
                <a:sym typeface="Times New Roman"/>
              </a:rPr>
              <a:t>SSI </a:t>
            </a:r>
          </a:p>
          <a:p>
            <a:pPr marL="0" marR="0" lvl="0" indent="0" algn="l" rtl="0">
              <a:lnSpc>
                <a:spcPct val="90000"/>
              </a:lnSpc>
              <a:spcBef>
                <a:spcPts val="0"/>
              </a:spcBef>
              <a:spcAft>
                <a:spcPts val="0"/>
              </a:spcAft>
              <a:buClr>
                <a:srgbClr val="002060"/>
              </a:buClr>
              <a:buSzPct val="25000"/>
              <a:buFont typeface="Times New Roman"/>
              <a:buNone/>
            </a:pPr>
            <a:r>
              <a:rPr lang="en-US" sz="3200" b="1" i="0" u="none" dirty="0">
                <a:solidFill>
                  <a:srgbClr val="002060"/>
                </a:solidFill>
                <a:latin typeface="Times New Roman"/>
                <a:ea typeface="Times New Roman"/>
                <a:cs typeface="Times New Roman"/>
                <a:sym typeface="Times New Roman"/>
              </a:rPr>
              <a:t>S</a:t>
            </a:r>
            <a:r>
              <a:rPr lang="en-US" sz="3200" b="1" i="0" u="none" dirty="0">
                <a:solidFill>
                  <a:srgbClr val="FFFFFF"/>
                </a:solidFill>
                <a:latin typeface="Times New Roman"/>
                <a:ea typeface="Times New Roman"/>
                <a:cs typeface="Times New Roman"/>
                <a:sym typeface="Times New Roman"/>
              </a:rPr>
              <a:t>upplemental                 </a:t>
            </a:r>
            <a:r>
              <a:rPr lang="en-US" sz="3200" b="1" i="0" u="none" dirty="0">
                <a:solidFill>
                  <a:srgbClr val="002060"/>
                </a:solidFill>
                <a:latin typeface="Times New Roman"/>
                <a:ea typeface="Times New Roman"/>
                <a:cs typeface="Times New Roman"/>
                <a:sym typeface="Times New Roman"/>
              </a:rPr>
              <a:t>S</a:t>
            </a:r>
            <a:r>
              <a:rPr lang="en-US" sz="3200" b="1" i="0" u="none" dirty="0">
                <a:solidFill>
                  <a:srgbClr val="FFFFFF"/>
                </a:solidFill>
                <a:latin typeface="Times New Roman"/>
                <a:ea typeface="Times New Roman"/>
                <a:cs typeface="Times New Roman"/>
                <a:sym typeface="Times New Roman"/>
              </a:rPr>
              <a:t>ecurity</a:t>
            </a:r>
          </a:p>
          <a:p>
            <a:pPr marL="0" marR="0" lvl="0" indent="0" algn="l" rtl="0">
              <a:lnSpc>
                <a:spcPct val="90000"/>
              </a:lnSpc>
              <a:spcBef>
                <a:spcPts val="0"/>
              </a:spcBef>
              <a:spcAft>
                <a:spcPts val="0"/>
              </a:spcAft>
              <a:buClr>
                <a:srgbClr val="002060"/>
              </a:buClr>
              <a:buSzPct val="25000"/>
              <a:buFont typeface="Times New Roman"/>
              <a:buNone/>
            </a:pPr>
            <a:r>
              <a:rPr lang="en-US" sz="3200" b="1" i="0" u="none" dirty="0">
                <a:solidFill>
                  <a:srgbClr val="002060"/>
                </a:solidFill>
                <a:latin typeface="Times New Roman"/>
                <a:ea typeface="Times New Roman"/>
                <a:cs typeface="Times New Roman"/>
                <a:sym typeface="Times New Roman"/>
              </a:rPr>
              <a:t>I</a:t>
            </a:r>
            <a:r>
              <a:rPr lang="en-US" sz="3200" b="1" i="0" u="none" dirty="0">
                <a:solidFill>
                  <a:srgbClr val="FFFFFF"/>
                </a:solidFill>
                <a:latin typeface="Times New Roman"/>
                <a:ea typeface="Times New Roman"/>
                <a:cs typeface="Times New Roman"/>
                <a:sym typeface="Times New Roman"/>
              </a:rPr>
              <a:t>ncome      </a:t>
            </a:r>
          </a:p>
          <a:p>
            <a:pPr marL="0" marR="0" lvl="0" indent="0" algn="l" rtl="0">
              <a:lnSpc>
                <a:spcPct val="90000"/>
              </a:lnSpc>
              <a:spcBef>
                <a:spcPts val="0"/>
              </a:spcBef>
              <a:spcAft>
                <a:spcPts val="0"/>
              </a:spcAft>
              <a:buClr>
                <a:srgbClr val="FFFFFF"/>
              </a:buClr>
              <a:buSzPct val="25000"/>
              <a:buFont typeface="Times New Roman"/>
              <a:buNone/>
            </a:pPr>
            <a:r>
              <a:rPr lang="en-US" sz="3200" b="1" i="0" u="none" dirty="0">
                <a:solidFill>
                  <a:srgbClr val="FFFFFF"/>
                </a:solidFill>
                <a:latin typeface="Times New Roman"/>
                <a:ea typeface="Times New Roman"/>
                <a:cs typeface="Times New Roman"/>
                <a:sym typeface="Times New Roman"/>
              </a:rPr>
              <a:t> </a:t>
            </a:r>
            <a:endParaRPr lang="en-US" sz="800" b="1" i="0" u="none" dirty="0" smtClean="0">
              <a:solidFill>
                <a:srgbClr val="FFFFFF"/>
              </a:solidFill>
              <a:latin typeface="Times New Roman"/>
              <a:ea typeface="Times New Roman"/>
              <a:cs typeface="Times New Roman"/>
              <a:sym typeface="Times New Roman"/>
            </a:endParaRPr>
          </a:p>
          <a:p>
            <a:pPr marL="0" marR="0" lvl="0" indent="0" algn="l" rtl="0">
              <a:lnSpc>
                <a:spcPct val="90000"/>
              </a:lnSpc>
              <a:spcBef>
                <a:spcPts val="0"/>
              </a:spcBef>
              <a:spcAft>
                <a:spcPts val="0"/>
              </a:spcAft>
              <a:buClr>
                <a:srgbClr val="FFFFFF"/>
              </a:buClr>
              <a:buSzPct val="25000"/>
              <a:buFont typeface="Times New Roman"/>
              <a:buNone/>
            </a:pPr>
            <a:endParaRPr sz="1100" b="1" i="1" u="none" dirty="0" smtClean="0">
              <a:solidFill>
                <a:srgbClr val="0070C0"/>
              </a:solidFill>
              <a:latin typeface="Times New Roman"/>
              <a:ea typeface="Times New Roman"/>
              <a:cs typeface="Times New Roman"/>
              <a:sym typeface="Times New Roman"/>
            </a:endParaRPr>
          </a:p>
          <a:p>
            <a:pPr marL="0" marR="0" lvl="0" indent="0" algn="ctr" rtl="0">
              <a:lnSpc>
                <a:spcPct val="90000"/>
              </a:lnSpc>
              <a:spcBef>
                <a:spcPts val="0"/>
              </a:spcBef>
              <a:spcAft>
                <a:spcPts val="0"/>
              </a:spcAft>
              <a:buClr>
                <a:schemeClr val="dk1"/>
              </a:buClr>
              <a:buFont typeface="Calibri"/>
              <a:buNone/>
            </a:pPr>
            <a:endParaRPr sz="1100" b="1" i="1" u="none" dirty="0" smtClean="0">
              <a:solidFill>
                <a:srgbClr val="0070C0"/>
              </a:solidFill>
              <a:latin typeface="Times New Roman"/>
              <a:ea typeface="Times New Roman"/>
              <a:cs typeface="Times New Roman"/>
              <a:sym typeface="Times New Roman"/>
            </a:endParaRPr>
          </a:p>
          <a:p>
            <a:pPr marL="0" marR="0" lvl="0" indent="0" rtl="0">
              <a:lnSpc>
                <a:spcPct val="90000"/>
              </a:lnSpc>
              <a:spcBef>
                <a:spcPts val="0"/>
              </a:spcBef>
              <a:spcAft>
                <a:spcPts val="0"/>
              </a:spcAft>
              <a:buClr>
                <a:srgbClr val="00B0F0"/>
              </a:buClr>
              <a:buSzPct val="25000"/>
              <a:buFont typeface="Times New Roman"/>
              <a:buNone/>
            </a:pPr>
            <a:r>
              <a:rPr lang="en-US" sz="4000" b="1" i="1" u="none" dirty="0" smtClean="0">
                <a:solidFill>
                  <a:srgbClr val="00B0F0"/>
                </a:solidFill>
                <a:latin typeface="Times New Roman"/>
                <a:ea typeface="Times New Roman"/>
                <a:cs typeface="Times New Roman"/>
                <a:sym typeface="Times New Roman"/>
              </a:rPr>
              <a:t>   Medicaid</a:t>
            </a:r>
            <a:endParaRPr lang="en-US" sz="4000" b="1" i="1" u="none" dirty="0">
              <a:solidFill>
                <a:srgbClr val="00B0F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95786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hape 142"/>
          <p:cNvSpPr txBox="1"/>
          <p:nvPr/>
        </p:nvSpPr>
        <p:spPr>
          <a:xfrm>
            <a:off x="443345" y="1681645"/>
            <a:ext cx="8257310" cy="2807921"/>
          </a:xfrm>
          <a:prstGeom prst="rect">
            <a:avLst/>
          </a:prstGeom>
          <a:noFill/>
          <a:ln>
            <a:noFill/>
          </a:ln>
        </p:spPr>
        <p:txBody>
          <a:bodyPr lIns="91425" tIns="45700" rIns="91425" bIns="45700" anchor="t" anchorCtr="0">
            <a:noAutofit/>
          </a:bodyPr>
          <a:lstStyle/>
          <a:p>
            <a:r>
              <a:rPr lang="en-US" sz="2400" dirty="0"/>
              <a:t>To meet our definition of disability, you must </a:t>
            </a:r>
            <a:r>
              <a:rPr lang="en-US" sz="2400" dirty="0" smtClean="0"/>
              <a:t>be unable </a:t>
            </a:r>
            <a:r>
              <a:rPr lang="en-US" sz="2400" dirty="0"/>
              <a:t>to engage in any substantial gainful activity (SGA) because of a </a:t>
            </a:r>
            <a:r>
              <a:rPr lang="en-US" sz="2400" dirty="0" smtClean="0"/>
              <a:t>medically-determined </a:t>
            </a:r>
            <a:r>
              <a:rPr lang="en-US" sz="2400" dirty="0"/>
              <a:t>physical or mental impairment(s</a:t>
            </a:r>
            <a:r>
              <a:rPr lang="en-US" sz="2400" dirty="0" smtClean="0"/>
              <a:t>):</a:t>
            </a:r>
          </a:p>
          <a:p>
            <a:endParaRPr lang="en-US" sz="2400" dirty="0"/>
          </a:p>
          <a:p>
            <a:pPr marL="342900" indent="-342900">
              <a:buFont typeface="Arial" panose="020B0604020202020204" pitchFamily="34" charset="0"/>
              <a:buChar char="•"/>
            </a:pPr>
            <a:r>
              <a:rPr lang="en-US" sz="2400" dirty="0"/>
              <a:t>t</a:t>
            </a:r>
            <a:r>
              <a:rPr lang="en-US" sz="2400" dirty="0" smtClean="0"/>
              <a:t>hat </a:t>
            </a:r>
            <a:r>
              <a:rPr lang="en-US" sz="2400" dirty="0"/>
              <a:t>has lasted or is expected to last for a continuous period of at least 12 </a:t>
            </a:r>
            <a:r>
              <a:rPr lang="en-US" sz="2400" dirty="0" smtClean="0"/>
              <a:t>months, or</a:t>
            </a:r>
            <a:endParaRPr lang="en-US" sz="2400" dirty="0"/>
          </a:p>
          <a:p>
            <a:pPr marL="342900" indent="-342900">
              <a:buFont typeface="Arial" panose="020B0604020202020204" pitchFamily="34" charset="0"/>
              <a:buChar char="•"/>
            </a:pPr>
            <a:r>
              <a:rPr lang="en-US" sz="2400" dirty="0"/>
              <a:t>t</a:t>
            </a:r>
            <a:r>
              <a:rPr lang="en-US" sz="2400" dirty="0" smtClean="0"/>
              <a:t>hat </a:t>
            </a:r>
            <a:r>
              <a:rPr lang="en-US" sz="2400" dirty="0"/>
              <a:t>is expected to result in </a:t>
            </a:r>
            <a:r>
              <a:rPr lang="en-US" sz="2400" dirty="0" smtClean="0"/>
              <a:t>death</a:t>
            </a:r>
            <a:r>
              <a:rPr lang="en-US" sz="2400" dirty="0"/>
              <a:t>.</a:t>
            </a:r>
          </a:p>
        </p:txBody>
      </p:sp>
      <p:sp>
        <p:nvSpPr>
          <p:cNvPr id="3" name="Rectangle 2"/>
          <p:cNvSpPr/>
          <p:nvPr/>
        </p:nvSpPr>
        <p:spPr>
          <a:xfrm>
            <a:off x="0" y="973759"/>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Disability Defined</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
        <p:nvSpPr>
          <p:cNvPr id="2" name="TextBox 1"/>
          <p:cNvSpPr txBox="1"/>
          <p:nvPr/>
        </p:nvSpPr>
        <p:spPr>
          <a:xfrm>
            <a:off x="219795" y="4689620"/>
            <a:ext cx="8759830" cy="1015663"/>
          </a:xfrm>
          <a:prstGeom prst="rect">
            <a:avLst/>
          </a:prstGeom>
          <a:noFill/>
        </p:spPr>
        <p:txBody>
          <a:bodyPr wrap="square" rtlCol="0">
            <a:spAutoFit/>
          </a:bodyPr>
          <a:lstStyle/>
          <a:p>
            <a:r>
              <a:rPr lang="en-US" sz="2000" b="1" dirty="0"/>
              <a:t>Note: </a:t>
            </a:r>
            <a:r>
              <a:rPr lang="en-US" sz="2000" dirty="0"/>
              <a:t>There is a separate definition of disability for children (under age 18) who are applying for the Supplemental Security Income (SSI) program. A disabled child also </a:t>
            </a:r>
            <a:r>
              <a:rPr lang="en-US" sz="2000" dirty="0" smtClean="0"/>
              <a:t>qualifies </a:t>
            </a:r>
            <a:r>
              <a:rPr lang="en-US" sz="2000" dirty="0"/>
              <a:t>for the SSI employment </a:t>
            </a:r>
            <a:r>
              <a:rPr lang="en-US" sz="2000" dirty="0" smtClean="0"/>
              <a:t>supports.</a:t>
            </a:r>
            <a:endParaRPr lang="en-US" sz="2000" dirty="0"/>
          </a:p>
        </p:txBody>
      </p:sp>
    </p:spTree>
    <p:extLst>
      <p:ext uri="{BB962C8B-B14F-4D97-AF65-F5344CB8AC3E}">
        <p14:creationId xmlns:p14="http://schemas.microsoft.com/office/powerpoint/2010/main" val="92611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nvPr>
        </p:nvGraphicFramePr>
        <p:xfrm>
          <a:off x="-224952" y="2964240"/>
          <a:ext cx="3200400"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Shape 142"/>
          <p:cNvSpPr txBox="1"/>
          <p:nvPr/>
        </p:nvSpPr>
        <p:spPr>
          <a:xfrm>
            <a:off x="92878" y="1618673"/>
            <a:ext cx="8969233" cy="4306895"/>
          </a:xfrm>
          <a:prstGeom prst="rect">
            <a:avLst/>
          </a:prstGeom>
          <a:noFill/>
          <a:ln>
            <a:noFill/>
          </a:ln>
        </p:spPr>
        <p:txBody>
          <a:bodyPr lIns="91425" tIns="45700" rIns="91425" bIns="45700" anchor="t" anchorCtr="0">
            <a:noAutofit/>
          </a:bodyPr>
          <a:lstStyle/>
          <a:p>
            <a:pPr marL="342900" indent="-342900">
              <a:spcAft>
                <a:spcPts val="300"/>
              </a:spcAft>
              <a:buClr>
                <a:schemeClr val="dk1"/>
              </a:buClr>
              <a:buSzPct val="100000"/>
              <a:buFont typeface="Arial"/>
              <a:buChar char="•"/>
            </a:pPr>
            <a:r>
              <a:rPr lang="en-US" sz="2400" dirty="0" smtClean="0"/>
              <a:t>“Substantial </a:t>
            </a:r>
            <a:r>
              <a:rPr lang="en-US" sz="2400" dirty="0"/>
              <a:t>gainful activity</a:t>
            </a:r>
            <a:r>
              <a:rPr lang="en-US" sz="2400" dirty="0" smtClean="0"/>
              <a:t>” (SGA) is a term used to </a:t>
            </a:r>
            <a:r>
              <a:rPr lang="en-US" sz="2400" dirty="0"/>
              <a:t>describe a level of work activity and earnings. We generally use earnings guidelines to evaluate whether your work activity is SGA</a:t>
            </a:r>
            <a:r>
              <a:rPr lang="en-US" sz="2400" dirty="0" smtClean="0"/>
              <a:t>.</a:t>
            </a:r>
            <a:endParaRPr sz="800" b="0" i="0" u="none" dirty="0">
              <a:solidFill>
                <a:schemeClr val="dk1"/>
              </a:solidFill>
              <a:ea typeface="Arial"/>
              <a:cs typeface="Arial"/>
              <a:sym typeface="Arial"/>
            </a:endParaRPr>
          </a:p>
          <a:p>
            <a:pPr marL="342900" marR="0" lvl="0" indent="-342900" algn="l" rtl="0">
              <a:lnSpc>
                <a:spcPct val="100000"/>
              </a:lnSpc>
              <a:spcBef>
                <a:spcPts val="480"/>
              </a:spcBef>
              <a:spcAft>
                <a:spcPts val="300"/>
              </a:spcAft>
              <a:buClr>
                <a:schemeClr val="dk1"/>
              </a:buClr>
              <a:buSzPct val="100000"/>
              <a:buFont typeface="Arial"/>
              <a:buChar char="•"/>
            </a:pPr>
            <a:r>
              <a:rPr lang="en-US" sz="2400" b="0" i="0" u="none" dirty="0">
                <a:solidFill>
                  <a:schemeClr val="dk1"/>
                </a:solidFill>
                <a:ea typeface="Arial"/>
                <a:cs typeface="Arial"/>
                <a:sym typeface="Arial"/>
              </a:rPr>
              <a:t>If </a:t>
            </a:r>
            <a:r>
              <a:rPr lang="en-US" sz="2400" dirty="0" smtClean="0">
                <a:solidFill>
                  <a:schemeClr val="dk1"/>
                </a:solidFill>
              </a:rPr>
              <a:t>the</a:t>
            </a:r>
            <a:r>
              <a:rPr lang="en-US" sz="2400" b="0" i="0" u="none" dirty="0" smtClean="0">
                <a:solidFill>
                  <a:schemeClr val="dk1"/>
                </a:solidFill>
                <a:ea typeface="Arial"/>
                <a:cs typeface="Arial"/>
                <a:sym typeface="Arial"/>
              </a:rPr>
              <a:t> </a:t>
            </a:r>
            <a:r>
              <a:rPr lang="en-US" sz="2400" b="0" i="0" u="none" dirty="0">
                <a:solidFill>
                  <a:schemeClr val="dk1"/>
                </a:solidFill>
                <a:ea typeface="Arial"/>
                <a:cs typeface="Arial"/>
                <a:sym typeface="Arial"/>
              </a:rPr>
              <a:t>impairment is anything other than blindness, earnings </a:t>
            </a:r>
            <a:r>
              <a:rPr lang="en-US" sz="2400" dirty="0" smtClean="0">
                <a:solidFill>
                  <a:schemeClr val="dk1"/>
                </a:solidFill>
                <a:ea typeface="Arial"/>
                <a:cs typeface="Arial"/>
                <a:sym typeface="Arial"/>
              </a:rPr>
              <a:t>in 2019 </a:t>
            </a:r>
            <a:r>
              <a:rPr lang="en-US" sz="2400" b="0" i="0" u="none" dirty="0" smtClean="0">
                <a:solidFill>
                  <a:schemeClr val="dk1"/>
                </a:solidFill>
                <a:ea typeface="Arial"/>
                <a:cs typeface="Arial"/>
                <a:sym typeface="Arial"/>
              </a:rPr>
              <a:t>averaging </a:t>
            </a:r>
            <a:r>
              <a:rPr lang="en-US" sz="2400" b="0" i="0" u="none" dirty="0">
                <a:solidFill>
                  <a:schemeClr val="dk1"/>
                </a:solidFill>
                <a:ea typeface="Arial"/>
                <a:cs typeface="Arial"/>
                <a:sym typeface="Arial"/>
              </a:rPr>
              <a:t>over $</a:t>
            </a:r>
            <a:r>
              <a:rPr lang="en-US" sz="2400" b="0" i="0" u="none" dirty="0" smtClean="0">
                <a:solidFill>
                  <a:schemeClr val="dk1"/>
                </a:solidFill>
                <a:ea typeface="Arial"/>
                <a:cs typeface="Arial"/>
                <a:sym typeface="Arial"/>
              </a:rPr>
              <a:t>1,220 </a:t>
            </a:r>
            <a:r>
              <a:rPr lang="en-US" sz="2400" b="0" i="0" u="none" dirty="0">
                <a:solidFill>
                  <a:schemeClr val="dk1"/>
                </a:solidFill>
                <a:ea typeface="Arial"/>
                <a:cs typeface="Arial"/>
                <a:sym typeface="Arial"/>
              </a:rPr>
              <a:t>a month generally demonstrate SGA. </a:t>
            </a:r>
            <a:endParaRPr lang="en-US" sz="800" dirty="0">
              <a:solidFill>
                <a:schemeClr val="dk1"/>
              </a:solidFill>
            </a:endParaRPr>
          </a:p>
          <a:p>
            <a:pPr marL="342900" marR="0" indent="-342900">
              <a:lnSpc>
                <a:spcPct val="100000"/>
              </a:lnSpc>
              <a:spcBef>
                <a:spcPts val="480"/>
              </a:spcBef>
              <a:spcAft>
                <a:spcPts val="300"/>
              </a:spcAft>
              <a:buClr>
                <a:schemeClr val="dk1"/>
              </a:buClr>
              <a:buSzPct val="100000"/>
              <a:buFont typeface="Arial" panose="020B0604020202020204" pitchFamily="34" charset="0"/>
              <a:buChar char="•"/>
            </a:pPr>
            <a:r>
              <a:rPr lang="en-US" sz="2400" dirty="0">
                <a:sym typeface="Arial"/>
              </a:rPr>
              <a:t>The SGA amount in </a:t>
            </a:r>
            <a:r>
              <a:rPr lang="en-US" sz="2400" dirty="0" smtClean="0">
                <a:sym typeface="Arial"/>
              </a:rPr>
              <a:t>2019 </a:t>
            </a:r>
            <a:r>
              <a:rPr lang="en-US" sz="2400" dirty="0">
                <a:sym typeface="Arial"/>
              </a:rPr>
              <a:t>for blind individuals is </a:t>
            </a:r>
            <a:r>
              <a:rPr lang="en-US" sz="2400" dirty="0" smtClean="0">
                <a:sym typeface="Arial"/>
              </a:rPr>
              <a:t>$2,040.</a:t>
            </a:r>
            <a:endParaRPr lang="en-US" sz="800" dirty="0">
              <a:sym typeface="Arial"/>
            </a:endParaRPr>
          </a:p>
          <a:p>
            <a:pPr marL="342900" marR="0" indent="-342900">
              <a:lnSpc>
                <a:spcPct val="100000"/>
              </a:lnSpc>
              <a:spcBef>
                <a:spcPts val="480"/>
              </a:spcBef>
              <a:spcAft>
                <a:spcPts val="300"/>
              </a:spcAft>
              <a:buClr>
                <a:schemeClr val="dk1"/>
              </a:buClr>
              <a:buSzPct val="100000"/>
              <a:buFont typeface="Arial" panose="020B0604020202020204" pitchFamily="34" charset="0"/>
              <a:buChar char="•"/>
            </a:pPr>
            <a:r>
              <a:rPr lang="en-US" sz="2400" dirty="0">
                <a:sym typeface="Arial"/>
              </a:rPr>
              <a:t>SSI only uses SGA as a measure of work during initial </a:t>
            </a:r>
            <a:r>
              <a:rPr lang="en-US" sz="2400" dirty="0" smtClean="0">
                <a:sym typeface="Arial"/>
              </a:rPr>
              <a:t>claims.</a:t>
            </a:r>
            <a:endParaRPr lang="en-US" sz="800" dirty="0">
              <a:sym typeface="Arial"/>
            </a:endParaRPr>
          </a:p>
          <a:p>
            <a:pPr marL="342900" marR="0" indent="-342900">
              <a:lnSpc>
                <a:spcPct val="100000"/>
              </a:lnSpc>
              <a:spcBef>
                <a:spcPts val="480"/>
              </a:spcBef>
              <a:spcAft>
                <a:spcPts val="0"/>
              </a:spcAft>
              <a:buClr>
                <a:schemeClr val="dk1"/>
              </a:buClr>
              <a:buSzPct val="100000"/>
              <a:buFont typeface="Arial" panose="020B0604020202020204" pitchFamily="34" charset="0"/>
              <a:buChar char="•"/>
            </a:pPr>
            <a:r>
              <a:rPr lang="en-US" sz="2400" dirty="0">
                <a:sym typeface="Arial"/>
              </a:rPr>
              <a:t>SSDI uses SGA throughout the life of the </a:t>
            </a:r>
            <a:r>
              <a:rPr lang="en-US" sz="2400" dirty="0" smtClean="0">
                <a:sym typeface="Arial"/>
              </a:rPr>
              <a:t>claim.</a:t>
            </a:r>
            <a:endParaRPr lang="en-US" sz="2400" dirty="0">
              <a:sym typeface="Arial"/>
            </a:endParaRPr>
          </a:p>
        </p:txBody>
      </p:sp>
      <p:sp>
        <p:nvSpPr>
          <p:cNvPr id="3" name="Rectangle 2"/>
          <p:cNvSpPr/>
          <p:nvPr/>
        </p:nvSpPr>
        <p:spPr>
          <a:xfrm>
            <a:off x="92878" y="897126"/>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Substantial </a:t>
            </a:r>
            <a:r>
              <a:rPr lang="en-US" sz="4000" b="1" dirty="0">
                <a:solidFill>
                  <a:srgbClr val="002060"/>
                </a:solidFill>
                <a:latin typeface="Times New Roman" panose="02020603050405020304" pitchFamily="18" charset="0"/>
                <a:ea typeface="Arial"/>
                <a:cs typeface="Times New Roman" panose="02020603050405020304" pitchFamily="18" charset="0"/>
                <a:sym typeface="Arial"/>
              </a:rPr>
              <a:t>Gainful </a:t>
            </a: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Activity </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177089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12"/>
          <p:cNvSpPr txBox="1">
            <a:spLocks/>
          </p:cNvSpPr>
          <p:nvPr/>
        </p:nvSpPr>
        <p:spPr>
          <a:xfrm>
            <a:off x="1157468" y="1672706"/>
            <a:ext cx="7164729" cy="3843647"/>
          </a:xfrm>
          <a:prstGeom prst="rect">
            <a:avLst/>
          </a:prstGeom>
          <a:noFill/>
          <a:ln>
            <a:noFill/>
          </a:ln>
        </p:spPr>
        <p:txBody>
          <a:bodyPr lIns="91425" tIns="45700" rIns="91425" bIns="45700" anchor="t" anchorCtr="0">
            <a:noAutofit/>
          </a:bodyPr>
          <a:lstStyle>
            <a:defPPr>
              <a:defRPr lang="en-US"/>
            </a:defPPr>
            <a:lvl1pPr marL="342900" marR="0" lvl="0" indent="-342900">
              <a:lnSpc>
                <a:spcPct val="150000"/>
              </a:lnSpc>
              <a:spcBef>
                <a:spcPts val="0"/>
              </a:spcBef>
              <a:spcAft>
                <a:spcPts val="0"/>
              </a:spcAft>
              <a:buClr>
                <a:schemeClr val="dk1"/>
              </a:buClr>
              <a:buSzPct val="100000"/>
              <a:buFont typeface="Arial"/>
              <a:buChar char="•"/>
              <a:defRPr sz="3200">
                <a:solidFill>
                  <a:schemeClr val="dk1"/>
                </a:solidFill>
              </a:defRPr>
            </a:lvl1pPr>
          </a:lstStyle>
          <a:p>
            <a:pPr marL="0" indent="0">
              <a:buNone/>
            </a:pPr>
            <a:r>
              <a:rPr lang="en-US" sz="2800" b="1" dirty="0" smtClean="0">
                <a:sym typeface="Arial"/>
              </a:rPr>
              <a:t>Contents</a:t>
            </a:r>
          </a:p>
          <a:p>
            <a:r>
              <a:rPr lang="en-US" sz="2400" dirty="0" smtClean="0">
                <a:sym typeface="Arial"/>
              </a:rPr>
              <a:t>Subsidies </a:t>
            </a:r>
            <a:r>
              <a:rPr lang="en-US" sz="2400" dirty="0">
                <a:sym typeface="Arial"/>
              </a:rPr>
              <a:t>and Special </a:t>
            </a:r>
            <a:r>
              <a:rPr lang="en-US" sz="2400" dirty="0" smtClean="0">
                <a:sym typeface="Arial"/>
              </a:rPr>
              <a:t>Conditions</a:t>
            </a:r>
          </a:p>
          <a:p>
            <a:r>
              <a:rPr lang="en-US" sz="2400" dirty="0" smtClean="0">
                <a:sym typeface="Arial"/>
              </a:rPr>
              <a:t>Unsuccessful Work Attempt (UWA)</a:t>
            </a:r>
            <a:endParaRPr lang="en-US" sz="2400" dirty="0">
              <a:sym typeface="Arial"/>
            </a:endParaRPr>
          </a:p>
          <a:p>
            <a:r>
              <a:rPr lang="en-US" sz="2400" dirty="0">
                <a:sym typeface="Arial"/>
              </a:rPr>
              <a:t>Impairment-Related Work Expenses (IRWE)</a:t>
            </a:r>
          </a:p>
          <a:p>
            <a:r>
              <a:rPr lang="en-US" sz="2400" dirty="0">
                <a:sym typeface="Arial"/>
              </a:rPr>
              <a:t>Plan to Achieve Self-Support (PASS)</a:t>
            </a:r>
          </a:p>
          <a:p>
            <a:r>
              <a:rPr lang="en-US" sz="2400" dirty="0">
                <a:sym typeface="Arial"/>
              </a:rPr>
              <a:t>Ticket to Work </a:t>
            </a:r>
            <a:r>
              <a:rPr lang="en-US" sz="2400" dirty="0" smtClean="0">
                <a:sym typeface="Arial"/>
              </a:rPr>
              <a:t>(TTW)</a:t>
            </a:r>
            <a:endParaRPr lang="en-US" sz="2400" dirty="0">
              <a:sym typeface="Arial"/>
            </a:endParaRPr>
          </a:p>
          <a:p>
            <a:r>
              <a:rPr lang="en-US" sz="2400" dirty="0">
                <a:sym typeface="Arial"/>
              </a:rPr>
              <a:t>Expedited Reinstatement (EXR)</a:t>
            </a:r>
          </a:p>
        </p:txBody>
      </p:sp>
      <p:sp>
        <p:nvSpPr>
          <p:cNvPr id="6" name="Shape 111"/>
          <p:cNvSpPr txBox="1">
            <a:spLocks/>
          </p:cNvSpPr>
          <p:nvPr/>
        </p:nvSpPr>
        <p:spPr>
          <a:xfrm>
            <a:off x="0" y="943163"/>
            <a:ext cx="8982635" cy="833718"/>
          </a:xfrm>
          <a:prstGeom prst="rect">
            <a:avLst/>
          </a:prstGeom>
          <a:noFill/>
          <a:ln>
            <a:noFill/>
          </a:ln>
        </p:spPr>
        <p:txBody>
          <a:bodyPr lIns="91425" tIns="45700" rIns="91425" bIns="45700" anchor="t" anchorCtr="0">
            <a:noAutofit/>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spcBef>
                <a:spcPts val="0"/>
              </a:spcBef>
              <a:buClr>
                <a:schemeClr val="lt1"/>
              </a:buClr>
              <a:buSzPct val="25000"/>
              <a:buFont typeface="Calibri"/>
              <a:buNone/>
            </a:pPr>
            <a:r>
              <a:rPr lang="en-US" sz="4000" dirty="0">
                <a:solidFill>
                  <a:srgbClr val="002060"/>
                </a:solidFill>
                <a:latin typeface="Times New Roman" panose="02020603050405020304" pitchFamily="18" charset="0"/>
                <a:ea typeface="Arial"/>
                <a:cs typeface="Times New Roman" panose="02020603050405020304" pitchFamily="18" charset="0"/>
                <a:sym typeface="Calibri"/>
              </a:rPr>
              <a:t>SSDI and/or SSI Employment Supports</a:t>
            </a:r>
          </a:p>
        </p:txBody>
      </p:sp>
    </p:spTree>
    <p:extLst>
      <p:ext uri="{BB962C8B-B14F-4D97-AF65-F5344CB8AC3E}">
        <p14:creationId xmlns:p14="http://schemas.microsoft.com/office/powerpoint/2010/main" val="408947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r>
              <a:rPr lang="en-US" sz="2200" b="1" dirty="0"/>
              <a:t>What is a subsidy?</a:t>
            </a:r>
          </a:p>
          <a:p>
            <a:pPr>
              <a:buClr>
                <a:srgbClr val="000000"/>
              </a:buClr>
              <a:buSzPct val="100000"/>
            </a:pPr>
            <a:endParaRPr lang="en-US" sz="1400" dirty="0"/>
          </a:p>
          <a:p>
            <a:pPr marL="285750" indent="-285750">
              <a:buClr>
                <a:srgbClr val="000000"/>
              </a:buClr>
              <a:buSzPct val="100000"/>
              <a:buFont typeface="Arial" panose="020B0604020202020204" pitchFamily="34" charset="0"/>
              <a:buChar char="•"/>
            </a:pPr>
            <a:r>
              <a:rPr lang="en-US" sz="2200" dirty="0"/>
              <a:t>A “subsidy” is support provided by </a:t>
            </a:r>
            <a:r>
              <a:rPr lang="en-US" sz="2200" dirty="0" smtClean="0"/>
              <a:t>your </a:t>
            </a:r>
            <a:r>
              <a:rPr lang="en-US" sz="2200" dirty="0"/>
              <a:t>employer that may result in </a:t>
            </a:r>
            <a:r>
              <a:rPr lang="en-US" sz="2200" dirty="0" smtClean="0"/>
              <a:t>you receiving </a:t>
            </a:r>
            <a:r>
              <a:rPr lang="en-US" sz="2200" dirty="0"/>
              <a:t>more pay than the actual value of the services </a:t>
            </a:r>
            <a:r>
              <a:rPr lang="en-US" sz="2200" dirty="0" smtClean="0"/>
              <a:t>you perform.</a:t>
            </a:r>
            <a:endParaRPr lang="en-US" sz="2200" dirty="0"/>
          </a:p>
          <a:p>
            <a:pPr>
              <a:buClr>
                <a:srgbClr val="000000"/>
              </a:buClr>
              <a:buSzPct val="100000"/>
            </a:pPr>
            <a:endParaRPr lang="en-US" sz="200" dirty="0" smtClean="0"/>
          </a:p>
          <a:p>
            <a:pPr>
              <a:buClr>
                <a:srgbClr val="000000"/>
              </a:buClr>
              <a:buSzPct val="100000"/>
            </a:pPr>
            <a:endParaRPr lang="en-US" sz="200" dirty="0"/>
          </a:p>
          <a:p>
            <a:pPr>
              <a:buClr>
                <a:srgbClr val="000000"/>
              </a:buClr>
              <a:buSzPct val="100000"/>
            </a:pPr>
            <a:endParaRPr lang="en-US" sz="200" dirty="0"/>
          </a:p>
          <a:p>
            <a:pPr>
              <a:buClr>
                <a:srgbClr val="000000"/>
              </a:buClr>
              <a:buSzPct val="100000"/>
            </a:pPr>
            <a:r>
              <a:rPr lang="en-US" sz="2200" b="1" dirty="0"/>
              <a:t>What are special conditions?</a:t>
            </a:r>
          </a:p>
          <a:p>
            <a:pPr>
              <a:buClr>
                <a:srgbClr val="000000"/>
              </a:buClr>
              <a:buSzPct val="100000"/>
            </a:pPr>
            <a:endParaRPr lang="en-US" sz="1400" dirty="0"/>
          </a:p>
          <a:p>
            <a:pPr marL="285750" indent="-285750">
              <a:buClr>
                <a:srgbClr val="000000"/>
              </a:buClr>
              <a:buSzPct val="100000"/>
              <a:buFont typeface="Arial" panose="020B0604020202020204" pitchFamily="34" charset="0"/>
              <a:buChar char="•"/>
            </a:pPr>
            <a:r>
              <a:rPr lang="en-US" sz="2200" dirty="0"/>
              <a:t>“Special conditions” </a:t>
            </a:r>
            <a:r>
              <a:rPr lang="en-US" sz="2200" dirty="0" smtClean="0"/>
              <a:t>refer </a:t>
            </a:r>
            <a:r>
              <a:rPr lang="en-US" sz="2200" dirty="0"/>
              <a:t>to support and </a:t>
            </a:r>
            <a:r>
              <a:rPr lang="en-US" sz="2200" dirty="0" smtClean="0"/>
              <a:t>on-the-job </a:t>
            </a:r>
            <a:r>
              <a:rPr lang="en-US" sz="2200" dirty="0"/>
              <a:t>assistance provided by </a:t>
            </a:r>
            <a:r>
              <a:rPr lang="en-US" sz="2200" dirty="0" smtClean="0"/>
              <a:t>your </a:t>
            </a:r>
            <a:r>
              <a:rPr lang="en-US" sz="2200" dirty="0"/>
              <a:t>employer, or by someone </a:t>
            </a:r>
            <a:r>
              <a:rPr lang="en-US" sz="2200" i="1" dirty="0"/>
              <a:t>other than </a:t>
            </a:r>
            <a:r>
              <a:rPr lang="en-US" sz="2200" dirty="0" smtClean="0"/>
              <a:t>your employer, </a:t>
            </a:r>
            <a:r>
              <a:rPr lang="en-US" sz="2200" dirty="0"/>
              <a:t>for example, a vocational rehabilitation agency. Because of this support, </a:t>
            </a:r>
            <a:r>
              <a:rPr lang="en-US" sz="2200" dirty="0" smtClean="0"/>
              <a:t>you </a:t>
            </a:r>
            <a:r>
              <a:rPr lang="en-US" sz="2200" dirty="0"/>
              <a:t>may receive more pay than the actual value of the services </a:t>
            </a:r>
            <a:r>
              <a:rPr lang="en-US" sz="2200" dirty="0" smtClean="0"/>
              <a:t>you perform.</a:t>
            </a:r>
            <a:endParaRPr lang="en-US" sz="2200" dirty="0"/>
          </a:p>
        </p:txBody>
      </p:sp>
      <p:sp>
        <p:nvSpPr>
          <p:cNvPr id="3" name="Rectangle 2"/>
          <p:cNvSpPr/>
          <p:nvPr/>
        </p:nvSpPr>
        <p:spPr>
          <a:xfrm>
            <a:off x="-19733" y="1006477"/>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Subsidies and Special Conditions</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649708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42"/>
          <p:cNvSpPr txBox="1"/>
          <p:nvPr/>
        </p:nvSpPr>
        <p:spPr>
          <a:xfrm>
            <a:off x="128016" y="1742073"/>
            <a:ext cx="8848502" cy="3898726"/>
          </a:xfrm>
          <a:prstGeom prst="rect">
            <a:avLst/>
          </a:prstGeom>
          <a:noFill/>
          <a:ln>
            <a:noFill/>
          </a:ln>
        </p:spPr>
        <p:txBody>
          <a:bodyPr lIns="91425" tIns="45700" rIns="91425" bIns="45700" anchor="t" anchorCtr="0">
            <a:noAutofit/>
          </a:bodyPr>
          <a:lstStyle/>
          <a:p>
            <a:pPr>
              <a:buClr>
                <a:srgbClr val="000000"/>
              </a:buClr>
              <a:buSzPct val="100000"/>
            </a:pPr>
            <a:endParaRPr lang="en-US" sz="2000" dirty="0" smtClean="0"/>
          </a:p>
          <a:p>
            <a:pPr marL="342900" indent="-342900">
              <a:buClr>
                <a:srgbClr val="000000"/>
              </a:buClr>
              <a:buSzPct val="100000"/>
              <a:buFont typeface="Arial" panose="020B0604020202020204" pitchFamily="34" charset="0"/>
              <a:buChar char="•"/>
            </a:pPr>
            <a:endParaRPr lang="en-US" sz="2000" dirty="0"/>
          </a:p>
        </p:txBody>
      </p:sp>
      <p:sp>
        <p:nvSpPr>
          <p:cNvPr id="3" name="Rectangle 2"/>
          <p:cNvSpPr/>
          <p:nvPr/>
        </p:nvSpPr>
        <p:spPr>
          <a:xfrm>
            <a:off x="0" y="963251"/>
            <a:ext cx="9144000" cy="707886"/>
          </a:xfrm>
          <a:prstGeom prst="rect">
            <a:avLst/>
          </a:prstGeom>
        </p:spPr>
        <p:txBody>
          <a:bodyPr wrap="square">
            <a:spAutoFit/>
          </a:bodyPr>
          <a:lstStyle/>
          <a:p>
            <a:pPr lvl="0" algn="ctr">
              <a:buClr>
                <a:schemeClr val="lt1"/>
              </a:buClr>
              <a:buSzPct val="25000"/>
            </a:pPr>
            <a:r>
              <a:rPr lang="en-US" sz="4000" b="1" dirty="0" smtClean="0">
                <a:solidFill>
                  <a:srgbClr val="002060"/>
                </a:solidFill>
                <a:latin typeface="Times New Roman" panose="02020603050405020304" pitchFamily="18" charset="0"/>
                <a:ea typeface="Arial"/>
                <a:cs typeface="Times New Roman" panose="02020603050405020304" pitchFamily="18" charset="0"/>
                <a:sym typeface="Arial"/>
              </a:rPr>
              <a:t>Unsuccessful Work Attempt (UWA)</a:t>
            </a:r>
            <a:endParaRPr lang="en-US" sz="4000" b="1" dirty="0">
              <a:solidFill>
                <a:srgbClr val="002060"/>
              </a:solidFill>
              <a:latin typeface="Times New Roman" panose="02020603050405020304" pitchFamily="18" charset="0"/>
              <a:ea typeface="Arial"/>
              <a:cs typeface="Times New Roman" panose="02020603050405020304" pitchFamily="18" charset="0"/>
              <a:sym typeface="Arial"/>
            </a:endParaRPr>
          </a:p>
        </p:txBody>
      </p:sp>
      <p:sp>
        <p:nvSpPr>
          <p:cNvPr id="5" name="Shape 142"/>
          <p:cNvSpPr txBox="1"/>
          <p:nvPr/>
        </p:nvSpPr>
        <p:spPr>
          <a:xfrm>
            <a:off x="128016" y="1671138"/>
            <a:ext cx="8848502" cy="4084204"/>
          </a:xfrm>
          <a:prstGeom prst="rect">
            <a:avLst/>
          </a:prstGeom>
          <a:noFill/>
          <a:ln>
            <a:noFill/>
          </a:ln>
        </p:spPr>
        <p:txBody>
          <a:bodyPr lIns="91425" tIns="45700" rIns="91425" bIns="45700" anchor="t" anchorCtr="0">
            <a:noAutofit/>
          </a:bodyPr>
          <a:lstStyle/>
          <a:p>
            <a:pPr>
              <a:buClr>
                <a:srgbClr val="000000"/>
              </a:buClr>
              <a:buSzPct val="100000"/>
            </a:pPr>
            <a:endParaRPr lang="en-US" sz="2000" dirty="0" smtClean="0"/>
          </a:p>
        </p:txBody>
      </p:sp>
      <p:sp>
        <p:nvSpPr>
          <p:cNvPr id="6" name="Shape 142"/>
          <p:cNvSpPr txBox="1"/>
          <p:nvPr/>
        </p:nvSpPr>
        <p:spPr>
          <a:xfrm>
            <a:off x="586854" y="1788459"/>
            <a:ext cx="8071009" cy="3852340"/>
          </a:xfrm>
          <a:prstGeom prst="rect">
            <a:avLst/>
          </a:prstGeom>
          <a:noFill/>
          <a:ln>
            <a:noFill/>
          </a:ln>
        </p:spPr>
        <p:txBody>
          <a:bodyPr lIns="91425" tIns="45700" rIns="91425" bIns="45700" anchor="t" anchorCtr="0">
            <a:noAutofit/>
          </a:bodyPr>
          <a:lstStyle/>
          <a:p>
            <a:r>
              <a:rPr lang="en-US" sz="2600" dirty="0" smtClean="0"/>
              <a:t>An Unsuccessful Work Attempt (UWA) is </a:t>
            </a:r>
            <a:r>
              <a:rPr lang="en-US" sz="2600" dirty="0"/>
              <a:t>an effort to do work, in employment or self-employment, which you stopped or reduced to below the </a:t>
            </a:r>
            <a:r>
              <a:rPr lang="en-US" sz="2600" dirty="0" smtClean="0"/>
              <a:t>SGA level </a:t>
            </a:r>
            <a:r>
              <a:rPr lang="en-US" sz="2600" dirty="0"/>
              <a:t>after a short time </a:t>
            </a:r>
            <a:r>
              <a:rPr lang="en-US" sz="2600" dirty="0" smtClean="0"/>
              <a:t>(within 6 months) </a:t>
            </a:r>
            <a:r>
              <a:rPr lang="en-US" sz="2600" dirty="0"/>
              <a:t>because of</a:t>
            </a:r>
            <a:r>
              <a:rPr lang="en-US" sz="2600" dirty="0" smtClean="0"/>
              <a:t>:</a:t>
            </a:r>
          </a:p>
          <a:p>
            <a:endParaRPr lang="en-US" sz="1400" dirty="0"/>
          </a:p>
          <a:p>
            <a:pPr marL="342900" indent="-342900">
              <a:buFont typeface="Arial" panose="020B0604020202020204" pitchFamily="34" charset="0"/>
              <a:buChar char="•"/>
            </a:pPr>
            <a:r>
              <a:rPr lang="en-US" sz="2600" dirty="0"/>
              <a:t>y</a:t>
            </a:r>
            <a:r>
              <a:rPr lang="en-US" sz="2600" dirty="0" smtClean="0"/>
              <a:t>our impairment, or  </a:t>
            </a:r>
          </a:p>
          <a:p>
            <a:pPr marL="342900" indent="-342900">
              <a:buFont typeface="Arial" panose="020B0604020202020204" pitchFamily="34" charset="0"/>
              <a:buChar char="•"/>
            </a:pPr>
            <a:r>
              <a:rPr lang="en-US" sz="2600" dirty="0"/>
              <a:t>r</a:t>
            </a:r>
            <a:r>
              <a:rPr lang="en-US" sz="2600" dirty="0" smtClean="0"/>
              <a:t>emoval of special conditions </a:t>
            </a:r>
            <a:r>
              <a:rPr lang="en-US" sz="2600" dirty="0"/>
              <a:t>related to your impairment that you needed to help you </a:t>
            </a:r>
            <a:r>
              <a:rPr lang="en-US" sz="2600" dirty="0" smtClean="0"/>
              <a:t>work. </a:t>
            </a:r>
            <a:endParaRPr lang="en-US" sz="2600" dirty="0"/>
          </a:p>
        </p:txBody>
      </p:sp>
    </p:spTree>
    <p:extLst>
      <p:ext uri="{BB962C8B-B14F-4D97-AF65-F5344CB8AC3E}">
        <p14:creationId xmlns:p14="http://schemas.microsoft.com/office/powerpoint/2010/main" val="3563331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UPP Template">
  <a:themeElements>
    <a:clrScheme name="Branding">
      <a:dk1>
        <a:srgbClr val="003366"/>
      </a:dk1>
      <a:lt1>
        <a:sysClr val="window" lastClr="FFFFFF"/>
      </a:lt1>
      <a:dk2>
        <a:srgbClr val="003366"/>
      </a:dk2>
      <a:lt2>
        <a:srgbClr val="EEECE1"/>
      </a:lt2>
      <a:accent1>
        <a:srgbClr val="31859B"/>
      </a:accent1>
      <a:accent2>
        <a:srgbClr val="953734"/>
      </a:accent2>
      <a:accent3>
        <a:srgbClr val="A5A5A5"/>
      </a:accent3>
      <a:accent4>
        <a:srgbClr val="8064A2"/>
      </a:accent4>
      <a:accent5>
        <a:srgbClr val="4BACC6"/>
      </a:accent5>
      <a:accent6>
        <a:srgbClr val="F79646"/>
      </a:accent6>
      <a:hlink>
        <a:srgbClr val="003366"/>
      </a:hlink>
      <a:folHlink>
        <a:srgbClr val="C00000"/>
      </a:folHlink>
    </a:clrScheme>
    <a:fontScheme name="Brandin">
      <a:majorFont>
        <a:latin typeface="Times"/>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388FFBEC97244E835E6710D2B87BBC" ma:contentTypeVersion="0" ma:contentTypeDescription="Create a new document." ma:contentTypeScope="" ma:versionID="9f05b459943d3a09917e1cc552a37509">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10DF7B-3ED0-4A28-94E4-461E1F76C7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6C1D150-B45C-4469-AD4B-55248EA5D732}">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CA07D156-053D-4831-B32E-3C814154AA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UPP Template</Template>
  <TotalTime>25595</TotalTime>
  <Words>9224</Words>
  <Application>Microsoft Office PowerPoint</Application>
  <PresentationFormat>On-screen Show (4:3)</PresentationFormat>
  <Paragraphs>788</Paragraphs>
  <Slides>39</Slides>
  <Notes>38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Georgia</vt:lpstr>
      <vt:lpstr>Helvetica</vt:lpstr>
      <vt:lpstr>Permanent Marker</vt:lpstr>
      <vt:lpstr>Times</vt:lpstr>
      <vt:lpstr>Times New Roman</vt:lpstr>
      <vt:lpstr>UPP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Social Security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889123</dc:creator>
  <cp:lastModifiedBy>Hardwick, Andy</cp:lastModifiedBy>
  <cp:revision>772</cp:revision>
  <cp:lastPrinted>2019-03-06T22:38:58Z</cp:lastPrinted>
  <dcterms:created xsi:type="dcterms:W3CDTF">2016-09-26T18:33:45Z</dcterms:created>
  <dcterms:modified xsi:type="dcterms:W3CDTF">2019-03-28T15:08:43Z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0x01010058388FFBEC97244E835E6710D2B87BBC</vt:lpwstr>
  </property>
  <property fmtid="{D5CDD505-2E9C-101B-9397-08002B2CF9AE}" pid="3" name="_AdHocReviewCycleID">
    <vt:i4>1459659383</vt:i4>
  </property>
  <property fmtid="{D5CDD505-2E9C-101B-9397-08002B2CF9AE}" pid="4" name="_NewReviewCycle">
    <vt:lpwstr/>
  </property>
  <property fmtid="{D5CDD505-2E9C-101B-9397-08002B2CF9AE}" pid="5" name="_EmailSubject">
    <vt:lpwstr>Wednesday</vt:lpwstr>
  </property>
  <property fmtid="{D5CDD505-2E9C-101B-9397-08002B2CF9AE}" pid="6" name="_AuthorEmail">
    <vt:lpwstr>Andy.Hardwick@ssa.gov</vt:lpwstr>
  </property>
  <property fmtid="{D5CDD505-2E9C-101B-9397-08002B2CF9AE}" pid="7" name="_AuthorEmailDisplayName">
    <vt:lpwstr>Hardwick, Andy</vt:lpwstr>
  </property>
  <property fmtid="{D5CDD505-2E9C-101B-9397-08002B2CF9AE}" pid="8" name="_PreviousAdHocReviewCycleID">
    <vt:i4>-714376301</vt:i4>
  </property>
</Properties>
</file>