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7"/>
  </p:notesMasterIdLst>
  <p:sldIdLst>
    <p:sldId id="259" r:id="rId2"/>
    <p:sldId id="476" r:id="rId3"/>
    <p:sldId id="479" r:id="rId4"/>
    <p:sldId id="376" r:id="rId5"/>
    <p:sldId id="438" r:id="rId6"/>
    <p:sldId id="439" r:id="rId7"/>
    <p:sldId id="377" r:id="rId8"/>
    <p:sldId id="385" r:id="rId9"/>
    <p:sldId id="436" r:id="rId10"/>
    <p:sldId id="437" r:id="rId11"/>
    <p:sldId id="440" r:id="rId12"/>
    <p:sldId id="481" r:id="rId13"/>
    <p:sldId id="413" r:id="rId14"/>
    <p:sldId id="441" r:id="rId15"/>
    <p:sldId id="442" r:id="rId16"/>
    <p:sldId id="443" r:id="rId17"/>
    <p:sldId id="482" r:id="rId18"/>
    <p:sldId id="444" r:id="rId19"/>
    <p:sldId id="445" r:id="rId20"/>
    <p:sldId id="446" r:id="rId21"/>
    <p:sldId id="472" r:id="rId22"/>
    <p:sldId id="447" r:id="rId23"/>
    <p:sldId id="448" r:id="rId24"/>
    <p:sldId id="449" r:id="rId25"/>
    <p:sldId id="473" r:id="rId26"/>
    <p:sldId id="489" r:id="rId27"/>
    <p:sldId id="451" r:id="rId28"/>
    <p:sldId id="452" r:id="rId29"/>
    <p:sldId id="453" r:id="rId30"/>
    <p:sldId id="454" r:id="rId31"/>
    <p:sldId id="455" r:id="rId32"/>
    <p:sldId id="456" r:id="rId33"/>
    <p:sldId id="457" r:id="rId34"/>
    <p:sldId id="458" r:id="rId35"/>
    <p:sldId id="464" r:id="rId36"/>
    <p:sldId id="465" r:id="rId37"/>
    <p:sldId id="466" r:id="rId38"/>
    <p:sldId id="459" r:id="rId39"/>
    <p:sldId id="461" r:id="rId40"/>
    <p:sldId id="480" r:id="rId41"/>
    <p:sldId id="450" r:id="rId42"/>
    <p:sldId id="382" r:id="rId43"/>
    <p:sldId id="408" r:id="rId44"/>
    <p:sldId id="478" r:id="rId45"/>
    <p:sldId id="488" r:id="rId46"/>
    <p:sldId id="407" r:id="rId47"/>
    <p:sldId id="467" r:id="rId48"/>
    <p:sldId id="474" r:id="rId49"/>
    <p:sldId id="470" r:id="rId50"/>
    <p:sldId id="471" r:id="rId51"/>
    <p:sldId id="475" r:id="rId52"/>
    <p:sldId id="424" r:id="rId53"/>
    <p:sldId id="469" r:id="rId54"/>
    <p:sldId id="487" r:id="rId55"/>
    <p:sldId id="477" r:id="rId56"/>
  </p:sldIdLst>
  <p:sldSz cx="12192000" cy="6858000"/>
  <p:notesSz cx="7010400" cy="9296400"/>
  <p:embeddedFontLst>
    <p:embeddedFont>
      <p:font typeface="Calibri" panose="020F0502020204030204" pitchFamily="34" charset="0"/>
      <p:regular r:id="rId58"/>
      <p:bold r:id="rId59"/>
      <p:italic r:id="rId60"/>
      <p:boldItalic r:id="rId61"/>
    </p:embeddedFont>
    <p:embeddedFont>
      <p:font typeface="Playfair Display Black" panose="00000A00000000000000" pitchFamily="2" charset="0"/>
      <p:bold r:id="rId62"/>
      <p:boldItalic r:id="rId63"/>
    </p:embeddedFont>
    <p:embeddedFont>
      <p:font typeface="Tw Cen MT" panose="020B0602020104020603" pitchFamily="34" charset="0"/>
      <p:regular r:id="rId64"/>
      <p:bold r:id="rId65"/>
      <p:italic r:id="rId66"/>
      <p:boldItalic r:id="rId67"/>
    </p:embeddedFont>
    <p:embeddedFont>
      <p:font typeface="Raleway" panose="020B0503030101060003" pitchFamily="34" charset="0"/>
      <p:regular r:id="rId68"/>
      <p:bold r:id="rId69"/>
      <p:italic r:id="rId70"/>
      <p:boldItalic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646C"/>
    <a:srgbClr val="1B5CBB"/>
    <a:srgbClr val="D3D5D6"/>
    <a:srgbClr val="1C5CB9"/>
    <a:srgbClr val="4472C4"/>
    <a:srgbClr val="718791"/>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76755" autoAdjust="0"/>
  </p:normalViewPr>
  <p:slideViewPr>
    <p:cSldViewPr snapToGrid="0">
      <p:cViewPr varScale="1">
        <p:scale>
          <a:sx n="76" d="100"/>
          <a:sy n="76" d="100"/>
        </p:scale>
        <p:origin x="108" y="33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E2AC3-2828-464A-BB33-4D77FCC230D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E0AFE32-847E-448E-8D24-77CD332B106F}">
      <dgm:prSet phldrT="[Text]" custT="1"/>
      <dgm:spPr>
        <a:solidFill>
          <a:schemeClr val="tx2"/>
        </a:solidFill>
      </dgm:spPr>
      <dgm:t>
        <a:bodyPr/>
        <a:lstStyle/>
        <a:p>
          <a:endParaRPr lang="en-US" sz="1500" dirty="0"/>
        </a:p>
      </dgm:t>
      <dgm:extLst>
        <a:ext uri="{E40237B7-FDA0-4F09-8148-C483321AD2D9}">
          <dgm14:cNvPr xmlns:dgm14="http://schemas.microsoft.com/office/drawing/2010/diagram" id="0" name="" title="Advocate to local governments"/>
        </a:ext>
      </dgm:extLst>
    </dgm:pt>
    <dgm:pt modelId="{487FDECC-8848-4E9B-A77E-95A368ADCF7E}" type="parTrans" cxnId="{85EA484F-88C2-4004-B0E6-4FED673DF865}">
      <dgm:prSet/>
      <dgm:spPr/>
      <dgm:t>
        <a:bodyPr/>
        <a:lstStyle/>
        <a:p>
          <a:endParaRPr lang="en-US"/>
        </a:p>
      </dgm:t>
    </dgm:pt>
    <dgm:pt modelId="{20212FA0-7249-4A6A-A88B-16F1D991BD0E}" type="sibTrans" cxnId="{85EA484F-88C2-4004-B0E6-4FED673DF865}">
      <dgm:prSet/>
      <dgm:spPr>
        <a:noFill/>
      </dgm:spPr>
      <dgm:t>
        <a:bodyPr/>
        <a:lstStyle/>
        <a:p>
          <a:endParaRPr lang="en-US"/>
        </a:p>
      </dgm:t>
    </dgm:pt>
    <dgm:pt modelId="{4D95E355-D7DD-4FE5-90C9-2E6AF2C68B43}">
      <dgm:prSet phldrT="[Text]" custT="1"/>
      <dgm:spPr/>
      <dgm:t>
        <a:bodyPr/>
        <a:lstStyle/>
        <a:p>
          <a:pPr algn="r"/>
          <a:r>
            <a:rPr lang="en-US" sz="2500" dirty="0" smtClean="0">
              <a:solidFill>
                <a:schemeClr val="accent1"/>
              </a:solidFill>
            </a:rPr>
            <a:t>Extent</a:t>
          </a:r>
          <a:endParaRPr lang="en-US" sz="2500" dirty="0">
            <a:solidFill>
              <a:schemeClr val="accent1"/>
            </a:solidFill>
          </a:endParaRPr>
        </a:p>
      </dgm:t>
    </dgm:pt>
    <dgm:pt modelId="{063E5CAC-6598-44A6-9913-AA29F3AF1B1F}" type="parTrans" cxnId="{4EDBAB20-F722-4A12-A25D-469F64FE003F}">
      <dgm:prSet/>
      <dgm:spPr/>
      <dgm:t>
        <a:bodyPr/>
        <a:lstStyle/>
        <a:p>
          <a:endParaRPr lang="en-US"/>
        </a:p>
      </dgm:t>
    </dgm:pt>
    <dgm:pt modelId="{EC73D8B3-E1B7-4D0B-B3D5-F81C509D4D13}" type="sibTrans" cxnId="{4EDBAB20-F722-4A12-A25D-469F64FE003F}">
      <dgm:prSet/>
      <dgm:spPr/>
      <dgm:t>
        <a:bodyPr/>
        <a:lstStyle/>
        <a:p>
          <a:endParaRPr lang="en-US"/>
        </a:p>
      </dgm:t>
    </dgm:pt>
    <dgm:pt modelId="{E4B7D88C-A6DA-408D-BCAF-CE4DC530C311}">
      <dgm:prSet phldrT="[Text]" custT="1"/>
      <dgm:spPr/>
      <dgm:t>
        <a:bodyPr/>
        <a:lstStyle/>
        <a:p>
          <a:endParaRPr lang="en-US" sz="1500" dirty="0"/>
        </a:p>
      </dgm:t>
    </dgm:pt>
    <dgm:pt modelId="{3DC289C6-5453-45CD-9CBC-8755024DD269}" type="parTrans" cxnId="{A0E2FD33-97F7-4353-8A0A-D5B8D7158552}">
      <dgm:prSet/>
      <dgm:spPr/>
      <dgm:t>
        <a:bodyPr/>
        <a:lstStyle/>
        <a:p>
          <a:endParaRPr lang="en-US"/>
        </a:p>
      </dgm:t>
    </dgm:pt>
    <dgm:pt modelId="{C4BC483F-7FDD-4F80-9430-58E7C297FCDD}" type="sibTrans" cxnId="{A0E2FD33-97F7-4353-8A0A-D5B8D7158552}">
      <dgm:prSet/>
      <dgm:spPr>
        <a:solidFill>
          <a:schemeClr val="bg1"/>
        </a:solidFill>
      </dgm:spPr>
      <dgm:t>
        <a:bodyPr/>
        <a:lstStyle/>
        <a:p>
          <a:endParaRPr lang="en-US"/>
        </a:p>
      </dgm:t>
    </dgm:pt>
    <dgm:pt modelId="{14566E54-E586-4E2D-A135-6D5B96B55A64}">
      <dgm:prSet phldrT="[Text]" custT="1"/>
      <dgm:spPr/>
      <dgm:t>
        <a:bodyPr/>
        <a:lstStyle/>
        <a:p>
          <a:pPr algn="l"/>
          <a:r>
            <a:rPr lang="en-US" sz="2500" dirty="0" smtClean="0">
              <a:solidFill>
                <a:schemeClr val="accent2"/>
              </a:solidFill>
            </a:rPr>
            <a:t>Funding</a:t>
          </a:r>
          <a:endParaRPr lang="en-US" sz="2500" dirty="0">
            <a:solidFill>
              <a:schemeClr val="accent2"/>
            </a:solidFill>
          </a:endParaRPr>
        </a:p>
      </dgm:t>
    </dgm:pt>
    <dgm:pt modelId="{C01F7E39-6FA5-4EEC-9777-B96AB67322FB}" type="parTrans" cxnId="{76160DD5-0277-4E6E-9EFB-85FB635CDF0F}">
      <dgm:prSet/>
      <dgm:spPr/>
      <dgm:t>
        <a:bodyPr/>
        <a:lstStyle/>
        <a:p>
          <a:endParaRPr lang="en-US"/>
        </a:p>
      </dgm:t>
    </dgm:pt>
    <dgm:pt modelId="{B03E2071-E3AE-4B59-B36D-F3FE87024E24}" type="sibTrans" cxnId="{76160DD5-0277-4E6E-9EFB-85FB635CDF0F}">
      <dgm:prSet/>
      <dgm:spPr/>
      <dgm:t>
        <a:bodyPr/>
        <a:lstStyle/>
        <a:p>
          <a:endParaRPr lang="en-US"/>
        </a:p>
      </dgm:t>
    </dgm:pt>
    <dgm:pt modelId="{E8B17A1F-F815-4F48-AC50-02C1021063AD}">
      <dgm:prSet phldrT="[Text]" custT="1"/>
      <dgm:spPr>
        <a:solidFill>
          <a:schemeClr val="accent2"/>
        </a:solidFill>
      </dgm:spPr>
      <dgm:t>
        <a:bodyPr/>
        <a:lstStyle/>
        <a:p>
          <a:endParaRPr lang="en-US" sz="1500" dirty="0"/>
        </a:p>
      </dgm:t>
    </dgm:pt>
    <dgm:pt modelId="{93FDC920-D6A7-40AA-B2CD-0B4BE68905AA}" type="parTrans" cxnId="{EB9E6FAA-49FE-4DD8-A8B0-F6DD644524D5}">
      <dgm:prSet/>
      <dgm:spPr/>
      <dgm:t>
        <a:bodyPr/>
        <a:lstStyle/>
        <a:p>
          <a:endParaRPr lang="en-US"/>
        </a:p>
      </dgm:t>
    </dgm:pt>
    <dgm:pt modelId="{D31DA22C-C4F2-4CDF-A7E0-1684B98F867A}" type="sibTrans" cxnId="{EB9E6FAA-49FE-4DD8-A8B0-F6DD644524D5}">
      <dgm:prSet/>
      <dgm:spPr>
        <a:noFill/>
      </dgm:spPr>
      <dgm:t>
        <a:bodyPr/>
        <a:lstStyle/>
        <a:p>
          <a:endParaRPr lang="en-US"/>
        </a:p>
      </dgm:t>
    </dgm:pt>
    <dgm:pt modelId="{4CE23F6F-F8D2-417E-8627-25A6F0F4D031}">
      <dgm:prSet phldrT="[Text]" custT="1"/>
      <dgm:spPr/>
      <dgm:t>
        <a:bodyPr/>
        <a:lstStyle/>
        <a:p>
          <a:r>
            <a:rPr lang="en-US" sz="2500" dirty="0" smtClean="0">
              <a:solidFill>
                <a:schemeClr val="tx2"/>
              </a:solidFill>
            </a:rPr>
            <a:t>Awareness</a:t>
          </a:r>
          <a:endParaRPr lang="en-US" sz="2500" dirty="0">
            <a:solidFill>
              <a:schemeClr val="tx2"/>
            </a:solidFill>
          </a:endParaRPr>
        </a:p>
      </dgm:t>
    </dgm:pt>
    <dgm:pt modelId="{2778A907-D675-4D2D-B696-7F6C95696402}" type="parTrans" cxnId="{A2FD0B5A-0F79-4F31-B519-6D26807DED95}">
      <dgm:prSet/>
      <dgm:spPr/>
      <dgm:t>
        <a:bodyPr/>
        <a:lstStyle/>
        <a:p>
          <a:endParaRPr lang="en-US"/>
        </a:p>
      </dgm:t>
    </dgm:pt>
    <dgm:pt modelId="{8E7797C4-CB6B-4CAB-821A-ED7113ED3CEB}" type="sibTrans" cxnId="{A2FD0B5A-0F79-4F31-B519-6D26807DED95}">
      <dgm:prSet/>
      <dgm:spPr/>
      <dgm:t>
        <a:bodyPr/>
        <a:lstStyle/>
        <a:p>
          <a:endParaRPr lang="en-US"/>
        </a:p>
      </dgm:t>
    </dgm:pt>
    <dgm:pt modelId="{F529CF6A-D7D2-4206-849E-EAAA293544C7}">
      <dgm:prSet/>
      <dgm:spPr>
        <a:noFill/>
      </dgm:spPr>
      <dgm:t>
        <a:bodyPr/>
        <a:lstStyle/>
        <a:p>
          <a:endParaRPr lang="en-US" dirty="0"/>
        </a:p>
      </dgm:t>
    </dgm:pt>
    <dgm:pt modelId="{E8479FAF-1804-4FA5-9C6F-79FF9CC08755}" type="parTrans" cxnId="{E07A087E-577B-496C-9852-635999F180BD}">
      <dgm:prSet/>
      <dgm:spPr/>
      <dgm:t>
        <a:bodyPr/>
        <a:lstStyle/>
        <a:p>
          <a:endParaRPr lang="en-US"/>
        </a:p>
      </dgm:t>
    </dgm:pt>
    <dgm:pt modelId="{8183A88B-A7E8-454D-912A-36568037CE09}" type="sibTrans" cxnId="{E07A087E-577B-496C-9852-635999F180BD}">
      <dgm:prSet/>
      <dgm:spPr>
        <a:solidFill>
          <a:schemeClr val="accent3"/>
        </a:solidFill>
      </dgm:spPr>
      <dgm:t>
        <a:bodyPr/>
        <a:lstStyle/>
        <a:p>
          <a:endParaRPr lang="en-US"/>
        </a:p>
      </dgm:t>
      <dgm:extLst>
        <a:ext uri="{E40237B7-FDA0-4F09-8148-C483321AD2D9}">
          <dgm14:cNvPr xmlns:dgm14="http://schemas.microsoft.com/office/drawing/2010/diagram" id="0" name="" title="Create a sense of responsibility with varied stakeholders"/>
        </a:ext>
      </dgm:extLst>
    </dgm:pt>
    <dgm:pt modelId="{3EA169B9-D5A6-4237-838C-193CA834AC7D}" type="pres">
      <dgm:prSet presAssocID="{A08E2AC3-2828-464A-BB33-4D77FCC230DB}" presName="Name0" presStyleCnt="0">
        <dgm:presLayoutVars>
          <dgm:chMax/>
          <dgm:chPref/>
          <dgm:dir/>
          <dgm:animLvl val="lvl"/>
        </dgm:presLayoutVars>
      </dgm:prSet>
      <dgm:spPr/>
      <dgm:t>
        <a:bodyPr/>
        <a:lstStyle/>
        <a:p>
          <a:endParaRPr lang="en-US"/>
        </a:p>
      </dgm:t>
    </dgm:pt>
    <dgm:pt modelId="{7C0FA9CE-FF56-4766-A696-C86A47EC9476}" type="pres">
      <dgm:prSet presAssocID="{DE0AFE32-847E-448E-8D24-77CD332B106F}" presName="composite" presStyleCnt="0"/>
      <dgm:spPr/>
    </dgm:pt>
    <dgm:pt modelId="{9086656B-0272-4EC2-8EF6-1309984598E9}" type="pres">
      <dgm:prSet presAssocID="{DE0AFE32-847E-448E-8D24-77CD332B106F}" presName="Parent1" presStyleLbl="node1" presStyleIdx="0" presStyleCnt="8">
        <dgm:presLayoutVars>
          <dgm:chMax val="1"/>
          <dgm:chPref val="1"/>
          <dgm:bulletEnabled val="1"/>
        </dgm:presLayoutVars>
      </dgm:prSet>
      <dgm:spPr/>
      <dgm:t>
        <a:bodyPr/>
        <a:lstStyle/>
        <a:p>
          <a:endParaRPr lang="en-US"/>
        </a:p>
      </dgm:t>
    </dgm:pt>
    <dgm:pt modelId="{A83FD75D-8AC8-4735-B144-1293D8011BE2}" type="pres">
      <dgm:prSet presAssocID="{DE0AFE32-847E-448E-8D24-77CD332B106F}" presName="Childtext1" presStyleLbl="revTx" presStyleIdx="0" presStyleCnt="4" custLinFactX="-100000" custLinFactY="44676" custLinFactNeighborX="-120983" custLinFactNeighborY="100000">
        <dgm:presLayoutVars>
          <dgm:chMax val="0"/>
          <dgm:chPref val="0"/>
          <dgm:bulletEnabled val="1"/>
        </dgm:presLayoutVars>
      </dgm:prSet>
      <dgm:spPr/>
      <dgm:t>
        <a:bodyPr/>
        <a:lstStyle/>
        <a:p>
          <a:endParaRPr lang="en-US"/>
        </a:p>
      </dgm:t>
    </dgm:pt>
    <dgm:pt modelId="{4371B835-F92E-4D26-BD36-BDE62D50BBDC}" type="pres">
      <dgm:prSet presAssocID="{DE0AFE32-847E-448E-8D24-77CD332B106F}" presName="BalanceSpacing" presStyleCnt="0"/>
      <dgm:spPr/>
    </dgm:pt>
    <dgm:pt modelId="{37BFC85E-D012-4648-82C2-7171553B2A87}" type="pres">
      <dgm:prSet presAssocID="{DE0AFE32-847E-448E-8D24-77CD332B106F}" presName="BalanceSpacing1" presStyleCnt="0"/>
      <dgm:spPr/>
    </dgm:pt>
    <dgm:pt modelId="{8148DCB9-9351-41AE-8DDB-CD63FD0EC115}" type="pres">
      <dgm:prSet presAssocID="{20212FA0-7249-4A6A-A88B-16F1D991BD0E}" presName="Accent1Text" presStyleLbl="node1" presStyleIdx="1" presStyleCnt="8" custLinFactNeighborY="0"/>
      <dgm:spPr/>
      <dgm:t>
        <a:bodyPr/>
        <a:lstStyle/>
        <a:p>
          <a:endParaRPr lang="en-US"/>
        </a:p>
      </dgm:t>
    </dgm:pt>
    <dgm:pt modelId="{5F81E4DE-70DD-463A-B7F6-794E94EA212A}" type="pres">
      <dgm:prSet presAssocID="{20212FA0-7249-4A6A-A88B-16F1D991BD0E}" presName="spaceBetweenRectangles" presStyleCnt="0"/>
      <dgm:spPr/>
    </dgm:pt>
    <dgm:pt modelId="{AAF8A6C5-CF20-4DA7-BFA0-581FF04553B9}" type="pres">
      <dgm:prSet presAssocID="{E4B7D88C-A6DA-408D-BCAF-CE4DC530C311}" presName="composite" presStyleCnt="0"/>
      <dgm:spPr/>
    </dgm:pt>
    <dgm:pt modelId="{207D484E-B0C1-463C-82D5-AC08945AFB9B}" type="pres">
      <dgm:prSet presAssocID="{E4B7D88C-A6DA-408D-BCAF-CE4DC530C311}" presName="Parent1" presStyleLbl="node1" presStyleIdx="2" presStyleCnt="8" custScaleX="102431">
        <dgm:presLayoutVars>
          <dgm:chMax val="1"/>
          <dgm:chPref val="1"/>
          <dgm:bulletEnabled val="1"/>
        </dgm:presLayoutVars>
      </dgm:prSet>
      <dgm:spPr/>
      <dgm:t>
        <a:bodyPr/>
        <a:lstStyle/>
        <a:p>
          <a:endParaRPr lang="en-US"/>
        </a:p>
      </dgm:t>
    </dgm:pt>
    <dgm:pt modelId="{A4E3E1D6-1102-4CEA-B688-C7AE6DBF00BB}" type="pres">
      <dgm:prSet presAssocID="{E4B7D88C-A6DA-408D-BCAF-CE4DC530C311}" presName="Childtext1" presStyleLbl="revTx" presStyleIdx="1" presStyleCnt="4" custScaleX="95002" custLinFactX="100000" custLinFactY="41267" custLinFactNeighborX="130195" custLinFactNeighborY="100000">
        <dgm:presLayoutVars>
          <dgm:chMax val="0"/>
          <dgm:chPref val="0"/>
          <dgm:bulletEnabled val="1"/>
        </dgm:presLayoutVars>
      </dgm:prSet>
      <dgm:spPr/>
      <dgm:t>
        <a:bodyPr/>
        <a:lstStyle/>
        <a:p>
          <a:endParaRPr lang="en-US"/>
        </a:p>
      </dgm:t>
    </dgm:pt>
    <dgm:pt modelId="{AFF23AD7-C0BB-4730-B8CF-4685C6D9FD18}" type="pres">
      <dgm:prSet presAssocID="{E4B7D88C-A6DA-408D-BCAF-CE4DC530C311}" presName="BalanceSpacing" presStyleCnt="0"/>
      <dgm:spPr/>
    </dgm:pt>
    <dgm:pt modelId="{954DE147-0036-47A8-84BA-DA79C22FADE4}" type="pres">
      <dgm:prSet presAssocID="{E4B7D88C-A6DA-408D-BCAF-CE4DC530C311}" presName="BalanceSpacing1" presStyleCnt="0"/>
      <dgm:spPr/>
    </dgm:pt>
    <dgm:pt modelId="{5C88A13E-2E65-43A0-BF6E-FD3CDA6DB5C5}" type="pres">
      <dgm:prSet presAssocID="{C4BC483F-7FDD-4F80-9430-58E7C297FCDD}" presName="Accent1Text" presStyleLbl="node1" presStyleIdx="3" presStyleCnt="8"/>
      <dgm:spPr/>
      <dgm:t>
        <a:bodyPr/>
        <a:lstStyle/>
        <a:p>
          <a:endParaRPr lang="en-US"/>
        </a:p>
      </dgm:t>
    </dgm:pt>
    <dgm:pt modelId="{CE485B29-2214-4A38-A720-2DDB7871C070}" type="pres">
      <dgm:prSet presAssocID="{C4BC483F-7FDD-4F80-9430-58E7C297FCDD}" presName="spaceBetweenRectangles" presStyleCnt="0"/>
      <dgm:spPr/>
    </dgm:pt>
    <dgm:pt modelId="{2836B791-6FCB-4277-92D3-65776D80305C}" type="pres">
      <dgm:prSet presAssocID="{E8B17A1F-F815-4F48-AC50-02C1021063AD}" presName="composite" presStyleCnt="0"/>
      <dgm:spPr/>
    </dgm:pt>
    <dgm:pt modelId="{1BA7BA7E-E4F2-48AA-9F4B-7CACE1B8E8A3}" type="pres">
      <dgm:prSet presAssocID="{E8B17A1F-F815-4F48-AC50-02C1021063AD}" presName="Parent1" presStyleLbl="node1" presStyleIdx="4" presStyleCnt="8">
        <dgm:presLayoutVars>
          <dgm:chMax val="1"/>
          <dgm:chPref val="1"/>
          <dgm:bulletEnabled val="1"/>
        </dgm:presLayoutVars>
      </dgm:prSet>
      <dgm:spPr/>
      <dgm:t>
        <a:bodyPr/>
        <a:lstStyle/>
        <a:p>
          <a:endParaRPr lang="en-US"/>
        </a:p>
      </dgm:t>
    </dgm:pt>
    <dgm:pt modelId="{F795070C-FFAF-4E7C-AF4E-EED4DE69882D}" type="pres">
      <dgm:prSet presAssocID="{E8B17A1F-F815-4F48-AC50-02C1021063AD}" presName="Childtext1" presStyleLbl="revTx" presStyleIdx="2" presStyleCnt="4" custLinFactY="-100000" custLinFactNeighborX="3711" custLinFactNeighborY="-181466">
        <dgm:presLayoutVars>
          <dgm:chMax val="0"/>
          <dgm:chPref val="0"/>
          <dgm:bulletEnabled val="1"/>
        </dgm:presLayoutVars>
      </dgm:prSet>
      <dgm:spPr/>
      <dgm:t>
        <a:bodyPr/>
        <a:lstStyle/>
        <a:p>
          <a:endParaRPr lang="en-US"/>
        </a:p>
      </dgm:t>
    </dgm:pt>
    <dgm:pt modelId="{D4F8B7F8-79B5-4EF5-909D-1BABFF97F093}" type="pres">
      <dgm:prSet presAssocID="{E8B17A1F-F815-4F48-AC50-02C1021063AD}" presName="BalanceSpacing" presStyleCnt="0"/>
      <dgm:spPr/>
    </dgm:pt>
    <dgm:pt modelId="{28B4806D-6FC5-4C4B-82B3-299DCC6BA5D3}" type="pres">
      <dgm:prSet presAssocID="{E8B17A1F-F815-4F48-AC50-02C1021063AD}" presName="BalanceSpacing1" presStyleCnt="0"/>
      <dgm:spPr/>
    </dgm:pt>
    <dgm:pt modelId="{82DC3427-322A-4C80-8D39-6B6C6163EA00}" type="pres">
      <dgm:prSet presAssocID="{D31DA22C-C4F2-4CDF-A7E0-1684B98F867A}" presName="Accent1Text" presStyleLbl="node1" presStyleIdx="5" presStyleCnt="8"/>
      <dgm:spPr/>
      <dgm:t>
        <a:bodyPr/>
        <a:lstStyle/>
        <a:p>
          <a:endParaRPr lang="en-US"/>
        </a:p>
      </dgm:t>
    </dgm:pt>
    <dgm:pt modelId="{39B7A843-3E14-4DE8-BF05-412705BC7D5C}" type="pres">
      <dgm:prSet presAssocID="{D31DA22C-C4F2-4CDF-A7E0-1684B98F867A}" presName="spaceBetweenRectangles" presStyleCnt="0"/>
      <dgm:spPr/>
    </dgm:pt>
    <dgm:pt modelId="{F70F30AB-CD8E-49DB-B33E-8A5AF97A693D}" type="pres">
      <dgm:prSet presAssocID="{F529CF6A-D7D2-4206-849E-EAAA293544C7}" presName="composite" presStyleCnt="0"/>
      <dgm:spPr/>
    </dgm:pt>
    <dgm:pt modelId="{6D30B418-DB7C-4075-A0B2-8168E743CF70}" type="pres">
      <dgm:prSet presAssocID="{F529CF6A-D7D2-4206-849E-EAAA293544C7}" presName="Parent1" presStyleLbl="node1" presStyleIdx="6" presStyleCnt="8">
        <dgm:presLayoutVars>
          <dgm:chMax val="1"/>
          <dgm:chPref val="1"/>
          <dgm:bulletEnabled val="1"/>
        </dgm:presLayoutVars>
      </dgm:prSet>
      <dgm:spPr/>
      <dgm:t>
        <a:bodyPr/>
        <a:lstStyle/>
        <a:p>
          <a:endParaRPr lang="en-US"/>
        </a:p>
      </dgm:t>
    </dgm:pt>
    <dgm:pt modelId="{A3C24F9A-9DA9-413F-9345-712C969DFE1E}" type="pres">
      <dgm:prSet presAssocID="{F529CF6A-D7D2-4206-849E-EAAA293544C7}" presName="Childtext1" presStyleLbl="revTx" presStyleIdx="3" presStyleCnt="4">
        <dgm:presLayoutVars>
          <dgm:chMax val="0"/>
          <dgm:chPref val="0"/>
          <dgm:bulletEnabled val="1"/>
        </dgm:presLayoutVars>
      </dgm:prSet>
      <dgm:spPr/>
    </dgm:pt>
    <dgm:pt modelId="{A9C51413-AE61-459F-982B-6F7B6DAC6CB7}" type="pres">
      <dgm:prSet presAssocID="{F529CF6A-D7D2-4206-849E-EAAA293544C7}" presName="BalanceSpacing" presStyleCnt="0"/>
      <dgm:spPr/>
    </dgm:pt>
    <dgm:pt modelId="{F346F96B-9C01-4CD8-9B9E-33CA0F4B3216}" type="pres">
      <dgm:prSet presAssocID="{F529CF6A-D7D2-4206-849E-EAAA293544C7}" presName="BalanceSpacing1" presStyleCnt="0"/>
      <dgm:spPr/>
    </dgm:pt>
    <dgm:pt modelId="{76B402D1-1432-4480-9EDA-7FE0FF2CCD93}" type="pres">
      <dgm:prSet presAssocID="{8183A88B-A7E8-454D-912A-36568037CE09}" presName="Accent1Text" presStyleLbl="node1" presStyleIdx="7" presStyleCnt="8"/>
      <dgm:spPr/>
      <dgm:t>
        <a:bodyPr/>
        <a:lstStyle/>
        <a:p>
          <a:endParaRPr lang="en-US"/>
        </a:p>
      </dgm:t>
    </dgm:pt>
  </dgm:ptLst>
  <dgm:cxnLst>
    <dgm:cxn modelId="{85EA484F-88C2-4004-B0E6-4FED673DF865}" srcId="{A08E2AC3-2828-464A-BB33-4D77FCC230DB}" destId="{DE0AFE32-847E-448E-8D24-77CD332B106F}" srcOrd="0" destOrd="0" parTransId="{487FDECC-8848-4E9B-A77E-95A368ADCF7E}" sibTransId="{20212FA0-7249-4A6A-A88B-16F1D991BD0E}"/>
    <dgm:cxn modelId="{E914ADBE-F5E7-4ACA-9A8B-7CE8B1191B8E}" type="presOf" srcId="{14566E54-E586-4E2D-A135-6D5B96B55A64}" destId="{A4E3E1D6-1102-4CEA-B688-C7AE6DBF00BB}" srcOrd="0" destOrd="0" presId="urn:microsoft.com/office/officeart/2008/layout/AlternatingHexagons"/>
    <dgm:cxn modelId="{A2FD0B5A-0F79-4F31-B519-6D26807DED95}" srcId="{E8B17A1F-F815-4F48-AC50-02C1021063AD}" destId="{4CE23F6F-F8D2-417E-8627-25A6F0F4D031}" srcOrd="0" destOrd="0" parTransId="{2778A907-D675-4D2D-B696-7F6C95696402}" sibTransId="{8E7797C4-CB6B-4CAB-821A-ED7113ED3CEB}"/>
    <dgm:cxn modelId="{EB9E6FAA-49FE-4DD8-A8B0-F6DD644524D5}" srcId="{A08E2AC3-2828-464A-BB33-4D77FCC230DB}" destId="{E8B17A1F-F815-4F48-AC50-02C1021063AD}" srcOrd="2" destOrd="0" parTransId="{93FDC920-D6A7-40AA-B2CD-0B4BE68905AA}" sibTransId="{D31DA22C-C4F2-4CDF-A7E0-1684B98F867A}"/>
    <dgm:cxn modelId="{028DF2F3-71C8-4A5C-89E2-AE16D1DF1615}" type="presOf" srcId="{DE0AFE32-847E-448E-8D24-77CD332B106F}" destId="{9086656B-0272-4EC2-8EF6-1309984598E9}" srcOrd="0" destOrd="0" presId="urn:microsoft.com/office/officeart/2008/layout/AlternatingHexagons"/>
    <dgm:cxn modelId="{E07A087E-577B-496C-9852-635999F180BD}" srcId="{A08E2AC3-2828-464A-BB33-4D77FCC230DB}" destId="{F529CF6A-D7D2-4206-849E-EAAA293544C7}" srcOrd="3" destOrd="0" parTransId="{E8479FAF-1804-4FA5-9C6F-79FF9CC08755}" sibTransId="{8183A88B-A7E8-454D-912A-36568037CE09}"/>
    <dgm:cxn modelId="{A837945E-2FE8-4CD6-AF5A-CC2BEE234D9C}" type="presOf" srcId="{4D95E355-D7DD-4FE5-90C9-2E6AF2C68B43}" destId="{A83FD75D-8AC8-4735-B144-1293D8011BE2}" srcOrd="0" destOrd="0" presId="urn:microsoft.com/office/officeart/2008/layout/AlternatingHexagons"/>
    <dgm:cxn modelId="{1059756B-3C45-4BCB-8457-42013D3CB584}" type="presOf" srcId="{A08E2AC3-2828-464A-BB33-4D77FCC230DB}" destId="{3EA169B9-D5A6-4237-838C-193CA834AC7D}" srcOrd="0" destOrd="0" presId="urn:microsoft.com/office/officeart/2008/layout/AlternatingHexagons"/>
    <dgm:cxn modelId="{3636D99F-B0B6-45BF-8EE8-D41ACBFAC430}" type="presOf" srcId="{F529CF6A-D7D2-4206-849E-EAAA293544C7}" destId="{6D30B418-DB7C-4075-A0B2-8168E743CF70}" srcOrd="0" destOrd="0" presId="urn:microsoft.com/office/officeart/2008/layout/AlternatingHexagons"/>
    <dgm:cxn modelId="{E7774237-EBFD-4595-93BA-37245060EFF6}" type="presOf" srcId="{E4B7D88C-A6DA-408D-BCAF-CE4DC530C311}" destId="{207D484E-B0C1-463C-82D5-AC08945AFB9B}" srcOrd="0" destOrd="0" presId="urn:microsoft.com/office/officeart/2008/layout/AlternatingHexagons"/>
    <dgm:cxn modelId="{59667C16-77E8-4ED4-82E4-96822CF6EDD4}" type="presOf" srcId="{20212FA0-7249-4A6A-A88B-16F1D991BD0E}" destId="{8148DCB9-9351-41AE-8DDB-CD63FD0EC115}" srcOrd="0" destOrd="0" presId="urn:microsoft.com/office/officeart/2008/layout/AlternatingHexagons"/>
    <dgm:cxn modelId="{76160DD5-0277-4E6E-9EFB-85FB635CDF0F}" srcId="{E4B7D88C-A6DA-408D-BCAF-CE4DC530C311}" destId="{14566E54-E586-4E2D-A135-6D5B96B55A64}" srcOrd="0" destOrd="0" parTransId="{C01F7E39-6FA5-4EEC-9777-B96AB67322FB}" sibTransId="{B03E2071-E3AE-4B59-B36D-F3FE87024E24}"/>
    <dgm:cxn modelId="{4EDBAB20-F722-4A12-A25D-469F64FE003F}" srcId="{DE0AFE32-847E-448E-8D24-77CD332B106F}" destId="{4D95E355-D7DD-4FE5-90C9-2E6AF2C68B43}" srcOrd="0" destOrd="0" parTransId="{063E5CAC-6598-44A6-9913-AA29F3AF1B1F}" sibTransId="{EC73D8B3-E1B7-4D0B-B3D5-F81C509D4D13}"/>
    <dgm:cxn modelId="{A473D4A4-EDEB-4803-BEF2-750E63C26439}" type="presOf" srcId="{E8B17A1F-F815-4F48-AC50-02C1021063AD}" destId="{1BA7BA7E-E4F2-48AA-9F4B-7CACE1B8E8A3}" srcOrd="0" destOrd="0" presId="urn:microsoft.com/office/officeart/2008/layout/AlternatingHexagons"/>
    <dgm:cxn modelId="{C471F32D-0654-4A0A-80BE-DCB86BF279CC}" type="presOf" srcId="{8183A88B-A7E8-454D-912A-36568037CE09}" destId="{76B402D1-1432-4480-9EDA-7FE0FF2CCD93}" srcOrd="0" destOrd="0" presId="urn:microsoft.com/office/officeart/2008/layout/AlternatingHexagons"/>
    <dgm:cxn modelId="{0E4A286C-FA39-4A80-91B6-38AFE80275D6}" type="presOf" srcId="{D31DA22C-C4F2-4CDF-A7E0-1684B98F867A}" destId="{82DC3427-322A-4C80-8D39-6B6C6163EA00}" srcOrd="0" destOrd="0" presId="urn:microsoft.com/office/officeart/2008/layout/AlternatingHexagons"/>
    <dgm:cxn modelId="{E2D58439-E753-4C1A-8DF7-E1F054C1020A}" type="presOf" srcId="{4CE23F6F-F8D2-417E-8627-25A6F0F4D031}" destId="{F795070C-FFAF-4E7C-AF4E-EED4DE69882D}" srcOrd="0" destOrd="0" presId="urn:microsoft.com/office/officeart/2008/layout/AlternatingHexagons"/>
    <dgm:cxn modelId="{A0E2FD33-97F7-4353-8A0A-D5B8D7158552}" srcId="{A08E2AC3-2828-464A-BB33-4D77FCC230DB}" destId="{E4B7D88C-A6DA-408D-BCAF-CE4DC530C311}" srcOrd="1" destOrd="0" parTransId="{3DC289C6-5453-45CD-9CBC-8755024DD269}" sibTransId="{C4BC483F-7FDD-4F80-9430-58E7C297FCDD}"/>
    <dgm:cxn modelId="{D4CBB201-624D-45D8-9178-B0B4CF77E153}" type="presOf" srcId="{C4BC483F-7FDD-4F80-9430-58E7C297FCDD}" destId="{5C88A13E-2E65-43A0-BF6E-FD3CDA6DB5C5}" srcOrd="0" destOrd="0" presId="urn:microsoft.com/office/officeart/2008/layout/AlternatingHexagons"/>
    <dgm:cxn modelId="{A0300BA7-FFE9-4C7C-887D-52F0F9FDCD3C}" type="presParOf" srcId="{3EA169B9-D5A6-4237-838C-193CA834AC7D}" destId="{7C0FA9CE-FF56-4766-A696-C86A47EC9476}" srcOrd="0" destOrd="0" presId="urn:microsoft.com/office/officeart/2008/layout/AlternatingHexagons"/>
    <dgm:cxn modelId="{F30EAE75-B62F-4252-9998-E13C97D01C73}" type="presParOf" srcId="{7C0FA9CE-FF56-4766-A696-C86A47EC9476}" destId="{9086656B-0272-4EC2-8EF6-1309984598E9}" srcOrd="0" destOrd="0" presId="urn:microsoft.com/office/officeart/2008/layout/AlternatingHexagons"/>
    <dgm:cxn modelId="{B2EAEB01-D713-4C46-86FA-458A02E1471D}" type="presParOf" srcId="{7C0FA9CE-FF56-4766-A696-C86A47EC9476}" destId="{A83FD75D-8AC8-4735-B144-1293D8011BE2}" srcOrd="1" destOrd="0" presId="urn:microsoft.com/office/officeart/2008/layout/AlternatingHexagons"/>
    <dgm:cxn modelId="{5F4216B1-E567-47A5-83AE-36A01AA61948}" type="presParOf" srcId="{7C0FA9CE-FF56-4766-A696-C86A47EC9476}" destId="{4371B835-F92E-4D26-BD36-BDE62D50BBDC}" srcOrd="2" destOrd="0" presId="urn:microsoft.com/office/officeart/2008/layout/AlternatingHexagons"/>
    <dgm:cxn modelId="{4BB7BB1D-2D87-4BE2-98C8-5049E5C9D418}" type="presParOf" srcId="{7C0FA9CE-FF56-4766-A696-C86A47EC9476}" destId="{37BFC85E-D012-4648-82C2-7171553B2A87}" srcOrd="3" destOrd="0" presId="urn:microsoft.com/office/officeart/2008/layout/AlternatingHexagons"/>
    <dgm:cxn modelId="{16A29894-D6E4-4FC9-A55F-7C762E49D4A3}" type="presParOf" srcId="{7C0FA9CE-FF56-4766-A696-C86A47EC9476}" destId="{8148DCB9-9351-41AE-8DDB-CD63FD0EC115}" srcOrd="4" destOrd="0" presId="urn:microsoft.com/office/officeart/2008/layout/AlternatingHexagons"/>
    <dgm:cxn modelId="{FCEC60C4-0CD0-49F0-9C41-A392F973A4AB}" type="presParOf" srcId="{3EA169B9-D5A6-4237-838C-193CA834AC7D}" destId="{5F81E4DE-70DD-463A-B7F6-794E94EA212A}" srcOrd="1" destOrd="0" presId="urn:microsoft.com/office/officeart/2008/layout/AlternatingHexagons"/>
    <dgm:cxn modelId="{0058107A-8998-4EE6-836D-337DADECA892}" type="presParOf" srcId="{3EA169B9-D5A6-4237-838C-193CA834AC7D}" destId="{AAF8A6C5-CF20-4DA7-BFA0-581FF04553B9}" srcOrd="2" destOrd="0" presId="urn:microsoft.com/office/officeart/2008/layout/AlternatingHexagons"/>
    <dgm:cxn modelId="{02D6C863-59C9-4A74-94E3-48A7411D7AEA}" type="presParOf" srcId="{AAF8A6C5-CF20-4DA7-BFA0-581FF04553B9}" destId="{207D484E-B0C1-463C-82D5-AC08945AFB9B}" srcOrd="0" destOrd="0" presId="urn:microsoft.com/office/officeart/2008/layout/AlternatingHexagons"/>
    <dgm:cxn modelId="{267BD345-A8F3-4441-AA33-90C2FB9FCE1A}" type="presParOf" srcId="{AAF8A6C5-CF20-4DA7-BFA0-581FF04553B9}" destId="{A4E3E1D6-1102-4CEA-B688-C7AE6DBF00BB}" srcOrd="1" destOrd="0" presId="urn:microsoft.com/office/officeart/2008/layout/AlternatingHexagons"/>
    <dgm:cxn modelId="{83205B71-E3CA-4BD3-9D18-AEF03BCAF2BE}" type="presParOf" srcId="{AAF8A6C5-CF20-4DA7-BFA0-581FF04553B9}" destId="{AFF23AD7-C0BB-4730-B8CF-4685C6D9FD18}" srcOrd="2" destOrd="0" presId="urn:microsoft.com/office/officeart/2008/layout/AlternatingHexagons"/>
    <dgm:cxn modelId="{91E16D26-C01F-453B-A14E-3B39F31E3C21}" type="presParOf" srcId="{AAF8A6C5-CF20-4DA7-BFA0-581FF04553B9}" destId="{954DE147-0036-47A8-84BA-DA79C22FADE4}" srcOrd="3" destOrd="0" presId="urn:microsoft.com/office/officeart/2008/layout/AlternatingHexagons"/>
    <dgm:cxn modelId="{DB567A1E-2505-4227-9BAE-16008EBF0B53}" type="presParOf" srcId="{AAF8A6C5-CF20-4DA7-BFA0-581FF04553B9}" destId="{5C88A13E-2E65-43A0-BF6E-FD3CDA6DB5C5}" srcOrd="4" destOrd="0" presId="urn:microsoft.com/office/officeart/2008/layout/AlternatingHexagons"/>
    <dgm:cxn modelId="{50E7C2B4-BA1E-43BE-9CA8-349027711CD6}" type="presParOf" srcId="{3EA169B9-D5A6-4237-838C-193CA834AC7D}" destId="{CE485B29-2214-4A38-A720-2DDB7871C070}" srcOrd="3" destOrd="0" presId="urn:microsoft.com/office/officeart/2008/layout/AlternatingHexagons"/>
    <dgm:cxn modelId="{F9F2FFFB-C91D-4809-84BF-9327BA49A06A}" type="presParOf" srcId="{3EA169B9-D5A6-4237-838C-193CA834AC7D}" destId="{2836B791-6FCB-4277-92D3-65776D80305C}" srcOrd="4" destOrd="0" presId="urn:microsoft.com/office/officeart/2008/layout/AlternatingHexagons"/>
    <dgm:cxn modelId="{AE3B9282-EA63-49C5-A6BA-2C671F473C17}" type="presParOf" srcId="{2836B791-6FCB-4277-92D3-65776D80305C}" destId="{1BA7BA7E-E4F2-48AA-9F4B-7CACE1B8E8A3}" srcOrd="0" destOrd="0" presId="urn:microsoft.com/office/officeart/2008/layout/AlternatingHexagons"/>
    <dgm:cxn modelId="{3DC0E24A-C992-460A-ADF9-C84171C9F9CA}" type="presParOf" srcId="{2836B791-6FCB-4277-92D3-65776D80305C}" destId="{F795070C-FFAF-4E7C-AF4E-EED4DE69882D}" srcOrd="1" destOrd="0" presId="urn:microsoft.com/office/officeart/2008/layout/AlternatingHexagons"/>
    <dgm:cxn modelId="{65745A09-CFC7-46CF-BADD-8C88EA484259}" type="presParOf" srcId="{2836B791-6FCB-4277-92D3-65776D80305C}" destId="{D4F8B7F8-79B5-4EF5-909D-1BABFF97F093}" srcOrd="2" destOrd="0" presId="urn:microsoft.com/office/officeart/2008/layout/AlternatingHexagons"/>
    <dgm:cxn modelId="{78D0F98F-5A54-40AE-9F9E-38110832DF9B}" type="presParOf" srcId="{2836B791-6FCB-4277-92D3-65776D80305C}" destId="{28B4806D-6FC5-4C4B-82B3-299DCC6BA5D3}" srcOrd="3" destOrd="0" presId="urn:microsoft.com/office/officeart/2008/layout/AlternatingHexagons"/>
    <dgm:cxn modelId="{633FDE6F-C8F2-472D-B577-DE5BC692E237}" type="presParOf" srcId="{2836B791-6FCB-4277-92D3-65776D80305C}" destId="{82DC3427-322A-4C80-8D39-6B6C6163EA00}" srcOrd="4" destOrd="0" presId="urn:microsoft.com/office/officeart/2008/layout/AlternatingHexagons"/>
    <dgm:cxn modelId="{4334F67A-5DFF-45E8-9181-2F15503641C3}" type="presParOf" srcId="{3EA169B9-D5A6-4237-838C-193CA834AC7D}" destId="{39B7A843-3E14-4DE8-BF05-412705BC7D5C}" srcOrd="5" destOrd="0" presId="urn:microsoft.com/office/officeart/2008/layout/AlternatingHexagons"/>
    <dgm:cxn modelId="{5CD36466-68DB-47D5-B483-CB4231DED312}" type="presParOf" srcId="{3EA169B9-D5A6-4237-838C-193CA834AC7D}" destId="{F70F30AB-CD8E-49DB-B33E-8A5AF97A693D}" srcOrd="6" destOrd="0" presId="urn:microsoft.com/office/officeart/2008/layout/AlternatingHexagons"/>
    <dgm:cxn modelId="{BEA226FE-2E9D-49E5-B088-9B4753CED9E4}" type="presParOf" srcId="{F70F30AB-CD8E-49DB-B33E-8A5AF97A693D}" destId="{6D30B418-DB7C-4075-A0B2-8168E743CF70}" srcOrd="0" destOrd="0" presId="urn:microsoft.com/office/officeart/2008/layout/AlternatingHexagons"/>
    <dgm:cxn modelId="{47F694CE-7F9C-47AA-9D9F-9DF17B07BDA0}" type="presParOf" srcId="{F70F30AB-CD8E-49DB-B33E-8A5AF97A693D}" destId="{A3C24F9A-9DA9-413F-9345-712C969DFE1E}" srcOrd="1" destOrd="0" presId="urn:microsoft.com/office/officeart/2008/layout/AlternatingHexagons"/>
    <dgm:cxn modelId="{B6A95365-2E60-4DB1-9915-51FE64E0B9C3}" type="presParOf" srcId="{F70F30AB-CD8E-49DB-B33E-8A5AF97A693D}" destId="{A9C51413-AE61-459F-982B-6F7B6DAC6CB7}" srcOrd="2" destOrd="0" presId="urn:microsoft.com/office/officeart/2008/layout/AlternatingHexagons"/>
    <dgm:cxn modelId="{4507E12D-7199-4538-B7EF-290D9297429D}" type="presParOf" srcId="{F70F30AB-CD8E-49DB-B33E-8A5AF97A693D}" destId="{F346F96B-9C01-4CD8-9B9E-33CA0F4B3216}" srcOrd="3" destOrd="0" presId="urn:microsoft.com/office/officeart/2008/layout/AlternatingHexagons"/>
    <dgm:cxn modelId="{7E62FACE-A85E-4B7A-950C-03E5E3035A1A}" type="presParOf" srcId="{F70F30AB-CD8E-49DB-B33E-8A5AF97A693D}" destId="{76B402D1-1432-4480-9EDA-7FE0FF2CCD93}"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E3ED8-B6BA-4DFB-80D6-876EE8DA90B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8316E270-C904-49F9-AD8C-59811FA45CDC}">
      <dgm:prSet phldrT="[Text]"/>
      <dgm:spPr>
        <a:solidFill>
          <a:schemeClr val="accent5"/>
        </a:solidFill>
      </dgm:spPr>
      <dgm:t>
        <a:bodyPr/>
        <a:lstStyle/>
        <a:p>
          <a:r>
            <a:rPr lang="en-US" dirty="0" smtClean="0"/>
            <a:t>Select PIT Lead</a:t>
          </a:r>
          <a:endParaRPr lang="en-US" dirty="0"/>
        </a:p>
      </dgm:t>
    </dgm:pt>
    <dgm:pt modelId="{AA244AF4-F2D4-4FD6-86F7-D0F2F37CE690}" type="parTrans" cxnId="{140C1573-CF29-4F95-8D56-E3E814CD18A9}">
      <dgm:prSet/>
      <dgm:spPr/>
      <dgm:t>
        <a:bodyPr/>
        <a:lstStyle/>
        <a:p>
          <a:endParaRPr lang="en-US"/>
        </a:p>
      </dgm:t>
    </dgm:pt>
    <dgm:pt modelId="{60CAF1DC-923F-4A86-A0A3-CAD6F739CA1C}" type="sibTrans" cxnId="{140C1573-CF29-4F95-8D56-E3E814CD18A9}">
      <dgm:prSet/>
      <dgm:spPr>
        <a:solidFill>
          <a:schemeClr val="accent5"/>
        </a:solidFill>
        <a:ln>
          <a:solidFill>
            <a:schemeClr val="accent5"/>
          </a:solidFill>
        </a:ln>
      </dgm:spPr>
      <dgm:t>
        <a:bodyPr/>
        <a:lstStyle/>
        <a:p>
          <a:endParaRPr lang="en-US"/>
        </a:p>
      </dgm:t>
    </dgm:pt>
    <dgm:pt modelId="{676F3AC8-6007-4E2F-9DC8-D3B14B5F31BF}">
      <dgm:prSet phldrT="[Text]"/>
      <dgm:spPr>
        <a:ln>
          <a:solidFill>
            <a:schemeClr val="accent5"/>
          </a:solidFill>
        </a:ln>
      </dgm:spPr>
      <dgm:t>
        <a:bodyPr/>
        <a:lstStyle/>
        <a:p>
          <a:r>
            <a:rPr lang="en-US" dirty="0" smtClean="0"/>
            <a:t>Establish PIT Lead and Backup</a:t>
          </a:r>
          <a:endParaRPr lang="en-US" dirty="0"/>
        </a:p>
      </dgm:t>
    </dgm:pt>
    <dgm:pt modelId="{D6C1B676-256F-4E9F-A7F6-849FCF2AF4F0}" type="parTrans" cxnId="{47255392-BE32-476A-8363-67E1B549C52C}">
      <dgm:prSet/>
      <dgm:spPr/>
      <dgm:t>
        <a:bodyPr/>
        <a:lstStyle/>
        <a:p>
          <a:endParaRPr lang="en-US"/>
        </a:p>
      </dgm:t>
    </dgm:pt>
    <dgm:pt modelId="{BB6ADACE-B463-4539-9D18-293C34C2448E}" type="sibTrans" cxnId="{47255392-BE32-476A-8363-67E1B549C52C}">
      <dgm:prSet/>
      <dgm:spPr/>
      <dgm:t>
        <a:bodyPr/>
        <a:lstStyle/>
        <a:p>
          <a:endParaRPr lang="en-US"/>
        </a:p>
      </dgm:t>
    </dgm:pt>
    <dgm:pt modelId="{F7A5A0EB-926D-4871-B042-ABEE0F802D31}">
      <dgm:prSet phldrT="[Text]"/>
      <dgm:spPr>
        <a:solidFill>
          <a:schemeClr val="accent5"/>
        </a:solidFill>
      </dgm:spPr>
      <dgm:t>
        <a:bodyPr/>
        <a:lstStyle/>
        <a:p>
          <a:r>
            <a:rPr lang="en-US" dirty="0" smtClean="0"/>
            <a:t>Community Awareness</a:t>
          </a:r>
          <a:endParaRPr lang="en-US" dirty="0"/>
        </a:p>
      </dgm:t>
    </dgm:pt>
    <dgm:pt modelId="{AE822BEF-52B7-4CF2-96DA-02ED4074C82E}" type="parTrans" cxnId="{80BBF04A-A0ED-40EE-B042-AFA7FBF12B72}">
      <dgm:prSet/>
      <dgm:spPr/>
      <dgm:t>
        <a:bodyPr/>
        <a:lstStyle/>
        <a:p>
          <a:endParaRPr lang="en-US"/>
        </a:p>
      </dgm:t>
    </dgm:pt>
    <dgm:pt modelId="{4FC750B1-9A5E-431B-86FA-5DA89BB630EB}" type="sibTrans" cxnId="{80BBF04A-A0ED-40EE-B042-AFA7FBF12B72}">
      <dgm:prSet/>
      <dgm:spPr>
        <a:solidFill>
          <a:schemeClr val="accent5"/>
        </a:solidFill>
        <a:ln>
          <a:solidFill>
            <a:schemeClr val="accent5"/>
          </a:solidFill>
        </a:ln>
      </dgm:spPr>
      <dgm:t>
        <a:bodyPr/>
        <a:lstStyle/>
        <a:p>
          <a:endParaRPr lang="en-US"/>
        </a:p>
      </dgm:t>
    </dgm:pt>
    <dgm:pt modelId="{C5A8E7CF-E0DF-46FF-966C-FB5931DD138F}">
      <dgm:prSet phldrT="[Text]"/>
      <dgm:spPr>
        <a:ln>
          <a:solidFill>
            <a:schemeClr val="accent5"/>
          </a:solidFill>
        </a:ln>
      </dgm:spPr>
      <dgm:t>
        <a:bodyPr/>
        <a:lstStyle/>
        <a:p>
          <a:r>
            <a:rPr lang="en-US" dirty="0" smtClean="0"/>
            <a:t>Inform Community/ publicize count</a:t>
          </a:r>
          <a:endParaRPr lang="en-US" dirty="0"/>
        </a:p>
      </dgm:t>
    </dgm:pt>
    <dgm:pt modelId="{B4292F38-89D0-4A30-ACF1-5DE78421803B}" type="parTrans" cxnId="{CF6ECF51-6898-438A-BCD2-ECEBA812E0CB}">
      <dgm:prSet/>
      <dgm:spPr/>
      <dgm:t>
        <a:bodyPr/>
        <a:lstStyle/>
        <a:p>
          <a:endParaRPr lang="en-US"/>
        </a:p>
      </dgm:t>
    </dgm:pt>
    <dgm:pt modelId="{C4A6C7EF-D184-4DDA-A30E-C8EEA4540D76}" type="sibTrans" cxnId="{CF6ECF51-6898-438A-BCD2-ECEBA812E0CB}">
      <dgm:prSet/>
      <dgm:spPr/>
      <dgm:t>
        <a:bodyPr/>
        <a:lstStyle/>
        <a:p>
          <a:endParaRPr lang="en-US"/>
        </a:p>
      </dgm:t>
    </dgm:pt>
    <dgm:pt modelId="{D02ABDED-18AB-4176-9B93-7B0BF76A91F6}">
      <dgm:prSet phldrT="[Text]"/>
      <dgm:spPr>
        <a:solidFill>
          <a:schemeClr val="accent5"/>
        </a:solidFill>
      </dgm:spPr>
      <dgm:t>
        <a:bodyPr/>
        <a:lstStyle/>
        <a:p>
          <a:r>
            <a:rPr lang="en-US" dirty="0" smtClean="0"/>
            <a:t>Training</a:t>
          </a:r>
          <a:endParaRPr lang="en-US" dirty="0"/>
        </a:p>
      </dgm:t>
    </dgm:pt>
    <dgm:pt modelId="{F2B194E4-1181-4BED-B3C9-55A6F067E230}" type="parTrans" cxnId="{5334BDE5-BC73-4A9E-961C-FCD825A7D42F}">
      <dgm:prSet/>
      <dgm:spPr/>
      <dgm:t>
        <a:bodyPr/>
        <a:lstStyle/>
        <a:p>
          <a:endParaRPr lang="en-US"/>
        </a:p>
      </dgm:t>
    </dgm:pt>
    <dgm:pt modelId="{2127519A-A4AB-487E-8CD3-92CCB63C147F}" type="sibTrans" cxnId="{5334BDE5-BC73-4A9E-961C-FCD825A7D42F}">
      <dgm:prSet/>
      <dgm:spPr/>
      <dgm:t>
        <a:bodyPr/>
        <a:lstStyle/>
        <a:p>
          <a:endParaRPr lang="en-US"/>
        </a:p>
      </dgm:t>
    </dgm:pt>
    <dgm:pt modelId="{8FF4AD34-92E5-40D6-882D-3E0F42C00FC6}">
      <dgm:prSet phldrT="[Text]"/>
      <dgm:spPr>
        <a:ln>
          <a:solidFill>
            <a:schemeClr val="accent5"/>
          </a:solidFill>
        </a:ln>
      </dgm:spPr>
      <dgm:t>
        <a:bodyPr/>
        <a:lstStyle/>
        <a:p>
          <a:r>
            <a:rPr lang="en-US" dirty="0" smtClean="0"/>
            <a:t>Recruit Volunteers</a:t>
          </a:r>
          <a:endParaRPr lang="en-US" dirty="0"/>
        </a:p>
      </dgm:t>
    </dgm:pt>
    <dgm:pt modelId="{82B5E58B-DCDC-40A1-BA6D-4344C06B1867}" type="parTrans" cxnId="{A4500D2E-7D3C-4A53-A955-F79CB029F0F8}">
      <dgm:prSet/>
      <dgm:spPr/>
      <dgm:t>
        <a:bodyPr/>
        <a:lstStyle/>
        <a:p>
          <a:endParaRPr lang="en-US"/>
        </a:p>
      </dgm:t>
    </dgm:pt>
    <dgm:pt modelId="{888AE62A-588C-44C9-BCCF-D4EEAD9FBC66}" type="sibTrans" cxnId="{A4500D2E-7D3C-4A53-A955-F79CB029F0F8}">
      <dgm:prSet/>
      <dgm:spPr/>
      <dgm:t>
        <a:bodyPr/>
        <a:lstStyle/>
        <a:p>
          <a:endParaRPr lang="en-US"/>
        </a:p>
      </dgm:t>
    </dgm:pt>
    <dgm:pt modelId="{7FDDFEA3-4E71-4336-BB3A-FA510CA82A51}">
      <dgm:prSet phldrT="[Text]"/>
      <dgm:spPr>
        <a:ln>
          <a:solidFill>
            <a:schemeClr val="accent5"/>
          </a:solidFill>
        </a:ln>
      </dgm:spPr>
      <dgm:t>
        <a:bodyPr/>
        <a:lstStyle/>
        <a:p>
          <a:r>
            <a:rPr lang="en-US" dirty="0" smtClean="0"/>
            <a:t>Create PIT committee</a:t>
          </a:r>
          <a:endParaRPr lang="en-US" dirty="0"/>
        </a:p>
      </dgm:t>
    </dgm:pt>
    <dgm:pt modelId="{3DDBDB95-8A2B-4211-A78D-C8E967144403}" type="parTrans" cxnId="{4D6CB04A-8E59-4C79-BB0A-174B51D0FDE7}">
      <dgm:prSet/>
      <dgm:spPr/>
      <dgm:t>
        <a:bodyPr/>
        <a:lstStyle/>
        <a:p>
          <a:endParaRPr lang="en-US"/>
        </a:p>
      </dgm:t>
    </dgm:pt>
    <dgm:pt modelId="{407CF866-399F-40C5-A272-84B29B61E27C}" type="sibTrans" cxnId="{4D6CB04A-8E59-4C79-BB0A-174B51D0FDE7}">
      <dgm:prSet/>
      <dgm:spPr/>
      <dgm:t>
        <a:bodyPr/>
        <a:lstStyle/>
        <a:p>
          <a:endParaRPr lang="en-US"/>
        </a:p>
      </dgm:t>
    </dgm:pt>
    <dgm:pt modelId="{B8EA1198-DACF-444C-96D6-8E2D361E62F1}">
      <dgm:prSet phldrT="[Text]"/>
      <dgm:spPr>
        <a:ln>
          <a:solidFill>
            <a:schemeClr val="accent5"/>
          </a:solidFill>
        </a:ln>
      </dgm:spPr>
      <dgm:t>
        <a:bodyPr/>
        <a:lstStyle/>
        <a:p>
          <a:r>
            <a:rPr lang="en-US" dirty="0" smtClean="0"/>
            <a:t>Create timeline for count planning</a:t>
          </a:r>
          <a:endParaRPr lang="en-US" dirty="0"/>
        </a:p>
      </dgm:t>
    </dgm:pt>
    <dgm:pt modelId="{BC0248F5-0519-445B-B1FE-B2ED63D84CC8}" type="parTrans" cxnId="{C985791A-122F-4AE9-9C76-9014B4D4952D}">
      <dgm:prSet/>
      <dgm:spPr/>
      <dgm:t>
        <a:bodyPr/>
        <a:lstStyle/>
        <a:p>
          <a:endParaRPr lang="en-US"/>
        </a:p>
      </dgm:t>
    </dgm:pt>
    <dgm:pt modelId="{880F6C6A-8372-4D4D-AC08-E0F4835693DE}" type="sibTrans" cxnId="{C985791A-122F-4AE9-9C76-9014B4D4952D}">
      <dgm:prSet/>
      <dgm:spPr/>
      <dgm:t>
        <a:bodyPr/>
        <a:lstStyle/>
        <a:p>
          <a:endParaRPr lang="en-US"/>
        </a:p>
      </dgm:t>
    </dgm:pt>
    <dgm:pt modelId="{6DE85480-3F34-4F55-9703-8E281043F2D7}">
      <dgm:prSet phldrT="[Text]"/>
      <dgm:spPr>
        <a:ln>
          <a:solidFill>
            <a:schemeClr val="accent5"/>
          </a:solidFill>
        </a:ln>
      </dgm:spPr>
      <dgm:t>
        <a:bodyPr/>
        <a:lstStyle/>
        <a:p>
          <a:r>
            <a:rPr lang="en-US" dirty="0" smtClean="0"/>
            <a:t>Engage potential members with lived experience</a:t>
          </a:r>
          <a:endParaRPr lang="en-US" dirty="0"/>
        </a:p>
      </dgm:t>
    </dgm:pt>
    <dgm:pt modelId="{629A1A43-77F0-490A-96AD-4961DB902161}" type="parTrans" cxnId="{2C90316F-F6CC-48BF-82DA-525D8381525A}">
      <dgm:prSet/>
      <dgm:spPr/>
      <dgm:t>
        <a:bodyPr/>
        <a:lstStyle/>
        <a:p>
          <a:endParaRPr lang="en-US"/>
        </a:p>
      </dgm:t>
    </dgm:pt>
    <dgm:pt modelId="{BBB8A37B-794F-4247-8439-5F3B5CC715DC}" type="sibTrans" cxnId="{2C90316F-F6CC-48BF-82DA-525D8381525A}">
      <dgm:prSet/>
      <dgm:spPr/>
      <dgm:t>
        <a:bodyPr/>
        <a:lstStyle/>
        <a:p>
          <a:endParaRPr lang="en-US"/>
        </a:p>
      </dgm:t>
    </dgm:pt>
    <dgm:pt modelId="{7D31DF6A-6264-4F28-A49A-0E3C269E916D}">
      <dgm:prSet phldrT="[Text]"/>
      <dgm:spPr>
        <a:ln>
          <a:solidFill>
            <a:schemeClr val="accent5"/>
          </a:solidFill>
        </a:ln>
      </dgm:spPr>
      <dgm:t>
        <a:bodyPr/>
        <a:lstStyle/>
        <a:p>
          <a:r>
            <a:rPr lang="en-US" dirty="0" smtClean="0"/>
            <a:t>Engage community in identifying unsheltered locations</a:t>
          </a:r>
          <a:endParaRPr lang="en-US" dirty="0"/>
        </a:p>
      </dgm:t>
    </dgm:pt>
    <dgm:pt modelId="{CA539E4A-C44B-4C6F-9BD8-314949EEDBBF}" type="parTrans" cxnId="{620E8C20-6F0B-4C1F-A018-1ACD6D9855E8}">
      <dgm:prSet/>
      <dgm:spPr/>
      <dgm:t>
        <a:bodyPr/>
        <a:lstStyle/>
        <a:p>
          <a:endParaRPr lang="en-US"/>
        </a:p>
      </dgm:t>
    </dgm:pt>
    <dgm:pt modelId="{A662647B-CF10-4E2F-A791-2A2280507BA1}" type="sibTrans" cxnId="{620E8C20-6F0B-4C1F-A018-1ACD6D9855E8}">
      <dgm:prSet/>
      <dgm:spPr/>
      <dgm:t>
        <a:bodyPr/>
        <a:lstStyle/>
        <a:p>
          <a:endParaRPr lang="en-US"/>
        </a:p>
      </dgm:t>
    </dgm:pt>
    <dgm:pt modelId="{3E36906D-48AD-4C55-95B3-6BC67D97EA62}">
      <dgm:prSet phldrT="[Text]"/>
      <dgm:spPr>
        <a:ln>
          <a:solidFill>
            <a:schemeClr val="accent5"/>
          </a:solidFill>
        </a:ln>
      </dgm:spPr>
      <dgm:t>
        <a:bodyPr/>
        <a:lstStyle/>
        <a:p>
          <a:r>
            <a:rPr lang="en-US" dirty="0" smtClean="0"/>
            <a:t>Set volunteers up with training</a:t>
          </a:r>
          <a:endParaRPr lang="en-US" dirty="0"/>
        </a:p>
      </dgm:t>
    </dgm:pt>
    <dgm:pt modelId="{6DFEF8B0-8CA6-4721-8732-58F6F76F7551}" type="parTrans" cxnId="{4F07C4E5-95F8-41B6-A6A0-916C74455846}">
      <dgm:prSet/>
      <dgm:spPr/>
      <dgm:t>
        <a:bodyPr/>
        <a:lstStyle/>
        <a:p>
          <a:endParaRPr lang="en-US"/>
        </a:p>
      </dgm:t>
    </dgm:pt>
    <dgm:pt modelId="{56D0CFD1-CFC4-4358-96FC-C5EBD6E1F1E5}" type="sibTrans" cxnId="{4F07C4E5-95F8-41B6-A6A0-916C74455846}">
      <dgm:prSet/>
      <dgm:spPr/>
      <dgm:t>
        <a:bodyPr/>
        <a:lstStyle/>
        <a:p>
          <a:endParaRPr lang="en-US"/>
        </a:p>
      </dgm:t>
    </dgm:pt>
    <dgm:pt modelId="{3190A17D-292D-4E60-B445-CEF00D653AF8}">
      <dgm:prSet phldrT="[Text]"/>
      <dgm:spPr>
        <a:ln>
          <a:solidFill>
            <a:schemeClr val="accent5"/>
          </a:solidFill>
        </a:ln>
      </dgm:spPr>
      <dgm:t>
        <a:bodyPr/>
        <a:lstStyle/>
        <a:p>
          <a:r>
            <a:rPr lang="en-US" dirty="0" smtClean="0"/>
            <a:t>Schedule in person meetings</a:t>
          </a:r>
          <a:endParaRPr lang="en-US" dirty="0"/>
        </a:p>
      </dgm:t>
    </dgm:pt>
    <dgm:pt modelId="{86756F71-03E6-4E0A-A2EA-E7A0AD8B489B}" type="parTrans" cxnId="{74E692CC-8F0F-4160-AC22-EA84EA2029C2}">
      <dgm:prSet/>
      <dgm:spPr/>
      <dgm:t>
        <a:bodyPr/>
        <a:lstStyle/>
        <a:p>
          <a:endParaRPr lang="en-US"/>
        </a:p>
      </dgm:t>
    </dgm:pt>
    <dgm:pt modelId="{C57850C6-022C-4B51-A0FC-1D6BF3CD5172}" type="sibTrans" cxnId="{74E692CC-8F0F-4160-AC22-EA84EA2029C2}">
      <dgm:prSet/>
      <dgm:spPr/>
      <dgm:t>
        <a:bodyPr/>
        <a:lstStyle/>
        <a:p>
          <a:endParaRPr lang="en-US"/>
        </a:p>
      </dgm:t>
    </dgm:pt>
    <dgm:pt modelId="{60B5B0C4-21C8-43EE-B4BF-D8BAD5308458}">
      <dgm:prSet phldrT="[Text]"/>
      <dgm:spPr>
        <a:ln>
          <a:solidFill>
            <a:schemeClr val="accent5"/>
          </a:solidFill>
        </a:ln>
      </dgm:spPr>
      <dgm:t>
        <a:bodyPr/>
        <a:lstStyle/>
        <a:p>
          <a:r>
            <a:rPr lang="en-US" dirty="0" smtClean="0"/>
            <a:t>Register and practice with the app</a:t>
          </a:r>
          <a:endParaRPr lang="en-US" dirty="0"/>
        </a:p>
      </dgm:t>
    </dgm:pt>
    <dgm:pt modelId="{5FF85FD5-B84F-4A8E-A55D-4BE52C041616}" type="parTrans" cxnId="{92CDE670-30B7-4AD5-8DEE-DEB4671C07F4}">
      <dgm:prSet/>
      <dgm:spPr/>
      <dgm:t>
        <a:bodyPr/>
        <a:lstStyle/>
        <a:p>
          <a:endParaRPr lang="en-US"/>
        </a:p>
      </dgm:t>
    </dgm:pt>
    <dgm:pt modelId="{0E01B6B6-E46A-4DFD-919B-427353D12161}" type="sibTrans" cxnId="{92CDE670-30B7-4AD5-8DEE-DEB4671C07F4}">
      <dgm:prSet/>
      <dgm:spPr/>
      <dgm:t>
        <a:bodyPr/>
        <a:lstStyle/>
        <a:p>
          <a:endParaRPr lang="en-US"/>
        </a:p>
      </dgm:t>
    </dgm:pt>
    <dgm:pt modelId="{D24E7756-9DED-4848-B0EC-F248C1B2EA78}">
      <dgm:prSet phldrT="[Text]"/>
      <dgm:spPr>
        <a:ln>
          <a:solidFill>
            <a:schemeClr val="accent5"/>
          </a:solidFill>
        </a:ln>
      </dgm:spPr>
      <dgm:t>
        <a:bodyPr/>
        <a:lstStyle/>
        <a:p>
          <a:r>
            <a:rPr lang="en-US" dirty="0" smtClean="0"/>
            <a:t>Solicit Donations</a:t>
          </a:r>
          <a:endParaRPr lang="en-US" dirty="0"/>
        </a:p>
      </dgm:t>
    </dgm:pt>
    <dgm:pt modelId="{5860DE63-CE9F-4953-9CEB-8BF2D7BD0527}" type="parTrans" cxnId="{F82CDA2C-0B92-4DE8-9D52-189ABF10D570}">
      <dgm:prSet/>
      <dgm:spPr/>
      <dgm:t>
        <a:bodyPr/>
        <a:lstStyle/>
        <a:p>
          <a:endParaRPr lang="en-US"/>
        </a:p>
      </dgm:t>
    </dgm:pt>
    <dgm:pt modelId="{A6040575-0AC0-4C28-AF75-63D7206A67ED}" type="sibTrans" cxnId="{F82CDA2C-0B92-4DE8-9D52-189ABF10D570}">
      <dgm:prSet/>
      <dgm:spPr/>
      <dgm:t>
        <a:bodyPr/>
        <a:lstStyle/>
        <a:p>
          <a:endParaRPr lang="en-US"/>
        </a:p>
      </dgm:t>
    </dgm:pt>
    <dgm:pt modelId="{A25E2BFB-D954-420F-A2AD-8A9542A85327}" type="pres">
      <dgm:prSet presAssocID="{AB1E3ED8-B6BA-4DFB-80D6-876EE8DA90B6}" presName="linearFlow" presStyleCnt="0">
        <dgm:presLayoutVars>
          <dgm:dir/>
          <dgm:animLvl val="lvl"/>
          <dgm:resizeHandles val="exact"/>
        </dgm:presLayoutVars>
      </dgm:prSet>
      <dgm:spPr/>
      <dgm:t>
        <a:bodyPr/>
        <a:lstStyle/>
        <a:p>
          <a:endParaRPr lang="en-US"/>
        </a:p>
      </dgm:t>
    </dgm:pt>
    <dgm:pt modelId="{2FE8D8C9-77E2-462F-98F8-AB60D53686D3}" type="pres">
      <dgm:prSet presAssocID="{8316E270-C904-49F9-AD8C-59811FA45CDC}" presName="composite" presStyleCnt="0"/>
      <dgm:spPr/>
    </dgm:pt>
    <dgm:pt modelId="{882CE02B-0B4A-41E1-B939-4CE2AEBA9CF3}" type="pres">
      <dgm:prSet presAssocID="{8316E270-C904-49F9-AD8C-59811FA45CDC}" presName="parTx" presStyleLbl="node1" presStyleIdx="0" presStyleCnt="3">
        <dgm:presLayoutVars>
          <dgm:chMax val="0"/>
          <dgm:chPref val="0"/>
          <dgm:bulletEnabled val="1"/>
        </dgm:presLayoutVars>
      </dgm:prSet>
      <dgm:spPr/>
      <dgm:t>
        <a:bodyPr/>
        <a:lstStyle/>
        <a:p>
          <a:endParaRPr lang="en-US"/>
        </a:p>
      </dgm:t>
    </dgm:pt>
    <dgm:pt modelId="{BD9F55E5-D655-4FD2-B5CD-80E3BC0D4FC0}" type="pres">
      <dgm:prSet presAssocID="{8316E270-C904-49F9-AD8C-59811FA45CDC}" presName="parSh" presStyleLbl="node1" presStyleIdx="0" presStyleCnt="3"/>
      <dgm:spPr/>
      <dgm:t>
        <a:bodyPr/>
        <a:lstStyle/>
        <a:p>
          <a:endParaRPr lang="en-US"/>
        </a:p>
      </dgm:t>
    </dgm:pt>
    <dgm:pt modelId="{1F08B31C-08EE-4F2D-B470-413F882A7F0F}" type="pres">
      <dgm:prSet presAssocID="{8316E270-C904-49F9-AD8C-59811FA45CDC}" presName="desTx" presStyleLbl="fgAcc1" presStyleIdx="0" presStyleCnt="3">
        <dgm:presLayoutVars>
          <dgm:bulletEnabled val="1"/>
        </dgm:presLayoutVars>
      </dgm:prSet>
      <dgm:spPr/>
      <dgm:t>
        <a:bodyPr/>
        <a:lstStyle/>
        <a:p>
          <a:endParaRPr lang="en-US"/>
        </a:p>
      </dgm:t>
    </dgm:pt>
    <dgm:pt modelId="{5ADD63E7-603D-4180-AD7F-43CC55956560}" type="pres">
      <dgm:prSet presAssocID="{60CAF1DC-923F-4A86-A0A3-CAD6F739CA1C}" presName="sibTrans" presStyleLbl="sibTrans2D1" presStyleIdx="0" presStyleCnt="2"/>
      <dgm:spPr/>
      <dgm:t>
        <a:bodyPr/>
        <a:lstStyle/>
        <a:p>
          <a:endParaRPr lang="en-US"/>
        </a:p>
      </dgm:t>
    </dgm:pt>
    <dgm:pt modelId="{04F6E450-1FF0-4834-8715-E04AAD24A774}" type="pres">
      <dgm:prSet presAssocID="{60CAF1DC-923F-4A86-A0A3-CAD6F739CA1C}" presName="connTx" presStyleLbl="sibTrans2D1" presStyleIdx="0" presStyleCnt="2"/>
      <dgm:spPr/>
      <dgm:t>
        <a:bodyPr/>
        <a:lstStyle/>
        <a:p>
          <a:endParaRPr lang="en-US"/>
        </a:p>
      </dgm:t>
    </dgm:pt>
    <dgm:pt modelId="{77197E44-8B22-4D35-AC39-7775D9EC4581}" type="pres">
      <dgm:prSet presAssocID="{F7A5A0EB-926D-4871-B042-ABEE0F802D31}" presName="composite" presStyleCnt="0"/>
      <dgm:spPr/>
    </dgm:pt>
    <dgm:pt modelId="{7AB6E7F7-21B8-443F-B1B4-BEDE63AC3D9B}" type="pres">
      <dgm:prSet presAssocID="{F7A5A0EB-926D-4871-B042-ABEE0F802D31}" presName="parTx" presStyleLbl="node1" presStyleIdx="0" presStyleCnt="3">
        <dgm:presLayoutVars>
          <dgm:chMax val="0"/>
          <dgm:chPref val="0"/>
          <dgm:bulletEnabled val="1"/>
        </dgm:presLayoutVars>
      </dgm:prSet>
      <dgm:spPr/>
      <dgm:t>
        <a:bodyPr/>
        <a:lstStyle/>
        <a:p>
          <a:endParaRPr lang="en-US"/>
        </a:p>
      </dgm:t>
    </dgm:pt>
    <dgm:pt modelId="{1CAEDEC6-6AD9-40C1-AFF3-40F788C929BB}" type="pres">
      <dgm:prSet presAssocID="{F7A5A0EB-926D-4871-B042-ABEE0F802D31}" presName="parSh" presStyleLbl="node1" presStyleIdx="1" presStyleCnt="3"/>
      <dgm:spPr/>
      <dgm:t>
        <a:bodyPr/>
        <a:lstStyle/>
        <a:p>
          <a:endParaRPr lang="en-US"/>
        </a:p>
      </dgm:t>
    </dgm:pt>
    <dgm:pt modelId="{B18C6DA2-EE40-4473-BC49-FD3C8FA2591B}" type="pres">
      <dgm:prSet presAssocID="{F7A5A0EB-926D-4871-B042-ABEE0F802D31}" presName="desTx" presStyleLbl="fgAcc1" presStyleIdx="1" presStyleCnt="3">
        <dgm:presLayoutVars>
          <dgm:bulletEnabled val="1"/>
        </dgm:presLayoutVars>
      </dgm:prSet>
      <dgm:spPr/>
      <dgm:t>
        <a:bodyPr/>
        <a:lstStyle/>
        <a:p>
          <a:endParaRPr lang="en-US"/>
        </a:p>
      </dgm:t>
    </dgm:pt>
    <dgm:pt modelId="{3465A18F-99D8-4D88-938F-A6E4971C6F03}" type="pres">
      <dgm:prSet presAssocID="{4FC750B1-9A5E-431B-86FA-5DA89BB630EB}" presName="sibTrans" presStyleLbl="sibTrans2D1" presStyleIdx="1" presStyleCnt="2"/>
      <dgm:spPr/>
      <dgm:t>
        <a:bodyPr/>
        <a:lstStyle/>
        <a:p>
          <a:endParaRPr lang="en-US"/>
        </a:p>
      </dgm:t>
    </dgm:pt>
    <dgm:pt modelId="{9D9DB6D1-2283-40E0-ACF3-4EA11B637AA2}" type="pres">
      <dgm:prSet presAssocID="{4FC750B1-9A5E-431B-86FA-5DA89BB630EB}" presName="connTx" presStyleLbl="sibTrans2D1" presStyleIdx="1" presStyleCnt="2"/>
      <dgm:spPr/>
      <dgm:t>
        <a:bodyPr/>
        <a:lstStyle/>
        <a:p>
          <a:endParaRPr lang="en-US"/>
        </a:p>
      </dgm:t>
    </dgm:pt>
    <dgm:pt modelId="{F26EDBF4-EE61-470C-AB00-3CC2DD1868A4}" type="pres">
      <dgm:prSet presAssocID="{D02ABDED-18AB-4176-9B93-7B0BF76A91F6}" presName="composite" presStyleCnt="0"/>
      <dgm:spPr/>
    </dgm:pt>
    <dgm:pt modelId="{4935FC37-0EC3-449C-A8EE-0977FFCB9E41}" type="pres">
      <dgm:prSet presAssocID="{D02ABDED-18AB-4176-9B93-7B0BF76A91F6}" presName="parTx" presStyleLbl="node1" presStyleIdx="1" presStyleCnt="3">
        <dgm:presLayoutVars>
          <dgm:chMax val="0"/>
          <dgm:chPref val="0"/>
          <dgm:bulletEnabled val="1"/>
        </dgm:presLayoutVars>
      </dgm:prSet>
      <dgm:spPr/>
      <dgm:t>
        <a:bodyPr/>
        <a:lstStyle/>
        <a:p>
          <a:endParaRPr lang="en-US"/>
        </a:p>
      </dgm:t>
    </dgm:pt>
    <dgm:pt modelId="{C3CFCC14-DB8C-445C-85F1-F3A47693AFF8}" type="pres">
      <dgm:prSet presAssocID="{D02ABDED-18AB-4176-9B93-7B0BF76A91F6}" presName="parSh" presStyleLbl="node1" presStyleIdx="2" presStyleCnt="3"/>
      <dgm:spPr/>
      <dgm:t>
        <a:bodyPr/>
        <a:lstStyle/>
        <a:p>
          <a:endParaRPr lang="en-US"/>
        </a:p>
      </dgm:t>
    </dgm:pt>
    <dgm:pt modelId="{C27600D2-9025-49C2-9424-B0E840D65803}" type="pres">
      <dgm:prSet presAssocID="{D02ABDED-18AB-4176-9B93-7B0BF76A91F6}" presName="desTx" presStyleLbl="fgAcc1" presStyleIdx="2" presStyleCnt="3">
        <dgm:presLayoutVars>
          <dgm:bulletEnabled val="1"/>
        </dgm:presLayoutVars>
      </dgm:prSet>
      <dgm:spPr/>
      <dgm:t>
        <a:bodyPr/>
        <a:lstStyle/>
        <a:p>
          <a:endParaRPr lang="en-US"/>
        </a:p>
      </dgm:t>
    </dgm:pt>
  </dgm:ptLst>
  <dgm:cxnLst>
    <dgm:cxn modelId="{4F07C4E5-95F8-41B6-A6A0-916C74455846}" srcId="{D02ABDED-18AB-4176-9B93-7B0BF76A91F6}" destId="{3E36906D-48AD-4C55-95B3-6BC67D97EA62}" srcOrd="1" destOrd="0" parTransId="{6DFEF8B0-8CA6-4721-8732-58F6F76F7551}" sibTransId="{56D0CFD1-CFC4-4358-96FC-C5EBD6E1F1E5}"/>
    <dgm:cxn modelId="{241C16AC-8B80-4B30-A223-730E7C39BEBD}" type="presOf" srcId="{6DE85480-3F34-4F55-9703-8E281043F2D7}" destId="{B18C6DA2-EE40-4473-BC49-FD3C8FA2591B}" srcOrd="0" destOrd="1" presId="urn:microsoft.com/office/officeart/2005/8/layout/process3"/>
    <dgm:cxn modelId="{C66C148F-1F12-4985-BDD8-33E922F7F2F5}" type="presOf" srcId="{60CAF1DC-923F-4A86-A0A3-CAD6F739CA1C}" destId="{5ADD63E7-603D-4180-AD7F-43CC55956560}" srcOrd="0" destOrd="0" presId="urn:microsoft.com/office/officeart/2005/8/layout/process3"/>
    <dgm:cxn modelId="{F82CDA2C-0B92-4DE8-9D52-189ABF10D570}" srcId="{F7A5A0EB-926D-4871-B042-ABEE0F802D31}" destId="{D24E7756-9DED-4848-B0EC-F248C1B2EA78}" srcOrd="3" destOrd="0" parTransId="{5860DE63-CE9F-4953-9CEB-8BF2D7BD0527}" sibTransId="{A6040575-0AC0-4C28-AF75-63D7206A67ED}"/>
    <dgm:cxn modelId="{995FF826-7DCA-4829-8C3E-C36764287681}" type="presOf" srcId="{3190A17D-292D-4E60-B445-CEF00D653AF8}" destId="{C27600D2-9025-49C2-9424-B0E840D65803}" srcOrd="0" destOrd="2" presId="urn:microsoft.com/office/officeart/2005/8/layout/process3"/>
    <dgm:cxn modelId="{4D6CB04A-8E59-4C79-BB0A-174B51D0FDE7}" srcId="{8316E270-C904-49F9-AD8C-59811FA45CDC}" destId="{7FDDFEA3-4E71-4336-BB3A-FA510CA82A51}" srcOrd="1" destOrd="0" parTransId="{3DDBDB95-8A2B-4211-A78D-C8E967144403}" sibTransId="{407CF866-399F-40C5-A272-84B29B61E27C}"/>
    <dgm:cxn modelId="{74E692CC-8F0F-4160-AC22-EA84EA2029C2}" srcId="{D02ABDED-18AB-4176-9B93-7B0BF76A91F6}" destId="{3190A17D-292D-4E60-B445-CEF00D653AF8}" srcOrd="2" destOrd="0" parTransId="{86756F71-03E6-4E0A-A2EA-E7A0AD8B489B}" sibTransId="{C57850C6-022C-4B51-A0FC-1D6BF3CD5172}"/>
    <dgm:cxn modelId="{167A1E1B-1645-4A63-874B-D26C016AAEC5}" type="presOf" srcId="{4FC750B1-9A5E-431B-86FA-5DA89BB630EB}" destId="{3465A18F-99D8-4D88-938F-A6E4971C6F03}" srcOrd="0" destOrd="0" presId="urn:microsoft.com/office/officeart/2005/8/layout/process3"/>
    <dgm:cxn modelId="{99B3B541-6C35-4744-922B-40472CFBFA37}" type="presOf" srcId="{676F3AC8-6007-4E2F-9DC8-D3B14B5F31BF}" destId="{1F08B31C-08EE-4F2D-B470-413F882A7F0F}" srcOrd="0" destOrd="0" presId="urn:microsoft.com/office/officeart/2005/8/layout/process3"/>
    <dgm:cxn modelId="{A4500D2E-7D3C-4A53-A955-F79CB029F0F8}" srcId="{D02ABDED-18AB-4176-9B93-7B0BF76A91F6}" destId="{8FF4AD34-92E5-40D6-882D-3E0F42C00FC6}" srcOrd="0" destOrd="0" parTransId="{82B5E58B-DCDC-40A1-BA6D-4344C06B1867}" sibTransId="{888AE62A-588C-44C9-BCCF-D4EEAD9FBC66}"/>
    <dgm:cxn modelId="{5334BDE5-BC73-4A9E-961C-FCD825A7D42F}" srcId="{AB1E3ED8-B6BA-4DFB-80D6-876EE8DA90B6}" destId="{D02ABDED-18AB-4176-9B93-7B0BF76A91F6}" srcOrd="2" destOrd="0" parTransId="{F2B194E4-1181-4BED-B3C9-55A6F067E230}" sibTransId="{2127519A-A4AB-487E-8CD3-92CCB63C147F}"/>
    <dgm:cxn modelId="{8032FD81-CC02-4597-9E13-AC8A07946F48}" type="presOf" srcId="{F7A5A0EB-926D-4871-B042-ABEE0F802D31}" destId="{1CAEDEC6-6AD9-40C1-AFF3-40F788C929BB}" srcOrd="1" destOrd="0" presId="urn:microsoft.com/office/officeart/2005/8/layout/process3"/>
    <dgm:cxn modelId="{87952CDA-E173-4482-9C0F-23EC7EBAB8D4}" type="presOf" srcId="{B8EA1198-DACF-444C-96D6-8E2D361E62F1}" destId="{1F08B31C-08EE-4F2D-B470-413F882A7F0F}" srcOrd="0" destOrd="2" presId="urn:microsoft.com/office/officeart/2005/8/layout/process3"/>
    <dgm:cxn modelId="{04133522-0F0F-4498-9139-129B0DAB5B1F}" type="presOf" srcId="{60CAF1DC-923F-4A86-A0A3-CAD6F739CA1C}" destId="{04F6E450-1FF0-4834-8715-E04AAD24A774}" srcOrd="1" destOrd="0" presId="urn:microsoft.com/office/officeart/2005/8/layout/process3"/>
    <dgm:cxn modelId="{47255392-BE32-476A-8363-67E1B549C52C}" srcId="{8316E270-C904-49F9-AD8C-59811FA45CDC}" destId="{676F3AC8-6007-4E2F-9DC8-D3B14B5F31BF}" srcOrd="0" destOrd="0" parTransId="{D6C1B676-256F-4E9F-A7F6-849FCF2AF4F0}" sibTransId="{BB6ADACE-B463-4539-9D18-293C34C2448E}"/>
    <dgm:cxn modelId="{63D79757-BE4B-4E94-B4B5-D9BDF3DF012D}" type="presOf" srcId="{F7A5A0EB-926D-4871-B042-ABEE0F802D31}" destId="{7AB6E7F7-21B8-443F-B1B4-BEDE63AC3D9B}" srcOrd="0" destOrd="0" presId="urn:microsoft.com/office/officeart/2005/8/layout/process3"/>
    <dgm:cxn modelId="{A04A4286-4F44-46EE-B95E-39FCA97D385A}" type="presOf" srcId="{7FDDFEA3-4E71-4336-BB3A-FA510CA82A51}" destId="{1F08B31C-08EE-4F2D-B470-413F882A7F0F}" srcOrd="0" destOrd="1" presId="urn:microsoft.com/office/officeart/2005/8/layout/process3"/>
    <dgm:cxn modelId="{3AA06562-5F3F-4AB7-B679-D66C9958838E}" type="presOf" srcId="{7D31DF6A-6264-4F28-A49A-0E3C269E916D}" destId="{B18C6DA2-EE40-4473-BC49-FD3C8FA2591B}" srcOrd="0" destOrd="2" presId="urn:microsoft.com/office/officeart/2005/8/layout/process3"/>
    <dgm:cxn modelId="{1DF4AF24-92D1-469D-BB8E-FD4709CCCD21}" type="presOf" srcId="{8FF4AD34-92E5-40D6-882D-3E0F42C00FC6}" destId="{C27600D2-9025-49C2-9424-B0E840D65803}" srcOrd="0" destOrd="0" presId="urn:microsoft.com/office/officeart/2005/8/layout/process3"/>
    <dgm:cxn modelId="{2C90316F-F6CC-48BF-82DA-525D8381525A}" srcId="{F7A5A0EB-926D-4871-B042-ABEE0F802D31}" destId="{6DE85480-3F34-4F55-9703-8E281043F2D7}" srcOrd="1" destOrd="0" parTransId="{629A1A43-77F0-490A-96AD-4961DB902161}" sibTransId="{BBB8A37B-794F-4247-8439-5F3B5CC715DC}"/>
    <dgm:cxn modelId="{8479CC96-534F-49CA-AAAA-8E071705EC8A}" type="presOf" srcId="{D02ABDED-18AB-4176-9B93-7B0BF76A91F6}" destId="{C3CFCC14-DB8C-445C-85F1-F3A47693AFF8}" srcOrd="1" destOrd="0" presId="urn:microsoft.com/office/officeart/2005/8/layout/process3"/>
    <dgm:cxn modelId="{80BBF04A-A0ED-40EE-B042-AFA7FBF12B72}" srcId="{AB1E3ED8-B6BA-4DFB-80D6-876EE8DA90B6}" destId="{F7A5A0EB-926D-4871-B042-ABEE0F802D31}" srcOrd="1" destOrd="0" parTransId="{AE822BEF-52B7-4CF2-96DA-02ED4074C82E}" sibTransId="{4FC750B1-9A5E-431B-86FA-5DA89BB630EB}"/>
    <dgm:cxn modelId="{2810A18A-5FAF-400E-B4C5-059A5DB45C0B}" type="presOf" srcId="{8316E270-C904-49F9-AD8C-59811FA45CDC}" destId="{BD9F55E5-D655-4FD2-B5CD-80E3BC0D4FC0}" srcOrd="1" destOrd="0" presId="urn:microsoft.com/office/officeart/2005/8/layout/process3"/>
    <dgm:cxn modelId="{894DF865-C274-411E-8479-B3CAA42D9E9A}" type="presOf" srcId="{60B5B0C4-21C8-43EE-B4BF-D8BAD5308458}" destId="{C27600D2-9025-49C2-9424-B0E840D65803}" srcOrd="0" destOrd="3" presId="urn:microsoft.com/office/officeart/2005/8/layout/process3"/>
    <dgm:cxn modelId="{C985791A-122F-4AE9-9C76-9014B4D4952D}" srcId="{8316E270-C904-49F9-AD8C-59811FA45CDC}" destId="{B8EA1198-DACF-444C-96D6-8E2D361E62F1}" srcOrd="2" destOrd="0" parTransId="{BC0248F5-0519-445B-B1FE-B2ED63D84CC8}" sibTransId="{880F6C6A-8372-4D4D-AC08-E0F4835693DE}"/>
    <dgm:cxn modelId="{92CDE670-30B7-4AD5-8DEE-DEB4671C07F4}" srcId="{D02ABDED-18AB-4176-9B93-7B0BF76A91F6}" destId="{60B5B0C4-21C8-43EE-B4BF-D8BAD5308458}" srcOrd="3" destOrd="0" parTransId="{5FF85FD5-B84F-4A8E-A55D-4BE52C041616}" sibTransId="{0E01B6B6-E46A-4DFD-919B-427353D12161}"/>
    <dgm:cxn modelId="{620E8C20-6F0B-4C1F-A018-1ACD6D9855E8}" srcId="{F7A5A0EB-926D-4871-B042-ABEE0F802D31}" destId="{7D31DF6A-6264-4F28-A49A-0E3C269E916D}" srcOrd="2" destOrd="0" parTransId="{CA539E4A-C44B-4C6F-9BD8-314949EEDBBF}" sibTransId="{A662647B-CF10-4E2F-A791-2A2280507BA1}"/>
    <dgm:cxn modelId="{87DD42E5-C77F-461B-884B-56A743B53B98}" type="presOf" srcId="{D02ABDED-18AB-4176-9B93-7B0BF76A91F6}" destId="{4935FC37-0EC3-449C-A8EE-0977FFCB9E41}" srcOrd="0" destOrd="0" presId="urn:microsoft.com/office/officeart/2005/8/layout/process3"/>
    <dgm:cxn modelId="{08689E98-F8A1-4D67-8EB2-E659470EE164}" type="presOf" srcId="{C5A8E7CF-E0DF-46FF-966C-FB5931DD138F}" destId="{B18C6DA2-EE40-4473-BC49-FD3C8FA2591B}" srcOrd="0" destOrd="0" presId="urn:microsoft.com/office/officeart/2005/8/layout/process3"/>
    <dgm:cxn modelId="{CF6ECF51-6898-438A-BCD2-ECEBA812E0CB}" srcId="{F7A5A0EB-926D-4871-B042-ABEE0F802D31}" destId="{C5A8E7CF-E0DF-46FF-966C-FB5931DD138F}" srcOrd="0" destOrd="0" parTransId="{B4292F38-89D0-4A30-ACF1-5DE78421803B}" sibTransId="{C4A6C7EF-D184-4DDA-A30E-C8EEA4540D76}"/>
    <dgm:cxn modelId="{140C1573-CF29-4F95-8D56-E3E814CD18A9}" srcId="{AB1E3ED8-B6BA-4DFB-80D6-876EE8DA90B6}" destId="{8316E270-C904-49F9-AD8C-59811FA45CDC}" srcOrd="0" destOrd="0" parTransId="{AA244AF4-F2D4-4FD6-86F7-D0F2F37CE690}" sibTransId="{60CAF1DC-923F-4A86-A0A3-CAD6F739CA1C}"/>
    <dgm:cxn modelId="{EBFE9813-0DF1-40DD-892D-C1D8CB918E7A}" type="presOf" srcId="{D24E7756-9DED-4848-B0EC-F248C1B2EA78}" destId="{B18C6DA2-EE40-4473-BC49-FD3C8FA2591B}" srcOrd="0" destOrd="3" presId="urn:microsoft.com/office/officeart/2005/8/layout/process3"/>
    <dgm:cxn modelId="{DC5333BB-F300-4F48-8444-25CFFBF55F67}" type="presOf" srcId="{4FC750B1-9A5E-431B-86FA-5DA89BB630EB}" destId="{9D9DB6D1-2283-40E0-ACF3-4EA11B637AA2}" srcOrd="1" destOrd="0" presId="urn:microsoft.com/office/officeart/2005/8/layout/process3"/>
    <dgm:cxn modelId="{A655F63D-E6C8-4724-8768-29AA9CEEF85E}" type="presOf" srcId="{AB1E3ED8-B6BA-4DFB-80D6-876EE8DA90B6}" destId="{A25E2BFB-D954-420F-A2AD-8A9542A85327}" srcOrd="0" destOrd="0" presId="urn:microsoft.com/office/officeart/2005/8/layout/process3"/>
    <dgm:cxn modelId="{10BE188C-1280-41AD-BDFE-06C5F79143C0}" type="presOf" srcId="{8316E270-C904-49F9-AD8C-59811FA45CDC}" destId="{882CE02B-0B4A-41E1-B939-4CE2AEBA9CF3}" srcOrd="0" destOrd="0" presId="urn:microsoft.com/office/officeart/2005/8/layout/process3"/>
    <dgm:cxn modelId="{55BDB4A3-9B9B-46CB-8796-4234C34B96AA}" type="presOf" srcId="{3E36906D-48AD-4C55-95B3-6BC67D97EA62}" destId="{C27600D2-9025-49C2-9424-B0E840D65803}" srcOrd="0" destOrd="1" presId="urn:microsoft.com/office/officeart/2005/8/layout/process3"/>
    <dgm:cxn modelId="{05FE354B-8E9D-43BD-80AD-70899FE7C2A2}" type="presParOf" srcId="{A25E2BFB-D954-420F-A2AD-8A9542A85327}" destId="{2FE8D8C9-77E2-462F-98F8-AB60D53686D3}" srcOrd="0" destOrd="0" presId="urn:microsoft.com/office/officeart/2005/8/layout/process3"/>
    <dgm:cxn modelId="{FF120756-91B5-4DC1-B109-2B0D2E45F8C8}" type="presParOf" srcId="{2FE8D8C9-77E2-462F-98F8-AB60D53686D3}" destId="{882CE02B-0B4A-41E1-B939-4CE2AEBA9CF3}" srcOrd="0" destOrd="0" presId="urn:microsoft.com/office/officeart/2005/8/layout/process3"/>
    <dgm:cxn modelId="{6D06BDA3-09C9-41F2-870E-F9E55A300D9B}" type="presParOf" srcId="{2FE8D8C9-77E2-462F-98F8-AB60D53686D3}" destId="{BD9F55E5-D655-4FD2-B5CD-80E3BC0D4FC0}" srcOrd="1" destOrd="0" presId="urn:microsoft.com/office/officeart/2005/8/layout/process3"/>
    <dgm:cxn modelId="{7F9CC5F5-63D8-4903-AF03-D5B7E96423E4}" type="presParOf" srcId="{2FE8D8C9-77E2-462F-98F8-AB60D53686D3}" destId="{1F08B31C-08EE-4F2D-B470-413F882A7F0F}" srcOrd="2" destOrd="0" presId="urn:microsoft.com/office/officeart/2005/8/layout/process3"/>
    <dgm:cxn modelId="{007C0AFC-995A-48C8-A280-40102895DABB}" type="presParOf" srcId="{A25E2BFB-D954-420F-A2AD-8A9542A85327}" destId="{5ADD63E7-603D-4180-AD7F-43CC55956560}" srcOrd="1" destOrd="0" presId="urn:microsoft.com/office/officeart/2005/8/layout/process3"/>
    <dgm:cxn modelId="{9E9C3791-B84D-4195-B1EF-DBFA3E64CA88}" type="presParOf" srcId="{5ADD63E7-603D-4180-AD7F-43CC55956560}" destId="{04F6E450-1FF0-4834-8715-E04AAD24A774}" srcOrd="0" destOrd="0" presId="urn:microsoft.com/office/officeart/2005/8/layout/process3"/>
    <dgm:cxn modelId="{33D11F2C-D60E-4D17-B4FC-6E4C7C6311D0}" type="presParOf" srcId="{A25E2BFB-D954-420F-A2AD-8A9542A85327}" destId="{77197E44-8B22-4D35-AC39-7775D9EC4581}" srcOrd="2" destOrd="0" presId="urn:microsoft.com/office/officeart/2005/8/layout/process3"/>
    <dgm:cxn modelId="{FD49D4D6-F730-44E3-B06C-5DE636C46FC7}" type="presParOf" srcId="{77197E44-8B22-4D35-AC39-7775D9EC4581}" destId="{7AB6E7F7-21B8-443F-B1B4-BEDE63AC3D9B}" srcOrd="0" destOrd="0" presId="urn:microsoft.com/office/officeart/2005/8/layout/process3"/>
    <dgm:cxn modelId="{E3978DB2-C210-41E1-8F30-D10FD0849932}" type="presParOf" srcId="{77197E44-8B22-4D35-AC39-7775D9EC4581}" destId="{1CAEDEC6-6AD9-40C1-AFF3-40F788C929BB}" srcOrd="1" destOrd="0" presId="urn:microsoft.com/office/officeart/2005/8/layout/process3"/>
    <dgm:cxn modelId="{6B1C9783-27CC-42E9-9856-9FDC70827BD8}" type="presParOf" srcId="{77197E44-8B22-4D35-AC39-7775D9EC4581}" destId="{B18C6DA2-EE40-4473-BC49-FD3C8FA2591B}" srcOrd="2" destOrd="0" presId="urn:microsoft.com/office/officeart/2005/8/layout/process3"/>
    <dgm:cxn modelId="{5A03BA24-6182-427C-BF46-6C6BFED970BF}" type="presParOf" srcId="{A25E2BFB-D954-420F-A2AD-8A9542A85327}" destId="{3465A18F-99D8-4D88-938F-A6E4971C6F03}" srcOrd="3" destOrd="0" presId="urn:microsoft.com/office/officeart/2005/8/layout/process3"/>
    <dgm:cxn modelId="{390833F7-38AE-40DA-B3E2-308F39188266}" type="presParOf" srcId="{3465A18F-99D8-4D88-938F-A6E4971C6F03}" destId="{9D9DB6D1-2283-40E0-ACF3-4EA11B637AA2}" srcOrd="0" destOrd="0" presId="urn:microsoft.com/office/officeart/2005/8/layout/process3"/>
    <dgm:cxn modelId="{18306DB6-7BB4-43B0-8EA4-B08C586E835E}" type="presParOf" srcId="{A25E2BFB-D954-420F-A2AD-8A9542A85327}" destId="{F26EDBF4-EE61-470C-AB00-3CC2DD1868A4}" srcOrd="4" destOrd="0" presId="urn:microsoft.com/office/officeart/2005/8/layout/process3"/>
    <dgm:cxn modelId="{D149E290-1B6C-484C-BC89-47C0CF336475}" type="presParOf" srcId="{F26EDBF4-EE61-470C-AB00-3CC2DD1868A4}" destId="{4935FC37-0EC3-449C-A8EE-0977FFCB9E41}" srcOrd="0" destOrd="0" presId="urn:microsoft.com/office/officeart/2005/8/layout/process3"/>
    <dgm:cxn modelId="{ED30B065-28E6-45DE-92BB-95A7721CCBC9}" type="presParOf" srcId="{F26EDBF4-EE61-470C-AB00-3CC2DD1868A4}" destId="{C3CFCC14-DB8C-445C-85F1-F3A47693AFF8}" srcOrd="1" destOrd="0" presId="urn:microsoft.com/office/officeart/2005/8/layout/process3"/>
    <dgm:cxn modelId="{4F704E49-79CC-49F6-B4BD-6EF914DEBEE7}" type="presParOf" srcId="{F26EDBF4-EE61-470C-AB00-3CC2DD1868A4}" destId="{C27600D2-9025-49C2-9424-B0E840D65803}"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6DA98C-638F-4C05-93CD-D016E4BC86F9}">
      <dgm:prSet phldrT="[Text]" custT="1"/>
      <dgm:spPr>
        <a:solidFill>
          <a:schemeClr val="accent1"/>
        </a:solidFill>
      </dgm:spPr>
      <dgm:t>
        <a:bodyPr/>
        <a:lstStyle/>
        <a:p>
          <a:r>
            <a:rPr lang="en-US" sz="1800" b="1" dirty="0" smtClean="0">
              <a:solidFill>
                <a:schemeClr val="tx2"/>
              </a:solidFill>
            </a:rPr>
            <a:t>Individuals residing in:</a:t>
          </a:r>
          <a:endParaRPr lang="en-US" sz="1800" b="1" dirty="0">
            <a:solidFill>
              <a:schemeClr val="tx2"/>
            </a:solidFill>
          </a:endParaRPr>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a:solidFill>
          <a:schemeClr val="accent1"/>
        </a:solidFill>
      </dgm:spPr>
      <dgm:t>
        <a:bodyPr/>
        <a:lstStyle/>
        <a:p>
          <a:r>
            <a:rPr lang="en-US" sz="1800" b="1" dirty="0" smtClean="0">
              <a:solidFill>
                <a:schemeClr val="tx2"/>
              </a:solidFill>
            </a:rPr>
            <a:t>Unsheltered Locations</a:t>
          </a:r>
          <a:endParaRPr lang="en-US" sz="1800" b="1" dirty="0">
            <a:solidFill>
              <a:schemeClr val="tx2"/>
            </a:solidFill>
          </a:endParaRPr>
        </a:p>
      </dgm:t>
    </dgm:pt>
    <dgm:pt modelId="{809F82AB-2055-4291-9A7B-4859479123D4}" type="parTrans" cxnId="{2FD62946-FBB6-4312-B2FC-EAF3633C70EE}">
      <dgm:prSet/>
      <dgm:spPr>
        <a:ln>
          <a:solidFill>
            <a:schemeClr val="accent1"/>
          </a:solidFill>
        </a:ln>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a:solidFill>
          <a:schemeClr val="accent1"/>
        </a:solidFill>
      </dgm:spPr>
      <dgm:t>
        <a:bodyPr/>
        <a:lstStyle/>
        <a:p>
          <a:r>
            <a:rPr lang="en-US" sz="1800" b="1" dirty="0" smtClean="0">
              <a:solidFill>
                <a:schemeClr val="tx2"/>
              </a:solidFill>
            </a:rPr>
            <a:t>Sheltered Locations</a:t>
          </a:r>
          <a:endParaRPr lang="en-US" sz="1800" b="1" dirty="0">
            <a:solidFill>
              <a:schemeClr val="tx2"/>
            </a:solidFill>
          </a:endParaRPr>
        </a:p>
      </dgm:t>
    </dgm:pt>
    <dgm:pt modelId="{638578B1-BC88-4417-820E-F680751C98C4}" type="parTrans" cxnId="{ACE6347F-9B3A-446F-9AA0-C5D6EC2B0FFA}">
      <dgm:prSet/>
      <dgm:spPr>
        <a:ln>
          <a:solidFill>
            <a:schemeClr val="accent1"/>
          </a:solidFill>
        </a:ln>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a:solidFill>
          <a:schemeClr val="accent1"/>
        </a:solidFill>
      </dgm:spPr>
      <dgm:t>
        <a:bodyPr/>
        <a:lstStyle/>
        <a:p>
          <a:pPr algn="l"/>
          <a:r>
            <a:rPr lang="en-US" sz="1800" b="1" dirty="0" smtClean="0">
              <a:solidFill>
                <a:schemeClr val="tx2"/>
              </a:solidFill>
            </a:rPr>
            <a:t>-Street </a:t>
          </a:r>
        </a:p>
        <a:p>
          <a:pPr algn="l"/>
          <a:r>
            <a:rPr lang="en-US" sz="1800" b="1" dirty="0" smtClean="0">
              <a:solidFill>
                <a:schemeClr val="tx2"/>
              </a:solidFill>
            </a:rPr>
            <a:t>-Outdoor Encampment</a:t>
          </a:r>
        </a:p>
        <a:p>
          <a:pPr algn="l"/>
          <a:r>
            <a:rPr lang="en-US" sz="1800" b="1" dirty="0" smtClean="0">
              <a:solidFill>
                <a:schemeClr val="tx2"/>
              </a:solidFill>
            </a:rPr>
            <a:t>-Other places not meant for habitation</a:t>
          </a:r>
          <a:endParaRPr lang="en-US" sz="1800" b="1" dirty="0">
            <a:solidFill>
              <a:schemeClr val="tx2"/>
            </a:solidFill>
          </a:endParaRPr>
        </a:p>
      </dgm:t>
    </dgm:pt>
    <dgm:pt modelId="{DAD0E188-0A90-401D-AF77-33A2D84B03AC}" type="parTrans" cxnId="{FFCF7140-F711-4817-BA92-447EFAC5DDDB}">
      <dgm:prSet/>
      <dgm:spPr>
        <a:ln>
          <a:solidFill>
            <a:schemeClr val="accent1"/>
          </a:solidFill>
        </a:ln>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a:solidFill>
          <a:schemeClr val="accent1"/>
        </a:solidFill>
      </dgm:spPr>
      <dgm:t>
        <a:bodyPr/>
        <a:lstStyle/>
        <a:p>
          <a:pPr algn="l"/>
          <a:r>
            <a:rPr lang="en-US" sz="1800" b="1" dirty="0" smtClean="0">
              <a:solidFill>
                <a:schemeClr val="tx2"/>
              </a:solidFill>
            </a:rPr>
            <a:t>-</a:t>
          </a:r>
          <a:r>
            <a:rPr lang="en-US" sz="1800" dirty="0" smtClean="0">
              <a:solidFill>
                <a:schemeClr val="tx2"/>
              </a:solidFill>
            </a:rPr>
            <a:t> </a:t>
          </a:r>
          <a:r>
            <a:rPr lang="en-US" sz="1800" b="1" dirty="0" smtClean="0">
              <a:solidFill>
                <a:schemeClr val="tx2"/>
              </a:solidFill>
            </a:rPr>
            <a:t>Emergency Shelter</a:t>
          </a:r>
        </a:p>
        <a:p>
          <a:pPr algn="l"/>
          <a:r>
            <a:rPr lang="en-US" sz="1800" b="1" dirty="0" smtClean="0">
              <a:solidFill>
                <a:schemeClr val="tx2"/>
              </a:solidFill>
            </a:rPr>
            <a:t>- Domestic Violence Shelter</a:t>
          </a:r>
        </a:p>
        <a:p>
          <a:pPr algn="l"/>
          <a:r>
            <a:rPr lang="en-US" sz="1800" b="1" dirty="0" smtClean="0">
              <a:solidFill>
                <a:schemeClr val="tx2"/>
              </a:solidFill>
            </a:rPr>
            <a:t>- Transitional Housing</a:t>
          </a:r>
          <a:endParaRPr lang="en-US" sz="1800" b="1" dirty="0">
            <a:solidFill>
              <a:schemeClr val="tx2"/>
            </a:solidFill>
          </a:endParaRPr>
        </a:p>
      </dgm:t>
    </dgm:pt>
    <dgm:pt modelId="{47BB689A-86C2-403A-A03B-D5D74433FC98}" type="parTrans" cxnId="{75754B4A-19C2-4294-A0DB-2045DE77BBED}">
      <dgm:prSet/>
      <dgm:spPr>
        <a:solidFill>
          <a:schemeClr val="accent2"/>
        </a:solidFill>
        <a:ln>
          <a:solidFill>
            <a:schemeClr val="accent1"/>
          </a:solidFill>
        </a:ln>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a:solidFill>
          <a:schemeClr val="accent1"/>
        </a:solidFill>
      </dgm:spPr>
      <dgm:t>
        <a:bodyPr/>
        <a:lstStyle/>
        <a:p>
          <a:r>
            <a:rPr lang="en-US" sz="1800" b="1" dirty="0" smtClean="0">
              <a:solidFill>
                <a:schemeClr val="tx2"/>
              </a:solidFill>
            </a:rPr>
            <a:t>Hotel/Motel paid for by an Agency Voucher</a:t>
          </a:r>
          <a:endParaRPr lang="en-US" sz="1800" b="1" dirty="0">
            <a:solidFill>
              <a:schemeClr val="tx2"/>
            </a:solidFill>
          </a:endParaRPr>
        </a:p>
      </dgm:t>
    </dgm:pt>
    <dgm:pt modelId="{0E5B7BAC-94CC-45B9-AA5C-24446A042889}" type="parTrans" cxnId="{260D780E-ADB3-4373-8582-E99DDBAB1A1C}">
      <dgm:prSet/>
      <dgm:spPr>
        <a:ln>
          <a:solidFill>
            <a:schemeClr val="accent1"/>
          </a:solidFill>
        </a:ln>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t>
        <a:bodyPr/>
        <a:lstStyle/>
        <a:p>
          <a:endParaRPr lang="en-US"/>
        </a:p>
      </dgm:t>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t>
        <a:bodyPr/>
        <a:lstStyle/>
        <a:p>
          <a:endParaRPr lang="en-US"/>
        </a:p>
      </dgm:t>
    </dgm:pt>
    <dgm:pt modelId="{8CED34A0-038B-4962-9DCA-78C4A975DFF8}" type="pres">
      <dgm:prSet presAssocID="{056DA98C-638F-4C05-93CD-D016E4BC86F9}" presName="rootConnector1" presStyleLbl="node1" presStyleIdx="0" presStyleCnt="0"/>
      <dgm:spPr/>
      <dgm:t>
        <a:bodyPr/>
        <a:lstStyle/>
        <a:p>
          <a:endParaRPr lang="en-US"/>
        </a:p>
      </dgm:t>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t>
        <a:bodyPr/>
        <a:lstStyle/>
        <a:p>
          <a:endParaRPr lang="en-US"/>
        </a:p>
      </dgm:t>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t>
        <a:bodyPr/>
        <a:lstStyle/>
        <a:p>
          <a:endParaRPr lang="en-US"/>
        </a:p>
      </dgm:t>
    </dgm:pt>
    <dgm:pt modelId="{8E78F494-4344-439E-820B-9FFF9DD0B618}" type="pres">
      <dgm:prSet presAssocID="{FE351394-3250-415C-8112-48E363AD5EBA}" presName="rootConnector3" presStyleLbl="asst1" presStyleIdx="0" presStyleCnt="5"/>
      <dgm:spPr/>
      <dgm:t>
        <a:bodyPr/>
        <a:lstStyle/>
        <a:p>
          <a:endParaRPr lang="en-US"/>
        </a:p>
      </dgm:t>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t>
        <a:bodyPr/>
        <a:lstStyle/>
        <a:p>
          <a:endParaRPr lang="en-US"/>
        </a:p>
      </dgm:t>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t>
        <a:bodyPr/>
        <a:lstStyle/>
        <a:p>
          <a:endParaRPr lang="en-US"/>
        </a:p>
      </dgm:t>
    </dgm:pt>
    <dgm:pt modelId="{C1F36330-AA8E-460D-97B8-744C7A5C12F3}" type="pres">
      <dgm:prSet presAssocID="{7B7FDD43-B6EF-447E-95BE-806C616A6767}" presName="rootConnector3" presStyleLbl="asst1" presStyleIdx="1" presStyleCnt="5"/>
      <dgm:spPr/>
      <dgm:t>
        <a:bodyPr/>
        <a:lstStyle/>
        <a:p>
          <a:endParaRPr lang="en-US"/>
        </a:p>
      </dgm:t>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t>
        <a:bodyPr/>
        <a:lstStyle/>
        <a:p>
          <a:endParaRPr lang="en-US"/>
        </a:p>
      </dgm:t>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t>
        <a:bodyPr/>
        <a:lstStyle/>
        <a:p>
          <a:endParaRPr lang="en-US"/>
        </a:p>
      </dgm:t>
    </dgm:pt>
    <dgm:pt modelId="{CB201C7D-9832-4B26-848A-EA46AE8751F7}" type="pres">
      <dgm:prSet presAssocID="{76F33CB4-2680-40DB-A961-8A5BC0EA3E11}" presName="rootConnector3" presStyleLbl="asst1" presStyleIdx="2" presStyleCnt="5"/>
      <dgm:spPr/>
      <dgm:t>
        <a:bodyPr/>
        <a:lstStyle/>
        <a:p>
          <a:endParaRPr lang="en-US"/>
        </a:p>
      </dgm:t>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t>
        <a:bodyPr/>
        <a:lstStyle/>
        <a:p>
          <a:endParaRPr lang="en-US"/>
        </a:p>
      </dgm:t>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t>
        <a:bodyPr/>
        <a:lstStyle/>
        <a:p>
          <a:endParaRPr lang="en-US"/>
        </a:p>
      </dgm:t>
    </dgm:pt>
    <dgm:pt modelId="{CC539443-D8F4-4920-A93B-8BFCE99DC9AC}" type="pres">
      <dgm:prSet presAssocID="{C5EB5411-B16E-458A-8DF4-7EB304ED4EF5}" presName="rootConnector3" presStyleLbl="asst1" presStyleIdx="3" presStyleCnt="5"/>
      <dgm:spPr/>
      <dgm:t>
        <a:bodyPr/>
        <a:lstStyle/>
        <a:p>
          <a:endParaRPr lang="en-US"/>
        </a:p>
      </dgm:t>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t>
        <a:bodyPr/>
        <a:lstStyle/>
        <a:p>
          <a:endParaRPr lang="en-US"/>
        </a:p>
      </dgm:t>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t>
        <a:bodyPr/>
        <a:lstStyle/>
        <a:p>
          <a:endParaRPr lang="en-US"/>
        </a:p>
      </dgm:t>
    </dgm:pt>
    <dgm:pt modelId="{D03C5439-136C-4A47-AC3C-8338F6A2401B}" type="pres">
      <dgm:prSet presAssocID="{03B55A4B-6408-4A7C-8BDF-8466D97450DC}" presName="rootConnector3" presStyleLbl="asst1" presStyleIdx="4" presStyleCnt="5"/>
      <dgm:spPr/>
      <dgm:t>
        <a:bodyPr/>
        <a:lstStyle/>
        <a:p>
          <a:endParaRPr lang="en-US"/>
        </a:p>
      </dgm:t>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E615345B-BEDB-411A-8962-4D97C01A4B19}" type="presOf" srcId="{C5EB5411-B16E-458A-8DF4-7EB304ED4EF5}" destId="{58C3929B-8280-4ED1-A6B4-B5BA7F0E6829}" srcOrd="0" destOrd="0" presId="urn:microsoft.com/office/officeart/2005/8/layout/orgChart1"/>
    <dgm:cxn modelId="{2FD62946-FBB6-4312-B2FC-EAF3633C70EE}" srcId="{056DA98C-638F-4C05-93CD-D016E4BC86F9}" destId="{FE351394-3250-415C-8112-48E363AD5EBA}" srcOrd="0" destOrd="0" parTransId="{809F82AB-2055-4291-9A7B-4859479123D4}" sibTransId="{87759664-F763-46A0-A3FE-3A06D1B1664B}"/>
    <dgm:cxn modelId="{ACE6347F-9B3A-446F-9AA0-C5D6EC2B0FFA}" srcId="{056DA98C-638F-4C05-93CD-D016E4BC86F9}" destId="{76F33CB4-2680-40DB-A961-8A5BC0EA3E11}" srcOrd="1" destOrd="0" parTransId="{638578B1-BC88-4417-820E-F680751C98C4}" sibTransId="{940F5390-7EF5-41F6-90FE-98F8AF387E6D}"/>
    <dgm:cxn modelId="{75754B4A-19C2-4294-A0DB-2045DE77BBED}" srcId="{76F33CB4-2680-40DB-A961-8A5BC0EA3E11}" destId="{C5EB5411-B16E-458A-8DF4-7EB304ED4EF5}" srcOrd="0" destOrd="0" parTransId="{47BB689A-86C2-403A-A03B-D5D74433FC98}" sibTransId="{008709F9-70AE-41D2-BD77-0AF3C0B00784}"/>
    <dgm:cxn modelId="{7BDFF1A9-8504-4C34-B69E-8FAFD820AEA1}" type="presOf" srcId="{47BB689A-86C2-403A-A03B-D5D74433FC98}" destId="{0F1C4510-9A1C-4FD3-BBBE-D268F9CE24F5}" srcOrd="0" destOrd="0" presId="urn:microsoft.com/office/officeart/2005/8/layout/orgChart1"/>
    <dgm:cxn modelId="{260D780E-ADB3-4373-8582-E99DDBAB1A1C}" srcId="{76F33CB4-2680-40DB-A961-8A5BC0EA3E11}" destId="{03B55A4B-6408-4A7C-8BDF-8466D97450DC}" srcOrd="1" destOrd="0" parTransId="{0E5B7BAC-94CC-45B9-AA5C-24446A042889}" sibTransId="{F209A002-6621-4CAE-B77C-8766BBE16B0A}"/>
    <dgm:cxn modelId="{C56F9705-0C21-4523-8EB8-9FABC4278EF9}" type="presOf" srcId="{809F82AB-2055-4291-9A7B-4859479123D4}" destId="{7BFE5AA3-932A-4228-994D-2C9F63F76AC3}" srcOrd="0" destOrd="0" presId="urn:microsoft.com/office/officeart/2005/8/layout/orgChart1"/>
    <dgm:cxn modelId="{21CDFD55-FB18-46A1-AA66-5816070DBCB6}" type="presOf" srcId="{0E5B7BAC-94CC-45B9-AA5C-24446A042889}" destId="{D6F6F6C7-733F-4126-B10A-795E782EDD77}" srcOrd="0" destOrd="0" presId="urn:microsoft.com/office/officeart/2005/8/layout/orgChart1"/>
    <dgm:cxn modelId="{C5F94B5E-8911-42E7-BA65-457047076BA2}" type="presOf" srcId="{056DA98C-638F-4C05-93CD-D016E4BC86F9}" destId="{8CED34A0-038B-4962-9DCA-78C4A975DFF8}" srcOrd="1" destOrd="0" presId="urn:microsoft.com/office/officeart/2005/8/layout/orgChart1"/>
    <dgm:cxn modelId="{E79B82DB-7EF3-41BA-B831-AC3AC1395917}" type="presOf" srcId="{DAD0E188-0A90-401D-AF77-33A2D84B03AC}" destId="{16D3659D-9DFB-4029-BA14-EB891C061308}" srcOrd="0" destOrd="0" presId="urn:microsoft.com/office/officeart/2005/8/layout/orgChart1"/>
    <dgm:cxn modelId="{1CA59300-E026-4F97-A8CF-35941631F23E}" type="presOf" srcId="{C5EB5411-B16E-458A-8DF4-7EB304ED4EF5}" destId="{CC539443-D8F4-4920-A93B-8BFCE99DC9AC}" srcOrd="1"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73116019-6038-4B9F-9485-0086648BFC58}" type="presOf" srcId="{03B55A4B-6408-4A7C-8BDF-8466D97450DC}" destId="{D03C5439-136C-4A47-AC3C-8338F6A2401B}" srcOrd="1" destOrd="0" presId="urn:microsoft.com/office/officeart/2005/8/layout/orgChart1"/>
    <dgm:cxn modelId="{752DDD50-3768-4B27-9D6B-4AC9CD0A3C9C}" type="presOf" srcId="{76F33CB4-2680-40DB-A961-8A5BC0EA3E11}" destId="{CB201C7D-9832-4B26-848A-EA46AE8751F7}" srcOrd="1" destOrd="0" presId="urn:microsoft.com/office/officeart/2005/8/layout/orgChart1"/>
    <dgm:cxn modelId="{0D0B3CF0-0301-440B-B1A1-EEF9A4D829FA}" type="presOf" srcId="{03B55A4B-6408-4A7C-8BDF-8466D97450DC}" destId="{EAC64CDE-6E11-4EED-BCFA-6D8AACE78B01}" srcOrd="0" destOrd="0" presId="urn:microsoft.com/office/officeart/2005/8/layout/orgChart1"/>
    <dgm:cxn modelId="{B0836FCE-97CC-4276-94DD-8423F306DD9F}" type="presOf" srcId="{7B7FDD43-B6EF-447E-95BE-806C616A6767}" destId="{C1F36330-AA8E-460D-97B8-744C7A5C12F3}" srcOrd="1" destOrd="0" presId="urn:microsoft.com/office/officeart/2005/8/layout/orgChart1"/>
    <dgm:cxn modelId="{EB1D1393-134B-4D4E-9E63-18AC86A010DB}" type="presOf" srcId="{7B7FDD43-B6EF-447E-95BE-806C616A6767}" destId="{BF9603DE-36AA-4FFF-90A3-D75F2004BD12}" srcOrd="0" destOrd="0" presId="urn:microsoft.com/office/officeart/2005/8/layout/orgChart1"/>
    <dgm:cxn modelId="{CFA8F9DE-190A-4BF7-A6CB-43A71A6796CA}" type="presOf" srcId="{638578B1-BC88-4417-820E-F680751C98C4}" destId="{26E4C967-AED9-45CC-B9F7-6C786E99B548}" srcOrd="0" destOrd="0" presId="urn:microsoft.com/office/officeart/2005/8/layout/orgChart1"/>
    <dgm:cxn modelId="{1200696F-7A70-4F17-8A4E-6FC452B01DD3}" type="presOf" srcId="{76F33CB4-2680-40DB-A961-8A5BC0EA3E11}" destId="{A845E959-8EE0-4624-A2A8-6D02249783F0}" srcOrd="0" destOrd="0" presId="urn:microsoft.com/office/officeart/2005/8/layout/orgChart1"/>
    <dgm:cxn modelId="{E5C2B9AC-2C8C-4A4F-8EBB-58F7C38A7599}" type="presOf" srcId="{056DA98C-638F-4C05-93CD-D016E4BC86F9}" destId="{5FE7FB75-F29C-4564-AD33-8767C9737474}"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DC2930A7-B976-443E-BF67-BEB358C1F799}" type="presOf" srcId="{FE351394-3250-415C-8112-48E363AD5EBA}" destId="{8E78F494-4344-439E-820B-9FFF9DD0B618}" srcOrd="1" destOrd="0" presId="urn:microsoft.com/office/officeart/2005/8/layout/orgChart1"/>
    <dgm:cxn modelId="{3796AA49-E8C0-4450-B584-470EEF6D2B81}" type="presOf" srcId="{FE351394-3250-415C-8112-48E363AD5EBA}" destId="{0BE5118B-271B-46DF-A2A7-5604D89D1435}" srcOrd="0" destOrd="0" presId="urn:microsoft.com/office/officeart/2005/8/layout/orgChart1"/>
    <dgm:cxn modelId="{6D31BD79-3A8C-46DA-8E68-E108091EA9DA}" type="presOf" srcId="{227F6305-8FEB-4F13-B3CE-14A655020D66}" destId="{DC80AA39-FE62-4C97-9F9B-D96F59879B68}" srcOrd="0" destOrd="0" presId="urn:microsoft.com/office/officeart/2005/8/layout/orgChart1"/>
    <dgm:cxn modelId="{702A96DC-8083-411D-B5B7-D64E460E587E}" type="presParOf" srcId="{DC80AA39-FE62-4C97-9F9B-D96F59879B68}" destId="{214C50CF-538E-47CD-8E89-8A60D7C4D3F7}" srcOrd="0" destOrd="0" presId="urn:microsoft.com/office/officeart/2005/8/layout/orgChart1"/>
    <dgm:cxn modelId="{450B7CA8-D50E-403E-8D12-9A48C819A387}" type="presParOf" srcId="{214C50CF-538E-47CD-8E89-8A60D7C4D3F7}" destId="{E03CF631-2419-4B0D-A94E-A1F5335FE696}" srcOrd="0" destOrd="0" presId="urn:microsoft.com/office/officeart/2005/8/layout/orgChart1"/>
    <dgm:cxn modelId="{24D63D45-110D-4BF4-91A4-15E87B683099}" type="presParOf" srcId="{E03CF631-2419-4B0D-A94E-A1F5335FE696}" destId="{5FE7FB75-F29C-4564-AD33-8767C9737474}" srcOrd="0" destOrd="0" presId="urn:microsoft.com/office/officeart/2005/8/layout/orgChart1"/>
    <dgm:cxn modelId="{E060FFD7-CC99-4AE4-ABE1-D0384DE8C857}" type="presParOf" srcId="{E03CF631-2419-4B0D-A94E-A1F5335FE696}" destId="{8CED34A0-038B-4962-9DCA-78C4A975DFF8}" srcOrd="1" destOrd="0" presId="urn:microsoft.com/office/officeart/2005/8/layout/orgChart1"/>
    <dgm:cxn modelId="{8EFE8165-26FB-4C2E-986F-43CCC6B8C467}" type="presParOf" srcId="{214C50CF-538E-47CD-8E89-8A60D7C4D3F7}" destId="{004E245C-8662-4BF4-BE89-6638F3F390C4}" srcOrd="1" destOrd="0" presId="urn:microsoft.com/office/officeart/2005/8/layout/orgChart1"/>
    <dgm:cxn modelId="{7D31FC30-61BC-46A2-AA9A-CD04248CB135}" type="presParOf" srcId="{214C50CF-538E-47CD-8E89-8A60D7C4D3F7}" destId="{69C547E1-F323-43A0-AAEC-4CF4C45B7433}" srcOrd="2" destOrd="0" presId="urn:microsoft.com/office/officeart/2005/8/layout/orgChart1"/>
    <dgm:cxn modelId="{AF8196B7-AA57-4C86-801E-DB732CF68DFE}" type="presParOf" srcId="{69C547E1-F323-43A0-AAEC-4CF4C45B7433}" destId="{7BFE5AA3-932A-4228-994D-2C9F63F76AC3}" srcOrd="0" destOrd="0" presId="urn:microsoft.com/office/officeart/2005/8/layout/orgChart1"/>
    <dgm:cxn modelId="{66064E31-2430-45B2-8F01-F2F15CBD50FC}" type="presParOf" srcId="{69C547E1-F323-43A0-AAEC-4CF4C45B7433}" destId="{AB46D019-CF17-4E45-9C5E-4BDA6442FA09}" srcOrd="1" destOrd="0" presId="urn:microsoft.com/office/officeart/2005/8/layout/orgChart1"/>
    <dgm:cxn modelId="{9A24ACBC-8C6F-4D0F-AD4F-29AAA6EF5DAE}" type="presParOf" srcId="{AB46D019-CF17-4E45-9C5E-4BDA6442FA09}" destId="{EF0F5ABF-26F7-4DC8-96F9-05100388A7D6}" srcOrd="0" destOrd="0" presId="urn:microsoft.com/office/officeart/2005/8/layout/orgChart1"/>
    <dgm:cxn modelId="{25198940-162D-46DA-8B1E-1FB6EB05EF4D}" type="presParOf" srcId="{EF0F5ABF-26F7-4DC8-96F9-05100388A7D6}" destId="{0BE5118B-271B-46DF-A2A7-5604D89D1435}" srcOrd="0" destOrd="0" presId="urn:microsoft.com/office/officeart/2005/8/layout/orgChart1"/>
    <dgm:cxn modelId="{8CDD22D1-64D4-47FB-8A44-1B34AB51AB60}" type="presParOf" srcId="{EF0F5ABF-26F7-4DC8-96F9-05100388A7D6}" destId="{8E78F494-4344-439E-820B-9FFF9DD0B618}" srcOrd="1" destOrd="0" presId="urn:microsoft.com/office/officeart/2005/8/layout/orgChart1"/>
    <dgm:cxn modelId="{41995BB4-B74B-459C-9E2E-455D5DD55840}" type="presParOf" srcId="{AB46D019-CF17-4E45-9C5E-4BDA6442FA09}" destId="{F6261D50-1805-48A6-94B8-90AB70372BB1}" srcOrd="1" destOrd="0" presId="urn:microsoft.com/office/officeart/2005/8/layout/orgChart1"/>
    <dgm:cxn modelId="{BF37FC29-2E50-4B4E-A57B-3599C0AF6C4F}" type="presParOf" srcId="{AB46D019-CF17-4E45-9C5E-4BDA6442FA09}" destId="{90AA7784-2F8C-4419-956E-E5772C134CCF}" srcOrd="2" destOrd="0" presId="urn:microsoft.com/office/officeart/2005/8/layout/orgChart1"/>
    <dgm:cxn modelId="{16502103-7599-4FBB-970A-1F1DC195DE87}" type="presParOf" srcId="{90AA7784-2F8C-4419-956E-E5772C134CCF}" destId="{16D3659D-9DFB-4029-BA14-EB891C061308}" srcOrd="0" destOrd="0" presId="urn:microsoft.com/office/officeart/2005/8/layout/orgChart1"/>
    <dgm:cxn modelId="{CFEC6B63-3092-40D8-851E-CF8C4B1DE210}" type="presParOf" srcId="{90AA7784-2F8C-4419-956E-E5772C134CCF}" destId="{CAB59027-BFBF-4DD0-A1D8-67130DE45023}" srcOrd="1" destOrd="0" presId="urn:microsoft.com/office/officeart/2005/8/layout/orgChart1"/>
    <dgm:cxn modelId="{AAA05C0C-BA49-4C5C-9034-EB0410B73587}" type="presParOf" srcId="{CAB59027-BFBF-4DD0-A1D8-67130DE45023}" destId="{A8F44FBE-13C5-44D9-B9FD-39A9899EC92F}" srcOrd="0" destOrd="0" presId="urn:microsoft.com/office/officeart/2005/8/layout/orgChart1"/>
    <dgm:cxn modelId="{81DDB18F-C8EA-4462-ACE9-49B74A7D7C7E}" type="presParOf" srcId="{A8F44FBE-13C5-44D9-B9FD-39A9899EC92F}" destId="{BF9603DE-36AA-4FFF-90A3-D75F2004BD12}" srcOrd="0" destOrd="0" presId="urn:microsoft.com/office/officeart/2005/8/layout/orgChart1"/>
    <dgm:cxn modelId="{C434934A-A25A-4B5C-9D43-FC396B7E8D14}" type="presParOf" srcId="{A8F44FBE-13C5-44D9-B9FD-39A9899EC92F}" destId="{C1F36330-AA8E-460D-97B8-744C7A5C12F3}" srcOrd="1" destOrd="0" presId="urn:microsoft.com/office/officeart/2005/8/layout/orgChart1"/>
    <dgm:cxn modelId="{783B28DF-5987-46F8-9D48-201AD74DF792}" type="presParOf" srcId="{CAB59027-BFBF-4DD0-A1D8-67130DE45023}" destId="{312BAE49-B517-4686-99B8-0102A7DC7A21}" srcOrd="1" destOrd="0" presId="urn:microsoft.com/office/officeart/2005/8/layout/orgChart1"/>
    <dgm:cxn modelId="{23ACBFD3-71B9-41E0-9405-2A0FD0FDA534}" type="presParOf" srcId="{CAB59027-BFBF-4DD0-A1D8-67130DE45023}" destId="{03E81BC6-2EAC-4B3B-956C-F77667839AD0}" srcOrd="2" destOrd="0" presId="urn:microsoft.com/office/officeart/2005/8/layout/orgChart1"/>
    <dgm:cxn modelId="{933073DD-2429-4B47-BC78-F2999ADD13CB}" type="presParOf" srcId="{69C547E1-F323-43A0-AAEC-4CF4C45B7433}" destId="{26E4C967-AED9-45CC-B9F7-6C786E99B548}" srcOrd="2" destOrd="0" presId="urn:microsoft.com/office/officeart/2005/8/layout/orgChart1"/>
    <dgm:cxn modelId="{65F9E58C-323B-4CEC-AB34-A6027FD550F9}" type="presParOf" srcId="{69C547E1-F323-43A0-AAEC-4CF4C45B7433}" destId="{E9967BD1-C808-4949-817A-9B8CC0C13E18}" srcOrd="3" destOrd="0" presId="urn:microsoft.com/office/officeart/2005/8/layout/orgChart1"/>
    <dgm:cxn modelId="{49D5F645-44B7-4A79-9D49-0F657E83C4EB}" type="presParOf" srcId="{E9967BD1-C808-4949-817A-9B8CC0C13E18}" destId="{DDB7F25A-F65B-4C68-B08B-36339EC6D447}" srcOrd="0" destOrd="0" presId="urn:microsoft.com/office/officeart/2005/8/layout/orgChart1"/>
    <dgm:cxn modelId="{C7DBBEBC-E97C-4563-86A7-4DB5BA87624F}" type="presParOf" srcId="{DDB7F25A-F65B-4C68-B08B-36339EC6D447}" destId="{A845E959-8EE0-4624-A2A8-6D02249783F0}" srcOrd="0" destOrd="0" presId="urn:microsoft.com/office/officeart/2005/8/layout/orgChart1"/>
    <dgm:cxn modelId="{4052E9A4-5625-4368-969B-BC91A1E7A78C}" type="presParOf" srcId="{DDB7F25A-F65B-4C68-B08B-36339EC6D447}" destId="{CB201C7D-9832-4B26-848A-EA46AE8751F7}" srcOrd="1" destOrd="0" presId="urn:microsoft.com/office/officeart/2005/8/layout/orgChart1"/>
    <dgm:cxn modelId="{472742AF-5F27-4027-8F48-16571E589462}" type="presParOf" srcId="{E9967BD1-C808-4949-817A-9B8CC0C13E18}" destId="{133FB5D6-ACC8-4000-A6D0-5258E1B53114}" srcOrd="1" destOrd="0" presId="urn:microsoft.com/office/officeart/2005/8/layout/orgChart1"/>
    <dgm:cxn modelId="{AEEB3912-B922-4A27-9863-360795A8C844}" type="presParOf" srcId="{E9967BD1-C808-4949-817A-9B8CC0C13E18}" destId="{C88679C7-F6C1-4985-9085-846F561B2B3A}" srcOrd="2" destOrd="0" presId="urn:microsoft.com/office/officeart/2005/8/layout/orgChart1"/>
    <dgm:cxn modelId="{AF6C054B-C6AD-4985-BCF0-F36E655F52D8}" type="presParOf" srcId="{C88679C7-F6C1-4985-9085-846F561B2B3A}" destId="{0F1C4510-9A1C-4FD3-BBBE-D268F9CE24F5}" srcOrd="0" destOrd="0" presId="urn:microsoft.com/office/officeart/2005/8/layout/orgChart1"/>
    <dgm:cxn modelId="{34DE931C-9230-4986-A2D4-7D511FEA06F5}" type="presParOf" srcId="{C88679C7-F6C1-4985-9085-846F561B2B3A}" destId="{AF31A9D0-5556-4F32-8632-6C6BAE29169A}" srcOrd="1" destOrd="0" presId="urn:microsoft.com/office/officeart/2005/8/layout/orgChart1"/>
    <dgm:cxn modelId="{A61FE0E5-3D3A-42DD-A4C2-A4ACF29A03ED}" type="presParOf" srcId="{AF31A9D0-5556-4F32-8632-6C6BAE29169A}" destId="{E684FA41-E207-4056-89EB-33B1463D32DA}" srcOrd="0" destOrd="0" presId="urn:microsoft.com/office/officeart/2005/8/layout/orgChart1"/>
    <dgm:cxn modelId="{E5A3C3B4-74BA-4AB5-B38F-BCEE38169ACD}" type="presParOf" srcId="{E684FA41-E207-4056-89EB-33B1463D32DA}" destId="{58C3929B-8280-4ED1-A6B4-B5BA7F0E6829}" srcOrd="0" destOrd="0" presId="urn:microsoft.com/office/officeart/2005/8/layout/orgChart1"/>
    <dgm:cxn modelId="{0B52B4A7-1984-44DD-A30E-59E1899E727D}" type="presParOf" srcId="{E684FA41-E207-4056-89EB-33B1463D32DA}" destId="{CC539443-D8F4-4920-A93B-8BFCE99DC9AC}" srcOrd="1" destOrd="0" presId="urn:microsoft.com/office/officeart/2005/8/layout/orgChart1"/>
    <dgm:cxn modelId="{E5B8BB98-7676-4CA2-8375-AEB296FDAB52}" type="presParOf" srcId="{AF31A9D0-5556-4F32-8632-6C6BAE29169A}" destId="{1BE19C00-A289-49C1-914C-DEEB672774FB}" srcOrd="1" destOrd="0" presId="urn:microsoft.com/office/officeart/2005/8/layout/orgChart1"/>
    <dgm:cxn modelId="{0BB308F6-ABB7-42F3-BBBF-D63E42F73FD2}" type="presParOf" srcId="{AF31A9D0-5556-4F32-8632-6C6BAE29169A}" destId="{9EEC8FC9-2E50-40E1-B53E-B26720D78210}" srcOrd="2" destOrd="0" presId="urn:microsoft.com/office/officeart/2005/8/layout/orgChart1"/>
    <dgm:cxn modelId="{76946088-64C5-4D4C-82E2-0A850B305941}" type="presParOf" srcId="{C88679C7-F6C1-4985-9085-846F561B2B3A}" destId="{D6F6F6C7-733F-4126-B10A-795E782EDD77}" srcOrd="2" destOrd="0" presId="urn:microsoft.com/office/officeart/2005/8/layout/orgChart1"/>
    <dgm:cxn modelId="{92220D7C-A3D0-4199-B8BB-73C0DA3EDC1A}" type="presParOf" srcId="{C88679C7-F6C1-4985-9085-846F561B2B3A}" destId="{46A74555-5C1F-4B3D-9792-E0EA725D72CD}" srcOrd="3" destOrd="0" presId="urn:microsoft.com/office/officeart/2005/8/layout/orgChart1"/>
    <dgm:cxn modelId="{3BDAC819-1DEA-43BE-A80F-6A145D541DCF}" type="presParOf" srcId="{46A74555-5C1F-4B3D-9792-E0EA725D72CD}" destId="{7144D578-1F84-47AB-89D4-95502EE8E4EB}" srcOrd="0" destOrd="0" presId="urn:microsoft.com/office/officeart/2005/8/layout/orgChart1"/>
    <dgm:cxn modelId="{03D2059A-E2E6-45EF-9F06-CE7736821AA4}" type="presParOf" srcId="{7144D578-1F84-47AB-89D4-95502EE8E4EB}" destId="{EAC64CDE-6E11-4EED-BCFA-6D8AACE78B01}" srcOrd="0" destOrd="0" presId="urn:microsoft.com/office/officeart/2005/8/layout/orgChart1"/>
    <dgm:cxn modelId="{5B488A4B-E4D0-402A-95FB-585D004A8C14}" type="presParOf" srcId="{7144D578-1F84-47AB-89D4-95502EE8E4EB}" destId="{D03C5439-136C-4A47-AC3C-8338F6A2401B}" srcOrd="1" destOrd="0" presId="urn:microsoft.com/office/officeart/2005/8/layout/orgChart1"/>
    <dgm:cxn modelId="{39E11799-B2D9-4ED6-BE2F-840C0FBCD787}" type="presParOf" srcId="{46A74555-5C1F-4B3D-9792-E0EA725D72CD}" destId="{494FAE86-F1FE-4ED0-8647-E9884297DFC8}" srcOrd="1" destOrd="0" presId="urn:microsoft.com/office/officeart/2005/8/layout/orgChart1"/>
    <dgm:cxn modelId="{2F3AAA14-5811-4477-BBBF-B61A08B1A46C}"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6DA98C-638F-4C05-93CD-D016E4BC86F9}">
      <dgm:prSet phldrT="[Text]" custT="1"/>
      <dgm:spPr>
        <a:solidFill>
          <a:schemeClr val="accent2"/>
        </a:solidFill>
      </dgm:spPr>
      <dgm:t>
        <a:bodyPr/>
        <a:lstStyle/>
        <a:p>
          <a:r>
            <a:rPr lang="en-US" sz="1800" b="1" dirty="0" smtClean="0"/>
            <a:t>Individuals residing in:</a:t>
          </a:r>
          <a:endParaRPr lang="en-US" sz="1800" b="1" dirty="0"/>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a:solidFill>
          <a:schemeClr val="accent2"/>
        </a:solidFill>
      </dgm:spPr>
      <dgm:t>
        <a:bodyPr/>
        <a:lstStyle/>
        <a:p>
          <a:r>
            <a:rPr lang="en-US" sz="1800" b="1" dirty="0" smtClean="0"/>
            <a:t>Permanent Housing</a:t>
          </a:r>
          <a:endParaRPr lang="en-US" sz="1800" b="1" dirty="0"/>
        </a:p>
      </dgm:t>
    </dgm:pt>
    <dgm:pt modelId="{809F82AB-2055-4291-9A7B-4859479123D4}" type="parTrans" cxnId="{2FD62946-FBB6-4312-B2FC-EAF3633C70EE}">
      <dgm:prSet/>
      <dgm:spPr>
        <a:ln>
          <a:solidFill>
            <a:schemeClr val="accent2"/>
          </a:solidFill>
        </a:ln>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a:solidFill>
          <a:schemeClr val="accent2"/>
        </a:solidFill>
      </dgm:spPr>
      <dgm:t>
        <a:bodyPr/>
        <a:lstStyle/>
        <a:p>
          <a:r>
            <a:rPr lang="en-US" sz="1800" b="1" dirty="0" smtClean="0"/>
            <a:t>Temporary Situations </a:t>
          </a:r>
          <a:endParaRPr lang="en-US" sz="1800" b="1" dirty="0"/>
        </a:p>
      </dgm:t>
    </dgm:pt>
    <dgm:pt modelId="{638578B1-BC88-4417-820E-F680751C98C4}" type="parTrans" cxnId="{ACE6347F-9B3A-446F-9AA0-C5D6EC2B0FFA}">
      <dgm:prSet/>
      <dgm:spPr>
        <a:ln>
          <a:solidFill>
            <a:schemeClr val="accent2"/>
          </a:solidFill>
        </a:ln>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a:solidFill>
          <a:schemeClr val="accent2"/>
        </a:solidFill>
      </dgm:spPr>
      <dgm:t>
        <a:bodyPr/>
        <a:lstStyle/>
        <a:p>
          <a:pPr algn="l"/>
          <a:r>
            <a:rPr lang="en-US" sz="1600" b="1" dirty="0" smtClean="0"/>
            <a:t>- PSH or RRH Programs</a:t>
          </a:r>
        </a:p>
        <a:p>
          <a:pPr algn="l"/>
          <a:r>
            <a:rPr lang="en-US" sz="1600" b="1" dirty="0" smtClean="0"/>
            <a:t>- HUD VASH projects</a:t>
          </a:r>
        </a:p>
        <a:p>
          <a:pPr algn="l"/>
          <a:r>
            <a:rPr lang="en-US" sz="1600" b="1" dirty="0" smtClean="0"/>
            <a:t>-FEMA projects</a:t>
          </a:r>
        </a:p>
      </dgm:t>
    </dgm:pt>
    <dgm:pt modelId="{DAD0E188-0A90-401D-AF77-33A2D84B03AC}" type="parTrans" cxnId="{FFCF7140-F711-4817-BA92-447EFAC5DDDB}">
      <dgm:prSet/>
      <dgm:spPr>
        <a:ln>
          <a:solidFill>
            <a:schemeClr val="accent2"/>
          </a:solidFill>
        </a:ln>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a:solidFill>
          <a:schemeClr val="accent2"/>
        </a:solidFill>
      </dgm:spPr>
      <dgm:t>
        <a:bodyPr/>
        <a:lstStyle/>
        <a:p>
          <a:pPr algn="l"/>
          <a:r>
            <a:rPr lang="en-US" sz="1600" b="1" dirty="0" smtClean="0"/>
            <a:t>- Doubled Up with family or friends</a:t>
          </a:r>
        </a:p>
        <a:p>
          <a:pPr algn="l"/>
          <a:r>
            <a:rPr lang="en-US" sz="1600" b="1" dirty="0" smtClean="0"/>
            <a:t>- Substandard Housing</a:t>
          </a:r>
        </a:p>
        <a:p>
          <a:pPr algn="l"/>
          <a:r>
            <a:rPr lang="en-US" sz="1600" b="1" dirty="0" smtClean="0"/>
            <a:t>- Hotel/motel paid by own funds</a:t>
          </a:r>
          <a:endParaRPr lang="en-US" sz="1600" b="1" dirty="0"/>
        </a:p>
      </dgm:t>
    </dgm:pt>
    <dgm:pt modelId="{47BB689A-86C2-403A-A03B-D5D74433FC98}" type="parTrans" cxnId="{75754B4A-19C2-4294-A0DB-2045DE77BBED}">
      <dgm:prSet/>
      <dgm:spPr>
        <a:solidFill>
          <a:schemeClr val="accent2"/>
        </a:solidFill>
        <a:ln>
          <a:solidFill>
            <a:schemeClr val="accent2"/>
          </a:solidFill>
        </a:ln>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a:solidFill>
          <a:schemeClr val="accent2"/>
        </a:solidFill>
      </dgm:spPr>
      <dgm:t>
        <a:bodyPr/>
        <a:lstStyle/>
        <a:p>
          <a:pPr algn="l"/>
          <a:r>
            <a:rPr lang="en-US" sz="1600" b="1" dirty="0" smtClean="0"/>
            <a:t>- Shelters designed for foster care</a:t>
          </a:r>
        </a:p>
        <a:p>
          <a:pPr algn="l"/>
          <a:r>
            <a:rPr lang="en-US" sz="1600" b="1" dirty="0" smtClean="0"/>
            <a:t>-Sober living/ halfway houses</a:t>
          </a:r>
        </a:p>
        <a:p>
          <a:pPr algn="l"/>
          <a:r>
            <a:rPr lang="en-US" sz="1600" b="1" dirty="0" smtClean="0"/>
            <a:t>- Criminal Justice or Health facilities</a:t>
          </a:r>
          <a:endParaRPr lang="en-US" sz="1600" b="1" dirty="0"/>
        </a:p>
      </dgm:t>
    </dgm:pt>
    <dgm:pt modelId="{0E5B7BAC-94CC-45B9-AA5C-24446A042889}" type="parTrans" cxnId="{260D780E-ADB3-4373-8582-E99DDBAB1A1C}">
      <dgm:prSet/>
      <dgm:spPr>
        <a:ln>
          <a:solidFill>
            <a:schemeClr val="accent2"/>
          </a:solidFill>
        </a:ln>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t>
        <a:bodyPr/>
        <a:lstStyle/>
        <a:p>
          <a:endParaRPr lang="en-US"/>
        </a:p>
      </dgm:t>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t>
        <a:bodyPr/>
        <a:lstStyle/>
        <a:p>
          <a:endParaRPr lang="en-US"/>
        </a:p>
      </dgm:t>
    </dgm:pt>
    <dgm:pt modelId="{8CED34A0-038B-4962-9DCA-78C4A975DFF8}" type="pres">
      <dgm:prSet presAssocID="{056DA98C-638F-4C05-93CD-D016E4BC86F9}" presName="rootConnector1" presStyleLbl="node1" presStyleIdx="0" presStyleCnt="0"/>
      <dgm:spPr/>
      <dgm:t>
        <a:bodyPr/>
        <a:lstStyle/>
        <a:p>
          <a:endParaRPr lang="en-US"/>
        </a:p>
      </dgm:t>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t>
        <a:bodyPr/>
        <a:lstStyle/>
        <a:p>
          <a:endParaRPr lang="en-US"/>
        </a:p>
      </dgm:t>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t>
        <a:bodyPr/>
        <a:lstStyle/>
        <a:p>
          <a:endParaRPr lang="en-US"/>
        </a:p>
      </dgm:t>
    </dgm:pt>
    <dgm:pt modelId="{8E78F494-4344-439E-820B-9FFF9DD0B618}" type="pres">
      <dgm:prSet presAssocID="{FE351394-3250-415C-8112-48E363AD5EBA}" presName="rootConnector3" presStyleLbl="asst1" presStyleIdx="0" presStyleCnt="5"/>
      <dgm:spPr/>
      <dgm:t>
        <a:bodyPr/>
        <a:lstStyle/>
        <a:p>
          <a:endParaRPr lang="en-US"/>
        </a:p>
      </dgm:t>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t>
        <a:bodyPr/>
        <a:lstStyle/>
        <a:p>
          <a:endParaRPr lang="en-US"/>
        </a:p>
      </dgm:t>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t>
        <a:bodyPr/>
        <a:lstStyle/>
        <a:p>
          <a:endParaRPr lang="en-US"/>
        </a:p>
      </dgm:t>
    </dgm:pt>
    <dgm:pt modelId="{C1F36330-AA8E-460D-97B8-744C7A5C12F3}" type="pres">
      <dgm:prSet presAssocID="{7B7FDD43-B6EF-447E-95BE-806C616A6767}" presName="rootConnector3" presStyleLbl="asst1" presStyleIdx="1" presStyleCnt="5"/>
      <dgm:spPr/>
      <dgm:t>
        <a:bodyPr/>
        <a:lstStyle/>
        <a:p>
          <a:endParaRPr lang="en-US"/>
        </a:p>
      </dgm:t>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t>
        <a:bodyPr/>
        <a:lstStyle/>
        <a:p>
          <a:endParaRPr lang="en-US"/>
        </a:p>
      </dgm:t>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t>
        <a:bodyPr/>
        <a:lstStyle/>
        <a:p>
          <a:endParaRPr lang="en-US"/>
        </a:p>
      </dgm:t>
    </dgm:pt>
    <dgm:pt modelId="{CB201C7D-9832-4B26-848A-EA46AE8751F7}" type="pres">
      <dgm:prSet presAssocID="{76F33CB4-2680-40DB-A961-8A5BC0EA3E11}" presName="rootConnector3" presStyleLbl="asst1" presStyleIdx="2" presStyleCnt="5"/>
      <dgm:spPr/>
      <dgm:t>
        <a:bodyPr/>
        <a:lstStyle/>
        <a:p>
          <a:endParaRPr lang="en-US"/>
        </a:p>
      </dgm:t>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t>
        <a:bodyPr/>
        <a:lstStyle/>
        <a:p>
          <a:endParaRPr lang="en-US"/>
        </a:p>
      </dgm:t>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t>
        <a:bodyPr/>
        <a:lstStyle/>
        <a:p>
          <a:endParaRPr lang="en-US"/>
        </a:p>
      </dgm:t>
    </dgm:pt>
    <dgm:pt modelId="{CC539443-D8F4-4920-A93B-8BFCE99DC9AC}" type="pres">
      <dgm:prSet presAssocID="{C5EB5411-B16E-458A-8DF4-7EB304ED4EF5}" presName="rootConnector3" presStyleLbl="asst1" presStyleIdx="3" presStyleCnt="5"/>
      <dgm:spPr/>
      <dgm:t>
        <a:bodyPr/>
        <a:lstStyle/>
        <a:p>
          <a:endParaRPr lang="en-US"/>
        </a:p>
      </dgm:t>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t>
        <a:bodyPr/>
        <a:lstStyle/>
        <a:p>
          <a:endParaRPr lang="en-US"/>
        </a:p>
      </dgm:t>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t>
        <a:bodyPr/>
        <a:lstStyle/>
        <a:p>
          <a:endParaRPr lang="en-US"/>
        </a:p>
      </dgm:t>
    </dgm:pt>
    <dgm:pt modelId="{D03C5439-136C-4A47-AC3C-8338F6A2401B}" type="pres">
      <dgm:prSet presAssocID="{03B55A4B-6408-4A7C-8BDF-8466D97450DC}" presName="rootConnector3" presStyleLbl="asst1" presStyleIdx="4" presStyleCnt="5"/>
      <dgm:spPr/>
      <dgm:t>
        <a:bodyPr/>
        <a:lstStyle/>
        <a:p>
          <a:endParaRPr lang="en-US"/>
        </a:p>
      </dgm:t>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3176202B-7333-4326-B576-58C66C0774CC}" type="presOf" srcId="{227F6305-8FEB-4F13-B3CE-14A655020D66}" destId="{DC80AA39-FE62-4C97-9F9B-D96F59879B68}" srcOrd="0" destOrd="0" presId="urn:microsoft.com/office/officeart/2005/8/layout/orgChart1"/>
    <dgm:cxn modelId="{5A8178B0-56DD-4E90-9857-F1FC531949C9}" type="presOf" srcId="{76F33CB4-2680-40DB-A961-8A5BC0EA3E11}" destId="{CB201C7D-9832-4B26-848A-EA46AE8751F7}" srcOrd="1" destOrd="0" presId="urn:microsoft.com/office/officeart/2005/8/layout/orgChart1"/>
    <dgm:cxn modelId="{2CE7B772-8FD9-42A7-9FCA-ADB35F52EB4D}" type="presOf" srcId="{0E5B7BAC-94CC-45B9-AA5C-24446A042889}" destId="{D6F6F6C7-733F-4126-B10A-795E782EDD77}" srcOrd="0" destOrd="0" presId="urn:microsoft.com/office/officeart/2005/8/layout/orgChart1"/>
    <dgm:cxn modelId="{D0649844-8FE7-4C2F-9A9F-AB53C5643A96}" type="presOf" srcId="{FE351394-3250-415C-8112-48E363AD5EBA}" destId="{8E78F494-4344-439E-820B-9FFF9DD0B618}" srcOrd="1" destOrd="0" presId="urn:microsoft.com/office/officeart/2005/8/layout/orgChart1"/>
    <dgm:cxn modelId="{946C4B17-6DC9-4B2E-AECB-C8F1E25E4A20}" type="presOf" srcId="{DAD0E188-0A90-401D-AF77-33A2D84B03AC}" destId="{16D3659D-9DFB-4029-BA14-EB891C061308}" srcOrd="0" destOrd="0" presId="urn:microsoft.com/office/officeart/2005/8/layout/orgChart1"/>
    <dgm:cxn modelId="{0CF90DD8-8C71-4F74-B0FC-6E00963F0405}" type="presOf" srcId="{7B7FDD43-B6EF-447E-95BE-806C616A6767}" destId="{BF9603DE-36AA-4FFF-90A3-D75F2004BD12}" srcOrd="0" destOrd="0" presId="urn:microsoft.com/office/officeart/2005/8/layout/orgChart1"/>
    <dgm:cxn modelId="{2FD62946-FBB6-4312-B2FC-EAF3633C70EE}" srcId="{056DA98C-638F-4C05-93CD-D016E4BC86F9}" destId="{FE351394-3250-415C-8112-48E363AD5EBA}" srcOrd="0" destOrd="0" parTransId="{809F82AB-2055-4291-9A7B-4859479123D4}" sibTransId="{87759664-F763-46A0-A3FE-3A06D1B1664B}"/>
    <dgm:cxn modelId="{007F766C-FE00-46DF-8272-88CD330E18D7}" type="presOf" srcId="{47BB689A-86C2-403A-A03B-D5D74433FC98}" destId="{0F1C4510-9A1C-4FD3-BBBE-D268F9CE24F5}"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6B6FA446-5C79-4CFD-A4DF-CFD7E9E62FE7}" type="presOf" srcId="{76F33CB4-2680-40DB-A961-8A5BC0EA3E11}" destId="{A845E959-8EE0-4624-A2A8-6D02249783F0}" srcOrd="0" destOrd="0" presId="urn:microsoft.com/office/officeart/2005/8/layout/orgChart1"/>
    <dgm:cxn modelId="{9CD290CE-5961-4025-BFFF-6D5074E4C8A2}" type="presOf" srcId="{FE351394-3250-415C-8112-48E363AD5EBA}" destId="{0BE5118B-271B-46DF-A2A7-5604D89D1435}" srcOrd="0" destOrd="0" presId="urn:microsoft.com/office/officeart/2005/8/layout/orgChart1"/>
    <dgm:cxn modelId="{B8A38CF7-42AA-455B-8DB3-1453953ECDF8}" type="presOf" srcId="{C5EB5411-B16E-458A-8DF4-7EB304ED4EF5}" destId="{58C3929B-8280-4ED1-A6B4-B5BA7F0E6829}" srcOrd="0" destOrd="0" presId="urn:microsoft.com/office/officeart/2005/8/layout/orgChart1"/>
    <dgm:cxn modelId="{260D780E-ADB3-4373-8582-E99DDBAB1A1C}" srcId="{76F33CB4-2680-40DB-A961-8A5BC0EA3E11}" destId="{03B55A4B-6408-4A7C-8BDF-8466D97450DC}" srcOrd="1" destOrd="0" parTransId="{0E5B7BAC-94CC-45B9-AA5C-24446A042889}" sibTransId="{F209A002-6621-4CAE-B77C-8766BBE16B0A}"/>
    <dgm:cxn modelId="{4C44FDEA-9D70-416C-9D38-5E85831882C1}" type="presOf" srcId="{7B7FDD43-B6EF-447E-95BE-806C616A6767}" destId="{C1F36330-AA8E-460D-97B8-744C7A5C12F3}" srcOrd="1" destOrd="0" presId="urn:microsoft.com/office/officeart/2005/8/layout/orgChart1"/>
    <dgm:cxn modelId="{EE749B15-FAEA-440B-B9A8-D88870B21E0F}" type="presOf" srcId="{638578B1-BC88-4417-820E-F680751C98C4}" destId="{26E4C967-AED9-45CC-B9F7-6C786E99B548}" srcOrd="0" destOrd="0" presId="urn:microsoft.com/office/officeart/2005/8/layout/orgChart1"/>
    <dgm:cxn modelId="{ACE6347F-9B3A-446F-9AA0-C5D6EC2B0FFA}" srcId="{056DA98C-638F-4C05-93CD-D016E4BC86F9}" destId="{76F33CB4-2680-40DB-A961-8A5BC0EA3E11}" srcOrd="1" destOrd="0" parTransId="{638578B1-BC88-4417-820E-F680751C98C4}" sibTransId="{940F5390-7EF5-41F6-90FE-98F8AF387E6D}"/>
    <dgm:cxn modelId="{3B53DBAA-C3AB-46BF-9504-3C35E3C320A4}" type="presOf" srcId="{809F82AB-2055-4291-9A7B-4859479123D4}" destId="{7BFE5AA3-932A-4228-994D-2C9F63F76AC3}" srcOrd="0" destOrd="0" presId="urn:microsoft.com/office/officeart/2005/8/layout/orgChart1"/>
    <dgm:cxn modelId="{791FEC31-6988-4530-8402-CD18C11B8207}" type="presOf" srcId="{C5EB5411-B16E-458A-8DF4-7EB304ED4EF5}" destId="{CC539443-D8F4-4920-A93B-8BFCE99DC9AC}" srcOrd="1"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E6B3E76D-7A5B-4137-AA8D-4346F1733A65}" type="presOf" srcId="{03B55A4B-6408-4A7C-8BDF-8466D97450DC}" destId="{EAC64CDE-6E11-4EED-BCFA-6D8AACE78B01}" srcOrd="0" destOrd="0" presId="urn:microsoft.com/office/officeart/2005/8/layout/orgChart1"/>
    <dgm:cxn modelId="{AC1D623C-E988-4AB3-96B6-E1806B9EB5F3}" type="presOf" srcId="{03B55A4B-6408-4A7C-8BDF-8466D97450DC}" destId="{D03C5439-136C-4A47-AC3C-8338F6A2401B}" srcOrd="1" destOrd="0" presId="urn:microsoft.com/office/officeart/2005/8/layout/orgChart1"/>
    <dgm:cxn modelId="{ABEDB649-E5B0-45E6-82C8-9A8DFF57795A}" type="presOf" srcId="{056DA98C-638F-4C05-93CD-D016E4BC86F9}" destId="{5FE7FB75-F29C-4564-AD33-8767C9737474}" srcOrd="0" destOrd="0" presId="urn:microsoft.com/office/officeart/2005/8/layout/orgChart1"/>
    <dgm:cxn modelId="{36BC0730-4D37-4460-997E-58EBA7527C15}" type="presOf" srcId="{056DA98C-638F-4C05-93CD-D016E4BC86F9}" destId="{8CED34A0-038B-4962-9DCA-78C4A975DFF8}" srcOrd="1" destOrd="0" presId="urn:microsoft.com/office/officeart/2005/8/layout/orgChart1"/>
    <dgm:cxn modelId="{75754B4A-19C2-4294-A0DB-2045DE77BBED}" srcId="{76F33CB4-2680-40DB-A961-8A5BC0EA3E11}" destId="{C5EB5411-B16E-458A-8DF4-7EB304ED4EF5}" srcOrd="0" destOrd="0" parTransId="{47BB689A-86C2-403A-A03B-D5D74433FC98}" sibTransId="{008709F9-70AE-41D2-BD77-0AF3C0B00784}"/>
    <dgm:cxn modelId="{83B72FBE-1691-42CC-93E2-BD01269DFE5D}" type="presParOf" srcId="{DC80AA39-FE62-4C97-9F9B-D96F59879B68}" destId="{214C50CF-538E-47CD-8E89-8A60D7C4D3F7}" srcOrd="0" destOrd="0" presId="urn:microsoft.com/office/officeart/2005/8/layout/orgChart1"/>
    <dgm:cxn modelId="{99B97455-06FE-469F-A069-C875C9CF1C61}" type="presParOf" srcId="{214C50CF-538E-47CD-8E89-8A60D7C4D3F7}" destId="{E03CF631-2419-4B0D-A94E-A1F5335FE696}" srcOrd="0" destOrd="0" presId="urn:microsoft.com/office/officeart/2005/8/layout/orgChart1"/>
    <dgm:cxn modelId="{1753E634-D532-4445-89D9-39F3A057E468}" type="presParOf" srcId="{E03CF631-2419-4B0D-A94E-A1F5335FE696}" destId="{5FE7FB75-F29C-4564-AD33-8767C9737474}" srcOrd="0" destOrd="0" presId="urn:microsoft.com/office/officeart/2005/8/layout/orgChart1"/>
    <dgm:cxn modelId="{4B31A67C-2B2D-4CA0-9DA5-24422D393FB4}" type="presParOf" srcId="{E03CF631-2419-4B0D-A94E-A1F5335FE696}" destId="{8CED34A0-038B-4962-9DCA-78C4A975DFF8}" srcOrd="1" destOrd="0" presId="urn:microsoft.com/office/officeart/2005/8/layout/orgChart1"/>
    <dgm:cxn modelId="{052D17B5-2868-4B99-AA95-A84FC678C889}" type="presParOf" srcId="{214C50CF-538E-47CD-8E89-8A60D7C4D3F7}" destId="{004E245C-8662-4BF4-BE89-6638F3F390C4}" srcOrd="1" destOrd="0" presId="urn:microsoft.com/office/officeart/2005/8/layout/orgChart1"/>
    <dgm:cxn modelId="{0FB023C6-983B-4F4F-9E08-8D3BC0CC4175}" type="presParOf" srcId="{214C50CF-538E-47CD-8E89-8A60D7C4D3F7}" destId="{69C547E1-F323-43A0-AAEC-4CF4C45B7433}" srcOrd="2" destOrd="0" presId="urn:microsoft.com/office/officeart/2005/8/layout/orgChart1"/>
    <dgm:cxn modelId="{04174701-D63A-462C-98B9-C3B97AFFFE01}" type="presParOf" srcId="{69C547E1-F323-43A0-AAEC-4CF4C45B7433}" destId="{7BFE5AA3-932A-4228-994D-2C9F63F76AC3}" srcOrd="0" destOrd="0" presId="urn:microsoft.com/office/officeart/2005/8/layout/orgChart1"/>
    <dgm:cxn modelId="{45E34C9F-8139-4737-AD45-F62349EAACEC}" type="presParOf" srcId="{69C547E1-F323-43A0-AAEC-4CF4C45B7433}" destId="{AB46D019-CF17-4E45-9C5E-4BDA6442FA09}" srcOrd="1" destOrd="0" presId="urn:microsoft.com/office/officeart/2005/8/layout/orgChart1"/>
    <dgm:cxn modelId="{A9319CB3-1239-4AE8-9710-C2A945406B94}" type="presParOf" srcId="{AB46D019-CF17-4E45-9C5E-4BDA6442FA09}" destId="{EF0F5ABF-26F7-4DC8-96F9-05100388A7D6}" srcOrd="0" destOrd="0" presId="urn:microsoft.com/office/officeart/2005/8/layout/orgChart1"/>
    <dgm:cxn modelId="{E8F2EAEE-1780-4E34-88F9-B615A5F502BA}" type="presParOf" srcId="{EF0F5ABF-26F7-4DC8-96F9-05100388A7D6}" destId="{0BE5118B-271B-46DF-A2A7-5604D89D1435}" srcOrd="0" destOrd="0" presId="urn:microsoft.com/office/officeart/2005/8/layout/orgChart1"/>
    <dgm:cxn modelId="{8D060EA2-B779-4941-B885-1D1B9B3A82ED}" type="presParOf" srcId="{EF0F5ABF-26F7-4DC8-96F9-05100388A7D6}" destId="{8E78F494-4344-439E-820B-9FFF9DD0B618}" srcOrd="1" destOrd="0" presId="urn:microsoft.com/office/officeart/2005/8/layout/orgChart1"/>
    <dgm:cxn modelId="{C6720209-6ED0-4D9B-AE21-6D85887F637D}" type="presParOf" srcId="{AB46D019-CF17-4E45-9C5E-4BDA6442FA09}" destId="{F6261D50-1805-48A6-94B8-90AB70372BB1}" srcOrd="1" destOrd="0" presId="urn:microsoft.com/office/officeart/2005/8/layout/orgChart1"/>
    <dgm:cxn modelId="{D5270EC5-4F3D-464D-ADC8-33A0DA3A7985}" type="presParOf" srcId="{AB46D019-CF17-4E45-9C5E-4BDA6442FA09}" destId="{90AA7784-2F8C-4419-956E-E5772C134CCF}" srcOrd="2" destOrd="0" presId="urn:microsoft.com/office/officeart/2005/8/layout/orgChart1"/>
    <dgm:cxn modelId="{234721DC-DA66-47EE-AC60-A2E94B02C333}" type="presParOf" srcId="{90AA7784-2F8C-4419-956E-E5772C134CCF}" destId="{16D3659D-9DFB-4029-BA14-EB891C061308}" srcOrd="0" destOrd="0" presId="urn:microsoft.com/office/officeart/2005/8/layout/orgChart1"/>
    <dgm:cxn modelId="{9AEAE557-637B-4428-929B-363396C9B112}" type="presParOf" srcId="{90AA7784-2F8C-4419-956E-E5772C134CCF}" destId="{CAB59027-BFBF-4DD0-A1D8-67130DE45023}" srcOrd="1" destOrd="0" presId="urn:microsoft.com/office/officeart/2005/8/layout/orgChart1"/>
    <dgm:cxn modelId="{90B93BE5-6850-45D5-A1F6-1BF602CC038A}" type="presParOf" srcId="{CAB59027-BFBF-4DD0-A1D8-67130DE45023}" destId="{A8F44FBE-13C5-44D9-B9FD-39A9899EC92F}" srcOrd="0" destOrd="0" presId="urn:microsoft.com/office/officeart/2005/8/layout/orgChart1"/>
    <dgm:cxn modelId="{70C19A7E-7758-4879-9142-5ED464F33166}" type="presParOf" srcId="{A8F44FBE-13C5-44D9-B9FD-39A9899EC92F}" destId="{BF9603DE-36AA-4FFF-90A3-D75F2004BD12}" srcOrd="0" destOrd="0" presId="urn:microsoft.com/office/officeart/2005/8/layout/orgChart1"/>
    <dgm:cxn modelId="{010EA863-E4E0-4873-820A-4C167CB8D3A9}" type="presParOf" srcId="{A8F44FBE-13C5-44D9-B9FD-39A9899EC92F}" destId="{C1F36330-AA8E-460D-97B8-744C7A5C12F3}" srcOrd="1" destOrd="0" presId="urn:microsoft.com/office/officeart/2005/8/layout/orgChart1"/>
    <dgm:cxn modelId="{264B4E9A-AC7B-49B8-8761-8AF9FAA309C0}" type="presParOf" srcId="{CAB59027-BFBF-4DD0-A1D8-67130DE45023}" destId="{312BAE49-B517-4686-99B8-0102A7DC7A21}" srcOrd="1" destOrd="0" presId="urn:microsoft.com/office/officeart/2005/8/layout/orgChart1"/>
    <dgm:cxn modelId="{51E674E5-7355-42A9-B117-5A86517172EF}" type="presParOf" srcId="{CAB59027-BFBF-4DD0-A1D8-67130DE45023}" destId="{03E81BC6-2EAC-4B3B-956C-F77667839AD0}" srcOrd="2" destOrd="0" presId="urn:microsoft.com/office/officeart/2005/8/layout/orgChart1"/>
    <dgm:cxn modelId="{D7892ED2-09C7-4F9A-B45E-F7DD53C322E3}" type="presParOf" srcId="{69C547E1-F323-43A0-AAEC-4CF4C45B7433}" destId="{26E4C967-AED9-45CC-B9F7-6C786E99B548}" srcOrd="2" destOrd="0" presId="urn:microsoft.com/office/officeart/2005/8/layout/orgChart1"/>
    <dgm:cxn modelId="{D662C789-5F34-4A42-990D-4EE0F242EB6C}" type="presParOf" srcId="{69C547E1-F323-43A0-AAEC-4CF4C45B7433}" destId="{E9967BD1-C808-4949-817A-9B8CC0C13E18}" srcOrd="3" destOrd="0" presId="urn:microsoft.com/office/officeart/2005/8/layout/orgChart1"/>
    <dgm:cxn modelId="{EF74C8A6-CCAB-42F4-BD37-4AC67FC720CE}" type="presParOf" srcId="{E9967BD1-C808-4949-817A-9B8CC0C13E18}" destId="{DDB7F25A-F65B-4C68-B08B-36339EC6D447}" srcOrd="0" destOrd="0" presId="urn:microsoft.com/office/officeart/2005/8/layout/orgChart1"/>
    <dgm:cxn modelId="{74E33D9D-4FFE-453F-9A74-B3876392F50B}" type="presParOf" srcId="{DDB7F25A-F65B-4C68-B08B-36339EC6D447}" destId="{A845E959-8EE0-4624-A2A8-6D02249783F0}" srcOrd="0" destOrd="0" presId="urn:microsoft.com/office/officeart/2005/8/layout/orgChart1"/>
    <dgm:cxn modelId="{CEA4D846-0012-4E6C-8474-1FBBA9F401F7}" type="presParOf" srcId="{DDB7F25A-F65B-4C68-B08B-36339EC6D447}" destId="{CB201C7D-9832-4B26-848A-EA46AE8751F7}" srcOrd="1" destOrd="0" presId="urn:microsoft.com/office/officeart/2005/8/layout/orgChart1"/>
    <dgm:cxn modelId="{1525C31B-DFE5-461A-B284-625F32AD0FB3}" type="presParOf" srcId="{E9967BD1-C808-4949-817A-9B8CC0C13E18}" destId="{133FB5D6-ACC8-4000-A6D0-5258E1B53114}" srcOrd="1" destOrd="0" presId="urn:microsoft.com/office/officeart/2005/8/layout/orgChart1"/>
    <dgm:cxn modelId="{E0D01E45-5850-4454-A2E7-6232F12476DE}" type="presParOf" srcId="{E9967BD1-C808-4949-817A-9B8CC0C13E18}" destId="{C88679C7-F6C1-4985-9085-846F561B2B3A}" srcOrd="2" destOrd="0" presId="urn:microsoft.com/office/officeart/2005/8/layout/orgChart1"/>
    <dgm:cxn modelId="{984503A3-1E03-40F3-99FB-377EA89F0B43}" type="presParOf" srcId="{C88679C7-F6C1-4985-9085-846F561B2B3A}" destId="{0F1C4510-9A1C-4FD3-BBBE-D268F9CE24F5}" srcOrd="0" destOrd="0" presId="urn:microsoft.com/office/officeart/2005/8/layout/orgChart1"/>
    <dgm:cxn modelId="{0C5F2A76-4A62-4B46-B818-9BC482FF271A}" type="presParOf" srcId="{C88679C7-F6C1-4985-9085-846F561B2B3A}" destId="{AF31A9D0-5556-4F32-8632-6C6BAE29169A}" srcOrd="1" destOrd="0" presId="urn:microsoft.com/office/officeart/2005/8/layout/orgChart1"/>
    <dgm:cxn modelId="{F601B50D-3BD2-4C2A-9EDB-308861CE40E8}" type="presParOf" srcId="{AF31A9D0-5556-4F32-8632-6C6BAE29169A}" destId="{E684FA41-E207-4056-89EB-33B1463D32DA}" srcOrd="0" destOrd="0" presId="urn:microsoft.com/office/officeart/2005/8/layout/orgChart1"/>
    <dgm:cxn modelId="{1BC3D616-1879-4881-8307-B418C3B0E86D}" type="presParOf" srcId="{E684FA41-E207-4056-89EB-33B1463D32DA}" destId="{58C3929B-8280-4ED1-A6B4-B5BA7F0E6829}" srcOrd="0" destOrd="0" presId="urn:microsoft.com/office/officeart/2005/8/layout/orgChart1"/>
    <dgm:cxn modelId="{0AD4CEFC-E501-4D85-AA66-E056FE350CBE}" type="presParOf" srcId="{E684FA41-E207-4056-89EB-33B1463D32DA}" destId="{CC539443-D8F4-4920-A93B-8BFCE99DC9AC}" srcOrd="1" destOrd="0" presId="urn:microsoft.com/office/officeart/2005/8/layout/orgChart1"/>
    <dgm:cxn modelId="{A0969C3D-A8AF-4882-8BE2-CCC5BDF10A15}" type="presParOf" srcId="{AF31A9D0-5556-4F32-8632-6C6BAE29169A}" destId="{1BE19C00-A289-49C1-914C-DEEB672774FB}" srcOrd="1" destOrd="0" presId="urn:microsoft.com/office/officeart/2005/8/layout/orgChart1"/>
    <dgm:cxn modelId="{3B8D100C-C2B6-4C46-94CF-F741AB353F17}" type="presParOf" srcId="{AF31A9D0-5556-4F32-8632-6C6BAE29169A}" destId="{9EEC8FC9-2E50-40E1-B53E-B26720D78210}" srcOrd="2" destOrd="0" presId="urn:microsoft.com/office/officeart/2005/8/layout/orgChart1"/>
    <dgm:cxn modelId="{8172D86A-CB6D-4651-89BF-9B1598C0CD2B}" type="presParOf" srcId="{C88679C7-F6C1-4985-9085-846F561B2B3A}" destId="{D6F6F6C7-733F-4126-B10A-795E782EDD77}" srcOrd="2" destOrd="0" presId="urn:microsoft.com/office/officeart/2005/8/layout/orgChart1"/>
    <dgm:cxn modelId="{5ABD0B00-AB6A-4508-A66C-0A45CD8C9AE6}" type="presParOf" srcId="{C88679C7-F6C1-4985-9085-846F561B2B3A}" destId="{46A74555-5C1F-4B3D-9792-E0EA725D72CD}" srcOrd="3" destOrd="0" presId="urn:microsoft.com/office/officeart/2005/8/layout/orgChart1"/>
    <dgm:cxn modelId="{B5460A1F-A900-4996-B7FA-FEF7FC015540}" type="presParOf" srcId="{46A74555-5C1F-4B3D-9792-E0EA725D72CD}" destId="{7144D578-1F84-47AB-89D4-95502EE8E4EB}" srcOrd="0" destOrd="0" presId="urn:microsoft.com/office/officeart/2005/8/layout/orgChart1"/>
    <dgm:cxn modelId="{3CFCC43B-9F06-4F88-8E6D-364BC02C330B}" type="presParOf" srcId="{7144D578-1F84-47AB-89D4-95502EE8E4EB}" destId="{EAC64CDE-6E11-4EED-BCFA-6D8AACE78B01}" srcOrd="0" destOrd="0" presId="urn:microsoft.com/office/officeart/2005/8/layout/orgChart1"/>
    <dgm:cxn modelId="{070A7AC8-1A72-460C-9CB1-5293ACB54C48}" type="presParOf" srcId="{7144D578-1F84-47AB-89D4-95502EE8E4EB}" destId="{D03C5439-136C-4A47-AC3C-8338F6A2401B}" srcOrd="1" destOrd="0" presId="urn:microsoft.com/office/officeart/2005/8/layout/orgChart1"/>
    <dgm:cxn modelId="{070A97AF-D49E-4CD9-89E2-2BE615988588}" type="presParOf" srcId="{46A74555-5C1F-4B3D-9792-E0EA725D72CD}" destId="{494FAE86-F1FE-4ED0-8647-E9884297DFC8}" srcOrd="1" destOrd="0" presId="urn:microsoft.com/office/officeart/2005/8/layout/orgChart1"/>
    <dgm:cxn modelId="{BE02F581-9292-4149-A219-7168A153046B}"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E22928-5FA7-4E61-8625-5F107268B24E}"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30B8DA30-926C-4781-A984-88C6A897074E}">
      <dgm:prSet phldrT="[Text]"/>
      <dgm:spPr/>
      <dgm:t>
        <a:bodyPr/>
        <a:lstStyle/>
        <a:p>
          <a:r>
            <a:rPr lang="en-US" dirty="0"/>
            <a:t>PIT Measures </a:t>
          </a:r>
          <a:r>
            <a:rPr lang="en-US" b="1" u="sng" dirty="0"/>
            <a:t>P</a:t>
          </a:r>
          <a:r>
            <a:rPr lang="en-US" dirty="0"/>
            <a:t>eople</a:t>
          </a:r>
        </a:p>
      </dgm:t>
    </dgm:pt>
    <dgm:pt modelId="{05F5F3C4-9BAC-411E-AF4A-7E2331731CCA}" type="parTrans" cxnId="{FF253754-6682-42F7-916C-9FF6038B58FA}">
      <dgm:prSet/>
      <dgm:spPr/>
      <dgm:t>
        <a:bodyPr/>
        <a:lstStyle/>
        <a:p>
          <a:endParaRPr lang="en-US"/>
        </a:p>
      </dgm:t>
    </dgm:pt>
    <dgm:pt modelId="{A2989EEF-DD63-422B-A119-6166C10AB6E9}" type="sibTrans" cxnId="{FF253754-6682-42F7-916C-9FF6038B58FA}">
      <dgm:prSet/>
      <dgm:spPr/>
      <dgm:t>
        <a:bodyPr/>
        <a:lstStyle/>
        <a:p>
          <a:endParaRPr lang="en-US"/>
        </a:p>
      </dgm:t>
    </dgm:pt>
    <dgm:pt modelId="{68FF82C5-2E77-4487-8381-4622C40A7843}">
      <dgm:prSet phldrT="[Text]"/>
      <dgm:spPr/>
      <dgm:t>
        <a:bodyPr/>
        <a:lstStyle/>
        <a:p>
          <a:r>
            <a:rPr lang="en-US" dirty="0"/>
            <a:t>HIC Measures </a:t>
          </a:r>
          <a:r>
            <a:rPr lang="en-US" b="1" u="sng" dirty="0"/>
            <a:t>H</a:t>
          </a:r>
          <a:r>
            <a:rPr lang="en-US" dirty="0"/>
            <a:t>ousing</a:t>
          </a:r>
        </a:p>
      </dgm:t>
    </dgm:pt>
    <dgm:pt modelId="{52C95B3C-E5C9-4716-B300-4F8862024E78}" type="parTrans" cxnId="{C0AA9B3B-4CC8-43FC-9E63-7031D87385EB}">
      <dgm:prSet/>
      <dgm:spPr/>
      <dgm:t>
        <a:bodyPr/>
        <a:lstStyle/>
        <a:p>
          <a:endParaRPr lang="en-US"/>
        </a:p>
      </dgm:t>
    </dgm:pt>
    <dgm:pt modelId="{46B80477-E72A-46CD-97F7-FB1F8E20E99A}" type="sibTrans" cxnId="{C0AA9B3B-4CC8-43FC-9E63-7031D87385EB}">
      <dgm:prSet/>
      <dgm:spPr/>
      <dgm:t>
        <a:bodyPr/>
        <a:lstStyle/>
        <a:p>
          <a:endParaRPr lang="en-US"/>
        </a:p>
      </dgm:t>
    </dgm:pt>
    <dgm:pt modelId="{23D3B2A5-0294-4535-9FB5-5FACE339A1A4}">
      <dgm:prSet phldrT="[Text]"/>
      <dgm:spPr/>
      <dgm:t>
        <a:bodyPr/>
        <a:lstStyle/>
        <a:p>
          <a:r>
            <a:rPr lang="en-US" dirty="0"/>
            <a:t>Who &amp; Capacity for Crisis</a:t>
          </a:r>
        </a:p>
      </dgm:t>
    </dgm:pt>
    <dgm:pt modelId="{F15F121F-83CF-45C9-BE75-C692640090EF}" type="parTrans" cxnId="{43489C9B-F36B-45D7-842F-93A5EC21AA15}">
      <dgm:prSet/>
      <dgm:spPr/>
      <dgm:t>
        <a:bodyPr/>
        <a:lstStyle/>
        <a:p>
          <a:endParaRPr lang="en-US"/>
        </a:p>
      </dgm:t>
    </dgm:pt>
    <dgm:pt modelId="{A2ED59C5-D6B4-4115-AD20-FADF7412DA5A}" type="sibTrans" cxnId="{43489C9B-F36B-45D7-842F-93A5EC21AA15}">
      <dgm:prSet/>
      <dgm:spPr/>
      <dgm:t>
        <a:bodyPr/>
        <a:lstStyle/>
        <a:p>
          <a:endParaRPr lang="en-US"/>
        </a:p>
      </dgm:t>
    </dgm:pt>
    <dgm:pt modelId="{5A9FD96A-4A82-4C19-9083-4427C4455D65}" type="pres">
      <dgm:prSet presAssocID="{6EE22928-5FA7-4E61-8625-5F107268B24E}" presName="linearFlow" presStyleCnt="0">
        <dgm:presLayoutVars>
          <dgm:dir/>
          <dgm:resizeHandles val="exact"/>
        </dgm:presLayoutVars>
      </dgm:prSet>
      <dgm:spPr/>
    </dgm:pt>
    <dgm:pt modelId="{B69D332E-0356-42C7-BF7B-F9A465714E52}" type="pres">
      <dgm:prSet presAssocID="{30B8DA30-926C-4781-A984-88C6A897074E}" presName="node" presStyleLbl="node1" presStyleIdx="0" presStyleCnt="3">
        <dgm:presLayoutVars>
          <dgm:bulletEnabled val="1"/>
        </dgm:presLayoutVars>
      </dgm:prSet>
      <dgm:spPr/>
      <dgm:t>
        <a:bodyPr/>
        <a:lstStyle/>
        <a:p>
          <a:endParaRPr lang="en-US"/>
        </a:p>
      </dgm:t>
    </dgm:pt>
    <dgm:pt modelId="{600FD2AC-725B-4D9E-9179-5A638A03EF4C}" type="pres">
      <dgm:prSet presAssocID="{A2989EEF-DD63-422B-A119-6166C10AB6E9}" presName="spacerL" presStyleCnt="0"/>
      <dgm:spPr/>
    </dgm:pt>
    <dgm:pt modelId="{B5734C42-9D3C-48D1-B5E6-6CC1F499CAA1}" type="pres">
      <dgm:prSet presAssocID="{A2989EEF-DD63-422B-A119-6166C10AB6E9}" presName="sibTrans" presStyleLbl="sibTrans2D1" presStyleIdx="0" presStyleCnt="2"/>
      <dgm:spPr/>
      <dgm:t>
        <a:bodyPr/>
        <a:lstStyle/>
        <a:p>
          <a:endParaRPr lang="en-US"/>
        </a:p>
      </dgm:t>
    </dgm:pt>
    <dgm:pt modelId="{F56755A0-FED3-4DE2-BCFD-0992FB945705}" type="pres">
      <dgm:prSet presAssocID="{A2989EEF-DD63-422B-A119-6166C10AB6E9}" presName="spacerR" presStyleCnt="0"/>
      <dgm:spPr/>
    </dgm:pt>
    <dgm:pt modelId="{03FFF249-FC08-4ABE-95D3-332A61997B03}" type="pres">
      <dgm:prSet presAssocID="{68FF82C5-2E77-4487-8381-4622C40A7843}" presName="node" presStyleLbl="node1" presStyleIdx="1" presStyleCnt="3">
        <dgm:presLayoutVars>
          <dgm:bulletEnabled val="1"/>
        </dgm:presLayoutVars>
      </dgm:prSet>
      <dgm:spPr/>
      <dgm:t>
        <a:bodyPr/>
        <a:lstStyle/>
        <a:p>
          <a:endParaRPr lang="en-US"/>
        </a:p>
      </dgm:t>
    </dgm:pt>
    <dgm:pt modelId="{0A95267A-26A7-4B6A-BD1D-C3501C8D8B42}" type="pres">
      <dgm:prSet presAssocID="{46B80477-E72A-46CD-97F7-FB1F8E20E99A}" presName="spacerL" presStyleCnt="0"/>
      <dgm:spPr/>
    </dgm:pt>
    <dgm:pt modelId="{5C9F4397-47A2-419D-BD5E-33891EFCB97D}" type="pres">
      <dgm:prSet presAssocID="{46B80477-E72A-46CD-97F7-FB1F8E20E99A}" presName="sibTrans" presStyleLbl="sibTrans2D1" presStyleIdx="1" presStyleCnt="2"/>
      <dgm:spPr/>
      <dgm:t>
        <a:bodyPr/>
        <a:lstStyle/>
        <a:p>
          <a:endParaRPr lang="en-US"/>
        </a:p>
      </dgm:t>
    </dgm:pt>
    <dgm:pt modelId="{A36D4D71-AEB0-4B3B-9636-0C6368D882E5}" type="pres">
      <dgm:prSet presAssocID="{46B80477-E72A-46CD-97F7-FB1F8E20E99A}" presName="spacerR" presStyleCnt="0"/>
      <dgm:spPr/>
    </dgm:pt>
    <dgm:pt modelId="{611CE78E-FFB0-4ECF-B1EB-47CDEBDD61C9}" type="pres">
      <dgm:prSet presAssocID="{23D3B2A5-0294-4535-9FB5-5FACE339A1A4}" presName="node" presStyleLbl="node1" presStyleIdx="2" presStyleCnt="3">
        <dgm:presLayoutVars>
          <dgm:bulletEnabled val="1"/>
        </dgm:presLayoutVars>
      </dgm:prSet>
      <dgm:spPr/>
      <dgm:t>
        <a:bodyPr/>
        <a:lstStyle/>
        <a:p>
          <a:endParaRPr lang="en-US"/>
        </a:p>
      </dgm:t>
    </dgm:pt>
  </dgm:ptLst>
  <dgm:cxnLst>
    <dgm:cxn modelId="{FA7617F5-EAD6-4F80-B68F-C42A6D0EEA76}" type="presOf" srcId="{6EE22928-5FA7-4E61-8625-5F107268B24E}" destId="{5A9FD96A-4A82-4C19-9083-4427C4455D65}" srcOrd="0" destOrd="0" presId="urn:microsoft.com/office/officeart/2005/8/layout/equation1"/>
    <dgm:cxn modelId="{50D836EB-7C25-4286-B656-1C1C9F2DBBB6}" type="presOf" srcId="{A2989EEF-DD63-422B-A119-6166C10AB6E9}" destId="{B5734C42-9D3C-48D1-B5E6-6CC1F499CAA1}" srcOrd="0" destOrd="0" presId="urn:microsoft.com/office/officeart/2005/8/layout/equation1"/>
    <dgm:cxn modelId="{C0AA9B3B-4CC8-43FC-9E63-7031D87385EB}" srcId="{6EE22928-5FA7-4E61-8625-5F107268B24E}" destId="{68FF82C5-2E77-4487-8381-4622C40A7843}" srcOrd="1" destOrd="0" parTransId="{52C95B3C-E5C9-4716-B300-4F8862024E78}" sibTransId="{46B80477-E72A-46CD-97F7-FB1F8E20E99A}"/>
    <dgm:cxn modelId="{37277134-5F06-43C9-983A-95601AC4D3E6}" type="presOf" srcId="{23D3B2A5-0294-4535-9FB5-5FACE339A1A4}" destId="{611CE78E-FFB0-4ECF-B1EB-47CDEBDD61C9}" srcOrd="0" destOrd="0" presId="urn:microsoft.com/office/officeart/2005/8/layout/equation1"/>
    <dgm:cxn modelId="{FF253754-6682-42F7-916C-9FF6038B58FA}" srcId="{6EE22928-5FA7-4E61-8625-5F107268B24E}" destId="{30B8DA30-926C-4781-A984-88C6A897074E}" srcOrd="0" destOrd="0" parTransId="{05F5F3C4-9BAC-411E-AF4A-7E2331731CCA}" sibTransId="{A2989EEF-DD63-422B-A119-6166C10AB6E9}"/>
    <dgm:cxn modelId="{2737B227-84EB-496D-A136-50EB9970FC36}" type="presOf" srcId="{30B8DA30-926C-4781-A984-88C6A897074E}" destId="{B69D332E-0356-42C7-BF7B-F9A465714E52}" srcOrd="0" destOrd="0" presId="urn:microsoft.com/office/officeart/2005/8/layout/equation1"/>
    <dgm:cxn modelId="{43489C9B-F36B-45D7-842F-93A5EC21AA15}" srcId="{6EE22928-5FA7-4E61-8625-5F107268B24E}" destId="{23D3B2A5-0294-4535-9FB5-5FACE339A1A4}" srcOrd="2" destOrd="0" parTransId="{F15F121F-83CF-45C9-BE75-C692640090EF}" sibTransId="{A2ED59C5-D6B4-4115-AD20-FADF7412DA5A}"/>
    <dgm:cxn modelId="{E70FA17A-4A69-4B2C-9A4A-092DA7253629}" type="presOf" srcId="{46B80477-E72A-46CD-97F7-FB1F8E20E99A}" destId="{5C9F4397-47A2-419D-BD5E-33891EFCB97D}" srcOrd="0" destOrd="0" presId="urn:microsoft.com/office/officeart/2005/8/layout/equation1"/>
    <dgm:cxn modelId="{8E5006B2-30F7-4C48-8F7C-65297740556D}" type="presOf" srcId="{68FF82C5-2E77-4487-8381-4622C40A7843}" destId="{03FFF249-FC08-4ABE-95D3-332A61997B03}" srcOrd="0" destOrd="0" presId="urn:microsoft.com/office/officeart/2005/8/layout/equation1"/>
    <dgm:cxn modelId="{DF206976-00F9-482C-9D83-467AC8DD6933}" type="presParOf" srcId="{5A9FD96A-4A82-4C19-9083-4427C4455D65}" destId="{B69D332E-0356-42C7-BF7B-F9A465714E52}" srcOrd="0" destOrd="0" presId="urn:microsoft.com/office/officeart/2005/8/layout/equation1"/>
    <dgm:cxn modelId="{9C61283B-2C3D-41E8-9E58-26F22292330B}" type="presParOf" srcId="{5A9FD96A-4A82-4C19-9083-4427C4455D65}" destId="{600FD2AC-725B-4D9E-9179-5A638A03EF4C}" srcOrd="1" destOrd="0" presId="urn:microsoft.com/office/officeart/2005/8/layout/equation1"/>
    <dgm:cxn modelId="{673A56A1-5621-4C26-AD61-54FA742639DD}" type="presParOf" srcId="{5A9FD96A-4A82-4C19-9083-4427C4455D65}" destId="{B5734C42-9D3C-48D1-B5E6-6CC1F499CAA1}" srcOrd="2" destOrd="0" presId="urn:microsoft.com/office/officeart/2005/8/layout/equation1"/>
    <dgm:cxn modelId="{930734C1-D094-43D6-AEFF-16015BF0E877}" type="presParOf" srcId="{5A9FD96A-4A82-4C19-9083-4427C4455D65}" destId="{F56755A0-FED3-4DE2-BCFD-0992FB945705}" srcOrd="3" destOrd="0" presId="urn:microsoft.com/office/officeart/2005/8/layout/equation1"/>
    <dgm:cxn modelId="{9F48017A-D5AB-45F2-B907-9D5726925559}" type="presParOf" srcId="{5A9FD96A-4A82-4C19-9083-4427C4455D65}" destId="{03FFF249-FC08-4ABE-95D3-332A61997B03}" srcOrd="4" destOrd="0" presId="urn:microsoft.com/office/officeart/2005/8/layout/equation1"/>
    <dgm:cxn modelId="{1DC4EAF6-3D4E-4346-B5B3-A6E6CC3A47A1}" type="presParOf" srcId="{5A9FD96A-4A82-4C19-9083-4427C4455D65}" destId="{0A95267A-26A7-4B6A-BD1D-C3501C8D8B42}" srcOrd="5" destOrd="0" presId="urn:microsoft.com/office/officeart/2005/8/layout/equation1"/>
    <dgm:cxn modelId="{E425466D-1A92-4F37-BA07-BFDABC95D565}" type="presParOf" srcId="{5A9FD96A-4A82-4C19-9083-4427C4455D65}" destId="{5C9F4397-47A2-419D-BD5E-33891EFCB97D}" srcOrd="6" destOrd="0" presId="urn:microsoft.com/office/officeart/2005/8/layout/equation1"/>
    <dgm:cxn modelId="{8F66F412-1B83-49C0-A84E-88E8B26D5571}" type="presParOf" srcId="{5A9FD96A-4A82-4C19-9083-4427C4455D65}" destId="{A36D4D71-AEB0-4B3B-9636-0C6368D882E5}" srcOrd="7" destOrd="0" presId="urn:microsoft.com/office/officeart/2005/8/layout/equation1"/>
    <dgm:cxn modelId="{7C902946-4A66-4328-9D28-62A32A7B1245}" type="presParOf" srcId="{5A9FD96A-4A82-4C19-9083-4427C4455D65}" destId="{611CE78E-FFB0-4ECF-B1EB-47CDEBDD61C9}"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6656B-0272-4EC2-8EF6-1309984598E9}">
      <dsp:nvSpPr>
        <dsp:cNvPr id="0" name=""/>
        <dsp:cNvSpPr/>
      </dsp:nvSpPr>
      <dsp:spPr>
        <a:xfrm rot="5400000">
          <a:off x="4793310" y="109819"/>
          <a:ext cx="1674440" cy="1456763"/>
        </a:xfrm>
        <a:prstGeom prst="hexagon">
          <a:avLst>
            <a:gd name="adj" fmla="val 25000"/>
            <a:gd name="vf" fmla="val 1154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5129160" y="261915"/>
        <a:ext cx="1002739" cy="1152572"/>
      </dsp:txXfrm>
    </dsp:sp>
    <dsp:sp modelId="{A83FD75D-8AC8-4735-B144-1293D8011BE2}">
      <dsp:nvSpPr>
        <dsp:cNvPr id="0" name=""/>
        <dsp:cNvSpPr/>
      </dsp:nvSpPr>
      <dsp:spPr>
        <a:xfrm>
          <a:off x="2273662" y="1789376"/>
          <a:ext cx="1868675"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r" defTabSz="1111250">
            <a:lnSpc>
              <a:spcPct val="90000"/>
            </a:lnSpc>
            <a:spcBef>
              <a:spcPct val="0"/>
            </a:spcBef>
            <a:spcAft>
              <a:spcPct val="35000"/>
            </a:spcAft>
          </a:pPr>
          <a:r>
            <a:rPr lang="en-US" sz="2500" kern="1200" dirty="0" smtClean="0">
              <a:solidFill>
                <a:schemeClr val="accent1"/>
              </a:solidFill>
            </a:rPr>
            <a:t>Extent</a:t>
          </a:r>
          <a:endParaRPr lang="en-US" sz="2500" kern="1200" dirty="0">
            <a:solidFill>
              <a:schemeClr val="accent1"/>
            </a:solidFill>
          </a:endParaRPr>
        </a:p>
      </dsp:txBody>
      <dsp:txXfrm>
        <a:off x="2273662" y="1789376"/>
        <a:ext cx="1868675" cy="1004664"/>
      </dsp:txXfrm>
    </dsp:sp>
    <dsp:sp modelId="{8148DCB9-9351-41AE-8DDB-CD63FD0EC115}">
      <dsp:nvSpPr>
        <dsp:cNvPr id="0" name=""/>
        <dsp:cNvSpPr/>
      </dsp:nvSpPr>
      <dsp:spPr>
        <a:xfrm rot="5400000">
          <a:off x="3220005" y="109819"/>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555855" y="261915"/>
        <a:ext cx="1002739" cy="1152572"/>
      </dsp:txXfrm>
    </dsp:sp>
    <dsp:sp modelId="{207D484E-B0C1-463C-82D5-AC08945AFB9B}">
      <dsp:nvSpPr>
        <dsp:cNvPr id="0" name=""/>
        <dsp:cNvSpPr/>
      </dsp:nvSpPr>
      <dsp:spPr>
        <a:xfrm rot="5400000">
          <a:off x="4003644" y="1513377"/>
          <a:ext cx="1674440" cy="14921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4329936" y="1686131"/>
        <a:ext cx="1021855" cy="1146670"/>
      </dsp:txXfrm>
    </dsp:sp>
    <dsp:sp modelId="{A4E3E1D6-1102-4CEA-B688-C7AE6DBF00BB}">
      <dsp:nvSpPr>
        <dsp:cNvPr id="0" name=""/>
        <dsp:cNvSpPr/>
      </dsp:nvSpPr>
      <dsp:spPr>
        <a:xfrm>
          <a:off x="6451835" y="3176392"/>
          <a:ext cx="1718012"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solidFill>
                <a:schemeClr val="accent2"/>
              </a:solidFill>
            </a:rPr>
            <a:t>Funding</a:t>
          </a:r>
          <a:endParaRPr lang="en-US" sz="2500" kern="1200" dirty="0">
            <a:solidFill>
              <a:schemeClr val="accent2"/>
            </a:solidFill>
          </a:endParaRPr>
        </a:p>
      </dsp:txBody>
      <dsp:txXfrm>
        <a:off x="6451835" y="3176392"/>
        <a:ext cx="1718012" cy="1004664"/>
      </dsp:txXfrm>
    </dsp:sp>
    <dsp:sp modelId="{5C88A13E-2E65-43A0-BF6E-FD3CDA6DB5C5}">
      <dsp:nvSpPr>
        <dsp:cNvPr id="0" name=""/>
        <dsp:cNvSpPr/>
      </dsp:nvSpPr>
      <dsp:spPr>
        <a:xfrm rot="5400000">
          <a:off x="5576948" y="1531084"/>
          <a:ext cx="1674440" cy="1456763"/>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912798" y="1683180"/>
        <a:ext cx="1002739" cy="1152572"/>
      </dsp:txXfrm>
    </dsp:sp>
    <dsp:sp modelId="{1BA7BA7E-E4F2-48AA-9F4B-7CACE1B8E8A3}">
      <dsp:nvSpPr>
        <dsp:cNvPr id="0" name=""/>
        <dsp:cNvSpPr/>
      </dsp:nvSpPr>
      <dsp:spPr>
        <a:xfrm rot="5400000">
          <a:off x="4793310" y="2952349"/>
          <a:ext cx="1674440" cy="1456763"/>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5129160" y="3104445"/>
        <a:ext cx="1002739" cy="1152572"/>
      </dsp:txXfrm>
    </dsp:sp>
    <dsp:sp modelId="{F795070C-FFAF-4E7C-AF4E-EED4DE69882D}">
      <dsp:nvSpPr>
        <dsp:cNvPr id="0" name=""/>
        <dsp:cNvSpPr/>
      </dsp:nvSpPr>
      <dsp:spPr>
        <a:xfrm>
          <a:off x="6472463" y="350610"/>
          <a:ext cx="1868675"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solidFill>
                <a:schemeClr val="tx2"/>
              </a:solidFill>
            </a:rPr>
            <a:t>Awareness</a:t>
          </a:r>
          <a:endParaRPr lang="en-US" sz="2500" kern="1200" dirty="0">
            <a:solidFill>
              <a:schemeClr val="tx2"/>
            </a:solidFill>
          </a:endParaRPr>
        </a:p>
      </dsp:txBody>
      <dsp:txXfrm>
        <a:off x="6472463" y="350610"/>
        <a:ext cx="1868675" cy="1004664"/>
      </dsp:txXfrm>
    </dsp:sp>
    <dsp:sp modelId="{82DC3427-322A-4C80-8D39-6B6C6163EA00}">
      <dsp:nvSpPr>
        <dsp:cNvPr id="0" name=""/>
        <dsp:cNvSpPr/>
      </dsp:nvSpPr>
      <dsp:spPr>
        <a:xfrm rot="5400000">
          <a:off x="3220005" y="2952349"/>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555855" y="3104445"/>
        <a:ext cx="1002739" cy="1152572"/>
      </dsp:txXfrm>
    </dsp:sp>
    <dsp:sp modelId="{6D30B418-DB7C-4075-A0B2-8168E743CF70}">
      <dsp:nvSpPr>
        <dsp:cNvPr id="0" name=""/>
        <dsp:cNvSpPr/>
      </dsp:nvSpPr>
      <dsp:spPr>
        <a:xfrm rot="5400000">
          <a:off x="4003644" y="4373614"/>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n-US" sz="5400" kern="1200" dirty="0"/>
        </a:p>
      </dsp:txBody>
      <dsp:txXfrm rot="-5400000">
        <a:off x="4339494" y="4525710"/>
        <a:ext cx="1002739" cy="1152572"/>
      </dsp:txXfrm>
    </dsp:sp>
    <dsp:sp modelId="{A3C24F9A-9DA9-413F-9345-712C969DFE1E}">
      <dsp:nvSpPr>
        <dsp:cNvPr id="0" name=""/>
        <dsp:cNvSpPr/>
      </dsp:nvSpPr>
      <dsp:spPr>
        <a:xfrm>
          <a:off x="2243807" y="4599663"/>
          <a:ext cx="1808395" cy="1004664"/>
        </a:xfrm>
        <a:prstGeom prst="rect">
          <a:avLst/>
        </a:prstGeom>
        <a:noFill/>
        <a:ln>
          <a:noFill/>
        </a:ln>
        <a:effectLst/>
      </dsp:spPr>
      <dsp:style>
        <a:lnRef idx="0">
          <a:scrgbClr r="0" g="0" b="0"/>
        </a:lnRef>
        <a:fillRef idx="0">
          <a:scrgbClr r="0" g="0" b="0"/>
        </a:fillRef>
        <a:effectRef idx="0">
          <a:scrgbClr r="0" g="0" b="0"/>
        </a:effectRef>
        <a:fontRef idx="minor"/>
      </dsp:style>
    </dsp:sp>
    <dsp:sp modelId="{76B402D1-1432-4480-9EDA-7FE0FF2CCD93}">
      <dsp:nvSpPr>
        <dsp:cNvPr id="0" name=""/>
        <dsp:cNvSpPr/>
      </dsp:nvSpPr>
      <dsp:spPr>
        <a:xfrm rot="5400000">
          <a:off x="5576948" y="4373614"/>
          <a:ext cx="1674440" cy="1456763"/>
        </a:xfrm>
        <a:prstGeom prst="hexagon">
          <a:avLst>
            <a:gd name="adj" fmla="val 25000"/>
            <a:gd name="vf" fmla="val 11547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912798" y="4525710"/>
        <a:ext cx="1002739" cy="1152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F55E5-D655-4FD2-B5CD-80E3BC0D4FC0}">
      <dsp:nvSpPr>
        <dsp:cNvPr id="0" name=""/>
        <dsp:cNvSpPr/>
      </dsp:nvSpPr>
      <dsp:spPr>
        <a:xfrm>
          <a:off x="3830" y="257184"/>
          <a:ext cx="1741576" cy="912291"/>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smtClean="0"/>
            <a:t>Select PIT Lead</a:t>
          </a:r>
          <a:endParaRPr lang="en-US" sz="1600" kern="1200" dirty="0"/>
        </a:p>
      </dsp:txBody>
      <dsp:txXfrm>
        <a:off x="3830" y="257184"/>
        <a:ext cx="1741576" cy="608194"/>
      </dsp:txXfrm>
    </dsp:sp>
    <dsp:sp modelId="{1F08B31C-08EE-4F2D-B470-413F882A7F0F}">
      <dsp:nvSpPr>
        <dsp:cNvPr id="0" name=""/>
        <dsp:cNvSpPr/>
      </dsp:nvSpPr>
      <dsp:spPr>
        <a:xfrm>
          <a:off x="360538" y="865378"/>
          <a:ext cx="1741576" cy="3911400"/>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Establish PIT Lead and Backup</a:t>
          </a:r>
          <a:endParaRPr lang="en-US" sz="1600" kern="1200" dirty="0"/>
        </a:p>
        <a:p>
          <a:pPr marL="171450" lvl="1" indent="-171450" algn="l" defTabSz="711200">
            <a:lnSpc>
              <a:spcPct val="90000"/>
            </a:lnSpc>
            <a:spcBef>
              <a:spcPct val="0"/>
            </a:spcBef>
            <a:spcAft>
              <a:spcPct val="15000"/>
            </a:spcAft>
            <a:buChar char="••"/>
          </a:pPr>
          <a:r>
            <a:rPr lang="en-US" sz="1600" kern="1200" dirty="0" smtClean="0"/>
            <a:t>Create PIT committee</a:t>
          </a:r>
          <a:endParaRPr lang="en-US" sz="1600" kern="1200" dirty="0"/>
        </a:p>
        <a:p>
          <a:pPr marL="171450" lvl="1" indent="-171450" algn="l" defTabSz="711200">
            <a:lnSpc>
              <a:spcPct val="90000"/>
            </a:lnSpc>
            <a:spcBef>
              <a:spcPct val="0"/>
            </a:spcBef>
            <a:spcAft>
              <a:spcPct val="15000"/>
            </a:spcAft>
            <a:buChar char="••"/>
          </a:pPr>
          <a:r>
            <a:rPr lang="en-US" sz="1600" kern="1200" dirty="0" smtClean="0"/>
            <a:t>Create timeline for count planning</a:t>
          </a:r>
          <a:endParaRPr lang="en-US" sz="1600" kern="1200" dirty="0"/>
        </a:p>
      </dsp:txBody>
      <dsp:txXfrm>
        <a:off x="411547" y="916387"/>
        <a:ext cx="1639558" cy="3809382"/>
      </dsp:txXfrm>
    </dsp:sp>
    <dsp:sp modelId="{5ADD63E7-603D-4180-AD7F-43CC55956560}">
      <dsp:nvSpPr>
        <dsp:cNvPr id="0" name=""/>
        <dsp:cNvSpPr/>
      </dsp:nvSpPr>
      <dsp:spPr>
        <a:xfrm>
          <a:off x="2009422" y="344480"/>
          <a:ext cx="559715" cy="433602"/>
        </a:xfrm>
        <a:prstGeom prst="rightArrow">
          <a:avLst>
            <a:gd name="adj1" fmla="val 60000"/>
            <a:gd name="adj2" fmla="val 50000"/>
          </a:avLst>
        </a:prstGeom>
        <a:solidFill>
          <a:schemeClr val="accent5"/>
        </a:solidFill>
        <a:ln>
          <a:solidFill>
            <a:schemeClr val="accent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009422" y="431200"/>
        <a:ext cx="429634" cy="260162"/>
      </dsp:txXfrm>
    </dsp:sp>
    <dsp:sp modelId="{1CAEDEC6-6AD9-40C1-AFF3-40F788C929BB}">
      <dsp:nvSpPr>
        <dsp:cNvPr id="0" name=""/>
        <dsp:cNvSpPr/>
      </dsp:nvSpPr>
      <dsp:spPr>
        <a:xfrm>
          <a:off x="2801472" y="257184"/>
          <a:ext cx="1741576" cy="912291"/>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smtClean="0"/>
            <a:t>Community Awareness</a:t>
          </a:r>
          <a:endParaRPr lang="en-US" sz="1600" kern="1200" dirty="0"/>
        </a:p>
      </dsp:txBody>
      <dsp:txXfrm>
        <a:off x="2801472" y="257184"/>
        <a:ext cx="1741576" cy="608194"/>
      </dsp:txXfrm>
    </dsp:sp>
    <dsp:sp modelId="{B18C6DA2-EE40-4473-BC49-FD3C8FA2591B}">
      <dsp:nvSpPr>
        <dsp:cNvPr id="0" name=""/>
        <dsp:cNvSpPr/>
      </dsp:nvSpPr>
      <dsp:spPr>
        <a:xfrm>
          <a:off x="3158181" y="865378"/>
          <a:ext cx="1741576" cy="3911400"/>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Inform Community/ publicize count</a:t>
          </a:r>
          <a:endParaRPr lang="en-US" sz="1600" kern="1200" dirty="0"/>
        </a:p>
        <a:p>
          <a:pPr marL="171450" lvl="1" indent="-171450" algn="l" defTabSz="711200">
            <a:lnSpc>
              <a:spcPct val="90000"/>
            </a:lnSpc>
            <a:spcBef>
              <a:spcPct val="0"/>
            </a:spcBef>
            <a:spcAft>
              <a:spcPct val="15000"/>
            </a:spcAft>
            <a:buChar char="••"/>
          </a:pPr>
          <a:r>
            <a:rPr lang="en-US" sz="1600" kern="1200" dirty="0" smtClean="0"/>
            <a:t>Engage potential members with lived experience</a:t>
          </a:r>
          <a:endParaRPr lang="en-US" sz="1600" kern="1200" dirty="0"/>
        </a:p>
        <a:p>
          <a:pPr marL="171450" lvl="1" indent="-171450" algn="l" defTabSz="711200">
            <a:lnSpc>
              <a:spcPct val="90000"/>
            </a:lnSpc>
            <a:spcBef>
              <a:spcPct val="0"/>
            </a:spcBef>
            <a:spcAft>
              <a:spcPct val="15000"/>
            </a:spcAft>
            <a:buChar char="••"/>
          </a:pPr>
          <a:r>
            <a:rPr lang="en-US" sz="1600" kern="1200" dirty="0" smtClean="0"/>
            <a:t>Engage community in identifying unsheltered locations</a:t>
          </a:r>
          <a:endParaRPr lang="en-US" sz="1600" kern="1200" dirty="0"/>
        </a:p>
        <a:p>
          <a:pPr marL="171450" lvl="1" indent="-171450" algn="l" defTabSz="711200">
            <a:lnSpc>
              <a:spcPct val="90000"/>
            </a:lnSpc>
            <a:spcBef>
              <a:spcPct val="0"/>
            </a:spcBef>
            <a:spcAft>
              <a:spcPct val="15000"/>
            </a:spcAft>
            <a:buChar char="••"/>
          </a:pPr>
          <a:r>
            <a:rPr lang="en-US" sz="1600" kern="1200" dirty="0" smtClean="0"/>
            <a:t>Solicit Donations</a:t>
          </a:r>
          <a:endParaRPr lang="en-US" sz="1600" kern="1200" dirty="0"/>
        </a:p>
      </dsp:txBody>
      <dsp:txXfrm>
        <a:off x="3209190" y="916387"/>
        <a:ext cx="1639558" cy="3809382"/>
      </dsp:txXfrm>
    </dsp:sp>
    <dsp:sp modelId="{3465A18F-99D8-4D88-938F-A6E4971C6F03}">
      <dsp:nvSpPr>
        <dsp:cNvPr id="0" name=""/>
        <dsp:cNvSpPr/>
      </dsp:nvSpPr>
      <dsp:spPr>
        <a:xfrm>
          <a:off x="4807065" y="344480"/>
          <a:ext cx="559715" cy="433602"/>
        </a:xfrm>
        <a:prstGeom prst="rightArrow">
          <a:avLst>
            <a:gd name="adj1" fmla="val 60000"/>
            <a:gd name="adj2" fmla="val 50000"/>
          </a:avLst>
        </a:prstGeom>
        <a:solidFill>
          <a:schemeClr val="accent5"/>
        </a:solidFill>
        <a:ln>
          <a:solidFill>
            <a:schemeClr val="accent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807065" y="431200"/>
        <a:ext cx="429634" cy="260162"/>
      </dsp:txXfrm>
    </dsp:sp>
    <dsp:sp modelId="{C3CFCC14-DB8C-445C-85F1-F3A47693AFF8}">
      <dsp:nvSpPr>
        <dsp:cNvPr id="0" name=""/>
        <dsp:cNvSpPr/>
      </dsp:nvSpPr>
      <dsp:spPr>
        <a:xfrm>
          <a:off x="5599115" y="257184"/>
          <a:ext cx="1741576" cy="912291"/>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smtClean="0"/>
            <a:t>Training</a:t>
          </a:r>
          <a:endParaRPr lang="en-US" sz="1600" kern="1200" dirty="0"/>
        </a:p>
      </dsp:txBody>
      <dsp:txXfrm>
        <a:off x="5599115" y="257184"/>
        <a:ext cx="1741576" cy="608194"/>
      </dsp:txXfrm>
    </dsp:sp>
    <dsp:sp modelId="{C27600D2-9025-49C2-9424-B0E840D65803}">
      <dsp:nvSpPr>
        <dsp:cNvPr id="0" name=""/>
        <dsp:cNvSpPr/>
      </dsp:nvSpPr>
      <dsp:spPr>
        <a:xfrm>
          <a:off x="5955823" y="865378"/>
          <a:ext cx="1741576" cy="3911400"/>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Recruit Volunteers</a:t>
          </a:r>
          <a:endParaRPr lang="en-US" sz="1600" kern="1200" dirty="0"/>
        </a:p>
        <a:p>
          <a:pPr marL="171450" lvl="1" indent="-171450" algn="l" defTabSz="711200">
            <a:lnSpc>
              <a:spcPct val="90000"/>
            </a:lnSpc>
            <a:spcBef>
              <a:spcPct val="0"/>
            </a:spcBef>
            <a:spcAft>
              <a:spcPct val="15000"/>
            </a:spcAft>
            <a:buChar char="••"/>
          </a:pPr>
          <a:r>
            <a:rPr lang="en-US" sz="1600" kern="1200" dirty="0" smtClean="0"/>
            <a:t>Set volunteers up with training</a:t>
          </a:r>
          <a:endParaRPr lang="en-US" sz="1600" kern="1200" dirty="0"/>
        </a:p>
        <a:p>
          <a:pPr marL="171450" lvl="1" indent="-171450" algn="l" defTabSz="711200">
            <a:lnSpc>
              <a:spcPct val="90000"/>
            </a:lnSpc>
            <a:spcBef>
              <a:spcPct val="0"/>
            </a:spcBef>
            <a:spcAft>
              <a:spcPct val="15000"/>
            </a:spcAft>
            <a:buChar char="••"/>
          </a:pPr>
          <a:r>
            <a:rPr lang="en-US" sz="1600" kern="1200" dirty="0" smtClean="0"/>
            <a:t>Schedule in person meetings</a:t>
          </a:r>
          <a:endParaRPr lang="en-US" sz="1600" kern="1200" dirty="0"/>
        </a:p>
        <a:p>
          <a:pPr marL="171450" lvl="1" indent="-171450" algn="l" defTabSz="711200">
            <a:lnSpc>
              <a:spcPct val="90000"/>
            </a:lnSpc>
            <a:spcBef>
              <a:spcPct val="0"/>
            </a:spcBef>
            <a:spcAft>
              <a:spcPct val="15000"/>
            </a:spcAft>
            <a:buChar char="••"/>
          </a:pPr>
          <a:r>
            <a:rPr lang="en-US" sz="1600" kern="1200" dirty="0" smtClean="0"/>
            <a:t>Register and practice with the app</a:t>
          </a:r>
          <a:endParaRPr lang="en-US" sz="1600" kern="1200" dirty="0"/>
        </a:p>
      </dsp:txBody>
      <dsp:txXfrm>
        <a:off x="6006832" y="916387"/>
        <a:ext cx="1639558" cy="3809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F6C7-733F-4126-B10A-795E782EDD77}">
      <dsp:nvSpPr>
        <dsp:cNvPr id="0" name=""/>
        <dsp:cNvSpPr/>
      </dsp:nvSpPr>
      <dsp:spPr>
        <a:xfrm>
          <a:off x="5170597" y="2527408"/>
          <a:ext cx="210131" cy="1455224"/>
        </a:xfrm>
        <a:custGeom>
          <a:avLst/>
          <a:gdLst/>
          <a:ahLst/>
          <a:cxnLst/>
          <a:rect l="0" t="0" r="0" b="0"/>
          <a:pathLst>
            <a:path>
              <a:moveTo>
                <a:pt x="0" y="0"/>
              </a:moveTo>
              <a:lnTo>
                <a:pt x="0" y="1455224"/>
              </a:lnTo>
              <a:lnTo>
                <a:pt x="210131" y="1455224"/>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0F1C4510-9A1C-4FD3-BBBE-D268F9CE24F5}">
      <dsp:nvSpPr>
        <dsp:cNvPr id="0" name=""/>
        <dsp:cNvSpPr/>
      </dsp:nvSpPr>
      <dsp:spPr>
        <a:xfrm>
          <a:off x="4909074" y="2527408"/>
          <a:ext cx="261522" cy="1452335"/>
        </a:xfrm>
        <a:custGeom>
          <a:avLst/>
          <a:gdLst/>
          <a:ahLst/>
          <a:cxnLst/>
          <a:rect l="0" t="0" r="0" b="0"/>
          <a:pathLst>
            <a:path>
              <a:moveTo>
                <a:pt x="261522" y="0"/>
              </a:moveTo>
              <a:lnTo>
                <a:pt x="261522" y="1452335"/>
              </a:lnTo>
              <a:lnTo>
                <a:pt x="0" y="1452335"/>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26E4C967-AED9-45CC-B9F7-6C786E99B548}">
      <dsp:nvSpPr>
        <dsp:cNvPr id="0" name=""/>
        <dsp:cNvSpPr/>
      </dsp:nvSpPr>
      <dsp:spPr>
        <a:xfrm>
          <a:off x="3733669" y="1020882"/>
          <a:ext cx="374692" cy="975408"/>
        </a:xfrm>
        <a:custGeom>
          <a:avLst/>
          <a:gdLst/>
          <a:ahLst/>
          <a:cxnLst/>
          <a:rect l="0" t="0" r="0" b="0"/>
          <a:pathLst>
            <a:path>
              <a:moveTo>
                <a:pt x="0" y="0"/>
              </a:moveTo>
              <a:lnTo>
                <a:pt x="0" y="975408"/>
              </a:lnTo>
              <a:lnTo>
                <a:pt x="374692" y="975408"/>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16D3659D-9DFB-4029-BA14-EB891C061308}">
      <dsp:nvSpPr>
        <dsp:cNvPr id="0" name=""/>
        <dsp:cNvSpPr/>
      </dsp:nvSpPr>
      <dsp:spPr>
        <a:xfrm>
          <a:off x="2129056" y="2529256"/>
          <a:ext cx="223069" cy="1476193"/>
        </a:xfrm>
        <a:custGeom>
          <a:avLst/>
          <a:gdLst/>
          <a:ahLst/>
          <a:cxnLst/>
          <a:rect l="0" t="0" r="0" b="0"/>
          <a:pathLst>
            <a:path>
              <a:moveTo>
                <a:pt x="223069" y="0"/>
              </a:moveTo>
              <a:lnTo>
                <a:pt x="223069" y="1476193"/>
              </a:lnTo>
              <a:lnTo>
                <a:pt x="0" y="1476193"/>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7BFE5AA3-932A-4228-994D-2C9F63F76AC3}">
      <dsp:nvSpPr>
        <dsp:cNvPr id="0" name=""/>
        <dsp:cNvSpPr/>
      </dsp:nvSpPr>
      <dsp:spPr>
        <a:xfrm>
          <a:off x="3414361" y="1020882"/>
          <a:ext cx="319307" cy="977256"/>
        </a:xfrm>
        <a:custGeom>
          <a:avLst/>
          <a:gdLst/>
          <a:ahLst/>
          <a:cxnLst/>
          <a:rect l="0" t="0" r="0" b="0"/>
          <a:pathLst>
            <a:path>
              <a:moveTo>
                <a:pt x="319307" y="0"/>
              </a:moveTo>
              <a:lnTo>
                <a:pt x="319307" y="977256"/>
              </a:lnTo>
              <a:lnTo>
                <a:pt x="0" y="977256"/>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5FE7FB75-F29C-4564-AD33-8767C9737474}">
      <dsp:nvSpPr>
        <dsp:cNvPr id="0" name=""/>
        <dsp:cNvSpPr/>
      </dsp:nvSpPr>
      <dsp:spPr>
        <a:xfrm>
          <a:off x="2671434" y="346172"/>
          <a:ext cx="2124470" cy="67471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Individuals residing in:</a:t>
          </a:r>
          <a:endParaRPr lang="en-US" sz="1800" b="1" kern="1200" dirty="0">
            <a:solidFill>
              <a:schemeClr val="tx2"/>
            </a:solidFill>
          </a:endParaRPr>
        </a:p>
      </dsp:txBody>
      <dsp:txXfrm>
        <a:off x="2704371" y="379109"/>
        <a:ext cx="2058596" cy="608836"/>
      </dsp:txXfrm>
    </dsp:sp>
    <dsp:sp modelId="{0BE5118B-271B-46DF-A2A7-5604D89D1435}">
      <dsp:nvSpPr>
        <dsp:cNvPr id="0" name=""/>
        <dsp:cNvSpPr/>
      </dsp:nvSpPr>
      <dsp:spPr>
        <a:xfrm>
          <a:off x="1289891" y="1467021"/>
          <a:ext cx="2124470" cy="106223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Unsheltered Locations</a:t>
          </a:r>
          <a:endParaRPr lang="en-US" sz="1800" b="1" kern="1200" dirty="0">
            <a:solidFill>
              <a:schemeClr val="tx2"/>
            </a:solidFill>
          </a:endParaRPr>
        </a:p>
      </dsp:txBody>
      <dsp:txXfrm>
        <a:off x="1341745" y="1518875"/>
        <a:ext cx="2020762" cy="958527"/>
      </dsp:txXfrm>
    </dsp:sp>
    <dsp:sp modelId="{BF9603DE-36AA-4FFF-90A3-D75F2004BD12}">
      <dsp:nvSpPr>
        <dsp:cNvPr id="0" name=""/>
        <dsp:cNvSpPr/>
      </dsp:nvSpPr>
      <dsp:spPr>
        <a:xfrm>
          <a:off x="4586" y="2975395"/>
          <a:ext cx="2124470" cy="206010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2"/>
              </a:solidFill>
            </a:rPr>
            <a:t>-Street </a:t>
          </a:r>
        </a:p>
        <a:p>
          <a:pPr lvl="0" algn="l" defTabSz="800100">
            <a:lnSpc>
              <a:spcPct val="90000"/>
            </a:lnSpc>
            <a:spcBef>
              <a:spcPct val="0"/>
            </a:spcBef>
            <a:spcAft>
              <a:spcPct val="35000"/>
            </a:spcAft>
          </a:pPr>
          <a:r>
            <a:rPr lang="en-US" sz="1800" b="1" kern="1200" dirty="0" smtClean="0">
              <a:solidFill>
                <a:schemeClr val="tx2"/>
              </a:solidFill>
            </a:rPr>
            <a:t>-Outdoor Encampment</a:t>
          </a:r>
        </a:p>
        <a:p>
          <a:pPr lvl="0" algn="l" defTabSz="800100">
            <a:lnSpc>
              <a:spcPct val="90000"/>
            </a:lnSpc>
            <a:spcBef>
              <a:spcPct val="0"/>
            </a:spcBef>
            <a:spcAft>
              <a:spcPct val="35000"/>
            </a:spcAft>
          </a:pPr>
          <a:r>
            <a:rPr lang="en-US" sz="1800" b="1" kern="1200" dirty="0" smtClean="0">
              <a:solidFill>
                <a:schemeClr val="tx2"/>
              </a:solidFill>
            </a:rPr>
            <a:t>-Other places not meant for habitation</a:t>
          </a:r>
          <a:endParaRPr lang="en-US" sz="1800" b="1" kern="1200" dirty="0">
            <a:solidFill>
              <a:schemeClr val="tx2"/>
            </a:solidFill>
          </a:endParaRPr>
        </a:p>
      </dsp:txBody>
      <dsp:txXfrm>
        <a:off x="105152" y="3075961"/>
        <a:ext cx="1923338" cy="1858977"/>
      </dsp:txXfrm>
    </dsp:sp>
    <dsp:sp modelId="{A845E959-8EE0-4624-A2A8-6D02249783F0}">
      <dsp:nvSpPr>
        <dsp:cNvPr id="0" name=""/>
        <dsp:cNvSpPr/>
      </dsp:nvSpPr>
      <dsp:spPr>
        <a:xfrm>
          <a:off x="4108362" y="1465173"/>
          <a:ext cx="2124470" cy="106223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Sheltered Locations</a:t>
          </a:r>
          <a:endParaRPr lang="en-US" sz="1800" b="1" kern="1200" dirty="0">
            <a:solidFill>
              <a:schemeClr val="tx2"/>
            </a:solidFill>
          </a:endParaRPr>
        </a:p>
      </dsp:txBody>
      <dsp:txXfrm>
        <a:off x="4160216" y="1517027"/>
        <a:ext cx="2020762" cy="958527"/>
      </dsp:txXfrm>
    </dsp:sp>
    <dsp:sp modelId="{58C3929B-8280-4ED1-A6B4-B5BA7F0E6829}">
      <dsp:nvSpPr>
        <dsp:cNvPr id="0" name=""/>
        <dsp:cNvSpPr/>
      </dsp:nvSpPr>
      <dsp:spPr>
        <a:xfrm>
          <a:off x="2610185" y="2965941"/>
          <a:ext cx="2298889" cy="202760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2"/>
              </a:solidFill>
            </a:rPr>
            <a:t>-</a:t>
          </a:r>
          <a:r>
            <a:rPr lang="en-US" sz="1800" kern="1200" dirty="0" smtClean="0">
              <a:solidFill>
                <a:schemeClr val="tx2"/>
              </a:solidFill>
            </a:rPr>
            <a:t> </a:t>
          </a:r>
          <a:r>
            <a:rPr lang="en-US" sz="1800" b="1" kern="1200" dirty="0" smtClean="0">
              <a:solidFill>
                <a:schemeClr val="tx2"/>
              </a:solidFill>
            </a:rPr>
            <a:t>Emergency Shelter</a:t>
          </a:r>
        </a:p>
        <a:p>
          <a:pPr lvl="0" algn="l" defTabSz="800100">
            <a:lnSpc>
              <a:spcPct val="90000"/>
            </a:lnSpc>
            <a:spcBef>
              <a:spcPct val="0"/>
            </a:spcBef>
            <a:spcAft>
              <a:spcPct val="35000"/>
            </a:spcAft>
          </a:pPr>
          <a:r>
            <a:rPr lang="en-US" sz="1800" b="1" kern="1200" dirty="0" smtClean="0">
              <a:solidFill>
                <a:schemeClr val="tx2"/>
              </a:solidFill>
            </a:rPr>
            <a:t>- Domestic Violence Shelter</a:t>
          </a:r>
        </a:p>
        <a:p>
          <a:pPr lvl="0" algn="l" defTabSz="800100">
            <a:lnSpc>
              <a:spcPct val="90000"/>
            </a:lnSpc>
            <a:spcBef>
              <a:spcPct val="0"/>
            </a:spcBef>
            <a:spcAft>
              <a:spcPct val="35000"/>
            </a:spcAft>
          </a:pPr>
          <a:r>
            <a:rPr lang="en-US" sz="1800" b="1" kern="1200" dirty="0" smtClean="0">
              <a:solidFill>
                <a:schemeClr val="tx2"/>
              </a:solidFill>
            </a:rPr>
            <a:t>- Transitional Housing</a:t>
          </a:r>
          <a:endParaRPr lang="en-US" sz="1800" b="1" kern="1200" dirty="0">
            <a:solidFill>
              <a:schemeClr val="tx2"/>
            </a:solidFill>
          </a:endParaRPr>
        </a:p>
      </dsp:txBody>
      <dsp:txXfrm>
        <a:off x="2709165" y="3064921"/>
        <a:ext cx="2100929" cy="1829645"/>
      </dsp:txXfrm>
    </dsp:sp>
    <dsp:sp modelId="{EAC64CDE-6E11-4EED-BCFA-6D8AACE78B01}">
      <dsp:nvSpPr>
        <dsp:cNvPr id="0" name=""/>
        <dsp:cNvSpPr/>
      </dsp:nvSpPr>
      <dsp:spPr>
        <a:xfrm>
          <a:off x="5380728" y="2951240"/>
          <a:ext cx="2124470" cy="206278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rPr>
            <a:t>Hotel/Motel paid for by an Agency Voucher</a:t>
          </a:r>
          <a:endParaRPr lang="en-US" sz="1800" b="1" kern="1200" dirty="0">
            <a:solidFill>
              <a:schemeClr val="tx2"/>
            </a:solidFill>
          </a:endParaRPr>
        </a:p>
      </dsp:txBody>
      <dsp:txXfrm>
        <a:off x="5481425" y="3051937"/>
        <a:ext cx="1923076" cy="1861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F6C7-733F-4126-B10A-795E782EDD77}">
      <dsp:nvSpPr>
        <dsp:cNvPr id="0" name=""/>
        <dsp:cNvSpPr/>
      </dsp:nvSpPr>
      <dsp:spPr>
        <a:xfrm>
          <a:off x="5170597" y="2527408"/>
          <a:ext cx="210131" cy="1455224"/>
        </a:xfrm>
        <a:custGeom>
          <a:avLst/>
          <a:gdLst/>
          <a:ahLst/>
          <a:cxnLst/>
          <a:rect l="0" t="0" r="0" b="0"/>
          <a:pathLst>
            <a:path>
              <a:moveTo>
                <a:pt x="0" y="0"/>
              </a:moveTo>
              <a:lnTo>
                <a:pt x="0" y="1455224"/>
              </a:lnTo>
              <a:lnTo>
                <a:pt x="210131" y="1455224"/>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0F1C4510-9A1C-4FD3-BBBE-D268F9CE24F5}">
      <dsp:nvSpPr>
        <dsp:cNvPr id="0" name=""/>
        <dsp:cNvSpPr/>
      </dsp:nvSpPr>
      <dsp:spPr>
        <a:xfrm>
          <a:off x="4909074" y="2527408"/>
          <a:ext cx="261522" cy="1452335"/>
        </a:xfrm>
        <a:custGeom>
          <a:avLst/>
          <a:gdLst/>
          <a:ahLst/>
          <a:cxnLst/>
          <a:rect l="0" t="0" r="0" b="0"/>
          <a:pathLst>
            <a:path>
              <a:moveTo>
                <a:pt x="261522" y="0"/>
              </a:moveTo>
              <a:lnTo>
                <a:pt x="261522" y="1452335"/>
              </a:lnTo>
              <a:lnTo>
                <a:pt x="0" y="1452335"/>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26E4C967-AED9-45CC-B9F7-6C786E99B548}">
      <dsp:nvSpPr>
        <dsp:cNvPr id="0" name=""/>
        <dsp:cNvSpPr/>
      </dsp:nvSpPr>
      <dsp:spPr>
        <a:xfrm>
          <a:off x="3733669" y="1020882"/>
          <a:ext cx="374692" cy="975408"/>
        </a:xfrm>
        <a:custGeom>
          <a:avLst/>
          <a:gdLst/>
          <a:ahLst/>
          <a:cxnLst/>
          <a:rect l="0" t="0" r="0" b="0"/>
          <a:pathLst>
            <a:path>
              <a:moveTo>
                <a:pt x="0" y="0"/>
              </a:moveTo>
              <a:lnTo>
                <a:pt x="0" y="975408"/>
              </a:lnTo>
              <a:lnTo>
                <a:pt x="374692" y="975408"/>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16D3659D-9DFB-4029-BA14-EB891C061308}">
      <dsp:nvSpPr>
        <dsp:cNvPr id="0" name=""/>
        <dsp:cNvSpPr/>
      </dsp:nvSpPr>
      <dsp:spPr>
        <a:xfrm>
          <a:off x="2129056" y="2529256"/>
          <a:ext cx="223069" cy="1476193"/>
        </a:xfrm>
        <a:custGeom>
          <a:avLst/>
          <a:gdLst/>
          <a:ahLst/>
          <a:cxnLst/>
          <a:rect l="0" t="0" r="0" b="0"/>
          <a:pathLst>
            <a:path>
              <a:moveTo>
                <a:pt x="223069" y="0"/>
              </a:moveTo>
              <a:lnTo>
                <a:pt x="223069" y="1476193"/>
              </a:lnTo>
              <a:lnTo>
                <a:pt x="0" y="147619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7BFE5AA3-932A-4228-994D-2C9F63F76AC3}">
      <dsp:nvSpPr>
        <dsp:cNvPr id="0" name=""/>
        <dsp:cNvSpPr/>
      </dsp:nvSpPr>
      <dsp:spPr>
        <a:xfrm>
          <a:off x="3414361" y="1020882"/>
          <a:ext cx="319307" cy="977256"/>
        </a:xfrm>
        <a:custGeom>
          <a:avLst/>
          <a:gdLst/>
          <a:ahLst/>
          <a:cxnLst/>
          <a:rect l="0" t="0" r="0" b="0"/>
          <a:pathLst>
            <a:path>
              <a:moveTo>
                <a:pt x="319307" y="0"/>
              </a:moveTo>
              <a:lnTo>
                <a:pt x="319307" y="977256"/>
              </a:lnTo>
              <a:lnTo>
                <a:pt x="0" y="977256"/>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5FE7FB75-F29C-4564-AD33-8767C9737474}">
      <dsp:nvSpPr>
        <dsp:cNvPr id="0" name=""/>
        <dsp:cNvSpPr/>
      </dsp:nvSpPr>
      <dsp:spPr>
        <a:xfrm>
          <a:off x="2671434" y="346172"/>
          <a:ext cx="2124470" cy="67471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Individuals residing in:</a:t>
          </a:r>
          <a:endParaRPr lang="en-US" sz="1800" b="1" kern="1200" dirty="0"/>
        </a:p>
      </dsp:txBody>
      <dsp:txXfrm>
        <a:off x="2704371" y="379109"/>
        <a:ext cx="2058596" cy="608836"/>
      </dsp:txXfrm>
    </dsp:sp>
    <dsp:sp modelId="{0BE5118B-271B-46DF-A2A7-5604D89D1435}">
      <dsp:nvSpPr>
        <dsp:cNvPr id="0" name=""/>
        <dsp:cNvSpPr/>
      </dsp:nvSpPr>
      <dsp:spPr>
        <a:xfrm>
          <a:off x="1289891" y="1467021"/>
          <a:ext cx="2124470" cy="10622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Permanent Housing</a:t>
          </a:r>
          <a:endParaRPr lang="en-US" sz="1800" b="1" kern="1200" dirty="0"/>
        </a:p>
      </dsp:txBody>
      <dsp:txXfrm>
        <a:off x="1341745" y="1518875"/>
        <a:ext cx="2020762" cy="958527"/>
      </dsp:txXfrm>
    </dsp:sp>
    <dsp:sp modelId="{BF9603DE-36AA-4FFF-90A3-D75F2004BD12}">
      <dsp:nvSpPr>
        <dsp:cNvPr id="0" name=""/>
        <dsp:cNvSpPr/>
      </dsp:nvSpPr>
      <dsp:spPr>
        <a:xfrm>
          <a:off x="4586" y="2975395"/>
          <a:ext cx="2124470" cy="206010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b="1" kern="1200" dirty="0" smtClean="0"/>
            <a:t>- PSH or RRH Programs</a:t>
          </a:r>
        </a:p>
        <a:p>
          <a:pPr lvl="0" algn="l" defTabSz="711200">
            <a:lnSpc>
              <a:spcPct val="90000"/>
            </a:lnSpc>
            <a:spcBef>
              <a:spcPct val="0"/>
            </a:spcBef>
            <a:spcAft>
              <a:spcPct val="35000"/>
            </a:spcAft>
          </a:pPr>
          <a:r>
            <a:rPr lang="en-US" sz="1600" b="1" kern="1200" dirty="0" smtClean="0"/>
            <a:t>- HUD VASH projects</a:t>
          </a:r>
        </a:p>
        <a:p>
          <a:pPr lvl="0" algn="l" defTabSz="711200">
            <a:lnSpc>
              <a:spcPct val="90000"/>
            </a:lnSpc>
            <a:spcBef>
              <a:spcPct val="0"/>
            </a:spcBef>
            <a:spcAft>
              <a:spcPct val="35000"/>
            </a:spcAft>
          </a:pPr>
          <a:r>
            <a:rPr lang="en-US" sz="1600" b="1" kern="1200" dirty="0" smtClean="0"/>
            <a:t>-FEMA projects</a:t>
          </a:r>
        </a:p>
      </dsp:txBody>
      <dsp:txXfrm>
        <a:off x="105152" y="3075961"/>
        <a:ext cx="1923338" cy="1858977"/>
      </dsp:txXfrm>
    </dsp:sp>
    <dsp:sp modelId="{A845E959-8EE0-4624-A2A8-6D02249783F0}">
      <dsp:nvSpPr>
        <dsp:cNvPr id="0" name=""/>
        <dsp:cNvSpPr/>
      </dsp:nvSpPr>
      <dsp:spPr>
        <a:xfrm>
          <a:off x="4108362" y="1465173"/>
          <a:ext cx="2124470" cy="10622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Temporary Situations </a:t>
          </a:r>
          <a:endParaRPr lang="en-US" sz="1800" b="1" kern="1200" dirty="0"/>
        </a:p>
      </dsp:txBody>
      <dsp:txXfrm>
        <a:off x="4160216" y="1517027"/>
        <a:ext cx="2020762" cy="958527"/>
      </dsp:txXfrm>
    </dsp:sp>
    <dsp:sp modelId="{58C3929B-8280-4ED1-A6B4-B5BA7F0E6829}">
      <dsp:nvSpPr>
        <dsp:cNvPr id="0" name=""/>
        <dsp:cNvSpPr/>
      </dsp:nvSpPr>
      <dsp:spPr>
        <a:xfrm>
          <a:off x="2610185" y="2965941"/>
          <a:ext cx="2298889" cy="202760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b="1" kern="1200" dirty="0" smtClean="0"/>
            <a:t>- Doubled Up with family or friends</a:t>
          </a:r>
        </a:p>
        <a:p>
          <a:pPr lvl="0" algn="l" defTabSz="711200">
            <a:lnSpc>
              <a:spcPct val="90000"/>
            </a:lnSpc>
            <a:spcBef>
              <a:spcPct val="0"/>
            </a:spcBef>
            <a:spcAft>
              <a:spcPct val="35000"/>
            </a:spcAft>
          </a:pPr>
          <a:r>
            <a:rPr lang="en-US" sz="1600" b="1" kern="1200" dirty="0" smtClean="0"/>
            <a:t>- Substandard Housing</a:t>
          </a:r>
        </a:p>
        <a:p>
          <a:pPr lvl="0" algn="l" defTabSz="711200">
            <a:lnSpc>
              <a:spcPct val="90000"/>
            </a:lnSpc>
            <a:spcBef>
              <a:spcPct val="0"/>
            </a:spcBef>
            <a:spcAft>
              <a:spcPct val="35000"/>
            </a:spcAft>
          </a:pPr>
          <a:r>
            <a:rPr lang="en-US" sz="1600" b="1" kern="1200" dirty="0" smtClean="0"/>
            <a:t>- Hotel/motel paid by own funds</a:t>
          </a:r>
          <a:endParaRPr lang="en-US" sz="1600" b="1" kern="1200" dirty="0"/>
        </a:p>
      </dsp:txBody>
      <dsp:txXfrm>
        <a:off x="2709165" y="3064921"/>
        <a:ext cx="2100929" cy="1829645"/>
      </dsp:txXfrm>
    </dsp:sp>
    <dsp:sp modelId="{EAC64CDE-6E11-4EED-BCFA-6D8AACE78B01}">
      <dsp:nvSpPr>
        <dsp:cNvPr id="0" name=""/>
        <dsp:cNvSpPr/>
      </dsp:nvSpPr>
      <dsp:spPr>
        <a:xfrm>
          <a:off x="5380728" y="2951240"/>
          <a:ext cx="2124470" cy="206278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b="1" kern="1200" dirty="0" smtClean="0"/>
            <a:t>- Shelters designed for foster care</a:t>
          </a:r>
        </a:p>
        <a:p>
          <a:pPr lvl="0" algn="l" defTabSz="711200">
            <a:lnSpc>
              <a:spcPct val="90000"/>
            </a:lnSpc>
            <a:spcBef>
              <a:spcPct val="0"/>
            </a:spcBef>
            <a:spcAft>
              <a:spcPct val="35000"/>
            </a:spcAft>
          </a:pPr>
          <a:r>
            <a:rPr lang="en-US" sz="1600" b="1" kern="1200" dirty="0" smtClean="0"/>
            <a:t>-Sober living/ halfway houses</a:t>
          </a:r>
        </a:p>
        <a:p>
          <a:pPr lvl="0" algn="l" defTabSz="711200">
            <a:lnSpc>
              <a:spcPct val="90000"/>
            </a:lnSpc>
            <a:spcBef>
              <a:spcPct val="0"/>
            </a:spcBef>
            <a:spcAft>
              <a:spcPct val="35000"/>
            </a:spcAft>
          </a:pPr>
          <a:r>
            <a:rPr lang="en-US" sz="1600" b="1" kern="1200" dirty="0" smtClean="0"/>
            <a:t>- Criminal Justice or Health facilities</a:t>
          </a:r>
          <a:endParaRPr lang="en-US" sz="1600" b="1" kern="1200" dirty="0"/>
        </a:p>
      </dsp:txBody>
      <dsp:txXfrm>
        <a:off x="5481425" y="3051937"/>
        <a:ext cx="1923076" cy="1861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332E-0356-42C7-BF7B-F9A465714E52}">
      <dsp:nvSpPr>
        <dsp:cNvPr id="0" name=""/>
        <dsp:cNvSpPr/>
      </dsp:nvSpPr>
      <dsp:spPr>
        <a:xfrm>
          <a:off x="1327" y="1482351"/>
          <a:ext cx="1759169" cy="1759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PIT Measures </a:t>
          </a:r>
          <a:r>
            <a:rPr lang="en-US" sz="2000" b="1" u="sng" kern="1200" dirty="0"/>
            <a:t>P</a:t>
          </a:r>
          <a:r>
            <a:rPr lang="en-US" sz="2000" kern="1200" dirty="0"/>
            <a:t>eople</a:t>
          </a:r>
        </a:p>
      </dsp:txBody>
      <dsp:txXfrm>
        <a:off x="258951" y="1739975"/>
        <a:ext cx="1243921" cy="1243921"/>
      </dsp:txXfrm>
    </dsp:sp>
    <dsp:sp modelId="{B5734C42-9D3C-48D1-B5E6-6CC1F499CAA1}">
      <dsp:nvSpPr>
        <dsp:cNvPr id="0" name=""/>
        <dsp:cNvSpPr/>
      </dsp:nvSpPr>
      <dsp:spPr>
        <a:xfrm>
          <a:off x="1903341" y="1851776"/>
          <a:ext cx="1020318" cy="102031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038584" y="2241946"/>
        <a:ext cx="749832" cy="239978"/>
      </dsp:txXfrm>
    </dsp:sp>
    <dsp:sp modelId="{03FFF249-FC08-4ABE-95D3-332A61997B03}">
      <dsp:nvSpPr>
        <dsp:cNvPr id="0" name=""/>
        <dsp:cNvSpPr/>
      </dsp:nvSpPr>
      <dsp:spPr>
        <a:xfrm>
          <a:off x="3066503" y="1482351"/>
          <a:ext cx="1759169" cy="1759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HIC Measures </a:t>
          </a:r>
          <a:r>
            <a:rPr lang="en-US" sz="2000" b="1" u="sng" kern="1200" dirty="0"/>
            <a:t>H</a:t>
          </a:r>
          <a:r>
            <a:rPr lang="en-US" sz="2000" kern="1200" dirty="0"/>
            <a:t>ousing</a:t>
          </a:r>
        </a:p>
      </dsp:txBody>
      <dsp:txXfrm>
        <a:off x="3324127" y="1739975"/>
        <a:ext cx="1243921" cy="1243921"/>
      </dsp:txXfrm>
    </dsp:sp>
    <dsp:sp modelId="{5C9F4397-47A2-419D-BD5E-33891EFCB97D}">
      <dsp:nvSpPr>
        <dsp:cNvPr id="0" name=""/>
        <dsp:cNvSpPr/>
      </dsp:nvSpPr>
      <dsp:spPr>
        <a:xfrm>
          <a:off x="4968517" y="1851776"/>
          <a:ext cx="1020318" cy="102031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103760" y="2061962"/>
        <a:ext cx="749832" cy="599946"/>
      </dsp:txXfrm>
    </dsp:sp>
    <dsp:sp modelId="{611CE78E-FFB0-4ECF-B1EB-47CDEBDD61C9}">
      <dsp:nvSpPr>
        <dsp:cNvPr id="0" name=""/>
        <dsp:cNvSpPr/>
      </dsp:nvSpPr>
      <dsp:spPr>
        <a:xfrm>
          <a:off x="6131680" y="1482351"/>
          <a:ext cx="1759169" cy="1759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Who &amp; Capacity for Crisis</a:t>
          </a:r>
        </a:p>
      </dsp:txBody>
      <dsp:txXfrm>
        <a:off x="6389304" y="1739975"/>
        <a:ext cx="1243921" cy="124392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10/5/2020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 and welcome to the </a:t>
            </a:r>
            <a:r>
              <a:rPr lang="en-US" baseline="0" dirty="0" smtClean="0"/>
              <a:t>Point-in-Time count or PIT lead training.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as I spoke about earlier, we do not have full coverage of all 215 counties; however, the Department of Housing and Urban Development, or HUD, requires that each </a:t>
            </a:r>
            <a:r>
              <a:rPr lang="en-US" sz="1200" kern="1200" dirty="0" err="1" smtClean="0">
                <a:solidFill>
                  <a:schemeClr val="tx1"/>
                </a:solidFill>
                <a:effectLst/>
                <a:latin typeface="+mn-lt"/>
                <a:ea typeface="+mn-ea"/>
                <a:cs typeface="+mn-cs"/>
              </a:rPr>
              <a:t>CoC</a:t>
            </a:r>
            <a:r>
              <a:rPr lang="en-US" sz="1200" kern="1200" dirty="0" smtClean="0">
                <a:solidFill>
                  <a:schemeClr val="tx1"/>
                </a:solidFill>
                <a:effectLst/>
                <a:latin typeface="+mn-lt"/>
                <a:ea typeface="+mn-ea"/>
                <a:cs typeface="+mn-cs"/>
              </a:rPr>
              <a:t> report on their full coverage area. This means that we have to use an extrapolation or estimation formula to determine the survey totals for the rest of our geography. </a:t>
            </a:r>
          </a:p>
          <a:p>
            <a:r>
              <a:rPr lang="en-US" sz="1200" kern="1200" dirty="0" smtClean="0">
                <a:solidFill>
                  <a:schemeClr val="tx1"/>
                </a:solidFill>
                <a:effectLst/>
                <a:latin typeface="+mn-lt"/>
                <a:ea typeface="+mn-ea"/>
                <a:cs typeface="+mn-cs"/>
              </a:rPr>
              <a:t>Without going too far into the weeds, the reasons I thought it was important to inform you all of this are: </a:t>
            </a:r>
          </a:p>
          <a:p>
            <a:pPr lvl="0"/>
            <a:r>
              <a:rPr lang="en-US" sz="1200" kern="1200" dirty="0" smtClean="0">
                <a:solidFill>
                  <a:schemeClr val="tx1"/>
                </a:solidFill>
                <a:effectLst/>
                <a:latin typeface="+mn-lt"/>
                <a:ea typeface="+mn-ea"/>
                <a:cs typeface="+mn-cs"/>
              </a:rPr>
              <a:t>If you are from an area who historically doesn’t count, the only data we have for you is based on this estimation. While it is a HUD approved formula, there is nothing more accurate than actually conducting the count yourself. </a:t>
            </a:r>
          </a:p>
          <a:p>
            <a:pPr lvl="0"/>
            <a:r>
              <a:rPr lang="en-US" sz="1200" kern="1200" dirty="0" smtClean="0">
                <a:solidFill>
                  <a:schemeClr val="tx1"/>
                </a:solidFill>
                <a:effectLst/>
                <a:latin typeface="+mn-lt"/>
                <a:ea typeface="+mn-ea"/>
                <a:cs typeface="+mn-cs"/>
              </a:rPr>
              <a:t>If you are a participating community, this is why it is so important that your own counts are accurate and comprehensive to the best of your ability, because your results may have a direct affect on areas of similar population size that don’t participate.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3788694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quick flowchart to describe the role of the PIT lead vs. my</a:t>
            </a:r>
            <a:r>
              <a:rPr lang="en-US" baseline="0" dirty="0" smtClean="0"/>
              <a:t> role. It is also part of the volunteer training to help volunteers determine who they need to reach out to based on the questions they might have.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262447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What is the date of the PIT Count?</a:t>
            </a:r>
          </a:p>
          <a:p>
            <a:pPr marL="228600" indent="-228600">
              <a:buAutoNum type="alphaUcPeriod"/>
            </a:pPr>
            <a:r>
              <a:rPr lang="en-US" dirty="0" smtClean="0"/>
              <a:t>January 21</a:t>
            </a:r>
            <a:r>
              <a:rPr lang="en-US" baseline="30000" dirty="0" smtClean="0"/>
              <a:t>st</a:t>
            </a:r>
            <a:r>
              <a:rPr lang="en-US" dirty="0" smtClean="0"/>
              <a:t>, 2021</a:t>
            </a:r>
          </a:p>
          <a:p>
            <a:pPr marL="228600" indent="-228600">
              <a:buAutoNum type="alphaUcPeriod"/>
            </a:pPr>
            <a:r>
              <a:rPr lang="en-US" dirty="0" smtClean="0"/>
              <a:t>January 28</a:t>
            </a:r>
            <a:r>
              <a:rPr lang="en-US" baseline="30000" dirty="0" smtClean="0"/>
              <a:t>th</a:t>
            </a:r>
            <a:r>
              <a:rPr lang="en-US" baseline="0" dirty="0" smtClean="0"/>
              <a:t>, 2021</a:t>
            </a:r>
            <a:endParaRPr lang="en-US" dirty="0" smtClean="0"/>
          </a:p>
          <a:p>
            <a:pPr marL="228600" indent="-228600">
              <a:buAutoNum type="alphaUcPeriod"/>
            </a:pPr>
            <a:r>
              <a:rPr lang="en-US" dirty="0" smtClean="0"/>
              <a:t>January 30</a:t>
            </a:r>
            <a:r>
              <a:rPr lang="en-US" baseline="30000" dirty="0" smtClean="0"/>
              <a:t>th</a:t>
            </a:r>
            <a:r>
              <a:rPr lang="en-US" dirty="0" smtClean="0"/>
              <a:t>, 2021</a:t>
            </a:r>
          </a:p>
          <a:p>
            <a:pPr marL="228600" indent="-228600">
              <a:buAutoNum type="alphaUcPeriod"/>
            </a:pPr>
            <a:r>
              <a:rPr lang="en-US" dirty="0" smtClean="0"/>
              <a:t>January 26</a:t>
            </a:r>
            <a:r>
              <a:rPr lang="en-US" baseline="30000" dirty="0" smtClean="0"/>
              <a:t>th</a:t>
            </a:r>
            <a:r>
              <a:rPr lang="en-US" dirty="0" smtClean="0"/>
              <a:t>, 2021</a:t>
            </a:r>
          </a:p>
          <a:p>
            <a:pPr marL="0" indent="0">
              <a:buNone/>
            </a:pPr>
            <a:endParaRPr lang="en-US" dirty="0" smtClean="0"/>
          </a:p>
          <a:p>
            <a:pPr marL="0" indent="0">
              <a:buNone/>
            </a:pPr>
            <a:r>
              <a:rPr lang="en-US" dirty="0" smtClean="0"/>
              <a:t>2) When</a:t>
            </a:r>
            <a:r>
              <a:rPr lang="en-US" baseline="0" dirty="0" smtClean="0"/>
              <a:t> should volunteers contact me directly?</a:t>
            </a:r>
          </a:p>
          <a:p>
            <a:pPr marL="228600" indent="-228600">
              <a:buAutoNum type="alphaUcPeriod"/>
            </a:pPr>
            <a:r>
              <a:rPr lang="en-US" baseline="0" dirty="0" smtClean="0"/>
              <a:t>When they have questions about when their volunteer shift is</a:t>
            </a:r>
          </a:p>
          <a:p>
            <a:pPr marL="228600" indent="-228600">
              <a:buAutoNum type="alphaUcPeriod"/>
            </a:pPr>
            <a:r>
              <a:rPr lang="en-US" baseline="0" dirty="0" smtClean="0"/>
              <a:t>When they don’t remember the headquarters location</a:t>
            </a:r>
          </a:p>
          <a:p>
            <a:pPr marL="228600" indent="-228600">
              <a:buAutoNum type="alphaUcPeriod"/>
            </a:pPr>
            <a:r>
              <a:rPr lang="en-US" baseline="0" dirty="0" smtClean="0"/>
              <a:t>When they have a question about the count location they are assigned</a:t>
            </a:r>
          </a:p>
          <a:p>
            <a:pPr marL="228600" indent="-228600">
              <a:buAutoNum type="alphaUcPeriod"/>
            </a:pPr>
            <a:r>
              <a:rPr lang="en-US" baseline="0" dirty="0" smtClean="0"/>
              <a:t>When they are concerned about general count logistics</a:t>
            </a:r>
          </a:p>
          <a:p>
            <a:pPr marL="228600" indent="-228600">
              <a:buAutoNum type="alphaUcPeriod"/>
            </a:pPr>
            <a:endParaRPr lang="en-US" baseline="0" dirty="0" smtClean="0"/>
          </a:p>
          <a:p>
            <a:pPr marL="0" indent="0">
              <a:buNone/>
            </a:pPr>
            <a:r>
              <a:rPr lang="en-US" baseline="0" dirty="0" smtClean="0"/>
              <a:t>3) All counties in the balance of state can choose their own count date</a:t>
            </a:r>
          </a:p>
          <a:p>
            <a:pPr marL="228600" indent="-228600">
              <a:buAutoNum type="alphaUcPeriod"/>
            </a:pPr>
            <a:r>
              <a:rPr lang="en-US" baseline="0" dirty="0" smtClean="0"/>
              <a:t>True</a:t>
            </a:r>
          </a:p>
          <a:p>
            <a:pPr marL="228600" indent="-228600">
              <a:buAutoNum type="alphaUcPeriod"/>
            </a:pPr>
            <a:r>
              <a:rPr lang="en-US" baseline="0" dirty="0" smtClean="0"/>
              <a:t>False</a:t>
            </a:r>
          </a:p>
          <a:p>
            <a:pPr marL="0" indent="0">
              <a:buNone/>
            </a:pPr>
            <a:endParaRPr lang="en-US" baseline="0" dirty="0" smtClean="0"/>
          </a:p>
          <a:p>
            <a:pPr marL="0" indent="0">
              <a:buNone/>
            </a:pPr>
            <a:r>
              <a:rPr lang="en-US" baseline="0" dirty="0" smtClean="0"/>
              <a:t>4) Which information is NOT gathered on the PIT count?</a:t>
            </a:r>
          </a:p>
          <a:p>
            <a:pPr marL="228600" indent="-228600">
              <a:buAutoNum type="alphaUcPeriod"/>
            </a:pPr>
            <a:r>
              <a:rPr lang="en-US" baseline="0" dirty="0" smtClean="0"/>
              <a:t>The number of individuals experiencing homelessness in an area</a:t>
            </a:r>
          </a:p>
          <a:p>
            <a:pPr marL="228600" indent="-228600">
              <a:buAutoNum type="alphaUcPeriod"/>
            </a:pPr>
            <a:r>
              <a:rPr lang="en-US" baseline="0" dirty="0" smtClean="0"/>
              <a:t>The demographic characteristics of those experiencing homelessness</a:t>
            </a:r>
          </a:p>
          <a:p>
            <a:pPr marL="228600" indent="-228600">
              <a:buAutoNum type="alphaUcPeriod"/>
            </a:pPr>
            <a:r>
              <a:rPr lang="en-US" baseline="0" dirty="0" smtClean="0"/>
              <a:t>Information on veterans and survivors of domestic violence</a:t>
            </a:r>
          </a:p>
          <a:p>
            <a:pPr marL="228600" indent="-228600">
              <a:buAutoNum type="alphaUcPeriod"/>
            </a:pPr>
            <a:r>
              <a:rPr lang="en-US" baseline="0" dirty="0" smtClean="0"/>
              <a:t>Information on the amount of housing available for those experiencing homelessness</a:t>
            </a:r>
          </a:p>
          <a:p>
            <a:pPr marL="228600" indent="-228600">
              <a:buAutoNum type="alphaUcPeriod"/>
            </a:pPr>
            <a:endParaRPr lang="en-US" baseline="0" dirty="0" smtClean="0"/>
          </a:p>
          <a:p>
            <a:pPr marL="0" indent="0">
              <a:buNone/>
            </a:pPr>
            <a:r>
              <a:rPr lang="en-US" baseline="0" dirty="0" smtClean="0"/>
              <a:t>5) Texas Homeless Network and the Texas Balance of State Continuum of Care (TX </a:t>
            </a:r>
            <a:r>
              <a:rPr lang="en-US" baseline="0" dirty="0" err="1" smtClean="0"/>
              <a:t>BoS</a:t>
            </a:r>
            <a:r>
              <a:rPr lang="en-US" baseline="0" dirty="0" smtClean="0"/>
              <a:t> </a:t>
            </a:r>
            <a:r>
              <a:rPr lang="en-US" baseline="0" dirty="0" err="1" smtClean="0"/>
              <a:t>CoC</a:t>
            </a:r>
            <a:r>
              <a:rPr lang="en-US" baseline="0" dirty="0" smtClean="0"/>
              <a:t>) are the same thing?</a:t>
            </a:r>
          </a:p>
          <a:p>
            <a:pPr marL="228600" indent="-228600">
              <a:buAutoNum type="alphaUcPeriod"/>
            </a:pPr>
            <a:r>
              <a:rPr lang="en-US" baseline="0" dirty="0" smtClean="0"/>
              <a:t>True</a:t>
            </a:r>
          </a:p>
          <a:p>
            <a:pPr marL="228600" indent="-228600">
              <a:buAutoNum type="alphaUcPeriod"/>
            </a:pPr>
            <a:r>
              <a:rPr lang="en-US" baseline="0" dirty="0" smtClean="0"/>
              <a:t>False, the THN is the host agency for the TX </a:t>
            </a:r>
            <a:r>
              <a:rPr lang="en-US" baseline="0" dirty="0" err="1" smtClean="0"/>
              <a:t>BoS</a:t>
            </a:r>
            <a:r>
              <a:rPr lang="en-US" baseline="0" dirty="0" smtClean="0"/>
              <a:t> </a:t>
            </a:r>
            <a:r>
              <a:rPr lang="en-US" baseline="0" dirty="0" err="1" smtClean="0"/>
              <a:t>CoC</a:t>
            </a:r>
            <a:endParaRPr lang="en-US" baseline="0" dirty="0" smtClean="0"/>
          </a:p>
          <a:p>
            <a:pPr marL="228600" indent="-228600">
              <a:buAutoNum type="alphaUcPeriod"/>
            </a:pPr>
            <a:r>
              <a:rPr lang="en-US" baseline="0" dirty="0" smtClean="0"/>
              <a:t>False, the TX </a:t>
            </a:r>
            <a:r>
              <a:rPr lang="en-US" baseline="0" dirty="0" err="1" smtClean="0"/>
              <a:t>BoS</a:t>
            </a:r>
            <a:r>
              <a:rPr lang="en-US" baseline="0" dirty="0" smtClean="0"/>
              <a:t> </a:t>
            </a:r>
            <a:r>
              <a:rPr lang="en-US" baseline="0" dirty="0" err="1" smtClean="0"/>
              <a:t>CoC</a:t>
            </a:r>
            <a:r>
              <a:rPr lang="en-US" baseline="0" dirty="0" smtClean="0"/>
              <a:t> is the host agency for THN </a:t>
            </a:r>
          </a:p>
          <a:p>
            <a:pPr marL="228600" indent="-228600">
              <a:buAutoNum type="alphaUcPeriod"/>
            </a:pPr>
            <a:endParaRPr lang="en-US" baseline="0" dirty="0" smtClean="0"/>
          </a:p>
          <a:p>
            <a:pPr marL="228600" indent="-228600">
              <a:buAutoNum type="alphaUcPeriod"/>
            </a:pP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2712261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this is an oversimplification of all the hard work that goes into a count. But the three key things to remember and focus on are: Selecting a PIT lead and community leadership that has the capacity to take on this task. Ensuring community awareness is a focus before the count, during the count, and after the count. And having really comprehensive training.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2184380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essence these next two slides give you the primary requirements of the PIT count. The individuals counted are those residing in unsheltered locations, such as streets, cars, outdoor encampments, and places not meant for human habitation. And those residing in sheltered locations: which are emergency shelters, domestic violence shelters, transitional housing, and hotels paid for with an agency voucher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1020739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do not count those residing in Permanent Housing such as PSH, RRH VASH, or FEMA projects, We also do not count those residing in temporary locations such as couch surfing with family or friends, hotels paid for by their own funds, or people in health or criminal justice facilities. As a note, these are not our guidelines, these are HUD guidelines and we are required to abide by them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1982254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a:t>
            </a:r>
            <a:r>
              <a:rPr lang="en-US" baseline="0" dirty="0" smtClean="0"/>
              <a:t> for those of you who are familiar with the school district definition of homelessness, which is used by homeless education liaisons. This is the </a:t>
            </a:r>
            <a:r>
              <a:rPr lang="en-US" baseline="0" dirty="0" err="1" smtClean="0"/>
              <a:t>Mckinney</a:t>
            </a:r>
            <a:r>
              <a:rPr lang="en-US" baseline="0" dirty="0" smtClean="0"/>
              <a:t> Vento Homeless Assistance Act definition of homeless children and youth. You will notice that on this slide I have highlighted several phrases in red font. The portions in red font are the parts of this school definition that do not fit into the PIT count definition. Those include: </a:t>
            </a:r>
            <a:r>
              <a:rPr lang="en-US" dirty="0" smtClean="0">
                <a:solidFill>
                  <a:srgbClr val="FF0000"/>
                </a:solidFill>
              </a:rPr>
              <a:t>children and youths who are sharing the housing of other persons due to loss of housing, economic hardship, or a similar reason; are abandoned in hospitals; or are awaiting foster care placement; substandard housing. So while these students may count as homeless with their school,</a:t>
            </a:r>
            <a:r>
              <a:rPr lang="en-US" baseline="0" dirty="0" smtClean="0">
                <a:solidFill>
                  <a:srgbClr val="FF0000"/>
                </a:solidFill>
              </a:rPr>
              <a:t> they do not qualify as counting for the PIT.</a:t>
            </a:r>
            <a:endParaRPr lang="en-US" baseline="0" dirty="0" smtClean="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3246024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Quiz Questions:</a:t>
            </a:r>
          </a:p>
          <a:p>
            <a:r>
              <a:rPr lang="en-US" dirty="0" smtClean="0"/>
              <a:t>1) Which one of the following sleeping locations is NOT counted on the PIT Count?</a:t>
            </a:r>
          </a:p>
          <a:p>
            <a:pPr marL="228600" indent="-228600">
              <a:buAutoNum type="alphaUcPeriod"/>
            </a:pPr>
            <a:r>
              <a:rPr lang="en-US" dirty="0" smtClean="0"/>
              <a:t>Emergency Shelter</a:t>
            </a:r>
          </a:p>
          <a:p>
            <a:pPr marL="228600" indent="-228600">
              <a:buAutoNum type="alphaUcPeriod"/>
            </a:pPr>
            <a:r>
              <a:rPr lang="en-US" dirty="0" smtClean="0"/>
              <a:t>Transitional Housing</a:t>
            </a:r>
          </a:p>
          <a:p>
            <a:pPr marL="228600" indent="-228600">
              <a:buAutoNum type="alphaUcPeriod"/>
            </a:pPr>
            <a:r>
              <a:rPr lang="en-US" dirty="0" smtClean="0"/>
              <a:t>Staying</a:t>
            </a:r>
            <a:r>
              <a:rPr lang="en-US" baseline="0" dirty="0" smtClean="0"/>
              <a:t> with friends/family temporarily</a:t>
            </a:r>
          </a:p>
          <a:p>
            <a:pPr marL="228600" indent="-228600">
              <a:buAutoNum type="alphaUcPeriod"/>
            </a:pPr>
            <a:r>
              <a:rPr lang="en-US" baseline="0" dirty="0" smtClean="0"/>
              <a:t>Hotel/motel paid for with an agency voucher</a:t>
            </a:r>
          </a:p>
          <a:p>
            <a:pPr marL="228600" indent="-228600">
              <a:buAutoNum type="alphaUcPeriod"/>
            </a:pPr>
            <a:endParaRPr lang="en-US" baseline="0" dirty="0" smtClean="0"/>
          </a:p>
          <a:p>
            <a:pPr marL="0" indent="0">
              <a:buNone/>
            </a:pPr>
            <a:r>
              <a:rPr lang="en-US" baseline="0" dirty="0" smtClean="0"/>
              <a:t>2. If someone is staying at a hotel/motel on an agency voucher, which survey would you use for them?</a:t>
            </a:r>
          </a:p>
          <a:p>
            <a:pPr marL="228600" indent="-228600">
              <a:buAutoNum type="alphaUcPeriod"/>
            </a:pPr>
            <a:r>
              <a:rPr lang="en-US" baseline="0" dirty="0" smtClean="0"/>
              <a:t>Sheltered</a:t>
            </a:r>
          </a:p>
          <a:p>
            <a:pPr marL="228600" indent="-228600">
              <a:buAutoNum type="alphaUcPeriod"/>
            </a:pPr>
            <a:r>
              <a:rPr lang="en-US" baseline="0" dirty="0" smtClean="0"/>
              <a:t>Unsheltered</a:t>
            </a:r>
          </a:p>
          <a:p>
            <a:pPr marL="228600" indent="-228600">
              <a:buAutoNum type="alphaUcPeriod"/>
            </a:pPr>
            <a:r>
              <a:rPr lang="en-US" baseline="0" dirty="0" smtClean="0"/>
              <a:t>They are not eligible and you would not survey them</a:t>
            </a:r>
          </a:p>
          <a:p>
            <a:pPr marL="228600" indent="-228600">
              <a:buAutoNum type="alphaUcPeriod"/>
            </a:pPr>
            <a:endParaRPr lang="en-US" baseline="0" dirty="0" smtClean="0"/>
          </a:p>
          <a:p>
            <a:pPr marL="0" indent="0">
              <a:buNone/>
            </a:pPr>
            <a:r>
              <a:rPr lang="en-US" baseline="0" dirty="0" smtClean="0"/>
              <a:t>3. If someone is staying at a hotel/motel with their own money, which survey would you use for them?</a:t>
            </a:r>
          </a:p>
          <a:p>
            <a:pPr marL="228600" indent="-228600">
              <a:buAutoNum type="alphaUcPeriod"/>
            </a:pPr>
            <a:r>
              <a:rPr lang="en-US" baseline="0" dirty="0" smtClean="0"/>
              <a:t>Sheltered</a:t>
            </a:r>
          </a:p>
          <a:p>
            <a:pPr marL="228600" indent="-228600">
              <a:buAutoNum type="alphaUcPeriod"/>
            </a:pPr>
            <a:r>
              <a:rPr lang="en-US" baseline="0" dirty="0" smtClean="0"/>
              <a:t>Unsheltered</a:t>
            </a:r>
          </a:p>
          <a:p>
            <a:pPr marL="228600" indent="-228600">
              <a:buAutoNum type="alphaUcPeriod"/>
            </a:pPr>
            <a:r>
              <a:rPr lang="en-US" baseline="0" dirty="0" smtClean="0"/>
              <a:t>They are not eligible and you would not survey them</a:t>
            </a:r>
          </a:p>
          <a:p>
            <a:pPr marL="228600" indent="-228600">
              <a:buAutoNum type="alphaUcPeriod"/>
            </a:pPr>
            <a:endParaRPr lang="en-US" baseline="0" dirty="0" smtClean="0"/>
          </a:p>
          <a:p>
            <a:pPr marL="0" indent="0">
              <a:buNone/>
            </a:pPr>
            <a:r>
              <a:rPr lang="en-US" baseline="0" dirty="0" smtClean="0"/>
              <a:t>4. If a youth is considered homeless with their Homeless Education Liaison's definition, they automatically are eligible for the PIT count survey.</a:t>
            </a:r>
          </a:p>
          <a:p>
            <a:pPr marL="228600" indent="-228600">
              <a:buAutoNum type="alphaUcPeriod"/>
            </a:pPr>
            <a:r>
              <a:rPr lang="en-US" baseline="0" dirty="0" smtClean="0"/>
              <a:t>True</a:t>
            </a:r>
          </a:p>
          <a:p>
            <a:pPr marL="228600" indent="-228600">
              <a:buAutoNum type="alphaUcPeriod"/>
            </a:pPr>
            <a:r>
              <a:rPr lang="en-US" baseline="0" dirty="0" smtClean="0"/>
              <a:t>False</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1697699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going</a:t>
            </a:r>
            <a:r>
              <a:rPr lang="en-US" baseline="0" dirty="0" smtClean="0"/>
              <a:t> to talk about the Unsheltered PIT. The Unsheltered PIT, often referred to as the street count is a count of the individuals who are residing in places not mean for habitation.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312489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PIT Leads</a:t>
            </a:r>
            <a:r>
              <a:rPr lang="en-US" baseline="0" dirty="0" smtClean="0"/>
              <a:t> should </a:t>
            </a:r>
            <a:r>
              <a:rPr lang="en-US" dirty="0" smtClean="0"/>
              <a:t>create a map or list of common areas where people can be found, this can be used to help inform volunteer routes.</a:t>
            </a:r>
          </a:p>
          <a:p>
            <a:pPr marL="0" indent="0">
              <a:buFont typeface="Arial" panose="020B0604020202020204" pitchFamily="34" charset="0"/>
              <a:buNone/>
            </a:pPr>
            <a:r>
              <a:rPr lang="en-US" dirty="0" smtClean="0"/>
              <a:t>Prepare for the unsheltered count by creating your map zones, areas that teams of volunteers will cover during the count. Seek input from your PIT Count committee, community partners, and people with lived experience when mapping your survey locations. You may need to update your maps closer to the date of your count, as the locations frequented by people experiencing unsheltered homelessness may change.</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30589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get started I want to take a minute to introduce myself. My name is Kyra Henderson, my pronouns are she/her, and I am the Data Coordinator here at Texas Homeless Network. My primary role is to coordinate the annual Point-in-Time and Housing Inventory counts.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1875840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We recommend sorting your map zones into priority groups, based on the anticipated number of people experiencing homelessness in each zone. Should you find yourself short of volunteers on the day of the count, prioritize the higher-density zones.</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To identify known locations:</a:t>
            </a:r>
          </a:p>
          <a:p>
            <a:pPr marL="457200" lvl="1" indent="0">
              <a:buFont typeface="Arial" panose="020B0604020202020204" pitchFamily="34" charset="0"/>
              <a:buNone/>
            </a:pPr>
            <a:r>
              <a:rPr lang="en-US" dirty="0" smtClean="0"/>
              <a:t>Engage outreach workers, police, EMS, bylaw and parks officers, businesses and others to help you identify ‘hot spots’ for the night of the count. </a:t>
            </a:r>
          </a:p>
          <a:p>
            <a:pPr marL="457200" lvl="1" indent="0">
              <a:buFont typeface="Arial" panose="020B0604020202020204" pitchFamily="34" charset="0"/>
              <a:buNone/>
            </a:pPr>
            <a:r>
              <a:rPr lang="en-US" dirty="0" smtClean="0"/>
              <a:t>Undertake walkabouts in advance of a count date to identify and confirm known locations.</a:t>
            </a:r>
          </a:p>
          <a:p>
            <a:pPr marL="457200" lvl="1" indent="0">
              <a:buFont typeface="Arial" panose="020B0604020202020204" pitchFamily="34" charset="0"/>
              <a:buNone/>
            </a:pPr>
            <a:r>
              <a:rPr lang="en-US" dirty="0" smtClean="0"/>
              <a:t>Consult people experiencing homelessness to get a sense of where to canvass and how to approach potential interviewees, especially in camps.</a:t>
            </a:r>
          </a:p>
          <a:p>
            <a:pPr marL="0" lvl="0" indent="0">
              <a:buFont typeface="Arial" panose="020B0604020202020204" pitchFamily="34" charset="0"/>
              <a:buNone/>
            </a:pPr>
            <a:r>
              <a:rPr lang="en-US" dirty="0" smtClean="0"/>
              <a:t>Note that different populations experiencing homelessness may stay in different locations. For example, youth may gravitate toward more secluded areas such as forests, while single adult men may be more likely to stay in plain view on the street. Consult a range of stakeholders to ensure your mapping accurately reflects the diversity of experiences among people experiencing homelessness in your community.</a:t>
            </a:r>
          </a:p>
          <a:p>
            <a:pPr lvl="0"/>
            <a:endParaRPr lang="en-US" dirty="0" smtClean="0"/>
          </a:p>
          <a:p>
            <a:pPr lvl="0"/>
            <a:r>
              <a:rPr lang="en-US" dirty="0" smtClean="0"/>
              <a:t>Please make</a:t>
            </a:r>
            <a:r>
              <a:rPr lang="en-US" baseline="0" dirty="0" smtClean="0"/>
              <a:t> sure to visit hot spot locations regularly in the months leading up to the count as these areas will likely change.  </a:t>
            </a:r>
            <a:endParaRPr lang="en-US" dirty="0" smtClean="0"/>
          </a:p>
          <a:p>
            <a:pPr lvl="0"/>
            <a:endParaRPr lang="en-US" dirty="0" smtClean="0"/>
          </a:p>
          <a:p>
            <a:pPr lvl="0"/>
            <a:r>
              <a:rPr lang="en-US" dirty="0" smtClean="0"/>
              <a:t>Have some type of collaborative document to track locations and update each other on any significant changes.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3361457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On this slide I have included a few helpful resources on where you can go to create a hot spot map as well</a:t>
            </a:r>
            <a:r>
              <a:rPr lang="en-US" baseline="0" dirty="0" smtClean="0"/>
              <a:t> as a video tutorial of how to create pins for each location. </a:t>
            </a:r>
          </a:p>
          <a:p>
            <a:pPr lvl="0"/>
            <a:endParaRPr lang="en-US" baseline="0" dirty="0" smtClean="0"/>
          </a:p>
          <a:p>
            <a:pPr lvl="0"/>
            <a:r>
              <a:rPr lang="en-US" baseline="0" dirty="0" smtClean="0"/>
              <a:t>You don’t need exact addresses, approximate streets should work just fine. This document can help you determine how many volunteer teams you will need in order to cover all of the locations you have identified in your area. It will also be hugely helpful to volunteers on the day of the count as they are heading out to their locations.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3446398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Here</a:t>
            </a:r>
            <a:r>
              <a:rPr lang="en-US" baseline="0" dirty="0" smtClean="0"/>
              <a:t> is a list of the potential community partners you should try to engage in the count process. The ones with the asterisk are community partners that we already have specific resources created to help with engagement. This is not an exhaustive list; however, it should be viewed as a starting point to drive your outreach efforts.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3342894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 safety of</a:t>
            </a:r>
            <a:r>
              <a:rPr lang="en-US" baseline="0" dirty="0" smtClean="0"/>
              <a:t> PIT Leads and Volunteers are our highest priority so please read over this list of considerations prior to the day of the count. This list is specifically geared towards those doing the unsheltered count; however, many of the tips still apply to the sheltered count as well. </a:t>
            </a:r>
          </a:p>
          <a:p>
            <a:pPr lvl="0"/>
            <a:endParaRPr lang="en-US" baseline="0" dirty="0" smtClean="0"/>
          </a:p>
          <a:p>
            <a:pPr lvl="0"/>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Do not wake people up, put yourself in a situation that makes you uncomfortable, promise things you can deliver share confidential information, or deviate from the survey. The first two items on the don’t list are the scenarios in which you would do an observation survey as opposed to an unsheltered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main takeaways are that you should be respectful, calm, sincere, and prepared. While you and your volunteers are unlikely to experience dangerous situations, it is always important to have a place in case de-escalation is required. </a:t>
            </a:r>
          </a:p>
          <a:p>
            <a:pPr lvl="0"/>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1232781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 created this infographic to help visualize the steps involved in completing</a:t>
            </a:r>
            <a:r>
              <a:rPr lang="en-US" baseline="0" dirty="0" smtClean="0"/>
              <a:t> the unsheltered survey</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24</a:t>
            </a:fld>
            <a:endParaRPr lang="en-US"/>
          </a:p>
        </p:txBody>
      </p:sp>
    </p:spTree>
    <p:extLst>
      <p:ext uri="{BB962C8B-B14F-4D97-AF65-F5344CB8AC3E}">
        <p14:creationId xmlns:p14="http://schemas.microsoft.com/office/powerpoint/2010/main" val="351783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Here is a quick list of tips</a:t>
            </a:r>
            <a:r>
              <a:rPr lang="en-US" baseline="0" dirty="0" smtClean="0"/>
              <a:t> and tricks when it comes to preparing information for Unsheltered PIT volunteers. My best advice is to have these materials ready to go at a minimum of one day before. Best practice would be to have these all compiled by the week before.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25</a:t>
            </a:fld>
            <a:endParaRPr lang="en-US"/>
          </a:p>
        </p:txBody>
      </p:sp>
    </p:spTree>
    <p:extLst>
      <p:ext uri="{BB962C8B-B14F-4D97-AF65-F5344CB8AC3E}">
        <p14:creationId xmlns:p14="http://schemas.microsoft.com/office/powerpoint/2010/main" val="3745916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rabicParenR"/>
            </a:pPr>
            <a:r>
              <a:rPr lang="en-US" dirty="0" smtClean="0"/>
              <a:t>Which of these is considered an Unsheltered Location?</a:t>
            </a:r>
          </a:p>
          <a:p>
            <a:pPr marL="228600" lvl="0" indent="-228600">
              <a:buAutoNum type="alphaUcPeriod"/>
            </a:pPr>
            <a:r>
              <a:rPr lang="en-US" baseline="0" dirty="0" smtClean="0"/>
              <a:t>Emergency Shelter</a:t>
            </a:r>
          </a:p>
          <a:p>
            <a:pPr marL="228600" lvl="0" indent="-228600">
              <a:buAutoNum type="alphaUcPeriod"/>
            </a:pPr>
            <a:r>
              <a:rPr lang="en-US" baseline="0" dirty="0" smtClean="0"/>
              <a:t>Outdoor Encampment</a:t>
            </a:r>
          </a:p>
          <a:p>
            <a:pPr marL="228600" lvl="0" indent="-228600">
              <a:buAutoNum type="alphaUcPeriod"/>
            </a:pPr>
            <a:r>
              <a:rPr lang="en-US" baseline="0" dirty="0" smtClean="0"/>
              <a:t>Hotel/Motel</a:t>
            </a:r>
          </a:p>
          <a:p>
            <a:pPr marL="228600" lvl="0" indent="-228600">
              <a:buAutoNum type="alphaUcPeriod"/>
            </a:pPr>
            <a:r>
              <a:rPr lang="en-US" baseline="0" dirty="0" smtClean="0"/>
              <a:t>Hospital</a:t>
            </a:r>
          </a:p>
          <a:p>
            <a:pPr marL="228600" lvl="0" indent="-228600">
              <a:buAutoNum type="alphaUcPeriod"/>
            </a:pPr>
            <a:endParaRPr lang="en-US" baseline="0" dirty="0" smtClean="0"/>
          </a:p>
          <a:p>
            <a:pPr marL="0" lvl="0" indent="0">
              <a:buNone/>
            </a:pPr>
            <a:r>
              <a:rPr lang="en-US" baseline="0" dirty="0" smtClean="0"/>
              <a:t>2) What is the first step when conducting an Unsheltered survey?</a:t>
            </a:r>
          </a:p>
          <a:p>
            <a:pPr marL="228600" lvl="0" indent="-228600">
              <a:buAutoNum type="alphaUcPeriod"/>
            </a:pPr>
            <a:r>
              <a:rPr lang="en-US" baseline="0" dirty="0" smtClean="0"/>
              <a:t>Ask the screening questions to determine if they are eligible for the survey</a:t>
            </a:r>
          </a:p>
          <a:p>
            <a:pPr marL="228600" lvl="0" indent="-228600">
              <a:buAutoNum type="alphaUcPeriod"/>
            </a:pPr>
            <a:r>
              <a:rPr lang="en-US" dirty="0" smtClean="0"/>
              <a:t>Deliver the consent</a:t>
            </a:r>
            <a:r>
              <a:rPr lang="en-US" baseline="0" dirty="0" smtClean="0"/>
              <a:t> process </a:t>
            </a:r>
          </a:p>
          <a:p>
            <a:pPr marL="228600" lvl="0" indent="-228600">
              <a:buAutoNum type="alphaUcPeriod"/>
            </a:pPr>
            <a:r>
              <a:rPr lang="en-US" baseline="0" dirty="0" smtClean="0"/>
              <a:t>Introduce yourself and explain the purpose of the count</a:t>
            </a:r>
          </a:p>
          <a:p>
            <a:pPr marL="228600" lvl="0" indent="-228600">
              <a:buAutoNum type="alphaUcPeriod"/>
            </a:pPr>
            <a:r>
              <a:rPr lang="en-US" baseline="0" dirty="0" smtClean="0"/>
              <a:t>Administer the survey questions</a:t>
            </a:r>
          </a:p>
          <a:p>
            <a:pPr marL="228600" lvl="0" indent="-228600">
              <a:buAutoNum type="alphaUcPeriod"/>
            </a:pPr>
            <a:endParaRPr lang="en-US" baseline="0" dirty="0" smtClean="0"/>
          </a:p>
          <a:p>
            <a:pPr marL="0" lvl="0" indent="0">
              <a:buNone/>
            </a:pPr>
            <a:r>
              <a:rPr lang="en-US" baseline="0" dirty="0" smtClean="0"/>
              <a:t>3) Which of these is considered a “Safety Don’t”</a:t>
            </a:r>
          </a:p>
          <a:p>
            <a:pPr marL="228600" lvl="0" indent="-228600">
              <a:buAutoNum type="alphaUcPeriod"/>
            </a:pPr>
            <a:r>
              <a:rPr lang="en-US" baseline="0" dirty="0" smtClean="0"/>
              <a:t>Wear appropriate clothing and shoes</a:t>
            </a:r>
          </a:p>
          <a:p>
            <a:pPr marL="228600" lvl="0" indent="-228600">
              <a:buAutoNum type="alphaUcPeriod"/>
            </a:pPr>
            <a:r>
              <a:rPr lang="en-US" baseline="0" dirty="0" smtClean="0"/>
              <a:t>Work in teams</a:t>
            </a:r>
          </a:p>
          <a:p>
            <a:pPr marL="228600" lvl="0" indent="-228600">
              <a:buAutoNum type="alphaUcPeriod"/>
            </a:pPr>
            <a:r>
              <a:rPr lang="en-US" baseline="0" dirty="0" smtClean="0"/>
              <a:t>Be respectful</a:t>
            </a:r>
          </a:p>
          <a:p>
            <a:pPr marL="228600" lvl="0" indent="-228600">
              <a:buAutoNum type="alphaUcPeriod"/>
            </a:pPr>
            <a:r>
              <a:rPr lang="en-US" baseline="0" dirty="0" smtClean="0"/>
              <a:t>Wake someone up to conduct the survey</a:t>
            </a:r>
          </a:p>
          <a:p>
            <a:pPr marL="228600" lvl="0" indent="-228600">
              <a:buAutoNum type="alphaUcPeriod"/>
            </a:pPr>
            <a:endParaRPr lang="en-US" baseline="0" dirty="0" smtClean="0"/>
          </a:p>
          <a:p>
            <a:pPr marL="0" lvl="0" indent="0">
              <a:buNone/>
            </a:pPr>
            <a:r>
              <a:rPr lang="en-US" baseline="0" dirty="0" smtClean="0"/>
              <a:t>4) You should be visiting hot spot locations in the months leading up to the count?</a:t>
            </a:r>
          </a:p>
          <a:p>
            <a:pPr marL="228600" lvl="0" indent="-228600">
              <a:buAutoNum type="alphaUcPeriod"/>
            </a:pPr>
            <a:r>
              <a:rPr lang="en-US" baseline="0" dirty="0" smtClean="0"/>
              <a:t>True</a:t>
            </a:r>
          </a:p>
          <a:p>
            <a:pPr marL="228600" lvl="0" indent="-228600">
              <a:buAutoNum type="alphaUcPeriod"/>
            </a:pPr>
            <a:r>
              <a:rPr lang="en-US" baseline="0" dirty="0" smtClean="0"/>
              <a:t>False</a:t>
            </a:r>
          </a:p>
          <a:p>
            <a:pPr marL="228600" lvl="0" indent="-228600">
              <a:buAutoNum type="alphaUcPeriod"/>
            </a:pPr>
            <a:endParaRPr lang="en-US" baseline="0" dirty="0" smtClean="0"/>
          </a:p>
          <a:p>
            <a:pPr marL="0" lvl="0" indent="0">
              <a:buNone/>
            </a:pPr>
            <a:r>
              <a:rPr lang="en-US" baseline="0" dirty="0" smtClean="0"/>
              <a:t>5) Which of these are community partners you should engage in the hot spot mapping process?</a:t>
            </a:r>
          </a:p>
          <a:p>
            <a:pPr marL="228600" lvl="0" indent="-228600">
              <a:buAutoNum type="alphaUcPeriod"/>
            </a:pPr>
            <a:r>
              <a:rPr lang="en-US" baseline="0" dirty="0" smtClean="0"/>
              <a:t>Victim Service Providers</a:t>
            </a:r>
          </a:p>
          <a:p>
            <a:pPr marL="228600" lvl="0" indent="-228600">
              <a:buAutoNum type="alphaUcPeriod"/>
            </a:pPr>
            <a:r>
              <a:rPr lang="en-US" baseline="0" dirty="0" smtClean="0"/>
              <a:t>Code Enforcement</a:t>
            </a:r>
          </a:p>
          <a:p>
            <a:pPr marL="228600" lvl="0" indent="-228600">
              <a:buAutoNum type="alphaUcPeriod"/>
            </a:pPr>
            <a:r>
              <a:rPr lang="en-US" baseline="0" dirty="0" smtClean="0"/>
              <a:t>Faith-based agencies</a:t>
            </a:r>
          </a:p>
          <a:p>
            <a:pPr marL="228600" lvl="0" indent="-228600">
              <a:buAutoNum type="alphaUcPeriod"/>
            </a:pPr>
            <a:r>
              <a:rPr lang="en-US" baseline="0" dirty="0" smtClean="0"/>
              <a:t>All of the above</a:t>
            </a:r>
          </a:p>
          <a:p>
            <a:pPr marL="228600" lvl="0" indent="-228600">
              <a:buAutoNum type="alphaUcPeriod"/>
            </a:pPr>
            <a:endParaRPr lang="en-US" baseline="0" dirty="0" smtClean="0"/>
          </a:p>
          <a:p>
            <a:pPr marL="228600" lvl="0" indent="-228600">
              <a:buAutoNum type="alphaUcPeriod"/>
            </a:pP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26</a:t>
            </a:fld>
            <a:endParaRPr lang="en-US"/>
          </a:p>
        </p:txBody>
      </p:sp>
    </p:spTree>
    <p:extLst>
      <p:ext uri="{BB962C8B-B14F-4D97-AF65-F5344CB8AC3E}">
        <p14:creationId xmlns:p14="http://schemas.microsoft.com/office/powerpoint/2010/main" val="309655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Now</a:t>
            </a:r>
            <a:r>
              <a:rPr lang="en-US" baseline="0" dirty="0" smtClean="0"/>
              <a:t> lets talk about Sheltered PIT planning. The sheltered count is a count of the individuals residing in emergency shelter (which includes cold weather shelters, domestic violence shelters, and hotels/motels paid for with agency vouchers) and transitional housing on the night of the PIT. </a:t>
            </a:r>
          </a:p>
          <a:p>
            <a:pPr lvl="0"/>
            <a:endParaRPr lang="en-US" baseline="0" dirty="0" smtClean="0"/>
          </a:p>
          <a:p>
            <a:pPr lvl="0"/>
            <a:r>
              <a:rPr lang="en-US" baseline="0" dirty="0" smtClean="0"/>
              <a:t>In order to be considered a traditional emergency shelter or transitional housing project, they have to meet the 3 criteria on the bottom of this  Power Point slide. </a:t>
            </a:r>
          </a:p>
          <a:p>
            <a:pPr lvl="0"/>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27</a:t>
            </a:fld>
            <a:endParaRPr lang="en-US"/>
          </a:p>
        </p:txBody>
      </p:sp>
    </p:spTree>
    <p:extLst>
      <p:ext uri="{BB962C8B-B14F-4D97-AF65-F5344CB8AC3E}">
        <p14:creationId xmlns:p14="http://schemas.microsoft.com/office/powerpoint/2010/main" val="2202943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To help give</a:t>
            </a:r>
            <a:r>
              <a:rPr lang="en-US" baseline="0" dirty="0" smtClean="0"/>
              <a:t> a more detailed explanation of the location definitions. Here are the HUD definitions of emergency shelter and transitional housing. Please ensure that you have read over these definitions as well as the criteria on the previous slide prior to contacting THN to have them added as a count location. </a:t>
            </a:r>
          </a:p>
          <a:p>
            <a:pPr lvl="0"/>
            <a:endParaRPr lang="en-US" baseline="0" dirty="0" smtClean="0"/>
          </a:p>
          <a:p>
            <a:pPr lvl="0"/>
            <a:r>
              <a:rPr lang="en-US" baseline="0" dirty="0" smtClean="0"/>
              <a:t>Just a quick note, for emergency shelters our recommendation is that you conduct the surveys when people are checking in for the night.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28</a:t>
            </a:fld>
            <a:endParaRPr lang="en-US"/>
          </a:p>
        </p:txBody>
      </p:sp>
    </p:spTree>
    <p:extLst>
      <p:ext uri="{BB962C8B-B14F-4D97-AF65-F5344CB8AC3E}">
        <p14:creationId xmlns:p14="http://schemas.microsoft.com/office/powerpoint/2010/main" val="1052805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To help you identify the list of sheltered</a:t>
            </a:r>
            <a:r>
              <a:rPr lang="en-US" baseline="0" dirty="0" smtClean="0"/>
              <a:t> locations please use the Housing Inventory Count to determine which shelters have counted in the past. The visual at the bottom is meant to illustrate the connection between the PIT and HIC and how they can work together to show the comprehensive picture of your community needs and your capacity to respond to those needs. There is a link on this slide to the THN website which has the most up to date HIC information. I will also be providing you a list of sheltered locations by November for you to double check. </a:t>
            </a:r>
          </a:p>
          <a:p>
            <a:pPr lvl="0"/>
            <a:endParaRPr lang="en-US" baseline="0" dirty="0" smtClean="0"/>
          </a:p>
          <a:p>
            <a:pPr lvl="0"/>
            <a:r>
              <a:rPr lang="en-US" baseline="0" dirty="0" smtClean="0"/>
              <a:t>If you know of any agencies that will be providing hotel/motel vouchers on the night of the count, please contact me immediately so we can discuss the process for conducting those surveys.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29</a:t>
            </a:fld>
            <a:endParaRPr lang="en-US"/>
          </a:p>
        </p:txBody>
      </p:sp>
    </p:spTree>
    <p:extLst>
      <p:ext uri="{BB962C8B-B14F-4D97-AF65-F5344CB8AC3E}">
        <p14:creationId xmlns:p14="http://schemas.microsoft.com/office/powerpoint/2010/main" val="45599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PIT date for this year.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521999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Here is a template of the letter you can send potential</a:t>
            </a:r>
            <a:r>
              <a:rPr lang="en-US" baseline="0" dirty="0" smtClean="0"/>
              <a:t> shelters to solicit their participation in the PIT count. You can find a downloadable template on the THN website.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30</a:t>
            </a:fld>
            <a:endParaRPr lang="en-US"/>
          </a:p>
        </p:txBody>
      </p:sp>
    </p:spTree>
    <p:extLst>
      <p:ext uri="{BB962C8B-B14F-4D97-AF65-F5344CB8AC3E}">
        <p14:creationId xmlns:p14="http://schemas.microsoft.com/office/powerpoint/2010/main" val="2774462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 want to spend a</a:t>
            </a:r>
            <a:r>
              <a:rPr lang="en-US" baseline="0" dirty="0" smtClean="0"/>
              <a:t> little bit of time talking about the specific process for interviewing at a domestic violence shelter. To give you some context, the PIT count is only gathering information on those who are actively fleeing a domestic violence situation. The question is not asking if someone has ever experienced domestic violence. </a:t>
            </a:r>
          </a:p>
          <a:p>
            <a:pPr lvl="0"/>
            <a:endParaRPr lang="en-US" baseline="0" dirty="0" smtClean="0"/>
          </a:p>
          <a:p>
            <a:pPr lvl="0"/>
            <a:r>
              <a:rPr lang="en-US" baseline="0" dirty="0" smtClean="0"/>
              <a:t>The question on this slide is the exact language in the PIT app.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31</a:t>
            </a:fld>
            <a:endParaRPr lang="en-US"/>
          </a:p>
        </p:txBody>
      </p:sp>
    </p:spTree>
    <p:extLst>
      <p:ext uri="{BB962C8B-B14F-4D97-AF65-F5344CB8AC3E}">
        <p14:creationId xmlns:p14="http://schemas.microsoft.com/office/powerpoint/2010/main" val="2885402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Here are some do’s and don’t around</a:t>
            </a:r>
            <a:r>
              <a:rPr lang="en-US" baseline="0" dirty="0" smtClean="0"/>
              <a:t> surveying survivors. Please read through this list in its entirety prior to the day of the count. I will summarize a few of the key highlights though. </a:t>
            </a:r>
          </a:p>
          <a:p>
            <a:pPr lvl="0"/>
            <a:endParaRPr lang="en-US" baseline="0" dirty="0" smtClean="0"/>
          </a:p>
          <a:p>
            <a:pPr lvl="0"/>
            <a:r>
              <a:rPr lang="en-US" baseline="0" dirty="0" smtClean="0"/>
              <a:t>Do not fill in the full name or the date of birth/age of the survivor. You will provide their age range and any demographic information they share with you though.  Please also do not provide any identifying information in the notes section. You will conduct the full survey with the participants though, so once you have gotten past the name and age questions please continue filling out the remainder of the survey with them.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32</a:t>
            </a:fld>
            <a:endParaRPr lang="en-US"/>
          </a:p>
        </p:txBody>
      </p:sp>
    </p:spTree>
    <p:extLst>
      <p:ext uri="{BB962C8B-B14F-4D97-AF65-F5344CB8AC3E}">
        <p14:creationId xmlns:p14="http://schemas.microsoft.com/office/powerpoint/2010/main" val="2736511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Here is a screenshot of the mobile app and what the beginning section of your survey should look like. Again: you will be filling out the entire survey with the participants.</a:t>
            </a:r>
            <a:r>
              <a:rPr lang="en-US" baseline="0" dirty="0" smtClean="0"/>
              <a:t> You are only skipping the full name, date of birth, and exact age.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33</a:t>
            </a:fld>
            <a:endParaRPr lang="en-US"/>
          </a:p>
        </p:txBody>
      </p:sp>
    </p:spTree>
    <p:extLst>
      <p:ext uri="{BB962C8B-B14F-4D97-AF65-F5344CB8AC3E}">
        <p14:creationId xmlns:p14="http://schemas.microsoft.com/office/powerpoint/2010/main" val="1587456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Verify your list of sheltered location as soon as possible. Please</a:t>
            </a:r>
            <a:r>
              <a:rPr lang="en-US" baseline="0" dirty="0" smtClean="0"/>
              <a:t> also remain in regular contact with the staff at the shelter to ensure that you have a solid game plan if they will need any additional volunteers to help conduct surveys on the day of the count. Please be respectful of their processes and procedures when you are developing strategies for the day of the count. </a:t>
            </a:r>
          </a:p>
          <a:p>
            <a:pPr lvl="0"/>
            <a:endParaRPr lang="en-US" baseline="0" dirty="0" smtClean="0"/>
          </a:p>
          <a:p>
            <a:pPr lvl="0"/>
            <a:r>
              <a:rPr lang="en-US" baseline="0" dirty="0" smtClean="0"/>
              <a:t>It is also your role to help ensure that all staff that will be surveying have taken the appropriate trainings to prepare for the count. Loop me in if you have any questions, concerns, or if you need help reaching out the any of the shelters identified in your area.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34</a:t>
            </a:fld>
            <a:endParaRPr lang="en-US"/>
          </a:p>
        </p:txBody>
      </p:sp>
    </p:spTree>
    <p:extLst>
      <p:ext uri="{BB962C8B-B14F-4D97-AF65-F5344CB8AC3E}">
        <p14:creationId xmlns:p14="http://schemas.microsoft.com/office/powerpoint/2010/main" val="934518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 quick summary about unsheltered and sheltered counts:</a:t>
            </a:r>
          </a:p>
          <a:p>
            <a:pPr marL="0" lvl="0" indent="0">
              <a:buNone/>
            </a:pPr>
            <a:r>
              <a:rPr lang="en-US" dirty="0" smtClean="0"/>
              <a:t>You</a:t>
            </a:r>
            <a:r>
              <a:rPr lang="en-US" baseline="0" dirty="0" smtClean="0"/>
              <a:t> are only permitted to conduct either of these surveys if you have been given verbal consent to do so. You cannot complete the survey if you haven’t obtained consent (this includes if the participant cannot reasonably consent to the process), if you haven’t physically laid eyes on the individual on the day of the count. Please stop the survey immediately and submit it if the individual wants to leave the conversation. If they revoke their consent and express the desire for you to delete the survey responses, please do so. </a:t>
            </a:r>
          </a:p>
          <a:p>
            <a:pPr marL="228600" lvl="0" indent="-228600">
              <a:buAutoNum type="arabicParenR"/>
            </a:pPr>
            <a:endParaRPr lang="en-US" baseline="0" dirty="0" smtClean="0"/>
          </a:p>
          <a:p>
            <a:pPr marL="0" lvl="0" indent="0">
              <a:buNone/>
            </a:pPr>
            <a:r>
              <a:rPr lang="en-US" baseline="0" dirty="0" smtClean="0"/>
              <a:t>If you are unable to complete the sheltered or unsheltered surveys for the above reasons, you have the option of completing the observation survey.</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35</a:t>
            </a:fld>
            <a:endParaRPr lang="en-US"/>
          </a:p>
        </p:txBody>
      </p:sp>
    </p:spTree>
    <p:extLst>
      <p:ext uri="{BB962C8B-B14F-4D97-AF65-F5344CB8AC3E}">
        <p14:creationId xmlns:p14="http://schemas.microsoft.com/office/powerpoint/2010/main" val="2541186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Observation surveys can</a:t>
            </a:r>
            <a:r>
              <a:rPr lang="en-US" baseline="0" dirty="0" smtClean="0"/>
              <a:t> be conducted in both sheltered and unsheltered locations. You will use the observation survey if someone is sleeping, you are unable to approach the individual, they did not consent to the survey; however, you believe they are experiencing homelessness. Do not complete a survey using intake forms or based off of previous interactions. You have to see the person on the day of the count.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36</a:t>
            </a:fld>
            <a:endParaRPr lang="en-US"/>
          </a:p>
        </p:txBody>
      </p:sp>
    </p:spTree>
    <p:extLst>
      <p:ext uri="{BB962C8B-B14F-4D97-AF65-F5344CB8AC3E}">
        <p14:creationId xmlns:p14="http://schemas.microsoft.com/office/powerpoint/2010/main" val="2247474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This is a decision</a:t>
            </a:r>
            <a:r>
              <a:rPr lang="en-US" baseline="0" dirty="0" smtClean="0"/>
              <a:t> tree that was created for PIT leads and volunteers this year to help them determine which survey to choose. It is color coded based on the survey type. The red/orange colors indicates decisions leading to the observation survey, the dark blue is for participants that are not eligible to be surveyed, which happens if the person reports to you they are not homeless. The purple is for unsheltered surveys. The green is for sheltered surveys.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37</a:t>
            </a:fld>
            <a:endParaRPr lang="en-US"/>
          </a:p>
        </p:txBody>
      </p:sp>
    </p:spTree>
    <p:extLst>
      <p:ext uri="{BB962C8B-B14F-4D97-AF65-F5344CB8AC3E}">
        <p14:creationId xmlns:p14="http://schemas.microsoft.com/office/powerpoint/2010/main" val="1426926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These</a:t>
            </a:r>
            <a:r>
              <a:rPr lang="en-US" baseline="0" dirty="0" smtClean="0"/>
              <a:t> are the overall guidelines for how to follow best practices when it comes to conducting the PIT count. Always obtain consent, express confidence and compassion, and prepare well in advance so you feel comfortable with the questions you will encounter.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38</a:t>
            </a:fld>
            <a:endParaRPr lang="en-US"/>
          </a:p>
        </p:txBody>
      </p:sp>
    </p:spTree>
    <p:extLst>
      <p:ext uri="{BB962C8B-B14F-4D97-AF65-F5344CB8AC3E}">
        <p14:creationId xmlns:p14="http://schemas.microsoft.com/office/powerpoint/2010/main" val="1555029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Service based counts are an optional</a:t>
            </a:r>
            <a:r>
              <a:rPr lang="en-US" baseline="0" dirty="0" smtClean="0"/>
              <a:t> supplemental count which can be used in conjunction with the night of count approach. You must participate in the formal count in order to also conduct a service based count. </a:t>
            </a:r>
          </a:p>
          <a:p>
            <a:pPr lvl="0"/>
            <a:endParaRPr lang="en-US" baseline="0" dirty="0" smtClean="0"/>
          </a:p>
          <a:p>
            <a:pPr lvl="0"/>
            <a:r>
              <a:rPr lang="en-US" baseline="0" dirty="0" smtClean="0"/>
              <a:t>The service based count occurs at non-shelter service locations such as day shelters, food banks, </a:t>
            </a:r>
            <a:r>
              <a:rPr lang="en-US" baseline="0" dirty="0" err="1" smtClean="0"/>
              <a:t>etc</a:t>
            </a:r>
            <a:r>
              <a:rPr lang="en-US" baseline="0" dirty="0" smtClean="0"/>
              <a:t> where those experiencing homelessness might seek out resources. In order to participate in the service based count you must notify me by November 13</a:t>
            </a:r>
            <a:r>
              <a:rPr lang="en-US" baseline="30000" dirty="0" smtClean="0"/>
              <a:t>th</a:t>
            </a:r>
            <a:r>
              <a:rPr lang="en-US" baseline="0" dirty="0" smtClean="0"/>
              <a:t>, 2020. You will need to provide a list of the service locations by the end of December. Any surveys not conducted at the predefined locations will be archived immediately. </a:t>
            </a:r>
          </a:p>
          <a:p>
            <a:pPr lvl="0"/>
            <a:endParaRPr lang="en-US" baseline="0" dirty="0" smtClean="0"/>
          </a:p>
          <a:p>
            <a:pPr lvl="0"/>
            <a:r>
              <a:rPr lang="en-US" baseline="0" dirty="0" smtClean="0"/>
              <a:t>For more information on this type of count please reach out to me.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39</a:t>
            </a:fld>
            <a:endParaRPr lang="en-US"/>
          </a:p>
        </p:txBody>
      </p:sp>
    </p:spTree>
    <p:extLst>
      <p:ext uri="{BB962C8B-B14F-4D97-AF65-F5344CB8AC3E}">
        <p14:creationId xmlns:p14="http://schemas.microsoft.com/office/powerpoint/2010/main" val="3771820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go through the agenda for the training. We</a:t>
            </a:r>
            <a:r>
              <a:rPr lang="en-US" baseline="0" dirty="0" smtClean="0"/>
              <a:t> are going to start off with general overview of the PIT count, move into planning for the Unsheltered and Sheltered counts. Then we will talk about the community partners you should be engaging with as well as other tips I have for the count.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2358054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Quick</a:t>
            </a:r>
            <a:r>
              <a:rPr lang="en-US" baseline="0" dirty="0" smtClean="0"/>
              <a:t> reminder about paper surveys: We do have them and we are willing to work with your community on using them; however, we strongly urge you to have as many volunteers as possible using the app. It not only helps with data quality, but it also ensures that there is less room for error or for surveys to get lost. You are only permitted to use the paper surveys developed by THN and you are required to send all of the surveys to THN directly after inputting them. Any paper surveys created by anyone other than THN will be immediately archived.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40</a:t>
            </a:fld>
            <a:endParaRPr lang="en-US"/>
          </a:p>
        </p:txBody>
      </p:sp>
    </p:spTree>
    <p:extLst>
      <p:ext uri="{BB962C8B-B14F-4D97-AF65-F5344CB8AC3E}">
        <p14:creationId xmlns:p14="http://schemas.microsoft.com/office/powerpoint/2010/main" val="3790965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rabicParenR"/>
            </a:pPr>
            <a:r>
              <a:rPr lang="en-US" dirty="0" smtClean="0"/>
              <a:t>Which of these is NOT a reason</a:t>
            </a:r>
            <a:r>
              <a:rPr lang="en-US" baseline="0" dirty="0" smtClean="0"/>
              <a:t> to conduct the Observation Survey?</a:t>
            </a:r>
            <a:endParaRPr lang="en-US" dirty="0" smtClean="0"/>
          </a:p>
          <a:p>
            <a:pPr marL="228600" lvl="0" indent="-228600">
              <a:buAutoNum type="alphaUcPeriod"/>
            </a:pPr>
            <a:r>
              <a:rPr lang="en-US" baseline="0" dirty="0" smtClean="0"/>
              <a:t>The individual was sleeping</a:t>
            </a:r>
          </a:p>
          <a:p>
            <a:pPr marL="228600" lvl="0" indent="-228600">
              <a:buAutoNum type="alphaUcPeriod"/>
            </a:pPr>
            <a:r>
              <a:rPr lang="en-US" baseline="0" dirty="0" smtClean="0"/>
              <a:t>You are running out of time on your volunteer shift and see someone as you are driving back</a:t>
            </a:r>
          </a:p>
          <a:p>
            <a:pPr marL="228600" lvl="0" indent="-228600">
              <a:buAutoNum type="alphaUcPeriod"/>
            </a:pPr>
            <a:r>
              <a:rPr lang="en-US" baseline="0" dirty="0" smtClean="0"/>
              <a:t>The individual could not reasonably consent to the survey because they didn’t understand it</a:t>
            </a:r>
          </a:p>
          <a:p>
            <a:pPr marL="228600" lvl="0" indent="-228600">
              <a:buAutoNum type="alphaUcPeriod"/>
            </a:pPr>
            <a:r>
              <a:rPr lang="en-US" baseline="0" dirty="0" smtClean="0"/>
              <a:t>You felt unsafe or uncomfortable approaching the individual</a:t>
            </a:r>
          </a:p>
          <a:p>
            <a:pPr marL="228600" lvl="0" indent="-228600">
              <a:buAutoNum type="alphaUcPeriod"/>
            </a:pPr>
            <a:endParaRPr lang="en-US" baseline="0" dirty="0" smtClean="0"/>
          </a:p>
          <a:p>
            <a:pPr marL="0" lvl="0" indent="0">
              <a:buNone/>
            </a:pPr>
            <a:r>
              <a:rPr lang="en-US" baseline="0" dirty="0" smtClean="0"/>
              <a:t>2) You are allowed to use intake paperwork to complete sheltered surveys</a:t>
            </a:r>
          </a:p>
          <a:p>
            <a:pPr marL="228600" lvl="0" indent="-228600">
              <a:buAutoNum type="alphaUcPeriod"/>
            </a:pPr>
            <a:r>
              <a:rPr lang="en-US" baseline="0" dirty="0" smtClean="0"/>
              <a:t>True</a:t>
            </a:r>
          </a:p>
          <a:p>
            <a:pPr marL="228600" lvl="0" indent="-228600">
              <a:buAutoNum type="alphaUcPeriod"/>
            </a:pPr>
            <a:r>
              <a:rPr lang="en-US" dirty="0" smtClean="0"/>
              <a:t>False</a:t>
            </a:r>
            <a:endParaRPr lang="en-US" baseline="0" dirty="0" smtClean="0"/>
          </a:p>
          <a:p>
            <a:pPr marL="228600" lvl="0" indent="-228600">
              <a:buAutoNum type="alphaUcPeriod"/>
            </a:pPr>
            <a:endParaRPr lang="en-US" baseline="0" dirty="0" smtClean="0"/>
          </a:p>
          <a:p>
            <a:pPr marL="0" lvl="0" indent="0">
              <a:buNone/>
            </a:pPr>
            <a:r>
              <a:rPr lang="en-US" baseline="0" dirty="0" smtClean="0"/>
              <a:t>3) Which of these is NOT considered a sheltered survey location?</a:t>
            </a:r>
          </a:p>
          <a:p>
            <a:pPr marL="228600" lvl="0" indent="-228600">
              <a:buAutoNum type="alphaUcPeriod"/>
            </a:pPr>
            <a:r>
              <a:rPr lang="en-US" baseline="0" dirty="0" smtClean="0"/>
              <a:t>Cold weather shelter</a:t>
            </a:r>
          </a:p>
          <a:p>
            <a:pPr marL="228600" lvl="0" indent="-228600">
              <a:buAutoNum type="alphaUcPeriod"/>
            </a:pPr>
            <a:r>
              <a:rPr lang="en-US" baseline="0" dirty="0" smtClean="0"/>
              <a:t>Domestic violence shelter</a:t>
            </a:r>
          </a:p>
          <a:p>
            <a:pPr marL="228600" lvl="0" indent="-228600">
              <a:buAutoNum type="alphaUcPeriod"/>
            </a:pPr>
            <a:r>
              <a:rPr lang="en-US" baseline="0" dirty="0" smtClean="0"/>
              <a:t>Halfway House</a:t>
            </a:r>
          </a:p>
          <a:p>
            <a:pPr marL="228600" lvl="0" indent="-228600">
              <a:buAutoNum type="alphaUcPeriod"/>
            </a:pPr>
            <a:r>
              <a:rPr lang="en-US" baseline="0" dirty="0" smtClean="0"/>
              <a:t>Transitional Housing</a:t>
            </a:r>
          </a:p>
          <a:p>
            <a:pPr marL="228600" lvl="0" indent="-228600">
              <a:buAutoNum type="alphaUcPeriod"/>
            </a:pPr>
            <a:endParaRPr lang="en-US" baseline="0" dirty="0" smtClean="0"/>
          </a:p>
          <a:p>
            <a:pPr marL="0" lvl="0" indent="0">
              <a:buNone/>
            </a:pPr>
            <a:r>
              <a:rPr lang="en-US" baseline="0" dirty="0" smtClean="0"/>
              <a:t>4) When do you need to notify me of your intent to do the service based count and/or use paper surveys?</a:t>
            </a:r>
          </a:p>
          <a:p>
            <a:pPr marL="228600" lvl="0" indent="-228600">
              <a:buAutoNum type="alphaUcPeriod"/>
            </a:pPr>
            <a:r>
              <a:rPr lang="en-US" baseline="0" dirty="0" smtClean="0"/>
              <a:t>January 28</a:t>
            </a:r>
            <a:r>
              <a:rPr lang="en-US" baseline="30000" dirty="0" smtClean="0"/>
              <a:t>th</a:t>
            </a:r>
            <a:r>
              <a:rPr lang="en-US" baseline="0" dirty="0" smtClean="0"/>
              <a:t>, 2021</a:t>
            </a:r>
          </a:p>
          <a:p>
            <a:pPr marL="228600" lvl="0" indent="-228600">
              <a:buAutoNum type="alphaUcPeriod"/>
            </a:pPr>
            <a:r>
              <a:rPr lang="en-US" baseline="0" dirty="0" smtClean="0"/>
              <a:t>By the end of December 2020</a:t>
            </a:r>
          </a:p>
          <a:p>
            <a:pPr marL="228600" lvl="0" indent="-228600">
              <a:buAutoNum type="alphaUcPeriod"/>
            </a:pPr>
            <a:r>
              <a:rPr lang="en-US" baseline="0" dirty="0" smtClean="0"/>
              <a:t>November 13</a:t>
            </a:r>
            <a:r>
              <a:rPr lang="en-US" baseline="30000" dirty="0" smtClean="0"/>
              <a:t>th</a:t>
            </a:r>
            <a:r>
              <a:rPr lang="en-US" baseline="0" dirty="0" smtClean="0"/>
              <a:t>, 2020</a:t>
            </a:r>
          </a:p>
          <a:p>
            <a:pPr marL="228600" lvl="0" indent="-228600">
              <a:buAutoNum type="alphaUcPeriod"/>
            </a:pPr>
            <a:r>
              <a:rPr lang="en-US" baseline="0" dirty="0" smtClean="0"/>
              <a:t>You do not need to notify me in advance</a:t>
            </a:r>
          </a:p>
          <a:p>
            <a:pPr marL="228600" lvl="0" indent="-228600">
              <a:buAutoNum type="alphaUcPeriod"/>
            </a:pPr>
            <a:endParaRPr lang="en-US" baseline="0" dirty="0" smtClean="0"/>
          </a:p>
          <a:p>
            <a:pPr marL="0" lvl="0" indent="0">
              <a:buNone/>
            </a:pPr>
            <a:r>
              <a:rPr lang="en-US" baseline="0" dirty="0" smtClean="0"/>
              <a:t>5) You are only permitted to use paper surveys created by THN and sent directly from Kyra.</a:t>
            </a:r>
          </a:p>
          <a:p>
            <a:pPr marL="228600" lvl="0" indent="-228600">
              <a:buAutoNum type="alphaUcPeriod"/>
            </a:pPr>
            <a:r>
              <a:rPr lang="en-US" baseline="0" dirty="0" smtClean="0"/>
              <a:t>True</a:t>
            </a:r>
          </a:p>
          <a:p>
            <a:pPr marL="228600" lvl="0" indent="-228600">
              <a:buAutoNum type="alphaUcPeriod"/>
            </a:pPr>
            <a:r>
              <a:rPr lang="en-US" baseline="0" dirty="0" smtClean="0"/>
              <a:t>False</a:t>
            </a:r>
          </a:p>
          <a:p>
            <a:pPr marL="228600" lvl="0" indent="-228600">
              <a:buAutoNum type="alphaUcPeriod"/>
            </a:pPr>
            <a:endParaRPr lang="en-US" baseline="0" dirty="0" smtClean="0"/>
          </a:p>
          <a:p>
            <a:pPr marL="0" lvl="0" indent="0">
              <a:buNone/>
            </a:pPr>
            <a:r>
              <a:rPr lang="en-US" baseline="0" dirty="0" smtClean="0"/>
              <a:t>6) Which information are you permitted to collect on survivors?</a:t>
            </a:r>
          </a:p>
          <a:p>
            <a:pPr marL="228600" lvl="0" indent="-228600">
              <a:buAutoNum type="alphaUcPeriod"/>
            </a:pPr>
            <a:r>
              <a:rPr lang="en-US" baseline="0" dirty="0" smtClean="0"/>
              <a:t>Age range</a:t>
            </a:r>
          </a:p>
          <a:p>
            <a:pPr marL="228600" lvl="0" indent="-228600">
              <a:buAutoNum type="alphaUcPeriod"/>
            </a:pPr>
            <a:r>
              <a:rPr lang="en-US" baseline="0" dirty="0" smtClean="0"/>
              <a:t>Full Name</a:t>
            </a:r>
          </a:p>
          <a:p>
            <a:pPr marL="228600" lvl="0" indent="-228600">
              <a:buAutoNum type="alphaUcPeriod"/>
            </a:pPr>
            <a:r>
              <a:rPr lang="en-US" baseline="0" dirty="0" smtClean="0"/>
              <a:t>Date of Birth</a:t>
            </a:r>
          </a:p>
          <a:p>
            <a:pPr marL="228600" lvl="0" indent="-228600">
              <a:buAutoNum type="alphaUcPeriod"/>
            </a:pPr>
            <a:r>
              <a:rPr lang="en-US" baseline="0" dirty="0" smtClean="0"/>
              <a:t>Exact Age</a:t>
            </a:r>
          </a:p>
        </p:txBody>
      </p:sp>
      <p:sp>
        <p:nvSpPr>
          <p:cNvPr id="4" name="Slide Number Placeholder 3"/>
          <p:cNvSpPr>
            <a:spLocks noGrp="1"/>
          </p:cNvSpPr>
          <p:nvPr>
            <p:ph type="sldNum" sz="quarter" idx="10"/>
          </p:nvPr>
        </p:nvSpPr>
        <p:spPr/>
        <p:txBody>
          <a:bodyPr/>
          <a:lstStyle/>
          <a:p>
            <a:fld id="{A63A9EE3-F95B-42C0-BF9C-6396409CFC7B}" type="slidenum">
              <a:rPr lang="en-US" smtClean="0"/>
              <a:t>41</a:t>
            </a:fld>
            <a:endParaRPr lang="en-US"/>
          </a:p>
        </p:txBody>
      </p:sp>
    </p:spTree>
    <p:extLst>
      <p:ext uri="{BB962C8B-B14F-4D97-AF65-F5344CB8AC3E}">
        <p14:creationId xmlns:p14="http://schemas.microsoft.com/office/powerpoint/2010/main" val="3903678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As you begin planning for your count, consider how this initiative can be an effective way to engage your community in the effort to end homelessness. Recognize, too, that the success of the count depends on effective community engagement.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 </a:t>
            </a:r>
            <a:r>
              <a:rPr lang="en-US" dirty="0" err="1" smtClean="0"/>
              <a:t>PiT</a:t>
            </a:r>
            <a:r>
              <a:rPr lang="en-US" dirty="0" smtClean="0"/>
              <a:t> Count can help to inform and educate key stakeholders, including the general public, media, policy makers, the business sector, the social services sector and people experiencing homelessness. Cross-sector collaboration will encourage buy-in and provide additional resources to support the count, including money, volunteers, supplies and expert knowledge.</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The count can help your community to understand and address homelessness differently. The process of planning and implementing the count can generate cross-sector coordination that may be leveraged as you implement other initiatives, including a Plan to End Homelessness, Housing First programs, systems coordination or by-name lists. Doing the count collaboratively can increase support for your efforts, facilitate new alliances, and build and strengthen partnerships. At a minimum, you should consider how you will use the information you obtain during the count to generate action on homelessness—an objective that requires community participation and coordination.</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42</a:t>
            </a:fld>
            <a:endParaRPr lang="en-US"/>
          </a:p>
        </p:txBody>
      </p:sp>
    </p:spTree>
    <p:extLst>
      <p:ext uri="{BB962C8B-B14F-4D97-AF65-F5344CB8AC3E}">
        <p14:creationId xmlns:p14="http://schemas.microsoft.com/office/powerpoint/2010/main" val="1808972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It is very important</a:t>
            </a:r>
            <a:r>
              <a:rPr lang="en-US" baseline="0" dirty="0" smtClean="0"/>
              <a:t> to make sure that we are engaging all of these subpopulations in the count, not only attempting to find them on the day of but also brining them to the table for planning and organizing.</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Resources  are on our site to help find ways to engage </a:t>
            </a:r>
            <a:r>
              <a:rPr lang="en-US" baseline="0" dirty="0" err="1" smtClean="0"/>
              <a:t>subpops</a:t>
            </a:r>
            <a:r>
              <a:rPr lang="en-US" baseline="0" dirty="0" smtClean="0"/>
              <a:t>- reach out if need help doing so</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43</a:t>
            </a:fld>
            <a:endParaRPr lang="en-US"/>
          </a:p>
        </p:txBody>
      </p:sp>
    </p:spTree>
    <p:extLst>
      <p:ext uri="{BB962C8B-B14F-4D97-AF65-F5344CB8AC3E}">
        <p14:creationId xmlns:p14="http://schemas.microsoft.com/office/powerpoint/2010/main" val="757777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People who have experienced homelessness are an indispensable resource to a successful point-in-time count (PIT) of unsheltered people and should be actively involved in your PIT count. Many </a:t>
            </a:r>
            <a:r>
              <a:rPr lang="en-US" dirty="0" err="1" smtClean="0"/>
              <a:t>CoCs</a:t>
            </a:r>
            <a:r>
              <a:rPr lang="en-US" dirty="0" smtClean="0"/>
              <a:t> rely on input and assistance from currently or formerly homeless people when planning, organizing, and implementing a count. When recruiting people who are homeless and staying in emergency housing, PIT leads should be sensitive to any shelter restrictions that could limit participation, such as program curfews or other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I also want to take a minute to remind everyone that if you are recruiting</a:t>
            </a:r>
            <a:r>
              <a:rPr lang="en-US" i="1" baseline="0" dirty="0" smtClean="0"/>
              <a:t> anyone with lived experience, especially those that are currently experiencing homelessness, you need to pay them. </a:t>
            </a:r>
            <a:r>
              <a:rPr lang="en-US" i="0" baseline="0" dirty="0" smtClean="0"/>
              <a:t>They are the experts and should be treated as such. </a:t>
            </a:r>
            <a:endParaRPr lang="en-US" i="0"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44</a:t>
            </a:fld>
            <a:endParaRPr lang="en-US"/>
          </a:p>
        </p:txBody>
      </p:sp>
    </p:spTree>
    <p:extLst>
      <p:ext uri="{BB962C8B-B14F-4D97-AF65-F5344CB8AC3E}">
        <p14:creationId xmlns:p14="http://schemas.microsoft.com/office/powerpoint/2010/main" val="4095277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AutoNum type="arabicParenR"/>
            </a:pPr>
            <a:r>
              <a:rPr lang="en-US" dirty="0" smtClean="0"/>
              <a:t>At</a:t>
            </a:r>
            <a:r>
              <a:rPr lang="en-US" baseline="0" dirty="0" smtClean="0"/>
              <a:t> what stage should you be attempting to involve those with lived experience?</a:t>
            </a:r>
          </a:p>
          <a:p>
            <a:pPr marL="228600" indent="-228600">
              <a:buFont typeface="Arial" panose="020B0604020202020204" pitchFamily="34" charset="0"/>
              <a:buAutoNum type="alphaUcPeriod"/>
            </a:pPr>
            <a:r>
              <a:rPr lang="en-US" baseline="0" dirty="0" smtClean="0"/>
              <a:t>Count Planning</a:t>
            </a:r>
          </a:p>
          <a:p>
            <a:pPr marL="228600" indent="-228600">
              <a:buFont typeface="Arial" panose="020B0604020202020204" pitchFamily="34" charset="0"/>
              <a:buAutoNum type="alphaUcPeriod"/>
            </a:pPr>
            <a:r>
              <a:rPr lang="en-US" baseline="0" dirty="0" smtClean="0"/>
              <a:t>Hot spot mapping</a:t>
            </a:r>
          </a:p>
          <a:p>
            <a:pPr marL="228600" indent="-228600">
              <a:buFont typeface="Arial" panose="020B0604020202020204" pitchFamily="34" charset="0"/>
              <a:buAutoNum type="alphaUcPeriod"/>
            </a:pPr>
            <a:r>
              <a:rPr lang="en-US" baseline="0" dirty="0" smtClean="0"/>
              <a:t>On the day of the count</a:t>
            </a:r>
          </a:p>
          <a:p>
            <a:pPr marL="228600" indent="-228600">
              <a:buFont typeface="Arial" panose="020B0604020202020204" pitchFamily="34" charset="0"/>
              <a:buAutoNum type="alphaUcPeriod"/>
            </a:pPr>
            <a:r>
              <a:rPr lang="en-US" baseline="0" dirty="0" smtClean="0"/>
              <a:t>All of the above</a:t>
            </a:r>
          </a:p>
          <a:p>
            <a:pPr marL="228600" indent="-228600">
              <a:buFont typeface="Arial" panose="020B0604020202020204" pitchFamily="34" charset="0"/>
              <a:buAutoNum type="alphaUcPeriod"/>
            </a:pPr>
            <a:endParaRPr lang="en-US" baseline="0" dirty="0" smtClean="0"/>
          </a:p>
          <a:p>
            <a:pPr marL="0" indent="0">
              <a:buFont typeface="Arial" panose="020B0604020202020204" pitchFamily="34" charset="0"/>
              <a:buNone/>
            </a:pPr>
            <a:r>
              <a:rPr lang="en-US" baseline="0" dirty="0" smtClean="0"/>
              <a:t>2) If you are recruiting individuals currently experiencing homelessness, you should be paying them?</a:t>
            </a:r>
          </a:p>
          <a:p>
            <a:pPr marL="228600" indent="-228600">
              <a:buFont typeface="Arial" panose="020B0604020202020204" pitchFamily="34" charset="0"/>
              <a:buAutoNum type="alphaUcPeriod"/>
            </a:pPr>
            <a:r>
              <a:rPr lang="en-US" baseline="0" dirty="0" smtClean="0"/>
              <a:t>True</a:t>
            </a:r>
          </a:p>
          <a:p>
            <a:pPr marL="228600" indent="-228600">
              <a:buFont typeface="Arial" panose="020B0604020202020204" pitchFamily="34" charset="0"/>
              <a:buAutoNum type="alphaUcPeriod"/>
            </a:pPr>
            <a:r>
              <a:rPr lang="en-US" baseline="0" dirty="0" smtClean="0"/>
              <a:t>False</a:t>
            </a:r>
          </a:p>
          <a:p>
            <a:pPr marL="228600" indent="-228600">
              <a:buFont typeface="Arial" panose="020B0604020202020204" pitchFamily="34" charset="0"/>
              <a:buAutoNum type="alphaUcPeriod"/>
            </a:pPr>
            <a:endParaRPr lang="en-US" baseline="0" dirty="0" smtClean="0"/>
          </a:p>
          <a:p>
            <a:pPr marL="0" indent="0">
              <a:buFont typeface="Arial" panose="020B0604020202020204" pitchFamily="34" charset="0"/>
              <a:buNone/>
            </a:pPr>
            <a:r>
              <a:rPr lang="en-US" baseline="0" dirty="0" smtClean="0"/>
              <a:t>3) Cross-Sector collaboration is key to conducting a successful and comprehensive count?</a:t>
            </a:r>
          </a:p>
          <a:p>
            <a:pPr marL="228600" indent="-228600">
              <a:buFont typeface="Arial" panose="020B0604020202020204" pitchFamily="34" charset="0"/>
              <a:buAutoNum type="alphaUcPeriod"/>
            </a:pPr>
            <a:r>
              <a:rPr lang="en-US" baseline="0" dirty="0" smtClean="0"/>
              <a:t>True</a:t>
            </a:r>
          </a:p>
          <a:p>
            <a:pPr marL="228600" indent="-228600">
              <a:buFont typeface="Arial" panose="020B0604020202020204" pitchFamily="34" charset="0"/>
              <a:buAutoNum type="alphaUcPeriod"/>
            </a:pPr>
            <a:r>
              <a:rPr lang="en-US" baseline="0" dirty="0" smtClean="0"/>
              <a:t>False</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45</a:t>
            </a:fld>
            <a:endParaRPr lang="en-US"/>
          </a:p>
        </p:txBody>
      </p:sp>
    </p:spTree>
    <p:extLst>
      <p:ext uri="{BB962C8B-B14F-4D97-AF65-F5344CB8AC3E}">
        <p14:creationId xmlns:p14="http://schemas.microsoft.com/office/powerpoint/2010/main" val="2608686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There are many roles volunteers can play leading up to, during and after the count. Your community needs will determine the number of volunteers you require and the skills and experiences they should have.</a:t>
            </a:r>
          </a:p>
          <a:p>
            <a:pPr marL="0" indent="0">
              <a:buFont typeface="Arial" panose="020B0604020202020204" pitchFamily="34" charset="0"/>
              <a:buNone/>
            </a:pPr>
            <a:r>
              <a:rPr lang="en-US" dirty="0" smtClean="0"/>
              <a:t>Once you determine the number of volunteers you need, develop a process to assign them to teams. For example, assign the team leader role to volunteers who have experience working with homeless populations. And regardless of their relevant experience, assign the team leader role only to volunteers who are interested in a leadership position.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46</a:t>
            </a:fld>
            <a:endParaRPr lang="en-US"/>
          </a:p>
        </p:txBody>
      </p:sp>
    </p:spTree>
    <p:extLst>
      <p:ext uri="{BB962C8B-B14F-4D97-AF65-F5344CB8AC3E}">
        <p14:creationId xmlns:p14="http://schemas.microsoft.com/office/powerpoint/2010/main" val="2783446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have some type</a:t>
            </a:r>
            <a:r>
              <a:rPr lang="en-US" baseline="0" dirty="0" smtClean="0"/>
              <a:t> of debrief process with your volunteers. You should develop both a critical incident debrief protocol as well as general feedback form to help gauge how the process went as well as the likelihood that they will return for the next count. Please contact THN immediately if there are any critical incidents reported to you.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47</a:t>
            </a:fld>
            <a:endParaRPr lang="en-US"/>
          </a:p>
        </p:txBody>
      </p:sp>
    </p:spTree>
    <p:extLst>
      <p:ext uri="{BB962C8B-B14F-4D97-AF65-F5344CB8AC3E}">
        <p14:creationId xmlns:p14="http://schemas.microsoft.com/office/powerpoint/2010/main" val="25861932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sample</a:t>
            </a:r>
            <a:r>
              <a:rPr lang="en-US" baseline="0" dirty="0" smtClean="0"/>
              <a:t> feedback form. It will also be available on our website for download. You can use paper surveys or use free survey software like google form.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48</a:t>
            </a:fld>
            <a:endParaRPr lang="en-US"/>
          </a:p>
        </p:txBody>
      </p:sp>
    </p:spTree>
    <p:extLst>
      <p:ext uri="{BB962C8B-B14F-4D97-AF65-F5344CB8AC3E}">
        <p14:creationId xmlns:p14="http://schemas.microsoft.com/office/powerpoint/2010/main" val="26173019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feedback I received from the last count these are the main issues that communities encountered. Rest assured that they have been at the forefront of my mind for the count planning this year and I will discuss our solutions in detail during the upcoming PIT trainings. Please feel free to chat in if you thing other main points should be added onto this list.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49</a:t>
            </a:fld>
            <a:endParaRPr lang="en-US"/>
          </a:p>
        </p:txBody>
      </p:sp>
    </p:spTree>
    <p:extLst>
      <p:ext uri="{BB962C8B-B14F-4D97-AF65-F5344CB8AC3E}">
        <p14:creationId xmlns:p14="http://schemas.microsoft.com/office/powerpoint/2010/main" val="259508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the PIT count? The PIT count is an</a:t>
            </a:r>
            <a:r>
              <a:rPr lang="en-US" baseline="0" dirty="0" smtClean="0"/>
              <a:t> unduplicated count on a single night of the people in a community who are experiencing homelessness. The less technical definition I like to use is that the PIT count is a snapshot of the minimum number of individuals in your community experiencing homelessness.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30739998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you can tell we are taking a whole new approach to training for this year for a number of reasons. I have create a series of </a:t>
            </a:r>
            <a:r>
              <a:rPr lang="en-US" sz="1200" kern="1200" dirty="0" err="1" smtClean="0">
                <a:solidFill>
                  <a:schemeClr val="tx1"/>
                </a:solidFill>
                <a:effectLst/>
                <a:latin typeface="+mn-lt"/>
                <a:ea typeface="+mn-ea"/>
                <a:cs typeface="+mn-cs"/>
              </a:rPr>
              <a:t>Litmos</a:t>
            </a:r>
            <a:r>
              <a:rPr lang="en-US" sz="1200" kern="1200" dirty="0" smtClean="0">
                <a:solidFill>
                  <a:schemeClr val="tx1"/>
                </a:solidFill>
                <a:effectLst/>
                <a:latin typeface="+mn-lt"/>
                <a:ea typeface="+mn-ea"/>
                <a:cs typeface="+mn-cs"/>
              </a:rPr>
              <a:t> courses that each person involved with the PIT will complete (depending on your role). The main reason is that we wanted to establish consistency amongst the information that volunteers are receiving. We also wanted to give people a safe alternative to their usual in person community trainings. You will still be permitted to do your own community trainings as you see fit; however, every volunteer will need to watch these courses before being able to register</a:t>
            </a:r>
            <a:r>
              <a:rPr lang="en-US" sz="1200" kern="1200" baseline="0" dirty="0" smtClean="0">
                <a:solidFill>
                  <a:schemeClr val="tx1"/>
                </a:solidFill>
                <a:effectLst/>
                <a:latin typeface="+mn-lt"/>
                <a:ea typeface="+mn-ea"/>
                <a:cs typeface="+mn-cs"/>
              </a:rPr>
              <a:t> for the count. </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50</a:t>
            </a:fld>
            <a:endParaRPr lang="en-US"/>
          </a:p>
        </p:txBody>
      </p:sp>
    </p:spTree>
    <p:extLst>
      <p:ext uri="{BB962C8B-B14F-4D97-AF65-F5344CB8AC3E}">
        <p14:creationId xmlns:p14="http://schemas.microsoft.com/office/powerpoint/2010/main" val="11493941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basic template for the amount of</a:t>
            </a:r>
            <a:r>
              <a:rPr lang="en-US" baseline="0" dirty="0" smtClean="0"/>
              <a:t> time each role will be spending on their training portions. If you have any questions or concerns please contact me directly so we can talk through them and develop a plan.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51</a:t>
            </a:fld>
            <a:endParaRPr lang="en-US"/>
          </a:p>
        </p:txBody>
      </p:sp>
    </p:spTree>
    <p:extLst>
      <p:ext uri="{BB962C8B-B14F-4D97-AF65-F5344CB8AC3E}">
        <p14:creationId xmlns:p14="http://schemas.microsoft.com/office/powerpoint/2010/main" val="11740156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it is really important that I spend a few minutes talking about the current situation we find ourselves in. As many of you know, COVID 19 is very much still a legitimate threat in our communities. With this being said, we are unsure of how HUD will approach the count for this year. Especially since this year is one of the mandatory count years for all </a:t>
            </a:r>
            <a:r>
              <a:rPr lang="en-US" sz="1200" kern="1200" dirty="0" err="1" smtClean="0">
                <a:solidFill>
                  <a:schemeClr val="tx1"/>
                </a:solidFill>
                <a:effectLst/>
                <a:latin typeface="+mn-lt"/>
                <a:ea typeface="+mn-ea"/>
                <a:cs typeface="+mn-cs"/>
              </a:rPr>
              <a:t>CoC’s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is no timeline for when they will make a decision nor do we have any idea what that decision may be. For now, THN will still be moving forward under the impression that the count will still be on track. As soon as we receive any guidance the PIT leads will be the first to know.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we are waiting to hear from HUD I would encourage every community to be proactive. Start working together to determine your anticipated needs of Masks, gloves, hand sanitizer and other PPE. Please note that this is not to say that THN will be able to provide every community with these things. But we will work with you all to start developing plans and strategies to try and secure as much as possible. </a:t>
            </a:r>
          </a:p>
          <a:p>
            <a:r>
              <a:rPr lang="en-US" sz="1200" kern="1200" dirty="0" smtClean="0">
                <a:solidFill>
                  <a:schemeClr val="tx1"/>
                </a:solidFill>
                <a:effectLst/>
                <a:latin typeface="+mn-lt"/>
                <a:ea typeface="+mn-ea"/>
                <a:cs typeface="+mn-cs"/>
              </a:rPr>
              <a:t>Please also know that the safety of PIT leads, volunteers, and those experiencing homelessness is our number one priority. We will carefully consider our options and are open to making adjustments to how we approach the count depending on what feels safest at the time.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52</a:t>
            </a:fld>
            <a:endParaRPr lang="en-US"/>
          </a:p>
        </p:txBody>
      </p:sp>
    </p:spTree>
    <p:extLst>
      <p:ext uri="{BB962C8B-B14F-4D97-AF65-F5344CB8AC3E}">
        <p14:creationId xmlns:p14="http://schemas.microsoft.com/office/powerpoint/2010/main" val="24111253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now, the first step is developing your planning committee and identifying the roles each person will play.</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please consider if you are going to be able to add any additional communities to your count and begin scheduling meetings to discuss anticipated community needs in advance of the count.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53</a:t>
            </a:fld>
            <a:endParaRPr lang="en-US"/>
          </a:p>
        </p:txBody>
      </p:sp>
    </p:spTree>
    <p:extLst>
      <p:ext uri="{BB962C8B-B14F-4D97-AF65-F5344CB8AC3E}">
        <p14:creationId xmlns:p14="http://schemas.microsoft.com/office/powerpoint/2010/main" val="10881743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kern="1200" dirty="0" smtClean="0">
                <a:solidFill>
                  <a:schemeClr val="tx1"/>
                </a:solidFill>
                <a:effectLst/>
                <a:latin typeface="+mn-lt"/>
                <a:ea typeface="+mn-ea"/>
                <a:cs typeface="+mn-cs"/>
              </a:rPr>
              <a:t>Who should you be assigning</a:t>
            </a:r>
            <a:r>
              <a:rPr lang="en-US" sz="1200" kern="1200" baseline="0" dirty="0" smtClean="0">
                <a:solidFill>
                  <a:schemeClr val="tx1"/>
                </a:solidFill>
                <a:effectLst/>
                <a:latin typeface="+mn-lt"/>
                <a:ea typeface="+mn-ea"/>
                <a:cs typeface="+mn-cs"/>
              </a:rPr>
              <a:t> a Team Lead role to?</a:t>
            </a:r>
          </a:p>
          <a:p>
            <a:pPr marL="228600" indent="-228600">
              <a:buAutoNum type="alphaUcPeriod"/>
            </a:pPr>
            <a:r>
              <a:rPr lang="en-US" sz="1200" kern="1200" baseline="0" dirty="0" smtClean="0">
                <a:solidFill>
                  <a:schemeClr val="tx1"/>
                </a:solidFill>
                <a:effectLst/>
                <a:latin typeface="+mn-lt"/>
                <a:ea typeface="+mn-ea"/>
                <a:cs typeface="+mn-cs"/>
              </a:rPr>
              <a:t>Someone with experience in the homelessness sector</a:t>
            </a:r>
          </a:p>
          <a:p>
            <a:pPr marL="228600" indent="-228600">
              <a:buAutoNum type="alphaUcPeriod"/>
            </a:pPr>
            <a:r>
              <a:rPr lang="en-US" sz="1200" kern="1200" baseline="0" dirty="0" smtClean="0">
                <a:solidFill>
                  <a:schemeClr val="tx1"/>
                </a:solidFill>
                <a:effectLst/>
                <a:latin typeface="+mn-lt"/>
                <a:ea typeface="+mn-ea"/>
                <a:cs typeface="+mn-cs"/>
              </a:rPr>
              <a:t>Someone who expresses interest in a leadership role</a:t>
            </a:r>
          </a:p>
          <a:p>
            <a:pPr marL="228600" indent="-228600">
              <a:buAutoNum type="alphaUcPeriod"/>
            </a:pPr>
            <a:r>
              <a:rPr lang="en-US" sz="1200" kern="1200" baseline="0" dirty="0" smtClean="0">
                <a:solidFill>
                  <a:schemeClr val="tx1"/>
                </a:solidFill>
                <a:effectLst/>
                <a:latin typeface="+mn-lt"/>
                <a:ea typeface="+mn-ea"/>
                <a:cs typeface="+mn-cs"/>
              </a:rPr>
              <a:t>Both B&amp;C</a:t>
            </a:r>
          </a:p>
          <a:p>
            <a:pPr marL="228600" indent="-228600">
              <a:buAutoNum type="alphaUcPeriod"/>
            </a:pPr>
            <a:r>
              <a:rPr lang="en-US" sz="1200" kern="1200" baseline="0" dirty="0" smtClean="0">
                <a:solidFill>
                  <a:schemeClr val="tx1"/>
                </a:solidFill>
                <a:effectLst/>
                <a:latin typeface="+mn-lt"/>
                <a:ea typeface="+mn-ea"/>
                <a:cs typeface="+mn-cs"/>
              </a:rPr>
              <a:t>The first person to sign up as a volunteer</a:t>
            </a:r>
          </a:p>
          <a:p>
            <a:pPr marL="0" indent="0">
              <a:buNone/>
            </a:pPr>
            <a:endParaRPr lang="en-US" sz="1200" kern="1200" baseline="0" dirty="0" smtClean="0">
              <a:solidFill>
                <a:schemeClr val="tx1"/>
              </a:solidFill>
              <a:effectLst/>
              <a:latin typeface="+mn-lt"/>
              <a:ea typeface="+mn-ea"/>
              <a:cs typeface="+mn-cs"/>
            </a:endParaRPr>
          </a:p>
          <a:p>
            <a:pPr marL="0" indent="0">
              <a:buNone/>
            </a:pPr>
            <a:r>
              <a:rPr lang="en-US" sz="1200" kern="1200" baseline="0" dirty="0" smtClean="0">
                <a:solidFill>
                  <a:schemeClr val="tx1"/>
                </a:solidFill>
                <a:effectLst/>
                <a:latin typeface="+mn-lt"/>
                <a:ea typeface="+mn-ea"/>
                <a:cs typeface="+mn-cs"/>
              </a:rPr>
              <a:t>2) What should your volunteer debrief process include?</a:t>
            </a:r>
          </a:p>
          <a:p>
            <a:pPr marL="228600" indent="-228600">
              <a:buAutoNum type="alphaUcPeriod"/>
            </a:pPr>
            <a:r>
              <a:rPr lang="en-US" sz="1200" kern="1200" baseline="0" dirty="0" smtClean="0">
                <a:solidFill>
                  <a:schemeClr val="tx1"/>
                </a:solidFill>
                <a:effectLst/>
                <a:latin typeface="+mn-lt"/>
                <a:ea typeface="+mn-ea"/>
                <a:cs typeface="+mn-cs"/>
              </a:rPr>
              <a:t>Critical incident procedure</a:t>
            </a:r>
          </a:p>
          <a:p>
            <a:pPr marL="228600" indent="-228600">
              <a:buAutoNum type="alphaUcPeriod"/>
            </a:pPr>
            <a:r>
              <a:rPr lang="en-US" sz="1200" kern="1200" baseline="0" dirty="0" smtClean="0">
                <a:solidFill>
                  <a:schemeClr val="tx1"/>
                </a:solidFill>
                <a:effectLst/>
                <a:latin typeface="+mn-lt"/>
                <a:ea typeface="+mn-ea"/>
                <a:cs typeface="+mn-cs"/>
              </a:rPr>
              <a:t>Questions about their likelihood of returning for the next count</a:t>
            </a:r>
          </a:p>
          <a:p>
            <a:pPr marL="228600" indent="-228600">
              <a:buAutoNum type="alphaUcPeriod"/>
            </a:pPr>
            <a:r>
              <a:rPr lang="en-US" sz="1200" kern="1200" baseline="0" dirty="0" smtClean="0">
                <a:solidFill>
                  <a:schemeClr val="tx1"/>
                </a:solidFill>
                <a:effectLst/>
                <a:latin typeface="+mn-lt"/>
                <a:ea typeface="+mn-ea"/>
                <a:cs typeface="+mn-cs"/>
              </a:rPr>
              <a:t>Questions about how prepared they felt for the count</a:t>
            </a:r>
          </a:p>
          <a:p>
            <a:pPr marL="228600" indent="-228600">
              <a:buAutoNum type="alphaUcPeriod"/>
            </a:pPr>
            <a:r>
              <a:rPr lang="en-US" sz="1200" kern="1200" baseline="0" dirty="0" smtClean="0">
                <a:solidFill>
                  <a:schemeClr val="tx1"/>
                </a:solidFill>
                <a:effectLst/>
                <a:latin typeface="+mn-lt"/>
                <a:ea typeface="+mn-ea"/>
                <a:cs typeface="+mn-cs"/>
              </a:rPr>
              <a:t>All of the above</a:t>
            </a:r>
          </a:p>
          <a:p>
            <a:pPr marL="228600" indent="-228600">
              <a:buAutoNum type="alphaUcPeriod"/>
            </a:pPr>
            <a:endParaRPr lang="en-US" sz="1200" kern="1200" baseline="0" dirty="0" smtClean="0">
              <a:solidFill>
                <a:schemeClr val="tx1"/>
              </a:solidFill>
              <a:effectLst/>
              <a:latin typeface="+mn-lt"/>
              <a:ea typeface="+mn-ea"/>
              <a:cs typeface="+mn-cs"/>
            </a:endParaRPr>
          </a:p>
          <a:p>
            <a:pPr marL="0" indent="0">
              <a:buNone/>
            </a:pPr>
            <a:r>
              <a:rPr lang="en-US" sz="1200" kern="1200" baseline="0" dirty="0" smtClean="0">
                <a:solidFill>
                  <a:schemeClr val="tx1"/>
                </a:solidFill>
                <a:effectLst/>
                <a:latin typeface="+mn-lt"/>
                <a:ea typeface="+mn-ea"/>
                <a:cs typeface="+mn-cs"/>
              </a:rPr>
              <a:t>3) Once you complete this quiz you are done with the training process and can register for the mobile app.</a:t>
            </a:r>
          </a:p>
          <a:p>
            <a:pPr marL="228600" indent="-228600">
              <a:buAutoNum type="alphaUcPeriod"/>
            </a:pPr>
            <a:r>
              <a:rPr lang="en-US" sz="1200" kern="1200" baseline="0" dirty="0" smtClean="0">
                <a:solidFill>
                  <a:schemeClr val="tx1"/>
                </a:solidFill>
                <a:effectLst/>
                <a:latin typeface="+mn-lt"/>
                <a:ea typeface="+mn-ea"/>
                <a:cs typeface="+mn-cs"/>
              </a:rPr>
              <a:t>True</a:t>
            </a:r>
          </a:p>
          <a:p>
            <a:pPr marL="228600" indent="-228600">
              <a:buAutoNum type="alphaUcPeriod"/>
            </a:pPr>
            <a:r>
              <a:rPr lang="en-US" sz="1200" kern="1200" baseline="0" dirty="0" smtClean="0">
                <a:solidFill>
                  <a:schemeClr val="tx1"/>
                </a:solidFill>
                <a:effectLst/>
                <a:latin typeface="+mn-lt"/>
                <a:ea typeface="+mn-ea"/>
                <a:cs typeface="+mn-cs"/>
              </a:rPr>
              <a:t>False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54</a:t>
            </a:fld>
            <a:endParaRPr lang="en-US"/>
          </a:p>
        </p:txBody>
      </p:sp>
    </p:spTree>
    <p:extLst>
      <p:ext uri="{BB962C8B-B14F-4D97-AF65-F5344CB8AC3E}">
        <p14:creationId xmlns:p14="http://schemas.microsoft.com/office/powerpoint/2010/main" val="7442442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my contact information if you have any questions or need any additional help in the mean time. Thank you so much for everything you do. This count wouldn’t be possible without you!</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55</a:t>
            </a:fld>
            <a:endParaRPr lang="en-US"/>
          </a:p>
        </p:txBody>
      </p:sp>
    </p:spTree>
    <p:extLst>
      <p:ext uri="{BB962C8B-B14F-4D97-AF65-F5344CB8AC3E}">
        <p14:creationId xmlns:p14="http://schemas.microsoft.com/office/powerpoint/2010/main" val="255138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reasoning behind the PIT can be broken down into the 4 main categories: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Awareness: Which can be viewed both at a community outreach level as well as with your local governments. </a:t>
            </a:r>
          </a:p>
          <a:p>
            <a:r>
              <a:rPr lang="en-US" sz="1200" kern="1200" dirty="0" smtClean="0">
                <a:solidFill>
                  <a:schemeClr val="tx1"/>
                </a:solidFill>
                <a:effectLst/>
                <a:latin typeface="+mn-lt"/>
                <a:ea typeface="+mn-ea"/>
                <a:cs typeface="+mn-cs"/>
              </a:rPr>
              <a:t>Extent: which means the characteristics of those experiencing homelessness in your community as well as what trends your area might be seeing over time</a:t>
            </a:r>
          </a:p>
          <a:p>
            <a:r>
              <a:rPr lang="en-US" sz="1200" kern="1200" dirty="0" smtClean="0">
                <a:solidFill>
                  <a:schemeClr val="tx1"/>
                </a:solidFill>
                <a:effectLst/>
                <a:latin typeface="+mn-lt"/>
                <a:ea typeface="+mn-ea"/>
                <a:cs typeface="+mn-cs"/>
              </a:rPr>
              <a:t>Funding: For those of you who have been in any of my trainings before you have heard me talk about this one key fact: If you are requesting funding, whether it be federal, local government funding, or private funding, the first question you are going to be asked is the scope of the problem. If you don’t know how large the need is, you don’t know how much money is necessary. This is the one tool that is used nationally to illustrate the need. </a:t>
            </a:r>
          </a:p>
          <a:p>
            <a:r>
              <a:rPr lang="en-US" sz="1200" kern="1200" dirty="0" smtClean="0">
                <a:solidFill>
                  <a:schemeClr val="tx1"/>
                </a:solidFill>
                <a:effectLst/>
                <a:latin typeface="+mn-lt"/>
                <a:ea typeface="+mn-ea"/>
                <a:cs typeface="+mn-cs"/>
              </a:rPr>
              <a:t>and </a:t>
            </a:r>
          </a:p>
          <a:p>
            <a:r>
              <a:rPr lang="en-US" sz="1200" kern="1200" dirty="0" smtClean="0">
                <a:solidFill>
                  <a:schemeClr val="tx1"/>
                </a:solidFill>
                <a:effectLst/>
                <a:latin typeface="+mn-lt"/>
                <a:ea typeface="+mn-ea"/>
                <a:cs typeface="+mn-cs"/>
              </a:rPr>
              <a:t>Finally, Engagement: Not only is this an incredible opportunity to create a sense of shared responsibility with local leaders and stake holders, but it also provides the opportunity for you to meet with the </a:t>
            </a:r>
            <a:r>
              <a:rPr lang="en-US" sz="1200" kern="1200" dirty="0" err="1" smtClean="0">
                <a:solidFill>
                  <a:schemeClr val="tx1"/>
                </a:solidFill>
                <a:effectLst/>
                <a:latin typeface="+mn-lt"/>
                <a:ea typeface="+mn-ea"/>
                <a:cs typeface="+mn-cs"/>
              </a:rPr>
              <a:t>folx</a:t>
            </a:r>
            <a:r>
              <a:rPr lang="en-US" sz="1200" kern="1200" dirty="0" smtClean="0">
                <a:solidFill>
                  <a:schemeClr val="tx1"/>
                </a:solidFill>
                <a:effectLst/>
                <a:latin typeface="+mn-lt"/>
                <a:ea typeface="+mn-ea"/>
                <a:cs typeface="+mn-cs"/>
              </a:rPr>
              <a:t> experiencing homelessness in your community to help foster strong relationships.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26326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I wanted to talk about Texas Homeless Network and how it relates to The Texas Balance of State </a:t>
            </a:r>
            <a:r>
              <a:rPr lang="en-US" sz="1200" kern="1200" dirty="0" err="1" smtClean="0">
                <a:solidFill>
                  <a:schemeClr val="tx1"/>
                </a:solidFill>
                <a:effectLst/>
                <a:latin typeface="+mn-lt"/>
                <a:ea typeface="+mn-ea"/>
                <a:cs typeface="+mn-cs"/>
              </a:rPr>
              <a:t>CoC</a:t>
            </a:r>
            <a:r>
              <a:rPr lang="en-US" sz="1200" kern="1200" dirty="0" smtClean="0">
                <a:solidFill>
                  <a:schemeClr val="tx1"/>
                </a:solidFill>
                <a:effectLst/>
                <a:latin typeface="+mn-lt"/>
                <a:ea typeface="+mn-ea"/>
                <a:cs typeface="+mn-cs"/>
              </a:rPr>
              <a:t>. THN is the non-profit agency that houses the Texas Balance of State Continuum of Care. We are broken into two main teams. The Statewide Initiatives Team and the TX </a:t>
            </a:r>
            <a:r>
              <a:rPr lang="en-US" sz="1200" kern="1200" dirty="0" err="1" smtClean="0">
                <a:solidFill>
                  <a:schemeClr val="tx1"/>
                </a:solidFill>
                <a:effectLst/>
                <a:latin typeface="+mn-lt"/>
                <a:ea typeface="+mn-ea"/>
                <a:cs typeface="+mn-cs"/>
              </a:rPr>
              <a:t>BoS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CoC</a:t>
            </a:r>
            <a:r>
              <a:rPr lang="en-US" sz="1200" kern="1200" dirty="0" smtClean="0">
                <a:solidFill>
                  <a:schemeClr val="tx1"/>
                </a:solidFill>
                <a:effectLst/>
                <a:latin typeface="+mn-lt"/>
                <a:ea typeface="+mn-ea"/>
                <a:cs typeface="+mn-cs"/>
              </a:rPr>
              <a:t> Team. The statewide initiatives team is responsible for our advocacy efforts and they are focused on projects that go beyond the Texas Balance of State geography.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TX </a:t>
            </a:r>
            <a:r>
              <a:rPr lang="en-US" sz="1200" kern="1200" dirty="0" err="1" smtClean="0">
                <a:solidFill>
                  <a:schemeClr val="tx1"/>
                </a:solidFill>
                <a:effectLst/>
                <a:latin typeface="+mn-lt"/>
                <a:ea typeface="+mn-ea"/>
                <a:cs typeface="+mn-cs"/>
              </a:rPr>
              <a:t>BoS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CoC</a:t>
            </a:r>
            <a:r>
              <a:rPr lang="en-US" sz="1200" kern="1200" dirty="0" smtClean="0">
                <a:solidFill>
                  <a:schemeClr val="tx1"/>
                </a:solidFill>
                <a:effectLst/>
                <a:latin typeface="+mn-lt"/>
                <a:ea typeface="+mn-ea"/>
                <a:cs typeface="+mn-cs"/>
              </a:rPr>
              <a:t> is made up of 215 counties and is comprised of the service providers, advocates, local planning entities, and citizens that are working to end homelessness in their areas. These general meetings are held by the Texas Balance of State team and are directly geared towards those 215 counties. The PIT Count is one of the activities that is required of all </a:t>
            </a:r>
            <a:r>
              <a:rPr lang="en-US" sz="1200" kern="1200" dirty="0" err="1" smtClean="0">
                <a:solidFill>
                  <a:schemeClr val="tx1"/>
                </a:solidFill>
                <a:effectLst/>
                <a:latin typeface="+mn-lt"/>
                <a:ea typeface="+mn-ea"/>
                <a:cs typeface="+mn-cs"/>
              </a:rPr>
              <a:t>CoC’s</a:t>
            </a:r>
            <a:r>
              <a:rPr lang="en-US" sz="1200" kern="1200" dirty="0" smtClean="0">
                <a:solidFill>
                  <a:schemeClr val="tx1"/>
                </a:solidFill>
                <a:effectLst/>
                <a:latin typeface="+mn-lt"/>
                <a:ea typeface="+mn-ea"/>
                <a:cs typeface="+mn-cs"/>
              </a:rPr>
              <a:t> and is coordinated by the </a:t>
            </a:r>
            <a:r>
              <a:rPr lang="en-US" sz="1200" kern="1200" dirty="0" err="1" smtClean="0">
                <a:solidFill>
                  <a:schemeClr val="tx1"/>
                </a:solidFill>
                <a:effectLst/>
                <a:latin typeface="+mn-lt"/>
                <a:ea typeface="+mn-ea"/>
                <a:cs typeface="+mn-cs"/>
              </a:rPr>
              <a:t>CoC</a:t>
            </a:r>
            <a:r>
              <a:rPr lang="en-US" sz="1200" kern="1200" dirty="0" smtClean="0">
                <a:solidFill>
                  <a:schemeClr val="tx1"/>
                </a:solidFill>
                <a:effectLst/>
                <a:latin typeface="+mn-lt"/>
                <a:ea typeface="+mn-ea"/>
                <a:cs typeface="+mn-cs"/>
              </a:rPr>
              <a:t> lead agency. Which in this circumstance is us.</a:t>
            </a:r>
          </a:p>
          <a:p>
            <a:r>
              <a:rPr lang="en-US" sz="1200" kern="1200" dirty="0" smtClean="0">
                <a:solidFill>
                  <a:schemeClr val="tx1"/>
                </a:solidFill>
                <a:effectLst/>
                <a:latin typeface="+mn-lt"/>
                <a:ea typeface="+mn-ea"/>
                <a:cs typeface="+mn-cs"/>
              </a:rPr>
              <a:t>I also thought this would be a good time to address some of the questions that I have heard over the last several years. I know many of you have asked why you cannot conduct the count on a different day, or why you cannot add or change questions to the count. This is because the counts need to be consistent across our full geography for when it comes time to do reporting. Rest assured that all decisions we make are carefully weighed to ensure that we are providing the most appropriate solution for the largest number of our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363145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dirty="0" smtClean="0"/>
              <a:t>Last year we had 51 counties collect surveys on the day of the PIT count. This made up approximately</a:t>
            </a:r>
            <a:r>
              <a:rPr lang="en-US" sz="1200" baseline="0" dirty="0" smtClean="0"/>
              <a:t> 69% of the Texas Balance of State Geography (based on population estimates). The map on the left is the 2020 PIT regions and the map on the right in the full TX </a:t>
            </a:r>
            <a:r>
              <a:rPr lang="en-US" sz="1200" baseline="0" dirty="0" err="1" smtClean="0"/>
              <a:t>BoS</a:t>
            </a:r>
            <a:r>
              <a:rPr lang="en-US" sz="1200" baseline="0" dirty="0" smtClean="0"/>
              <a:t> </a:t>
            </a:r>
            <a:r>
              <a:rPr lang="en-US" sz="1200" baseline="0" dirty="0" err="1" smtClean="0"/>
              <a:t>CoC</a:t>
            </a:r>
            <a:r>
              <a:rPr lang="en-US" sz="1200" baseline="0" dirty="0" smtClean="0"/>
              <a:t> Region.</a:t>
            </a:r>
            <a:endParaRPr lang="en-US" sz="1200" baseline="0"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129445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 went through all</a:t>
            </a:r>
            <a:r>
              <a:rPr lang="en-US" sz="1200" baseline="0" dirty="0" smtClean="0"/>
              <a:t> of the counties in the Balance of State and created a list of the ones that are covered by a Local Homeless Coalition and/or are covered by a coordinated entry region. </a:t>
            </a:r>
          </a:p>
          <a:p>
            <a:endParaRPr lang="en-US" sz="1200" baseline="0" dirty="0" smtClean="0"/>
          </a:p>
          <a:p>
            <a:r>
              <a:rPr lang="en-US" sz="1200" baseline="0" dirty="0" smtClean="0"/>
              <a:t>From there we narrowed the list down further by only including counties that are covered by at least one of the following federal funding streams: </a:t>
            </a:r>
            <a:r>
              <a:rPr lang="en-US" sz="1200" baseline="0" dirty="0" err="1" smtClean="0"/>
              <a:t>CoC</a:t>
            </a:r>
            <a:r>
              <a:rPr lang="en-US" sz="1200" baseline="0" dirty="0" smtClean="0"/>
              <a:t>, ESG, SSVF, RHY, or PATH. Our goal was to provide you all with a list of the counties that are already engaged with the Continuum of Care in multiple ways in the hopes that they would be easier to get on board to join the count. </a:t>
            </a:r>
          </a:p>
          <a:p>
            <a:endParaRPr lang="en-US" sz="1200" baseline="0" dirty="0" smtClean="0"/>
          </a:p>
          <a:p>
            <a:r>
              <a:rPr lang="en-US" sz="1200" baseline="0" dirty="0" smtClean="0"/>
              <a:t>Please note that this list includes any community that did not collect surveys in 2020. If your count included these areas and you ultimately did not find anyone, please reach out to Kyra to brainstorm additional hot spot locations. </a:t>
            </a:r>
          </a:p>
          <a:p>
            <a:r>
              <a:rPr lang="en-US" sz="1200" baseline="0" dirty="0" smtClean="0"/>
              <a:t>If your agency covers these counties but you don’t have enough volunteers to send to these areas, please reach out to Kyra to brainstorm volunteer recruitment strategies. </a:t>
            </a:r>
          </a:p>
          <a:p>
            <a:endParaRPr lang="en-US" sz="1200" baseline="0" dirty="0" smtClean="0"/>
          </a:p>
          <a:p>
            <a:r>
              <a:rPr lang="en-US" sz="1200" baseline="0" dirty="0" smtClean="0"/>
              <a:t>Please take some time to consider the questions I have written on this slide and get in touch with me at your earliest convenience if you may be able to assist us in collecting data from one or more of these counties.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1294187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A96898-7E7E-4DF6-B26A-9F21224F7E22}"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96898-7E7E-4DF6-B26A-9F21224F7E22}"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96898-7E7E-4DF6-B26A-9F21224F7E22}" type="datetimeFigureOut">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10/5/2020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youtube.com/watch?v=LdLx-fn_Ntw" TargetMode="External"/><Relationship Id="rId4" Type="http://schemas.openxmlformats.org/officeDocument/2006/relationships/hyperlink" Target="https://support.google.com/maps/answer/3045850?co=GENIE.Platform%3DDesktop&amp;hl=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www.thn.org/texas-balance-state-continuum-care/data/pit-count-and-hic/" TargetMode="External"/><Relationship Id="rId9" Type="http://schemas.microsoft.com/office/2007/relationships/diagramDrawing" Target="../diagrams/drawing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www.thn.org/wp-content/uploads/2018/11/How-to-Engage-the-Media.pdf" TargetMode="External"/><Relationship Id="rId4" Type="http://schemas.openxmlformats.org/officeDocument/2006/relationships/hyperlink" Target="https://www.thn.org/wp-content/uploads/2018/10/2019-PIT-Coordinator-Manual.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thn.org/wp-content/uploads/2018/11/Subpop-EngagementUPDATED1.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thn.org/wp-content/uploads/2018/11/PIT-Tips-for-Including-People-Experiencing-Homelessness.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Kyra@thn.org"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thn.org/wp-content/uploads/2017/06/CoC-Map-May-201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smtClean="0"/>
              <a:t>2021 PIT Lead Training</a:t>
            </a:r>
            <a:endParaRPr lang="en-US" dirty="0"/>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Group 4" title="Module 1"/>
          <p:cNvGrpSpPr/>
          <p:nvPr/>
        </p:nvGrpSpPr>
        <p:grpSpPr>
          <a:xfrm>
            <a:off x="-11301181" y="-8956"/>
            <a:ext cx="23664003" cy="6872004"/>
            <a:chOff x="-11301181" y="-8956"/>
            <a:chExt cx="23664003" cy="6872004"/>
          </a:xfrm>
        </p:grpSpPr>
        <p:grpSp>
          <p:nvGrpSpPr>
            <p:cNvPr id="2" name="Group 1"/>
            <p:cNvGrpSpPr/>
            <p:nvPr/>
          </p:nvGrpSpPr>
          <p:grpSpPr>
            <a:xfrm>
              <a:off x="-2367911" y="-8956"/>
              <a:ext cx="14730733" cy="6872004"/>
              <a:chOff x="-2367911" y="-8956"/>
              <a:chExt cx="14730733"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48471"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01746"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66569"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871673"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nvGrpSpPr>
              <p:cNvPr id="72" name="Group 71"/>
              <p:cNvGrpSpPr/>
              <p:nvPr/>
            </p:nvGrpSpPr>
            <p:grpSpPr>
              <a:xfrm>
                <a:off x="-2367911" y="5046"/>
                <a:ext cx="12213175" cy="6858000"/>
                <a:chOff x="0" y="0"/>
                <a:chExt cx="12213175" cy="6858000"/>
              </a:xfrm>
            </p:grpSpPr>
            <p:sp>
              <p:nvSpPr>
                <p:cNvPr id="73" name="Rectangle 7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rot="16200000">
                  <a:off x="10698960"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2</a:t>
                  </a:r>
                  <a:endParaRPr lang="en-US" sz="3200" dirty="0">
                    <a:solidFill>
                      <a:schemeClr val="bg2">
                        <a:lumMod val="95000"/>
                      </a:schemeClr>
                    </a:solidFill>
                  </a:endParaRPr>
                </a:p>
              </p:txBody>
            </p:sp>
          </p:grpSp>
          <p:pic>
            <p:nvPicPr>
              <p:cNvPr id="41" name="Picture 40" descr="Small blue house with white Texas outline in the center"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1</a:t>
                </a:r>
                <a:endParaRPr lang="en-US" sz="3200" dirty="0">
                  <a:solidFill>
                    <a:schemeClr val="bg2">
                      <a:lumMod val="95000"/>
                    </a:schemeClr>
                  </a:solidFill>
                </a:endParaRPr>
              </a:p>
            </p:txBody>
          </p:sp>
        </p:grpSp>
      </p:grpSp>
      <p:sp>
        <p:nvSpPr>
          <p:cNvPr id="42" name="Title 2"/>
          <p:cNvSpPr>
            <a:spLocks noGrp="1"/>
          </p:cNvSpPr>
          <p:nvPr>
            <p:ph type="title"/>
          </p:nvPr>
        </p:nvSpPr>
        <p:spPr>
          <a:xfrm>
            <a:off x="1108459" y="5044"/>
            <a:ext cx="8715630" cy="1325563"/>
          </a:xfrm>
        </p:spPr>
        <p:txBody>
          <a:bodyPr/>
          <a:lstStyle/>
          <a:p>
            <a:pPr algn="ctr"/>
            <a:r>
              <a:rPr lang="en-US" dirty="0"/>
              <a:t>Extrapolation Basics</a:t>
            </a:r>
          </a:p>
        </p:txBody>
      </p:sp>
      <p:sp>
        <p:nvSpPr>
          <p:cNvPr id="40" name="Content Placeholder 4"/>
          <p:cNvSpPr>
            <a:spLocks noGrp="1"/>
          </p:cNvSpPr>
          <p:nvPr>
            <p:ph idx="1"/>
          </p:nvPr>
        </p:nvSpPr>
        <p:spPr>
          <a:xfrm>
            <a:off x="1544154" y="1149561"/>
            <a:ext cx="6980049" cy="5194527"/>
          </a:xfrm>
        </p:spPr>
        <p:txBody>
          <a:bodyPr>
            <a:normAutofit/>
          </a:bodyPr>
          <a:lstStyle/>
          <a:p>
            <a:pPr marL="0" indent="0">
              <a:buNone/>
            </a:pPr>
            <a:r>
              <a:rPr lang="en-US" sz="1800" dirty="0"/>
              <a:t>For reporting purposes, HUD requires that </a:t>
            </a:r>
            <a:r>
              <a:rPr lang="en-US" sz="1800" dirty="0" err="1"/>
              <a:t>CoC's</a:t>
            </a:r>
            <a:r>
              <a:rPr lang="en-US" sz="1800" dirty="0"/>
              <a:t> report on their full geography. Due to the size of our </a:t>
            </a:r>
            <a:r>
              <a:rPr lang="en-US" sz="1800" dirty="0" err="1"/>
              <a:t>CoC</a:t>
            </a:r>
            <a:r>
              <a:rPr lang="en-US" sz="1800" dirty="0"/>
              <a:t>, we are not able to achieve full coverage during the PIT count. That being said, the </a:t>
            </a:r>
            <a:r>
              <a:rPr lang="en-US" sz="1800" dirty="0" err="1"/>
              <a:t>CoC</a:t>
            </a:r>
            <a:r>
              <a:rPr lang="en-US" sz="1800" dirty="0"/>
              <a:t> has to employ an extrapolation method that estimates the PIT number for the entire geography.</a:t>
            </a:r>
          </a:p>
          <a:p>
            <a:pPr marL="0" indent="0">
              <a:buNone/>
            </a:pPr>
            <a:endParaRPr lang="en-US" sz="1800" dirty="0"/>
          </a:p>
          <a:p>
            <a:pPr marL="0" indent="0">
              <a:buNone/>
            </a:pPr>
            <a:endParaRPr lang="en-US" sz="1800" dirty="0"/>
          </a:p>
          <a:p>
            <a:pPr marL="0" indent="0">
              <a:buNone/>
            </a:pPr>
            <a:endParaRPr lang="en-US" sz="1800" dirty="0"/>
          </a:p>
        </p:txBody>
      </p:sp>
      <p:pic>
        <p:nvPicPr>
          <p:cNvPr id="46" name="Picture 45" descr="(Population size of non-participant community divided by population size of participant community) multiplied by the number of surveys collected in participant community equals estimated total.&#10;&#10;Extrapolation Steps:&#10;1) Match non-participant community populations sizes to participant community populations sizes&#10;2) Calculate estimated total number of surveys in each non-participant community.&#10;3) Use the Housing Inventory Count data to determine household breakdown and the household multipliers.&#10;4) Use the data gathered in steps two and three to extrapolate the household demographic information for the non-participant regions. &#10;5) Upload extrapolated data into HDX for HUD review.  " title="Extrapolation Formula"/>
          <p:cNvPicPr>
            <a:picLocks noChangeAspect="1"/>
          </p:cNvPicPr>
          <p:nvPr/>
        </p:nvPicPr>
        <p:blipFill>
          <a:blip r:embed="rId4"/>
          <a:stretch>
            <a:fillRect/>
          </a:stretch>
        </p:blipFill>
        <p:spPr>
          <a:xfrm>
            <a:off x="1658095" y="2545615"/>
            <a:ext cx="6781800" cy="3724275"/>
          </a:xfrm>
          <a:prstGeom prst="rect">
            <a:avLst/>
          </a:prstGeom>
        </p:spPr>
      </p:pic>
    </p:spTree>
    <p:extLst>
      <p:ext uri="{BB962C8B-B14F-4D97-AF65-F5344CB8AC3E}">
        <p14:creationId xmlns:p14="http://schemas.microsoft.com/office/powerpoint/2010/main" val="2793875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2" title="Module 1"/>
          <p:cNvGrpSpPr/>
          <p:nvPr/>
        </p:nvGrpSpPr>
        <p:grpSpPr>
          <a:xfrm>
            <a:off x="-11301181" y="-8956"/>
            <a:ext cx="23627427" cy="6872004"/>
            <a:chOff x="-11301181" y="-8956"/>
            <a:chExt cx="23627427" cy="6872004"/>
          </a:xfrm>
        </p:grpSpPr>
        <p:grpSp>
          <p:nvGrpSpPr>
            <p:cNvPr id="2" name="Group 1"/>
            <p:cNvGrpSpPr/>
            <p:nvPr/>
          </p:nvGrpSpPr>
          <p:grpSpPr>
            <a:xfrm>
              <a:off x="-2404487" y="-8956"/>
              <a:ext cx="14730733" cy="6872004"/>
              <a:chOff x="-2404487" y="-8956"/>
              <a:chExt cx="14730733"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85047"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38322"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403145"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908249"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nvGrpSpPr>
              <p:cNvPr id="72" name="Group 71"/>
              <p:cNvGrpSpPr/>
              <p:nvPr/>
            </p:nvGrpSpPr>
            <p:grpSpPr>
              <a:xfrm>
                <a:off x="-2404487" y="5046"/>
                <a:ext cx="12213175" cy="6858000"/>
                <a:chOff x="0" y="0"/>
                <a:chExt cx="12213175" cy="6858000"/>
              </a:xfrm>
            </p:grpSpPr>
            <p:sp>
              <p:nvSpPr>
                <p:cNvPr id="73" name="Rectangle 7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rot="16200000">
                  <a:off x="10698960"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2</a:t>
                  </a:r>
                  <a:endParaRPr lang="en-US" sz="3200" dirty="0">
                    <a:solidFill>
                      <a:schemeClr val="bg2">
                        <a:lumMod val="95000"/>
                      </a:schemeClr>
                    </a:solidFill>
                  </a:endParaRPr>
                </a:p>
              </p:txBody>
            </p:sp>
          </p:grpSp>
          <p:pic>
            <p:nvPicPr>
              <p:cNvPr id="41" name="Picture 40" descr="Small blue house with white Texas outline in the center"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1</a:t>
                </a:r>
                <a:endParaRPr lang="en-US" sz="3200" dirty="0">
                  <a:solidFill>
                    <a:schemeClr val="bg2">
                      <a:lumMod val="95000"/>
                    </a:schemeClr>
                  </a:solidFill>
                </a:endParaRPr>
              </a:p>
            </p:txBody>
          </p:sp>
        </p:grpSp>
      </p:grpSp>
      <p:sp>
        <p:nvSpPr>
          <p:cNvPr id="42" name="Title 2"/>
          <p:cNvSpPr>
            <a:spLocks noGrp="1"/>
          </p:cNvSpPr>
          <p:nvPr>
            <p:ph type="title"/>
          </p:nvPr>
        </p:nvSpPr>
        <p:spPr>
          <a:xfrm>
            <a:off x="1108459" y="5044"/>
            <a:ext cx="8679054" cy="1325563"/>
          </a:xfrm>
        </p:spPr>
        <p:txBody>
          <a:bodyPr/>
          <a:lstStyle/>
          <a:p>
            <a:pPr algn="ctr"/>
            <a:r>
              <a:rPr lang="en-US" dirty="0"/>
              <a:t>Who to Contact</a:t>
            </a:r>
          </a:p>
        </p:txBody>
      </p:sp>
      <p:sp>
        <p:nvSpPr>
          <p:cNvPr id="65" name="TextBox 64"/>
          <p:cNvSpPr txBox="1"/>
          <p:nvPr/>
        </p:nvSpPr>
        <p:spPr>
          <a:xfrm>
            <a:off x="710195" y="917374"/>
            <a:ext cx="3676340" cy="369332"/>
          </a:xfrm>
          <a:prstGeom prst="rect">
            <a:avLst/>
          </a:prstGeom>
          <a:noFill/>
        </p:spPr>
        <p:txBody>
          <a:bodyPr wrap="square" rtlCol="0">
            <a:spAutoFit/>
          </a:bodyPr>
          <a:lstStyle/>
          <a:p>
            <a:pPr algn="ctr"/>
            <a:r>
              <a:rPr lang="en-US" b="1" dirty="0" smtClean="0"/>
              <a:t>If you have questions about:</a:t>
            </a:r>
            <a:endParaRPr lang="en-US" b="1" dirty="0"/>
          </a:p>
        </p:txBody>
      </p:sp>
      <p:sp>
        <p:nvSpPr>
          <p:cNvPr id="66" name="TextBox 65"/>
          <p:cNvSpPr txBox="1"/>
          <p:nvPr/>
        </p:nvSpPr>
        <p:spPr>
          <a:xfrm>
            <a:off x="5142574" y="994565"/>
            <a:ext cx="3467731" cy="369332"/>
          </a:xfrm>
          <a:prstGeom prst="rect">
            <a:avLst/>
          </a:prstGeom>
          <a:noFill/>
        </p:spPr>
        <p:txBody>
          <a:bodyPr wrap="square" rtlCol="0">
            <a:spAutoFit/>
          </a:bodyPr>
          <a:lstStyle/>
          <a:p>
            <a:pPr algn="ctr"/>
            <a:r>
              <a:rPr lang="en-US" b="1" dirty="0" smtClean="0"/>
              <a:t>If you have questions about:</a:t>
            </a:r>
            <a:endParaRPr lang="en-US" b="1" dirty="0"/>
          </a:p>
        </p:txBody>
      </p:sp>
      <p:sp>
        <p:nvSpPr>
          <p:cNvPr id="67" name="TextBox 66"/>
          <p:cNvSpPr txBox="1"/>
          <p:nvPr/>
        </p:nvSpPr>
        <p:spPr>
          <a:xfrm>
            <a:off x="5488516" y="1201858"/>
            <a:ext cx="3640890" cy="1477328"/>
          </a:xfrm>
          <a:prstGeom prst="rect">
            <a:avLst/>
          </a:prstGeom>
          <a:noFill/>
        </p:spPr>
        <p:txBody>
          <a:bodyPr wrap="square" rtlCol="0">
            <a:spAutoFit/>
          </a:bodyPr>
          <a:lstStyle/>
          <a:p>
            <a:pPr algn="ctr"/>
            <a:r>
              <a:rPr lang="en-US" b="1" dirty="0" smtClean="0">
                <a:solidFill>
                  <a:schemeClr val="bg1"/>
                </a:solidFill>
              </a:rPr>
              <a:t>Count Logistics </a:t>
            </a:r>
          </a:p>
          <a:p>
            <a:r>
              <a:rPr lang="en-US" dirty="0" smtClean="0">
                <a:solidFill>
                  <a:schemeClr val="bg1"/>
                </a:solidFill>
              </a:rPr>
              <a:t>Who &amp; where we count </a:t>
            </a:r>
          </a:p>
          <a:p>
            <a:r>
              <a:rPr lang="en-US" dirty="0" smtClean="0">
                <a:solidFill>
                  <a:schemeClr val="bg1"/>
                </a:solidFill>
              </a:rPr>
              <a:t>Survey length/questions</a:t>
            </a:r>
          </a:p>
          <a:p>
            <a:r>
              <a:rPr lang="en-US" dirty="0" smtClean="0">
                <a:solidFill>
                  <a:schemeClr val="bg1"/>
                </a:solidFill>
              </a:rPr>
              <a:t>Identifying hot spots </a:t>
            </a:r>
          </a:p>
          <a:p>
            <a:r>
              <a:rPr lang="en-US" dirty="0" smtClean="0">
                <a:solidFill>
                  <a:schemeClr val="bg1"/>
                </a:solidFill>
              </a:rPr>
              <a:t>Technical issues</a:t>
            </a:r>
            <a:endParaRPr lang="en-US" dirty="0">
              <a:solidFill>
                <a:schemeClr val="bg1"/>
              </a:solidFill>
            </a:endParaRPr>
          </a:p>
        </p:txBody>
      </p:sp>
      <p:grpSp>
        <p:nvGrpSpPr>
          <p:cNvPr id="11" name="Group 10" title="Contact PIT Lead"/>
          <p:cNvGrpSpPr/>
          <p:nvPr/>
        </p:nvGrpSpPr>
        <p:grpSpPr>
          <a:xfrm>
            <a:off x="1555354" y="2768896"/>
            <a:ext cx="2934870" cy="1963470"/>
            <a:chOff x="1555354" y="2768896"/>
            <a:chExt cx="2934870" cy="1963470"/>
          </a:xfrm>
        </p:grpSpPr>
        <p:sp>
          <p:nvSpPr>
            <p:cNvPr id="45" name="Right Arrow 44"/>
            <p:cNvSpPr/>
            <p:nvPr/>
          </p:nvSpPr>
          <p:spPr>
            <a:xfrm rot="5400000">
              <a:off x="2494418" y="2737356"/>
              <a:ext cx="476565" cy="53964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555354" y="3413231"/>
              <a:ext cx="2934870" cy="1319135"/>
              <a:chOff x="1555354" y="3413231"/>
              <a:chExt cx="2934870" cy="1319135"/>
            </a:xfrm>
          </p:grpSpPr>
          <p:sp>
            <p:nvSpPr>
              <p:cNvPr id="43" name="Rounded Rectangle 42"/>
              <p:cNvSpPr/>
              <p:nvPr/>
            </p:nvSpPr>
            <p:spPr>
              <a:xfrm>
                <a:off x="1555354" y="3413231"/>
                <a:ext cx="2428407" cy="131913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title="Contact PIT lead"/>
              <p:cNvSpPr txBox="1"/>
              <p:nvPr/>
            </p:nvSpPr>
            <p:spPr>
              <a:xfrm>
                <a:off x="2061817" y="3899285"/>
                <a:ext cx="2428407" cy="400110"/>
              </a:xfrm>
              <a:prstGeom prst="rect">
                <a:avLst/>
              </a:prstGeom>
              <a:noFill/>
            </p:spPr>
            <p:txBody>
              <a:bodyPr wrap="square" rtlCol="0">
                <a:spAutoFit/>
              </a:bodyPr>
              <a:lstStyle/>
              <a:p>
                <a:r>
                  <a:rPr lang="en-US" sz="2000" b="1" dirty="0" smtClean="0">
                    <a:solidFill>
                      <a:schemeClr val="bg1"/>
                    </a:solidFill>
                  </a:rPr>
                  <a:t>PIT Lead</a:t>
                </a:r>
                <a:endParaRPr lang="en-US" sz="2000" b="1" dirty="0">
                  <a:solidFill>
                    <a:schemeClr val="bg1"/>
                  </a:solidFill>
                </a:endParaRPr>
              </a:p>
            </p:txBody>
          </p:sp>
        </p:grpSp>
      </p:grpSp>
      <p:grpSp>
        <p:nvGrpSpPr>
          <p:cNvPr id="6" name="Group 5" descr="Shift times, HQ location, Assigned count areas&#10;" title="Community information"/>
          <p:cNvGrpSpPr/>
          <p:nvPr/>
        </p:nvGrpSpPr>
        <p:grpSpPr>
          <a:xfrm>
            <a:off x="1067014" y="1279701"/>
            <a:ext cx="3480220" cy="1310197"/>
            <a:chOff x="1067014" y="1279701"/>
            <a:chExt cx="3480220" cy="1310197"/>
          </a:xfrm>
        </p:grpSpPr>
        <p:sp>
          <p:nvSpPr>
            <p:cNvPr id="77" name="Rounded Rectangle 76"/>
            <p:cNvSpPr/>
            <p:nvPr/>
          </p:nvSpPr>
          <p:spPr>
            <a:xfrm>
              <a:off x="1251917" y="1306835"/>
              <a:ext cx="2967170" cy="1283063"/>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descr="Community Information&#10;Shift times &#10;HQ location &#10;Assigned count areas&#10;" title="Community Information"/>
            <p:cNvSpPr txBox="1"/>
            <p:nvPr/>
          </p:nvSpPr>
          <p:spPr>
            <a:xfrm>
              <a:off x="1067014" y="1279701"/>
              <a:ext cx="3480220" cy="1200329"/>
            </a:xfrm>
            <a:prstGeom prst="rect">
              <a:avLst/>
            </a:prstGeom>
            <a:noFill/>
          </p:spPr>
          <p:txBody>
            <a:bodyPr wrap="square" rtlCol="0">
              <a:spAutoFit/>
            </a:bodyPr>
            <a:lstStyle/>
            <a:p>
              <a:pPr algn="ctr"/>
              <a:r>
                <a:rPr lang="en-US" b="1" dirty="0">
                  <a:solidFill>
                    <a:schemeClr val="bg1"/>
                  </a:solidFill>
                </a:rPr>
                <a:t>Community </a:t>
              </a:r>
              <a:r>
                <a:rPr lang="en-US" b="1" dirty="0" smtClean="0">
                  <a:solidFill>
                    <a:schemeClr val="bg1"/>
                  </a:solidFill>
                </a:rPr>
                <a:t>Information</a:t>
              </a:r>
            </a:p>
            <a:p>
              <a:pPr marL="285750" indent="-285750">
                <a:buFont typeface="Arial" panose="020B0604020202020204" pitchFamily="34" charset="0"/>
                <a:buChar char="•"/>
              </a:pPr>
              <a:r>
                <a:rPr lang="en-US" dirty="0" smtClean="0">
                  <a:solidFill>
                    <a:schemeClr val="bg1"/>
                  </a:solidFill>
                </a:rPr>
                <a:t>Shift times </a:t>
              </a:r>
            </a:p>
            <a:p>
              <a:pPr marL="285750" indent="-285750">
                <a:buFont typeface="Arial" panose="020B0604020202020204" pitchFamily="34" charset="0"/>
                <a:buChar char="•"/>
              </a:pPr>
              <a:r>
                <a:rPr lang="en-US" dirty="0" smtClean="0">
                  <a:solidFill>
                    <a:schemeClr val="bg1"/>
                  </a:solidFill>
                </a:rPr>
                <a:t>HQ location </a:t>
              </a:r>
            </a:p>
            <a:p>
              <a:pPr marL="285750" indent="-285750">
                <a:buFont typeface="Arial" panose="020B0604020202020204" pitchFamily="34" charset="0"/>
                <a:buChar char="•"/>
              </a:pPr>
              <a:r>
                <a:rPr lang="en-US" dirty="0">
                  <a:solidFill>
                    <a:schemeClr val="bg1"/>
                  </a:solidFill>
                </a:rPr>
                <a:t>A</a:t>
              </a:r>
              <a:r>
                <a:rPr lang="en-US" dirty="0" smtClean="0">
                  <a:solidFill>
                    <a:schemeClr val="bg1"/>
                  </a:solidFill>
                </a:rPr>
                <a:t>ssigned </a:t>
              </a:r>
              <a:r>
                <a:rPr lang="en-US" dirty="0">
                  <a:solidFill>
                    <a:schemeClr val="bg1"/>
                  </a:solidFill>
                </a:rPr>
                <a:t>count </a:t>
              </a:r>
              <a:r>
                <a:rPr lang="en-US" dirty="0" smtClean="0">
                  <a:solidFill>
                    <a:schemeClr val="bg1"/>
                  </a:solidFill>
                </a:rPr>
                <a:t>areas</a:t>
              </a:r>
              <a:endParaRPr lang="en-US" dirty="0">
                <a:solidFill>
                  <a:schemeClr val="bg1"/>
                </a:solidFill>
              </a:endParaRPr>
            </a:p>
          </p:txBody>
        </p:sp>
      </p:grpSp>
      <p:grpSp>
        <p:nvGrpSpPr>
          <p:cNvPr id="13" name="Group 12" title="Contact Data Coordinator"/>
          <p:cNvGrpSpPr/>
          <p:nvPr/>
        </p:nvGrpSpPr>
        <p:grpSpPr>
          <a:xfrm>
            <a:off x="5759263" y="2807377"/>
            <a:ext cx="2485634" cy="1911598"/>
            <a:chOff x="5759263" y="2807377"/>
            <a:chExt cx="2485634" cy="1911598"/>
          </a:xfrm>
        </p:grpSpPr>
        <p:sp>
          <p:nvSpPr>
            <p:cNvPr id="64" name="Right Arrow 63"/>
            <p:cNvSpPr/>
            <p:nvPr/>
          </p:nvSpPr>
          <p:spPr>
            <a:xfrm rot="5400000">
              <a:off x="6735183" y="2775837"/>
              <a:ext cx="476565" cy="53964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759263" y="3399840"/>
              <a:ext cx="2485634" cy="1319135"/>
              <a:chOff x="5759263" y="3399840"/>
              <a:chExt cx="2485634" cy="1319135"/>
            </a:xfrm>
          </p:grpSpPr>
          <p:sp>
            <p:nvSpPr>
              <p:cNvPr id="44" name="Rounded Rectangle 43"/>
              <p:cNvSpPr/>
              <p:nvPr/>
            </p:nvSpPr>
            <p:spPr>
              <a:xfrm>
                <a:off x="5759263" y="3399840"/>
                <a:ext cx="2428407" cy="131913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816490" y="3854453"/>
                <a:ext cx="2428407" cy="400110"/>
              </a:xfrm>
              <a:prstGeom prst="rect">
                <a:avLst/>
              </a:prstGeom>
              <a:noFill/>
            </p:spPr>
            <p:txBody>
              <a:bodyPr wrap="square" rtlCol="0">
                <a:spAutoFit/>
              </a:bodyPr>
              <a:lstStyle/>
              <a:p>
                <a:pPr algn="ctr"/>
                <a:r>
                  <a:rPr lang="en-US" sz="2000" b="1" dirty="0" smtClean="0">
                    <a:solidFill>
                      <a:schemeClr val="bg1"/>
                    </a:solidFill>
                  </a:rPr>
                  <a:t>Data Coordinator</a:t>
                </a:r>
                <a:endParaRPr lang="en-US" sz="2000" b="1" dirty="0">
                  <a:solidFill>
                    <a:schemeClr val="bg1"/>
                  </a:solidFill>
                </a:endParaRPr>
              </a:p>
            </p:txBody>
          </p:sp>
        </p:grpSp>
      </p:grpSp>
      <p:grpSp>
        <p:nvGrpSpPr>
          <p:cNvPr id="12" name="Group 11" title="If you can't reach the PIT Lead"/>
          <p:cNvGrpSpPr/>
          <p:nvPr/>
        </p:nvGrpSpPr>
        <p:grpSpPr>
          <a:xfrm>
            <a:off x="3631393" y="3081109"/>
            <a:ext cx="2484154" cy="1293240"/>
            <a:chOff x="3631393" y="3081109"/>
            <a:chExt cx="2484154" cy="1293240"/>
          </a:xfrm>
        </p:grpSpPr>
        <p:sp>
          <p:nvSpPr>
            <p:cNvPr id="47" name="Right Arrow 46"/>
            <p:cNvSpPr/>
            <p:nvPr/>
          </p:nvSpPr>
          <p:spPr>
            <a:xfrm>
              <a:off x="4273644" y="3834704"/>
              <a:ext cx="1182664" cy="53964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3631393" y="3081109"/>
              <a:ext cx="2484154" cy="646331"/>
            </a:xfrm>
            <a:prstGeom prst="rect">
              <a:avLst/>
            </a:prstGeom>
            <a:noFill/>
          </p:spPr>
          <p:txBody>
            <a:bodyPr wrap="square" rtlCol="0">
              <a:spAutoFit/>
            </a:bodyPr>
            <a:lstStyle/>
            <a:p>
              <a:pPr algn="ctr"/>
              <a:r>
                <a:rPr lang="en-US" b="1" dirty="0" smtClean="0"/>
                <a:t>If you can’t reach your PIT Lead:</a:t>
              </a:r>
              <a:endParaRPr lang="en-US" b="1" dirty="0"/>
            </a:p>
          </p:txBody>
        </p:sp>
      </p:grpSp>
      <p:sp>
        <p:nvSpPr>
          <p:cNvPr id="86" name="TextBox 85"/>
          <p:cNvSpPr txBox="1"/>
          <p:nvPr/>
        </p:nvSpPr>
        <p:spPr>
          <a:xfrm>
            <a:off x="4225460" y="4724933"/>
            <a:ext cx="2484154" cy="646331"/>
          </a:xfrm>
          <a:prstGeom prst="rect">
            <a:avLst/>
          </a:prstGeom>
          <a:noFill/>
        </p:spPr>
        <p:txBody>
          <a:bodyPr wrap="square" rtlCol="0">
            <a:spAutoFit/>
          </a:bodyPr>
          <a:lstStyle/>
          <a:p>
            <a:pPr algn="ctr"/>
            <a:r>
              <a:rPr lang="en-US" b="1" dirty="0" smtClean="0"/>
              <a:t>If you can’t reach the Data Coordinator</a:t>
            </a:r>
            <a:endParaRPr lang="en-US" b="1" dirty="0"/>
          </a:p>
        </p:txBody>
      </p:sp>
      <p:grpSp>
        <p:nvGrpSpPr>
          <p:cNvPr id="14" name="Group 13" title="Contact THN Administrator"/>
          <p:cNvGrpSpPr/>
          <p:nvPr/>
        </p:nvGrpSpPr>
        <p:grpSpPr>
          <a:xfrm>
            <a:off x="5690006" y="4809817"/>
            <a:ext cx="2428407" cy="1863562"/>
            <a:chOff x="5690006" y="4809817"/>
            <a:chExt cx="2428407" cy="1863562"/>
          </a:xfrm>
        </p:grpSpPr>
        <p:sp>
          <p:nvSpPr>
            <p:cNvPr id="79" name="Right Arrow 78"/>
            <p:cNvSpPr/>
            <p:nvPr/>
          </p:nvSpPr>
          <p:spPr>
            <a:xfrm rot="5400000">
              <a:off x="6735182" y="4778277"/>
              <a:ext cx="476565" cy="53964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5690006" y="5354244"/>
              <a:ext cx="2428407" cy="131913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p:cNvSpPr txBox="1"/>
          <p:nvPr/>
        </p:nvSpPr>
        <p:spPr>
          <a:xfrm>
            <a:off x="5569322" y="5796983"/>
            <a:ext cx="2703220" cy="400110"/>
          </a:xfrm>
          <a:prstGeom prst="rect">
            <a:avLst/>
          </a:prstGeom>
          <a:noFill/>
        </p:spPr>
        <p:txBody>
          <a:bodyPr wrap="square" rtlCol="0">
            <a:spAutoFit/>
          </a:bodyPr>
          <a:lstStyle/>
          <a:p>
            <a:pPr algn="ctr"/>
            <a:r>
              <a:rPr lang="en-US" sz="2000" b="1" dirty="0" smtClean="0">
                <a:solidFill>
                  <a:schemeClr val="bg1"/>
                </a:solidFill>
              </a:rPr>
              <a:t>THN Administrator</a:t>
            </a:r>
            <a:endParaRPr lang="en-US" sz="2000" b="1" dirty="0">
              <a:solidFill>
                <a:schemeClr val="bg1"/>
              </a:solidFill>
            </a:endParaRPr>
          </a:p>
        </p:txBody>
      </p:sp>
      <p:sp>
        <p:nvSpPr>
          <p:cNvPr id="90" name="TextBox 89"/>
          <p:cNvSpPr txBox="1"/>
          <p:nvPr/>
        </p:nvSpPr>
        <p:spPr>
          <a:xfrm>
            <a:off x="5860004" y="1287586"/>
            <a:ext cx="3640890" cy="1477328"/>
          </a:xfrm>
          <a:prstGeom prst="rect">
            <a:avLst/>
          </a:prstGeom>
          <a:noFill/>
        </p:spPr>
        <p:txBody>
          <a:bodyPr wrap="square" rtlCol="0">
            <a:spAutoFit/>
          </a:bodyPr>
          <a:lstStyle/>
          <a:p>
            <a:pPr algn="ctr"/>
            <a:r>
              <a:rPr lang="en-US" b="1" dirty="0" smtClean="0">
                <a:solidFill>
                  <a:schemeClr val="bg1"/>
                </a:solidFill>
              </a:rPr>
              <a:t>Count Logistics </a:t>
            </a:r>
          </a:p>
          <a:p>
            <a:r>
              <a:rPr lang="en-US" dirty="0" smtClean="0">
                <a:solidFill>
                  <a:schemeClr val="bg1"/>
                </a:solidFill>
              </a:rPr>
              <a:t>Who &amp; where we count </a:t>
            </a:r>
          </a:p>
          <a:p>
            <a:r>
              <a:rPr lang="en-US" dirty="0" smtClean="0">
                <a:solidFill>
                  <a:schemeClr val="bg1"/>
                </a:solidFill>
              </a:rPr>
              <a:t>Survey length/questions</a:t>
            </a:r>
          </a:p>
          <a:p>
            <a:r>
              <a:rPr lang="en-US" dirty="0" smtClean="0">
                <a:solidFill>
                  <a:schemeClr val="bg1"/>
                </a:solidFill>
              </a:rPr>
              <a:t>Identifying hot spots </a:t>
            </a:r>
          </a:p>
          <a:p>
            <a:r>
              <a:rPr lang="en-US" dirty="0" smtClean="0">
                <a:solidFill>
                  <a:schemeClr val="bg1"/>
                </a:solidFill>
              </a:rPr>
              <a:t>Technical issues</a:t>
            </a:r>
            <a:endParaRPr lang="en-US" dirty="0">
              <a:solidFill>
                <a:schemeClr val="bg1"/>
              </a:solidFill>
            </a:endParaRPr>
          </a:p>
        </p:txBody>
      </p:sp>
      <p:grpSp>
        <p:nvGrpSpPr>
          <p:cNvPr id="15" name="Group 14" title="Count Logistics"/>
          <p:cNvGrpSpPr/>
          <p:nvPr/>
        </p:nvGrpSpPr>
        <p:grpSpPr>
          <a:xfrm>
            <a:off x="5153048" y="1285607"/>
            <a:ext cx="3647945" cy="1477328"/>
            <a:chOff x="5153048" y="1285607"/>
            <a:chExt cx="3647945" cy="1477328"/>
          </a:xfrm>
        </p:grpSpPr>
        <p:sp>
          <p:nvSpPr>
            <p:cNvPr id="91" name="Rounded Rectangle 90"/>
            <p:cNvSpPr/>
            <p:nvPr/>
          </p:nvSpPr>
          <p:spPr>
            <a:xfrm>
              <a:off x="5153048" y="1350713"/>
              <a:ext cx="3412758" cy="133742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descr="Who &amp; where we count , Survey length/questions, Identifying hot spots , Technical issues&#10;" title="Count Logistics "/>
            <p:cNvSpPr txBox="1"/>
            <p:nvPr/>
          </p:nvSpPr>
          <p:spPr>
            <a:xfrm>
              <a:off x="5160103" y="1285607"/>
              <a:ext cx="3640890" cy="1477328"/>
            </a:xfrm>
            <a:prstGeom prst="rect">
              <a:avLst/>
            </a:prstGeom>
            <a:noFill/>
          </p:spPr>
          <p:txBody>
            <a:bodyPr wrap="square" rtlCol="0">
              <a:spAutoFit/>
            </a:bodyPr>
            <a:lstStyle/>
            <a:p>
              <a:pPr algn="ctr"/>
              <a:r>
                <a:rPr lang="en-US" b="1" dirty="0" smtClean="0">
                  <a:solidFill>
                    <a:schemeClr val="bg1"/>
                  </a:solidFill>
                </a:rPr>
                <a:t>Count Logistics </a:t>
              </a:r>
            </a:p>
            <a:p>
              <a:r>
                <a:rPr lang="en-US" dirty="0" smtClean="0">
                  <a:solidFill>
                    <a:schemeClr val="bg1"/>
                  </a:solidFill>
                </a:rPr>
                <a:t>Who &amp; where we count </a:t>
              </a:r>
            </a:p>
            <a:p>
              <a:r>
                <a:rPr lang="en-US" dirty="0" smtClean="0">
                  <a:solidFill>
                    <a:schemeClr val="bg1"/>
                  </a:solidFill>
                </a:rPr>
                <a:t>Survey length/questions</a:t>
              </a:r>
            </a:p>
            <a:p>
              <a:r>
                <a:rPr lang="en-US" dirty="0" smtClean="0">
                  <a:solidFill>
                    <a:schemeClr val="bg1"/>
                  </a:solidFill>
                </a:rPr>
                <a:t>Identifying hot spots </a:t>
              </a:r>
            </a:p>
            <a:p>
              <a:r>
                <a:rPr lang="en-US" dirty="0" smtClean="0">
                  <a:solidFill>
                    <a:schemeClr val="bg1"/>
                  </a:solidFill>
                </a:rPr>
                <a:t>Technical issues</a:t>
              </a:r>
              <a:endParaRPr lang="en-US" dirty="0">
                <a:solidFill>
                  <a:schemeClr val="bg1"/>
                </a:solidFill>
              </a:endParaRPr>
            </a:p>
          </p:txBody>
        </p:sp>
      </p:grpSp>
    </p:spTree>
    <p:extLst>
      <p:ext uri="{BB962C8B-B14F-4D97-AF65-F5344CB8AC3E}">
        <p14:creationId xmlns:p14="http://schemas.microsoft.com/office/powerpoint/2010/main" val="3606620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2" title="Module 1 Quiz"/>
          <p:cNvGrpSpPr/>
          <p:nvPr/>
        </p:nvGrpSpPr>
        <p:grpSpPr>
          <a:xfrm>
            <a:off x="-11301181" y="-8956"/>
            <a:ext cx="23627427" cy="6872004"/>
            <a:chOff x="-11301181" y="-8956"/>
            <a:chExt cx="23627427" cy="6872004"/>
          </a:xfrm>
        </p:grpSpPr>
        <p:grpSp>
          <p:nvGrpSpPr>
            <p:cNvPr id="2" name="Group 1"/>
            <p:cNvGrpSpPr/>
            <p:nvPr/>
          </p:nvGrpSpPr>
          <p:grpSpPr>
            <a:xfrm>
              <a:off x="-2404487" y="-8956"/>
              <a:ext cx="14730733" cy="6872004"/>
              <a:chOff x="-2404487" y="-8956"/>
              <a:chExt cx="14730733"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85047"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38322"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403145"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908249"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nvGrpSpPr>
              <p:cNvPr id="72" name="Group 71"/>
              <p:cNvGrpSpPr/>
              <p:nvPr/>
            </p:nvGrpSpPr>
            <p:grpSpPr>
              <a:xfrm>
                <a:off x="-2404487" y="5046"/>
                <a:ext cx="12213175" cy="6858000"/>
                <a:chOff x="0" y="0"/>
                <a:chExt cx="12213175" cy="6858000"/>
              </a:xfrm>
            </p:grpSpPr>
            <p:sp>
              <p:nvSpPr>
                <p:cNvPr id="73" name="Rectangle 7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rot="16200000">
                  <a:off x="10698960"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2</a:t>
                  </a:r>
                  <a:endParaRPr lang="en-US" sz="3200" dirty="0">
                    <a:solidFill>
                      <a:schemeClr val="bg2">
                        <a:lumMod val="95000"/>
                      </a:schemeClr>
                    </a:solidFill>
                  </a:endParaRPr>
                </a:p>
              </p:txBody>
            </p:sp>
          </p:grpSp>
          <p:pic>
            <p:nvPicPr>
              <p:cNvPr id="41" name="Picture 40" descr="Small blue house with white Texas outline in the center"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1</a:t>
                </a:r>
                <a:endParaRPr lang="en-US" sz="3200" dirty="0">
                  <a:solidFill>
                    <a:schemeClr val="bg2">
                      <a:lumMod val="95000"/>
                    </a:schemeClr>
                  </a:solidFill>
                </a:endParaRPr>
              </a:p>
            </p:txBody>
          </p:sp>
        </p:grpSp>
      </p:grpSp>
      <p:sp>
        <p:nvSpPr>
          <p:cNvPr id="88" name="TextBox 87"/>
          <p:cNvSpPr txBox="1"/>
          <p:nvPr/>
        </p:nvSpPr>
        <p:spPr>
          <a:xfrm>
            <a:off x="5569322" y="5796983"/>
            <a:ext cx="2703220" cy="400110"/>
          </a:xfrm>
          <a:prstGeom prst="rect">
            <a:avLst/>
          </a:prstGeom>
          <a:noFill/>
        </p:spPr>
        <p:txBody>
          <a:bodyPr wrap="square" rtlCol="0">
            <a:spAutoFit/>
          </a:bodyPr>
          <a:lstStyle/>
          <a:p>
            <a:pPr algn="ctr"/>
            <a:r>
              <a:rPr lang="en-US" sz="2000" b="1" dirty="0" smtClean="0">
                <a:solidFill>
                  <a:schemeClr val="bg1"/>
                </a:solidFill>
              </a:rPr>
              <a:t>THN Administrator</a:t>
            </a:r>
            <a:endParaRPr lang="en-US" sz="2000" b="1" dirty="0">
              <a:solidFill>
                <a:schemeClr val="bg1"/>
              </a:solidFill>
            </a:endParaRPr>
          </a:p>
        </p:txBody>
      </p:sp>
      <p:sp>
        <p:nvSpPr>
          <p:cNvPr id="90" name="TextBox 89"/>
          <p:cNvSpPr txBox="1"/>
          <p:nvPr/>
        </p:nvSpPr>
        <p:spPr>
          <a:xfrm>
            <a:off x="5860004" y="1287586"/>
            <a:ext cx="3640890" cy="1477328"/>
          </a:xfrm>
          <a:prstGeom prst="rect">
            <a:avLst/>
          </a:prstGeom>
          <a:noFill/>
        </p:spPr>
        <p:txBody>
          <a:bodyPr wrap="square" rtlCol="0">
            <a:spAutoFit/>
          </a:bodyPr>
          <a:lstStyle/>
          <a:p>
            <a:pPr algn="ctr"/>
            <a:r>
              <a:rPr lang="en-US" b="1" dirty="0" smtClean="0">
                <a:solidFill>
                  <a:schemeClr val="bg1"/>
                </a:solidFill>
              </a:rPr>
              <a:t>Count Logistics </a:t>
            </a:r>
          </a:p>
          <a:p>
            <a:r>
              <a:rPr lang="en-US" dirty="0" smtClean="0">
                <a:solidFill>
                  <a:schemeClr val="bg1"/>
                </a:solidFill>
              </a:rPr>
              <a:t>Who &amp; where we count </a:t>
            </a:r>
          </a:p>
          <a:p>
            <a:r>
              <a:rPr lang="en-US" dirty="0" smtClean="0">
                <a:solidFill>
                  <a:schemeClr val="bg1"/>
                </a:solidFill>
              </a:rPr>
              <a:t>Survey length/questions</a:t>
            </a:r>
          </a:p>
          <a:p>
            <a:r>
              <a:rPr lang="en-US" dirty="0" smtClean="0">
                <a:solidFill>
                  <a:schemeClr val="bg1"/>
                </a:solidFill>
              </a:rPr>
              <a:t>Identifying hot spots </a:t>
            </a:r>
          </a:p>
          <a:p>
            <a:r>
              <a:rPr lang="en-US" dirty="0" smtClean="0">
                <a:solidFill>
                  <a:schemeClr val="bg1"/>
                </a:solidFill>
              </a:rPr>
              <a:t>Technical issues</a:t>
            </a:r>
            <a:endParaRPr lang="en-US" dirty="0">
              <a:solidFill>
                <a:schemeClr val="bg1"/>
              </a:solidFill>
            </a:endParaRPr>
          </a:p>
        </p:txBody>
      </p:sp>
      <p:sp>
        <p:nvSpPr>
          <p:cNvPr id="89" name="Title 1"/>
          <p:cNvSpPr txBox="1">
            <a:spLocks/>
          </p:cNvSpPr>
          <p:nvPr/>
        </p:nvSpPr>
        <p:spPr>
          <a:xfrm>
            <a:off x="1215756" y="1751684"/>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Quiz Time!</a:t>
            </a:r>
            <a:endParaRPr lang="en-US" dirty="0">
              <a:solidFill>
                <a:schemeClr val="accent2"/>
              </a:solidFill>
            </a:endParaRPr>
          </a:p>
        </p:txBody>
      </p:sp>
      <p:sp>
        <p:nvSpPr>
          <p:cNvPr id="36" name="Title 2"/>
          <p:cNvSpPr>
            <a:spLocks noGrp="1"/>
          </p:cNvSpPr>
          <p:nvPr>
            <p:ph type="title"/>
          </p:nvPr>
        </p:nvSpPr>
        <p:spPr>
          <a:xfrm>
            <a:off x="1182925" y="5046"/>
            <a:ext cx="9128257" cy="1325563"/>
          </a:xfrm>
        </p:spPr>
        <p:txBody>
          <a:bodyPr/>
          <a:lstStyle/>
          <a:p>
            <a:pPr algn="ctr"/>
            <a:r>
              <a:rPr lang="en-US" dirty="0" smtClean="0">
                <a:solidFill>
                  <a:schemeClr val="bg1"/>
                </a:solidFill>
              </a:rPr>
              <a:t>Quiz</a:t>
            </a:r>
            <a:endParaRPr lang="en-US" dirty="0">
              <a:solidFill>
                <a:schemeClr val="bg1"/>
              </a:solidFill>
            </a:endParaRPr>
          </a:p>
        </p:txBody>
      </p:sp>
    </p:spTree>
    <p:extLst>
      <p:ext uri="{BB962C8B-B14F-4D97-AF65-F5344CB8AC3E}">
        <p14:creationId xmlns:p14="http://schemas.microsoft.com/office/powerpoint/2010/main" val="316949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Group 4" title="Module 2"/>
          <p:cNvGrpSpPr/>
          <p:nvPr/>
        </p:nvGrpSpPr>
        <p:grpSpPr>
          <a:xfrm>
            <a:off x="-11301181" y="-8956"/>
            <a:ext cx="23654859" cy="6872004"/>
            <a:chOff x="-11301181" y="-8956"/>
            <a:chExt cx="23654859" cy="6872004"/>
          </a:xfrm>
        </p:grpSpPr>
        <p:grpSp>
          <p:nvGrpSpPr>
            <p:cNvPr id="3" name="Group 2"/>
            <p:cNvGrpSpPr/>
            <p:nvPr/>
          </p:nvGrpSpPr>
          <p:grpSpPr>
            <a:xfrm>
              <a:off x="-1880817" y="-8956"/>
              <a:ext cx="14234495" cy="6872004"/>
              <a:chOff x="-1880817" y="-8956"/>
              <a:chExt cx="14234495"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57615"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10890"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75713"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880817"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pic>
            <p:nvPicPr>
              <p:cNvPr id="40" name="Picture 39" descr="Small blue house with white Texas outline in the center"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2</a:t>
                </a:r>
                <a:endParaRPr lang="en-US" sz="3200" dirty="0">
                  <a:solidFill>
                    <a:schemeClr val="bg2">
                      <a:lumMod val="95000"/>
                    </a:schemeClr>
                  </a:solidFill>
                </a:endParaRPr>
              </a:p>
            </p:txBody>
          </p:sp>
        </p:grpSp>
      </p:grpSp>
      <p:graphicFrame>
        <p:nvGraphicFramePr>
          <p:cNvPr id="2" name="Content Placeholder 1" title="Visual of Key PIT Steps"/>
          <p:cNvGraphicFramePr>
            <a:graphicFrameLocks noGrp="1"/>
          </p:cNvGraphicFramePr>
          <p:nvPr>
            <p:ph idx="1"/>
            <p:extLst>
              <p:ext uri="{D42A27DB-BD31-4B8C-83A1-F6EECF244321}">
                <p14:modId xmlns:p14="http://schemas.microsoft.com/office/powerpoint/2010/main" val="1088311734"/>
              </p:ext>
            </p:extLst>
          </p:nvPr>
        </p:nvGraphicFramePr>
        <p:xfrm>
          <a:off x="1182926" y="1143000"/>
          <a:ext cx="7701230" cy="5033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Title 2"/>
          <p:cNvSpPr>
            <a:spLocks noGrp="1"/>
          </p:cNvSpPr>
          <p:nvPr>
            <p:ph type="title"/>
          </p:nvPr>
        </p:nvSpPr>
        <p:spPr>
          <a:xfrm>
            <a:off x="1182925" y="5046"/>
            <a:ext cx="9128257" cy="1325563"/>
          </a:xfrm>
        </p:spPr>
        <p:txBody>
          <a:bodyPr/>
          <a:lstStyle/>
          <a:p>
            <a:pPr algn="ctr"/>
            <a:r>
              <a:rPr lang="en-US" dirty="0" smtClean="0"/>
              <a:t>Key PIT Steps</a:t>
            </a:r>
            <a:endParaRPr lang="en-US" dirty="0"/>
          </a:p>
        </p:txBody>
      </p:sp>
    </p:spTree>
    <p:extLst>
      <p:ext uri="{BB962C8B-B14F-4D97-AF65-F5344CB8AC3E}">
        <p14:creationId xmlns:p14="http://schemas.microsoft.com/office/powerpoint/2010/main" val="2099836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2" title="Module 2"/>
          <p:cNvGrpSpPr/>
          <p:nvPr/>
        </p:nvGrpSpPr>
        <p:grpSpPr>
          <a:xfrm>
            <a:off x="-11301181" y="-8956"/>
            <a:ext cx="23664003" cy="6872004"/>
            <a:chOff x="-11301181" y="-8956"/>
            <a:chExt cx="23664003" cy="6872004"/>
          </a:xfrm>
        </p:grpSpPr>
        <p:grpSp>
          <p:nvGrpSpPr>
            <p:cNvPr id="2" name="Group 1"/>
            <p:cNvGrpSpPr/>
            <p:nvPr/>
          </p:nvGrpSpPr>
          <p:grpSpPr>
            <a:xfrm>
              <a:off x="-1871673" y="-8956"/>
              <a:ext cx="14234495" cy="6872004"/>
              <a:chOff x="-1871673" y="-8956"/>
              <a:chExt cx="14234495"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48471"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01746"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66569"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871673"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pic>
            <p:nvPicPr>
              <p:cNvPr id="40" name="Picture 39" descr="Small blue house with white Texas outline in the center"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2</a:t>
                </a:r>
                <a:endParaRPr lang="en-US" sz="3200" dirty="0">
                  <a:solidFill>
                    <a:schemeClr val="bg2">
                      <a:lumMod val="95000"/>
                    </a:schemeClr>
                  </a:solidFill>
                </a:endParaRPr>
              </a:p>
            </p:txBody>
          </p:sp>
        </p:grpSp>
      </p:grpSp>
      <p:sp>
        <p:nvSpPr>
          <p:cNvPr id="33" name="Title 2"/>
          <p:cNvSpPr>
            <a:spLocks noGrp="1"/>
          </p:cNvSpPr>
          <p:nvPr>
            <p:ph type="title"/>
          </p:nvPr>
        </p:nvSpPr>
        <p:spPr>
          <a:xfrm>
            <a:off x="890819" y="3566"/>
            <a:ext cx="9429508" cy="1325563"/>
          </a:xfrm>
        </p:spPr>
        <p:txBody>
          <a:bodyPr/>
          <a:lstStyle/>
          <a:p>
            <a:pPr algn="ctr"/>
            <a:r>
              <a:rPr lang="en-US" dirty="0"/>
              <a:t>Who to Count</a:t>
            </a:r>
          </a:p>
        </p:txBody>
      </p:sp>
      <p:graphicFrame>
        <p:nvGraphicFramePr>
          <p:cNvPr id="34" name="Diagram 33" title="Hierarchy of those counted on the PIT"/>
          <p:cNvGraphicFramePr/>
          <p:nvPr>
            <p:extLst>
              <p:ext uri="{D42A27DB-BD31-4B8C-83A1-F6EECF244321}">
                <p14:modId xmlns:p14="http://schemas.microsoft.com/office/powerpoint/2010/main" val="1968811495"/>
              </p:ext>
            </p:extLst>
          </p:nvPr>
        </p:nvGraphicFramePr>
        <p:xfrm>
          <a:off x="1845258" y="101285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7115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2" title="Module 2"/>
          <p:cNvGrpSpPr/>
          <p:nvPr/>
        </p:nvGrpSpPr>
        <p:grpSpPr>
          <a:xfrm>
            <a:off x="-11301181" y="-8956"/>
            <a:ext cx="23636571" cy="6872004"/>
            <a:chOff x="-11301181" y="-8956"/>
            <a:chExt cx="23636571" cy="6872004"/>
          </a:xfrm>
        </p:grpSpPr>
        <p:grpSp>
          <p:nvGrpSpPr>
            <p:cNvPr id="2" name="Group 1"/>
            <p:cNvGrpSpPr/>
            <p:nvPr/>
          </p:nvGrpSpPr>
          <p:grpSpPr>
            <a:xfrm>
              <a:off x="-1899105" y="-8956"/>
              <a:ext cx="14234495" cy="6872004"/>
              <a:chOff x="-1899105" y="-8956"/>
              <a:chExt cx="14234495"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75903"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9178"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94001"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899105"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pic>
            <p:nvPicPr>
              <p:cNvPr id="40" name="Picture 39" descr="Small blue house with white Texas outline in the center"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2</a:t>
                </a:r>
                <a:endParaRPr lang="en-US" sz="3200" dirty="0">
                  <a:solidFill>
                    <a:schemeClr val="bg2">
                      <a:lumMod val="95000"/>
                    </a:schemeClr>
                  </a:solidFill>
                </a:endParaRPr>
              </a:p>
            </p:txBody>
          </p:sp>
        </p:grpSp>
      </p:grpSp>
      <p:sp>
        <p:nvSpPr>
          <p:cNvPr id="33" name="Title 2"/>
          <p:cNvSpPr>
            <a:spLocks noGrp="1"/>
          </p:cNvSpPr>
          <p:nvPr>
            <p:ph type="title"/>
          </p:nvPr>
        </p:nvSpPr>
        <p:spPr>
          <a:xfrm>
            <a:off x="890819" y="3566"/>
            <a:ext cx="9402076" cy="1325563"/>
          </a:xfrm>
        </p:spPr>
        <p:txBody>
          <a:bodyPr/>
          <a:lstStyle/>
          <a:p>
            <a:pPr algn="ctr"/>
            <a:r>
              <a:rPr lang="en-US" dirty="0"/>
              <a:t>Who </a:t>
            </a:r>
            <a:r>
              <a:rPr lang="en-US" dirty="0" smtClean="0"/>
              <a:t>NOT to </a:t>
            </a:r>
            <a:r>
              <a:rPr lang="en-US" dirty="0"/>
              <a:t>Count</a:t>
            </a:r>
          </a:p>
        </p:txBody>
      </p:sp>
      <p:graphicFrame>
        <p:nvGraphicFramePr>
          <p:cNvPr id="35" name="Diagram 34" title="Hierarchy of those Not counted on the PIT"/>
          <p:cNvGraphicFramePr/>
          <p:nvPr>
            <p:extLst>
              <p:ext uri="{D42A27DB-BD31-4B8C-83A1-F6EECF244321}">
                <p14:modId xmlns:p14="http://schemas.microsoft.com/office/powerpoint/2010/main" val="2417035140"/>
              </p:ext>
            </p:extLst>
          </p:nvPr>
        </p:nvGraphicFramePr>
        <p:xfrm>
          <a:off x="1624510" y="101359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9477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2" title="Module 2"/>
          <p:cNvGrpSpPr/>
          <p:nvPr/>
        </p:nvGrpSpPr>
        <p:grpSpPr>
          <a:xfrm>
            <a:off x="-11301181" y="-8956"/>
            <a:ext cx="23654859" cy="6872004"/>
            <a:chOff x="-11301181" y="-8956"/>
            <a:chExt cx="23654859" cy="6872004"/>
          </a:xfrm>
        </p:grpSpPr>
        <p:grpSp>
          <p:nvGrpSpPr>
            <p:cNvPr id="2" name="Group 1"/>
            <p:cNvGrpSpPr/>
            <p:nvPr/>
          </p:nvGrpSpPr>
          <p:grpSpPr>
            <a:xfrm>
              <a:off x="-1880817" y="-8956"/>
              <a:ext cx="14234495" cy="6872004"/>
              <a:chOff x="-1880817" y="-8956"/>
              <a:chExt cx="14234495"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57615"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10890"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75713"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880817"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pic>
            <p:nvPicPr>
              <p:cNvPr id="40" name="Picture 39" descr="Small blue house with white Texas outline in the center"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2</a:t>
                </a:r>
                <a:endParaRPr lang="en-US" sz="3200" dirty="0">
                  <a:solidFill>
                    <a:schemeClr val="bg2">
                      <a:lumMod val="95000"/>
                    </a:schemeClr>
                  </a:solidFill>
                </a:endParaRPr>
              </a:p>
            </p:txBody>
          </p:sp>
        </p:grpSp>
      </p:grpSp>
      <p:sp>
        <p:nvSpPr>
          <p:cNvPr id="33" name="Title 2"/>
          <p:cNvSpPr>
            <a:spLocks noGrp="1"/>
          </p:cNvSpPr>
          <p:nvPr>
            <p:ph type="title"/>
          </p:nvPr>
        </p:nvSpPr>
        <p:spPr>
          <a:xfrm>
            <a:off x="890818" y="3566"/>
            <a:ext cx="9443151" cy="1325563"/>
          </a:xfrm>
        </p:spPr>
        <p:txBody>
          <a:bodyPr/>
          <a:lstStyle/>
          <a:p>
            <a:pPr algn="ctr"/>
            <a:r>
              <a:rPr lang="en-US" dirty="0"/>
              <a:t>Considerations for Youth</a:t>
            </a:r>
          </a:p>
        </p:txBody>
      </p:sp>
      <p:sp>
        <p:nvSpPr>
          <p:cNvPr id="34" name="Rectangle 33"/>
          <p:cNvSpPr/>
          <p:nvPr/>
        </p:nvSpPr>
        <p:spPr>
          <a:xfrm>
            <a:off x="953664" y="1114642"/>
            <a:ext cx="8180578" cy="5016758"/>
          </a:xfrm>
          <a:prstGeom prst="rect">
            <a:avLst/>
          </a:prstGeom>
        </p:spPr>
        <p:txBody>
          <a:bodyPr wrap="square">
            <a:spAutoFit/>
          </a:bodyPr>
          <a:lstStyle/>
          <a:p>
            <a:r>
              <a:rPr lang="en-US" sz="1600" dirty="0"/>
              <a:t>U.S. Department of Education (ED) Subtitle VII-B of the McKinney-Vento Homeless Assistance Act defines homeless children and youths as follows: The term "homeless children and youths"— </a:t>
            </a:r>
          </a:p>
          <a:p>
            <a:pPr lvl="1"/>
            <a:r>
              <a:rPr lang="en-US" sz="1600" dirty="0"/>
              <a:t>Meaning individuals who lack a fixed, regular, and adequate nighttime residence (within the meaning of section 11302(a)(1) of this title); and includes—</a:t>
            </a:r>
          </a:p>
          <a:p>
            <a:pPr lvl="2"/>
            <a:r>
              <a:rPr lang="en-US" sz="1600" dirty="0"/>
              <a:t> i. </a:t>
            </a:r>
            <a:r>
              <a:rPr lang="en-US" sz="1600" dirty="0">
                <a:solidFill>
                  <a:srgbClr val="FF0000"/>
                </a:solidFill>
              </a:rPr>
              <a:t>children and youths who are sharing the housing of other persons due to loss of housing, economic hardship, or a similar reason</a:t>
            </a:r>
            <a:r>
              <a:rPr lang="en-US" sz="1600" dirty="0"/>
              <a:t>; are living in motels, hotels, trailer parks, or camping grounds due to the lack of alternative adequate accommodations; are living in emergency or transitional shelters; </a:t>
            </a:r>
            <a:r>
              <a:rPr lang="en-US" sz="1600" dirty="0">
                <a:solidFill>
                  <a:srgbClr val="FF0000"/>
                </a:solidFill>
              </a:rPr>
              <a:t>are abandoned in hospitals; or are awaiting foster care placement; </a:t>
            </a:r>
          </a:p>
          <a:p>
            <a:pPr lvl="2"/>
            <a:r>
              <a:rPr lang="en-US" sz="1600" dirty="0"/>
              <a:t>ii. children and youths who have a primary nighttime residence that is a public or private place not designed for or ordinarily used as a regular sleeping accommodation for human beings (within the meaning of section 11302(a)(2)(C) of this title); </a:t>
            </a:r>
          </a:p>
          <a:p>
            <a:pPr lvl="2"/>
            <a:r>
              <a:rPr lang="en-US" sz="1600" dirty="0"/>
              <a:t>iii. children and youths who are living in cars, parks, public spaces, abandoned buildings, </a:t>
            </a:r>
            <a:r>
              <a:rPr lang="en-US" sz="1600" dirty="0">
                <a:solidFill>
                  <a:srgbClr val="FF0000"/>
                </a:solidFill>
              </a:rPr>
              <a:t>substandard housing, </a:t>
            </a:r>
            <a:r>
              <a:rPr lang="en-US" sz="1600" dirty="0"/>
              <a:t>bus or train stations, or similar settings; and iv. migratory children (as such term is defined in section 6399 of title 20) who qualify as homeless for the purposes of this subtitle because the children are living in circumstances described in clauses (i) through (iii).</a:t>
            </a:r>
          </a:p>
        </p:txBody>
      </p:sp>
    </p:spTree>
    <p:extLst>
      <p:ext uri="{BB962C8B-B14F-4D97-AF65-F5344CB8AC3E}">
        <p14:creationId xmlns:p14="http://schemas.microsoft.com/office/powerpoint/2010/main" val="944745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2" title="Module 2"/>
          <p:cNvGrpSpPr/>
          <p:nvPr/>
        </p:nvGrpSpPr>
        <p:grpSpPr>
          <a:xfrm>
            <a:off x="-11284726" y="-8956"/>
            <a:ext cx="23610972" cy="6872004"/>
            <a:chOff x="-11284726" y="-8956"/>
            <a:chExt cx="23610972" cy="6872004"/>
          </a:xfrm>
        </p:grpSpPr>
        <p:grpSp>
          <p:nvGrpSpPr>
            <p:cNvPr id="2" name="Group 1"/>
            <p:cNvGrpSpPr/>
            <p:nvPr/>
          </p:nvGrpSpPr>
          <p:grpSpPr>
            <a:xfrm>
              <a:off x="-1908249" y="-8956"/>
              <a:ext cx="14234495" cy="6872004"/>
              <a:chOff x="-1908249" y="-8956"/>
              <a:chExt cx="14234495"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85047"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38322"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403145"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908249"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pic>
            <p:nvPicPr>
              <p:cNvPr id="41" name="Picture 40"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72" name="Group 71"/>
            <p:cNvGrpSpPr/>
            <p:nvPr/>
          </p:nvGrpSpPr>
          <p:grpSpPr>
            <a:xfrm>
              <a:off x="-11284726" y="5046"/>
              <a:ext cx="12213175" cy="6858000"/>
              <a:chOff x="0" y="0"/>
              <a:chExt cx="12213175" cy="6858000"/>
            </a:xfrm>
          </p:grpSpPr>
          <p:sp>
            <p:nvSpPr>
              <p:cNvPr id="73" name="Rectangle 7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rot="16200000">
                <a:off x="10698960"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2</a:t>
                </a:r>
                <a:endParaRPr lang="en-US" sz="3200" dirty="0">
                  <a:solidFill>
                    <a:schemeClr val="bg2">
                      <a:lumMod val="95000"/>
                    </a:schemeClr>
                  </a:solidFill>
                </a:endParaRPr>
              </a:p>
            </p:txBody>
          </p:sp>
        </p:grpSp>
      </p:grpSp>
      <p:sp>
        <p:nvSpPr>
          <p:cNvPr id="88" name="TextBox 87"/>
          <p:cNvSpPr txBox="1"/>
          <p:nvPr/>
        </p:nvSpPr>
        <p:spPr>
          <a:xfrm>
            <a:off x="5569322" y="5796983"/>
            <a:ext cx="2703220" cy="400110"/>
          </a:xfrm>
          <a:prstGeom prst="rect">
            <a:avLst/>
          </a:prstGeom>
          <a:noFill/>
        </p:spPr>
        <p:txBody>
          <a:bodyPr wrap="square" rtlCol="0">
            <a:spAutoFit/>
          </a:bodyPr>
          <a:lstStyle/>
          <a:p>
            <a:pPr algn="ctr"/>
            <a:r>
              <a:rPr lang="en-US" sz="2000" b="1" dirty="0" smtClean="0">
                <a:solidFill>
                  <a:schemeClr val="bg1"/>
                </a:solidFill>
              </a:rPr>
              <a:t>THN Administrator</a:t>
            </a:r>
            <a:endParaRPr lang="en-US" sz="2000" b="1" dirty="0">
              <a:solidFill>
                <a:schemeClr val="bg1"/>
              </a:solidFill>
            </a:endParaRPr>
          </a:p>
        </p:txBody>
      </p:sp>
      <p:sp>
        <p:nvSpPr>
          <p:cNvPr id="90" name="TextBox 89"/>
          <p:cNvSpPr txBox="1"/>
          <p:nvPr/>
        </p:nvSpPr>
        <p:spPr>
          <a:xfrm>
            <a:off x="5860004" y="1287586"/>
            <a:ext cx="3640890" cy="1477328"/>
          </a:xfrm>
          <a:prstGeom prst="rect">
            <a:avLst/>
          </a:prstGeom>
          <a:noFill/>
        </p:spPr>
        <p:txBody>
          <a:bodyPr wrap="square" rtlCol="0">
            <a:spAutoFit/>
          </a:bodyPr>
          <a:lstStyle/>
          <a:p>
            <a:pPr algn="ctr"/>
            <a:r>
              <a:rPr lang="en-US" b="1" dirty="0" smtClean="0">
                <a:solidFill>
                  <a:schemeClr val="bg1"/>
                </a:solidFill>
              </a:rPr>
              <a:t>Count Logistics </a:t>
            </a:r>
          </a:p>
          <a:p>
            <a:r>
              <a:rPr lang="en-US" dirty="0" smtClean="0">
                <a:solidFill>
                  <a:schemeClr val="bg1"/>
                </a:solidFill>
              </a:rPr>
              <a:t>Who &amp; where we count </a:t>
            </a:r>
          </a:p>
          <a:p>
            <a:r>
              <a:rPr lang="en-US" dirty="0" smtClean="0">
                <a:solidFill>
                  <a:schemeClr val="bg1"/>
                </a:solidFill>
              </a:rPr>
              <a:t>Survey length/questions</a:t>
            </a:r>
          </a:p>
          <a:p>
            <a:r>
              <a:rPr lang="en-US" dirty="0" smtClean="0">
                <a:solidFill>
                  <a:schemeClr val="bg1"/>
                </a:solidFill>
              </a:rPr>
              <a:t>Identifying hot spots </a:t>
            </a:r>
          </a:p>
          <a:p>
            <a:r>
              <a:rPr lang="en-US" dirty="0" smtClean="0">
                <a:solidFill>
                  <a:schemeClr val="bg1"/>
                </a:solidFill>
              </a:rPr>
              <a:t>Technical issues</a:t>
            </a:r>
            <a:endParaRPr lang="en-US" dirty="0">
              <a:solidFill>
                <a:schemeClr val="bg1"/>
              </a:solidFill>
            </a:endParaRPr>
          </a:p>
        </p:txBody>
      </p:sp>
      <p:sp>
        <p:nvSpPr>
          <p:cNvPr id="89" name="Title 1"/>
          <p:cNvSpPr txBox="1">
            <a:spLocks/>
          </p:cNvSpPr>
          <p:nvPr/>
        </p:nvSpPr>
        <p:spPr>
          <a:xfrm>
            <a:off x="1339636" y="1793854"/>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Quiz Time!</a:t>
            </a:r>
            <a:endParaRPr lang="en-US" dirty="0">
              <a:solidFill>
                <a:schemeClr val="accent2"/>
              </a:solidFill>
            </a:endParaRPr>
          </a:p>
        </p:txBody>
      </p:sp>
      <p:sp>
        <p:nvSpPr>
          <p:cNvPr id="32" name="Title 2"/>
          <p:cNvSpPr>
            <a:spLocks noGrp="1"/>
          </p:cNvSpPr>
          <p:nvPr>
            <p:ph type="title"/>
          </p:nvPr>
        </p:nvSpPr>
        <p:spPr>
          <a:xfrm>
            <a:off x="1182925" y="5046"/>
            <a:ext cx="9128257" cy="1325563"/>
          </a:xfrm>
        </p:spPr>
        <p:txBody>
          <a:bodyPr/>
          <a:lstStyle/>
          <a:p>
            <a:pPr algn="ctr"/>
            <a:r>
              <a:rPr lang="en-US" dirty="0" smtClean="0">
                <a:solidFill>
                  <a:schemeClr val="bg1"/>
                </a:solidFill>
              </a:rPr>
              <a:t>Quiz</a:t>
            </a:r>
            <a:endParaRPr lang="en-US" dirty="0">
              <a:solidFill>
                <a:schemeClr val="bg1"/>
              </a:solidFill>
            </a:endParaRPr>
          </a:p>
        </p:txBody>
      </p:sp>
    </p:spTree>
    <p:extLst>
      <p:ext uri="{BB962C8B-B14F-4D97-AF65-F5344CB8AC3E}">
        <p14:creationId xmlns:p14="http://schemas.microsoft.com/office/powerpoint/2010/main" val="3734485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Group 4" title="Module 3"/>
          <p:cNvGrpSpPr/>
          <p:nvPr/>
        </p:nvGrpSpPr>
        <p:grpSpPr>
          <a:xfrm>
            <a:off x="-11306588" y="-8956"/>
            <a:ext cx="23641978" cy="6872004"/>
            <a:chOff x="-11306588" y="-8956"/>
            <a:chExt cx="23641978" cy="6872004"/>
          </a:xfrm>
        </p:grpSpPr>
        <p:grpSp>
          <p:nvGrpSpPr>
            <p:cNvPr id="2" name="Group 1"/>
            <p:cNvGrpSpPr/>
            <p:nvPr/>
          </p:nvGrpSpPr>
          <p:grpSpPr>
            <a:xfrm>
              <a:off x="-1394001" y="-8956"/>
              <a:ext cx="13729391" cy="6872004"/>
              <a:chOff x="-1394001" y="-8956"/>
              <a:chExt cx="13729391"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75903"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9178"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94001"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pic>
            <p:nvPicPr>
              <p:cNvPr id="40" name="Picture 39" descr="Small blue house with white Texas outline in the center"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68" name="Group 67"/>
            <p:cNvGrpSpPr/>
            <p:nvPr/>
          </p:nvGrpSpPr>
          <p:grpSpPr>
            <a:xfrm>
              <a:off x="-11306588"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sp>
        <p:nvSpPr>
          <p:cNvPr id="33" name="Title 2"/>
          <p:cNvSpPr>
            <a:spLocks noGrp="1"/>
          </p:cNvSpPr>
          <p:nvPr>
            <p:ph type="title"/>
          </p:nvPr>
        </p:nvSpPr>
        <p:spPr>
          <a:xfrm>
            <a:off x="890818" y="3566"/>
            <a:ext cx="9901773" cy="1325563"/>
          </a:xfrm>
        </p:spPr>
        <p:txBody>
          <a:bodyPr/>
          <a:lstStyle/>
          <a:p>
            <a:pPr algn="ctr"/>
            <a:r>
              <a:rPr lang="en-US" dirty="0"/>
              <a:t>Unsheltered PIT Planning</a:t>
            </a:r>
          </a:p>
        </p:txBody>
      </p:sp>
      <p:sp>
        <p:nvSpPr>
          <p:cNvPr id="35" name="Content Placeholder 4"/>
          <p:cNvSpPr>
            <a:spLocks noGrp="1"/>
          </p:cNvSpPr>
          <p:nvPr>
            <p:ph idx="1"/>
          </p:nvPr>
        </p:nvSpPr>
        <p:spPr>
          <a:xfrm>
            <a:off x="1338686" y="1529364"/>
            <a:ext cx="8326521" cy="4351338"/>
          </a:xfrm>
        </p:spPr>
        <p:txBody>
          <a:bodyPr>
            <a:normAutofit/>
          </a:bodyPr>
          <a:lstStyle/>
          <a:p>
            <a:r>
              <a:rPr lang="en-US" dirty="0"/>
              <a:t>A count of people who are homeless but not in a shelter or transitional housing program is referred to as an unsheltered count. </a:t>
            </a:r>
            <a:endParaRPr lang="en-US" dirty="0" smtClean="0"/>
          </a:p>
          <a:p>
            <a:pPr marL="0" indent="0">
              <a:buNone/>
            </a:pPr>
            <a:endParaRPr lang="en-US" dirty="0"/>
          </a:p>
          <a:p>
            <a:r>
              <a:rPr lang="en-US" dirty="0"/>
              <a:t>The unsheltered count requires identification of homeless people that are living </a:t>
            </a:r>
            <a:r>
              <a:rPr lang="en-US" dirty="0" smtClean="0"/>
              <a:t>in places </a:t>
            </a:r>
            <a:r>
              <a:rPr lang="en-US" dirty="0"/>
              <a:t>not meant for human habitation on </a:t>
            </a:r>
            <a:r>
              <a:rPr lang="en-US" b="1" dirty="0" smtClean="0"/>
              <a:t>January 28</a:t>
            </a:r>
            <a:r>
              <a:rPr lang="en-US" b="1" baseline="30000" dirty="0" smtClean="0"/>
              <a:t>th</a:t>
            </a:r>
            <a:r>
              <a:rPr lang="en-US" b="1" dirty="0" smtClean="0"/>
              <a:t>. </a:t>
            </a:r>
            <a:endParaRPr lang="en-US" b="1" dirty="0"/>
          </a:p>
          <a:p>
            <a:endParaRPr lang="en-US" dirty="0"/>
          </a:p>
        </p:txBody>
      </p:sp>
    </p:spTree>
    <p:extLst>
      <p:ext uri="{BB962C8B-B14F-4D97-AF65-F5344CB8AC3E}">
        <p14:creationId xmlns:p14="http://schemas.microsoft.com/office/powerpoint/2010/main" val="3351462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3"/>
          <p:cNvGrpSpPr/>
          <p:nvPr/>
        </p:nvGrpSpPr>
        <p:grpSpPr>
          <a:xfrm>
            <a:off x="-11306588" y="-8956"/>
            <a:ext cx="23669410" cy="6872004"/>
            <a:chOff x="-11306588" y="-8956"/>
            <a:chExt cx="23669410"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48471"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01746"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66569"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8" name="Group 67"/>
            <p:cNvGrpSpPr/>
            <p:nvPr/>
          </p:nvGrpSpPr>
          <p:grpSpPr>
            <a:xfrm>
              <a:off x="-11306588"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sp>
        <p:nvSpPr>
          <p:cNvPr id="33" name="Title 2"/>
          <p:cNvSpPr>
            <a:spLocks noGrp="1"/>
          </p:cNvSpPr>
          <p:nvPr>
            <p:ph type="title"/>
          </p:nvPr>
        </p:nvSpPr>
        <p:spPr>
          <a:xfrm>
            <a:off x="890818" y="3566"/>
            <a:ext cx="9929205" cy="1325563"/>
          </a:xfrm>
        </p:spPr>
        <p:txBody>
          <a:bodyPr/>
          <a:lstStyle/>
          <a:p>
            <a:pPr algn="ctr"/>
            <a:r>
              <a:rPr lang="en-US" dirty="0"/>
              <a:t>Possible Locations</a:t>
            </a:r>
          </a:p>
        </p:txBody>
      </p:sp>
      <p:sp>
        <p:nvSpPr>
          <p:cNvPr id="35" name="Content Placeholder 4"/>
          <p:cNvSpPr>
            <a:spLocks noGrp="1"/>
          </p:cNvSpPr>
          <p:nvPr>
            <p:ph idx="1"/>
          </p:nvPr>
        </p:nvSpPr>
        <p:spPr>
          <a:xfrm>
            <a:off x="1663394" y="1253330"/>
            <a:ext cx="8208877" cy="4351338"/>
          </a:xfrm>
        </p:spPr>
        <p:txBody>
          <a:bodyPr>
            <a:normAutofit/>
          </a:bodyPr>
          <a:lstStyle/>
          <a:p>
            <a:pPr lvl="0"/>
            <a:r>
              <a:rPr lang="en-US" dirty="0"/>
              <a:t>Street/sidewalk</a:t>
            </a:r>
          </a:p>
          <a:p>
            <a:pPr lvl="0"/>
            <a:r>
              <a:rPr lang="en-US" dirty="0"/>
              <a:t>Vehicle (car, van, RV, truck) </a:t>
            </a:r>
          </a:p>
          <a:p>
            <a:pPr lvl="0"/>
            <a:r>
              <a:rPr lang="en-US" dirty="0"/>
              <a:t>Park</a:t>
            </a:r>
          </a:p>
          <a:p>
            <a:pPr lvl="0"/>
            <a:r>
              <a:rPr lang="en-US" dirty="0"/>
              <a:t>Abandoned building</a:t>
            </a:r>
          </a:p>
          <a:p>
            <a:pPr lvl="0"/>
            <a:r>
              <a:rPr lang="en-US" dirty="0"/>
              <a:t>Bus, train station, airport </a:t>
            </a:r>
          </a:p>
          <a:p>
            <a:pPr lvl="0"/>
            <a:r>
              <a:rPr lang="en-US" dirty="0"/>
              <a:t>Under bridge/overpass</a:t>
            </a:r>
          </a:p>
          <a:p>
            <a:pPr lvl="0"/>
            <a:r>
              <a:rPr lang="en-US" dirty="0"/>
              <a:t>Woods/outdoor encampment </a:t>
            </a:r>
          </a:p>
          <a:p>
            <a:endParaRPr lang="en-US" dirty="0"/>
          </a:p>
        </p:txBody>
      </p:sp>
    </p:spTree>
    <p:extLst>
      <p:ext uri="{BB962C8B-B14F-4D97-AF65-F5344CB8AC3E}">
        <p14:creationId xmlns:p14="http://schemas.microsoft.com/office/powerpoint/2010/main" val="875354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Introduction"/>
          <p:cNvGrpSpPr/>
          <p:nvPr/>
        </p:nvGrpSpPr>
        <p:grpSpPr>
          <a:xfrm>
            <a:off x="-3384370" y="188"/>
            <a:ext cx="15728904" cy="6864332"/>
            <a:chOff x="-3384370" y="188"/>
            <a:chExt cx="15728904" cy="6864332"/>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66759"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0034" y="188"/>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84857" y="3740"/>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889961"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nvGrpSpPr>
            <p:cNvPr id="72" name="Group 71"/>
            <p:cNvGrpSpPr/>
            <p:nvPr/>
          </p:nvGrpSpPr>
          <p:grpSpPr>
            <a:xfrm>
              <a:off x="-2386199" y="5046"/>
              <a:ext cx="12213175" cy="6858000"/>
              <a:chOff x="0" y="0"/>
              <a:chExt cx="12213175" cy="6858000"/>
            </a:xfrm>
          </p:grpSpPr>
          <p:sp>
            <p:nvSpPr>
              <p:cNvPr id="73" name="Rectangle 7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rot="16200000">
                <a:off x="10698960"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2</a:t>
                </a:r>
                <a:endParaRPr lang="en-US" sz="3200" dirty="0">
                  <a:solidFill>
                    <a:schemeClr val="bg2">
                      <a:lumMod val="95000"/>
                    </a:schemeClr>
                  </a:solidFill>
                </a:endParaRPr>
              </a:p>
            </p:txBody>
          </p:sp>
        </p:grpSp>
        <p:grpSp>
          <p:nvGrpSpPr>
            <p:cNvPr id="77" name="Group 76"/>
            <p:cNvGrpSpPr/>
            <p:nvPr/>
          </p:nvGrpSpPr>
          <p:grpSpPr>
            <a:xfrm>
              <a:off x="-2883497" y="6520"/>
              <a:ext cx="12210816" cy="6858000"/>
              <a:chOff x="0" y="0"/>
              <a:chExt cx="12210816" cy="6858000"/>
            </a:xfrm>
          </p:grpSpPr>
          <p:sp>
            <p:nvSpPr>
              <p:cNvPr id="78" name="Rectangle 77"/>
              <p:cNvSpPr/>
              <p:nvPr/>
            </p:nvSpPr>
            <p:spPr>
              <a:xfrm>
                <a:off x="0" y="0"/>
                <a:ext cx="12192000" cy="6858000"/>
              </a:xfrm>
              <a:prstGeom prst="rect">
                <a:avLst/>
              </a:prstGeom>
              <a:solidFill>
                <a:schemeClr val="bg1"/>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rot="16200000">
                <a:off x="10696601"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1</a:t>
                </a:r>
                <a:endParaRPr lang="en-US" sz="3200" dirty="0">
                  <a:solidFill>
                    <a:schemeClr val="bg2">
                      <a:lumMod val="95000"/>
                    </a:schemeClr>
                  </a:solidFill>
                </a:endParaRPr>
              </a:p>
            </p:txBody>
          </p:sp>
        </p:grpSp>
        <p:grpSp>
          <p:nvGrpSpPr>
            <p:cNvPr id="81" name="Group 80"/>
            <p:cNvGrpSpPr/>
            <p:nvPr/>
          </p:nvGrpSpPr>
          <p:grpSpPr>
            <a:xfrm>
              <a:off x="-3384370" y="6520"/>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smtClean="0">
                    <a:solidFill>
                      <a:schemeClr val="bg2">
                        <a:lumMod val="95000"/>
                      </a:schemeClr>
                    </a:solidFill>
                  </a:rPr>
                  <a:t>Welcome</a:t>
                </a:r>
                <a:endParaRPr lang="en-US" sz="3200" dirty="0">
                  <a:solidFill>
                    <a:schemeClr val="bg2">
                      <a:lumMod val="95000"/>
                    </a:schemeClr>
                  </a:solidFill>
                </a:endParaRPr>
              </a:p>
            </p:txBody>
          </p:sp>
        </p:grpSp>
      </p:grpSp>
      <p:pic>
        <p:nvPicPr>
          <p:cNvPr id="3" name="Picture 2" descr="A young caucasian woman with vibrant red hair in a bright blue button up, smiling in front of greenery. " title="Kyra Henderson Data Coordinator"/>
          <p:cNvPicPr>
            <a:picLocks noChangeAspect="1"/>
          </p:cNvPicPr>
          <p:nvPr/>
        </p:nvPicPr>
        <p:blipFill rotWithShape="1">
          <a:blip r:embed="rId3" cstate="print">
            <a:extLst>
              <a:ext uri="{28A0092B-C50C-407E-A947-70E740481C1C}">
                <a14:useLocalDpi xmlns:a14="http://schemas.microsoft.com/office/drawing/2010/main" val="0"/>
              </a:ext>
            </a:extLst>
          </a:blip>
          <a:srcRect t="30060" r="74"/>
          <a:stretch/>
        </p:blipFill>
        <p:spPr>
          <a:xfrm>
            <a:off x="2219541" y="1235930"/>
            <a:ext cx="5139708" cy="4796502"/>
          </a:xfrm>
          <a:prstGeom prst="rect">
            <a:avLst/>
          </a:prstGeom>
        </p:spPr>
      </p:pic>
      <p:sp>
        <p:nvSpPr>
          <p:cNvPr id="5" name="TextBox 4"/>
          <p:cNvSpPr txBox="1"/>
          <p:nvPr/>
        </p:nvSpPr>
        <p:spPr>
          <a:xfrm>
            <a:off x="2150048" y="6037292"/>
            <a:ext cx="5139708" cy="646331"/>
          </a:xfrm>
          <a:prstGeom prst="rect">
            <a:avLst/>
          </a:prstGeom>
          <a:noFill/>
        </p:spPr>
        <p:txBody>
          <a:bodyPr wrap="square" rtlCol="0">
            <a:spAutoFit/>
          </a:bodyPr>
          <a:lstStyle/>
          <a:p>
            <a:pPr algn="ctr"/>
            <a:r>
              <a:rPr lang="en-US" dirty="0" smtClean="0"/>
              <a:t>Kyra Henderson (she/her) </a:t>
            </a:r>
          </a:p>
          <a:p>
            <a:pPr algn="ctr"/>
            <a:r>
              <a:rPr lang="en-US" dirty="0" smtClean="0"/>
              <a:t>Data Coordinator</a:t>
            </a:r>
            <a:endParaRPr lang="en-US" dirty="0"/>
          </a:p>
        </p:txBody>
      </p:sp>
      <p:sp>
        <p:nvSpPr>
          <p:cNvPr id="38" name="Title 2"/>
          <p:cNvSpPr>
            <a:spLocks noGrp="1"/>
          </p:cNvSpPr>
          <p:nvPr>
            <p:ph type="title"/>
          </p:nvPr>
        </p:nvSpPr>
        <p:spPr>
          <a:xfrm>
            <a:off x="1182926" y="12381"/>
            <a:ext cx="7714625" cy="1325563"/>
          </a:xfrm>
        </p:spPr>
        <p:txBody>
          <a:bodyPr/>
          <a:lstStyle/>
          <a:p>
            <a:pPr algn="ctr"/>
            <a:r>
              <a:rPr lang="en-US" dirty="0" smtClean="0"/>
              <a:t>Introduction</a:t>
            </a:r>
            <a:endParaRPr lang="en-US" dirty="0"/>
          </a:p>
        </p:txBody>
      </p:sp>
    </p:spTree>
    <p:extLst>
      <p:ext uri="{BB962C8B-B14F-4D97-AF65-F5344CB8AC3E}">
        <p14:creationId xmlns:p14="http://schemas.microsoft.com/office/powerpoint/2010/main" val="1601344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3"/>
          <p:cNvGrpSpPr/>
          <p:nvPr/>
        </p:nvGrpSpPr>
        <p:grpSpPr>
          <a:xfrm>
            <a:off x="-11306588" y="-8956"/>
            <a:ext cx="23632834" cy="6872004"/>
            <a:chOff x="-11306588" y="-8956"/>
            <a:chExt cx="23632834"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85047"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38322"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403145"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pic>
          <p:nvPicPr>
            <p:cNvPr id="40" name="Picture 39" descr="Small blue house with white Texas outline in the center"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8" name="Group 67"/>
            <p:cNvGrpSpPr/>
            <p:nvPr/>
          </p:nvGrpSpPr>
          <p:grpSpPr>
            <a:xfrm>
              <a:off x="-11306588"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sp>
        <p:nvSpPr>
          <p:cNvPr id="33" name="Title 2"/>
          <p:cNvSpPr>
            <a:spLocks noGrp="1"/>
          </p:cNvSpPr>
          <p:nvPr>
            <p:ph type="title"/>
          </p:nvPr>
        </p:nvSpPr>
        <p:spPr>
          <a:xfrm>
            <a:off x="890818" y="3566"/>
            <a:ext cx="9892629" cy="1325563"/>
          </a:xfrm>
        </p:spPr>
        <p:txBody>
          <a:bodyPr/>
          <a:lstStyle/>
          <a:p>
            <a:pPr algn="ctr"/>
            <a:r>
              <a:rPr lang="en-US" dirty="0"/>
              <a:t>Creating Hot Spot Map</a:t>
            </a:r>
          </a:p>
        </p:txBody>
      </p:sp>
      <p:sp>
        <p:nvSpPr>
          <p:cNvPr id="35" name="Content Placeholder 4"/>
          <p:cNvSpPr>
            <a:spLocks noGrp="1"/>
          </p:cNvSpPr>
          <p:nvPr>
            <p:ph idx="1"/>
          </p:nvPr>
        </p:nvSpPr>
        <p:spPr>
          <a:xfrm>
            <a:off x="1447610" y="1244373"/>
            <a:ext cx="8208877" cy="4801883"/>
          </a:xfrm>
        </p:spPr>
        <p:txBody>
          <a:bodyPr>
            <a:normAutofit lnSpcReduction="10000"/>
          </a:bodyPr>
          <a:lstStyle/>
          <a:p>
            <a:pPr lvl="0"/>
            <a:r>
              <a:rPr lang="en-US" sz="2400" dirty="0"/>
              <a:t>Work together with your </a:t>
            </a:r>
            <a:r>
              <a:rPr lang="en-US" sz="2400" dirty="0" smtClean="0"/>
              <a:t>community members to </a:t>
            </a:r>
            <a:r>
              <a:rPr lang="en-US" sz="2400" dirty="0"/>
              <a:t>start a list of locations where you see individuals experiencing homelessness living</a:t>
            </a:r>
          </a:p>
          <a:p>
            <a:pPr lvl="1"/>
            <a:r>
              <a:rPr lang="en-US" sz="2000" dirty="0"/>
              <a:t>Visit the locations at least once a month leading up to the count</a:t>
            </a:r>
          </a:p>
          <a:p>
            <a:pPr lvl="1"/>
            <a:r>
              <a:rPr lang="en-US" sz="2000" dirty="0"/>
              <a:t>Visit locations several times during the week leading up to the count. </a:t>
            </a:r>
          </a:p>
          <a:p>
            <a:pPr marL="457200" lvl="1" indent="0">
              <a:buNone/>
            </a:pPr>
            <a:endParaRPr lang="en-US" dirty="0"/>
          </a:p>
          <a:p>
            <a:pPr lvl="0"/>
            <a:r>
              <a:rPr lang="en-US" sz="2400" dirty="0"/>
              <a:t>This list will likely change over time and will need regular updates. </a:t>
            </a:r>
            <a:r>
              <a:rPr lang="en-US" sz="2400" dirty="0" smtClean="0"/>
              <a:t>Ensure that you have a process for how people can access the list of locations and how they can send you updates. </a:t>
            </a:r>
            <a:endParaRPr lang="en-US" sz="2400" dirty="0"/>
          </a:p>
          <a:p>
            <a:r>
              <a:rPr lang="en-US" sz="2200" dirty="0" smtClean="0"/>
              <a:t>Make this a collaborative process. It will help raise awareness for everyone involved. </a:t>
            </a:r>
            <a:endParaRPr lang="en-US" sz="2200" dirty="0"/>
          </a:p>
        </p:txBody>
      </p:sp>
    </p:spTree>
    <p:extLst>
      <p:ext uri="{BB962C8B-B14F-4D97-AF65-F5344CB8AC3E}">
        <p14:creationId xmlns:p14="http://schemas.microsoft.com/office/powerpoint/2010/main" val="3904756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3"/>
          <p:cNvGrpSpPr/>
          <p:nvPr/>
        </p:nvGrpSpPr>
        <p:grpSpPr>
          <a:xfrm>
            <a:off x="-11306588" y="-8956"/>
            <a:ext cx="23632834" cy="6872004"/>
            <a:chOff x="-11306588" y="-8956"/>
            <a:chExt cx="23632834"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85047"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38322"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403145"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8" name="Group 67"/>
            <p:cNvGrpSpPr/>
            <p:nvPr/>
          </p:nvGrpSpPr>
          <p:grpSpPr>
            <a:xfrm>
              <a:off x="-11306588"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sp>
        <p:nvSpPr>
          <p:cNvPr id="33" name="Title 2"/>
          <p:cNvSpPr>
            <a:spLocks noGrp="1"/>
          </p:cNvSpPr>
          <p:nvPr>
            <p:ph type="title"/>
          </p:nvPr>
        </p:nvSpPr>
        <p:spPr>
          <a:xfrm>
            <a:off x="890818" y="3566"/>
            <a:ext cx="9892629" cy="1325563"/>
          </a:xfrm>
        </p:spPr>
        <p:txBody>
          <a:bodyPr/>
          <a:lstStyle/>
          <a:p>
            <a:pPr algn="ctr"/>
            <a:r>
              <a:rPr lang="en-US" dirty="0"/>
              <a:t>Creating Hot Spot Map</a:t>
            </a:r>
          </a:p>
        </p:txBody>
      </p:sp>
      <p:sp>
        <p:nvSpPr>
          <p:cNvPr id="35" name="Content Placeholder 4"/>
          <p:cNvSpPr>
            <a:spLocks noGrp="1"/>
          </p:cNvSpPr>
          <p:nvPr>
            <p:ph idx="1"/>
          </p:nvPr>
        </p:nvSpPr>
        <p:spPr>
          <a:xfrm>
            <a:off x="1447610" y="1244373"/>
            <a:ext cx="8208877" cy="5113565"/>
          </a:xfrm>
        </p:spPr>
        <p:txBody>
          <a:bodyPr>
            <a:normAutofit fontScale="92500" lnSpcReduction="20000"/>
          </a:bodyPr>
          <a:lstStyle/>
          <a:p>
            <a:pPr lvl="0"/>
            <a:r>
              <a:rPr lang="en-US" sz="2400" dirty="0" smtClean="0">
                <a:hlinkClick r:id="rId4"/>
              </a:rPr>
              <a:t>Link to Google My Maps </a:t>
            </a:r>
            <a:r>
              <a:rPr lang="en-US" sz="2400" u="sng" dirty="0"/>
              <a:t>i</a:t>
            </a:r>
            <a:r>
              <a:rPr lang="en-US" sz="2400" u="sng" dirty="0" smtClean="0"/>
              <a:t>nstructions</a:t>
            </a:r>
            <a:endParaRPr lang="en-US" sz="2400" u="sng" dirty="0"/>
          </a:p>
          <a:p>
            <a:r>
              <a:rPr lang="en-US" sz="2400" dirty="0" smtClean="0">
                <a:hlinkClick r:id="rId5"/>
              </a:rPr>
              <a:t>Link to YouTube tutorial on building a map</a:t>
            </a:r>
            <a:endParaRPr lang="en-US" sz="2400" dirty="0" smtClean="0"/>
          </a:p>
          <a:p>
            <a:endParaRPr lang="en-US" sz="2400" dirty="0"/>
          </a:p>
          <a:p>
            <a:pPr marL="0" indent="0">
              <a:buNone/>
            </a:pPr>
            <a:r>
              <a:rPr lang="en-US" sz="2400" dirty="0" smtClean="0"/>
              <a:t>Things to Note:</a:t>
            </a:r>
          </a:p>
          <a:p>
            <a:pPr marL="457200" indent="-457200">
              <a:buFont typeface="+mj-lt"/>
              <a:buAutoNum type="arabicPeriod"/>
            </a:pPr>
            <a:r>
              <a:rPr lang="en-US" sz="2400" dirty="0" smtClean="0"/>
              <a:t>You do not have to use an exact address, the map will allow you to use cross streets.</a:t>
            </a:r>
          </a:p>
          <a:p>
            <a:pPr marL="457200" indent="-457200">
              <a:buFont typeface="+mj-lt"/>
              <a:buAutoNum type="arabicPeriod"/>
            </a:pPr>
            <a:r>
              <a:rPr lang="en-US" sz="2400" dirty="0" smtClean="0"/>
              <a:t>Use this map to ensure that you have full coverage of your community.</a:t>
            </a:r>
          </a:p>
          <a:p>
            <a:pPr marL="457200" indent="-457200">
              <a:buFont typeface="+mj-lt"/>
              <a:buAutoNum type="arabicPeriod"/>
            </a:pPr>
            <a:r>
              <a:rPr lang="en-US" sz="2400" dirty="0" smtClean="0"/>
              <a:t>Share it with your planning team and your volunteers regularly to ask for feedback and updates.</a:t>
            </a:r>
          </a:p>
          <a:p>
            <a:pPr marL="457200" indent="-457200">
              <a:buFont typeface="+mj-lt"/>
              <a:buAutoNum type="arabicPeriod"/>
            </a:pPr>
            <a:r>
              <a:rPr lang="en-US" sz="2400" dirty="0" smtClean="0"/>
              <a:t>Provide a copy to all volunteer teams on the day of the count.</a:t>
            </a:r>
          </a:p>
          <a:p>
            <a:pPr marL="457200" indent="-457200">
              <a:buFont typeface="+mj-lt"/>
              <a:buAutoNum type="arabicPeriod"/>
            </a:pPr>
            <a:r>
              <a:rPr lang="en-US" sz="2400" dirty="0" smtClean="0"/>
              <a:t>There are a number of additional sites that can be used. If you Google My Maps doesn’t work for you, let me know and I can help you find a different site. </a:t>
            </a:r>
            <a:endParaRPr lang="en-US" sz="2400" dirty="0"/>
          </a:p>
        </p:txBody>
      </p:sp>
    </p:spTree>
    <p:extLst>
      <p:ext uri="{BB962C8B-B14F-4D97-AF65-F5344CB8AC3E}">
        <p14:creationId xmlns:p14="http://schemas.microsoft.com/office/powerpoint/2010/main" val="2153511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2" title="Module 3"/>
          <p:cNvGrpSpPr/>
          <p:nvPr/>
        </p:nvGrpSpPr>
        <p:grpSpPr>
          <a:xfrm>
            <a:off x="-11306588" y="-8956"/>
            <a:ext cx="23651122" cy="6872004"/>
            <a:chOff x="-11306588" y="-8956"/>
            <a:chExt cx="23651122"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66759"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0034"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8485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8" name="Group 67"/>
            <p:cNvGrpSpPr/>
            <p:nvPr/>
          </p:nvGrpSpPr>
          <p:grpSpPr>
            <a:xfrm>
              <a:off x="-11306588"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sp>
        <p:nvSpPr>
          <p:cNvPr id="33" name="Title 2"/>
          <p:cNvSpPr>
            <a:spLocks noGrp="1"/>
          </p:cNvSpPr>
          <p:nvPr>
            <p:ph type="title"/>
          </p:nvPr>
        </p:nvSpPr>
        <p:spPr>
          <a:xfrm>
            <a:off x="890818" y="3566"/>
            <a:ext cx="9910917" cy="1325563"/>
          </a:xfrm>
        </p:spPr>
        <p:txBody>
          <a:bodyPr/>
          <a:lstStyle/>
          <a:p>
            <a:pPr algn="ctr"/>
            <a:r>
              <a:rPr lang="en-US" dirty="0"/>
              <a:t>Community Partners</a:t>
            </a:r>
          </a:p>
        </p:txBody>
      </p:sp>
      <p:sp>
        <p:nvSpPr>
          <p:cNvPr id="35" name="Content Placeholder 4"/>
          <p:cNvSpPr>
            <a:spLocks noGrp="1"/>
          </p:cNvSpPr>
          <p:nvPr>
            <p:ph idx="1"/>
          </p:nvPr>
        </p:nvSpPr>
        <p:spPr>
          <a:xfrm>
            <a:off x="1977531" y="1338085"/>
            <a:ext cx="8208877" cy="4351338"/>
          </a:xfrm>
        </p:spPr>
        <p:txBody>
          <a:bodyPr>
            <a:normAutofit/>
          </a:bodyPr>
          <a:lstStyle/>
          <a:p>
            <a:pPr lvl="0"/>
            <a:r>
              <a:rPr lang="en-US" dirty="0" smtClean="0"/>
              <a:t>DFPS</a:t>
            </a:r>
          </a:p>
          <a:p>
            <a:pPr lvl="0"/>
            <a:r>
              <a:rPr lang="en-US" dirty="0" smtClean="0"/>
              <a:t>Victim Service Providers*</a:t>
            </a:r>
            <a:endParaRPr lang="en-US" dirty="0"/>
          </a:p>
          <a:p>
            <a:pPr lvl="0"/>
            <a:r>
              <a:rPr lang="en-US" dirty="0"/>
              <a:t>Faith-based agencies</a:t>
            </a:r>
          </a:p>
          <a:p>
            <a:pPr lvl="0"/>
            <a:r>
              <a:rPr lang="en-US" dirty="0"/>
              <a:t>Housing Authority</a:t>
            </a:r>
          </a:p>
          <a:p>
            <a:pPr lvl="0"/>
            <a:r>
              <a:rPr lang="en-US" dirty="0"/>
              <a:t>Code Enforcement</a:t>
            </a:r>
          </a:p>
          <a:p>
            <a:pPr lvl="0"/>
            <a:r>
              <a:rPr lang="en-US" dirty="0"/>
              <a:t>SSVF Providers</a:t>
            </a:r>
          </a:p>
          <a:p>
            <a:pPr lvl="0"/>
            <a:r>
              <a:rPr lang="en-US" dirty="0"/>
              <a:t>Outreach Providers</a:t>
            </a:r>
          </a:p>
          <a:p>
            <a:pPr lvl="0"/>
            <a:r>
              <a:rPr lang="en-US" dirty="0" smtClean="0"/>
              <a:t>Homeless Education Liaisons*</a:t>
            </a:r>
            <a:endParaRPr lang="en-US" dirty="0"/>
          </a:p>
          <a:p>
            <a:endParaRPr lang="en-US" dirty="0"/>
          </a:p>
        </p:txBody>
      </p:sp>
    </p:spTree>
    <p:extLst>
      <p:ext uri="{BB962C8B-B14F-4D97-AF65-F5344CB8AC3E}">
        <p14:creationId xmlns:p14="http://schemas.microsoft.com/office/powerpoint/2010/main" val="700528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2" title="Module 3"/>
          <p:cNvGrpSpPr/>
          <p:nvPr/>
        </p:nvGrpSpPr>
        <p:grpSpPr>
          <a:xfrm>
            <a:off x="-11318125" y="-8956"/>
            <a:ext cx="23653515" cy="6872004"/>
            <a:chOff x="-11318125" y="-8956"/>
            <a:chExt cx="23653515"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75903"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9178"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94001"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8" name="Group 67"/>
            <p:cNvGrpSpPr/>
            <p:nvPr/>
          </p:nvGrpSpPr>
          <p:grpSpPr>
            <a:xfrm>
              <a:off x="-11318125" y="0"/>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sp>
        <p:nvSpPr>
          <p:cNvPr id="33" name="Title 2"/>
          <p:cNvSpPr>
            <a:spLocks noGrp="1"/>
          </p:cNvSpPr>
          <p:nvPr>
            <p:ph type="title"/>
          </p:nvPr>
        </p:nvSpPr>
        <p:spPr>
          <a:xfrm>
            <a:off x="890818" y="3566"/>
            <a:ext cx="9901773" cy="1325563"/>
          </a:xfrm>
        </p:spPr>
        <p:txBody>
          <a:bodyPr/>
          <a:lstStyle/>
          <a:p>
            <a:pPr algn="ctr"/>
            <a:r>
              <a:rPr lang="en-US" dirty="0"/>
              <a:t>Safety Considerations</a:t>
            </a:r>
          </a:p>
        </p:txBody>
      </p:sp>
      <p:sp>
        <p:nvSpPr>
          <p:cNvPr id="34" name="Text Placeholder 2"/>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a:t>
            </a:r>
            <a:endParaRPr lang="en-US" dirty="0"/>
          </a:p>
        </p:txBody>
      </p:sp>
      <p:sp>
        <p:nvSpPr>
          <p:cNvPr id="36" name="Content Placeholder 4"/>
          <p:cNvSpPr>
            <a:spLocks noGrp="1"/>
          </p:cNvSpPr>
          <p:nvPr>
            <p:ph sz="half" idx="4294967295"/>
          </p:nvPr>
        </p:nvSpPr>
        <p:spPr>
          <a:xfrm>
            <a:off x="1556662" y="1736074"/>
            <a:ext cx="3500912" cy="3684588"/>
          </a:xfrm>
          <a:prstGeom prst="rect">
            <a:avLst/>
          </a:prstGeom>
        </p:spPr>
        <p:txBody>
          <a:bodyPr>
            <a:normAutofit fontScale="47500" lnSpcReduction="20000"/>
          </a:bodyPr>
          <a:lstStyle/>
          <a:p>
            <a:pPr>
              <a:buFont typeface="Wingdings" panose="05000000000000000000" pitchFamily="2" charset="2"/>
              <a:buChar char="ü"/>
            </a:pPr>
            <a:r>
              <a:rPr lang="en-US" dirty="0"/>
              <a:t>Always work in teams</a:t>
            </a:r>
          </a:p>
          <a:p>
            <a:pPr>
              <a:buFont typeface="Wingdings" panose="05000000000000000000" pitchFamily="2" charset="2"/>
              <a:buChar char="ü"/>
            </a:pPr>
            <a:r>
              <a:rPr lang="en-US" dirty="0"/>
              <a:t>Be respectful of space</a:t>
            </a:r>
          </a:p>
          <a:p>
            <a:pPr>
              <a:buFont typeface="Wingdings" panose="05000000000000000000" pitchFamily="2" charset="2"/>
              <a:buChar char="ü"/>
            </a:pPr>
            <a:r>
              <a:rPr lang="en-US" dirty="0"/>
              <a:t>Ask a person to participate if you think they are homeless</a:t>
            </a:r>
          </a:p>
          <a:p>
            <a:pPr>
              <a:buFont typeface="Wingdings" panose="05000000000000000000" pitchFamily="2" charset="2"/>
              <a:buChar char="ü"/>
            </a:pPr>
            <a:r>
              <a:rPr lang="en-US" dirty="0"/>
              <a:t>Introduce yourself and explain what you are doing</a:t>
            </a:r>
          </a:p>
          <a:p>
            <a:pPr>
              <a:buFont typeface="Wingdings" panose="05000000000000000000" pitchFamily="2" charset="2"/>
              <a:buChar char="ü"/>
            </a:pPr>
            <a:r>
              <a:rPr lang="en-US" dirty="0"/>
              <a:t>Be sincere and caring</a:t>
            </a:r>
          </a:p>
          <a:p>
            <a:pPr>
              <a:buFont typeface="Wingdings" panose="05000000000000000000" pitchFamily="2" charset="2"/>
              <a:buChar char="ü"/>
            </a:pPr>
            <a:r>
              <a:rPr lang="en-US" dirty="0"/>
              <a:t>Remain calm</a:t>
            </a:r>
          </a:p>
          <a:p>
            <a:pPr>
              <a:buFont typeface="Wingdings" panose="05000000000000000000" pitchFamily="2" charset="2"/>
              <a:buChar char="ü"/>
            </a:pPr>
            <a:r>
              <a:rPr lang="en-US" dirty="0"/>
              <a:t>Know how to de-escalate</a:t>
            </a:r>
          </a:p>
          <a:p>
            <a:pPr>
              <a:buFont typeface="Wingdings" panose="05000000000000000000" pitchFamily="2" charset="2"/>
              <a:buChar char="ü"/>
            </a:pPr>
            <a:r>
              <a:rPr lang="en-US" dirty="0"/>
              <a:t>Know emergency numbers</a:t>
            </a:r>
          </a:p>
          <a:p>
            <a:pPr>
              <a:buFont typeface="Wingdings" panose="05000000000000000000" pitchFamily="2" charset="2"/>
              <a:buChar char="ü"/>
            </a:pPr>
            <a:r>
              <a:rPr lang="en-US" dirty="0"/>
              <a:t>Honor requests to not participate </a:t>
            </a:r>
          </a:p>
          <a:p>
            <a:pPr>
              <a:buFont typeface="Wingdings" panose="05000000000000000000" pitchFamily="2" charset="2"/>
              <a:buChar char="ü"/>
            </a:pPr>
            <a:r>
              <a:rPr lang="en-US" dirty="0"/>
              <a:t>Provide shelter information if possible</a:t>
            </a:r>
          </a:p>
          <a:p>
            <a:pPr>
              <a:buFont typeface="Wingdings" panose="05000000000000000000" pitchFamily="2" charset="2"/>
              <a:buChar char="ü"/>
            </a:pPr>
            <a:r>
              <a:rPr lang="en-US" dirty="0"/>
              <a:t>Dress appropriately </a:t>
            </a:r>
          </a:p>
          <a:p>
            <a:pPr>
              <a:buFont typeface="Wingdings" panose="05000000000000000000" pitchFamily="2" charset="2"/>
              <a:buChar char="ü"/>
            </a:pPr>
            <a:r>
              <a:rPr lang="en-US" dirty="0"/>
              <a:t>Leave valuables behind</a:t>
            </a:r>
          </a:p>
          <a:p>
            <a:pPr lvl="0"/>
            <a:endParaRPr lang="en-US" dirty="0"/>
          </a:p>
          <a:p>
            <a:endParaRPr lang="en-US" dirty="0"/>
          </a:p>
        </p:txBody>
      </p:sp>
      <p:sp>
        <p:nvSpPr>
          <p:cNvPr id="37" name="Text Placeholder 4"/>
          <p:cNvSpPr txBox="1">
            <a:spLocks/>
          </p:cNvSpPr>
          <p:nvPr/>
        </p:nvSpPr>
        <p:spPr>
          <a:xfrm>
            <a:off x="6373071" y="1135422"/>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Don’t</a:t>
            </a:r>
            <a:endParaRPr lang="en-US" dirty="0"/>
          </a:p>
        </p:txBody>
      </p:sp>
      <p:sp>
        <p:nvSpPr>
          <p:cNvPr id="38" name="Content Placeholder 5"/>
          <p:cNvSpPr>
            <a:spLocks noGrp="1"/>
          </p:cNvSpPr>
          <p:nvPr>
            <p:ph sz="quarter" idx="4294967295"/>
          </p:nvPr>
        </p:nvSpPr>
        <p:spPr>
          <a:xfrm>
            <a:off x="6169361" y="1736074"/>
            <a:ext cx="3376513" cy="3684588"/>
          </a:xfrm>
          <a:prstGeom prst="rect">
            <a:avLst/>
          </a:prstGeom>
        </p:spPr>
        <p:txBody>
          <a:bodyPr>
            <a:normAutofit fontScale="47500" lnSpcReduction="20000"/>
          </a:bodyPr>
          <a:lstStyle/>
          <a:p>
            <a:pPr>
              <a:buFont typeface="Wingdings" panose="05000000000000000000" pitchFamily="2" charset="2"/>
              <a:buChar char="ü"/>
            </a:pPr>
            <a:r>
              <a:rPr lang="en-US" i="1" dirty="0"/>
              <a:t>Wake up someone* </a:t>
            </a:r>
          </a:p>
          <a:p>
            <a:pPr>
              <a:buFont typeface="Wingdings" panose="05000000000000000000" pitchFamily="2" charset="2"/>
              <a:buChar char="ü"/>
            </a:pPr>
            <a:r>
              <a:rPr lang="en-US" i="1" dirty="0"/>
              <a:t>Approach if you don’t feel comfortable*</a:t>
            </a:r>
          </a:p>
          <a:p>
            <a:pPr>
              <a:buFont typeface="Wingdings" panose="05000000000000000000" pitchFamily="2" charset="2"/>
              <a:buChar char="ü"/>
            </a:pPr>
            <a:r>
              <a:rPr lang="en-US" dirty="0"/>
              <a:t>Mandate participation</a:t>
            </a:r>
          </a:p>
          <a:p>
            <a:pPr>
              <a:buFont typeface="Wingdings" panose="05000000000000000000" pitchFamily="2" charset="2"/>
              <a:buChar char="ü"/>
            </a:pPr>
            <a:r>
              <a:rPr lang="en-US" dirty="0"/>
              <a:t>Invade personal space</a:t>
            </a:r>
          </a:p>
          <a:p>
            <a:pPr>
              <a:buFont typeface="Wingdings" panose="05000000000000000000" pitchFamily="2" charset="2"/>
              <a:buChar char="ü"/>
            </a:pPr>
            <a:r>
              <a:rPr lang="en-US" dirty="0"/>
              <a:t>Cross barriers</a:t>
            </a:r>
          </a:p>
          <a:p>
            <a:pPr>
              <a:buFont typeface="Wingdings" panose="05000000000000000000" pitchFamily="2" charset="2"/>
              <a:buChar char="ü"/>
            </a:pPr>
            <a:r>
              <a:rPr lang="en-US" dirty="0"/>
              <a:t>Promise anything you can’t deliver</a:t>
            </a:r>
          </a:p>
          <a:p>
            <a:pPr>
              <a:buFont typeface="Wingdings" panose="05000000000000000000" pitchFamily="2" charset="2"/>
              <a:buChar char="ü"/>
            </a:pPr>
            <a:r>
              <a:rPr lang="en-US" dirty="0"/>
              <a:t>Be judgmental</a:t>
            </a:r>
          </a:p>
          <a:p>
            <a:pPr>
              <a:buFont typeface="Wingdings" panose="05000000000000000000" pitchFamily="2" charset="2"/>
              <a:buChar char="ü"/>
            </a:pPr>
            <a:r>
              <a:rPr lang="en-US" dirty="0"/>
              <a:t>Give money or offer rides</a:t>
            </a:r>
          </a:p>
          <a:p>
            <a:pPr>
              <a:buFont typeface="Wingdings" panose="05000000000000000000" pitchFamily="2" charset="2"/>
              <a:buChar char="ü"/>
            </a:pPr>
            <a:r>
              <a:rPr lang="en-US" dirty="0"/>
              <a:t>Share any confidential info or photos of participants  </a:t>
            </a:r>
          </a:p>
          <a:p>
            <a:pPr>
              <a:buFont typeface="Wingdings" panose="05000000000000000000" pitchFamily="2" charset="2"/>
              <a:buChar char="ü"/>
            </a:pPr>
            <a:r>
              <a:rPr lang="en-US" dirty="0"/>
              <a:t>Panic</a:t>
            </a:r>
          </a:p>
          <a:p>
            <a:pPr>
              <a:buFont typeface="Wingdings" panose="05000000000000000000" pitchFamily="2" charset="2"/>
              <a:buChar char="ü"/>
            </a:pPr>
            <a:r>
              <a:rPr lang="en-US" dirty="0"/>
              <a:t>Put anyone in danger</a:t>
            </a:r>
          </a:p>
          <a:p>
            <a:pPr>
              <a:buFont typeface="Wingdings" panose="05000000000000000000" pitchFamily="2" charset="2"/>
              <a:buChar char="ü"/>
            </a:pPr>
            <a:r>
              <a:rPr lang="en-US" dirty="0"/>
              <a:t>Deviate from the survey</a:t>
            </a:r>
          </a:p>
          <a:p>
            <a:endParaRPr lang="en-US" dirty="0"/>
          </a:p>
        </p:txBody>
      </p:sp>
    </p:spTree>
    <p:extLst>
      <p:ext uri="{BB962C8B-B14F-4D97-AF65-F5344CB8AC3E}">
        <p14:creationId xmlns:p14="http://schemas.microsoft.com/office/powerpoint/2010/main" val="2131599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3"/>
          <p:cNvGrpSpPr/>
          <p:nvPr/>
        </p:nvGrpSpPr>
        <p:grpSpPr>
          <a:xfrm>
            <a:off x="-11301181" y="-8956"/>
            <a:ext cx="23645715" cy="6872004"/>
            <a:chOff x="-11301181" y="-8956"/>
            <a:chExt cx="23645715"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66759"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0034"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8485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8" name="Group 67"/>
            <p:cNvGrpSpPr/>
            <p:nvPr/>
          </p:nvGrpSpPr>
          <p:grpSpPr>
            <a:xfrm>
              <a:off x="-11301181" y="0"/>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pic>
        <p:nvPicPr>
          <p:cNvPr id="6" name="Picture 5" descr="Step 1) Identify yourself. Engage the potential participant and explain the purpose of the count.&#10;Step 2) Deliver the script and the consent process. Obtain verbal consent before proceeding.&#10;Step 3) Ask the screening questions. Determine if the individual is eligible. &#10;*If the individual is not eligible, thank them for their time and move on. &#10;Step 4) If they are eligible, administer the survey questions and record their responses. &#10;Step 5) Thank the responded for their participation. If possible, provide them with donated items. " title="5 Steps to Conducting the Unsheltered Survey"/>
          <p:cNvPicPr>
            <a:picLocks noChangeAspect="1"/>
          </p:cNvPicPr>
          <p:nvPr/>
        </p:nvPicPr>
        <p:blipFill>
          <a:blip r:embed="rId4"/>
          <a:stretch>
            <a:fillRect/>
          </a:stretch>
        </p:blipFill>
        <p:spPr>
          <a:xfrm>
            <a:off x="3010056" y="0"/>
            <a:ext cx="5558785" cy="6858000"/>
          </a:xfrm>
          <a:prstGeom prst="rect">
            <a:avLst/>
          </a:prstGeom>
        </p:spPr>
      </p:pic>
      <p:sp>
        <p:nvSpPr>
          <p:cNvPr id="29" name="Title 2"/>
          <p:cNvSpPr>
            <a:spLocks noGrp="1"/>
          </p:cNvSpPr>
          <p:nvPr>
            <p:ph type="title"/>
          </p:nvPr>
        </p:nvSpPr>
        <p:spPr>
          <a:xfrm>
            <a:off x="1056732" y="161457"/>
            <a:ext cx="1827131" cy="1325563"/>
          </a:xfrm>
        </p:spPr>
        <p:txBody>
          <a:bodyPr>
            <a:normAutofit fontScale="90000"/>
          </a:bodyPr>
          <a:lstStyle/>
          <a:p>
            <a:pPr algn="ctr"/>
            <a:r>
              <a:rPr lang="en-US" dirty="0" smtClean="0">
                <a:solidFill>
                  <a:schemeClr val="bg1"/>
                </a:solidFill>
              </a:rPr>
              <a:t>Infographic</a:t>
            </a:r>
            <a:endParaRPr lang="en-US" dirty="0">
              <a:solidFill>
                <a:schemeClr val="bg1"/>
              </a:solidFill>
            </a:endParaRPr>
          </a:p>
        </p:txBody>
      </p:sp>
    </p:spTree>
    <p:extLst>
      <p:ext uri="{BB962C8B-B14F-4D97-AF65-F5344CB8AC3E}">
        <p14:creationId xmlns:p14="http://schemas.microsoft.com/office/powerpoint/2010/main" val="3140580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3"/>
          <p:cNvGrpSpPr/>
          <p:nvPr/>
        </p:nvGrpSpPr>
        <p:grpSpPr>
          <a:xfrm>
            <a:off x="-11306588" y="-8956"/>
            <a:ext cx="23651122" cy="6872004"/>
            <a:chOff x="-11306588" y="-8956"/>
            <a:chExt cx="23651122" cy="6872004"/>
          </a:xfrm>
        </p:grpSpPr>
        <p:grpSp>
          <p:nvGrpSpPr>
            <p:cNvPr id="9" name="Group 8" title="Module 3"/>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title="Module 3"/>
            <p:cNvGrpSpPr/>
            <p:nvPr/>
          </p:nvGrpSpPr>
          <p:grpSpPr>
            <a:xfrm>
              <a:off x="-466759"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title="Module 3"/>
            <p:cNvGrpSpPr/>
            <p:nvPr/>
          </p:nvGrpSpPr>
          <p:grpSpPr>
            <a:xfrm>
              <a:off x="-920034"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8485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1306588"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sp>
        <p:nvSpPr>
          <p:cNvPr id="33" name="Title 2"/>
          <p:cNvSpPr>
            <a:spLocks noGrp="1"/>
          </p:cNvSpPr>
          <p:nvPr>
            <p:ph type="title"/>
          </p:nvPr>
        </p:nvSpPr>
        <p:spPr>
          <a:xfrm>
            <a:off x="890818" y="3566"/>
            <a:ext cx="9910917" cy="1325563"/>
          </a:xfrm>
        </p:spPr>
        <p:txBody>
          <a:bodyPr/>
          <a:lstStyle/>
          <a:p>
            <a:pPr algn="ctr"/>
            <a:r>
              <a:rPr lang="en-US" dirty="0"/>
              <a:t>Tips and Tricks</a:t>
            </a:r>
          </a:p>
        </p:txBody>
      </p:sp>
      <p:sp>
        <p:nvSpPr>
          <p:cNvPr id="39" name="Content Placeholder 4"/>
          <p:cNvSpPr>
            <a:spLocks noGrp="1"/>
          </p:cNvSpPr>
          <p:nvPr>
            <p:ph idx="1"/>
          </p:nvPr>
        </p:nvSpPr>
        <p:spPr>
          <a:xfrm>
            <a:off x="1407602" y="1541865"/>
            <a:ext cx="8836561" cy="4351338"/>
          </a:xfrm>
        </p:spPr>
        <p:txBody>
          <a:bodyPr>
            <a:normAutofit lnSpcReduction="10000"/>
          </a:bodyPr>
          <a:lstStyle/>
          <a:p>
            <a:pPr lvl="0"/>
            <a:r>
              <a:rPr lang="en-US" dirty="0" smtClean="0"/>
              <a:t>Check in with each volunteer before they go out for their shift.</a:t>
            </a:r>
          </a:p>
          <a:p>
            <a:pPr lvl="0"/>
            <a:r>
              <a:rPr lang="en-US" dirty="0" smtClean="0"/>
              <a:t>Provide volunteers a checklist at least one day in advance</a:t>
            </a:r>
          </a:p>
          <a:p>
            <a:pPr lvl="0"/>
            <a:r>
              <a:rPr lang="en-US" dirty="0" smtClean="0"/>
              <a:t>Forms to have prepared:</a:t>
            </a:r>
          </a:p>
          <a:p>
            <a:pPr lvl="1"/>
            <a:r>
              <a:rPr lang="en-US" dirty="0" smtClean="0"/>
              <a:t>Map of hot spots</a:t>
            </a:r>
          </a:p>
          <a:p>
            <a:pPr lvl="1"/>
            <a:r>
              <a:rPr lang="en-US" dirty="0" smtClean="0"/>
              <a:t>Interviewing guide</a:t>
            </a:r>
          </a:p>
          <a:p>
            <a:pPr lvl="1"/>
            <a:r>
              <a:rPr lang="en-US" dirty="0" smtClean="0"/>
              <a:t>Day of count </a:t>
            </a:r>
            <a:r>
              <a:rPr lang="en-US" dirty="0"/>
              <a:t>c</a:t>
            </a:r>
            <a:r>
              <a:rPr lang="en-US" dirty="0" smtClean="0"/>
              <a:t>heat </a:t>
            </a:r>
            <a:r>
              <a:rPr lang="en-US" dirty="0"/>
              <a:t>s</a:t>
            </a:r>
            <a:r>
              <a:rPr lang="en-US" dirty="0" smtClean="0"/>
              <a:t>heet</a:t>
            </a:r>
          </a:p>
          <a:p>
            <a:pPr lvl="1"/>
            <a:r>
              <a:rPr lang="en-US" dirty="0" smtClean="0"/>
              <a:t>Volunteer </a:t>
            </a:r>
            <a:r>
              <a:rPr lang="en-US" dirty="0"/>
              <a:t>h</a:t>
            </a:r>
            <a:r>
              <a:rPr lang="en-US" dirty="0" smtClean="0"/>
              <a:t>our tracker</a:t>
            </a:r>
          </a:p>
          <a:p>
            <a:pPr lvl="1"/>
            <a:r>
              <a:rPr lang="en-US" dirty="0" smtClean="0"/>
              <a:t>Emergency phone </a:t>
            </a:r>
            <a:r>
              <a:rPr lang="en-US" dirty="0"/>
              <a:t>n</a:t>
            </a:r>
            <a:r>
              <a:rPr lang="en-US" dirty="0" smtClean="0"/>
              <a:t>umbers</a:t>
            </a:r>
          </a:p>
          <a:p>
            <a:pPr lvl="1"/>
            <a:r>
              <a:rPr lang="en-US" dirty="0" smtClean="0"/>
              <a:t>Instructions for registering for the app</a:t>
            </a:r>
          </a:p>
          <a:p>
            <a:pPr lvl="0"/>
            <a:endParaRPr lang="en-US" dirty="0"/>
          </a:p>
          <a:p>
            <a:endParaRPr lang="en-US" dirty="0"/>
          </a:p>
        </p:txBody>
      </p:sp>
    </p:spTree>
    <p:extLst>
      <p:ext uri="{BB962C8B-B14F-4D97-AF65-F5344CB8AC3E}">
        <p14:creationId xmlns:p14="http://schemas.microsoft.com/office/powerpoint/2010/main" val="702891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3 Quiz"/>
          <p:cNvGrpSpPr/>
          <p:nvPr/>
        </p:nvGrpSpPr>
        <p:grpSpPr>
          <a:xfrm>
            <a:off x="-11306588" y="-8956"/>
            <a:ext cx="23651122" cy="6872004"/>
            <a:chOff x="-11306588" y="-8956"/>
            <a:chExt cx="23651122"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66759"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0034"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8485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8" name="Group 67"/>
            <p:cNvGrpSpPr/>
            <p:nvPr/>
          </p:nvGrpSpPr>
          <p:grpSpPr>
            <a:xfrm>
              <a:off x="-11306588"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sp>
        <p:nvSpPr>
          <p:cNvPr id="31" name="Title 1"/>
          <p:cNvSpPr txBox="1">
            <a:spLocks/>
          </p:cNvSpPr>
          <p:nvPr/>
        </p:nvSpPr>
        <p:spPr>
          <a:xfrm>
            <a:off x="1803510" y="1865579"/>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Quiz Time!</a:t>
            </a:r>
            <a:endParaRPr lang="en-US" dirty="0">
              <a:solidFill>
                <a:schemeClr val="accent2"/>
              </a:solidFill>
            </a:endParaRPr>
          </a:p>
        </p:txBody>
      </p:sp>
      <p:sp>
        <p:nvSpPr>
          <p:cNvPr id="29" name="Title 2"/>
          <p:cNvSpPr>
            <a:spLocks noGrp="1"/>
          </p:cNvSpPr>
          <p:nvPr>
            <p:ph type="title"/>
          </p:nvPr>
        </p:nvSpPr>
        <p:spPr>
          <a:xfrm>
            <a:off x="1182925" y="5046"/>
            <a:ext cx="9128257" cy="1325563"/>
          </a:xfrm>
        </p:spPr>
        <p:txBody>
          <a:bodyPr/>
          <a:lstStyle/>
          <a:p>
            <a:pPr algn="ctr"/>
            <a:r>
              <a:rPr lang="en-US" dirty="0" smtClean="0">
                <a:solidFill>
                  <a:schemeClr val="bg1"/>
                </a:solidFill>
              </a:rPr>
              <a:t>Quiz</a:t>
            </a:r>
            <a:endParaRPr lang="en-US" dirty="0">
              <a:solidFill>
                <a:schemeClr val="bg1"/>
              </a:solidFill>
            </a:endParaRPr>
          </a:p>
        </p:txBody>
      </p:sp>
    </p:spTree>
    <p:extLst>
      <p:ext uri="{BB962C8B-B14F-4D97-AF65-F5344CB8AC3E}">
        <p14:creationId xmlns:p14="http://schemas.microsoft.com/office/powerpoint/2010/main" val="3123440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4"/>
          <p:cNvGrpSpPr/>
          <p:nvPr/>
        </p:nvGrpSpPr>
        <p:grpSpPr>
          <a:xfrm>
            <a:off x="-11301527" y="-8956"/>
            <a:ext cx="23636917" cy="6872004"/>
            <a:chOff x="-11301527" y="-8956"/>
            <a:chExt cx="23636917"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75903"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9178"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30152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sp>
        <p:nvSpPr>
          <p:cNvPr id="33" name="Title 2"/>
          <p:cNvSpPr>
            <a:spLocks noGrp="1"/>
          </p:cNvSpPr>
          <p:nvPr>
            <p:ph type="title"/>
          </p:nvPr>
        </p:nvSpPr>
        <p:spPr>
          <a:xfrm>
            <a:off x="885412" y="13538"/>
            <a:ext cx="10372003" cy="1325563"/>
          </a:xfrm>
        </p:spPr>
        <p:txBody>
          <a:bodyPr/>
          <a:lstStyle/>
          <a:p>
            <a:pPr algn="ctr"/>
            <a:r>
              <a:rPr lang="en-US" dirty="0"/>
              <a:t>Sheltered PIT Planning</a:t>
            </a:r>
          </a:p>
        </p:txBody>
      </p:sp>
      <p:sp>
        <p:nvSpPr>
          <p:cNvPr id="45" name="Content Placeholder 4"/>
          <p:cNvSpPr>
            <a:spLocks noGrp="1"/>
          </p:cNvSpPr>
          <p:nvPr>
            <p:ph idx="1"/>
          </p:nvPr>
        </p:nvSpPr>
        <p:spPr>
          <a:xfrm>
            <a:off x="1249127" y="1430329"/>
            <a:ext cx="8960792" cy="4351338"/>
          </a:xfrm>
        </p:spPr>
        <p:txBody>
          <a:bodyPr>
            <a:normAutofit/>
          </a:bodyPr>
          <a:lstStyle/>
          <a:p>
            <a:r>
              <a:rPr lang="en-US" sz="1800" dirty="0"/>
              <a:t>HUD defines sheltered homeless persons as adults, children, and unaccompanied children who, on the night of the count, are living in shelters for the homeless. </a:t>
            </a:r>
          </a:p>
          <a:p>
            <a:r>
              <a:rPr lang="en-US" sz="1800" dirty="0"/>
              <a:t>Regardless of funding source, </a:t>
            </a:r>
            <a:r>
              <a:rPr lang="en-US" sz="1800" b="1" u="sng" dirty="0"/>
              <a:t>all</a:t>
            </a:r>
            <a:r>
              <a:rPr lang="en-US" sz="1800" dirty="0"/>
              <a:t> providers of shelter, vouchers, or funds for shelters (including motel/hotel rooms), and/or transitional housing need to provide unduplicated information about the individuals and families on January </a:t>
            </a:r>
            <a:r>
              <a:rPr lang="en-US" sz="1800" dirty="0" smtClean="0"/>
              <a:t>28</a:t>
            </a:r>
            <a:r>
              <a:rPr lang="en-US" sz="1800" baseline="30000" dirty="0" smtClean="0"/>
              <a:t>th</a:t>
            </a:r>
            <a:r>
              <a:rPr lang="en-US" sz="1800" dirty="0" smtClean="0"/>
              <a:t>, 2021. </a:t>
            </a:r>
          </a:p>
          <a:p>
            <a:endParaRPr lang="en-US" sz="1800" dirty="0"/>
          </a:p>
          <a:p>
            <a:r>
              <a:rPr lang="en-US" sz="1800" dirty="0" smtClean="0"/>
              <a:t>To be considered for the PIT Count:</a:t>
            </a:r>
          </a:p>
          <a:p>
            <a:pPr marL="800100" lvl="1" indent="-342900">
              <a:buFont typeface="+mj-lt"/>
              <a:buAutoNum type="arabicPeriod"/>
            </a:pPr>
            <a:r>
              <a:rPr lang="en-US" sz="1600" dirty="0" smtClean="0"/>
              <a:t>The </a:t>
            </a:r>
            <a:r>
              <a:rPr lang="en-US" sz="1600" b="1" dirty="0" smtClean="0"/>
              <a:t>primary</a:t>
            </a:r>
            <a:r>
              <a:rPr lang="en-US" sz="1600" dirty="0" smtClean="0"/>
              <a:t> intent of the project is to serve literally homeless persons,</a:t>
            </a:r>
          </a:p>
          <a:p>
            <a:pPr marL="800100" lvl="1" indent="-342900">
              <a:buFont typeface="+mj-lt"/>
              <a:buAutoNum type="arabicPeriod"/>
            </a:pPr>
            <a:r>
              <a:rPr lang="en-US" sz="1600" dirty="0" smtClean="0"/>
              <a:t>The project verifies homeless status as part of its eligibility determination, and</a:t>
            </a:r>
          </a:p>
          <a:p>
            <a:pPr marL="800100" lvl="1" indent="-342900">
              <a:buFont typeface="+mj-lt"/>
              <a:buAutoNum type="arabicPeriod"/>
            </a:pPr>
            <a:r>
              <a:rPr lang="en-US" sz="1600" dirty="0" smtClean="0"/>
              <a:t>The actual project clients are predominantly homeless (or, for permanent housing, were homeless at entry).</a:t>
            </a:r>
          </a:p>
          <a:p>
            <a:endParaRPr lang="en-US" sz="1800" dirty="0"/>
          </a:p>
          <a:p>
            <a:endParaRPr lang="en-US" dirty="0"/>
          </a:p>
        </p:txBody>
      </p:sp>
    </p:spTree>
    <p:extLst>
      <p:ext uri="{BB962C8B-B14F-4D97-AF65-F5344CB8AC3E}">
        <p14:creationId xmlns:p14="http://schemas.microsoft.com/office/powerpoint/2010/main" val="3505218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4"/>
          <p:cNvGrpSpPr/>
          <p:nvPr/>
        </p:nvGrpSpPr>
        <p:grpSpPr>
          <a:xfrm>
            <a:off x="-11301527" y="-8956"/>
            <a:ext cx="23636917" cy="6872004"/>
            <a:chOff x="-11301527" y="-8956"/>
            <a:chExt cx="23636917"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75903"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9178"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30152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sp>
        <p:nvSpPr>
          <p:cNvPr id="33" name="Title 2"/>
          <p:cNvSpPr>
            <a:spLocks noGrp="1"/>
          </p:cNvSpPr>
          <p:nvPr>
            <p:ph type="title"/>
          </p:nvPr>
        </p:nvSpPr>
        <p:spPr>
          <a:xfrm>
            <a:off x="885412" y="13538"/>
            <a:ext cx="10372003" cy="1325563"/>
          </a:xfrm>
        </p:spPr>
        <p:txBody>
          <a:bodyPr/>
          <a:lstStyle/>
          <a:p>
            <a:pPr algn="ctr"/>
            <a:r>
              <a:rPr lang="en-US" dirty="0"/>
              <a:t>Locations</a:t>
            </a:r>
          </a:p>
        </p:txBody>
      </p:sp>
      <p:sp>
        <p:nvSpPr>
          <p:cNvPr id="34" name="Content Placeholder 4"/>
          <p:cNvSpPr>
            <a:spLocks noGrp="1"/>
          </p:cNvSpPr>
          <p:nvPr>
            <p:ph idx="1"/>
          </p:nvPr>
        </p:nvSpPr>
        <p:spPr>
          <a:xfrm>
            <a:off x="1322607" y="1417320"/>
            <a:ext cx="8981446" cy="4569143"/>
          </a:xfrm>
        </p:spPr>
        <p:txBody>
          <a:bodyPr>
            <a:normAutofit lnSpcReduction="10000"/>
          </a:bodyPr>
          <a:lstStyle/>
          <a:p>
            <a:r>
              <a:rPr lang="en-US" sz="2000" dirty="0" smtClean="0"/>
              <a:t>Emergency Shelters: </a:t>
            </a:r>
            <a:r>
              <a:rPr lang="en-US" sz="1600" b="1" i="1" dirty="0" smtClean="0"/>
              <a:t>Definition-</a:t>
            </a:r>
            <a:r>
              <a:rPr lang="en-US" sz="1600" dirty="0"/>
              <a:t> means any facility, the primary purpose of which is to provide a temporary shelter for the homeless in general or for specific populations of the homeless and which does not require occupants to sign leases or occupancy agreements</a:t>
            </a:r>
            <a:r>
              <a:rPr lang="en-US" sz="1600" dirty="0" smtClean="0"/>
              <a:t>.</a:t>
            </a:r>
          </a:p>
          <a:p>
            <a:pPr lvl="1">
              <a:buFont typeface="Courier New" panose="02070309020205020404" pitchFamily="49" charset="0"/>
              <a:buChar char="o"/>
            </a:pPr>
            <a:r>
              <a:rPr lang="en-US" sz="2000" dirty="0" smtClean="0"/>
              <a:t>Domestic </a:t>
            </a:r>
            <a:r>
              <a:rPr lang="en-US" sz="2000" dirty="0"/>
              <a:t>violence </a:t>
            </a:r>
            <a:r>
              <a:rPr lang="en-US" sz="2000" dirty="0" smtClean="0"/>
              <a:t>shelters</a:t>
            </a:r>
            <a:endParaRPr lang="en-US" sz="2000" dirty="0"/>
          </a:p>
          <a:p>
            <a:pPr lvl="1">
              <a:buFont typeface="Courier New" panose="02070309020205020404" pitchFamily="49" charset="0"/>
              <a:buChar char="o"/>
            </a:pPr>
            <a:r>
              <a:rPr lang="en-US" sz="2000" dirty="0"/>
              <a:t>Hotel, motel, or apartment vouchers </a:t>
            </a:r>
            <a:r>
              <a:rPr lang="en-US" sz="2000" u="sng" dirty="0"/>
              <a:t>paid</a:t>
            </a:r>
            <a:r>
              <a:rPr lang="en-US" sz="2000" dirty="0"/>
              <a:t> for by a public or private agency </a:t>
            </a:r>
            <a:r>
              <a:rPr lang="en-US" sz="2000" u="sng" dirty="0"/>
              <a:t>because</a:t>
            </a:r>
            <a:r>
              <a:rPr lang="en-US" sz="2000" dirty="0"/>
              <a:t> the individual or family is homeless </a:t>
            </a:r>
          </a:p>
          <a:p>
            <a:pPr marL="0" indent="0">
              <a:buNone/>
            </a:pPr>
            <a:endParaRPr lang="en-US" dirty="0"/>
          </a:p>
          <a:p>
            <a:pPr marL="0" indent="0" algn="ctr">
              <a:buNone/>
            </a:pPr>
            <a:r>
              <a:rPr lang="en-US" sz="2000" i="1" dirty="0" smtClean="0"/>
              <a:t>*For </a:t>
            </a:r>
            <a:r>
              <a:rPr lang="en-US" sz="2000" i="1" dirty="0"/>
              <a:t>Emergency Shelters, you should conduct the surveys in the late afternoon/evening </a:t>
            </a:r>
            <a:r>
              <a:rPr lang="en-US" sz="2000" b="1" i="1" dirty="0"/>
              <a:t>when participants are checking in to stay the night</a:t>
            </a:r>
            <a:r>
              <a:rPr lang="en-US" sz="2000" i="1" dirty="0"/>
              <a:t>.</a:t>
            </a:r>
          </a:p>
          <a:p>
            <a:pPr lvl="1"/>
            <a:endParaRPr lang="en-US" sz="2000" dirty="0"/>
          </a:p>
          <a:p>
            <a:r>
              <a:rPr lang="en-US" sz="2000" dirty="0"/>
              <a:t>Transitional </a:t>
            </a:r>
            <a:r>
              <a:rPr lang="en-US" sz="2000" dirty="0" smtClean="0"/>
              <a:t>Housing: </a:t>
            </a:r>
            <a:r>
              <a:rPr lang="en-US" sz="1600" b="1" i="1" dirty="0" smtClean="0"/>
              <a:t>Definition-</a:t>
            </a:r>
            <a:r>
              <a:rPr lang="en-US" sz="1600" dirty="0"/>
              <a:t>Transitional housing (TH) is designed to provide homeless individuals and families with the interim stability and support to successfully move to and maintain permanent housing. Transitional housing may be used to cover the costs of up to 24 months of housing with accompanying supportive services. Program participants must have a lease (or sublease) or occupancy agreement in place when residing in transitional housing.</a:t>
            </a:r>
            <a:endParaRPr lang="en-US" sz="1600" i="1" dirty="0"/>
          </a:p>
          <a:p>
            <a:endParaRPr lang="en-US" dirty="0"/>
          </a:p>
        </p:txBody>
      </p:sp>
    </p:spTree>
    <p:extLst>
      <p:ext uri="{BB962C8B-B14F-4D97-AF65-F5344CB8AC3E}">
        <p14:creationId xmlns:p14="http://schemas.microsoft.com/office/powerpoint/2010/main" val="1797782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4"/>
          <p:cNvGrpSpPr/>
          <p:nvPr/>
        </p:nvGrpSpPr>
        <p:grpSpPr>
          <a:xfrm>
            <a:off x="-11272015" y="-8956"/>
            <a:ext cx="23607405" cy="6872004"/>
            <a:chOff x="-11272015" y="-8956"/>
            <a:chExt cx="23607405"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75903"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9178"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272015" y="-8956"/>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sp>
        <p:nvSpPr>
          <p:cNvPr id="34" name="Content Placeholder 4"/>
          <p:cNvSpPr>
            <a:spLocks noGrp="1"/>
          </p:cNvSpPr>
          <p:nvPr>
            <p:ph idx="1"/>
          </p:nvPr>
        </p:nvSpPr>
        <p:spPr>
          <a:xfrm>
            <a:off x="1357540" y="978221"/>
            <a:ext cx="8621498" cy="4872038"/>
          </a:xfrm>
        </p:spPr>
        <p:txBody>
          <a:bodyPr>
            <a:normAutofit/>
          </a:bodyPr>
          <a:lstStyle/>
          <a:p>
            <a:r>
              <a:rPr lang="en-US" sz="1800" dirty="0" smtClean="0"/>
              <a:t>I will provide you a list of identified sheltered locations by November</a:t>
            </a:r>
            <a:endParaRPr lang="en-US" sz="1800" dirty="0"/>
          </a:p>
          <a:p>
            <a:pPr lvl="1"/>
            <a:r>
              <a:rPr lang="en-US" sz="1400" dirty="0"/>
              <a:t>If you </a:t>
            </a:r>
            <a:r>
              <a:rPr lang="en-US" sz="1400" dirty="0" smtClean="0"/>
              <a:t>would like your list sooner please contact me.</a:t>
            </a:r>
            <a:endParaRPr lang="en-US" sz="1400" dirty="0"/>
          </a:p>
          <a:p>
            <a:pPr lvl="1"/>
            <a:r>
              <a:rPr lang="en-US" sz="1400" dirty="0"/>
              <a:t>If you believe there is an agency that should be on this list, please </a:t>
            </a:r>
            <a:r>
              <a:rPr lang="en-US" sz="1400" dirty="0" smtClean="0"/>
              <a:t>go through the list of criteria with the shelter staff to see if they are eligible. Then contact me so we can discuss adding them.</a:t>
            </a:r>
            <a:endParaRPr lang="en-US" sz="1400" dirty="0"/>
          </a:p>
          <a:p>
            <a:r>
              <a:rPr lang="en-US" sz="1800" dirty="0"/>
              <a:t>To view the list of agencies that participated last year, please visit the THN website and download the Housing Inventory </a:t>
            </a:r>
            <a:r>
              <a:rPr lang="en-US" sz="1800" dirty="0" smtClean="0"/>
              <a:t>Count (HIC) </a:t>
            </a:r>
            <a:r>
              <a:rPr lang="en-US" sz="1800" dirty="0"/>
              <a:t>Report</a:t>
            </a:r>
          </a:p>
          <a:p>
            <a:pPr lvl="1"/>
            <a:r>
              <a:rPr lang="en-US" sz="1800" b="1" dirty="0">
                <a:hlinkClick r:id="rId4"/>
              </a:rPr>
              <a:t>Link to website</a:t>
            </a:r>
            <a:endParaRPr lang="en-US" sz="1800" b="1" dirty="0"/>
          </a:p>
          <a:p>
            <a:pPr marL="0" indent="0" algn="ctr">
              <a:buNone/>
            </a:pPr>
            <a:endParaRPr lang="en-US" sz="1800" i="1" dirty="0"/>
          </a:p>
          <a:p>
            <a:pPr marL="0" indent="0" algn="ctr">
              <a:buNone/>
            </a:pPr>
            <a:r>
              <a:rPr lang="en-US" sz="1800" b="1" i="1" dirty="0"/>
              <a:t>**If you represent an agency that provides Hotel/Motel vouchers for individuals experiencing homelessness, please contact </a:t>
            </a:r>
            <a:r>
              <a:rPr lang="en-US" sz="1800" b="1" i="1" dirty="0" smtClean="0"/>
              <a:t>me </a:t>
            </a:r>
            <a:r>
              <a:rPr lang="en-US" sz="1800" b="1" i="1" dirty="0"/>
              <a:t>ASAP**</a:t>
            </a:r>
          </a:p>
          <a:p>
            <a:endParaRPr lang="en-US" dirty="0"/>
          </a:p>
          <a:p>
            <a:endParaRPr lang="en-US" dirty="0"/>
          </a:p>
        </p:txBody>
      </p:sp>
      <p:graphicFrame>
        <p:nvGraphicFramePr>
          <p:cNvPr id="35" name="Diagram 34" descr="PIT Measures People Plus HIC Measures Housing Equals Who &amp; Capacity for Crisis" title="PIT and HIC Visual"/>
          <p:cNvGraphicFramePr/>
          <p:nvPr>
            <p:extLst>
              <p:ext uri="{D42A27DB-BD31-4B8C-83A1-F6EECF244321}">
                <p14:modId xmlns:p14="http://schemas.microsoft.com/office/powerpoint/2010/main" val="3235258675"/>
              </p:ext>
            </p:extLst>
          </p:nvPr>
        </p:nvGraphicFramePr>
        <p:xfrm>
          <a:off x="1721937" y="2696064"/>
          <a:ext cx="7892177" cy="4723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9" name="Title 5"/>
          <p:cNvSpPr>
            <a:spLocks noGrp="1"/>
          </p:cNvSpPr>
          <p:nvPr>
            <p:ph type="title"/>
          </p:nvPr>
        </p:nvSpPr>
        <p:spPr>
          <a:xfrm>
            <a:off x="1721937" y="-151202"/>
            <a:ext cx="7969430" cy="1325563"/>
          </a:xfrm>
        </p:spPr>
        <p:txBody>
          <a:bodyPr/>
          <a:lstStyle/>
          <a:p>
            <a:pPr algn="ctr"/>
            <a:r>
              <a:rPr lang="en-US" dirty="0" smtClean="0">
                <a:solidFill>
                  <a:schemeClr val="tx2"/>
                </a:solidFill>
              </a:rPr>
              <a:t>Locations</a:t>
            </a:r>
            <a:endParaRPr lang="en-US" dirty="0">
              <a:solidFill>
                <a:schemeClr val="tx2"/>
              </a:solidFill>
            </a:endParaRPr>
          </a:p>
        </p:txBody>
      </p:sp>
    </p:spTree>
    <p:extLst>
      <p:ext uri="{BB962C8B-B14F-4D97-AF65-F5344CB8AC3E}">
        <p14:creationId xmlns:p14="http://schemas.microsoft.com/office/powerpoint/2010/main" val="1641414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Winter PIT Count Date"/>
          <p:cNvGrpSpPr/>
          <p:nvPr/>
        </p:nvGrpSpPr>
        <p:grpSpPr>
          <a:xfrm>
            <a:off x="-3384370" y="188"/>
            <a:ext cx="15728904" cy="6864332"/>
            <a:chOff x="-3384370" y="188"/>
            <a:chExt cx="15728904" cy="6864332"/>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66759"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0034" y="188"/>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84857" y="3740"/>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889961"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nvGrpSpPr>
            <p:cNvPr id="72" name="Group 71"/>
            <p:cNvGrpSpPr/>
            <p:nvPr/>
          </p:nvGrpSpPr>
          <p:grpSpPr>
            <a:xfrm>
              <a:off x="-2386199" y="5046"/>
              <a:ext cx="12213175" cy="6858000"/>
              <a:chOff x="0" y="0"/>
              <a:chExt cx="12213175" cy="6858000"/>
            </a:xfrm>
          </p:grpSpPr>
          <p:sp>
            <p:nvSpPr>
              <p:cNvPr id="73" name="Rectangle 7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rot="16200000">
                <a:off x="10698960"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2</a:t>
                </a:r>
                <a:endParaRPr lang="en-US" sz="3200" dirty="0">
                  <a:solidFill>
                    <a:schemeClr val="bg2">
                      <a:lumMod val="95000"/>
                    </a:schemeClr>
                  </a:solidFill>
                </a:endParaRPr>
              </a:p>
            </p:txBody>
          </p:sp>
        </p:grpSp>
        <p:grpSp>
          <p:nvGrpSpPr>
            <p:cNvPr id="77" name="Group 76"/>
            <p:cNvGrpSpPr/>
            <p:nvPr/>
          </p:nvGrpSpPr>
          <p:grpSpPr>
            <a:xfrm>
              <a:off x="-2883497" y="6520"/>
              <a:ext cx="12210816" cy="6858000"/>
              <a:chOff x="0" y="0"/>
              <a:chExt cx="12210816" cy="6858000"/>
            </a:xfrm>
          </p:grpSpPr>
          <p:sp>
            <p:nvSpPr>
              <p:cNvPr id="78" name="Rectangle 77"/>
              <p:cNvSpPr/>
              <p:nvPr/>
            </p:nvSpPr>
            <p:spPr>
              <a:xfrm>
                <a:off x="0" y="0"/>
                <a:ext cx="12192000" cy="6858000"/>
              </a:xfrm>
              <a:prstGeom prst="rect">
                <a:avLst/>
              </a:prstGeom>
              <a:solidFill>
                <a:schemeClr val="bg1"/>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rot="16200000">
                <a:off x="10696601"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1</a:t>
                </a:r>
                <a:endParaRPr lang="en-US" sz="3200" dirty="0">
                  <a:solidFill>
                    <a:schemeClr val="bg2">
                      <a:lumMod val="95000"/>
                    </a:schemeClr>
                  </a:solidFill>
                </a:endParaRPr>
              </a:p>
            </p:txBody>
          </p:sp>
        </p:grpSp>
        <p:grpSp>
          <p:nvGrpSpPr>
            <p:cNvPr id="81" name="Group 80"/>
            <p:cNvGrpSpPr/>
            <p:nvPr/>
          </p:nvGrpSpPr>
          <p:grpSpPr>
            <a:xfrm>
              <a:off x="-3384370" y="6520"/>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smtClean="0">
                    <a:solidFill>
                      <a:schemeClr val="bg2">
                        <a:lumMod val="95000"/>
                      </a:schemeClr>
                    </a:solidFill>
                  </a:rPr>
                  <a:t>Welcome</a:t>
                </a:r>
                <a:endParaRPr lang="en-US" sz="3200" dirty="0">
                  <a:solidFill>
                    <a:schemeClr val="bg2">
                      <a:lumMod val="95000"/>
                    </a:schemeClr>
                  </a:solidFill>
                </a:endParaRPr>
              </a:p>
            </p:txBody>
          </p:sp>
        </p:grpSp>
      </p:grpSp>
      <p:sp>
        <p:nvSpPr>
          <p:cNvPr id="3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Winter PIT Count Date: </a:t>
            </a:r>
            <a:br>
              <a:rPr lang="en-US" dirty="0" smtClean="0">
                <a:solidFill>
                  <a:schemeClr val="accent2"/>
                </a:solidFill>
              </a:rPr>
            </a:br>
            <a:r>
              <a:rPr lang="en-US" dirty="0" smtClean="0">
                <a:solidFill>
                  <a:schemeClr val="accent2"/>
                </a:solidFill>
              </a:rPr>
              <a:t>1/28/2021</a:t>
            </a:r>
            <a:endParaRPr lang="en-US" dirty="0">
              <a:solidFill>
                <a:schemeClr val="accent2"/>
              </a:solidFill>
            </a:endParaRPr>
          </a:p>
        </p:txBody>
      </p:sp>
      <p:sp>
        <p:nvSpPr>
          <p:cNvPr id="6" name="Title 5"/>
          <p:cNvSpPr>
            <a:spLocks noGrp="1"/>
          </p:cNvSpPr>
          <p:nvPr>
            <p:ph type="title"/>
          </p:nvPr>
        </p:nvSpPr>
        <p:spPr>
          <a:xfrm>
            <a:off x="838200" y="365125"/>
            <a:ext cx="7969430" cy="1325563"/>
          </a:xfrm>
        </p:spPr>
        <p:txBody>
          <a:bodyPr/>
          <a:lstStyle/>
          <a:p>
            <a:pPr algn="ctr"/>
            <a:r>
              <a:rPr lang="en-US" dirty="0" smtClean="0">
                <a:solidFill>
                  <a:schemeClr val="bg1"/>
                </a:solidFill>
              </a:rPr>
              <a:t>WINTER PIT DATE</a:t>
            </a:r>
            <a:endParaRPr lang="en-US" dirty="0">
              <a:solidFill>
                <a:schemeClr val="bg1"/>
              </a:solidFill>
            </a:endParaRPr>
          </a:p>
        </p:txBody>
      </p:sp>
    </p:spTree>
    <p:extLst>
      <p:ext uri="{BB962C8B-B14F-4D97-AF65-F5344CB8AC3E}">
        <p14:creationId xmlns:p14="http://schemas.microsoft.com/office/powerpoint/2010/main" val="3221762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4"/>
          <p:cNvGrpSpPr/>
          <p:nvPr/>
        </p:nvGrpSpPr>
        <p:grpSpPr>
          <a:xfrm>
            <a:off x="-11301527" y="-8956"/>
            <a:ext cx="23690024" cy="6872004"/>
            <a:chOff x="-11301527" y="-8956"/>
            <a:chExt cx="23690024"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22796"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876071"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30152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sp>
        <p:nvSpPr>
          <p:cNvPr id="33" name="Title 2"/>
          <p:cNvSpPr>
            <a:spLocks noGrp="1"/>
          </p:cNvSpPr>
          <p:nvPr>
            <p:ph type="title"/>
          </p:nvPr>
        </p:nvSpPr>
        <p:spPr>
          <a:xfrm>
            <a:off x="885412" y="13538"/>
            <a:ext cx="9951379" cy="1325563"/>
          </a:xfrm>
        </p:spPr>
        <p:txBody>
          <a:bodyPr/>
          <a:lstStyle/>
          <a:p>
            <a:pPr algn="ctr"/>
            <a:r>
              <a:rPr lang="en-US" dirty="0"/>
              <a:t>How to Contact Shelters</a:t>
            </a:r>
          </a:p>
        </p:txBody>
      </p:sp>
      <p:pic>
        <p:nvPicPr>
          <p:cNvPr id="5" name="Picture 4" title="Template Letter for Contacting Shelters"/>
          <p:cNvPicPr>
            <a:picLocks noChangeAspect="1"/>
          </p:cNvPicPr>
          <p:nvPr/>
        </p:nvPicPr>
        <p:blipFill>
          <a:blip r:embed="rId4"/>
          <a:stretch>
            <a:fillRect/>
          </a:stretch>
        </p:blipFill>
        <p:spPr>
          <a:xfrm>
            <a:off x="3918669" y="1166845"/>
            <a:ext cx="4133850" cy="5086350"/>
          </a:xfrm>
          <a:prstGeom prst="rect">
            <a:avLst/>
          </a:prstGeom>
        </p:spPr>
      </p:pic>
    </p:spTree>
    <p:extLst>
      <p:ext uri="{BB962C8B-B14F-4D97-AF65-F5344CB8AC3E}">
        <p14:creationId xmlns:p14="http://schemas.microsoft.com/office/powerpoint/2010/main" val="3365199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4"/>
          <p:cNvGrpSpPr/>
          <p:nvPr/>
        </p:nvGrpSpPr>
        <p:grpSpPr>
          <a:xfrm>
            <a:off x="-11301527" y="-8956"/>
            <a:ext cx="23636917" cy="6872004"/>
            <a:chOff x="-11301527" y="-8956"/>
            <a:chExt cx="23636917"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75903"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9178"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30152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sp>
        <p:nvSpPr>
          <p:cNvPr id="33" name="Title 2"/>
          <p:cNvSpPr>
            <a:spLocks noGrp="1"/>
          </p:cNvSpPr>
          <p:nvPr>
            <p:ph type="title"/>
          </p:nvPr>
        </p:nvSpPr>
        <p:spPr>
          <a:xfrm>
            <a:off x="885412" y="13538"/>
            <a:ext cx="10372003" cy="1325563"/>
          </a:xfrm>
        </p:spPr>
        <p:txBody>
          <a:bodyPr/>
          <a:lstStyle/>
          <a:p>
            <a:pPr algn="ctr"/>
            <a:r>
              <a:rPr lang="en-US" dirty="0"/>
              <a:t>Domestic Violence Protocol</a:t>
            </a:r>
          </a:p>
        </p:txBody>
      </p:sp>
      <p:sp>
        <p:nvSpPr>
          <p:cNvPr id="34" name="Content Placeholder 4"/>
          <p:cNvSpPr>
            <a:spLocks noGrp="1"/>
          </p:cNvSpPr>
          <p:nvPr>
            <p:ph idx="1"/>
          </p:nvPr>
        </p:nvSpPr>
        <p:spPr>
          <a:xfrm>
            <a:off x="1322607" y="1417320"/>
            <a:ext cx="8981446" cy="4569143"/>
          </a:xfrm>
        </p:spPr>
        <p:txBody>
          <a:bodyPr>
            <a:normAutofit/>
          </a:bodyPr>
          <a:lstStyle/>
          <a:p>
            <a:pPr marL="0" indent="0">
              <a:buNone/>
            </a:pPr>
            <a:r>
              <a:rPr lang="en-US" sz="1800" b="1" dirty="0"/>
              <a:t>Notice CPD 17-08:</a:t>
            </a:r>
          </a:p>
          <a:p>
            <a:r>
              <a:rPr lang="en-US" sz="1800" dirty="0"/>
              <a:t>HUD is requiring that data reported on survivors of domestic violence should be limited to reporting on those who are </a:t>
            </a:r>
            <a:r>
              <a:rPr lang="en-US" sz="1800" b="1" dirty="0"/>
              <a:t>currently</a:t>
            </a:r>
            <a:r>
              <a:rPr lang="en-US" sz="1800" dirty="0"/>
              <a:t> experiencing homelessness because they are fleeing domestic violence, dating violence, sexual assault, or stalking, as opposed to reporting on survivors who have ever experienced these circumstances.</a:t>
            </a:r>
          </a:p>
          <a:p>
            <a:pPr lvl="0"/>
            <a:r>
              <a:rPr lang="en-US" sz="1800" b="1" dirty="0"/>
              <a:t>Question on the survey: Are you currently </a:t>
            </a:r>
            <a:r>
              <a:rPr lang="en-US" sz="1800" b="1" dirty="0" smtClean="0"/>
              <a:t>staying in this shelter because </a:t>
            </a:r>
            <a:r>
              <a:rPr lang="en-US" sz="1800" b="1" dirty="0"/>
              <a:t>of domestic violence? (Including: dating violence, sexual violence, and/or stalking)</a:t>
            </a:r>
            <a:endParaRPr lang="en-US" sz="1800" dirty="0"/>
          </a:p>
          <a:p>
            <a:endParaRPr lang="en-US" dirty="0"/>
          </a:p>
          <a:p>
            <a:endParaRPr lang="en-US" dirty="0"/>
          </a:p>
        </p:txBody>
      </p:sp>
    </p:spTree>
    <p:extLst>
      <p:ext uri="{BB962C8B-B14F-4D97-AF65-F5344CB8AC3E}">
        <p14:creationId xmlns:p14="http://schemas.microsoft.com/office/powerpoint/2010/main" val="1931654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4"/>
          <p:cNvGrpSpPr/>
          <p:nvPr/>
        </p:nvGrpSpPr>
        <p:grpSpPr>
          <a:xfrm>
            <a:off x="-11301527" y="-8956"/>
            <a:ext cx="23636917" cy="6872004"/>
            <a:chOff x="-11301527" y="-8956"/>
            <a:chExt cx="23636917"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75903"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9178"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30152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sp>
        <p:nvSpPr>
          <p:cNvPr id="33" name="Title 2"/>
          <p:cNvSpPr>
            <a:spLocks noGrp="1"/>
          </p:cNvSpPr>
          <p:nvPr>
            <p:ph type="title"/>
          </p:nvPr>
        </p:nvSpPr>
        <p:spPr>
          <a:xfrm>
            <a:off x="885412" y="13538"/>
            <a:ext cx="10372003" cy="1325563"/>
          </a:xfrm>
        </p:spPr>
        <p:txBody>
          <a:bodyPr/>
          <a:lstStyle/>
          <a:p>
            <a:pPr algn="ctr"/>
            <a:r>
              <a:rPr lang="en-US" dirty="0"/>
              <a:t>Surveying Survivors</a:t>
            </a:r>
          </a:p>
        </p:txBody>
      </p:sp>
      <p:sp>
        <p:nvSpPr>
          <p:cNvPr id="35" name="Text Placeholder 4"/>
          <p:cNvSpPr txBox="1">
            <a:spLocks/>
          </p:cNvSpPr>
          <p:nvPr/>
        </p:nvSpPr>
        <p:spPr>
          <a:xfrm>
            <a:off x="2421628" y="1193198"/>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a:t>
            </a:r>
            <a:endParaRPr lang="en-US" dirty="0"/>
          </a:p>
        </p:txBody>
      </p:sp>
      <p:sp>
        <p:nvSpPr>
          <p:cNvPr id="36" name="Text Placeholder 9"/>
          <p:cNvSpPr txBox="1">
            <a:spLocks/>
          </p:cNvSpPr>
          <p:nvPr/>
        </p:nvSpPr>
        <p:spPr>
          <a:xfrm>
            <a:off x="6983683" y="11931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Don’t</a:t>
            </a:r>
            <a:endParaRPr lang="en-US" dirty="0"/>
          </a:p>
        </p:txBody>
      </p:sp>
      <p:sp>
        <p:nvSpPr>
          <p:cNvPr id="37" name="Content Placeholder 5"/>
          <p:cNvSpPr>
            <a:spLocks noGrp="1"/>
          </p:cNvSpPr>
          <p:nvPr>
            <p:ph sz="half" idx="4294967295"/>
          </p:nvPr>
        </p:nvSpPr>
        <p:spPr>
          <a:xfrm>
            <a:off x="2421628" y="1733354"/>
            <a:ext cx="3417888" cy="4541838"/>
          </a:xfrm>
          <a:prstGeom prst="rect">
            <a:avLst/>
          </a:prstGeom>
        </p:spPr>
        <p:txBody>
          <a:bodyPr>
            <a:normAutofit fontScale="92500" lnSpcReduction="10000"/>
          </a:bodyPr>
          <a:lstStyle/>
          <a:p>
            <a:pPr>
              <a:buFont typeface="Wingdings" panose="05000000000000000000" pitchFamily="2" charset="2"/>
              <a:buChar char="ü"/>
            </a:pPr>
            <a:r>
              <a:rPr lang="en-US" sz="1800" dirty="0" smtClean="0"/>
              <a:t>Explain that the survey is confidential and all identifying information is removed for their safety.</a:t>
            </a:r>
            <a:endParaRPr lang="en-US" sz="1800" dirty="0"/>
          </a:p>
          <a:p>
            <a:pPr>
              <a:buFont typeface="Wingdings" panose="05000000000000000000" pitchFamily="2" charset="2"/>
              <a:buChar char="ü"/>
            </a:pPr>
            <a:r>
              <a:rPr lang="en-US" sz="1800" dirty="0" smtClean="0"/>
              <a:t>Use their initials or a code for their name (if they don’t want to give you their initials).</a:t>
            </a:r>
            <a:endParaRPr lang="en-US" sz="1800" dirty="0"/>
          </a:p>
          <a:p>
            <a:pPr>
              <a:buFont typeface="Wingdings" panose="05000000000000000000" pitchFamily="2" charset="2"/>
              <a:buChar char="ü"/>
            </a:pPr>
            <a:r>
              <a:rPr lang="en-US" sz="1800" dirty="0" smtClean="0"/>
              <a:t>Fill out their age range.</a:t>
            </a:r>
          </a:p>
          <a:p>
            <a:pPr>
              <a:buFont typeface="Wingdings" panose="05000000000000000000" pitchFamily="2" charset="2"/>
              <a:buChar char="ü"/>
            </a:pPr>
            <a:r>
              <a:rPr lang="en-US" sz="1800" dirty="0" smtClean="0"/>
              <a:t>Complete the remainder of the survey with them.</a:t>
            </a:r>
          </a:p>
          <a:p>
            <a:pPr>
              <a:buFont typeface="Wingdings" panose="05000000000000000000" pitchFamily="2" charset="2"/>
              <a:buChar char="ü"/>
            </a:pPr>
            <a:r>
              <a:rPr lang="en-US" sz="1800" dirty="0" smtClean="0"/>
              <a:t>Write in the notes section of the survey that they are a survivor so I can make sure their location is secure.</a:t>
            </a:r>
          </a:p>
          <a:p>
            <a:pPr>
              <a:buFont typeface="Wingdings" panose="05000000000000000000" pitchFamily="2" charset="2"/>
              <a:buChar char="ü"/>
            </a:pPr>
            <a:r>
              <a:rPr lang="en-US" sz="1800" dirty="0" smtClean="0"/>
              <a:t>Provide any information on support that your PIT lead provided you </a:t>
            </a:r>
            <a:endParaRPr lang="en-US" sz="1800" dirty="0"/>
          </a:p>
          <a:p>
            <a:pPr>
              <a:buFont typeface="Wingdings" panose="05000000000000000000" pitchFamily="2" charset="2"/>
              <a:buChar char="ü"/>
            </a:pPr>
            <a:endParaRPr lang="en-US" sz="1800" dirty="0"/>
          </a:p>
          <a:p>
            <a:endParaRPr lang="en-US" dirty="0"/>
          </a:p>
        </p:txBody>
      </p:sp>
      <p:sp>
        <p:nvSpPr>
          <p:cNvPr id="38" name="Rectangle 37"/>
          <p:cNvSpPr/>
          <p:nvPr/>
        </p:nvSpPr>
        <p:spPr>
          <a:xfrm>
            <a:off x="6739047" y="1702462"/>
            <a:ext cx="3103125" cy="3693319"/>
          </a:xfrm>
          <a:prstGeom prst="rect">
            <a:avLst/>
          </a:prstGeom>
        </p:spPr>
        <p:txBody>
          <a:bodyPr wrap="square">
            <a:spAutoFit/>
          </a:bodyPr>
          <a:lstStyle/>
          <a:p>
            <a:pPr marL="285750" indent="-285750">
              <a:buFont typeface="Raleway" panose="020B0503030101060003" pitchFamily="34" charset="0"/>
              <a:buChar char="Х"/>
            </a:pPr>
            <a:r>
              <a:rPr lang="en-US" dirty="0" smtClean="0"/>
              <a:t>Fill in their full name </a:t>
            </a:r>
          </a:p>
          <a:p>
            <a:pPr marL="285750" indent="-285750">
              <a:buFont typeface="Raleway" panose="020B0503030101060003" pitchFamily="34" charset="0"/>
              <a:buChar char="Х"/>
            </a:pPr>
            <a:r>
              <a:rPr lang="en-US" dirty="0" smtClean="0"/>
              <a:t>Fill in their date of birth</a:t>
            </a:r>
          </a:p>
          <a:p>
            <a:pPr marL="285750" indent="-285750">
              <a:buFont typeface="Raleway" panose="020B0503030101060003" pitchFamily="34" charset="0"/>
              <a:buChar char="Х"/>
            </a:pPr>
            <a:r>
              <a:rPr lang="en-US" dirty="0" smtClean="0"/>
              <a:t>Fill in their exact age</a:t>
            </a:r>
          </a:p>
          <a:p>
            <a:pPr marL="285750" indent="-285750">
              <a:buFont typeface="Raleway" panose="020B0503030101060003" pitchFamily="34" charset="0"/>
              <a:buChar char="Х"/>
            </a:pPr>
            <a:r>
              <a:rPr lang="en-US" dirty="0" smtClean="0"/>
              <a:t>Provide any identifying information in the notes section</a:t>
            </a:r>
          </a:p>
          <a:p>
            <a:pPr marL="285750" indent="-285750">
              <a:buFont typeface="Raleway" panose="020B0503030101060003" pitchFamily="34" charset="0"/>
              <a:buChar char="Х"/>
            </a:pPr>
            <a:r>
              <a:rPr lang="en-US" dirty="0" smtClean="0"/>
              <a:t>Pressure participants into answering any questions they don’t feel comfortable answering.</a:t>
            </a:r>
          </a:p>
          <a:p>
            <a:pPr marL="285750" indent="-285750">
              <a:buFont typeface="Raleway" panose="020B0503030101060003" pitchFamily="34" charset="0"/>
              <a:buChar char="Х"/>
            </a:pPr>
            <a:r>
              <a:rPr lang="en-US" dirty="0" smtClean="0"/>
              <a:t>Express disbelief or pity to answers on the survey by survivors. </a:t>
            </a:r>
            <a:endParaRPr lang="en-US" dirty="0"/>
          </a:p>
        </p:txBody>
      </p:sp>
    </p:spTree>
    <p:extLst>
      <p:ext uri="{BB962C8B-B14F-4D97-AF65-F5344CB8AC3E}">
        <p14:creationId xmlns:p14="http://schemas.microsoft.com/office/powerpoint/2010/main" val="979616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4"/>
          <p:cNvGrpSpPr/>
          <p:nvPr/>
        </p:nvGrpSpPr>
        <p:grpSpPr>
          <a:xfrm>
            <a:off x="-11301527" y="-8956"/>
            <a:ext cx="23646061" cy="6872004"/>
            <a:chOff x="-11301527" y="-8956"/>
            <a:chExt cx="23646061"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66759"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0034"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30152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pic>
        <p:nvPicPr>
          <p:cNvPr id="39" name="Picture 38" descr="Last name, birthday, and age are not filled in on the screen shot. Initials, gender, and age range are filled in." title="Screenshot of the app."/>
          <p:cNvPicPr>
            <a:picLocks noChangeAspect="1"/>
          </p:cNvPicPr>
          <p:nvPr/>
        </p:nvPicPr>
        <p:blipFill rotWithShape="1">
          <a:blip r:embed="rId4"/>
          <a:srcRect l="677" t="25285" r="-677" b="-16026"/>
          <a:stretch/>
        </p:blipFill>
        <p:spPr>
          <a:xfrm>
            <a:off x="2175606" y="1374211"/>
            <a:ext cx="7791450" cy="5177275"/>
          </a:xfrm>
          <a:prstGeom prst="rect">
            <a:avLst/>
          </a:prstGeom>
        </p:spPr>
      </p:pic>
      <p:sp>
        <p:nvSpPr>
          <p:cNvPr id="28" name="Title 5"/>
          <p:cNvSpPr>
            <a:spLocks noGrp="1"/>
          </p:cNvSpPr>
          <p:nvPr>
            <p:ph type="title"/>
          </p:nvPr>
        </p:nvSpPr>
        <p:spPr>
          <a:xfrm>
            <a:off x="2086616" y="48647"/>
            <a:ext cx="7969430" cy="1325563"/>
          </a:xfrm>
        </p:spPr>
        <p:txBody>
          <a:bodyPr/>
          <a:lstStyle/>
          <a:p>
            <a:pPr algn="ctr"/>
            <a:r>
              <a:rPr lang="en-US" dirty="0" smtClean="0">
                <a:solidFill>
                  <a:schemeClr val="tx2"/>
                </a:solidFill>
              </a:rPr>
              <a:t>App Screenshot</a:t>
            </a:r>
            <a:endParaRPr lang="en-US" dirty="0">
              <a:solidFill>
                <a:schemeClr val="tx2"/>
              </a:solidFill>
            </a:endParaRPr>
          </a:p>
        </p:txBody>
      </p:sp>
    </p:spTree>
    <p:extLst>
      <p:ext uri="{BB962C8B-B14F-4D97-AF65-F5344CB8AC3E}">
        <p14:creationId xmlns:p14="http://schemas.microsoft.com/office/powerpoint/2010/main" val="2818256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4"/>
          <p:cNvGrpSpPr/>
          <p:nvPr/>
        </p:nvGrpSpPr>
        <p:grpSpPr>
          <a:xfrm>
            <a:off x="-11301527" y="-8956"/>
            <a:ext cx="23646061" cy="6872004"/>
            <a:chOff x="-11301527" y="-8956"/>
            <a:chExt cx="23646061"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66759"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0034"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30152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sp>
        <p:nvSpPr>
          <p:cNvPr id="33" name="Title 2"/>
          <p:cNvSpPr>
            <a:spLocks noGrp="1"/>
          </p:cNvSpPr>
          <p:nvPr>
            <p:ph type="title"/>
          </p:nvPr>
        </p:nvSpPr>
        <p:spPr>
          <a:xfrm>
            <a:off x="885412" y="13538"/>
            <a:ext cx="10381147" cy="1325563"/>
          </a:xfrm>
        </p:spPr>
        <p:txBody>
          <a:bodyPr/>
          <a:lstStyle/>
          <a:p>
            <a:pPr algn="ctr"/>
            <a:r>
              <a:rPr lang="en-US" dirty="0"/>
              <a:t>Tips and Tricks</a:t>
            </a:r>
          </a:p>
        </p:txBody>
      </p:sp>
      <p:sp>
        <p:nvSpPr>
          <p:cNvPr id="41" name="Content Placeholder 4"/>
          <p:cNvSpPr>
            <a:spLocks noGrp="1"/>
          </p:cNvSpPr>
          <p:nvPr>
            <p:ph idx="1"/>
          </p:nvPr>
        </p:nvSpPr>
        <p:spPr>
          <a:xfrm>
            <a:off x="1551215" y="1396990"/>
            <a:ext cx="8423638" cy="4351338"/>
          </a:xfrm>
        </p:spPr>
        <p:txBody>
          <a:bodyPr>
            <a:normAutofit/>
          </a:bodyPr>
          <a:lstStyle/>
          <a:p>
            <a:r>
              <a:rPr lang="en-US" sz="1800" dirty="0" smtClean="0"/>
              <a:t>Prep and Forms</a:t>
            </a:r>
          </a:p>
          <a:p>
            <a:r>
              <a:rPr lang="en-US" sz="1800" dirty="0" smtClean="0"/>
              <a:t>Verify list of agencies well in advance. </a:t>
            </a:r>
          </a:p>
          <a:p>
            <a:r>
              <a:rPr lang="en-US" sz="1800" dirty="0" smtClean="0"/>
              <a:t>Set up either a phone call or a visit with each shelter you plan to count at</a:t>
            </a:r>
          </a:p>
          <a:p>
            <a:pPr lvl="1"/>
            <a:r>
              <a:rPr lang="en-US" sz="1600" dirty="0"/>
              <a:t>Take note of their confidentiality protocols as well as their visitor policy.</a:t>
            </a:r>
          </a:p>
          <a:p>
            <a:pPr lvl="1"/>
            <a:r>
              <a:rPr lang="en-US" sz="1600" dirty="0"/>
              <a:t>Be respectful and follow the direction of shelter staff at all times. </a:t>
            </a:r>
            <a:endParaRPr lang="en-US" sz="1600" dirty="0" smtClean="0"/>
          </a:p>
          <a:p>
            <a:r>
              <a:rPr lang="en-US" sz="1800" dirty="0" smtClean="0"/>
              <a:t>Get a list of staff at the shelter that will be conducting surveys to ensure they have been trained on the app</a:t>
            </a:r>
          </a:p>
          <a:p>
            <a:r>
              <a:rPr lang="en-US" sz="1800" dirty="0" smtClean="0"/>
              <a:t>Maintain contact throughout the planning process</a:t>
            </a:r>
          </a:p>
          <a:p>
            <a:pPr lvl="1"/>
            <a:r>
              <a:rPr lang="en-US" sz="1600" dirty="0"/>
              <a:t>Identify the time you will be helping survey and how long they anticipate needing your assistance. </a:t>
            </a:r>
            <a:endParaRPr lang="en-US" sz="1600" dirty="0" smtClean="0"/>
          </a:p>
          <a:p>
            <a:r>
              <a:rPr lang="en-US" sz="1800" dirty="0" smtClean="0"/>
              <a:t>Use Shelters.com and Aunt Bertha to identify any new shelters</a:t>
            </a:r>
          </a:p>
          <a:p>
            <a:r>
              <a:rPr lang="en-US" sz="1800" dirty="0" smtClean="0"/>
              <a:t>Have a primary contact at each shelter for PIT and HIC purposes</a:t>
            </a:r>
          </a:p>
          <a:p>
            <a:r>
              <a:rPr lang="en-US" sz="1800" dirty="0" smtClean="0"/>
              <a:t>Loop in THN as necessary</a:t>
            </a:r>
          </a:p>
          <a:p>
            <a:endParaRPr lang="en-US" sz="1800" dirty="0"/>
          </a:p>
          <a:p>
            <a:endParaRPr lang="en-US" dirty="0"/>
          </a:p>
        </p:txBody>
      </p:sp>
    </p:spTree>
    <p:extLst>
      <p:ext uri="{BB962C8B-B14F-4D97-AF65-F5344CB8AC3E}">
        <p14:creationId xmlns:p14="http://schemas.microsoft.com/office/powerpoint/2010/main" val="506364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4"/>
          <p:cNvGrpSpPr/>
          <p:nvPr/>
        </p:nvGrpSpPr>
        <p:grpSpPr>
          <a:xfrm>
            <a:off x="-11301527" y="-8956"/>
            <a:ext cx="23609485" cy="6872004"/>
            <a:chOff x="-11301527" y="-8956"/>
            <a:chExt cx="23609485"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503335"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56610"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30152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sp>
        <p:nvSpPr>
          <p:cNvPr id="33" name="Title 2"/>
          <p:cNvSpPr>
            <a:spLocks noGrp="1"/>
          </p:cNvSpPr>
          <p:nvPr>
            <p:ph type="title"/>
          </p:nvPr>
        </p:nvSpPr>
        <p:spPr>
          <a:xfrm>
            <a:off x="885412" y="13538"/>
            <a:ext cx="10344571" cy="1325563"/>
          </a:xfrm>
        </p:spPr>
        <p:txBody>
          <a:bodyPr/>
          <a:lstStyle/>
          <a:p>
            <a:pPr algn="ctr"/>
            <a:r>
              <a:rPr lang="en-US" dirty="0"/>
              <a:t>Unsheltered and Sheltered Counts</a:t>
            </a:r>
          </a:p>
        </p:txBody>
      </p:sp>
      <p:sp>
        <p:nvSpPr>
          <p:cNvPr id="34" name="Text Placeholder 4"/>
          <p:cNvSpPr txBox="1">
            <a:spLocks/>
          </p:cNvSpPr>
          <p:nvPr/>
        </p:nvSpPr>
        <p:spPr>
          <a:xfrm>
            <a:off x="3044476" y="1506173"/>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a:t>
            </a:r>
            <a:endParaRPr lang="en-US" dirty="0"/>
          </a:p>
        </p:txBody>
      </p:sp>
      <p:sp>
        <p:nvSpPr>
          <p:cNvPr id="35" name="Text Placeholder 9"/>
          <p:cNvSpPr txBox="1">
            <a:spLocks/>
          </p:cNvSpPr>
          <p:nvPr/>
        </p:nvSpPr>
        <p:spPr>
          <a:xfrm>
            <a:off x="6100888" y="152215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Don’t</a:t>
            </a:r>
            <a:endParaRPr lang="en-US" dirty="0"/>
          </a:p>
        </p:txBody>
      </p:sp>
      <p:sp>
        <p:nvSpPr>
          <p:cNvPr id="36" name="Content Placeholder 5"/>
          <p:cNvSpPr>
            <a:spLocks noGrp="1"/>
          </p:cNvSpPr>
          <p:nvPr>
            <p:ph sz="half" idx="4294967295"/>
          </p:nvPr>
        </p:nvSpPr>
        <p:spPr>
          <a:xfrm>
            <a:off x="2767902" y="2004584"/>
            <a:ext cx="3417888" cy="4541838"/>
          </a:xfrm>
          <a:prstGeom prst="rect">
            <a:avLst/>
          </a:prstGeom>
        </p:spPr>
        <p:txBody>
          <a:bodyPr/>
          <a:lstStyle/>
          <a:p>
            <a:pPr>
              <a:buFont typeface="Wingdings" panose="05000000000000000000" pitchFamily="2" charset="2"/>
              <a:buChar char="ü"/>
            </a:pPr>
            <a:r>
              <a:rPr lang="en-US" sz="1800" dirty="0"/>
              <a:t>If you have obtained consent</a:t>
            </a:r>
          </a:p>
          <a:p>
            <a:endParaRPr lang="en-US" dirty="0"/>
          </a:p>
        </p:txBody>
      </p:sp>
      <p:sp>
        <p:nvSpPr>
          <p:cNvPr id="37" name="Rectangle 36"/>
          <p:cNvSpPr/>
          <p:nvPr/>
        </p:nvSpPr>
        <p:spPr>
          <a:xfrm>
            <a:off x="6100888" y="1999573"/>
            <a:ext cx="3251379" cy="3416320"/>
          </a:xfrm>
          <a:prstGeom prst="rect">
            <a:avLst/>
          </a:prstGeom>
        </p:spPr>
        <p:txBody>
          <a:bodyPr wrap="square">
            <a:spAutoFit/>
          </a:bodyPr>
          <a:lstStyle/>
          <a:p>
            <a:pPr marL="285750" indent="-285750">
              <a:buFont typeface="Raleway" panose="020B0503030101060003" pitchFamily="34" charset="0"/>
              <a:buChar char="х"/>
            </a:pPr>
            <a:r>
              <a:rPr lang="en-US" dirty="0"/>
              <a:t>Do not complete a survey without </a:t>
            </a:r>
            <a:r>
              <a:rPr lang="en-US" dirty="0" smtClean="0"/>
              <a:t>consent</a:t>
            </a:r>
          </a:p>
          <a:p>
            <a:pPr marL="285750" indent="-285750">
              <a:buFont typeface="Raleway" panose="020B0503030101060003" pitchFamily="34" charset="0"/>
              <a:buChar char="х"/>
            </a:pPr>
            <a:r>
              <a:rPr lang="en-US" dirty="0"/>
              <a:t>Do not continue the survey if the individual has expressed the desire to end the survey</a:t>
            </a:r>
          </a:p>
          <a:p>
            <a:pPr marL="285750" indent="-285750">
              <a:buFont typeface="Raleway" panose="020B0503030101060003" pitchFamily="34" charset="0"/>
              <a:buChar char="х"/>
            </a:pPr>
            <a:r>
              <a:rPr lang="en-US" dirty="0"/>
              <a:t>Do not complete a survey based on an intake form unless you have specifically obtained consent to do so. </a:t>
            </a:r>
          </a:p>
          <a:p>
            <a:pPr marL="285750" indent="-285750">
              <a:buFont typeface="Raleway" panose="020B0503030101060003" pitchFamily="34" charset="0"/>
              <a:buChar char="х"/>
            </a:pPr>
            <a:endParaRPr lang="en-US" dirty="0" smtClean="0"/>
          </a:p>
        </p:txBody>
      </p:sp>
    </p:spTree>
    <p:extLst>
      <p:ext uri="{BB962C8B-B14F-4D97-AF65-F5344CB8AC3E}">
        <p14:creationId xmlns:p14="http://schemas.microsoft.com/office/powerpoint/2010/main" val="2810484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Group 4" title="Module 4"/>
          <p:cNvGrpSpPr/>
          <p:nvPr/>
        </p:nvGrpSpPr>
        <p:grpSpPr>
          <a:xfrm>
            <a:off x="-11298940" y="-5404"/>
            <a:ext cx="23699359" cy="6872004"/>
            <a:chOff x="-11298940" y="-5404"/>
            <a:chExt cx="23699359"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10874" y="8600"/>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864149" y="-5404"/>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298940" y="5048"/>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sp>
        <p:nvSpPr>
          <p:cNvPr id="33" name="Title 2"/>
          <p:cNvSpPr>
            <a:spLocks noGrp="1"/>
          </p:cNvSpPr>
          <p:nvPr>
            <p:ph type="title"/>
          </p:nvPr>
        </p:nvSpPr>
        <p:spPr>
          <a:xfrm>
            <a:off x="885412" y="13538"/>
            <a:ext cx="9951379" cy="1325563"/>
          </a:xfrm>
        </p:spPr>
        <p:txBody>
          <a:bodyPr/>
          <a:lstStyle/>
          <a:p>
            <a:pPr algn="ctr"/>
            <a:r>
              <a:rPr lang="en-US" dirty="0"/>
              <a:t>Observation Survey</a:t>
            </a:r>
          </a:p>
        </p:txBody>
      </p:sp>
      <p:sp>
        <p:nvSpPr>
          <p:cNvPr id="34" name="Text Placeholder 4"/>
          <p:cNvSpPr txBox="1">
            <a:spLocks/>
          </p:cNvSpPr>
          <p:nvPr/>
        </p:nvSpPr>
        <p:spPr>
          <a:xfrm>
            <a:off x="2828093" y="1522158"/>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a:t>
            </a:r>
            <a:endParaRPr lang="en-US" dirty="0"/>
          </a:p>
        </p:txBody>
      </p:sp>
      <p:sp>
        <p:nvSpPr>
          <p:cNvPr id="35" name="Text Placeholder 9"/>
          <p:cNvSpPr txBox="1">
            <a:spLocks/>
          </p:cNvSpPr>
          <p:nvPr/>
        </p:nvSpPr>
        <p:spPr>
          <a:xfrm>
            <a:off x="6643558" y="152215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Don’t</a:t>
            </a:r>
            <a:endParaRPr lang="en-US" dirty="0"/>
          </a:p>
        </p:txBody>
      </p:sp>
      <p:sp>
        <p:nvSpPr>
          <p:cNvPr id="38" name="Content Placeholder 5"/>
          <p:cNvSpPr>
            <a:spLocks noGrp="1"/>
          </p:cNvSpPr>
          <p:nvPr>
            <p:ph sz="half" idx="4294967295"/>
          </p:nvPr>
        </p:nvSpPr>
        <p:spPr>
          <a:xfrm>
            <a:off x="2622605" y="2030345"/>
            <a:ext cx="3417888" cy="4541838"/>
          </a:xfrm>
          <a:prstGeom prst="rect">
            <a:avLst/>
          </a:prstGeom>
        </p:spPr>
        <p:txBody>
          <a:bodyPr/>
          <a:lstStyle/>
          <a:p>
            <a:pPr>
              <a:buFont typeface="Wingdings" panose="05000000000000000000" pitchFamily="2" charset="2"/>
              <a:buChar char="ü"/>
            </a:pPr>
            <a:r>
              <a:rPr lang="en-US" sz="1800" dirty="0"/>
              <a:t>Someone is sleeping</a:t>
            </a:r>
          </a:p>
          <a:p>
            <a:pPr>
              <a:buFont typeface="Wingdings" panose="05000000000000000000" pitchFamily="2" charset="2"/>
              <a:buChar char="ü"/>
            </a:pPr>
            <a:r>
              <a:rPr lang="en-US" sz="1800" dirty="0"/>
              <a:t>You do not feel comfortable going to a certain area</a:t>
            </a:r>
          </a:p>
          <a:p>
            <a:pPr>
              <a:buFont typeface="Wingdings" panose="05000000000000000000" pitchFamily="2" charset="2"/>
              <a:buChar char="ü"/>
            </a:pPr>
            <a:r>
              <a:rPr lang="en-US" sz="1800" dirty="0"/>
              <a:t>A person did not give their consent to participate in the survey or they don’t want to complete the survey in it’s entirety</a:t>
            </a:r>
          </a:p>
          <a:p>
            <a:pPr>
              <a:buFont typeface="Wingdings" panose="05000000000000000000" pitchFamily="2" charset="2"/>
              <a:buChar char="ü"/>
            </a:pPr>
            <a:r>
              <a:rPr lang="en-US" sz="1800" dirty="0"/>
              <a:t>Someone does not seem to understand the consent process and cannot reasonably consent to the survey.</a:t>
            </a:r>
          </a:p>
          <a:p>
            <a:endParaRPr lang="en-US" dirty="0"/>
          </a:p>
        </p:txBody>
      </p:sp>
      <p:sp>
        <p:nvSpPr>
          <p:cNvPr id="39" name="Rectangle 38"/>
          <p:cNvSpPr/>
          <p:nvPr/>
        </p:nvSpPr>
        <p:spPr>
          <a:xfrm>
            <a:off x="6380351" y="2002106"/>
            <a:ext cx="3103125" cy="1200329"/>
          </a:xfrm>
          <a:prstGeom prst="rect">
            <a:avLst/>
          </a:prstGeom>
        </p:spPr>
        <p:txBody>
          <a:bodyPr wrap="square">
            <a:spAutoFit/>
          </a:bodyPr>
          <a:lstStyle/>
          <a:p>
            <a:pPr marL="285750" indent="-285750">
              <a:buFont typeface="Raleway" panose="020B0503030101060003" pitchFamily="34" charset="0"/>
              <a:buChar char="Х"/>
            </a:pPr>
            <a:r>
              <a:rPr lang="en-US" dirty="0" smtClean="0"/>
              <a:t>Fill out </a:t>
            </a:r>
            <a:r>
              <a:rPr lang="en-US" dirty="0"/>
              <a:t>an observation survey if you have not laid eyes on the individual that day</a:t>
            </a:r>
          </a:p>
        </p:txBody>
      </p:sp>
    </p:spTree>
    <p:extLst>
      <p:ext uri="{BB962C8B-B14F-4D97-AF65-F5344CB8AC3E}">
        <p14:creationId xmlns:p14="http://schemas.microsoft.com/office/powerpoint/2010/main" val="804914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8" name="Group 67" title="Module 4"/>
          <p:cNvGrpSpPr/>
          <p:nvPr/>
        </p:nvGrpSpPr>
        <p:grpSpPr>
          <a:xfrm>
            <a:off x="-11306588"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nvGrpSpPr>
          <p:cNvPr id="3" name="Group 2" title="Module 4"/>
          <p:cNvGrpSpPr/>
          <p:nvPr/>
        </p:nvGrpSpPr>
        <p:grpSpPr>
          <a:xfrm>
            <a:off x="-11301527" y="-8956"/>
            <a:ext cx="23636917" cy="6872004"/>
            <a:chOff x="-11301527" y="-8956"/>
            <a:chExt cx="23636917" cy="6872004"/>
          </a:xfrm>
        </p:grpSpPr>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2</a:t>
                </a:r>
                <a:endParaRPr lang="en-US" sz="3200" dirty="0">
                  <a:solidFill>
                    <a:schemeClr val="bg2">
                      <a:lumMod val="95000"/>
                    </a:schemeClr>
                  </a:solidFill>
                </a:endParaRPr>
              </a:p>
            </p:txBody>
          </p:sp>
        </p:grpSp>
        <p:grpSp>
          <p:nvGrpSpPr>
            <p:cNvPr id="2" name="Group 1" title="Module 4"/>
            <p:cNvGrpSpPr/>
            <p:nvPr/>
          </p:nvGrpSpPr>
          <p:grpSpPr>
            <a:xfrm>
              <a:off x="-11301527" y="-8956"/>
              <a:ext cx="23636917" cy="6872004"/>
              <a:chOff x="-11301527" y="-8956"/>
              <a:chExt cx="23636917"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75903"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9178"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30152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grpSp>
      <p:grpSp>
        <p:nvGrpSpPr>
          <p:cNvPr id="44" name="Group 43" title="Decision Tree"/>
          <p:cNvGrpSpPr/>
          <p:nvPr/>
        </p:nvGrpSpPr>
        <p:grpSpPr>
          <a:xfrm>
            <a:off x="1009113" y="140056"/>
            <a:ext cx="9784814" cy="6224167"/>
            <a:chOff x="1051989" y="140056"/>
            <a:chExt cx="9784814" cy="6224167"/>
          </a:xfrm>
        </p:grpSpPr>
        <p:sp>
          <p:nvSpPr>
            <p:cNvPr id="45" name="Freeform 44"/>
            <p:cNvSpPr/>
            <p:nvPr/>
          </p:nvSpPr>
          <p:spPr>
            <a:xfrm>
              <a:off x="1051989" y="3738119"/>
              <a:ext cx="1453483" cy="861957"/>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6"/>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Encounter someone you believe is experiencing homelessness</a:t>
              </a:r>
              <a:endParaRPr lang="en-US" sz="1200" kern="1200" dirty="0"/>
            </a:p>
          </p:txBody>
        </p:sp>
        <p:sp>
          <p:nvSpPr>
            <p:cNvPr id="46" name="Freeform 45"/>
            <p:cNvSpPr/>
            <p:nvPr/>
          </p:nvSpPr>
          <p:spPr>
            <a:xfrm rot="17667248">
              <a:off x="2148992" y="3437467"/>
              <a:ext cx="1478651" cy="20436"/>
            </a:xfrm>
            <a:custGeom>
              <a:avLst/>
              <a:gdLst>
                <a:gd name="connsiteX0" fmla="*/ 0 w 1478651"/>
                <a:gd name="connsiteY0" fmla="*/ 10218 h 20436"/>
                <a:gd name="connsiteX1" fmla="*/ 1478651 w 1478651"/>
                <a:gd name="connsiteY1" fmla="*/ 10218 h 20436"/>
              </a:gdLst>
              <a:ahLst/>
              <a:cxnLst>
                <a:cxn ang="0">
                  <a:pos x="connsiteX0" y="connsiteY0"/>
                </a:cxn>
                <a:cxn ang="0">
                  <a:pos x="connsiteX1" y="connsiteY1"/>
                </a:cxn>
              </a:cxnLst>
              <a:rect l="l" t="t" r="r" b="b"/>
              <a:pathLst>
                <a:path w="1478651" h="20436">
                  <a:moveTo>
                    <a:pt x="0" y="10218"/>
                  </a:moveTo>
                  <a:lnTo>
                    <a:pt x="1478651"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15058" tIns="-26749" rIns="715060" bIns="-26748" numCol="1" spcCol="1270" anchor="ctr" anchorCtr="0">
              <a:noAutofit/>
            </a:bodyPr>
            <a:lstStyle/>
            <a:p>
              <a:pPr lvl="0" algn="ctr" defTabSz="222250">
                <a:lnSpc>
                  <a:spcPct val="90000"/>
                </a:lnSpc>
                <a:spcBef>
                  <a:spcPct val="0"/>
                </a:spcBef>
                <a:spcAft>
                  <a:spcPct val="35000"/>
                </a:spcAft>
              </a:pPr>
              <a:endParaRPr lang="en-US" sz="500" kern="1200"/>
            </a:p>
          </p:txBody>
        </p:sp>
        <p:sp>
          <p:nvSpPr>
            <p:cNvPr id="47" name="Freeform 46"/>
            <p:cNvSpPr/>
            <p:nvPr/>
          </p:nvSpPr>
          <p:spPr>
            <a:xfrm>
              <a:off x="3194372" y="239211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Safe to approach</a:t>
              </a:r>
              <a:endParaRPr lang="en-US" sz="1200" kern="1200" dirty="0"/>
            </a:p>
          </p:txBody>
        </p:sp>
        <p:sp>
          <p:nvSpPr>
            <p:cNvPr id="64" name="Freeform 63"/>
            <p:cNvSpPr/>
            <p:nvPr/>
          </p:nvSpPr>
          <p:spPr>
            <a:xfrm rot="17319865">
              <a:off x="4074354" y="1858412"/>
              <a:ext cx="1912694" cy="20436"/>
            </a:xfrm>
            <a:custGeom>
              <a:avLst/>
              <a:gdLst>
                <a:gd name="connsiteX0" fmla="*/ 0 w 1912694"/>
                <a:gd name="connsiteY0" fmla="*/ 10218 h 20436"/>
                <a:gd name="connsiteX1" fmla="*/ 1912694 w 1912694"/>
                <a:gd name="connsiteY1" fmla="*/ 10218 h 20436"/>
              </a:gdLst>
              <a:ahLst/>
              <a:cxnLst>
                <a:cxn ang="0">
                  <a:pos x="connsiteX0" y="connsiteY0"/>
                </a:cxn>
                <a:cxn ang="0">
                  <a:pos x="connsiteX1" y="connsiteY1"/>
                </a:cxn>
              </a:cxnLst>
              <a:rect l="l" t="t" r="r" b="b"/>
              <a:pathLst>
                <a:path w="1912694" h="20436">
                  <a:moveTo>
                    <a:pt x="0" y="10218"/>
                  </a:moveTo>
                  <a:lnTo>
                    <a:pt x="1912694"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21230" tIns="-37599" rIns="921229" bIns="-37599" numCol="1" spcCol="1270" anchor="ctr" anchorCtr="0">
              <a:noAutofit/>
            </a:bodyPr>
            <a:lstStyle/>
            <a:p>
              <a:pPr lvl="0" algn="ctr" defTabSz="311150">
                <a:lnSpc>
                  <a:spcPct val="90000"/>
                </a:lnSpc>
                <a:spcBef>
                  <a:spcPct val="0"/>
                </a:spcBef>
                <a:spcAft>
                  <a:spcPct val="35000"/>
                </a:spcAft>
              </a:pPr>
              <a:endParaRPr lang="en-US" sz="700" kern="1200"/>
            </a:p>
          </p:txBody>
        </p:sp>
        <p:sp>
          <p:nvSpPr>
            <p:cNvPr id="65" name="Freeform 64"/>
            <p:cNvSpPr/>
            <p:nvPr/>
          </p:nvSpPr>
          <p:spPr>
            <a:xfrm>
              <a:off x="5336756" y="580010"/>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Person Consented to survey</a:t>
              </a:r>
              <a:endParaRPr lang="en-US" sz="1200" kern="1200" dirty="0"/>
            </a:p>
          </p:txBody>
        </p:sp>
        <p:sp>
          <p:nvSpPr>
            <p:cNvPr id="66" name="Freeform 65"/>
            <p:cNvSpPr/>
            <p:nvPr/>
          </p:nvSpPr>
          <p:spPr>
            <a:xfrm rot="19457599">
              <a:off x="6796177" y="732383"/>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7" rIns="370762" bIns="-8627" numCol="1" spcCol="1270" anchor="ctr" anchorCtr="0">
              <a:noAutofit/>
            </a:bodyPr>
            <a:lstStyle/>
            <a:p>
              <a:pPr lvl="0" algn="ctr" defTabSz="222250">
                <a:lnSpc>
                  <a:spcPct val="90000"/>
                </a:lnSpc>
                <a:spcBef>
                  <a:spcPct val="0"/>
                </a:spcBef>
                <a:spcAft>
                  <a:spcPct val="35000"/>
                </a:spcAft>
              </a:pPr>
              <a:endParaRPr lang="en-US" sz="500" kern="1200"/>
            </a:p>
          </p:txBody>
        </p:sp>
        <p:sp>
          <p:nvSpPr>
            <p:cNvPr id="67" name="Freeform 66"/>
            <p:cNvSpPr/>
            <p:nvPr/>
          </p:nvSpPr>
          <p:spPr>
            <a:xfrm>
              <a:off x="7479139" y="140056"/>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If you are in a Sheltered location</a:t>
              </a:r>
            </a:p>
          </p:txBody>
        </p:sp>
        <p:sp>
          <p:nvSpPr>
            <p:cNvPr id="72" name="Freeform 71"/>
            <p:cNvSpPr/>
            <p:nvPr/>
          </p:nvSpPr>
          <p:spPr>
            <a:xfrm>
              <a:off x="9009413" y="512406"/>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4" rIns="303452" bIns="-5085" numCol="1" spcCol="1270" anchor="ctr" anchorCtr="0">
              <a:noAutofit/>
            </a:bodyPr>
            <a:lstStyle/>
            <a:p>
              <a:pPr lvl="0" algn="ctr" defTabSz="222250">
                <a:lnSpc>
                  <a:spcPct val="90000"/>
                </a:lnSpc>
                <a:spcBef>
                  <a:spcPct val="0"/>
                </a:spcBef>
                <a:spcAft>
                  <a:spcPct val="35000"/>
                </a:spcAft>
              </a:pPr>
              <a:endParaRPr lang="en-US" sz="500" kern="1200"/>
            </a:p>
          </p:txBody>
        </p:sp>
        <p:sp>
          <p:nvSpPr>
            <p:cNvPr id="73" name="Freeform 72"/>
            <p:cNvSpPr/>
            <p:nvPr/>
          </p:nvSpPr>
          <p:spPr>
            <a:xfrm>
              <a:off x="9621522" y="140056"/>
              <a:ext cx="1215281" cy="68470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Sheltered Survey</a:t>
              </a:r>
              <a:endParaRPr lang="en-US" sz="1200" kern="1200" dirty="0"/>
            </a:p>
          </p:txBody>
        </p:sp>
        <p:sp>
          <p:nvSpPr>
            <p:cNvPr id="74" name="Freeform 73"/>
            <p:cNvSpPr/>
            <p:nvPr/>
          </p:nvSpPr>
          <p:spPr>
            <a:xfrm rot="2142401">
              <a:off x="6796177" y="1172337"/>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8" rIns="370762" bIns="-8628" numCol="1" spcCol="1270" anchor="ctr" anchorCtr="0">
              <a:noAutofit/>
            </a:bodyPr>
            <a:lstStyle/>
            <a:p>
              <a:pPr lvl="0" algn="ctr" defTabSz="222250">
                <a:lnSpc>
                  <a:spcPct val="90000"/>
                </a:lnSpc>
                <a:spcBef>
                  <a:spcPct val="0"/>
                </a:spcBef>
                <a:spcAft>
                  <a:spcPct val="35000"/>
                </a:spcAft>
              </a:pPr>
              <a:endParaRPr lang="en-US" sz="500" kern="1200"/>
            </a:p>
          </p:txBody>
        </p:sp>
        <p:sp>
          <p:nvSpPr>
            <p:cNvPr id="75" name="Freeform 74"/>
            <p:cNvSpPr/>
            <p:nvPr/>
          </p:nvSpPr>
          <p:spPr>
            <a:xfrm>
              <a:off x="7479139" y="101996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If you are at an Unsheltered location</a:t>
              </a:r>
              <a:endParaRPr lang="en-US" sz="1200" kern="1200" dirty="0"/>
            </a:p>
          </p:txBody>
        </p:sp>
        <p:sp>
          <p:nvSpPr>
            <p:cNvPr id="76" name="Freeform 75"/>
            <p:cNvSpPr/>
            <p:nvPr/>
          </p:nvSpPr>
          <p:spPr>
            <a:xfrm>
              <a:off x="9009413" y="1392314"/>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5" rIns="303452" bIns="-5084" numCol="1" spcCol="1270" anchor="ctr" anchorCtr="0">
              <a:noAutofit/>
            </a:bodyPr>
            <a:lstStyle/>
            <a:p>
              <a:pPr lvl="0" algn="ctr" defTabSz="222250">
                <a:lnSpc>
                  <a:spcPct val="90000"/>
                </a:lnSpc>
                <a:spcBef>
                  <a:spcPct val="0"/>
                </a:spcBef>
                <a:spcAft>
                  <a:spcPct val="35000"/>
                </a:spcAft>
              </a:pPr>
              <a:endParaRPr lang="en-US" sz="500" kern="1200"/>
            </a:p>
          </p:txBody>
        </p:sp>
        <p:sp>
          <p:nvSpPr>
            <p:cNvPr id="77" name="Freeform 76"/>
            <p:cNvSpPr/>
            <p:nvPr/>
          </p:nvSpPr>
          <p:spPr>
            <a:xfrm>
              <a:off x="9621522" y="1019964"/>
              <a:ext cx="1215281" cy="645324"/>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Unsheltered Survey</a:t>
              </a:r>
              <a:endParaRPr lang="en-US" sz="1200" kern="1200" dirty="0"/>
            </a:p>
          </p:txBody>
        </p:sp>
        <p:sp>
          <p:nvSpPr>
            <p:cNvPr id="78" name="Freeform 77"/>
            <p:cNvSpPr/>
            <p:nvPr/>
          </p:nvSpPr>
          <p:spPr>
            <a:xfrm rot="19570912">
              <a:off x="4663122" y="2562078"/>
              <a:ext cx="727277" cy="20436"/>
            </a:xfrm>
            <a:custGeom>
              <a:avLst/>
              <a:gdLst>
                <a:gd name="connsiteX0" fmla="*/ 0 w 727277"/>
                <a:gd name="connsiteY0" fmla="*/ 10218 h 20436"/>
                <a:gd name="connsiteX1" fmla="*/ 727277 w 727277"/>
                <a:gd name="connsiteY1" fmla="*/ 10218 h 20436"/>
              </a:gdLst>
              <a:ahLst/>
              <a:cxnLst>
                <a:cxn ang="0">
                  <a:pos x="connsiteX0" y="connsiteY0"/>
                </a:cxn>
                <a:cxn ang="0">
                  <a:pos x="connsiteX1" y="connsiteY1"/>
                </a:cxn>
              </a:cxnLst>
              <a:rect l="l" t="t" r="r" b="b"/>
              <a:pathLst>
                <a:path w="727277" h="20436">
                  <a:moveTo>
                    <a:pt x="0" y="10218"/>
                  </a:moveTo>
                  <a:lnTo>
                    <a:pt x="72727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157" tIns="-7964" rIns="358156" bIns="-7964" numCol="1" spcCol="1270" anchor="ctr" anchorCtr="0">
              <a:noAutofit/>
            </a:bodyPr>
            <a:lstStyle/>
            <a:p>
              <a:pPr lvl="0" algn="ctr" defTabSz="222250">
                <a:lnSpc>
                  <a:spcPct val="90000"/>
                </a:lnSpc>
                <a:spcBef>
                  <a:spcPct val="0"/>
                </a:spcBef>
                <a:spcAft>
                  <a:spcPct val="35000"/>
                </a:spcAft>
              </a:pPr>
              <a:endParaRPr lang="en-US" sz="500" kern="1200"/>
            </a:p>
          </p:txBody>
        </p:sp>
        <p:sp>
          <p:nvSpPr>
            <p:cNvPr id="79" name="Freeform 78"/>
            <p:cNvSpPr/>
            <p:nvPr/>
          </p:nvSpPr>
          <p:spPr>
            <a:xfrm>
              <a:off x="5328875" y="198734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Person did not consent to survey</a:t>
              </a:r>
              <a:endParaRPr lang="en-US" sz="1200" kern="1200" dirty="0"/>
            </a:p>
          </p:txBody>
        </p:sp>
        <p:sp>
          <p:nvSpPr>
            <p:cNvPr id="80" name="Freeform 79"/>
            <p:cNvSpPr/>
            <p:nvPr/>
          </p:nvSpPr>
          <p:spPr>
            <a:xfrm rot="21561538">
              <a:off x="6859129" y="2356172"/>
              <a:ext cx="629180" cy="20436"/>
            </a:xfrm>
            <a:custGeom>
              <a:avLst/>
              <a:gdLst>
                <a:gd name="connsiteX0" fmla="*/ 0 w 629180"/>
                <a:gd name="connsiteY0" fmla="*/ 10218 h 20436"/>
                <a:gd name="connsiteX1" fmla="*/ 629180 w 629180"/>
                <a:gd name="connsiteY1" fmla="*/ 10218 h 20436"/>
              </a:gdLst>
              <a:ahLst/>
              <a:cxnLst>
                <a:cxn ang="0">
                  <a:pos x="connsiteX0" y="connsiteY0"/>
                </a:cxn>
                <a:cxn ang="0">
                  <a:pos x="connsiteX1" y="connsiteY1"/>
                </a:cxn>
              </a:cxnLst>
              <a:rect l="l" t="t" r="r" b="b"/>
              <a:pathLst>
                <a:path w="629180" h="20436">
                  <a:moveTo>
                    <a:pt x="0" y="10218"/>
                  </a:moveTo>
                  <a:lnTo>
                    <a:pt x="62918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60" tIns="-5511" rIns="311560" bIns="-5513" numCol="1" spcCol="1270" anchor="ctr" anchorCtr="0">
              <a:noAutofit/>
            </a:bodyPr>
            <a:lstStyle/>
            <a:p>
              <a:pPr lvl="0" algn="ctr" defTabSz="222250">
                <a:lnSpc>
                  <a:spcPct val="90000"/>
                </a:lnSpc>
                <a:spcBef>
                  <a:spcPct val="0"/>
                </a:spcBef>
                <a:spcAft>
                  <a:spcPct val="35000"/>
                </a:spcAft>
              </a:pPr>
              <a:endParaRPr lang="en-US" sz="500" kern="1200"/>
            </a:p>
          </p:txBody>
        </p:sp>
        <p:sp>
          <p:nvSpPr>
            <p:cNvPr id="85" name="Freeform 84"/>
            <p:cNvSpPr/>
            <p:nvPr/>
          </p:nvSpPr>
          <p:spPr>
            <a:xfrm>
              <a:off x="7488291" y="1980302"/>
              <a:ext cx="964556" cy="586722"/>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Observation Survey</a:t>
              </a:r>
              <a:endParaRPr lang="en-US" sz="1200" kern="1200" dirty="0"/>
            </a:p>
          </p:txBody>
        </p:sp>
        <p:sp>
          <p:nvSpPr>
            <p:cNvPr id="86" name="Freeform 85"/>
            <p:cNvSpPr/>
            <p:nvPr/>
          </p:nvSpPr>
          <p:spPr>
            <a:xfrm rot="3279288">
              <a:off x="4504524" y="3190443"/>
              <a:ext cx="1044472" cy="20436"/>
            </a:xfrm>
            <a:custGeom>
              <a:avLst/>
              <a:gdLst>
                <a:gd name="connsiteX0" fmla="*/ 0 w 1044472"/>
                <a:gd name="connsiteY0" fmla="*/ 10218 h 20436"/>
                <a:gd name="connsiteX1" fmla="*/ 1044472 w 1044472"/>
                <a:gd name="connsiteY1" fmla="*/ 10218 h 20436"/>
              </a:gdLst>
              <a:ahLst/>
              <a:cxnLst>
                <a:cxn ang="0">
                  <a:pos x="connsiteX0" y="connsiteY0"/>
                </a:cxn>
                <a:cxn ang="0">
                  <a:pos x="connsiteX1" y="connsiteY1"/>
                </a:cxn>
              </a:cxnLst>
              <a:rect l="l" t="t" r="r" b="b"/>
              <a:pathLst>
                <a:path w="1044472" h="20436">
                  <a:moveTo>
                    <a:pt x="0" y="10218"/>
                  </a:moveTo>
                  <a:lnTo>
                    <a:pt x="1044472"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8824" tIns="-15895" rIns="508824" bIns="-15893" numCol="1" spcCol="1270" anchor="ctr" anchorCtr="0">
              <a:noAutofit/>
            </a:bodyPr>
            <a:lstStyle/>
            <a:p>
              <a:pPr lvl="0" algn="ctr" defTabSz="222250">
                <a:lnSpc>
                  <a:spcPct val="90000"/>
                </a:lnSpc>
                <a:spcBef>
                  <a:spcPct val="0"/>
                </a:spcBef>
                <a:spcAft>
                  <a:spcPct val="35000"/>
                </a:spcAft>
              </a:pPr>
              <a:endParaRPr lang="en-US" sz="500" kern="1200"/>
            </a:p>
          </p:txBody>
        </p:sp>
        <p:sp>
          <p:nvSpPr>
            <p:cNvPr id="87" name="Freeform 86"/>
            <p:cNvSpPr/>
            <p:nvPr/>
          </p:nvSpPr>
          <p:spPr>
            <a:xfrm>
              <a:off x="5328875" y="2971805"/>
              <a:ext cx="1530273" cy="1309669"/>
            </a:xfrm>
            <a:custGeom>
              <a:avLst/>
              <a:gdLst>
                <a:gd name="connsiteX0" fmla="*/ 0 w 1530273"/>
                <a:gd name="connsiteY0" fmla="*/ 130967 h 1309669"/>
                <a:gd name="connsiteX1" fmla="*/ 130967 w 1530273"/>
                <a:gd name="connsiteY1" fmla="*/ 0 h 1309669"/>
                <a:gd name="connsiteX2" fmla="*/ 1399306 w 1530273"/>
                <a:gd name="connsiteY2" fmla="*/ 0 h 1309669"/>
                <a:gd name="connsiteX3" fmla="*/ 1530273 w 1530273"/>
                <a:gd name="connsiteY3" fmla="*/ 130967 h 1309669"/>
                <a:gd name="connsiteX4" fmla="*/ 1530273 w 1530273"/>
                <a:gd name="connsiteY4" fmla="*/ 1178702 h 1309669"/>
                <a:gd name="connsiteX5" fmla="*/ 1399306 w 1530273"/>
                <a:gd name="connsiteY5" fmla="*/ 1309669 h 1309669"/>
                <a:gd name="connsiteX6" fmla="*/ 130967 w 1530273"/>
                <a:gd name="connsiteY6" fmla="*/ 1309669 h 1309669"/>
                <a:gd name="connsiteX7" fmla="*/ 0 w 1530273"/>
                <a:gd name="connsiteY7" fmla="*/ 1178702 h 1309669"/>
                <a:gd name="connsiteX8" fmla="*/ 0 w 1530273"/>
                <a:gd name="connsiteY8" fmla="*/ 130967 h 13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1309669">
                  <a:moveTo>
                    <a:pt x="0" y="130967"/>
                  </a:moveTo>
                  <a:cubicBezTo>
                    <a:pt x="0" y="58636"/>
                    <a:pt x="58636" y="0"/>
                    <a:pt x="130967" y="0"/>
                  </a:cubicBezTo>
                  <a:lnTo>
                    <a:pt x="1399306" y="0"/>
                  </a:lnTo>
                  <a:cubicBezTo>
                    <a:pt x="1471637" y="0"/>
                    <a:pt x="1530273" y="58636"/>
                    <a:pt x="1530273" y="130967"/>
                  </a:cubicBezTo>
                  <a:lnTo>
                    <a:pt x="1530273" y="1178702"/>
                  </a:lnTo>
                  <a:cubicBezTo>
                    <a:pt x="1530273" y="1251033"/>
                    <a:pt x="1471637" y="1309669"/>
                    <a:pt x="1399306" y="1309669"/>
                  </a:cubicBezTo>
                  <a:lnTo>
                    <a:pt x="130967" y="1309669"/>
                  </a:lnTo>
                  <a:cubicBezTo>
                    <a:pt x="58636" y="1309669"/>
                    <a:pt x="0" y="1251033"/>
                    <a:pt x="0" y="1178702"/>
                  </a:cubicBezTo>
                  <a:lnTo>
                    <a:pt x="0" y="130967"/>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979" tIns="45979" rIns="45979" bIns="45979" numCol="1" spcCol="1270" anchor="ctr" anchorCtr="0">
              <a:noAutofit/>
            </a:bodyPr>
            <a:lstStyle/>
            <a:p>
              <a:pPr lvl="0" algn="ctr" defTabSz="533400">
                <a:lnSpc>
                  <a:spcPct val="90000"/>
                </a:lnSpc>
                <a:spcBef>
                  <a:spcPct val="0"/>
                </a:spcBef>
                <a:spcAft>
                  <a:spcPct val="35000"/>
                </a:spcAft>
              </a:pPr>
              <a:r>
                <a:rPr lang="en-US" sz="1200" kern="1200" dirty="0" smtClean="0"/>
                <a:t>Person could not consent to survey </a:t>
              </a:r>
            </a:p>
            <a:p>
              <a:pPr lvl="0" algn="ctr" defTabSz="533400">
                <a:lnSpc>
                  <a:spcPct val="90000"/>
                </a:lnSpc>
                <a:spcBef>
                  <a:spcPct val="0"/>
                </a:spcBef>
                <a:spcAft>
                  <a:spcPct val="35000"/>
                </a:spcAft>
              </a:pPr>
              <a:r>
                <a:rPr lang="en-US" sz="1200" kern="1200" dirty="0" smtClean="0"/>
                <a:t>-They were sleeping and/or they did not understand the consent process</a:t>
              </a:r>
              <a:endParaRPr lang="en-US" sz="1200" kern="1200" dirty="0"/>
            </a:p>
          </p:txBody>
        </p:sp>
        <p:sp>
          <p:nvSpPr>
            <p:cNvPr id="88" name="Freeform 87"/>
            <p:cNvSpPr/>
            <p:nvPr/>
          </p:nvSpPr>
          <p:spPr>
            <a:xfrm rot="49958">
              <a:off x="6859115" y="3620993"/>
              <a:ext cx="629207" cy="20436"/>
            </a:xfrm>
            <a:custGeom>
              <a:avLst/>
              <a:gdLst>
                <a:gd name="connsiteX0" fmla="*/ 0 w 629207"/>
                <a:gd name="connsiteY0" fmla="*/ 10218 h 20436"/>
                <a:gd name="connsiteX1" fmla="*/ 629207 w 629207"/>
                <a:gd name="connsiteY1" fmla="*/ 10218 h 20436"/>
              </a:gdLst>
              <a:ahLst/>
              <a:cxnLst>
                <a:cxn ang="0">
                  <a:pos x="connsiteX0" y="connsiteY0"/>
                </a:cxn>
                <a:cxn ang="0">
                  <a:pos x="connsiteX1" y="connsiteY1"/>
                </a:cxn>
              </a:cxnLst>
              <a:rect l="l" t="t" r="r" b="b"/>
              <a:pathLst>
                <a:path w="629207" h="20436">
                  <a:moveTo>
                    <a:pt x="0" y="10218"/>
                  </a:moveTo>
                  <a:lnTo>
                    <a:pt x="62920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73" tIns="-5513" rIns="311573" bIns="-5512" numCol="1" spcCol="1270" anchor="ctr" anchorCtr="0">
              <a:noAutofit/>
            </a:bodyPr>
            <a:lstStyle/>
            <a:p>
              <a:pPr lvl="0" algn="ctr" defTabSz="222250">
                <a:lnSpc>
                  <a:spcPct val="90000"/>
                </a:lnSpc>
                <a:spcBef>
                  <a:spcPct val="0"/>
                </a:spcBef>
                <a:spcAft>
                  <a:spcPct val="35000"/>
                </a:spcAft>
              </a:pPr>
              <a:endParaRPr lang="en-US" sz="500" kern="1200"/>
            </a:p>
          </p:txBody>
        </p:sp>
        <p:sp>
          <p:nvSpPr>
            <p:cNvPr id="89" name="Freeform 88"/>
            <p:cNvSpPr/>
            <p:nvPr/>
          </p:nvSpPr>
          <p:spPr>
            <a:xfrm>
              <a:off x="7488290" y="3253215"/>
              <a:ext cx="1127465" cy="567333"/>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Observation survey</a:t>
              </a:r>
              <a:endParaRPr lang="en-US" sz="1200" kern="1200" dirty="0"/>
            </a:p>
          </p:txBody>
        </p:sp>
        <p:sp>
          <p:nvSpPr>
            <p:cNvPr id="90" name="Freeform 89"/>
            <p:cNvSpPr/>
            <p:nvPr/>
          </p:nvSpPr>
          <p:spPr>
            <a:xfrm rot="4473052">
              <a:off x="3884385" y="3868446"/>
              <a:ext cx="2290733" cy="20436"/>
            </a:xfrm>
            <a:custGeom>
              <a:avLst/>
              <a:gdLst>
                <a:gd name="connsiteX0" fmla="*/ 0 w 2290733"/>
                <a:gd name="connsiteY0" fmla="*/ 10218 h 20436"/>
                <a:gd name="connsiteX1" fmla="*/ 2290733 w 2290733"/>
                <a:gd name="connsiteY1" fmla="*/ 10218 h 20436"/>
              </a:gdLst>
              <a:ahLst/>
              <a:cxnLst>
                <a:cxn ang="0">
                  <a:pos x="connsiteX0" y="connsiteY0"/>
                </a:cxn>
                <a:cxn ang="0">
                  <a:pos x="connsiteX1" y="connsiteY1"/>
                </a:cxn>
              </a:cxnLst>
              <a:rect l="l" t="t" r="r" b="b"/>
              <a:pathLst>
                <a:path w="2290733" h="20436">
                  <a:moveTo>
                    <a:pt x="0" y="10218"/>
                  </a:moveTo>
                  <a:lnTo>
                    <a:pt x="2290733"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00798" tIns="-47051" rIns="1100798" bIns="-47050" numCol="1" spcCol="1270" anchor="ctr" anchorCtr="0">
              <a:noAutofit/>
            </a:bodyPr>
            <a:lstStyle/>
            <a:p>
              <a:pPr lvl="0" algn="ctr" defTabSz="355600">
                <a:lnSpc>
                  <a:spcPct val="90000"/>
                </a:lnSpc>
                <a:spcBef>
                  <a:spcPct val="0"/>
                </a:spcBef>
                <a:spcAft>
                  <a:spcPct val="35000"/>
                </a:spcAft>
              </a:pPr>
              <a:endParaRPr lang="en-US" sz="800" kern="1200"/>
            </a:p>
          </p:txBody>
        </p:sp>
        <p:sp>
          <p:nvSpPr>
            <p:cNvPr id="91" name="Freeform 90"/>
            <p:cNvSpPr/>
            <p:nvPr/>
          </p:nvSpPr>
          <p:spPr>
            <a:xfrm>
              <a:off x="5334858" y="460007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Person reported that they are not experiencing homelessness</a:t>
              </a:r>
              <a:endParaRPr lang="en-US" sz="1200" kern="1200" dirty="0"/>
            </a:p>
          </p:txBody>
        </p:sp>
        <p:sp>
          <p:nvSpPr>
            <p:cNvPr id="92" name="Freeform 91"/>
            <p:cNvSpPr/>
            <p:nvPr/>
          </p:nvSpPr>
          <p:spPr>
            <a:xfrm rot="13409">
              <a:off x="6865129" y="4973625"/>
              <a:ext cx="614011" cy="20436"/>
            </a:xfrm>
            <a:custGeom>
              <a:avLst/>
              <a:gdLst>
                <a:gd name="connsiteX0" fmla="*/ 0 w 614011"/>
                <a:gd name="connsiteY0" fmla="*/ 10218 h 20436"/>
                <a:gd name="connsiteX1" fmla="*/ 614011 w 614011"/>
                <a:gd name="connsiteY1" fmla="*/ 10218 h 20436"/>
              </a:gdLst>
              <a:ahLst/>
              <a:cxnLst>
                <a:cxn ang="0">
                  <a:pos x="connsiteX0" y="connsiteY0"/>
                </a:cxn>
                <a:cxn ang="0">
                  <a:pos x="connsiteX1" y="connsiteY1"/>
                </a:cxn>
              </a:cxnLst>
              <a:rect l="l" t="t" r="r" b="b"/>
              <a:pathLst>
                <a:path w="614011" h="20436">
                  <a:moveTo>
                    <a:pt x="0" y="10218"/>
                  </a:moveTo>
                  <a:lnTo>
                    <a:pt x="614011"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4355" tIns="-5133" rIns="304355" bIns="-5132" numCol="1" spcCol="1270" anchor="ctr" anchorCtr="0">
              <a:noAutofit/>
            </a:bodyPr>
            <a:lstStyle/>
            <a:p>
              <a:pPr lvl="0" algn="ctr" defTabSz="222250">
                <a:lnSpc>
                  <a:spcPct val="90000"/>
                </a:lnSpc>
                <a:spcBef>
                  <a:spcPct val="0"/>
                </a:spcBef>
                <a:spcAft>
                  <a:spcPct val="35000"/>
                </a:spcAft>
              </a:pPr>
              <a:endParaRPr lang="en-US" sz="500" kern="1200"/>
            </a:p>
          </p:txBody>
        </p:sp>
        <p:sp>
          <p:nvSpPr>
            <p:cNvPr id="93" name="Freeform 92"/>
            <p:cNvSpPr/>
            <p:nvPr/>
          </p:nvSpPr>
          <p:spPr>
            <a:xfrm>
              <a:off x="7479139" y="460247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Thank them for their time. </a:t>
              </a:r>
            </a:p>
            <a:p>
              <a:pPr lvl="0" algn="ctr" defTabSz="533400">
                <a:lnSpc>
                  <a:spcPct val="90000"/>
                </a:lnSpc>
                <a:spcBef>
                  <a:spcPct val="0"/>
                </a:spcBef>
                <a:spcAft>
                  <a:spcPct val="35000"/>
                </a:spcAft>
              </a:pPr>
              <a:r>
                <a:rPr lang="en-US" sz="1200" kern="1200" dirty="0" smtClean="0"/>
                <a:t>DO NOT COMPLETE A SURVEY</a:t>
              </a:r>
              <a:endParaRPr lang="en-US" sz="1200" kern="1200" dirty="0"/>
            </a:p>
          </p:txBody>
        </p:sp>
        <p:sp>
          <p:nvSpPr>
            <p:cNvPr id="94" name="Freeform 93"/>
            <p:cNvSpPr/>
            <p:nvPr/>
          </p:nvSpPr>
          <p:spPr>
            <a:xfrm rot="4353511">
              <a:off x="1899274" y="5040953"/>
              <a:ext cx="1950650" cy="20436"/>
            </a:xfrm>
            <a:custGeom>
              <a:avLst/>
              <a:gdLst>
                <a:gd name="connsiteX0" fmla="*/ 0 w 1950650"/>
                <a:gd name="connsiteY0" fmla="*/ 10218 h 20436"/>
                <a:gd name="connsiteX1" fmla="*/ 1950650 w 1950650"/>
                <a:gd name="connsiteY1" fmla="*/ 10218 h 20436"/>
              </a:gdLst>
              <a:ahLst/>
              <a:cxnLst>
                <a:cxn ang="0">
                  <a:pos x="connsiteX0" y="connsiteY0"/>
                </a:cxn>
                <a:cxn ang="0">
                  <a:pos x="connsiteX1" y="connsiteY1"/>
                </a:cxn>
              </a:cxnLst>
              <a:rect l="l" t="t" r="r" b="b"/>
              <a:pathLst>
                <a:path w="1950650" h="20436">
                  <a:moveTo>
                    <a:pt x="0" y="10218"/>
                  </a:moveTo>
                  <a:lnTo>
                    <a:pt x="195065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39259" tIns="-38548" rIns="939259" bIns="-38548" numCol="1" spcCol="1270" anchor="ctr" anchorCtr="0">
              <a:noAutofit/>
            </a:bodyPr>
            <a:lstStyle/>
            <a:p>
              <a:pPr lvl="0" algn="ctr" defTabSz="311150">
                <a:lnSpc>
                  <a:spcPct val="90000"/>
                </a:lnSpc>
                <a:spcBef>
                  <a:spcPct val="0"/>
                </a:spcBef>
                <a:spcAft>
                  <a:spcPct val="35000"/>
                </a:spcAft>
              </a:pPr>
              <a:endParaRPr lang="en-US" sz="700" kern="1200"/>
            </a:p>
          </p:txBody>
        </p:sp>
        <p:sp>
          <p:nvSpPr>
            <p:cNvPr id="95" name="Freeform 94"/>
            <p:cNvSpPr/>
            <p:nvPr/>
          </p:nvSpPr>
          <p:spPr>
            <a:xfrm>
              <a:off x="3166935" y="559908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Unsafe to approach</a:t>
              </a:r>
              <a:endParaRPr lang="en-US" sz="1200" kern="1200" dirty="0"/>
            </a:p>
          </p:txBody>
        </p:sp>
        <p:sp>
          <p:nvSpPr>
            <p:cNvPr id="96" name="Freeform 95"/>
            <p:cNvSpPr/>
            <p:nvPr/>
          </p:nvSpPr>
          <p:spPr>
            <a:xfrm>
              <a:off x="4697208" y="5971437"/>
              <a:ext cx="628116" cy="20436"/>
            </a:xfrm>
            <a:custGeom>
              <a:avLst/>
              <a:gdLst>
                <a:gd name="connsiteX0" fmla="*/ 0 w 628116"/>
                <a:gd name="connsiteY0" fmla="*/ 10218 h 20436"/>
                <a:gd name="connsiteX1" fmla="*/ 628116 w 628116"/>
                <a:gd name="connsiteY1" fmla="*/ 10218 h 20436"/>
              </a:gdLst>
              <a:ahLst/>
              <a:cxnLst>
                <a:cxn ang="0">
                  <a:pos x="connsiteX0" y="connsiteY0"/>
                </a:cxn>
                <a:cxn ang="0">
                  <a:pos x="connsiteX1" y="connsiteY1"/>
                </a:cxn>
              </a:cxnLst>
              <a:rect l="l" t="t" r="r" b="b"/>
              <a:pathLst>
                <a:path w="628116" h="20436">
                  <a:moveTo>
                    <a:pt x="0" y="10218"/>
                  </a:moveTo>
                  <a:lnTo>
                    <a:pt x="628116" y="10218"/>
                  </a:lnTo>
                </a:path>
              </a:pathLst>
            </a:custGeom>
            <a:noFill/>
            <a:ln>
              <a:solidFill>
                <a:schemeClr val="accent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056" tIns="-5485" rIns="311055" bIns="-5484" numCol="1" spcCol="1270" anchor="ctr" anchorCtr="0">
              <a:noAutofit/>
            </a:bodyPr>
            <a:lstStyle/>
            <a:p>
              <a:pPr lvl="0" algn="ctr" defTabSz="222250">
                <a:lnSpc>
                  <a:spcPct val="90000"/>
                </a:lnSpc>
                <a:spcBef>
                  <a:spcPct val="0"/>
                </a:spcBef>
                <a:spcAft>
                  <a:spcPct val="35000"/>
                </a:spcAft>
              </a:pPr>
              <a:endParaRPr lang="en-US" sz="500" kern="1200"/>
            </a:p>
          </p:txBody>
        </p:sp>
        <p:sp>
          <p:nvSpPr>
            <p:cNvPr id="97" name="Freeform 96"/>
            <p:cNvSpPr/>
            <p:nvPr/>
          </p:nvSpPr>
          <p:spPr>
            <a:xfrm>
              <a:off x="5325326" y="5699103"/>
              <a:ext cx="1161212" cy="601688"/>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smtClean="0"/>
                <a:t>Complete Observation survey</a:t>
              </a:r>
              <a:endParaRPr lang="en-US" sz="1200" kern="1200" dirty="0"/>
            </a:p>
          </p:txBody>
        </p:sp>
      </p:grpSp>
      <p:sp>
        <p:nvSpPr>
          <p:cNvPr id="98" name="Title 5"/>
          <p:cNvSpPr>
            <a:spLocks noGrp="1"/>
          </p:cNvSpPr>
          <p:nvPr>
            <p:ph type="title"/>
          </p:nvPr>
        </p:nvSpPr>
        <p:spPr>
          <a:xfrm>
            <a:off x="-819741" y="-249716"/>
            <a:ext cx="7969430" cy="1325563"/>
          </a:xfrm>
        </p:spPr>
        <p:txBody>
          <a:bodyPr/>
          <a:lstStyle/>
          <a:p>
            <a:pPr algn="ctr"/>
            <a:r>
              <a:rPr lang="en-US" dirty="0" smtClean="0">
                <a:solidFill>
                  <a:schemeClr val="bg1"/>
                </a:solidFill>
              </a:rPr>
              <a:t>Decision Tree</a:t>
            </a:r>
            <a:endParaRPr lang="en-US" dirty="0">
              <a:solidFill>
                <a:schemeClr val="bg1"/>
              </a:solidFill>
            </a:endParaRPr>
          </a:p>
        </p:txBody>
      </p:sp>
    </p:spTree>
    <p:extLst>
      <p:ext uri="{BB962C8B-B14F-4D97-AF65-F5344CB8AC3E}">
        <p14:creationId xmlns:p14="http://schemas.microsoft.com/office/powerpoint/2010/main" val="2124313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4"/>
          <p:cNvGrpSpPr/>
          <p:nvPr/>
        </p:nvGrpSpPr>
        <p:grpSpPr>
          <a:xfrm>
            <a:off x="-11301527" y="-8956"/>
            <a:ext cx="23627773" cy="6872004"/>
            <a:chOff x="-11301527" y="-8956"/>
            <a:chExt cx="23627773"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85047"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38322"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30152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sp>
        <p:nvSpPr>
          <p:cNvPr id="33" name="Title 2"/>
          <p:cNvSpPr>
            <a:spLocks noGrp="1"/>
          </p:cNvSpPr>
          <p:nvPr>
            <p:ph type="title"/>
          </p:nvPr>
        </p:nvSpPr>
        <p:spPr>
          <a:xfrm>
            <a:off x="885412" y="13538"/>
            <a:ext cx="10362859" cy="1325563"/>
          </a:xfrm>
        </p:spPr>
        <p:txBody>
          <a:bodyPr/>
          <a:lstStyle/>
          <a:p>
            <a:pPr algn="ctr"/>
            <a:r>
              <a:rPr lang="en-US" dirty="0"/>
              <a:t>Best Practices</a:t>
            </a:r>
          </a:p>
        </p:txBody>
      </p:sp>
      <p:sp>
        <p:nvSpPr>
          <p:cNvPr id="41" name="Content Placeholder 4"/>
          <p:cNvSpPr>
            <a:spLocks noGrp="1"/>
          </p:cNvSpPr>
          <p:nvPr>
            <p:ph idx="1"/>
          </p:nvPr>
        </p:nvSpPr>
        <p:spPr>
          <a:xfrm>
            <a:off x="1551215" y="1396990"/>
            <a:ext cx="8817652" cy="4351338"/>
          </a:xfrm>
        </p:spPr>
        <p:txBody>
          <a:bodyPr>
            <a:normAutofit/>
          </a:bodyPr>
          <a:lstStyle/>
          <a:p>
            <a:r>
              <a:rPr lang="en-US" sz="1800" dirty="0"/>
              <a:t>Familiarize yourself with the survey</a:t>
            </a:r>
          </a:p>
          <a:p>
            <a:pPr lvl="1"/>
            <a:r>
              <a:rPr lang="en-US" sz="1400" dirty="0"/>
              <a:t>Practice reading all of the questions out loud.</a:t>
            </a:r>
          </a:p>
          <a:p>
            <a:pPr lvl="1"/>
            <a:r>
              <a:rPr lang="en-US" sz="1400" dirty="0"/>
              <a:t>Practice giving your introduction script out loud.</a:t>
            </a:r>
          </a:p>
          <a:p>
            <a:r>
              <a:rPr lang="en-US" sz="1800" dirty="0"/>
              <a:t>Communicate your intentions to prospective survey participants</a:t>
            </a:r>
          </a:p>
          <a:p>
            <a:r>
              <a:rPr lang="en-US" sz="1800" dirty="0"/>
              <a:t>Obtain consent to administer the survey</a:t>
            </a:r>
          </a:p>
          <a:p>
            <a:r>
              <a:rPr lang="en-US" sz="1800" dirty="0"/>
              <a:t>Express confidence and compassion</a:t>
            </a:r>
          </a:p>
          <a:p>
            <a:r>
              <a:rPr lang="en-US" sz="1800" dirty="0"/>
              <a:t>When surveying individuals within a group, prioritize safety and protect participant’s information</a:t>
            </a:r>
          </a:p>
          <a:p>
            <a:pPr lvl="1"/>
            <a:r>
              <a:rPr lang="en-US" sz="1400" dirty="0"/>
              <a:t>Whenever possible, attempt to give participants as much privacy as they request. </a:t>
            </a:r>
          </a:p>
          <a:p>
            <a:r>
              <a:rPr lang="en-US" sz="1800" dirty="0"/>
              <a:t>Come up with a safety phrase for discomfort amongst your team</a:t>
            </a:r>
          </a:p>
          <a:p>
            <a:r>
              <a:rPr lang="en-US" sz="1800" dirty="0"/>
              <a:t>Know volunteer expectations</a:t>
            </a:r>
          </a:p>
          <a:p>
            <a:r>
              <a:rPr lang="en-US" sz="1800" dirty="0"/>
              <a:t>Know community resources </a:t>
            </a:r>
          </a:p>
          <a:p>
            <a:endParaRPr lang="en-US" sz="1800" dirty="0"/>
          </a:p>
          <a:p>
            <a:endParaRPr lang="en-US" dirty="0"/>
          </a:p>
        </p:txBody>
      </p:sp>
    </p:spTree>
    <p:extLst>
      <p:ext uri="{BB962C8B-B14F-4D97-AF65-F5344CB8AC3E}">
        <p14:creationId xmlns:p14="http://schemas.microsoft.com/office/powerpoint/2010/main" val="1961836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4"/>
          <p:cNvGrpSpPr/>
          <p:nvPr/>
        </p:nvGrpSpPr>
        <p:grpSpPr>
          <a:xfrm>
            <a:off x="-11301527" y="-8956"/>
            <a:ext cx="23618629" cy="6872004"/>
            <a:chOff x="-11301527" y="-8956"/>
            <a:chExt cx="23618629"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94191"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47466"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30152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sp>
        <p:nvSpPr>
          <p:cNvPr id="33" name="Title 2"/>
          <p:cNvSpPr>
            <a:spLocks noGrp="1"/>
          </p:cNvSpPr>
          <p:nvPr>
            <p:ph type="title"/>
          </p:nvPr>
        </p:nvSpPr>
        <p:spPr>
          <a:xfrm>
            <a:off x="885412" y="13538"/>
            <a:ext cx="10353715" cy="1325563"/>
          </a:xfrm>
        </p:spPr>
        <p:txBody>
          <a:bodyPr/>
          <a:lstStyle/>
          <a:p>
            <a:pPr algn="ctr"/>
            <a:r>
              <a:rPr lang="en-US" dirty="0"/>
              <a:t>Service Based Count</a:t>
            </a:r>
          </a:p>
        </p:txBody>
      </p:sp>
      <p:sp>
        <p:nvSpPr>
          <p:cNvPr id="41" name="Content Placeholder 4"/>
          <p:cNvSpPr>
            <a:spLocks noGrp="1"/>
          </p:cNvSpPr>
          <p:nvPr>
            <p:ph idx="1"/>
          </p:nvPr>
        </p:nvSpPr>
        <p:spPr>
          <a:xfrm>
            <a:off x="1300918" y="1347591"/>
            <a:ext cx="8817652" cy="4351338"/>
          </a:xfrm>
        </p:spPr>
        <p:txBody>
          <a:bodyPr>
            <a:normAutofit lnSpcReduction="10000"/>
          </a:bodyPr>
          <a:lstStyle/>
          <a:p>
            <a:pPr marL="342900" indent="-342900"/>
            <a:r>
              <a:rPr lang="en-US" dirty="0"/>
              <a:t>This method focuses on conducting interviews with users of non-shelter services and locations frequented by people who are homeless. </a:t>
            </a:r>
          </a:p>
          <a:p>
            <a:pPr marL="342900" indent="-342900"/>
            <a:r>
              <a:rPr lang="en-US" dirty="0"/>
              <a:t>The major difference between a night of the count approach and a service-based approach is that it cannot be assumed that everyone encountered is homeless. </a:t>
            </a:r>
          </a:p>
          <a:p>
            <a:pPr marL="800100" lvl="1" indent="-342900"/>
            <a:r>
              <a:rPr lang="en-US" dirty="0"/>
              <a:t>To determine homeless status, it is essential to ask detailed questions related to living situation</a:t>
            </a:r>
          </a:p>
          <a:p>
            <a:pPr marL="342900" indent="-342900"/>
            <a:r>
              <a:rPr lang="en-US" dirty="0"/>
              <a:t>Data collection must not extend beyond 7 days after 1/28/21</a:t>
            </a:r>
          </a:p>
          <a:p>
            <a:endParaRPr lang="en-US" sz="1800" dirty="0"/>
          </a:p>
          <a:p>
            <a:endParaRPr lang="en-US" dirty="0"/>
          </a:p>
        </p:txBody>
      </p:sp>
    </p:spTree>
    <p:extLst>
      <p:ext uri="{BB962C8B-B14F-4D97-AF65-F5344CB8AC3E}">
        <p14:creationId xmlns:p14="http://schemas.microsoft.com/office/powerpoint/2010/main" val="563073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2" title="Welcome Module"/>
          <p:cNvGrpSpPr/>
          <p:nvPr/>
        </p:nvGrpSpPr>
        <p:grpSpPr>
          <a:xfrm>
            <a:off x="-11301181" y="-8956"/>
            <a:ext cx="23682291" cy="6873476"/>
            <a:chOff x="-11301181" y="-8956"/>
            <a:chExt cx="23682291" cy="6873476"/>
          </a:xfrm>
        </p:grpSpPr>
        <p:grpSp>
          <p:nvGrpSpPr>
            <p:cNvPr id="2" name="Group 1"/>
            <p:cNvGrpSpPr/>
            <p:nvPr/>
          </p:nvGrpSpPr>
          <p:grpSpPr>
            <a:xfrm>
              <a:off x="-2846921" y="-8956"/>
              <a:ext cx="15228031" cy="6873476"/>
              <a:chOff x="-2846921" y="-8956"/>
              <a:chExt cx="15228031" cy="6873476"/>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30183"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883458"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48281"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853385"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nvGrpSpPr>
              <p:cNvPr id="72" name="Group 71"/>
              <p:cNvGrpSpPr/>
              <p:nvPr/>
            </p:nvGrpSpPr>
            <p:grpSpPr>
              <a:xfrm>
                <a:off x="-2349623" y="5046"/>
                <a:ext cx="12213175" cy="6858000"/>
                <a:chOff x="0" y="0"/>
                <a:chExt cx="12213175" cy="6858000"/>
              </a:xfrm>
            </p:grpSpPr>
            <p:sp>
              <p:nvSpPr>
                <p:cNvPr id="73" name="Rectangle 7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rot="16200000">
                  <a:off x="10698960"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2</a:t>
                  </a:r>
                  <a:endParaRPr lang="en-US" sz="3200" dirty="0">
                    <a:solidFill>
                      <a:schemeClr val="bg2">
                        <a:lumMod val="95000"/>
                      </a:schemeClr>
                    </a:solidFill>
                  </a:endParaRPr>
                </a:p>
              </p:txBody>
            </p:sp>
          </p:grpSp>
          <p:grpSp>
            <p:nvGrpSpPr>
              <p:cNvPr id="77" name="Group 76"/>
              <p:cNvGrpSpPr/>
              <p:nvPr/>
            </p:nvGrpSpPr>
            <p:grpSpPr>
              <a:xfrm>
                <a:off x="-2846921" y="6520"/>
                <a:ext cx="12210816" cy="6858000"/>
                <a:chOff x="0" y="0"/>
                <a:chExt cx="12210816" cy="6858000"/>
              </a:xfrm>
            </p:grpSpPr>
            <p:sp>
              <p:nvSpPr>
                <p:cNvPr id="78" name="Rectangle 77"/>
                <p:cNvSpPr/>
                <p:nvPr/>
              </p:nvSpPr>
              <p:spPr>
                <a:xfrm>
                  <a:off x="0" y="0"/>
                  <a:ext cx="12192000" cy="6858000"/>
                </a:xfrm>
                <a:prstGeom prst="rect">
                  <a:avLst/>
                </a:prstGeom>
                <a:solidFill>
                  <a:schemeClr val="bg1"/>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rot="16200000">
                  <a:off x="10696601"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1</a:t>
                  </a:r>
                  <a:endParaRPr lang="en-US" sz="3200" dirty="0">
                    <a:solidFill>
                      <a:schemeClr val="bg2">
                        <a:lumMod val="95000"/>
                      </a:schemeClr>
                    </a:solidFill>
                  </a:endParaRPr>
                </a:p>
              </p:txBody>
            </p:sp>
          </p:grpSp>
          <p:pic>
            <p:nvPicPr>
              <p:cNvPr id="38" name="Picture 37" descr="Small blue house with white Texas outline in the center"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smtClean="0">
                    <a:solidFill>
                      <a:schemeClr val="bg2">
                        <a:lumMod val="95000"/>
                      </a:schemeClr>
                    </a:solidFill>
                  </a:rPr>
                  <a:t>Welcome</a:t>
                </a:r>
                <a:endParaRPr lang="en-US" sz="3200" dirty="0">
                  <a:solidFill>
                    <a:schemeClr val="bg2">
                      <a:lumMod val="95000"/>
                    </a:schemeClr>
                  </a:solidFill>
                </a:endParaRPr>
              </a:p>
            </p:txBody>
          </p:sp>
        </p:grpSp>
      </p:grpSp>
      <p:sp>
        <p:nvSpPr>
          <p:cNvPr id="39" name="Title 2"/>
          <p:cNvSpPr>
            <a:spLocks noGrp="1"/>
          </p:cNvSpPr>
          <p:nvPr>
            <p:ph type="title"/>
          </p:nvPr>
        </p:nvSpPr>
        <p:spPr>
          <a:xfrm>
            <a:off x="1182926" y="12381"/>
            <a:ext cx="7714625" cy="1325563"/>
          </a:xfrm>
        </p:spPr>
        <p:txBody>
          <a:bodyPr/>
          <a:lstStyle/>
          <a:p>
            <a:pPr algn="ctr"/>
            <a:r>
              <a:rPr lang="en-US" dirty="0" smtClean="0"/>
              <a:t>Agenda</a:t>
            </a:r>
            <a:endParaRPr lang="en-US" dirty="0"/>
          </a:p>
        </p:txBody>
      </p:sp>
      <p:grpSp>
        <p:nvGrpSpPr>
          <p:cNvPr id="44" name="Group 43" descr="Point-in-Time (PIT Basics)" title="Module 1">
            <a:extLst>
              <a:ext uri="{FF2B5EF4-FFF2-40B4-BE49-F238E27FC236}">
                <a16:creationId xmlns:a16="http://schemas.microsoft.com/office/drawing/2014/main" xmlns="" id="{FC6AD48D-0CD1-414E-BB43-3C6997810727}"/>
              </a:ext>
            </a:extLst>
          </p:cNvPr>
          <p:cNvGrpSpPr/>
          <p:nvPr/>
        </p:nvGrpSpPr>
        <p:grpSpPr>
          <a:xfrm>
            <a:off x="1427867" y="1189412"/>
            <a:ext cx="4889949" cy="558110"/>
            <a:chOff x="1036718" y="2144036"/>
            <a:chExt cx="4889949" cy="558110"/>
          </a:xfrm>
        </p:grpSpPr>
        <p:sp>
          <p:nvSpPr>
            <p:cNvPr id="45" name="Oval 44">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xmlns="" id="{2C4F3A7E-6664-4BE8-9708-B24F6BFCE2E4}"/>
                </a:ext>
              </a:extLst>
            </p:cNvPr>
            <p:cNvSpPr txBox="1"/>
            <p:nvPr/>
          </p:nvSpPr>
          <p:spPr>
            <a:xfrm>
              <a:off x="1447649" y="2144036"/>
              <a:ext cx="4479018" cy="523220"/>
            </a:xfrm>
            <a:prstGeom prst="rect">
              <a:avLst/>
            </a:prstGeom>
            <a:noFill/>
          </p:spPr>
          <p:txBody>
            <a:bodyPr wrap="square" rtlCol="0">
              <a:spAutoFit/>
            </a:bodyPr>
            <a:lstStyle/>
            <a:p>
              <a:r>
                <a:rPr lang="en-US" sz="2800" dirty="0" smtClean="0">
                  <a:solidFill>
                    <a:srgbClr val="003D79"/>
                  </a:solidFill>
                </a:rPr>
                <a:t>Point-in-Time (PIT) Basics</a:t>
              </a:r>
              <a:endParaRPr lang="en-US" sz="2800" dirty="0">
                <a:solidFill>
                  <a:srgbClr val="003D79"/>
                </a:solidFill>
              </a:endParaRPr>
            </a:p>
          </p:txBody>
        </p:sp>
        <p:sp>
          <p:nvSpPr>
            <p:cNvPr id="47" name="TextBox 46">
              <a:extLst>
                <a:ext uri="{FF2B5EF4-FFF2-40B4-BE49-F238E27FC236}">
                  <a16:creationId xmlns:a16="http://schemas.microsoft.com/office/drawing/2014/main" xmlns=""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4" name="Group 63" descr="PIT Count Methodology" title="Module 2">
            <a:extLst>
              <a:ext uri="{FF2B5EF4-FFF2-40B4-BE49-F238E27FC236}">
                <a16:creationId xmlns:a16="http://schemas.microsoft.com/office/drawing/2014/main" xmlns="" id="{FC6AD48D-0CD1-414E-BB43-3C6997810727}"/>
              </a:ext>
            </a:extLst>
          </p:cNvPr>
          <p:cNvGrpSpPr/>
          <p:nvPr/>
        </p:nvGrpSpPr>
        <p:grpSpPr>
          <a:xfrm>
            <a:off x="1437520" y="1737396"/>
            <a:ext cx="4874518" cy="523220"/>
            <a:chOff x="1036718" y="2142394"/>
            <a:chExt cx="4874518" cy="523220"/>
          </a:xfrm>
        </p:grpSpPr>
        <p:sp>
          <p:nvSpPr>
            <p:cNvPr id="65" name="Oval 64">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xmlns=""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smtClean="0">
                  <a:solidFill>
                    <a:srgbClr val="003D79"/>
                  </a:solidFill>
                </a:rPr>
                <a:t>PIT Count Methodology</a:t>
              </a:r>
              <a:endParaRPr lang="en-US" sz="2800" dirty="0">
                <a:solidFill>
                  <a:srgbClr val="003D79"/>
                </a:solidFill>
              </a:endParaRPr>
            </a:p>
          </p:txBody>
        </p:sp>
      </p:grpSp>
      <p:grpSp>
        <p:nvGrpSpPr>
          <p:cNvPr id="67" name="Group 66" descr="Unsheltered PIT Planning" title="Module 3">
            <a:extLst>
              <a:ext uri="{FF2B5EF4-FFF2-40B4-BE49-F238E27FC236}">
                <a16:creationId xmlns:a16="http://schemas.microsoft.com/office/drawing/2014/main" xmlns="" id="{FC6AD48D-0CD1-414E-BB43-3C6997810727}"/>
              </a:ext>
            </a:extLst>
          </p:cNvPr>
          <p:cNvGrpSpPr/>
          <p:nvPr/>
        </p:nvGrpSpPr>
        <p:grpSpPr>
          <a:xfrm>
            <a:off x="1443871" y="2251578"/>
            <a:ext cx="4874518" cy="559753"/>
            <a:chOff x="1036718" y="2142394"/>
            <a:chExt cx="4874518" cy="559753"/>
          </a:xfrm>
        </p:grpSpPr>
        <p:sp>
          <p:nvSpPr>
            <p:cNvPr id="76" name="Oval 7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xmlns=""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smtClean="0">
                  <a:solidFill>
                    <a:srgbClr val="003D79"/>
                  </a:solidFill>
                </a:rPr>
                <a:t>Unsheltered PIT Planning</a:t>
              </a:r>
              <a:endParaRPr lang="en-US" sz="2800" dirty="0">
                <a:solidFill>
                  <a:srgbClr val="003D79"/>
                </a:solidFill>
              </a:endParaRPr>
            </a:p>
          </p:txBody>
        </p:sp>
        <p:sp>
          <p:nvSpPr>
            <p:cNvPr id="86" name="TextBox 85">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87" name="Group 86" descr="Sheltered PIT Planning" title="Module 4">
            <a:extLst>
              <a:ext uri="{FF2B5EF4-FFF2-40B4-BE49-F238E27FC236}">
                <a16:creationId xmlns:a16="http://schemas.microsoft.com/office/drawing/2014/main" xmlns="" id="{FC6AD48D-0CD1-414E-BB43-3C6997810727}"/>
              </a:ext>
            </a:extLst>
          </p:cNvPr>
          <p:cNvGrpSpPr/>
          <p:nvPr/>
        </p:nvGrpSpPr>
        <p:grpSpPr>
          <a:xfrm>
            <a:off x="1455440" y="2827810"/>
            <a:ext cx="4690140" cy="559753"/>
            <a:chOff x="1036718" y="2142394"/>
            <a:chExt cx="4690140" cy="559753"/>
          </a:xfrm>
        </p:grpSpPr>
        <p:sp>
          <p:nvSpPr>
            <p:cNvPr id="88" name="Oval 87">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rgbClr val="1C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xmlns=""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smtClean="0">
                  <a:solidFill>
                    <a:srgbClr val="003D79"/>
                  </a:solidFill>
                </a:rPr>
                <a:t>Sheltered PIT Planning</a:t>
              </a:r>
              <a:endParaRPr lang="en-US" sz="2800" dirty="0">
                <a:solidFill>
                  <a:srgbClr val="003D79"/>
                </a:solidFill>
              </a:endParaRPr>
            </a:p>
          </p:txBody>
        </p:sp>
        <p:sp>
          <p:nvSpPr>
            <p:cNvPr id="90" name="TextBox 89">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91" name="Group 90" descr="Collaboration" title="Module 5">
            <a:extLst>
              <a:ext uri="{FF2B5EF4-FFF2-40B4-BE49-F238E27FC236}">
                <a16:creationId xmlns:a16="http://schemas.microsoft.com/office/drawing/2014/main" xmlns="" id="{FC6AD48D-0CD1-414E-BB43-3C6997810727}"/>
              </a:ext>
            </a:extLst>
          </p:cNvPr>
          <p:cNvGrpSpPr/>
          <p:nvPr/>
        </p:nvGrpSpPr>
        <p:grpSpPr>
          <a:xfrm>
            <a:off x="1472739" y="3320139"/>
            <a:ext cx="3492474" cy="559753"/>
            <a:chOff x="1036718" y="2142394"/>
            <a:chExt cx="3492474" cy="559753"/>
          </a:xfrm>
        </p:grpSpPr>
        <p:sp>
          <p:nvSpPr>
            <p:cNvPr id="92" name="Oval 91">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xmlns="" id="{2C4F3A7E-6664-4BE8-9708-B24F6BFCE2E4}"/>
                </a:ext>
              </a:extLst>
            </p:cNvPr>
            <p:cNvSpPr txBox="1"/>
            <p:nvPr/>
          </p:nvSpPr>
          <p:spPr>
            <a:xfrm>
              <a:off x="1435200" y="2142394"/>
              <a:ext cx="3093992" cy="523220"/>
            </a:xfrm>
            <a:prstGeom prst="rect">
              <a:avLst/>
            </a:prstGeom>
            <a:noFill/>
          </p:spPr>
          <p:txBody>
            <a:bodyPr wrap="square" rtlCol="0">
              <a:spAutoFit/>
            </a:bodyPr>
            <a:lstStyle/>
            <a:p>
              <a:r>
                <a:rPr lang="en-US" sz="2800" dirty="0" smtClean="0">
                  <a:solidFill>
                    <a:srgbClr val="003D79"/>
                  </a:solidFill>
                </a:rPr>
                <a:t>Collaboration</a:t>
              </a:r>
              <a:endParaRPr lang="en-US" sz="2800" dirty="0">
                <a:solidFill>
                  <a:srgbClr val="003D79"/>
                </a:solidFill>
              </a:endParaRPr>
            </a:p>
          </p:txBody>
        </p:sp>
        <p:sp>
          <p:nvSpPr>
            <p:cNvPr id="94" name="TextBox 9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95" name="Group 94" descr="Successful PIT Count" title="Module 6">
            <a:extLst>
              <a:ext uri="{FF2B5EF4-FFF2-40B4-BE49-F238E27FC236}">
                <a16:creationId xmlns:a16="http://schemas.microsoft.com/office/drawing/2014/main" xmlns="" id="{FC6AD48D-0CD1-414E-BB43-3C6997810727}"/>
              </a:ext>
            </a:extLst>
          </p:cNvPr>
          <p:cNvGrpSpPr/>
          <p:nvPr/>
        </p:nvGrpSpPr>
        <p:grpSpPr>
          <a:xfrm>
            <a:off x="1490917" y="3789294"/>
            <a:ext cx="7243886" cy="559753"/>
            <a:chOff x="1036718" y="2142394"/>
            <a:chExt cx="7243886" cy="559753"/>
          </a:xfrm>
        </p:grpSpPr>
        <p:sp>
          <p:nvSpPr>
            <p:cNvPr id="96" name="Oval 9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xmlns=""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a:solidFill>
                    <a:srgbClr val="003D79"/>
                  </a:solidFill>
                </a:rPr>
                <a:t>Successful PIT Count</a:t>
              </a:r>
            </a:p>
          </p:txBody>
        </p:sp>
        <p:sp>
          <p:nvSpPr>
            <p:cNvPr id="98" name="TextBox 97">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111" name="Group 110" descr="Next Steps" title="Module 7">
            <a:extLst>
              <a:ext uri="{FF2B5EF4-FFF2-40B4-BE49-F238E27FC236}">
                <a16:creationId xmlns:a16="http://schemas.microsoft.com/office/drawing/2014/main" xmlns="" id="{FC6AD48D-0CD1-414E-BB43-3C6997810727}"/>
              </a:ext>
            </a:extLst>
          </p:cNvPr>
          <p:cNvGrpSpPr/>
          <p:nvPr/>
        </p:nvGrpSpPr>
        <p:grpSpPr>
          <a:xfrm>
            <a:off x="1512426" y="4300316"/>
            <a:ext cx="4174668" cy="559753"/>
            <a:chOff x="1036718" y="2142394"/>
            <a:chExt cx="4174668" cy="559753"/>
          </a:xfrm>
        </p:grpSpPr>
        <p:sp>
          <p:nvSpPr>
            <p:cNvPr id="112" name="Oval 111">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rgbClr val="54646C"/>
            </a:solidFill>
            <a:ln>
              <a:solidFill>
                <a:srgbClr val="546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xmlns=""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smtClean="0">
                  <a:solidFill>
                    <a:srgbClr val="003D79"/>
                  </a:solidFill>
                </a:rPr>
                <a:t>Next Steps</a:t>
              </a:r>
              <a:endParaRPr lang="en-US" sz="2800" dirty="0">
                <a:solidFill>
                  <a:srgbClr val="003D79"/>
                </a:solidFill>
              </a:endParaRPr>
            </a:p>
          </p:txBody>
        </p:sp>
        <p:sp>
          <p:nvSpPr>
            <p:cNvPr id="114" name="TextBox 11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417573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 calcmode="lin" valueType="num">
                                      <p:cBhvr>
                                        <p:cTn id="9" dur="500" fill="hold"/>
                                        <p:tgtEl>
                                          <p:spTgt spid="44"/>
                                        </p:tgtEl>
                                        <p:attrNameLst>
                                          <p:attrName>style.rotation</p:attrName>
                                        </p:attrNameLst>
                                      </p:cBhvr>
                                      <p:tavLst>
                                        <p:tav tm="0">
                                          <p:val>
                                            <p:fltVal val="90"/>
                                          </p:val>
                                        </p:tav>
                                        <p:tav tm="100000">
                                          <p:val>
                                            <p:fltVal val="0"/>
                                          </p:val>
                                        </p:tav>
                                      </p:tavLst>
                                    </p:anim>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p:cTn id="15" dur="500" fill="hold"/>
                                        <p:tgtEl>
                                          <p:spTgt spid="64"/>
                                        </p:tgtEl>
                                        <p:attrNameLst>
                                          <p:attrName>ppt_w</p:attrName>
                                        </p:attrNameLst>
                                      </p:cBhvr>
                                      <p:tavLst>
                                        <p:tav tm="0">
                                          <p:val>
                                            <p:fltVal val="0"/>
                                          </p:val>
                                        </p:tav>
                                        <p:tav tm="100000">
                                          <p:val>
                                            <p:strVal val="#ppt_w"/>
                                          </p:val>
                                        </p:tav>
                                      </p:tavLst>
                                    </p:anim>
                                    <p:anim calcmode="lin" valueType="num">
                                      <p:cBhvr>
                                        <p:cTn id="16" dur="500" fill="hold"/>
                                        <p:tgtEl>
                                          <p:spTgt spid="64"/>
                                        </p:tgtEl>
                                        <p:attrNameLst>
                                          <p:attrName>ppt_h</p:attrName>
                                        </p:attrNameLst>
                                      </p:cBhvr>
                                      <p:tavLst>
                                        <p:tav tm="0">
                                          <p:val>
                                            <p:fltVal val="0"/>
                                          </p:val>
                                        </p:tav>
                                        <p:tav tm="100000">
                                          <p:val>
                                            <p:strVal val="#ppt_h"/>
                                          </p:val>
                                        </p:tav>
                                      </p:tavLst>
                                    </p:anim>
                                    <p:anim calcmode="lin" valueType="num">
                                      <p:cBhvr>
                                        <p:cTn id="17" dur="500" fill="hold"/>
                                        <p:tgtEl>
                                          <p:spTgt spid="64"/>
                                        </p:tgtEl>
                                        <p:attrNameLst>
                                          <p:attrName>style.rotation</p:attrName>
                                        </p:attrNameLst>
                                      </p:cBhvr>
                                      <p:tavLst>
                                        <p:tav tm="0">
                                          <p:val>
                                            <p:fltVal val="90"/>
                                          </p:val>
                                        </p:tav>
                                        <p:tav tm="100000">
                                          <p:val>
                                            <p:fltVal val="0"/>
                                          </p:val>
                                        </p:tav>
                                      </p:tavLst>
                                    </p:anim>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p:cTn id="23" dur="500" fill="hold"/>
                                        <p:tgtEl>
                                          <p:spTgt spid="67"/>
                                        </p:tgtEl>
                                        <p:attrNameLst>
                                          <p:attrName>ppt_w</p:attrName>
                                        </p:attrNameLst>
                                      </p:cBhvr>
                                      <p:tavLst>
                                        <p:tav tm="0">
                                          <p:val>
                                            <p:fltVal val="0"/>
                                          </p:val>
                                        </p:tav>
                                        <p:tav tm="100000">
                                          <p:val>
                                            <p:strVal val="#ppt_w"/>
                                          </p:val>
                                        </p:tav>
                                      </p:tavLst>
                                    </p:anim>
                                    <p:anim calcmode="lin" valueType="num">
                                      <p:cBhvr>
                                        <p:cTn id="24" dur="500" fill="hold"/>
                                        <p:tgtEl>
                                          <p:spTgt spid="67"/>
                                        </p:tgtEl>
                                        <p:attrNameLst>
                                          <p:attrName>ppt_h</p:attrName>
                                        </p:attrNameLst>
                                      </p:cBhvr>
                                      <p:tavLst>
                                        <p:tav tm="0">
                                          <p:val>
                                            <p:fltVal val="0"/>
                                          </p:val>
                                        </p:tav>
                                        <p:tav tm="100000">
                                          <p:val>
                                            <p:strVal val="#ppt_h"/>
                                          </p:val>
                                        </p:tav>
                                      </p:tavLst>
                                    </p:anim>
                                    <p:anim calcmode="lin" valueType="num">
                                      <p:cBhvr>
                                        <p:cTn id="25" dur="500" fill="hold"/>
                                        <p:tgtEl>
                                          <p:spTgt spid="67"/>
                                        </p:tgtEl>
                                        <p:attrNameLst>
                                          <p:attrName>style.rotation</p:attrName>
                                        </p:attrNameLst>
                                      </p:cBhvr>
                                      <p:tavLst>
                                        <p:tav tm="0">
                                          <p:val>
                                            <p:fltVal val="90"/>
                                          </p:val>
                                        </p:tav>
                                        <p:tav tm="100000">
                                          <p:val>
                                            <p:fltVal val="0"/>
                                          </p:val>
                                        </p:tav>
                                      </p:tavLst>
                                    </p:anim>
                                    <p:animEffect transition="in" filter="fade">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p:cTn id="31" dur="500" fill="hold"/>
                                        <p:tgtEl>
                                          <p:spTgt spid="87"/>
                                        </p:tgtEl>
                                        <p:attrNameLst>
                                          <p:attrName>ppt_w</p:attrName>
                                        </p:attrNameLst>
                                      </p:cBhvr>
                                      <p:tavLst>
                                        <p:tav tm="0">
                                          <p:val>
                                            <p:fltVal val="0"/>
                                          </p:val>
                                        </p:tav>
                                        <p:tav tm="100000">
                                          <p:val>
                                            <p:strVal val="#ppt_w"/>
                                          </p:val>
                                        </p:tav>
                                      </p:tavLst>
                                    </p:anim>
                                    <p:anim calcmode="lin" valueType="num">
                                      <p:cBhvr>
                                        <p:cTn id="32" dur="500" fill="hold"/>
                                        <p:tgtEl>
                                          <p:spTgt spid="87"/>
                                        </p:tgtEl>
                                        <p:attrNameLst>
                                          <p:attrName>ppt_h</p:attrName>
                                        </p:attrNameLst>
                                      </p:cBhvr>
                                      <p:tavLst>
                                        <p:tav tm="0">
                                          <p:val>
                                            <p:fltVal val="0"/>
                                          </p:val>
                                        </p:tav>
                                        <p:tav tm="100000">
                                          <p:val>
                                            <p:strVal val="#ppt_h"/>
                                          </p:val>
                                        </p:tav>
                                      </p:tavLst>
                                    </p:anim>
                                    <p:anim calcmode="lin" valueType="num">
                                      <p:cBhvr>
                                        <p:cTn id="33" dur="500" fill="hold"/>
                                        <p:tgtEl>
                                          <p:spTgt spid="87"/>
                                        </p:tgtEl>
                                        <p:attrNameLst>
                                          <p:attrName>style.rotation</p:attrName>
                                        </p:attrNameLst>
                                      </p:cBhvr>
                                      <p:tavLst>
                                        <p:tav tm="0">
                                          <p:val>
                                            <p:fltVal val="90"/>
                                          </p:val>
                                        </p:tav>
                                        <p:tav tm="100000">
                                          <p:val>
                                            <p:fltVal val="0"/>
                                          </p:val>
                                        </p:tav>
                                      </p:tavLst>
                                    </p:anim>
                                    <p:animEffect transition="in" filter="fade">
                                      <p:cBhvr>
                                        <p:cTn id="34" dur="500"/>
                                        <p:tgtEl>
                                          <p:spTgt spid="8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p:cTn id="39" dur="500" fill="hold"/>
                                        <p:tgtEl>
                                          <p:spTgt spid="91"/>
                                        </p:tgtEl>
                                        <p:attrNameLst>
                                          <p:attrName>ppt_w</p:attrName>
                                        </p:attrNameLst>
                                      </p:cBhvr>
                                      <p:tavLst>
                                        <p:tav tm="0">
                                          <p:val>
                                            <p:fltVal val="0"/>
                                          </p:val>
                                        </p:tav>
                                        <p:tav tm="100000">
                                          <p:val>
                                            <p:strVal val="#ppt_w"/>
                                          </p:val>
                                        </p:tav>
                                      </p:tavLst>
                                    </p:anim>
                                    <p:anim calcmode="lin" valueType="num">
                                      <p:cBhvr>
                                        <p:cTn id="40" dur="500" fill="hold"/>
                                        <p:tgtEl>
                                          <p:spTgt spid="91"/>
                                        </p:tgtEl>
                                        <p:attrNameLst>
                                          <p:attrName>ppt_h</p:attrName>
                                        </p:attrNameLst>
                                      </p:cBhvr>
                                      <p:tavLst>
                                        <p:tav tm="0">
                                          <p:val>
                                            <p:fltVal val="0"/>
                                          </p:val>
                                        </p:tav>
                                        <p:tav tm="100000">
                                          <p:val>
                                            <p:strVal val="#ppt_h"/>
                                          </p:val>
                                        </p:tav>
                                      </p:tavLst>
                                    </p:anim>
                                    <p:anim calcmode="lin" valueType="num">
                                      <p:cBhvr>
                                        <p:cTn id="41" dur="500" fill="hold"/>
                                        <p:tgtEl>
                                          <p:spTgt spid="91"/>
                                        </p:tgtEl>
                                        <p:attrNameLst>
                                          <p:attrName>style.rotation</p:attrName>
                                        </p:attrNameLst>
                                      </p:cBhvr>
                                      <p:tavLst>
                                        <p:tav tm="0">
                                          <p:val>
                                            <p:fltVal val="90"/>
                                          </p:val>
                                        </p:tav>
                                        <p:tav tm="100000">
                                          <p:val>
                                            <p:fltVal val="0"/>
                                          </p:val>
                                        </p:tav>
                                      </p:tavLst>
                                    </p:anim>
                                    <p:animEffect transition="in" filter="fade">
                                      <p:cBhvr>
                                        <p:cTn id="42" dur="500"/>
                                        <p:tgtEl>
                                          <p:spTgt spid="9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95"/>
                                        </p:tgtEl>
                                        <p:attrNameLst>
                                          <p:attrName>style.visibility</p:attrName>
                                        </p:attrNameLst>
                                      </p:cBhvr>
                                      <p:to>
                                        <p:strVal val="visible"/>
                                      </p:to>
                                    </p:set>
                                    <p:anim calcmode="lin" valueType="num">
                                      <p:cBhvr>
                                        <p:cTn id="47" dur="500" fill="hold"/>
                                        <p:tgtEl>
                                          <p:spTgt spid="95"/>
                                        </p:tgtEl>
                                        <p:attrNameLst>
                                          <p:attrName>ppt_w</p:attrName>
                                        </p:attrNameLst>
                                      </p:cBhvr>
                                      <p:tavLst>
                                        <p:tav tm="0">
                                          <p:val>
                                            <p:fltVal val="0"/>
                                          </p:val>
                                        </p:tav>
                                        <p:tav tm="100000">
                                          <p:val>
                                            <p:strVal val="#ppt_w"/>
                                          </p:val>
                                        </p:tav>
                                      </p:tavLst>
                                    </p:anim>
                                    <p:anim calcmode="lin" valueType="num">
                                      <p:cBhvr>
                                        <p:cTn id="48" dur="500" fill="hold"/>
                                        <p:tgtEl>
                                          <p:spTgt spid="95"/>
                                        </p:tgtEl>
                                        <p:attrNameLst>
                                          <p:attrName>ppt_h</p:attrName>
                                        </p:attrNameLst>
                                      </p:cBhvr>
                                      <p:tavLst>
                                        <p:tav tm="0">
                                          <p:val>
                                            <p:fltVal val="0"/>
                                          </p:val>
                                        </p:tav>
                                        <p:tav tm="100000">
                                          <p:val>
                                            <p:strVal val="#ppt_h"/>
                                          </p:val>
                                        </p:tav>
                                      </p:tavLst>
                                    </p:anim>
                                    <p:anim calcmode="lin" valueType="num">
                                      <p:cBhvr>
                                        <p:cTn id="49" dur="500" fill="hold"/>
                                        <p:tgtEl>
                                          <p:spTgt spid="95"/>
                                        </p:tgtEl>
                                        <p:attrNameLst>
                                          <p:attrName>style.rotation</p:attrName>
                                        </p:attrNameLst>
                                      </p:cBhvr>
                                      <p:tavLst>
                                        <p:tav tm="0">
                                          <p:val>
                                            <p:fltVal val="90"/>
                                          </p:val>
                                        </p:tav>
                                        <p:tav tm="100000">
                                          <p:val>
                                            <p:fltVal val="0"/>
                                          </p:val>
                                        </p:tav>
                                      </p:tavLst>
                                    </p:anim>
                                    <p:animEffect transition="in" filter="fade">
                                      <p:cBhvr>
                                        <p:cTn id="50" dur="500"/>
                                        <p:tgtEl>
                                          <p:spTgt spid="95"/>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11"/>
                                        </p:tgtEl>
                                        <p:attrNameLst>
                                          <p:attrName>style.visibility</p:attrName>
                                        </p:attrNameLst>
                                      </p:cBhvr>
                                      <p:to>
                                        <p:strVal val="visible"/>
                                      </p:to>
                                    </p:set>
                                    <p:anim calcmode="lin" valueType="num">
                                      <p:cBhvr>
                                        <p:cTn id="55" dur="500" fill="hold"/>
                                        <p:tgtEl>
                                          <p:spTgt spid="111"/>
                                        </p:tgtEl>
                                        <p:attrNameLst>
                                          <p:attrName>ppt_w</p:attrName>
                                        </p:attrNameLst>
                                      </p:cBhvr>
                                      <p:tavLst>
                                        <p:tav tm="0">
                                          <p:val>
                                            <p:fltVal val="0"/>
                                          </p:val>
                                        </p:tav>
                                        <p:tav tm="100000">
                                          <p:val>
                                            <p:strVal val="#ppt_w"/>
                                          </p:val>
                                        </p:tav>
                                      </p:tavLst>
                                    </p:anim>
                                    <p:anim calcmode="lin" valueType="num">
                                      <p:cBhvr>
                                        <p:cTn id="56" dur="500" fill="hold"/>
                                        <p:tgtEl>
                                          <p:spTgt spid="111"/>
                                        </p:tgtEl>
                                        <p:attrNameLst>
                                          <p:attrName>ppt_h</p:attrName>
                                        </p:attrNameLst>
                                      </p:cBhvr>
                                      <p:tavLst>
                                        <p:tav tm="0">
                                          <p:val>
                                            <p:fltVal val="0"/>
                                          </p:val>
                                        </p:tav>
                                        <p:tav tm="100000">
                                          <p:val>
                                            <p:strVal val="#ppt_h"/>
                                          </p:val>
                                        </p:tav>
                                      </p:tavLst>
                                    </p:anim>
                                    <p:anim calcmode="lin" valueType="num">
                                      <p:cBhvr>
                                        <p:cTn id="57" dur="500" fill="hold"/>
                                        <p:tgtEl>
                                          <p:spTgt spid="111"/>
                                        </p:tgtEl>
                                        <p:attrNameLst>
                                          <p:attrName>style.rotation</p:attrName>
                                        </p:attrNameLst>
                                      </p:cBhvr>
                                      <p:tavLst>
                                        <p:tav tm="0">
                                          <p:val>
                                            <p:fltVal val="90"/>
                                          </p:val>
                                        </p:tav>
                                        <p:tav tm="100000">
                                          <p:val>
                                            <p:fltVal val="0"/>
                                          </p:val>
                                        </p:tav>
                                      </p:tavLst>
                                    </p:anim>
                                    <p:animEffect transition="in" filter="fade">
                                      <p:cBhvr>
                                        <p:cTn id="58"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4"/>
          <p:cNvGrpSpPr/>
          <p:nvPr/>
        </p:nvGrpSpPr>
        <p:grpSpPr>
          <a:xfrm>
            <a:off x="-11301527" y="-8956"/>
            <a:ext cx="23618629" cy="6872004"/>
            <a:chOff x="-11301527" y="-8956"/>
            <a:chExt cx="23618629"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94191"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47466"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30152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sp>
        <p:nvSpPr>
          <p:cNvPr id="33" name="Title 2"/>
          <p:cNvSpPr>
            <a:spLocks noGrp="1"/>
          </p:cNvSpPr>
          <p:nvPr>
            <p:ph type="title"/>
          </p:nvPr>
        </p:nvSpPr>
        <p:spPr>
          <a:xfrm>
            <a:off x="885412" y="13538"/>
            <a:ext cx="10353715" cy="1325563"/>
          </a:xfrm>
        </p:spPr>
        <p:txBody>
          <a:bodyPr/>
          <a:lstStyle/>
          <a:p>
            <a:pPr algn="ctr"/>
            <a:r>
              <a:rPr lang="en-US" dirty="0" smtClean="0"/>
              <a:t>Paper Surveys</a:t>
            </a:r>
            <a:endParaRPr lang="en-US" dirty="0"/>
          </a:p>
        </p:txBody>
      </p:sp>
      <p:sp>
        <p:nvSpPr>
          <p:cNvPr id="41" name="Content Placeholder 4"/>
          <p:cNvSpPr>
            <a:spLocks noGrp="1"/>
          </p:cNvSpPr>
          <p:nvPr>
            <p:ph idx="1"/>
          </p:nvPr>
        </p:nvSpPr>
        <p:spPr>
          <a:xfrm>
            <a:off x="1300918" y="1347591"/>
            <a:ext cx="8817652" cy="4351338"/>
          </a:xfrm>
        </p:spPr>
        <p:txBody>
          <a:bodyPr>
            <a:normAutofit fontScale="92500"/>
          </a:bodyPr>
          <a:lstStyle/>
          <a:p>
            <a:pPr marL="342900" indent="-342900"/>
            <a:r>
              <a:rPr lang="en-US" dirty="0" smtClean="0"/>
              <a:t>If you have some volunteers who will not use the mobile app or do not have access to a smart device, we will have limited paper surveys available. </a:t>
            </a:r>
            <a:endParaRPr lang="en-US" dirty="0"/>
          </a:p>
          <a:p>
            <a:pPr marL="342900" indent="-342900"/>
            <a:r>
              <a:rPr lang="en-US" dirty="0" smtClean="0"/>
              <a:t>You will need to contact me by November 13</a:t>
            </a:r>
            <a:r>
              <a:rPr lang="en-US" baseline="30000" dirty="0" smtClean="0"/>
              <a:t>th</a:t>
            </a:r>
            <a:r>
              <a:rPr lang="en-US" dirty="0" smtClean="0"/>
              <a:t>, if you believe that your community will need paper surveys</a:t>
            </a:r>
            <a:endParaRPr lang="en-US" dirty="0"/>
          </a:p>
          <a:p>
            <a:pPr marL="800100" lvl="1" indent="-342900"/>
            <a:r>
              <a:rPr lang="en-US" dirty="0" smtClean="0"/>
              <a:t>Please email me with the anticipated number of volunteers that will be using them as well as why they are unable to use the app</a:t>
            </a:r>
            <a:endParaRPr lang="en-US" dirty="0"/>
          </a:p>
          <a:p>
            <a:pPr marL="342900" indent="-342900"/>
            <a:r>
              <a:rPr lang="en-US" dirty="0" smtClean="0"/>
              <a:t>You will have to come up with a plan for entering the paper surveys into the app by February 1</a:t>
            </a:r>
            <a:r>
              <a:rPr lang="en-US" baseline="30000" dirty="0" smtClean="0"/>
              <a:t>st</a:t>
            </a:r>
            <a:r>
              <a:rPr lang="en-US" dirty="0" smtClean="0"/>
              <a:t>. </a:t>
            </a:r>
            <a:endParaRPr lang="en-US" dirty="0"/>
          </a:p>
          <a:p>
            <a:endParaRPr lang="en-US" sz="1800" dirty="0"/>
          </a:p>
          <a:p>
            <a:endParaRPr lang="en-US" dirty="0"/>
          </a:p>
        </p:txBody>
      </p:sp>
    </p:spTree>
    <p:extLst>
      <p:ext uri="{BB962C8B-B14F-4D97-AF65-F5344CB8AC3E}">
        <p14:creationId xmlns:p14="http://schemas.microsoft.com/office/powerpoint/2010/main" val="2105826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1" name="Group 80" title="Module 4 Quiz"/>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2</a:t>
              </a:r>
              <a:endParaRPr lang="en-US" sz="3200" dirty="0">
                <a:solidFill>
                  <a:schemeClr val="bg2">
                    <a:lumMod val="95000"/>
                  </a:schemeClr>
                </a:solidFill>
              </a:endParaRPr>
            </a:p>
          </p:txBody>
        </p:sp>
      </p:grpSp>
      <p:grpSp>
        <p:nvGrpSpPr>
          <p:cNvPr id="2" name="Group 1" title="Module 4 Quiz"/>
          <p:cNvGrpSpPr/>
          <p:nvPr/>
        </p:nvGrpSpPr>
        <p:grpSpPr>
          <a:xfrm>
            <a:off x="-11301542" y="-8956"/>
            <a:ext cx="23673508" cy="6872004"/>
            <a:chOff x="-11301542" y="-8956"/>
            <a:chExt cx="23673508"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39327"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892602"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pic>
          <p:nvPicPr>
            <p:cNvPr id="40" name="Picture 39" title="Texas Homeless Network Logo"/>
            <p:cNvPicPr>
              <a:picLocks noChangeAspect="1"/>
            </p:cNvPicPr>
            <p:nvPr/>
          </p:nvPicPr>
          <p:blipFill>
            <a:blip r:embed="rId3"/>
            <a:stretch>
              <a:fillRect/>
            </a:stretch>
          </p:blipFill>
          <p:spPr>
            <a:xfrm>
              <a:off x="1182926" y="6080938"/>
              <a:ext cx="762000" cy="733425"/>
            </a:xfrm>
            <a:prstGeom prst="rect">
              <a:avLst/>
            </a:prstGeom>
          </p:spPr>
        </p:pic>
        <p:grpSp>
          <p:nvGrpSpPr>
            <p:cNvPr id="60" name="Group 59"/>
            <p:cNvGrpSpPr/>
            <p:nvPr/>
          </p:nvGrpSpPr>
          <p:grpSpPr>
            <a:xfrm>
              <a:off x="-11301542"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sp>
        <p:nvSpPr>
          <p:cNvPr id="39" name="Title 1"/>
          <p:cNvSpPr txBox="1">
            <a:spLocks/>
          </p:cNvSpPr>
          <p:nvPr/>
        </p:nvSpPr>
        <p:spPr>
          <a:xfrm>
            <a:off x="2098798" y="1869143"/>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Quiz Time!</a:t>
            </a:r>
            <a:endParaRPr lang="en-US" dirty="0">
              <a:solidFill>
                <a:schemeClr val="accent2"/>
              </a:solidFill>
            </a:endParaRPr>
          </a:p>
        </p:txBody>
      </p:sp>
      <p:sp>
        <p:nvSpPr>
          <p:cNvPr id="25" name="Title 2"/>
          <p:cNvSpPr>
            <a:spLocks noGrp="1"/>
          </p:cNvSpPr>
          <p:nvPr>
            <p:ph type="title"/>
          </p:nvPr>
        </p:nvSpPr>
        <p:spPr>
          <a:xfrm>
            <a:off x="1182925" y="5046"/>
            <a:ext cx="9128257" cy="1325563"/>
          </a:xfrm>
        </p:spPr>
        <p:txBody>
          <a:bodyPr/>
          <a:lstStyle/>
          <a:p>
            <a:pPr algn="ctr"/>
            <a:r>
              <a:rPr lang="en-US" dirty="0" smtClean="0">
                <a:solidFill>
                  <a:schemeClr val="bg1"/>
                </a:solidFill>
              </a:rPr>
              <a:t>Quiz</a:t>
            </a:r>
            <a:endParaRPr lang="en-US" dirty="0">
              <a:solidFill>
                <a:schemeClr val="bg1"/>
              </a:solidFill>
            </a:endParaRPr>
          </a:p>
        </p:txBody>
      </p:sp>
    </p:spTree>
    <p:extLst>
      <p:ext uri="{BB962C8B-B14F-4D97-AF65-F5344CB8AC3E}">
        <p14:creationId xmlns:p14="http://schemas.microsoft.com/office/powerpoint/2010/main" val="3451505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Group 5" title="Module 5"/>
          <p:cNvGrpSpPr/>
          <p:nvPr/>
        </p:nvGrpSpPr>
        <p:grpSpPr>
          <a:xfrm>
            <a:off x="-11301181" y="0"/>
            <a:ext cx="23534626" cy="6863048"/>
            <a:chOff x="-11301181" y="0"/>
            <a:chExt cx="23534626" cy="6863048"/>
          </a:xfrm>
        </p:grpSpPr>
        <p:grpSp>
          <p:nvGrpSpPr>
            <p:cNvPr id="5" name="Group 4" title="Module 5"/>
            <p:cNvGrpSpPr/>
            <p:nvPr/>
          </p:nvGrpSpPr>
          <p:grpSpPr>
            <a:xfrm>
              <a:off x="-11301181" y="0"/>
              <a:ext cx="23534626" cy="6863048"/>
              <a:chOff x="-11301181" y="0"/>
              <a:chExt cx="23534626" cy="6863048"/>
            </a:xfrm>
          </p:grpSpPr>
          <p:grpSp>
            <p:nvGrpSpPr>
              <p:cNvPr id="2" name="Group 1" title="Module 5"/>
              <p:cNvGrpSpPr/>
              <p:nvPr/>
            </p:nvGrpSpPr>
            <p:grpSpPr>
              <a:xfrm>
                <a:off x="-11301181" y="0"/>
                <a:ext cx="23534626" cy="6863048"/>
                <a:chOff x="-11301181" y="0"/>
                <a:chExt cx="23534626" cy="6863048"/>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48" name="Group 47"/>
                <p:cNvGrpSpPr/>
                <p:nvPr/>
              </p:nvGrpSpPr>
              <p:grpSpPr>
                <a:xfrm>
                  <a:off x="-453275" y="0"/>
                  <a:ext cx="12259043" cy="6858000"/>
                  <a:chOff x="0" y="0"/>
                  <a:chExt cx="12259043" cy="6858000"/>
                </a:xfrm>
              </p:grpSpPr>
              <p:sp>
                <p:nvSpPr>
                  <p:cNvPr id="49" name="Rectangle 4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6200000">
                    <a:off x="10744828" y="2953074"/>
                    <a:ext cx="2443655" cy="584775"/>
                  </a:xfrm>
                  <a:prstGeom prst="rect">
                    <a:avLst/>
                  </a:prstGeom>
                  <a:noFill/>
                </p:spPr>
                <p:txBody>
                  <a:bodyPr wrap="square" rtlCol="0">
                    <a:spAutoFit/>
                  </a:bodyPr>
                  <a:lstStyle/>
                  <a:p>
                    <a:r>
                      <a:rPr lang="en-US" sz="3200" dirty="0" smtClean="0">
                        <a:solidFill>
                          <a:schemeClr val="bg2">
                            <a:lumMod val="95000"/>
                          </a:schemeClr>
                        </a:solidFill>
                      </a:rPr>
                      <a:t>Module 7</a:t>
                    </a:r>
                    <a:endParaRPr lang="en-US" sz="3200" dirty="0">
                      <a:solidFill>
                        <a:schemeClr val="bg2">
                          <a:lumMod val="95000"/>
                        </a:schemeClr>
                      </a:solidFill>
                    </a:endParaRPr>
                  </a:p>
                </p:txBody>
              </p:sp>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smtClean="0">
                        <a:solidFill>
                          <a:schemeClr val="bg2">
                            <a:lumMod val="95000"/>
                          </a:schemeClr>
                        </a:solidFill>
                      </a:rPr>
                      <a:t>Module 6</a:t>
                    </a:r>
                    <a:endParaRPr lang="en-US" sz="3200" dirty="0">
                      <a:solidFill>
                        <a:schemeClr val="bg2">
                          <a:lumMod val="95000"/>
                        </a:schemeClr>
                      </a:solidFill>
                    </a:endParaRPr>
                  </a:p>
                </p:txBody>
              </p:sp>
            </p:grpSp>
            <p:pic>
              <p:nvPicPr>
                <p:cNvPr id="41" name="Picture 40" title="Texas Homeless Network Logo"/>
                <p:cNvPicPr>
                  <a:picLocks noChangeAspect="1"/>
                </p:cNvPicPr>
                <p:nvPr/>
              </p:nvPicPr>
              <p:blipFill>
                <a:blip r:embed="rId3"/>
                <a:stretch>
                  <a:fillRect/>
                </a:stretch>
              </p:blipFill>
              <p:spPr>
                <a:xfrm>
                  <a:off x="1182926" y="6080938"/>
                  <a:ext cx="762000" cy="733425"/>
                </a:xfrm>
                <a:prstGeom prst="rect">
                  <a:avLst/>
                </a:prstGeom>
              </p:spPr>
            </p:pic>
          </p:grpSp>
          <p:sp>
            <p:nvSpPr>
              <p:cNvPr id="19" name="Freeform 18"/>
              <p:cNvSpPr/>
              <p:nvPr/>
            </p:nvSpPr>
            <p:spPr>
              <a:xfrm>
                <a:off x="10855735" y="2149101"/>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p:cNvSpPr/>
            <p:nvPr/>
          </p:nvSpPr>
          <p:spPr>
            <a:xfrm>
              <a:off x="14166"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itle 2"/>
          <p:cNvSpPr>
            <a:spLocks noGrp="1"/>
          </p:cNvSpPr>
          <p:nvPr>
            <p:ph type="title"/>
          </p:nvPr>
        </p:nvSpPr>
        <p:spPr>
          <a:xfrm>
            <a:off x="890819" y="5046"/>
            <a:ext cx="10847905" cy="1325563"/>
          </a:xfrm>
        </p:spPr>
        <p:txBody>
          <a:bodyPr/>
          <a:lstStyle/>
          <a:p>
            <a:pPr algn="ctr"/>
            <a:r>
              <a:rPr lang="en-US" dirty="0" smtClean="0"/>
              <a:t>Collaboration</a:t>
            </a:r>
            <a:endParaRPr lang="en-US" dirty="0"/>
          </a:p>
        </p:txBody>
      </p:sp>
      <p:sp>
        <p:nvSpPr>
          <p:cNvPr id="39" name="Content Placeholder 4"/>
          <p:cNvSpPr>
            <a:spLocks noGrp="1"/>
          </p:cNvSpPr>
          <p:nvPr>
            <p:ph idx="1"/>
          </p:nvPr>
        </p:nvSpPr>
        <p:spPr>
          <a:xfrm>
            <a:off x="1518557" y="1536192"/>
            <a:ext cx="10107200" cy="4678871"/>
          </a:xfrm>
        </p:spPr>
        <p:txBody>
          <a:bodyPr/>
          <a:lstStyle/>
          <a:p>
            <a:r>
              <a:rPr lang="en-US" dirty="0">
                <a:hlinkClick r:id="rId4"/>
              </a:rPr>
              <a:t>Forming PIT Committee</a:t>
            </a:r>
            <a:endParaRPr lang="en-US" dirty="0"/>
          </a:p>
          <a:p>
            <a:r>
              <a:rPr lang="en-US" dirty="0"/>
              <a:t>Recruiting Volunteers</a:t>
            </a:r>
          </a:p>
          <a:p>
            <a:r>
              <a:rPr lang="en-US" dirty="0"/>
              <a:t>Spreading awareness</a:t>
            </a:r>
          </a:p>
          <a:p>
            <a:r>
              <a:rPr lang="en-US" dirty="0">
                <a:hlinkClick r:id="rId5"/>
              </a:rPr>
              <a:t>Media Engagement</a:t>
            </a:r>
            <a:endParaRPr lang="en-US" dirty="0"/>
          </a:p>
          <a:p>
            <a:endParaRPr lang="en-US" dirty="0"/>
          </a:p>
        </p:txBody>
      </p:sp>
      <p:sp>
        <p:nvSpPr>
          <p:cNvPr id="18" name="TextBox 17"/>
          <p:cNvSpPr txBox="1"/>
          <p:nvPr/>
        </p:nvSpPr>
        <p:spPr>
          <a:xfrm rot="16200000">
            <a:off x="-659985" y="3136610"/>
            <a:ext cx="2559796" cy="584775"/>
          </a:xfrm>
          <a:prstGeom prst="rect">
            <a:avLst/>
          </a:prstGeom>
          <a:noFill/>
        </p:spPr>
        <p:txBody>
          <a:bodyPr wrap="square" rtlCol="0">
            <a:spAutoFit/>
          </a:bodyPr>
          <a:lstStyle/>
          <a:p>
            <a:pPr algn="ctr"/>
            <a:r>
              <a:rPr lang="en-US" sz="3200" dirty="0" smtClean="0">
                <a:solidFill>
                  <a:schemeClr val="bg2">
                    <a:lumMod val="95000"/>
                  </a:schemeClr>
                </a:solidFill>
              </a:rPr>
              <a:t>Module 5</a:t>
            </a:r>
            <a:endParaRPr lang="en-US" sz="3200" dirty="0">
              <a:solidFill>
                <a:schemeClr val="bg2">
                  <a:lumMod val="95000"/>
                </a:schemeClr>
              </a:solidFill>
            </a:endParaRPr>
          </a:p>
        </p:txBody>
      </p:sp>
      <p:sp>
        <p:nvSpPr>
          <p:cNvPr id="20" name="TextBox 19"/>
          <p:cNvSpPr txBox="1"/>
          <p:nvPr/>
        </p:nvSpPr>
        <p:spPr>
          <a:xfrm rot="16200000">
            <a:off x="10256993" y="2941504"/>
            <a:ext cx="2443655" cy="584775"/>
          </a:xfrm>
          <a:prstGeom prst="rect">
            <a:avLst/>
          </a:prstGeom>
          <a:noFill/>
        </p:spPr>
        <p:txBody>
          <a:bodyPr wrap="square" rtlCol="0">
            <a:spAutoFit/>
          </a:bodyPr>
          <a:lstStyle/>
          <a:p>
            <a:r>
              <a:rPr lang="en-US" sz="3200" dirty="0" smtClean="0">
                <a:solidFill>
                  <a:schemeClr val="bg2">
                    <a:lumMod val="95000"/>
                  </a:schemeClr>
                </a:solidFill>
              </a:rPr>
              <a:t>Module 6</a:t>
            </a:r>
            <a:endParaRPr lang="en-US" sz="3200" dirty="0">
              <a:solidFill>
                <a:schemeClr val="bg2">
                  <a:lumMod val="95000"/>
                </a:schemeClr>
              </a:solidFill>
            </a:endParaRPr>
          </a:p>
        </p:txBody>
      </p:sp>
    </p:spTree>
    <p:extLst>
      <p:ext uri="{BB962C8B-B14F-4D97-AF65-F5344CB8AC3E}">
        <p14:creationId xmlns:p14="http://schemas.microsoft.com/office/powerpoint/2010/main" val="2742992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2" title="Module 5"/>
          <p:cNvGrpSpPr/>
          <p:nvPr/>
        </p:nvGrpSpPr>
        <p:grpSpPr>
          <a:xfrm>
            <a:off x="-11301181" y="0"/>
            <a:ext cx="23534626" cy="6863048"/>
            <a:chOff x="-11301181" y="0"/>
            <a:chExt cx="23534626" cy="6863048"/>
          </a:xfrm>
        </p:grpSpPr>
        <p:grpSp>
          <p:nvGrpSpPr>
            <p:cNvPr id="2" name="Group 1" title="Module 5"/>
            <p:cNvGrpSpPr/>
            <p:nvPr/>
          </p:nvGrpSpPr>
          <p:grpSpPr>
            <a:xfrm>
              <a:off x="-11301181" y="0"/>
              <a:ext cx="23534626" cy="6863048"/>
              <a:chOff x="-11301181" y="0"/>
              <a:chExt cx="23534626" cy="6863048"/>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48" name="Group 47"/>
              <p:cNvGrpSpPr/>
              <p:nvPr/>
            </p:nvGrpSpPr>
            <p:grpSpPr>
              <a:xfrm>
                <a:off x="-453275" y="0"/>
                <a:ext cx="12259043" cy="6858000"/>
                <a:chOff x="0" y="0"/>
                <a:chExt cx="12259043" cy="6858000"/>
              </a:xfrm>
            </p:grpSpPr>
            <p:sp>
              <p:nvSpPr>
                <p:cNvPr id="49" name="Rectangle 4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6200000">
                  <a:off x="10744828" y="2953074"/>
                  <a:ext cx="2443655" cy="584775"/>
                </a:xfrm>
                <a:prstGeom prst="rect">
                  <a:avLst/>
                </a:prstGeom>
                <a:noFill/>
              </p:spPr>
              <p:txBody>
                <a:bodyPr wrap="square" rtlCol="0">
                  <a:spAutoFit/>
                </a:bodyPr>
                <a:lstStyle/>
                <a:p>
                  <a:r>
                    <a:rPr lang="en-US" sz="3200" dirty="0" smtClean="0">
                      <a:solidFill>
                        <a:schemeClr val="bg2">
                          <a:lumMod val="95000"/>
                        </a:schemeClr>
                      </a:solidFill>
                    </a:rPr>
                    <a:t>Module 7</a:t>
                  </a:r>
                  <a:endParaRPr lang="en-US" sz="3200" dirty="0">
                    <a:solidFill>
                      <a:schemeClr val="bg2">
                        <a:lumMod val="95000"/>
                      </a:schemeClr>
                    </a:solidFill>
                  </a:endParaRPr>
                </a:p>
              </p:txBody>
            </p:sp>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smtClean="0">
                      <a:solidFill>
                        <a:schemeClr val="bg2">
                          <a:lumMod val="95000"/>
                        </a:schemeClr>
                      </a:solidFill>
                    </a:rPr>
                    <a:t>Module 6</a:t>
                  </a:r>
                  <a:endParaRPr lang="en-US" sz="3200" dirty="0">
                    <a:solidFill>
                      <a:schemeClr val="bg2">
                        <a:lumMod val="95000"/>
                      </a:schemeClr>
                    </a:solidFill>
                  </a:endParaRPr>
                </a:p>
              </p:txBody>
            </p:sp>
          </p:grpSp>
          <p:pic>
            <p:nvPicPr>
              <p:cNvPr id="41" name="Picture 40" title="Texas Homeless Network Logo"/>
              <p:cNvPicPr>
                <a:picLocks noChangeAspect="1"/>
              </p:cNvPicPr>
              <p:nvPr/>
            </p:nvPicPr>
            <p:blipFill>
              <a:blip r:embed="rId3"/>
              <a:stretch>
                <a:fillRect/>
              </a:stretch>
            </p:blipFill>
            <p:spPr>
              <a:xfrm>
                <a:off x="1182926" y="6080938"/>
                <a:ext cx="762000" cy="733425"/>
              </a:xfrm>
              <a:prstGeom prst="rect">
                <a:avLst/>
              </a:prstGeom>
            </p:spPr>
          </p:pic>
        </p:grpSp>
        <p:sp>
          <p:nvSpPr>
            <p:cNvPr id="17" name="Freeform 16"/>
            <p:cNvSpPr/>
            <p:nvPr/>
          </p:nvSpPr>
          <p:spPr>
            <a:xfrm>
              <a:off x="14319" y="2154148"/>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855627" y="2144054"/>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itle 2"/>
          <p:cNvSpPr>
            <a:spLocks noGrp="1"/>
          </p:cNvSpPr>
          <p:nvPr>
            <p:ph type="title"/>
          </p:nvPr>
        </p:nvSpPr>
        <p:spPr>
          <a:xfrm>
            <a:off x="1182925" y="5046"/>
            <a:ext cx="10555799" cy="1325563"/>
          </a:xfrm>
        </p:spPr>
        <p:txBody>
          <a:bodyPr/>
          <a:lstStyle/>
          <a:p>
            <a:pPr algn="ctr"/>
            <a:r>
              <a:rPr lang="en-US" dirty="0" smtClean="0"/>
              <a:t>Engaging Sub-populations</a:t>
            </a:r>
            <a:endParaRPr lang="en-US" dirty="0"/>
          </a:p>
        </p:txBody>
      </p:sp>
      <p:sp>
        <p:nvSpPr>
          <p:cNvPr id="39" name="Content Placeholder 4"/>
          <p:cNvSpPr>
            <a:spLocks noGrp="1"/>
          </p:cNvSpPr>
          <p:nvPr>
            <p:ph idx="1"/>
          </p:nvPr>
        </p:nvSpPr>
        <p:spPr>
          <a:xfrm>
            <a:off x="1534886" y="1787525"/>
            <a:ext cx="10208666" cy="4351338"/>
          </a:xfrm>
        </p:spPr>
        <p:txBody>
          <a:bodyPr/>
          <a:lstStyle/>
          <a:p>
            <a:r>
              <a:rPr lang="en-US" dirty="0"/>
              <a:t>Youth</a:t>
            </a:r>
          </a:p>
          <a:p>
            <a:r>
              <a:rPr lang="en-US" dirty="0"/>
              <a:t>Veterans</a:t>
            </a:r>
          </a:p>
          <a:p>
            <a:r>
              <a:rPr lang="en-US" dirty="0"/>
              <a:t>Families</a:t>
            </a:r>
          </a:p>
          <a:p>
            <a:r>
              <a:rPr lang="en-US" dirty="0"/>
              <a:t>Individuals with Lived Experience</a:t>
            </a:r>
          </a:p>
          <a:p>
            <a:endParaRPr lang="en-US" dirty="0"/>
          </a:p>
          <a:p>
            <a:pPr marL="0" indent="0">
              <a:buNone/>
            </a:pPr>
            <a:endParaRPr lang="en-US" dirty="0"/>
          </a:p>
          <a:p>
            <a:pPr marL="0" indent="0">
              <a:buNone/>
            </a:pPr>
            <a:endParaRPr lang="en-US" dirty="0"/>
          </a:p>
          <a:p>
            <a:pPr marL="0" indent="0" algn="ctr">
              <a:buNone/>
            </a:pPr>
            <a:r>
              <a:rPr lang="en-US" sz="2400" i="1" dirty="0"/>
              <a:t>Click </a:t>
            </a:r>
            <a:r>
              <a:rPr lang="en-US" sz="2400" i="1" dirty="0">
                <a:hlinkClick r:id="rId4"/>
              </a:rPr>
              <a:t>here</a:t>
            </a:r>
            <a:r>
              <a:rPr lang="en-US" sz="2400" i="1" dirty="0"/>
              <a:t> for resources  </a:t>
            </a:r>
          </a:p>
          <a:p>
            <a:endParaRPr lang="en-US" dirty="0"/>
          </a:p>
        </p:txBody>
      </p:sp>
      <p:sp>
        <p:nvSpPr>
          <p:cNvPr id="18" name="TextBox 17"/>
          <p:cNvSpPr txBox="1"/>
          <p:nvPr/>
        </p:nvSpPr>
        <p:spPr>
          <a:xfrm rot="16200000">
            <a:off x="-650358" y="3131562"/>
            <a:ext cx="2559796" cy="584775"/>
          </a:xfrm>
          <a:prstGeom prst="rect">
            <a:avLst/>
          </a:prstGeom>
          <a:noFill/>
        </p:spPr>
        <p:txBody>
          <a:bodyPr wrap="square" rtlCol="0">
            <a:spAutoFit/>
          </a:bodyPr>
          <a:lstStyle/>
          <a:p>
            <a:pPr algn="ctr"/>
            <a:r>
              <a:rPr lang="en-US" sz="3200" dirty="0" smtClean="0">
                <a:solidFill>
                  <a:schemeClr val="bg2">
                    <a:lumMod val="95000"/>
                  </a:schemeClr>
                </a:solidFill>
              </a:rPr>
              <a:t>Module 5</a:t>
            </a:r>
            <a:endParaRPr lang="en-US" sz="3200" dirty="0">
              <a:solidFill>
                <a:schemeClr val="bg2">
                  <a:lumMod val="95000"/>
                </a:schemeClr>
              </a:solidFill>
            </a:endParaRPr>
          </a:p>
        </p:txBody>
      </p:sp>
      <p:sp>
        <p:nvSpPr>
          <p:cNvPr id="20" name="TextBox 19"/>
          <p:cNvSpPr txBox="1"/>
          <p:nvPr/>
        </p:nvSpPr>
        <p:spPr>
          <a:xfrm rot="16200000">
            <a:off x="10256885" y="2936457"/>
            <a:ext cx="2443655" cy="584775"/>
          </a:xfrm>
          <a:prstGeom prst="rect">
            <a:avLst/>
          </a:prstGeom>
          <a:noFill/>
        </p:spPr>
        <p:txBody>
          <a:bodyPr wrap="square" rtlCol="0">
            <a:spAutoFit/>
          </a:bodyPr>
          <a:lstStyle/>
          <a:p>
            <a:r>
              <a:rPr lang="en-US" sz="3200" dirty="0" smtClean="0">
                <a:solidFill>
                  <a:schemeClr val="bg2">
                    <a:lumMod val="95000"/>
                  </a:schemeClr>
                </a:solidFill>
              </a:rPr>
              <a:t>Module 6</a:t>
            </a:r>
            <a:endParaRPr lang="en-US" sz="3200" dirty="0">
              <a:solidFill>
                <a:schemeClr val="bg2">
                  <a:lumMod val="95000"/>
                </a:schemeClr>
              </a:solidFill>
            </a:endParaRPr>
          </a:p>
        </p:txBody>
      </p:sp>
    </p:spTree>
    <p:extLst>
      <p:ext uri="{BB962C8B-B14F-4D97-AF65-F5344CB8AC3E}">
        <p14:creationId xmlns:p14="http://schemas.microsoft.com/office/powerpoint/2010/main" val="2927777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title="Module 5"/>
          <p:cNvGrpSpPr/>
          <p:nvPr/>
        </p:nvGrpSpPr>
        <p:grpSpPr>
          <a:xfrm>
            <a:off x="-11301181" y="0"/>
            <a:ext cx="23534626" cy="6863048"/>
            <a:chOff x="-11301181" y="0"/>
            <a:chExt cx="23534626" cy="6863048"/>
          </a:xfrm>
        </p:grpSpPr>
        <p:grpSp>
          <p:nvGrpSpPr>
            <p:cNvPr id="6" name="Group 5"/>
            <p:cNvGrpSpPr/>
            <p:nvPr/>
          </p:nvGrpSpPr>
          <p:grpSpPr>
            <a:xfrm>
              <a:off x="-11301181" y="0"/>
              <a:ext cx="23534626" cy="6863048"/>
              <a:chOff x="-11301181" y="0"/>
              <a:chExt cx="23534626" cy="6863048"/>
            </a:xfrm>
          </p:grpSpPr>
          <p:grpSp>
            <p:nvGrpSpPr>
              <p:cNvPr id="3" name="Group 2"/>
              <p:cNvGrpSpPr/>
              <p:nvPr/>
            </p:nvGrpSpPr>
            <p:grpSpPr>
              <a:xfrm>
                <a:off x="-11301181" y="0"/>
                <a:ext cx="23534626" cy="6863048"/>
                <a:chOff x="-11301181" y="0"/>
                <a:chExt cx="23534626" cy="6863048"/>
              </a:xfrm>
            </p:grpSpPr>
            <p:grpSp>
              <p:nvGrpSpPr>
                <p:cNvPr id="2" name="Group 1" title="Module 5"/>
                <p:cNvGrpSpPr/>
                <p:nvPr/>
              </p:nvGrpSpPr>
              <p:grpSpPr>
                <a:xfrm>
                  <a:off x="-11301181" y="0"/>
                  <a:ext cx="23534626" cy="6863048"/>
                  <a:chOff x="-11301181" y="0"/>
                  <a:chExt cx="23534626" cy="6863048"/>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48" name="Group 47"/>
                  <p:cNvGrpSpPr/>
                  <p:nvPr/>
                </p:nvGrpSpPr>
                <p:grpSpPr>
                  <a:xfrm>
                    <a:off x="-453275" y="0"/>
                    <a:ext cx="12259043" cy="6858000"/>
                    <a:chOff x="0" y="0"/>
                    <a:chExt cx="12259043" cy="6858000"/>
                  </a:xfrm>
                </p:grpSpPr>
                <p:sp>
                  <p:nvSpPr>
                    <p:cNvPr id="49" name="Rectangle 4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6200000">
                      <a:off x="10744828" y="2953074"/>
                      <a:ext cx="2443655" cy="584775"/>
                    </a:xfrm>
                    <a:prstGeom prst="rect">
                      <a:avLst/>
                    </a:prstGeom>
                    <a:noFill/>
                  </p:spPr>
                  <p:txBody>
                    <a:bodyPr wrap="square" rtlCol="0">
                      <a:spAutoFit/>
                    </a:bodyPr>
                    <a:lstStyle/>
                    <a:p>
                      <a:r>
                        <a:rPr lang="en-US" sz="3200" dirty="0" smtClean="0">
                          <a:solidFill>
                            <a:schemeClr val="bg2">
                              <a:lumMod val="95000"/>
                            </a:schemeClr>
                          </a:solidFill>
                        </a:rPr>
                        <a:t>Module 7</a:t>
                      </a:r>
                      <a:endParaRPr lang="en-US" sz="3200" dirty="0">
                        <a:solidFill>
                          <a:schemeClr val="bg2">
                            <a:lumMod val="95000"/>
                          </a:schemeClr>
                        </a:solidFill>
                      </a:endParaRPr>
                    </a:p>
                  </p:txBody>
                </p:sp>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smtClean="0">
                          <a:solidFill>
                            <a:schemeClr val="bg2">
                              <a:lumMod val="95000"/>
                            </a:schemeClr>
                          </a:solidFill>
                        </a:rPr>
                        <a:t>Module 6</a:t>
                      </a:r>
                      <a:endParaRPr lang="en-US" sz="3200" dirty="0">
                        <a:solidFill>
                          <a:schemeClr val="bg2">
                            <a:lumMod val="95000"/>
                          </a:schemeClr>
                        </a:solidFill>
                      </a:endParaRPr>
                    </a:p>
                  </p:txBody>
                </p:sp>
              </p:grpSp>
              <p:pic>
                <p:nvPicPr>
                  <p:cNvPr id="41" name="Picture 40" title="Texas Homeless Network Logo"/>
                  <p:cNvPicPr>
                    <a:picLocks noChangeAspect="1"/>
                  </p:cNvPicPr>
                  <p:nvPr/>
                </p:nvPicPr>
                <p:blipFill>
                  <a:blip r:embed="rId3"/>
                  <a:stretch>
                    <a:fillRect/>
                  </a:stretch>
                </p:blipFill>
                <p:spPr>
                  <a:xfrm>
                    <a:off x="1182926" y="6080938"/>
                    <a:ext cx="762000" cy="733425"/>
                  </a:xfrm>
                  <a:prstGeom prst="rect">
                    <a:avLst/>
                  </a:prstGeom>
                </p:spPr>
              </p:pic>
            </p:grpSp>
            <p:sp>
              <p:nvSpPr>
                <p:cNvPr id="19" name="Freeform 18"/>
                <p:cNvSpPr/>
                <p:nvPr/>
              </p:nvSpPr>
              <p:spPr>
                <a:xfrm>
                  <a:off x="10855627" y="2144054"/>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p:cNvSpPr/>
              <p:nvPr/>
            </p:nvSpPr>
            <p:spPr>
              <a:xfrm>
                <a:off x="14319" y="2154148"/>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p:cNvSpPr/>
            <p:nvPr/>
          </p:nvSpPr>
          <p:spPr>
            <a:xfrm>
              <a:off x="2034561" y="1060705"/>
              <a:ext cx="8683150" cy="5453246"/>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itle 2"/>
          <p:cNvSpPr>
            <a:spLocks noGrp="1"/>
          </p:cNvSpPr>
          <p:nvPr>
            <p:ph type="title"/>
          </p:nvPr>
        </p:nvSpPr>
        <p:spPr>
          <a:xfrm>
            <a:off x="1182925" y="5046"/>
            <a:ext cx="10555799" cy="1325563"/>
          </a:xfrm>
        </p:spPr>
        <p:txBody>
          <a:bodyPr/>
          <a:lstStyle/>
          <a:p>
            <a:pPr algn="ctr"/>
            <a:r>
              <a:rPr lang="en-US" dirty="0">
                <a:hlinkClick r:id="rId4"/>
              </a:rPr>
              <a:t>Engaging those with Lived Experience</a:t>
            </a:r>
            <a:endParaRPr lang="en-US" dirty="0"/>
          </a:p>
        </p:txBody>
      </p:sp>
      <p:sp>
        <p:nvSpPr>
          <p:cNvPr id="18" name="TextBox 17"/>
          <p:cNvSpPr txBox="1"/>
          <p:nvPr/>
        </p:nvSpPr>
        <p:spPr>
          <a:xfrm rot="16200000">
            <a:off x="-650358" y="3131562"/>
            <a:ext cx="2559796" cy="584775"/>
          </a:xfrm>
          <a:prstGeom prst="rect">
            <a:avLst/>
          </a:prstGeom>
          <a:noFill/>
        </p:spPr>
        <p:txBody>
          <a:bodyPr wrap="square" rtlCol="0">
            <a:spAutoFit/>
          </a:bodyPr>
          <a:lstStyle/>
          <a:p>
            <a:pPr algn="ctr"/>
            <a:r>
              <a:rPr lang="en-US" sz="3200" dirty="0" smtClean="0">
                <a:solidFill>
                  <a:schemeClr val="bg2">
                    <a:lumMod val="95000"/>
                  </a:schemeClr>
                </a:solidFill>
              </a:rPr>
              <a:t>Module 5</a:t>
            </a:r>
            <a:endParaRPr lang="en-US" sz="3200" dirty="0">
              <a:solidFill>
                <a:schemeClr val="bg2">
                  <a:lumMod val="95000"/>
                </a:schemeClr>
              </a:solidFill>
            </a:endParaRPr>
          </a:p>
        </p:txBody>
      </p:sp>
      <p:sp>
        <p:nvSpPr>
          <p:cNvPr id="20" name="TextBox 19"/>
          <p:cNvSpPr txBox="1"/>
          <p:nvPr/>
        </p:nvSpPr>
        <p:spPr>
          <a:xfrm rot="16200000">
            <a:off x="10256885" y="2936457"/>
            <a:ext cx="2443655" cy="584775"/>
          </a:xfrm>
          <a:prstGeom prst="rect">
            <a:avLst/>
          </a:prstGeom>
          <a:noFill/>
        </p:spPr>
        <p:txBody>
          <a:bodyPr wrap="square" rtlCol="0">
            <a:spAutoFit/>
          </a:bodyPr>
          <a:lstStyle/>
          <a:p>
            <a:r>
              <a:rPr lang="en-US" sz="3200" dirty="0" smtClean="0">
                <a:solidFill>
                  <a:schemeClr val="bg2">
                    <a:lumMod val="95000"/>
                  </a:schemeClr>
                </a:solidFill>
              </a:rPr>
              <a:t>Module 6</a:t>
            </a:r>
            <a:endParaRPr lang="en-US" sz="3200" dirty="0">
              <a:solidFill>
                <a:schemeClr val="bg2">
                  <a:lumMod val="95000"/>
                </a:schemeClr>
              </a:solidFill>
            </a:endParaRPr>
          </a:p>
        </p:txBody>
      </p:sp>
      <p:sp>
        <p:nvSpPr>
          <p:cNvPr id="23" name="TextBox 22"/>
          <p:cNvSpPr txBox="1"/>
          <p:nvPr/>
        </p:nvSpPr>
        <p:spPr>
          <a:xfrm>
            <a:off x="2135797" y="1060705"/>
            <a:ext cx="8480678" cy="5355312"/>
          </a:xfrm>
          <a:prstGeom prst="rect">
            <a:avLst/>
          </a:prstGeom>
          <a:noFill/>
        </p:spPr>
        <p:txBody>
          <a:bodyPr wrap="square" rtlCol="0">
            <a:spAutoFit/>
          </a:bodyPr>
          <a:lstStyle/>
          <a:p>
            <a:pPr algn="ctr"/>
            <a:r>
              <a:rPr lang="en-US" dirty="0"/>
              <a:t>Steps for Recruiting Current or Formerly </a:t>
            </a:r>
            <a:r>
              <a:rPr lang="en-US" dirty="0" smtClean="0"/>
              <a:t>Homeless Individuals for PIT</a:t>
            </a:r>
          </a:p>
          <a:p>
            <a:pPr algn="ctr"/>
            <a:endParaRPr lang="en-US" dirty="0" smtClean="0"/>
          </a:p>
          <a:p>
            <a:pPr marL="342900" indent="-342900">
              <a:buAutoNum type="arabicPeriod"/>
            </a:pPr>
            <a:r>
              <a:rPr lang="en-US" dirty="0" smtClean="0"/>
              <a:t>Identify </a:t>
            </a:r>
            <a:r>
              <a:rPr lang="en-US" dirty="0"/>
              <a:t>desired roles needed for PIT Count. </a:t>
            </a:r>
            <a:endParaRPr lang="en-US" dirty="0" smtClean="0"/>
          </a:p>
          <a:p>
            <a:pPr marL="342900" indent="-342900">
              <a:buAutoNum type="arabicPeriod"/>
            </a:pPr>
            <a:r>
              <a:rPr lang="en-US" dirty="0" smtClean="0"/>
              <a:t>Determine what incentives </a:t>
            </a:r>
            <a:r>
              <a:rPr lang="en-US" dirty="0"/>
              <a:t>or compensation </a:t>
            </a:r>
            <a:r>
              <a:rPr lang="en-US" dirty="0" smtClean="0"/>
              <a:t>are available </a:t>
            </a:r>
            <a:r>
              <a:rPr lang="en-US" dirty="0"/>
              <a:t>to current/formerly homeless individuals to participate in the PIT Count. </a:t>
            </a:r>
            <a:endParaRPr lang="en-US" dirty="0" smtClean="0"/>
          </a:p>
          <a:p>
            <a:pPr marL="342900" indent="-342900">
              <a:buAutoNum type="arabicPeriod"/>
            </a:pPr>
            <a:r>
              <a:rPr lang="en-US" dirty="0" smtClean="0"/>
              <a:t>Early </a:t>
            </a:r>
            <a:r>
              <a:rPr lang="en-US" dirty="0"/>
              <a:t>in planning process, communicate to homeless assistance agencies the roles needing to be filled. </a:t>
            </a:r>
            <a:endParaRPr lang="en-US" dirty="0" smtClean="0"/>
          </a:p>
          <a:p>
            <a:pPr marL="800100" lvl="1" indent="-342900">
              <a:buFont typeface="Arial" panose="020B0604020202020204" pitchFamily="34" charset="0"/>
              <a:buChar char="•"/>
            </a:pPr>
            <a:r>
              <a:rPr lang="en-US" dirty="0" smtClean="0"/>
              <a:t>Request </a:t>
            </a:r>
            <a:r>
              <a:rPr lang="en-US" dirty="0"/>
              <a:t>assistance from agencies in identifying good candidates. </a:t>
            </a:r>
            <a:endParaRPr lang="en-US" dirty="0" smtClean="0"/>
          </a:p>
          <a:p>
            <a:pPr marL="800100" lvl="1" indent="-342900">
              <a:buFont typeface="Arial" panose="020B0604020202020204" pitchFamily="34" charset="0"/>
              <a:buChar char="•"/>
            </a:pPr>
            <a:r>
              <a:rPr lang="en-US" dirty="0" smtClean="0"/>
              <a:t>Persons </a:t>
            </a:r>
            <a:r>
              <a:rPr lang="en-US" dirty="0"/>
              <a:t>identified should not be in the midst of crisis and in no way feel compelled to assist. </a:t>
            </a:r>
            <a:endParaRPr lang="en-US" dirty="0" smtClean="0"/>
          </a:p>
          <a:p>
            <a:pPr marL="342900" indent="-342900">
              <a:buAutoNum type="arabicPeriod"/>
            </a:pPr>
            <a:r>
              <a:rPr lang="en-US" dirty="0" smtClean="0"/>
              <a:t>After </a:t>
            </a:r>
            <a:r>
              <a:rPr lang="en-US" dirty="0"/>
              <a:t>candidates are identified, provider agencies should contact them to ask if they would be interested in participating in PIT Count. </a:t>
            </a:r>
            <a:endParaRPr lang="en-US" dirty="0" smtClean="0"/>
          </a:p>
          <a:p>
            <a:pPr marL="342900" indent="-342900">
              <a:buAutoNum type="arabicPeriod"/>
            </a:pPr>
            <a:r>
              <a:rPr lang="en-US" dirty="0" smtClean="0"/>
              <a:t>Once </a:t>
            </a:r>
            <a:r>
              <a:rPr lang="en-US" dirty="0"/>
              <a:t>participation is confirmed, staff planning the PIT should review PIT plan and training content with the individuals and make necessary adjustments. </a:t>
            </a:r>
            <a:endParaRPr lang="en-US" dirty="0" smtClean="0"/>
          </a:p>
          <a:p>
            <a:pPr marL="342900" indent="-342900">
              <a:buAutoNum type="arabicPeriod"/>
            </a:pPr>
            <a:r>
              <a:rPr lang="en-US" dirty="0" smtClean="0"/>
              <a:t>Deploy </a:t>
            </a:r>
            <a:r>
              <a:rPr lang="en-US" dirty="0"/>
              <a:t>individuals with teams on day of count. </a:t>
            </a:r>
            <a:endParaRPr lang="en-US" dirty="0" smtClean="0"/>
          </a:p>
          <a:p>
            <a:pPr marL="342900" indent="-342900">
              <a:buAutoNum type="arabicPeriod"/>
            </a:pPr>
            <a:r>
              <a:rPr lang="en-US" dirty="0" smtClean="0"/>
              <a:t>After </a:t>
            </a:r>
            <a:r>
              <a:rPr lang="en-US" dirty="0"/>
              <a:t>count is complete, consider asking any current or formerly homeless participants to serve in other </a:t>
            </a:r>
            <a:r>
              <a:rPr lang="en-US" dirty="0" err="1"/>
              <a:t>CoC</a:t>
            </a:r>
            <a:r>
              <a:rPr lang="en-US" dirty="0"/>
              <a:t> volunteer capacities, such as the </a:t>
            </a:r>
            <a:r>
              <a:rPr lang="en-US" dirty="0" err="1"/>
              <a:t>CoC</a:t>
            </a:r>
            <a:r>
              <a:rPr lang="en-US" dirty="0"/>
              <a:t> Board or consumer advisory committee. </a:t>
            </a:r>
          </a:p>
        </p:txBody>
      </p:sp>
    </p:spTree>
    <p:extLst>
      <p:ext uri="{BB962C8B-B14F-4D97-AF65-F5344CB8AC3E}">
        <p14:creationId xmlns:p14="http://schemas.microsoft.com/office/powerpoint/2010/main" val="252092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TextBox 17"/>
          <p:cNvSpPr txBox="1"/>
          <p:nvPr/>
        </p:nvSpPr>
        <p:spPr>
          <a:xfrm rot="16200000">
            <a:off x="-659985" y="3136610"/>
            <a:ext cx="2559796" cy="584775"/>
          </a:xfrm>
          <a:prstGeom prst="rect">
            <a:avLst/>
          </a:prstGeom>
          <a:noFill/>
        </p:spPr>
        <p:txBody>
          <a:bodyPr wrap="square" rtlCol="0">
            <a:spAutoFit/>
          </a:bodyPr>
          <a:lstStyle/>
          <a:p>
            <a:pPr algn="ctr"/>
            <a:r>
              <a:rPr lang="en-US" sz="3200" dirty="0" smtClean="0">
                <a:solidFill>
                  <a:schemeClr val="bg2">
                    <a:lumMod val="95000"/>
                  </a:schemeClr>
                </a:solidFill>
              </a:rPr>
              <a:t>Module 5</a:t>
            </a:r>
            <a:endParaRPr lang="en-US" sz="3200" dirty="0">
              <a:solidFill>
                <a:schemeClr val="bg2">
                  <a:lumMod val="95000"/>
                </a:schemeClr>
              </a:solidFill>
            </a:endParaRPr>
          </a:p>
        </p:txBody>
      </p:sp>
      <p:grpSp>
        <p:nvGrpSpPr>
          <p:cNvPr id="5" name="Group 4" title="Module 5 Quiz"/>
          <p:cNvGrpSpPr/>
          <p:nvPr/>
        </p:nvGrpSpPr>
        <p:grpSpPr>
          <a:xfrm>
            <a:off x="-11301181" y="0"/>
            <a:ext cx="23534626" cy="6863048"/>
            <a:chOff x="-11301181" y="0"/>
            <a:chExt cx="23534626" cy="6863048"/>
          </a:xfrm>
        </p:grpSpPr>
        <p:grpSp>
          <p:nvGrpSpPr>
            <p:cNvPr id="3" name="Group 2"/>
            <p:cNvGrpSpPr/>
            <p:nvPr/>
          </p:nvGrpSpPr>
          <p:grpSpPr>
            <a:xfrm>
              <a:off x="-11301181" y="0"/>
              <a:ext cx="23534626" cy="6863048"/>
              <a:chOff x="-11301181" y="0"/>
              <a:chExt cx="23534626" cy="6863048"/>
            </a:xfrm>
          </p:grpSpPr>
          <p:grpSp>
            <p:nvGrpSpPr>
              <p:cNvPr id="2" name="Group 1" title="Module 5"/>
              <p:cNvGrpSpPr/>
              <p:nvPr/>
            </p:nvGrpSpPr>
            <p:grpSpPr>
              <a:xfrm>
                <a:off x="-11301181" y="0"/>
                <a:ext cx="23534626" cy="6863048"/>
                <a:chOff x="-11301181" y="0"/>
                <a:chExt cx="23534626" cy="6863048"/>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48" name="Group 47"/>
                <p:cNvGrpSpPr/>
                <p:nvPr/>
              </p:nvGrpSpPr>
              <p:grpSpPr>
                <a:xfrm>
                  <a:off x="-453275" y="0"/>
                  <a:ext cx="12259043" cy="6858000"/>
                  <a:chOff x="0" y="0"/>
                  <a:chExt cx="12259043" cy="6858000"/>
                </a:xfrm>
              </p:grpSpPr>
              <p:sp>
                <p:nvSpPr>
                  <p:cNvPr id="49" name="Rectangle 4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6200000">
                    <a:off x="10744828" y="2953074"/>
                    <a:ext cx="2443655" cy="584775"/>
                  </a:xfrm>
                  <a:prstGeom prst="rect">
                    <a:avLst/>
                  </a:prstGeom>
                  <a:noFill/>
                </p:spPr>
                <p:txBody>
                  <a:bodyPr wrap="square" rtlCol="0">
                    <a:spAutoFit/>
                  </a:bodyPr>
                  <a:lstStyle/>
                  <a:p>
                    <a:r>
                      <a:rPr lang="en-US" sz="3200" dirty="0" smtClean="0">
                        <a:solidFill>
                          <a:schemeClr val="bg2">
                            <a:lumMod val="95000"/>
                          </a:schemeClr>
                        </a:solidFill>
                      </a:rPr>
                      <a:t>Module 7</a:t>
                    </a:r>
                    <a:endParaRPr lang="en-US" sz="3200" dirty="0">
                      <a:solidFill>
                        <a:schemeClr val="bg2">
                          <a:lumMod val="95000"/>
                        </a:schemeClr>
                      </a:solidFill>
                    </a:endParaRPr>
                  </a:p>
                </p:txBody>
              </p:sp>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smtClean="0">
                        <a:solidFill>
                          <a:schemeClr val="bg2">
                            <a:lumMod val="95000"/>
                          </a:schemeClr>
                        </a:solidFill>
                      </a:rPr>
                      <a:t>Module 6</a:t>
                    </a:r>
                    <a:endParaRPr lang="en-US" sz="3200" dirty="0">
                      <a:solidFill>
                        <a:schemeClr val="bg2">
                          <a:lumMod val="95000"/>
                        </a:schemeClr>
                      </a:solidFill>
                    </a:endParaRPr>
                  </a:p>
                </p:txBody>
              </p:sp>
            </p:grpSp>
            <p:pic>
              <p:nvPicPr>
                <p:cNvPr id="41" name="Picture 40" title="Texas Homeless Network Logo"/>
                <p:cNvPicPr>
                  <a:picLocks noChangeAspect="1"/>
                </p:cNvPicPr>
                <p:nvPr/>
              </p:nvPicPr>
              <p:blipFill>
                <a:blip r:embed="rId3"/>
                <a:stretch>
                  <a:fillRect/>
                </a:stretch>
              </p:blipFill>
              <p:spPr>
                <a:xfrm>
                  <a:off x="1182926" y="6080938"/>
                  <a:ext cx="762000" cy="733425"/>
                </a:xfrm>
                <a:prstGeom prst="rect">
                  <a:avLst/>
                </a:prstGeom>
              </p:spPr>
            </p:pic>
          </p:grpSp>
          <p:sp>
            <p:nvSpPr>
              <p:cNvPr id="17" name="Freeform 16"/>
              <p:cNvSpPr/>
              <p:nvPr/>
            </p:nvSpPr>
            <p:spPr>
              <a:xfrm>
                <a:off x="14166"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10855735" y="2149101"/>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rot="16200000">
            <a:off x="10256993" y="2941504"/>
            <a:ext cx="2443655" cy="584775"/>
          </a:xfrm>
          <a:prstGeom prst="rect">
            <a:avLst/>
          </a:prstGeom>
          <a:noFill/>
        </p:spPr>
        <p:txBody>
          <a:bodyPr wrap="square" rtlCol="0">
            <a:spAutoFit/>
          </a:bodyPr>
          <a:lstStyle/>
          <a:p>
            <a:r>
              <a:rPr lang="en-US" sz="3200" dirty="0" smtClean="0">
                <a:solidFill>
                  <a:schemeClr val="bg2">
                    <a:lumMod val="95000"/>
                  </a:schemeClr>
                </a:solidFill>
              </a:rPr>
              <a:t>Module 6</a:t>
            </a:r>
            <a:endParaRPr lang="en-US" sz="3200" dirty="0">
              <a:solidFill>
                <a:schemeClr val="bg2">
                  <a:lumMod val="95000"/>
                </a:schemeClr>
              </a:solidFill>
            </a:endParaRPr>
          </a:p>
        </p:txBody>
      </p:sp>
      <p:sp>
        <p:nvSpPr>
          <p:cNvPr id="22" name="Title 1"/>
          <p:cNvSpPr txBox="1">
            <a:spLocks/>
          </p:cNvSpPr>
          <p:nvPr/>
        </p:nvSpPr>
        <p:spPr>
          <a:xfrm>
            <a:off x="2217203" y="1865579"/>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Quiz Time!</a:t>
            </a:r>
            <a:endParaRPr lang="en-US" dirty="0">
              <a:solidFill>
                <a:schemeClr val="accent2"/>
              </a:solidFill>
            </a:endParaRPr>
          </a:p>
        </p:txBody>
      </p:sp>
      <p:sp>
        <p:nvSpPr>
          <p:cNvPr id="23" name="TextBox 22"/>
          <p:cNvSpPr txBox="1"/>
          <p:nvPr/>
        </p:nvSpPr>
        <p:spPr>
          <a:xfrm rot="16200000">
            <a:off x="-547442" y="2995591"/>
            <a:ext cx="2443655" cy="584775"/>
          </a:xfrm>
          <a:prstGeom prst="rect">
            <a:avLst/>
          </a:prstGeom>
          <a:noFill/>
        </p:spPr>
        <p:txBody>
          <a:bodyPr wrap="square" rtlCol="0">
            <a:spAutoFit/>
          </a:bodyPr>
          <a:lstStyle/>
          <a:p>
            <a:r>
              <a:rPr lang="en-US" sz="3200" dirty="0" smtClean="0">
                <a:solidFill>
                  <a:schemeClr val="bg2">
                    <a:lumMod val="95000"/>
                  </a:schemeClr>
                </a:solidFill>
              </a:rPr>
              <a:t>Module </a:t>
            </a:r>
            <a:r>
              <a:rPr lang="en-US" sz="3200" dirty="0" smtClean="0">
                <a:solidFill>
                  <a:schemeClr val="bg2">
                    <a:lumMod val="95000"/>
                  </a:schemeClr>
                </a:solidFill>
              </a:rPr>
              <a:t>5</a:t>
            </a:r>
            <a:endParaRPr lang="en-US" sz="3200" dirty="0">
              <a:solidFill>
                <a:schemeClr val="bg2">
                  <a:lumMod val="95000"/>
                </a:schemeClr>
              </a:solidFill>
            </a:endParaRPr>
          </a:p>
        </p:txBody>
      </p:sp>
      <p:sp>
        <p:nvSpPr>
          <p:cNvPr id="24" name="Title 2"/>
          <p:cNvSpPr>
            <a:spLocks noGrp="1"/>
          </p:cNvSpPr>
          <p:nvPr>
            <p:ph type="title"/>
          </p:nvPr>
        </p:nvSpPr>
        <p:spPr>
          <a:xfrm>
            <a:off x="1182925" y="5046"/>
            <a:ext cx="9128257" cy="1325563"/>
          </a:xfrm>
        </p:spPr>
        <p:txBody>
          <a:bodyPr/>
          <a:lstStyle/>
          <a:p>
            <a:pPr algn="ctr"/>
            <a:r>
              <a:rPr lang="en-US" dirty="0" smtClean="0">
                <a:solidFill>
                  <a:schemeClr val="bg1"/>
                </a:solidFill>
              </a:rPr>
              <a:t>Quiz</a:t>
            </a:r>
            <a:endParaRPr lang="en-US" dirty="0">
              <a:solidFill>
                <a:schemeClr val="bg1"/>
              </a:solidFill>
            </a:endParaRPr>
          </a:p>
        </p:txBody>
      </p:sp>
    </p:spTree>
    <p:extLst>
      <p:ext uri="{BB962C8B-B14F-4D97-AF65-F5344CB8AC3E}">
        <p14:creationId xmlns:p14="http://schemas.microsoft.com/office/powerpoint/2010/main" val="32210004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6"/>
          <p:cNvGrpSpPr/>
          <p:nvPr/>
        </p:nvGrpSpPr>
        <p:grpSpPr>
          <a:xfrm>
            <a:off x="-11301181" y="5046"/>
            <a:ext cx="23534626" cy="6858002"/>
            <a:chOff x="-11301181" y="5046"/>
            <a:chExt cx="23534626" cy="6858002"/>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smtClean="0">
                    <a:solidFill>
                      <a:schemeClr val="bg2">
                        <a:lumMod val="95000"/>
                      </a:schemeClr>
                    </a:solidFill>
                  </a:rPr>
                  <a:t>Module 6</a:t>
                </a:r>
                <a:endParaRPr lang="en-US" sz="3200" dirty="0">
                  <a:solidFill>
                    <a:schemeClr val="bg2">
                      <a:lumMod val="95000"/>
                    </a:schemeClr>
                  </a:solidFill>
                </a:endParaRPr>
              </a:p>
            </p:txBody>
          </p:sp>
        </p:grpSp>
        <p:pic>
          <p:nvPicPr>
            <p:cNvPr id="41" name="Picture 40" title="Texas Homeless Network Logo"/>
            <p:cNvPicPr>
              <a:picLocks noChangeAspect="1"/>
            </p:cNvPicPr>
            <p:nvPr/>
          </p:nvPicPr>
          <p:blipFill>
            <a:blip r:embed="rId3"/>
            <a:stretch>
              <a:fillRect/>
            </a:stretch>
          </p:blipFill>
          <p:spPr>
            <a:xfrm>
              <a:off x="1182926" y="6080938"/>
              <a:ext cx="762000" cy="733425"/>
            </a:xfrm>
            <a:prstGeom prst="rect">
              <a:avLst/>
            </a:prstGeom>
          </p:spPr>
        </p:pic>
      </p:grpSp>
      <p:sp>
        <p:nvSpPr>
          <p:cNvPr id="38" name="Title 2"/>
          <p:cNvSpPr>
            <a:spLocks noGrp="1"/>
          </p:cNvSpPr>
          <p:nvPr>
            <p:ph type="title"/>
          </p:nvPr>
        </p:nvSpPr>
        <p:spPr>
          <a:xfrm>
            <a:off x="1182926" y="5046"/>
            <a:ext cx="10555799" cy="1325563"/>
          </a:xfrm>
        </p:spPr>
        <p:txBody>
          <a:bodyPr/>
          <a:lstStyle/>
          <a:p>
            <a:pPr algn="ctr"/>
            <a:r>
              <a:rPr lang="en-US" dirty="0" smtClean="0"/>
              <a:t>Types of Volunteers</a:t>
            </a:r>
            <a:endParaRPr lang="en-US" dirty="0"/>
          </a:p>
        </p:txBody>
      </p:sp>
      <p:sp>
        <p:nvSpPr>
          <p:cNvPr id="39" name="Content Placeholder 4"/>
          <p:cNvSpPr>
            <a:spLocks noGrp="1"/>
          </p:cNvSpPr>
          <p:nvPr>
            <p:ph idx="1"/>
          </p:nvPr>
        </p:nvSpPr>
        <p:spPr>
          <a:xfrm>
            <a:off x="1551214" y="1806575"/>
            <a:ext cx="10074543" cy="4351338"/>
          </a:xfrm>
        </p:spPr>
        <p:txBody>
          <a:bodyPr/>
          <a:lstStyle/>
          <a:p>
            <a:r>
              <a:rPr lang="en-US" dirty="0"/>
              <a:t>Planning</a:t>
            </a:r>
          </a:p>
          <a:p>
            <a:r>
              <a:rPr lang="en-US" dirty="0"/>
              <a:t>Headquarters</a:t>
            </a:r>
          </a:p>
          <a:p>
            <a:r>
              <a:rPr lang="en-US" dirty="0"/>
              <a:t>Team Leads</a:t>
            </a:r>
          </a:p>
          <a:p>
            <a:r>
              <a:rPr lang="en-US" dirty="0"/>
              <a:t>Sheltered</a:t>
            </a:r>
          </a:p>
          <a:p>
            <a:r>
              <a:rPr lang="en-US" dirty="0"/>
              <a:t>Unsheltered</a:t>
            </a:r>
          </a:p>
          <a:p>
            <a:r>
              <a:rPr lang="en-US" dirty="0"/>
              <a:t>Service-Based</a:t>
            </a:r>
          </a:p>
          <a:p>
            <a:endParaRPr lang="en-US" dirty="0"/>
          </a:p>
        </p:txBody>
      </p:sp>
    </p:spTree>
    <p:extLst>
      <p:ext uri="{BB962C8B-B14F-4D97-AF65-F5344CB8AC3E}">
        <p14:creationId xmlns:p14="http://schemas.microsoft.com/office/powerpoint/2010/main" val="2962462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1" title="Module 6"/>
          <p:cNvGrpSpPr/>
          <p:nvPr/>
        </p:nvGrpSpPr>
        <p:grpSpPr>
          <a:xfrm>
            <a:off x="-11301181" y="5046"/>
            <a:ext cx="23534626" cy="6858002"/>
            <a:chOff x="-11301181" y="5046"/>
            <a:chExt cx="23534626" cy="6858002"/>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smtClean="0">
                    <a:solidFill>
                      <a:schemeClr val="bg2">
                        <a:lumMod val="95000"/>
                      </a:schemeClr>
                    </a:solidFill>
                  </a:rPr>
                  <a:t>Module 6</a:t>
                </a:r>
                <a:endParaRPr lang="en-US" sz="3200" dirty="0">
                  <a:solidFill>
                    <a:schemeClr val="bg2">
                      <a:lumMod val="95000"/>
                    </a:schemeClr>
                  </a:solidFill>
                </a:endParaRPr>
              </a:p>
            </p:txBody>
          </p:sp>
        </p:grpSp>
        <p:pic>
          <p:nvPicPr>
            <p:cNvPr id="41" name="Picture 40" title="Texas Homeless Network Logo"/>
            <p:cNvPicPr>
              <a:picLocks noChangeAspect="1"/>
            </p:cNvPicPr>
            <p:nvPr/>
          </p:nvPicPr>
          <p:blipFill>
            <a:blip r:embed="rId3"/>
            <a:stretch>
              <a:fillRect/>
            </a:stretch>
          </p:blipFill>
          <p:spPr>
            <a:xfrm>
              <a:off x="1182926" y="6080938"/>
              <a:ext cx="762000" cy="733425"/>
            </a:xfrm>
            <a:prstGeom prst="rect">
              <a:avLst/>
            </a:prstGeom>
          </p:spPr>
        </p:pic>
      </p:grpSp>
      <p:sp>
        <p:nvSpPr>
          <p:cNvPr id="38" name="Title 2"/>
          <p:cNvSpPr>
            <a:spLocks noGrp="1"/>
          </p:cNvSpPr>
          <p:nvPr>
            <p:ph type="title"/>
          </p:nvPr>
        </p:nvSpPr>
        <p:spPr>
          <a:xfrm>
            <a:off x="1182925" y="5046"/>
            <a:ext cx="10555799" cy="1325563"/>
          </a:xfrm>
        </p:spPr>
        <p:txBody>
          <a:bodyPr/>
          <a:lstStyle/>
          <a:p>
            <a:pPr algn="ctr"/>
            <a:r>
              <a:rPr lang="en-US" dirty="0"/>
              <a:t>Debrief with Volunteers</a:t>
            </a:r>
          </a:p>
        </p:txBody>
      </p:sp>
      <p:sp>
        <p:nvSpPr>
          <p:cNvPr id="5" name="TextBox 4"/>
          <p:cNvSpPr txBox="1"/>
          <p:nvPr/>
        </p:nvSpPr>
        <p:spPr>
          <a:xfrm>
            <a:off x="2102774" y="1284788"/>
            <a:ext cx="8243887"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Have a critical incident process. Prioritize the mental health and well-being of your volunteers and let them know who they can safely talk with about their experience.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Create a debrief form for volunteers to provide feedback on their experience and to identify their willingness to come back as a volunteer next year.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Share any critical incidents with THN staff immediately so we can work with you on addressing the issue and provide support to you and your volunteers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9602833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2" title="Module 6"/>
          <p:cNvGrpSpPr/>
          <p:nvPr/>
        </p:nvGrpSpPr>
        <p:grpSpPr>
          <a:xfrm>
            <a:off x="-11301181" y="5046"/>
            <a:ext cx="23534626" cy="6858002"/>
            <a:chOff x="-11301181" y="5046"/>
            <a:chExt cx="23534626" cy="6858002"/>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smtClean="0">
                    <a:solidFill>
                      <a:schemeClr val="bg2">
                        <a:lumMod val="95000"/>
                      </a:schemeClr>
                    </a:solidFill>
                  </a:rPr>
                  <a:t>Module 6</a:t>
                </a:r>
                <a:endParaRPr lang="en-US" sz="3200" dirty="0">
                  <a:solidFill>
                    <a:schemeClr val="bg2">
                      <a:lumMod val="95000"/>
                    </a:schemeClr>
                  </a:solidFill>
                </a:endParaRPr>
              </a:p>
            </p:txBody>
          </p:sp>
        </p:grpSp>
        <p:pic>
          <p:nvPicPr>
            <p:cNvPr id="41" name="Picture 40" title="Texas Homeless Network Logo"/>
            <p:cNvPicPr>
              <a:picLocks noChangeAspect="1"/>
            </p:cNvPicPr>
            <p:nvPr/>
          </p:nvPicPr>
          <p:blipFill>
            <a:blip r:embed="rId3"/>
            <a:stretch>
              <a:fillRect/>
            </a:stretch>
          </p:blipFill>
          <p:spPr>
            <a:xfrm>
              <a:off x="1182926" y="6080938"/>
              <a:ext cx="762000" cy="733425"/>
            </a:xfrm>
            <a:prstGeom prst="rect">
              <a:avLst/>
            </a:prstGeom>
          </p:spPr>
        </p:pic>
      </p:grpSp>
      <p:pic>
        <p:nvPicPr>
          <p:cNvPr id="2" name="Picture 1" title="Template for volunteer debrief form"/>
          <p:cNvPicPr>
            <a:picLocks noChangeAspect="1"/>
          </p:cNvPicPr>
          <p:nvPr/>
        </p:nvPicPr>
        <p:blipFill>
          <a:blip r:embed="rId4"/>
          <a:stretch>
            <a:fillRect/>
          </a:stretch>
        </p:blipFill>
        <p:spPr>
          <a:xfrm>
            <a:off x="3306158" y="0"/>
            <a:ext cx="5579683" cy="6858000"/>
          </a:xfrm>
          <a:prstGeom prst="rect">
            <a:avLst/>
          </a:prstGeom>
        </p:spPr>
      </p:pic>
      <p:sp>
        <p:nvSpPr>
          <p:cNvPr id="13" name="Title 2"/>
          <p:cNvSpPr>
            <a:spLocks noGrp="1"/>
          </p:cNvSpPr>
          <p:nvPr>
            <p:ph type="title"/>
          </p:nvPr>
        </p:nvSpPr>
        <p:spPr>
          <a:xfrm>
            <a:off x="1182926" y="5046"/>
            <a:ext cx="2727338" cy="1325563"/>
          </a:xfrm>
        </p:spPr>
        <p:txBody>
          <a:bodyPr/>
          <a:lstStyle/>
          <a:p>
            <a:pPr algn="ctr"/>
            <a:r>
              <a:rPr lang="en-US" dirty="0" smtClean="0">
                <a:solidFill>
                  <a:schemeClr val="bg1"/>
                </a:solidFill>
              </a:rPr>
              <a:t>Debrief Template</a:t>
            </a:r>
            <a:endParaRPr lang="en-US" dirty="0">
              <a:solidFill>
                <a:schemeClr val="bg1"/>
              </a:solidFill>
            </a:endParaRPr>
          </a:p>
        </p:txBody>
      </p:sp>
    </p:spTree>
    <p:extLst>
      <p:ext uri="{BB962C8B-B14F-4D97-AF65-F5344CB8AC3E}">
        <p14:creationId xmlns:p14="http://schemas.microsoft.com/office/powerpoint/2010/main" val="15981737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Wrap-up Module"/>
          <p:cNvGrpSpPr/>
          <p:nvPr/>
        </p:nvGrpSpPr>
        <p:grpSpPr>
          <a:xfrm>
            <a:off x="-11298383" y="5003"/>
            <a:ext cx="24371557" cy="6858045"/>
            <a:chOff x="-11298383" y="5003"/>
            <a:chExt cx="24371557" cy="6858045"/>
          </a:xfrm>
        </p:grpSpPr>
        <p:sp>
          <p:nvSpPr>
            <p:cNvPr id="4" name="Rectangle 3"/>
            <p:cNvSpPr/>
            <p:nvPr/>
          </p:nvSpPr>
          <p:spPr>
            <a:xfrm>
              <a:off x="881174" y="5003"/>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title="Wrap-up Module"/>
            <p:cNvGrpSpPr/>
            <p:nvPr/>
          </p:nvGrpSpPr>
          <p:grpSpPr>
            <a:xfrm>
              <a:off x="-11298383" y="5048"/>
              <a:ext cx="13243309" cy="6858000"/>
              <a:chOff x="-11298383" y="5048"/>
              <a:chExt cx="13243309" cy="6858000"/>
            </a:xfrm>
          </p:grpSpPr>
          <p:grpSp>
            <p:nvGrpSpPr>
              <p:cNvPr id="2" name="Group 1" title="Wrap-up Module"/>
              <p:cNvGrpSpPr/>
              <p:nvPr/>
            </p:nvGrpSpPr>
            <p:grpSpPr>
              <a:xfrm>
                <a:off x="-11298383" y="5048"/>
                <a:ext cx="13243309" cy="6858000"/>
                <a:chOff x="-11298383" y="5048"/>
                <a:chExt cx="13243309" cy="6858000"/>
              </a:xfrm>
            </p:grpSpPr>
            <p:grpSp>
              <p:nvGrpSpPr>
                <p:cNvPr id="52" name="Group 51"/>
                <p:cNvGrpSpPr/>
                <p:nvPr/>
              </p:nvGrpSpPr>
              <p:grpSpPr>
                <a:xfrm>
                  <a:off x="-11298383" y="5048"/>
                  <a:ext cx="12247227" cy="6858000"/>
                  <a:chOff x="0" y="0"/>
                  <a:chExt cx="12247227"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0733012" y="2911731"/>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pic>
              <p:nvPicPr>
                <p:cNvPr id="38" name="Picture 37"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35" name="Group 34"/>
              <p:cNvGrpSpPr/>
              <p:nvPr/>
            </p:nvGrpSpPr>
            <p:grpSpPr>
              <a:xfrm>
                <a:off x="12343" y="1992674"/>
                <a:ext cx="876653" cy="2716229"/>
                <a:chOff x="11315347" y="1992668"/>
                <a:chExt cx="876653" cy="2716229"/>
              </a:xfrm>
            </p:grpSpPr>
            <p:sp>
              <p:nvSpPr>
                <p:cNvPr id="36" name="Freeform 35"/>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16200000">
                  <a:off x="10677785" y="2922108"/>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grpSp>
      <p:sp>
        <p:nvSpPr>
          <p:cNvPr id="39" name="Title 2"/>
          <p:cNvSpPr>
            <a:spLocks noGrp="1"/>
          </p:cNvSpPr>
          <p:nvPr>
            <p:ph type="title"/>
          </p:nvPr>
        </p:nvSpPr>
        <p:spPr>
          <a:xfrm>
            <a:off x="897215" y="1482"/>
            <a:ext cx="12167715" cy="1325563"/>
          </a:xfrm>
        </p:spPr>
        <p:txBody>
          <a:bodyPr/>
          <a:lstStyle/>
          <a:p>
            <a:pPr algn="ctr"/>
            <a:r>
              <a:rPr lang="en-US" dirty="0"/>
              <a:t>Takeaways from 2020 Count</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smtClean="0">
                <a:solidFill>
                  <a:schemeClr val="bg2"/>
                </a:solidFill>
              </a:rPr>
              <a:t>8</a:t>
            </a:r>
            <a:endParaRPr lang="en-US" sz="2400" dirty="0">
              <a:solidFill>
                <a:schemeClr val="bg2"/>
              </a:solidFill>
            </a:endParaRPr>
          </a:p>
        </p:txBody>
      </p:sp>
      <p:sp>
        <p:nvSpPr>
          <p:cNvPr id="34" name="Content Placeholder 4"/>
          <p:cNvSpPr>
            <a:spLocks noGrp="1"/>
          </p:cNvSpPr>
          <p:nvPr>
            <p:ph idx="1"/>
          </p:nvPr>
        </p:nvSpPr>
        <p:spPr>
          <a:xfrm>
            <a:off x="1796571" y="1451787"/>
            <a:ext cx="10695229" cy="4995863"/>
          </a:xfrm>
        </p:spPr>
        <p:txBody>
          <a:bodyPr>
            <a:normAutofit/>
          </a:bodyPr>
          <a:lstStyle/>
          <a:p>
            <a:r>
              <a:rPr lang="en-US" dirty="0"/>
              <a:t>Clearer guidance needed for DV providers </a:t>
            </a:r>
            <a:endParaRPr lang="en-US" dirty="0" smtClean="0"/>
          </a:p>
          <a:p>
            <a:endParaRPr lang="en-US" dirty="0"/>
          </a:p>
          <a:p>
            <a:r>
              <a:rPr lang="en-US" dirty="0"/>
              <a:t>Clarification needed on Paper </a:t>
            </a:r>
            <a:r>
              <a:rPr lang="en-US" dirty="0" smtClean="0"/>
              <a:t>Surveys</a:t>
            </a:r>
          </a:p>
          <a:p>
            <a:endParaRPr lang="en-US" dirty="0"/>
          </a:p>
          <a:p>
            <a:r>
              <a:rPr lang="en-US" dirty="0"/>
              <a:t>Issues with Hotel Observation Surveys</a:t>
            </a:r>
          </a:p>
          <a:p>
            <a:pPr marL="0" indent="0">
              <a:buNone/>
            </a:pPr>
            <a:endParaRPr lang="en-US" dirty="0"/>
          </a:p>
          <a:p>
            <a:endParaRPr lang="en-US" dirty="0"/>
          </a:p>
        </p:txBody>
      </p:sp>
    </p:spTree>
    <p:extLst>
      <p:ext uri="{BB962C8B-B14F-4D97-AF65-F5344CB8AC3E}">
        <p14:creationId xmlns:p14="http://schemas.microsoft.com/office/powerpoint/2010/main" val="1299108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title="Module 1"/>
          <p:cNvGrpSpPr/>
          <p:nvPr/>
        </p:nvGrpSpPr>
        <p:grpSpPr>
          <a:xfrm>
            <a:off x="-11301181" y="188"/>
            <a:ext cx="23664003" cy="6864332"/>
            <a:chOff x="-11301181" y="188"/>
            <a:chExt cx="23664003" cy="6864332"/>
          </a:xfrm>
        </p:grpSpPr>
        <p:grpSp>
          <p:nvGrpSpPr>
            <p:cNvPr id="5" name="Group 4"/>
            <p:cNvGrpSpPr/>
            <p:nvPr/>
          </p:nvGrpSpPr>
          <p:grpSpPr>
            <a:xfrm>
              <a:off x="-11301181" y="188"/>
              <a:ext cx="23664003" cy="6864332"/>
              <a:chOff x="-11301181" y="188"/>
              <a:chExt cx="23664003" cy="6864332"/>
            </a:xfrm>
          </p:grpSpPr>
          <p:grpSp>
            <p:nvGrpSpPr>
              <p:cNvPr id="3" name="Group 2"/>
              <p:cNvGrpSpPr/>
              <p:nvPr/>
            </p:nvGrpSpPr>
            <p:grpSpPr>
              <a:xfrm>
                <a:off x="-11300001" y="188"/>
                <a:ext cx="23662823" cy="6864332"/>
                <a:chOff x="-11300001" y="188"/>
                <a:chExt cx="23662823" cy="6864332"/>
              </a:xfrm>
            </p:grpSpPr>
            <p:grpSp>
              <p:nvGrpSpPr>
                <p:cNvPr id="2" name="Group 1"/>
                <p:cNvGrpSpPr/>
                <p:nvPr/>
              </p:nvGrpSpPr>
              <p:grpSpPr>
                <a:xfrm>
                  <a:off x="-2367911" y="188"/>
                  <a:ext cx="14730733" cy="6862860"/>
                  <a:chOff x="-2367911" y="188"/>
                  <a:chExt cx="14730733" cy="6862860"/>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48471"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01746" y="188"/>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66569" y="3740"/>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871673"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nvGrpSpPr>
                  <p:cNvPr id="72" name="Group 71"/>
                  <p:cNvGrpSpPr/>
                  <p:nvPr/>
                </p:nvGrpSpPr>
                <p:grpSpPr>
                  <a:xfrm>
                    <a:off x="-2367911" y="5046"/>
                    <a:ext cx="12213175" cy="6858000"/>
                    <a:chOff x="0" y="0"/>
                    <a:chExt cx="12213175" cy="6858000"/>
                  </a:xfrm>
                </p:grpSpPr>
                <p:sp>
                  <p:nvSpPr>
                    <p:cNvPr id="73" name="Rectangle 7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rot="16200000">
                      <a:off x="10698960"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2</a:t>
                      </a:r>
                      <a:endParaRPr lang="en-US" sz="3200" dirty="0">
                        <a:solidFill>
                          <a:schemeClr val="bg2">
                            <a:lumMod val="95000"/>
                          </a:schemeClr>
                        </a:solidFill>
                      </a:endParaRPr>
                    </a:p>
                  </p:txBody>
                </p:sp>
              </p:grpSp>
              <p:pic>
                <p:nvPicPr>
                  <p:cNvPr id="38" name="Picture 37" descr="Small blue house with white Texas outline in the center"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77" name="Group 76"/>
                <p:cNvGrpSpPr/>
                <p:nvPr/>
              </p:nvGrpSpPr>
              <p:grpSpPr>
                <a:xfrm>
                  <a:off x="-11300001" y="6520"/>
                  <a:ext cx="12210816" cy="6858000"/>
                  <a:chOff x="0" y="0"/>
                  <a:chExt cx="12210816" cy="6858000"/>
                </a:xfrm>
              </p:grpSpPr>
              <p:sp>
                <p:nvSpPr>
                  <p:cNvPr id="78" name="Rectangle 77"/>
                  <p:cNvSpPr/>
                  <p:nvPr/>
                </p:nvSpPr>
                <p:spPr>
                  <a:xfrm>
                    <a:off x="0" y="0"/>
                    <a:ext cx="12192000" cy="6858000"/>
                  </a:xfrm>
                  <a:prstGeom prst="rect">
                    <a:avLst/>
                  </a:prstGeom>
                  <a:solidFill>
                    <a:schemeClr val="bg1"/>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rot="16200000">
                    <a:off x="10696601"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1</a:t>
                    </a:r>
                    <a:endParaRPr lang="en-US" sz="3200" dirty="0">
                      <a:solidFill>
                        <a:schemeClr val="bg2">
                          <a:lumMod val="95000"/>
                        </a:schemeClr>
                      </a:solidFill>
                    </a:endParaRPr>
                  </a:p>
                </p:txBody>
              </p:sp>
            </p:grpSp>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smtClean="0">
                      <a:solidFill>
                        <a:schemeClr val="bg2">
                          <a:lumMod val="95000"/>
                        </a:schemeClr>
                      </a:solidFill>
                    </a:rPr>
                    <a:t>Welcome</a:t>
                  </a:r>
                  <a:endParaRPr lang="en-US" sz="3200" dirty="0">
                    <a:solidFill>
                      <a:schemeClr val="bg2">
                        <a:lumMod val="95000"/>
                      </a:schemeClr>
                    </a:solidFill>
                  </a:endParaRPr>
                </a:p>
              </p:txBody>
            </p:sp>
          </p:grpSp>
        </p:grpSp>
        <p:sp>
          <p:nvSpPr>
            <p:cNvPr id="40" name="Freeform 39"/>
            <p:cNvSpPr/>
            <p:nvPr/>
          </p:nvSpPr>
          <p:spPr>
            <a:xfrm>
              <a:off x="8386" y="2156406"/>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itle 2"/>
          <p:cNvSpPr>
            <a:spLocks noGrp="1"/>
          </p:cNvSpPr>
          <p:nvPr>
            <p:ph type="title"/>
          </p:nvPr>
        </p:nvSpPr>
        <p:spPr>
          <a:xfrm>
            <a:off x="1182926" y="12381"/>
            <a:ext cx="8639983" cy="1325563"/>
          </a:xfrm>
        </p:spPr>
        <p:txBody>
          <a:bodyPr/>
          <a:lstStyle/>
          <a:p>
            <a:pPr algn="ctr"/>
            <a:r>
              <a:rPr lang="en-US" dirty="0"/>
              <a:t>Point-in-Time (PIT) Basics</a:t>
            </a:r>
          </a:p>
        </p:txBody>
      </p:sp>
      <p:sp>
        <p:nvSpPr>
          <p:cNvPr id="108" name="Content Placeholder 4"/>
          <p:cNvSpPr>
            <a:spLocks noGrp="1"/>
          </p:cNvSpPr>
          <p:nvPr>
            <p:ph idx="1"/>
          </p:nvPr>
        </p:nvSpPr>
        <p:spPr>
          <a:xfrm>
            <a:off x="1177561" y="1391437"/>
            <a:ext cx="7783795" cy="4351338"/>
          </a:xfrm>
        </p:spPr>
        <p:txBody>
          <a:bodyPr>
            <a:normAutofit/>
          </a:bodyPr>
          <a:lstStyle/>
          <a:p>
            <a:r>
              <a:rPr lang="en-US" sz="1800" dirty="0"/>
              <a:t>How many people are currently homeless in your community? </a:t>
            </a:r>
          </a:p>
          <a:p>
            <a:r>
              <a:rPr lang="en-US" sz="1800" dirty="0"/>
              <a:t>How many of them are families, youth, or veterans? </a:t>
            </a:r>
          </a:p>
          <a:p>
            <a:pPr marL="0" indent="0">
              <a:buNone/>
            </a:pPr>
            <a:endParaRPr lang="en-US" sz="1800" dirty="0"/>
          </a:p>
          <a:p>
            <a:pPr marL="0" indent="0" algn="ctr">
              <a:buNone/>
            </a:pPr>
            <a:r>
              <a:rPr lang="en-US" sz="1800" b="1" dirty="0"/>
              <a:t>The answers to these questions and more can be answered by point-in-time counts. </a:t>
            </a:r>
          </a:p>
          <a:p>
            <a:pPr marL="0" indent="0" algn="ctr">
              <a:buNone/>
            </a:pPr>
            <a:r>
              <a:rPr lang="en-US" sz="1800" b="1" dirty="0"/>
              <a:t>A point-in-time count is an unduplicated count on a single night of the people in a community who are experiencing homelessness</a:t>
            </a:r>
          </a:p>
          <a:p>
            <a:endParaRPr lang="en-US" dirty="0"/>
          </a:p>
        </p:txBody>
      </p:sp>
      <p:sp>
        <p:nvSpPr>
          <p:cNvPr id="41" name="TextBox 40"/>
          <p:cNvSpPr txBox="1"/>
          <p:nvPr/>
        </p:nvSpPr>
        <p:spPr>
          <a:xfrm rot="16200000">
            <a:off x="-589987" y="2962627"/>
            <a:ext cx="2443655" cy="584775"/>
          </a:xfrm>
          <a:prstGeom prst="rect">
            <a:avLst/>
          </a:prstGeom>
          <a:noFill/>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1</a:t>
            </a:r>
            <a:endParaRPr lang="en-US" sz="3200" dirty="0">
              <a:solidFill>
                <a:schemeClr val="bg2">
                  <a:lumMod val="95000"/>
                </a:schemeClr>
              </a:solidFill>
            </a:endParaRPr>
          </a:p>
        </p:txBody>
      </p:sp>
    </p:spTree>
    <p:extLst>
      <p:ext uri="{BB962C8B-B14F-4D97-AF65-F5344CB8AC3E}">
        <p14:creationId xmlns:p14="http://schemas.microsoft.com/office/powerpoint/2010/main" val="30170064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Wrap-up Module"/>
          <p:cNvGrpSpPr/>
          <p:nvPr/>
        </p:nvGrpSpPr>
        <p:grpSpPr>
          <a:xfrm>
            <a:off x="-11298383" y="5003"/>
            <a:ext cx="24371557" cy="6858045"/>
            <a:chOff x="-11298383" y="5003"/>
            <a:chExt cx="24371557" cy="6858045"/>
          </a:xfrm>
        </p:grpSpPr>
        <p:sp>
          <p:nvSpPr>
            <p:cNvPr id="4" name="Rectangle 3"/>
            <p:cNvSpPr/>
            <p:nvPr/>
          </p:nvSpPr>
          <p:spPr>
            <a:xfrm>
              <a:off x="881174" y="5003"/>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title="Wrap-up Module"/>
            <p:cNvGrpSpPr/>
            <p:nvPr/>
          </p:nvGrpSpPr>
          <p:grpSpPr>
            <a:xfrm>
              <a:off x="-11298383" y="5048"/>
              <a:ext cx="13243309" cy="6858000"/>
              <a:chOff x="-11298383" y="5048"/>
              <a:chExt cx="13243309" cy="6858000"/>
            </a:xfrm>
          </p:grpSpPr>
          <p:grpSp>
            <p:nvGrpSpPr>
              <p:cNvPr id="52" name="Group 51"/>
              <p:cNvGrpSpPr/>
              <p:nvPr/>
            </p:nvGrpSpPr>
            <p:grpSpPr>
              <a:xfrm>
                <a:off x="-11298383" y="5048"/>
                <a:ext cx="12247227" cy="6858000"/>
                <a:chOff x="0" y="0"/>
                <a:chExt cx="12247227"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title="Wrap-up Module"/>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0733012" y="2911731"/>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pic>
            <p:nvPicPr>
              <p:cNvPr id="38" name="Picture 37"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sp>
        <p:nvSpPr>
          <p:cNvPr id="39" name="Title 2"/>
          <p:cNvSpPr>
            <a:spLocks noGrp="1"/>
          </p:cNvSpPr>
          <p:nvPr>
            <p:ph type="title"/>
          </p:nvPr>
        </p:nvSpPr>
        <p:spPr>
          <a:xfrm>
            <a:off x="897215" y="1482"/>
            <a:ext cx="12167715" cy="1325563"/>
          </a:xfrm>
        </p:spPr>
        <p:txBody>
          <a:bodyPr/>
          <a:lstStyle/>
          <a:p>
            <a:pPr algn="ctr"/>
            <a:r>
              <a:rPr lang="en-US" dirty="0"/>
              <a:t>Updates on the 2021 Count</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smtClean="0">
                <a:solidFill>
                  <a:schemeClr val="bg2"/>
                </a:solidFill>
              </a:rPr>
              <a:t>8</a:t>
            </a:r>
            <a:endParaRPr lang="en-US" sz="2400" dirty="0">
              <a:solidFill>
                <a:schemeClr val="bg2"/>
              </a:solidFill>
            </a:endParaRPr>
          </a:p>
        </p:txBody>
      </p:sp>
      <p:sp>
        <p:nvSpPr>
          <p:cNvPr id="34" name="Content Placeholder 4"/>
          <p:cNvSpPr>
            <a:spLocks noGrp="1"/>
          </p:cNvSpPr>
          <p:nvPr>
            <p:ph idx="1"/>
          </p:nvPr>
        </p:nvSpPr>
        <p:spPr>
          <a:xfrm>
            <a:off x="1812470" y="1200150"/>
            <a:ext cx="10406535" cy="5329238"/>
          </a:xfrm>
        </p:spPr>
        <p:txBody>
          <a:bodyPr>
            <a:normAutofit fontScale="85000" lnSpcReduction="20000"/>
          </a:bodyPr>
          <a:lstStyle/>
          <a:p>
            <a:r>
              <a:rPr lang="en-US" dirty="0"/>
              <a:t>Trainings will now be in the form of </a:t>
            </a:r>
            <a:r>
              <a:rPr lang="en-US" dirty="0" smtClean="0"/>
              <a:t>Training </a:t>
            </a:r>
            <a:r>
              <a:rPr lang="en-US" dirty="0"/>
              <a:t>Courses:</a:t>
            </a:r>
          </a:p>
          <a:p>
            <a:pPr lvl="1">
              <a:buFont typeface="Courier New" panose="02070309020205020404" pitchFamily="49" charset="0"/>
              <a:buChar char="o"/>
            </a:pPr>
            <a:r>
              <a:rPr lang="en-US" dirty="0" smtClean="0"/>
              <a:t>To create consistency across the PIT regions</a:t>
            </a:r>
          </a:p>
          <a:p>
            <a:pPr lvl="1">
              <a:buFont typeface="Courier New" panose="02070309020205020404" pitchFamily="49" charset="0"/>
              <a:buChar char="o"/>
            </a:pPr>
            <a:r>
              <a:rPr lang="en-US" dirty="0" smtClean="0"/>
              <a:t>To ensure data quality</a:t>
            </a:r>
          </a:p>
          <a:p>
            <a:pPr lvl="1">
              <a:buFont typeface="Courier New" panose="02070309020205020404" pitchFamily="49" charset="0"/>
              <a:buChar char="o"/>
            </a:pPr>
            <a:r>
              <a:rPr lang="en-US" dirty="0" smtClean="0"/>
              <a:t>To limit need for long in-person trainings</a:t>
            </a:r>
            <a:endParaRPr lang="en-US" dirty="0"/>
          </a:p>
          <a:p>
            <a:pPr lvl="1"/>
            <a:endParaRPr lang="en-US" dirty="0"/>
          </a:p>
          <a:p>
            <a:r>
              <a:rPr lang="en-US" dirty="0"/>
              <a:t>Everyone will need to complete their associated course before registering for the count</a:t>
            </a:r>
          </a:p>
          <a:p>
            <a:endParaRPr lang="en-US" dirty="0"/>
          </a:p>
          <a:p>
            <a:r>
              <a:rPr lang="en-US" dirty="0"/>
              <a:t>All </a:t>
            </a:r>
            <a:r>
              <a:rPr lang="en-US" dirty="0" smtClean="0"/>
              <a:t>Training </a:t>
            </a:r>
            <a:r>
              <a:rPr lang="en-US" dirty="0"/>
              <a:t>Courses will include:</a:t>
            </a:r>
          </a:p>
          <a:p>
            <a:pPr lvl="1">
              <a:buFont typeface="Courier New" panose="02070309020205020404" pitchFamily="49" charset="0"/>
              <a:buChar char="o"/>
            </a:pPr>
            <a:r>
              <a:rPr lang="en-US" dirty="0"/>
              <a:t>General PIT information</a:t>
            </a:r>
          </a:p>
          <a:p>
            <a:pPr lvl="1">
              <a:buFont typeface="Courier New" panose="02070309020205020404" pitchFamily="49" charset="0"/>
              <a:buChar char="o"/>
            </a:pPr>
            <a:r>
              <a:rPr lang="en-US" dirty="0"/>
              <a:t>Guidance on how to approach individuals experiencing homelessness</a:t>
            </a:r>
          </a:p>
          <a:p>
            <a:pPr lvl="1">
              <a:buFont typeface="Courier New" panose="02070309020205020404" pitchFamily="49" charset="0"/>
              <a:buChar char="o"/>
            </a:pPr>
            <a:r>
              <a:rPr lang="en-US" dirty="0"/>
              <a:t>In depth explanation of the most important PIT count questions</a:t>
            </a:r>
          </a:p>
          <a:p>
            <a:pPr lvl="1">
              <a:buFont typeface="Courier New" panose="02070309020205020404" pitchFamily="49" charset="0"/>
              <a:buChar char="o"/>
            </a:pPr>
            <a:r>
              <a:rPr lang="en-US" dirty="0"/>
              <a:t>Training on the mobile app and the command center</a:t>
            </a:r>
          </a:p>
          <a:p>
            <a:pPr marL="457200" lvl="1" indent="0">
              <a:buNone/>
            </a:pPr>
            <a:endParaRPr lang="en-US" dirty="0"/>
          </a:p>
          <a:p>
            <a:r>
              <a:rPr lang="en-US" dirty="0"/>
              <a:t>There will be a series of optional webinars for targeted technical assistance. These will be mandatory for new PIT communities.</a:t>
            </a:r>
          </a:p>
          <a:p>
            <a:pPr marL="285750" indent="-285750"/>
            <a:endParaRPr lang="en-US" dirty="0"/>
          </a:p>
          <a:p>
            <a:endParaRPr lang="en-US" dirty="0"/>
          </a:p>
        </p:txBody>
      </p:sp>
    </p:spTree>
    <p:extLst>
      <p:ext uri="{BB962C8B-B14F-4D97-AF65-F5344CB8AC3E}">
        <p14:creationId xmlns:p14="http://schemas.microsoft.com/office/powerpoint/2010/main" val="8364678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title="Wrap-up Module"/>
          <p:cNvGrpSpPr/>
          <p:nvPr/>
        </p:nvGrpSpPr>
        <p:grpSpPr>
          <a:xfrm>
            <a:off x="-11292937" y="3740"/>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7" name="Group 6" title="Wrap-up Module"/>
          <p:cNvGrpSpPr/>
          <p:nvPr/>
        </p:nvGrpSpPr>
        <p:grpSpPr>
          <a:xfrm>
            <a:off x="-11298383" y="5003"/>
            <a:ext cx="24371557" cy="6858045"/>
            <a:chOff x="-11298383" y="5003"/>
            <a:chExt cx="24371557" cy="6858045"/>
          </a:xfrm>
        </p:grpSpPr>
        <p:sp>
          <p:nvSpPr>
            <p:cNvPr id="4" name="Rectangle 3"/>
            <p:cNvSpPr/>
            <p:nvPr/>
          </p:nvSpPr>
          <p:spPr>
            <a:xfrm>
              <a:off x="881174" y="5003"/>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title="Wrap-up Module"/>
            <p:cNvGrpSpPr/>
            <p:nvPr/>
          </p:nvGrpSpPr>
          <p:grpSpPr>
            <a:xfrm>
              <a:off x="-11298383" y="5048"/>
              <a:ext cx="13243309" cy="6858000"/>
              <a:chOff x="-11298383" y="5048"/>
              <a:chExt cx="13243309" cy="6858000"/>
            </a:xfrm>
          </p:grpSpPr>
          <p:grpSp>
            <p:nvGrpSpPr>
              <p:cNvPr id="52" name="Group 51"/>
              <p:cNvGrpSpPr/>
              <p:nvPr/>
            </p:nvGrpSpPr>
            <p:grpSpPr>
              <a:xfrm>
                <a:off x="-11298383" y="5048"/>
                <a:ext cx="12247227" cy="6858000"/>
                <a:chOff x="0" y="0"/>
                <a:chExt cx="12247227"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0733012" y="2911731"/>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pic>
            <p:nvPicPr>
              <p:cNvPr id="38" name="Picture 37"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sp>
        <p:nvSpPr>
          <p:cNvPr id="39" name="Title 2"/>
          <p:cNvSpPr>
            <a:spLocks noGrp="1"/>
          </p:cNvSpPr>
          <p:nvPr>
            <p:ph type="title"/>
          </p:nvPr>
        </p:nvSpPr>
        <p:spPr>
          <a:xfrm>
            <a:off x="897215" y="1482"/>
            <a:ext cx="12167715" cy="1325563"/>
          </a:xfrm>
        </p:spPr>
        <p:txBody>
          <a:bodyPr/>
          <a:lstStyle/>
          <a:p>
            <a:pPr algn="ctr"/>
            <a:r>
              <a:rPr lang="en-US" dirty="0" smtClean="0"/>
              <a:t>Training Course Estimated Time</a:t>
            </a:r>
            <a:endParaRPr lang="en-US" dirty="0"/>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smtClean="0">
                <a:solidFill>
                  <a:schemeClr val="bg2"/>
                </a:solidFill>
              </a:rPr>
              <a:t>8</a:t>
            </a:r>
            <a:endParaRPr lang="en-US" sz="2400" dirty="0">
              <a:solidFill>
                <a:schemeClr val="bg2"/>
              </a:solidFill>
            </a:endParaRPr>
          </a:p>
        </p:txBody>
      </p:sp>
      <p:sp>
        <p:nvSpPr>
          <p:cNvPr id="2" name="TextBox 1"/>
          <p:cNvSpPr txBox="1"/>
          <p:nvPr/>
        </p:nvSpPr>
        <p:spPr>
          <a:xfrm>
            <a:off x="2743200" y="1160585"/>
            <a:ext cx="8651631" cy="3693319"/>
          </a:xfrm>
          <a:prstGeom prst="rect">
            <a:avLst/>
          </a:prstGeom>
          <a:noFill/>
        </p:spPr>
        <p:txBody>
          <a:bodyPr wrap="square" rtlCol="0">
            <a:spAutoFit/>
          </a:bodyPr>
          <a:lstStyle/>
          <a:p>
            <a:r>
              <a:rPr lang="en-US" dirty="0" smtClean="0"/>
              <a:t>							Estimated Time</a:t>
            </a:r>
          </a:p>
          <a:p>
            <a:endParaRPr lang="en-US" dirty="0" smtClean="0"/>
          </a:p>
          <a:p>
            <a:r>
              <a:rPr lang="en-US" dirty="0" smtClean="0"/>
              <a:t>If you are a PIT Lead:					</a:t>
            </a:r>
            <a:r>
              <a:rPr lang="en-US" b="1" dirty="0" smtClean="0"/>
              <a:t>(Total: 1.5 hours)</a:t>
            </a:r>
          </a:p>
          <a:p>
            <a:pPr marL="342900" indent="-342900">
              <a:buAutoNum type="arabicParenR"/>
            </a:pPr>
            <a:r>
              <a:rPr lang="en-US" dirty="0" smtClean="0"/>
              <a:t>PIT Lead Training					30 minutes</a:t>
            </a:r>
          </a:p>
          <a:p>
            <a:pPr marL="342900" indent="-342900">
              <a:buAutoNum type="arabicParenR"/>
            </a:pPr>
            <a:r>
              <a:rPr lang="en-US" dirty="0" smtClean="0"/>
              <a:t>Scenario Based Training				20 minutes</a:t>
            </a:r>
          </a:p>
          <a:p>
            <a:pPr marL="342900" indent="-342900">
              <a:buAutoNum type="arabicParenR"/>
            </a:pPr>
            <a:r>
              <a:rPr lang="en-US" dirty="0" smtClean="0"/>
              <a:t>Full Mobile App Training				25 minutes</a:t>
            </a:r>
          </a:p>
          <a:p>
            <a:pPr marL="342900" indent="-342900">
              <a:buAutoNum type="arabicParenR"/>
            </a:pPr>
            <a:r>
              <a:rPr lang="en-US" dirty="0" smtClean="0"/>
              <a:t>Web Portal Training					15 minutes</a:t>
            </a:r>
          </a:p>
          <a:p>
            <a:pPr marL="342900" indent="-342900">
              <a:buAutoNum type="arabicParenR"/>
            </a:pPr>
            <a:endParaRPr lang="en-US" dirty="0"/>
          </a:p>
          <a:p>
            <a:r>
              <a:rPr lang="en-US" dirty="0" smtClean="0"/>
              <a:t>If you are a Volunteer:					</a:t>
            </a:r>
            <a:r>
              <a:rPr lang="en-US" b="1" dirty="0" smtClean="0"/>
              <a:t>(Total: 1 hour)</a:t>
            </a:r>
            <a:endParaRPr lang="en-US" dirty="0" smtClean="0"/>
          </a:p>
          <a:p>
            <a:pPr marL="342900" indent="-342900">
              <a:buAutoNum type="arabicParenR"/>
            </a:pPr>
            <a:r>
              <a:rPr lang="en-US" dirty="0" smtClean="0"/>
              <a:t>Volunteer Training					15 minutes</a:t>
            </a:r>
          </a:p>
          <a:p>
            <a:pPr marL="342900" indent="-342900">
              <a:buAutoNum type="arabicParenR"/>
            </a:pPr>
            <a:r>
              <a:rPr lang="en-US" dirty="0" smtClean="0"/>
              <a:t>Scenario Based Training				20 minutes</a:t>
            </a:r>
          </a:p>
          <a:p>
            <a:pPr marL="342900" indent="-342900">
              <a:buAutoNum type="arabicParenR"/>
            </a:pPr>
            <a:r>
              <a:rPr lang="en-US" dirty="0" smtClean="0"/>
              <a:t>Full Mobile App Training				25 minutes</a:t>
            </a:r>
          </a:p>
          <a:p>
            <a:pPr marL="342900" indent="-342900">
              <a:buAutoNum type="arabicParenR"/>
            </a:pPr>
            <a:r>
              <a:rPr lang="en-US" dirty="0" smtClean="0"/>
              <a:t>*Optional- Web Portal Training				15 minutes</a:t>
            </a:r>
            <a:endParaRPr lang="en-US" dirty="0"/>
          </a:p>
        </p:txBody>
      </p:sp>
    </p:spTree>
    <p:extLst>
      <p:ext uri="{BB962C8B-B14F-4D97-AF65-F5344CB8AC3E}">
        <p14:creationId xmlns:p14="http://schemas.microsoft.com/office/powerpoint/2010/main" val="42646202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Wrap-up Module"/>
          <p:cNvGrpSpPr/>
          <p:nvPr/>
        </p:nvGrpSpPr>
        <p:grpSpPr>
          <a:xfrm>
            <a:off x="-11298383" y="5003"/>
            <a:ext cx="24371557" cy="6858045"/>
            <a:chOff x="-11298383" y="5003"/>
            <a:chExt cx="24371557" cy="6858045"/>
          </a:xfrm>
        </p:grpSpPr>
        <p:sp>
          <p:nvSpPr>
            <p:cNvPr id="4" name="Rectangle 3"/>
            <p:cNvSpPr/>
            <p:nvPr/>
          </p:nvSpPr>
          <p:spPr>
            <a:xfrm>
              <a:off x="881174" y="5003"/>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title="Wrap-up Module"/>
            <p:cNvGrpSpPr/>
            <p:nvPr/>
          </p:nvGrpSpPr>
          <p:grpSpPr>
            <a:xfrm>
              <a:off x="-11298383" y="5048"/>
              <a:ext cx="13243309" cy="6858000"/>
              <a:chOff x="-11298383" y="5048"/>
              <a:chExt cx="13243309" cy="6858000"/>
            </a:xfrm>
          </p:grpSpPr>
          <p:grpSp>
            <p:nvGrpSpPr>
              <p:cNvPr id="2" name="Group 1" title="Wrap-up Module"/>
              <p:cNvGrpSpPr/>
              <p:nvPr/>
            </p:nvGrpSpPr>
            <p:grpSpPr>
              <a:xfrm>
                <a:off x="-11298383" y="5048"/>
                <a:ext cx="13243309" cy="6858000"/>
                <a:chOff x="-11298383" y="5048"/>
                <a:chExt cx="13243309" cy="6858000"/>
              </a:xfrm>
            </p:grpSpPr>
            <p:grpSp>
              <p:nvGrpSpPr>
                <p:cNvPr id="52" name="Group 51"/>
                <p:cNvGrpSpPr/>
                <p:nvPr/>
              </p:nvGrpSpPr>
              <p:grpSpPr>
                <a:xfrm>
                  <a:off x="-11298383" y="5048"/>
                  <a:ext cx="12247227" cy="6858000"/>
                  <a:chOff x="0" y="0"/>
                  <a:chExt cx="12247227"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0733012" y="2911731"/>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pic>
              <p:nvPicPr>
                <p:cNvPr id="38" name="Picture 37"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35" name="Group 34"/>
              <p:cNvGrpSpPr/>
              <p:nvPr/>
            </p:nvGrpSpPr>
            <p:grpSpPr>
              <a:xfrm>
                <a:off x="26629" y="1992674"/>
                <a:ext cx="876653" cy="2716229"/>
                <a:chOff x="11315347" y="1992668"/>
                <a:chExt cx="876653" cy="2716229"/>
              </a:xfrm>
            </p:grpSpPr>
            <p:sp>
              <p:nvSpPr>
                <p:cNvPr id="36" name="Freeform 35"/>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16200000">
                  <a:off x="10677785" y="2922108"/>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grpSp>
      <p:sp>
        <p:nvSpPr>
          <p:cNvPr id="39" name="Title 2"/>
          <p:cNvSpPr>
            <a:spLocks noGrp="1"/>
          </p:cNvSpPr>
          <p:nvPr>
            <p:ph type="title"/>
          </p:nvPr>
        </p:nvSpPr>
        <p:spPr>
          <a:xfrm>
            <a:off x="897215" y="1482"/>
            <a:ext cx="12167715" cy="1325563"/>
          </a:xfrm>
        </p:spPr>
        <p:txBody>
          <a:bodyPr/>
          <a:lstStyle/>
          <a:p>
            <a:pPr algn="ctr"/>
            <a:r>
              <a:rPr lang="en-US" dirty="0" smtClean="0"/>
              <a:t>Coronavirus and the PIT Count </a:t>
            </a:r>
            <a:endParaRPr lang="en-US" dirty="0"/>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smtClean="0">
                <a:solidFill>
                  <a:schemeClr val="bg2"/>
                </a:solidFill>
              </a:rPr>
              <a:t>8</a:t>
            </a:r>
            <a:endParaRPr lang="en-US" sz="2400" dirty="0">
              <a:solidFill>
                <a:schemeClr val="bg2"/>
              </a:solidFill>
            </a:endParaRPr>
          </a:p>
        </p:txBody>
      </p:sp>
      <p:sp>
        <p:nvSpPr>
          <p:cNvPr id="34" name="Content Placeholder 4"/>
          <p:cNvSpPr>
            <a:spLocks noGrp="1"/>
          </p:cNvSpPr>
          <p:nvPr>
            <p:ph idx="1"/>
          </p:nvPr>
        </p:nvSpPr>
        <p:spPr>
          <a:xfrm>
            <a:off x="1812471" y="1200150"/>
            <a:ext cx="10379530" cy="4995863"/>
          </a:xfrm>
        </p:spPr>
        <p:txBody>
          <a:bodyPr>
            <a:normAutofit fontScale="92500" lnSpcReduction="20000"/>
          </a:bodyPr>
          <a:lstStyle/>
          <a:p>
            <a:pPr marL="285750" indent="-285750"/>
            <a:r>
              <a:rPr lang="en-US" dirty="0"/>
              <a:t>We have not received a finalized decision from HUD regarding the 2021 PIT Count. There is no timeline for when we will receive word either. </a:t>
            </a:r>
          </a:p>
          <a:p>
            <a:pPr marL="285750" indent="-285750"/>
            <a:endParaRPr lang="en-US" dirty="0"/>
          </a:p>
          <a:p>
            <a:pPr marL="285750" indent="-285750"/>
            <a:r>
              <a:rPr lang="en-US" dirty="0"/>
              <a:t>For now, THN will be moving forward under the impression that the count will still be occurring. Any guidance we receive will be sent directly to PIT Leads</a:t>
            </a:r>
            <a:r>
              <a:rPr lang="en-US" dirty="0" smtClean="0"/>
              <a:t>.</a:t>
            </a:r>
          </a:p>
          <a:p>
            <a:pPr marL="285750" indent="-285750"/>
            <a:endParaRPr lang="en-US" dirty="0"/>
          </a:p>
          <a:p>
            <a:r>
              <a:rPr lang="en-US" dirty="0"/>
              <a:t>Be patient with yourselves and with us as we navigate this coming count. The safety and well-being of our PIT leads, volunteers, and those experiencing </a:t>
            </a:r>
            <a:r>
              <a:rPr lang="en-US" dirty="0" smtClean="0"/>
              <a:t>homelessness </a:t>
            </a:r>
            <a:r>
              <a:rPr lang="en-US" dirty="0"/>
              <a:t>are our number one </a:t>
            </a:r>
            <a:r>
              <a:rPr lang="en-US" dirty="0" smtClean="0"/>
              <a:t>priority. We will provide separate training materials specifically related to Coronavirus and they will be released to all PIT leads and volunteers as they are created.  </a:t>
            </a:r>
            <a:endParaRPr lang="en-US" dirty="0"/>
          </a:p>
          <a:p>
            <a:pPr marL="285750" indent="-285750"/>
            <a:endParaRPr lang="en-US" dirty="0"/>
          </a:p>
          <a:p>
            <a:endParaRPr lang="en-US" dirty="0"/>
          </a:p>
        </p:txBody>
      </p:sp>
    </p:spTree>
    <p:extLst>
      <p:ext uri="{BB962C8B-B14F-4D97-AF65-F5344CB8AC3E}">
        <p14:creationId xmlns:p14="http://schemas.microsoft.com/office/powerpoint/2010/main" val="42427159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Wrap-up Module"/>
          <p:cNvGrpSpPr/>
          <p:nvPr/>
        </p:nvGrpSpPr>
        <p:grpSpPr>
          <a:xfrm>
            <a:off x="-11298383" y="5003"/>
            <a:ext cx="24371557" cy="6858045"/>
            <a:chOff x="-11298383" y="5003"/>
            <a:chExt cx="24371557" cy="6858045"/>
          </a:xfrm>
        </p:grpSpPr>
        <p:sp>
          <p:nvSpPr>
            <p:cNvPr id="4" name="Rectangle 3"/>
            <p:cNvSpPr/>
            <p:nvPr/>
          </p:nvSpPr>
          <p:spPr>
            <a:xfrm>
              <a:off x="881174" y="5003"/>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title="Wrap-up Module"/>
            <p:cNvGrpSpPr/>
            <p:nvPr/>
          </p:nvGrpSpPr>
          <p:grpSpPr>
            <a:xfrm>
              <a:off x="-11298383" y="5048"/>
              <a:ext cx="13243309" cy="6858000"/>
              <a:chOff x="-11298383" y="5048"/>
              <a:chExt cx="13243309" cy="6858000"/>
            </a:xfrm>
          </p:grpSpPr>
          <p:grpSp>
            <p:nvGrpSpPr>
              <p:cNvPr id="2" name="Group 1"/>
              <p:cNvGrpSpPr/>
              <p:nvPr/>
            </p:nvGrpSpPr>
            <p:grpSpPr>
              <a:xfrm>
                <a:off x="-11298383" y="5048"/>
                <a:ext cx="13243309" cy="6858000"/>
                <a:chOff x="-11298383" y="5048"/>
                <a:chExt cx="13243309" cy="6858000"/>
              </a:xfrm>
            </p:grpSpPr>
            <p:grpSp>
              <p:nvGrpSpPr>
                <p:cNvPr id="52" name="Group 51"/>
                <p:cNvGrpSpPr/>
                <p:nvPr/>
              </p:nvGrpSpPr>
              <p:grpSpPr>
                <a:xfrm>
                  <a:off x="-11298383" y="5048"/>
                  <a:ext cx="12247227" cy="6858000"/>
                  <a:chOff x="0" y="0"/>
                  <a:chExt cx="12247227"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0733012" y="2911731"/>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pic>
              <p:nvPicPr>
                <p:cNvPr id="38" name="Picture 37"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35" name="Group 34"/>
              <p:cNvGrpSpPr/>
              <p:nvPr/>
            </p:nvGrpSpPr>
            <p:grpSpPr>
              <a:xfrm>
                <a:off x="12343" y="1992674"/>
                <a:ext cx="876653" cy="2716229"/>
                <a:chOff x="11315347" y="1992668"/>
                <a:chExt cx="876653" cy="2716229"/>
              </a:xfrm>
            </p:grpSpPr>
            <p:sp>
              <p:nvSpPr>
                <p:cNvPr id="36" name="Freeform 35"/>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16200000">
                  <a:off x="10677785" y="2922108"/>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grpSp>
      <p:sp>
        <p:nvSpPr>
          <p:cNvPr id="39" name="Title 2"/>
          <p:cNvSpPr>
            <a:spLocks noGrp="1"/>
          </p:cNvSpPr>
          <p:nvPr>
            <p:ph type="title"/>
          </p:nvPr>
        </p:nvSpPr>
        <p:spPr>
          <a:xfrm>
            <a:off x="897215" y="1482"/>
            <a:ext cx="11026561" cy="1325563"/>
          </a:xfrm>
        </p:spPr>
        <p:txBody>
          <a:bodyPr/>
          <a:lstStyle/>
          <a:p>
            <a:pPr algn="ctr"/>
            <a:r>
              <a:rPr lang="en-US" dirty="0"/>
              <a:t>Next Steps</a:t>
            </a:r>
          </a:p>
        </p:txBody>
      </p:sp>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smtClean="0">
                <a:solidFill>
                  <a:schemeClr val="bg2"/>
                </a:solidFill>
              </a:rPr>
              <a:t>8</a:t>
            </a:r>
            <a:endParaRPr lang="en-US" sz="2400" dirty="0">
              <a:solidFill>
                <a:schemeClr val="bg2"/>
              </a:solidFill>
            </a:endParaRPr>
          </a:p>
        </p:txBody>
      </p:sp>
      <p:sp>
        <p:nvSpPr>
          <p:cNvPr id="34" name="Content Placeholder 4"/>
          <p:cNvSpPr>
            <a:spLocks noGrp="1"/>
          </p:cNvSpPr>
          <p:nvPr>
            <p:ph idx="1"/>
          </p:nvPr>
        </p:nvSpPr>
        <p:spPr>
          <a:xfrm>
            <a:off x="1812468" y="1327045"/>
            <a:ext cx="10695229" cy="4995863"/>
          </a:xfrm>
        </p:spPr>
        <p:txBody>
          <a:bodyPr>
            <a:normAutofit/>
          </a:bodyPr>
          <a:lstStyle/>
          <a:p>
            <a:pPr marL="514350" indent="-514350">
              <a:buAutoNum type="arabicParenR"/>
            </a:pPr>
            <a:r>
              <a:rPr lang="en-US" dirty="0" smtClean="0"/>
              <a:t>Start creating your PIT committee</a:t>
            </a:r>
          </a:p>
          <a:p>
            <a:pPr marL="514350" indent="-514350">
              <a:buAutoNum type="arabicParenR"/>
            </a:pPr>
            <a:r>
              <a:rPr lang="en-US" dirty="0" smtClean="0"/>
              <a:t>Start compiling list of anticipated PPE needs</a:t>
            </a:r>
          </a:p>
          <a:p>
            <a:pPr marL="514350" indent="-514350">
              <a:buAutoNum type="arabicParenR"/>
            </a:pPr>
            <a:r>
              <a:rPr lang="en-US" dirty="0" smtClean="0"/>
              <a:t>Regularly look at the THN website to gain access to the most up to date training materials and resources.</a:t>
            </a:r>
          </a:p>
          <a:p>
            <a:pPr marL="514350" indent="-514350">
              <a:buAutoNum type="arabicParenR"/>
            </a:pPr>
            <a:r>
              <a:rPr lang="en-US" dirty="0" smtClean="0"/>
              <a:t>Watch </a:t>
            </a:r>
            <a:r>
              <a:rPr lang="en-US" dirty="0"/>
              <a:t>the Scenario Based Training </a:t>
            </a:r>
            <a:r>
              <a:rPr lang="en-US" dirty="0" smtClean="0"/>
              <a:t>Course</a:t>
            </a:r>
          </a:p>
          <a:p>
            <a:pPr marL="514350" indent="-514350">
              <a:buAutoNum type="arabicParenR"/>
            </a:pPr>
            <a:r>
              <a:rPr lang="en-US" dirty="0" smtClean="0"/>
              <a:t>Watch </a:t>
            </a:r>
            <a:r>
              <a:rPr lang="en-US" dirty="0"/>
              <a:t>the Full Mobile App Training </a:t>
            </a:r>
            <a:r>
              <a:rPr lang="en-US" dirty="0" smtClean="0"/>
              <a:t>Course</a:t>
            </a:r>
            <a:endParaRPr lang="en-US" dirty="0"/>
          </a:p>
          <a:p>
            <a:pPr marL="514350" indent="-514350">
              <a:buAutoNum type="arabicParenR"/>
            </a:pPr>
            <a:r>
              <a:rPr lang="en-US" dirty="0" smtClean="0"/>
              <a:t>Watch </a:t>
            </a:r>
            <a:r>
              <a:rPr lang="en-US" dirty="0"/>
              <a:t>the Web Portal Training </a:t>
            </a:r>
            <a:r>
              <a:rPr lang="en-US" dirty="0" smtClean="0"/>
              <a:t>Course</a:t>
            </a:r>
            <a:endParaRPr lang="en-US" dirty="0"/>
          </a:p>
          <a:p>
            <a:pPr marL="285750" indent="-285750"/>
            <a:endParaRPr lang="en-US" dirty="0"/>
          </a:p>
          <a:p>
            <a:endParaRPr lang="en-US" dirty="0"/>
          </a:p>
        </p:txBody>
      </p:sp>
    </p:spTree>
    <p:extLst>
      <p:ext uri="{BB962C8B-B14F-4D97-AF65-F5344CB8AC3E}">
        <p14:creationId xmlns:p14="http://schemas.microsoft.com/office/powerpoint/2010/main" val="40395158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a:extLst>
              <a:ext uri="{FF2B5EF4-FFF2-40B4-BE49-F238E27FC236}">
                <a16:creationId xmlns:a16="http://schemas.microsoft.com/office/drawing/2014/main" xmlns=""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smtClean="0">
                <a:solidFill>
                  <a:schemeClr val="bg2"/>
                </a:solidFill>
              </a:rPr>
              <a:t>8</a:t>
            </a:r>
            <a:endParaRPr lang="en-US" sz="2400" dirty="0">
              <a:solidFill>
                <a:schemeClr val="bg2"/>
              </a:solidFill>
            </a:endParaRPr>
          </a:p>
        </p:txBody>
      </p:sp>
      <p:grpSp>
        <p:nvGrpSpPr>
          <p:cNvPr id="5" name="Group 4" title="Wrap-up Quiz"/>
          <p:cNvGrpSpPr/>
          <p:nvPr/>
        </p:nvGrpSpPr>
        <p:grpSpPr>
          <a:xfrm>
            <a:off x="-11298383" y="5003"/>
            <a:ext cx="24371557" cy="6858045"/>
            <a:chOff x="-11298383" y="5003"/>
            <a:chExt cx="24371557" cy="6858045"/>
          </a:xfrm>
        </p:grpSpPr>
        <p:sp>
          <p:nvSpPr>
            <p:cNvPr id="4" name="Rectangle 3"/>
            <p:cNvSpPr/>
            <p:nvPr/>
          </p:nvSpPr>
          <p:spPr>
            <a:xfrm>
              <a:off x="881174" y="5003"/>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title="Wrap-up Quiz"/>
            <p:cNvGrpSpPr/>
            <p:nvPr/>
          </p:nvGrpSpPr>
          <p:grpSpPr>
            <a:xfrm>
              <a:off x="-11298383" y="5048"/>
              <a:ext cx="13243309" cy="6858000"/>
              <a:chOff x="-11298383" y="5048"/>
              <a:chExt cx="13243309" cy="6858000"/>
            </a:xfrm>
          </p:grpSpPr>
          <p:grpSp>
            <p:nvGrpSpPr>
              <p:cNvPr id="2" name="Group 1"/>
              <p:cNvGrpSpPr/>
              <p:nvPr/>
            </p:nvGrpSpPr>
            <p:grpSpPr>
              <a:xfrm>
                <a:off x="-11298383" y="5048"/>
                <a:ext cx="13243309" cy="6858000"/>
                <a:chOff x="-11298383" y="5048"/>
                <a:chExt cx="13243309" cy="6858000"/>
              </a:xfrm>
            </p:grpSpPr>
            <p:grpSp>
              <p:nvGrpSpPr>
                <p:cNvPr id="52" name="Group 51"/>
                <p:cNvGrpSpPr/>
                <p:nvPr/>
              </p:nvGrpSpPr>
              <p:grpSpPr>
                <a:xfrm>
                  <a:off x="-11298383" y="5048"/>
                  <a:ext cx="12247227" cy="6858000"/>
                  <a:chOff x="0" y="0"/>
                  <a:chExt cx="12247227"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0733012" y="2911731"/>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pic>
              <p:nvPicPr>
                <p:cNvPr id="38" name="Picture 37"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35" name="Group 34"/>
              <p:cNvGrpSpPr/>
              <p:nvPr/>
            </p:nvGrpSpPr>
            <p:grpSpPr>
              <a:xfrm>
                <a:off x="12343" y="1992674"/>
                <a:ext cx="876653" cy="2716229"/>
                <a:chOff x="11315347" y="1992668"/>
                <a:chExt cx="876653" cy="2716229"/>
              </a:xfrm>
            </p:grpSpPr>
            <p:sp>
              <p:nvSpPr>
                <p:cNvPr id="36" name="Freeform 35"/>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16200000">
                  <a:off x="10677785" y="2922108"/>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grpSp>
      <p:sp>
        <p:nvSpPr>
          <p:cNvPr id="40" name="Title 1"/>
          <p:cNvSpPr txBox="1">
            <a:spLocks/>
          </p:cNvSpPr>
          <p:nvPr/>
        </p:nvSpPr>
        <p:spPr>
          <a:xfrm>
            <a:off x="2445803" y="1864103"/>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Quiz Time!</a:t>
            </a:r>
            <a:endParaRPr lang="en-US" dirty="0">
              <a:solidFill>
                <a:schemeClr val="accent2"/>
              </a:solidFill>
            </a:endParaRPr>
          </a:p>
        </p:txBody>
      </p:sp>
      <p:sp>
        <p:nvSpPr>
          <p:cNvPr id="41" name="Title 2"/>
          <p:cNvSpPr>
            <a:spLocks noGrp="1"/>
          </p:cNvSpPr>
          <p:nvPr>
            <p:ph type="title"/>
          </p:nvPr>
        </p:nvSpPr>
        <p:spPr>
          <a:xfrm>
            <a:off x="1182925" y="5046"/>
            <a:ext cx="9128257" cy="1325563"/>
          </a:xfrm>
        </p:spPr>
        <p:txBody>
          <a:bodyPr/>
          <a:lstStyle/>
          <a:p>
            <a:pPr algn="ctr"/>
            <a:r>
              <a:rPr lang="en-US" dirty="0" smtClean="0">
                <a:solidFill>
                  <a:schemeClr val="bg1"/>
                </a:solidFill>
              </a:rPr>
              <a:t>Quiz</a:t>
            </a:r>
            <a:endParaRPr lang="en-US" dirty="0">
              <a:solidFill>
                <a:schemeClr val="bg1"/>
              </a:solidFill>
            </a:endParaRPr>
          </a:p>
        </p:txBody>
      </p:sp>
    </p:spTree>
    <p:extLst>
      <p:ext uri="{BB962C8B-B14F-4D97-AF65-F5344CB8AC3E}">
        <p14:creationId xmlns:p14="http://schemas.microsoft.com/office/powerpoint/2010/main" val="5113563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smtClean="0"/>
              <a:t>Thank you!</a:t>
            </a:r>
            <a:endParaRPr lang="en-US" dirty="0"/>
          </a:p>
        </p:txBody>
      </p:sp>
      <p:grpSp>
        <p:nvGrpSpPr>
          <p:cNvPr id="6" name="Group 5" title="Contact Information"/>
          <p:cNvGrpSpPr/>
          <p:nvPr/>
        </p:nvGrpSpPr>
        <p:grpSpPr>
          <a:xfrm>
            <a:off x="1124712" y="1115568"/>
            <a:ext cx="4334256" cy="4526280"/>
            <a:chOff x="1124712" y="1115568"/>
            <a:chExt cx="4334256" cy="4526280"/>
          </a:xfrm>
        </p:grpSpPr>
        <p:sp>
          <p:nvSpPr>
            <p:cNvPr id="3" name="Rectangle 2"/>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smtClean="0">
                  <a:latin typeface="+mj-lt"/>
                </a:rPr>
                <a:t>Contact Information</a:t>
              </a:r>
              <a:endParaRPr lang="en-US" sz="4400" dirty="0">
                <a:latin typeface="+mj-lt"/>
              </a:endParaRP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Kyra Henderson</a:t>
              </a:r>
            </a:p>
            <a:p>
              <a:pPr algn="ctr"/>
              <a:r>
                <a:rPr lang="en-US" dirty="0" smtClean="0"/>
                <a:t>Data Coordinator</a:t>
              </a:r>
            </a:p>
            <a:p>
              <a:pPr algn="ctr"/>
              <a:endParaRPr lang="en-US" dirty="0" smtClean="0"/>
            </a:p>
            <a:p>
              <a:pPr algn="ctr"/>
              <a:r>
                <a:rPr lang="en-US" dirty="0" smtClean="0"/>
                <a:t>Email: </a:t>
              </a:r>
              <a:r>
                <a:rPr lang="en-US" dirty="0" smtClean="0">
                  <a:hlinkClick r:id="rId3"/>
                </a:rPr>
                <a:t>Kyra@thn.org</a:t>
              </a:r>
              <a:endParaRPr lang="en-US" dirty="0" smtClean="0"/>
            </a:p>
            <a:p>
              <a:pPr algn="ctr"/>
              <a:r>
                <a:rPr lang="en-US" dirty="0" smtClean="0"/>
                <a:t>Phone: (512) 861-2192</a:t>
              </a:r>
              <a:endParaRPr lang="en-US" dirty="0"/>
            </a:p>
          </p:txBody>
        </p:sp>
      </p:grpSp>
    </p:spTree>
    <p:extLst>
      <p:ext uri="{BB962C8B-B14F-4D97-AF65-F5344CB8AC3E}">
        <p14:creationId xmlns:p14="http://schemas.microsoft.com/office/powerpoint/2010/main" val="1055390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Group 5" title="Module 1"/>
          <p:cNvGrpSpPr/>
          <p:nvPr/>
        </p:nvGrpSpPr>
        <p:grpSpPr>
          <a:xfrm>
            <a:off x="-11301181" y="-8956"/>
            <a:ext cx="23636571" cy="6873476"/>
            <a:chOff x="-11301181" y="-8956"/>
            <a:chExt cx="23636571" cy="6873476"/>
          </a:xfrm>
        </p:grpSpPr>
        <p:grpSp>
          <p:nvGrpSpPr>
            <p:cNvPr id="3" name="Group 2" title="Module 1"/>
            <p:cNvGrpSpPr/>
            <p:nvPr/>
          </p:nvGrpSpPr>
          <p:grpSpPr>
            <a:xfrm>
              <a:off x="-11300003" y="-8956"/>
              <a:ext cx="23635393" cy="6873476"/>
              <a:chOff x="-11300003" y="-8956"/>
              <a:chExt cx="23635393" cy="6873476"/>
            </a:xfrm>
          </p:grpSpPr>
          <p:grpSp>
            <p:nvGrpSpPr>
              <p:cNvPr id="2" name="Group 1"/>
              <p:cNvGrpSpPr/>
              <p:nvPr/>
            </p:nvGrpSpPr>
            <p:grpSpPr>
              <a:xfrm>
                <a:off x="-11300003" y="5048"/>
                <a:ext cx="23533448" cy="6859472"/>
                <a:chOff x="-11300003" y="5048"/>
                <a:chExt cx="23533448" cy="6859472"/>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77" name="Group 76"/>
                <p:cNvGrpSpPr/>
                <p:nvPr/>
              </p:nvGrpSpPr>
              <p:grpSpPr>
                <a:xfrm>
                  <a:off x="-11300003" y="6520"/>
                  <a:ext cx="12210816" cy="6858000"/>
                  <a:chOff x="0" y="0"/>
                  <a:chExt cx="12210816" cy="6858000"/>
                </a:xfrm>
              </p:grpSpPr>
              <p:sp>
                <p:nvSpPr>
                  <p:cNvPr id="78" name="Rectangle 77"/>
                  <p:cNvSpPr/>
                  <p:nvPr/>
                </p:nvSpPr>
                <p:spPr>
                  <a:xfrm>
                    <a:off x="0" y="0"/>
                    <a:ext cx="12192000" cy="6858000"/>
                  </a:xfrm>
                  <a:prstGeom prst="rect">
                    <a:avLst/>
                  </a:prstGeom>
                  <a:solidFill>
                    <a:schemeClr val="bg1"/>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rot="16200000">
                    <a:off x="10696601"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1</a:t>
                    </a:r>
                    <a:endParaRPr lang="en-US" sz="3200" dirty="0">
                      <a:solidFill>
                        <a:schemeClr val="bg2">
                          <a:lumMod val="95000"/>
                        </a:schemeClr>
                      </a:solidFill>
                    </a:endParaRPr>
                  </a:p>
                </p:txBody>
              </p:sp>
            </p:grpSp>
          </p:grpSp>
          <p:grpSp>
            <p:nvGrpSpPr>
              <p:cNvPr id="52" name="Group 51"/>
              <p:cNvGrpSpPr/>
              <p:nvPr/>
            </p:nvGrpSpPr>
            <p:grpSpPr>
              <a:xfrm>
                <a:off x="-475903"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9178"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94001"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899105"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nvGrpSpPr>
              <p:cNvPr id="72" name="Group 71"/>
              <p:cNvGrpSpPr/>
              <p:nvPr/>
            </p:nvGrpSpPr>
            <p:grpSpPr>
              <a:xfrm>
                <a:off x="-2395343" y="5046"/>
                <a:ext cx="12213175" cy="6858000"/>
                <a:chOff x="0" y="0"/>
                <a:chExt cx="12213175" cy="6858000"/>
              </a:xfrm>
            </p:grpSpPr>
            <p:sp>
              <p:nvSpPr>
                <p:cNvPr id="73" name="Rectangle 7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rot="16200000">
                  <a:off x="10698960"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2</a:t>
                  </a:r>
                  <a:endParaRPr lang="en-US" sz="3200" dirty="0">
                    <a:solidFill>
                      <a:schemeClr val="bg2">
                        <a:lumMod val="95000"/>
                      </a:schemeClr>
                    </a:solidFill>
                  </a:endParaRPr>
                </a:p>
              </p:txBody>
            </p:sp>
          </p:grpSp>
        </p:grpSp>
        <p:grpSp>
          <p:nvGrpSpPr>
            <p:cNvPr id="5" name="Group 4"/>
            <p:cNvGrpSpPr/>
            <p:nvPr/>
          </p:nvGrpSpPr>
          <p:grpSpPr>
            <a:xfrm>
              <a:off x="-11301181" y="5046"/>
              <a:ext cx="12230820" cy="6858000"/>
              <a:chOff x="-11301181" y="5046"/>
              <a:chExt cx="12230820" cy="6858000"/>
            </a:xfrm>
          </p:grpSpPr>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smtClean="0">
                      <a:solidFill>
                        <a:schemeClr val="bg2">
                          <a:lumMod val="95000"/>
                        </a:schemeClr>
                      </a:solidFill>
                    </a:rPr>
                    <a:t>Welcome</a:t>
                  </a:r>
                  <a:endParaRPr lang="en-US" sz="3200" dirty="0">
                    <a:solidFill>
                      <a:schemeClr val="bg2">
                        <a:lumMod val="95000"/>
                      </a:schemeClr>
                    </a:solidFill>
                  </a:endParaRPr>
                </a:p>
              </p:txBody>
            </p:sp>
          </p:grpSp>
          <p:sp>
            <p:nvSpPr>
              <p:cNvPr id="66" name="Freeform 65"/>
              <p:cNvSpPr/>
              <p:nvPr/>
            </p:nvSpPr>
            <p:spPr>
              <a:xfrm>
                <a:off x="8386" y="2156406"/>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rot="16200000">
                <a:off x="-589987" y="2962627"/>
                <a:ext cx="2443655" cy="584775"/>
              </a:xfrm>
              <a:prstGeom prst="rect">
                <a:avLst/>
              </a:prstGeom>
              <a:noFill/>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1</a:t>
                </a:r>
                <a:endParaRPr lang="en-US" sz="3200" dirty="0">
                  <a:solidFill>
                    <a:schemeClr val="bg2">
                      <a:lumMod val="95000"/>
                    </a:schemeClr>
                  </a:solidFill>
                </a:endParaRPr>
              </a:p>
            </p:txBody>
          </p:sp>
        </p:grpSp>
      </p:grpSp>
      <p:graphicFrame>
        <p:nvGraphicFramePr>
          <p:cNvPr id="95" name="Content Placeholder 2" descr="A visualization with 8 hexagons color-coded into three different colors.&#10;Awareness- Blue&#10;Extent- Lime Green&#10;Funding- Red/Orange&#10;Engagement- Purple" title="Hexagon Visual"/>
          <p:cNvGraphicFramePr>
            <a:graphicFrameLocks noGrp="1"/>
          </p:cNvGraphicFramePr>
          <p:nvPr>
            <p:ph idx="1"/>
            <p:extLst>
              <p:ext uri="{D42A27DB-BD31-4B8C-83A1-F6EECF244321}">
                <p14:modId xmlns:p14="http://schemas.microsoft.com/office/powerpoint/2010/main" val="1718157997"/>
              </p:ext>
            </p:extLst>
          </p:nvPr>
        </p:nvGraphicFramePr>
        <p:xfrm>
          <a:off x="101109" y="400167"/>
          <a:ext cx="10515600" cy="5940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6" name="TextBox 95"/>
          <p:cNvSpPr txBox="1"/>
          <p:nvPr/>
        </p:nvSpPr>
        <p:spPr>
          <a:xfrm>
            <a:off x="2133668" y="5359456"/>
            <a:ext cx="2155372" cy="477054"/>
          </a:xfrm>
          <a:prstGeom prst="rect">
            <a:avLst/>
          </a:prstGeom>
          <a:noFill/>
        </p:spPr>
        <p:txBody>
          <a:bodyPr wrap="square" rtlCol="0">
            <a:spAutoFit/>
          </a:bodyPr>
          <a:lstStyle/>
          <a:p>
            <a:pPr lvl="0"/>
            <a:r>
              <a:rPr lang="en-US" sz="2500" dirty="0" smtClean="0">
                <a:solidFill>
                  <a:schemeClr val="accent3"/>
                </a:solidFill>
              </a:rPr>
              <a:t>Engagement</a:t>
            </a:r>
            <a:endParaRPr lang="en-US" sz="2500" dirty="0">
              <a:solidFill>
                <a:schemeClr val="accent3"/>
              </a:solidFill>
            </a:endParaRPr>
          </a:p>
        </p:txBody>
      </p:sp>
      <p:grpSp>
        <p:nvGrpSpPr>
          <p:cNvPr id="97" name="Group 96" title="Raise Community Awareness"/>
          <p:cNvGrpSpPr/>
          <p:nvPr/>
        </p:nvGrpSpPr>
        <p:grpSpPr>
          <a:xfrm>
            <a:off x="3428800" y="409830"/>
            <a:ext cx="1456763" cy="1674440"/>
            <a:chOff x="4902148" y="981"/>
            <a:chExt cx="1456763" cy="1674440"/>
          </a:xfrm>
          <a:solidFill>
            <a:schemeClr val="accent5"/>
          </a:solidFill>
        </p:grpSpPr>
        <p:sp>
          <p:nvSpPr>
            <p:cNvPr id="98" name="Hexagon 97"/>
            <p:cNvSpPr/>
            <p:nvPr/>
          </p:nvSpPr>
          <p:spPr>
            <a:xfrm rot="5400000">
              <a:off x="4793310" y="109819"/>
              <a:ext cx="1674440" cy="1456763"/>
            </a:xfrm>
            <a:prstGeom prst="hexagon">
              <a:avLst>
                <a:gd name="adj" fmla="val 25000"/>
                <a:gd name="vf" fmla="val 11547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9" name="Hexagon 4"/>
            <p:cNvSpPr/>
            <p:nvPr/>
          </p:nvSpPr>
          <p:spPr>
            <a:xfrm>
              <a:off x="4999089" y="259248"/>
              <a:ext cx="122975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smtClean="0"/>
                <a:t>Raise Community Awareness</a:t>
              </a:r>
              <a:endParaRPr lang="en-US" sz="1500" kern="1200" dirty="0"/>
            </a:p>
          </p:txBody>
        </p:sp>
      </p:grpSp>
      <p:grpSp>
        <p:nvGrpSpPr>
          <p:cNvPr id="100" name="Group 99" title="Trends in Homelessness over time"/>
          <p:cNvGrpSpPr/>
          <p:nvPr/>
        </p:nvGrpSpPr>
        <p:grpSpPr>
          <a:xfrm>
            <a:off x="5815324" y="1837023"/>
            <a:ext cx="1456763" cy="1674440"/>
            <a:chOff x="4902148" y="981"/>
            <a:chExt cx="1456763" cy="1674440"/>
          </a:xfrm>
        </p:grpSpPr>
        <p:sp>
          <p:nvSpPr>
            <p:cNvPr id="101" name="Hexagon 100"/>
            <p:cNvSpPr/>
            <p:nvPr/>
          </p:nvSpPr>
          <p:spPr>
            <a:xfrm rot="5400000">
              <a:off x="4793310" y="109819"/>
              <a:ext cx="1674440" cy="1456763"/>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Hexagon 4" title="Trends in Homelessness over time"/>
            <p:cNvSpPr/>
            <p:nvPr/>
          </p:nvSpPr>
          <p:spPr>
            <a:xfrm>
              <a:off x="4927212" y="278378"/>
              <a:ext cx="1409291" cy="1138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smtClean="0"/>
                <a:t>Trends in Homelessness over time</a:t>
              </a:r>
              <a:endParaRPr lang="en-US" sz="1500" kern="1200" dirty="0"/>
            </a:p>
          </p:txBody>
        </p:sp>
      </p:grpSp>
      <p:grpSp>
        <p:nvGrpSpPr>
          <p:cNvPr id="111" name="Group 110" title="Advocate for private or local government funds"/>
          <p:cNvGrpSpPr/>
          <p:nvPr/>
        </p:nvGrpSpPr>
        <p:grpSpPr>
          <a:xfrm>
            <a:off x="3424727" y="3252235"/>
            <a:ext cx="1456763" cy="1674440"/>
            <a:chOff x="4902148" y="17023"/>
            <a:chExt cx="1456763" cy="1674440"/>
          </a:xfrm>
          <a:solidFill>
            <a:schemeClr val="accent2"/>
          </a:solidFill>
        </p:grpSpPr>
        <p:sp>
          <p:nvSpPr>
            <p:cNvPr id="112" name="Hexagon 111"/>
            <p:cNvSpPr/>
            <p:nvPr/>
          </p:nvSpPr>
          <p:spPr>
            <a:xfrm rot="5400000">
              <a:off x="4793310" y="125861"/>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3" name="Hexagon 4" title="Advocate for private or local government funds"/>
            <p:cNvSpPr/>
            <p:nvPr/>
          </p:nvSpPr>
          <p:spPr>
            <a:xfrm>
              <a:off x="5039253" y="261914"/>
              <a:ext cx="119093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dirty="0"/>
                <a:t>A</a:t>
              </a:r>
              <a:r>
                <a:rPr lang="en-US" sz="1500" kern="1200" dirty="0" smtClean="0"/>
                <a:t>dvocate for private or local government funds</a:t>
              </a:r>
              <a:endParaRPr lang="en-US" sz="1500" kern="1200" dirty="0"/>
            </a:p>
          </p:txBody>
        </p:sp>
      </p:grpSp>
      <p:grpSp>
        <p:nvGrpSpPr>
          <p:cNvPr id="114" name="Group 113" title="Develop personal relationships with those experiencing homelessness"/>
          <p:cNvGrpSpPr/>
          <p:nvPr/>
        </p:nvGrpSpPr>
        <p:grpSpPr>
          <a:xfrm>
            <a:off x="4215944" y="4682204"/>
            <a:ext cx="1456763" cy="1674440"/>
            <a:chOff x="4902148" y="981"/>
            <a:chExt cx="1456763" cy="1674440"/>
          </a:xfrm>
          <a:solidFill>
            <a:schemeClr val="accent3"/>
          </a:solidFill>
        </p:grpSpPr>
        <p:sp>
          <p:nvSpPr>
            <p:cNvPr id="115" name="Hexagon 114"/>
            <p:cNvSpPr/>
            <p:nvPr/>
          </p:nvSpPr>
          <p:spPr>
            <a:xfrm rot="5400000">
              <a:off x="4793310" y="109819"/>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Hexagon 4" title="Develop personal relationships with those experiencing homelessness"/>
            <p:cNvSpPr/>
            <p:nvPr/>
          </p:nvSpPr>
          <p:spPr>
            <a:xfrm>
              <a:off x="4930043" y="182733"/>
              <a:ext cx="1423202" cy="12082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smtClean="0"/>
                <a:t>Develop personal relationships with those experiencing homelessness</a:t>
              </a:r>
              <a:endParaRPr lang="en-US" sz="1500" kern="1200" dirty="0"/>
            </a:p>
          </p:txBody>
        </p:sp>
      </p:grpSp>
      <p:sp>
        <p:nvSpPr>
          <p:cNvPr id="117" name="Hexagon 4" title="Characteristics of tose experiencing homelessness locally"/>
          <p:cNvSpPr/>
          <p:nvPr/>
        </p:nvSpPr>
        <p:spPr>
          <a:xfrm>
            <a:off x="4198678" y="1795154"/>
            <a:ext cx="1522326" cy="1864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Characteristics of those experiencing homelessness locally</a:t>
            </a:r>
          </a:p>
        </p:txBody>
      </p:sp>
      <p:sp>
        <p:nvSpPr>
          <p:cNvPr id="118" name="Hexagon 4" title="Create a sense of responsibility with varied stakeholders"/>
          <p:cNvSpPr/>
          <p:nvPr/>
        </p:nvSpPr>
        <p:spPr>
          <a:xfrm>
            <a:off x="5851194" y="4899627"/>
            <a:ext cx="1293835" cy="1152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500" kern="1200" dirty="0" smtClean="0"/>
              <a:t>Create a sense of responsibility with varied stakeholders</a:t>
            </a:r>
            <a:endParaRPr lang="en-US" sz="1500" kern="1200" dirty="0"/>
          </a:p>
        </p:txBody>
      </p:sp>
      <p:sp>
        <p:nvSpPr>
          <p:cNvPr id="119" name="Hexagon 4" title="Advocate to local governments"/>
          <p:cNvSpPr/>
          <p:nvPr/>
        </p:nvSpPr>
        <p:spPr>
          <a:xfrm>
            <a:off x="4974870" y="657090"/>
            <a:ext cx="1467463"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Advocate to local governments</a:t>
            </a:r>
          </a:p>
        </p:txBody>
      </p:sp>
      <p:sp>
        <p:nvSpPr>
          <p:cNvPr id="120" name="Hexagon 4" title="Eligibility for CoC, ESG, and other federal funding "/>
          <p:cNvSpPr/>
          <p:nvPr/>
        </p:nvSpPr>
        <p:spPr>
          <a:xfrm>
            <a:off x="5119960" y="3564317"/>
            <a:ext cx="119093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500" dirty="0"/>
              <a:t>Eligibility for </a:t>
            </a:r>
            <a:r>
              <a:rPr lang="en-US" sz="1500" dirty="0" err="1"/>
              <a:t>CoC</a:t>
            </a:r>
            <a:r>
              <a:rPr lang="en-US" sz="1500" dirty="0"/>
              <a:t>, ESG, and other federal funding </a:t>
            </a:r>
          </a:p>
        </p:txBody>
      </p:sp>
      <p:sp>
        <p:nvSpPr>
          <p:cNvPr id="64" name="Title 5"/>
          <p:cNvSpPr>
            <a:spLocks noGrp="1"/>
          </p:cNvSpPr>
          <p:nvPr>
            <p:ph type="title"/>
          </p:nvPr>
        </p:nvSpPr>
        <p:spPr>
          <a:xfrm>
            <a:off x="959611" y="-407737"/>
            <a:ext cx="7969430" cy="1325563"/>
          </a:xfrm>
        </p:spPr>
        <p:txBody>
          <a:bodyPr/>
          <a:lstStyle/>
          <a:p>
            <a:pPr algn="ctr"/>
            <a:r>
              <a:rPr lang="en-US" dirty="0" smtClean="0">
                <a:solidFill>
                  <a:schemeClr val="bg1"/>
                </a:solidFill>
              </a:rPr>
              <a:t>PIT Count Reasoning</a:t>
            </a:r>
            <a:endParaRPr lang="en-US" dirty="0">
              <a:solidFill>
                <a:schemeClr val="bg1"/>
              </a:solidFill>
            </a:endParaRPr>
          </a:p>
        </p:txBody>
      </p:sp>
      <p:pic>
        <p:nvPicPr>
          <p:cNvPr id="65" name="Picture 64" descr="Small blue house with white Texas outline in the center" title="Texas Homeless Network Logo"/>
          <p:cNvPicPr>
            <a:picLocks noChangeAspect="1"/>
          </p:cNvPicPr>
          <p:nvPr/>
        </p:nvPicPr>
        <p:blipFill>
          <a:blip r:embed="rId8"/>
          <a:stretch>
            <a:fillRect/>
          </a:stretch>
        </p:blipFill>
        <p:spPr>
          <a:xfrm>
            <a:off x="1183316" y="6050076"/>
            <a:ext cx="762000" cy="733425"/>
          </a:xfrm>
          <a:prstGeom prst="rect">
            <a:avLst/>
          </a:prstGeom>
        </p:spPr>
      </p:pic>
    </p:spTree>
    <p:extLst>
      <p:ext uri="{BB962C8B-B14F-4D97-AF65-F5344CB8AC3E}">
        <p14:creationId xmlns:p14="http://schemas.microsoft.com/office/powerpoint/2010/main" val="166705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2" title="Module 1"/>
          <p:cNvGrpSpPr/>
          <p:nvPr/>
        </p:nvGrpSpPr>
        <p:grpSpPr>
          <a:xfrm>
            <a:off x="-11301181" y="-8956"/>
            <a:ext cx="23636571" cy="6872004"/>
            <a:chOff x="-11301181" y="-8956"/>
            <a:chExt cx="23636571" cy="6872004"/>
          </a:xfrm>
        </p:grpSpPr>
        <p:grpSp>
          <p:nvGrpSpPr>
            <p:cNvPr id="2" name="Group 1"/>
            <p:cNvGrpSpPr/>
            <p:nvPr/>
          </p:nvGrpSpPr>
          <p:grpSpPr>
            <a:xfrm>
              <a:off x="-2395343" y="-8956"/>
              <a:ext cx="14730733" cy="6872004"/>
              <a:chOff x="-2395343" y="-8956"/>
              <a:chExt cx="14730733"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75903"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29178"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94001"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899105"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nvGrpSpPr>
              <p:cNvPr id="72" name="Group 71"/>
              <p:cNvGrpSpPr/>
              <p:nvPr/>
            </p:nvGrpSpPr>
            <p:grpSpPr>
              <a:xfrm>
                <a:off x="-2395343" y="5046"/>
                <a:ext cx="12213175" cy="6858000"/>
                <a:chOff x="0" y="0"/>
                <a:chExt cx="12213175" cy="6858000"/>
              </a:xfrm>
            </p:grpSpPr>
            <p:sp>
              <p:nvSpPr>
                <p:cNvPr id="73" name="Rectangle 7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rot="16200000">
                  <a:off x="10698960"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2</a:t>
                  </a:r>
                  <a:endParaRPr lang="en-US" sz="3200" dirty="0">
                    <a:solidFill>
                      <a:schemeClr val="bg2">
                        <a:lumMod val="95000"/>
                      </a:schemeClr>
                    </a:solidFill>
                  </a:endParaRPr>
                </a:p>
              </p:txBody>
            </p:sp>
          </p:grpSp>
          <p:pic>
            <p:nvPicPr>
              <p:cNvPr id="41" name="Picture 40" descr="Small blue house with white Texas outline in the center"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1</a:t>
                </a:r>
                <a:endParaRPr lang="en-US" sz="3200" dirty="0">
                  <a:solidFill>
                    <a:schemeClr val="bg2">
                      <a:lumMod val="95000"/>
                    </a:schemeClr>
                  </a:solidFill>
                </a:endParaRPr>
              </a:p>
            </p:txBody>
          </p:sp>
        </p:grpSp>
      </p:grpSp>
      <p:sp>
        <p:nvSpPr>
          <p:cNvPr id="38" name="Title 2"/>
          <p:cNvSpPr>
            <a:spLocks noGrp="1"/>
          </p:cNvSpPr>
          <p:nvPr>
            <p:ph type="title"/>
          </p:nvPr>
        </p:nvSpPr>
        <p:spPr>
          <a:xfrm>
            <a:off x="1182925" y="-17912"/>
            <a:ext cx="8613732" cy="1325563"/>
          </a:xfrm>
        </p:spPr>
        <p:txBody>
          <a:bodyPr/>
          <a:lstStyle/>
          <a:p>
            <a:pPr algn="ctr"/>
            <a:r>
              <a:rPr lang="en-US" dirty="0" smtClean="0"/>
              <a:t>THN Information</a:t>
            </a:r>
            <a:endParaRPr lang="en-US" dirty="0"/>
          </a:p>
        </p:txBody>
      </p:sp>
      <p:sp>
        <p:nvSpPr>
          <p:cNvPr id="39" name="Content Placeholder 4"/>
          <p:cNvSpPr>
            <a:spLocks noGrp="1"/>
          </p:cNvSpPr>
          <p:nvPr>
            <p:ph idx="1"/>
          </p:nvPr>
        </p:nvSpPr>
        <p:spPr>
          <a:xfrm>
            <a:off x="1547742" y="1052577"/>
            <a:ext cx="7011455" cy="4762833"/>
          </a:xfrm>
        </p:spPr>
        <p:txBody>
          <a:bodyPr>
            <a:normAutofit/>
          </a:bodyPr>
          <a:lstStyle/>
          <a:p>
            <a:r>
              <a:rPr lang="en-US" sz="1800" dirty="0"/>
              <a:t>Texas Homeless Network (THN) is a non-profit membership-based organization helping communities strategically plan to prevent and end homelessness. </a:t>
            </a:r>
            <a:endParaRPr lang="en-US" sz="1800" dirty="0" smtClean="0"/>
          </a:p>
          <a:p>
            <a:r>
              <a:rPr lang="en-US" sz="1800" dirty="0" smtClean="0"/>
              <a:t>THN </a:t>
            </a:r>
            <a:r>
              <a:rPr lang="en-US" sz="1800" dirty="0"/>
              <a:t>works to end homelessness in Texas by collaborating with all communities, large and small, across the state to build systems to achieve this goal. </a:t>
            </a:r>
            <a:endParaRPr lang="en-US" sz="1800" dirty="0" smtClean="0"/>
          </a:p>
          <a:p>
            <a:r>
              <a:rPr lang="en-US" sz="1800" dirty="0" smtClean="0"/>
              <a:t>We </a:t>
            </a:r>
            <a:r>
              <a:rPr lang="en-US" sz="1800" dirty="0"/>
              <a:t>coordinate local and national advocacy efforts, data collection and research, host an annual statewide conference, and serve as the host agency for the Texas Balance of State Continuum of Care (</a:t>
            </a:r>
            <a:r>
              <a:rPr lang="en-US" sz="1800" dirty="0" err="1"/>
              <a:t>CoC</a:t>
            </a:r>
            <a:r>
              <a:rPr lang="en-US" sz="1800" dirty="0"/>
              <a:t>) where we assist in the coordination of programs and funding</a:t>
            </a:r>
            <a:r>
              <a:rPr lang="en-US" sz="1800" dirty="0" smtClean="0"/>
              <a:t>.</a:t>
            </a:r>
          </a:p>
          <a:p>
            <a:r>
              <a:rPr lang="en-US" sz="1800" dirty="0"/>
              <a:t>The Texas Balance of State </a:t>
            </a:r>
            <a:r>
              <a:rPr lang="en-US" sz="1800" dirty="0" err="1"/>
              <a:t>CoC</a:t>
            </a:r>
            <a:r>
              <a:rPr lang="en-US" sz="1800" dirty="0"/>
              <a:t> (TX </a:t>
            </a:r>
            <a:r>
              <a:rPr lang="en-US" sz="1800" dirty="0" err="1"/>
              <a:t>BoS</a:t>
            </a:r>
            <a:r>
              <a:rPr lang="en-US" sz="1800" dirty="0"/>
              <a:t> </a:t>
            </a:r>
            <a:r>
              <a:rPr lang="en-US" sz="1800" dirty="0" err="1"/>
              <a:t>CoC</a:t>
            </a:r>
            <a:r>
              <a:rPr lang="en-US" sz="1800" dirty="0"/>
              <a:t>) is made up of all service providers, advocates, local government officials, and citizens who work to eliminate homelessness in </a:t>
            </a:r>
            <a:r>
              <a:rPr lang="en-US" sz="1800" dirty="0">
                <a:hlinkClick r:id="rId4"/>
              </a:rPr>
              <a:t>215 of Texas’ 254 counties</a:t>
            </a:r>
            <a:r>
              <a:rPr lang="en-US" sz="1800" dirty="0"/>
              <a:t>.</a:t>
            </a:r>
          </a:p>
        </p:txBody>
      </p:sp>
    </p:spTree>
    <p:extLst>
      <p:ext uri="{BB962C8B-B14F-4D97-AF65-F5344CB8AC3E}">
        <p14:creationId xmlns:p14="http://schemas.microsoft.com/office/powerpoint/2010/main" val="4054484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Group 4" title="Module 1"/>
          <p:cNvGrpSpPr/>
          <p:nvPr/>
        </p:nvGrpSpPr>
        <p:grpSpPr>
          <a:xfrm>
            <a:off x="-11301181" y="-8956"/>
            <a:ext cx="23627427" cy="6872004"/>
            <a:chOff x="-11301181" y="-8956"/>
            <a:chExt cx="23627427" cy="6872004"/>
          </a:xfrm>
        </p:grpSpPr>
        <p:grpSp>
          <p:nvGrpSpPr>
            <p:cNvPr id="2" name="Group 1"/>
            <p:cNvGrpSpPr/>
            <p:nvPr/>
          </p:nvGrpSpPr>
          <p:grpSpPr>
            <a:xfrm>
              <a:off x="-2404487" y="-8956"/>
              <a:ext cx="14730733" cy="6872004"/>
              <a:chOff x="-2404487" y="-8956"/>
              <a:chExt cx="14730733"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85047"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938322"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403145"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908249"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nvGrpSpPr>
              <p:cNvPr id="72" name="Group 71"/>
              <p:cNvGrpSpPr/>
              <p:nvPr/>
            </p:nvGrpSpPr>
            <p:grpSpPr>
              <a:xfrm>
                <a:off x="-2404487" y="5046"/>
                <a:ext cx="12213175" cy="6858000"/>
                <a:chOff x="0" y="0"/>
                <a:chExt cx="12213175" cy="6858000"/>
              </a:xfrm>
            </p:grpSpPr>
            <p:sp>
              <p:nvSpPr>
                <p:cNvPr id="73" name="Rectangle 7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rot="16200000">
                  <a:off x="10698960"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2</a:t>
                  </a:r>
                  <a:endParaRPr lang="en-US" sz="3200" dirty="0">
                    <a:solidFill>
                      <a:schemeClr val="bg2">
                        <a:lumMod val="95000"/>
                      </a:schemeClr>
                    </a:solidFill>
                  </a:endParaRPr>
                </a:p>
              </p:txBody>
            </p:sp>
          </p:grpSp>
          <p:pic>
            <p:nvPicPr>
              <p:cNvPr id="41" name="Picture 40" descr="Small blue house with white Texas outline in the center"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1</a:t>
                </a:r>
                <a:endParaRPr lang="en-US" sz="3200" dirty="0">
                  <a:solidFill>
                    <a:schemeClr val="bg2">
                      <a:lumMod val="95000"/>
                    </a:schemeClr>
                  </a:solidFill>
                </a:endParaRPr>
              </a:p>
            </p:txBody>
          </p:sp>
        </p:grpSp>
      </p:grpSp>
      <p:sp>
        <p:nvSpPr>
          <p:cNvPr id="42" name="Title 2"/>
          <p:cNvSpPr>
            <a:spLocks noGrp="1"/>
          </p:cNvSpPr>
          <p:nvPr>
            <p:ph type="title"/>
          </p:nvPr>
        </p:nvSpPr>
        <p:spPr>
          <a:xfrm>
            <a:off x="1108459" y="5044"/>
            <a:ext cx="8679054" cy="1325563"/>
          </a:xfrm>
        </p:spPr>
        <p:txBody>
          <a:bodyPr/>
          <a:lstStyle/>
          <a:p>
            <a:pPr algn="ctr"/>
            <a:r>
              <a:rPr lang="en-US" dirty="0"/>
              <a:t>Coverage Area</a:t>
            </a:r>
          </a:p>
        </p:txBody>
      </p:sp>
      <p:pic>
        <p:nvPicPr>
          <p:cNvPr id="38" name="Content Placeholder 16" descr="There are two maps of Tezas. The one on the Left has small icons on it symbolizing the areas where surveys were collected on the PIT count. The one on the right has 215 counties colored in blue to illustrate the full Balance of State Geography." title="Maps of Texas"/>
          <p:cNvPicPr>
            <a:picLocks noGrp="1" noChangeAspect="1"/>
          </p:cNvPicPr>
          <p:nvPr>
            <p:ph sz="half" idx="4294967295"/>
          </p:nvPr>
        </p:nvPicPr>
        <p:blipFill>
          <a:blip r:embed="rId4"/>
          <a:stretch>
            <a:fillRect/>
          </a:stretch>
        </p:blipFill>
        <p:spPr>
          <a:xfrm>
            <a:off x="1918053" y="1650409"/>
            <a:ext cx="6648450" cy="3695700"/>
          </a:xfrm>
          <a:prstGeom prst="rect">
            <a:avLst/>
          </a:prstGeom>
        </p:spPr>
      </p:pic>
    </p:spTree>
    <p:extLst>
      <p:ext uri="{BB962C8B-B14F-4D97-AF65-F5344CB8AC3E}">
        <p14:creationId xmlns:p14="http://schemas.microsoft.com/office/powerpoint/2010/main" val="1742540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Group 4" title="Module 1"/>
          <p:cNvGrpSpPr/>
          <p:nvPr/>
        </p:nvGrpSpPr>
        <p:grpSpPr>
          <a:xfrm>
            <a:off x="-11301181" y="-8956"/>
            <a:ext cx="23679435" cy="6872004"/>
            <a:chOff x="-11301181" y="-8956"/>
            <a:chExt cx="23679435" cy="6872004"/>
          </a:xfrm>
        </p:grpSpPr>
        <p:grpSp>
          <p:nvGrpSpPr>
            <p:cNvPr id="2" name="Group 1"/>
            <p:cNvGrpSpPr/>
            <p:nvPr/>
          </p:nvGrpSpPr>
          <p:grpSpPr>
            <a:xfrm>
              <a:off x="-2352479" y="-8956"/>
              <a:ext cx="14730733" cy="6872004"/>
              <a:chOff x="-2352479" y="-8956"/>
              <a:chExt cx="14730733" cy="6872004"/>
            </a:xfrm>
          </p:grpSpPr>
          <p:grpSp>
            <p:nvGrpSpPr>
              <p:cNvPr id="9" name="Group 8"/>
              <p:cNvGrpSpPr/>
              <p:nvPr/>
            </p:nvGrpSpPr>
            <p:grpSpPr>
              <a:xfrm>
                <a:off x="0" y="5048"/>
                <a:ext cx="12233445" cy="6858000"/>
                <a:chOff x="0" y="0"/>
                <a:chExt cx="12233445" cy="6858000"/>
              </a:xfrm>
            </p:grpSpPr>
            <p:sp>
              <p:nvSpPr>
                <p:cNvPr id="4" name="Rectangle 3"/>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rgbClr val="546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719230" y="2917066"/>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Wrap-up</a:t>
                  </a:r>
                  <a:endParaRPr lang="en-US" sz="3200" dirty="0">
                    <a:solidFill>
                      <a:schemeClr val="bg2">
                        <a:lumMod val="95000"/>
                      </a:schemeClr>
                    </a:solidFill>
                  </a:endParaRPr>
                </a:p>
              </p:txBody>
            </p:sp>
          </p:grpSp>
          <p:grpSp>
            <p:nvGrpSpPr>
              <p:cNvPr id="52" name="Group 51"/>
              <p:cNvGrpSpPr/>
              <p:nvPr/>
            </p:nvGrpSpPr>
            <p:grpSpPr>
              <a:xfrm>
                <a:off x="-433039" y="5048"/>
                <a:ext cx="12811293" cy="6858000"/>
                <a:chOff x="0" y="0"/>
                <a:chExt cx="12811293" cy="6858000"/>
              </a:xfrm>
            </p:grpSpPr>
            <p:sp>
              <p:nvSpPr>
                <p:cNvPr id="53" name="Rectangle 5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16200000">
                  <a:off x="11020079" y="2685031"/>
                  <a:ext cx="2443655" cy="1138773"/>
                </a:xfrm>
                <a:prstGeom prst="rect">
                  <a:avLst/>
                </a:prstGeom>
                <a:noFill/>
                <a:ln>
                  <a:noFill/>
                </a:ln>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6</a:t>
                  </a:r>
                  <a:endParaRPr lang="en-US" sz="3200" dirty="0">
                    <a:solidFill>
                      <a:schemeClr val="bg2">
                        <a:lumMod val="95000"/>
                      </a:schemeClr>
                    </a:solidFill>
                  </a:endParaRPr>
                </a:p>
                <a:p>
                  <a:endParaRPr lang="en-US" sz="3600" dirty="0">
                    <a:solidFill>
                      <a:schemeClr val="bg2">
                        <a:lumMod val="95000"/>
                      </a:schemeClr>
                    </a:solidFill>
                    <a:latin typeface="+mj-lt"/>
                  </a:endParaRPr>
                </a:p>
              </p:txBody>
            </p:sp>
          </p:grpSp>
          <p:grpSp>
            <p:nvGrpSpPr>
              <p:cNvPr id="56" name="Group 55"/>
              <p:cNvGrpSpPr/>
              <p:nvPr/>
            </p:nvGrpSpPr>
            <p:grpSpPr>
              <a:xfrm>
                <a:off x="-886314" y="-8956"/>
                <a:ext cx="12232607" cy="6858000"/>
                <a:chOff x="0" y="0"/>
                <a:chExt cx="12232607" cy="6858000"/>
              </a:xfrm>
            </p:grpSpPr>
            <p:sp>
              <p:nvSpPr>
                <p:cNvPr id="57" name="Rectangle 56"/>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16200000">
                  <a:off x="10718392" y="2942980"/>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5</a:t>
                  </a:r>
                  <a:endParaRPr lang="en-US" sz="3200" dirty="0">
                    <a:solidFill>
                      <a:schemeClr val="bg2">
                        <a:lumMod val="95000"/>
                      </a:schemeClr>
                    </a:solidFill>
                  </a:endParaRPr>
                </a:p>
              </p:txBody>
            </p:sp>
          </p:grpSp>
          <p:grpSp>
            <p:nvGrpSpPr>
              <p:cNvPr id="60" name="Group 59"/>
              <p:cNvGrpSpPr/>
              <p:nvPr/>
            </p:nvGrpSpPr>
            <p:grpSpPr>
              <a:xfrm>
                <a:off x="-1351137" y="-5404"/>
                <a:ext cx="12201654" cy="6858000"/>
                <a:chOff x="0" y="0"/>
                <a:chExt cx="12201654" cy="6858000"/>
              </a:xfrm>
            </p:grpSpPr>
            <p:sp>
              <p:nvSpPr>
                <p:cNvPr id="61" name="Rectangle 60"/>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10687439" y="293437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4</a:t>
                  </a:r>
                  <a:endParaRPr lang="en-US" sz="3200" dirty="0">
                    <a:solidFill>
                      <a:schemeClr val="bg2">
                        <a:lumMod val="95000"/>
                      </a:schemeClr>
                    </a:solidFill>
                  </a:endParaRPr>
                </a:p>
              </p:txBody>
            </p:sp>
          </p:grpSp>
          <p:grpSp>
            <p:nvGrpSpPr>
              <p:cNvPr id="68" name="Group 67"/>
              <p:cNvGrpSpPr/>
              <p:nvPr/>
            </p:nvGrpSpPr>
            <p:grpSpPr>
              <a:xfrm>
                <a:off x="-1856241" y="1482"/>
                <a:ext cx="12214787" cy="6858000"/>
                <a:chOff x="0" y="0"/>
                <a:chExt cx="12214787" cy="6858000"/>
              </a:xfrm>
            </p:grpSpPr>
            <p:sp>
              <p:nvSpPr>
                <p:cNvPr id="69" name="Rectangle 68"/>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rot="16200000">
                  <a:off x="10700572" y="2935689"/>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3</a:t>
                  </a:r>
                  <a:endParaRPr lang="en-US" sz="3200" dirty="0">
                    <a:solidFill>
                      <a:schemeClr val="bg2">
                        <a:lumMod val="95000"/>
                      </a:schemeClr>
                    </a:solidFill>
                  </a:endParaRPr>
                </a:p>
              </p:txBody>
            </p:sp>
          </p:grpSp>
          <p:grpSp>
            <p:nvGrpSpPr>
              <p:cNvPr id="72" name="Group 71"/>
              <p:cNvGrpSpPr/>
              <p:nvPr/>
            </p:nvGrpSpPr>
            <p:grpSpPr>
              <a:xfrm>
                <a:off x="-2352479" y="5046"/>
                <a:ext cx="12213175" cy="6858000"/>
                <a:chOff x="0" y="0"/>
                <a:chExt cx="12213175" cy="6858000"/>
              </a:xfrm>
            </p:grpSpPr>
            <p:sp>
              <p:nvSpPr>
                <p:cNvPr id="73" name="Rectangle 72"/>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rot="16200000">
                  <a:off x="10698960" y="2923955"/>
                  <a:ext cx="2443655" cy="584775"/>
                </a:xfrm>
                <a:prstGeom prst="rect">
                  <a:avLst/>
                </a:prstGeom>
                <a:noFill/>
                <a:ln>
                  <a:noFill/>
                </a:ln>
              </p:spPr>
              <p:txBody>
                <a:bodyPr wrap="square" rtlCol="0">
                  <a:spAutoFit/>
                </a:bodyPr>
                <a:lstStyle/>
                <a:p>
                  <a:r>
                    <a:rPr lang="en-US" sz="3200" dirty="0" smtClean="0">
                      <a:solidFill>
                        <a:schemeClr val="bg2">
                          <a:lumMod val="95000"/>
                        </a:schemeClr>
                      </a:solidFill>
                    </a:rPr>
                    <a:t>Module 2</a:t>
                  </a:r>
                  <a:endParaRPr lang="en-US" sz="3200" dirty="0">
                    <a:solidFill>
                      <a:schemeClr val="bg2">
                        <a:lumMod val="95000"/>
                      </a:schemeClr>
                    </a:solidFill>
                  </a:endParaRPr>
                </a:p>
              </p:txBody>
            </p:sp>
          </p:grpSp>
          <p:pic>
            <p:nvPicPr>
              <p:cNvPr id="41" name="Picture 40" descr="Small blue house with white Texas outline in the center" title="Texas Homeless Network Logo"/>
              <p:cNvPicPr>
                <a:picLocks noChangeAspect="1"/>
              </p:cNvPicPr>
              <p:nvPr/>
            </p:nvPicPr>
            <p:blipFill>
              <a:blip r:embed="rId3"/>
              <a:stretch>
                <a:fillRect/>
              </a:stretch>
            </p:blipFill>
            <p:spPr>
              <a:xfrm>
                <a:off x="1182926" y="6080938"/>
                <a:ext cx="762000" cy="733425"/>
              </a:xfrm>
              <a:prstGeom prst="rect">
                <a:avLst/>
              </a:prstGeom>
            </p:spPr>
          </p:pic>
        </p:grpSp>
        <p:grpSp>
          <p:nvGrpSpPr>
            <p:cNvPr id="81" name="Group 80"/>
            <p:cNvGrpSpPr/>
            <p:nvPr/>
          </p:nvGrpSpPr>
          <p:grpSpPr>
            <a:xfrm>
              <a:off x="-11301181" y="5046"/>
              <a:ext cx="12230820" cy="6858000"/>
              <a:chOff x="0" y="0"/>
              <a:chExt cx="12230820" cy="6858000"/>
            </a:xfrm>
          </p:grpSpPr>
          <p:sp>
            <p:nvSpPr>
              <p:cNvPr id="82" name="Rectangle 81"/>
              <p:cNvSpPr/>
              <p:nvPr/>
            </p:nvSpPr>
            <p:spPr>
              <a:xfrm>
                <a:off x="0" y="0"/>
                <a:ext cx="12192000" cy="6858000"/>
              </a:xfrm>
              <a:prstGeom prst="rect">
                <a:avLst/>
              </a:prstGeom>
              <a:solidFill>
                <a:schemeClr val="bg2"/>
              </a:solidFill>
              <a:ln>
                <a:noFill/>
              </a:ln>
              <a:effectLst>
                <a:outerShdw blurRad="215900" dist="38100" sx="101000" sy="101000" algn="ctr" rotWithShape="0">
                  <a:schemeClr val="accent6">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1315347" y="2149102"/>
                <a:ext cx="876653" cy="255979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rot="16200000">
                <a:off x="10716605" y="2941505"/>
                <a:ext cx="2443655" cy="584775"/>
              </a:xfrm>
              <a:prstGeom prst="rect">
                <a:avLst/>
              </a:prstGeom>
              <a:noFill/>
            </p:spPr>
            <p:txBody>
              <a:bodyPr wrap="square" rtlCol="0">
                <a:spAutoFit/>
              </a:bodyPr>
              <a:lstStyle/>
              <a:p>
                <a:r>
                  <a:rPr lang="en-US" sz="3200" dirty="0">
                    <a:solidFill>
                      <a:schemeClr val="bg2">
                        <a:lumMod val="95000"/>
                      </a:schemeClr>
                    </a:solidFill>
                  </a:rPr>
                  <a:t>Module </a:t>
                </a:r>
                <a:r>
                  <a:rPr lang="en-US" sz="3200" dirty="0" smtClean="0">
                    <a:solidFill>
                      <a:schemeClr val="bg2">
                        <a:lumMod val="95000"/>
                      </a:schemeClr>
                    </a:solidFill>
                  </a:rPr>
                  <a:t>1</a:t>
                </a:r>
                <a:endParaRPr lang="en-US" sz="3200" dirty="0">
                  <a:solidFill>
                    <a:schemeClr val="bg2">
                      <a:lumMod val="95000"/>
                    </a:schemeClr>
                  </a:solidFill>
                </a:endParaRPr>
              </a:p>
            </p:txBody>
          </p:sp>
        </p:grpSp>
      </p:grpSp>
      <p:sp>
        <p:nvSpPr>
          <p:cNvPr id="43" name="TextBox 42"/>
          <p:cNvSpPr txBox="1"/>
          <p:nvPr/>
        </p:nvSpPr>
        <p:spPr>
          <a:xfrm>
            <a:off x="2478777" y="5284478"/>
            <a:ext cx="6703869" cy="1200329"/>
          </a:xfrm>
          <a:prstGeom prst="rect">
            <a:avLst/>
          </a:prstGeom>
          <a:noFill/>
        </p:spPr>
        <p:txBody>
          <a:bodyPr wrap="square" rtlCol="0">
            <a:spAutoFit/>
          </a:bodyPr>
          <a:lstStyle/>
          <a:p>
            <a:r>
              <a:rPr lang="en-US" dirty="0"/>
              <a:t>Does your agency cover any of these following areas?</a:t>
            </a:r>
          </a:p>
          <a:p>
            <a:endParaRPr lang="en-US" dirty="0"/>
          </a:p>
          <a:p>
            <a:r>
              <a:rPr lang="en-US" dirty="0"/>
              <a:t>Could you help us connect with a potential PIT lead in one of these areas and/or expand your count to include them?</a:t>
            </a:r>
          </a:p>
        </p:txBody>
      </p:sp>
      <p:pic>
        <p:nvPicPr>
          <p:cNvPr id="45" name="Picture 44" descr="Color-coded map of Texas. All of the counties that participated in the 2020 PIT are colored dark blue. All of the ones were are hoping to add from the table on this slide are colored lime green." title="Large Map of Texas">
            <a:extLst>
              <a:ext uri="{FF2B5EF4-FFF2-40B4-BE49-F238E27FC236}">
                <a16:creationId xmlns:a16="http://schemas.microsoft.com/office/drawing/2014/main" xmlns="" id="{2A850230-4185-4847-B8AE-759514F6E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310" y="1176008"/>
            <a:ext cx="4859714" cy="4059291"/>
          </a:xfrm>
          <a:prstGeom prst="rect">
            <a:avLst/>
          </a:prstGeom>
        </p:spPr>
      </p:pic>
      <p:sp>
        <p:nvSpPr>
          <p:cNvPr id="35" name="Title 5"/>
          <p:cNvSpPr>
            <a:spLocks noGrp="1"/>
          </p:cNvSpPr>
          <p:nvPr>
            <p:ph type="title"/>
          </p:nvPr>
        </p:nvSpPr>
        <p:spPr>
          <a:xfrm>
            <a:off x="1267302" y="10007"/>
            <a:ext cx="7969430" cy="1325563"/>
          </a:xfrm>
        </p:spPr>
        <p:txBody>
          <a:bodyPr/>
          <a:lstStyle/>
          <a:p>
            <a:pPr algn="ctr"/>
            <a:r>
              <a:rPr lang="en-US" dirty="0" smtClean="0">
                <a:solidFill>
                  <a:schemeClr val="tx2"/>
                </a:solidFill>
              </a:rPr>
              <a:t>Targeted Outreach</a:t>
            </a:r>
            <a:endParaRPr lang="en-US" dirty="0">
              <a:solidFill>
                <a:schemeClr val="tx2"/>
              </a:solidFill>
            </a:endParaRPr>
          </a:p>
        </p:txBody>
      </p:sp>
      <p:sp>
        <p:nvSpPr>
          <p:cNvPr id="6" name="TextBox 5"/>
          <p:cNvSpPr txBox="1"/>
          <p:nvPr/>
        </p:nvSpPr>
        <p:spPr>
          <a:xfrm>
            <a:off x="1364761" y="1321675"/>
            <a:ext cx="1504137" cy="3785652"/>
          </a:xfrm>
          <a:prstGeom prst="rect">
            <a:avLst/>
          </a:prstGeom>
          <a:noFill/>
        </p:spPr>
        <p:txBody>
          <a:bodyPr wrap="square" rtlCol="0">
            <a:spAutoFit/>
          </a:bodyPr>
          <a:lstStyle/>
          <a:p>
            <a:r>
              <a:rPr lang="en-US" sz="1200" b="1" dirty="0" smtClean="0"/>
              <a:t>Missing Counties:</a:t>
            </a:r>
          </a:p>
          <a:p>
            <a:pPr marL="228600" indent="-228600">
              <a:buAutoNum type="arabicPeriod"/>
            </a:pPr>
            <a:r>
              <a:rPr lang="en-US" sz="1200" b="1" dirty="0" smtClean="0"/>
              <a:t>Cooke</a:t>
            </a:r>
          </a:p>
          <a:p>
            <a:pPr marL="228600" indent="-228600">
              <a:buAutoNum type="arabicPeriod"/>
            </a:pPr>
            <a:r>
              <a:rPr lang="en-US" sz="1200" b="1" dirty="0" smtClean="0"/>
              <a:t>Delta</a:t>
            </a:r>
          </a:p>
          <a:p>
            <a:pPr marL="228600" indent="-228600">
              <a:buAutoNum type="arabicPeriod"/>
            </a:pPr>
            <a:r>
              <a:rPr lang="en-US" sz="1200" b="1" dirty="0" smtClean="0"/>
              <a:t>Upshur</a:t>
            </a:r>
          </a:p>
          <a:p>
            <a:pPr marL="228600" indent="-228600">
              <a:buAutoNum type="arabicPeriod"/>
            </a:pPr>
            <a:r>
              <a:rPr lang="en-US" sz="1200" b="1" dirty="0" smtClean="0"/>
              <a:t>Cass</a:t>
            </a:r>
          </a:p>
          <a:p>
            <a:pPr marL="228600" indent="-228600">
              <a:buAutoNum type="arabicPeriod"/>
            </a:pPr>
            <a:r>
              <a:rPr lang="en-US" sz="1200" b="1" dirty="0" smtClean="0"/>
              <a:t>Marion</a:t>
            </a:r>
          </a:p>
          <a:p>
            <a:pPr marL="228600" indent="-228600">
              <a:buAutoNum type="arabicPeriod"/>
            </a:pPr>
            <a:r>
              <a:rPr lang="en-US" sz="1200" b="1" dirty="0" smtClean="0"/>
              <a:t>Panola</a:t>
            </a:r>
          </a:p>
          <a:p>
            <a:pPr marL="228600" indent="-228600">
              <a:buAutoNum type="arabicPeriod"/>
            </a:pPr>
            <a:r>
              <a:rPr lang="en-US" sz="1200" b="1" dirty="0" smtClean="0"/>
              <a:t>Rusk</a:t>
            </a:r>
          </a:p>
          <a:p>
            <a:pPr marL="228600" indent="-228600">
              <a:buAutoNum type="arabicPeriod"/>
            </a:pPr>
            <a:r>
              <a:rPr lang="en-US" sz="1200" b="1" dirty="0" smtClean="0"/>
              <a:t>Chambers</a:t>
            </a:r>
          </a:p>
          <a:p>
            <a:pPr marL="228600" indent="-228600">
              <a:buAutoNum type="arabicPeriod"/>
            </a:pPr>
            <a:r>
              <a:rPr lang="en-US" sz="1200" b="1" dirty="0" smtClean="0"/>
              <a:t>Austin</a:t>
            </a:r>
          </a:p>
          <a:p>
            <a:pPr marL="228600" indent="-228600">
              <a:buAutoNum type="arabicPeriod"/>
            </a:pPr>
            <a:r>
              <a:rPr lang="en-US" sz="1200" b="1" dirty="0" smtClean="0"/>
              <a:t>Colorado</a:t>
            </a:r>
          </a:p>
          <a:p>
            <a:pPr marL="228600" indent="-228600">
              <a:buAutoNum type="arabicPeriod"/>
            </a:pPr>
            <a:r>
              <a:rPr lang="en-US" sz="1200" b="1" dirty="0" smtClean="0"/>
              <a:t>Jackson</a:t>
            </a:r>
          </a:p>
          <a:p>
            <a:pPr marL="228600" indent="-228600">
              <a:buAutoNum type="arabicPeriod"/>
            </a:pPr>
            <a:r>
              <a:rPr lang="en-US" sz="1200" b="1" dirty="0" smtClean="0"/>
              <a:t>San Patricio</a:t>
            </a:r>
          </a:p>
          <a:p>
            <a:pPr marL="228600" indent="-228600">
              <a:buAutoNum type="arabicPeriod"/>
            </a:pPr>
            <a:r>
              <a:rPr lang="en-US" sz="1200" b="1" dirty="0" smtClean="0"/>
              <a:t>DeWitt</a:t>
            </a:r>
          </a:p>
          <a:p>
            <a:pPr marL="228600" indent="-228600">
              <a:buAutoNum type="arabicPeriod"/>
            </a:pPr>
            <a:r>
              <a:rPr lang="en-US" sz="1200" b="1" dirty="0" smtClean="0"/>
              <a:t>Lavaca</a:t>
            </a:r>
          </a:p>
          <a:p>
            <a:pPr marL="228600" indent="-228600">
              <a:buAutoNum type="arabicPeriod"/>
            </a:pPr>
            <a:r>
              <a:rPr lang="en-US" sz="1200" b="1" dirty="0" smtClean="0"/>
              <a:t>Fayette</a:t>
            </a:r>
          </a:p>
          <a:p>
            <a:pPr marL="228600" indent="-228600">
              <a:buAutoNum type="arabicPeriod"/>
            </a:pPr>
            <a:r>
              <a:rPr lang="en-US" sz="1200" b="1" dirty="0" smtClean="0"/>
              <a:t>Hamilton</a:t>
            </a:r>
          </a:p>
          <a:p>
            <a:pPr marL="228600" indent="-228600">
              <a:buAutoNum type="arabicPeriod"/>
            </a:pPr>
            <a:r>
              <a:rPr lang="en-US" sz="1200" b="1" dirty="0" smtClean="0"/>
              <a:t>Lampasas</a:t>
            </a:r>
          </a:p>
          <a:p>
            <a:pPr marL="228600" indent="-228600">
              <a:buAutoNum type="arabicPeriod"/>
            </a:pPr>
            <a:r>
              <a:rPr lang="en-US" sz="1200" b="1" dirty="0" smtClean="0"/>
              <a:t>Frio</a:t>
            </a:r>
          </a:p>
          <a:p>
            <a:pPr marL="228600" indent="-228600">
              <a:buAutoNum type="arabicPeriod"/>
            </a:pPr>
            <a:r>
              <a:rPr lang="en-US" sz="1200" b="1" dirty="0" smtClean="0"/>
              <a:t>Aransas</a:t>
            </a:r>
            <a:endParaRPr lang="en-US" sz="1200" b="1" dirty="0"/>
          </a:p>
        </p:txBody>
      </p:sp>
    </p:spTree>
    <p:extLst>
      <p:ext uri="{BB962C8B-B14F-4D97-AF65-F5344CB8AC3E}">
        <p14:creationId xmlns:p14="http://schemas.microsoft.com/office/powerpoint/2010/main" val="3344422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N Colors">
      <a:dk1>
        <a:srgbClr val="003D79"/>
      </a:dk1>
      <a:lt1>
        <a:srgbClr val="FFFFFF"/>
      </a:lt1>
      <a:dk2>
        <a:srgbClr val="003D79"/>
      </a:dk2>
      <a:lt2>
        <a:srgbClr val="FFFFFF"/>
      </a:lt2>
      <a:accent1>
        <a:srgbClr val="9DBB53"/>
      </a:accent1>
      <a:accent2>
        <a:srgbClr val="BA431B"/>
      </a:accent2>
      <a:accent3>
        <a:srgbClr val="6B506B"/>
      </a:accent3>
      <a:accent4>
        <a:srgbClr val="1B5CBB"/>
      </a:accent4>
      <a:accent5>
        <a:srgbClr val="4472C4"/>
      </a:accent5>
      <a:accent6>
        <a:srgbClr val="718791"/>
      </a:accent6>
      <a:hlink>
        <a:srgbClr val="003D79"/>
      </a:hlink>
      <a:folHlink>
        <a:srgbClr val="9DBB53"/>
      </a:folHlink>
    </a:clrScheme>
    <a:fontScheme name="THN Fonts">
      <a:majorFont>
        <a:latin typeface="Playfair Display Black"/>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6150</TotalTime>
  <Words>9195</Words>
  <Application>Microsoft Office PowerPoint</Application>
  <PresentationFormat>Widescreen</PresentationFormat>
  <Paragraphs>1022</Paragraphs>
  <Slides>55</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Calibri</vt:lpstr>
      <vt:lpstr>Playfair Display Black</vt:lpstr>
      <vt:lpstr>Tw Cen MT</vt:lpstr>
      <vt:lpstr>Raleway</vt:lpstr>
      <vt:lpstr>Arial</vt:lpstr>
      <vt:lpstr>Wingdings</vt:lpstr>
      <vt:lpstr>Courier New</vt:lpstr>
      <vt:lpstr>Office Theme</vt:lpstr>
      <vt:lpstr>2021 PIT Lead Training</vt:lpstr>
      <vt:lpstr>Introduction</vt:lpstr>
      <vt:lpstr>WINTER PIT DATE</vt:lpstr>
      <vt:lpstr>Agenda</vt:lpstr>
      <vt:lpstr>Point-in-Time (PIT) Basics</vt:lpstr>
      <vt:lpstr>PIT Count Reasoning</vt:lpstr>
      <vt:lpstr>THN Information</vt:lpstr>
      <vt:lpstr>Coverage Area</vt:lpstr>
      <vt:lpstr>Targeted Outreach</vt:lpstr>
      <vt:lpstr>Extrapolation Basics</vt:lpstr>
      <vt:lpstr>Who to Contact</vt:lpstr>
      <vt:lpstr>Quiz</vt:lpstr>
      <vt:lpstr>Key PIT Steps</vt:lpstr>
      <vt:lpstr>Who to Count</vt:lpstr>
      <vt:lpstr>Who NOT to Count</vt:lpstr>
      <vt:lpstr>Considerations for Youth</vt:lpstr>
      <vt:lpstr>Quiz</vt:lpstr>
      <vt:lpstr>Unsheltered PIT Planning</vt:lpstr>
      <vt:lpstr>Possible Locations</vt:lpstr>
      <vt:lpstr>Creating Hot Spot Map</vt:lpstr>
      <vt:lpstr>Creating Hot Spot Map</vt:lpstr>
      <vt:lpstr>Community Partners</vt:lpstr>
      <vt:lpstr>Safety Considerations</vt:lpstr>
      <vt:lpstr>Infographic</vt:lpstr>
      <vt:lpstr>Tips and Tricks</vt:lpstr>
      <vt:lpstr>Quiz</vt:lpstr>
      <vt:lpstr>Sheltered PIT Planning</vt:lpstr>
      <vt:lpstr>Locations</vt:lpstr>
      <vt:lpstr>Locations</vt:lpstr>
      <vt:lpstr>How to Contact Shelters</vt:lpstr>
      <vt:lpstr>Domestic Violence Protocol</vt:lpstr>
      <vt:lpstr>Surveying Survivors</vt:lpstr>
      <vt:lpstr>App Screenshot</vt:lpstr>
      <vt:lpstr>Tips and Tricks</vt:lpstr>
      <vt:lpstr>Unsheltered and Sheltered Counts</vt:lpstr>
      <vt:lpstr>Observation Survey</vt:lpstr>
      <vt:lpstr>Decision Tree</vt:lpstr>
      <vt:lpstr>Best Practices</vt:lpstr>
      <vt:lpstr>Service Based Count</vt:lpstr>
      <vt:lpstr>Paper Surveys</vt:lpstr>
      <vt:lpstr>Quiz</vt:lpstr>
      <vt:lpstr>Collaboration</vt:lpstr>
      <vt:lpstr>Engaging Sub-populations</vt:lpstr>
      <vt:lpstr>Engaging those with Lived Experience</vt:lpstr>
      <vt:lpstr>Quiz</vt:lpstr>
      <vt:lpstr>Types of Volunteers</vt:lpstr>
      <vt:lpstr>Debrief with Volunteers</vt:lpstr>
      <vt:lpstr>Debrief Template</vt:lpstr>
      <vt:lpstr>Takeaways from 2020 Count</vt:lpstr>
      <vt:lpstr>Updates on the 2021 Count</vt:lpstr>
      <vt:lpstr>Training Course Estimated Time</vt:lpstr>
      <vt:lpstr>Coronavirus and the PIT Count </vt:lpstr>
      <vt:lpstr>Next Steps</vt:lpstr>
      <vt:lpstr>Quiz</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Kyra Henderson</cp:lastModifiedBy>
  <cp:revision>262</cp:revision>
  <cp:lastPrinted>2019-11-07T18:17:24Z</cp:lastPrinted>
  <dcterms:created xsi:type="dcterms:W3CDTF">2018-10-31T14:02:21Z</dcterms:created>
  <dcterms:modified xsi:type="dcterms:W3CDTF">2020-10-05T15:50:51Z</dcterms:modified>
</cp:coreProperties>
</file>