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6"/>
  </p:notesMasterIdLst>
  <p:sldIdLst>
    <p:sldId id="259" r:id="rId2"/>
    <p:sldId id="489" r:id="rId3"/>
    <p:sldId id="498" r:id="rId4"/>
    <p:sldId id="499" r:id="rId5"/>
    <p:sldId id="500" r:id="rId6"/>
    <p:sldId id="568" r:id="rId7"/>
    <p:sldId id="501" r:id="rId8"/>
    <p:sldId id="502" r:id="rId9"/>
    <p:sldId id="503" r:id="rId10"/>
    <p:sldId id="504" r:id="rId11"/>
    <p:sldId id="506" r:id="rId12"/>
    <p:sldId id="507" r:id="rId13"/>
    <p:sldId id="508" r:id="rId14"/>
    <p:sldId id="509" r:id="rId15"/>
    <p:sldId id="510" r:id="rId16"/>
    <p:sldId id="511" r:id="rId17"/>
    <p:sldId id="512" r:id="rId18"/>
    <p:sldId id="562" r:id="rId19"/>
    <p:sldId id="563" r:id="rId20"/>
    <p:sldId id="516" r:id="rId21"/>
    <p:sldId id="517" r:id="rId22"/>
    <p:sldId id="564" r:id="rId23"/>
    <p:sldId id="515" r:id="rId24"/>
    <p:sldId id="514" r:id="rId25"/>
    <p:sldId id="520" r:id="rId26"/>
    <p:sldId id="565" r:id="rId27"/>
    <p:sldId id="566" r:id="rId28"/>
    <p:sldId id="523" r:id="rId29"/>
    <p:sldId id="524" r:id="rId30"/>
    <p:sldId id="536" r:id="rId31"/>
    <p:sldId id="525" r:id="rId32"/>
    <p:sldId id="526" r:id="rId33"/>
    <p:sldId id="527" r:id="rId34"/>
    <p:sldId id="528" r:id="rId35"/>
    <p:sldId id="529" r:id="rId36"/>
    <p:sldId id="530" r:id="rId37"/>
    <p:sldId id="531" r:id="rId38"/>
    <p:sldId id="532" r:id="rId39"/>
    <p:sldId id="533" r:id="rId40"/>
    <p:sldId id="494" r:id="rId41"/>
    <p:sldId id="538" r:id="rId42"/>
    <p:sldId id="539" r:id="rId43"/>
    <p:sldId id="495" r:id="rId44"/>
    <p:sldId id="545" r:id="rId45"/>
    <p:sldId id="544" r:id="rId46"/>
    <p:sldId id="567" r:id="rId47"/>
    <p:sldId id="552" r:id="rId48"/>
    <p:sldId id="543" r:id="rId49"/>
    <p:sldId id="549" r:id="rId50"/>
    <p:sldId id="548" r:id="rId51"/>
    <p:sldId id="550" r:id="rId52"/>
    <p:sldId id="551" r:id="rId53"/>
    <p:sldId id="569" r:id="rId54"/>
    <p:sldId id="477" r:id="rId55"/>
  </p:sldIdLst>
  <p:sldSz cx="12192000" cy="6858000"/>
  <p:notesSz cx="7010400" cy="9296400"/>
  <p:embeddedFontLst>
    <p:embeddedFont>
      <p:font typeface="Calibri" panose="020F0502020204030204" pitchFamily="34" charset="0"/>
      <p:regular r:id="rId57"/>
      <p:bold r:id="rId58"/>
      <p:italic r:id="rId59"/>
      <p:boldItalic r:id="rId60"/>
    </p:embeddedFont>
    <p:embeddedFont>
      <p:font typeface="Roboto Black" panose="02000000000000000000" pitchFamily="2" charset="0"/>
      <p:bold r:id="rId61"/>
      <p:boldItalic r:id="rId62"/>
    </p:embeddedFont>
    <p:embeddedFont>
      <p:font typeface="Roboto" panose="02000000000000000000" pitchFamily="2" charset="0"/>
      <p:regular r:id="rId63"/>
      <p:bold r:id="rId64"/>
      <p:italic r:id="rId65"/>
      <p:boldItalic r:id="rId66"/>
    </p:embeddedFont>
    <p:embeddedFont>
      <p:font typeface="Raleway" pitchFamily="2" charset="0"/>
      <p:regular r:id="rId67"/>
      <p:bold r:id="rId68"/>
      <p:italic r:id="rId69"/>
      <p:boldItalic r:id="rId70"/>
    </p:embeddedFont>
    <p:embeddedFont>
      <p:font typeface="Tw Cen MT" panose="020B0602020104020603"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45023" autoAdjust="0"/>
  </p:normalViewPr>
  <p:slideViewPr>
    <p:cSldViewPr snapToGrid="0">
      <p:cViewPr varScale="1">
        <p:scale>
          <a:sx n="52" d="100"/>
          <a:sy n="52" d="100"/>
        </p:scale>
        <p:origin x="242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b="1" dirty="0" smtClean="0">
              <a:solidFill>
                <a:schemeClr val="accent1"/>
              </a:solidFill>
            </a:rPr>
            <a:t>Extent</a:t>
          </a:r>
          <a:endParaRPr lang="en-US" sz="2500" b="1" dirty="0">
            <a:solidFill>
              <a:schemeClr val="accent1"/>
            </a:solidFill>
          </a:endParaRP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b="1" dirty="0" smtClean="0">
              <a:solidFill>
                <a:schemeClr val="accent2"/>
              </a:solidFill>
            </a:rPr>
            <a:t>Funding</a:t>
          </a:r>
          <a:endParaRPr lang="en-US" sz="2500" b="1" dirty="0">
            <a:solidFill>
              <a:schemeClr val="accent2"/>
            </a:solidFill>
          </a:endParaRP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b="1" dirty="0" smtClean="0">
              <a:solidFill>
                <a:schemeClr val="tx2"/>
              </a:solidFill>
            </a:rPr>
            <a:t>Awareness</a:t>
          </a:r>
          <a:endParaRPr lang="en-US" sz="2500" b="1" dirty="0">
            <a:solidFill>
              <a:schemeClr val="tx2"/>
            </a:solidFill>
          </a:endParaRP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t>
        <a:bodyPr/>
        <a:lstStyle/>
        <a:p>
          <a:endParaRPr lang="en-US"/>
        </a:p>
      </dgm:t>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t>
        <a:bodyPr/>
        <a:lstStyle/>
        <a:p>
          <a:endParaRPr lang="en-US"/>
        </a:p>
      </dgm:t>
    </dgm:pt>
    <dgm:pt modelId="{A83FD75D-8AC8-4735-B144-1293D8011BE2}" type="pres">
      <dgm:prSet presAssocID="{DE0AFE32-847E-448E-8D24-77CD332B106F}" presName="Childtext1" presStyleLbl="revTx" presStyleIdx="0" presStyleCnt="4" custLinFactX="-100000" custLinFactY="46039" custLinFactNeighborX="-126048" custLinFactNeighborY="100000">
        <dgm:presLayoutVars>
          <dgm:chMax val="0"/>
          <dgm:chPref val="0"/>
          <dgm:bulletEnabled val="1"/>
        </dgm:presLayoutVars>
      </dgm:prSet>
      <dgm:spPr/>
      <dgm:t>
        <a:bodyPr/>
        <a:lstStyle/>
        <a:p>
          <a:endParaRPr lang="en-US"/>
        </a:p>
      </dgm:t>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t>
        <a:bodyPr/>
        <a:lstStyle/>
        <a:p>
          <a:endParaRPr lang="en-US"/>
        </a:p>
      </dgm:t>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t>
        <a:bodyPr/>
        <a:lstStyle/>
        <a:p>
          <a:endParaRPr lang="en-US"/>
        </a:p>
      </dgm:t>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t>
        <a:bodyPr/>
        <a:lstStyle/>
        <a:p>
          <a:endParaRPr lang="en-US"/>
        </a:p>
      </dgm:t>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t>
        <a:bodyPr/>
        <a:lstStyle/>
        <a:p>
          <a:endParaRPr lang="en-US"/>
        </a:p>
      </dgm:t>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t>
        <a:bodyPr/>
        <a:lstStyle/>
        <a:p>
          <a:endParaRPr lang="en-US"/>
        </a:p>
      </dgm:t>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t>
        <a:bodyPr/>
        <a:lstStyle/>
        <a:p>
          <a:endParaRPr lang="en-US"/>
        </a:p>
      </dgm:t>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t>
        <a:bodyPr/>
        <a:lstStyle/>
        <a:p>
          <a:endParaRPr lang="en-US"/>
        </a:p>
      </dgm:t>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t>
        <a:bodyPr/>
        <a:lstStyle/>
        <a:p>
          <a:endParaRPr lang="en-US"/>
        </a:p>
      </dgm:t>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t>
        <a:bodyPr/>
        <a:lstStyle/>
        <a:p>
          <a:endParaRPr lang="en-US"/>
        </a:p>
      </dgm:t>
    </dgm:pt>
  </dgm:ptLst>
  <dgm:cxnLst>
    <dgm:cxn modelId="{5E49C089-F0F3-4B22-8631-ABA6C276FB4B}" type="presOf" srcId="{E4B7D88C-A6DA-408D-BCAF-CE4DC530C311}" destId="{207D484E-B0C1-463C-82D5-AC08945AFB9B}" srcOrd="0" destOrd="0" presId="urn:microsoft.com/office/officeart/2008/layout/AlternatingHexagons"/>
    <dgm:cxn modelId="{2F4F0751-368C-4EC9-8F39-9070BF00E502}" type="presOf" srcId="{A08E2AC3-2828-464A-BB33-4D77FCC230DB}" destId="{3EA169B9-D5A6-4237-838C-193CA834AC7D}"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A0E2FD33-97F7-4353-8A0A-D5B8D7158552}" srcId="{A08E2AC3-2828-464A-BB33-4D77FCC230DB}" destId="{E4B7D88C-A6DA-408D-BCAF-CE4DC530C311}" srcOrd="1" destOrd="0" parTransId="{3DC289C6-5453-45CD-9CBC-8755024DD269}" sibTransId="{C4BC483F-7FDD-4F80-9430-58E7C297FCDD}"/>
    <dgm:cxn modelId="{85EA484F-88C2-4004-B0E6-4FED673DF865}" srcId="{A08E2AC3-2828-464A-BB33-4D77FCC230DB}" destId="{DE0AFE32-847E-448E-8D24-77CD332B106F}" srcOrd="0" destOrd="0" parTransId="{487FDECC-8848-4E9B-A77E-95A368ADCF7E}" sibTransId="{20212FA0-7249-4A6A-A88B-16F1D991BD0E}"/>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BCFBE400-3466-43BD-9CB5-39BE0BAE2F95}" type="presOf" srcId="{20212FA0-7249-4A6A-A88B-16F1D991BD0E}" destId="{8148DCB9-9351-41AE-8DDB-CD63FD0EC115}"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1EEC2034-895B-4C48-B0B6-AF088CD28158}" type="presOf" srcId="{E8B17A1F-F815-4F48-AC50-02C1021063AD}" destId="{1BA7BA7E-E4F2-48AA-9F4B-7CACE1B8E8A3}"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E07A087E-577B-496C-9852-635999F180BD}" srcId="{A08E2AC3-2828-464A-BB33-4D77FCC230DB}" destId="{F529CF6A-D7D2-4206-849E-EAAA293544C7}" srcOrd="3" destOrd="0" parTransId="{E8479FAF-1804-4FA5-9C6F-79FF9CC08755}" sibTransId="{8183A88B-A7E8-454D-912A-36568037CE09}"/>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CEE04B1-FD36-448A-8E51-9059E60FF683}" type="presOf" srcId="{F529CF6A-D7D2-4206-849E-EAAA293544C7}" destId="{6D30B418-DB7C-4075-A0B2-8168E743CF70}"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5BC2FFD6-79DC-41AE-BFFB-E9CB09387DE5}" type="presOf" srcId="{D31DA22C-C4F2-4CDF-A7E0-1684B98F867A}" destId="{82DC3427-322A-4C80-8D39-6B6C6163EA00}"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E3ED8-B6BA-4DFB-80D6-876EE8DA90B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316E270-C904-49F9-AD8C-59811FA45CDC}">
      <dgm:prSet phldrT="[Text]"/>
      <dgm:spPr>
        <a:solidFill>
          <a:schemeClr val="accent5"/>
        </a:solidFill>
      </dgm:spPr>
      <dgm:t>
        <a:bodyPr/>
        <a:lstStyle/>
        <a:p>
          <a:r>
            <a:rPr lang="en-US" dirty="0" smtClean="0"/>
            <a:t>Select PIT Lead</a:t>
          </a:r>
          <a:endParaRPr lang="en-US" dirty="0"/>
        </a:p>
      </dgm:t>
    </dgm:pt>
    <dgm:pt modelId="{AA244AF4-F2D4-4FD6-86F7-D0F2F37CE690}" type="parTrans" cxnId="{140C1573-CF29-4F95-8D56-E3E814CD18A9}">
      <dgm:prSet/>
      <dgm:spPr/>
      <dgm:t>
        <a:bodyPr/>
        <a:lstStyle/>
        <a:p>
          <a:endParaRPr lang="en-US"/>
        </a:p>
      </dgm:t>
    </dgm:pt>
    <dgm:pt modelId="{60CAF1DC-923F-4A86-A0A3-CAD6F739CA1C}" type="sibTrans" cxnId="{140C1573-CF29-4F95-8D56-E3E814CD18A9}">
      <dgm:prSet/>
      <dgm:spPr>
        <a:solidFill>
          <a:schemeClr val="accent5"/>
        </a:solidFill>
        <a:ln>
          <a:solidFill>
            <a:schemeClr val="accent5"/>
          </a:solidFill>
        </a:ln>
      </dgm:spPr>
      <dgm:t>
        <a:bodyPr/>
        <a:lstStyle/>
        <a:p>
          <a:endParaRPr lang="en-US"/>
        </a:p>
      </dgm:t>
    </dgm:pt>
    <dgm:pt modelId="{676F3AC8-6007-4E2F-9DC8-D3B14B5F31BF}">
      <dgm:prSet phldrT="[Text]"/>
      <dgm:spPr>
        <a:ln>
          <a:solidFill>
            <a:schemeClr val="accent5"/>
          </a:solidFill>
        </a:ln>
      </dgm:spPr>
      <dgm:t>
        <a:bodyPr/>
        <a:lstStyle/>
        <a:p>
          <a:r>
            <a:rPr lang="en-US" dirty="0" smtClean="0"/>
            <a:t>Establish PIT Lead and Backup</a:t>
          </a:r>
          <a:endParaRPr lang="en-US" dirty="0"/>
        </a:p>
      </dgm:t>
    </dgm:pt>
    <dgm:pt modelId="{D6C1B676-256F-4E9F-A7F6-849FCF2AF4F0}" type="parTrans" cxnId="{47255392-BE32-476A-8363-67E1B549C52C}">
      <dgm:prSet/>
      <dgm:spPr/>
      <dgm:t>
        <a:bodyPr/>
        <a:lstStyle/>
        <a:p>
          <a:endParaRPr lang="en-US"/>
        </a:p>
      </dgm:t>
    </dgm:pt>
    <dgm:pt modelId="{BB6ADACE-B463-4539-9D18-293C34C2448E}" type="sibTrans" cxnId="{47255392-BE32-476A-8363-67E1B549C52C}">
      <dgm:prSet/>
      <dgm:spPr/>
      <dgm:t>
        <a:bodyPr/>
        <a:lstStyle/>
        <a:p>
          <a:endParaRPr lang="en-US"/>
        </a:p>
      </dgm:t>
    </dgm:pt>
    <dgm:pt modelId="{F7A5A0EB-926D-4871-B042-ABEE0F802D31}">
      <dgm:prSet phldrT="[Text]"/>
      <dgm:spPr>
        <a:solidFill>
          <a:schemeClr val="accent5"/>
        </a:solidFill>
      </dgm:spPr>
      <dgm:t>
        <a:bodyPr/>
        <a:lstStyle/>
        <a:p>
          <a:r>
            <a:rPr lang="en-US" dirty="0" smtClean="0"/>
            <a:t>Community Awareness</a:t>
          </a:r>
          <a:endParaRPr lang="en-US" dirty="0"/>
        </a:p>
      </dgm:t>
    </dgm:pt>
    <dgm:pt modelId="{AE822BEF-52B7-4CF2-96DA-02ED4074C82E}" type="parTrans" cxnId="{80BBF04A-A0ED-40EE-B042-AFA7FBF12B72}">
      <dgm:prSet/>
      <dgm:spPr/>
      <dgm:t>
        <a:bodyPr/>
        <a:lstStyle/>
        <a:p>
          <a:endParaRPr lang="en-US"/>
        </a:p>
      </dgm:t>
    </dgm:pt>
    <dgm:pt modelId="{4FC750B1-9A5E-431B-86FA-5DA89BB630EB}" type="sibTrans" cxnId="{80BBF04A-A0ED-40EE-B042-AFA7FBF12B72}">
      <dgm:prSet/>
      <dgm:spPr>
        <a:solidFill>
          <a:schemeClr val="accent5"/>
        </a:solidFill>
        <a:ln>
          <a:solidFill>
            <a:schemeClr val="accent5"/>
          </a:solidFill>
        </a:ln>
      </dgm:spPr>
      <dgm:t>
        <a:bodyPr/>
        <a:lstStyle/>
        <a:p>
          <a:endParaRPr lang="en-US"/>
        </a:p>
      </dgm:t>
    </dgm:pt>
    <dgm:pt modelId="{C5A8E7CF-E0DF-46FF-966C-FB5931DD138F}">
      <dgm:prSet phldrT="[Text]"/>
      <dgm:spPr>
        <a:ln>
          <a:solidFill>
            <a:schemeClr val="accent5"/>
          </a:solidFill>
        </a:ln>
      </dgm:spPr>
      <dgm:t>
        <a:bodyPr/>
        <a:lstStyle/>
        <a:p>
          <a:r>
            <a:rPr lang="en-US" dirty="0" smtClean="0"/>
            <a:t>Inform Community/ publicize count</a:t>
          </a:r>
          <a:endParaRPr lang="en-US" dirty="0"/>
        </a:p>
      </dgm:t>
    </dgm:pt>
    <dgm:pt modelId="{B4292F38-89D0-4A30-ACF1-5DE78421803B}" type="parTrans" cxnId="{CF6ECF51-6898-438A-BCD2-ECEBA812E0CB}">
      <dgm:prSet/>
      <dgm:spPr/>
      <dgm:t>
        <a:bodyPr/>
        <a:lstStyle/>
        <a:p>
          <a:endParaRPr lang="en-US"/>
        </a:p>
      </dgm:t>
    </dgm:pt>
    <dgm:pt modelId="{C4A6C7EF-D184-4DDA-A30E-C8EEA4540D76}" type="sibTrans" cxnId="{CF6ECF51-6898-438A-BCD2-ECEBA812E0CB}">
      <dgm:prSet/>
      <dgm:spPr/>
      <dgm:t>
        <a:bodyPr/>
        <a:lstStyle/>
        <a:p>
          <a:endParaRPr lang="en-US"/>
        </a:p>
      </dgm:t>
    </dgm:pt>
    <dgm:pt modelId="{D02ABDED-18AB-4176-9B93-7B0BF76A91F6}">
      <dgm:prSet phldrT="[Text]"/>
      <dgm:spPr>
        <a:solidFill>
          <a:schemeClr val="accent5"/>
        </a:solidFill>
      </dgm:spPr>
      <dgm:t>
        <a:bodyPr/>
        <a:lstStyle/>
        <a:p>
          <a:r>
            <a:rPr lang="en-US" dirty="0" smtClean="0"/>
            <a:t>Training</a:t>
          </a:r>
          <a:endParaRPr lang="en-US" dirty="0"/>
        </a:p>
      </dgm:t>
    </dgm:pt>
    <dgm:pt modelId="{F2B194E4-1181-4BED-B3C9-55A6F067E230}" type="parTrans" cxnId="{5334BDE5-BC73-4A9E-961C-FCD825A7D42F}">
      <dgm:prSet/>
      <dgm:spPr/>
      <dgm:t>
        <a:bodyPr/>
        <a:lstStyle/>
        <a:p>
          <a:endParaRPr lang="en-US"/>
        </a:p>
      </dgm:t>
    </dgm:pt>
    <dgm:pt modelId="{2127519A-A4AB-487E-8CD3-92CCB63C147F}" type="sibTrans" cxnId="{5334BDE5-BC73-4A9E-961C-FCD825A7D42F}">
      <dgm:prSet/>
      <dgm:spPr/>
      <dgm:t>
        <a:bodyPr/>
        <a:lstStyle/>
        <a:p>
          <a:endParaRPr lang="en-US"/>
        </a:p>
      </dgm:t>
    </dgm:pt>
    <dgm:pt modelId="{8FF4AD34-92E5-40D6-882D-3E0F42C00FC6}">
      <dgm:prSet phldrT="[Text]"/>
      <dgm:spPr>
        <a:ln>
          <a:solidFill>
            <a:schemeClr val="accent5"/>
          </a:solidFill>
        </a:ln>
      </dgm:spPr>
      <dgm:t>
        <a:bodyPr/>
        <a:lstStyle/>
        <a:p>
          <a:r>
            <a:rPr lang="en-US" dirty="0" smtClean="0"/>
            <a:t>Recruit Volunteers</a:t>
          </a:r>
          <a:endParaRPr lang="en-US" dirty="0"/>
        </a:p>
      </dgm:t>
    </dgm:pt>
    <dgm:pt modelId="{82B5E58B-DCDC-40A1-BA6D-4344C06B1867}" type="parTrans" cxnId="{A4500D2E-7D3C-4A53-A955-F79CB029F0F8}">
      <dgm:prSet/>
      <dgm:spPr/>
      <dgm:t>
        <a:bodyPr/>
        <a:lstStyle/>
        <a:p>
          <a:endParaRPr lang="en-US"/>
        </a:p>
      </dgm:t>
    </dgm:pt>
    <dgm:pt modelId="{888AE62A-588C-44C9-BCCF-D4EEAD9FBC66}" type="sibTrans" cxnId="{A4500D2E-7D3C-4A53-A955-F79CB029F0F8}">
      <dgm:prSet/>
      <dgm:spPr/>
      <dgm:t>
        <a:bodyPr/>
        <a:lstStyle/>
        <a:p>
          <a:endParaRPr lang="en-US"/>
        </a:p>
      </dgm:t>
    </dgm:pt>
    <dgm:pt modelId="{7FDDFEA3-4E71-4336-BB3A-FA510CA82A51}">
      <dgm:prSet phldrT="[Text]"/>
      <dgm:spPr>
        <a:ln>
          <a:solidFill>
            <a:schemeClr val="accent5"/>
          </a:solidFill>
        </a:ln>
      </dgm:spPr>
      <dgm:t>
        <a:bodyPr/>
        <a:lstStyle/>
        <a:p>
          <a:r>
            <a:rPr lang="en-US" dirty="0" smtClean="0"/>
            <a:t>Create PIT committee</a:t>
          </a:r>
          <a:endParaRPr lang="en-US" dirty="0"/>
        </a:p>
      </dgm:t>
    </dgm:pt>
    <dgm:pt modelId="{3DDBDB95-8A2B-4211-A78D-C8E967144403}" type="parTrans" cxnId="{4D6CB04A-8E59-4C79-BB0A-174B51D0FDE7}">
      <dgm:prSet/>
      <dgm:spPr/>
      <dgm:t>
        <a:bodyPr/>
        <a:lstStyle/>
        <a:p>
          <a:endParaRPr lang="en-US"/>
        </a:p>
      </dgm:t>
    </dgm:pt>
    <dgm:pt modelId="{407CF866-399F-40C5-A272-84B29B61E27C}" type="sibTrans" cxnId="{4D6CB04A-8E59-4C79-BB0A-174B51D0FDE7}">
      <dgm:prSet/>
      <dgm:spPr/>
      <dgm:t>
        <a:bodyPr/>
        <a:lstStyle/>
        <a:p>
          <a:endParaRPr lang="en-US"/>
        </a:p>
      </dgm:t>
    </dgm:pt>
    <dgm:pt modelId="{B8EA1198-DACF-444C-96D6-8E2D361E62F1}">
      <dgm:prSet phldrT="[Text]"/>
      <dgm:spPr>
        <a:ln>
          <a:solidFill>
            <a:schemeClr val="accent5"/>
          </a:solidFill>
        </a:ln>
      </dgm:spPr>
      <dgm:t>
        <a:bodyPr/>
        <a:lstStyle/>
        <a:p>
          <a:r>
            <a:rPr lang="en-US" dirty="0" smtClean="0"/>
            <a:t>Create timeline for count planning</a:t>
          </a:r>
          <a:endParaRPr lang="en-US" dirty="0"/>
        </a:p>
      </dgm:t>
    </dgm:pt>
    <dgm:pt modelId="{BC0248F5-0519-445B-B1FE-B2ED63D84CC8}" type="parTrans" cxnId="{C985791A-122F-4AE9-9C76-9014B4D4952D}">
      <dgm:prSet/>
      <dgm:spPr/>
      <dgm:t>
        <a:bodyPr/>
        <a:lstStyle/>
        <a:p>
          <a:endParaRPr lang="en-US"/>
        </a:p>
      </dgm:t>
    </dgm:pt>
    <dgm:pt modelId="{880F6C6A-8372-4D4D-AC08-E0F4835693DE}" type="sibTrans" cxnId="{C985791A-122F-4AE9-9C76-9014B4D4952D}">
      <dgm:prSet/>
      <dgm:spPr/>
      <dgm:t>
        <a:bodyPr/>
        <a:lstStyle/>
        <a:p>
          <a:endParaRPr lang="en-US"/>
        </a:p>
      </dgm:t>
    </dgm:pt>
    <dgm:pt modelId="{6DE85480-3F34-4F55-9703-8E281043F2D7}">
      <dgm:prSet phldrT="[Text]"/>
      <dgm:spPr>
        <a:ln>
          <a:solidFill>
            <a:schemeClr val="accent5"/>
          </a:solidFill>
        </a:ln>
      </dgm:spPr>
      <dgm:t>
        <a:bodyPr/>
        <a:lstStyle/>
        <a:p>
          <a:r>
            <a:rPr lang="en-US" dirty="0" smtClean="0"/>
            <a:t>Engage potential members with lived experience</a:t>
          </a:r>
          <a:endParaRPr lang="en-US" dirty="0"/>
        </a:p>
      </dgm:t>
    </dgm:pt>
    <dgm:pt modelId="{629A1A43-77F0-490A-96AD-4961DB902161}" type="parTrans" cxnId="{2C90316F-F6CC-48BF-82DA-525D8381525A}">
      <dgm:prSet/>
      <dgm:spPr/>
      <dgm:t>
        <a:bodyPr/>
        <a:lstStyle/>
        <a:p>
          <a:endParaRPr lang="en-US"/>
        </a:p>
      </dgm:t>
    </dgm:pt>
    <dgm:pt modelId="{BBB8A37B-794F-4247-8439-5F3B5CC715DC}" type="sibTrans" cxnId="{2C90316F-F6CC-48BF-82DA-525D8381525A}">
      <dgm:prSet/>
      <dgm:spPr/>
      <dgm:t>
        <a:bodyPr/>
        <a:lstStyle/>
        <a:p>
          <a:endParaRPr lang="en-US"/>
        </a:p>
      </dgm:t>
    </dgm:pt>
    <dgm:pt modelId="{7D31DF6A-6264-4F28-A49A-0E3C269E916D}">
      <dgm:prSet phldrT="[Text]"/>
      <dgm:spPr>
        <a:ln>
          <a:solidFill>
            <a:schemeClr val="accent5"/>
          </a:solidFill>
        </a:ln>
      </dgm:spPr>
      <dgm:t>
        <a:bodyPr/>
        <a:lstStyle/>
        <a:p>
          <a:r>
            <a:rPr lang="en-US" dirty="0" smtClean="0"/>
            <a:t>Engage community in identifying unsheltered locations</a:t>
          </a:r>
          <a:endParaRPr lang="en-US" dirty="0"/>
        </a:p>
      </dgm:t>
    </dgm:pt>
    <dgm:pt modelId="{CA539E4A-C44B-4C6F-9BD8-314949EEDBBF}" type="parTrans" cxnId="{620E8C20-6F0B-4C1F-A018-1ACD6D9855E8}">
      <dgm:prSet/>
      <dgm:spPr/>
      <dgm:t>
        <a:bodyPr/>
        <a:lstStyle/>
        <a:p>
          <a:endParaRPr lang="en-US"/>
        </a:p>
      </dgm:t>
    </dgm:pt>
    <dgm:pt modelId="{A662647B-CF10-4E2F-A791-2A2280507BA1}" type="sibTrans" cxnId="{620E8C20-6F0B-4C1F-A018-1ACD6D9855E8}">
      <dgm:prSet/>
      <dgm:spPr/>
      <dgm:t>
        <a:bodyPr/>
        <a:lstStyle/>
        <a:p>
          <a:endParaRPr lang="en-US"/>
        </a:p>
      </dgm:t>
    </dgm:pt>
    <dgm:pt modelId="{3E36906D-48AD-4C55-95B3-6BC67D97EA62}">
      <dgm:prSet phldrT="[Text]"/>
      <dgm:spPr>
        <a:ln>
          <a:solidFill>
            <a:schemeClr val="accent5"/>
          </a:solidFill>
        </a:ln>
      </dgm:spPr>
      <dgm:t>
        <a:bodyPr/>
        <a:lstStyle/>
        <a:p>
          <a:r>
            <a:rPr lang="en-US" dirty="0" smtClean="0"/>
            <a:t>Set volunteers up with training</a:t>
          </a:r>
          <a:endParaRPr lang="en-US" dirty="0"/>
        </a:p>
      </dgm:t>
    </dgm:pt>
    <dgm:pt modelId="{6DFEF8B0-8CA6-4721-8732-58F6F76F7551}" type="parTrans" cxnId="{4F07C4E5-95F8-41B6-A6A0-916C74455846}">
      <dgm:prSet/>
      <dgm:spPr/>
      <dgm:t>
        <a:bodyPr/>
        <a:lstStyle/>
        <a:p>
          <a:endParaRPr lang="en-US"/>
        </a:p>
      </dgm:t>
    </dgm:pt>
    <dgm:pt modelId="{56D0CFD1-CFC4-4358-96FC-C5EBD6E1F1E5}" type="sibTrans" cxnId="{4F07C4E5-95F8-41B6-A6A0-916C74455846}">
      <dgm:prSet/>
      <dgm:spPr/>
      <dgm:t>
        <a:bodyPr/>
        <a:lstStyle/>
        <a:p>
          <a:endParaRPr lang="en-US"/>
        </a:p>
      </dgm:t>
    </dgm:pt>
    <dgm:pt modelId="{3190A17D-292D-4E60-B445-CEF00D653AF8}">
      <dgm:prSet phldrT="[Text]"/>
      <dgm:spPr>
        <a:ln>
          <a:solidFill>
            <a:schemeClr val="accent5"/>
          </a:solidFill>
        </a:ln>
      </dgm:spPr>
      <dgm:t>
        <a:bodyPr/>
        <a:lstStyle/>
        <a:p>
          <a:r>
            <a:rPr lang="en-US" dirty="0" smtClean="0"/>
            <a:t>Schedule in person meetings</a:t>
          </a:r>
          <a:endParaRPr lang="en-US" dirty="0"/>
        </a:p>
      </dgm:t>
    </dgm:pt>
    <dgm:pt modelId="{86756F71-03E6-4E0A-A2EA-E7A0AD8B489B}" type="parTrans" cxnId="{74E692CC-8F0F-4160-AC22-EA84EA2029C2}">
      <dgm:prSet/>
      <dgm:spPr/>
      <dgm:t>
        <a:bodyPr/>
        <a:lstStyle/>
        <a:p>
          <a:endParaRPr lang="en-US"/>
        </a:p>
      </dgm:t>
    </dgm:pt>
    <dgm:pt modelId="{C57850C6-022C-4B51-A0FC-1D6BF3CD5172}" type="sibTrans" cxnId="{74E692CC-8F0F-4160-AC22-EA84EA2029C2}">
      <dgm:prSet/>
      <dgm:spPr/>
      <dgm:t>
        <a:bodyPr/>
        <a:lstStyle/>
        <a:p>
          <a:endParaRPr lang="en-US"/>
        </a:p>
      </dgm:t>
    </dgm:pt>
    <dgm:pt modelId="{60B5B0C4-21C8-43EE-B4BF-D8BAD5308458}">
      <dgm:prSet phldrT="[Text]"/>
      <dgm:spPr>
        <a:ln>
          <a:solidFill>
            <a:schemeClr val="accent5"/>
          </a:solidFill>
        </a:ln>
      </dgm:spPr>
      <dgm:t>
        <a:bodyPr/>
        <a:lstStyle/>
        <a:p>
          <a:r>
            <a:rPr lang="en-US" dirty="0" smtClean="0"/>
            <a:t>Register and practice with the app</a:t>
          </a:r>
          <a:endParaRPr lang="en-US" dirty="0"/>
        </a:p>
      </dgm:t>
    </dgm:pt>
    <dgm:pt modelId="{5FF85FD5-B84F-4A8E-A55D-4BE52C041616}" type="parTrans" cxnId="{92CDE670-30B7-4AD5-8DEE-DEB4671C07F4}">
      <dgm:prSet/>
      <dgm:spPr/>
      <dgm:t>
        <a:bodyPr/>
        <a:lstStyle/>
        <a:p>
          <a:endParaRPr lang="en-US"/>
        </a:p>
      </dgm:t>
    </dgm:pt>
    <dgm:pt modelId="{0E01B6B6-E46A-4DFD-919B-427353D12161}" type="sibTrans" cxnId="{92CDE670-30B7-4AD5-8DEE-DEB4671C07F4}">
      <dgm:prSet/>
      <dgm:spPr/>
      <dgm:t>
        <a:bodyPr/>
        <a:lstStyle/>
        <a:p>
          <a:endParaRPr lang="en-US"/>
        </a:p>
      </dgm:t>
    </dgm:pt>
    <dgm:pt modelId="{D24E7756-9DED-4848-B0EC-F248C1B2EA78}">
      <dgm:prSet phldrT="[Text]"/>
      <dgm:spPr>
        <a:ln>
          <a:solidFill>
            <a:schemeClr val="accent5"/>
          </a:solidFill>
        </a:ln>
      </dgm:spPr>
      <dgm:t>
        <a:bodyPr/>
        <a:lstStyle/>
        <a:p>
          <a:r>
            <a:rPr lang="en-US" dirty="0" smtClean="0"/>
            <a:t>Solicit Donations</a:t>
          </a:r>
          <a:endParaRPr lang="en-US" dirty="0"/>
        </a:p>
      </dgm:t>
    </dgm:pt>
    <dgm:pt modelId="{5860DE63-CE9F-4953-9CEB-8BF2D7BD0527}" type="parTrans" cxnId="{F82CDA2C-0B92-4DE8-9D52-189ABF10D570}">
      <dgm:prSet/>
      <dgm:spPr/>
      <dgm:t>
        <a:bodyPr/>
        <a:lstStyle/>
        <a:p>
          <a:endParaRPr lang="en-US"/>
        </a:p>
      </dgm:t>
    </dgm:pt>
    <dgm:pt modelId="{A6040575-0AC0-4C28-AF75-63D7206A67ED}" type="sibTrans" cxnId="{F82CDA2C-0B92-4DE8-9D52-189ABF10D570}">
      <dgm:prSet/>
      <dgm:spPr/>
      <dgm:t>
        <a:bodyPr/>
        <a:lstStyle/>
        <a:p>
          <a:endParaRPr lang="en-US"/>
        </a:p>
      </dgm:t>
    </dgm:pt>
    <dgm:pt modelId="{A25E2BFB-D954-420F-A2AD-8A9542A85327}" type="pres">
      <dgm:prSet presAssocID="{AB1E3ED8-B6BA-4DFB-80D6-876EE8DA90B6}" presName="linearFlow" presStyleCnt="0">
        <dgm:presLayoutVars>
          <dgm:dir/>
          <dgm:animLvl val="lvl"/>
          <dgm:resizeHandles val="exact"/>
        </dgm:presLayoutVars>
      </dgm:prSet>
      <dgm:spPr/>
      <dgm:t>
        <a:bodyPr/>
        <a:lstStyle/>
        <a:p>
          <a:endParaRPr lang="en-US"/>
        </a:p>
      </dgm:t>
    </dgm:pt>
    <dgm:pt modelId="{2FE8D8C9-77E2-462F-98F8-AB60D53686D3}" type="pres">
      <dgm:prSet presAssocID="{8316E270-C904-49F9-AD8C-59811FA45CDC}" presName="composite" presStyleCnt="0"/>
      <dgm:spPr/>
    </dgm:pt>
    <dgm:pt modelId="{882CE02B-0B4A-41E1-B939-4CE2AEBA9CF3}" type="pres">
      <dgm:prSet presAssocID="{8316E270-C904-49F9-AD8C-59811FA45CDC}" presName="parTx" presStyleLbl="node1" presStyleIdx="0" presStyleCnt="3">
        <dgm:presLayoutVars>
          <dgm:chMax val="0"/>
          <dgm:chPref val="0"/>
          <dgm:bulletEnabled val="1"/>
        </dgm:presLayoutVars>
      </dgm:prSet>
      <dgm:spPr/>
      <dgm:t>
        <a:bodyPr/>
        <a:lstStyle/>
        <a:p>
          <a:endParaRPr lang="en-US"/>
        </a:p>
      </dgm:t>
    </dgm:pt>
    <dgm:pt modelId="{BD9F55E5-D655-4FD2-B5CD-80E3BC0D4FC0}" type="pres">
      <dgm:prSet presAssocID="{8316E270-C904-49F9-AD8C-59811FA45CDC}" presName="parSh" presStyleLbl="node1" presStyleIdx="0" presStyleCnt="3"/>
      <dgm:spPr/>
      <dgm:t>
        <a:bodyPr/>
        <a:lstStyle/>
        <a:p>
          <a:endParaRPr lang="en-US"/>
        </a:p>
      </dgm:t>
    </dgm:pt>
    <dgm:pt modelId="{1F08B31C-08EE-4F2D-B470-413F882A7F0F}" type="pres">
      <dgm:prSet presAssocID="{8316E270-C904-49F9-AD8C-59811FA45CDC}" presName="desTx" presStyleLbl="fgAcc1" presStyleIdx="0" presStyleCnt="3">
        <dgm:presLayoutVars>
          <dgm:bulletEnabled val="1"/>
        </dgm:presLayoutVars>
      </dgm:prSet>
      <dgm:spPr/>
      <dgm:t>
        <a:bodyPr/>
        <a:lstStyle/>
        <a:p>
          <a:endParaRPr lang="en-US"/>
        </a:p>
      </dgm:t>
    </dgm:pt>
    <dgm:pt modelId="{5ADD63E7-603D-4180-AD7F-43CC55956560}" type="pres">
      <dgm:prSet presAssocID="{60CAF1DC-923F-4A86-A0A3-CAD6F739CA1C}" presName="sibTrans" presStyleLbl="sibTrans2D1" presStyleIdx="0" presStyleCnt="2"/>
      <dgm:spPr/>
      <dgm:t>
        <a:bodyPr/>
        <a:lstStyle/>
        <a:p>
          <a:endParaRPr lang="en-US"/>
        </a:p>
      </dgm:t>
    </dgm:pt>
    <dgm:pt modelId="{04F6E450-1FF0-4834-8715-E04AAD24A774}" type="pres">
      <dgm:prSet presAssocID="{60CAF1DC-923F-4A86-A0A3-CAD6F739CA1C}" presName="connTx" presStyleLbl="sibTrans2D1" presStyleIdx="0" presStyleCnt="2"/>
      <dgm:spPr/>
      <dgm:t>
        <a:bodyPr/>
        <a:lstStyle/>
        <a:p>
          <a:endParaRPr lang="en-US"/>
        </a:p>
      </dgm:t>
    </dgm:pt>
    <dgm:pt modelId="{77197E44-8B22-4D35-AC39-7775D9EC4581}" type="pres">
      <dgm:prSet presAssocID="{F7A5A0EB-926D-4871-B042-ABEE0F802D31}" presName="composite" presStyleCnt="0"/>
      <dgm:spPr/>
    </dgm:pt>
    <dgm:pt modelId="{7AB6E7F7-21B8-443F-B1B4-BEDE63AC3D9B}" type="pres">
      <dgm:prSet presAssocID="{F7A5A0EB-926D-4871-B042-ABEE0F802D31}" presName="parTx" presStyleLbl="node1" presStyleIdx="0" presStyleCnt="3">
        <dgm:presLayoutVars>
          <dgm:chMax val="0"/>
          <dgm:chPref val="0"/>
          <dgm:bulletEnabled val="1"/>
        </dgm:presLayoutVars>
      </dgm:prSet>
      <dgm:spPr/>
      <dgm:t>
        <a:bodyPr/>
        <a:lstStyle/>
        <a:p>
          <a:endParaRPr lang="en-US"/>
        </a:p>
      </dgm:t>
    </dgm:pt>
    <dgm:pt modelId="{1CAEDEC6-6AD9-40C1-AFF3-40F788C929BB}" type="pres">
      <dgm:prSet presAssocID="{F7A5A0EB-926D-4871-B042-ABEE0F802D31}" presName="parSh" presStyleLbl="node1" presStyleIdx="1" presStyleCnt="3"/>
      <dgm:spPr/>
      <dgm:t>
        <a:bodyPr/>
        <a:lstStyle/>
        <a:p>
          <a:endParaRPr lang="en-US"/>
        </a:p>
      </dgm:t>
    </dgm:pt>
    <dgm:pt modelId="{B18C6DA2-EE40-4473-BC49-FD3C8FA2591B}" type="pres">
      <dgm:prSet presAssocID="{F7A5A0EB-926D-4871-B042-ABEE0F802D31}" presName="desTx" presStyleLbl="fgAcc1" presStyleIdx="1" presStyleCnt="3">
        <dgm:presLayoutVars>
          <dgm:bulletEnabled val="1"/>
        </dgm:presLayoutVars>
      </dgm:prSet>
      <dgm:spPr/>
      <dgm:t>
        <a:bodyPr/>
        <a:lstStyle/>
        <a:p>
          <a:endParaRPr lang="en-US"/>
        </a:p>
      </dgm:t>
    </dgm:pt>
    <dgm:pt modelId="{3465A18F-99D8-4D88-938F-A6E4971C6F03}" type="pres">
      <dgm:prSet presAssocID="{4FC750B1-9A5E-431B-86FA-5DA89BB630EB}" presName="sibTrans" presStyleLbl="sibTrans2D1" presStyleIdx="1" presStyleCnt="2"/>
      <dgm:spPr/>
      <dgm:t>
        <a:bodyPr/>
        <a:lstStyle/>
        <a:p>
          <a:endParaRPr lang="en-US"/>
        </a:p>
      </dgm:t>
    </dgm:pt>
    <dgm:pt modelId="{9D9DB6D1-2283-40E0-ACF3-4EA11B637AA2}" type="pres">
      <dgm:prSet presAssocID="{4FC750B1-9A5E-431B-86FA-5DA89BB630EB}" presName="connTx" presStyleLbl="sibTrans2D1" presStyleIdx="1" presStyleCnt="2"/>
      <dgm:spPr/>
      <dgm:t>
        <a:bodyPr/>
        <a:lstStyle/>
        <a:p>
          <a:endParaRPr lang="en-US"/>
        </a:p>
      </dgm:t>
    </dgm:pt>
    <dgm:pt modelId="{F26EDBF4-EE61-470C-AB00-3CC2DD1868A4}" type="pres">
      <dgm:prSet presAssocID="{D02ABDED-18AB-4176-9B93-7B0BF76A91F6}" presName="composite" presStyleCnt="0"/>
      <dgm:spPr/>
    </dgm:pt>
    <dgm:pt modelId="{4935FC37-0EC3-449C-A8EE-0977FFCB9E41}" type="pres">
      <dgm:prSet presAssocID="{D02ABDED-18AB-4176-9B93-7B0BF76A91F6}" presName="parTx" presStyleLbl="node1" presStyleIdx="1" presStyleCnt="3">
        <dgm:presLayoutVars>
          <dgm:chMax val="0"/>
          <dgm:chPref val="0"/>
          <dgm:bulletEnabled val="1"/>
        </dgm:presLayoutVars>
      </dgm:prSet>
      <dgm:spPr/>
      <dgm:t>
        <a:bodyPr/>
        <a:lstStyle/>
        <a:p>
          <a:endParaRPr lang="en-US"/>
        </a:p>
      </dgm:t>
    </dgm:pt>
    <dgm:pt modelId="{C3CFCC14-DB8C-445C-85F1-F3A47693AFF8}" type="pres">
      <dgm:prSet presAssocID="{D02ABDED-18AB-4176-9B93-7B0BF76A91F6}" presName="parSh" presStyleLbl="node1" presStyleIdx="2" presStyleCnt="3"/>
      <dgm:spPr/>
      <dgm:t>
        <a:bodyPr/>
        <a:lstStyle/>
        <a:p>
          <a:endParaRPr lang="en-US"/>
        </a:p>
      </dgm:t>
    </dgm:pt>
    <dgm:pt modelId="{C27600D2-9025-49C2-9424-B0E840D65803}" type="pres">
      <dgm:prSet presAssocID="{D02ABDED-18AB-4176-9B93-7B0BF76A91F6}" presName="desTx" presStyleLbl="fgAcc1" presStyleIdx="2" presStyleCnt="3">
        <dgm:presLayoutVars>
          <dgm:bulletEnabled val="1"/>
        </dgm:presLayoutVars>
      </dgm:prSet>
      <dgm:spPr/>
      <dgm:t>
        <a:bodyPr/>
        <a:lstStyle/>
        <a:p>
          <a:endParaRPr lang="en-US"/>
        </a:p>
      </dgm:t>
    </dgm:pt>
  </dgm:ptLst>
  <dgm:cxnLst>
    <dgm:cxn modelId="{9AE5351E-8061-4380-9778-2A17959452E2}" type="presOf" srcId="{60CAF1DC-923F-4A86-A0A3-CAD6F739CA1C}" destId="{5ADD63E7-603D-4180-AD7F-43CC55956560}" srcOrd="0" destOrd="0" presId="urn:microsoft.com/office/officeart/2005/8/layout/process3"/>
    <dgm:cxn modelId="{E3D5ABD9-FAA0-4F54-AC26-6079521A762A}" type="presOf" srcId="{F7A5A0EB-926D-4871-B042-ABEE0F802D31}" destId="{1CAEDEC6-6AD9-40C1-AFF3-40F788C929BB}" srcOrd="1" destOrd="0" presId="urn:microsoft.com/office/officeart/2005/8/layout/process3"/>
    <dgm:cxn modelId="{A447B6CD-BFB0-4FCA-AE3E-0180C1333318}" type="presOf" srcId="{8FF4AD34-92E5-40D6-882D-3E0F42C00FC6}" destId="{C27600D2-9025-49C2-9424-B0E840D65803}" srcOrd="0" destOrd="0" presId="urn:microsoft.com/office/officeart/2005/8/layout/process3"/>
    <dgm:cxn modelId="{4D6CB04A-8E59-4C79-BB0A-174B51D0FDE7}" srcId="{8316E270-C904-49F9-AD8C-59811FA45CDC}" destId="{7FDDFEA3-4E71-4336-BB3A-FA510CA82A51}" srcOrd="1" destOrd="0" parTransId="{3DDBDB95-8A2B-4211-A78D-C8E967144403}" sibTransId="{407CF866-399F-40C5-A272-84B29B61E27C}"/>
    <dgm:cxn modelId="{F82CDA2C-0B92-4DE8-9D52-189ABF10D570}" srcId="{F7A5A0EB-926D-4871-B042-ABEE0F802D31}" destId="{D24E7756-9DED-4848-B0EC-F248C1B2EA78}" srcOrd="3" destOrd="0" parTransId="{5860DE63-CE9F-4953-9CEB-8BF2D7BD0527}" sibTransId="{A6040575-0AC0-4C28-AF75-63D7206A67ED}"/>
    <dgm:cxn modelId="{140C1573-CF29-4F95-8D56-E3E814CD18A9}" srcId="{AB1E3ED8-B6BA-4DFB-80D6-876EE8DA90B6}" destId="{8316E270-C904-49F9-AD8C-59811FA45CDC}" srcOrd="0" destOrd="0" parTransId="{AA244AF4-F2D4-4FD6-86F7-D0F2F37CE690}" sibTransId="{60CAF1DC-923F-4A86-A0A3-CAD6F739CA1C}"/>
    <dgm:cxn modelId="{88BC557A-2D2E-4F3A-B520-2BB2F4821E1F}" type="presOf" srcId="{8316E270-C904-49F9-AD8C-59811FA45CDC}" destId="{BD9F55E5-D655-4FD2-B5CD-80E3BC0D4FC0}" srcOrd="1" destOrd="0" presId="urn:microsoft.com/office/officeart/2005/8/layout/process3"/>
    <dgm:cxn modelId="{CF6ECF51-6898-438A-BCD2-ECEBA812E0CB}" srcId="{F7A5A0EB-926D-4871-B042-ABEE0F802D31}" destId="{C5A8E7CF-E0DF-46FF-966C-FB5931DD138F}" srcOrd="0" destOrd="0" parTransId="{B4292F38-89D0-4A30-ACF1-5DE78421803B}" sibTransId="{C4A6C7EF-D184-4DDA-A30E-C8EEA4540D76}"/>
    <dgm:cxn modelId="{2C90316F-F6CC-48BF-82DA-525D8381525A}" srcId="{F7A5A0EB-926D-4871-B042-ABEE0F802D31}" destId="{6DE85480-3F34-4F55-9703-8E281043F2D7}" srcOrd="1" destOrd="0" parTransId="{629A1A43-77F0-490A-96AD-4961DB902161}" sibTransId="{BBB8A37B-794F-4247-8439-5F3B5CC715DC}"/>
    <dgm:cxn modelId="{4727E6ED-8683-43CE-80EA-F4AC80C5606A}" type="presOf" srcId="{4FC750B1-9A5E-431B-86FA-5DA89BB630EB}" destId="{9D9DB6D1-2283-40E0-ACF3-4EA11B637AA2}" srcOrd="1" destOrd="0" presId="urn:microsoft.com/office/officeart/2005/8/layout/process3"/>
    <dgm:cxn modelId="{2BB9F8A0-6A15-4DC2-BF45-4EB19C68A2DF}" type="presOf" srcId="{8316E270-C904-49F9-AD8C-59811FA45CDC}" destId="{882CE02B-0B4A-41E1-B939-4CE2AEBA9CF3}" srcOrd="0" destOrd="0" presId="urn:microsoft.com/office/officeart/2005/8/layout/process3"/>
    <dgm:cxn modelId="{C985791A-122F-4AE9-9C76-9014B4D4952D}" srcId="{8316E270-C904-49F9-AD8C-59811FA45CDC}" destId="{B8EA1198-DACF-444C-96D6-8E2D361E62F1}" srcOrd="2" destOrd="0" parTransId="{BC0248F5-0519-445B-B1FE-B2ED63D84CC8}" sibTransId="{880F6C6A-8372-4D4D-AC08-E0F4835693DE}"/>
    <dgm:cxn modelId="{7F56F1E1-6D15-443F-AA05-667BA4BF2324}" type="presOf" srcId="{F7A5A0EB-926D-4871-B042-ABEE0F802D31}" destId="{7AB6E7F7-21B8-443F-B1B4-BEDE63AC3D9B}" srcOrd="0" destOrd="0" presId="urn:microsoft.com/office/officeart/2005/8/layout/process3"/>
    <dgm:cxn modelId="{44129662-C100-48BB-9651-D4B5B853962B}" type="presOf" srcId="{D24E7756-9DED-4848-B0EC-F248C1B2EA78}" destId="{B18C6DA2-EE40-4473-BC49-FD3C8FA2591B}" srcOrd="0" destOrd="3" presId="urn:microsoft.com/office/officeart/2005/8/layout/process3"/>
    <dgm:cxn modelId="{D198355B-F1BF-45C5-BD57-B2AA72E86536}" type="presOf" srcId="{3190A17D-292D-4E60-B445-CEF00D653AF8}" destId="{C27600D2-9025-49C2-9424-B0E840D65803}" srcOrd="0" destOrd="2" presId="urn:microsoft.com/office/officeart/2005/8/layout/process3"/>
    <dgm:cxn modelId="{1E6F2EF7-A425-4199-8D87-672334A0A372}" type="presOf" srcId="{B8EA1198-DACF-444C-96D6-8E2D361E62F1}" destId="{1F08B31C-08EE-4F2D-B470-413F882A7F0F}" srcOrd="0" destOrd="2" presId="urn:microsoft.com/office/officeart/2005/8/layout/process3"/>
    <dgm:cxn modelId="{6A22BF3C-659F-4316-A355-1FBB441C162E}" type="presOf" srcId="{AB1E3ED8-B6BA-4DFB-80D6-876EE8DA90B6}" destId="{A25E2BFB-D954-420F-A2AD-8A9542A85327}" srcOrd="0" destOrd="0" presId="urn:microsoft.com/office/officeart/2005/8/layout/process3"/>
    <dgm:cxn modelId="{F62CABE5-9173-42D2-97DD-B7B072272471}" type="presOf" srcId="{7D31DF6A-6264-4F28-A49A-0E3C269E916D}" destId="{B18C6DA2-EE40-4473-BC49-FD3C8FA2591B}" srcOrd="0" destOrd="2" presId="urn:microsoft.com/office/officeart/2005/8/layout/process3"/>
    <dgm:cxn modelId="{EA2C8FD5-C93D-4774-ABD5-4BD61EC821BC}" type="presOf" srcId="{676F3AC8-6007-4E2F-9DC8-D3B14B5F31BF}" destId="{1F08B31C-08EE-4F2D-B470-413F882A7F0F}" srcOrd="0" destOrd="0" presId="urn:microsoft.com/office/officeart/2005/8/layout/process3"/>
    <dgm:cxn modelId="{5F3F70FC-47FD-42AF-B816-A74617FCA68A}" type="presOf" srcId="{C5A8E7CF-E0DF-46FF-966C-FB5931DD138F}" destId="{B18C6DA2-EE40-4473-BC49-FD3C8FA2591B}" srcOrd="0" destOrd="0" presId="urn:microsoft.com/office/officeart/2005/8/layout/process3"/>
    <dgm:cxn modelId="{D0363D26-77B0-4006-A956-E1C6171740E0}" type="presOf" srcId="{D02ABDED-18AB-4176-9B93-7B0BF76A91F6}" destId="{4935FC37-0EC3-449C-A8EE-0977FFCB9E41}" srcOrd="0" destOrd="0" presId="urn:microsoft.com/office/officeart/2005/8/layout/process3"/>
    <dgm:cxn modelId="{5334BDE5-BC73-4A9E-961C-FCD825A7D42F}" srcId="{AB1E3ED8-B6BA-4DFB-80D6-876EE8DA90B6}" destId="{D02ABDED-18AB-4176-9B93-7B0BF76A91F6}" srcOrd="2" destOrd="0" parTransId="{F2B194E4-1181-4BED-B3C9-55A6F067E230}" sibTransId="{2127519A-A4AB-487E-8CD3-92CCB63C147F}"/>
    <dgm:cxn modelId="{17642AEA-1109-48CD-B30A-381114B44659}" type="presOf" srcId="{D02ABDED-18AB-4176-9B93-7B0BF76A91F6}" destId="{C3CFCC14-DB8C-445C-85F1-F3A47693AFF8}" srcOrd="1" destOrd="0" presId="urn:microsoft.com/office/officeart/2005/8/layout/process3"/>
    <dgm:cxn modelId="{4F07C4E5-95F8-41B6-A6A0-916C74455846}" srcId="{D02ABDED-18AB-4176-9B93-7B0BF76A91F6}" destId="{3E36906D-48AD-4C55-95B3-6BC67D97EA62}" srcOrd="1" destOrd="0" parTransId="{6DFEF8B0-8CA6-4721-8732-58F6F76F7551}" sibTransId="{56D0CFD1-CFC4-4358-96FC-C5EBD6E1F1E5}"/>
    <dgm:cxn modelId="{74E692CC-8F0F-4160-AC22-EA84EA2029C2}" srcId="{D02ABDED-18AB-4176-9B93-7B0BF76A91F6}" destId="{3190A17D-292D-4E60-B445-CEF00D653AF8}" srcOrd="2" destOrd="0" parTransId="{86756F71-03E6-4E0A-A2EA-E7A0AD8B489B}" sibTransId="{C57850C6-022C-4B51-A0FC-1D6BF3CD5172}"/>
    <dgm:cxn modelId="{0DD6CCB8-8E9E-4909-8CC7-EEF88CE97538}" type="presOf" srcId="{7FDDFEA3-4E71-4336-BB3A-FA510CA82A51}" destId="{1F08B31C-08EE-4F2D-B470-413F882A7F0F}" srcOrd="0" destOrd="1" presId="urn:microsoft.com/office/officeart/2005/8/layout/process3"/>
    <dgm:cxn modelId="{92CDE670-30B7-4AD5-8DEE-DEB4671C07F4}" srcId="{D02ABDED-18AB-4176-9B93-7B0BF76A91F6}" destId="{60B5B0C4-21C8-43EE-B4BF-D8BAD5308458}" srcOrd="3" destOrd="0" parTransId="{5FF85FD5-B84F-4A8E-A55D-4BE52C041616}" sibTransId="{0E01B6B6-E46A-4DFD-919B-427353D12161}"/>
    <dgm:cxn modelId="{8ED35DB8-09DE-4558-8B88-D4A3B4202125}" type="presOf" srcId="{3E36906D-48AD-4C55-95B3-6BC67D97EA62}" destId="{C27600D2-9025-49C2-9424-B0E840D65803}" srcOrd="0" destOrd="1" presId="urn:microsoft.com/office/officeart/2005/8/layout/process3"/>
    <dgm:cxn modelId="{80BBF04A-A0ED-40EE-B042-AFA7FBF12B72}" srcId="{AB1E3ED8-B6BA-4DFB-80D6-876EE8DA90B6}" destId="{F7A5A0EB-926D-4871-B042-ABEE0F802D31}" srcOrd="1" destOrd="0" parTransId="{AE822BEF-52B7-4CF2-96DA-02ED4074C82E}" sibTransId="{4FC750B1-9A5E-431B-86FA-5DA89BB630EB}"/>
    <dgm:cxn modelId="{1AFA3428-25A7-4262-AD37-008B1CEE75A6}" type="presOf" srcId="{4FC750B1-9A5E-431B-86FA-5DA89BB630EB}" destId="{3465A18F-99D8-4D88-938F-A6E4971C6F03}" srcOrd="0" destOrd="0" presId="urn:microsoft.com/office/officeart/2005/8/layout/process3"/>
    <dgm:cxn modelId="{8018A0F0-DA07-4E1E-AA0F-5930DD987406}" type="presOf" srcId="{6DE85480-3F34-4F55-9703-8E281043F2D7}" destId="{B18C6DA2-EE40-4473-BC49-FD3C8FA2591B}" srcOrd="0" destOrd="1" presId="urn:microsoft.com/office/officeart/2005/8/layout/process3"/>
    <dgm:cxn modelId="{A4500D2E-7D3C-4A53-A955-F79CB029F0F8}" srcId="{D02ABDED-18AB-4176-9B93-7B0BF76A91F6}" destId="{8FF4AD34-92E5-40D6-882D-3E0F42C00FC6}" srcOrd="0" destOrd="0" parTransId="{82B5E58B-DCDC-40A1-BA6D-4344C06B1867}" sibTransId="{888AE62A-588C-44C9-BCCF-D4EEAD9FBC66}"/>
    <dgm:cxn modelId="{620E8C20-6F0B-4C1F-A018-1ACD6D9855E8}" srcId="{F7A5A0EB-926D-4871-B042-ABEE0F802D31}" destId="{7D31DF6A-6264-4F28-A49A-0E3C269E916D}" srcOrd="2" destOrd="0" parTransId="{CA539E4A-C44B-4C6F-9BD8-314949EEDBBF}" sibTransId="{A662647B-CF10-4E2F-A791-2A2280507BA1}"/>
    <dgm:cxn modelId="{47255392-BE32-476A-8363-67E1B549C52C}" srcId="{8316E270-C904-49F9-AD8C-59811FA45CDC}" destId="{676F3AC8-6007-4E2F-9DC8-D3B14B5F31BF}" srcOrd="0" destOrd="0" parTransId="{D6C1B676-256F-4E9F-A7F6-849FCF2AF4F0}" sibTransId="{BB6ADACE-B463-4539-9D18-293C34C2448E}"/>
    <dgm:cxn modelId="{0187D29D-45D3-4AD4-B68B-1654333DB8B6}" type="presOf" srcId="{60CAF1DC-923F-4A86-A0A3-CAD6F739CA1C}" destId="{04F6E450-1FF0-4834-8715-E04AAD24A774}" srcOrd="1" destOrd="0" presId="urn:microsoft.com/office/officeart/2005/8/layout/process3"/>
    <dgm:cxn modelId="{90B30696-758C-4D4C-A778-35754B57F9BC}" type="presOf" srcId="{60B5B0C4-21C8-43EE-B4BF-D8BAD5308458}" destId="{C27600D2-9025-49C2-9424-B0E840D65803}" srcOrd="0" destOrd="3" presId="urn:microsoft.com/office/officeart/2005/8/layout/process3"/>
    <dgm:cxn modelId="{11BEB64F-548F-4D2D-A165-B638E7140106}" type="presParOf" srcId="{A25E2BFB-D954-420F-A2AD-8A9542A85327}" destId="{2FE8D8C9-77E2-462F-98F8-AB60D53686D3}" srcOrd="0" destOrd="0" presId="urn:microsoft.com/office/officeart/2005/8/layout/process3"/>
    <dgm:cxn modelId="{9C186F20-BFD7-44F0-8229-AFB501EC8C05}" type="presParOf" srcId="{2FE8D8C9-77E2-462F-98F8-AB60D53686D3}" destId="{882CE02B-0B4A-41E1-B939-4CE2AEBA9CF3}" srcOrd="0" destOrd="0" presId="urn:microsoft.com/office/officeart/2005/8/layout/process3"/>
    <dgm:cxn modelId="{EDE7792D-AA5F-4257-9C2E-255F6DC7C591}" type="presParOf" srcId="{2FE8D8C9-77E2-462F-98F8-AB60D53686D3}" destId="{BD9F55E5-D655-4FD2-B5CD-80E3BC0D4FC0}" srcOrd="1" destOrd="0" presId="urn:microsoft.com/office/officeart/2005/8/layout/process3"/>
    <dgm:cxn modelId="{34579E57-17F5-4E28-B28E-4531B2E82669}" type="presParOf" srcId="{2FE8D8C9-77E2-462F-98F8-AB60D53686D3}" destId="{1F08B31C-08EE-4F2D-B470-413F882A7F0F}" srcOrd="2" destOrd="0" presId="urn:microsoft.com/office/officeart/2005/8/layout/process3"/>
    <dgm:cxn modelId="{3CFE31A6-8CC9-4B21-8354-1CCD0F91833E}" type="presParOf" srcId="{A25E2BFB-D954-420F-A2AD-8A9542A85327}" destId="{5ADD63E7-603D-4180-AD7F-43CC55956560}" srcOrd="1" destOrd="0" presId="urn:microsoft.com/office/officeart/2005/8/layout/process3"/>
    <dgm:cxn modelId="{A5C3A0D7-FF94-4E11-BBD1-B2CA9986F323}" type="presParOf" srcId="{5ADD63E7-603D-4180-AD7F-43CC55956560}" destId="{04F6E450-1FF0-4834-8715-E04AAD24A774}" srcOrd="0" destOrd="0" presId="urn:microsoft.com/office/officeart/2005/8/layout/process3"/>
    <dgm:cxn modelId="{6EB12FBB-CEC7-4C61-AA94-358546EFA229}" type="presParOf" srcId="{A25E2BFB-D954-420F-A2AD-8A9542A85327}" destId="{77197E44-8B22-4D35-AC39-7775D9EC4581}" srcOrd="2" destOrd="0" presId="urn:microsoft.com/office/officeart/2005/8/layout/process3"/>
    <dgm:cxn modelId="{1793B62E-FD16-4EDD-A95A-F372D339A87F}" type="presParOf" srcId="{77197E44-8B22-4D35-AC39-7775D9EC4581}" destId="{7AB6E7F7-21B8-443F-B1B4-BEDE63AC3D9B}" srcOrd="0" destOrd="0" presId="urn:microsoft.com/office/officeart/2005/8/layout/process3"/>
    <dgm:cxn modelId="{DE1F5067-679C-40DA-80BA-406182A4B3D6}" type="presParOf" srcId="{77197E44-8B22-4D35-AC39-7775D9EC4581}" destId="{1CAEDEC6-6AD9-40C1-AFF3-40F788C929BB}" srcOrd="1" destOrd="0" presId="urn:microsoft.com/office/officeart/2005/8/layout/process3"/>
    <dgm:cxn modelId="{42B34DAD-0641-45ED-B1D6-C7E849679130}" type="presParOf" srcId="{77197E44-8B22-4D35-AC39-7775D9EC4581}" destId="{B18C6DA2-EE40-4473-BC49-FD3C8FA2591B}" srcOrd="2" destOrd="0" presId="urn:microsoft.com/office/officeart/2005/8/layout/process3"/>
    <dgm:cxn modelId="{6F8161DD-27E0-4DBA-B161-0CA8C1BFC24A}" type="presParOf" srcId="{A25E2BFB-D954-420F-A2AD-8A9542A85327}" destId="{3465A18F-99D8-4D88-938F-A6E4971C6F03}" srcOrd="3" destOrd="0" presId="urn:microsoft.com/office/officeart/2005/8/layout/process3"/>
    <dgm:cxn modelId="{EA70C161-3097-4DD6-B388-8AF71A041CA1}" type="presParOf" srcId="{3465A18F-99D8-4D88-938F-A6E4971C6F03}" destId="{9D9DB6D1-2283-40E0-ACF3-4EA11B637AA2}" srcOrd="0" destOrd="0" presId="urn:microsoft.com/office/officeart/2005/8/layout/process3"/>
    <dgm:cxn modelId="{19B87A6C-BE55-40CA-986C-CFF9C5819031}" type="presParOf" srcId="{A25E2BFB-D954-420F-A2AD-8A9542A85327}" destId="{F26EDBF4-EE61-470C-AB00-3CC2DD1868A4}" srcOrd="4" destOrd="0" presId="urn:microsoft.com/office/officeart/2005/8/layout/process3"/>
    <dgm:cxn modelId="{CB868BC0-F5F7-4A51-A86E-0A286F3DEB67}" type="presParOf" srcId="{F26EDBF4-EE61-470C-AB00-3CC2DD1868A4}" destId="{4935FC37-0EC3-449C-A8EE-0977FFCB9E41}" srcOrd="0" destOrd="0" presId="urn:microsoft.com/office/officeart/2005/8/layout/process3"/>
    <dgm:cxn modelId="{133C1FDC-2E12-4839-AF21-43BE84EAD56E}" type="presParOf" srcId="{F26EDBF4-EE61-470C-AB00-3CC2DD1868A4}" destId="{C3CFCC14-DB8C-445C-85F1-F3A47693AFF8}" srcOrd="1" destOrd="0" presId="urn:microsoft.com/office/officeart/2005/8/layout/process3"/>
    <dgm:cxn modelId="{597DE9B7-B878-4B6D-9416-815EC09DA608}" type="presParOf" srcId="{F26EDBF4-EE61-470C-AB00-3CC2DD1868A4}" destId="{C27600D2-9025-49C2-9424-B0E840D65803}"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dgm:t>
        <a:bodyPr/>
        <a:lstStyle/>
        <a:p>
          <a:r>
            <a:rPr lang="en-US" sz="1800" b="1" dirty="0" smtClean="0"/>
            <a:t>Individuals residing in:</a:t>
          </a:r>
          <a:endParaRPr lang="en-US" sz="1800" b="1" dirty="0"/>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smtClean="0"/>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smtClean="0"/>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smtClean="0"/>
            <a:t>-Street </a:t>
          </a:r>
        </a:p>
        <a:p>
          <a:pPr algn="l"/>
          <a:r>
            <a:rPr lang="en-US" sz="1800" b="1" smtClean="0"/>
            <a:t>-Outdoor Encampment</a:t>
          </a:r>
        </a:p>
        <a:p>
          <a:pPr algn="l"/>
          <a:r>
            <a:rPr lang="en-US" sz="1800" b="1" smtClean="0"/>
            <a:t>-Other places not meant for habitation</a:t>
          </a:r>
          <a:endParaRPr lang="en-US" sz="1800" b="1" dirty="0"/>
        </a:p>
      </dgm:t>
    </dgm:pt>
    <dgm:pt modelId="{DAD0E188-0A90-401D-AF77-33A2D84B03AC}" type="parTrans" cxnId="{FFCF7140-F711-4817-BA92-447EFAC5DDDB}">
      <dgm:prSet/>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smtClean="0"/>
            <a:t>-</a:t>
          </a:r>
          <a:r>
            <a:rPr lang="en-US" sz="1800" smtClean="0"/>
            <a:t> </a:t>
          </a:r>
          <a:r>
            <a:rPr lang="en-US" sz="1800" b="1" smtClean="0"/>
            <a:t>Emergency Shelter</a:t>
          </a:r>
        </a:p>
        <a:p>
          <a:pPr algn="l"/>
          <a:r>
            <a:rPr lang="en-US" sz="1800" b="1" smtClean="0"/>
            <a:t>- Domestic Violence Shelter</a:t>
          </a:r>
        </a:p>
        <a:p>
          <a:pPr algn="l"/>
          <a:r>
            <a:rPr lang="en-US" sz="1800" b="1" smtClean="0"/>
            <a:t>- Transitional Housing</a:t>
          </a:r>
          <a:endParaRPr lang="en-US" sz="1800" b="1" dirty="0"/>
        </a:p>
      </dgm:t>
    </dgm:pt>
    <dgm:pt modelId="{47BB689A-86C2-403A-A03B-D5D74433FC98}" type="parTrans" cxnId="{75754B4A-19C2-4294-A0DB-2045DE77BBED}">
      <dgm:prSet/>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smtClean="0"/>
            <a:t>Hotel/Motel paid for by an Agency Voucher</a:t>
          </a:r>
          <a:endParaRPr lang="en-US" sz="1800" b="1" dirty="0"/>
        </a:p>
      </dgm:t>
    </dgm:pt>
    <dgm:pt modelId="{0E5B7BAC-94CC-45B9-AA5C-24446A042889}" type="parTrans" cxnId="{260D780E-ADB3-4373-8582-E99DDBAB1A1C}">
      <dgm:prSet/>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t>
        <a:bodyPr/>
        <a:lstStyle/>
        <a:p>
          <a:endParaRPr lang="en-US"/>
        </a:p>
      </dgm:t>
    </dgm:pt>
    <dgm:pt modelId="{E03CF631-2419-4B0D-A94E-A1F5335FE696}" type="pres">
      <dgm:prSet presAssocID="{056DA98C-638F-4C05-93CD-D016E4BC86F9}" presName="rootComposite1" presStyleCnt="0"/>
      <dgm:spPr/>
      <dgm:t>
        <a:bodyPr/>
        <a:lstStyle/>
        <a:p>
          <a:endParaRPr lang="en-US"/>
        </a:p>
      </dgm:t>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t>
        <a:bodyPr/>
        <a:lstStyle/>
        <a:p>
          <a:endParaRPr lang="en-US"/>
        </a:p>
      </dgm:t>
    </dgm:pt>
    <dgm:pt modelId="{69C547E1-F323-43A0-AAEC-4CF4C45B7433}" type="pres">
      <dgm:prSet presAssocID="{056DA98C-638F-4C05-93CD-D016E4BC86F9}" presName="hierChild3" presStyleCnt="0"/>
      <dgm:spPr/>
      <dgm:t>
        <a:bodyPr/>
        <a:lstStyle/>
        <a:p>
          <a:endParaRPr lang="en-US"/>
        </a:p>
      </dgm:t>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t>
        <a:bodyPr/>
        <a:lstStyle/>
        <a:p>
          <a:endParaRPr lang="en-US"/>
        </a:p>
      </dgm:t>
    </dgm:pt>
    <dgm:pt modelId="{EF0F5ABF-26F7-4DC8-96F9-05100388A7D6}" type="pres">
      <dgm:prSet presAssocID="{FE351394-3250-415C-8112-48E363AD5EBA}" presName="rootComposite3" presStyleCnt="0"/>
      <dgm:spPr/>
      <dgm:t>
        <a:bodyPr/>
        <a:lstStyle/>
        <a:p>
          <a:endParaRPr lang="en-US"/>
        </a:p>
      </dgm:t>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t>
        <a:bodyPr/>
        <a:lstStyle/>
        <a:p>
          <a:endParaRPr lang="en-US"/>
        </a:p>
      </dgm:t>
    </dgm:pt>
    <dgm:pt modelId="{90AA7784-2F8C-4419-956E-E5772C134CCF}" type="pres">
      <dgm:prSet presAssocID="{FE351394-3250-415C-8112-48E363AD5EBA}" presName="hierChild7" presStyleCnt="0"/>
      <dgm:spPr/>
      <dgm:t>
        <a:bodyPr/>
        <a:lstStyle/>
        <a:p>
          <a:endParaRPr lang="en-US"/>
        </a:p>
      </dgm:t>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t>
        <a:bodyPr/>
        <a:lstStyle/>
        <a:p>
          <a:endParaRPr lang="en-US"/>
        </a:p>
      </dgm:t>
    </dgm:pt>
    <dgm:pt modelId="{A8F44FBE-13C5-44D9-B9FD-39A9899EC92F}" type="pres">
      <dgm:prSet presAssocID="{7B7FDD43-B6EF-447E-95BE-806C616A6767}" presName="rootComposite3" presStyleCnt="0"/>
      <dgm:spPr/>
      <dgm:t>
        <a:bodyPr/>
        <a:lstStyle/>
        <a:p>
          <a:endParaRPr lang="en-US"/>
        </a:p>
      </dgm:t>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t>
        <a:bodyPr/>
        <a:lstStyle/>
        <a:p>
          <a:endParaRPr lang="en-US"/>
        </a:p>
      </dgm:t>
    </dgm:pt>
    <dgm:pt modelId="{03E81BC6-2EAC-4B3B-956C-F77667839AD0}" type="pres">
      <dgm:prSet presAssocID="{7B7FDD43-B6EF-447E-95BE-806C616A6767}" presName="hierChild7" presStyleCnt="0"/>
      <dgm:spPr/>
      <dgm:t>
        <a:bodyPr/>
        <a:lstStyle/>
        <a:p>
          <a:endParaRPr lang="en-US"/>
        </a:p>
      </dgm:t>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t>
        <a:bodyPr/>
        <a:lstStyle/>
        <a:p>
          <a:endParaRPr lang="en-US"/>
        </a:p>
      </dgm:t>
    </dgm:pt>
    <dgm:pt modelId="{DDB7F25A-F65B-4C68-B08B-36339EC6D447}" type="pres">
      <dgm:prSet presAssocID="{76F33CB4-2680-40DB-A961-8A5BC0EA3E11}" presName="rootComposite3" presStyleCnt="0"/>
      <dgm:spPr/>
      <dgm:t>
        <a:bodyPr/>
        <a:lstStyle/>
        <a:p>
          <a:endParaRPr lang="en-US"/>
        </a:p>
      </dgm:t>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t>
        <a:bodyPr/>
        <a:lstStyle/>
        <a:p>
          <a:endParaRPr lang="en-US"/>
        </a:p>
      </dgm:t>
    </dgm:pt>
    <dgm:pt modelId="{C88679C7-F6C1-4985-9085-846F561B2B3A}" type="pres">
      <dgm:prSet presAssocID="{76F33CB4-2680-40DB-A961-8A5BC0EA3E11}" presName="hierChild7" presStyleCnt="0"/>
      <dgm:spPr/>
      <dgm:t>
        <a:bodyPr/>
        <a:lstStyle/>
        <a:p>
          <a:endParaRPr lang="en-US"/>
        </a:p>
      </dgm:t>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t>
        <a:bodyPr/>
        <a:lstStyle/>
        <a:p>
          <a:endParaRPr lang="en-US"/>
        </a:p>
      </dgm:t>
    </dgm:pt>
    <dgm:pt modelId="{E684FA41-E207-4056-89EB-33B1463D32DA}" type="pres">
      <dgm:prSet presAssocID="{C5EB5411-B16E-458A-8DF4-7EB304ED4EF5}" presName="rootComposite3" presStyleCnt="0"/>
      <dgm:spPr/>
      <dgm:t>
        <a:bodyPr/>
        <a:lstStyle/>
        <a:p>
          <a:endParaRPr lang="en-US"/>
        </a:p>
      </dgm:t>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t>
        <a:bodyPr/>
        <a:lstStyle/>
        <a:p>
          <a:endParaRPr lang="en-US"/>
        </a:p>
      </dgm:t>
    </dgm:pt>
    <dgm:pt modelId="{9EEC8FC9-2E50-40E1-B53E-B26720D78210}" type="pres">
      <dgm:prSet presAssocID="{C5EB5411-B16E-458A-8DF4-7EB304ED4EF5}" presName="hierChild7" presStyleCnt="0"/>
      <dgm:spPr/>
      <dgm:t>
        <a:bodyPr/>
        <a:lstStyle/>
        <a:p>
          <a:endParaRPr lang="en-US"/>
        </a:p>
      </dgm:t>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t>
        <a:bodyPr/>
        <a:lstStyle/>
        <a:p>
          <a:endParaRPr lang="en-US"/>
        </a:p>
      </dgm:t>
    </dgm:pt>
    <dgm:pt modelId="{7144D578-1F84-47AB-89D4-95502EE8E4EB}" type="pres">
      <dgm:prSet presAssocID="{03B55A4B-6408-4A7C-8BDF-8466D97450DC}" presName="rootComposite3" presStyleCnt="0"/>
      <dgm:spPr/>
      <dgm:t>
        <a:bodyPr/>
        <a:lstStyle/>
        <a:p>
          <a:endParaRPr lang="en-US"/>
        </a:p>
      </dgm:t>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t>
        <a:bodyPr/>
        <a:lstStyle/>
        <a:p>
          <a:endParaRPr lang="en-US"/>
        </a:p>
      </dgm:t>
    </dgm:pt>
    <dgm:pt modelId="{035E22B1-D8B1-4CD8-902D-117310ACB9EE}" type="pres">
      <dgm:prSet presAssocID="{03B55A4B-6408-4A7C-8BDF-8466D97450DC}" presName="hierChild7" presStyleCnt="0"/>
      <dgm:spPr/>
      <dgm:t>
        <a:bodyPr/>
        <a:lstStyle/>
        <a:p>
          <a:endParaRPr lang="en-US"/>
        </a:p>
      </dgm:t>
    </dgm:pt>
  </dgm:ptLst>
  <dgm:cxnLst>
    <dgm:cxn modelId="{3E61599F-CA32-438E-AE43-C0BEF5949C1E}" type="presOf" srcId="{47BB689A-86C2-403A-A03B-D5D74433FC98}" destId="{0F1C4510-9A1C-4FD3-BBBE-D268F9CE24F5}"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01B2D35-0B72-4F84-B5A0-29BF0CBF36EE}"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CDD0B120-AC96-4217-8707-647CBBD62C7D}" type="presOf" srcId="{FE351394-3250-415C-8112-48E363AD5EBA}" destId="{8E78F494-4344-439E-820B-9FFF9DD0B618}" srcOrd="1"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042C4288-EFAB-4451-90CB-63CCB8B8319A}" type="presOf" srcId="{C5EB5411-B16E-458A-8DF4-7EB304ED4EF5}" destId="{58C3929B-8280-4ED1-A6B4-B5BA7F0E6829}" srcOrd="0" destOrd="0" presId="urn:microsoft.com/office/officeart/2005/8/layout/orgChart1"/>
    <dgm:cxn modelId="{B354076E-1184-44EE-839E-F4FCBEC5E027}" type="presOf" srcId="{03B55A4B-6408-4A7C-8BDF-8466D97450DC}" destId="{EAC64CDE-6E11-4EED-BCFA-6D8AACE78B01}"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644A444E-C85E-493F-B050-F06F582A2868}" type="presOf" srcId="{227F6305-8FEB-4F13-B3CE-14A655020D66}" destId="{DC80AA39-FE62-4C97-9F9B-D96F59879B68}"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4FB0A3B5-78D0-4BAD-A6BE-378E058A0FE3}" type="presOf" srcId="{C5EB5411-B16E-458A-8DF4-7EB304ED4EF5}" destId="{CC539443-D8F4-4920-A93B-8BFCE99DC9AC}"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smtClean="0"/>
            <a:t>Individuals residing in:</a:t>
          </a:r>
          <a:endParaRPr lang="en-US" sz="1800" b="1" dirty="0"/>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smtClean="0"/>
            <a:t>Permanent Housing</a:t>
          </a:r>
          <a:endParaRPr lang="en-US" sz="1800" b="1" dirty="0"/>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smtClean="0"/>
            <a:t>Temporary Situations </a:t>
          </a:r>
          <a:endParaRPr lang="en-US" sz="1800" b="1" dirty="0"/>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smtClean="0"/>
            <a:t>- PSH or RRH Programs</a:t>
          </a:r>
        </a:p>
        <a:p>
          <a:pPr algn="l"/>
          <a:r>
            <a:rPr lang="en-US" sz="1600" b="1" dirty="0" smtClean="0"/>
            <a:t>- HUD VASH projects</a:t>
          </a:r>
        </a:p>
        <a:p>
          <a:pPr algn="l"/>
          <a:r>
            <a:rPr lang="en-US" sz="1600" b="1" dirty="0" smtClean="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smtClean="0"/>
            <a:t>- Doubled Up with family or friends</a:t>
          </a:r>
        </a:p>
        <a:p>
          <a:pPr algn="l"/>
          <a:r>
            <a:rPr lang="en-US" sz="1600" b="1" dirty="0" smtClean="0"/>
            <a:t>- At-risk of homelessness</a:t>
          </a:r>
        </a:p>
        <a:p>
          <a:pPr algn="l"/>
          <a:r>
            <a:rPr lang="en-US" sz="1600" b="1" dirty="0" smtClean="0"/>
            <a:t>- Hotel/motel paid by own funds</a:t>
          </a:r>
          <a:endParaRPr lang="en-US" sz="1600" b="1" dirty="0"/>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smtClean="0"/>
            <a:t>- Shelters designed for foster care</a:t>
          </a:r>
        </a:p>
        <a:p>
          <a:pPr algn="l"/>
          <a:r>
            <a:rPr lang="en-US" sz="1600" b="1" dirty="0" smtClean="0"/>
            <a:t>-Sober living/ halfway houses</a:t>
          </a:r>
        </a:p>
        <a:p>
          <a:pPr algn="l"/>
          <a:r>
            <a:rPr lang="en-US" sz="1600" b="1" dirty="0" smtClean="0"/>
            <a:t>- Criminal Justice or Health facilities</a:t>
          </a:r>
          <a:endParaRPr lang="en-US" sz="1600" b="1" dirty="0"/>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7F55A90F-DFB8-468A-B49A-1C9EA892F1EA}" type="presOf" srcId="{FE351394-3250-415C-8112-48E363AD5EBA}" destId="{8E78F494-4344-439E-820B-9FFF9DD0B618}" srcOrd="1"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733ADF79-90C2-4D23-A987-9432EA509F97}" type="presOf" srcId="{638578B1-BC88-4417-820E-F680751C98C4}" destId="{26E4C967-AED9-45CC-B9F7-6C786E99B548}" srcOrd="0"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734AA1BB-143F-4B09-9734-46E251525C08}" type="presOf" srcId="{DAD0E188-0A90-401D-AF77-33A2D84B03AC}" destId="{16D3659D-9DFB-4029-BA14-EB891C061308}" srcOrd="0"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E94B014C-289C-4666-B36F-37CAD7ACFE25}" type="presOf" srcId="{809F82AB-2055-4291-9A7B-4859479123D4}" destId="{7BFE5AA3-932A-4228-994D-2C9F63F76AC3}" srcOrd="0" destOrd="0" presId="urn:microsoft.com/office/officeart/2005/8/layout/orgChart1"/>
    <dgm:cxn modelId="{8A386693-9458-4C01-9AEE-479EF942BEA8}" type="presOf" srcId="{7B7FDD43-B6EF-447E-95BE-806C616A6767}" destId="{C1F36330-AA8E-460D-97B8-744C7A5C12F3}"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C07BA856-8A6C-41BD-A6A0-D4B27641618E}" type="presOf" srcId="{C5EB5411-B16E-458A-8DF4-7EB304ED4EF5}" destId="{58C3929B-8280-4ED1-A6B4-B5BA7F0E6829}"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187CB95B-13B4-440B-8FCC-2FEC20A5C329}" type="presOf" srcId="{03B55A4B-6408-4A7C-8BDF-8466D97450DC}" destId="{EAC64CDE-6E11-4EED-BCFA-6D8AACE78B01}" srcOrd="0"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75354A-75C7-4F37-A87E-0AB1B22031E9}" type="presOf" srcId="{76F33CB4-2680-40DB-A961-8A5BC0EA3E11}" destId="{A845E959-8EE0-4624-A2A8-6D02249783F0}"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2AF90A36-3B25-4932-AC84-B6A3779690BD}" type="presOf" srcId="{76F33CB4-2680-40DB-A961-8A5BC0EA3E11}" destId="{CB201C7D-9832-4B26-848A-EA46AE8751F7}" srcOrd="1"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30B8DA30-926C-4781-A984-88C6A897074E}">
      <dgm:prSet phldrT="[Text]" custT="1"/>
      <dgm:spPr/>
      <dgm:t>
        <a:bodyPr/>
        <a:lstStyle/>
        <a:p>
          <a:r>
            <a:rPr lang="en-US" sz="2000" u="sng" dirty="0"/>
            <a:t>P</a:t>
          </a:r>
          <a:r>
            <a:rPr lang="en-US" sz="2000" dirty="0"/>
            <a:t>IT Measures </a:t>
          </a:r>
          <a:r>
            <a:rPr lang="en-US" sz="2000" b="1" u="sng" dirty="0"/>
            <a:t>P</a:t>
          </a:r>
          <a:r>
            <a:rPr lang="en-US" sz="2000"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dgm:t>
        <a:bodyPr/>
        <a:lstStyle/>
        <a:p>
          <a:endParaRPr lang="en-US"/>
        </a:p>
      </dgm:t>
    </dgm:pt>
    <dgm:pt modelId="{68FF82C5-2E77-4487-8381-4622C40A7843}">
      <dgm:prSet phldrT="[Text]" custT="1"/>
      <dgm:spPr/>
      <dgm:t>
        <a:bodyPr/>
        <a:lstStyle/>
        <a:p>
          <a:r>
            <a:rPr lang="en-US" sz="2000" u="sng" dirty="0"/>
            <a:t>H</a:t>
          </a:r>
          <a:r>
            <a:rPr lang="en-US" sz="2000" dirty="0"/>
            <a:t>IC Measures </a:t>
          </a:r>
          <a:r>
            <a:rPr lang="en-US" sz="2000" b="1" u="sng" dirty="0"/>
            <a:t>H</a:t>
          </a:r>
          <a:r>
            <a:rPr lang="en-US" sz="2000"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dgm:t>
        <a:bodyPr/>
        <a:lstStyle/>
        <a:p>
          <a:endParaRPr lang="en-US"/>
        </a:p>
      </dgm:t>
    </dgm:pt>
    <dgm:pt modelId="{23D3B2A5-0294-4535-9FB5-5FACE339A1A4}">
      <dgm:prSet phldrT="[Text]" custT="1"/>
      <dgm:spPr/>
      <dgm:t>
        <a:bodyPr/>
        <a:lstStyle/>
        <a:p>
          <a:r>
            <a:rPr lang="en-US" sz="2000" dirty="0" smtClean="0"/>
            <a:t>Scope of Crisis &amp; Your Capacity to respond</a:t>
          </a:r>
          <a:endParaRPr lang="en-US" sz="2000" dirty="0"/>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t>
        <a:bodyPr/>
        <a:lstStyle/>
        <a:p>
          <a:endParaRPr lang="en-US"/>
        </a:p>
      </dgm:t>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t>
        <a:bodyPr/>
        <a:lstStyle/>
        <a:p>
          <a:endParaRPr lang="en-US"/>
        </a:p>
      </dgm:t>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t>
        <a:bodyPr/>
        <a:lstStyle/>
        <a:p>
          <a:endParaRPr lang="en-US"/>
        </a:p>
      </dgm:t>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t>
        <a:bodyPr/>
        <a:lstStyle/>
        <a:p>
          <a:endParaRPr lang="en-US"/>
        </a:p>
      </dgm:t>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t>
        <a:bodyPr/>
        <a:lstStyle/>
        <a:p>
          <a:endParaRPr lang="en-US"/>
        </a:p>
      </dgm:t>
    </dgm:pt>
  </dgm:ptLst>
  <dgm:cxnLst>
    <dgm:cxn modelId="{3BEC473B-D12D-42D2-B545-60F0911CFA57}" type="presOf" srcId="{68FF82C5-2E77-4487-8381-4622C40A7843}" destId="{03FFF249-FC08-4ABE-95D3-332A61997B03}" srcOrd="0" destOrd="0" presId="urn:microsoft.com/office/officeart/2005/8/layout/equation1"/>
    <dgm:cxn modelId="{B10789A3-1168-4CA9-AED4-31E0F0D39E43}" type="presOf" srcId="{30B8DA30-926C-4781-A984-88C6A897074E}" destId="{B69D332E-0356-42C7-BF7B-F9A465714E52}"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42BA56B8-9A03-41CD-B6E3-A39BBC123E7C}" type="presOf" srcId="{6EE22928-5FA7-4E61-8625-5F107268B24E}" destId="{5A9FD96A-4A82-4C19-9083-4427C4455D65}" srcOrd="0" destOrd="0" presId="urn:microsoft.com/office/officeart/2005/8/layout/equation1"/>
    <dgm:cxn modelId="{F43B3197-DED5-474F-8B28-D728012ADAC2}" type="presOf" srcId="{A2989EEF-DD63-422B-A119-6166C10AB6E9}" destId="{B5734C42-9D3C-48D1-B5E6-6CC1F499CAA1}" srcOrd="0" destOrd="0" presId="urn:microsoft.com/office/officeart/2005/8/layout/equation1"/>
    <dgm:cxn modelId="{FF253754-6682-42F7-916C-9FF6038B58FA}" srcId="{6EE22928-5FA7-4E61-8625-5F107268B24E}" destId="{30B8DA30-926C-4781-A984-88C6A897074E}" srcOrd="0" destOrd="0" parTransId="{05F5F3C4-9BAC-411E-AF4A-7E2331731CCA}" sibTransId="{A2989EEF-DD63-422B-A119-6166C10AB6E9}"/>
    <dgm:cxn modelId="{3FBCD51A-5563-4E6F-8F4E-EBD88B7ABC31}" type="presOf" srcId="{23D3B2A5-0294-4535-9FB5-5FACE339A1A4}" destId="{611CE78E-FFB0-4ECF-B1EB-47CDEBDD61C9}"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79E0A3-7CCC-4A30-BE6F-49B03261A2E9}"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32EDAD8E-995E-4220-AB47-03441EB4A49A}">
      <dgm:prSet phldrT="[Text]"/>
      <dgm:spPr/>
      <dgm:t>
        <a:bodyPr/>
        <a:lstStyle/>
        <a:p>
          <a:r>
            <a:rPr lang="en-US" smtClean="0"/>
            <a:t>Cancel the unsheltered count</a:t>
          </a:r>
          <a:endParaRPr lang="en-US" dirty="0"/>
        </a:p>
      </dgm:t>
    </dgm:pt>
    <dgm:pt modelId="{83ABE29A-7860-4C27-B1D4-B80117D187B6}" type="parTrans" cxnId="{A92EEE84-7477-4A70-BAB8-797743CC80E0}">
      <dgm:prSet/>
      <dgm:spPr/>
      <dgm:t>
        <a:bodyPr/>
        <a:lstStyle/>
        <a:p>
          <a:endParaRPr lang="en-US"/>
        </a:p>
      </dgm:t>
    </dgm:pt>
    <dgm:pt modelId="{D4B0BF97-73FB-4331-AB28-45B8662C0646}" type="sibTrans" cxnId="{A92EEE84-7477-4A70-BAB8-797743CC80E0}">
      <dgm:prSet/>
      <dgm:spPr/>
      <dgm:t>
        <a:bodyPr/>
        <a:lstStyle/>
        <a:p>
          <a:endParaRPr lang="en-US"/>
        </a:p>
      </dgm:t>
    </dgm:pt>
    <dgm:pt modelId="{6440B78C-7611-4E8E-90F8-DB3E9C912F2E}">
      <dgm:prSet phldrT="[Text]"/>
      <dgm:spPr/>
      <dgm:t>
        <a:bodyPr/>
        <a:lstStyle/>
        <a:p>
          <a:r>
            <a:rPr lang="en-US" smtClean="0"/>
            <a:t>If not possible</a:t>
          </a:r>
          <a:endParaRPr lang="en-US" dirty="0"/>
        </a:p>
      </dgm:t>
    </dgm:pt>
    <dgm:pt modelId="{C18DDAD4-67EB-4E25-9A12-5C5E23C00A9D}" type="parTrans" cxnId="{E3E5F2AE-D726-4CEE-9428-1824AD524EA6}">
      <dgm:prSet/>
      <dgm:spPr/>
      <dgm:t>
        <a:bodyPr/>
        <a:lstStyle/>
        <a:p>
          <a:endParaRPr lang="en-US"/>
        </a:p>
      </dgm:t>
    </dgm:pt>
    <dgm:pt modelId="{E2D89024-5CAB-477E-BDC1-127A97BFB63B}" type="sibTrans" cxnId="{E3E5F2AE-D726-4CEE-9428-1824AD524EA6}">
      <dgm:prSet/>
      <dgm:spPr/>
      <dgm:t>
        <a:bodyPr/>
        <a:lstStyle/>
        <a:p>
          <a:endParaRPr lang="en-US"/>
        </a:p>
      </dgm:t>
    </dgm:pt>
    <dgm:pt modelId="{1D092651-D76F-411A-8217-2E25BC95FAF6}">
      <dgm:prSet phldrT="[Text]"/>
      <dgm:spPr/>
      <dgm:t>
        <a:bodyPr/>
        <a:lstStyle/>
        <a:p>
          <a:r>
            <a:rPr lang="en-US" dirty="0" smtClean="0"/>
            <a:t>Conduct a head count/ observation count ONLY</a:t>
          </a:r>
          <a:endParaRPr lang="en-US" dirty="0"/>
        </a:p>
      </dgm:t>
    </dgm:pt>
    <dgm:pt modelId="{A4C1AB95-3225-40E9-B345-55D5B4C2FD4B}" type="parTrans" cxnId="{A50E62F0-0EA9-411E-8FEF-7C3DA05AE293}">
      <dgm:prSet/>
      <dgm:spPr/>
      <dgm:t>
        <a:bodyPr/>
        <a:lstStyle/>
        <a:p>
          <a:endParaRPr lang="en-US"/>
        </a:p>
      </dgm:t>
    </dgm:pt>
    <dgm:pt modelId="{149DE02E-6562-435E-8FC5-9A23C6E2E906}" type="sibTrans" cxnId="{A50E62F0-0EA9-411E-8FEF-7C3DA05AE293}">
      <dgm:prSet/>
      <dgm:spPr/>
      <dgm:t>
        <a:bodyPr/>
        <a:lstStyle/>
        <a:p>
          <a:endParaRPr lang="en-US"/>
        </a:p>
      </dgm:t>
    </dgm:pt>
    <dgm:pt modelId="{FC85F592-ACAA-4E9B-A4BB-54C025907026}">
      <dgm:prSet phldrT="[Text]"/>
      <dgm:spPr/>
      <dgm:t>
        <a:bodyPr/>
        <a:lstStyle/>
        <a:p>
          <a:r>
            <a:rPr lang="en-US" smtClean="0"/>
            <a:t>Conduct a shortened unsheltered count survey</a:t>
          </a:r>
          <a:endParaRPr lang="en-US" dirty="0"/>
        </a:p>
      </dgm:t>
    </dgm:pt>
    <dgm:pt modelId="{245CF5B8-AE63-4069-BC3C-E4F32981C317}" type="parTrans" cxnId="{BA4335C5-AE00-41E1-8C36-47CB3935F055}">
      <dgm:prSet/>
      <dgm:spPr/>
      <dgm:t>
        <a:bodyPr/>
        <a:lstStyle/>
        <a:p>
          <a:endParaRPr lang="en-US"/>
        </a:p>
      </dgm:t>
    </dgm:pt>
    <dgm:pt modelId="{0CA27B5E-04D3-4F6D-A507-4CE5978606F4}" type="sibTrans" cxnId="{BA4335C5-AE00-41E1-8C36-47CB3935F055}">
      <dgm:prSet/>
      <dgm:spPr/>
      <dgm:t>
        <a:bodyPr/>
        <a:lstStyle/>
        <a:p>
          <a:endParaRPr lang="en-US"/>
        </a:p>
      </dgm:t>
    </dgm:pt>
    <dgm:pt modelId="{985B0AC3-71E8-4B5A-A498-EE401A7B8AE2}">
      <dgm:prSet phldrT="[Text]"/>
      <dgm:spPr/>
      <dgm:t>
        <a:bodyPr/>
        <a:lstStyle/>
        <a:p>
          <a:r>
            <a:rPr lang="en-US" smtClean="0"/>
            <a:t>If not possible</a:t>
          </a:r>
          <a:endParaRPr lang="en-US" dirty="0"/>
        </a:p>
      </dgm:t>
    </dgm:pt>
    <dgm:pt modelId="{3DF2513A-1F34-43F3-995F-23F348A906F9}" type="parTrans" cxnId="{A8502A5B-B9D8-49C1-8C59-4866F9CDE82D}">
      <dgm:prSet/>
      <dgm:spPr/>
      <dgm:t>
        <a:bodyPr/>
        <a:lstStyle/>
        <a:p>
          <a:endParaRPr lang="en-US"/>
        </a:p>
      </dgm:t>
    </dgm:pt>
    <dgm:pt modelId="{C1FF38A8-3DCD-4F2D-98D8-8B9EB67513B0}" type="sibTrans" cxnId="{A8502A5B-B9D8-49C1-8C59-4866F9CDE82D}">
      <dgm:prSet/>
      <dgm:spPr/>
      <dgm:t>
        <a:bodyPr/>
        <a:lstStyle/>
        <a:p>
          <a:endParaRPr lang="en-US"/>
        </a:p>
      </dgm:t>
    </dgm:pt>
    <dgm:pt modelId="{28DA80D1-AE8C-4FA6-AE94-B89695A9B6CE}">
      <dgm:prSet/>
      <dgm:spPr/>
      <dgm:t>
        <a:bodyPr/>
        <a:lstStyle/>
        <a:p>
          <a:r>
            <a:rPr lang="en-US" smtClean="0"/>
            <a:t>Conduct the full unsheltered count without changes</a:t>
          </a:r>
          <a:endParaRPr lang="en-US" dirty="0"/>
        </a:p>
      </dgm:t>
    </dgm:pt>
    <dgm:pt modelId="{1A2E1F3A-9EE9-4BAD-AA18-3E25DA099817}" type="parTrans" cxnId="{2E15D855-3A71-46BB-8975-42E7ED09C466}">
      <dgm:prSet/>
      <dgm:spPr/>
      <dgm:t>
        <a:bodyPr/>
        <a:lstStyle/>
        <a:p>
          <a:endParaRPr lang="en-US"/>
        </a:p>
      </dgm:t>
    </dgm:pt>
    <dgm:pt modelId="{20EEEC98-E4AD-43AB-B04F-1BEDDD6F0330}" type="sibTrans" cxnId="{2E15D855-3A71-46BB-8975-42E7ED09C466}">
      <dgm:prSet/>
      <dgm:spPr/>
      <dgm:t>
        <a:bodyPr/>
        <a:lstStyle/>
        <a:p>
          <a:endParaRPr lang="en-US"/>
        </a:p>
      </dgm:t>
    </dgm:pt>
    <dgm:pt modelId="{DCD5991C-640A-4B4D-BCDB-4672FE20E8BC}">
      <dgm:prSet phldrT="[Text]"/>
      <dgm:spPr/>
      <dgm:t>
        <a:bodyPr/>
        <a:lstStyle/>
        <a:p>
          <a:r>
            <a:rPr lang="en-US" smtClean="0"/>
            <a:t>If not possible</a:t>
          </a:r>
          <a:endParaRPr lang="en-US" dirty="0"/>
        </a:p>
      </dgm:t>
    </dgm:pt>
    <dgm:pt modelId="{1F683B0F-A681-4682-9C9D-08F8D5BF7EF0}" type="sibTrans" cxnId="{CE04EA70-F3AF-4BA5-8273-EE14254934D9}">
      <dgm:prSet/>
      <dgm:spPr/>
      <dgm:t>
        <a:bodyPr/>
        <a:lstStyle/>
        <a:p>
          <a:endParaRPr lang="en-US"/>
        </a:p>
      </dgm:t>
    </dgm:pt>
    <dgm:pt modelId="{1B57ABF5-837F-49DB-946C-190FDCC3C7BF}" type="parTrans" cxnId="{CE04EA70-F3AF-4BA5-8273-EE14254934D9}">
      <dgm:prSet/>
      <dgm:spPr/>
      <dgm:t>
        <a:bodyPr/>
        <a:lstStyle/>
        <a:p>
          <a:endParaRPr lang="en-US"/>
        </a:p>
      </dgm:t>
    </dgm:pt>
    <dgm:pt modelId="{3AABD959-E380-45B4-9619-7B2900020A82}" type="pres">
      <dgm:prSet presAssocID="{4179E0A3-7CCC-4A30-BE6F-49B03261A2E9}" presName="rootnode" presStyleCnt="0">
        <dgm:presLayoutVars>
          <dgm:chMax/>
          <dgm:chPref/>
          <dgm:dir/>
          <dgm:animLvl val="lvl"/>
        </dgm:presLayoutVars>
      </dgm:prSet>
      <dgm:spPr/>
      <dgm:t>
        <a:bodyPr/>
        <a:lstStyle/>
        <a:p>
          <a:endParaRPr lang="en-US"/>
        </a:p>
      </dgm:t>
    </dgm:pt>
    <dgm:pt modelId="{A818593A-2992-4CF3-98A6-57BB96168CB7}" type="pres">
      <dgm:prSet presAssocID="{32EDAD8E-995E-4220-AB47-03441EB4A49A}" presName="composite" presStyleCnt="0"/>
      <dgm:spPr/>
      <dgm:t>
        <a:bodyPr/>
        <a:lstStyle/>
        <a:p>
          <a:endParaRPr lang="en-US"/>
        </a:p>
      </dgm:t>
    </dgm:pt>
    <dgm:pt modelId="{6EF7B6D7-DB20-4915-98B8-6E31D2899927}" type="pres">
      <dgm:prSet presAssocID="{32EDAD8E-995E-4220-AB47-03441EB4A49A}" presName="bentUpArrow1" presStyleLbl="alignImgPlace1" presStyleIdx="0" presStyleCnt="3"/>
      <dgm:spPr/>
      <dgm:t>
        <a:bodyPr/>
        <a:lstStyle/>
        <a:p>
          <a:endParaRPr lang="en-US"/>
        </a:p>
      </dgm:t>
    </dgm:pt>
    <dgm:pt modelId="{B7F9CB32-BCB8-41C3-B16D-97B51554C2F8}" type="pres">
      <dgm:prSet presAssocID="{32EDAD8E-995E-4220-AB47-03441EB4A49A}" presName="ParentText" presStyleLbl="node1" presStyleIdx="0" presStyleCnt="4">
        <dgm:presLayoutVars>
          <dgm:chMax val="1"/>
          <dgm:chPref val="1"/>
          <dgm:bulletEnabled val="1"/>
        </dgm:presLayoutVars>
      </dgm:prSet>
      <dgm:spPr/>
      <dgm:t>
        <a:bodyPr/>
        <a:lstStyle/>
        <a:p>
          <a:endParaRPr lang="en-US"/>
        </a:p>
      </dgm:t>
    </dgm:pt>
    <dgm:pt modelId="{0C9098B6-B443-4DF1-91D0-6BBEE1ACD6FF}" type="pres">
      <dgm:prSet presAssocID="{32EDAD8E-995E-4220-AB47-03441EB4A49A}" presName="ChildText" presStyleLbl="revTx" presStyleIdx="0" presStyleCnt="3" custLinFactX="-25257" custLinFactY="39605" custLinFactNeighborX="-100000" custLinFactNeighborY="100000">
        <dgm:presLayoutVars>
          <dgm:chMax val="0"/>
          <dgm:chPref val="0"/>
          <dgm:bulletEnabled val="1"/>
        </dgm:presLayoutVars>
      </dgm:prSet>
      <dgm:spPr/>
      <dgm:t>
        <a:bodyPr/>
        <a:lstStyle/>
        <a:p>
          <a:endParaRPr lang="en-US"/>
        </a:p>
      </dgm:t>
    </dgm:pt>
    <dgm:pt modelId="{ECDDB4E5-8463-45D7-9397-860AD39E03AE}" type="pres">
      <dgm:prSet presAssocID="{D4B0BF97-73FB-4331-AB28-45B8662C0646}" presName="sibTrans" presStyleCnt="0"/>
      <dgm:spPr/>
      <dgm:t>
        <a:bodyPr/>
        <a:lstStyle/>
        <a:p>
          <a:endParaRPr lang="en-US"/>
        </a:p>
      </dgm:t>
    </dgm:pt>
    <dgm:pt modelId="{DDA7C167-46C8-48E2-9852-10F7172EB36D}" type="pres">
      <dgm:prSet presAssocID="{1D092651-D76F-411A-8217-2E25BC95FAF6}" presName="composite" presStyleCnt="0"/>
      <dgm:spPr/>
      <dgm:t>
        <a:bodyPr/>
        <a:lstStyle/>
        <a:p>
          <a:endParaRPr lang="en-US"/>
        </a:p>
      </dgm:t>
    </dgm:pt>
    <dgm:pt modelId="{73CD2F6C-4927-47A9-AFCC-C06D144F2B7D}" type="pres">
      <dgm:prSet presAssocID="{1D092651-D76F-411A-8217-2E25BC95FAF6}" presName="bentUpArrow1" presStyleLbl="alignImgPlace1" presStyleIdx="1" presStyleCnt="3"/>
      <dgm:spPr/>
      <dgm:t>
        <a:bodyPr/>
        <a:lstStyle/>
        <a:p>
          <a:endParaRPr lang="en-US"/>
        </a:p>
      </dgm:t>
    </dgm:pt>
    <dgm:pt modelId="{22A1DEB9-6955-4745-A21C-FEEF4DFAC785}" type="pres">
      <dgm:prSet presAssocID="{1D092651-D76F-411A-8217-2E25BC95FAF6}" presName="ParentText" presStyleLbl="node1" presStyleIdx="1" presStyleCnt="4">
        <dgm:presLayoutVars>
          <dgm:chMax val="1"/>
          <dgm:chPref val="1"/>
          <dgm:bulletEnabled val="1"/>
        </dgm:presLayoutVars>
      </dgm:prSet>
      <dgm:spPr/>
      <dgm:t>
        <a:bodyPr/>
        <a:lstStyle/>
        <a:p>
          <a:endParaRPr lang="en-US"/>
        </a:p>
      </dgm:t>
    </dgm:pt>
    <dgm:pt modelId="{F4495C8F-EC0E-407A-83A9-176001A4AC6F}" type="pres">
      <dgm:prSet presAssocID="{1D092651-D76F-411A-8217-2E25BC95FAF6}" presName="ChildText" presStyleLbl="revTx" presStyleIdx="1" presStyleCnt="3" custLinFactX="-26716" custLinFactY="42121" custLinFactNeighborX="-100000" custLinFactNeighborY="100000">
        <dgm:presLayoutVars>
          <dgm:chMax val="0"/>
          <dgm:chPref val="0"/>
          <dgm:bulletEnabled val="1"/>
        </dgm:presLayoutVars>
      </dgm:prSet>
      <dgm:spPr/>
      <dgm:t>
        <a:bodyPr/>
        <a:lstStyle/>
        <a:p>
          <a:endParaRPr lang="en-US"/>
        </a:p>
      </dgm:t>
    </dgm:pt>
    <dgm:pt modelId="{7CF68F56-11D8-42D5-8FDD-0C8B8E2AF4AE}" type="pres">
      <dgm:prSet presAssocID="{149DE02E-6562-435E-8FC5-9A23C6E2E906}" presName="sibTrans" presStyleCnt="0"/>
      <dgm:spPr/>
      <dgm:t>
        <a:bodyPr/>
        <a:lstStyle/>
        <a:p>
          <a:endParaRPr lang="en-US"/>
        </a:p>
      </dgm:t>
    </dgm:pt>
    <dgm:pt modelId="{E5149FA1-CC24-4923-8306-5DD41AC71166}" type="pres">
      <dgm:prSet presAssocID="{FC85F592-ACAA-4E9B-A4BB-54C025907026}" presName="composite" presStyleCnt="0"/>
      <dgm:spPr/>
      <dgm:t>
        <a:bodyPr/>
        <a:lstStyle/>
        <a:p>
          <a:endParaRPr lang="en-US"/>
        </a:p>
      </dgm:t>
    </dgm:pt>
    <dgm:pt modelId="{D66DD84C-514F-4880-8C59-95FA11ED4E97}" type="pres">
      <dgm:prSet presAssocID="{FC85F592-ACAA-4E9B-A4BB-54C025907026}" presName="bentUpArrow1" presStyleLbl="alignImgPlace1" presStyleIdx="2" presStyleCnt="3"/>
      <dgm:spPr/>
      <dgm:t>
        <a:bodyPr/>
        <a:lstStyle/>
        <a:p>
          <a:endParaRPr lang="en-US"/>
        </a:p>
      </dgm:t>
    </dgm:pt>
    <dgm:pt modelId="{83EB4913-3381-455D-8907-3D21BA3655E9}" type="pres">
      <dgm:prSet presAssocID="{FC85F592-ACAA-4E9B-A4BB-54C025907026}" presName="ParentText" presStyleLbl="node1" presStyleIdx="2" presStyleCnt="4">
        <dgm:presLayoutVars>
          <dgm:chMax val="1"/>
          <dgm:chPref val="1"/>
          <dgm:bulletEnabled val="1"/>
        </dgm:presLayoutVars>
      </dgm:prSet>
      <dgm:spPr/>
      <dgm:t>
        <a:bodyPr/>
        <a:lstStyle/>
        <a:p>
          <a:endParaRPr lang="en-US"/>
        </a:p>
      </dgm:t>
    </dgm:pt>
    <dgm:pt modelId="{8911272A-5B1A-4E8F-A689-CBBEF5B1ED32}" type="pres">
      <dgm:prSet presAssocID="{FC85F592-ACAA-4E9B-A4BB-54C025907026}" presName="ChildText" presStyleLbl="revTx" presStyleIdx="2" presStyleCnt="3" custLinFactX="-26087" custLinFactY="41394" custLinFactNeighborX="-100000" custLinFactNeighborY="100000">
        <dgm:presLayoutVars>
          <dgm:chMax val="0"/>
          <dgm:chPref val="0"/>
          <dgm:bulletEnabled val="1"/>
        </dgm:presLayoutVars>
      </dgm:prSet>
      <dgm:spPr/>
      <dgm:t>
        <a:bodyPr/>
        <a:lstStyle/>
        <a:p>
          <a:endParaRPr lang="en-US"/>
        </a:p>
      </dgm:t>
    </dgm:pt>
    <dgm:pt modelId="{0B8E771B-185E-4FCF-B55C-F13C9639AD54}" type="pres">
      <dgm:prSet presAssocID="{0CA27B5E-04D3-4F6D-A507-4CE5978606F4}" presName="sibTrans" presStyleCnt="0"/>
      <dgm:spPr/>
      <dgm:t>
        <a:bodyPr/>
        <a:lstStyle/>
        <a:p>
          <a:endParaRPr lang="en-US"/>
        </a:p>
      </dgm:t>
    </dgm:pt>
    <dgm:pt modelId="{3C4AC9CB-7775-412D-84C7-9B555DDB30BE}" type="pres">
      <dgm:prSet presAssocID="{28DA80D1-AE8C-4FA6-AE94-B89695A9B6CE}" presName="composite" presStyleCnt="0"/>
      <dgm:spPr/>
      <dgm:t>
        <a:bodyPr/>
        <a:lstStyle/>
        <a:p>
          <a:endParaRPr lang="en-US"/>
        </a:p>
      </dgm:t>
    </dgm:pt>
    <dgm:pt modelId="{BCC47B99-08D6-42F7-91F6-8ACC3C261E49}" type="pres">
      <dgm:prSet presAssocID="{28DA80D1-AE8C-4FA6-AE94-B89695A9B6CE}" presName="ParentText" presStyleLbl="node1" presStyleIdx="3" presStyleCnt="4">
        <dgm:presLayoutVars>
          <dgm:chMax val="1"/>
          <dgm:chPref val="1"/>
          <dgm:bulletEnabled val="1"/>
        </dgm:presLayoutVars>
      </dgm:prSet>
      <dgm:spPr/>
      <dgm:t>
        <a:bodyPr/>
        <a:lstStyle/>
        <a:p>
          <a:endParaRPr lang="en-US"/>
        </a:p>
      </dgm:t>
    </dgm:pt>
  </dgm:ptLst>
  <dgm:cxnLst>
    <dgm:cxn modelId="{31E1C6C2-5CA7-4D23-9C72-CFB4252E38D4}" type="presOf" srcId="{985B0AC3-71E8-4B5A-A498-EE401A7B8AE2}" destId="{8911272A-5B1A-4E8F-A689-CBBEF5B1ED32}" srcOrd="0" destOrd="0" presId="urn:microsoft.com/office/officeart/2005/8/layout/StepDownProcess"/>
    <dgm:cxn modelId="{CAB38CF5-9B95-496B-ADB7-6ED35E93B406}" type="presOf" srcId="{28DA80D1-AE8C-4FA6-AE94-B89695A9B6CE}" destId="{BCC47B99-08D6-42F7-91F6-8ACC3C261E49}" srcOrd="0" destOrd="0" presId="urn:microsoft.com/office/officeart/2005/8/layout/StepDownProcess"/>
    <dgm:cxn modelId="{2E15D855-3A71-46BB-8975-42E7ED09C466}" srcId="{4179E0A3-7CCC-4A30-BE6F-49B03261A2E9}" destId="{28DA80D1-AE8C-4FA6-AE94-B89695A9B6CE}" srcOrd="3" destOrd="0" parTransId="{1A2E1F3A-9EE9-4BAD-AA18-3E25DA099817}" sibTransId="{20EEEC98-E4AD-43AB-B04F-1BEDDD6F0330}"/>
    <dgm:cxn modelId="{4A71B022-CEE0-44AB-AEB1-BEDA1B1A967B}" type="presOf" srcId="{32EDAD8E-995E-4220-AB47-03441EB4A49A}" destId="{B7F9CB32-BCB8-41C3-B16D-97B51554C2F8}" srcOrd="0" destOrd="0" presId="urn:microsoft.com/office/officeart/2005/8/layout/StepDownProcess"/>
    <dgm:cxn modelId="{A8502A5B-B9D8-49C1-8C59-4866F9CDE82D}" srcId="{FC85F592-ACAA-4E9B-A4BB-54C025907026}" destId="{985B0AC3-71E8-4B5A-A498-EE401A7B8AE2}" srcOrd="0" destOrd="0" parTransId="{3DF2513A-1F34-43F3-995F-23F348A906F9}" sibTransId="{C1FF38A8-3DCD-4F2D-98D8-8B9EB67513B0}"/>
    <dgm:cxn modelId="{19E13F2E-0E09-49CF-A9E7-5AB7A599E5FA}" type="presOf" srcId="{4179E0A3-7CCC-4A30-BE6F-49B03261A2E9}" destId="{3AABD959-E380-45B4-9619-7B2900020A82}" srcOrd="0" destOrd="0" presId="urn:microsoft.com/office/officeart/2005/8/layout/StepDownProcess"/>
    <dgm:cxn modelId="{A50E62F0-0EA9-411E-8FEF-7C3DA05AE293}" srcId="{4179E0A3-7CCC-4A30-BE6F-49B03261A2E9}" destId="{1D092651-D76F-411A-8217-2E25BC95FAF6}" srcOrd="1" destOrd="0" parTransId="{A4C1AB95-3225-40E9-B345-55D5B4C2FD4B}" sibTransId="{149DE02E-6562-435E-8FC5-9A23C6E2E906}"/>
    <dgm:cxn modelId="{0A32F48D-99B8-400A-9451-A7675B3686E6}" type="presOf" srcId="{6440B78C-7611-4E8E-90F8-DB3E9C912F2E}" destId="{0C9098B6-B443-4DF1-91D0-6BBEE1ACD6FF}" srcOrd="0" destOrd="0" presId="urn:microsoft.com/office/officeart/2005/8/layout/StepDownProcess"/>
    <dgm:cxn modelId="{BA4335C5-AE00-41E1-8C36-47CB3935F055}" srcId="{4179E0A3-7CCC-4A30-BE6F-49B03261A2E9}" destId="{FC85F592-ACAA-4E9B-A4BB-54C025907026}" srcOrd="2" destOrd="0" parTransId="{245CF5B8-AE63-4069-BC3C-E4F32981C317}" sibTransId="{0CA27B5E-04D3-4F6D-A507-4CE5978606F4}"/>
    <dgm:cxn modelId="{CE04EA70-F3AF-4BA5-8273-EE14254934D9}" srcId="{1D092651-D76F-411A-8217-2E25BC95FAF6}" destId="{DCD5991C-640A-4B4D-BCDB-4672FE20E8BC}" srcOrd="0" destOrd="0" parTransId="{1B57ABF5-837F-49DB-946C-190FDCC3C7BF}" sibTransId="{1F683B0F-A681-4682-9C9D-08F8D5BF7EF0}"/>
    <dgm:cxn modelId="{CC0D4A29-00EC-44DA-ABA6-4D1E24B2C580}" type="presOf" srcId="{1D092651-D76F-411A-8217-2E25BC95FAF6}" destId="{22A1DEB9-6955-4745-A21C-FEEF4DFAC785}" srcOrd="0" destOrd="0" presId="urn:microsoft.com/office/officeart/2005/8/layout/StepDownProcess"/>
    <dgm:cxn modelId="{F88E9EDA-217B-4A18-AAB3-27908F11314E}" type="presOf" srcId="{DCD5991C-640A-4B4D-BCDB-4672FE20E8BC}" destId="{F4495C8F-EC0E-407A-83A9-176001A4AC6F}" srcOrd="0" destOrd="0" presId="urn:microsoft.com/office/officeart/2005/8/layout/StepDownProcess"/>
    <dgm:cxn modelId="{A92EEE84-7477-4A70-BAB8-797743CC80E0}" srcId="{4179E0A3-7CCC-4A30-BE6F-49B03261A2E9}" destId="{32EDAD8E-995E-4220-AB47-03441EB4A49A}" srcOrd="0" destOrd="0" parTransId="{83ABE29A-7860-4C27-B1D4-B80117D187B6}" sibTransId="{D4B0BF97-73FB-4331-AB28-45B8662C0646}"/>
    <dgm:cxn modelId="{E3E5F2AE-D726-4CEE-9428-1824AD524EA6}" srcId="{32EDAD8E-995E-4220-AB47-03441EB4A49A}" destId="{6440B78C-7611-4E8E-90F8-DB3E9C912F2E}" srcOrd="0" destOrd="0" parTransId="{C18DDAD4-67EB-4E25-9A12-5C5E23C00A9D}" sibTransId="{E2D89024-5CAB-477E-BDC1-127A97BFB63B}"/>
    <dgm:cxn modelId="{FD79F17E-7246-4284-946D-96F5C3914C7B}" type="presOf" srcId="{FC85F592-ACAA-4E9B-A4BB-54C025907026}" destId="{83EB4913-3381-455D-8907-3D21BA3655E9}" srcOrd="0" destOrd="0" presId="urn:microsoft.com/office/officeart/2005/8/layout/StepDownProcess"/>
    <dgm:cxn modelId="{AB5EE58A-9DA3-4D62-9051-2956BDB019D9}" type="presParOf" srcId="{3AABD959-E380-45B4-9619-7B2900020A82}" destId="{A818593A-2992-4CF3-98A6-57BB96168CB7}" srcOrd="0" destOrd="0" presId="urn:microsoft.com/office/officeart/2005/8/layout/StepDownProcess"/>
    <dgm:cxn modelId="{A329F38E-8F7A-48D2-AD76-205496683D48}" type="presParOf" srcId="{A818593A-2992-4CF3-98A6-57BB96168CB7}" destId="{6EF7B6D7-DB20-4915-98B8-6E31D2899927}" srcOrd="0" destOrd="0" presId="urn:microsoft.com/office/officeart/2005/8/layout/StepDownProcess"/>
    <dgm:cxn modelId="{75FE79B1-4F9C-400F-8F10-C74A2559F758}" type="presParOf" srcId="{A818593A-2992-4CF3-98A6-57BB96168CB7}" destId="{B7F9CB32-BCB8-41C3-B16D-97B51554C2F8}" srcOrd="1" destOrd="0" presId="urn:microsoft.com/office/officeart/2005/8/layout/StepDownProcess"/>
    <dgm:cxn modelId="{38FFA5CF-A3C6-4F54-B3B4-FBD96E8D961F}" type="presParOf" srcId="{A818593A-2992-4CF3-98A6-57BB96168CB7}" destId="{0C9098B6-B443-4DF1-91D0-6BBEE1ACD6FF}" srcOrd="2" destOrd="0" presId="urn:microsoft.com/office/officeart/2005/8/layout/StepDownProcess"/>
    <dgm:cxn modelId="{7652FB65-9E37-4B64-BAC9-A9B7CE313DE3}" type="presParOf" srcId="{3AABD959-E380-45B4-9619-7B2900020A82}" destId="{ECDDB4E5-8463-45D7-9397-860AD39E03AE}" srcOrd="1" destOrd="0" presId="urn:microsoft.com/office/officeart/2005/8/layout/StepDownProcess"/>
    <dgm:cxn modelId="{B096B7F3-DBCF-42D1-B2CF-04F8350EC0B3}" type="presParOf" srcId="{3AABD959-E380-45B4-9619-7B2900020A82}" destId="{DDA7C167-46C8-48E2-9852-10F7172EB36D}" srcOrd="2" destOrd="0" presId="urn:microsoft.com/office/officeart/2005/8/layout/StepDownProcess"/>
    <dgm:cxn modelId="{F49CF2AF-9DD3-41A0-B296-9F30CBF85291}" type="presParOf" srcId="{DDA7C167-46C8-48E2-9852-10F7172EB36D}" destId="{73CD2F6C-4927-47A9-AFCC-C06D144F2B7D}" srcOrd="0" destOrd="0" presId="urn:microsoft.com/office/officeart/2005/8/layout/StepDownProcess"/>
    <dgm:cxn modelId="{F13E772B-467A-4B01-8A58-33E9B79184D5}" type="presParOf" srcId="{DDA7C167-46C8-48E2-9852-10F7172EB36D}" destId="{22A1DEB9-6955-4745-A21C-FEEF4DFAC785}" srcOrd="1" destOrd="0" presId="urn:microsoft.com/office/officeart/2005/8/layout/StepDownProcess"/>
    <dgm:cxn modelId="{961D2ACA-DACE-4365-8215-6D2BADF125F2}" type="presParOf" srcId="{DDA7C167-46C8-48E2-9852-10F7172EB36D}" destId="{F4495C8F-EC0E-407A-83A9-176001A4AC6F}" srcOrd="2" destOrd="0" presId="urn:microsoft.com/office/officeart/2005/8/layout/StepDownProcess"/>
    <dgm:cxn modelId="{5A25790F-7DDD-4DFD-999E-2BF012B007BA}" type="presParOf" srcId="{3AABD959-E380-45B4-9619-7B2900020A82}" destId="{7CF68F56-11D8-42D5-8FDD-0C8B8E2AF4AE}" srcOrd="3" destOrd="0" presId="urn:microsoft.com/office/officeart/2005/8/layout/StepDownProcess"/>
    <dgm:cxn modelId="{5C28FE4D-6ADC-49B2-9B04-576E389C62F3}" type="presParOf" srcId="{3AABD959-E380-45B4-9619-7B2900020A82}" destId="{E5149FA1-CC24-4923-8306-5DD41AC71166}" srcOrd="4" destOrd="0" presId="urn:microsoft.com/office/officeart/2005/8/layout/StepDownProcess"/>
    <dgm:cxn modelId="{41FFD549-9F16-423D-8E94-723E04F9FA78}" type="presParOf" srcId="{E5149FA1-CC24-4923-8306-5DD41AC71166}" destId="{D66DD84C-514F-4880-8C59-95FA11ED4E97}" srcOrd="0" destOrd="0" presId="urn:microsoft.com/office/officeart/2005/8/layout/StepDownProcess"/>
    <dgm:cxn modelId="{B7F89769-5AE5-47FD-9B0C-07F305D95255}" type="presParOf" srcId="{E5149FA1-CC24-4923-8306-5DD41AC71166}" destId="{83EB4913-3381-455D-8907-3D21BA3655E9}" srcOrd="1" destOrd="0" presId="urn:microsoft.com/office/officeart/2005/8/layout/StepDownProcess"/>
    <dgm:cxn modelId="{8194AE7D-B0D8-4686-94AE-2564F4318657}" type="presParOf" srcId="{E5149FA1-CC24-4923-8306-5DD41AC71166}" destId="{8911272A-5B1A-4E8F-A689-CBBEF5B1ED32}" srcOrd="2" destOrd="0" presId="urn:microsoft.com/office/officeart/2005/8/layout/StepDownProcess"/>
    <dgm:cxn modelId="{819DEA2E-7ECF-4C8B-A640-B4D9D0625FEE}" type="presParOf" srcId="{3AABD959-E380-45B4-9619-7B2900020A82}" destId="{0B8E771B-185E-4FCF-B55C-F13C9639AD54}" srcOrd="5" destOrd="0" presId="urn:microsoft.com/office/officeart/2005/8/layout/StepDownProcess"/>
    <dgm:cxn modelId="{AB489A4F-50AF-4886-9F12-3AE25E57E490}" type="presParOf" srcId="{3AABD959-E380-45B4-9619-7B2900020A82}" destId="{3C4AC9CB-7775-412D-84C7-9B555DDB30BE}" srcOrd="6" destOrd="0" presId="urn:microsoft.com/office/officeart/2005/8/layout/StepDownProcess"/>
    <dgm:cxn modelId="{7785B471-CB10-49DD-8EFD-8AE1BBDD1BDB}" type="presParOf" srcId="{3C4AC9CB-7775-412D-84C7-9B555DDB30BE}" destId="{BCC47B99-08D6-42F7-91F6-8ACC3C261E49}"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0B235-7B1C-434A-A6CE-8339E47E8C8B}"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DB1BD6-20B7-4A6A-BC7C-053B6BB6469D}">
      <dgm:prSet phldrT="[Text]"/>
      <dgm:spPr/>
      <dgm:t>
        <a:bodyPr/>
        <a:lstStyle/>
        <a:p>
          <a:pPr algn="l"/>
          <a:r>
            <a:rPr lang="en-US" dirty="0" smtClean="0"/>
            <a:t>-Mandatory PIT Lead Training webinar</a:t>
          </a:r>
        </a:p>
        <a:p>
          <a:pPr algn="l"/>
          <a:r>
            <a:rPr lang="en-US" dirty="0" smtClean="0"/>
            <a:t>-Finalize Shelter List</a:t>
          </a:r>
        </a:p>
        <a:p>
          <a:pPr algn="l"/>
          <a:r>
            <a:rPr lang="en-US" dirty="0" smtClean="0"/>
            <a:t>-Begin Mapping Unsheltered Location list</a:t>
          </a:r>
          <a:endParaRPr lang="en-US" dirty="0"/>
        </a:p>
      </dgm:t>
    </dgm:pt>
    <dgm:pt modelId="{F2DCF45A-9E4F-4CB3-9168-8A6B1EB67735}" type="parTrans" cxnId="{8ACBFD46-936E-461B-8142-66EEB8F7A9C4}">
      <dgm:prSet/>
      <dgm:spPr/>
      <dgm:t>
        <a:bodyPr/>
        <a:lstStyle/>
        <a:p>
          <a:endParaRPr lang="en-US"/>
        </a:p>
      </dgm:t>
    </dgm:pt>
    <dgm:pt modelId="{D7FA8622-F12B-4A68-BDF4-ED9A21B36D99}" type="sibTrans" cxnId="{8ACBFD46-936E-461B-8142-66EEB8F7A9C4}">
      <dgm:prSet/>
      <dgm:spPr/>
      <dgm:t>
        <a:bodyPr/>
        <a:lstStyle/>
        <a:p>
          <a:endParaRPr lang="en-US"/>
        </a:p>
      </dgm:t>
    </dgm:pt>
    <dgm:pt modelId="{42E455FA-6E97-497E-B60A-7ABFAE2F9B1A}">
      <dgm:prSet phldrT="[Text]"/>
      <dgm:spPr/>
      <dgm:t>
        <a:bodyPr/>
        <a:lstStyle/>
        <a:p>
          <a:pPr algn="l"/>
          <a:r>
            <a:rPr lang="en-US" dirty="0" smtClean="0"/>
            <a:t>-Begin Volunteer Recruitment and community engagement</a:t>
          </a:r>
        </a:p>
        <a:p>
          <a:pPr algn="l"/>
          <a:r>
            <a:rPr lang="en-US" dirty="0" smtClean="0"/>
            <a:t>-Mobile app training</a:t>
          </a:r>
        </a:p>
        <a:p>
          <a:pPr algn="l"/>
          <a:r>
            <a:rPr lang="en-US" dirty="0" smtClean="0"/>
            <a:t>-Deadline to sign up for service based count and/or paper surveys</a:t>
          </a:r>
        </a:p>
        <a:p>
          <a:pPr algn="l"/>
          <a:r>
            <a:rPr lang="en-US" dirty="0" smtClean="0"/>
            <a:t>-”Office Hours” support call opportunities begin</a:t>
          </a:r>
        </a:p>
      </dgm:t>
    </dgm:pt>
    <dgm:pt modelId="{74078CA5-A358-4DF8-8756-2C65FD9F756C}" type="parTrans" cxnId="{B63F5268-583C-4218-B8EC-934BE74AA739}">
      <dgm:prSet/>
      <dgm:spPr/>
      <dgm:t>
        <a:bodyPr/>
        <a:lstStyle/>
        <a:p>
          <a:endParaRPr lang="en-US"/>
        </a:p>
      </dgm:t>
    </dgm:pt>
    <dgm:pt modelId="{FACF43C0-6D2E-40BB-B702-7F92F8018C63}" type="sibTrans" cxnId="{B63F5268-583C-4218-B8EC-934BE74AA739}">
      <dgm:prSet/>
      <dgm:spPr/>
      <dgm:t>
        <a:bodyPr/>
        <a:lstStyle/>
        <a:p>
          <a:endParaRPr lang="en-US"/>
        </a:p>
      </dgm:t>
    </dgm:pt>
    <dgm:pt modelId="{24788F77-D705-48D6-8B03-B6EF242DDA03}">
      <dgm:prSet phldrT="[Text]"/>
      <dgm:spPr/>
      <dgm:t>
        <a:bodyPr/>
        <a:lstStyle/>
        <a:p>
          <a:pPr algn="l"/>
          <a:r>
            <a:rPr lang="en-US" dirty="0" smtClean="0"/>
            <a:t>-Continue volunteer recruitment</a:t>
          </a:r>
        </a:p>
        <a:p>
          <a:pPr algn="l"/>
          <a:r>
            <a:rPr lang="en-US" dirty="0" smtClean="0"/>
            <a:t>-PIT leads and communities can sign up for One on One support calls</a:t>
          </a:r>
        </a:p>
        <a:p>
          <a:pPr algn="l"/>
          <a:r>
            <a:rPr lang="en-US" dirty="0" smtClean="0"/>
            <a:t>-Refresher materials to be released by THN</a:t>
          </a:r>
        </a:p>
        <a:p>
          <a:pPr algn="l"/>
          <a:r>
            <a:rPr lang="en-US" dirty="0" smtClean="0"/>
            <a:t>-Volunteer training materials released </a:t>
          </a:r>
        </a:p>
      </dgm:t>
    </dgm:pt>
    <dgm:pt modelId="{B41D6F88-C3A7-42B2-B54F-7BA4E6F4D849}" type="parTrans" cxnId="{8F2FE25E-D893-4160-A6EE-9892424F202A}">
      <dgm:prSet/>
      <dgm:spPr/>
      <dgm:t>
        <a:bodyPr/>
        <a:lstStyle/>
        <a:p>
          <a:endParaRPr lang="en-US"/>
        </a:p>
      </dgm:t>
    </dgm:pt>
    <dgm:pt modelId="{85F602C3-0F32-4BB7-8642-B9475F2607FE}" type="sibTrans" cxnId="{8F2FE25E-D893-4160-A6EE-9892424F202A}">
      <dgm:prSet/>
      <dgm:spPr/>
      <dgm:t>
        <a:bodyPr/>
        <a:lstStyle/>
        <a:p>
          <a:endParaRPr lang="en-US"/>
        </a:p>
      </dgm:t>
    </dgm:pt>
    <dgm:pt modelId="{17CCAE9A-E134-4C49-A660-0B8C01568705}">
      <dgm:prSet phldrT="[Text]"/>
      <dgm:spPr/>
      <dgm:t>
        <a:bodyPr/>
        <a:lstStyle/>
        <a:p>
          <a:pPr algn="l"/>
          <a:r>
            <a:rPr lang="en-US" dirty="0" smtClean="0"/>
            <a:t>-Start holding volunteer trainings</a:t>
          </a:r>
        </a:p>
        <a:p>
          <a:pPr algn="l"/>
          <a:r>
            <a:rPr lang="en-US" dirty="0" smtClean="0"/>
            <a:t>-Finalize shelter engagement plan</a:t>
          </a:r>
        </a:p>
        <a:p>
          <a:pPr algn="l"/>
          <a:r>
            <a:rPr lang="en-US" dirty="0" smtClean="0"/>
            <a:t>-Look over training materials and presentations</a:t>
          </a:r>
        </a:p>
        <a:p>
          <a:pPr algn="l"/>
          <a:r>
            <a:rPr lang="en-US" dirty="0" smtClean="0"/>
            <a:t>-Conduct PIT Count </a:t>
          </a:r>
          <a:endParaRPr lang="en-US" dirty="0"/>
        </a:p>
      </dgm:t>
    </dgm:pt>
    <dgm:pt modelId="{DEBC968E-3B0F-4213-AD3C-79202D0CBC4B}" type="parTrans" cxnId="{F623A7D5-62B5-419E-8CA2-8A4189AD7ECE}">
      <dgm:prSet/>
      <dgm:spPr/>
      <dgm:t>
        <a:bodyPr/>
        <a:lstStyle/>
        <a:p>
          <a:endParaRPr lang="en-US"/>
        </a:p>
      </dgm:t>
    </dgm:pt>
    <dgm:pt modelId="{F45F7F11-5175-4F90-B62C-C0D5BFBF0576}" type="sibTrans" cxnId="{F623A7D5-62B5-419E-8CA2-8A4189AD7ECE}">
      <dgm:prSet/>
      <dgm:spPr/>
      <dgm:t>
        <a:bodyPr/>
        <a:lstStyle/>
        <a:p>
          <a:endParaRPr lang="en-US"/>
        </a:p>
      </dgm:t>
    </dgm:pt>
    <dgm:pt modelId="{B2F1BD67-F579-4EEC-B833-5AD870C7E9A9}" type="pres">
      <dgm:prSet presAssocID="{46C0B235-7B1C-434A-A6CE-8339E47E8C8B}" presName="CompostProcess" presStyleCnt="0">
        <dgm:presLayoutVars>
          <dgm:dir/>
          <dgm:resizeHandles val="exact"/>
        </dgm:presLayoutVars>
      </dgm:prSet>
      <dgm:spPr/>
    </dgm:pt>
    <dgm:pt modelId="{40527F7F-5D11-4752-AAB5-796AE268B33E}" type="pres">
      <dgm:prSet presAssocID="{46C0B235-7B1C-434A-A6CE-8339E47E8C8B}" presName="arrow" presStyleLbl="bgShp" presStyleIdx="0" presStyleCnt="1"/>
      <dgm:spPr/>
    </dgm:pt>
    <dgm:pt modelId="{0D031F71-F3DB-4EDD-9899-91D56BF30A42}" type="pres">
      <dgm:prSet presAssocID="{46C0B235-7B1C-434A-A6CE-8339E47E8C8B}" presName="linearProcess" presStyleCnt="0"/>
      <dgm:spPr/>
    </dgm:pt>
    <dgm:pt modelId="{1A62DFBE-08BE-49A7-8BE6-07734ED4DD6F}" type="pres">
      <dgm:prSet presAssocID="{E5DB1BD6-20B7-4A6A-BC7C-053B6BB6469D}" presName="textNode" presStyleLbl="node1" presStyleIdx="0" presStyleCnt="4">
        <dgm:presLayoutVars>
          <dgm:bulletEnabled val="1"/>
        </dgm:presLayoutVars>
      </dgm:prSet>
      <dgm:spPr/>
      <dgm:t>
        <a:bodyPr/>
        <a:lstStyle/>
        <a:p>
          <a:endParaRPr lang="en-US"/>
        </a:p>
      </dgm:t>
    </dgm:pt>
    <dgm:pt modelId="{117A0423-7D54-4A77-9908-B96EE0991758}" type="pres">
      <dgm:prSet presAssocID="{D7FA8622-F12B-4A68-BDF4-ED9A21B36D99}" presName="sibTrans" presStyleCnt="0"/>
      <dgm:spPr/>
    </dgm:pt>
    <dgm:pt modelId="{F4C948C0-6B48-4C7C-9D12-8B2F4C7E2C1D}" type="pres">
      <dgm:prSet presAssocID="{42E455FA-6E97-497E-B60A-7ABFAE2F9B1A}" presName="textNode" presStyleLbl="node1" presStyleIdx="1" presStyleCnt="4">
        <dgm:presLayoutVars>
          <dgm:bulletEnabled val="1"/>
        </dgm:presLayoutVars>
      </dgm:prSet>
      <dgm:spPr/>
      <dgm:t>
        <a:bodyPr/>
        <a:lstStyle/>
        <a:p>
          <a:endParaRPr lang="en-US"/>
        </a:p>
      </dgm:t>
    </dgm:pt>
    <dgm:pt modelId="{950EC464-A1F1-4BDC-83E8-9EE85115A082}" type="pres">
      <dgm:prSet presAssocID="{FACF43C0-6D2E-40BB-B702-7F92F8018C63}" presName="sibTrans" presStyleCnt="0"/>
      <dgm:spPr/>
    </dgm:pt>
    <dgm:pt modelId="{3794992A-B37D-46F6-9F5E-8C2DFD69F3AC}" type="pres">
      <dgm:prSet presAssocID="{24788F77-D705-48D6-8B03-B6EF242DDA03}" presName="textNode" presStyleLbl="node1" presStyleIdx="2" presStyleCnt="4">
        <dgm:presLayoutVars>
          <dgm:bulletEnabled val="1"/>
        </dgm:presLayoutVars>
      </dgm:prSet>
      <dgm:spPr/>
      <dgm:t>
        <a:bodyPr/>
        <a:lstStyle/>
        <a:p>
          <a:endParaRPr lang="en-US"/>
        </a:p>
      </dgm:t>
    </dgm:pt>
    <dgm:pt modelId="{D31A1EE2-F2FD-4E21-8391-B40E7FFAAD68}" type="pres">
      <dgm:prSet presAssocID="{85F602C3-0F32-4BB7-8642-B9475F2607FE}" presName="sibTrans" presStyleCnt="0"/>
      <dgm:spPr/>
    </dgm:pt>
    <dgm:pt modelId="{16229294-4CBC-4891-815A-3274FF0CA1FF}" type="pres">
      <dgm:prSet presAssocID="{17CCAE9A-E134-4C49-A660-0B8C01568705}" presName="textNode" presStyleLbl="node1" presStyleIdx="3" presStyleCnt="4">
        <dgm:presLayoutVars>
          <dgm:bulletEnabled val="1"/>
        </dgm:presLayoutVars>
      </dgm:prSet>
      <dgm:spPr/>
      <dgm:t>
        <a:bodyPr/>
        <a:lstStyle/>
        <a:p>
          <a:endParaRPr lang="en-US"/>
        </a:p>
      </dgm:t>
    </dgm:pt>
  </dgm:ptLst>
  <dgm:cxnLst>
    <dgm:cxn modelId="{440E950C-6875-4714-BABE-BC658115F550}" type="presOf" srcId="{42E455FA-6E97-497E-B60A-7ABFAE2F9B1A}" destId="{F4C948C0-6B48-4C7C-9D12-8B2F4C7E2C1D}" srcOrd="0" destOrd="0" presId="urn:microsoft.com/office/officeart/2005/8/layout/hProcess9"/>
    <dgm:cxn modelId="{C364ACAD-0B73-4FE4-9F22-8FFC4508D9E9}" type="presOf" srcId="{46C0B235-7B1C-434A-A6CE-8339E47E8C8B}" destId="{B2F1BD67-F579-4EEC-B833-5AD870C7E9A9}" srcOrd="0" destOrd="0" presId="urn:microsoft.com/office/officeart/2005/8/layout/hProcess9"/>
    <dgm:cxn modelId="{8ACBFD46-936E-461B-8142-66EEB8F7A9C4}" srcId="{46C0B235-7B1C-434A-A6CE-8339E47E8C8B}" destId="{E5DB1BD6-20B7-4A6A-BC7C-053B6BB6469D}" srcOrd="0" destOrd="0" parTransId="{F2DCF45A-9E4F-4CB3-9168-8A6B1EB67735}" sibTransId="{D7FA8622-F12B-4A68-BDF4-ED9A21B36D99}"/>
    <dgm:cxn modelId="{4E8F7707-48E0-4F9B-956A-927419C568AC}" type="presOf" srcId="{24788F77-D705-48D6-8B03-B6EF242DDA03}" destId="{3794992A-B37D-46F6-9F5E-8C2DFD69F3AC}" srcOrd="0" destOrd="0" presId="urn:microsoft.com/office/officeart/2005/8/layout/hProcess9"/>
    <dgm:cxn modelId="{8F2FE25E-D893-4160-A6EE-9892424F202A}" srcId="{46C0B235-7B1C-434A-A6CE-8339E47E8C8B}" destId="{24788F77-D705-48D6-8B03-B6EF242DDA03}" srcOrd="2" destOrd="0" parTransId="{B41D6F88-C3A7-42B2-B54F-7BA4E6F4D849}" sibTransId="{85F602C3-0F32-4BB7-8642-B9475F2607FE}"/>
    <dgm:cxn modelId="{B63F5268-583C-4218-B8EC-934BE74AA739}" srcId="{46C0B235-7B1C-434A-A6CE-8339E47E8C8B}" destId="{42E455FA-6E97-497E-B60A-7ABFAE2F9B1A}" srcOrd="1" destOrd="0" parTransId="{74078CA5-A358-4DF8-8756-2C65FD9F756C}" sibTransId="{FACF43C0-6D2E-40BB-B702-7F92F8018C63}"/>
    <dgm:cxn modelId="{F623A7D5-62B5-419E-8CA2-8A4189AD7ECE}" srcId="{46C0B235-7B1C-434A-A6CE-8339E47E8C8B}" destId="{17CCAE9A-E134-4C49-A660-0B8C01568705}" srcOrd="3" destOrd="0" parTransId="{DEBC968E-3B0F-4213-AD3C-79202D0CBC4B}" sibTransId="{F45F7F11-5175-4F90-B62C-C0D5BFBF0576}"/>
    <dgm:cxn modelId="{6141A73F-9A27-481A-A47E-5BE1E40E3F60}" type="presOf" srcId="{E5DB1BD6-20B7-4A6A-BC7C-053B6BB6469D}" destId="{1A62DFBE-08BE-49A7-8BE6-07734ED4DD6F}" srcOrd="0" destOrd="0" presId="urn:microsoft.com/office/officeart/2005/8/layout/hProcess9"/>
    <dgm:cxn modelId="{D3FEA0D2-B9AC-4D31-83CC-0D68B4E3BC59}" type="presOf" srcId="{17CCAE9A-E134-4C49-A660-0B8C01568705}" destId="{16229294-4CBC-4891-815A-3274FF0CA1FF}" srcOrd="0" destOrd="0" presId="urn:microsoft.com/office/officeart/2005/8/layout/hProcess9"/>
    <dgm:cxn modelId="{4C94682B-BDF7-4392-A3B1-A927BB564CC6}" type="presParOf" srcId="{B2F1BD67-F579-4EEC-B833-5AD870C7E9A9}" destId="{40527F7F-5D11-4752-AAB5-796AE268B33E}" srcOrd="0" destOrd="0" presId="urn:microsoft.com/office/officeart/2005/8/layout/hProcess9"/>
    <dgm:cxn modelId="{8911F864-3D7E-432C-A5D6-B6418CC467E6}" type="presParOf" srcId="{B2F1BD67-F579-4EEC-B833-5AD870C7E9A9}" destId="{0D031F71-F3DB-4EDD-9899-91D56BF30A42}" srcOrd="1" destOrd="0" presId="urn:microsoft.com/office/officeart/2005/8/layout/hProcess9"/>
    <dgm:cxn modelId="{D9A4C65D-76CB-45D1-8F13-1FC08AFCE523}" type="presParOf" srcId="{0D031F71-F3DB-4EDD-9899-91D56BF30A42}" destId="{1A62DFBE-08BE-49A7-8BE6-07734ED4DD6F}" srcOrd="0" destOrd="0" presId="urn:microsoft.com/office/officeart/2005/8/layout/hProcess9"/>
    <dgm:cxn modelId="{7C6CDD86-1D19-4F36-8DA1-2C5CD0D1CA11}" type="presParOf" srcId="{0D031F71-F3DB-4EDD-9899-91D56BF30A42}" destId="{117A0423-7D54-4A77-9908-B96EE0991758}" srcOrd="1" destOrd="0" presId="urn:microsoft.com/office/officeart/2005/8/layout/hProcess9"/>
    <dgm:cxn modelId="{BE52A16E-E3B5-438A-BEA2-5A9927A04B31}" type="presParOf" srcId="{0D031F71-F3DB-4EDD-9899-91D56BF30A42}" destId="{F4C948C0-6B48-4C7C-9D12-8B2F4C7E2C1D}" srcOrd="2" destOrd="0" presId="urn:microsoft.com/office/officeart/2005/8/layout/hProcess9"/>
    <dgm:cxn modelId="{6A1BBBDE-B84C-4033-B53D-34BCFB113BA6}" type="presParOf" srcId="{0D031F71-F3DB-4EDD-9899-91D56BF30A42}" destId="{950EC464-A1F1-4BDC-83E8-9EE85115A082}" srcOrd="3" destOrd="0" presId="urn:microsoft.com/office/officeart/2005/8/layout/hProcess9"/>
    <dgm:cxn modelId="{AFA21341-1FCE-49A9-85AC-0F7BCAD2FC4B}" type="presParOf" srcId="{0D031F71-F3DB-4EDD-9899-91D56BF30A42}" destId="{3794992A-B37D-46F6-9F5E-8C2DFD69F3AC}" srcOrd="4" destOrd="0" presId="urn:microsoft.com/office/officeart/2005/8/layout/hProcess9"/>
    <dgm:cxn modelId="{97039EB7-D8A2-43E4-BC36-18760817897D}" type="presParOf" srcId="{0D031F71-F3DB-4EDD-9899-91D56BF30A42}" destId="{D31A1EE2-F2FD-4E21-8391-B40E7FFAAD68}" srcOrd="5" destOrd="0" presId="urn:microsoft.com/office/officeart/2005/8/layout/hProcess9"/>
    <dgm:cxn modelId="{80490D2B-5C44-4513-AE13-3F3D64AFE505}" type="presParOf" srcId="{0D031F71-F3DB-4EDD-9899-91D56BF30A42}" destId="{16229294-4CBC-4891-815A-3274FF0CA1F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To help visualize the area we covered on the last full PIT count in 2022 vs. our region, here are two maps. On the right is the Texas Balance of State map with our counties highlighted in blue, and on the left is our 2022 PIT coverage highlighted by dots on the map. As you can see from looking at these maps, we are still lacking coverage in numerous counties across our CoC. In 2022 we were able to cover about 74% of our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 population. So about 26% of our CoC did not have any PIT coverage in 2022.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4545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normally I stray away from this discussion about extrapolation, but I feel like it is important for you to know how your data affects our overall numbers that we report to HUD. HUD requires us to submit data on the entirety of our geography. We are not able to cover our whole geography due to how large it is. In order to account for the counties within our CoC that do not have any PIT coverage, we use extrapolation to determine the number of unhoused individuals within non-participating counties. We use data from participating counties like yours in order to estimate the number of homeless individuals within non-participating counties, that is how your data comes into play within this process. I am mentioning this because it is important to note that the data that we collect on the night of the count has a major effect on the results outside of your designated regions. Because of this we must do our best to ensure a high standard of data quality so that the final data submission to HUD is accurate. This can include making sure we ask all of the questions to survey participants, work to reduce duplicates and expanding our PIT coverage to new areas within our counties.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270170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Please do not hesitate to reach out to me if you have any questions or concerns as we get into PIT season. I am here to help and support you. My contact information is at the end of the presentation. If volunteers have questions about community information, they contact you, the PIT leads, but if you do not have an answer, you can always forward questions to me.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graphic is a simplified list of the primary tasks required for a successful PIT count. As you all start planning and training your volunteers, you will receive more specific and detailed guidance. I would also like to stress that community engagement should be occurring throughout the entirety of the process. You will need to decide as a community what structure best suits your needs.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636724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This includes Permanent supportive housing and rapid rehousing programs as well as HUD VASH and FEMA Projects.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227095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is the </a:t>
            </a:r>
            <a:r>
              <a:rPr lang="en-US" sz="1200" b="0" i="0" u="none" strike="noStrike" kern="1200" dirty="0" err="1" smtClean="0">
                <a:solidFill>
                  <a:schemeClr val="tx1"/>
                </a:solidFill>
                <a:effectLst/>
                <a:latin typeface="+mn-lt"/>
                <a:ea typeface="+mn-ea"/>
                <a:cs typeface="+mn-cs"/>
              </a:rPr>
              <a:t>Mckinney</a:t>
            </a:r>
            <a:r>
              <a:rPr lang="en-US" sz="1200" b="0" i="0" u="none" strike="noStrike" kern="1200" dirty="0" smtClean="0">
                <a:solidFill>
                  <a:schemeClr val="tx1"/>
                </a:solidFill>
                <a:effectLst/>
                <a:latin typeface="+mn-lt"/>
                <a:ea typeface="+mn-ea"/>
                <a:cs typeface="+mn-cs"/>
              </a:rPr>
              <a:t> Vento Homeless Assistance Act definition of homeless children and youth. 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364817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recommend sorting your map zones into priority groups, based on the anticipated number of people in each zone. If you are short of volunteers on the night of the count, prioritize the higher-density zones.</a:t>
            </a:r>
            <a:endParaRPr lang="en-US" b="0" dirty="0" smtClean="0">
              <a:effectLst/>
            </a:endParaRPr>
          </a:p>
          <a:p>
            <a:pPr rtl="0"/>
            <a:r>
              <a:rPr lang="en-US" sz="1200" b="0" i="0" u="none" strike="noStrike" kern="1200" dirty="0" smtClean="0">
                <a:solidFill>
                  <a:schemeClr val="tx1"/>
                </a:solidFill>
                <a:effectLst/>
                <a:latin typeface="+mn-lt"/>
                <a:ea typeface="+mn-ea"/>
                <a:cs typeface="+mn-cs"/>
              </a:rPr>
              <a:t>To identify known locations, we recommend:</a:t>
            </a:r>
            <a:endParaRPr lang="en-US" b="0" dirty="0" smtClean="0">
              <a:effectLst/>
            </a:endParaRPr>
          </a:p>
          <a:p>
            <a:pPr rtl="0"/>
            <a:r>
              <a:rPr lang="en-US" sz="1200" b="0" i="0" u="none" strike="noStrike" kern="1200" dirty="0" smtClean="0">
                <a:solidFill>
                  <a:schemeClr val="tx1"/>
                </a:solidFill>
                <a:effectLst/>
                <a:latin typeface="+mn-lt"/>
                <a:ea typeface="+mn-ea"/>
                <a:cs typeface="+mn-cs"/>
              </a:rPr>
              <a:t>-Engaging outreach workers, police, EMS, bylaw and parks officers, businesses and others to help you identify ‘hot spots’ for the night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-Undertaking walkabouts in advance of a count date to identify and confirm known locations.</a:t>
            </a:r>
            <a:endParaRPr lang="en-US" b="0" dirty="0" smtClean="0">
              <a:effectLst/>
            </a:endParaRPr>
          </a:p>
          <a:p>
            <a:pPr rtl="0"/>
            <a:r>
              <a:rPr lang="en-US" sz="1200" b="0" i="0" u="none" strike="noStrike" kern="1200" dirty="0" smtClean="0">
                <a:solidFill>
                  <a:schemeClr val="tx1"/>
                </a:solidFill>
                <a:effectLst/>
                <a:latin typeface="+mn-lt"/>
                <a:ea typeface="+mn-ea"/>
                <a:cs typeface="+mn-cs"/>
              </a:rPr>
              <a:t>-Consulting people experiencing homelessness to get a sense of where to canvas and how to approach potential interviewees, especially in camps.</a:t>
            </a:r>
            <a:endParaRPr lang="en-US" b="0" dirty="0" smtClean="0">
              <a:effectLst/>
            </a:endParaRPr>
          </a:p>
          <a:p>
            <a:pPr rtl="0"/>
            <a:r>
              <a:rPr lang="en-US" sz="1200" b="0" i="0" u="none" strike="noStrike" kern="1200" dirty="0" smtClean="0">
                <a:solidFill>
                  <a:schemeClr val="tx1"/>
                </a:solidFill>
                <a:effectLst/>
                <a:latin typeface="+mn-lt"/>
                <a:ea typeface="+mn-ea"/>
                <a:cs typeface="+mn-cs"/>
              </a:rPr>
              <a:t>Note that different populations experiencing homelessness stay in different locations. For example, youth may gravitate toward more secluded areas such as forests, while single adult men may be more likely to stay in plain view on the street. Consult a range of stakeholders to ensure your mapping accurately reflects the diversity of experiences among people experiencing homelessness within your community.</a:t>
            </a:r>
            <a:endParaRPr lang="en-US" b="0" dirty="0" smtClean="0">
              <a:effectLst/>
            </a:endParaRPr>
          </a:p>
          <a:p>
            <a:pPr rtl="0"/>
            <a:r>
              <a:rPr lang="en-US" sz="1200" b="0" i="0" u="none" strike="noStrike" kern="1200" dirty="0" smtClean="0">
                <a:solidFill>
                  <a:schemeClr val="tx1"/>
                </a:solidFill>
                <a:effectLst/>
                <a:latin typeface="+mn-lt"/>
                <a:ea typeface="+mn-ea"/>
                <a:cs typeface="+mn-cs"/>
              </a:rPr>
              <a:t>Please make sure to visit hotspot locations regularly in the months leading up to the count as these areas might change. </a:t>
            </a:r>
            <a:endParaRPr lang="en-US" b="0" dirty="0" smtClean="0">
              <a:effectLst/>
            </a:endParaRPr>
          </a:p>
          <a:p>
            <a:pPr rtl="0"/>
            <a:r>
              <a:rPr lang="en-US" sz="1200" b="0" i="0" u="none" strike="noStrike" kern="1200" dirty="0" smtClean="0">
                <a:solidFill>
                  <a:schemeClr val="tx1"/>
                </a:solidFill>
                <a:effectLst/>
                <a:latin typeface="+mn-lt"/>
                <a:ea typeface="+mn-ea"/>
                <a:cs typeface="+mn-cs"/>
              </a:rPr>
              <a:t>I also recommend developing some type of collaborative document to track locations and to update each other on any significant changes.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85239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we get started I want to take a minute to introduce myself. My name is Ava Paredes, my pronouns are she/her, and I am the Data Coordinator here at Texas Homeless Network. My primary role is to coordinate the annual Point-in-Time and Housing Inventory counts.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779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On this slide I have included a few helpful resources on where you can create a hotspot map as well as a video tutorial on how to create pins for each location.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You don’t need exact addresses, approximate streets should work just fine. This document can help you determine how many volunteer teams you need in order to cover all of the locations you have identified.  This will be helpful to volunteers on the day of the count as they head out to conduct surveys.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56793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list of the potential community partners you should try to engage in the PIT. The ones with asterisks are community partners that already have specific resources created to help with engagement. This is not an exhaustive list; however, it should be viewed as a starting point to drive your outreach efforts. These parts of your community can help you engage those with lived experience, help with volunteer recruitment, and also help with hot spot mapping.</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2317420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smtClean="0">
              <a:effectLst/>
            </a:endParaRPr>
          </a:p>
          <a:p>
            <a:pPr rtl="0"/>
            <a:r>
              <a:rPr lang="en-US" sz="1200" b="0" i="0" u="none" strike="noStrike" kern="1200" dirty="0" smtClean="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a quick list of tips for preparing information for Unsheltered PIT volunteers. My best advice is to have these materials ready to go one day before the count. Best practice would be to have the information compiled by the week before. Perhaps create a checklist for volunteers and check in with them when they go in and out for their surveying shifts. We recommend preparing and providing a map of hotspots, an interviewing guide or script, day of the count cheat sheet, volunteer hour tracker, emergency phone numbers, safety information and contingencies, and instructions for registering for the app.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400586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smtClean="0">
              <a:effectLst/>
            </a:endParaRPr>
          </a:p>
          <a:p>
            <a:pPr rtl="0"/>
            <a:r>
              <a:rPr lang="en-US" sz="1200" b="0" i="0" u="none" strike="noStrike" kern="1200" dirty="0" smtClean="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this is the point that we are going to shift into talking about the housing inventory count briefly. The reason I think it is important to have these counts in the same presentation is because they happen simultaneously and are oftentimes analyzed together. For those that aren’t familiar, the HIC is the annual count of the beds and units designated to serve those experiencing homelessness. It includes both ES and TH (which are counted for the PIT); however, it also includes RRH and PSH beds. A simple way to remember this is that the PIT measures People. The HIC measures Housing. And when you look at them both together it demonstrates the scope of homelessness in your areas as well as your capacity to respond to the crisis.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smtClean="0">
                <a:solidFill>
                  <a:schemeClr val="tx1"/>
                </a:solidFill>
                <a:effectLst/>
                <a:latin typeface="+mn-lt"/>
                <a:ea typeface="+mn-ea"/>
                <a:cs typeface="+mn-cs"/>
              </a:rPr>
              <a:t>hud</a:t>
            </a:r>
            <a:r>
              <a:rPr lang="en-US" sz="1200" b="0" i="0" u="none" strike="noStrike" kern="1200" dirty="0" smtClean="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template of the letter you can send potential shelters to solicit their participation in the PIT count. You can find a downloadable template on the THN website.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49346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smtClean="0">
              <a:effectLst/>
            </a:endParaRPr>
          </a:p>
          <a:p>
            <a:pPr rtl="0"/>
            <a:r>
              <a:rPr lang="en-US" sz="1200" b="0" i="0" u="none" strike="noStrike" kern="1200" dirty="0" smtClean="0">
                <a:solidFill>
                  <a:schemeClr val="tx1"/>
                </a:solidFill>
                <a:effectLst/>
                <a:latin typeface="+mn-lt"/>
                <a:ea typeface="+mn-ea"/>
                <a:cs typeface="+mn-cs"/>
              </a:rPr>
              <a:t>The question on this slide is the exact language in the PIT app.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Do not fill in the full name or the date of birth or the age of the survivor. You will provide their age range and any demographic information they share though. Please do not provide any identifying information in the notes section. Once you have gotten past the name and age questions please continue filling out the rest of the survey with them.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screenshot of the mobile app and what the beginning section of your survey should look like when surveying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a quick list of coordination tips for your sheltered count. We recommend verifying your list of shelters as soon as possible. I will be sending out a list of emergency shelters and transitional housing projects in the coming weeks for this. Please also remain in regular contact with the staff at the shelter to ensure that you have a solid game plan if they will need any additional volunteers to help conduct surveys on the day of the count. Please be respectful of their processes and procedures when you are developing strategies for the day of the count.</a:t>
            </a:r>
            <a:endParaRPr lang="en-US" b="0" dirty="0" smtClean="0">
              <a:effectLst/>
            </a:endParaRPr>
          </a:p>
          <a:p>
            <a:pPr rtl="0"/>
            <a:r>
              <a:rPr lang="en-US" sz="1200" b="0" i="0" u="none" strike="noStrike" kern="1200" dirty="0" smtClean="0">
                <a:solidFill>
                  <a:schemeClr val="tx1"/>
                </a:solidFill>
                <a:effectLst/>
                <a:latin typeface="+mn-lt"/>
                <a:ea typeface="+mn-ea"/>
                <a:cs typeface="+mn-cs"/>
              </a:rPr>
              <a:t>It is also your role to help ensure that all staff that will be surveying have taken the appropriate trainings to prepare for the count. Loop me in if you have any questions, concerns, or if you need help reaching out to any of the shelters in your area.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2625139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smtClean="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is a decision tree that was created for PIT leads and volunteers to help them 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4062330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Service based counts are an optional supplemental count which can be used in conjunction with the night of the count approach. You must participate in the formal count in order to also conduct a service based count. The service based count occurs at non-shelter service locations such as day shelters, food banks, etc. Where those experiencing homelessness might seek out resources. In order to participate in the service based count, you must notify me by November 11th 2022. You will need to provide a list of the service locations by the end of December. Any surveys not conducted at the predefined locations will be achieved immediately. For more information on this type of count please reach out to me.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38</a:t>
            </a:fld>
            <a:endParaRPr lang="en-US"/>
          </a:p>
        </p:txBody>
      </p:sp>
    </p:spTree>
    <p:extLst>
      <p:ext uri="{BB962C8B-B14F-4D97-AF65-F5344CB8AC3E}">
        <p14:creationId xmlns:p14="http://schemas.microsoft.com/office/powerpoint/2010/main" val="2806532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Quick reminder about paper surveys: We do have them and we are willing to work with your community on using them; however, we strongly urge you to have volunteers use the app. It not only helps with data quality, but it also ensures that there is less room for error or in case your surveys get lost. You are only permitted to use the paper surveys developed by THN. You are required to send all of the surveys to THN directly after inputting them. Any paper surveys created by anyone other than THN will be immediately archived.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39</a:t>
            </a:fld>
            <a:endParaRPr lang="en-US"/>
          </a:p>
        </p:txBody>
      </p:sp>
    </p:spTree>
    <p:extLst>
      <p:ext uri="{BB962C8B-B14F-4D97-AF65-F5344CB8AC3E}">
        <p14:creationId xmlns:p14="http://schemas.microsoft.com/office/powerpoint/2010/main" val="121830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many roles volunteers can play leading up to, during and after the count. Your community needs will determine the number of volunteers you require and the skills and experiences they should have.</a:t>
            </a:r>
            <a:endParaRPr lang="en-US" b="0" dirty="0" smtClean="0">
              <a:effectLst/>
            </a:endParaRPr>
          </a:p>
          <a:p>
            <a:pPr rtl="0"/>
            <a:r>
              <a:rPr lang="en-US" sz="1200" b="0" i="0" u="none" strike="noStrike" kern="1200" dirty="0" smtClean="0">
                <a:solidFill>
                  <a:schemeClr val="tx1"/>
                </a:solidFill>
                <a:effectLst/>
                <a:latin typeface="+mn-lt"/>
                <a:ea typeface="+mn-ea"/>
                <a:cs typeface="+mn-cs"/>
              </a:rPr>
              <a:t>Once you determine the number of volunteers you need, develop a process to assign them to teams. For example, assign the team leader role to volunteers who have experience working with homeless populations. And regardless of their relevant experience, assign the team leader role only to volunteers who are interested in a leadership position.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40</a:t>
            </a:fld>
            <a:endParaRPr lang="en-US"/>
          </a:p>
        </p:txBody>
      </p:sp>
    </p:spTree>
    <p:extLst>
      <p:ext uri="{BB962C8B-B14F-4D97-AF65-F5344CB8AC3E}">
        <p14:creationId xmlns:p14="http://schemas.microsoft.com/office/powerpoint/2010/main" val="966754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Please have some type of debrief process with your volunteers. You should develop both a critical incident debrief protocol as well as general feedback form to help gauge how the process went as well as the likelihood that they will return for the next count. Please contact THN immediately if there are any critical incidents reported to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41</a:t>
            </a:fld>
            <a:endParaRPr lang="en-US"/>
          </a:p>
        </p:txBody>
      </p:sp>
    </p:spTree>
    <p:extLst>
      <p:ext uri="{BB962C8B-B14F-4D97-AF65-F5344CB8AC3E}">
        <p14:creationId xmlns:p14="http://schemas.microsoft.com/office/powerpoint/2010/main" val="770540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Here is a sample feedback form. It will also be available on our website for download. You can use paper surveys or use free survey software like google forms.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42</a:t>
            </a:fld>
            <a:endParaRPr lang="en-US"/>
          </a:p>
        </p:txBody>
      </p:sp>
    </p:spTree>
    <p:extLst>
      <p:ext uri="{BB962C8B-B14F-4D97-AF65-F5344CB8AC3E}">
        <p14:creationId xmlns:p14="http://schemas.microsoft.com/office/powerpoint/2010/main" val="2056829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As you begin planning for your count, consider how this initiative can be an effective way to engage your community in the effort to end homelessness. Also recognize that the success of the count depends on effective community engagement.</a:t>
            </a:r>
            <a:endParaRPr lang="en-US" b="0" dirty="0" smtClean="0">
              <a:effectLst/>
            </a:endParaRPr>
          </a:p>
          <a:p>
            <a:pPr rtl="0"/>
            <a:r>
              <a:rPr lang="en-US" sz="1200" b="0" i="0" u="none" strike="noStrike" kern="1200" dirty="0" smtClean="0">
                <a:solidFill>
                  <a:schemeClr val="tx1"/>
                </a:solidFill>
                <a:effectLst/>
                <a:latin typeface="+mn-lt"/>
                <a:ea typeface="+mn-ea"/>
                <a:cs typeface="+mn-cs"/>
              </a:rPr>
              <a:t>A PIT count can help to inform and educate key stakeholders within your community. This can include the general public, media, policy makers, the business sector, the social services sector, and people experiencing homelessness. Cross-sector collaboration will encourage participation and provide additional resources to support the count, including money, volunteers, supplies, and expert knowledge.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count can help your community understand and address homelessness differently. The process of planning and implementing the count can generate cross-sector coordination that may be leveraged as you implement other initiatives. This can include a plan to end homelessness, housing first programs, system coordination or by-name lists. Doing the count collaboratively can increase support for your efforts, facilitate new alliances, and build and strengthen partnerships. At a minimum, you should consider how you will use the information you obtain during the count to generate action on homelessness-an objective that requires community participation and coordination. </a:t>
            </a:r>
            <a:endParaRPr lang="en-US" b="0" dirty="0" smtClean="0">
              <a:effectLst/>
            </a:endParaRPr>
          </a:p>
          <a:p>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43</a:t>
            </a:fld>
            <a:endParaRPr lang="en-US"/>
          </a:p>
        </p:txBody>
      </p:sp>
    </p:spTree>
    <p:extLst>
      <p:ext uri="{BB962C8B-B14F-4D97-AF65-F5344CB8AC3E}">
        <p14:creationId xmlns:p14="http://schemas.microsoft.com/office/powerpoint/2010/main" val="351137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Let’s have a quick conversation about engaging law enforcement. There are a few things to consider when engaging law enforcement in your Point-In-Time counts. Does your local law enforcement do homeless outreach? Have they expressed interest in participating in your LHC or PIT count? Have you noticed any changes in their response to the statewide camping ban? And finally, what role have they played in the past? Did it go well, and did it prioritize the safety and wellbeing of those surveyed? All of these questions should be considered before choosing to engage law enforcement in the upcoming PIT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44</a:t>
            </a:fld>
            <a:endParaRPr lang="en-US"/>
          </a:p>
        </p:txBody>
      </p:sp>
    </p:spTree>
    <p:extLst>
      <p:ext uri="{BB962C8B-B14F-4D97-AF65-F5344CB8AC3E}">
        <p14:creationId xmlns:p14="http://schemas.microsoft.com/office/powerpoint/2010/main" val="1141506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are some best practices to consider for engaging law enforcement. They should not be surveying people, and if they are they should be in plain clothes and in unmarked cars. Limit their roles to helping identifying hot spots prior to the count, and to address any safety concerns. They should not be ticketing or arresting people on the day of the count. If you have concerns about law enforcement impeding your count, try minimizing public facing messaging around the PIT count date, see if they would be willing to attend trainings or meetings focused on combatting myths around homelessness, and reach out to us if you need any further support or assistance.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45</a:t>
            </a:fld>
            <a:endParaRPr lang="en-US"/>
          </a:p>
        </p:txBody>
      </p:sp>
    </p:spTree>
    <p:extLst>
      <p:ext uri="{BB962C8B-B14F-4D97-AF65-F5344CB8AC3E}">
        <p14:creationId xmlns:p14="http://schemas.microsoft.com/office/powerpoint/2010/main" val="212242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It is very important to make sure that we are engaging all of these subpopulations in the count, not only attempting to find them on the day of but also brining them to the table for planning and organizing.</a:t>
            </a:r>
            <a:endParaRPr lang="en-US" b="0" dirty="0" smtClean="0">
              <a:effectLst/>
            </a:endParaRPr>
          </a:p>
          <a:p>
            <a:pPr rtl="0"/>
            <a:r>
              <a:rPr lang="en-US" sz="1200" b="0" i="0" u="none" strike="noStrike" kern="1200" dirty="0" smtClean="0">
                <a:solidFill>
                  <a:schemeClr val="tx1"/>
                </a:solidFill>
                <a:effectLst/>
                <a:latin typeface="+mn-lt"/>
                <a:ea typeface="+mn-ea"/>
                <a:cs typeface="+mn-cs"/>
              </a:rPr>
              <a:t>There are resources on our website regarding engaging these subpopulations, again please reach out to me if you have any questions or need any help. </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A63A9EE3-F95B-42C0-BF9C-6396409CFC7B}" type="slidenum">
              <a:rPr lang="en-US" smtClean="0"/>
              <a:t>46</a:t>
            </a:fld>
            <a:endParaRPr lang="en-US"/>
          </a:p>
        </p:txBody>
      </p:sp>
    </p:spTree>
    <p:extLst>
      <p:ext uri="{BB962C8B-B14F-4D97-AF65-F5344CB8AC3E}">
        <p14:creationId xmlns:p14="http://schemas.microsoft.com/office/powerpoint/2010/main" val="2228899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some things to consider when engaging subpopulations. Think about what populations in your community are the most prevalent, what populations is your community already engaging, what populations you are not engaging, what community partners are missing from your committees in order to better engage those populations, and if you need to add people to those groups.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47</a:t>
            </a:fld>
            <a:endParaRPr lang="en-US"/>
          </a:p>
        </p:txBody>
      </p:sp>
    </p:spTree>
    <p:extLst>
      <p:ext uri="{BB962C8B-B14F-4D97-AF65-F5344CB8AC3E}">
        <p14:creationId xmlns:p14="http://schemas.microsoft.com/office/powerpoint/2010/main" val="2182265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People who have experienced homelessness are an indispensable resource to a successful point-in-time count (PIT) of unsheltered people and should be actively involved in your PIT count. Many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 rely on input and assistance from currently or formerly homeless people when planning, organizing, and implementing a count. When recruiting people who are homeless and staying in emergency housing, PIT leads should be sensitive to any shelter restrictions that could limit participation, such as program curfews or other requirements.</a:t>
            </a:r>
            <a:endParaRPr lang="en-US" b="0" dirty="0" smtClean="0">
              <a:effectLst/>
            </a:endParaRPr>
          </a:p>
          <a:p>
            <a:pPr rtl="0"/>
            <a:r>
              <a:rPr lang="en-US" sz="1200" b="0" i="0" u="none" strike="noStrike" kern="1200" dirty="0" smtClean="0">
                <a:solidFill>
                  <a:schemeClr val="tx1"/>
                </a:solidFill>
                <a:effectLst/>
                <a:latin typeface="+mn-lt"/>
                <a:ea typeface="+mn-ea"/>
                <a:cs typeface="+mn-cs"/>
              </a:rPr>
              <a:t>I also want to take a minute to remind everyone that if you are recruiting anyone with lived experience, especially those that are currently experiencing homelessness, you must pay them for their time. They are the experts and should be treated as such.</a:t>
            </a:r>
            <a:endParaRPr lang="en-US" b="0" dirty="0" smtClean="0">
              <a:effectLst/>
            </a:endParaRP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48</a:t>
            </a:fld>
            <a:endParaRPr lang="en-US"/>
          </a:p>
        </p:txBody>
      </p:sp>
    </p:spTree>
    <p:extLst>
      <p:ext uri="{BB962C8B-B14F-4D97-AF65-F5344CB8AC3E}">
        <p14:creationId xmlns:p14="http://schemas.microsoft.com/office/powerpoint/2010/main" val="1390558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is a flowchart outlining our decision process to determine how we conduct the PIT count based on safety concerns due to COVID-19. At this time we are moving forward with a full count on January 26</a:t>
            </a:r>
            <a:r>
              <a:rPr lang="en-US" sz="1200" b="0" i="0" u="none" strike="noStrike" kern="1200" baseline="30000" dirty="0" smtClean="0">
                <a:solidFill>
                  <a:schemeClr val="tx1"/>
                </a:solidFill>
                <a:effectLst/>
                <a:latin typeface="+mn-lt"/>
                <a:ea typeface="+mn-ea"/>
                <a:cs typeface="+mn-cs"/>
              </a:rPr>
              <a:t>th</a:t>
            </a:r>
            <a:r>
              <a:rPr lang="en-US" sz="1200" b="0" i="0" u="none" strike="noStrike" kern="1200" dirty="0" smtClean="0">
                <a:solidFill>
                  <a:schemeClr val="tx1"/>
                </a:solidFill>
                <a:effectLst/>
                <a:latin typeface="+mn-lt"/>
                <a:ea typeface="+mn-ea"/>
                <a:cs typeface="+mn-cs"/>
              </a:rPr>
              <a:t>. If things change as we approach the count, you will be the first to know. But we do not expect this to happen, your safety is our number one priority so we will be keeping an eye on the situation.</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49</a:t>
            </a:fld>
            <a:endParaRPr lang="en-US"/>
          </a:p>
        </p:txBody>
      </p:sp>
    </p:spTree>
    <p:extLst>
      <p:ext uri="{BB962C8B-B14F-4D97-AF65-F5344CB8AC3E}">
        <p14:creationId xmlns:p14="http://schemas.microsoft.com/office/powerpoint/2010/main" val="29678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At this time we have not received word from HUD regarding Covid-19 and the 2023 PIT count. In 2022 we were able to return to conducting both a sheltered count and an unsheltered count. We plan on doing so again in 2023 as long as it is safe to do so. The COVID situation is still very fluid. We can’t predict if there will be another variant or spike in cases. As we approach the count we will have a better idea of what that is looking like. The safety of everyone involved is our number one priority here so we will be keeping an eye on the situation and update you accordingly.</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389050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 the next training for PIT leads after we complete this one is a Pre-count Webinar on how to use our data gathering app and regional command center. And a post-count webinar on how to read your data. There will be a pre-recorded volunteer training released in December that can be accessed at any time. In addition, if you can give me a few weeks notice, I can also conduct virtual volunteer training if needed. Please reach out to me and let me know if this is something you might be interested in for your community. We will also be providing training for our sheltered counts as well. And there are a series of additional presentations posted to the THN website to help you engage providers in the PIT count. I would also like to mention that we will be having a sign up form at some point in December for individual community check ins if you are interested. We will also be holding “office hour” conference calls so you can come in and ask questions and receive guidance. </a:t>
            </a:r>
            <a:endParaRPr lang="en-US" b="0" dirty="0" smtClean="0">
              <a:effectLst/>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50</a:t>
            </a:fld>
            <a:endParaRPr lang="en-US"/>
          </a:p>
        </p:txBody>
      </p:sp>
    </p:spTree>
    <p:extLst>
      <p:ext uri="{BB962C8B-B14F-4D97-AF65-F5344CB8AC3E}">
        <p14:creationId xmlns:p14="http://schemas.microsoft.com/office/powerpoint/2010/main" val="2088384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Here is a quick timeline of the most important events to note for our upcoming PIT count.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51</a:t>
            </a:fld>
            <a:endParaRPr lang="en-US"/>
          </a:p>
        </p:txBody>
      </p:sp>
    </p:spTree>
    <p:extLst>
      <p:ext uri="{BB962C8B-B14F-4D97-AF65-F5344CB8AC3E}">
        <p14:creationId xmlns:p14="http://schemas.microsoft.com/office/powerpoint/2010/main" val="3482765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the next steps as we progress towards our PIT count. We will be scheduling our mobile app training that will be going over the Counting Us app that we use to gather data and the Regional Command Center that we use to view our data. If you have not done so already, begin forming your PIT committees. Be on the lookout for the Sheltered location list from myself coming soon. Start developing a volunteer recruitment plan and begin recruiting volunteers if you have the capacity to do so. You can request volunteer training if that is something you might be interested in. And finally be on the look-out for our opportunities for support calls as well as any other email updates that might come your way.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52</a:t>
            </a:fld>
            <a:endParaRPr lang="en-US"/>
          </a:p>
        </p:txBody>
      </p:sp>
    </p:spTree>
    <p:extLst>
      <p:ext uri="{BB962C8B-B14F-4D97-AF65-F5344CB8AC3E}">
        <p14:creationId xmlns:p14="http://schemas.microsoft.com/office/powerpoint/2010/main" val="3208268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53</a:t>
            </a:fld>
            <a:endParaRPr lang="en-US"/>
          </a:p>
        </p:txBody>
      </p:sp>
    </p:spTree>
    <p:extLst>
      <p:ext uri="{BB962C8B-B14F-4D97-AF65-F5344CB8AC3E}">
        <p14:creationId xmlns:p14="http://schemas.microsoft.com/office/powerpoint/2010/main" val="41523643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54</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plan on working with each community to ensure that volunteers have access to masks, gloves and hand sanitizer. We recommend as a best practice to keep up with the CDC guidelines as the situation is still very fluid. If you have concerns about accessing PPE, please reach out to me.</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134245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smtClean="0">
                <a:solidFill>
                  <a:schemeClr val="tx1"/>
                </a:solidFill>
                <a:effectLst/>
                <a:latin typeface="+mn-lt"/>
                <a:ea typeface="+mn-ea"/>
                <a:cs typeface="+mn-cs"/>
              </a:rPr>
              <a:t>Awareness</a:t>
            </a:r>
            <a:r>
              <a:rPr lang="en-US" sz="1200" b="0" i="0" u="none" strike="noStrike" kern="1200" dirty="0" smtClean="0">
                <a:solidFill>
                  <a:schemeClr val="tx1"/>
                </a:solidFill>
                <a:effectLst/>
                <a:latin typeface="+mn-lt"/>
                <a:ea typeface="+mn-ea"/>
                <a:cs typeface="+mn-cs"/>
              </a:rPr>
              <a:t> to advocate to local governments and raise community awareness. To understand the </a:t>
            </a:r>
            <a:r>
              <a:rPr lang="en-US" sz="1200" b="1" i="0" u="none" strike="noStrike" kern="1200" dirty="0" smtClean="0">
                <a:solidFill>
                  <a:schemeClr val="tx1"/>
                </a:solidFill>
                <a:effectLst/>
                <a:latin typeface="+mn-lt"/>
                <a:ea typeface="+mn-ea"/>
                <a:cs typeface="+mn-cs"/>
              </a:rPr>
              <a:t>extent</a:t>
            </a:r>
            <a:r>
              <a:rPr lang="en-US" sz="1200" b="0" i="0" u="none" strike="noStrike" kern="1200" dirty="0" smtClean="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smtClean="0">
                <a:solidFill>
                  <a:schemeClr val="tx1"/>
                </a:solidFill>
                <a:effectLst/>
                <a:latin typeface="+mn-lt"/>
                <a:ea typeface="+mn-ea"/>
                <a:cs typeface="+mn-cs"/>
              </a:rPr>
              <a:t>funding</a:t>
            </a:r>
            <a:r>
              <a:rPr lang="en-US" sz="1200" b="0" i="0" u="none" strike="noStrike" kern="1200" dirty="0" smtClean="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smtClean="0">
                <a:solidFill>
                  <a:schemeClr val="tx1"/>
                </a:solidFill>
                <a:effectLst/>
                <a:latin typeface="+mn-lt"/>
                <a:ea typeface="+mn-ea"/>
                <a:cs typeface="+mn-cs"/>
              </a:rPr>
              <a:t>engagement</a:t>
            </a:r>
            <a:r>
              <a:rPr lang="en-US" sz="1200" b="0" i="0" u="none" strike="noStrike" kern="1200" dirty="0" smtClean="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smtClean="0">
                <a:solidFill>
                  <a:schemeClr val="tx1"/>
                </a:solidFill>
                <a:effectLst/>
                <a:latin typeface="+mn-lt"/>
                <a:ea typeface="+mn-ea"/>
                <a:cs typeface="+mn-cs"/>
              </a:rPr>
              <a:t>CoC’s</a:t>
            </a:r>
            <a:r>
              <a:rPr lang="en-US" sz="1200" b="0" i="0" u="none" strike="noStrike"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28863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youtube.com/watch?v=LdLx-fn_Ntw" TargetMode="External"/><Relationship Id="rId4" Type="http://schemas.openxmlformats.org/officeDocument/2006/relationships/hyperlink" Target="https://support.google.com/maps/answer/3045850?co=GENIE.Platform%3DDesktop&amp;hl=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thn.org/wp-content/uploads/2018/11/How-to-Engage-the-Media.pdf" TargetMode="External"/><Relationship Id="rId4" Type="http://schemas.openxmlformats.org/officeDocument/2006/relationships/hyperlink" Target="https://www.thn.org/wp-content/uploads/2018/10/2019-PIT-Coordinator-Manual.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texas-balance-state-continuum-care/data/pit-count-and-hic/"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thn.org/wp-content/uploads/2021/10/Veteran-Presentation.pptx" TargetMode="External"/><Relationship Id="rId5" Type="http://schemas.openxmlformats.org/officeDocument/2006/relationships/hyperlink" Target="https://www.thn.org/wp-content/uploads/2021/10/Youth-Families-Presentation.pptx" TargetMode="External"/><Relationship Id="rId4" Type="http://schemas.openxmlformats.org/officeDocument/2006/relationships/hyperlink" Target="https://www.thn.org/wp-content/uploads/2021/10/Domestic-Violence-Provider-Training.ppt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thn.org/wp-content/uploads/2018/11/PIT-Tips-for-Including-People-Experiencing-Homelessness.pdf" TargetMode="Externa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2023 PIT Lead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0602" y="5044"/>
            <a:ext cx="9342071" cy="1325563"/>
          </a:xfrm>
        </p:spPr>
        <p:txBody>
          <a:bodyPr/>
          <a:lstStyle/>
          <a:p>
            <a:pPr algn="ctr"/>
            <a:r>
              <a:rPr lang="en-US" dirty="0"/>
              <a:t>Coverage Area</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828" y="2437366"/>
            <a:ext cx="3220995" cy="3141136"/>
          </a:xfrm>
          <a:prstGeom prst="rect">
            <a:avLst/>
          </a:prstGeom>
        </p:spPr>
      </p:pic>
      <p:pic>
        <p:nvPicPr>
          <p:cNvPr id="31" name="Content Placeholder 16"/>
          <p:cNvPicPr>
            <a:picLocks noGrp="1" noChangeAspect="1"/>
          </p:cNvPicPr>
          <p:nvPr>
            <p:ph sz="half" idx="4294967295"/>
          </p:nvPr>
        </p:nvPicPr>
        <p:blipFill rotWithShape="1">
          <a:blip r:embed="rId5"/>
          <a:srcRect l="50087" t="8023" r="135" b="1454"/>
          <a:stretch/>
        </p:blipFill>
        <p:spPr>
          <a:xfrm>
            <a:off x="5490909" y="2282065"/>
            <a:ext cx="3309499" cy="3345410"/>
          </a:xfrm>
          <a:prstGeom prst="rect">
            <a:avLst/>
          </a:prstGeom>
        </p:spPr>
      </p:pic>
      <p:sp>
        <p:nvSpPr>
          <p:cNvPr id="2" name="TextBox 1"/>
          <p:cNvSpPr txBox="1"/>
          <p:nvPr/>
        </p:nvSpPr>
        <p:spPr>
          <a:xfrm>
            <a:off x="1708371" y="1669968"/>
            <a:ext cx="3407908" cy="400110"/>
          </a:xfrm>
          <a:prstGeom prst="rect">
            <a:avLst/>
          </a:prstGeom>
          <a:noFill/>
        </p:spPr>
        <p:txBody>
          <a:bodyPr wrap="square" rtlCol="0">
            <a:spAutoFit/>
          </a:bodyPr>
          <a:lstStyle/>
          <a:p>
            <a:pPr algn="ctr"/>
            <a:r>
              <a:rPr lang="en-US" sz="2000" b="1" dirty="0" smtClean="0"/>
              <a:t>2022 PIT Regions</a:t>
            </a:r>
            <a:endParaRPr lang="en-US" sz="2000" b="1" dirty="0"/>
          </a:p>
        </p:txBody>
      </p:sp>
      <p:sp>
        <p:nvSpPr>
          <p:cNvPr id="3" name="Rounded Rectangle 2"/>
          <p:cNvSpPr/>
          <p:nvPr/>
        </p:nvSpPr>
        <p:spPr>
          <a:xfrm>
            <a:off x="2040902"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23292" y="1527625"/>
            <a:ext cx="2444732" cy="707886"/>
          </a:xfrm>
          <a:prstGeom prst="rect">
            <a:avLst/>
          </a:prstGeom>
          <a:noFill/>
        </p:spPr>
        <p:txBody>
          <a:bodyPr wrap="square" rtlCol="0">
            <a:spAutoFit/>
          </a:bodyPr>
          <a:lstStyle/>
          <a:p>
            <a:pPr algn="ctr"/>
            <a:r>
              <a:rPr lang="en-US" sz="2000" b="1" dirty="0" smtClean="0"/>
              <a:t>Texas Balance of State Region</a:t>
            </a:r>
            <a:endParaRPr lang="en-US" sz="2000" b="1" dirty="0"/>
          </a:p>
        </p:txBody>
      </p:sp>
      <p:sp>
        <p:nvSpPr>
          <p:cNvPr id="41" name="Rounded Rectangle 40"/>
          <p:cNvSpPr/>
          <p:nvPr/>
        </p:nvSpPr>
        <p:spPr>
          <a:xfrm>
            <a:off x="5774235"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7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8" y="-301511"/>
            <a:ext cx="12144674" cy="7458410"/>
            <a:chOff x="9378" y="-301511"/>
            <a:chExt cx="12144674" cy="745841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5" name="TextBox 64"/>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6" name="TextBox 65"/>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7" name="TextBox 66"/>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8" name="TextBox 6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70" name="TextBox 6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1" name="TextBox 7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2" name="Picture 71"/>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3" y="5044"/>
            <a:ext cx="9361000" cy="1325563"/>
          </a:xfrm>
        </p:spPr>
        <p:txBody>
          <a:bodyPr/>
          <a:lstStyle/>
          <a:p>
            <a:pPr algn="ctr"/>
            <a:r>
              <a:rPr lang="en-US" dirty="0"/>
              <a:t>Extrapolation Basics</a:t>
            </a:r>
          </a:p>
        </p:txBody>
      </p:sp>
      <p:sp>
        <p:nvSpPr>
          <p:cNvPr id="30" name="Content Placeholder 4"/>
          <p:cNvSpPr>
            <a:spLocks noGrp="1"/>
          </p:cNvSpPr>
          <p:nvPr>
            <p:ph idx="1"/>
          </p:nvPr>
        </p:nvSpPr>
        <p:spPr>
          <a:xfrm>
            <a:off x="1355133" y="1149561"/>
            <a:ext cx="8131121" cy="1907478"/>
          </a:xfrm>
        </p:spPr>
        <p:txBody>
          <a:bodyPr>
            <a:normAutofit fontScale="92500" lnSpcReduction="20000"/>
          </a:bodyPr>
          <a:lstStyle/>
          <a:p>
            <a:pPr marL="0" indent="0">
              <a:buNone/>
            </a:pPr>
            <a:r>
              <a:rPr lang="en-US" dirty="0"/>
              <a:t>For reporting purposes, HUD requires that </a:t>
            </a:r>
            <a:r>
              <a:rPr lang="en-US" dirty="0" err="1"/>
              <a:t>CoC's</a:t>
            </a:r>
            <a:r>
              <a:rPr lang="en-US" dirty="0"/>
              <a:t> report on their full geography. Due to the size of our CoC, we are not able to achieve full coverage during the PIT count. </a:t>
            </a:r>
            <a:r>
              <a:rPr lang="en-US" dirty="0" smtClean="0"/>
              <a:t>Our CoC </a:t>
            </a:r>
            <a:r>
              <a:rPr lang="en-US" dirty="0"/>
              <a:t>has to employ an extrapolation method that estimates the PIT number for the entire geography.</a:t>
            </a:r>
          </a:p>
          <a:p>
            <a:pPr marL="0" indent="0">
              <a:buNone/>
            </a:pPr>
            <a:endParaRPr lang="en-US" sz="1800" dirty="0"/>
          </a:p>
          <a:p>
            <a:pPr marL="0" indent="0">
              <a:buNone/>
            </a:pPr>
            <a:endParaRPr lang="en-US" sz="1800" dirty="0"/>
          </a:p>
          <a:p>
            <a:pPr marL="0" indent="0">
              <a:buNone/>
            </a:pPr>
            <a:endParaRPr lang="en-US" sz="1800" dirty="0"/>
          </a:p>
        </p:txBody>
      </p:sp>
      <p:sp>
        <p:nvSpPr>
          <p:cNvPr id="2" name="TextBox 1"/>
          <p:cNvSpPr txBox="1"/>
          <p:nvPr/>
        </p:nvSpPr>
        <p:spPr>
          <a:xfrm>
            <a:off x="1654623" y="3248544"/>
            <a:ext cx="772191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Ensure data quality</a:t>
            </a:r>
          </a:p>
          <a:p>
            <a:pPr marL="285750" indent="-285750">
              <a:buFont typeface="Arial" panose="020B0604020202020204" pitchFamily="34" charset="0"/>
              <a:buChar char="•"/>
            </a:pPr>
            <a:r>
              <a:rPr lang="en-US" sz="2400" dirty="0" smtClean="0"/>
              <a:t>Ensure that we ask all questions to participants</a:t>
            </a:r>
          </a:p>
          <a:p>
            <a:pPr marL="285750" indent="-285750">
              <a:buFont typeface="Arial" panose="020B0604020202020204" pitchFamily="34" charset="0"/>
              <a:buChar char="•"/>
            </a:pPr>
            <a:r>
              <a:rPr lang="en-US" sz="2400" dirty="0" smtClean="0"/>
              <a:t>Work to reduce duplicate responses</a:t>
            </a:r>
          </a:p>
          <a:p>
            <a:pPr marL="285750" indent="-285750">
              <a:buFont typeface="Arial" panose="020B0604020202020204" pitchFamily="34" charset="0"/>
              <a:buChar char="•"/>
            </a:pPr>
            <a:r>
              <a:rPr lang="en-US" sz="2400" dirty="0" smtClean="0"/>
              <a:t>Expand PIT coverage to new areas</a:t>
            </a:r>
          </a:p>
        </p:txBody>
      </p:sp>
    </p:spTree>
    <p:extLst>
      <p:ext uri="{BB962C8B-B14F-4D97-AF65-F5344CB8AC3E}">
        <p14:creationId xmlns:p14="http://schemas.microsoft.com/office/powerpoint/2010/main" val="102874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710195" y="917374"/>
            <a:ext cx="3676340" cy="369332"/>
          </a:xfrm>
          <a:prstGeom prst="rect">
            <a:avLst/>
          </a:prstGeom>
          <a:noFill/>
        </p:spPr>
        <p:txBody>
          <a:bodyPr wrap="square" rtlCol="0">
            <a:spAutoFit/>
          </a:bodyPr>
          <a:lstStyle/>
          <a:p>
            <a:pPr algn="ctr"/>
            <a:r>
              <a:rPr lang="en-US" b="1" dirty="0" smtClean="0"/>
              <a:t>If you have questions about:</a:t>
            </a:r>
            <a:endParaRPr lang="en-US" b="1" dirty="0"/>
          </a:p>
        </p:txBody>
      </p:sp>
      <p:sp>
        <p:nvSpPr>
          <p:cNvPr id="32" name="TextBox 31"/>
          <p:cNvSpPr txBox="1"/>
          <p:nvPr/>
        </p:nvSpPr>
        <p:spPr>
          <a:xfrm>
            <a:off x="5142574" y="994565"/>
            <a:ext cx="3467731" cy="369332"/>
          </a:xfrm>
          <a:prstGeom prst="rect">
            <a:avLst/>
          </a:prstGeom>
          <a:noFill/>
        </p:spPr>
        <p:txBody>
          <a:bodyPr wrap="square" rtlCol="0">
            <a:spAutoFit/>
          </a:bodyPr>
          <a:lstStyle/>
          <a:p>
            <a:pPr algn="ctr"/>
            <a:r>
              <a:rPr lang="en-US" b="1" dirty="0" smtClean="0"/>
              <a:t>If you have questions about:</a:t>
            </a:r>
            <a:endParaRPr lang="en-US" b="1" dirty="0"/>
          </a:p>
        </p:txBody>
      </p:sp>
      <p:sp>
        <p:nvSpPr>
          <p:cNvPr id="33" name="TextBox 32"/>
          <p:cNvSpPr txBox="1"/>
          <p:nvPr/>
        </p:nvSpPr>
        <p:spPr>
          <a:xfrm>
            <a:off x="5488516" y="1201858"/>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grpSp>
        <p:nvGrpSpPr>
          <p:cNvPr id="34" name="Group 33" title="Contact PIT Lead"/>
          <p:cNvGrpSpPr/>
          <p:nvPr/>
        </p:nvGrpSpPr>
        <p:grpSpPr>
          <a:xfrm>
            <a:off x="1555354" y="2768896"/>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smtClean="0"/>
                  <a:t>PIT Lead</a:t>
                </a:r>
                <a:endParaRPr lang="en-US" sz="2000" b="1" dirty="0"/>
              </a:p>
            </p:txBody>
          </p:sp>
        </p:grpSp>
      </p:grpSp>
      <p:grpSp>
        <p:nvGrpSpPr>
          <p:cNvPr id="40" name="Group 39" descr="Shift times, HQ location, Assigned count areas&#10;" title="Community information"/>
          <p:cNvGrpSpPr/>
          <p:nvPr/>
        </p:nvGrpSpPr>
        <p:grpSpPr>
          <a:xfrm>
            <a:off x="1250097" y="1279701"/>
            <a:ext cx="2968990" cy="1310197"/>
            <a:chOff x="1250097" y="1279701"/>
            <a:chExt cx="2968990" cy="1310197"/>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0097" y="1279701"/>
              <a:ext cx="2967863" cy="1200329"/>
            </a:xfrm>
            <a:prstGeom prst="rect">
              <a:avLst/>
            </a:prstGeom>
            <a:noFill/>
          </p:spPr>
          <p:txBody>
            <a:bodyPr wrap="square" rtlCol="0">
              <a:spAutoFit/>
            </a:bodyPr>
            <a:lstStyle/>
            <a:p>
              <a:pPr algn="ctr"/>
              <a:r>
                <a:rPr lang="en-US" b="1" dirty="0"/>
                <a:t>Community </a:t>
              </a:r>
              <a:r>
                <a:rPr lang="en-US" b="1" dirty="0" smtClean="0"/>
                <a:t>Information</a:t>
              </a:r>
            </a:p>
            <a:p>
              <a:r>
                <a:rPr lang="en-US" dirty="0" smtClean="0"/>
                <a:t>Shift times </a:t>
              </a:r>
            </a:p>
            <a:p>
              <a:r>
                <a:rPr lang="en-US" dirty="0" smtClean="0"/>
                <a:t>HQ location </a:t>
              </a:r>
            </a:p>
            <a:p>
              <a:r>
                <a:rPr lang="en-US" dirty="0"/>
                <a:t>A</a:t>
              </a:r>
              <a:r>
                <a:rPr lang="en-US" dirty="0" smtClean="0"/>
                <a:t>ssigned </a:t>
              </a:r>
              <a:r>
                <a:rPr lang="en-US" dirty="0"/>
                <a:t>count </a:t>
              </a:r>
              <a:r>
                <a:rPr lang="en-US" dirty="0" smtClean="0"/>
                <a:t>areas</a:t>
              </a:r>
              <a:endParaRPr lang="en-US" dirty="0"/>
            </a:p>
          </p:txBody>
        </p:sp>
      </p:grpSp>
      <p:grpSp>
        <p:nvGrpSpPr>
          <p:cNvPr id="46" name="Group 45" title="Contact Data Coordinator"/>
          <p:cNvGrpSpPr/>
          <p:nvPr/>
        </p:nvGrpSpPr>
        <p:grpSpPr>
          <a:xfrm>
            <a:off x="5759263" y="2807377"/>
            <a:ext cx="2485634" cy="1911598"/>
            <a:chOff x="5759263" y="2807377"/>
            <a:chExt cx="2485634"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85634" cy="1319135"/>
              <a:chOff x="5759263" y="3399840"/>
              <a:chExt cx="2485634"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16490" y="3854453"/>
                <a:ext cx="2428407" cy="400110"/>
              </a:xfrm>
              <a:prstGeom prst="rect">
                <a:avLst/>
              </a:prstGeom>
              <a:noFill/>
            </p:spPr>
            <p:txBody>
              <a:bodyPr wrap="square" rtlCol="0">
                <a:spAutoFit/>
              </a:bodyPr>
              <a:lstStyle/>
              <a:p>
                <a:pPr algn="ctr"/>
                <a:r>
                  <a:rPr lang="en-US" sz="2000" b="1" dirty="0" smtClean="0"/>
                  <a:t>Data Coordinator</a:t>
                </a:r>
                <a:endParaRPr lang="en-US" sz="2000" b="1" dirty="0"/>
              </a:p>
            </p:txBody>
          </p:sp>
        </p:grpSp>
      </p:grpSp>
      <p:grpSp>
        <p:nvGrpSpPr>
          <p:cNvPr id="62" name="Group 61" title="If you can't reach the PIT Lead"/>
          <p:cNvGrpSpPr/>
          <p:nvPr/>
        </p:nvGrpSpPr>
        <p:grpSpPr>
          <a:xfrm>
            <a:off x="3631393" y="3081109"/>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smtClean="0"/>
                <a:t>If you can’t reach your PIT Lead:</a:t>
              </a:r>
              <a:endParaRPr lang="en-US" b="1" dirty="0"/>
            </a:p>
          </p:txBody>
        </p:sp>
      </p:grpSp>
      <p:sp>
        <p:nvSpPr>
          <p:cNvPr id="65" name="TextBox 64"/>
          <p:cNvSpPr txBox="1"/>
          <p:nvPr/>
        </p:nvSpPr>
        <p:spPr>
          <a:xfrm>
            <a:off x="4225460" y="4724933"/>
            <a:ext cx="2484154" cy="646331"/>
          </a:xfrm>
          <a:prstGeom prst="rect">
            <a:avLst/>
          </a:prstGeom>
          <a:noFill/>
        </p:spPr>
        <p:txBody>
          <a:bodyPr wrap="square" rtlCol="0">
            <a:spAutoFit/>
          </a:bodyPr>
          <a:lstStyle/>
          <a:p>
            <a:pPr algn="ctr"/>
            <a:r>
              <a:rPr lang="en-US" b="1" dirty="0" smtClean="0"/>
              <a:t>If you can’t reach the Data Coordinator</a:t>
            </a:r>
            <a:endParaRPr lang="en-US" b="1" dirty="0"/>
          </a:p>
        </p:txBody>
      </p:sp>
      <p:grpSp>
        <p:nvGrpSpPr>
          <p:cNvPr id="66" name="Group 65" title="Contact THN Administrator"/>
          <p:cNvGrpSpPr/>
          <p:nvPr/>
        </p:nvGrpSpPr>
        <p:grpSpPr>
          <a:xfrm>
            <a:off x="5690006" y="4809817"/>
            <a:ext cx="2428407" cy="1863562"/>
            <a:chOff x="5690006" y="4809817"/>
            <a:chExt cx="2428407" cy="1863562"/>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690006" y="5354244"/>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569322" y="5796983"/>
            <a:ext cx="2703220" cy="400110"/>
          </a:xfrm>
          <a:prstGeom prst="rect">
            <a:avLst/>
          </a:prstGeom>
          <a:noFill/>
        </p:spPr>
        <p:txBody>
          <a:bodyPr wrap="square" rtlCol="0">
            <a:spAutoFit/>
          </a:bodyPr>
          <a:lstStyle/>
          <a:p>
            <a:pPr algn="ctr"/>
            <a:r>
              <a:rPr lang="en-US" sz="2000" b="1" dirty="0" smtClean="0"/>
              <a:t>THN Administrator</a:t>
            </a:r>
            <a:endParaRPr lang="en-US" sz="2000" b="1" dirty="0"/>
          </a:p>
        </p:txBody>
      </p:sp>
      <p:sp>
        <p:nvSpPr>
          <p:cNvPr id="71" name="TextBox 70"/>
          <p:cNvSpPr txBox="1"/>
          <p:nvPr/>
        </p:nvSpPr>
        <p:spPr>
          <a:xfrm>
            <a:off x="5860004" y="1287586"/>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sp>
        <p:nvSpPr>
          <p:cNvPr id="74" name="Rounded Rectangle 73"/>
          <p:cNvSpPr/>
          <p:nvPr/>
        </p:nvSpPr>
        <p:spPr>
          <a:xfrm>
            <a:off x="5153048" y="1350713"/>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0103" y="1285607"/>
            <a:ext cx="3416177" cy="1477328"/>
          </a:xfrm>
          <a:prstGeom prst="rect">
            <a:avLst/>
          </a:prstGeom>
          <a:noFill/>
        </p:spPr>
        <p:txBody>
          <a:bodyPr wrap="square" rtlCol="0">
            <a:spAutoFit/>
          </a:bodyPr>
          <a:lstStyle/>
          <a:p>
            <a:pPr algn="ctr"/>
            <a:r>
              <a:rPr lang="en-US" b="1" dirty="0" smtClean="0"/>
              <a:t>Count Logistics </a:t>
            </a:r>
          </a:p>
          <a:p>
            <a:r>
              <a:rPr lang="en-US" dirty="0" smtClean="0"/>
              <a:t>Who &amp; where we count </a:t>
            </a:r>
          </a:p>
          <a:p>
            <a:r>
              <a:rPr lang="en-US" dirty="0" smtClean="0"/>
              <a:t>Survey length/questions</a:t>
            </a:r>
          </a:p>
          <a:p>
            <a:r>
              <a:rPr lang="en-US" dirty="0" smtClean="0"/>
              <a:t>Identifying hot spots </a:t>
            </a:r>
          </a:p>
          <a:p>
            <a:r>
              <a:rPr lang="en-US" dirty="0" smtClean="0"/>
              <a:t>Technical issues</a:t>
            </a:r>
            <a:endParaRPr lang="en-US" dirty="0"/>
          </a:p>
        </p:txBody>
      </p:sp>
    </p:spTree>
    <p:extLst>
      <p:ext uri="{BB962C8B-B14F-4D97-AF65-F5344CB8AC3E}">
        <p14:creationId xmlns:p14="http://schemas.microsoft.com/office/powerpoint/2010/main" val="326302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6" name="Content Placeholder 1" title="Visual of Key PIT Steps"/>
          <p:cNvGraphicFramePr>
            <a:graphicFrameLocks noGrp="1"/>
          </p:cNvGraphicFramePr>
          <p:nvPr>
            <p:ph idx="1"/>
            <p:extLst>
              <p:ext uri="{D42A27DB-BD31-4B8C-83A1-F6EECF244321}">
                <p14:modId xmlns:p14="http://schemas.microsoft.com/office/powerpoint/2010/main" val="1953068890"/>
              </p:ext>
            </p:extLst>
          </p:nvPr>
        </p:nvGraphicFramePr>
        <p:xfrm>
          <a:off x="1182926" y="1143000"/>
          <a:ext cx="7701230" cy="503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itle 2"/>
          <p:cNvSpPr>
            <a:spLocks noGrp="1"/>
          </p:cNvSpPr>
          <p:nvPr>
            <p:ph type="title"/>
          </p:nvPr>
        </p:nvSpPr>
        <p:spPr>
          <a:xfrm>
            <a:off x="581885" y="5046"/>
            <a:ext cx="9670841" cy="1325563"/>
          </a:xfrm>
        </p:spPr>
        <p:txBody>
          <a:bodyPr/>
          <a:lstStyle/>
          <a:p>
            <a:pPr algn="ctr"/>
            <a:r>
              <a:rPr lang="en-US" dirty="0" smtClean="0"/>
              <a:t>Key PIT Steps</a:t>
            </a:r>
            <a:endParaRPr lang="en-US" dirty="0"/>
          </a:p>
        </p:txBody>
      </p:sp>
    </p:spTree>
    <p:extLst>
      <p:ext uri="{BB962C8B-B14F-4D97-AF65-F5344CB8AC3E}">
        <p14:creationId xmlns:p14="http://schemas.microsoft.com/office/powerpoint/2010/main" val="289644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3377015734"/>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a:t>
            </a:r>
            <a:r>
              <a:rPr lang="en-US" dirty="0" smtClean="0"/>
              <a:t>NOT to </a:t>
            </a:r>
            <a:r>
              <a:rPr lang="en-US" dirty="0"/>
              <a:t>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707776" cy="1325563"/>
          </a:xfrm>
        </p:spPr>
        <p:txBody>
          <a:bodyPr/>
          <a:lstStyle/>
          <a:p>
            <a:pPr algn="ctr"/>
            <a:r>
              <a:rPr lang="en-US" dirty="0"/>
              <a:t>Considerations for Youth</a:t>
            </a:r>
          </a:p>
        </p:txBody>
      </p:sp>
      <p:sp>
        <p:nvSpPr>
          <p:cNvPr id="28" name="Rectangle 27"/>
          <p:cNvSpPr/>
          <p:nvPr/>
        </p:nvSpPr>
        <p:spPr>
          <a:xfrm>
            <a:off x="953664" y="1114642"/>
            <a:ext cx="8180578" cy="4770537"/>
          </a:xfrm>
          <a:prstGeom prst="rect">
            <a:avLst/>
          </a:prstGeom>
        </p:spPr>
        <p:txBody>
          <a:bodyPr wrap="square">
            <a:spAutoFit/>
          </a:bodyPr>
          <a:lstStyle/>
          <a:p>
            <a:r>
              <a:rPr lang="en-US" sz="1600" dirty="0"/>
              <a:t>U.S. Department of Education (ED) Subtitle VII-B of the McKinney-Vento Homeless Assistance Act defines homeless children and youths as follows: The term "homeless children and youths"— </a:t>
            </a:r>
          </a:p>
          <a:p>
            <a:pPr lvl="1"/>
            <a:r>
              <a:rPr lang="en-US" sz="1600" dirty="0"/>
              <a:t>Meaning individuals who lack a fixed, regular, and adequate nighttime residence (within the meaning of section 11302(a)(1) of this title); and includes—</a:t>
            </a:r>
          </a:p>
          <a:p>
            <a:pPr lvl="2"/>
            <a:r>
              <a:rPr lang="en-US" sz="1600" dirty="0"/>
              <a:t> i. </a:t>
            </a:r>
            <a:r>
              <a:rPr lang="en-US" sz="1600" dirty="0">
                <a:solidFill>
                  <a:srgbClr val="FF0000"/>
                </a:solidFill>
              </a:rPr>
              <a:t>children and youths who are sharing the housing of other persons due to loss of housing, economic hardship, or a similar reason</a:t>
            </a:r>
            <a:r>
              <a:rPr lang="en-US" sz="1600" dirty="0"/>
              <a:t>; are living in motels, hotels, trailer parks, or camping grounds due to the lack of alternative adequate accommodations; are living in emergency or transitional shelters; </a:t>
            </a:r>
            <a:r>
              <a:rPr lang="en-US" sz="1600" dirty="0">
                <a:solidFill>
                  <a:srgbClr val="FF0000"/>
                </a:solidFill>
              </a:rPr>
              <a:t>are abandoned in hospitals; or are awaiting foster care placement; </a:t>
            </a:r>
          </a:p>
          <a:p>
            <a:pPr lvl="2"/>
            <a:r>
              <a:rPr lang="en-US" sz="16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600" dirty="0"/>
              <a:t>iii. children and youths who are living in cars, parks, public spaces, abandoned buildings, substandard housing, bus or train stations, or similar settings; and iv. migratory children (as such term is defined in section 6399 of title 20) who qualify as homeless for the purposes of this subtitle because the children are living in circumstances described in clauses (i) through (iii).</a:t>
            </a:r>
          </a:p>
        </p:txBody>
      </p:sp>
    </p:spTree>
    <p:extLst>
      <p:ext uri="{BB962C8B-B14F-4D97-AF65-F5344CB8AC3E}">
        <p14:creationId xmlns:p14="http://schemas.microsoft.com/office/powerpoint/2010/main" val="23128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a:t>
            </a:r>
            <a:r>
              <a:rPr lang="en-US" dirty="0" smtClean="0"/>
              <a:t>unhoused </a:t>
            </a:r>
            <a:r>
              <a:rPr lang="en-US" dirty="0"/>
              <a:t>but not in a shelter or transitional housing program is referred to as an unsheltered count. </a:t>
            </a:r>
            <a:endParaRPr lang="en-US" dirty="0" smtClean="0"/>
          </a:p>
          <a:p>
            <a:pPr marL="0" indent="0">
              <a:buNone/>
            </a:pPr>
            <a:endParaRPr lang="en-US" dirty="0"/>
          </a:p>
          <a:p>
            <a:r>
              <a:rPr lang="en-US" dirty="0"/>
              <a:t>The unsheltered count requires identification of </a:t>
            </a:r>
            <a:r>
              <a:rPr lang="en-US" dirty="0" smtClean="0"/>
              <a:t>persons that </a:t>
            </a:r>
            <a:r>
              <a:rPr lang="en-US" dirty="0"/>
              <a:t>are living </a:t>
            </a:r>
            <a:r>
              <a:rPr lang="en-US" dirty="0" smtClean="0"/>
              <a:t>in places </a:t>
            </a:r>
            <a:r>
              <a:rPr lang="en-US" dirty="0"/>
              <a:t>not meant for human habitation on </a:t>
            </a:r>
            <a:r>
              <a:rPr lang="en-US" b="1" dirty="0" smtClean="0"/>
              <a:t>January 26</a:t>
            </a:r>
            <a:r>
              <a:rPr lang="en-US" b="1" baseline="30000" dirty="0" smtClean="0"/>
              <a:t>th</a:t>
            </a:r>
            <a:r>
              <a:rPr lang="en-US" b="1" dirty="0" smtClean="0"/>
              <a:t>. </a:t>
            </a:r>
            <a:endParaRPr lang="en-US" b="1" dirty="0"/>
          </a:p>
          <a:p>
            <a:endParaRPr lang="en-US" dirty="0"/>
          </a:p>
        </p:txBody>
      </p:sp>
    </p:spTree>
    <p:extLst>
      <p:ext uri="{BB962C8B-B14F-4D97-AF65-F5344CB8AC3E}">
        <p14:creationId xmlns:p14="http://schemas.microsoft.com/office/powerpoint/2010/main" val="835103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smtClean="0"/>
              <a:t>Street/sidewalk</a:t>
            </a:r>
          </a:p>
          <a:p>
            <a:pPr lvl="0"/>
            <a:r>
              <a:rPr lang="en-US" dirty="0" smtClean="0"/>
              <a:t>Tents</a:t>
            </a:r>
            <a:endParaRPr lang="en-US" dirty="0"/>
          </a:p>
          <a:p>
            <a:r>
              <a:rPr lang="en-US" dirty="0"/>
              <a:t>Under bridge/overpass</a:t>
            </a:r>
          </a:p>
          <a:p>
            <a:pPr lvl="0"/>
            <a:r>
              <a:rPr lang="en-US" dirty="0" smtClean="0"/>
              <a:t>Vehicle </a:t>
            </a:r>
            <a:r>
              <a:rPr lang="en-US" dirty="0"/>
              <a:t>(car, van, RV, truck) </a:t>
            </a:r>
          </a:p>
          <a:p>
            <a:pPr lvl="0"/>
            <a:r>
              <a:rPr lang="en-US" dirty="0" smtClean="0"/>
              <a:t>Woods/outdoor </a:t>
            </a:r>
            <a:r>
              <a:rPr lang="en-US" dirty="0"/>
              <a:t>encampment </a:t>
            </a:r>
          </a:p>
          <a:p>
            <a:endParaRPr lang="en-US" dirty="0"/>
          </a:p>
        </p:txBody>
      </p:sp>
    </p:spTree>
    <p:extLst>
      <p:ext uri="{BB962C8B-B14F-4D97-AF65-F5344CB8AC3E}">
        <p14:creationId xmlns:p14="http://schemas.microsoft.com/office/powerpoint/2010/main" val="51209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07736"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4801883"/>
          </a:xfrm>
        </p:spPr>
        <p:txBody>
          <a:bodyPr>
            <a:normAutofit/>
          </a:bodyPr>
          <a:lstStyle/>
          <a:p>
            <a:pPr lvl="0"/>
            <a:r>
              <a:rPr lang="en-US" sz="2400" dirty="0"/>
              <a:t>Work together with your </a:t>
            </a:r>
            <a:r>
              <a:rPr lang="en-US" sz="2400" dirty="0" smtClean="0"/>
              <a:t>community members to </a:t>
            </a:r>
            <a:r>
              <a:rPr lang="en-US" sz="2400" dirty="0"/>
              <a:t>start a list of locations where you see individuals experiencing homelessness </a:t>
            </a:r>
            <a:r>
              <a:rPr lang="en-US" sz="2400" dirty="0" smtClean="0"/>
              <a:t>living.</a:t>
            </a:r>
            <a:endParaRPr lang="en-US" sz="2400" dirty="0"/>
          </a:p>
          <a:p>
            <a:pPr lvl="1"/>
            <a:r>
              <a:rPr lang="en-US" sz="2000" dirty="0"/>
              <a:t>Visit the locations at least once a month leading up to the count</a:t>
            </a:r>
          </a:p>
          <a:p>
            <a:pPr lvl="1"/>
            <a:r>
              <a:rPr lang="en-US" sz="2000" dirty="0"/>
              <a:t>Visit locations several times during the week leading up to the count. </a:t>
            </a:r>
            <a:endParaRPr lang="en-US" dirty="0"/>
          </a:p>
          <a:p>
            <a:pPr lvl="0"/>
            <a:r>
              <a:rPr lang="en-US" sz="2400" dirty="0"/>
              <a:t>This list will likely change over time and will need regular updates. </a:t>
            </a:r>
            <a:r>
              <a:rPr lang="en-US" sz="2400" dirty="0" smtClean="0"/>
              <a:t>Ensure that you have a process for how people can access the list of locations and how they can send you updates. </a:t>
            </a:r>
            <a:endParaRPr lang="en-US" sz="2400" dirty="0"/>
          </a:p>
          <a:p>
            <a:r>
              <a:rPr lang="en-US" sz="2400" dirty="0" smtClean="0"/>
              <a:t>Make this a collaborative process. It will help raise awareness for everyone involved. </a:t>
            </a:r>
            <a:endParaRPr lang="en-US" sz="2400" dirty="0"/>
          </a:p>
        </p:txBody>
      </p:sp>
    </p:spTree>
    <p:extLst>
      <p:ext uri="{BB962C8B-B14F-4D97-AF65-F5344CB8AC3E}">
        <p14:creationId xmlns:p14="http://schemas.microsoft.com/office/powerpoint/2010/main" val="428809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6" name="TextBox 65"/>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7" name="TextBox 66"/>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8" name="TextBox 6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70" name="TextBox 6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71" name="TextBox 70"/>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2" name="TextBox 7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4" name="Picture 73"/>
            <p:cNvPicPr>
              <a:picLocks noChangeAspect="1"/>
            </p:cNvPicPr>
            <p:nvPr/>
          </p:nvPicPr>
          <p:blipFill>
            <a:blip r:embed="rId3"/>
            <a:stretch>
              <a:fillRect/>
            </a:stretch>
          </p:blipFill>
          <p:spPr>
            <a:xfrm>
              <a:off x="765978" y="6110900"/>
              <a:ext cx="762000" cy="733425"/>
            </a:xfrm>
            <a:prstGeom prst="rect">
              <a:avLst/>
            </a:prstGeom>
          </p:spPr>
        </p:pic>
      </p:grpSp>
      <p:sp>
        <p:nvSpPr>
          <p:cNvPr id="59" name="TextBox 58"/>
          <p:cNvSpPr txBox="1"/>
          <p:nvPr/>
        </p:nvSpPr>
        <p:spPr>
          <a:xfrm>
            <a:off x="2191019" y="5379864"/>
            <a:ext cx="5139708" cy="646331"/>
          </a:xfrm>
          <a:prstGeom prst="rect">
            <a:avLst/>
          </a:prstGeom>
          <a:noFill/>
        </p:spPr>
        <p:txBody>
          <a:bodyPr wrap="square" rtlCol="0">
            <a:spAutoFit/>
          </a:bodyPr>
          <a:lstStyle/>
          <a:p>
            <a:pPr algn="ctr"/>
            <a:r>
              <a:rPr lang="en-US" dirty="0" smtClean="0"/>
              <a:t>Ava Paredes (she/her) </a:t>
            </a:r>
          </a:p>
          <a:p>
            <a:pPr algn="ctr"/>
            <a:r>
              <a:rPr lang="en-US" dirty="0" smtClean="0"/>
              <a:t>Data Coordinator</a:t>
            </a:r>
            <a:endParaRPr lang="en-US" dirty="0"/>
          </a:p>
        </p:txBody>
      </p:sp>
      <p:sp>
        <p:nvSpPr>
          <p:cNvPr id="60" name="Title 2"/>
          <p:cNvSpPr>
            <a:spLocks noGrp="1"/>
          </p:cNvSpPr>
          <p:nvPr>
            <p:ph type="title"/>
          </p:nvPr>
        </p:nvSpPr>
        <p:spPr>
          <a:xfrm>
            <a:off x="0" y="12381"/>
            <a:ext cx="9616101" cy="1325563"/>
          </a:xfrm>
        </p:spPr>
        <p:txBody>
          <a:bodyPr/>
          <a:lstStyle/>
          <a:p>
            <a:pPr algn="ctr"/>
            <a:r>
              <a:rPr lang="en-US" dirty="0" smtClean="0"/>
              <a:t>Introduction</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168" y="2023092"/>
            <a:ext cx="3183467" cy="3183467"/>
          </a:xfrm>
          <a:prstGeom prst="rect">
            <a:avLst/>
          </a:prstGeom>
        </p:spPr>
      </p:pic>
    </p:spTree>
    <p:extLst>
      <p:ext uri="{BB962C8B-B14F-4D97-AF65-F5344CB8AC3E}">
        <p14:creationId xmlns:p14="http://schemas.microsoft.com/office/powerpoint/2010/main" val="42346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06329"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5113565"/>
          </a:xfrm>
        </p:spPr>
        <p:txBody>
          <a:bodyPr>
            <a:normAutofit fontScale="92500" lnSpcReduction="10000"/>
          </a:bodyPr>
          <a:lstStyle/>
          <a:p>
            <a:pPr lvl="0"/>
            <a:r>
              <a:rPr lang="en-US" sz="2400" dirty="0" smtClean="0">
                <a:hlinkClick r:id="rId4"/>
              </a:rPr>
              <a:t>Link to Google My Maps </a:t>
            </a:r>
            <a:r>
              <a:rPr lang="en-US" sz="2400" u="sng" dirty="0"/>
              <a:t>i</a:t>
            </a:r>
            <a:r>
              <a:rPr lang="en-US" sz="2400" u="sng" dirty="0" smtClean="0"/>
              <a:t>nstructions</a:t>
            </a:r>
            <a:endParaRPr lang="en-US" sz="2400" u="sng" dirty="0"/>
          </a:p>
          <a:p>
            <a:r>
              <a:rPr lang="en-US" sz="2400" dirty="0" smtClean="0">
                <a:hlinkClick r:id="rId5"/>
              </a:rPr>
              <a:t>Link to YouTube tutorial on building a map</a:t>
            </a:r>
            <a:endParaRPr lang="en-US" sz="2400" dirty="0" smtClean="0"/>
          </a:p>
          <a:p>
            <a:endParaRPr lang="en-US" sz="2400" dirty="0"/>
          </a:p>
          <a:p>
            <a:pPr marL="0" indent="0">
              <a:buNone/>
            </a:pPr>
            <a:r>
              <a:rPr lang="en-US" sz="2400" dirty="0" smtClean="0"/>
              <a:t>Things to Note:</a:t>
            </a:r>
          </a:p>
          <a:p>
            <a:pPr marL="457200" indent="-457200">
              <a:buFont typeface="+mj-lt"/>
              <a:buAutoNum type="arabicPeriod"/>
            </a:pPr>
            <a:r>
              <a:rPr lang="en-US" sz="2400" dirty="0" smtClean="0"/>
              <a:t>You do not have to use an exact address, the map will allow you to use cross streets.</a:t>
            </a:r>
          </a:p>
          <a:p>
            <a:pPr marL="457200" indent="-457200">
              <a:buFont typeface="+mj-lt"/>
              <a:buAutoNum type="arabicPeriod"/>
            </a:pPr>
            <a:r>
              <a:rPr lang="en-US" sz="2400" dirty="0" smtClean="0"/>
              <a:t>Use this map to ensure that you have full coverage of your community.</a:t>
            </a:r>
          </a:p>
          <a:p>
            <a:pPr marL="457200" indent="-457200">
              <a:buFont typeface="+mj-lt"/>
              <a:buAutoNum type="arabicPeriod"/>
            </a:pPr>
            <a:r>
              <a:rPr lang="en-US" sz="2400" dirty="0" smtClean="0"/>
              <a:t>Share it with your planning team and your volunteers regularly to ask for feedback and updates.</a:t>
            </a:r>
          </a:p>
          <a:p>
            <a:pPr marL="457200" indent="-457200">
              <a:buFont typeface="+mj-lt"/>
              <a:buAutoNum type="arabicPeriod"/>
            </a:pPr>
            <a:r>
              <a:rPr lang="en-US" sz="2400" dirty="0" smtClean="0"/>
              <a:t>Provide a copy to all volunteer teams on the day of the count.</a:t>
            </a:r>
          </a:p>
          <a:p>
            <a:pPr marL="457200" indent="-457200">
              <a:buFont typeface="+mj-lt"/>
              <a:buAutoNum type="arabicPeriod"/>
            </a:pPr>
            <a:r>
              <a:rPr lang="en-US" sz="2400" dirty="0" smtClean="0"/>
              <a:t>There are a number of additional sites that can be used. If you Google My Maps doesn’t work for you, let me know and I can help you find a different site. </a:t>
            </a:r>
            <a:endParaRPr lang="en-US" sz="2400" dirty="0"/>
          </a:p>
        </p:txBody>
      </p:sp>
    </p:spTree>
    <p:extLst>
      <p:ext uri="{BB962C8B-B14F-4D97-AF65-F5344CB8AC3E}">
        <p14:creationId xmlns:p14="http://schemas.microsoft.com/office/powerpoint/2010/main" val="233963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88499" cy="1325563"/>
          </a:xfrm>
        </p:spPr>
        <p:txBody>
          <a:bodyPr/>
          <a:lstStyle/>
          <a:p>
            <a:pPr algn="ctr"/>
            <a:r>
              <a:rPr lang="en-US" dirty="0"/>
              <a:t>Community Partners</a:t>
            </a:r>
          </a:p>
        </p:txBody>
      </p:sp>
      <p:sp>
        <p:nvSpPr>
          <p:cNvPr id="23" name="Content Placeholder 4"/>
          <p:cNvSpPr>
            <a:spLocks noGrp="1"/>
          </p:cNvSpPr>
          <p:nvPr>
            <p:ph idx="1"/>
          </p:nvPr>
        </p:nvSpPr>
        <p:spPr>
          <a:xfrm>
            <a:off x="1977531" y="1338085"/>
            <a:ext cx="8208877" cy="4351338"/>
          </a:xfrm>
        </p:spPr>
        <p:txBody>
          <a:bodyPr>
            <a:normAutofit/>
          </a:bodyPr>
          <a:lstStyle/>
          <a:p>
            <a:pPr lvl="0"/>
            <a:r>
              <a:rPr lang="en-US" dirty="0" smtClean="0"/>
              <a:t>DFPS</a:t>
            </a:r>
          </a:p>
          <a:p>
            <a:pPr lvl="0"/>
            <a:r>
              <a:rPr lang="en-US" dirty="0" smtClean="0"/>
              <a:t>Victim Service Providers*</a:t>
            </a:r>
            <a:endParaRPr lang="en-US" dirty="0"/>
          </a:p>
          <a:p>
            <a:pPr lvl="0"/>
            <a:r>
              <a:rPr lang="en-US" dirty="0"/>
              <a:t>Faith-based agencies</a:t>
            </a:r>
          </a:p>
          <a:p>
            <a:pPr lvl="0"/>
            <a:r>
              <a:rPr lang="en-US" dirty="0"/>
              <a:t>Housing Authority</a:t>
            </a:r>
          </a:p>
          <a:p>
            <a:pPr lvl="0"/>
            <a:r>
              <a:rPr lang="en-US" dirty="0"/>
              <a:t>Code Enforcement</a:t>
            </a:r>
          </a:p>
          <a:p>
            <a:pPr lvl="0"/>
            <a:r>
              <a:rPr lang="en-US" dirty="0"/>
              <a:t>SSVF Providers</a:t>
            </a:r>
          </a:p>
          <a:p>
            <a:pPr lvl="0"/>
            <a:r>
              <a:rPr lang="en-US" dirty="0"/>
              <a:t>Outreach Providers</a:t>
            </a:r>
          </a:p>
          <a:p>
            <a:pPr lvl="0"/>
            <a:r>
              <a:rPr lang="en-US" dirty="0" smtClean="0"/>
              <a:t>Homeless Education Liaisons*</a:t>
            </a:r>
            <a:endParaRPr lang="en-US" dirty="0"/>
          </a:p>
          <a:p>
            <a:endParaRPr lang="en-US" dirty="0"/>
          </a:p>
        </p:txBody>
      </p:sp>
    </p:spTree>
    <p:extLst>
      <p:ext uri="{BB962C8B-B14F-4D97-AF65-F5344CB8AC3E}">
        <p14:creationId xmlns:p14="http://schemas.microsoft.com/office/powerpoint/2010/main" val="315192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79" y="-12171"/>
            <a:ext cx="12144673" cy="7169070"/>
            <a:chOff x="9379" y="-12171"/>
            <a:chExt cx="12144673" cy="7169070"/>
          </a:xfrm>
        </p:grpSpPr>
        <p:sp>
          <p:nvSpPr>
            <p:cNvPr id="28" name="Rectangle 2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1" name="TextBox 50"/>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3" name="TextBox 5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8" name="TextBox 5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9" name="TextBox 5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0" name="Picture 5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379" y="-12171"/>
            <a:ext cx="12144673" cy="7169070"/>
            <a:chOff x="9379" y="-12171"/>
            <a:chExt cx="12144673" cy="7169070"/>
          </a:xfrm>
        </p:grpSpPr>
        <p:sp>
          <p:nvSpPr>
            <p:cNvPr id="24" name="Rectangle 2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0" name="TextBox 3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2" name="TextBox 41"/>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3" name="TextBox 42"/>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6" name="TextBox 4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8" name="Picture 47"/>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24" y="-12172"/>
            <a:ext cx="5299364" cy="6858000"/>
          </a:xfrm>
          <a:prstGeom prst="rect">
            <a:avLst/>
          </a:prstGeom>
        </p:spPr>
      </p:pic>
    </p:spTree>
    <p:extLst>
      <p:ext uri="{BB962C8B-B14F-4D97-AF65-F5344CB8AC3E}">
        <p14:creationId xmlns:p14="http://schemas.microsoft.com/office/powerpoint/2010/main" val="204751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15243" cy="1325563"/>
          </a:xfrm>
        </p:spPr>
        <p:txBody>
          <a:bodyPr/>
          <a:lstStyle/>
          <a:p>
            <a:pPr algn="ctr"/>
            <a:r>
              <a:rPr lang="en-US" dirty="0" smtClean="0"/>
              <a:t>Coordination Tips</a:t>
            </a:r>
            <a:endParaRPr lang="en-US" dirty="0"/>
          </a:p>
        </p:txBody>
      </p:sp>
      <p:sp>
        <p:nvSpPr>
          <p:cNvPr id="23" name="Content Placeholder 4"/>
          <p:cNvSpPr>
            <a:spLocks noGrp="1"/>
          </p:cNvSpPr>
          <p:nvPr>
            <p:ph idx="1"/>
          </p:nvPr>
        </p:nvSpPr>
        <p:spPr>
          <a:xfrm>
            <a:off x="1407602" y="1541865"/>
            <a:ext cx="8836561" cy="4351338"/>
          </a:xfrm>
        </p:spPr>
        <p:txBody>
          <a:bodyPr>
            <a:normAutofit lnSpcReduction="10000"/>
          </a:bodyPr>
          <a:lstStyle/>
          <a:p>
            <a:pPr lvl="0"/>
            <a:r>
              <a:rPr lang="en-US" dirty="0" smtClean="0"/>
              <a:t>Check in with each volunteer before they go out for their shift.</a:t>
            </a:r>
          </a:p>
          <a:p>
            <a:pPr lvl="0"/>
            <a:r>
              <a:rPr lang="en-US" dirty="0" smtClean="0"/>
              <a:t>Provide volunteers a checklist at least one day in advance</a:t>
            </a:r>
          </a:p>
          <a:p>
            <a:pPr lvl="0"/>
            <a:r>
              <a:rPr lang="en-US" dirty="0" smtClean="0"/>
              <a:t>Forms to have prepared:</a:t>
            </a:r>
          </a:p>
          <a:p>
            <a:pPr lvl="1"/>
            <a:r>
              <a:rPr lang="en-US" dirty="0" smtClean="0"/>
              <a:t>Map of hot spots</a:t>
            </a:r>
          </a:p>
          <a:p>
            <a:pPr lvl="1"/>
            <a:r>
              <a:rPr lang="en-US" dirty="0" smtClean="0"/>
              <a:t>Interviewing guide</a:t>
            </a:r>
          </a:p>
          <a:p>
            <a:pPr lvl="1"/>
            <a:r>
              <a:rPr lang="en-US" dirty="0" smtClean="0"/>
              <a:t>Day of count </a:t>
            </a:r>
            <a:r>
              <a:rPr lang="en-US" dirty="0"/>
              <a:t>c</a:t>
            </a:r>
            <a:r>
              <a:rPr lang="en-US" dirty="0" smtClean="0"/>
              <a:t>heat </a:t>
            </a:r>
            <a:r>
              <a:rPr lang="en-US" dirty="0"/>
              <a:t>s</a:t>
            </a:r>
            <a:r>
              <a:rPr lang="en-US" dirty="0" smtClean="0"/>
              <a:t>heet</a:t>
            </a:r>
          </a:p>
          <a:p>
            <a:pPr lvl="1"/>
            <a:r>
              <a:rPr lang="en-US" dirty="0" smtClean="0"/>
              <a:t>Volunteer </a:t>
            </a:r>
            <a:r>
              <a:rPr lang="en-US" dirty="0"/>
              <a:t>h</a:t>
            </a:r>
            <a:r>
              <a:rPr lang="en-US" dirty="0" smtClean="0"/>
              <a:t>our tracker</a:t>
            </a:r>
          </a:p>
          <a:p>
            <a:pPr lvl="1"/>
            <a:r>
              <a:rPr lang="en-US" dirty="0" smtClean="0"/>
              <a:t>Emergency phone </a:t>
            </a:r>
            <a:r>
              <a:rPr lang="en-US" dirty="0"/>
              <a:t>n</a:t>
            </a:r>
            <a:r>
              <a:rPr lang="en-US" dirty="0" smtClean="0"/>
              <a:t>umbers</a:t>
            </a:r>
          </a:p>
          <a:p>
            <a:pPr lvl="1"/>
            <a:r>
              <a:rPr lang="en-US" dirty="0" smtClean="0"/>
              <a:t>Instructions for registering for the app</a:t>
            </a:r>
          </a:p>
          <a:p>
            <a:pPr lvl="0"/>
            <a:endParaRPr lang="en-US" dirty="0"/>
          </a:p>
          <a:p>
            <a:endParaRPr lang="en-US" dirty="0"/>
          </a:p>
        </p:txBody>
      </p:sp>
    </p:spTree>
    <p:extLst>
      <p:ext uri="{BB962C8B-B14F-4D97-AF65-F5344CB8AC3E}">
        <p14:creationId xmlns:p14="http://schemas.microsoft.com/office/powerpoint/2010/main" val="14539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a:t>
            </a:r>
            <a:r>
              <a:rPr lang="en-US" sz="1800" dirty="0" smtClean="0"/>
              <a:t>27th, 2022. </a:t>
            </a:r>
          </a:p>
          <a:p>
            <a:endParaRPr lang="en-US" sz="1800" dirty="0"/>
          </a:p>
          <a:p>
            <a:r>
              <a:rPr lang="en-US" sz="1800" dirty="0" smtClean="0"/>
              <a:t>To be considered for the PIT Count:</a:t>
            </a:r>
          </a:p>
          <a:p>
            <a:pPr marL="800100" lvl="1" indent="-342900">
              <a:buFont typeface="+mj-lt"/>
              <a:buAutoNum type="arabicPeriod"/>
            </a:pPr>
            <a:r>
              <a:rPr lang="en-US" sz="1600" dirty="0" smtClean="0"/>
              <a:t>The </a:t>
            </a:r>
            <a:r>
              <a:rPr lang="en-US" sz="1600" b="1" dirty="0" smtClean="0"/>
              <a:t>primary</a:t>
            </a:r>
            <a:r>
              <a:rPr lang="en-US" sz="1600" dirty="0" smtClean="0"/>
              <a:t> intent of the project is to serve literally homeless persons,</a:t>
            </a:r>
          </a:p>
          <a:p>
            <a:pPr marL="800100" lvl="1" indent="-342900">
              <a:buFont typeface="+mj-lt"/>
              <a:buAutoNum type="arabicPeriod"/>
            </a:pPr>
            <a:r>
              <a:rPr lang="en-US" sz="1600" dirty="0" smtClean="0"/>
              <a:t>The project verifies homeless status as part of its eligibility determination, and</a:t>
            </a:r>
          </a:p>
          <a:p>
            <a:pPr marL="800100" lvl="1" indent="-342900">
              <a:buFont typeface="+mj-lt"/>
              <a:buAutoNum type="arabicPeriod"/>
            </a:pPr>
            <a:r>
              <a:rPr lang="en-US" sz="1600" dirty="0" smtClean="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smtClean="0"/>
              <a:t>Emergency Shelters: </a:t>
            </a:r>
            <a:r>
              <a:rPr lang="en-US" sz="2200" dirty="0" smtClean="0"/>
              <a:t>means </a:t>
            </a:r>
            <a:r>
              <a:rPr lang="en-US" sz="2200" dirty="0"/>
              <a:t>any facility, the primary purpose of which is to provide a temporary shelter for the homeless in general or for specific populations of the homeless and which does not require occupants to sign leases or occupancy agreements</a:t>
            </a:r>
            <a:r>
              <a:rPr lang="en-US" sz="2200" dirty="0" smtClean="0"/>
              <a:t>.</a:t>
            </a:r>
          </a:p>
          <a:p>
            <a:pPr lvl="1">
              <a:buFont typeface="Courier New" panose="02070309020205020404" pitchFamily="49" charset="0"/>
              <a:buChar char="o"/>
            </a:pPr>
            <a:r>
              <a:rPr lang="en-US" sz="1900" dirty="0" smtClean="0"/>
              <a:t>Domestic </a:t>
            </a:r>
            <a:r>
              <a:rPr lang="en-US" sz="1900" dirty="0"/>
              <a:t>violence </a:t>
            </a:r>
            <a:r>
              <a:rPr lang="en-US" sz="1900" dirty="0" smtClean="0"/>
              <a:t>shelters</a:t>
            </a:r>
            <a:endParaRPr lang="en-US" sz="1900" dirty="0"/>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smtClean="0"/>
              <a:t>*For </a:t>
            </a:r>
            <a:r>
              <a:rPr lang="en-US" sz="2000" i="1" dirty="0"/>
              <a:t>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a:t>
            </a:r>
            <a:r>
              <a:rPr lang="en-US" sz="2200" b="1" dirty="0" smtClean="0"/>
              <a:t>Housing: </a:t>
            </a:r>
            <a:r>
              <a:rPr lang="en-US" sz="2200" dirty="0" smtClean="0"/>
              <a:t>is </a:t>
            </a:r>
            <a:r>
              <a:rPr lang="en-US" sz="2200" dirty="0"/>
              <a:t>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379" y="-12171"/>
            <a:ext cx="12144673" cy="7169070"/>
            <a:chOff x="9379" y="-12171"/>
            <a:chExt cx="12144673" cy="7169070"/>
          </a:xfrm>
        </p:grpSpPr>
        <p:sp>
          <p:nvSpPr>
            <p:cNvPr id="23" name="Rectangle 2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smtClean="0"/>
              <a:t>I will provide PIT Leads a list of identified sheltered locations by December</a:t>
            </a:r>
            <a:endParaRPr lang="en-US" sz="1800" dirty="0"/>
          </a:p>
          <a:p>
            <a:pPr lvl="1"/>
            <a:r>
              <a:rPr lang="en-US" sz="1600" dirty="0"/>
              <a:t>If you </a:t>
            </a:r>
            <a:r>
              <a:rPr lang="en-US" sz="1600" dirty="0" smtClean="0"/>
              <a:t>would like your list sooner please contact me.</a:t>
            </a:r>
            <a:endParaRPr lang="en-US" sz="1600" dirty="0"/>
          </a:p>
          <a:p>
            <a:pPr lvl="1"/>
            <a:r>
              <a:rPr lang="en-US" sz="1600" dirty="0"/>
              <a:t>If you believe there is an agency that should be on this list, please </a:t>
            </a:r>
            <a:r>
              <a:rPr lang="en-US" sz="1600" dirty="0" smtClean="0"/>
              <a:t>go through the list of criteria with the shelter staff to see if they are eligible. Then contact me so we can discuss adding them.</a:t>
            </a:r>
            <a:endParaRPr lang="en-US" sz="1600" dirty="0"/>
          </a:p>
          <a:p>
            <a:r>
              <a:rPr lang="en-US" sz="1800" dirty="0"/>
              <a:t>To view the list of agencies that participated last year, please visit the THN website and download the Housing Inventory </a:t>
            </a:r>
            <a:r>
              <a:rPr lang="en-US" sz="1800" dirty="0" smtClean="0"/>
              <a:t>Count (HIC) </a:t>
            </a:r>
            <a:r>
              <a:rPr lang="en-US" sz="1800" dirty="0"/>
              <a:t>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a:t>
            </a:r>
            <a:r>
              <a:rPr lang="en-US" sz="1800" b="1" i="1" dirty="0" smtClean="0"/>
              <a:t>me </a:t>
            </a:r>
            <a:r>
              <a:rPr lang="en-US" sz="1800" b="1" i="1" dirty="0"/>
              <a:t>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564453597"/>
              </p:ext>
            </p:extLst>
          </p:nvPr>
        </p:nvGraphicFramePr>
        <p:xfrm>
          <a:off x="1631315" y="3163461"/>
          <a:ext cx="8203356"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smtClean="0">
                <a:solidFill>
                  <a:schemeClr val="tx2"/>
                </a:solidFill>
              </a:rPr>
              <a:t>Locations Continued</a:t>
            </a:r>
            <a:endParaRPr lang="en-US" dirty="0">
              <a:solidFill>
                <a:schemeClr val="tx2"/>
              </a:solidFill>
            </a:endParaRPr>
          </a:p>
        </p:txBody>
      </p:sp>
    </p:spTree>
    <p:extLst>
      <p:ext uri="{BB962C8B-B14F-4D97-AF65-F5344CB8AC3E}">
        <p14:creationId xmlns:p14="http://schemas.microsoft.com/office/powerpoint/2010/main" val="257635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smtClean="0"/>
              <a:t>PIT Count Vs. HIC</a:t>
            </a:r>
            <a:endParaRPr lang="en-US" dirty="0"/>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6" y="13538"/>
            <a:ext cx="10244306" cy="1325563"/>
          </a:xfrm>
        </p:spPr>
        <p:txBody>
          <a:bodyPr/>
          <a:lstStyle/>
          <a:p>
            <a:pPr algn="ctr"/>
            <a:r>
              <a:rPr lang="en-US" dirty="0"/>
              <a:t>How to Contact Shelters</a:t>
            </a:r>
          </a:p>
        </p:txBody>
      </p:sp>
      <p:pic>
        <p:nvPicPr>
          <p:cNvPr id="20" name="Picture 19" title="Template Letter for Contacting Shelters"/>
          <p:cNvPicPr>
            <a:picLocks noChangeAspect="1"/>
          </p:cNvPicPr>
          <p:nvPr/>
        </p:nvPicPr>
        <p:blipFill>
          <a:blip r:embed="rId4"/>
          <a:stretch>
            <a:fillRect/>
          </a:stretch>
        </p:blipFill>
        <p:spPr>
          <a:xfrm>
            <a:off x="3918669" y="1166845"/>
            <a:ext cx="4133850" cy="5086350"/>
          </a:xfrm>
          <a:prstGeom prst="rect">
            <a:avLst/>
          </a:prstGeom>
        </p:spPr>
      </p:pic>
    </p:spTree>
    <p:extLst>
      <p:ext uri="{BB962C8B-B14F-4D97-AF65-F5344CB8AC3E}">
        <p14:creationId xmlns:p14="http://schemas.microsoft.com/office/powerpoint/2010/main" val="412345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1/26/2023</a:t>
            </a:r>
            <a:endParaRPr lang="en-US" dirty="0">
              <a:solidFill>
                <a:schemeClr val="accent2"/>
              </a:solidFill>
            </a:endParaRPr>
          </a:p>
        </p:txBody>
      </p:sp>
    </p:spTree>
    <p:extLst>
      <p:ext uri="{BB962C8B-B14F-4D97-AF65-F5344CB8AC3E}">
        <p14:creationId xmlns:p14="http://schemas.microsoft.com/office/powerpoint/2010/main" val="1345017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a:t>
            </a:r>
            <a:r>
              <a:rPr lang="en-US" sz="1800" b="1" dirty="0" smtClean="0"/>
              <a:t>staying in this shelter because </a:t>
            </a:r>
            <a:r>
              <a:rPr lang="en-US" sz="1800" b="1" dirty="0"/>
              <a:t>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smtClean="0"/>
              <a:t>Explain that the survey is confidential and all identifying information is removed for their safety.</a:t>
            </a:r>
            <a:endParaRPr lang="en-US" sz="1800" dirty="0"/>
          </a:p>
          <a:p>
            <a:pPr>
              <a:buFont typeface="Wingdings" panose="05000000000000000000" pitchFamily="2" charset="2"/>
              <a:buChar char="ü"/>
            </a:pPr>
            <a:r>
              <a:rPr lang="en-US" sz="1800" dirty="0" smtClean="0"/>
              <a:t>Use their initials or a code for their name (if they don’t want to give you their initials).</a:t>
            </a:r>
            <a:endParaRPr lang="en-US" sz="1800" dirty="0"/>
          </a:p>
          <a:p>
            <a:pPr>
              <a:buFont typeface="Wingdings" panose="05000000000000000000" pitchFamily="2" charset="2"/>
              <a:buChar char="ü"/>
            </a:pPr>
            <a:r>
              <a:rPr lang="en-US" sz="1800" dirty="0" smtClean="0"/>
              <a:t>Fill out their age range.</a:t>
            </a:r>
          </a:p>
          <a:p>
            <a:pPr>
              <a:buFont typeface="Wingdings" panose="05000000000000000000" pitchFamily="2" charset="2"/>
              <a:buChar char="ü"/>
            </a:pPr>
            <a:r>
              <a:rPr lang="en-US" sz="1800" dirty="0" smtClean="0"/>
              <a:t>Complete the remainder of the survey with them.</a:t>
            </a:r>
          </a:p>
          <a:p>
            <a:pPr>
              <a:buFont typeface="Wingdings" panose="05000000000000000000" pitchFamily="2" charset="2"/>
              <a:buChar char="ü"/>
            </a:pPr>
            <a:r>
              <a:rPr lang="en-US" sz="1800" dirty="0" smtClean="0"/>
              <a:t>Write in the notes section of the survey that they are a survivor so I can make sure their location is secure.</a:t>
            </a:r>
          </a:p>
          <a:p>
            <a:pPr>
              <a:buFont typeface="Wingdings" panose="05000000000000000000" pitchFamily="2" charset="2"/>
              <a:buChar char="ü"/>
            </a:pPr>
            <a:r>
              <a:rPr lang="en-US" sz="1800" dirty="0" smtClean="0"/>
              <a:t>Provide any information on support that your PIT lead provided you </a:t>
            </a:r>
            <a:endParaRPr lang="en-US" sz="1800" dirty="0"/>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3693319"/>
          </a:xfrm>
          <a:prstGeom prst="rect">
            <a:avLst/>
          </a:prstGeom>
        </p:spPr>
        <p:txBody>
          <a:bodyPr wrap="square">
            <a:spAutoFit/>
          </a:bodyPr>
          <a:lstStyle/>
          <a:p>
            <a:pPr marL="285750" indent="-285750">
              <a:buFont typeface="Raleway" panose="020B0503030101060003" pitchFamily="34" charset="0"/>
              <a:buChar char="Х"/>
            </a:pPr>
            <a:r>
              <a:rPr lang="en-US" dirty="0" smtClean="0"/>
              <a:t>Fill in their full name </a:t>
            </a:r>
          </a:p>
          <a:p>
            <a:pPr marL="285750" indent="-285750">
              <a:buFont typeface="Raleway" panose="020B0503030101060003" pitchFamily="34" charset="0"/>
              <a:buChar char="Х"/>
            </a:pPr>
            <a:r>
              <a:rPr lang="en-US" dirty="0" smtClean="0"/>
              <a:t>Fill in their date of birth</a:t>
            </a:r>
          </a:p>
          <a:p>
            <a:pPr marL="285750" indent="-285750">
              <a:buFont typeface="Raleway" panose="020B0503030101060003" pitchFamily="34" charset="0"/>
              <a:buChar char="Х"/>
            </a:pPr>
            <a:r>
              <a:rPr lang="en-US" dirty="0" smtClean="0"/>
              <a:t>Fill in their exact age</a:t>
            </a:r>
          </a:p>
          <a:p>
            <a:pPr marL="285750" indent="-285750">
              <a:buFont typeface="Raleway" panose="020B0503030101060003" pitchFamily="34" charset="0"/>
              <a:buChar char="Х"/>
            </a:pPr>
            <a:r>
              <a:rPr lang="en-US" dirty="0" smtClean="0"/>
              <a:t>Provide any identifying information in the notes section</a:t>
            </a:r>
          </a:p>
          <a:p>
            <a:pPr marL="285750" indent="-285750">
              <a:buFont typeface="Raleway" panose="020B0503030101060003" pitchFamily="34" charset="0"/>
              <a:buChar char="Х"/>
            </a:pPr>
            <a:r>
              <a:rPr lang="en-US" dirty="0" smtClean="0"/>
              <a:t>Pressure participants into answering any questions they don’t feel comfortable answering.</a:t>
            </a:r>
          </a:p>
          <a:p>
            <a:pPr marL="285750" indent="-285750">
              <a:buFont typeface="Raleway" panose="020B0503030101060003" pitchFamily="34" charset="0"/>
              <a:buChar char="Х"/>
            </a:pPr>
            <a:r>
              <a:rPr lang="en-US" dirty="0" smtClean="0"/>
              <a:t>Express disbelief or pity to answers on the survey by survivors. </a:t>
            </a:r>
            <a:endParaRPr lang="en-US" dirty="0"/>
          </a:p>
        </p:txBody>
      </p:sp>
    </p:spTree>
    <p:extLst>
      <p:ext uri="{BB962C8B-B14F-4D97-AF65-F5344CB8AC3E}">
        <p14:creationId xmlns:p14="http://schemas.microsoft.com/office/powerpoint/2010/main" val="429472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smtClean="0">
                <a:solidFill>
                  <a:schemeClr val="tx2"/>
                </a:solidFill>
              </a:rPr>
              <a:t>App Screenshot</a:t>
            </a:r>
            <a:endParaRPr lang="en-US"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smtClean="0"/>
              <a:t>Coordination Tips</a:t>
            </a:r>
            <a:endParaRPr lang="en-US" dirty="0"/>
          </a:p>
        </p:txBody>
      </p:sp>
      <p:sp>
        <p:nvSpPr>
          <p:cNvPr id="20" name="Content Placeholder 4"/>
          <p:cNvSpPr>
            <a:spLocks noGrp="1"/>
          </p:cNvSpPr>
          <p:nvPr>
            <p:ph idx="1"/>
          </p:nvPr>
        </p:nvSpPr>
        <p:spPr>
          <a:xfrm>
            <a:off x="1551215" y="1396990"/>
            <a:ext cx="8423638" cy="4351338"/>
          </a:xfrm>
        </p:spPr>
        <p:txBody>
          <a:bodyPr>
            <a:normAutofit/>
          </a:bodyPr>
          <a:lstStyle/>
          <a:p>
            <a:r>
              <a:rPr lang="en-US" sz="1800" dirty="0" smtClean="0"/>
              <a:t>Prep and Forms</a:t>
            </a:r>
          </a:p>
          <a:p>
            <a:r>
              <a:rPr lang="en-US" sz="1800" dirty="0" smtClean="0"/>
              <a:t>Verify list of agencies well in advance. </a:t>
            </a:r>
          </a:p>
          <a:p>
            <a:r>
              <a:rPr lang="en-US" sz="1800" dirty="0" smtClean="0"/>
              <a:t>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endParaRPr lang="en-US" sz="1600" dirty="0" smtClean="0"/>
          </a:p>
          <a:p>
            <a:r>
              <a:rPr lang="en-US" sz="1800" dirty="0" smtClean="0"/>
              <a:t>Get a list of staff at the shelter that will be conducting surveys to ensure they have been trained on the app</a:t>
            </a:r>
          </a:p>
          <a:p>
            <a:r>
              <a:rPr lang="en-US" sz="1800" dirty="0" smtClean="0"/>
              <a:t>Maintain contact throughout the planning process</a:t>
            </a:r>
          </a:p>
          <a:p>
            <a:pPr lvl="1"/>
            <a:r>
              <a:rPr lang="en-US" sz="1600" dirty="0"/>
              <a:t>Identify the time you will be helping survey and how long they anticipate needing your assistance. </a:t>
            </a:r>
            <a:endParaRPr lang="en-US" sz="1600" dirty="0" smtClean="0"/>
          </a:p>
          <a:p>
            <a:r>
              <a:rPr lang="en-US" sz="1800" dirty="0" smtClean="0"/>
              <a:t>Use Shelters.com and Aunt Bertha to identify any new shelters</a:t>
            </a:r>
          </a:p>
          <a:p>
            <a:r>
              <a:rPr lang="en-US" sz="1800" dirty="0" smtClean="0"/>
              <a:t>Have a primary contact at each shelter for PIT and HIC purposes</a:t>
            </a:r>
          </a:p>
          <a:p>
            <a:r>
              <a:rPr lang="en-US" sz="1800" dirty="0" smtClean="0"/>
              <a:t>Loop in THN as necessary</a:t>
            </a:r>
          </a:p>
          <a:p>
            <a:endParaRPr lang="en-US" sz="1800" dirty="0"/>
          </a:p>
          <a:p>
            <a:endParaRPr lang="en-US" dirty="0"/>
          </a:p>
        </p:txBody>
      </p:sp>
    </p:spTree>
    <p:extLst>
      <p:ext uri="{BB962C8B-B14F-4D97-AF65-F5344CB8AC3E}">
        <p14:creationId xmlns:p14="http://schemas.microsoft.com/office/powerpoint/2010/main" val="305900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smtClean="0"/>
              <a:t>Consent to Survey</a:t>
            </a:r>
            <a:endParaRPr lang="en-US" dirty="0"/>
          </a:p>
        </p:txBody>
      </p:sp>
      <p:sp>
        <p:nvSpPr>
          <p:cNvPr id="20" name="Text Placeholder 4"/>
          <p:cNvSpPr txBox="1">
            <a:spLocks/>
          </p:cNvSpPr>
          <p:nvPr/>
        </p:nvSpPr>
        <p:spPr>
          <a:xfrm>
            <a:off x="3044476" y="1506173"/>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1" name="Text Placeholder 9"/>
          <p:cNvSpPr txBox="1">
            <a:spLocks/>
          </p:cNvSpPr>
          <p:nvPr/>
        </p:nvSpPr>
        <p:spPr>
          <a:xfrm>
            <a:off x="610088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2" name="Content Placeholder 5"/>
          <p:cNvSpPr>
            <a:spLocks noGrp="1"/>
          </p:cNvSpPr>
          <p:nvPr>
            <p:ph sz="half" idx="4294967295"/>
          </p:nvPr>
        </p:nvSpPr>
        <p:spPr>
          <a:xfrm>
            <a:off x="2767902" y="2004584"/>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100888" y="1999573"/>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a:t>
            </a:r>
            <a:r>
              <a:rPr lang="en-US" dirty="0" smtClean="0"/>
              <a:t>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smtClean="0"/>
          </a:p>
        </p:txBody>
      </p:sp>
    </p:spTree>
    <p:extLst>
      <p:ext uri="{BB962C8B-B14F-4D97-AF65-F5344CB8AC3E}">
        <p14:creationId xmlns:p14="http://schemas.microsoft.com/office/powerpoint/2010/main" val="57038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smtClean="0"/>
              <a:t>Fill out </a:t>
            </a:r>
            <a:r>
              <a:rPr lang="en-US" dirty="0"/>
              <a:t>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9379" y="-12171"/>
            <a:ext cx="12144673" cy="7169070"/>
            <a:chOff x="9379" y="-12171"/>
            <a:chExt cx="12144673" cy="7169070"/>
          </a:xfrm>
        </p:grpSpPr>
        <p:sp>
          <p:nvSpPr>
            <p:cNvPr id="63" name="Rectangle 6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73" name="TextBox 7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74" name="TextBox 73"/>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5" name="TextBox 74"/>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6" name="Picture 75"/>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Encounter someone you believe is experiencing homelessness</a:t>
              </a:r>
              <a:endParaRPr lang="en-US" sz="1200" kern="1200" dirty="0">
                <a:solidFill>
                  <a:schemeClr val="tx1"/>
                </a:solidFill>
              </a:endParaRP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Safe to approach</a:t>
              </a:r>
              <a:endParaRPr lang="en-US" sz="1200" kern="1200" dirty="0"/>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Consented to survey</a:t>
              </a:r>
              <a:endParaRPr lang="en-US" sz="1200" kern="1200" dirty="0"/>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Sheltered Survey</a:t>
              </a:r>
              <a:endParaRPr lang="en-US" sz="1200" kern="1200" dirty="0"/>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If you are at an Unsheltered location</a:t>
              </a:r>
              <a:endParaRPr lang="en-US" sz="1200" kern="1200" dirty="0"/>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Unsheltered Survey</a:t>
              </a:r>
              <a:endParaRPr lang="en-US" sz="1200" kern="1200" dirty="0"/>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did not consent to survey</a:t>
              </a:r>
              <a:endParaRPr lang="en-US" sz="1200" kern="1200" dirty="0"/>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smtClean="0"/>
                <a:t>Person could not consent to survey </a:t>
              </a:r>
            </a:p>
            <a:p>
              <a:pPr lvl="0" algn="ctr" defTabSz="533400">
                <a:lnSpc>
                  <a:spcPct val="90000"/>
                </a:lnSpc>
                <a:spcBef>
                  <a:spcPct val="0"/>
                </a:spcBef>
                <a:spcAft>
                  <a:spcPct val="35000"/>
                </a:spcAft>
              </a:pPr>
              <a:r>
                <a:rPr lang="en-US" sz="1200" kern="1200" dirty="0" smtClean="0"/>
                <a:t>-They were sleeping and/or they did not understand the consent process</a:t>
              </a:r>
              <a:endParaRPr lang="en-US" sz="1200" kern="1200" dirty="0"/>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reported that they are not experiencing homelessness</a:t>
              </a:r>
              <a:endParaRPr lang="en-US" sz="1200" kern="1200" dirty="0"/>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Thank them for their time. </a:t>
              </a:r>
            </a:p>
            <a:p>
              <a:pPr lvl="0" algn="ctr" defTabSz="533400">
                <a:lnSpc>
                  <a:spcPct val="90000"/>
                </a:lnSpc>
                <a:spcBef>
                  <a:spcPct val="0"/>
                </a:spcBef>
                <a:spcAft>
                  <a:spcPct val="35000"/>
                </a:spcAft>
              </a:pPr>
              <a:r>
                <a:rPr lang="en-US" sz="1200" kern="1200" dirty="0" smtClean="0"/>
                <a:t>DO NOT COMPLETE A SURVEY</a:t>
              </a:r>
              <a:endParaRPr lang="en-US" sz="1200" kern="1200" dirty="0"/>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Unsafe to approach</a:t>
              </a:r>
              <a:endParaRPr lang="en-US" sz="1200" kern="1200" dirty="0"/>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grpSp>
    </p:spTree>
    <p:extLst>
      <p:ext uri="{BB962C8B-B14F-4D97-AF65-F5344CB8AC3E}">
        <p14:creationId xmlns:p14="http://schemas.microsoft.com/office/powerpoint/2010/main" val="98847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Best Practices</a:t>
            </a:r>
          </a:p>
        </p:txBody>
      </p:sp>
      <p:sp>
        <p:nvSpPr>
          <p:cNvPr id="20" name="Content Placeholder 4"/>
          <p:cNvSpPr>
            <a:spLocks noGrp="1"/>
          </p:cNvSpPr>
          <p:nvPr>
            <p:ph idx="1"/>
          </p:nvPr>
        </p:nvSpPr>
        <p:spPr>
          <a:xfrm>
            <a:off x="1551215" y="1396990"/>
            <a:ext cx="8817652" cy="4351338"/>
          </a:xfrm>
        </p:spPr>
        <p:txBody>
          <a:bodyPr>
            <a:normAutofit/>
          </a:bodyPr>
          <a:lstStyle/>
          <a:p>
            <a:r>
              <a:rPr lang="en-US" sz="1800" dirty="0"/>
              <a:t>Familiarize yourself with the survey</a:t>
            </a:r>
          </a:p>
          <a:p>
            <a:pPr lvl="1"/>
            <a:r>
              <a:rPr lang="en-US" sz="1400" dirty="0"/>
              <a:t>Practice reading all of the questions out loud.</a:t>
            </a:r>
          </a:p>
          <a:p>
            <a:pPr lvl="1"/>
            <a:r>
              <a:rPr lang="en-US" sz="14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400" dirty="0"/>
              <a:t>Whenever possible, attempt to give participants as much privacy as they request. </a:t>
            </a:r>
          </a:p>
          <a:p>
            <a:r>
              <a:rPr lang="en-US" sz="1800" dirty="0"/>
              <a:t>Come up with a safety phrase for discomfort amongst your team</a:t>
            </a:r>
          </a:p>
          <a:p>
            <a:r>
              <a:rPr lang="en-US" sz="1800" dirty="0"/>
              <a:t>Know volunteer expectations</a:t>
            </a:r>
          </a:p>
          <a:p>
            <a:r>
              <a:rPr lang="en-US" sz="1800" dirty="0"/>
              <a:t>Know community resources </a:t>
            </a:r>
          </a:p>
          <a:p>
            <a:endParaRPr lang="en-US" sz="1800" dirty="0"/>
          </a:p>
          <a:p>
            <a:endParaRPr lang="en-US" dirty="0"/>
          </a:p>
        </p:txBody>
      </p:sp>
    </p:spTree>
    <p:extLst>
      <p:ext uri="{BB962C8B-B14F-4D97-AF65-F5344CB8AC3E}">
        <p14:creationId xmlns:p14="http://schemas.microsoft.com/office/powerpoint/2010/main" val="107161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Service Based Count</a:t>
            </a:r>
          </a:p>
        </p:txBody>
      </p:sp>
      <p:sp>
        <p:nvSpPr>
          <p:cNvPr id="20" name="Content Placeholder 4"/>
          <p:cNvSpPr>
            <a:spLocks noGrp="1"/>
          </p:cNvSpPr>
          <p:nvPr>
            <p:ph idx="1"/>
          </p:nvPr>
        </p:nvSpPr>
        <p:spPr>
          <a:xfrm>
            <a:off x="1300918" y="1347591"/>
            <a:ext cx="8817652" cy="4351338"/>
          </a:xfrm>
        </p:spPr>
        <p:txBody>
          <a:bodyPr>
            <a:normAutofit lnSpcReduction="10000"/>
          </a:bodyPr>
          <a:lstStyle/>
          <a:p>
            <a:pPr marL="342900" indent="-342900"/>
            <a:r>
              <a:rPr lang="en-US" dirty="0"/>
              <a:t>This method focuses on conducting interviews with users of non-shelter services and locations frequented by people who are homeless. </a:t>
            </a:r>
          </a:p>
          <a:p>
            <a:pPr marL="342900" indent="-342900"/>
            <a:r>
              <a:rPr lang="en-US" dirty="0"/>
              <a:t>The major difference between a night of the count approach and a service-based approach is that it cannot be assumed that everyone encountered is homeless. </a:t>
            </a:r>
          </a:p>
          <a:p>
            <a:pPr marL="800100" lvl="1" indent="-342900"/>
            <a:r>
              <a:rPr lang="en-US" dirty="0"/>
              <a:t>To determine homeless status, it is essential to ask detailed questions related to living situation</a:t>
            </a:r>
          </a:p>
          <a:p>
            <a:pPr marL="342900" indent="-342900"/>
            <a:r>
              <a:rPr lang="en-US" dirty="0"/>
              <a:t>Data collection must not extend beyond 7 days after </a:t>
            </a:r>
            <a:r>
              <a:rPr lang="en-US" dirty="0" smtClean="0"/>
              <a:t>1/26/23</a:t>
            </a:r>
            <a:endParaRPr lang="en-US" dirty="0"/>
          </a:p>
          <a:p>
            <a:endParaRPr lang="en-US" sz="1800" dirty="0"/>
          </a:p>
          <a:p>
            <a:endParaRPr lang="en-US" dirty="0"/>
          </a:p>
        </p:txBody>
      </p:sp>
    </p:spTree>
    <p:extLst>
      <p:ext uri="{BB962C8B-B14F-4D97-AF65-F5344CB8AC3E}">
        <p14:creationId xmlns:p14="http://schemas.microsoft.com/office/powerpoint/2010/main" val="298349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smtClean="0"/>
              <a:t>Paper Surveys</a:t>
            </a:r>
            <a:endParaRPr lang="en-US" dirty="0"/>
          </a:p>
        </p:txBody>
      </p:sp>
      <p:sp>
        <p:nvSpPr>
          <p:cNvPr id="20" name="Content Placeholder 4"/>
          <p:cNvSpPr>
            <a:spLocks noGrp="1"/>
          </p:cNvSpPr>
          <p:nvPr>
            <p:ph idx="1"/>
          </p:nvPr>
        </p:nvSpPr>
        <p:spPr>
          <a:xfrm>
            <a:off x="1300918" y="1347591"/>
            <a:ext cx="8817652" cy="4351338"/>
          </a:xfrm>
        </p:spPr>
        <p:txBody>
          <a:bodyPr>
            <a:normAutofit/>
          </a:bodyPr>
          <a:lstStyle/>
          <a:p>
            <a:pPr marL="342900" indent="-342900"/>
            <a:r>
              <a:rPr lang="en-US" dirty="0" smtClean="0"/>
              <a:t>If you have some volunteers who will not use the mobile app or do not have access to a smart device, we will have limited paper surveys available. </a:t>
            </a:r>
            <a:endParaRPr lang="en-US" dirty="0"/>
          </a:p>
          <a:p>
            <a:pPr marL="342900" indent="-342900"/>
            <a:r>
              <a:rPr lang="en-US" dirty="0" smtClean="0"/>
              <a:t>You will need to contact me by November 29</a:t>
            </a:r>
            <a:r>
              <a:rPr lang="en-US" baseline="30000" dirty="0" smtClean="0"/>
              <a:t>th</a:t>
            </a:r>
            <a:r>
              <a:rPr lang="en-US" dirty="0" smtClean="0"/>
              <a:t>, if you believe that your community will need paper surveys</a:t>
            </a:r>
            <a:endParaRPr lang="en-US" dirty="0"/>
          </a:p>
          <a:p>
            <a:pPr marL="800100" lvl="1" indent="-342900"/>
            <a:r>
              <a:rPr lang="en-US" dirty="0" smtClean="0"/>
              <a:t>Please email me with the anticipated number of volunteers that will be using them as well as why they are unable to use the app</a:t>
            </a:r>
            <a:endParaRPr lang="en-US" dirty="0"/>
          </a:p>
          <a:p>
            <a:pPr marL="342900" indent="-342900"/>
            <a:r>
              <a:rPr lang="en-US" dirty="0" smtClean="0"/>
              <a:t>You will have to come up with a plan for entering the paper surveys into the app by February 3</a:t>
            </a:r>
            <a:r>
              <a:rPr lang="en-US" baseline="30000" dirty="0" smtClean="0"/>
              <a:t>rd</a:t>
            </a:r>
            <a:r>
              <a:rPr lang="en-US" dirty="0" smtClean="0"/>
              <a:t>. </a:t>
            </a:r>
            <a:endParaRPr lang="en-US" dirty="0"/>
          </a:p>
          <a:p>
            <a:endParaRPr lang="en-US" sz="1800" dirty="0"/>
          </a:p>
          <a:p>
            <a:endParaRPr lang="en-US" dirty="0"/>
          </a:p>
        </p:txBody>
      </p:sp>
    </p:spTree>
    <p:extLst>
      <p:ext uri="{BB962C8B-B14F-4D97-AF65-F5344CB8AC3E}">
        <p14:creationId xmlns:p14="http://schemas.microsoft.com/office/powerpoint/2010/main" val="301898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0" y="-12168"/>
            <a:ext cx="12154052" cy="7169067"/>
            <a:chOff x="0" y="-12168"/>
            <a:chExt cx="12154052" cy="7169067"/>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smtClean="0"/>
              <a:t>Agenda</a:t>
            </a:r>
            <a:endParaRPr lang="en-US" dirty="0"/>
          </a:p>
        </p:txBody>
      </p:sp>
      <p:grpSp>
        <p:nvGrpSpPr>
          <p:cNvPr id="30" name="Group 29" descr="Point-in-Time (PIT Basics)" title="Module 1">
            <a:extLst>
              <a:ext uri="{FF2B5EF4-FFF2-40B4-BE49-F238E27FC236}">
                <a16:creationId xmlns=""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smtClean="0">
                  <a:solidFill>
                    <a:srgbClr val="003D79"/>
                  </a:solidFill>
                </a:rPr>
                <a:t>Point-in-Time (PIT) Basics</a:t>
              </a:r>
              <a:endParaRPr lang="en-US" sz="2800" dirty="0">
                <a:solidFill>
                  <a:srgbClr val="003D79"/>
                </a:solidFill>
              </a:endParaRPr>
            </a:p>
          </p:txBody>
        </p:sp>
        <p:sp>
          <p:nvSpPr>
            <p:cNvPr id="34" name="TextBox 33">
              <a:extLst>
                <a:ext uri="{FF2B5EF4-FFF2-40B4-BE49-F238E27FC236}">
                  <a16:creationId xmlns=""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smtClean="0">
                  <a:solidFill>
                    <a:srgbClr val="003D79"/>
                  </a:solidFill>
                </a:rPr>
                <a:t>PIT Count Methodology</a:t>
              </a:r>
              <a:endParaRPr lang="en-US" sz="2800" dirty="0">
                <a:solidFill>
                  <a:srgbClr val="003D79"/>
                </a:solidFill>
              </a:endParaRP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smtClean="0">
                  <a:solidFill>
                    <a:srgbClr val="003D79"/>
                  </a:solidFill>
                </a:rPr>
                <a:t>Unsheltered PIT Planning</a:t>
              </a:r>
              <a:endParaRPr lang="en-US" sz="2800" dirty="0">
                <a:solidFill>
                  <a:srgbClr val="003D79"/>
                </a:solidFill>
              </a:endParaRP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Sheltered PIT Planning</a:t>
              </a:r>
              <a:endParaRPr lang="en-US" sz="2800" dirty="0">
                <a:solidFill>
                  <a:srgbClr val="003D79"/>
                </a:solidFill>
              </a:endParaRP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Volunteer Best Practices</a:t>
              </a:r>
              <a:endParaRPr lang="en-US" sz="2800" dirty="0">
                <a:solidFill>
                  <a:srgbClr val="003D79"/>
                </a:solidFill>
              </a:endParaRP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Collaboration</a:t>
              </a:r>
              <a:endParaRPr lang="en-US" sz="2800" dirty="0">
                <a:solidFill>
                  <a:srgbClr val="003D79"/>
                </a:solidFill>
              </a:endParaRP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p:cNvSpPr>
            <a:spLocks noGrp="1"/>
          </p:cNvSpPr>
          <p:nvPr>
            <p:ph type="title"/>
          </p:nvPr>
        </p:nvSpPr>
        <p:spPr>
          <a:xfrm>
            <a:off x="593054" y="5046"/>
            <a:ext cx="10660205" cy="1325563"/>
          </a:xfrm>
        </p:spPr>
        <p:txBody>
          <a:bodyPr/>
          <a:lstStyle/>
          <a:p>
            <a:pPr algn="ctr"/>
            <a:r>
              <a:rPr lang="en-US" dirty="0" smtClean="0"/>
              <a:t>Volunteer Responsibilities</a:t>
            </a:r>
            <a:endParaRPr lang="en-US" dirty="0"/>
          </a:p>
        </p:txBody>
      </p:sp>
      <p:sp>
        <p:nvSpPr>
          <p:cNvPr id="21" name="Content Placeholder 4"/>
          <p:cNvSpPr>
            <a:spLocks noGrp="1"/>
          </p:cNvSpPr>
          <p:nvPr>
            <p:ph idx="1"/>
          </p:nvPr>
        </p:nvSpPr>
        <p:spPr>
          <a:xfrm>
            <a:off x="1571790" y="1241160"/>
            <a:ext cx="9233757" cy="4351338"/>
          </a:xfrm>
        </p:spPr>
        <p:txBody>
          <a:bodyPr/>
          <a:lstStyle/>
          <a:p>
            <a:r>
              <a:rPr lang="en-US" dirty="0"/>
              <a:t>Planning</a:t>
            </a:r>
          </a:p>
          <a:p>
            <a:r>
              <a:rPr lang="en-US" dirty="0"/>
              <a:t>Headquarters</a:t>
            </a:r>
          </a:p>
          <a:p>
            <a:r>
              <a:rPr lang="en-US" dirty="0"/>
              <a:t>Team Leads</a:t>
            </a:r>
          </a:p>
          <a:p>
            <a:r>
              <a:rPr lang="en-US" dirty="0"/>
              <a:t>Sheltered</a:t>
            </a:r>
          </a:p>
          <a:p>
            <a:r>
              <a:rPr lang="en-US" dirty="0"/>
              <a:t>Unsheltered</a:t>
            </a:r>
          </a:p>
          <a:p>
            <a:r>
              <a:rPr lang="en-US" dirty="0"/>
              <a:t>Service-Based</a:t>
            </a:r>
          </a:p>
          <a:p>
            <a:endParaRPr lang="en-US" dirty="0"/>
          </a:p>
        </p:txBody>
      </p:sp>
    </p:spTree>
    <p:extLst>
      <p:ext uri="{BB962C8B-B14F-4D97-AF65-F5344CB8AC3E}">
        <p14:creationId xmlns:p14="http://schemas.microsoft.com/office/powerpoint/2010/main" val="2924175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0716" y="5046"/>
            <a:ext cx="10672608" cy="1325563"/>
          </a:xfrm>
        </p:spPr>
        <p:txBody>
          <a:bodyPr/>
          <a:lstStyle/>
          <a:p>
            <a:pPr algn="ctr"/>
            <a:r>
              <a:rPr lang="en-US" dirty="0"/>
              <a:t>Debrief with Volunteers</a:t>
            </a:r>
          </a:p>
        </p:txBody>
      </p:sp>
      <p:sp>
        <p:nvSpPr>
          <p:cNvPr id="23" name="TextBox 22"/>
          <p:cNvSpPr txBox="1"/>
          <p:nvPr/>
        </p:nvSpPr>
        <p:spPr>
          <a:xfrm>
            <a:off x="1654623" y="1330609"/>
            <a:ext cx="835486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Have a critical incident process. Prioritize the mental health and well-being of your volunteers and let them know who they can safely talk with about their experience.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Create a debrief form for volunteers to provide feedback on their experience and to identify their willingness to come back as a volunteer next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Share any critical incidents with THN staff immediately so we can work with you on addressing the issue and provide support to you and your volunteers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89541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379" y="-12171"/>
            <a:ext cx="12144673" cy="7169070"/>
            <a:chOff x="9379" y="-12171"/>
            <a:chExt cx="12144673" cy="7169070"/>
          </a:xfrm>
        </p:grpSpPr>
        <p:sp>
          <p:nvSpPr>
            <p:cNvPr id="17" name="Rectangle 16"/>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5" name="TextBox 2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6" name="TextBox 2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7" name="Picture 26"/>
            <p:cNvPicPr>
              <a:picLocks noChangeAspect="1"/>
            </p:cNvPicPr>
            <p:nvPr/>
          </p:nvPicPr>
          <p:blipFill>
            <a:blip r:embed="rId3"/>
            <a:stretch>
              <a:fillRect/>
            </a:stretch>
          </p:blipFill>
          <p:spPr>
            <a:xfrm>
              <a:off x="765978" y="6110900"/>
              <a:ext cx="762000" cy="733425"/>
            </a:xfrm>
            <a:prstGeom prst="rect">
              <a:avLst/>
            </a:prstGeom>
          </p:spPr>
        </p:pic>
      </p:grpSp>
      <p:pic>
        <p:nvPicPr>
          <p:cNvPr id="15" name="Picture 14" title="Template for volunteer debrief form"/>
          <p:cNvPicPr>
            <a:picLocks noChangeAspect="1"/>
          </p:cNvPicPr>
          <p:nvPr/>
        </p:nvPicPr>
        <p:blipFill>
          <a:blip r:embed="rId4"/>
          <a:stretch>
            <a:fillRect/>
          </a:stretch>
        </p:blipFill>
        <p:spPr>
          <a:xfrm>
            <a:off x="3306158" y="0"/>
            <a:ext cx="5579683" cy="6858000"/>
          </a:xfrm>
          <a:prstGeom prst="rect">
            <a:avLst/>
          </a:prstGeom>
        </p:spPr>
      </p:pic>
    </p:spTree>
    <p:extLst>
      <p:ext uri="{BB962C8B-B14F-4D97-AF65-F5344CB8AC3E}">
        <p14:creationId xmlns:p14="http://schemas.microsoft.com/office/powerpoint/2010/main" val="132784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3" name="TextBox 2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4" name="Picture 23"/>
            <p:cNvPicPr>
              <a:picLocks noChangeAspect="1"/>
            </p:cNvPicPr>
            <p:nvPr/>
          </p:nvPicPr>
          <p:blipFill>
            <a:blip r:embed="rId3"/>
            <a:stretch>
              <a:fillRect/>
            </a:stretch>
          </p:blipFill>
          <p:spPr>
            <a:xfrm>
              <a:off x="765978" y="6110900"/>
              <a:ext cx="762000" cy="733425"/>
            </a:xfrm>
            <a:prstGeom prst="rect">
              <a:avLst/>
            </a:prstGeom>
          </p:spPr>
        </p:pic>
      </p:grpSp>
      <p:sp>
        <p:nvSpPr>
          <p:cNvPr id="16" name="Title 2"/>
          <p:cNvSpPr>
            <a:spLocks noGrp="1"/>
          </p:cNvSpPr>
          <p:nvPr>
            <p:ph type="title"/>
          </p:nvPr>
        </p:nvSpPr>
        <p:spPr>
          <a:xfrm>
            <a:off x="581885" y="5046"/>
            <a:ext cx="11009781" cy="1325563"/>
          </a:xfrm>
        </p:spPr>
        <p:txBody>
          <a:bodyPr/>
          <a:lstStyle/>
          <a:p>
            <a:pPr algn="ctr"/>
            <a:r>
              <a:rPr lang="en-US" dirty="0" smtClean="0"/>
              <a:t>Collaboration</a:t>
            </a:r>
            <a:endParaRPr lang="en-US" dirty="0"/>
          </a:p>
        </p:txBody>
      </p:sp>
      <p:sp>
        <p:nvSpPr>
          <p:cNvPr id="17" name="Content Placeholder 4"/>
          <p:cNvSpPr txBox="1">
            <a:spLocks/>
          </p:cNvSpPr>
          <p:nvPr/>
        </p:nvSpPr>
        <p:spPr>
          <a:xfrm>
            <a:off x="1518557" y="1536192"/>
            <a:ext cx="10107200"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hlinkClick r:id="rId4"/>
              </a:rPr>
              <a:t>Forming PIT Committee</a:t>
            </a:r>
            <a:endParaRPr lang="en-US" smtClean="0"/>
          </a:p>
          <a:p>
            <a:r>
              <a:rPr lang="en-US" smtClean="0"/>
              <a:t>Recruiting Volunteers</a:t>
            </a:r>
          </a:p>
          <a:p>
            <a:r>
              <a:rPr lang="en-US" smtClean="0"/>
              <a:t>Spreading awareness</a:t>
            </a:r>
          </a:p>
          <a:p>
            <a:r>
              <a:rPr lang="en-US" smtClean="0">
                <a:hlinkClick r:id="rId5"/>
              </a:rPr>
              <a:t>Media Engagement</a:t>
            </a:r>
            <a:endParaRPr lang="en-US" smtClean="0"/>
          </a:p>
          <a:p>
            <a:endParaRPr lang="en-US" dirty="0"/>
          </a:p>
        </p:txBody>
      </p:sp>
    </p:spTree>
    <p:extLst>
      <p:ext uri="{BB962C8B-B14F-4D97-AF65-F5344CB8AC3E}">
        <p14:creationId xmlns:p14="http://schemas.microsoft.com/office/powerpoint/2010/main" val="2113652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64480" y="5046"/>
            <a:ext cx="11027186" cy="1325563"/>
          </a:xfrm>
        </p:spPr>
        <p:txBody>
          <a:bodyPr/>
          <a:lstStyle/>
          <a:p>
            <a:pPr algn="ctr"/>
            <a:r>
              <a:rPr lang="en-US" dirty="0" smtClean="0"/>
              <a:t>Conversation About Engaging Law Enforcement</a:t>
            </a:r>
            <a:endParaRPr lang="en-US" dirty="0"/>
          </a:p>
        </p:txBody>
      </p:sp>
      <p:sp>
        <p:nvSpPr>
          <p:cNvPr id="13" name="Content Placeholder 4"/>
          <p:cNvSpPr txBox="1">
            <a:spLocks/>
          </p:cNvSpPr>
          <p:nvPr/>
        </p:nvSpPr>
        <p:spPr>
          <a:xfrm>
            <a:off x="1442002" y="1561237"/>
            <a:ext cx="9654196"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Questions to consider:</a:t>
            </a:r>
          </a:p>
          <a:p>
            <a:pPr marL="971550" lvl="1" indent="-514350">
              <a:buFont typeface="+mj-lt"/>
              <a:buAutoNum type="arabicPeriod"/>
            </a:pPr>
            <a:r>
              <a:rPr lang="en-US" dirty="0" smtClean="0"/>
              <a:t>Does your local law enforcement have a homeless outreach team?</a:t>
            </a:r>
          </a:p>
          <a:p>
            <a:pPr marL="971550" lvl="1" indent="-514350">
              <a:buFont typeface="+mj-lt"/>
              <a:buAutoNum type="arabicPeriod"/>
            </a:pPr>
            <a:r>
              <a:rPr lang="en-US" dirty="0" smtClean="0"/>
              <a:t>Have they ever expressed interest in participating in your LHC or PIT count?</a:t>
            </a:r>
          </a:p>
          <a:p>
            <a:pPr marL="971550" lvl="1" indent="-514350">
              <a:buFont typeface="+mj-lt"/>
              <a:buAutoNum type="arabicPeriod"/>
            </a:pPr>
            <a:r>
              <a:rPr lang="en-US" dirty="0" smtClean="0"/>
              <a:t>Have you noticed any changes in their response to the statewide camping ban?</a:t>
            </a:r>
          </a:p>
          <a:p>
            <a:pPr marL="971550" lvl="1" indent="-514350">
              <a:buFont typeface="+mj-lt"/>
              <a:buAutoNum type="arabicPeriod"/>
            </a:pPr>
            <a:r>
              <a:rPr lang="en-US" dirty="0" smtClean="0"/>
              <a:t>What role have they played in the past? How did that go?</a:t>
            </a:r>
          </a:p>
          <a:p>
            <a:pPr marL="971550" lvl="1"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292695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216" y="-12171"/>
            <a:ext cx="12144836" cy="7169070"/>
            <a:chOff x="9216" y="-12171"/>
            <a:chExt cx="12144836" cy="7169070"/>
          </a:xfrm>
        </p:grpSpPr>
        <p:sp>
          <p:nvSpPr>
            <p:cNvPr id="16" name="Rectangle 1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2" name="TextBox 2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3" name="Picture 22"/>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smtClean="0"/>
              <a:t>Logistics of Engaging Law Enforcement</a:t>
            </a:r>
            <a:endParaRPr lang="en-US" dirty="0"/>
          </a:p>
        </p:txBody>
      </p:sp>
      <p:sp>
        <p:nvSpPr>
          <p:cNvPr id="14" name="Content Placeholder 4"/>
          <p:cNvSpPr txBox="1">
            <a:spLocks/>
          </p:cNvSpPr>
          <p:nvPr/>
        </p:nvSpPr>
        <p:spPr>
          <a:xfrm>
            <a:off x="1366258" y="1260886"/>
            <a:ext cx="9654196" cy="52214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t>Best practices to consider:</a:t>
            </a:r>
          </a:p>
          <a:p>
            <a:pPr marL="971550" lvl="1" indent="-514350">
              <a:buFont typeface="+mj-lt"/>
              <a:buAutoNum type="arabicPeriod"/>
            </a:pPr>
            <a:r>
              <a:rPr lang="en-US" dirty="0" smtClean="0"/>
              <a:t>Law enforcement should NOT be surveying unhoused neighbors</a:t>
            </a:r>
          </a:p>
          <a:p>
            <a:pPr marL="971550" lvl="1" indent="-514350">
              <a:buFont typeface="+mj-lt"/>
              <a:buAutoNum type="arabicPeriod"/>
            </a:pPr>
            <a:r>
              <a:rPr lang="en-US" dirty="0" smtClean="0"/>
              <a:t>They should be in plain clothes and unmarked cars</a:t>
            </a:r>
          </a:p>
          <a:p>
            <a:pPr marL="971550" lvl="1" indent="-514350">
              <a:buFont typeface="+mj-lt"/>
              <a:buAutoNum type="arabicPeriod"/>
            </a:pPr>
            <a:r>
              <a:rPr lang="en-US" dirty="0" smtClean="0"/>
              <a:t>Their primary roles in the PIT count should be limited to:</a:t>
            </a:r>
          </a:p>
          <a:p>
            <a:pPr lvl="2"/>
            <a:r>
              <a:rPr lang="en-US" dirty="0" smtClean="0"/>
              <a:t>Helping your committee identify hot spots before the count, keeping you apprised of any significant changes.</a:t>
            </a:r>
          </a:p>
          <a:p>
            <a:pPr lvl="2"/>
            <a:r>
              <a:rPr lang="en-US" dirty="0" smtClean="0"/>
              <a:t>Available to respond to potential volunteer safety concerns on the day of the count.</a:t>
            </a:r>
          </a:p>
          <a:p>
            <a:pPr lvl="2"/>
            <a:r>
              <a:rPr lang="en-US" dirty="0" smtClean="0"/>
              <a:t>They should NOT be ticketing or arresting on the day of the count.</a:t>
            </a:r>
          </a:p>
          <a:p>
            <a:pPr lvl="3"/>
            <a:r>
              <a:rPr lang="en-US" dirty="0" smtClean="0"/>
              <a:t>Consider if there is a way you could develop a Memorandum of Understanding (MOU) with them.</a:t>
            </a:r>
          </a:p>
          <a:p>
            <a:pPr marL="914400" lvl="1" indent="-457200">
              <a:buFont typeface="+mj-lt"/>
              <a:buAutoNum type="arabicPeriod"/>
            </a:pPr>
            <a:r>
              <a:rPr lang="en-US" dirty="0" smtClean="0"/>
              <a:t>If you have concerns about law enforcement impeding your count:</a:t>
            </a:r>
          </a:p>
          <a:p>
            <a:pPr lvl="2"/>
            <a:r>
              <a:rPr lang="en-US" dirty="0" smtClean="0"/>
              <a:t>Try to minimize public facing messaging around the PIT count date.</a:t>
            </a:r>
          </a:p>
          <a:p>
            <a:pPr lvl="2"/>
            <a:r>
              <a:rPr lang="en-US" dirty="0" smtClean="0"/>
              <a:t>See if they would be willing to attend trainings or meetings focused on combatting myths around homelessness.</a:t>
            </a:r>
          </a:p>
          <a:p>
            <a:pPr lvl="2"/>
            <a:r>
              <a:rPr lang="en-US" dirty="0" smtClean="0"/>
              <a:t>Reach out to other regional partners or THN to see if we can provide additional support and assistance.</a:t>
            </a:r>
          </a:p>
          <a:p>
            <a:endParaRPr lang="en-US" dirty="0"/>
          </a:p>
        </p:txBody>
      </p:sp>
    </p:spTree>
    <p:extLst>
      <p:ext uri="{BB962C8B-B14F-4D97-AF65-F5344CB8AC3E}">
        <p14:creationId xmlns:p14="http://schemas.microsoft.com/office/powerpoint/2010/main" val="3446782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5" name="TextBox 24"/>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6" name="Picture 25"/>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1" y="5046"/>
            <a:ext cx="10992375" cy="1325563"/>
          </a:xfrm>
        </p:spPr>
        <p:txBody>
          <a:bodyPr/>
          <a:lstStyle/>
          <a:p>
            <a:pPr algn="ctr"/>
            <a:r>
              <a:rPr lang="en-US" dirty="0" smtClean="0"/>
              <a:t>Engaging Sub-populations</a:t>
            </a:r>
            <a:endParaRPr lang="en-US" dirty="0"/>
          </a:p>
        </p:txBody>
      </p:sp>
      <p:sp>
        <p:nvSpPr>
          <p:cNvPr id="13" name="Content Placeholder 4"/>
          <p:cNvSpPr txBox="1">
            <a:spLocks/>
          </p:cNvSpPr>
          <p:nvPr/>
        </p:nvSpPr>
        <p:spPr>
          <a:xfrm>
            <a:off x="1534886" y="1787525"/>
            <a:ext cx="102086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rId4"/>
              </a:rPr>
              <a:t>Survivors </a:t>
            </a:r>
            <a:r>
              <a:rPr lang="en-US" dirty="0">
                <a:hlinkClick r:id="rId4"/>
              </a:rPr>
              <a:t>of Domestic Violence</a:t>
            </a:r>
            <a:endParaRPr lang="en-US" dirty="0"/>
          </a:p>
          <a:p>
            <a:r>
              <a:rPr lang="en-US" dirty="0" smtClean="0">
                <a:hlinkClick r:id="rId5"/>
              </a:rPr>
              <a:t>Youth/ Families</a:t>
            </a:r>
            <a:endParaRPr lang="en-US" dirty="0" smtClean="0"/>
          </a:p>
          <a:p>
            <a:r>
              <a:rPr lang="en-US" dirty="0" smtClean="0">
                <a:hlinkClick r:id="rId6"/>
              </a:rPr>
              <a:t>Veterans</a:t>
            </a:r>
            <a:endParaRPr lang="en-US" dirty="0" smtClean="0"/>
          </a:p>
          <a:p>
            <a:pPr marL="0" inden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lgn="ctr">
              <a:buFont typeface="Arial" panose="020B0604020202020204" pitchFamily="34" charset="0"/>
              <a:buNone/>
            </a:pPr>
            <a:r>
              <a:rPr lang="en-US" sz="2400" i="1" dirty="0" smtClean="0">
                <a:hlinkClick r:id="rId7"/>
              </a:rPr>
              <a:t>Click here </a:t>
            </a:r>
            <a:r>
              <a:rPr lang="en-US" sz="2400" i="1" dirty="0" smtClean="0"/>
              <a:t>for resources  </a:t>
            </a:r>
          </a:p>
          <a:p>
            <a:endParaRPr lang="en-US" dirty="0"/>
          </a:p>
        </p:txBody>
      </p:sp>
    </p:spTree>
    <p:extLst>
      <p:ext uri="{BB962C8B-B14F-4D97-AF65-F5344CB8AC3E}">
        <p14:creationId xmlns:p14="http://schemas.microsoft.com/office/powerpoint/2010/main" val="1969094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6"/>
            <a:ext cx="10992376" cy="1325563"/>
          </a:xfrm>
        </p:spPr>
        <p:txBody>
          <a:bodyPr/>
          <a:lstStyle/>
          <a:p>
            <a:pPr algn="ctr"/>
            <a:r>
              <a:rPr lang="en-US" dirty="0" smtClean="0"/>
              <a:t>Conversation About Engaging </a:t>
            </a:r>
            <a:br>
              <a:rPr lang="en-US" dirty="0" smtClean="0"/>
            </a:br>
            <a:r>
              <a:rPr lang="en-US" dirty="0" smtClean="0"/>
              <a:t>Sub-Populations</a:t>
            </a:r>
            <a:endParaRPr lang="en-US" dirty="0"/>
          </a:p>
        </p:txBody>
      </p:sp>
      <p:sp>
        <p:nvSpPr>
          <p:cNvPr id="13" name="Content Placeholder 4"/>
          <p:cNvSpPr txBox="1">
            <a:spLocks/>
          </p:cNvSpPr>
          <p:nvPr/>
        </p:nvSpPr>
        <p:spPr>
          <a:xfrm>
            <a:off x="1405216" y="1432029"/>
            <a:ext cx="9654196" cy="46788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Questions to consider:</a:t>
            </a:r>
          </a:p>
          <a:p>
            <a:pPr marL="971550" lvl="1" indent="-514350">
              <a:buFont typeface="+mj-lt"/>
              <a:buAutoNum type="arabicPeriod"/>
            </a:pPr>
            <a:r>
              <a:rPr lang="en-US" dirty="0" smtClean="0"/>
              <a:t>Which population(s) do you feel like are the most prevalent in your community? </a:t>
            </a:r>
          </a:p>
          <a:p>
            <a:pPr marL="971550" lvl="1" indent="-514350">
              <a:buFont typeface="+mj-lt"/>
              <a:buAutoNum type="arabicPeriod"/>
            </a:pPr>
            <a:r>
              <a:rPr lang="en-US" dirty="0" smtClean="0"/>
              <a:t>Which population(s) does your community do a good job of engaging?</a:t>
            </a:r>
          </a:p>
          <a:p>
            <a:pPr marL="971550" lvl="1" indent="-514350">
              <a:buFont typeface="+mj-lt"/>
              <a:buAutoNum type="arabicPeriod"/>
            </a:pPr>
            <a:r>
              <a:rPr lang="en-US" dirty="0" smtClean="0"/>
              <a:t>Which population(s) does your community not do a good job of engaging?</a:t>
            </a:r>
          </a:p>
          <a:p>
            <a:pPr marL="971550" lvl="1" indent="-514350">
              <a:buFont typeface="+mj-lt"/>
              <a:buAutoNum type="arabicPeriod"/>
            </a:pPr>
            <a:r>
              <a:rPr lang="en-US" dirty="0" smtClean="0"/>
              <a:t>Which community partners are missing from your committee in order to better engage those population(s) ?</a:t>
            </a:r>
          </a:p>
          <a:p>
            <a:pPr marL="971550" lvl="1" indent="-514350">
              <a:buFont typeface="+mj-lt"/>
              <a:buAutoNum type="arabicPeriod"/>
            </a:pPr>
            <a:r>
              <a:rPr lang="en-US" dirty="0" smtClean="0"/>
              <a:t>Do you need to add a planning coordinator specifically focused on that group?</a:t>
            </a:r>
          </a:p>
          <a:p>
            <a:pPr marL="971550" lvl="1" indent="-514350">
              <a:buFont typeface="+mj-lt"/>
              <a:buAutoNum type="arabicPeriod"/>
            </a:pPr>
            <a:r>
              <a:rPr lang="en-US" dirty="0" smtClean="0"/>
              <a:t>What logistical support do you need from THN or other stakeholders to better engage these groups?</a:t>
            </a:r>
          </a:p>
          <a:p>
            <a:pPr marL="971550" lvl="1"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60125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a:hlinkClick r:id="rId4"/>
              </a:rPr>
              <a:t>Engaging those with Lived Experience</a:t>
            </a:r>
            <a:endParaRPr lang="en-US" dirty="0"/>
          </a:p>
        </p:txBody>
      </p:sp>
      <p:sp>
        <p:nvSpPr>
          <p:cNvPr id="13" name="TextBox 12"/>
          <p:cNvSpPr txBox="1"/>
          <p:nvPr/>
        </p:nvSpPr>
        <p:spPr>
          <a:xfrm>
            <a:off x="1756891" y="1034946"/>
            <a:ext cx="8936632" cy="5078313"/>
          </a:xfrm>
          <a:prstGeom prst="rect">
            <a:avLst/>
          </a:prstGeom>
          <a:noFill/>
        </p:spPr>
        <p:txBody>
          <a:bodyPr wrap="square" rtlCol="0">
            <a:spAutoFit/>
          </a:bodyPr>
          <a:lstStyle/>
          <a:p>
            <a:pPr algn="ctr"/>
            <a:r>
              <a:rPr lang="en-US" dirty="0"/>
              <a:t>Steps for Recruiting Current or Formerly </a:t>
            </a:r>
            <a:r>
              <a:rPr lang="en-US" dirty="0" smtClean="0"/>
              <a:t>Homeless Individuals for PIT</a:t>
            </a:r>
          </a:p>
          <a:p>
            <a:pPr algn="ctr"/>
            <a:endParaRPr lang="en-US" dirty="0" smtClean="0"/>
          </a:p>
          <a:p>
            <a:pPr marL="342900" indent="-342900">
              <a:buAutoNum type="arabicPeriod"/>
            </a:pPr>
            <a:r>
              <a:rPr lang="en-US" dirty="0" smtClean="0"/>
              <a:t>Identify </a:t>
            </a:r>
            <a:r>
              <a:rPr lang="en-US" dirty="0"/>
              <a:t>desired roles needed for PIT Count. </a:t>
            </a:r>
            <a:endParaRPr lang="en-US" dirty="0" smtClean="0"/>
          </a:p>
          <a:p>
            <a:pPr marL="342900" indent="-342900">
              <a:buAutoNum type="arabicPeriod"/>
            </a:pPr>
            <a:r>
              <a:rPr lang="en-US" dirty="0" smtClean="0"/>
              <a:t>Determine what incentives </a:t>
            </a:r>
            <a:r>
              <a:rPr lang="en-US" dirty="0"/>
              <a:t>or compensation </a:t>
            </a:r>
            <a:r>
              <a:rPr lang="en-US" dirty="0" smtClean="0"/>
              <a:t>are available </a:t>
            </a:r>
            <a:r>
              <a:rPr lang="en-US" dirty="0"/>
              <a:t>to current/formerly homeless individuals to participate in the PIT Count. </a:t>
            </a:r>
            <a:endParaRPr lang="en-US" dirty="0" smtClean="0"/>
          </a:p>
          <a:p>
            <a:pPr marL="342900" indent="-342900">
              <a:buAutoNum type="arabicPeriod"/>
            </a:pPr>
            <a:r>
              <a:rPr lang="en-US" dirty="0" smtClean="0"/>
              <a:t>Early </a:t>
            </a:r>
            <a:r>
              <a:rPr lang="en-US" dirty="0"/>
              <a:t>in planning process, communicate to homeless assistance agencies the roles needing to be filled. </a:t>
            </a:r>
            <a:endParaRPr lang="en-US" dirty="0" smtClean="0"/>
          </a:p>
          <a:p>
            <a:pPr marL="800100" lvl="1" indent="-342900">
              <a:buFont typeface="Arial" panose="020B0604020202020204" pitchFamily="34" charset="0"/>
              <a:buChar char="•"/>
            </a:pPr>
            <a:r>
              <a:rPr lang="en-US" dirty="0" smtClean="0"/>
              <a:t>Request </a:t>
            </a:r>
            <a:r>
              <a:rPr lang="en-US" dirty="0"/>
              <a:t>assistance from agencies in identifying good candidates. </a:t>
            </a:r>
            <a:endParaRPr lang="en-US" dirty="0" smtClean="0"/>
          </a:p>
          <a:p>
            <a:pPr marL="800100" lvl="1" indent="-342900">
              <a:buFont typeface="Arial" panose="020B0604020202020204" pitchFamily="34" charset="0"/>
              <a:buChar char="•"/>
            </a:pPr>
            <a:r>
              <a:rPr lang="en-US" dirty="0" smtClean="0"/>
              <a:t>Persons </a:t>
            </a:r>
            <a:r>
              <a:rPr lang="en-US" dirty="0"/>
              <a:t>identified should not be in the midst of crisis and in no way feel compelled to assist. </a:t>
            </a:r>
            <a:endParaRPr lang="en-US" dirty="0" smtClean="0"/>
          </a:p>
          <a:p>
            <a:pPr marL="342900" indent="-342900">
              <a:buAutoNum type="arabicPeriod"/>
            </a:pPr>
            <a:r>
              <a:rPr lang="en-US" dirty="0" smtClean="0"/>
              <a:t>After </a:t>
            </a:r>
            <a:r>
              <a:rPr lang="en-US" dirty="0"/>
              <a:t>candidates are identified, provider agencies should contact them to ask if they would be interested in participating in PIT Count. </a:t>
            </a:r>
            <a:endParaRPr lang="en-US" dirty="0" smtClean="0"/>
          </a:p>
          <a:p>
            <a:pPr marL="342900" indent="-342900">
              <a:buAutoNum type="arabicPeriod"/>
            </a:pPr>
            <a:r>
              <a:rPr lang="en-US" dirty="0" smtClean="0"/>
              <a:t>Once </a:t>
            </a:r>
            <a:r>
              <a:rPr lang="en-US" dirty="0"/>
              <a:t>participation is confirmed, staff planning the PIT should review PIT plan and training content with the individuals and make necessary adjustments. </a:t>
            </a:r>
            <a:endParaRPr lang="en-US" dirty="0" smtClean="0"/>
          </a:p>
          <a:p>
            <a:pPr marL="342900" indent="-342900">
              <a:buAutoNum type="arabicPeriod"/>
            </a:pPr>
            <a:r>
              <a:rPr lang="en-US" dirty="0" smtClean="0"/>
              <a:t>Deploy </a:t>
            </a:r>
            <a:r>
              <a:rPr lang="en-US" dirty="0"/>
              <a:t>individuals with teams on day of count. </a:t>
            </a:r>
            <a:endParaRPr lang="en-US" dirty="0" smtClean="0"/>
          </a:p>
          <a:p>
            <a:pPr marL="342900" indent="-342900">
              <a:buAutoNum type="arabicPeriod"/>
            </a:pPr>
            <a:r>
              <a:rPr lang="en-US" dirty="0" smtClean="0"/>
              <a:t>After </a:t>
            </a:r>
            <a:r>
              <a:rPr lang="en-US" dirty="0"/>
              <a:t>count is complete, consider asking any current or formerly homeless participants to serve in other </a:t>
            </a:r>
            <a:r>
              <a:rPr lang="en-US" dirty="0" err="1"/>
              <a:t>CoC</a:t>
            </a:r>
            <a:r>
              <a:rPr lang="en-US" dirty="0"/>
              <a:t> volunteer capacities, such as the </a:t>
            </a:r>
            <a:r>
              <a:rPr lang="en-US" dirty="0" err="1"/>
              <a:t>CoC</a:t>
            </a:r>
            <a:r>
              <a:rPr lang="en-US" dirty="0"/>
              <a:t> Board or consumer advisory committee. </a:t>
            </a:r>
          </a:p>
        </p:txBody>
      </p:sp>
    </p:spTree>
    <p:extLst>
      <p:ext uri="{BB962C8B-B14F-4D97-AF65-F5344CB8AC3E}">
        <p14:creationId xmlns:p14="http://schemas.microsoft.com/office/powerpoint/2010/main" val="15829005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6087"/>
            <a:ext cx="11384744" cy="1325563"/>
          </a:xfrm>
        </p:spPr>
        <p:txBody>
          <a:bodyPr/>
          <a:lstStyle/>
          <a:p>
            <a:pPr algn="ctr"/>
            <a:r>
              <a:rPr lang="en-US" dirty="0"/>
              <a:t>COVID-19 </a:t>
            </a:r>
            <a:r>
              <a:rPr lang="en-US" dirty="0" smtClean="0"/>
              <a:t>Decision Process</a:t>
            </a:r>
            <a:endParaRPr lang="en-US" dirty="0"/>
          </a:p>
        </p:txBody>
      </p:sp>
      <p:graphicFrame>
        <p:nvGraphicFramePr>
          <p:cNvPr id="11" name="Diagram 10"/>
          <p:cNvGraphicFramePr/>
          <p:nvPr>
            <p:extLst>
              <p:ext uri="{D42A27DB-BD31-4B8C-83A1-F6EECF244321}">
                <p14:modId xmlns:p14="http://schemas.microsoft.com/office/powerpoint/2010/main" val="2774326655"/>
              </p:ext>
            </p:extLst>
          </p:nvPr>
        </p:nvGraphicFramePr>
        <p:xfrm>
          <a:off x="1821914" y="1036321"/>
          <a:ext cx="8693089" cy="553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246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9359" y="12381"/>
            <a:ext cx="9333314" cy="1325563"/>
          </a:xfrm>
        </p:spPr>
        <p:txBody>
          <a:bodyPr/>
          <a:lstStyle/>
          <a:p>
            <a:pPr algn="ctr"/>
            <a:r>
              <a:rPr lang="en-US" dirty="0"/>
              <a:t>Coronavirus and the PIT Count </a:t>
            </a:r>
          </a:p>
        </p:txBody>
      </p:sp>
      <p:sp>
        <p:nvSpPr>
          <p:cNvPr id="30" name="Content Placeholder 4"/>
          <p:cNvSpPr>
            <a:spLocks noGrp="1"/>
          </p:cNvSpPr>
          <p:nvPr>
            <p:ph idx="1"/>
          </p:nvPr>
        </p:nvSpPr>
        <p:spPr>
          <a:xfrm>
            <a:off x="957362" y="1517167"/>
            <a:ext cx="7783795" cy="4351338"/>
          </a:xfrm>
        </p:spPr>
        <p:txBody>
          <a:bodyPr>
            <a:normAutofit/>
          </a:bodyPr>
          <a:lstStyle/>
          <a:p>
            <a:pPr marL="285750" indent="-285750"/>
            <a:r>
              <a:rPr lang="en-US" sz="1800" dirty="0"/>
              <a:t>We have not received guidance from HUD regarding the 2022 PIT Count. There is no timeline for when we will receive word either. </a:t>
            </a:r>
          </a:p>
          <a:p>
            <a:pPr marL="285750" indent="-285750"/>
            <a:endParaRPr lang="en-US" sz="1800" dirty="0"/>
          </a:p>
          <a:p>
            <a:pPr marL="285750" indent="-285750"/>
            <a:r>
              <a:rPr lang="en-US" sz="1800" dirty="0" smtClean="0"/>
              <a:t>For now, we plan on going forward with our 2023 PIT count with both a sheltered and unsheltered count. </a:t>
            </a:r>
            <a:endParaRPr lang="en-US" sz="1800" dirty="0"/>
          </a:p>
          <a:p>
            <a:pPr marL="285750" indent="-285750"/>
            <a:endParaRPr lang="en-US" sz="1800" dirty="0"/>
          </a:p>
          <a:p>
            <a:pPr marL="285750" indent="-285750"/>
            <a:r>
              <a:rPr lang="en-US" sz="1800" dirty="0" smtClean="0"/>
              <a:t>Be patient with yourselves and with us as we navigate this upcoming count. The safety and well-being of our PIT leads, volunteers, and those experiencing homelessness are our number one priority.</a:t>
            </a:r>
          </a:p>
          <a:p>
            <a:pPr marL="742950" lvl="1" indent="-285750"/>
            <a:r>
              <a:rPr lang="en-US" sz="1800" dirty="0" smtClean="0"/>
              <a:t>We will provide separate training materials specifically related to Coronavirus and they will be released to all PIT leads and volunteers as they are created, and as we get more information from CDC and HUD. </a:t>
            </a:r>
            <a:endParaRPr lang="en-US" sz="1800" dirty="0"/>
          </a:p>
        </p:txBody>
      </p:sp>
    </p:spTree>
    <p:extLst>
      <p:ext uri="{BB962C8B-B14F-4D97-AF65-F5344CB8AC3E}">
        <p14:creationId xmlns:p14="http://schemas.microsoft.com/office/powerpoint/2010/main" val="2128005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Updates on the </a:t>
            </a:r>
            <a:r>
              <a:rPr lang="en-US" dirty="0" smtClean="0"/>
              <a:t>2023 PIT</a:t>
            </a:r>
            <a:endParaRPr lang="en-US" dirty="0"/>
          </a:p>
        </p:txBody>
      </p:sp>
      <p:sp>
        <p:nvSpPr>
          <p:cNvPr id="11" name="Content Placeholder 4"/>
          <p:cNvSpPr>
            <a:spLocks noGrp="1"/>
          </p:cNvSpPr>
          <p:nvPr>
            <p:ph idx="1"/>
          </p:nvPr>
        </p:nvSpPr>
        <p:spPr>
          <a:xfrm>
            <a:off x="1440914" y="1241331"/>
            <a:ext cx="9434139" cy="5038344"/>
          </a:xfrm>
        </p:spPr>
        <p:txBody>
          <a:bodyPr>
            <a:normAutofit fontScale="92500" lnSpcReduction="20000"/>
          </a:bodyPr>
          <a:lstStyle/>
          <a:p>
            <a:r>
              <a:rPr lang="en-US" sz="2200" dirty="0"/>
              <a:t>Trainings will now be in the form of Training Courses. </a:t>
            </a:r>
          </a:p>
          <a:p>
            <a:pPr marL="457200" lvl="1" indent="0">
              <a:buNone/>
            </a:pPr>
            <a:endParaRPr lang="en-US" sz="1800" dirty="0"/>
          </a:p>
          <a:p>
            <a:pPr lvl="1">
              <a:buFont typeface="Courier New" panose="02070309020205020404" pitchFamily="49" charset="0"/>
              <a:buChar char="o"/>
            </a:pPr>
            <a:r>
              <a:rPr lang="en-US" sz="1900" dirty="0"/>
              <a:t>Pre Count- PIT Lead </a:t>
            </a:r>
            <a:r>
              <a:rPr lang="en-US" sz="1900" dirty="0" smtClean="0"/>
              <a:t>Webinar</a:t>
            </a:r>
            <a:endParaRPr lang="en-US" sz="1900" dirty="0"/>
          </a:p>
          <a:p>
            <a:pPr lvl="1">
              <a:buFont typeface="Courier New" panose="02070309020205020404" pitchFamily="49" charset="0"/>
              <a:buChar char="o"/>
            </a:pPr>
            <a:r>
              <a:rPr lang="en-US" sz="1900" dirty="0"/>
              <a:t>Pre Count- Counting Us App/Regional Command Center Webinar</a:t>
            </a:r>
          </a:p>
          <a:p>
            <a:pPr lvl="1">
              <a:buFont typeface="Courier New" panose="02070309020205020404" pitchFamily="49" charset="0"/>
              <a:buChar char="o"/>
            </a:pPr>
            <a:r>
              <a:rPr lang="en-US" sz="1900" dirty="0"/>
              <a:t>Post Count- How to read your Data Webinar</a:t>
            </a:r>
          </a:p>
          <a:p>
            <a:pPr lvl="1">
              <a:buFont typeface="Courier New" panose="02070309020205020404" pitchFamily="49" charset="0"/>
              <a:buChar char="o"/>
            </a:pPr>
            <a:endParaRPr lang="en-US" dirty="0"/>
          </a:p>
          <a:p>
            <a:r>
              <a:rPr lang="en-US" sz="2200" dirty="0"/>
              <a:t>There will be a pre-recorded volunteer training released in December</a:t>
            </a:r>
          </a:p>
          <a:p>
            <a:pPr lvl="1">
              <a:buFont typeface="Courier New" panose="02070309020205020404" pitchFamily="49" charset="0"/>
              <a:buChar char="o"/>
            </a:pPr>
            <a:r>
              <a:rPr lang="en-US" sz="1900" dirty="0" smtClean="0"/>
              <a:t>You </a:t>
            </a:r>
            <a:r>
              <a:rPr lang="en-US" sz="1900" dirty="0"/>
              <a:t>can request </a:t>
            </a:r>
            <a:r>
              <a:rPr lang="en-US" sz="1900" dirty="0" smtClean="0"/>
              <a:t>Ava </a:t>
            </a:r>
            <a:r>
              <a:rPr lang="en-US" sz="1900" dirty="0"/>
              <a:t>to conduct virtual volunteer trainings from October-January. Please give at least a few weeks notice</a:t>
            </a:r>
          </a:p>
          <a:p>
            <a:pPr lvl="1">
              <a:buFont typeface="Courier New" panose="02070309020205020404" pitchFamily="49" charset="0"/>
              <a:buChar char="o"/>
            </a:pPr>
            <a:r>
              <a:rPr lang="en-US" sz="1900" dirty="0"/>
              <a:t>Supplemental materials will be released such as pre recorded volunteer training videos and Counting Us app training. </a:t>
            </a:r>
          </a:p>
          <a:p>
            <a:pPr marL="457200" lvl="1" indent="0">
              <a:buNone/>
            </a:pPr>
            <a:endParaRPr lang="en-US" dirty="0"/>
          </a:p>
          <a:p>
            <a:r>
              <a:rPr lang="en-US" sz="2200" dirty="0"/>
              <a:t>THN will be taking a more hands on approach to sheltered counts, including helping with outreach and training for new organizations. </a:t>
            </a:r>
          </a:p>
          <a:p>
            <a:r>
              <a:rPr lang="en-US" sz="2200" dirty="0"/>
              <a:t>There will be opportunities for one on one support, and “office hours” style support calls towards the end of the year, November through January</a:t>
            </a:r>
          </a:p>
          <a:p>
            <a:r>
              <a:rPr lang="en-US" sz="2200" dirty="0"/>
              <a:t>There are a series of additional presentations posted to the website to help you engage those with lived experience, youth, veterans, and victim service providers.  </a:t>
            </a:r>
          </a:p>
          <a:p>
            <a:endParaRPr lang="en-US" dirty="0"/>
          </a:p>
        </p:txBody>
      </p:sp>
    </p:spTree>
    <p:extLst>
      <p:ext uri="{BB962C8B-B14F-4D97-AF65-F5344CB8AC3E}">
        <p14:creationId xmlns:p14="http://schemas.microsoft.com/office/powerpoint/2010/main" val="115821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1940009" cy="6868885"/>
            <a:chOff x="0" y="-12171"/>
            <a:chExt cx="11940009" cy="6868885"/>
          </a:xfrm>
        </p:grpSpPr>
        <p:sp>
          <p:nvSpPr>
            <p:cNvPr id="17" name="Rectangle 16"/>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1" name="Picture 20"/>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765978" y="-116772"/>
            <a:ext cx="10431487" cy="1325563"/>
          </a:xfrm>
        </p:spPr>
        <p:txBody>
          <a:bodyPr/>
          <a:lstStyle/>
          <a:p>
            <a:pPr algn="ctr"/>
            <a:r>
              <a:rPr lang="en-US" dirty="0"/>
              <a:t>Tentative Timeline</a:t>
            </a:r>
          </a:p>
        </p:txBody>
      </p:sp>
      <p:graphicFrame>
        <p:nvGraphicFramePr>
          <p:cNvPr id="11" name="Diagram 10"/>
          <p:cNvGraphicFramePr/>
          <p:nvPr>
            <p:extLst>
              <p:ext uri="{D42A27DB-BD31-4B8C-83A1-F6EECF244321}">
                <p14:modId xmlns:p14="http://schemas.microsoft.com/office/powerpoint/2010/main" val="1570830134"/>
              </p:ext>
            </p:extLst>
          </p:nvPr>
        </p:nvGraphicFramePr>
        <p:xfrm>
          <a:off x="1798665" y="893918"/>
          <a:ext cx="9699142" cy="595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626190" y="2261772"/>
            <a:ext cx="1890318" cy="461665"/>
          </a:xfrm>
          <a:prstGeom prst="rect">
            <a:avLst/>
          </a:prstGeom>
          <a:noFill/>
        </p:spPr>
        <p:txBody>
          <a:bodyPr wrap="square" rtlCol="0">
            <a:spAutoFit/>
          </a:bodyPr>
          <a:lstStyle/>
          <a:p>
            <a:r>
              <a:rPr lang="en-US" sz="2400" b="1" dirty="0" smtClean="0"/>
              <a:t>November</a:t>
            </a:r>
            <a:endParaRPr lang="en-US" sz="2400" b="1" dirty="0"/>
          </a:p>
        </p:txBody>
      </p:sp>
      <p:sp>
        <p:nvSpPr>
          <p:cNvPr id="13" name="TextBox 12"/>
          <p:cNvSpPr txBox="1"/>
          <p:nvPr/>
        </p:nvSpPr>
        <p:spPr>
          <a:xfrm>
            <a:off x="7080304" y="2261773"/>
            <a:ext cx="2084983" cy="461665"/>
          </a:xfrm>
          <a:prstGeom prst="rect">
            <a:avLst/>
          </a:prstGeom>
          <a:noFill/>
        </p:spPr>
        <p:txBody>
          <a:bodyPr wrap="square" rtlCol="0">
            <a:spAutoFit/>
          </a:bodyPr>
          <a:lstStyle/>
          <a:p>
            <a:r>
              <a:rPr lang="en-US" sz="2400" b="1" dirty="0" smtClean="0"/>
              <a:t>December</a:t>
            </a:r>
            <a:endParaRPr lang="en-US" sz="2400" b="1" dirty="0"/>
          </a:p>
        </p:txBody>
      </p:sp>
      <p:sp>
        <p:nvSpPr>
          <p:cNvPr id="14" name="TextBox 13"/>
          <p:cNvSpPr txBox="1"/>
          <p:nvPr/>
        </p:nvSpPr>
        <p:spPr>
          <a:xfrm>
            <a:off x="9607489" y="2261774"/>
            <a:ext cx="1890318" cy="461665"/>
          </a:xfrm>
          <a:prstGeom prst="rect">
            <a:avLst/>
          </a:prstGeom>
          <a:noFill/>
        </p:spPr>
        <p:txBody>
          <a:bodyPr wrap="square" rtlCol="0">
            <a:spAutoFit/>
          </a:bodyPr>
          <a:lstStyle/>
          <a:p>
            <a:r>
              <a:rPr lang="en-US" sz="2400" b="1" dirty="0" smtClean="0"/>
              <a:t>January</a:t>
            </a:r>
            <a:endParaRPr lang="en-US" sz="2400" b="1" dirty="0"/>
          </a:p>
        </p:txBody>
      </p:sp>
      <p:sp>
        <p:nvSpPr>
          <p:cNvPr id="15" name="TextBox 14"/>
          <p:cNvSpPr txBox="1"/>
          <p:nvPr/>
        </p:nvSpPr>
        <p:spPr>
          <a:xfrm>
            <a:off x="2233121" y="2288344"/>
            <a:ext cx="1890318" cy="461665"/>
          </a:xfrm>
          <a:prstGeom prst="rect">
            <a:avLst/>
          </a:prstGeom>
          <a:noFill/>
        </p:spPr>
        <p:txBody>
          <a:bodyPr wrap="square" rtlCol="0">
            <a:spAutoFit/>
          </a:bodyPr>
          <a:lstStyle/>
          <a:p>
            <a:r>
              <a:rPr lang="en-US" sz="2400" b="1" dirty="0" smtClean="0"/>
              <a:t>October</a:t>
            </a:r>
            <a:endParaRPr lang="en-US" sz="2400" b="1" dirty="0"/>
          </a:p>
        </p:txBody>
      </p:sp>
    </p:spTree>
    <p:extLst>
      <p:ext uri="{BB962C8B-B14F-4D97-AF65-F5344CB8AC3E}">
        <p14:creationId xmlns:p14="http://schemas.microsoft.com/office/powerpoint/2010/main" val="370287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P spid="13"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5048"/>
            <a:ext cx="11384745" cy="1325563"/>
          </a:xfrm>
        </p:spPr>
        <p:txBody>
          <a:bodyPr/>
          <a:lstStyle/>
          <a:p>
            <a:pPr algn="ctr"/>
            <a:r>
              <a:rPr lang="en-US" dirty="0" smtClean="0"/>
              <a:t>Next Steps</a:t>
            </a:r>
            <a:endParaRPr lang="en-US" dirty="0"/>
          </a:p>
        </p:txBody>
      </p:sp>
      <p:sp>
        <p:nvSpPr>
          <p:cNvPr id="17" name="Content Placeholder 4"/>
          <p:cNvSpPr>
            <a:spLocks noGrp="1"/>
          </p:cNvSpPr>
          <p:nvPr>
            <p:ph idx="1"/>
          </p:nvPr>
        </p:nvSpPr>
        <p:spPr>
          <a:xfrm>
            <a:off x="1436078" y="1330611"/>
            <a:ext cx="9738926" cy="4995863"/>
          </a:xfrm>
        </p:spPr>
        <p:txBody>
          <a:bodyPr>
            <a:normAutofit/>
          </a:bodyPr>
          <a:lstStyle/>
          <a:p>
            <a:pPr marL="514350" indent="-514350">
              <a:buAutoNum type="arabicParenR"/>
            </a:pPr>
            <a:r>
              <a:rPr lang="en-US" dirty="0" smtClean="0"/>
              <a:t>Schedule Mobile App Training</a:t>
            </a:r>
          </a:p>
          <a:p>
            <a:pPr marL="514350" indent="-514350">
              <a:buAutoNum type="arabicParenR"/>
            </a:pPr>
            <a:r>
              <a:rPr lang="en-US" dirty="0" smtClean="0"/>
              <a:t>Start creating your PIT committee</a:t>
            </a:r>
          </a:p>
          <a:p>
            <a:pPr marL="514350" indent="-514350">
              <a:buAutoNum type="arabicParenR"/>
            </a:pPr>
            <a:r>
              <a:rPr lang="en-US" dirty="0" smtClean="0"/>
              <a:t>Be on the lookout for Sheltered location list from </a:t>
            </a:r>
            <a:r>
              <a:rPr lang="en-US" dirty="0" smtClean="0"/>
              <a:t>Ava</a:t>
            </a:r>
            <a:endParaRPr lang="en-US" dirty="0" smtClean="0"/>
          </a:p>
          <a:p>
            <a:pPr marL="514350" indent="-514350">
              <a:buAutoNum type="arabicParenR"/>
            </a:pPr>
            <a:r>
              <a:rPr lang="en-US" dirty="0" smtClean="0"/>
              <a:t>Start developing volunteer recruitment plan</a:t>
            </a:r>
          </a:p>
          <a:p>
            <a:pPr marL="514350" indent="-514350">
              <a:buAutoNum type="arabicParenR"/>
            </a:pPr>
            <a:r>
              <a:rPr lang="en-US" dirty="0" smtClean="0"/>
              <a:t>Request volunteer training if needed</a:t>
            </a:r>
          </a:p>
          <a:p>
            <a:pPr marL="514350" indent="-514350">
              <a:buAutoNum type="arabicParenR"/>
            </a:pPr>
            <a:r>
              <a:rPr lang="en-US" dirty="0" smtClean="0"/>
              <a:t>Be on the look-out for support call opportunities</a:t>
            </a:r>
          </a:p>
          <a:p>
            <a:pPr marL="514350" indent="-514350">
              <a:buAutoNum type="arabicParenR"/>
            </a:pPr>
            <a:endParaRPr lang="en-US" dirty="0" smtClean="0"/>
          </a:p>
          <a:p>
            <a:pPr marL="285750" indent="-285750"/>
            <a:endParaRPr lang="en-US" dirty="0"/>
          </a:p>
          <a:p>
            <a:endParaRPr lang="en-US" dirty="0"/>
          </a:p>
        </p:txBody>
      </p:sp>
    </p:spTree>
    <p:extLst>
      <p:ext uri="{BB962C8B-B14F-4D97-AF65-F5344CB8AC3E}">
        <p14:creationId xmlns:p14="http://schemas.microsoft.com/office/powerpoint/2010/main" val="331770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pic>
        <p:nvPicPr>
          <p:cNvPr id="11" name="Google Shape;343;p8"/>
          <p:cNvPicPr preferRelativeResize="0"/>
          <p:nvPr/>
        </p:nvPicPr>
        <p:blipFill>
          <a:blip r:embed="rId4">
            <a:alphaModFix/>
          </a:blip>
          <a:stretch>
            <a:fillRect/>
          </a:stretch>
        </p:blipFill>
        <p:spPr>
          <a:xfrm>
            <a:off x="3412672" y="130629"/>
            <a:ext cx="5584371" cy="6547757"/>
          </a:xfrm>
          <a:prstGeom prst="rect">
            <a:avLst/>
          </a:prstGeom>
          <a:noFill/>
          <a:ln>
            <a:noFill/>
          </a:ln>
        </p:spPr>
      </p:pic>
    </p:spTree>
    <p:extLst>
      <p:ext uri="{BB962C8B-B14F-4D97-AF65-F5344CB8AC3E}">
        <p14:creationId xmlns:p14="http://schemas.microsoft.com/office/powerpoint/2010/main" val="23922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Thank you!</a:t>
            </a:r>
            <a:endParaRPr lang="en-US" dirty="0"/>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p>
            <a:p>
              <a:pPr algn="ctr"/>
              <a:r>
                <a:rPr lang="en-US" dirty="0" smtClean="0"/>
                <a:t>Data Coordinator</a:t>
              </a:r>
            </a:p>
            <a:p>
              <a:pPr algn="ctr"/>
              <a:endParaRPr lang="en-US" dirty="0" smtClean="0"/>
            </a:p>
            <a:p>
              <a:pPr algn="ctr"/>
              <a:r>
                <a:rPr lang="en-US" dirty="0" smtClean="0"/>
                <a:t>Email</a:t>
              </a:r>
              <a:r>
                <a:rPr lang="en-US" smtClean="0"/>
                <a:t>: </a:t>
              </a:r>
              <a:r>
                <a:rPr lang="en-US" b="1" smtClean="0"/>
                <a:t>Ava@THN.org</a:t>
              </a:r>
              <a:endParaRPr lang="en-US" dirty="0" smtClean="0"/>
            </a:p>
            <a:p>
              <a:pPr algn="ctr"/>
              <a:r>
                <a:rPr lang="en-US" dirty="0" smtClean="0"/>
                <a:t>Phone: (512)-652-4714</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9359" y="12381"/>
            <a:ext cx="9333314" cy="1325563"/>
          </a:xfrm>
        </p:spPr>
        <p:txBody>
          <a:bodyPr/>
          <a:lstStyle/>
          <a:p>
            <a:pPr algn="ctr"/>
            <a:r>
              <a:rPr lang="en-US" dirty="0"/>
              <a:t>Coronavirus </a:t>
            </a:r>
            <a:r>
              <a:rPr lang="en-US" dirty="0" smtClean="0"/>
              <a:t>Considerations</a:t>
            </a:r>
            <a:endParaRPr lang="en-US" dirty="0"/>
          </a:p>
        </p:txBody>
      </p:sp>
      <p:sp>
        <p:nvSpPr>
          <p:cNvPr id="30" name="Content Placeholder 4"/>
          <p:cNvSpPr>
            <a:spLocks noGrp="1"/>
          </p:cNvSpPr>
          <p:nvPr>
            <p:ph idx="1"/>
          </p:nvPr>
        </p:nvSpPr>
        <p:spPr>
          <a:xfrm>
            <a:off x="957362" y="1517167"/>
            <a:ext cx="7783795" cy="4351338"/>
          </a:xfrm>
        </p:spPr>
        <p:txBody>
          <a:bodyPr>
            <a:normAutofit/>
          </a:bodyPr>
          <a:lstStyle/>
          <a:p>
            <a:pPr marL="285750" indent="-285750"/>
            <a:r>
              <a:rPr lang="en-US" sz="1800" dirty="0" smtClean="0"/>
              <a:t>THN encourages communities to utilize PPE such as:</a:t>
            </a:r>
          </a:p>
          <a:p>
            <a:pPr lvl="1">
              <a:buFont typeface="Wingdings" panose="05000000000000000000" pitchFamily="2" charset="2"/>
              <a:buChar char="ü"/>
            </a:pPr>
            <a:r>
              <a:rPr lang="en-US" sz="1800" dirty="0" smtClean="0"/>
              <a:t>Masks</a:t>
            </a:r>
          </a:p>
          <a:p>
            <a:pPr lvl="1">
              <a:buFont typeface="Wingdings" panose="05000000000000000000" pitchFamily="2" charset="2"/>
              <a:buChar char="ü"/>
            </a:pPr>
            <a:r>
              <a:rPr lang="en-US" sz="1800" dirty="0" smtClean="0"/>
              <a:t>Gloves</a:t>
            </a:r>
          </a:p>
          <a:p>
            <a:pPr lvl="1">
              <a:buFont typeface="Wingdings" panose="05000000000000000000" pitchFamily="2" charset="2"/>
              <a:buChar char="ü"/>
            </a:pPr>
            <a:r>
              <a:rPr lang="en-US" sz="1800" dirty="0" smtClean="0"/>
              <a:t>Hand Sanitizer</a:t>
            </a:r>
          </a:p>
          <a:p>
            <a:pPr marL="457200" lvl="1" indent="0">
              <a:buNone/>
            </a:pPr>
            <a:endParaRPr lang="en-US" sz="1800" dirty="0" smtClean="0"/>
          </a:p>
          <a:p>
            <a:pPr marL="285750" indent="-285750"/>
            <a:r>
              <a:rPr lang="en-US" sz="1800" u="sng" dirty="0" smtClean="0"/>
              <a:t>Please read over CDC guidance on homelessness outreach if you have not done so already.</a:t>
            </a:r>
          </a:p>
          <a:p>
            <a:pPr marL="0" indent="0">
              <a:buNone/>
            </a:pPr>
            <a:endParaRPr lang="en-US" sz="1800" u="sng" dirty="0" smtClean="0"/>
          </a:p>
          <a:p>
            <a:pPr marL="285750" indent="-285750"/>
            <a:r>
              <a:rPr lang="en-US" sz="1800" dirty="0" smtClean="0"/>
              <a:t>Discuss strategies for engagement with your community outreach teams. </a:t>
            </a:r>
          </a:p>
        </p:txBody>
      </p:sp>
    </p:spTree>
    <p:extLst>
      <p:ext uri="{BB962C8B-B14F-4D97-AF65-F5344CB8AC3E}">
        <p14:creationId xmlns:p14="http://schemas.microsoft.com/office/powerpoint/2010/main" val="204141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a:t>
            </a:r>
            <a:r>
              <a:rPr lang="en-US" sz="1800" dirty="0" smtClean="0"/>
              <a:t>currently experiencing homelessness </a:t>
            </a:r>
            <a:r>
              <a:rPr lang="en-US" sz="1800" dirty="0"/>
              <a:t>in your community? </a:t>
            </a:r>
          </a:p>
          <a:p>
            <a:r>
              <a:rPr lang="en-US" sz="1800" dirty="0"/>
              <a:t>How many of them are families, youth, or veterans? </a:t>
            </a:r>
            <a:endParaRPr lang="en-US" sz="1800" dirty="0" smtClean="0"/>
          </a:p>
          <a:p>
            <a:r>
              <a:rPr lang="en-US" sz="1800" dirty="0" smtClean="0"/>
              <a:t>What do they report as their causes for homelessness? </a:t>
            </a:r>
            <a:endParaRPr lang="en-US" sz="1800" dirty="0"/>
          </a:p>
          <a:p>
            <a:pPr marL="0" indent="0">
              <a:buNone/>
            </a:pPr>
            <a:endParaRPr lang="en-US" sz="1800" dirty="0" smtClean="0"/>
          </a:p>
          <a:p>
            <a:pPr marL="0" indent="0">
              <a:buNone/>
            </a:pPr>
            <a:endParaRPr lang="en-US" sz="1800" dirty="0"/>
          </a:p>
          <a:p>
            <a:pPr marL="0" indent="0" algn="ctr">
              <a:buNone/>
            </a:pPr>
            <a:r>
              <a:rPr lang="en-US" sz="1800" b="1" dirty="0"/>
              <a:t>The answers to these questions and more can be answered by point-in-time counts. </a:t>
            </a:r>
            <a:endParaRPr lang="en-US" sz="1800" b="1" dirty="0" smtClean="0"/>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9378" y="-301511"/>
            <a:ext cx="12144674" cy="7458410"/>
            <a:chOff x="9378" y="-301511"/>
            <a:chExt cx="12144674" cy="7458410"/>
          </a:xfrm>
        </p:grpSpPr>
        <p:sp>
          <p:nvSpPr>
            <p:cNvPr id="64" name="Rectangle 6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84" name="TextBox 8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85" name="TextBox 8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86" name="TextBox 8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87" name="TextBox 8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88" name="TextBox 8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89" name="TextBox 8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90" name="Picture 89"/>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94882123"/>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b="1" dirty="0" smtClean="0">
                <a:solidFill>
                  <a:schemeClr val="accent3"/>
                </a:solidFill>
              </a:rPr>
              <a:t>Engagement</a:t>
            </a:r>
            <a:endParaRPr lang="en-US" sz="2500" b="1" dirty="0">
              <a:solidFill>
                <a:schemeClr val="accent3"/>
              </a:solidFill>
            </a:endParaRP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Raise Community Awareness</a:t>
              </a:r>
              <a:endParaRPr lang="en-US" sz="1600" kern="1200" dirty="0"/>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Trends in Homelessness over time</a:t>
              </a:r>
              <a:endParaRPr lang="en-US" sz="1600" kern="1200" dirty="0"/>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dirty="0"/>
                <a:t>A</a:t>
              </a:r>
              <a:r>
                <a:rPr lang="en-US" sz="1600" kern="1200" dirty="0" smtClean="0"/>
                <a:t>dvocate for private or local government funds</a:t>
              </a:r>
              <a:endParaRPr lang="en-US" sz="1600" kern="1200" dirty="0"/>
            </a:p>
          </p:txBody>
        </p:sp>
      </p:grpSp>
      <p:grpSp>
        <p:nvGrpSpPr>
          <p:cNvPr id="43" name="Group 42" title="Develop personal relationships with those experiencing homelessness"/>
          <p:cNvGrpSpPr/>
          <p:nvPr/>
        </p:nvGrpSpPr>
        <p:grpSpPr>
          <a:xfrm>
            <a:off x="4211927" y="4682204"/>
            <a:ext cx="1506763" cy="1674440"/>
            <a:chOff x="4898131" y="981"/>
            <a:chExt cx="150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Hexagon 4" title="Develop personal relationships with those experiencing homelessness"/>
            <p:cNvSpPr/>
            <p:nvPr/>
          </p:nvSpPr>
          <p:spPr>
            <a:xfrm>
              <a:off x="4898131" y="175081"/>
              <a:ext cx="1506763"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Develop personal relationships with those experiencing homelessness</a:t>
              </a:r>
              <a:endParaRPr lang="en-US" sz="1600" kern="1200" dirty="0"/>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Characteristics of those experiencing homelessness locally</a:t>
            </a:r>
          </a:p>
        </p:txBody>
      </p:sp>
      <p:sp>
        <p:nvSpPr>
          <p:cNvPr id="59" name="Hexagon 4" title="Create a sense of responsibility with varied stakeholders"/>
          <p:cNvSpPr/>
          <p:nvPr/>
        </p:nvSpPr>
        <p:spPr>
          <a:xfrm>
            <a:off x="5851194" y="4899627"/>
            <a:ext cx="1316861"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Create a sense of responsibility with varied stakeholders</a:t>
            </a:r>
            <a:endParaRPr lang="en-US" sz="1600" kern="1200" dirty="0"/>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Advocate to local governments</a:t>
            </a:r>
          </a:p>
        </p:txBody>
      </p:sp>
      <p:sp>
        <p:nvSpPr>
          <p:cNvPr id="62" name="Hexagon 4" title="Eligibility for CoC, ESG, and other federal funding "/>
          <p:cNvSpPr/>
          <p:nvPr/>
        </p:nvSpPr>
        <p:spPr>
          <a:xfrm>
            <a:off x="5119960" y="3564317"/>
            <a:ext cx="127398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Eligibility for </a:t>
            </a:r>
            <a:r>
              <a:rPr lang="en-US" sz="1600" dirty="0" err="1"/>
              <a:t>CoC</a:t>
            </a:r>
            <a:r>
              <a:rPr lang="en-US" sz="1600" dirty="0"/>
              <a:t>, ESG, and other federal funding </a:t>
            </a:r>
          </a:p>
        </p:txBody>
      </p:sp>
    </p:spTree>
    <p:extLst>
      <p:ext uri="{BB962C8B-B14F-4D97-AF65-F5344CB8AC3E}">
        <p14:creationId xmlns:p14="http://schemas.microsoft.com/office/powerpoint/2010/main" val="375426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4" name="Rectangle 7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2" name="TextBox 91"/>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3" name="TextBox 92"/>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4" name="TextBox 93"/>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5" name="TextBox 94"/>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6" name="TextBox 9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7" name="TextBox 9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98" name="Picture 97"/>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smtClean="0"/>
              <a:t>THN Information</a:t>
            </a:r>
            <a:endParaRPr lang="en-US" dirty="0"/>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endParaRPr lang="en-US" sz="1800" dirty="0" smtClean="0"/>
          </a:p>
          <a:p>
            <a:r>
              <a:rPr lang="en-US" sz="1800" dirty="0" smtClean="0"/>
              <a:t>THN </a:t>
            </a:r>
            <a:r>
              <a:rPr lang="en-US" sz="1800" dirty="0"/>
              <a:t>works to end homelessness in Texas by collaborating with all communities, large and small, across the state to build systems to achieve this goal. </a:t>
            </a:r>
            <a:endParaRPr lang="en-US" sz="1800" dirty="0" smtClean="0"/>
          </a:p>
          <a:p>
            <a:r>
              <a:rPr lang="en-US" sz="1800" dirty="0" smtClean="0"/>
              <a:t>We </a:t>
            </a:r>
            <a:r>
              <a:rPr lang="en-US" sz="1800" dirty="0"/>
              <a:t>coordinate local and national advocacy efforts, data collection and research, host an annual statewide conference, and serve as the host agency for the Texas Balance of State Continuum of Care (</a:t>
            </a:r>
            <a:r>
              <a:rPr lang="en-US" sz="1800" dirty="0" err="1"/>
              <a:t>CoC</a:t>
            </a:r>
            <a:r>
              <a:rPr lang="en-US" sz="1800" dirty="0"/>
              <a:t>) where we assist in the coordination of programs and funding</a:t>
            </a:r>
            <a:r>
              <a:rPr lang="en-US" sz="1800" dirty="0" smtClean="0"/>
              <a:t>.</a:t>
            </a:r>
          </a:p>
          <a:p>
            <a:r>
              <a:rPr lang="en-US" sz="1800" dirty="0"/>
              <a:t>The Texas Balance of State </a:t>
            </a:r>
            <a:r>
              <a:rPr lang="en-US" sz="1800" dirty="0" err="1"/>
              <a:t>CoC</a:t>
            </a:r>
            <a:r>
              <a:rPr lang="en-US" sz="1800" dirty="0"/>
              <a:t> (TX </a:t>
            </a:r>
            <a:r>
              <a:rPr lang="en-US" sz="1800" dirty="0" err="1"/>
              <a:t>BoS</a:t>
            </a:r>
            <a:r>
              <a:rPr lang="en-US" sz="1800" dirty="0"/>
              <a:t> </a:t>
            </a:r>
            <a:r>
              <a:rPr lang="en-US" sz="1800" dirty="0" err="1"/>
              <a:t>CoC</a:t>
            </a:r>
            <a:r>
              <a:rPr lang="en-US" sz="1800" dirty="0"/>
              <a:t>)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11749</TotalTime>
  <Words>9408</Words>
  <Application>Microsoft Office PowerPoint</Application>
  <PresentationFormat>Widescreen</PresentationFormat>
  <Paragraphs>817</Paragraphs>
  <Slides>54</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Calibri</vt:lpstr>
      <vt:lpstr>Roboto Black</vt:lpstr>
      <vt:lpstr>Roboto</vt:lpstr>
      <vt:lpstr>Raleway</vt:lpstr>
      <vt:lpstr>Arial</vt:lpstr>
      <vt:lpstr>Wingdings</vt:lpstr>
      <vt:lpstr>Tw Cen MT</vt:lpstr>
      <vt:lpstr>Courier New</vt:lpstr>
      <vt:lpstr>Office Theme</vt:lpstr>
      <vt:lpstr>2023 PIT Lead Training</vt:lpstr>
      <vt:lpstr>Introduction</vt:lpstr>
      <vt:lpstr>PowerPoint Presentation</vt:lpstr>
      <vt:lpstr>Agenda</vt:lpstr>
      <vt:lpstr>Coronavirus and the PIT Count </vt:lpstr>
      <vt:lpstr>Coronavirus Considerations</vt:lpstr>
      <vt:lpstr>Point-in-Time (PIT) Basics</vt:lpstr>
      <vt:lpstr>PowerPoint Presentation</vt:lpstr>
      <vt:lpstr>THN Information</vt:lpstr>
      <vt:lpstr>Coverage Area</vt:lpstr>
      <vt:lpstr>Extrapolation Basics</vt:lpstr>
      <vt:lpstr>Who to Contact</vt:lpstr>
      <vt:lpstr>Key PIT Steps</vt:lpstr>
      <vt:lpstr>Who to Count</vt:lpstr>
      <vt:lpstr>Who NOT to Count</vt:lpstr>
      <vt:lpstr>Considerations for Youth</vt:lpstr>
      <vt:lpstr>Unsheltered PIT Planning</vt:lpstr>
      <vt:lpstr>Possible Locations</vt:lpstr>
      <vt:lpstr>Creating Hot Spot Map</vt:lpstr>
      <vt:lpstr>Creating Hot Spot Map</vt:lpstr>
      <vt:lpstr>Community Partners</vt:lpstr>
      <vt:lpstr>Safety Considerations</vt:lpstr>
      <vt:lpstr>PowerPoint Presentation</vt:lpstr>
      <vt:lpstr>Coordination Tips</vt:lpstr>
      <vt:lpstr>Sheltered PIT Planning</vt:lpstr>
      <vt:lpstr>Locations</vt:lpstr>
      <vt:lpstr>Locations Continued</vt:lpstr>
      <vt:lpstr>PIT Count Vs. HIC</vt:lpstr>
      <vt:lpstr>How to Contact Shelters</vt:lpstr>
      <vt:lpstr>Domestic Violence Protocol</vt:lpstr>
      <vt:lpstr>Surveying Survivors</vt:lpstr>
      <vt:lpstr>App Screenshot</vt:lpstr>
      <vt:lpstr>Coordination Tips</vt:lpstr>
      <vt:lpstr>Consent to Survey</vt:lpstr>
      <vt:lpstr>Observation Survey</vt:lpstr>
      <vt:lpstr>PowerPoint Presentation</vt:lpstr>
      <vt:lpstr>Best Practices</vt:lpstr>
      <vt:lpstr>Service Based Count</vt:lpstr>
      <vt:lpstr>Paper Surveys</vt:lpstr>
      <vt:lpstr>Volunteer Responsibilities</vt:lpstr>
      <vt:lpstr>Debrief with Volunteers</vt:lpstr>
      <vt:lpstr>PowerPoint Presentation</vt:lpstr>
      <vt:lpstr>Collaboration</vt:lpstr>
      <vt:lpstr>Conversation About Engaging Law Enforcement</vt:lpstr>
      <vt:lpstr>Logistics of Engaging Law Enforcement</vt:lpstr>
      <vt:lpstr>Engaging Sub-populations</vt:lpstr>
      <vt:lpstr>Conversation About Engaging  Sub-Populations</vt:lpstr>
      <vt:lpstr>Engaging those with Lived Experience</vt:lpstr>
      <vt:lpstr>COVID-19 Decision Process</vt:lpstr>
      <vt:lpstr>Updates on the 2023 PIT</vt:lpstr>
      <vt:lpstr>Tentative Timeline</vt:lpstr>
      <vt:lpstr>Next Steps</vt:lpstr>
      <vt:lpstr>PowerPoint Presentation</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363</cp:revision>
  <cp:lastPrinted>2019-11-07T18:17:24Z</cp:lastPrinted>
  <dcterms:created xsi:type="dcterms:W3CDTF">2018-10-31T14:02:21Z</dcterms:created>
  <dcterms:modified xsi:type="dcterms:W3CDTF">2022-11-17T21:39:39Z</dcterms:modified>
</cp:coreProperties>
</file>