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59" r:id="rId2"/>
    <p:sldId id="455" r:id="rId3"/>
    <p:sldId id="456" r:id="rId4"/>
    <p:sldId id="457" r:id="rId5"/>
    <p:sldId id="463" r:id="rId6"/>
    <p:sldId id="464" r:id="rId7"/>
    <p:sldId id="458" r:id="rId8"/>
    <p:sldId id="465" r:id="rId9"/>
    <p:sldId id="459" r:id="rId10"/>
    <p:sldId id="466" r:id="rId11"/>
    <p:sldId id="467" r:id="rId12"/>
    <p:sldId id="460" r:id="rId13"/>
    <p:sldId id="461" r:id="rId14"/>
    <p:sldId id="462" r:id="rId15"/>
    <p:sldId id="468" r:id="rId16"/>
    <p:sldId id="410" r:id="rId17"/>
  </p:sldIdLst>
  <p:sldSz cx="12192000" cy="6858000"/>
  <p:notesSz cx="7010400" cy="9296400"/>
  <p:embeddedFontLs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Roboto Black" panose="02000000000000000000" pitchFamily="2" charset="0"/>
      <p:bold r:id="rId28"/>
      <p:boldItalic r:id="rId29"/>
    </p:embeddedFont>
    <p:embeddedFont>
      <p:font typeface="Tw Cen MT" panose="020B06020201040206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Zakoor" initials="KZ" lastIdx="9" clrIdx="0">
    <p:extLst>
      <p:ext uri="{19B8F6BF-5375-455C-9EA6-DF929625EA0E}">
        <p15:presenceInfo xmlns:p15="http://schemas.microsoft.com/office/powerpoint/2012/main" userId="S-1-5-21-2531117529-53470595-587515952-1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CBB"/>
    <a:srgbClr val="4472C4"/>
    <a:srgbClr val="BAA2BA"/>
    <a:srgbClr val="987498"/>
    <a:srgbClr val="D3C3D3"/>
    <a:srgbClr val="E8BCF6"/>
    <a:srgbClr val="1C5CB9"/>
    <a:srgbClr val="D3D5D6"/>
    <a:srgbClr val="54646C"/>
    <a:srgbClr val="718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67779" autoAdjust="0"/>
  </p:normalViewPr>
  <p:slideViewPr>
    <p:cSldViewPr snapToGrid="0">
      <p:cViewPr varScale="1">
        <p:scale>
          <a:sx n="79" d="100"/>
          <a:sy n="79" d="100"/>
        </p:scale>
        <p:origin x="138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20A7B07-3250-4052-98E0-D47DC1AC0376}" type="datetimeFigureOut">
              <a:rPr lang="en-US" smtClean="0"/>
              <a:t>11/17/2022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smtClean="0"/>
              <a:t>1</a:t>
            </a: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2489B08-9F23-4405-9FB3-F5BD463A0480}" type="slidenum">
              <a:rPr lang="en-US" smtClean="0"/>
              <a:t>‹#›</a:t>
            </a:fld>
            <a:endParaRPr lang="en-US"/>
          </a:p>
        </p:txBody>
      </p:sp>
    </p:spTree>
    <p:extLst>
      <p:ext uri="{BB962C8B-B14F-4D97-AF65-F5344CB8AC3E}">
        <p14:creationId xmlns:p14="http://schemas.microsoft.com/office/powerpoint/2010/main" val="16851269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11/17/2022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1</a:t>
            </a: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dirty="0"/>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245908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310880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281136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some suggestions for how to continue the outreach to veterans</a:t>
            </a:r>
            <a:r>
              <a:rPr lang="en-US" baseline="0" dirty="0" smtClean="0"/>
              <a:t> beyond the PIT count. While the PIT count is an incredible tool, this is not the only initiative that communities should use to engage veterans experiencing homelessness. This is an example of potential next steps after the count is completed.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131426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206920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679373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my contact information if you have any questions or need any additional help in the mean time. Thank you so much for everything you do. This count wouldn’t be possible without you!</a:t>
            </a:r>
            <a:endParaRPr lang="en-US" dirty="0"/>
          </a:p>
        </p:txBody>
      </p:sp>
    </p:spTree>
    <p:extLst>
      <p:ext uri="{BB962C8B-B14F-4D97-AF65-F5344CB8AC3E}">
        <p14:creationId xmlns:p14="http://schemas.microsoft.com/office/powerpoint/2010/main" val="223551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40279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72685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68957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76426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 This presentation is one of the many steps we are attempting to take this year to ensure that the 2021 count is more representative of the true</a:t>
            </a:r>
            <a:r>
              <a:rPr lang="en-US" baseline="0" dirty="0" smtClean="0"/>
              <a:t> </a:t>
            </a:r>
            <a:r>
              <a:rPr lang="en-US" dirty="0" smtClean="0"/>
              <a:t>number of veterans experiencing</a:t>
            </a:r>
            <a:r>
              <a:rPr lang="en-US" baseline="0" dirty="0" smtClean="0"/>
              <a:t> homelessness.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334145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323648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83623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1594534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3D796-1C02-40C8-8580-593970F62969}" type="datetime1">
              <a:rPr lang="en-US" smtClean="0"/>
              <a:t>11/17/2022</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00A03-C347-411B-8A83-6283BD109F1E}" type="datetime1">
              <a:rPr lang="en-US" smtClean="0"/>
              <a:t>11/17/2022</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8CB07-B283-4592-83C3-CFBAE9F7EC4B}" type="datetime1">
              <a:rPr lang="en-US" smtClean="0"/>
              <a:t>11/17/2022</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AF08B-9456-4B0D-8210-40C03DE2BF52}" type="datetime1">
              <a:rPr lang="en-US" smtClean="0"/>
              <a:t>11/17/2022</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BF8A25-48DE-4A7B-9624-83F796B58C00}" type="datetime1">
              <a:rPr lang="en-US" smtClean="0"/>
              <a:t>11/17/2022</a:t>
            </a:fld>
            <a:endParaRPr lang="en-US" dirty="0"/>
          </a:p>
        </p:txBody>
      </p:sp>
      <p:sp>
        <p:nvSpPr>
          <p:cNvPr id="6" name="Footer Placeholder 5"/>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3D1253-E816-43F1-8C11-B99F33CD8FC9}" type="datetime1">
              <a:rPr lang="en-US" smtClean="0"/>
              <a:t>11/17/2022</a:t>
            </a:fld>
            <a:endParaRPr lang="en-US" dirty="0"/>
          </a:p>
        </p:txBody>
      </p:sp>
      <p:sp>
        <p:nvSpPr>
          <p:cNvPr id="8" name="Footer Placeholder 7"/>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49DAA-E446-43C9-8913-A0844FC34A5B}" type="datetime1">
              <a:rPr lang="en-US" smtClean="0"/>
              <a:t>11/17/2022</a:t>
            </a:fld>
            <a:endParaRPr lang="en-US" dirty="0"/>
          </a:p>
        </p:txBody>
      </p:sp>
      <p:sp>
        <p:nvSpPr>
          <p:cNvPr id="4" name="Footer Placeholder 3"/>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D565D-4774-4434-AA62-FA7540F84A2F}" type="datetime1">
              <a:rPr lang="en-US" smtClean="0"/>
              <a:t>11/17/2022</a:t>
            </a:fld>
            <a:endParaRPr lang="en-US" dirty="0"/>
          </a:p>
        </p:txBody>
      </p:sp>
      <p:sp>
        <p:nvSpPr>
          <p:cNvPr id="3" name="Footer Placeholder 2"/>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11E1B-1FA7-4301-9AEF-A676472F09B6}" type="datetime1">
              <a:rPr lang="en-US" smtClean="0"/>
              <a:t>11/17/2022</a:t>
            </a:fld>
            <a:endParaRPr lang="en-US" dirty="0"/>
          </a:p>
        </p:txBody>
      </p:sp>
      <p:sp>
        <p:nvSpPr>
          <p:cNvPr id="6" name="Footer Placeholder 5"/>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F4A96-0431-4EA6-B891-5D32BCC74558}" type="datetime1">
              <a:rPr lang="en-US" smtClean="0"/>
              <a:t>11/17/2022</a:t>
            </a:fld>
            <a:endParaRPr lang="en-US" dirty="0"/>
          </a:p>
        </p:txBody>
      </p:sp>
      <p:sp>
        <p:nvSpPr>
          <p:cNvPr id="6" name="Footer Placeholder 5"/>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6F7E5-C0D6-4581-8D35-81F35E7E9FAF}" type="datetime1">
              <a:rPr lang="en-US" smtClean="0"/>
              <a:t>11/17/2022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dirty="0"/>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nchv.org/" TargetMode="External"/><Relationship Id="rId4" Type="http://schemas.openxmlformats.org/officeDocument/2006/relationships/hyperlink" Target="http://www.nrd.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Vets@Home%20Toolkit:%20Identifying%20and%20Engaging%20Vetera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va.gov/directory/guide/map.a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va.gov/directory/guide/map.asp" TargetMode="External"/><Relationship Id="rId5" Type="http://schemas.openxmlformats.org/officeDocument/2006/relationships/hyperlink" Target="https://files.hudexchange.info/resources/documents/Vets-at-Home-Identifying-and-Engaging-Veterans-Toolkit.pdf" TargetMode="External"/><Relationship Id="rId4" Type="http://schemas.openxmlformats.org/officeDocument/2006/relationships/hyperlink" Target="https://files.hudexchange.info/resources/documents/Veterans-HIC-PIT-Count-Data-Guidance-Tool.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Kyra@thn.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nam12.safelinks.protection.outlook.com/?url=https://files.hudexchange.info/reports/published/CoC_PopSub_NatlTerrDC_2019.pdf&amp;data=02|01|robert.pulster@usich.gov|74026f1038394ed4890d08d858dabb90|a22c9b270f134495b17557fdb5cda142|0|0|637357043767614096&amp;sdata=9sBSM/gXcrp9/6984Ltn2XzTjqNPXS7DijpRrL6wPKQ%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google.com/url?q=https://www.va.gov/vetdata/docs/Demographics/New_Vetpop_Model/9L_VetPop2018_County.xlsx&amp;sa=D&amp;source=hangouts&amp;ust=1604501849275000&amp;usg=AFQjCNGOJ0unwTt7XfReks69hdsbN-6jY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thn.org/wp-content/uploads/2020/07/Final-Combined-Report-1.pdf" TargetMode="External"/><Relationship Id="rId5" Type="http://schemas.openxmlformats.org/officeDocument/2006/relationships/hyperlink" Target="https://www.va.gov/vetdata/docs/Demographics/New_Vetpop_Model/9L_VetPop2018_County.xlsx" TargetMode="External"/><Relationship Id="rId4" Type="http://schemas.openxmlformats.org/officeDocument/2006/relationships/hyperlink" Target="https://gov.texas.gov/uploads/files/organization/twic/Veterans-in-Texas-2019.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hudexchange.info/programs/hdx/guides/pit-hic/#general-pit-guides-and-too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Engaging Veterans and Veteran Service </a:t>
            </a:r>
            <a:r>
              <a:rPr lang="en-US" dirty="0" err="1" smtClean="0"/>
              <a:t>Provicers</a:t>
            </a:r>
            <a:endParaRPr lang="en-US"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81885" y="7835"/>
            <a:ext cx="10302217" cy="1325563"/>
          </a:xfrm>
        </p:spPr>
        <p:txBody>
          <a:bodyPr/>
          <a:lstStyle/>
          <a:p>
            <a:pPr algn="ctr"/>
            <a:r>
              <a:rPr lang="en-US" dirty="0" smtClean="0"/>
              <a:t>Veteran Service Organizations</a:t>
            </a:r>
            <a:endParaRPr lang="en-US" dirty="0"/>
          </a:p>
        </p:txBody>
      </p:sp>
      <p:sp>
        <p:nvSpPr>
          <p:cNvPr id="20" name="Content Placeholder 5"/>
          <p:cNvSpPr>
            <a:spLocks noGrp="1"/>
          </p:cNvSpPr>
          <p:nvPr>
            <p:ph idx="1"/>
          </p:nvPr>
        </p:nvSpPr>
        <p:spPr>
          <a:xfrm>
            <a:off x="1651000" y="1266214"/>
            <a:ext cx="8793089" cy="4351338"/>
          </a:xfrm>
        </p:spPr>
        <p:txBody>
          <a:bodyPr>
            <a:noAutofit/>
          </a:bodyPr>
          <a:lstStyle/>
          <a:p>
            <a:pPr marL="0" indent="0">
              <a:buNone/>
            </a:pPr>
            <a:r>
              <a:rPr lang="en-US" sz="2000" dirty="0" smtClean="0"/>
              <a:t>2</a:t>
            </a:r>
            <a:r>
              <a:rPr lang="en-US" sz="2000" dirty="0"/>
              <a:t>. Reach out to local Veteran Service Organizations (e.g. American Legion, Disabled American Veterans) for their cooperation with the count. </a:t>
            </a:r>
          </a:p>
          <a:p>
            <a:pPr lvl="1" fontAlgn="base"/>
            <a:r>
              <a:rPr lang="en-US" sz="1800" dirty="0"/>
              <a:t>Especially in rural areas where there may not be many homeless service providers, Veteran Service Organizations (VSOs) provide assistance to homeless veterans and their families. </a:t>
            </a:r>
            <a:endParaRPr lang="en-US" sz="1800" dirty="0" smtClean="0"/>
          </a:p>
          <a:p>
            <a:pPr lvl="1" fontAlgn="base"/>
            <a:r>
              <a:rPr lang="en-US" sz="1800" dirty="0" smtClean="0"/>
              <a:t>Some </a:t>
            </a:r>
            <a:r>
              <a:rPr lang="en-US" sz="1800" dirty="0"/>
              <a:t>VSOs have funds that are set aside to assist these families with motel vouchers and utility payments. </a:t>
            </a:r>
            <a:endParaRPr lang="en-US" sz="1800" dirty="0" smtClean="0"/>
          </a:p>
          <a:p>
            <a:pPr lvl="1" fontAlgn="base"/>
            <a:r>
              <a:rPr lang="en-US" sz="1800" dirty="0"/>
              <a:t>Lists of chartered and non-chartered agencies serving homeless and other veterans can be found nationally at the National Resource Directory for Veterans (</a:t>
            </a:r>
            <a:r>
              <a:rPr lang="en-US" sz="1800" u="sng" dirty="0">
                <a:hlinkClick r:id="rId4"/>
              </a:rPr>
              <a:t>www.nrd.org</a:t>
            </a:r>
            <a:r>
              <a:rPr lang="en-US" sz="1800" dirty="0"/>
              <a:t>) and the National Coalition for Homeless Veterans (</a:t>
            </a:r>
            <a:r>
              <a:rPr lang="en-US" sz="1800" u="sng" dirty="0">
                <a:hlinkClick r:id="rId5"/>
              </a:rPr>
              <a:t>www.nchv.org</a:t>
            </a:r>
            <a:r>
              <a:rPr lang="en-US" sz="1800" dirty="0"/>
              <a:t>). </a:t>
            </a:r>
            <a:endParaRPr lang="en-US" sz="1800" dirty="0" smtClean="0"/>
          </a:p>
          <a:p>
            <a:pPr lvl="1" fontAlgn="base"/>
            <a:r>
              <a:rPr lang="en-US" sz="1800" dirty="0" smtClean="0"/>
              <a:t>In </a:t>
            </a:r>
            <a:r>
              <a:rPr lang="en-US" sz="1800" dirty="0"/>
              <a:t>addition, every state has a Department of Veteran Affairs or equivalent office that might be able to provide a list of relevant service agencies by location.</a:t>
            </a:r>
          </a:p>
          <a:p>
            <a:pPr lvl="1"/>
            <a:endParaRPr lang="en-US" sz="1400" dirty="0"/>
          </a:p>
        </p:txBody>
      </p:sp>
    </p:spTree>
    <p:extLst>
      <p:ext uri="{BB962C8B-B14F-4D97-AF65-F5344CB8AC3E}">
        <p14:creationId xmlns:p14="http://schemas.microsoft.com/office/powerpoint/2010/main" val="344030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81885" y="7835"/>
            <a:ext cx="10312817" cy="1325563"/>
          </a:xfrm>
        </p:spPr>
        <p:txBody>
          <a:bodyPr/>
          <a:lstStyle/>
          <a:p>
            <a:pPr algn="ctr"/>
            <a:r>
              <a:rPr lang="en-US" dirty="0" smtClean="0"/>
              <a:t>Those with Lived Experience</a:t>
            </a:r>
            <a:endParaRPr lang="en-US" dirty="0"/>
          </a:p>
        </p:txBody>
      </p:sp>
      <p:sp>
        <p:nvSpPr>
          <p:cNvPr id="20" name="Content Placeholder 5"/>
          <p:cNvSpPr>
            <a:spLocks noGrp="1"/>
          </p:cNvSpPr>
          <p:nvPr>
            <p:ph idx="1"/>
          </p:nvPr>
        </p:nvSpPr>
        <p:spPr>
          <a:xfrm>
            <a:off x="1651000" y="1266214"/>
            <a:ext cx="8793089" cy="4351338"/>
          </a:xfrm>
        </p:spPr>
        <p:txBody>
          <a:bodyPr>
            <a:noAutofit/>
          </a:bodyPr>
          <a:lstStyle/>
          <a:p>
            <a:pPr marL="0" indent="0">
              <a:buNone/>
            </a:pPr>
            <a:r>
              <a:rPr lang="en-US" sz="2000" dirty="0" smtClean="0"/>
              <a:t>3</a:t>
            </a:r>
            <a:r>
              <a:rPr lang="en-US" sz="2000" dirty="0"/>
              <a:t>. Recruit homeless or formerly homeless veterans to be enumerators for the unsheltered count</a:t>
            </a:r>
            <a:r>
              <a:rPr lang="en-US" sz="2000" dirty="0" smtClean="0"/>
              <a:t>.</a:t>
            </a:r>
          </a:p>
          <a:p>
            <a:pPr lvl="1"/>
            <a:r>
              <a:rPr lang="en-US" sz="1800" dirty="0"/>
              <a:t>Homeless veterans can be an indispensable resource while planning and conducting a PIT count. </a:t>
            </a:r>
            <a:endParaRPr lang="en-US" sz="1800" dirty="0" smtClean="0"/>
          </a:p>
          <a:p>
            <a:pPr lvl="1"/>
            <a:r>
              <a:rPr lang="en-US" sz="1800" dirty="0" smtClean="0"/>
              <a:t>Before </a:t>
            </a:r>
            <a:r>
              <a:rPr lang="en-US" sz="1800" dirty="0"/>
              <a:t>the count, they can assist in identifying those locations where unsheltered homeless veterans may be living. </a:t>
            </a:r>
            <a:endParaRPr lang="en-US" sz="1800" dirty="0" smtClean="0"/>
          </a:p>
          <a:p>
            <a:pPr lvl="1"/>
            <a:r>
              <a:rPr lang="en-US" sz="1800" dirty="0" smtClean="0"/>
              <a:t>They </a:t>
            </a:r>
            <a:r>
              <a:rPr lang="en-US" sz="1800" dirty="0"/>
              <a:t>can also participate in the count itself, as they may be able to gain the trust of homeless veterans more easily than other staff or volunteers and thus have more success completing surveys.</a:t>
            </a:r>
          </a:p>
          <a:p>
            <a:pPr lvl="1"/>
            <a:endParaRPr lang="en-US" sz="1400" dirty="0"/>
          </a:p>
          <a:p>
            <a:endParaRPr lang="en-US" sz="1800" dirty="0"/>
          </a:p>
        </p:txBody>
      </p:sp>
    </p:spTree>
    <p:extLst>
      <p:ext uri="{BB962C8B-B14F-4D97-AF65-F5344CB8AC3E}">
        <p14:creationId xmlns:p14="http://schemas.microsoft.com/office/powerpoint/2010/main" val="11927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379" y="-12171"/>
            <a:ext cx="12144673" cy="7169070"/>
            <a:chOff x="9379" y="-12171"/>
            <a:chExt cx="12144673" cy="7169070"/>
          </a:xfrm>
        </p:grpSpPr>
        <p:sp>
          <p:nvSpPr>
            <p:cNvPr id="34" name="Rectangle 3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15" name="Title 2"/>
          <p:cNvSpPr>
            <a:spLocks noGrp="1"/>
          </p:cNvSpPr>
          <p:nvPr>
            <p:ph type="title"/>
          </p:nvPr>
        </p:nvSpPr>
        <p:spPr>
          <a:xfrm>
            <a:off x="593054" y="-22958"/>
            <a:ext cx="10660206" cy="1325563"/>
          </a:xfrm>
        </p:spPr>
        <p:txBody>
          <a:bodyPr/>
          <a:lstStyle/>
          <a:p>
            <a:pPr algn="ctr"/>
            <a:r>
              <a:rPr lang="en-US" dirty="0" smtClean="0"/>
              <a:t>During the Count</a:t>
            </a:r>
            <a:endParaRPr lang="en-US" dirty="0"/>
          </a:p>
        </p:txBody>
      </p:sp>
      <p:sp>
        <p:nvSpPr>
          <p:cNvPr id="16" name="Content Placeholder 4"/>
          <p:cNvSpPr>
            <a:spLocks noGrp="1"/>
          </p:cNvSpPr>
          <p:nvPr>
            <p:ph idx="1"/>
          </p:nvPr>
        </p:nvSpPr>
        <p:spPr>
          <a:xfrm>
            <a:off x="1580048" y="1258376"/>
            <a:ext cx="9267596" cy="5155124"/>
          </a:xfrm>
        </p:spPr>
        <p:txBody>
          <a:bodyPr>
            <a:normAutofit/>
          </a:bodyPr>
          <a:lstStyle/>
          <a:p>
            <a:pPr lvl="1"/>
            <a:r>
              <a:rPr lang="en-US" sz="2000" dirty="0" smtClean="0"/>
              <a:t>Veteran </a:t>
            </a:r>
            <a:r>
              <a:rPr lang="en-US" sz="2000" dirty="0"/>
              <a:t>homeless coordinators and outreach workers can form special teams to canvas encampments and other remote areas that might not have been included in previous counts. </a:t>
            </a:r>
            <a:endParaRPr lang="en-US" sz="2000" dirty="0" smtClean="0"/>
          </a:p>
          <a:p>
            <a:pPr lvl="1"/>
            <a:r>
              <a:rPr lang="en-US" sz="2000" dirty="0" smtClean="0"/>
              <a:t>Healthcare for Homeless Veterans (HCHV) </a:t>
            </a:r>
            <a:r>
              <a:rPr lang="en-US" sz="2000" dirty="0"/>
              <a:t>staff may be particularly key in assisting </a:t>
            </a:r>
            <a:r>
              <a:rPr lang="en-US" sz="2000" dirty="0" err="1"/>
              <a:t>CoCs</a:t>
            </a:r>
            <a:r>
              <a:rPr lang="en-US" sz="2000" dirty="0"/>
              <a:t> to have a comprehensive PIT count that includes every homeless veteran, including those who are unsheltered and only being engaged by HCHV staff or who are known to VAMC staff. </a:t>
            </a:r>
            <a:endParaRPr lang="en-US" sz="2000" dirty="0" smtClean="0"/>
          </a:p>
          <a:p>
            <a:pPr lvl="1"/>
            <a:r>
              <a:rPr lang="en-US" sz="2000" dirty="0" smtClean="0"/>
              <a:t>Locations where homeless veterans go for assistance should be used to conduct surveys:</a:t>
            </a:r>
          </a:p>
          <a:p>
            <a:pPr lvl="2"/>
            <a:r>
              <a:rPr lang="en-US" sz="1800" dirty="0" smtClean="0"/>
              <a:t>These </a:t>
            </a:r>
            <a:r>
              <a:rPr lang="en-US" sz="1800" dirty="0"/>
              <a:t>locations may </a:t>
            </a:r>
            <a:r>
              <a:rPr lang="en-US" sz="1800" dirty="0" smtClean="0"/>
              <a:t>include: </a:t>
            </a:r>
          </a:p>
          <a:p>
            <a:pPr lvl="3"/>
            <a:r>
              <a:rPr lang="en-US" sz="1600" dirty="0" smtClean="0"/>
              <a:t>soup </a:t>
            </a:r>
            <a:r>
              <a:rPr lang="en-US" sz="1600" dirty="0"/>
              <a:t>kitchens, </a:t>
            </a:r>
            <a:endParaRPr lang="en-US" sz="1600" dirty="0" smtClean="0"/>
          </a:p>
          <a:p>
            <a:pPr lvl="3"/>
            <a:r>
              <a:rPr lang="en-US" sz="1600" dirty="0"/>
              <a:t>f</a:t>
            </a:r>
            <a:r>
              <a:rPr lang="en-US" sz="1600" dirty="0" smtClean="0"/>
              <a:t>ood pantries</a:t>
            </a:r>
            <a:r>
              <a:rPr lang="en-US" sz="1600" dirty="0"/>
              <a:t>, </a:t>
            </a:r>
            <a:endParaRPr lang="en-US" sz="1600" dirty="0" smtClean="0"/>
          </a:p>
          <a:p>
            <a:pPr lvl="3"/>
            <a:r>
              <a:rPr lang="en-US" sz="1600" dirty="0" smtClean="0"/>
              <a:t>libraries</a:t>
            </a:r>
            <a:r>
              <a:rPr lang="en-US" sz="1600" dirty="0"/>
              <a:t>, </a:t>
            </a:r>
            <a:endParaRPr lang="en-US" sz="1600" dirty="0" smtClean="0"/>
          </a:p>
          <a:p>
            <a:pPr lvl="3"/>
            <a:r>
              <a:rPr lang="en-US" sz="1600" dirty="0" smtClean="0"/>
              <a:t>welfare </a:t>
            </a:r>
            <a:r>
              <a:rPr lang="en-US" sz="1600" dirty="0"/>
              <a:t>offices, </a:t>
            </a:r>
            <a:endParaRPr lang="en-US" sz="1600" dirty="0" smtClean="0"/>
          </a:p>
          <a:p>
            <a:pPr lvl="3"/>
            <a:r>
              <a:rPr lang="en-US" sz="1600" dirty="0" smtClean="0"/>
              <a:t>VAMCs</a:t>
            </a:r>
            <a:r>
              <a:rPr lang="en-US" sz="1600" dirty="0"/>
              <a:t>, </a:t>
            </a:r>
            <a:endParaRPr lang="en-US" sz="1600" dirty="0" smtClean="0"/>
          </a:p>
          <a:p>
            <a:pPr lvl="3"/>
            <a:r>
              <a:rPr lang="en-US" sz="1600" dirty="0" smtClean="0"/>
              <a:t>Vet </a:t>
            </a:r>
            <a:r>
              <a:rPr lang="en-US" sz="1600" dirty="0"/>
              <a:t>Centers, </a:t>
            </a:r>
            <a:endParaRPr lang="en-US" sz="1600" dirty="0" smtClean="0"/>
          </a:p>
          <a:p>
            <a:pPr lvl="3"/>
            <a:r>
              <a:rPr lang="en-US" sz="1600" dirty="0" smtClean="0"/>
              <a:t>Veterans </a:t>
            </a:r>
            <a:r>
              <a:rPr lang="en-US" sz="1600" dirty="0"/>
              <a:t>Benefits Administration offices and intake sites. </a:t>
            </a:r>
            <a:endParaRPr lang="en-US" b="1" dirty="0"/>
          </a:p>
        </p:txBody>
      </p:sp>
    </p:spTree>
    <p:extLst>
      <p:ext uri="{BB962C8B-B14F-4D97-AF65-F5344CB8AC3E}">
        <p14:creationId xmlns:p14="http://schemas.microsoft.com/office/powerpoint/2010/main" val="308262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0" y="5044"/>
            <a:ext cx="11009781" cy="1325563"/>
          </a:xfrm>
        </p:spPr>
        <p:txBody>
          <a:bodyPr>
            <a:normAutofit/>
          </a:bodyPr>
          <a:lstStyle/>
          <a:p>
            <a:pPr algn="ctr"/>
            <a:r>
              <a:rPr lang="en-US" dirty="0" smtClean="0"/>
              <a:t>After the PIT Count</a:t>
            </a:r>
            <a:endParaRPr lang="en-US" dirty="0"/>
          </a:p>
        </p:txBody>
      </p:sp>
      <p:sp>
        <p:nvSpPr>
          <p:cNvPr id="13" name="Content Placeholder 2"/>
          <p:cNvSpPr>
            <a:spLocks noGrp="1"/>
          </p:cNvSpPr>
          <p:nvPr>
            <p:ph idx="1"/>
          </p:nvPr>
        </p:nvSpPr>
        <p:spPr>
          <a:xfrm>
            <a:off x="1574800" y="1219200"/>
            <a:ext cx="9699102" cy="5270499"/>
          </a:xfrm>
        </p:spPr>
        <p:txBody>
          <a:bodyPr>
            <a:normAutofit/>
          </a:bodyPr>
          <a:lstStyle/>
          <a:p>
            <a:r>
              <a:rPr lang="en-US" sz="2000" dirty="0"/>
              <a:t>A promising practice being used by communities around the country is surge canvassing- community partners, local VA staff, and homeless providers cover the geographic area in a community for several consecutive days to locate and identify each veteran experiencing homelessness, and then quickly link them with permanent housing and resources. </a:t>
            </a:r>
            <a:endParaRPr lang="en-US" sz="2000" dirty="0" smtClean="0"/>
          </a:p>
          <a:p>
            <a:pPr marL="0" indent="0">
              <a:buNone/>
            </a:pPr>
            <a:endParaRPr lang="en-US" sz="2000" dirty="0"/>
          </a:p>
          <a:p>
            <a:r>
              <a:rPr lang="en-US" sz="2000" dirty="0" smtClean="0"/>
              <a:t>This </a:t>
            </a:r>
            <a:r>
              <a:rPr lang="en-US" sz="2000" dirty="0"/>
              <a:t>concentrated, collaborative effort has been used by national initiatives including 100,000 Homes and 25 Cities Initiative as an effective means of populating an Active list, raising awareness and generating </a:t>
            </a:r>
            <a:r>
              <a:rPr lang="en-US" sz="2000" dirty="0" smtClean="0"/>
              <a:t>community </a:t>
            </a:r>
            <a:r>
              <a:rPr lang="en-US" sz="2000" dirty="0"/>
              <a:t>support for ending veteran homelessness.</a:t>
            </a:r>
          </a:p>
          <a:p>
            <a:pPr marL="0" indent="0">
              <a:buNone/>
            </a:pPr>
            <a:endParaRPr lang="en-US" sz="2400" dirty="0" smtClean="0"/>
          </a:p>
          <a:p>
            <a:pPr marL="0" indent="0">
              <a:buNone/>
            </a:pPr>
            <a:r>
              <a:rPr lang="en-US" sz="2400" dirty="0" smtClean="0"/>
              <a:t>Citation: </a:t>
            </a:r>
            <a:r>
              <a:rPr lang="en-US" sz="2400" dirty="0" smtClean="0">
                <a:hlinkClick r:id="rId4"/>
              </a:rPr>
              <a:t>HUD Exchange</a:t>
            </a:r>
            <a:r>
              <a:rPr lang="en-US" sz="2400" dirty="0"/>
              <a:t/>
            </a:r>
            <a:br>
              <a:rPr lang="en-US" sz="2400" dirty="0"/>
            </a:br>
            <a:endParaRPr lang="en-US" dirty="0"/>
          </a:p>
        </p:txBody>
      </p:sp>
    </p:spTree>
    <p:extLst>
      <p:ext uri="{BB962C8B-B14F-4D97-AF65-F5344CB8AC3E}">
        <p14:creationId xmlns:p14="http://schemas.microsoft.com/office/powerpoint/2010/main" val="17215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4" y="4958"/>
            <a:ext cx="11384745" cy="1325563"/>
          </a:xfrm>
        </p:spPr>
        <p:txBody>
          <a:bodyPr/>
          <a:lstStyle/>
          <a:p>
            <a:pPr algn="ctr"/>
            <a:r>
              <a:rPr lang="en-US" dirty="0" smtClean="0"/>
              <a:t>Next Steps</a:t>
            </a:r>
            <a:endParaRPr lang="en-US" dirty="0"/>
          </a:p>
        </p:txBody>
      </p:sp>
      <p:sp>
        <p:nvSpPr>
          <p:cNvPr id="11" name="Content Placeholder 2"/>
          <p:cNvSpPr>
            <a:spLocks noGrp="1"/>
          </p:cNvSpPr>
          <p:nvPr>
            <p:ph idx="1"/>
          </p:nvPr>
        </p:nvSpPr>
        <p:spPr>
          <a:xfrm>
            <a:off x="1410723" y="1258334"/>
            <a:ext cx="9943077" cy="4351338"/>
          </a:xfrm>
        </p:spPr>
        <p:txBody>
          <a:bodyPr>
            <a:normAutofit/>
          </a:bodyPr>
          <a:lstStyle/>
          <a:p>
            <a:r>
              <a:rPr lang="en-US" dirty="0"/>
              <a:t>VA staff should first identify each </a:t>
            </a:r>
            <a:r>
              <a:rPr lang="en-US" dirty="0" err="1"/>
              <a:t>CoC</a:t>
            </a:r>
            <a:r>
              <a:rPr lang="en-US" dirty="0"/>
              <a:t> included in the VAMC service area, whether the entire </a:t>
            </a:r>
            <a:r>
              <a:rPr lang="en-US" dirty="0" err="1"/>
              <a:t>CoC</a:t>
            </a:r>
            <a:r>
              <a:rPr lang="en-US" dirty="0"/>
              <a:t> geography is included or just a portion</a:t>
            </a:r>
            <a:r>
              <a:rPr lang="en-US" dirty="0" smtClean="0"/>
              <a:t>.</a:t>
            </a:r>
          </a:p>
          <a:p>
            <a:pPr lvl="1"/>
            <a:r>
              <a:rPr lang="en-US" dirty="0" smtClean="0"/>
              <a:t> </a:t>
            </a:r>
            <a:r>
              <a:rPr lang="en-US" dirty="0"/>
              <a:t>VA staff should then identify the official </a:t>
            </a:r>
            <a:r>
              <a:rPr lang="en-US" dirty="0" err="1"/>
              <a:t>CoC</a:t>
            </a:r>
            <a:r>
              <a:rPr lang="en-US" dirty="0"/>
              <a:t> </a:t>
            </a:r>
            <a:r>
              <a:rPr lang="en-US" dirty="0" smtClean="0"/>
              <a:t>and reach out to the regional PIT Lead. </a:t>
            </a:r>
          </a:p>
          <a:p>
            <a:r>
              <a:rPr lang="en-US" dirty="0" smtClean="0">
                <a:hlinkClick r:id="rId4"/>
              </a:rPr>
              <a:t>PIT Lead’s should find their local VA Medical Center Homeless Coordinator</a:t>
            </a:r>
            <a:endParaRPr lang="en-US" dirty="0" smtClean="0"/>
          </a:p>
          <a:p>
            <a:r>
              <a:rPr lang="en-US" dirty="0" smtClean="0">
                <a:hlinkClick r:id="rId4"/>
              </a:rPr>
              <a:t>PIT Lead’s should contact their VA Vet Center Homeless Coordinator</a:t>
            </a:r>
            <a:endParaRPr lang="en-US" dirty="0"/>
          </a:p>
        </p:txBody>
      </p:sp>
    </p:spTree>
    <p:extLst>
      <p:ext uri="{BB962C8B-B14F-4D97-AF65-F5344CB8AC3E}">
        <p14:creationId xmlns:p14="http://schemas.microsoft.com/office/powerpoint/2010/main" val="399371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81885" y="4958"/>
            <a:ext cx="11358124" cy="1325563"/>
          </a:xfrm>
        </p:spPr>
        <p:txBody>
          <a:bodyPr/>
          <a:lstStyle/>
          <a:p>
            <a:pPr algn="ctr"/>
            <a:r>
              <a:rPr lang="en-US" dirty="0"/>
              <a:t>Resources</a:t>
            </a:r>
          </a:p>
        </p:txBody>
      </p:sp>
      <p:sp>
        <p:nvSpPr>
          <p:cNvPr id="11" name="Content Placeholder 2"/>
          <p:cNvSpPr>
            <a:spLocks noGrp="1"/>
          </p:cNvSpPr>
          <p:nvPr>
            <p:ph idx="1"/>
          </p:nvPr>
        </p:nvSpPr>
        <p:spPr>
          <a:xfrm>
            <a:off x="1500141" y="1244021"/>
            <a:ext cx="9743205" cy="4351338"/>
          </a:xfrm>
        </p:spPr>
        <p:txBody>
          <a:bodyPr/>
          <a:lstStyle/>
          <a:p>
            <a:r>
              <a:rPr lang="en-US" dirty="0" smtClean="0">
                <a:hlinkClick r:id="rId4"/>
              </a:rPr>
              <a:t>Veterans HIC/PIT Count Data Guidance Tool</a:t>
            </a:r>
            <a:endParaRPr lang="en-US" dirty="0" smtClean="0"/>
          </a:p>
          <a:p>
            <a:r>
              <a:rPr lang="en-US" dirty="0" smtClean="0">
                <a:hlinkClick r:id="rId5"/>
              </a:rPr>
              <a:t>Vets@Home Toolkit: Identifying and Engaging Veterans</a:t>
            </a:r>
            <a:endParaRPr lang="en-US" dirty="0" smtClean="0"/>
          </a:p>
          <a:p>
            <a:r>
              <a:rPr lang="en-US" dirty="0" smtClean="0">
                <a:hlinkClick r:id="rId6"/>
              </a:rPr>
              <a:t>VAMC Homeless Coordinator Locator</a:t>
            </a:r>
            <a:endParaRPr lang="en-US" dirty="0" smtClean="0"/>
          </a:p>
          <a:p>
            <a:r>
              <a:rPr lang="en-US" dirty="0" smtClean="0">
                <a:hlinkClick r:id="rId6"/>
              </a:rPr>
              <a:t>VA Vet Center Homeless Coordinator</a:t>
            </a:r>
            <a:endParaRPr lang="en-US" dirty="0"/>
          </a:p>
        </p:txBody>
      </p:sp>
    </p:spTree>
    <p:extLst>
      <p:ext uri="{BB962C8B-B14F-4D97-AF65-F5344CB8AC3E}">
        <p14:creationId xmlns:p14="http://schemas.microsoft.com/office/powerpoint/2010/main" val="2476820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197" y="2133600"/>
            <a:ext cx="4337096" cy="2844800"/>
          </a:xfrm>
        </p:spPr>
        <p:txBody>
          <a:bodyPr>
            <a:normAutofit/>
          </a:bodyPr>
          <a:lstStyle/>
          <a:p>
            <a:r>
              <a:rPr lang="en-US" dirty="0" smtClean="0"/>
              <a:t>Thank you!</a:t>
            </a:r>
            <a:endParaRPr lang="en-US" dirty="0"/>
          </a:p>
        </p:txBody>
      </p:sp>
      <p:grpSp>
        <p:nvGrpSpPr>
          <p:cNvPr id="6" name="Group 5" descr="Kyra Henderson&#10;Email: kyra@thn.org&#10;Phone: 512-861-2192" title="Contact Information"/>
          <p:cNvGrpSpPr/>
          <p:nvPr/>
        </p:nvGrpSpPr>
        <p:grpSpPr>
          <a:xfrm>
            <a:off x="1124712" y="1115568"/>
            <a:ext cx="4334256" cy="4526280"/>
            <a:chOff x="1124712" y="1115568"/>
            <a:chExt cx="4334256" cy="4526280"/>
          </a:xfrm>
        </p:grpSpPr>
        <p:sp>
          <p:nvSpPr>
            <p:cNvPr id="3" name="Rectangle 2" descr="Kyra Henderson&#10;Email: kyra@thn.org&#10;Phone: 512-861-2192" title="Contact information"/>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smtClean="0">
                  <a:latin typeface="+mj-lt"/>
                </a:rPr>
                <a:t>Contact Information</a:t>
              </a:r>
              <a:endParaRPr lang="en-US" sz="4400" dirty="0">
                <a:latin typeface="+mj-lt"/>
              </a:endParaRP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a:t>
              </a:r>
              <a:r>
                <a:rPr lang="en-US" b="1" dirty="0" smtClean="0"/>
                <a:t>Paredes</a:t>
              </a:r>
            </a:p>
            <a:p>
              <a:pPr algn="ctr"/>
              <a:r>
                <a:rPr lang="en-US" dirty="0" smtClean="0"/>
                <a:t>Data Coordinator</a:t>
              </a:r>
            </a:p>
            <a:p>
              <a:pPr algn="ctr"/>
              <a:endParaRPr lang="en-US" dirty="0" smtClean="0"/>
            </a:p>
            <a:p>
              <a:pPr algn="ctr"/>
              <a:r>
                <a:rPr lang="en-US" dirty="0" smtClean="0"/>
                <a:t>Email: </a:t>
              </a:r>
              <a:r>
                <a:rPr lang="en-US" dirty="0" smtClean="0"/>
                <a:t>Ava</a:t>
              </a:r>
              <a:r>
                <a:rPr lang="en-US" dirty="0" smtClean="0">
                  <a:hlinkClick r:id="rId3"/>
                </a:rPr>
                <a:t>@THN.org</a:t>
              </a:r>
              <a:endParaRPr lang="en-US" dirty="0" smtClean="0"/>
            </a:p>
            <a:p>
              <a:pPr algn="ctr"/>
              <a:r>
                <a:rPr lang="en-US" dirty="0" smtClean="0"/>
                <a:t>Phone: (512) 652-4714</a:t>
              </a:r>
              <a:endParaRPr lang="en-US" dirty="0"/>
            </a:p>
          </p:txBody>
        </p:sp>
      </p:grpSp>
    </p:spTree>
    <p:extLst>
      <p:ext uri="{BB962C8B-B14F-4D97-AF65-F5344CB8AC3E}">
        <p14:creationId xmlns:p14="http://schemas.microsoft.com/office/powerpoint/2010/main" val="1762436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Winter PIT Count Date: </a:t>
            </a:r>
            <a:br>
              <a:rPr lang="en-US" dirty="0" smtClean="0">
                <a:solidFill>
                  <a:schemeClr val="accent2"/>
                </a:solidFill>
              </a:rPr>
            </a:br>
            <a:r>
              <a:rPr lang="en-US" dirty="0" smtClean="0">
                <a:solidFill>
                  <a:schemeClr val="accent2"/>
                </a:solidFill>
              </a:rPr>
              <a:t>1/26/2023</a:t>
            </a:r>
            <a:endParaRPr lang="en-US" dirty="0">
              <a:solidFill>
                <a:schemeClr val="accent2"/>
              </a:solidFill>
            </a:endParaRPr>
          </a:p>
        </p:txBody>
      </p:sp>
    </p:spTree>
    <p:extLst>
      <p:ext uri="{BB962C8B-B14F-4D97-AF65-F5344CB8AC3E}">
        <p14:creationId xmlns:p14="http://schemas.microsoft.com/office/powerpoint/2010/main" val="48959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9378" y="-301511"/>
            <a:ext cx="12144674" cy="7458410"/>
            <a:chOff x="9378" y="-301511"/>
            <a:chExt cx="12144674" cy="7458410"/>
          </a:xfrm>
        </p:grpSpPr>
        <p:sp>
          <p:nvSpPr>
            <p:cNvPr id="102" name="Rectangle 10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118" name="TextBox 117"/>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119" name="TextBox 118"/>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120" name="TextBox 119"/>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121" name="TextBox 120"/>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122" name="TextBox 12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123" name="TextBox 12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24" name="Picture 123"/>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smtClean="0"/>
              <a:t>Agenda</a:t>
            </a:r>
            <a:endParaRPr lang="en-US" dirty="0"/>
          </a:p>
        </p:txBody>
      </p:sp>
      <p:grpSp>
        <p:nvGrpSpPr>
          <p:cNvPr id="35" name="Group 34" descr="PIT Count Methodology" title="Module 2">
            <a:extLst>
              <a:ext uri="{FF2B5EF4-FFF2-40B4-BE49-F238E27FC236}">
                <a16:creationId xmlns="" xmlns:a16="http://schemas.microsoft.com/office/drawing/2014/main" id="{FC6AD48D-0CD1-414E-BB43-3C6997810727}"/>
              </a:ext>
            </a:extLst>
          </p:cNvPr>
          <p:cNvGrpSpPr/>
          <p:nvPr/>
        </p:nvGrpSpPr>
        <p:grpSpPr>
          <a:xfrm>
            <a:off x="1426369" y="1280196"/>
            <a:ext cx="5794902" cy="523220"/>
            <a:chOff x="1036718" y="2142394"/>
            <a:chExt cx="5794902" cy="523220"/>
          </a:xfrm>
        </p:grpSpPr>
        <p:sp>
          <p:nvSpPr>
            <p:cNvPr id="36" name="Oval 3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2C4F3A7E-6664-4BE8-9708-B24F6BFCE2E4}"/>
                </a:ext>
              </a:extLst>
            </p:cNvPr>
            <p:cNvSpPr txBox="1"/>
            <p:nvPr/>
          </p:nvSpPr>
          <p:spPr>
            <a:xfrm>
              <a:off x="1435200" y="2142394"/>
              <a:ext cx="5396420" cy="523220"/>
            </a:xfrm>
            <a:prstGeom prst="rect">
              <a:avLst/>
            </a:prstGeom>
            <a:noFill/>
          </p:spPr>
          <p:txBody>
            <a:bodyPr wrap="square" rtlCol="0">
              <a:spAutoFit/>
            </a:bodyPr>
            <a:lstStyle/>
            <a:p>
              <a:r>
                <a:rPr lang="en-US" sz="2800" dirty="0" smtClean="0">
                  <a:solidFill>
                    <a:srgbClr val="003D79"/>
                  </a:solidFill>
                </a:rPr>
                <a:t>Introduction</a:t>
              </a:r>
              <a:endParaRPr lang="en-US" sz="2800" dirty="0">
                <a:solidFill>
                  <a:srgbClr val="003D79"/>
                </a:solidFill>
              </a:endParaRPr>
            </a:p>
          </p:txBody>
        </p:sp>
      </p:grpSp>
      <p:grpSp>
        <p:nvGrpSpPr>
          <p:cNvPr id="39" name="Group 38" descr="Unsheltered PIT Planning" title="Module 3">
            <a:extLst>
              <a:ext uri="{FF2B5EF4-FFF2-40B4-BE49-F238E27FC236}">
                <a16:creationId xmlns="" xmlns:a16="http://schemas.microsoft.com/office/drawing/2014/main" id="{FC6AD48D-0CD1-414E-BB43-3C6997810727}"/>
              </a:ext>
            </a:extLst>
          </p:cNvPr>
          <p:cNvGrpSpPr/>
          <p:nvPr/>
        </p:nvGrpSpPr>
        <p:grpSpPr>
          <a:xfrm>
            <a:off x="1432720" y="1794378"/>
            <a:ext cx="5175644" cy="559753"/>
            <a:chOff x="1036718" y="2142394"/>
            <a:chExt cx="5175644" cy="559753"/>
          </a:xfrm>
        </p:grpSpPr>
        <p:sp>
          <p:nvSpPr>
            <p:cNvPr id="40" name="Oval 39">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 xmlns:a16="http://schemas.microsoft.com/office/drawing/2014/main" id="{2C4F3A7E-6664-4BE8-9708-B24F6BFCE2E4}"/>
                </a:ext>
              </a:extLst>
            </p:cNvPr>
            <p:cNvSpPr txBox="1"/>
            <p:nvPr/>
          </p:nvSpPr>
          <p:spPr>
            <a:xfrm>
              <a:off x="1435200" y="2142394"/>
              <a:ext cx="4777162" cy="523220"/>
            </a:xfrm>
            <a:prstGeom prst="rect">
              <a:avLst/>
            </a:prstGeom>
            <a:noFill/>
          </p:spPr>
          <p:txBody>
            <a:bodyPr wrap="square" rtlCol="0">
              <a:spAutoFit/>
            </a:bodyPr>
            <a:lstStyle/>
            <a:p>
              <a:r>
                <a:rPr lang="en-US" sz="2800" dirty="0" smtClean="0">
                  <a:solidFill>
                    <a:srgbClr val="003D79"/>
                  </a:solidFill>
                </a:rPr>
                <a:t>Importance of the PIT Count</a:t>
              </a:r>
              <a:endParaRPr lang="en-US" sz="2800" dirty="0">
                <a:solidFill>
                  <a:srgbClr val="003D79"/>
                </a:solidFill>
              </a:endParaRPr>
            </a:p>
          </p:txBody>
        </p:sp>
        <p:sp>
          <p:nvSpPr>
            <p:cNvPr id="43" name="TextBox 42">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 xmlns:a16="http://schemas.microsoft.com/office/drawing/2014/main" id="{FC6AD48D-0CD1-414E-BB43-3C6997810727}"/>
              </a:ext>
            </a:extLst>
          </p:cNvPr>
          <p:cNvGrpSpPr/>
          <p:nvPr/>
        </p:nvGrpSpPr>
        <p:grpSpPr>
          <a:xfrm>
            <a:off x="1433138" y="2370610"/>
            <a:ext cx="4690140" cy="559753"/>
            <a:chOff x="1036718" y="2142394"/>
            <a:chExt cx="4690140" cy="559753"/>
          </a:xfrm>
        </p:grpSpPr>
        <p:sp>
          <p:nvSpPr>
            <p:cNvPr id="48" name="Oval 47">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smtClean="0">
                  <a:solidFill>
                    <a:srgbClr val="003D79"/>
                  </a:solidFill>
                </a:rPr>
                <a:t>Collaboration</a:t>
              </a:r>
              <a:endParaRPr lang="en-US" sz="2800" dirty="0">
                <a:solidFill>
                  <a:srgbClr val="003D79"/>
                </a:solidFill>
              </a:endParaRPr>
            </a:p>
          </p:txBody>
        </p:sp>
        <p:sp>
          <p:nvSpPr>
            <p:cNvPr id="59" name="TextBox 58">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 xmlns:a16="http://schemas.microsoft.com/office/drawing/2014/main" id="{FC6AD48D-0CD1-414E-BB43-3C6997810727}"/>
              </a:ext>
            </a:extLst>
          </p:cNvPr>
          <p:cNvGrpSpPr/>
          <p:nvPr/>
        </p:nvGrpSpPr>
        <p:grpSpPr>
          <a:xfrm>
            <a:off x="1439286" y="2862939"/>
            <a:ext cx="5169078" cy="559753"/>
            <a:chOff x="1036718" y="2142394"/>
            <a:chExt cx="5169078" cy="559753"/>
          </a:xfrm>
        </p:grpSpPr>
        <p:sp>
          <p:nvSpPr>
            <p:cNvPr id="62" name="Oval 6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smtClean="0">
                  <a:solidFill>
                    <a:srgbClr val="003D79"/>
                  </a:solidFill>
                </a:rPr>
                <a:t>During the Count</a:t>
              </a:r>
              <a:endParaRPr lang="en-US" sz="2800" dirty="0">
                <a:solidFill>
                  <a:srgbClr val="003D79"/>
                </a:solidFill>
              </a:endParaRPr>
            </a:p>
          </p:txBody>
        </p:sp>
        <p:sp>
          <p:nvSpPr>
            <p:cNvPr id="64" name="TextBox 6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 xmlns:a16="http://schemas.microsoft.com/office/drawing/2014/main" id="{FC6AD48D-0CD1-414E-BB43-3C6997810727}"/>
              </a:ext>
            </a:extLst>
          </p:cNvPr>
          <p:cNvGrpSpPr/>
          <p:nvPr/>
        </p:nvGrpSpPr>
        <p:grpSpPr>
          <a:xfrm>
            <a:off x="1435162" y="3332094"/>
            <a:ext cx="7243886" cy="559753"/>
            <a:chOff x="1036718" y="2142394"/>
            <a:chExt cx="7243886" cy="559753"/>
          </a:xfrm>
        </p:grpSpPr>
        <p:sp>
          <p:nvSpPr>
            <p:cNvPr id="66" name="Oval 6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smtClean="0">
                  <a:solidFill>
                    <a:srgbClr val="003D79"/>
                  </a:solidFill>
                </a:rPr>
                <a:t>After the Count</a:t>
              </a:r>
              <a:endParaRPr lang="en-US" sz="2800" dirty="0">
                <a:solidFill>
                  <a:srgbClr val="003D79"/>
                </a:solidFill>
              </a:endParaRPr>
            </a:p>
          </p:txBody>
        </p:sp>
        <p:sp>
          <p:nvSpPr>
            <p:cNvPr id="68" name="TextBox 67">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 xmlns:a16="http://schemas.microsoft.com/office/drawing/2014/main" id="{FC6AD48D-0CD1-414E-BB43-3C6997810727}"/>
              </a:ext>
            </a:extLst>
          </p:cNvPr>
          <p:cNvGrpSpPr/>
          <p:nvPr/>
        </p:nvGrpSpPr>
        <p:grpSpPr>
          <a:xfrm>
            <a:off x="1434899" y="3843116"/>
            <a:ext cx="4196440" cy="559753"/>
            <a:chOff x="1014946" y="2142394"/>
            <a:chExt cx="4196440" cy="559753"/>
          </a:xfrm>
        </p:grpSpPr>
        <p:sp>
          <p:nvSpPr>
            <p:cNvPr id="71" name="Oval 70">
              <a:extLst>
                <a:ext uri="{FF2B5EF4-FFF2-40B4-BE49-F238E27FC236}">
                  <a16:creationId xmlns=""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smtClean="0">
                  <a:solidFill>
                    <a:srgbClr val="003D79"/>
                  </a:solidFill>
                </a:rPr>
                <a:t>Next Steps</a:t>
              </a:r>
              <a:endParaRPr lang="en-US" sz="2800" dirty="0">
                <a:solidFill>
                  <a:srgbClr val="003D79"/>
                </a:solidFill>
              </a:endParaRPr>
            </a:p>
          </p:txBody>
        </p:sp>
        <p:sp>
          <p:nvSpPr>
            <p:cNvPr id="74" name="TextBox 7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333642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6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5046"/>
            <a:ext cx="9706934" cy="1325563"/>
          </a:xfrm>
        </p:spPr>
        <p:txBody>
          <a:bodyPr/>
          <a:lstStyle/>
          <a:p>
            <a:pPr algn="ctr"/>
            <a:r>
              <a:rPr lang="en-US" dirty="0"/>
              <a:t>Introduction</a:t>
            </a:r>
          </a:p>
        </p:txBody>
      </p:sp>
      <p:sp>
        <p:nvSpPr>
          <p:cNvPr id="28" name="Content Placeholder 4"/>
          <p:cNvSpPr>
            <a:spLocks noGrp="1"/>
          </p:cNvSpPr>
          <p:nvPr>
            <p:ph idx="1"/>
          </p:nvPr>
        </p:nvSpPr>
        <p:spPr>
          <a:xfrm>
            <a:off x="1434742" y="1520029"/>
            <a:ext cx="7967769" cy="4351338"/>
          </a:xfrm>
        </p:spPr>
        <p:txBody>
          <a:bodyPr>
            <a:noAutofit/>
          </a:bodyPr>
          <a:lstStyle/>
          <a:p>
            <a:r>
              <a:rPr lang="en-US" sz="2000" dirty="0"/>
              <a:t>This document compiles feedback from several communities as well as larger efforts. Listed at the end of this document are just a few resources that communities can use to analyze and improve their existing process. </a:t>
            </a:r>
          </a:p>
          <a:p>
            <a:r>
              <a:rPr lang="en-US" sz="2000" dirty="0" smtClean="0"/>
              <a:t>This tool is not mean to be a comprehensive guide on conducting the Point-in-Time (PIT) count. It is a supplemental resource that was developed specifically to assist with ensuring veterans are accounted for on the day of the PIT.</a:t>
            </a:r>
            <a:endParaRPr lang="en-US" sz="2000" dirty="0"/>
          </a:p>
          <a:p>
            <a:r>
              <a:rPr lang="en-US" sz="2000" dirty="0"/>
              <a:t>If you have questions, concerns, or feedback on the information in this presentation please reach out to the THN Data Coordinator.</a:t>
            </a:r>
            <a:endParaRPr lang="en-US" sz="2000" b="1" dirty="0"/>
          </a:p>
        </p:txBody>
      </p:sp>
    </p:spTree>
    <p:extLst>
      <p:ext uri="{BB962C8B-B14F-4D97-AF65-F5344CB8AC3E}">
        <p14:creationId xmlns:p14="http://schemas.microsoft.com/office/powerpoint/2010/main" val="83891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5046"/>
            <a:ext cx="9706934" cy="1325563"/>
          </a:xfrm>
        </p:spPr>
        <p:txBody>
          <a:bodyPr/>
          <a:lstStyle/>
          <a:p>
            <a:pPr algn="ctr"/>
            <a:r>
              <a:rPr lang="en-US" dirty="0" smtClean="0"/>
              <a:t>Rate of Homelessness </a:t>
            </a:r>
            <a:endParaRPr lang="en-US" dirty="0"/>
          </a:p>
        </p:txBody>
      </p:sp>
      <p:sp>
        <p:nvSpPr>
          <p:cNvPr id="28" name="Content Placeholder 4"/>
          <p:cNvSpPr>
            <a:spLocks noGrp="1"/>
          </p:cNvSpPr>
          <p:nvPr>
            <p:ph idx="1"/>
          </p:nvPr>
        </p:nvSpPr>
        <p:spPr>
          <a:xfrm>
            <a:off x="1434743" y="1520029"/>
            <a:ext cx="7579556" cy="4351338"/>
          </a:xfrm>
        </p:spPr>
        <p:txBody>
          <a:bodyPr>
            <a:normAutofit/>
          </a:bodyPr>
          <a:lstStyle/>
          <a:p>
            <a:pPr fontAlgn="base"/>
            <a:r>
              <a:rPr lang="en-US" sz="2400" dirty="0"/>
              <a:t>“</a:t>
            </a:r>
            <a:r>
              <a:rPr lang="en-US" sz="2400" u="sng" dirty="0">
                <a:hlinkClick r:id="rId4"/>
              </a:rPr>
              <a:t>Just over 9% of all adults experiencing homelessness in the United States are Veterans of the U.S. military.</a:t>
            </a:r>
            <a:r>
              <a:rPr lang="en-US" sz="2400" dirty="0"/>
              <a:t>”- </a:t>
            </a:r>
            <a:r>
              <a:rPr lang="en-US" sz="2400" dirty="0" smtClean="0"/>
              <a:t>USICH</a:t>
            </a:r>
          </a:p>
          <a:p>
            <a:pPr marL="0" indent="0" fontAlgn="base">
              <a:buNone/>
            </a:pPr>
            <a:endParaRPr lang="en-US" sz="2400" dirty="0" smtClean="0"/>
          </a:p>
          <a:p>
            <a:pPr lvl="1" fontAlgn="base"/>
            <a:r>
              <a:rPr lang="en-US" sz="2000" dirty="0" smtClean="0"/>
              <a:t>This </a:t>
            </a:r>
            <a:r>
              <a:rPr lang="en-US" sz="2000" dirty="0"/>
              <a:t>data point is one of the many nationally recognized statistics around homelessness and </a:t>
            </a:r>
            <a:r>
              <a:rPr lang="en-US" sz="2000" b="1" dirty="0"/>
              <a:t>was calculated solely by using </a:t>
            </a:r>
            <a:r>
              <a:rPr lang="en-US" sz="2000" b="1" dirty="0" smtClean="0"/>
              <a:t>PIT Data</a:t>
            </a:r>
          </a:p>
          <a:p>
            <a:pPr lvl="1" fontAlgn="base"/>
            <a:endParaRPr lang="en-US" sz="2000" b="1" dirty="0"/>
          </a:p>
        </p:txBody>
      </p:sp>
    </p:spTree>
    <p:extLst>
      <p:ext uri="{BB962C8B-B14F-4D97-AF65-F5344CB8AC3E}">
        <p14:creationId xmlns:p14="http://schemas.microsoft.com/office/powerpoint/2010/main" val="73836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9" y="-12171"/>
            <a:ext cx="12144673" cy="7169070"/>
            <a:chOff x="9379" y="-12171"/>
            <a:chExt cx="12144673" cy="716907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9" name="TextBox 58"/>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0" name="TextBox 59"/>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2" name="TextBox 61"/>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3" name="TextBox 62"/>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4" name="TextBox 63"/>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5" name="Picture 64"/>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68921" y="5046"/>
            <a:ext cx="9719898" cy="1325563"/>
          </a:xfrm>
        </p:spPr>
        <p:txBody>
          <a:bodyPr/>
          <a:lstStyle/>
          <a:p>
            <a:pPr algn="ctr"/>
            <a:r>
              <a:rPr lang="en-US" dirty="0" smtClean="0"/>
              <a:t>Veterans in Texas</a:t>
            </a:r>
            <a:endParaRPr lang="en-US" dirty="0"/>
          </a:p>
        </p:txBody>
      </p:sp>
      <p:sp>
        <p:nvSpPr>
          <p:cNvPr id="28" name="Content Placeholder 4"/>
          <p:cNvSpPr>
            <a:spLocks noGrp="1"/>
          </p:cNvSpPr>
          <p:nvPr>
            <p:ph idx="1"/>
          </p:nvPr>
        </p:nvSpPr>
        <p:spPr>
          <a:xfrm>
            <a:off x="1434743" y="1520029"/>
            <a:ext cx="7858462" cy="2721771"/>
          </a:xfrm>
        </p:spPr>
        <p:txBody>
          <a:bodyPr>
            <a:normAutofit/>
          </a:bodyPr>
          <a:lstStyle/>
          <a:p>
            <a:pPr fontAlgn="base"/>
            <a:r>
              <a:rPr lang="en-US" sz="2000" dirty="0"/>
              <a:t>The population of Veterans in </a:t>
            </a:r>
            <a:r>
              <a:rPr lang="en-US" sz="2000" dirty="0" smtClean="0"/>
              <a:t>Texas: </a:t>
            </a:r>
            <a:r>
              <a:rPr lang="en-US" sz="2000" b="1" dirty="0" smtClean="0">
                <a:hlinkClick r:id="rId4"/>
              </a:rPr>
              <a:t>1,573,737</a:t>
            </a:r>
            <a:r>
              <a:rPr lang="en-US" sz="2000" baseline="70000" dirty="0"/>
              <a:t> 1</a:t>
            </a:r>
            <a:endParaRPr lang="en-US" sz="2000" dirty="0"/>
          </a:p>
          <a:p>
            <a:pPr fontAlgn="base"/>
            <a:r>
              <a:rPr lang="en-US" sz="2000" dirty="0"/>
              <a:t>Did you know that </a:t>
            </a:r>
            <a:r>
              <a:rPr lang="en-US" sz="2000" dirty="0" smtClean="0">
                <a:hlinkClick r:id="rId5"/>
              </a:rPr>
              <a:t>two counties</a:t>
            </a:r>
            <a:r>
              <a:rPr lang="en-US" sz="2000" baseline="70000" dirty="0"/>
              <a:t> 2</a:t>
            </a:r>
            <a:r>
              <a:rPr lang="en-US" sz="2000" dirty="0" smtClean="0"/>
              <a:t> </a:t>
            </a:r>
            <a:r>
              <a:rPr lang="en-US" sz="2000" dirty="0"/>
              <a:t>within the Texas Balance of State are in the top 100 counties in the United States where Veterans live? </a:t>
            </a:r>
            <a:endParaRPr lang="en-US" sz="2000" dirty="0" smtClean="0"/>
          </a:p>
          <a:p>
            <a:r>
              <a:rPr lang="en-US" sz="2000" dirty="0" smtClean="0"/>
              <a:t>The TX </a:t>
            </a:r>
            <a:r>
              <a:rPr lang="en-US" sz="2000" dirty="0" err="1" smtClean="0"/>
              <a:t>BoS</a:t>
            </a:r>
            <a:r>
              <a:rPr lang="en-US" sz="2000" dirty="0" smtClean="0"/>
              <a:t> </a:t>
            </a:r>
            <a:r>
              <a:rPr lang="en-US" sz="2000" dirty="0" err="1" smtClean="0"/>
              <a:t>CoC</a:t>
            </a:r>
            <a:r>
              <a:rPr lang="en-US" sz="2000" dirty="0" smtClean="0"/>
              <a:t> is home to 49% of the total Veteran Population in Texas: </a:t>
            </a:r>
          </a:p>
          <a:p>
            <a:pPr lvl="1"/>
            <a:r>
              <a:rPr lang="en-US" sz="1800" b="1" dirty="0" smtClean="0">
                <a:hlinkClick r:id="rId4"/>
              </a:rPr>
              <a:t>769,498</a:t>
            </a:r>
            <a:r>
              <a:rPr lang="en-US" sz="1800" baseline="70000" dirty="0" smtClean="0"/>
              <a:t> </a:t>
            </a:r>
            <a:r>
              <a:rPr lang="en-US" sz="1800" baseline="70000" dirty="0"/>
              <a:t>1</a:t>
            </a:r>
            <a:r>
              <a:rPr lang="en-US" sz="1800" b="1" dirty="0" smtClean="0"/>
              <a:t> </a:t>
            </a:r>
            <a:r>
              <a:rPr lang="en-US" sz="1800" dirty="0" smtClean="0"/>
              <a:t>Veterans live in the TX </a:t>
            </a:r>
            <a:r>
              <a:rPr lang="en-US" sz="1800" dirty="0" err="1" smtClean="0"/>
              <a:t>BoS</a:t>
            </a:r>
            <a:r>
              <a:rPr lang="en-US" sz="1800" dirty="0" smtClean="0"/>
              <a:t> </a:t>
            </a:r>
            <a:r>
              <a:rPr lang="en-US" sz="1800" dirty="0" err="1" smtClean="0"/>
              <a:t>CoC</a:t>
            </a:r>
            <a:r>
              <a:rPr lang="en-US" sz="1800" dirty="0" smtClean="0"/>
              <a:t> Region</a:t>
            </a:r>
          </a:p>
          <a:p>
            <a:pPr lvl="2"/>
            <a:r>
              <a:rPr lang="en-US" sz="1600" dirty="0" smtClean="0"/>
              <a:t>Of these veterans, </a:t>
            </a:r>
            <a:r>
              <a:rPr lang="en-US" sz="1600" dirty="0" smtClean="0">
                <a:hlinkClick r:id="rId6"/>
              </a:rPr>
              <a:t>555</a:t>
            </a:r>
            <a:r>
              <a:rPr lang="en-US" sz="1600" baseline="70000" dirty="0"/>
              <a:t> 3</a:t>
            </a:r>
            <a:r>
              <a:rPr lang="en-US" sz="1600" dirty="0" smtClean="0"/>
              <a:t> were identified on the 2020 PIT Count. </a:t>
            </a:r>
            <a:r>
              <a:rPr lang="en-US" sz="1600" baseline="70000" dirty="0"/>
              <a:t>4</a:t>
            </a:r>
            <a:r>
              <a:rPr lang="en-US" sz="1600" baseline="70000" dirty="0" smtClean="0"/>
              <a:t> </a:t>
            </a:r>
            <a:endParaRPr lang="en-US" sz="1600" baseline="70000" dirty="0"/>
          </a:p>
        </p:txBody>
      </p:sp>
      <p:sp>
        <p:nvSpPr>
          <p:cNvPr id="30" name="TextBox 29"/>
          <p:cNvSpPr txBox="1"/>
          <p:nvPr/>
        </p:nvSpPr>
        <p:spPr>
          <a:xfrm>
            <a:off x="1801309" y="4850980"/>
            <a:ext cx="7938966" cy="1169551"/>
          </a:xfrm>
          <a:prstGeom prst="rect">
            <a:avLst/>
          </a:prstGeom>
          <a:noFill/>
        </p:spPr>
        <p:txBody>
          <a:bodyPr wrap="square" rtlCol="0">
            <a:spAutoFit/>
          </a:bodyPr>
          <a:lstStyle/>
          <a:p>
            <a:r>
              <a:rPr lang="en-US" sz="1400" baseline="70000" dirty="0" smtClean="0"/>
              <a:t>1</a:t>
            </a:r>
            <a:r>
              <a:rPr lang="en-US" sz="1400" dirty="0" smtClean="0"/>
              <a:t>Citation: </a:t>
            </a:r>
            <a:r>
              <a:rPr lang="en-US" sz="1400" dirty="0" smtClean="0">
                <a:hlinkClick r:id="rId4"/>
              </a:rPr>
              <a:t>Veterans in Texas: A Demographic Study</a:t>
            </a:r>
            <a:r>
              <a:rPr lang="en-US" sz="1400" dirty="0" smtClean="0"/>
              <a:t> (hyperlinked)</a:t>
            </a:r>
          </a:p>
          <a:p>
            <a:r>
              <a:rPr lang="en-US" sz="1400" baseline="70000" dirty="0" smtClean="0"/>
              <a:t>2</a:t>
            </a:r>
            <a:r>
              <a:rPr lang="en-US" sz="1400" dirty="0" smtClean="0"/>
              <a:t>Citation: </a:t>
            </a:r>
            <a:r>
              <a:rPr lang="en-US" sz="1400" dirty="0" smtClean="0">
                <a:hlinkClick r:id="rId7"/>
              </a:rPr>
              <a:t>VA County Level Veteran Data</a:t>
            </a:r>
            <a:r>
              <a:rPr lang="en-US" sz="1400" dirty="0" smtClean="0"/>
              <a:t> (hyperlinked)</a:t>
            </a:r>
            <a:endParaRPr lang="en-US" sz="1400" dirty="0"/>
          </a:p>
          <a:p>
            <a:r>
              <a:rPr lang="en-US" sz="1400" baseline="70000" dirty="0" smtClean="0"/>
              <a:t>3</a:t>
            </a:r>
            <a:r>
              <a:rPr lang="en-US" sz="1400" dirty="0"/>
              <a:t>Citation: </a:t>
            </a:r>
            <a:r>
              <a:rPr lang="en-US" sz="1400" dirty="0" smtClean="0">
                <a:hlinkClick r:id="rId6"/>
              </a:rPr>
              <a:t>Extrapolated PIT Report </a:t>
            </a:r>
            <a:r>
              <a:rPr lang="en-US" sz="1400" dirty="0" smtClean="0"/>
              <a:t>(hyperlinked)</a:t>
            </a:r>
            <a:endParaRPr lang="en-US" sz="1400" dirty="0"/>
          </a:p>
          <a:p>
            <a:r>
              <a:rPr lang="en-US" sz="1400" baseline="70000" dirty="0" smtClean="0"/>
              <a:t>4</a:t>
            </a:r>
            <a:r>
              <a:rPr lang="en-US" sz="1400" dirty="0" smtClean="0"/>
              <a:t>Based on the data on the previous slide and our understanding of veteran homelessness, we believe this is an undercount. </a:t>
            </a:r>
            <a:endParaRPr lang="en-US" sz="1400" dirty="0"/>
          </a:p>
        </p:txBody>
      </p:sp>
    </p:spTree>
    <p:extLst>
      <p:ext uri="{BB962C8B-B14F-4D97-AF65-F5344CB8AC3E}">
        <p14:creationId xmlns:p14="http://schemas.microsoft.com/office/powerpoint/2010/main" val="400230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81886" y="8597"/>
            <a:ext cx="10006328" cy="1325563"/>
          </a:xfrm>
        </p:spPr>
        <p:txBody>
          <a:bodyPr/>
          <a:lstStyle/>
          <a:p>
            <a:pPr algn="ctr"/>
            <a:r>
              <a:rPr lang="en-US" dirty="0" smtClean="0"/>
              <a:t>PIT Count Importance</a:t>
            </a:r>
            <a:endParaRPr lang="en-US" dirty="0"/>
          </a:p>
        </p:txBody>
      </p:sp>
      <p:sp>
        <p:nvSpPr>
          <p:cNvPr id="23" name="Content Placeholder 2"/>
          <p:cNvSpPr>
            <a:spLocks noGrp="1"/>
          </p:cNvSpPr>
          <p:nvPr>
            <p:ph idx="1"/>
          </p:nvPr>
        </p:nvSpPr>
        <p:spPr>
          <a:xfrm>
            <a:off x="1548176" y="1287586"/>
            <a:ext cx="8505679" cy="4351338"/>
          </a:xfrm>
        </p:spPr>
        <p:txBody>
          <a:bodyPr>
            <a:normAutofit/>
          </a:bodyPr>
          <a:lstStyle/>
          <a:p>
            <a:pPr marL="0" indent="0">
              <a:buNone/>
            </a:pPr>
            <a:r>
              <a:rPr lang="en-US" sz="2000" dirty="0"/>
              <a:t>The Point-in-Time (PIT) Count is an annual effort led by the </a:t>
            </a:r>
            <a:r>
              <a:rPr lang="en-US" sz="2000" u="sng" dirty="0">
                <a:hlinkClick r:id="rId4"/>
              </a:rPr>
              <a:t>U.S. Department of Housing and Urban Development (HUD)</a:t>
            </a:r>
            <a:r>
              <a:rPr lang="en-US" sz="2000" dirty="0"/>
              <a:t> to estimate the number of Americans, including Veterans, without safe, stable housing. </a:t>
            </a:r>
            <a:endParaRPr lang="en-US" sz="2000" dirty="0" smtClean="0"/>
          </a:p>
          <a:p>
            <a:pPr marL="0" indent="0">
              <a:buNone/>
            </a:pPr>
            <a:endParaRPr lang="en-US" sz="2000" dirty="0"/>
          </a:p>
          <a:p>
            <a:pPr marL="0" indent="0">
              <a:buNone/>
            </a:pPr>
            <a:r>
              <a:rPr lang="en-US" sz="2000" dirty="0" smtClean="0"/>
              <a:t>It </a:t>
            </a:r>
            <a:r>
              <a:rPr lang="en-US" sz="2000" dirty="0"/>
              <a:t>is one of the tools used to assess progress each year toward VA’s priority goal of ending homelessness among Veterans</a:t>
            </a:r>
            <a:r>
              <a:rPr lang="en-US" sz="2000" dirty="0" smtClean="0"/>
              <a:t>.</a:t>
            </a:r>
          </a:p>
          <a:p>
            <a:pPr marL="0" indent="0">
              <a:buNone/>
            </a:pPr>
            <a:endParaRPr lang="en-US" sz="2000" dirty="0"/>
          </a:p>
          <a:p>
            <a:pPr marL="0" indent="0">
              <a:buNone/>
            </a:pPr>
            <a:r>
              <a:rPr lang="en-US" sz="2000" dirty="0"/>
              <a:t>Counting every homeless sheltered and unsheltered veterans is key to understanding whether community efforts to effectively end homelessness for veterans are working, and whether fewer veterans are experiencing homelessness over time.</a:t>
            </a:r>
          </a:p>
        </p:txBody>
      </p:sp>
    </p:spTree>
    <p:extLst>
      <p:ext uri="{BB962C8B-B14F-4D97-AF65-F5344CB8AC3E}">
        <p14:creationId xmlns:p14="http://schemas.microsoft.com/office/powerpoint/2010/main" val="71974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72971" y="8597"/>
            <a:ext cx="10006328" cy="1325563"/>
          </a:xfrm>
        </p:spPr>
        <p:txBody>
          <a:bodyPr/>
          <a:lstStyle/>
          <a:p>
            <a:pPr algn="ctr"/>
            <a:r>
              <a:rPr lang="en-US" dirty="0" smtClean="0"/>
              <a:t>Key Considerations</a:t>
            </a:r>
            <a:endParaRPr lang="en-US" dirty="0"/>
          </a:p>
        </p:txBody>
      </p:sp>
      <p:sp>
        <p:nvSpPr>
          <p:cNvPr id="23" name="Content Placeholder 2"/>
          <p:cNvSpPr>
            <a:spLocks noGrp="1"/>
          </p:cNvSpPr>
          <p:nvPr>
            <p:ph idx="1"/>
          </p:nvPr>
        </p:nvSpPr>
        <p:spPr>
          <a:xfrm>
            <a:off x="1563926" y="1244374"/>
            <a:ext cx="8505679" cy="4351338"/>
          </a:xfrm>
        </p:spPr>
        <p:txBody>
          <a:bodyPr>
            <a:noAutofit/>
          </a:bodyPr>
          <a:lstStyle/>
          <a:p>
            <a:pPr lvl="0"/>
            <a:r>
              <a:rPr lang="en-US" sz="2000" dirty="0"/>
              <a:t>Conducting a PIT count of homeless veterans is challenging because a person’s veterans status is not visibly discernible and identification will likely require enumerator interviews. </a:t>
            </a:r>
          </a:p>
          <a:p>
            <a:r>
              <a:rPr lang="en-US" sz="2000" dirty="0"/>
              <a:t>Locating, counting, and interviewing unsheltered homeless veterans during the PIT count is a major </a:t>
            </a:r>
            <a:r>
              <a:rPr lang="en-US" sz="2000" dirty="0" smtClean="0"/>
              <a:t>challenge</a:t>
            </a:r>
          </a:p>
          <a:p>
            <a:r>
              <a:rPr lang="en-US" sz="2000" dirty="0"/>
              <a:t>However, </a:t>
            </a:r>
            <a:r>
              <a:rPr lang="en-US" sz="2000" dirty="0" smtClean="0"/>
              <a:t>those responsible for planning the PIT count </a:t>
            </a:r>
            <a:r>
              <a:rPr lang="en-US" sz="2000" dirty="0"/>
              <a:t>should be mindful that some veterans might not be eligible for VA services, so it is important that other </a:t>
            </a:r>
            <a:r>
              <a:rPr lang="en-US" sz="2000" dirty="0" smtClean="0"/>
              <a:t>partners</a:t>
            </a:r>
            <a:r>
              <a:rPr lang="en-US" sz="2000" dirty="0"/>
              <a:t> </a:t>
            </a:r>
            <a:r>
              <a:rPr lang="en-US" sz="2000" dirty="0" smtClean="0"/>
              <a:t>(in addition to the VA) participate </a:t>
            </a:r>
            <a:r>
              <a:rPr lang="en-US" sz="2000" dirty="0"/>
              <a:t>to identify and locate homeless veterans. </a:t>
            </a:r>
            <a:endParaRPr lang="en-US" sz="2000" dirty="0" smtClean="0"/>
          </a:p>
          <a:p>
            <a:pPr lvl="1"/>
            <a:r>
              <a:rPr lang="en-US" sz="1800" dirty="0" smtClean="0"/>
              <a:t>Ultimately</a:t>
            </a:r>
            <a:r>
              <a:rPr lang="en-US" sz="1800" dirty="0"/>
              <a:t>, combining </a:t>
            </a:r>
            <a:r>
              <a:rPr lang="en-US" sz="1800" dirty="0" smtClean="0"/>
              <a:t>homeless sector and </a:t>
            </a:r>
            <a:r>
              <a:rPr lang="en-US" sz="1800" dirty="0"/>
              <a:t>VA knowledge will result in a more thorough and accurate count. </a:t>
            </a:r>
            <a:endParaRPr lang="en-US" sz="2000" dirty="0"/>
          </a:p>
        </p:txBody>
      </p:sp>
    </p:spTree>
    <p:extLst>
      <p:ext uri="{BB962C8B-B14F-4D97-AF65-F5344CB8AC3E}">
        <p14:creationId xmlns:p14="http://schemas.microsoft.com/office/powerpoint/2010/main" val="2485847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92485" y="7835"/>
            <a:ext cx="10302217" cy="1325563"/>
          </a:xfrm>
        </p:spPr>
        <p:txBody>
          <a:bodyPr/>
          <a:lstStyle/>
          <a:p>
            <a:pPr algn="ctr"/>
            <a:r>
              <a:rPr lang="en-US" dirty="0" smtClean="0"/>
              <a:t>Partnerships with the VA</a:t>
            </a:r>
            <a:endParaRPr lang="en-US" dirty="0"/>
          </a:p>
        </p:txBody>
      </p:sp>
      <p:sp>
        <p:nvSpPr>
          <p:cNvPr id="20" name="Content Placeholder 5"/>
          <p:cNvSpPr>
            <a:spLocks noGrp="1"/>
          </p:cNvSpPr>
          <p:nvPr>
            <p:ph idx="1"/>
          </p:nvPr>
        </p:nvSpPr>
        <p:spPr>
          <a:xfrm>
            <a:off x="1651000" y="1266214"/>
            <a:ext cx="8793089" cy="4351338"/>
          </a:xfrm>
        </p:spPr>
        <p:txBody>
          <a:bodyPr>
            <a:noAutofit/>
          </a:bodyPr>
          <a:lstStyle/>
          <a:p>
            <a:pPr marL="342900" indent="-342900">
              <a:buAutoNum type="arabicPeriod"/>
            </a:pPr>
            <a:r>
              <a:rPr lang="en-US" sz="2000" dirty="0" smtClean="0"/>
              <a:t>Engage </a:t>
            </a:r>
            <a:r>
              <a:rPr lang="en-US" sz="2000" dirty="0"/>
              <a:t>the local VA Medical Center and VA department staff that provide services to homeless veterans or work on homeless issues to help plan and implement the count. </a:t>
            </a:r>
            <a:endParaRPr lang="en-US" sz="2000" dirty="0" smtClean="0"/>
          </a:p>
          <a:p>
            <a:pPr lvl="1"/>
            <a:r>
              <a:rPr lang="en-US" sz="1600" dirty="0"/>
              <a:t>VA Medical Centers have homeless coordinators and outreach workers who regularly interact with homeless veterans. These staff are knowledgeable about the locations where unsheltered homeless veterans live, sleep, and congregate and can identify the places that must be included in the unsheltered </a:t>
            </a:r>
            <a:r>
              <a:rPr lang="en-US" sz="1600" dirty="0" smtClean="0"/>
              <a:t>count.</a:t>
            </a:r>
          </a:p>
          <a:p>
            <a:pPr lvl="1"/>
            <a:r>
              <a:rPr lang="en-US" sz="1600" dirty="0" smtClean="0"/>
              <a:t>These </a:t>
            </a:r>
            <a:r>
              <a:rPr lang="en-US" sz="1600" dirty="0"/>
              <a:t>individuals can also help make sure the roster of housing programs for homeless veterans is complete for the sheltered count and identify any other VA-funded service centers that should be involved, such as Community Based Outpatient Clinics (CBOCs), Vet Centers, and Women Vet Programs. </a:t>
            </a:r>
            <a:endParaRPr lang="en-US" sz="1600" dirty="0" smtClean="0"/>
          </a:p>
          <a:p>
            <a:pPr lvl="1"/>
            <a:r>
              <a:rPr lang="en-US" sz="1600" dirty="0" smtClean="0"/>
              <a:t>Provide </a:t>
            </a:r>
            <a:r>
              <a:rPr lang="en-US" sz="1600" dirty="0"/>
              <a:t>guidance on count and survey instruments. VA staff can offer technical guidance to improve data accuracy. </a:t>
            </a:r>
            <a:endParaRPr lang="en-US" sz="1600" dirty="0" smtClean="0"/>
          </a:p>
          <a:p>
            <a:pPr lvl="1"/>
            <a:r>
              <a:rPr lang="en-US" sz="1600" dirty="0" smtClean="0"/>
              <a:t>Assist </a:t>
            </a:r>
            <a:r>
              <a:rPr lang="en-US" sz="1600" dirty="0"/>
              <a:t>during the count. Veteran homeless coordinators and outreach workers can form special teams to canvass encampments and other remote areas that may not </a:t>
            </a:r>
            <a:r>
              <a:rPr lang="en-US" sz="1600" dirty="0" smtClean="0"/>
              <a:t>have </a:t>
            </a:r>
            <a:r>
              <a:rPr lang="en-US" sz="1600" dirty="0"/>
              <a:t>been included in previous counts. Their relationships with clients could also help homeless veterans feel more comfortable providing information.</a:t>
            </a:r>
          </a:p>
          <a:p>
            <a:endParaRPr lang="en-US" sz="1800" dirty="0"/>
          </a:p>
        </p:txBody>
      </p:sp>
    </p:spTree>
    <p:extLst>
      <p:ext uri="{BB962C8B-B14F-4D97-AF65-F5344CB8AC3E}">
        <p14:creationId xmlns:p14="http://schemas.microsoft.com/office/powerpoint/2010/main" val="197906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5380</TotalTime>
  <Words>1178</Words>
  <Application>Microsoft Office PowerPoint</Application>
  <PresentationFormat>Widescreen</PresentationFormat>
  <Paragraphs>168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Roboto</vt:lpstr>
      <vt:lpstr>Arial</vt:lpstr>
      <vt:lpstr>Roboto Black</vt:lpstr>
      <vt:lpstr>Tw Cen MT</vt:lpstr>
      <vt:lpstr>Office Theme</vt:lpstr>
      <vt:lpstr>Engaging Veterans and Veteran Service Provicers</vt:lpstr>
      <vt:lpstr>PowerPoint Presentation</vt:lpstr>
      <vt:lpstr>Agenda</vt:lpstr>
      <vt:lpstr>Introduction</vt:lpstr>
      <vt:lpstr>Rate of Homelessness </vt:lpstr>
      <vt:lpstr>Veterans in Texas</vt:lpstr>
      <vt:lpstr>PIT Count Importance</vt:lpstr>
      <vt:lpstr>Key Considerations</vt:lpstr>
      <vt:lpstr>Partnerships with the VA</vt:lpstr>
      <vt:lpstr>Veteran Service Organizations</vt:lpstr>
      <vt:lpstr>Those with Lived Experience</vt:lpstr>
      <vt:lpstr>During the Count</vt:lpstr>
      <vt:lpstr>After the PIT Count</vt:lpstr>
      <vt:lpstr>Next Steps</vt:lpstr>
      <vt:lpstr>Resources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275</cp:revision>
  <cp:lastPrinted>2019-11-07T18:17:24Z</cp:lastPrinted>
  <dcterms:created xsi:type="dcterms:W3CDTF">2018-10-31T14:02:21Z</dcterms:created>
  <dcterms:modified xsi:type="dcterms:W3CDTF">2022-11-17T21:36:01Z</dcterms:modified>
</cp:coreProperties>
</file>