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00000000000000000" pitchFamily="2"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Roboto Black" panose="02000000000000000000" pitchFamily="2"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1260"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867607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c138ae3e4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2c138ae3e4_0_1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p:txBody>
      </p:sp>
      <p:sp>
        <p:nvSpPr>
          <p:cNvPr id="140" name="Google Shape;140;g12c138ae3e4_0_11: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a:t>
            </a:fld>
            <a:endParaRPr sz="1400"/>
          </a:p>
        </p:txBody>
      </p:sp>
    </p:spTree>
    <p:extLst>
      <p:ext uri="{BB962C8B-B14F-4D97-AF65-F5344CB8AC3E}">
        <p14:creationId xmlns:p14="http://schemas.microsoft.com/office/powerpoint/2010/main" val="201464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955bd54a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4955bd54a5_0_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400"/>
          </a:p>
        </p:txBody>
      </p:sp>
      <p:sp>
        <p:nvSpPr>
          <p:cNvPr id="372" name="Google Shape;372;g24955bd54a5_0_2: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extLst>
      <p:ext uri="{BB962C8B-B14F-4D97-AF65-F5344CB8AC3E}">
        <p14:creationId xmlns:p14="http://schemas.microsoft.com/office/powerpoint/2010/main" val="2980889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48993f5b36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248993f5b36_0_9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And here is a comparison of the 2023 PIT data to the Housing Inventory count data. These kinds of gaps analysis are an excellent way to find areas that you might be needing funding for. You can see that while we have a surplus in veteran beds, we have a significant deficit in beds for general population single adults without children. When applying for funding, doing these simple gaps analysis can be crucial when trying to determine the scope and scale of the need within your community. An important goal is to keep in mind is to have the funding needs to align with the interest and the priorities of the LHC. We want the PIT data to drive the conversation. Everyone needs to be on the same page in regards to homelessness within our communities and trying aligning our funding needs with the data. To talk a bit more about that I am going to pass it off to Jim Ward our director of planning.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400"/>
          </a:p>
        </p:txBody>
      </p:sp>
      <p:sp>
        <p:nvSpPr>
          <p:cNvPr id="391" name="Google Shape;391;g248993f5b36_0_98: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extLst>
      <p:ext uri="{BB962C8B-B14F-4D97-AF65-F5344CB8AC3E}">
        <p14:creationId xmlns:p14="http://schemas.microsoft.com/office/powerpoint/2010/main" val="246579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269d2710a0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2269d2710a0_0_6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457200" lvl="0" indent="-330200" algn="l" rtl="0">
              <a:lnSpc>
                <a:spcPct val="150000"/>
              </a:lnSpc>
              <a:spcBef>
                <a:spcPts val="0"/>
              </a:spcBef>
              <a:spcAft>
                <a:spcPts val="0"/>
              </a:spcAft>
              <a:buClr>
                <a:srgbClr val="003D79"/>
              </a:buClr>
              <a:buSzPts val="1600"/>
              <a:buFont typeface="Roboto"/>
              <a:buChar char="●"/>
            </a:pPr>
            <a:r>
              <a:rPr lang="en" sz="1600">
                <a:solidFill>
                  <a:srgbClr val="003D79"/>
                </a:solidFill>
                <a:latin typeface="Roboto"/>
                <a:ea typeface="Roboto"/>
                <a:cs typeface="Roboto"/>
                <a:sym typeface="Roboto"/>
              </a:rPr>
              <a:t> Responses should reflect actual data that supports the funding request. IE. requesting funding for niche projects that do not align with data collected during the PIT or housing that is already available in the community on the HIC will not score as highly as projects that clearly meet an unmet need identified by the PIT or HIC.  </a:t>
            </a:r>
            <a:endParaRPr sz="1600">
              <a:solidFill>
                <a:srgbClr val="003D79"/>
              </a:solidFill>
              <a:latin typeface="Roboto"/>
              <a:ea typeface="Roboto"/>
              <a:cs typeface="Roboto"/>
              <a:sym typeface="Roboto"/>
            </a:endParaRPr>
          </a:p>
          <a:p>
            <a:pPr marL="457200" lvl="0" indent="-330200" algn="l" rtl="0">
              <a:lnSpc>
                <a:spcPct val="150000"/>
              </a:lnSpc>
              <a:spcBef>
                <a:spcPts val="0"/>
              </a:spcBef>
              <a:spcAft>
                <a:spcPts val="0"/>
              </a:spcAft>
              <a:buClr>
                <a:srgbClr val="003D79"/>
              </a:buClr>
              <a:buSzPts val="1600"/>
              <a:buFont typeface="Roboto"/>
              <a:buChar char="●"/>
            </a:pPr>
            <a:r>
              <a:rPr lang="en" sz="1600">
                <a:solidFill>
                  <a:srgbClr val="003D79"/>
                </a:solidFill>
                <a:latin typeface="Roboto"/>
                <a:ea typeface="Roboto"/>
                <a:cs typeface="Roboto"/>
                <a:sym typeface="Roboto"/>
              </a:rPr>
              <a:t>Applicants are strongly discouraged from applying for projects that cannot be supported by data.  Ie: 100 units of PSH for veterans and only 8 veterans identified during the PIT count, with a HUD VASH project that is underutilized by the local PHA.</a:t>
            </a:r>
            <a:endParaRPr sz="1600">
              <a:solidFill>
                <a:srgbClr val="003D79"/>
              </a:solidFill>
              <a:latin typeface="Roboto"/>
              <a:ea typeface="Roboto"/>
              <a:cs typeface="Roboto"/>
              <a:sym typeface="Roboto"/>
            </a:endParaRPr>
          </a:p>
          <a:p>
            <a:pPr marL="457200" lvl="0" indent="-330200" algn="l" rtl="0">
              <a:lnSpc>
                <a:spcPct val="150000"/>
              </a:lnSpc>
              <a:spcBef>
                <a:spcPts val="0"/>
              </a:spcBef>
              <a:spcAft>
                <a:spcPts val="0"/>
              </a:spcAft>
              <a:buClr>
                <a:srgbClr val="003D79"/>
              </a:buClr>
              <a:buSzPts val="1600"/>
              <a:buFont typeface="Roboto"/>
              <a:buChar char="●"/>
            </a:pPr>
            <a:r>
              <a:rPr lang="en" sz="1600">
                <a:solidFill>
                  <a:srgbClr val="003D79"/>
                </a:solidFill>
                <a:latin typeface="Roboto"/>
                <a:ea typeface="Roboto"/>
                <a:cs typeface="Roboto"/>
                <a:sym typeface="Roboto"/>
              </a:rPr>
              <a:t>Funders will pick up on whether an application is an opportunity to chase funds or a project is designed to meet community needs.</a:t>
            </a:r>
            <a:endParaRPr sz="1600">
              <a:solidFill>
                <a:srgbClr val="003D7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410" name="Google Shape;410;g2269d2710a0_0_69: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extLst>
      <p:ext uri="{BB962C8B-B14F-4D97-AF65-F5344CB8AC3E}">
        <p14:creationId xmlns:p14="http://schemas.microsoft.com/office/powerpoint/2010/main" val="378705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269d2710a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2269d2710a0_0_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426" name="Google Shape;426;g2269d2710a0_0_8: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extLst>
      <p:ext uri="{BB962C8B-B14F-4D97-AF65-F5344CB8AC3E}">
        <p14:creationId xmlns:p14="http://schemas.microsoft.com/office/powerpoint/2010/main" val="62849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2e0b910985_1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12e0b910985_1_22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(Open Question Time 15 Minutes) Perhaps we can utilize chat for the questions as well. </a:t>
            </a:r>
            <a:endParaRPr sz="1400"/>
          </a:p>
        </p:txBody>
      </p:sp>
      <p:sp>
        <p:nvSpPr>
          <p:cNvPr id="441" name="Google Shape;441;g12e0b910985_1_223: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14</a:t>
            </a:fld>
            <a:endParaRPr sz="1400"/>
          </a:p>
        </p:txBody>
      </p:sp>
    </p:spTree>
    <p:extLst>
      <p:ext uri="{BB962C8B-B14F-4D97-AF65-F5344CB8AC3E}">
        <p14:creationId xmlns:p14="http://schemas.microsoft.com/office/powerpoint/2010/main" val="819338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48993f5b3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248993f5b36_0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endParaRPr sz="1400"/>
          </a:p>
        </p:txBody>
      </p:sp>
      <p:sp>
        <p:nvSpPr>
          <p:cNvPr id="453" name="Google Shape;453;g248993f5b36_0_0: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15</a:t>
            </a:fld>
            <a:endParaRPr sz="1400"/>
          </a:p>
        </p:txBody>
      </p:sp>
    </p:spTree>
    <p:extLst>
      <p:ext uri="{BB962C8B-B14F-4D97-AF65-F5344CB8AC3E}">
        <p14:creationId xmlns:p14="http://schemas.microsoft.com/office/powerpoint/2010/main" val="173894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2c138ae3e4_0_1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12c138ae3e4_0_147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p:txBody>
      </p:sp>
      <p:sp>
        <p:nvSpPr>
          <p:cNvPr id="466" name="Google Shape;466;g12c138ae3e4_0_1470: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16</a:t>
            </a:fld>
            <a:endParaRPr sz="1400"/>
          </a:p>
        </p:txBody>
      </p:sp>
    </p:spTree>
    <p:extLst>
      <p:ext uri="{BB962C8B-B14F-4D97-AF65-F5344CB8AC3E}">
        <p14:creationId xmlns:p14="http://schemas.microsoft.com/office/powerpoint/2010/main" val="299064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c138ae3e4_0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2c138ae3e4_0_317: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endParaRPr sz="1400"/>
          </a:p>
        </p:txBody>
      </p:sp>
      <p:sp>
        <p:nvSpPr>
          <p:cNvPr id="146" name="Google Shape;146;g12c138ae3e4_0_317: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extLst>
      <p:ext uri="{BB962C8B-B14F-4D97-AF65-F5344CB8AC3E}">
        <p14:creationId xmlns:p14="http://schemas.microsoft.com/office/powerpoint/2010/main" val="272446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48993f5b3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48993f5b36_0_1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Who:</a:t>
            </a:r>
            <a:r>
              <a:rPr lang="en">
                <a:solidFill>
                  <a:schemeClr val="dk1"/>
                </a:solidFill>
              </a:rPr>
              <a:t> Individuals and families residing in Unsheltered locations such as cars, parks, streets, sidewalks, and other places not meant for human habitation. As well as individuals and families residing in sheltered locations such as emergency shelters and transitional housing.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What:</a:t>
            </a:r>
            <a:r>
              <a:rPr lang="en">
                <a:solidFill>
                  <a:schemeClr val="dk1"/>
                </a:solidFill>
              </a:rPr>
              <a:t> The PIT count aims to provide a snapshot of the individuals and families experiencing homelessness in a geographical area over the course of one night.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When:</a:t>
            </a:r>
            <a:r>
              <a:rPr lang="en">
                <a:solidFill>
                  <a:schemeClr val="dk1"/>
                </a:solidFill>
              </a:rPr>
              <a:t> Last 10 nights in January.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Where: </a:t>
            </a:r>
            <a:r>
              <a:rPr lang="en">
                <a:solidFill>
                  <a:schemeClr val="dk1"/>
                </a:solidFill>
              </a:rPr>
              <a:t>The Texas Balance of State CoC. The PIT count occurs across our geography in communities like yours. On this screen you’ll see a screenshot of the actual survey results from our mobile app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Why:</a:t>
            </a:r>
            <a:r>
              <a:rPr lang="en">
                <a:solidFill>
                  <a:schemeClr val="dk1"/>
                </a:solidFill>
              </a:rPr>
              <a:t> For awareness in order to advocate to local governments, To understand the extent of homelessness by determining the number of people experiencing homelessness within our geography. To secure funding as the data can be used to secure grant funding. And for engagement as the PIT count encourages communities to get involved in ending homelessness. </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p:txBody>
      </p:sp>
      <p:sp>
        <p:nvSpPr>
          <p:cNvPr id="196" name="Google Shape;196;g248993f5b36_0_12: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extLst>
      <p:ext uri="{BB962C8B-B14F-4D97-AF65-F5344CB8AC3E}">
        <p14:creationId xmlns:p14="http://schemas.microsoft.com/office/powerpoint/2010/main" val="280941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c138ae3e4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2c138ae3e4_0_46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There are four main reasons that we conduct the PIT count represented here in this graphic. We conduct it for </a:t>
            </a:r>
            <a:r>
              <a:rPr lang="en" sz="1200" b="1">
                <a:solidFill>
                  <a:schemeClr val="dk1"/>
                </a:solidFill>
                <a:latin typeface="Calibri"/>
                <a:ea typeface="Calibri"/>
                <a:cs typeface="Calibri"/>
                <a:sym typeface="Calibri"/>
              </a:rPr>
              <a:t>Awareness</a:t>
            </a:r>
            <a:r>
              <a:rPr lang="en" sz="1200">
                <a:solidFill>
                  <a:schemeClr val="dk1"/>
                </a:solidFill>
                <a:latin typeface="Calibri"/>
                <a:ea typeface="Calibri"/>
                <a:cs typeface="Calibri"/>
                <a:sym typeface="Calibri"/>
              </a:rPr>
              <a:t> to advocate to local governments and raise community awareness. To understand the </a:t>
            </a:r>
            <a:r>
              <a:rPr lang="en" sz="1200" b="1">
                <a:solidFill>
                  <a:schemeClr val="dk1"/>
                </a:solidFill>
                <a:latin typeface="Calibri"/>
                <a:ea typeface="Calibri"/>
                <a:cs typeface="Calibri"/>
                <a:sym typeface="Calibri"/>
              </a:rPr>
              <a:t>extent</a:t>
            </a:r>
            <a:r>
              <a:rPr lang="en" sz="1200">
                <a:solidFill>
                  <a:schemeClr val="dk1"/>
                </a:solidFill>
                <a:latin typeface="Calibri"/>
                <a:ea typeface="Calibri"/>
                <a:cs typeface="Calibri"/>
                <a:sym typeface="Calibri"/>
              </a:rPr>
              <a:t> of homelessness by identifying trends in homelessness over time and the characteristics of those experiencing homelessness locally. To secure </a:t>
            </a:r>
            <a:r>
              <a:rPr lang="en" sz="1200" b="1">
                <a:solidFill>
                  <a:schemeClr val="dk1"/>
                </a:solidFill>
                <a:latin typeface="Calibri"/>
                <a:ea typeface="Calibri"/>
                <a:cs typeface="Calibri"/>
                <a:sym typeface="Calibri"/>
              </a:rPr>
              <a:t>funding</a:t>
            </a:r>
            <a:r>
              <a:rPr lang="en" sz="1200">
                <a:solidFill>
                  <a:schemeClr val="dk1"/>
                </a:solidFill>
                <a:latin typeface="Calibri"/>
                <a:ea typeface="Calibri"/>
                <a:cs typeface="Calibri"/>
                <a:sym typeface="Calibri"/>
              </a:rPr>
              <a:t> as the PIT can be used for eligibility for CoC and ESG federal funding as well as to advocate for private or local government funds. And finally for </a:t>
            </a:r>
            <a:r>
              <a:rPr lang="en" sz="1200" b="1">
                <a:solidFill>
                  <a:schemeClr val="dk1"/>
                </a:solidFill>
                <a:latin typeface="Calibri"/>
                <a:ea typeface="Calibri"/>
                <a:cs typeface="Calibri"/>
                <a:sym typeface="Calibri"/>
              </a:rPr>
              <a:t>engagement</a:t>
            </a:r>
            <a:r>
              <a:rPr lang="en" sz="1200">
                <a:solidFill>
                  <a:schemeClr val="dk1"/>
                </a:solidFill>
                <a:latin typeface="Calibri"/>
                <a:ea typeface="Calibri"/>
                <a:cs typeface="Calibri"/>
                <a:sym typeface="Calibri"/>
              </a:rPr>
              <a:t> as the PIT count allows us to develop personal relationships with those experiencing homelessness and create a sense of responsibility with various stakeholders.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p:txBody>
      </p:sp>
      <p:sp>
        <p:nvSpPr>
          <p:cNvPr id="224" name="Google Shape;224;g12c138ae3e4_0_469: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extLst>
      <p:ext uri="{BB962C8B-B14F-4D97-AF65-F5344CB8AC3E}">
        <p14:creationId xmlns:p14="http://schemas.microsoft.com/office/powerpoint/2010/main" val="20965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2ca7e3bd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12ca7e3bdb9_0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r>
              <a:rPr lang="en" sz="1400"/>
              <a:t>PIT data is the most reliable source of information on homelessness. Because the PIT count occurs at the same time throughout the county, it provides us a snapshot of homelessness in our communities. Because of the unilateral participation from several communities throughout the geography of the Texas Balance of State CoC,  we are able to use this concerted effort to get a comprehensive data set of numerous demographics. We can ultimately use this data to identify populations that are needing more attention, as well as gauge the need of our communities. The Point-In-Time count also happens at the same time as the Housing Inventory Count as well. We will go into more detail later in the presentation, but in short when you look at both of these data sets you can also see the extent of homelessness in your community, and your capacity to respond to it. </a:t>
            </a:r>
            <a:endParaRPr sz="1400"/>
          </a:p>
        </p:txBody>
      </p:sp>
      <p:sp>
        <p:nvSpPr>
          <p:cNvPr id="252" name="Google Shape;252;g12ca7e3bdb9_0_0: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extLst>
      <p:ext uri="{BB962C8B-B14F-4D97-AF65-F5344CB8AC3E}">
        <p14:creationId xmlns:p14="http://schemas.microsoft.com/office/powerpoint/2010/main" val="74080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c138ae3e4_0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12c138ae3e4_0_77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endParaRPr b="1">
              <a:solidFill>
                <a:schemeClr val="dk1"/>
              </a:solidFill>
            </a:endParaRPr>
          </a:p>
        </p:txBody>
      </p:sp>
      <p:sp>
        <p:nvSpPr>
          <p:cNvPr id="277" name="Google Shape;277;g12c138ae3e4_0_770: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6</a:t>
            </a:fld>
            <a:endParaRPr sz="1400"/>
          </a:p>
        </p:txBody>
      </p:sp>
    </p:spTree>
    <p:extLst>
      <p:ext uri="{BB962C8B-B14F-4D97-AF65-F5344CB8AC3E}">
        <p14:creationId xmlns:p14="http://schemas.microsoft.com/office/powerpoint/2010/main" val="282858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48993f5b36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48993f5b36_0_6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100"/>
              <a:buFont typeface="Arial"/>
              <a:buNone/>
            </a:pPr>
            <a:endParaRPr b="1">
              <a:solidFill>
                <a:schemeClr val="dk1"/>
              </a:solidFill>
            </a:endParaRPr>
          </a:p>
        </p:txBody>
      </p:sp>
      <p:sp>
        <p:nvSpPr>
          <p:cNvPr id="299" name="Google Shape;299;g248993f5b36_0_60: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extLst>
      <p:ext uri="{BB962C8B-B14F-4D97-AF65-F5344CB8AC3E}">
        <p14:creationId xmlns:p14="http://schemas.microsoft.com/office/powerpoint/2010/main" val="106362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c138ae3e4_0_9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12c138ae3e4_0_91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year there was an overall 46% increase in unsheltered homelessness, and 11% increase in sheltered homelessness. While these increases may seem significant, there are a few considerations to keep in mind when comparing the data. Our count in 2023 occurred on a single night as opposed to being split into two dates like in 2022. We also had increased volunteer recruitment, advanced planning, comprehensive training, and hot spot mapping in advance of the count. The weather was also much clearer, increasing the visibility of our unhoused neighbors and enabling volunteers and communities to conduct more comprehensive counts within their region. Covid also played a significantly smaller role leading to higher engagement overall. When making comparisons year over year for your data keep some of these factors in mind when applying for funding. </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400"/>
          </a:p>
        </p:txBody>
      </p:sp>
      <p:sp>
        <p:nvSpPr>
          <p:cNvPr id="321" name="Google Shape;321;g12c138ae3e4_0_916: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8</a:t>
            </a:fld>
            <a:endParaRPr sz="1400"/>
          </a:p>
        </p:txBody>
      </p:sp>
    </p:spTree>
    <p:extLst>
      <p:ext uri="{BB962C8B-B14F-4D97-AF65-F5344CB8AC3E}">
        <p14:creationId xmlns:p14="http://schemas.microsoft.com/office/powerpoint/2010/main" val="43099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48993f5b36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48993f5b36_0_8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Now this is the point that we are going to shift into talking about the housing inventory count briefly. The reason I think it is important to have these counts in the same presentation is because they happen simultaneously and are oftentimes analyzed together. For those that aren’t familiar, the HIC is the annual count of the beds and units designated to serve those experiencing homelessness. It includes both ES and TH (which are counted for the PIT); however, it also includes RRH and PSH beds. A simple way to remember this is that the PIT measures People. The HIC measures Housing. And when you look at them both together it demonstrates the scope of homelessness in your areas as well as your capacity to respond to the crisis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Here is a Venn diagram to demonstrate the similarities and differences between the sheltered PIT and the HIC. I won't go through each bullet point. But if I were to give you a summary, the key differences are that the PIT requires individual surveys of each client residing in the emergency shelter or transitional housing program. Each survey takes approximately 25-40 minutes. Whereas the HIC only requires you to fill out one form for each housing project your organization has, which amounts to about 10-20 minutes total. They both are required by hud, happen at the same time, and I provide technical assistance for both. The Pit is driven by local leads with support from THN. The HIC is driven by THN with support from local leads.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400"/>
          </a:p>
        </p:txBody>
      </p:sp>
      <p:sp>
        <p:nvSpPr>
          <p:cNvPr id="353" name="Google Shape;353;g248993f5b36_0_81:notes"/>
          <p:cNvSpPr txBox="1">
            <a:spLocks noGrp="1"/>
          </p:cNvSpPr>
          <p:nvPr>
            <p:ph type="sldNum" idx="12"/>
          </p:nvPr>
        </p:nvSpPr>
        <p:spPr>
          <a:xfrm>
            <a:off x="3884613" y="8685213"/>
            <a:ext cx="2971800" cy="4587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9</a:t>
            </a:fld>
            <a:endParaRPr sz="1400"/>
          </a:p>
        </p:txBody>
      </p:sp>
    </p:spTree>
    <p:extLst>
      <p:ext uri="{BB962C8B-B14F-4D97-AF65-F5344CB8AC3E}">
        <p14:creationId xmlns:p14="http://schemas.microsoft.com/office/powerpoint/2010/main" val="374817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grpSp>
        <p:nvGrpSpPr>
          <p:cNvPr id="12" name="Google Shape;12;p2"/>
          <p:cNvGrpSpPr/>
          <p:nvPr/>
        </p:nvGrpSpPr>
        <p:grpSpPr>
          <a:xfrm>
            <a:off x="-975073" y="49137"/>
            <a:ext cx="10060801" cy="5026813"/>
            <a:chOff x="-1327981" y="26125"/>
            <a:chExt cx="13778144" cy="6884159"/>
          </a:xfrm>
        </p:grpSpPr>
        <p:pic>
          <p:nvPicPr>
            <p:cNvPr id="13" name="Google Shape;13;p2"/>
            <p:cNvPicPr preferRelativeResize="0"/>
            <p:nvPr/>
          </p:nvPicPr>
          <p:blipFill rotWithShape="1">
            <a:blip r:embed="rId2">
              <a:alphaModFix/>
            </a:blip>
            <a:srcRect/>
            <a:stretch/>
          </p:blipFill>
          <p:spPr>
            <a:xfrm>
              <a:off x="55902" y="26125"/>
              <a:ext cx="1982575" cy="1056482"/>
            </a:xfrm>
            <a:prstGeom prst="rect">
              <a:avLst/>
            </a:prstGeom>
            <a:noFill/>
            <a:ln>
              <a:noFill/>
            </a:ln>
          </p:spPr>
        </p:pic>
        <p:pic>
          <p:nvPicPr>
            <p:cNvPr id="14" name="Google Shape;14;p2"/>
            <p:cNvPicPr preferRelativeResize="0"/>
            <p:nvPr/>
          </p:nvPicPr>
          <p:blipFill rotWithShape="1">
            <a:blip r:embed="rId2">
              <a:alphaModFix/>
            </a:blip>
            <a:srcRect/>
            <a:stretch/>
          </p:blipFill>
          <p:spPr>
            <a:xfrm>
              <a:off x="2140227" y="26125"/>
              <a:ext cx="1982575" cy="1056482"/>
            </a:xfrm>
            <a:prstGeom prst="rect">
              <a:avLst/>
            </a:prstGeom>
            <a:noFill/>
            <a:ln>
              <a:noFill/>
            </a:ln>
          </p:spPr>
        </p:pic>
        <p:pic>
          <p:nvPicPr>
            <p:cNvPr id="15" name="Google Shape;15;p2"/>
            <p:cNvPicPr preferRelativeResize="0"/>
            <p:nvPr/>
          </p:nvPicPr>
          <p:blipFill rotWithShape="1">
            <a:blip r:embed="rId2">
              <a:alphaModFix/>
            </a:blip>
            <a:srcRect/>
            <a:stretch/>
          </p:blipFill>
          <p:spPr>
            <a:xfrm>
              <a:off x="4214613" y="26125"/>
              <a:ext cx="1982575" cy="1056482"/>
            </a:xfrm>
            <a:prstGeom prst="rect">
              <a:avLst/>
            </a:prstGeom>
            <a:noFill/>
            <a:ln>
              <a:noFill/>
            </a:ln>
          </p:spPr>
        </p:pic>
        <p:pic>
          <p:nvPicPr>
            <p:cNvPr id="16" name="Google Shape;16;p2"/>
            <p:cNvPicPr preferRelativeResize="0"/>
            <p:nvPr/>
          </p:nvPicPr>
          <p:blipFill rotWithShape="1">
            <a:blip r:embed="rId2">
              <a:alphaModFix/>
            </a:blip>
            <a:srcRect/>
            <a:stretch/>
          </p:blipFill>
          <p:spPr>
            <a:xfrm>
              <a:off x="6298938" y="26125"/>
              <a:ext cx="1982575" cy="1056482"/>
            </a:xfrm>
            <a:prstGeom prst="rect">
              <a:avLst/>
            </a:prstGeom>
            <a:noFill/>
            <a:ln>
              <a:noFill/>
            </a:ln>
          </p:spPr>
        </p:pic>
        <p:pic>
          <p:nvPicPr>
            <p:cNvPr id="17" name="Google Shape;17;p2"/>
            <p:cNvPicPr preferRelativeResize="0"/>
            <p:nvPr/>
          </p:nvPicPr>
          <p:blipFill rotWithShape="1">
            <a:blip r:embed="rId2">
              <a:alphaModFix/>
            </a:blip>
            <a:srcRect/>
            <a:stretch/>
          </p:blipFill>
          <p:spPr>
            <a:xfrm>
              <a:off x="8383263" y="26125"/>
              <a:ext cx="1982575" cy="1056482"/>
            </a:xfrm>
            <a:prstGeom prst="rect">
              <a:avLst/>
            </a:prstGeom>
            <a:noFill/>
            <a:ln>
              <a:noFill/>
            </a:ln>
          </p:spPr>
        </p:pic>
        <p:pic>
          <p:nvPicPr>
            <p:cNvPr id="18" name="Google Shape;18;p2"/>
            <p:cNvPicPr preferRelativeResize="0"/>
            <p:nvPr/>
          </p:nvPicPr>
          <p:blipFill rotWithShape="1">
            <a:blip r:embed="rId2">
              <a:alphaModFix/>
            </a:blip>
            <a:srcRect/>
            <a:stretch/>
          </p:blipFill>
          <p:spPr>
            <a:xfrm>
              <a:off x="10467588" y="26125"/>
              <a:ext cx="1982575" cy="1056482"/>
            </a:xfrm>
            <a:prstGeom prst="rect">
              <a:avLst/>
            </a:prstGeom>
            <a:noFill/>
            <a:ln>
              <a:noFill/>
            </a:ln>
          </p:spPr>
        </p:pic>
        <p:pic>
          <p:nvPicPr>
            <p:cNvPr id="19" name="Google Shape;19;p2"/>
            <p:cNvPicPr preferRelativeResize="0"/>
            <p:nvPr/>
          </p:nvPicPr>
          <p:blipFill rotWithShape="1">
            <a:blip r:embed="rId2">
              <a:alphaModFix/>
            </a:blip>
            <a:srcRect/>
            <a:stretch/>
          </p:blipFill>
          <p:spPr>
            <a:xfrm>
              <a:off x="751632" y="1194560"/>
              <a:ext cx="1982575" cy="1056482"/>
            </a:xfrm>
            <a:prstGeom prst="rect">
              <a:avLst/>
            </a:prstGeom>
            <a:noFill/>
            <a:ln>
              <a:noFill/>
            </a:ln>
          </p:spPr>
        </p:pic>
        <p:pic>
          <p:nvPicPr>
            <p:cNvPr id="20" name="Google Shape;20;p2"/>
            <p:cNvPicPr preferRelativeResize="0"/>
            <p:nvPr/>
          </p:nvPicPr>
          <p:blipFill rotWithShape="1">
            <a:blip r:embed="rId2">
              <a:alphaModFix/>
            </a:blip>
            <a:srcRect/>
            <a:stretch/>
          </p:blipFill>
          <p:spPr>
            <a:xfrm>
              <a:off x="2826018" y="1186812"/>
              <a:ext cx="1982575" cy="1056482"/>
            </a:xfrm>
            <a:prstGeom prst="rect">
              <a:avLst/>
            </a:prstGeom>
            <a:noFill/>
            <a:ln>
              <a:noFill/>
            </a:ln>
          </p:spPr>
        </p:pic>
        <p:pic>
          <p:nvPicPr>
            <p:cNvPr id="21" name="Google Shape;21;p2"/>
            <p:cNvPicPr preferRelativeResize="0"/>
            <p:nvPr/>
          </p:nvPicPr>
          <p:blipFill rotWithShape="1">
            <a:blip r:embed="rId2">
              <a:alphaModFix/>
            </a:blip>
            <a:srcRect/>
            <a:stretch/>
          </p:blipFill>
          <p:spPr>
            <a:xfrm>
              <a:off x="4910343" y="1194560"/>
              <a:ext cx="1982575" cy="1056482"/>
            </a:xfrm>
            <a:prstGeom prst="rect">
              <a:avLst/>
            </a:prstGeom>
            <a:noFill/>
            <a:ln>
              <a:noFill/>
            </a:ln>
          </p:spPr>
        </p:pic>
        <p:pic>
          <p:nvPicPr>
            <p:cNvPr id="22" name="Google Shape;22;p2"/>
            <p:cNvPicPr preferRelativeResize="0"/>
            <p:nvPr/>
          </p:nvPicPr>
          <p:blipFill rotWithShape="1">
            <a:blip r:embed="rId2">
              <a:alphaModFix/>
            </a:blip>
            <a:srcRect/>
            <a:stretch/>
          </p:blipFill>
          <p:spPr>
            <a:xfrm>
              <a:off x="6984729" y="1194560"/>
              <a:ext cx="1982575" cy="1056482"/>
            </a:xfrm>
            <a:prstGeom prst="rect">
              <a:avLst/>
            </a:prstGeom>
            <a:noFill/>
            <a:ln>
              <a:noFill/>
            </a:ln>
          </p:spPr>
        </p:pic>
        <p:pic>
          <p:nvPicPr>
            <p:cNvPr id="23" name="Google Shape;23;p2"/>
            <p:cNvPicPr preferRelativeResize="0"/>
            <p:nvPr/>
          </p:nvPicPr>
          <p:blipFill rotWithShape="1">
            <a:blip r:embed="rId2">
              <a:alphaModFix/>
            </a:blip>
            <a:srcRect/>
            <a:stretch/>
          </p:blipFill>
          <p:spPr>
            <a:xfrm>
              <a:off x="9069054" y="1194560"/>
              <a:ext cx="1982575" cy="1056482"/>
            </a:xfrm>
            <a:prstGeom prst="rect">
              <a:avLst/>
            </a:prstGeom>
            <a:noFill/>
            <a:ln>
              <a:noFill/>
            </a:ln>
          </p:spPr>
        </p:pic>
        <p:pic>
          <p:nvPicPr>
            <p:cNvPr id="24" name="Google Shape;24;p2"/>
            <p:cNvPicPr preferRelativeResize="0"/>
            <p:nvPr/>
          </p:nvPicPr>
          <p:blipFill rotWithShape="1">
            <a:blip r:embed="rId2">
              <a:alphaModFix/>
            </a:blip>
            <a:srcRect/>
            <a:stretch/>
          </p:blipFill>
          <p:spPr>
            <a:xfrm>
              <a:off x="1437423" y="2347915"/>
              <a:ext cx="1982575" cy="1056482"/>
            </a:xfrm>
            <a:prstGeom prst="rect">
              <a:avLst/>
            </a:prstGeom>
            <a:noFill/>
            <a:ln>
              <a:noFill/>
            </a:ln>
          </p:spPr>
        </p:pic>
        <p:pic>
          <p:nvPicPr>
            <p:cNvPr id="25" name="Google Shape;25;p2"/>
            <p:cNvPicPr preferRelativeResize="0"/>
            <p:nvPr/>
          </p:nvPicPr>
          <p:blipFill rotWithShape="1">
            <a:blip r:embed="rId2">
              <a:alphaModFix/>
            </a:blip>
            <a:srcRect/>
            <a:stretch/>
          </p:blipFill>
          <p:spPr>
            <a:xfrm>
              <a:off x="3521748" y="2347915"/>
              <a:ext cx="1982575" cy="1056482"/>
            </a:xfrm>
            <a:prstGeom prst="rect">
              <a:avLst/>
            </a:prstGeom>
            <a:noFill/>
            <a:ln>
              <a:noFill/>
            </a:ln>
          </p:spPr>
        </p:pic>
        <p:pic>
          <p:nvPicPr>
            <p:cNvPr id="26" name="Google Shape;26;p2"/>
            <p:cNvPicPr preferRelativeResize="0"/>
            <p:nvPr/>
          </p:nvPicPr>
          <p:blipFill rotWithShape="1">
            <a:blip r:embed="rId2">
              <a:alphaModFix/>
            </a:blip>
            <a:srcRect/>
            <a:stretch/>
          </p:blipFill>
          <p:spPr>
            <a:xfrm>
              <a:off x="5596134" y="2357854"/>
              <a:ext cx="1982575" cy="1056482"/>
            </a:xfrm>
            <a:prstGeom prst="rect">
              <a:avLst/>
            </a:prstGeom>
            <a:noFill/>
            <a:ln>
              <a:noFill/>
            </a:ln>
          </p:spPr>
        </p:pic>
        <p:pic>
          <p:nvPicPr>
            <p:cNvPr id="27" name="Google Shape;27;p2"/>
            <p:cNvPicPr preferRelativeResize="0"/>
            <p:nvPr/>
          </p:nvPicPr>
          <p:blipFill rotWithShape="1">
            <a:blip r:embed="rId2">
              <a:alphaModFix/>
            </a:blip>
            <a:srcRect/>
            <a:stretch/>
          </p:blipFill>
          <p:spPr>
            <a:xfrm>
              <a:off x="7670520" y="2357854"/>
              <a:ext cx="1982575" cy="1056482"/>
            </a:xfrm>
            <a:prstGeom prst="rect">
              <a:avLst/>
            </a:prstGeom>
            <a:noFill/>
            <a:ln>
              <a:noFill/>
            </a:ln>
          </p:spPr>
        </p:pic>
        <p:pic>
          <p:nvPicPr>
            <p:cNvPr id="28" name="Google Shape;28;p2"/>
            <p:cNvPicPr preferRelativeResize="0"/>
            <p:nvPr/>
          </p:nvPicPr>
          <p:blipFill rotWithShape="1">
            <a:blip r:embed="rId2">
              <a:alphaModFix/>
            </a:blip>
            <a:srcRect/>
            <a:stretch/>
          </p:blipFill>
          <p:spPr>
            <a:xfrm>
              <a:off x="9754845" y="2357854"/>
              <a:ext cx="1982575" cy="1056482"/>
            </a:xfrm>
            <a:prstGeom prst="rect">
              <a:avLst/>
            </a:prstGeom>
            <a:noFill/>
            <a:ln>
              <a:noFill/>
            </a:ln>
          </p:spPr>
        </p:pic>
        <p:pic>
          <p:nvPicPr>
            <p:cNvPr id="29" name="Google Shape;29;p2"/>
            <p:cNvPicPr preferRelativeResize="0"/>
            <p:nvPr/>
          </p:nvPicPr>
          <p:blipFill rotWithShape="1">
            <a:blip r:embed="rId2">
              <a:alphaModFix/>
            </a:blip>
            <a:srcRect/>
            <a:stretch/>
          </p:blipFill>
          <p:spPr>
            <a:xfrm>
              <a:off x="55902" y="3516350"/>
              <a:ext cx="1982575" cy="1056482"/>
            </a:xfrm>
            <a:prstGeom prst="rect">
              <a:avLst/>
            </a:prstGeom>
            <a:noFill/>
            <a:ln>
              <a:noFill/>
            </a:ln>
          </p:spPr>
        </p:pic>
        <p:pic>
          <p:nvPicPr>
            <p:cNvPr id="30" name="Google Shape;30;p2"/>
            <p:cNvPicPr preferRelativeResize="0"/>
            <p:nvPr/>
          </p:nvPicPr>
          <p:blipFill rotWithShape="1">
            <a:blip r:embed="rId2">
              <a:alphaModFix/>
            </a:blip>
            <a:srcRect/>
            <a:stretch/>
          </p:blipFill>
          <p:spPr>
            <a:xfrm>
              <a:off x="2130288" y="3528480"/>
              <a:ext cx="1982575" cy="1056482"/>
            </a:xfrm>
            <a:prstGeom prst="rect">
              <a:avLst/>
            </a:prstGeom>
            <a:noFill/>
            <a:ln>
              <a:noFill/>
            </a:ln>
          </p:spPr>
        </p:pic>
        <p:pic>
          <p:nvPicPr>
            <p:cNvPr id="31" name="Google Shape;31;p2"/>
            <p:cNvPicPr preferRelativeResize="0"/>
            <p:nvPr/>
          </p:nvPicPr>
          <p:blipFill rotWithShape="1">
            <a:blip r:embed="rId2">
              <a:alphaModFix/>
            </a:blip>
            <a:srcRect/>
            <a:stretch/>
          </p:blipFill>
          <p:spPr>
            <a:xfrm>
              <a:off x="4214613" y="3526289"/>
              <a:ext cx="1982575" cy="1056482"/>
            </a:xfrm>
            <a:prstGeom prst="rect">
              <a:avLst/>
            </a:prstGeom>
            <a:noFill/>
            <a:ln>
              <a:noFill/>
            </a:ln>
          </p:spPr>
        </p:pic>
        <p:pic>
          <p:nvPicPr>
            <p:cNvPr id="32" name="Google Shape;32;p2"/>
            <p:cNvPicPr preferRelativeResize="0"/>
            <p:nvPr/>
          </p:nvPicPr>
          <p:blipFill rotWithShape="1">
            <a:blip r:embed="rId2">
              <a:alphaModFix/>
            </a:blip>
            <a:srcRect/>
            <a:stretch/>
          </p:blipFill>
          <p:spPr>
            <a:xfrm>
              <a:off x="6288999" y="3526289"/>
              <a:ext cx="1982575" cy="1056482"/>
            </a:xfrm>
            <a:prstGeom prst="rect">
              <a:avLst/>
            </a:prstGeom>
            <a:noFill/>
            <a:ln>
              <a:noFill/>
            </a:ln>
          </p:spPr>
        </p:pic>
        <p:pic>
          <p:nvPicPr>
            <p:cNvPr id="33" name="Google Shape;33;p2"/>
            <p:cNvPicPr preferRelativeResize="0"/>
            <p:nvPr/>
          </p:nvPicPr>
          <p:blipFill rotWithShape="1">
            <a:blip r:embed="rId2">
              <a:alphaModFix/>
            </a:blip>
            <a:srcRect/>
            <a:stretch/>
          </p:blipFill>
          <p:spPr>
            <a:xfrm>
              <a:off x="8373324" y="3526289"/>
              <a:ext cx="1982575" cy="1056482"/>
            </a:xfrm>
            <a:prstGeom prst="rect">
              <a:avLst/>
            </a:prstGeom>
            <a:noFill/>
            <a:ln>
              <a:noFill/>
            </a:ln>
          </p:spPr>
        </p:pic>
        <p:pic>
          <p:nvPicPr>
            <p:cNvPr id="34" name="Google Shape;34;p2"/>
            <p:cNvPicPr preferRelativeResize="0"/>
            <p:nvPr/>
          </p:nvPicPr>
          <p:blipFill rotWithShape="1">
            <a:blip r:embed="rId2">
              <a:alphaModFix/>
            </a:blip>
            <a:srcRect/>
            <a:stretch/>
          </p:blipFill>
          <p:spPr>
            <a:xfrm>
              <a:off x="10467588" y="3530032"/>
              <a:ext cx="1982575" cy="1056482"/>
            </a:xfrm>
            <a:prstGeom prst="rect">
              <a:avLst/>
            </a:prstGeom>
            <a:noFill/>
            <a:ln>
              <a:noFill/>
            </a:ln>
          </p:spPr>
        </p:pic>
        <p:pic>
          <p:nvPicPr>
            <p:cNvPr id="35" name="Google Shape;35;p2"/>
            <p:cNvPicPr preferRelativeResize="0"/>
            <p:nvPr/>
          </p:nvPicPr>
          <p:blipFill rotWithShape="1">
            <a:blip r:embed="rId2">
              <a:alphaModFix/>
            </a:blip>
            <a:srcRect/>
            <a:stretch/>
          </p:blipFill>
          <p:spPr>
            <a:xfrm>
              <a:off x="741693" y="4683176"/>
              <a:ext cx="1982575" cy="1056482"/>
            </a:xfrm>
            <a:prstGeom prst="rect">
              <a:avLst/>
            </a:prstGeom>
            <a:noFill/>
            <a:ln>
              <a:noFill/>
            </a:ln>
          </p:spPr>
        </p:pic>
        <p:pic>
          <p:nvPicPr>
            <p:cNvPr id="36" name="Google Shape;36;p2"/>
            <p:cNvPicPr preferRelativeResize="0"/>
            <p:nvPr/>
          </p:nvPicPr>
          <p:blipFill rotWithShape="1">
            <a:blip r:embed="rId2">
              <a:alphaModFix/>
            </a:blip>
            <a:srcRect/>
            <a:stretch/>
          </p:blipFill>
          <p:spPr>
            <a:xfrm>
              <a:off x="2826018" y="4692100"/>
              <a:ext cx="1982575" cy="1056482"/>
            </a:xfrm>
            <a:prstGeom prst="rect">
              <a:avLst/>
            </a:prstGeom>
            <a:noFill/>
            <a:ln>
              <a:noFill/>
            </a:ln>
          </p:spPr>
        </p:pic>
        <p:pic>
          <p:nvPicPr>
            <p:cNvPr id="37" name="Google Shape;37;p2"/>
            <p:cNvPicPr preferRelativeResize="0"/>
            <p:nvPr/>
          </p:nvPicPr>
          <p:blipFill rotWithShape="1">
            <a:blip r:embed="rId2">
              <a:alphaModFix/>
            </a:blip>
            <a:srcRect/>
            <a:stretch/>
          </p:blipFill>
          <p:spPr>
            <a:xfrm>
              <a:off x="4900404" y="4693115"/>
              <a:ext cx="1982575" cy="1056482"/>
            </a:xfrm>
            <a:prstGeom prst="rect">
              <a:avLst/>
            </a:prstGeom>
            <a:noFill/>
            <a:ln>
              <a:noFill/>
            </a:ln>
          </p:spPr>
        </p:pic>
        <p:pic>
          <p:nvPicPr>
            <p:cNvPr id="38" name="Google Shape;38;p2"/>
            <p:cNvPicPr preferRelativeResize="0"/>
            <p:nvPr/>
          </p:nvPicPr>
          <p:blipFill rotWithShape="1">
            <a:blip r:embed="rId2">
              <a:alphaModFix/>
            </a:blip>
            <a:srcRect/>
            <a:stretch/>
          </p:blipFill>
          <p:spPr>
            <a:xfrm>
              <a:off x="6984729" y="4693115"/>
              <a:ext cx="1982575" cy="1056482"/>
            </a:xfrm>
            <a:prstGeom prst="rect">
              <a:avLst/>
            </a:prstGeom>
            <a:noFill/>
            <a:ln>
              <a:noFill/>
            </a:ln>
          </p:spPr>
        </p:pic>
        <p:pic>
          <p:nvPicPr>
            <p:cNvPr id="39" name="Google Shape;39;p2"/>
            <p:cNvPicPr preferRelativeResize="0"/>
            <p:nvPr/>
          </p:nvPicPr>
          <p:blipFill rotWithShape="1">
            <a:blip r:embed="rId2">
              <a:alphaModFix/>
            </a:blip>
            <a:srcRect/>
            <a:stretch/>
          </p:blipFill>
          <p:spPr>
            <a:xfrm>
              <a:off x="9069054" y="4693115"/>
              <a:ext cx="1982575" cy="1056482"/>
            </a:xfrm>
            <a:prstGeom prst="rect">
              <a:avLst/>
            </a:prstGeom>
            <a:noFill/>
            <a:ln>
              <a:noFill/>
            </a:ln>
          </p:spPr>
        </p:pic>
        <p:pic>
          <p:nvPicPr>
            <p:cNvPr id="40" name="Google Shape;40;p2"/>
            <p:cNvPicPr preferRelativeResize="0"/>
            <p:nvPr/>
          </p:nvPicPr>
          <p:blipFill rotWithShape="1">
            <a:blip r:embed="rId2">
              <a:alphaModFix/>
            </a:blip>
            <a:srcRect/>
            <a:stretch/>
          </p:blipFill>
          <p:spPr>
            <a:xfrm>
              <a:off x="1427484" y="5851611"/>
              <a:ext cx="1982575" cy="1056482"/>
            </a:xfrm>
            <a:prstGeom prst="rect">
              <a:avLst/>
            </a:prstGeom>
            <a:noFill/>
            <a:ln>
              <a:noFill/>
            </a:ln>
          </p:spPr>
        </p:pic>
        <p:pic>
          <p:nvPicPr>
            <p:cNvPr id="41" name="Google Shape;41;p2"/>
            <p:cNvPicPr preferRelativeResize="0"/>
            <p:nvPr/>
          </p:nvPicPr>
          <p:blipFill rotWithShape="1">
            <a:blip r:embed="rId2">
              <a:alphaModFix/>
            </a:blip>
            <a:srcRect/>
            <a:stretch/>
          </p:blipFill>
          <p:spPr>
            <a:xfrm>
              <a:off x="3501870" y="5853802"/>
              <a:ext cx="1982575" cy="1056482"/>
            </a:xfrm>
            <a:prstGeom prst="rect">
              <a:avLst/>
            </a:prstGeom>
            <a:noFill/>
            <a:ln>
              <a:noFill/>
            </a:ln>
          </p:spPr>
        </p:pic>
        <p:pic>
          <p:nvPicPr>
            <p:cNvPr id="42" name="Google Shape;42;p2"/>
            <p:cNvPicPr preferRelativeResize="0"/>
            <p:nvPr/>
          </p:nvPicPr>
          <p:blipFill rotWithShape="1">
            <a:blip r:embed="rId2">
              <a:alphaModFix/>
            </a:blip>
            <a:srcRect/>
            <a:stretch/>
          </p:blipFill>
          <p:spPr>
            <a:xfrm>
              <a:off x="5586195" y="5851611"/>
              <a:ext cx="1982575" cy="1056482"/>
            </a:xfrm>
            <a:prstGeom prst="rect">
              <a:avLst/>
            </a:prstGeom>
            <a:noFill/>
            <a:ln>
              <a:noFill/>
            </a:ln>
          </p:spPr>
        </p:pic>
        <p:pic>
          <p:nvPicPr>
            <p:cNvPr id="43" name="Google Shape;43;p2"/>
            <p:cNvPicPr preferRelativeResize="0"/>
            <p:nvPr/>
          </p:nvPicPr>
          <p:blipFill rotWithShape="1">
            <a:blip r:embed="rId2">
              <a:alphaModFix/>
            </a:blip>
            <a:srcRect/>
            <a:stretch/>
          </p:blipFill>
          <p:spPr>
            <a:xfrm>
              <a:off x="7660581" y="5851611"/>
              <a:ext cx="1982575" cy="1056482"/>
            </a:xfrm>
            <a:prstGeom prst="rect">
              <a:avLst/>
            </a:prstGeom>
            <a:noFill/>
            <a:ln>
              <a:noFill/>
            </a:ln>
          </p:spPr>
        </p:pic>
        <p:pic>
          <p:nvPicPr>
            <p:cNvPr id="44" name="Google Shape;44;p2"/>
            <p:cNvPicPr preferRelativeResize="0"/>
            <p:nvPr/>
          </p:nvPicPr>
          <p:blipFill rotWithShape="1">
            <a:blip r:embed="rId2">
              <a:alphaModFix/>
            </a:blip>
            <a:srcRect/>
            <a:stretch/>
          </p:blipFill>
          <p:spPr>
            <a:xfrm>
              <a:off x="9744906" y="5851611"/>
              <a:ext cx="1982575" cy="1056482"/>
            </a:xfrm>
            <a:prstGeom prst="rect">
              <a:avLst/>
            </a:prstGeom>
            <a:noFill/>
            <a:ln>
              <a:noFill/>
            </a:ln>
          </p:spPr>
        </p:pic>
        <p:pic>
          <p:nvPicPr>
            <p:cNvPr id="45" name="Google Shape;45;p2"/>
            <p:cNvPicPr preferRelativeResize="0"/>
            <p:nvPr/>
          </p:nvPicPr>
          <p:blipFill rotWithShape="1">
            <a:blip r:embed="rId2">
              <a:alphaModFix/>
            </a:blip>
            <a:srcRect/>
            <a:stretch/>
          </p:blipFill>
          <p:spPr>
            <a:xfrm>
              <a:off x="-1322754" y="1194560"/>
              <a:ext cx="1982575" cy="1056482"/>
            </a:xfrm>
            <a:prstGeom prst="rect">
              <a:avLst/>
            </a:prstGeom>
            <a:noFill/>
            <a:ln>
              <a:noFill/>
            </a:ln>
          </p:spPr>
        </p:pic>
        <p:pic>
          <p:nvPicPr>
            <p:cNvPr id="46" name="Google Shape;46;p2"/>
            <p:cNvPicPr preferRelativeResize="0"/>
            <p:nvPr/>
          </p:nvPicPr>
          <p:blipFill rotWithShape="1">
            <a:blip r:embed="rId2">
              <a:alphaModFix/>
            </a:blip>
            <a:srcRect/>
            <a:stretch/>
          </p:blipFill>
          <p:spPr>
            <a:xfrm>
              <a:off x="-641767" y="2356620"/>
              <a:ext cx="1982575" cy="1056482"/>
            </a:xfrm>
            <a:prstGeom prst="rect">
              <a:avLst/>
            </a:prstGeom>
            <a:noFill/>
            <a:ln>
              <a:noFill/>
            </a:ln>
          </p:spPr>
        </p:pic>
        <p:pic>
          <p:nvPicPr>
            <p:cNvPr id="47" name="Google Shape;47;p2"/>
            <p:cNvPicPr preferRelativeResize="0"/>
            <p:nvPr/>
          </p:nvPicPr>
          <p:blipFill rotWithShape="1">
            <a:blip r:embed="rId2">
              <a:alphaModFix/>
            </a:blip>
            <a:srcRect/>
            <a:stretch/>
          </p:blipFill>
          <p:spPr>
            <a:xfrm>
              <a:off x="-1327981" y="4684545"/>
              <a:ext cx="1982575" cy="1056482"/>
            </a:xfrm>
            <a:prstGeom prst="rect">
              <a:avLst/>
            </a:prstGeom>
            <a:noFill/>
            <a:ln>
              <a:noFill/>
            </a:ln>
          </p:spPr>
        </p:pic>
        <p:pic>
          <p:nvPicPr>
            <p:cNvPr id="48" name="Google Shape;48;p2"/>
            <p:cNvPicPr preferRelativeResize="0"/>
            <p:nvPr/>
          </p:nvPicPr>
          <p:blipFill rotWithShape="1">
            <a:blip r:embed="rId2">
              <a:alphaModFix/>
            </a:blip>
            <a:srcRect/>
            <a:stretch/>
          </p:blipFill>
          <p:spPr>
            <a:xfrm>
              <a:off x="-641767" y="5851371"/>
              <a:ext cx="1982575" cy="1056482"/>
            </a:xfrm>
            <a:prstGeom prst="rect">
              <a:avLst/>
            </a:prstGeom>
            <a:noFill/>
            <a:ln>
              <a:noFill/>
            </a:ln>
          </p:spPr>
        </p:pic>
      </p:grpSp>
      <p:sp>
        <p:nvSpPr>
          <p:cNvPr id="49" name="Google Shape;49;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2"/>
          <p:cNvSpPr/>
          <p:nvPr/>
        </p:nvSpPr>
        <p:spPr>
          <a:xfrm>
            <a:off x="5094953" y="0"/>
            <a:ext cx="4049100" cy="51435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51" name="Google Shape;51;p2"/>
          <p:cNvSpPr txBox="1"/>
          <p:nvPr/>
        </p:nvSpPr>
        <p:spPr>
          <a:xfrm>
            <a:off x="5094954" y="4323688"/>
            <a:ext cx="3760500" cy="3462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800" b="0" i="0" u="none" strike="noStrike" cap="none">
                <a:solidFill>
                  <a:schemeClr val="lt1"/>
                </a:solidFill>
                <a:latin typeface="Roboto Black"/>
                <a:ea typeface="Roboto Black"/>
                <a:cs typeface="Roboto Black"/>
                <a:sym typeface="Roboto Black"/>
              </a:rPr>
              <a:t>Strategies For Change</a:t>
            </a:r>
            <a:endParaRPr sz="1800" b="0" i="0" u="none" strike="noStrike" cap="none">
              <a:solidFill>
                <a:schemeClr val="lt1"/>
              </a:solidFill>
              <a:latin typeface="Roboto Black"/>
              <a:ea typeface="Roboto Black"/>
              <a:cs typeface="Roboto Black"/>
              <a:sym typeface="Roboto Black"/>
            </a:endParaRPr>
          </a:p>
        </p:txBody>
      </p:sp>
      <p:sp>
        <p:nvSpPr>
          <p:cNvPr id="52" name="Google Shape;52;p2"/>
          <p:cNvSpPr txBox="1"/>
          <p:nvPr/>
        </p:nvSpPr>
        <p:spPr>
          <a:xfrm>
            <a:off x="5094953" y="4699061"/>
            <a:ext cx="37605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b="0" i="0" u="none" strike="noStrike" cap="none">
                <a:solidFill>
                  <a:schemeClr val="lt1"/>
                </a:solidFill>
                <a:latin typeface="Roboto"/>
                <a:ea typeface="Roboto"/>
                <a:cs typeface="Roboto"/>
                <a:sym typeface="Roboto"/>
              </a:rPr>
              <a:t>thn.org</a:t>
            </a:r>
            <a:endParaRPr sz="1200" b="0" i="0" u="none" strike="noStrike" cap="none">
              <a:solidFill>
                <a:schemeClr val="lt1"/>
              </a:solidFill>
              <a:latin typeface="Roboto"/>
              <a:ea typeface="Roboto"/>
              <a:cs typeface="Roboto"/>
              <a:sym typeface="Roboto"/>
            </a:endParaRPr>
          </a:p>
        </p:txBody>
      </p:sp>
      <p:sp>
        <p:nvSpPr>
          <p:cNvPr id="53" name="Google Shape;53;p2"/>
          <p:cNvSpPr txBox="1">
            <a:spLocks noGrp="1"/>
          </p:cNvSpPr>
          <p:nvPr>
            <p:ph type="title"/>
          </p:nvPr>
        </p:nvSpPr>
        <p:spPr>
          <a:xfrm>
            <a:off x="5608150" y="1556657"/>
            <a:ext cx="3247500" cy="18405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3300"/>
              <a:buFont typeface="Roboto Black"/>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4" name="Google Shape;54;p2"/>
          <p:cNvPicPr preferRelativeResize="0"/>
          <p:nvPr/>
        </p:nvPicPr>
        <p:blipFill rotWithShape="1">
          <a:blip r:embed="rId3">
            <a:alphaModFix/>
          </a:blip>
          <a:srcRect/>
          <a:stretch/>
        </p:blipFill>
        <p:spPr>
          <a:xfrm>
            <a:off x="5595299" y="410206"/>
            <a:ext cx="3055907" cy="917615"/>
          </a:xfrm>
          <a:prstGeom prst="rect">
            <a:avLst/>
          </a:prstGeom>
          <a:noFill/>
          <a:ln>
            <a:noFill/>
          </a:ln>
        </p:spPr>
      </p:pic>
      <p:sp>
        <p:nvSpPr>
          <p:cNvPr id="55" name="Google Shape;55;p2"/>
          <p:cNvSpPr/>
          <p:nvPr/>
        </p:nvSpPr>
        <p:spPr>
          <a:xfrm>
            <a:off x="-1284513" y="-195943"/>
            <a:ext cx="1230000" cy="595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1" name="Google Shape;121;p11"/>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2"/>
        <p:cNvGrpSpPr/>
        <p:nvPr/>
      </p:nvGrpSpPr>
      <p:grpSpPr>
        <a:xfrm>
          <a:off x="0" y="0"/>
          <a:ext cx="0" cy="0"/>
          <a:chOff x="0" y="0"/>
          <a:chExt cx="0" cy="0"/>
        </a:xfrm>
      </p:grpSpPr>
      <p:sp>
        <p:nvSpPr>
          <p:cNvPr id="123" name="Google Shape;123;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4" name="Google Shape;124;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12"/>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13"/>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1" name="Google Shape;131;p13"/>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32" name="Google Shape;132;p1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1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6" name="Google Shape;136;p1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3"/>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Roboto Black"/>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FA7"/>
              </a:buClr>
              <a:buSzPts val="1800"/>
              <a:buNone/>
              <a:defRPr sz="1800">
                <a:solidFill>
                  <a:srgbClr val="888FA7"/>
                </a:solidFill>
              </a:defRPr>
            </a:lvl1pPr>
            <a:lvl2pPr marL="914400" lvl="1" indent="-228600" algn="l">
              <a:lnSpc>
                <a:spcPct val="90000"/>
              </a:lnSpc>
              <a:spcBef>
                <a:spcPts val="400"/>
              </a:spcBef>
              <a:spcAft>
                <a:spcPts val="0"/>
              </a:spcAft>
              <a:buClr>
                <a:srgbClr val="888FA7"/>
              </a:buClr>
              <a:buSzPts val="1500"/>
              <a:buNone/>
              <a:defRPr sz="1500">
                <a:solidFill>
                  <a:srgbClr val="888FA7"/>
                </a:solidFill>
              </a:defRPr>
            </a:lvl2pPr>
            <a:lvl3pPr marL="1371600" lvl="2" indent="-228600" algn="l">
              <a:lnSpc>
                <a:spcPct val="90000"/>
              </a:lnSpc>
              <a:spcBef>
                <a:spcPts val="400"/>
              </a:spcBef>
              <a:spcAft>
                <a:spcPts val="0"/>
              </a:spcAft>
              <a:buClr>
                <a:srgbClr val="888FA7"/>
              </a:buClr>
              <a:buSzPts val="1400"/>
              <a:buNone/>
              <a:defRPr sz="1400">
                <a:solidFill>
                  <a:srgbClr val="888FA7"/>
                </a:solidFill>
              </a:defRPr>
            </a:lvl3pPr>
            <a:lvl4pPr marL="1828800" lvl="3" indent="-228600" algn="l">
              <a:lnSpc>
                <a:spcPct val="90000"/>
              </a:lnSpc>
              <a:spcBef>
                <a:spcPts val="400"/>
              </a:spcBef>
              <a:spcAft>
                <a:spcPts val="0"/>
              </a:spcAft>
              <a:buClr>
                <a:srgbClr val="888FA7"/>
              </a:buClr>
              <a:buSzPts val="1200"/>
              <a:buNone/>
              <a:defRPr sz="1200">
                <a:solidFill>
                  <a:srgbClr val="888FA7"/>
                </a:solidFill>
              </a:defRPr>
            </a:lvl4pPr>
            <a:lvl5pPr marL="2286000" lvl="4" indent="-228600" algn="l">
              <a:lnSpc>
                <a:spcPct val="90000"/>
              </a:lnSpc>
              <a:spcBef>
                <a:spcPts val="400"/>
              </a:spcBef>
              <a:spcAft>
                <a:spcPts val="0"/>
              </a:spcAft>
              <a:buClr>
                <a:srgbClr val="888FA7"/>
              </a:buClr>
              <a:buSzPts val="1200"/>
              <a:buNone/>
              <a:defRPr sz="1200">
                <a:solidFill>
                  <a:srgbClr val="888FA7"/>
                </a:solidFill>
              </a:defRPr>
            </a:lvl5pPr>
            <a:lvl6pPr marL="2743200" lvl="5" indent="-228600" algn="l">
              <a:lnSpc>
                <a:spcPct val="90000"/>
              </a:lnSpc>
              <a:spcBef>
                <a:spcPts val="400"/>
              </a:spcBef>
              <a:spcAft>
                <a:spcPts val="0"/>
              </a:spcAft>
              <a:buClr>
                <a:srgbClr val="888FA7"/>
              </a:buClr>
              <a:buSzPts val="1200"/>
              <a:buNone/>
              <a:defRPr sz="1200">
                <a:solidFill>
                  <a:srgbClr val="888FA7"/>
                </a:solidFill>
              </a:defRPr>
            </a:lvl6pPr>
            <a:lvl7pPr marL="3200400" lvl="6" indent="-228600" algn="l">
              <a:lnSpc>
                <a:spcPct val="90000"/>
              </a:lnSpc>
              <a:spcBef>
                <a:spcPts val="400"/>
              </a:spcBef>
              <a:spcAft>
                <a:spcPts val="0"/>
              </a:spcAft>
              <a:buClr>
                <a:srgbClr val="888FA7"/>
              </a:buClr>
              <a:buSzPts val="1200"/>
              <a:buNone/>
              <a:defRPr sz="1200">
                <a:solidFill>
                  <a:srgbClr val="888FA7"/>
                </a:solidFill>
              </a:defRPr>
            </a:lvl7pPr>
            <a:lvl8pPr marL="3657600" lvl="7" indent="-228600" algn="l">
              <a:lnSpc>
                <a:spcPct val="90000"/>
              </a:lnSpc>
              <a:spcBef>
                <a:spcPts val="400"/>
              </a:spcBef>
              <a:spcAft>
                <a:spcPts val="0"/>
              </a:spcAft>
              <a:buClr>
                <a:srgbClr val="888FA7"/>
              </a:buClr>
              <a:buSzPts val="1200"/>
              <a:buNone/>
              <a:defRPr sz="1200">
                <a:solidFill>
                  <a:srgbClr val="888FA7"/>
                </a:solidFill>
              </a:defRPr>
            </a:lvl8pPr>
            <a:lvl9pPr marL="4114800" lvl="8" indent="-228600" algn="l">
              <a:lnSpc>
                <a:spcPct val="90000"/>
              </a:lnSpc>
              <a:spcBef>
                <a:spcPts val="400"/>
              </a:spcBef>
              <a:spcAft>
                <a:spcPts val="0"/>
              </a:spcAft>
              <a:buClr>
                <a:srgbClr val="888FA7"/>
              </a:buClr>
              <a:buSzPts val="1200"/>
              <a:buNone/>
              <a:defRPr sz="1200">
                <a:solidFill>
                  <a:srgbClr val="888FA7"/>
                </a:solidFill>
              </a:defRPr>
            </a:lvl9pPr>
          </a:lstStyle>
          <a:p>
            <a:endParaRPr/>
          </a:p>
        </p:txBody>
      </p:sp>
      <p:sp>
        <p:nvSpPr>
          <p:cNvPr id="66" name="Google Shape;66;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4"/>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5"/>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1" name="Google Shape;81;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3" name="Google Shape;83;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6"/>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7"/>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8"/>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Roboto Black"/>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9"/>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7"/>
        <p:cNvGrpSpPr/>
        <p:nvPr/>
      </p:nvGrpSpPr>
      <p:grpSpPr>
        <a:xfrm>
          <a:off x="0" y="0"/>
          <a:ext cx="0" cy="0"/>
          <a:chOff x="0" y="0"/>
          <a:chExt cx="0" cy="0"/>
        </a:xfrm>
      </p:grpSpPr>
      <p:sp>
        <p:nvSpPr>
          <p:cNvPr id="108" name="Google Shape;108;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Roboto Black"/>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10"/>
          <p:cNvSpPr>
            <a:spLocks noGrp="1"/>
          </p:cNvSpPr>
          <p:nvPr>
            <p:ph type="pic" idx="2"/>
          </p:nvPr>
        </p:nvSpPr>
        <p:spPr>
          <a:xfrm>
            <a:off x="3887391" y="740569"/>
            <a:ext cx="4629300" cy="3655200"/>
          </a:xfrm>
          <a:prstGeom prst="rect">
            <a:avLst/>
          </a:prstGeom>
          <a:noFill/>
          <a:ln>
            <a:noFill/>
          </a:ln>
        </p:spPr>
      </p:sp>
      <p:sp>
        <p:nvSpPr>
          <p:cNvPr id="110" name="Google Shape;110;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1" name="Google Shape;111;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10"/>
          <p:cNvPicPr preferRelativeResize="0"/>
          <p:nvPr/>
        </p:nvPicPr>
        <p:blipFill rotWithShape="1">
          <a:blip r:embed="rId2">
            <a:alphaModFix/>
          </a:blip>
          <a:srcRect/>
          <a:stretch/>
        </p:blipFill>
        <p:spPr>
          <a:xfrm>
            <a:off x="143582" y="4373585"/>
            <a:ext cx="736094" cy="58750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Roboto Black"/>
              <a:buNone/>
              <a:defRPr sz="3300" b="0" i="0" u="none" strike="noStrike" cap="none">
                <a:solidFill>
                  <a:schemeClr val="dk1"/>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FA7"/>
                </a:solidFill>
                <a:latin typeface="Roboto"/>
                <a:ea typeface="Roboto"/>
                <a:cs typeface="Roboto"/>
                <a:sym typeface="Roboto"/>
              </a:defRPr>
            </a:lvl1pPr>
            <a:lvl2pPr marR="0" lvl="1" algn="l" rtl="0">
              <a:spcBef>
                <a:spcPts val="0"/>
              </a:spcBef>
              <a:spcAft>
                <a:spcPts val="0"/>
              </a:spcAft>
              <a:buSzPts val="1100"/>
              <a:buNone/>
              <a:defRPr sz="1400" b="0" i="0" u="none" strike="noStrike" cap="none">
                <a:solidFill>
                  <a:schemeClr val="dk1"/>
                </a:solidFill>
                <a:latin typeface="Roboto"/>
                <a:ea typeface="Roboto"/>
                <a:cs typeface="Roboto"/>
                <a:sym typeface="Roboto"/>
              </a:defRPr>
            </a:lvl2pPr>
            <a:lvl3pPr marR="0" lvl="2" algn="l" rtl="0">
              <a:spcBef>
                <a:spcPts val="0"/>
              </a:spcBef>
              <a:spcAft>
                <a:spcPts val="0"/>
              </a:spcAft>
              <a:buSzPts val="1100"/>
              <a:buNone/>
              <a:defRPr sz="1400" b="0" i="0" u="none" strike="noStrike" cap="none">
                <a:solidFill>
                  <a:schemeClr val="dk1"/>
                </a:solidFill>
                <a:latin typeface="Roboto"/>
                <a:ea typeface="Roboto"/>
                <a:cs typeface="Roboto"/>
                <a:sym typeface="Roboto"/>
              </a:defRPr>
            </a:lvl3pPr>
            <a:lvl4pPr marR="0" lvl="3" algn="l" rtl="0">
              <a:spcBef>
                <a:spcPts val="0"/>
              </a:spcBef>
              <a:spcAft>
                <a:spcPts val="0"/>
              </a:spcAft>
              <a:buSzPts val="1100"/>
              <a:buNone/>
              <a:defRPr sz="1400" b="0" i="0" u="none" strike="noStrike" cap="none">
                <a:solidFill>
                  <a:schemeClr val="dk1"/>
                </a:solidFill>
                <a:latin typeface="Roboto"/>
                <a:ea typeface="Roboto"/>
                <a:cs typeface="Roboto"/>
                <a:sym typeface="Roboto"/>
              </a:defRPr>
            </a:lvl4pPr>
            <a:lvl5pPr marR="0" lvl="4" algn="l" rtl="0">
              <a:spcBef>
                <a:spcPts val="0"/>
              </a:spcBef>
              <a:spcAft>
                <a:spcPts val="0"/>
              </a:spcAft>
              <a:buSzPts val="1100"/>
              <a:buNone/>
              <a:defRPr sz="1400" b="0" i="0" u="none" strike="noStrike" cap="none">
                <a:solidFill>
                  <a:schemeClr val="dk1"/>
                </a:solidFill>
                <a:latin typeface="Roboto"/>
                <a:ea typeface="Roboto"/>
                <a:cs typeface="Roboto"/>
                <a:sym typeface="Roboto"/>
              </a:defRPr>
            </a:lvl5pPr>
            <a:lvl6pPr marR="0" lvl="5" algn="l" rtl="0">
              <a:spcBef>
                <a:spcPts val="0"/>
              </a:spcBef>
              <a:spcAft>
                <a:spcPts val="0"/>
              </a:spcAft>
              <a:buSzPts val="1100"/>
              <a:buNone/>
              <a:defRPr sz="1400" b="0" i="0" u="none" strike="noStrike" cap="none">
                <a:solidFill>
                  <a:schemeClr val="dk1"/>
                </a:solidFill>
                <a:latin typeface="Roboto"/>
                <a:ea typeface="Roboto"/>
                <a:cs typeface="Roboto"/>
                <a:sym typeface="Roboto"/>
              </a:defRPr>
            </a:lvl6pPr>
            <a:lvl7pPr marR="0" lvl="6" algn="l" rtl="0">
              <a:spcBef>
                <a:spcPts val="0"/>
              </a:spcBef>
              <a:spcAft>
                <a:spcPts val="0"/>
              </a:spcAft>
              <a:buSzPts val="1100"/>
              <a:buNone/>
              <a:defRPr sz="1400" b="0" i="0" u="none" strike="noStrike" cap="none">
                <a:solidFill>
                  <a:schemeClr val="dk1"/>
                </a:solidFill>
                <a:latin typeface="Roboto"/>
                <a:ea typeface="Roboto"/>
                <a:cs typeface="Roboto"/>
                <a:sym typeface="Roboto"/>
              </a:defRPr>
            </a:lvl7pPr>
            <a:lvl8pPr marR="0" lvl="7" algn="l" rtl="0">
              <a:spcBef>
                <a:spcPts val="0"/>
              </a:spcBef>
              <a:spcAft>
                <a:spcPts val="0"/>
              </a:spcAft>
              <a:buSzPts val="1100"/>
              <a:buNone/>
              <a:defRPr sz="1400" b="0" i="0" u="none" strike="noStrike" cap="none">
                <a:solidFill>
                  <a:schemeClr val="dk1"/>
                </a:solidFill>
                <a:latin typeface="Roboto"/>
                <a:ea typeface="Roboto"/>
                <a:cs typeface="Roboto"/>
                <a:sym typeface="Roboto"/>
              </a:defRPr>
            </a:lvl8pPr>
            <a:lvl9pPr marR="0" lvl="8" algn="l" rtl="0">
              <a:spcBef>
                <a:spcPts val="0"/>
              </a:spcBef>
              <a:spcAft>
                <a:spcPts val="0"/>
              </a:spcAft>
              <a:buSzPts val="1100"/>
              <a:buNone/>
              <a:defRPr sz="1400" b="0" i="0" u="none" strike="noStrike" cap="none">
                <a:solidFill>
                  <a:schemeClr val="dk1"/>
                </a:solidFill>
                <a:latin typeface="Roboto"/>
                <a:ea typeface="Roboto"/>
                <a:cs typeface="Roboto"/>
                <a:sym typeface="Roboto"/>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FA7"/>
                </a:solidFill>
                <a:latin typeface="Roboto"/>
                <a:ea typeface="Roboto"/>
                <a:cs typeface="Roboto"/>
                <a:sym typeface="Roboto"/>
              </a:defRPr>
            </a:lvl1pPr>
            <a:lvl2pPr marR="0" lvl="1" algn="l" rtl="0">
              <a:spcBef>
                <a:spcPts val="0"/>
              </a:spcBef>
              <a:spcAft>
                <a:spcPts val="0"/>
              </a:spcAft>
              <a:buSzPts val="1100"/>
              <a:buNone/>
              <a:defRPr sz="1400" b="0" i="0" u="none" strike="noStrike" cap="none">
                <a:solidFill>
                  <a:schemeClr val="dk1"/>
                </a:solidFill>
                <a:latin typeface="Roboto"/>
                <a:ea typeface="Roboto"/>
                <a:cs typeface="Roboto"/>
                <a:sym typeface="Roboto"/>
              </a:defRPr>
            </a:lvl2pPr>
            <a:lvl3pPr marR="0" lvl="2" algn="l" rtl="0">
              <a:spcBef>
                <a:spcPts val="0"/>
              </a:spcBef>
              <a:spcAft>
                <a:spcPts val="0"/>
              </a:spcAft>
              <a:buSzPts val="1100"/>
              <a:buNone/>
              <a:defRPr sz="1400" b="0" i="0" u="none" strike="noStrike" cap="none">
                <a:solidFill>
                  <a:schemeClr val="dk1"/>
                </a:solidFill>
                <a:latin typeface="Roboto"/>
                <a:ea typeface="Roboto"/>
                <a:cs typeface="Roboto"/>
                <a:sym typeface="Roboto"/>
              </a:defRPr>
            </a:lvl3pPr>
            <a:lvl4pPr marR="0" lvl="3" algn="l" rtl="0">
              <a:spcBef>
                <a:spcPts val="0"/>
              </a:spcBef>
              <a:spcAft>
                <a:spcPts val="0"/>
              </a:spcAft>
              <a:buSzPts val="1100"/>
              <a:buNone/>
              <a:defRPr sz="1400" b="0" i="0" u="none" strike="noStrike" cap="none">
                <a:solidFill>
                  <a:schemeClr val="dk1"/>
                </a:solidFill>
                <a:latin typeface="Roboto"/>
                <a:ea typeface="Roboto"/>
                <a:cs typeface="Roboto"/>
                <a:sym typeface="Roboto"/>
              </a:defRPr>
            </a:lvl4pPr>
            <a:lvl5pPr marR="0" lvl="4" algn="l" rtl="0">
              <a:spcBef>
                <a:spcPts val="0"/>
              </a:spcBef>
              <a:spcAft>
                <a:spcPts val="0"/>
              </a:spcAft>
              <a:buSzPts val="1100"/>
              <a:buNone/>
              <a:defRPr sz="1400" b="0" i="0" u="none" strike="noStrike" cap="none">
                <a:solidFill>
                  <a:schemeClr val="dk1"/>
                </a:solidFill>
                <a:latin typeface="Roboto"/>
                <a:ea typeface="Roboto"/>
                <a:cs typeface="Roboto"/>
                <a:sym typeface="Roboto"/>
              </a:defRPr>
            </a:lvl5pPr>
            <a:lvl6pPr marR="0" lvl="5" algn="l" rtl="0">
              <a:spcBef>
                <a:spcPts val="0"/>
              </a:spcBef>
              <a:spcAft>
                <a:spcPts val="0"/>
              </a:spcAft>
              <a:buSzPts val="1100"/>
              <a:buNone/>
              <a:defRPr sz="1400" b="0" i="0" u="none" strike="noStrike" cap="none">
                <a:solidFill>
                  <a:schemeClr val="dk1"/>
                </a:solidFill>
                <a:latin typeface="Roboto"/>
                <a:ea typeface="Roboto"/>
                <a:cs typeface="Roboto"/>
                <a:sym typeface="Roboto"/>
              </a:defRPr>
            </a:lvl6pPr>
            <a:lvl7pPr marR="0" lvl="6" algn="l" rtl="0">
              <a:spcBef>
                <a:spcPts val="0"/>
              </a:spcBef>
              <a:spcAft>
                <a:spcPts val="0"/>
              </a:spcAft>
              <a:buSzPts val="1100"/>
              <a:buNone/>
              <a:defRPr sz="1400" b="0" i="0" u="none" strike="noStrike" cap="none">
                <a:solidFill>
                  <a:schemeClr val="dk1"/>
                </a:solidFill>
                <a:latin typeface="Roboto"/>
                <a:ea typeface="Roboto"/>
                <a:cs typeface="Roboto"/>
                <a:sym typeface="Roboto"/>
              </a:defRPr>
            </a:lvl7pPr>
            <a:lvl8pPr marR="0" lvl="7" algn="l" rtl="0">
              <a:spcBef>
                <a:spcPts val="0"/>
              </a:spcBef>
              <a:spcAft>
                <a:spcPts val="0"/>
              </a:spcAft>
              <a:buSzPts val="1100"/>
              <a:buNone/>
              <a:defRPr sz="1400" b="0" i="0" u="none" strike="noStrike" cap="none">
                <a:solidFill>
                  <a:schemeClr val="dk1"/>
                </a:solidFill>
                <a:latin typeface="Roboto"/>
                <a:ea typeface="Roboto"/>
                <a:cs typeface="Roboto"/>
                <a:sym typeface="Roboto"/>
              </a:defRPr>
            </a:lvl8pPr>
            <a:lvl9pPr marR="0" lvl="8" algn="l" rtl="0">
              <a:spcBef>
                <a:spcPts val="0"/>
              </a:spcBef>
              <a:spcAft>
                <a:spcPts val="0"/>
              </a:spcAft>
              <a:buSzPts val="1100"/>
              <a:buNone/>
              <a:defRPr sz="1400" b="0" i="0" u="none" strike="noStrike" cap="none">
                <a:solidFill>
                  <a:schemeClr val="dk1"/>
                </a:solidFill>
                <a:latin typeface="Roboto"/>
                <a:ea typeface="Roboto"/>
                <a:cs typeface="Roboto"/>
                <a:sym typeface="Roboto"/>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FA7"/>
                </a:solidFill>
                <a:latin typeface="Roboto"/>
                <a:ea typeface="Roboto"/>
                <a:cs typeface="Roboto"/>
                <a:sym typeface="Roboto"/>
              </a:defRPr>
            </a:lvl1pPr>
            <a:lvl2pPr marL="0" marR="0" lvl="1" indent="0" algn="r" rtl="0">
              <a:spcBef>
                <a:spcPts val="0"/>
              </a:spcBef>
              <a:buNone/>
              <a:defRPr sz="900" b="0" i="0" u="none" strike="noStrike" cap="none">
                <a:solidFill>
                  <a:srgbClr val="888FA7"/>
                </a:solidFill>
                <a:latin typeface="Roboto"/>
                <a:ea typeface="Roboto"/>
                <a:cs typeface="Roboto"/>
                <a:sym typeface="Roboto"/>
              </a:defRPr>
            </a:lvl2pPr>
            <a:lvl3pPr marL="0" marR="0" lvl="2" indent="0" algn="r" rtl="0">
              <a:spcBef>
                <a:spcPts val="0"/>
              </a:spcBef>
              <a:buNone/>
              <a:defRPr sz="900" b="0" i="0" u="none" strike="noStrike" cap="none">
                <a:solidFill>
                  <a:srgbClr val="888FA7"/>
                </a:solidFill>
                <a:latin typeface="Roboto"/>
                <a:ea typeface="Roboto"/>
                <a:cs typeface="Roboto"/>
                <a:sym typeface="Roboto"/>
              </a:defRPr>
            </a:lvl3pPr>
            <a:lvl4pPr marL="0" marR="0" lvl="3" indent="0" algn="r" rtl="0">
              <a:spcBef>
                <a:spcPts val="0"/>
              </a:spcBef>
              <a:buNone/>
              <a:defRPr sz="900" b="0" i="0" u="none" strike="noStrike" cap="none">
                <a:solidFill>
                  <a:srgbClr val="888FA7"/>
                </a:solidFill>
                <a:latin typeface="Roboto"/>
                <a:ea typeface="Roboto"/>
                <a:cs typeface="Roboto"/>
                <a:sym typeface="Roboto"/>
              </a:defRPr>
            </a:lvl4pPr>
            <a:lvl5pPr marL="0" marR="0" lvl="4" indent="0" algn="r" rtl="0">
              <a:spcBef>
                <a:spcPts val="0"/>
              </a:spcBef>
              <a:buNone/>
              <a:defRPr sz="900" b="0" i="0" u="none" strike="noStrike" cap="none">
                <a:solidFill>
                  <a:srgbClr val="888FA7"/>
                </a:solidFill>
                <a:latin typeface="Roboto"/>
                <a:ea typeface="Roboto"/>
                <a:cs typeface="Roboto"/>
                <a:sym typeface="Roboto"/>
              </a:defRPr>
            </a:lvl5pPr>
            <a:lvl6pPr marL="0" marR="0" lvl="5" indent="0" algn="r" rtl="0">
              <a:spcBef>
                <a:spcPts val="0"/>
              </a:spcBef>
              <a:buNone/>
              <a:defRPr sz="900" b="0" i="0" u="none" strike="noStrike" cap="none">
                <a:solidFill>
                  <a:srgbClr val="888FA7"/>
                </a:solidFill>
                <a:latin typeface="Roboto"/>
                <a:ea typeface="Roboto"/>
                <a:cs typeface="Roboto"/>
                <a:sym typeface="Roboto"/>
              </a:defRPr>
            </a:lvl6pPr>
            <a:lvl7pPr marL="0" marR="0" lvl="6" indent="0" algn="r" rtl="0">
              <a:spcBef>
                <a:spcPts val="0"/>
              </a:spcBef>
              <a:buNone/>
              <a:defRPr sz="900" b="0" i="0" u="none" strike="noStrike" cap="none">
                <a:solidFill>
                  <a:srgbClr val="888FA7"/>
                </a:solidFill>
                <a:latin typeface="Roboto"/>
                <a:ea typeface="Roboto"/>
                <a:cs typeface="Roboto"/>
                <a:sym typeface="Roboto"/>
              </a:defRPr>
            </a:lvl7pPr>
            <a:lvl8pPr marL="0" marR="0" lvl="7" indent="0" algn="r" rtl="0">
              <a:spcBef>
                <a:spcPts val="0"/>
              </a:spcBef>
              <a:buNone/>
              <a:defRPr sz="900" b="0" i="0" u="none" strike="noStrike" cap="none">
                <a:solidFill>
                  <a:srgbClr val="888FA7"/>
                </a:solidFill>
                <a:latin typeface="Roboto"/>
                <a:ea typeface="Roboto"/>
                <a:cs typeface="Roboto"/>
                <a:sym typeface="Roboto"/>
              </a:defRPr>
            </a:lvl8pPr>
            <a:lvl9pPr marL="0" marR="0" lvl="8" indent="0" algn="r" rtl="0">
              <a:spcBef>
                <a:spcPts val="0"/>
              </a:spcBef>
              <a:buNone/>
              <a:defRPr sz="900" b="0" i="0" u="none" strike="noStrike" cap="none">
                <a:solidFill>
                  <a:srgbClr val="888FA7"/>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youtube.com/watch?v=ESPIOxaBcGc&amp;list=PLVogEzc6iZwy3XnYAxGAQIRvo9ZgjT4NS&amp;index=2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hn.org/texas-balance-state-continuum-care/data/pit-count-and-hic/" TargetMode="External"/><Relationship Id="rId5" Type="http://schemas.openxmlformats.org/officeDocument/2006/relationships/hyperlink" Target="https://youtu.be/fU7kWN4lo1I" TargetMode="External"/><Relationship Id="rId4" Type="http://schemas.openxmlformats.org/officeDocument/2006/relationships/hyperlink" Target="https://bloomerang.co/blog/nonprofit-strategic-plann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data@thn.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alex@th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5608150" y="1600200"/>
            <a:ext cx="3252900" cy="2133600"/>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Clr>
                <a:schemeClr val="lt1"/>
              </a:buClr>
              <a:buSzPts val="3300"/>
              <a:buFont typeface="Roboto Black"/>
              <a:buNone/>
            </a:pPr>
            <a:r>
              <a:rPr lang="en"/>
              <a:t>Utilizing your PIT Data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pSp>
        <p:nvGrpSpPr>
          <p:cNvPr id="374" name="Google Shape;374;p24"/>
          <p:cNvGrpSpPr/>
          <p:nvPr/>
        </p:nvGrpSpPr>
        <p:grpSpPr>
          <a:xfrm>
            <a:off x="7018" y="-9125"/>
            <a:ext cx="9032321" cy="5159825"/>
            <a:chOff x="9357" y="-12167"/>
            <a:chExt cx="12043095" cy="6879767"/>
          </a:xfrm>
        </p:grpSpPr>
        <p:sp>
          <p:nvSpPr>
            <p:cNvPr id="375" name="Google Shape;375;p24"/>
            <p:cNvSpPr/>
            <p:nvPr/>
          </p:nvSpPr>
          <p:spPr>
            <a:xfrm>
              <a:off x="2351309"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76" name="Google Shape;376;p24"/>
            <p:cNvSpPr/>
            <p:nvPr/>
          </p:nvSpPr>
          <p:spPr>
            <a:xfrm>
              <a:off x="1901366"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77" name="Google Shape;377;p24"/>
            <p:cNvSpPr/>
            <p:nvPr/>
          </p:nvSpPr>
          <p:spPr>
            <a:xfrm>
              <a:off x="562866" y="9600"/>
              <a:ext cx="106260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78" name="Google Shape;378;p24"/>
            <p:cNvSpPr/>
            <p:nvPr/>
          </p:nvSpPr>
          <p:spPr>
            <a:xfrm>
              <a:off x="9357" y="-12167"/>
              <a:ext cx="5535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79" name="Google Shape;379;p24"/>
            <p:cNvSpPr/>
            <p:nvPr/>
          </p:nvSpPr>
          <p:spPr>
            <a:xfrm rot="10800000">
              <a:off x="11499083" y="47330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003D79"/>
            </a:solidFill>
            <a:ln w="12700" cap="flat" cmpd="sng">
              <a:solidFill>
                <a:srgbClr val="003D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80" name="Google Shape;380;p24"/>
            <p:cNvSpPr/>
            <p:nvPr/>
          </p:nvSpPr>
          <p:spPr>
            <a:xfrm rot="10800000">
              <a:off x="112060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F48E58"/>
            </a:solidFill>
            <a:ln w="12700" cap="flat" cmpd="sng">
              <a:solidFill>
                <a:srgbClr val="F48E5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81" name="Google Shape;381;p24"/>
            <p:cNvSpPr/>
            <p:nvPr/>
          </p:nvSpPr>
          <p:spPr>
            <a:xfrm rot="10800000" flipH="1">
              <a:off x="38794" y="282039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7E5479"/>
            </a:solidFill>
            <a:ln w="12700" cap="flat" cmpd="sng">
              <a:solidFill>
                <a:srgbClr val="7E54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82" name="Google Shape;382;p24"/>
            <p:cNvSpPr txBox="1"/>
            <p:nvPr/>
          </p:nvSpPr>
          <p:spPr>
            <a:xfrm rot="-5400000" flipH="1">
              <a:off x="-241723" y="31202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4</a:t>
              </a:r>
              <a:endParaRPr>
                <a:solidFill>
                  <a:srgbClr val="FFFFFF"/>
                </a:solidFill>
                <a:latin typeface="Roboto"/>
                <a:ea typeface="Roboto"/>
                <a:cs typeface="Roboto"/>
                <a:sym typeface="Roboto"/>
              </a:endParaRPr>
            </a:p>
          </p:txBody>
        </p:sp>
        <p:sp>
          <p:nvSpPr>
            <p:cNvPr id="383" name="Google Shape;383;p24"/>
            <p:cNvSpPr txBox="1"/>
            <p:nvPr/>
          </p:nvSpPr>
          <p:spPr>
            <a:xfrm rot="5400000">
              <a:off x="105760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5</a:t>
              </a:r>
              <a:endParaRPr>
                <a:solidFill>
                  <a:srgbClr val="FFFFFF"/>
                </a:solidFill>
                <a:latin typeface="Roboto"/>
                <a:ea typeface="Roboto"/>
                <a:cs typeface="Roboto"/>
                <a:sym typeface="Roboto"/>
              </a:endParaRPr>
            </a:p>
          </p:txBody>
        </p:sp>
        <p:sp>
          <p:nvSpPr>
            <p:cNvPr id="384" name="Google Shape;384;p24"/>
            <p:cNvSpPr txBox="1"/>
            <p:nvPr/>
          </p:nvSpPr>
          <p:spPr>
            <a:xfrm rot="5400000">
              <a:off x="10978306" y="53219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Wrap- Up</a:t>
              </a:r>
              <a:endParaRPr>
                <a:solidFill>
                  <a:srgbClr val="FFFFFF"/>
                </a:solidFill>
                <a:latin typeface="Roboto"/>
                <a:ea typeface="Roboto"/>
                <a:cs typeface="Roboto"/>
                <a:sym typeface="Roboto"/>
              </a:endParaRPr>
            </a:p>
          </p:txBody>
        </p:sp>
        <p:pic>
          <p:nvPicPr>
            <p:cNvPr id="385" name="Google Shape;385;p24"/>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386" name="Google Shape;386;p24"/>
          <p:cNvSpPr txBox="1">
            <a:spLocks noGrp="1"/>
          </p:cNvSpPr>
          <p:nvPr>
            <p:ph type="title"/>
          </p:nvPr>
        </p:nvSpPr>
        <p:spPr>
          <a:xfrm>
            <a:off x="262888" y="264075"/>
            <a:ext cx="85206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2023 Housing Inventory Count Data</a:t>
            </a:r>
            <a:endParaRPr/>
          </a:p>
        </p:txBody>
      </p:sp>
      <p:pic>
        <p:nvPicPr>
          <p:cNvPr id="387" name="Google Shape;387;p24"/>
          <p:cNvPicPr preferRelativeResize="0"/>
          <p:nvPr/>
        </p:nvPicPr>
        <p:blipFill rotWithShape="1">
          <a:blip r:embed="rId4">
            <a:alphaModFix/>
          </a:blip>
          <a:srcRect b="45925"/>
          <a:stretch/>
        </p:blipFill>
        <p:spPr>
          <a:xfrm>
            <a:off x="1545900" y="836775"/>
            <a:ext cx="5858727" cy="4098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25"/>
          <p:cNvGrpSpPr/>
          <p:nvPr/>
        </p:nvGrpSpPr>
        <p:grpSpPr>
          <a:xfrm>
            <a:off x="7031" y="-48875"/>
            <a:ext cx="9032321" cy="5159825"/>
            <a:chOff x="9357" y="-12167"/>
            <a:chExt cx="12043095" cy="6879767"/>
          </a:xfrm>
        </p:grpSpPr>
        <p:sp>
          <p:nvSpPr>
            <p:cNvPr id="394" name="Google Shape;394;p25"/>
            <p:cNvSpPr/>
            <p:nvPr/>
          </p:nvSpPr>
          <p:spPr>
            <a:xfrm>
              <a:off x="2351309"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95" name="Google Shape;395;p25"/>
            <p:cNvSpPr/>
            <p:nvPr/>
          </p:nvSpPr>
          <p:spPr>
            <a:xfrm>
              <a:off x="1901366"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96" name="Google Shape;396;p25"/>
            <p:cNvSpPr/>
            <p:nvPr/>
          </p:nvSpPr>
          <p:spPr>
            <a:xfrm>
              <a:off x="562866" y="9600"/>
              <a:ext cx="106260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97" name="Google Shape;397;p25"/>
            <p:cNvSpPr/>
            <p:nvPr/>
          </p:nvSpPr>
          <p:spPr>
            <a:xfrm>
              <a:off x="9357" y="-12167"/>
              <a:ext cx="5535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98" name="Google Shape;398;p25"/>
            <p:cNvSpPr/>
            <p:nvPr/>
          </p:nvSpPr>
          <p:spPr>
            <a:xfrm rot="10800000">
              <a:off x="11499083" y="47330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003D79"/>
            </a:solidFill>
            <a:ln w="12700" cap="flat" cmpd="sng">
              <a:solidFill>
                <a:srgbClr val="003D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99" name="Google Shape;399;p25"/>
            <p:cNvSpPr/>
            <p:nvPr/>
          </p:nvSpPr>
          <p:spPr>
            <a:xfrm rot="10800000">
              <a:off x="112060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F48E58"/>
            </a:solidFill>
            <a:ln w="12700" cap="flat" cmpd="sng">
              <a:solidFill>
                <a:srgbClr val="F48E5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400" name="Google Shape;400;p25"/>
            <p:cNvSpPr/>
            <p:nvPr/>
          </p:nvSpPr>
          <p:spPr>
            <a:xfrm rot="10800000" flipH="1">
              <a:off x="38794" y="282039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7E5479"/>
            </a:solidFill>
            <a:ln w="12700" cap="flat" cmpd="sng">
              <a:solidFill>
                <a:srgbClr val="7E54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401" name="Google Shape;401;p25"/>
            <p:cNvSpPr txBox="1"/>
            <p:nvPr/>
          </p:nvSpPr>
          <p:spPr>
            <a:xfrm rot="-5400000" flipH="1">
              <a:off x="-241723" y="31202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4</a:t>
              </a:r>
              <a:endParaRPr>
                <a:solidFill>
                  <a:srgbClr val="FFFFFF"/>
                </a:solidFill>
                <a:latin typeface="Roboto"/>
                <a:ea typeface="Roboto"/>
                <a:cs typeface="Roboto"/>
                <a:sym typeface="Roboto"/>
              </a:endParaRPr>
            </a:p>
          </p:txBody>
        </p:sp>
        <p:sp>
          <p:nvSpPr>
            <p:cNvPr id="402" name="Google Shape;402;p25"/>
            <p:cNvSpPr txBox="1"/>
            <p:nvPr/>
          </p:nvSpPr>
          <p:spPr>
            <a:xfrm rot="5400000">
              <a:off x="105760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5</a:t>
              </a:r>
              <a:endParaRPr>
                <a:solidFill>
                  <a:srgbClr val="FFFFFF"/>
                </a:solidFill>
                <a:latin typeface="Roboto"/>
                <a:ea typeface="Roboto"/>
                <a:cs typeface="Roboto"/>
                <a:sym typeface="Roboto"/>
              </a:endParaRPr>
            </a:p>
          </p:txBody>
        </p:sp>
        <p:sp>
          <p:nvSpPr>
            <p:cNvPr id="403" name="Google Shape;403;p25"/>
            <p:cNvSpPr txBox="1"/>
            <p:nvPr/>
          </p:nvSpPr>
          <p:spPr>
            <a:xfrm rot="5400000">
              <a:off x="10978306" y="53219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Wrap- Up</a:t>
              </a:r>
              <a:endParaRPr>
                <a:solidFill>
                  <a:srgbClr val="FFFFFF"/>
                </a:solidFill>
                <a:latin typeface="Roboto"/>
                <a:ea typeface="Roboto"/>
                <a:cs typeface="Roboto"/>
                <a:sym typeface="Roboto"/>
              </a:endParaRPr>
            </a:p>
          </p:txBody>
        </p:sp>
        <p:pic>
          <p:nvPicPr>
            <p:cNvPr id="404" name="Google Shape;404;p25"/>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405" name="Google Shape;405;p25"/>
          <p:cNvSpPr txBox="1">
            <a:spLocks noGrp="1"/>
          </p:cNvSpPr>
          <p:nvPr>
            <p:ph type="title"/>
          </p:nvPr>
        </p:nvSpPr>
        <p:spPr>
          <a:xfrm>
            <a:off x="1715038" y="220750"/>
            <a:ext cx="56163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Comparison To HIC Data</a:t>
            </a:r>
            <a:endParaRPr/>
          </a:p>
        </p:txBody>
      </p:sp>
      <p:pic>
        <p:nvPicPr>
          <p:cNvPr id="406" name="Google Shape;406;p25"/>
          <p:cNvPicPr preferRelativeResize="0"/>
          <p:nvPr/>
        </p:nvPicPr>
        <p:blipFill>
          <a:blip r:embed="rId4">
            <a:alphaModFix/>
          </a:blip>
          <a:stretch>
            <a:fillRect/>
          </a:stretch>
        </p:blipFill>
        <p:spPr>
          <a:xfrm>
            <a:off x="1117700" y="793450"/>
            <a:ext cx="7001100" cy="3887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grpSp>
        <p:nvGrpSpPr>
          <p:cNvPr id="412" name="Google Shape;412;p26"/>
          <p:cNvGrpSpPr/>
          <p:nvPr/>
        </p:nvGrpSpPr>
        <p:grpSpPr>
          <a:xfrm>
            <a:off x="-7" y="-4075"/>
            <a:ext cx="9032321" cy="5151661"/>
            <a:chOff x="9357" y="-12167"/>
            <a:chExt cx="12043095" cy="6868881"/>
          </a:xfrm>
        </p:grpSpPr>
        <p:sp>
          <p:nvSpPr>
            <p:cNvPr id="413" name="Google Shape;413;p26"/>
            <p:cNvSpPr/>
            <p:nvPr/>
          </p:nvSpPr>
          <p:spPr>
            <a:xfrm>
              <a:off x="2351309"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414" name="Google Shape;414;p26"/>
            <p:cNvSpPr/>
            <p:nvPr/>
          </p:nvSpPr>
          <p:spPr>
            <a:xfrm>
              <a:off x="562867" y="-1300"/>
              <a:ext cx="109272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457200" lvl="0" indent="-330200" algn="l" rtl="0">
                <a:lnSpc>
                  <a:spcPct val="15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HUD expects that funding requests are based on verifiable community needs.  The PIT and HIC are excellent sources of </a:t>
              </a:r>
              <a:r>
                <a:rPr lang="en" sz="1600" i="1">
                  <a:solidFill>
                    <a:schemeClr val="dk1"/>
                  </a:solidFill>
                  <a:latin typeface="Roboto"/>
                  <a:ea typeface="Roboto"/>
                  <a:cs typeface="Roboto"/>
                  <a:sym typeface="Roboto"/>
                </a:rPr>
                <a:t>local </a:t>
              </a:r>
              <a:r>
                <a:rPr lang="en" sz="1600">
                  <a:solidFill>
                    <a:schemeClr val="dk1"/>
                  </a:solidFill>
                  <a:latin typeface="Roboto"/>
                  <a:ea typeface="Roboto"/>
                  <a:cs typeface="Roboto"/>
                  <a:sym typeface="Roboto"/>
                </a:rPr>
                <a:t>data on the needs of your community.</a:t>
              </a:r>
              <a:endParaRPr sz="1600">
                <a:solidFill>
                  <a:schemeClr val="dk1"/>
                </a:solidFill>
                <a:latin typeface="Roboto"/>
                <a:ea typeface="Roboto"/>
                <a:cs typeface="Roboto"/>
                <a:sym typeface="Roboto"/>
              </a:endParaRPr>
            </a:p>
            <a:p>
              <a:pPr marL="457200" lvl="0" indent="-330200" algn="l" rtl="0">
                <a:lnSpc>
                  <a:spcPct val="15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For the CoC Program NOFO,  PIT and HIC data fit best into the Narrative sections of your e-snaps application and a number of questions on the CoC’s local application</a:t>
              </a:r>
              <a:endParaRPr sz="1600">
                <a:solidFill>
                  <a:schemeClr val="dk1"/>
                </a:solidFill>
                <a:latin typeface="Roboto"/>
                <a:ea typeface="Roboto"/>
                <a:cs typeface="Roboto"/>
                <a:sym typeface="Roboto"/>
              </a:endParaRPr>
            </a:p>
            <a:p>
              <a:pPr marL="457200" lvl="0" indent="-330200" algn="l" rtl="0">
                <a:lnSpc>
                  <a:spcPct val="15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The CoC will also ask what data sources your Agency used when developing project design, and how those sources contributed to the request.  Responses should reflect actual data that supports the funding request. </a:t>
              </a:r>
              <a:endParaRPr sz="1600">
                <a:solidFill>
                  <a:schemeClr val="dk1"/>
                </a:solidFill>
                <a:latin typeface="Roboto"/>
                <a:ea typeface="Roboto"/>
                <a:cs typeface="Roboto"/>
                <a:sym typeface="Roboto"/>
              </a:endParaRPr>
            </a:p>
            <a:p>
              <a:pPr marL="457200" lvl="0" indent="-330200" algn="l" rtl="0">
                <a:lnSpc>
                  <a:spcPct val="15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Avoid targeting specific subpopulations that are not reflected in the PIT.</a:t>
              </a:r>
              <a:endParaRPr sz="1600">
                <a:solidFill>
                  <a:schemeClr val="dk1"/>
                </a:solidFill>
                <a:latin typeface="Roboto"/>
                <a:ea typeface="Roboto"/>
                <a:cs typeface="Roboto"/>
                <a:sym typeface="Roboto"/>
              </a:endParaRPr>
            </a:p>
          </p:txBody>
        </p:sp>
        <p:sp>
          <p:nvSpPr>
            <p:cNvPr id="415" name="Google Shape;415;p26"/>
            <p:cNvSpPr/>
            <p:nvPr/>
          </p:nvSpPr>
          <p:spPr>
            <a:xfrm>
              <a:off x="9357" y="-12167"/>
              <a:ext cx="5535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416" name="Google Shape;416;p26"/>
            <p:cNvSpPr/>
            <p:nvPr/>
          </p:nvSpPr>
          <p:spPr>
            <a:xfrm rot="10800000">
              <a:off x="11499083" y="47330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003D79"/>
            </a:solidFill>
            <a:ln w="12700" cap="flat" cmpd="sng">
              <a:solidFill>
                <a:srgbClr val="003D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417" name="Google Shape;417;p26"/>
            <p:cNvSpPr/>
            <p:nvPr/>
          </p:nvSpPr>
          <p:spPr>
            <a:xfrm rot="10800000" flipH="1">
              <a:off x="42512"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F48E58"/>
            </a:solidFill>
            <a:ln w="12700" cap="flat" cmpd="sng">
              <a:solidFill>
                <a:srgbClr val="F48E5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418" name="Google Shape;418;p26"/>
            <p:cNvSpPr txBox="1"/>
            <p:nvPr/>
          </p:nvSpPr>
          <p:spPr>
            <a:xfrm rot="-5400000" flipH="1">
              <a:off x="-235347" y="40755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5</a:t>
              </a:r>
              <a:endParaRPr>
                <a:solidFill>
                  <a:srgbClr val="FFFFFF"/>
                </a:solidFill>
                <a:latin typeface="Roboto"/>
                <a:ea typeface="Roboto"/>
                <a:cs typeface="Roboto"/>
                <a:sym typeface="Roboto"/>
              </a:endParaRPr>
            </a:p>
          </p:txBody>
        </p:sp>
        <p:sp>
          <p:nvSpPr>
            <p:cNvPr id="419" name="Google Shape;419;p26"/>
            <p:cNvSpPr txBox="1"/>
            <p:nvPr/>
          </p:nvSpPr>
          <p:spPr>
            <a:xfrm rot="5400000">
              <a:off x="10978306" y="53219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Wrap- Up</a:t>
              </a:r>
              <a:endParaRPr>
                <a:solidFill>
                  <a:srgbClr val="FFFFFF"/>
                </a:solidFill>
                <a:latin typeface="Roboto"/>
                <a:ea typeface="Roboto"/>
                <a:cs typeface="Roboto"/>
                <a:sym typeface="Roboto"/>
              </a:endParaRPr>
            </a:p>
          </p:txBody>
        </p:sp>
        <p:pic>
          <p:nvPicPr>
            <p:cNvPr id="420" name="Google Shape;420;p26"/>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421" name="Google Shape;421;p26"/>
          <p:cNvSpPr txBox="1">
            <a:spLocks noGrp="1"/>
          </p:cNvSpPr>
          <p:nvPr>
            <p:ph type="title"/>
          </p:nvPr>
        </p:nvSpPr>
        <p:spPr>
          <a:xfrm>
            <a:off x="255850" y="314875"/>
            <a:ext cx="85206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Applying the PIT to Funding Requests</a:t>
            </a:r>
            <a:endParaRPr/>
          </a:p>
        </p:txBody>
      </p:sp>
      <p:sp>
        <p:nvSpPr>
          <p:cNvPr id="422" name="Google Shape;422;p26"/>
          <p:cNvSpPr txBox="1"/>
          <p:nvPr/>
        </p:nvSpPr>
        <p:spPr>
          <a:xfrm>
            <a:off x="1849350" y="1285875"/>
            <a:ext cx="416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p27"/>
          <p:cNvGrpSpPr/>
          <p:nvPr/>
        </p:nvGrpSpPr>
        <p:grpSpPr>
          <a:xfrm>
            <a:off x="7018" y="-9125"/>
            <a:ext cx="9032321" cy="5151661"/>
            <a:chOff x="9357" y="-12167"/>
            <a:chExt cx="12043095" cy="6868881"/>
          </a:xfrm>
        </p:grpSpPr>
        <p:sp>
          <p:nvSpPr>
            <p:cNvPr id="429" name="Google Shape;429;p27"/>
            <p:cNvSpPr/>
            <p:nvPr/>
          </p:nvSpPr>
          <p:spPr>
            <a:xfrm>
              <a:off x="2351309"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430" name="Google Shape;430;p27"/>
            <p:cNvSpPr/>
            <p:nvPr/>
          </p:nvSpPr>
          <p:spPr>
            <a:xfrm>
              <a:off x="562867" y="-1300"/>
              <a:ext cx="109272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457200" lvl="0" indent="-330200" algn="l" rtl="0">
                <a:lnSpc>
                  <a:spcPct val="15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Does your LHC have a strategic plan?</a:t>
              </a:r>
              <a:endParaRPr sz="1600">
                <a:solidFill>
                  <a:schemeClr val="dk1"/>
                </a:solidFill>
                <a:latin typeface="Roboto"/>
                <a:ea typeface="Roboto"/>
                <a:cs typeface="Roboto"/>
                <a:sym typeface="Roboto"/>
              </a:endParaRPr>
            </a:p>
            <a:p>
              <a:pPr marL="457200" lvl="0" indent="-330200" algn="l" rtl="0">
                <a:lnSpc>
                  <a:spcPct val="15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Is PIT growth and enhancement a part of that plan and reflected in annual action planning documents?</a:t>
              </a:r>
              <a:endParaRPr sz="1600">
                <a:solidFill>
                  <a:schemeClr val="dk1"/>
                </a:solidFill>
                <a:latin typeface="Roboto"/>
                <a:ea typeface="Roboto"/>
                <a:cs typeface="Roboto"/>
                <a:sym typeface="Roboto"/>
              </a:endParaRPr>
            </a:p>
            <a:p>
              <a:pPr marL="457200" lvl="0" indent="-330200" algn="l" rtl="0">
                <a:lnSpc>
                  <a:spcPct val="15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Do you have a year round PIT/Data workgroup or committee</a:t>
              </a:r>
              <a:endParaRPr sz="1600">
                <a:solidFill>
                  <a:schemeClr val="dk1"/>
                </a:solidFill>
                <a:latin typeface="Roboto"/>
                <a:ea typeface="Roboto"/>
                <a:cs typeface="Roboto"/>
                <a:sym typeface="Roboto"/>
              </a:endParaRPr>
            </a:p>
            <a:p>
              <a:pPr marL="457200" lvl="0" indent="-330200" algn="l" rtl="0">
                <a:lnSpc>
                  <a:spcPct val="15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Do you have a funding workgroup?</a:t>
              </a:r>
              <a:endParaRPr sz="1600">
                <a:solidFill>
                  <a:schemeClr val="dk1"/>
                </a:solidFill>
                <a:latin typeface="Roboto"/>
                <a:ea typeface="Roboto"/>
                <a:cs typeface="Roboto"/>
                <a:sym typeface="Roboto"/>
              </a:endParaRPr>
            </a:p>
          </p:txBody>
        </p:sp>
        <p:sp>
          <p:nvSpPr>
            <p:cNvPr id="431" name="Google Shape;431;p27"/>
            <p:cNvSpPr/>
            <p:nvPr/>
          </p:nvSpPr>
          <p:spPr>
            <a:xfrm>
              <a:off x="9357" y="-12167"/>
              <a:ext cx="5535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432" name="Google Shape;432;p27"/>
            <p:cNvSpPr/>
            <p:nvPr/>
          </p:nvSpPr>
          <p:spPr>
            <a:xfrm rot="10800000">
              <a:off x="11499083" y="47330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003D79"/>
            </a:solidFill>
            <a:ln w="12700" cap="flat" cmpd="sng">
              <a:solidFill>
                <a:srgbClr val="003D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433" name="Google Shape;433;p27"/>
            <p:cNvSpPr/>
            <p:nvPr/>
          </p:nvSpPr>
          <p:spPr>
            <a:xfrm rot="10800000" flipH="1">
              <a:off x="42512"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F48E58"/>
            </a:solidFill>
            <a:ln w="12700" cap="flat" cmpd="sng">
              <a:solidFill>
                <a:srgbClr val="F48E5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434" name="Google Shape;434;p27"/>
            <p:cNvSpPr txBox="1"/>
            <p:nvPr/>
          </p:nvSpPr>
          <p:spPr>
            <a:xfrm rot="-5400000" flipH="1">
              <a:off x="-235347" y="40755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5</a:t>
              </a:r>
              <a:endParaRPr>
                <a:solidFill>
                  <a:srgbClr val="FFFFFF"/>
                </a:solidFill>
                <a:latin typeface="Roboto"/>
                <a:ea typeface="Roboto"/>
                <a:cs typeface="Roboto"/>
                <a:sym typeface="Roboto"/>
              </a:endParaRPr>
            </a:p>
          </p:txBody>
        </p:sp>
        <p:sp>
          <p:nvSpPr>
            <p:cNvPr id="435" name="Google Shape;435;p27"/>
            <p:cNvSpPr txBox="1"/>
            <p:nvPr/>
          </p:nvSpPr>
          <p:spPr>
            <a:xfrm rot="5400000">
              <a:off x="10978306" y="53219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Wrap- Up</a:t>
              </a:r>
              <a:endParaRPr>
                <a:solidFill>
                  <a:srgbClr val="FFFFFF"/>
                </a:solidFill>
                <a:latin typeface="Roboto"/>
                <a:ea typeface="Roboto"/>
                <a:cs typeface="Roboto"/>
                <a:sym typeface="Roboto"/>
              </a:endParaRPr>
            </a:p>
          </p:txBody>
        </p:sp>
        <p:pic>
          <p:nvPicPr>
            <p:cNvPr id="436" name="Google Shape;436;p27"/>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437" name="Google Shape;437;p27"/>
          <p:cNvSpPr txBox="1">
            <a:spLocks noGrp="1"/>
          </p:cNvSpPr>
          <p:nvPr>
            <p:ph type="title"/>
          </p:nvPr>
        </p:nvSpPr>
        <p:spPr>
          <a:xfrm>
            <a:off x="594950" y="452150"/>
            <a:ext cx="76206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LHC Strategic Planning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pSp>
        <p:nvGrpSpPr>
          <p:cNvPr id="443" name="Google Shape;443;p28"/>
          <p:cNvGrpSpPr/>
          <p:nvPr/>
        </p:nvGrpSpPr>
        <p:grpSpPr>
          <a:xfrm>
            <a:off x="0" y="-9128"/>
            <a:ext cx="8954903" cy="5151664"/>
            <a:chOff x="0" y="-12171"/>
            <a:chExt cx="11939871" cy="6868885"/>
          </a:xfrm>
        </p:grpSpPr>
        <p:sp>
          <p:nvSpPr>
            <p:cNvPr id="444" name="Google Shape;444;p28"/>
            <p:cNvSpPr/>
            <p:nvPr/>
          </p:nvSpPr>
          <p:spPr>
            <a:xfrm>
              <a:off x="478971" y="-1286"/>
              <a:ext cx="114609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45" name="Google Shape;445;p28"/>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46" name="Google Shape;446;p28"/>
            <p:cNvSpPr/>
            <p:nvPr/>
          </p:nvSpPr>
          <p:spPr>
            <a:xfrm>
              <a:off x="0" y="5645271"/>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47" name="Google Shape;447;p28"/>
            <p:cNvSpPr txBox="1"/>
            <p:nvPr/>
          </p:nvSpPr>
          <p:spPr>
            <a:xfrm rot="-5400000">
              <a:off x="-351920" y="5904196"/>
              <a:ext cx="1461300" cy="400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a:solidFill>
                    <a:schemeClr val="lt1"/>
                  </a:solidFill>
                  <a:latin typeface="Roboto"/>
                  <a:ea typeface="Roboto"/>
                  <a:cs typeface="Roboto"/>
                  <a:sym typeface="Roboto"/>
                </a:rPr>
                <a:t>Wrap- Up</a:t>
              </a:r>
              <a:endParaRPr sz="1500">
                <a:solidFill>
                  <a:schemeClr val="lt1"/>
                </a:solidFill>
                <a:latin typeface="Roboto"/>
                <a:ea typeface="Roboto"/>
                <a:cs typeface="Roboto"/>
                <a:sym typeface="Roboto"/>
              </a:endParaRPr>
            </a:p>
          </p:txBody>
        </p:sp>
        <p:pic>
          <p:nvPicPr>
            <p:cNvPr id="448" name="Google Shape;448;p28"/>
            <p:cNvPicPr preferRelativeResize="0"/>
            <p:nvPr/>
          </p:nvPicPr>
          <p:blipFill rotWithShape="1">
            <a:blip r:embed="rId3">
              <a:alphaModFix/>
            </a:blip>
            <a:srcRect/>
            <a:stretch/>
          </p:blipFill>
          <p:spPr>
            <a:xfrm>
              <a:off x="765978" y="6110900"/>
              <a:ext cx="762000" cy="733425"/>
            </a:xfrm>
            <a:prstGeom prst="rect">
              <a:avLst/>
            </a:prstGeom>
            <a:noFill/>
            <a:ln>
              <a:noFill/>
            </a:ln>
          </p:spPr>
        </p:pic>
      </p:grpSp>
      <p:pic>
        <p:nvPicPr>
          <p:cNvPr id="449" name="Google Shape;449;p28"/>
          <p:cNvPicPr preferRelativeResize="0"/>
          <p:nvPr/>
        </p:nvPicPr>
        <p:blipFill>
          <a:blip r:embed="rId4">
            <a:alphaModFix/>
          </a:blip>
          <a:stretch>
            <a:fillRect/>
          </a:stretch>
        </p:blipFill>
        <p:spPr>
          <a:xfrm>
            <a:off x="2281413" y="152400"/>
            <a:ext cx="4581179" cy="4838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55" name="Google Shape;455;p29"/>
          <p:cNvGrpSpPr/>
          <p:nvPr/>
        </p:nvGrpSpPr>
        <p:grpSpPr>
          <a:xfrm>
            <a:off x="0" y="-9128"/>
            <a:ext cx="8954903" cy="5151664"/>
            <a:chOff x="0" y="-12171"/>
            <a:chExt cx="11939871" cy="6868885"/>
          </a:xfrm>
        </p:grpSpPr>
        <p:sp>
          <p:nvSpPr>
            <p:cNvPr id="456" name="Google Shape;456;p29"/>
            <p:cNvSpPr/>
            <p:nvPr/>
          </p:nvSpPr>
          <p:spPr>
            <a:xfrm>
              <a:off x="478971" y="-1286"/>
              <a:ext cx="114609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57" name="Google Shape;457;p29"/>
            <p:cNvSpPr/>
            <p:nvPr/>
          </p:nvSpPr>
          <p:spPr>
            <a:xfrm>
              <a:off x="9379" y="-12171"/>
              <a:ext cx="5724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58" name="Google Shape;458;p29"/>
            <p:cNvSpPr/>
            <p:nvPr/>
          </p:nvSpPr>
          <p:spPr>
            <a:xfrm>
              <a:off x="0" y="5645271"/>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59" name="Google Shape;459;p29"/>
            <p:cNvSpPr txBox="1"/>
            <p:nvPr/>
          </p:nvSpPr>
          <p:spPr>
            <a:xfrm rot="-5400000">
              <a:off x="-351920" y="5904196"/>
              <a:ext cx="1461300" cy="400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a:solidFill>
                    <a:schemeClr val="lt1"/>
                  </a:solidFill>
                  <a:latin typeface="Roboto"/>
                  <a:ea typeface="Roboto"/>
                  <a:cs typeface="Roboto"/>
                  <a:sym typeface="Roboto"/>
                </a:rPr>
                <a:t>Wrap- Up</a:t>
              </a:r>
              <a:endParaRPr sz="1500">
                <a:solidFill>
                  <a:schemeClr val="lt1"/>
                </a:solidFill>
                <a:latin typeface="Roboto"/>
                <a:ea typeface="Roboto"/>
                <a:cs typeface="Roboto"/>
                <a:sym typeface="Roboto"/>
              </a:endParaRPr>
            </a:p>
          </p:txBody>
        </p:sp>
        <p:pic>
          <p:nvPicPr>
            <p:cNvPr id="460" name="Google Shape;460;p29"/>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461" name="Google Shape;461;p29"/>
          <p:cNvSpPr txBox="1">
            <a:spLocks noGrp="1"/>
          </p:cNvSpPr>
          <p:nvPr>
            <p:ph type="title"/>
          </p:nvPr>
        </p:nvSpPr>
        <p:spPr>
          <a:xfrm>
            <a:off x="594950" y="452150"/>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Links + Resources</a:t>
            </a:r>
            <a:endParaRPr/>
          </a:p>
        </p:txBody>
      </p:sp>
      <p:sp>
        <p:nvSpPr>
          <p:cNvPr id="462" name="Google Shape;462;p29"/>
          <p:cNvSpPr txBox="1"/>
          <p:nvPr/>
        </p:nvSpPr>
        <p:spPr>
          <a:xfrm>
            <a:off x="714100" y="1231825"/>
            <a:ext cx="8635200" cy="18777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chemeClr val="dk1"/>
              </a:buClr>
              <a:buSzPts val="1600"/>
              <a:buFont typeface="Roboto"/>
              <a:buChar char="●"/>
            </a:pPr>
            <a:r>
              <a:rPr lang="en" sz="1600" u="sng">
                <a:solidFill>
                  <a:schemeClr val="hlink"/>
                </a:solidFill>
                <a:latin typeface="Roboto"/>
                <a:ea typeface="Roboto"/>
                <a:cs typeface="Roboto"/>
                <a:sym typeface="Roboto"/>
                <a:hlinkClick r:id="rId4"/>
              </a:rPr>
              <a:t>Non-Profit Strategic Planning</a:t>
            </a:r>
            <a:endParaRPr sz="1600">
              <a:solidFill>
                <a:schemeClr val="dk1"/>
              </a:solidFill>
              <a:latin typeface="Roboto"/>
              <a:ea typeface="Roboto"/>
              <a:cs typeface="Roboto"/>
              <a:sym typeface="Roboto"/>
            </a:endParaRPr>
          </a:p>
          <a:p>
            <a:pPr marL="457200" lvl="0" indent="-330200" algn="l" rtl="0">
              <a:lnSpc>
                <a:spcPct val="150000"/>
              </a:lnSpc>
              <a:spcBef>
                <a:spcPts val="0"/>
              </a:spcBef>
              <a:spcAft>
                <a:spcPts val="0"/>
              </a:spcAft>
              <a:buClr>
                <a:schemeClr val="dk1"/>
              </a:buClr>
              <a:buSzPts val="1600"/>
              <a:buFont typeface="Roboto"/>
              <a:buChar char="●"/>
            </a:pPr>
            <a:r>
              <a:rPr lang="en" sz="1600" u="sng">
                <a:solidFill>
                  <a:schemeClr val="hlink"/>
                </a:solidFill>
                <a:latin typeface="Roboto"/>
                <a:ea typeface="Roboto"/>
                <a:cs typeface="Roboto"/>
                <a:sym typeface="Roboto"/>
                <a:hlinkClick r:id="rId5"/>
              </a:rPr>
              <a:t>How to Read your PIT Data Webinar</a:t>
            </a:r>
            <a:endParaRPr sz="1600">
              <a:solidFill>
                <a:schemeClr val="dk1"/>
              </a:solidFill>
              <a:latin typeface="Roboto"/>
              <a:ea typeface="Roboto"/>
              <a:cs typeface="Roboto"/>
              <a:sym typeface="Roboto"/>
            </a:endParaRPr>
          </a:p>
          <a:p>
            <a:pPr marL="457200" lvl="0" indent="-330200" algn="l" rtl="0">
              <a:lnSpc>
                <a:spcPct val="150000"/>
              </a:lnSpc>
              <a:spcBef>
                <a:spcPts val="0"/>
              </a:spcBef>
              <a:spcAft>
                <a:spcPts val="0"/>
              </a:spcAft>
              <a:buClr>
                <a:schemeClr val="dk1"/>
              </a:buClr>
              <a:buSzPts val="1600"/>
              <a:buFont typeface="Roboto"/>
              <a:buChar char="●"/>
            </a:pPr>
            <a:r>
              <a:rPr lang="en" sz="1600" u="sng">
                <a:solidFill>
                  <a:schemeClr val="hlink"/>
                </a:solidFill>
                <a:latin typeface="Roboto"/>
                <a:ea typeface="Roboto"/>
                <a:cs typeface="Roboto"/>
                <a:sym typeface="Roboto"/>
                <a:hlinkClick r:id="rId6"/>
              </a:rPr>
              <a:t>PIT Reports</a:t>
            </a:r>
            <a:r>
              <a:rPr lang="en" sz="1600">
                <a:solidFill>
                  <a:schemeClr val="dk1"/>
                </a:solidFill>
                <a:latin typeface="Roboto"/>
                <a:ea typeface="Roboto"/>
                <a:cs typeface="Roboto"/>
                <a:sym typeface="Roboto"/>
              </a:rPr>
              <a:t> </a:t>
            </a:r>
            <a:endParaRPr sz="1600">
              <a:solidFill>
                <a:schemeClr val="dk1"/>
              </a:solidFill>
              <a:latin typeface="Roboto"/>
              <a:ea typeface="Roboto"/>
              <a:cs typeface="Roboto"/>
              <a:sym typeface="Roboto"/>
            </a:endParaRPr>
          </a:p>
          <a:p>
            <a:pPr marL="457200" lvl="0" indent="-330200" algn="l" rtl="0">
              <a:lnSpc>
                <a:spcPct val="150000"/>
              </a:lnSpc>
              <a:spcBef>
                <a:spcPts val="0"/>
              </a:spcBef>
              <a:spcAft>
                <a:spcPts val="0"/>
              </a:spcAft>
              <a:buClr>
                <a:schemeClr val="dk1"/>
              </a:buClr>
              <a:buSzPts val="1600"/>
              <a:buFont typeface="Roboto"/>
              <a:buChar char="●"/>
            </a:pPr>
            <a:r>
              <a:rPr lang="en" sz="1600" u="sng">
                <a:solidFill>
                  <a:schemeClr val="hlink"/>
                </a:solidFill>
                <a:latin typeface="Roboto"/>
                <a:ea typeface="Roboto"/>
                <a:cs typeface="Roboto"/>
                <a:sym typeface="Roboto"/>
                <a:hlinkClick r:id="rId7"/>
              </a:rPr>
              <a:t>CoC Program Intro Webinar</a:t>
            </a:r>
            <a:endParaRPr/>
          </a:p>
          <a:p>
            <a:pPr marL="457200" lvl="0" indent="0" algn="l" rtl="0">
              <a:lnSpc>
                <a:spcPct val="150000"/>
              </a:lnSpc>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0"/>
          <p:cNvSpPr txBox="1">
            <a:spLocks noGrp="1"/>
          </p:cNvSpPr>
          <p:nvPr>
            <p:ph type="title"/>
          </p:nvPr>
        </p:nvSpPr>
        <p:spPr>
          <a:xfrm>
            <a:off x="5306398" y="1600200"/>
            <a:ext cx="3252900" cy="2133600"/>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Clr>
                <a:schemeClr val="lt1"/>
              </a:buClr>
              <a:buSzPts val="3300"/>
              <a:buFont typeface="Roboto Black"/>
              <a:buNone/>
            </a:pPr>
            <a:r>
              <a:rPr lang="en"/>
              <a:t>Thank you!</a:t>
            </a:r>
            <a:endParaRPr/>
          </a:p>
        </p:txBody>
      </p:sp>
      <p:grpSp>
        <p:nvGrpSpPr>
          <p:cNvPr id="469" name="Google Shape;469;p30" descr="Kyra Henderson&#10;Email: kyra@thn.org&#10;Phone: 512-861-2192" title="Contact Information"/>
          <p:cNvGrpSpPr/>
          <p:nvPr/>
        </p:nvGrpSpPr>
        <p:grpSpPr>
          <a:xfrm>
            <a:off x="843534" y="836676"/>
            <a:ext cx="3250800" cy="3394764"/>
            <a:chOff x="1124712" y="1115568"/>
            <a:chExt cx="4334400" cy="4526352"/>
          </a:xfrm>
        </p:grpSpPr>
        <p:sp>
          <p:nvSpPr>
            <p:cNvPr id="470" name="Google Shape;470;p30" descr="Kyra Henderson&#10;Email: kyra@thn.org&#10;Phone: 512-861-2192" title="Contact information"/>
            <p:cNvSpPr/>
            <p:nvPr/>
          </p:nvSpPr>
          <p:spPr>
            <a:xfrm>
              <a:off x="1389888" y="1188720"/>
              <a:ext cx="3968400" cy="44532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471" name="Google Shape;471;p30"/>
            <p:cNvSpPr txBox="1"/>
            <p:nvPr/>
          </p:nvSpPr>
          <p:spPr>
            <a:xfrm>
              <a:off x="1124712" y="1115568"/>
              <a:ext cx="4334400" cy="1446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300">
                  <a:solidFill>
                    <a:schemeClr val="dk1"/>
                  </a:solidFill>
                  <a:latin typeface="Roboto Black"/>
                  <a:ea typeface="Roboto Black"/>
                  <a:cs typeface="Roboto Black"/>
                  <a:sym typeface="Roboto Black"/>
                </a:rPr>
                <a:t>Contact Information</a:t>
              </a:r>
              <a:endParaRPr sz="3300">
                <a:solidFill>
                  <a:schemeClr val="dk1"/>
                </a:solidFill>
                <a:latin typeface="Roboto Black"/>
                <a:ea typeface="Roboto Black"/>
                <a:cs typeface="Roboto Black"/>
                <a:sym typeface="Roboto Black"/>
              </a:endParaRPr>
            </a:p>
          </p:txBody>
        </p:sp>
        <p:sp>
          <p:nvSpPr>
            <p:cNvPr id="472" name="Google Shape;472;p30"/>
            <p:cNvSpPr txBox="1"/>
            <p:nvPr/>
          </p:nvSpPr>
          <p:spPr>
            <a:xfrm>
              <a:off x="1389888" y="2612382"/>
              <a:ext cx="3968400" cy="124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b="1">
                  <a:solidFill>
                    <a:schemeClr val="dk1"/>
                  </a:solidFill>
                  <a:latin typeface="Roboto"/>
                  <a:ea typeface="Roboto"/>
                  <a:cs typeface="Roboto"/>
                  <a:sym typeface="Roboto"/>
                </a:rPr>
                <a:t>Ava Paredes</a:t>
              </a:r>
              <a:endParaRPr sz="1100"/>
            </a:p>
            <a:p>
              <a:pPr marL="0" marR="0" lvl="0" indent="0" algn="ctr" rtl="0">
                <a:spcBef>
                  <a:spcPts val="0"/>
                </a:spcBef>
                <a:spcAft>
                  <a:spcPts val="0"/>
                </a:spcAft>
                <a:buNone/>
              </a:pPr>
              <a:r>
                <a:rPr lang="en" sz="1400">
                  <a:solidFill>
                    <a:schemeClr val="dk1"/>
                  </a:solidFill>
                  <a:latin typeface="Roboto"/>
                  <a:ea typeface="Roboto"/>
                  <a:cs typeface="Roboto"/>
                  <a:sym typeface="Roboto"/>
                </a:rPr>
                <a:t>Data </a:t>
              </a:r>
              <a:r>
                <a:rPr lang="en">
                  <a:solidFill>
                    <a:schemeClr val="dk1"/>
                  </a:solidFill>
                  <a:latin typeface="Roboto"/>
                  <a:ea typeface="Roboto"/>
                  <a:cs typeface="Roboto"/>
                  <a:sym typeface="Roboto"/>
                </a:rPr>
                <a:t>Coordinator</a:t>
              </a:r>
              <a:endParaRPr sz="1400">
                <a:solidFill>
                  <a:schemeClr val="dk1"/>
                </a:solidFill>
                <a:latin typeface="Roboto"/>
                <a:ea typeface="Roboto"/>
                <a:cs typeface="Roboto"/>
                <a:sym typeface="Roboto"/>
              </a:endParaRPr>
            </a:p>
            <a:p>
              <a:pPr marL="0" marR="0" lvl="0" indent="0" algn="ctr" rtl="0">
                <a:spcBef>
                  <a:spcPts val="0"/>
                </a:spcBef>
                <a:spcAft>
                  <a:spcPts val="0"/>
                </a:spcAft>
                <a:buNone/>
              </a:pPr>
              <a:r>
                <a:rPr lang="en" sz="1400">
                  <a:solidFill>
                    <a:schemeClr val="dk1"/>
                  </a:solidFill>
                  <a:latin typeface="Roboto"/>
                  <a:ea typeface="Roboto"/>
                  <a:cs typeface="Roboto"/>
                  <a:sym typeface="Roboto"/>
                </a:rPr>
                <a:t>Email: </a:t>
              </a:r>
              <a:r>
                <a:rPr lang="en" u="sng">
                  <a:solidFill>
                    <a:schemeClr val="hlink"/>
                  </a:solidFill>
                  <a:latin typeface="Roboto"/>
                  <a:ea typeface="Roboto"/>
                  <a:cs typeface="Roboto"/>
                  <a:sym typeface="Roboto"/>
                  <a:hlinkClick r:id="rId3"/>
                </a:rPr>
                <a:t>data@thn.org</a:t>
              </a:r>
              <a:r>
                <a:rPr lang="en">
                  <a:solidFill>
                    <a:schemeClr val="dk1"/>
                  </a:solidFill>
                  <a:latin typeface="Roboto"/>
                  <a:ea typeface="Roboto"/>
                  <a:cs typeface="Roboto"/>
                  <a:sym typeface="Roboto"/>
                </a:rPr>
                <a:t> </a:t>
              </a:r>
              <a:r>
                <a:rPr lang="en" u="sng">
                  <a:solidFill>
                    <a:schemeClr val="hlink"/>
                  </a:solidFill>
                  <a:latin typeface="Roboto"/>
                  <a:ea typeface="Roboto"/>
                  <a:cs typeface="Roboto"/>
                  <a:sym typeface="Roboto"/>
                  <a:hlinkClick r:id="rId4"/>
                </a:rPr>
                <a:t>ava@thn.org</a:t>
              </a:r>
              <a:endParaRPr sz="1400">
                <a:solidFill>
                  <a:schemeClr val="dk1"/>
                </a:solidFill>
                <a:latin typeface="Roboto"/>
                <a:ea typeface="Roboto"/>
                <a:cs typeface="Roboto"/>
                <a:sym typeface="Roboto"/>
              </a:endParaRPr>
            </a:p>
            <a:p>
              <a:pPr marL="0" marR="0" lvl="0" indent="0" algn="ctr" rtl="0">
                <a:spcBef>
                  <a:spcPts val="0"/>
                </a:spcBef>
                <a:spcAft>
                  <a:spcPts val="0"/>
                </a:spcAft>
                <a:buNone/>
              </a:pPr>
              <a:r>
                <a:rPr lang="en" sz="1400">
                  <a:solidFill>
                    <a:schemeClr val="dk1"/>
                  </a:solidFill>
                  <a:latin typeface="Roboto"/>
                  <a:ea typeface="Roboto"/>
                  <a:cs typeface="Roboto"/>
                  <a:sym typeface="Roboto"/>
                </a:rPr>
                <a:t>Phone: (512)</a:t>
              </a:r>
              <a:r>
                <a:rPr lang="en">
                  <a:solidFill>
                    <a:schemeClr val="dk1"/>
                  </a:solidFill>
                  <a:latin typeface="Roboto"/>
                  <a:ea typeface="Roboto"/>
                  <a:cs typeface="Roboto"/>
                  <a:sym typeface="Roboto"/>
                </a:rPr>
                <a:t>-652-4714</a:t>
              </a:r>
              <a:endParaRPr sz="1400">
                <a:solidFill>
                  <a:schemeClr val="dk1"/>
                </a:solidFill>
                <a:latin typeface="Roboto"/>
                <a:ea typeface="Roboto"/>
                <a:cs typeface="Roboto"/>
                <a:sym typeface="Roboto"/>
              </a:endParaRPr>
            </a:p>
          </p:txBody>
        </p:sp>
      </p:grpSp>
      <p:sp>
        <p:nvSpPr>
          <p:cNvPr id="473" name="Google Shape;473;p30"/>
          <p:cNvSpPr txBox="1"/>
          <p:nvPr/>
        </p:nvSpPr>
        <p:spPr>
          <a:xfrm>
            <a:off x="943116" y="3000787"/>
            <a:ext cx="2976300" cy="931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b="1">
                <a:solidFill>
                  <a:schemeClr val="dk1"/>
                </a:solidFill>
                <a:latin typeface="Roboto"/>
                <a:ea typeface="Roboto"/>
                <a:cs typeface="Roboto"/>
                <a:sym typeface="Roboto"/>
              </a:rPr>
              <a:t>Jim Ward</a:t>
            </a:r>
            <a:endParaRPr sz="1100"/>
          </a:p>
          <a:p>
            <a:pPr marL="0" marR="0" lvl="0" indent="0" algn="ctr" rtl="0">
              <a:spcBef>
                <a:spcPts val="0"/>
              </a:spcBef>
              <a:spcAft>
                <a:spcPts val="0"/>
              </a:spcAft>
              <a:buNone/>
            </a:pPr>
            <a:r>
              <a:rPr lang="en">
                <a:solidFill>
                  <a:schemeClr val="dk1"/>
                </a:solidFill>
                <a:latin typeface="Roboto"/>
                <a:ea typeface="Roboto"/>
                <a:cs typeface="Roboto"/>
                <a:sym typeface="Roboto"/>
              </a:rPr>
              <a:t>Director of Planning</a:t>
            </a:r>
            <a:endParaRPr sz="1400">
              <a:solidFill>
                <a:schemeClr val="dk1"/>
              </a:solidFill>
              <a:latin typeface="Roboto"/>
              <a:ea typeface="Roboto"/>
              <a:cs typeface="Roboto"/>
              <a:sym typeface="Roboto"/>
            </a:endParaRPr>
          </a:p>
          <a:p>
            <a:pPr marL="0" marR="0" lvl="0" indent="0" algn="ctr" rtl="0">
              <a:spcBef>
                <a:spcPts val="0"/>
              </a:spcBef>
              <a:spcAft>
                <a:spcPts val="0"/>
              </a:spcAft>
              <a:buNone/>
            </a:pPr>
            <a:r>
              <a:rPr lang="en" sz="1400">
                <a:solidFill>
                  <a:schemeClr val="dk1"/>
                </a:solidFill>
                <a:latin typeface="Roboto"/>
                <a:ea typeface="Roboto"/>
                <a:cs typeface="Roboto"/>
                <a:sym typeface="Roboto"/>
              </a:rPr>
              <a:t>Email: </a:t>
            </a:r>
            <a:r>
              <a:rPr lang="en">
                <a:solidFill>
                  <a:schemeClr val="dk1"/>
                </a:solidFill>
                <a:latin typeface="Roboto"/>
                <a:ea typeface="Roboto"/>
                <a:cs typeface="Roboto"/>
                <a:sym typeface="Roboto"/>
              </a:rPr>
              <a:t>jim</a:t>
            </a:r>
            <a:r>
              <a:rPr lang="en" u="sng">
                <a:solidFill>
                  <a:schemeClr val="hlink"/>
                </a:solidFill>
                <a:latin typeface="Roboto"/>
                <a:ea typeface="Roboto"/>
                <a:cs typeface="Roboto"/>
                <a:sym typeface="Roboto"/>
                <a:hlinkClick r:id="rId4"/>
              </a:rPr>
              <a:t>@thn.org</a:t>
            </a:r>
            <a:endParaRPr sz="1400">
              <a:solidFill>
                <a:schemeClr val="dk1"/>
              </a:solidFill>
              <a:latin typeface="Roboto"/>
              <a:ea typeface="Roboto"/>
              <a:cs typeface="Roboto"/>
              <a:sym typeface="Roboto"/>
            </a:endParaRPr>
          </a:p>
          <a:p>
            <a:pPr marL="0" marR="0" lvl="0" indent="0" algn="ctr" rtl="0">
              <a:spcBef>
                <a:spcPts val="0"/>
              </a:spcBef>
              <a:spcAft>
                <a:spcPts val="0"/>
              </a:spcAft>
              <a:buNone/>
            </a:pPr>
            <a:r>
              <a:rPr lang="en" sz="1400">
                <a:solidFill>
                  <a:schemeClr val="dk1"/>
                </a:solidFill>
                <a:latin typeface="Roboto"/>
                <a:ea typeface="Roboto"/>
                <a:cs typeface="Roboto"/>
                <a:sym typeface="Roboto"/>
              </a:rPr>
              <a:t>Phone: (512)</a:t>
            </a:r>
            <a:r>
              <a:rPr lang="en">
                <a:solidFill>
                  <a:schemeClr val="dk1"/>
                </a:solidFill>
                <a:latin typeface="Roboto"/>
                <a:ea typeface="Roboto"/>
                <a:cs typeface="Roboto"/>
                <a:sym typeface="Roboto"/>
              </a:rPr>
              <a:t>-861-2165</a:t>
            </a:r>
            <a:endParaRPr sz="1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148" name="Google Shape;148;p16"/>
          <p:cNvGrpSpPr/>
          <p:nvPr/>
        </p:nvGrpSpPr>
        <p:grpSpPr>
          <a:xfrm>
            <a:off x="-14212" y="9275"/>
            <a:ext cx="9144372" cy="5159826"/>
            <a:chOff x="406400" y="-12168"/>
            <a:chExt cx="11747652" cy="6879768"/>
          </a:xfrm>
        </p:grpSpPr>
        <p:sp>
          <p:nvSpPr>
            <p:cNvPr id="149" name="Google Shape;149;p16"/>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0" name="Google Shape;150;p16"/>
            <p:cNvSpPr/>
            <p:nvPr/>
          </p:nvSpPr>
          <p:spPr>
            <a:xfrm>
              <a:off x="1963130"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1" name="Google Shape;151;p16"/>
            <p:cNvSpPr/>
            <p:nvPr/>
          </p:nvSpPr>
          <p:spPr>
            <a:xfrm>
              <a:off x="1701802" y="9600"/>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2" name="Google Shape;152;p16"/>
            <p:cNvSpPr/>
            <p:nvPr/>
          </p:nvSpPr>
          <p:spPr>
            <a:xfrm>
              <a:off x="1396998"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3" name="Google Shape;153;p16"/>
            <p:cNvSpPr/>
            <p:nvPr/>
          </p:nvSpPr>
          <p:spPr>
            <a:xfrm>
              <a:off x="107042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4" name="Google Shape;154;p16"/>
            <p:cNvSpPr/>
            <p:nvPr/>
          </p:nvSpPr>
          <p:spPr>
            <a:xfrm>
              <a:off x="765631"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5" name="Google Shape;155;p16"/>
            <p:cNvSpPr/>
            <p:nvPr/>
          </p:nvSpPr>
          <p:spPr>
            <a:xfrm>
              <a:off x="406400" y="-12168"/>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6" name="Google Shape;156;p16"/>
            <p:cNvSpPr/>
            <p:nvPr/>
          </p:nvSpPr>
          <p:spPr>
            <a:xfrm rot="10800000">
              <a:off x="11600683" y="48346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7" name="Google Shape;157;p16"/>
            <p:cNvSpPr/>
            <p:nvPr/>
          </p:nvSpPr>
          <p:spPr>
            <a:xfrm rot="10800000">
              <a:off x="113076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8" name="Google Shape;158;p16"/>
            <p:cNvSpPr/>
            <p:nvPr/>
          </p:nvSpPr>
          <p:spPr>
            <a:xfrm rot="10800000">
              <a:off x="10996508" y="2820396"/>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w="127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59" name="Google Shape;159;p16"/>
            <p:cNvSpPr/>
            <p:nvPr/>
          </p:nvSpPr>
          <p:spPr>
            <a:xfrm rot="10800000">
              <a:off x="10669014" y="1869501"/>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60" name="Google Shape;160;p16"/>
            <p:cNvSpPr/>
            <p:nvPr/>
          </p:nvSpPr>
          <p:spPr>
            <a:xfrm rot="10800000">
              <a:off x="10350967" y="907734"/>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w="127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61" name="Google Shape;161;p16"/>
            <p:cNvSpPr/>
            <p:nvPr/>
          </p:nvSpPr>
          <p:spPr>
            <a:xfrm rot="10800000">
              <a:off x="10007592" y="2103"/>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162" name="Google Shape;162;p16"/>
            <p:cNvSpPr txBox="1"/>
            <p:nvPr/>
          </p:nvSpPr>
          <p:spPr>
            <a:xfrm rot="5400000">
              <a:off x="9376090" y="577214"/>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b="0" i="0" u="none" strike="noStrike" cap="none">
                  <a:solidFill>
                    <a:schemeClr val="lt1"/>
                  </a:solidFill>
                  <a:latin typeface="Roboto"/>
                  <a:ea typeface="Roboto"/>
                  <a:cs typeface="Roboto"/>
                  <a:sym typeface="Roboto"/>
                </a:rPr>
                <a:t>Module 1</a:t>
              </a:r>
              <a:endParaRPr>
                <a:solidFill>
                  <a:schemeClr val="lt1"/>
                </a:solidFill>
                <a:latin typeface="Roboto"/>
                <a:ea typeface="Roboto"/>
                <a:cs typeface="Roboto"/>
                <a:sym typeface="Roboto"/>
              </a:endParaRPr>
            </a:p>
          </p:txBody>
        </p:sp>
        <p:sp>
          <p:nvSpPr>
            <p:cNvPr id="163" name="Google Shape;163;p16"/>
            <p:cNvSpPr txBox="1"/>
            <p:nvPr/>
          </p:nvSpPr>
          <p:spPr>
            <a:xfrm rot="5400000">
              <a:off x="9740364" y="1510194"/>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2</a:t>
              </a:r>
              <a:endParaRPr>
                <a:solidFill>
                  <a:schemeClr val="lt1"/>
                </a:solidFill>
                <a:latin typeface="Roboto"/>
                <a:ea typeface="Roboto"/>
                <a:cs typeface="Roboto"/>
                <a:sym typeface="Roboto"/>
              </a:endParaRPr>
            </a:p>
          </p:txBody>
        </p:sp>
        <p:sp>
          <p:nvSpPr>
            <p:cNvPr id="164" name="Google Shape;164;p16"/>
            <p:cNvSpPr txBox="1"/>
            <p:nvPr/>
          </p:nvSpPr>
          <p:spPr>
            <a:xfrm rot="5400000">
              <a:off x="10037729" y="2476631"/>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3</a:t>
              </a:r>
              <a:endParaRPr>
                <a:solidFill>
                  <a:schemeClr val="lt1"/>
                </a:solidFill>
                <a:latin typeface="Roboto"/>
                <a:ea typeface="Roboto"/>
                <a:cs typeface="Roboto"/>
                <a:sym typeface="Roboto"/>
              </a:endParaRPr>
            </a:p>
          </p:txBody>
        </p:sp>
        <p:sp>
          <p:nvSpPr>
            <p:cNvPr id="165" name="Google Shape;165;p16"/>
            <p:cNvSpPr txBox="1"/>
            <p:nvPr/>
          </p:nvSpPr>
          <p:spPr>
            <a:xfrm rot="5400000">
              <a:off x="10375994" y="3431918"/>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4</a:t>
              </a:r>
              <a:endParaRPr>
                <a:solidFill>
                  <a:schemeClr val="lt1"/>
                </a:solidFill>
                <a:latin typeface="Roboto"/>
                <a:ea typeface="Roboto"/>
                <a:cs typeface="Roboto"/>
                <a:sym typeface="Roboto"/>
              </a:endParaRPr>
            </a:p>
          </p:txBody>
        </p:sp>
        <p:sp>
          <p:nvSpPr>
            <p:cNvPr id="166" name="Google Shape;166;p16"/>
            <p:cNvSpPr txBox="1"/>
            <p:nvPr/>
          </p:nvSpPr>
          <p:spPr>
            <a:xfrm rot="5400000">
              <a:off x="10684512" y="4387204"/>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167" name="Google Shape;167;p16"/>
            <p:cNvSpPr txBox="1"/>
            <p:nvPr/>
          </p:nvSpPr>
          <p:spPr>
            <a:xfrm rot="5400000">
              <a:off x="10985206" y="5430483"/>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168" name="Google Shape;168;p16"/>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169" name="Google Shape;169;p16"/>
          <p:cNvSpPr txBox="1">
            <a:spLocks noGrp="1"/>
          </p:cNvSpPr>
          <p:nvPr>
            <p:ph type="title"/>
          </p:nvPr>
        </p:nvSpPr>
        <p:spPr>
          <a:xfrm>
            <a:off x="937769" y="108836"/>
            <a:ext cx="57861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Roboto Black"/>
              <a:buNone/>
            </a:pPr>
            <a:r>
              <a:rPr lang="en"/>
              <a:t>Agenda</a:t>
            </a:r>
            <a:endParaRPr/>
          </a:p>
        </p:txBody>
      </p:sp>
      <p:grpSp>
        <p:nvGrpSpPr>
          <p:cNvPr id="170" name="Google Shape;170;p16" descr="PIT Count Methodology" title="Module 2"/>
          <p:cNvGrpSpPr/>
          <p:nvPr/>
        </p:nvGrpSpPr>
        <p:grpSpPr>
          <a:xfrm>
            <a:off x="1069777" y="1484022"/>
            <a:ext cx="3655862" cy="315833"/>
            <a:chOff x="1036718" y="2142394"/>
            <a:chExt cx="4874482" cy="421110"/>
          </a:xfrm>
        </p:grpSpPr>
        <p:sp>
          <p:nvSpPr>
            <p:cNvPr id="171" name="Google Shape;171;p16"/>
            <p:cNvSpPr/>
            <p:nvPr/>
          </p:nvSpPr>
          <p:spPr>
            <a:xfrm>
              <a:off x="1036718" y="2231704"/>
              <a:ext cx="331800" cy="331800"/>
            </a:xfrm>
            <a:prstGeom prst="ellipse">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72" name="Google Shape;172;p16"/>
            <p:cNvSpPr txBox="1"/>
            <p:nvPr/>
          </p:nvSpPr>
          <p:spPr>
            <a:xfrm>
              <a:off x="1435200" y="2142394"/>
              <a:ext cx="44760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grpSp>
      <p:grpSp>
        <p:nvGrpSpPr>
          <p:cNvPr id="173" name="Google Shape;173;p16" descr="Unsheltered PIT Planning" title="Module 3"/>
          <p:cNvGrpSpPr/>
          <p:nvPr/>
        </p:nvGrpSpPr>
        <p:grpSpPr>
          <a:xfrm>
            <a:off x="1074540" y="1869659"/>
            <a:ext cx="4160312" cy="419741"/>
            <a:chOff x="1036718" y="2142394"/>
            <a:chExt cx="5547082" cy="559654"/>
          </a:xfrm>
        </p:grpSpPr>
        <p:sp>
          <p:nvSpPr>
            <p:cNvPr id="174" name="Google Shape;174;p16"/>
            <p:cNvSpPr/>
            <p:nvPr/>
          </p:nvSpPr>
          <p:spPr>
            <a:xfrm>
              <a:off x="1036718" y="2231704"/>
              <a:ext cx="331800" cy="3318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75" name="Google Shape;175;p16"/>
            <p:cNvSpPr txBox="1"/>
            <p:nvPr/>
          </p:nvSpPr>
          <p:spPr>
            <a:xfrm>
              <a:off x="1435200" y="2142394"/>
              <a:ext cx="51486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176" name="Google Shape;176;p16"/>
            <p:cNvSpPr txBox="1"/>
            <p:nvPr/>
          </p:nvSpPr>
          <p:spPr>
            <a:xfrm>
              <a:off x="1435200" y="2425148"/>
              <a:ext cx="25266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900">
                <a:solidFill>
                  <a:srgbClr val="006CD9"/>
                </a:solidFill>
                <a:latin typeface="Twentieth Century"/>
                <a:ea typeface="Twentieth Century"/>
                <a:cs typeface="Twentieth Century"/>
                <a:sym typeface="Twentieth Century"/>
              </a:endParaRPr>
            </a:p>
          </p:txBody>
        </p:sp>
      </p:grpSp>
      <p:grpSp>
        <p:nvGrpSpPr>
          <p:cNvPr id="177" name="Google Shape;177;p16" descr="Sheltered PIT Planning" title="Module 4"/>
          <p:cNvGrpSpPr/>
          <p:nvPr/>
        </p:nvGrpSpPr>
        <p:grpSpPr>
          <a:xfrm>
            <a:off x="1074853" y="2301832"/>
            <a:ext cx="4440212" cy="419741"/>
            <a:chOff x="1036718" y="2142394"/>
            <a:chExt cx="5920282" cy="559654"/>
          </a:xfrm>
        </p:grpSpPr>
        <p:sp>
          <p:nvSpPr>
            <p:cNvPr id="178" name="Google Shape;178;p16"/>
            <p:cNvSpPr/>
            <p:nvPr/>
          </p:nvSpPr>
          <p:spPr>
            <a:xfrm>
              <a:off x="1036718" y="2231704"/>
              <a:ext cx="331800" cy="3318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79" name="Google Shape;179;p16"/>
            <p:cNvSpPr txBox="1"/>
            <p:nvPr/>
          </p:nvSpPr>
          <p:spPr>
            <a:xfrm>
              <a:off x="1435200" y="2142394"/>
              <a:ext cx="55218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180" name="Google Shape;180;p16"/>
            <p:cNvSpPr txBox="1"/>
            <p:nvPr/>
          </p:nvSpPr>
          <p:spPr>
            <a:xfrm>
              <a:off x="1435200" y="2425148"/>
              <a:ext cx="25266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900">
                <a:solidFill>
                  <a:srgbClr val="006CD9"/>
                </a:solidFill>
                <a:latin typeface="Twentieth Century"/>
                <a:ea typeface="Twentieth Century"/>
                <a:cs typeface="Twentieth Century"/>
                <a:sym typeface="Twentieth Century"/>
              </a:endParaRPr>
            </a:p>
          </p:txBody>
        </p:sp>
      </p:grpSp>
      <p:grpSp>
        <p:nvGrpSpPr>
          <p:cNvPr id="181" name="Google Shape;181;p16" descr="Collaboration" title="Module 5"/>
          <p:cNvGrpSpPr/>
          <p:nvPr/>
        </p:nvGrpSpPr>
        <p:grpSpPr>
          <a:xfrm>
            <a:off x="1079464" y="2671079"/>
            <a:ext cx="4452136" cy="419741"/>
            <a:chOff x="1036718" y="2142394"/>
            <a:chExt cx="5936181" cy="559654"/>
          </a:xfrm>
        </p:grpSpPr>
        <p:sp>
          <p:nvSpPr>
            <p:cNvPr id="182" name="Google Shape;182;p16"/>
            <p:cNvSpPr/>
            <p:nvPr/>
          </p:nvSpPr>
          <p:spPr>
            <a:xfrm>
              <a:off x="1036718" y="2231704"/>
              <a:ext cx="331800" cy="3318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83" name="Google Shape;183;p16"/>
            <p:cNvSpPr txBox="1"/>
            <p:nvPr/>
          </p:nvSpPr>
          <p:spPr>
            <a:xfrm>
              <a:off x="1435199" y="2142394"/>
              <a:ext cx="55377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184" name="Google Shape;184;p16"/>
            <p:cNvSpPr txBox="1"/>
            <p:nvPr/>
          </p:nvSpPr>
          <p:spPr>
            <a:xfrm>
              <a:off x="1435200" y="2425148"/>
              <a:ext cx="25266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900">
                <a:solidFill>
                  <a:srgbClr val="006CD9"/>
                </a:solidFill>
                <a:latin typeface="Twentieth Century"/>
                <a:ea typeface="Twentieth Century"/>
                <a:cs typeface="Twentieth Century"/>
                <a:sym typeface="Twentieth Century"/>
              </a:endParaRPr>
            </a:p>
          </p:txBody>
        </p:sp>
      </p:grpSp>
      <p:grpSp>
        <p:nvGrpSpPr>
          <p:cNvPr id="185" name="Google Shape;185;p16" descr="Next Steps" title="Module 7"/>
          <p:cNvGrpSpPr/>
          <p:nvPr/>
        </p:nvGrpSpPr>
        <p:grpSpPr>
          <a:xfrm>
            <a:off x="1079474" y="3038287"/>
            <a:ext cx="3147265" cy="419741"/>
            <a:chOff x="1014946" y="2142394"/>
            <a:chExt cx="4196353" cy="559654"/>
          </a:xfrm>
        </p:grpSpPr>
        <p:sp>
          <p:nvSpPr>
            <p:cNvPr id="186" name="Google Shape;186;p16"/>
            <p:cNvSpPr/>
            <p:nvPr/>
          </p:nvSpPr>
          <p:spPr>
            <a:xfrm>
              <a:off x="1014946" y="2231704"/>
              <a:ext cx="331800" cy="331800"/>
            </a:xfrm>
            <a:prstGeom prst="ellipse">
              <a:avLst/>
            </a:prstGeom>
            <a:solidFill>
              <a:schemeClr val="dk2"/>
            </a:solidFill>
            <a:ln w="127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87" name="Google Shape;187;p16"/>
            <p:cNvSpPr txBox="1"/>
            <p:nvPr/>
          </p:nvSpPr>
          <p:spPr>
            <a:xfrm>
              <a:off x="1435199" y="2142394"/>
              <a:ext cx="3776100" cy="523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2100">
                <a:solidFill>
                  <a:srgbClr val="003D79"/>
                </a:solidFill>
                <a:latin typeface="Roboto"/>
                <a:ea typeface="Roboto"/>
                <a:cs typeface="Roboto"/>
                <a:sym typeface="Roboto"/>
              </a:endParaRPr>
            </a:p>
          </p:txBody>
        </p:sp>
        <p:sp>
          <p:nvSpPr>
            <p:cNvPr id="188" name="Google Shape;188;p16"/>
            <p:cNvSpPr txBox="1"/>
            <p:nvPr/>
          </p:nvSpPr>
          <p:spPr>
            <a:xfrm>
              <a:off x="1435200" y="2425148"/>
              <a:ext cx="2526600" cy="27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900">
                <a:solidFill>
                  <a:srgbClr val="006CD9"/>
                </a:solidFill>
                <a:latin typeface="Twentieth Century"/>
                <a:ea typeface="Twentieth Century"/>
                <a:cs typeface="Twentieth Century"/>
                <a:sym typeface="Twentieth Century"/>
              </a:endParaRPr>
            </a:p>
          </p:txBody>
        </p:sp>
      </p:grpSp>
      <p:grpSp>
        <p:nvGrpSpPr>
          <p:cNvPr id="189" name="Google Shape;189;p16" descr="PIT Count Methodology" title="Module 2"/>
          <p:cNvGrpSpPr/>
          <p:nvPr/>
        </p:nvGrpSpPr>
        <p:grpSpPr>
          <a:xfrm>
            <a:off x="1069777" y="1103022"/>
            <a:ext cx="3655862" cy="315833"/>
            <a:chOff x="1036718" y="2142394"/>
            <a:chExt cx="4874482" cy="421110"/>
          </a:xfrm>
        </p:grpSpPr>
        <p:sp>
          <p:nvSpPr>
            <p:cNvPr id="190" name="Google Shape;190;p16"/>
            <p:cNvSpPr/>
            <p:nvPr/>
          </p:nvSpPr>
          <p:spPr>
            <a:xfrm>
              <a:off x="1036718" y="2231704"/>
              <a:ext cx="331800" cy="331800"/>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boto"/>
                <a:ea typeface="Roboto"/>
                <a:cs typeface="Roboto"/>
                <a:sym typeface="Roboto"/>
              </a:endParaRPr>
            </a:p>
          </p:txBody>
        </p:sp>
        <p:sp>
          <p:nvSpPr>
            <p:cNvPr id="191" name="Google Shape;191;p16"/>
            <p:cNvSpPr txBox="1"/>
            <p:nvPr/>
          </p:nvSpPr>
          <p:spPr>
            <a:xfrm>
              <a:off x="1435200" y="2142394"/>
              <a:ext cx="4476000" cy="31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grpSp>
      <p:sp>
        <p:nvSpPr>
          <p:cNvPr id="192" name="Google Shape;192;p16"/>
          <p:cNvSpPr txBox="1">
            <a:spLocks noGrp="1"/>
          </p:cNvSpPr>
          <p:nvPr>
            <p:ph type="body" idx="1"/>
          </p:nvPr>
        </p:nvSpPr>
        <p:spPr>
          <a:xfrm>
            <a:off x="1348100" y="1103025"/>
            <a:ext cx="5268000" cy="3416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Brief Overview of the PIT Count</a:t>
            </a:r>
            <a:endParaRPr/>
          </a:p>
          <a:p>
            <a:pPr marL="0" lvl="0" indent="0" algn="l" rtl="0">
              <a:spcBef>
                <a:spcPts val="800"/>
              </a:spcBef>
              <a:spcAft>
                <a:spcPts val="0"/>
              </a:spcAft>
              <a:buNone/>
            </a:pPr>
            <a:r>
              <a:rPr lang="en"/>
              <a:t>Why Use PIT Data? </a:t>
            </a:r>
            <a:endParaRPr/>
          </a:p>
          <a:p>
            <a:pPr marL="0" lvl="0" indent="0" algn="l" rtl="0">
              <a:spcBef>
                <a:spcPts val="800"/>
              </a:spcBef>
              <a:spcAft>
                <a:spcPts val="0"/>
              </a:spcAft>
              <a:buNone/>
            </a:pPr>
            <a:r>
              <a:rPr lang="en"/>
              <a:t>2023 PIT Data</a:t>
            </a:r>
            <a:endParaRPr/>
          </a:p>
          <a:p>
            <a:pPr marL="0" lvl="0" indent="0" algn="l" rtl="0">
              <a:spcBef>
                <a:spcPts val="800"/>
              </a:spcBef>
              <a:spcAft>
                <a:spcPts val="0"/>
              </a:spcAft>
              <a:buNone/>
            </a:pPr>
            <a:r>
              <a:rPr lang="en"/>
              <a:t>Comparisons</a:t>
            </a:r>
            <a:endParaRPr/>
          </a:p>
          <a:p>
            <a:pPr marL="0" lvl="0" indent="0" algn="l" rtl="0">
              <a:spcBef>
                <a:spcPts val="800"/>
              </a:spcBef>
              <a:spcAft>
                <a:spcPts val="0"/>
              </a:spcAft>
              <a:buNone/>
            </a:pPr>
            <a:r>
              <a:rPr lang="en"/>
              <a:t>Guiding Principles + Implications</a:t>
            </a:r>
            <a:endParaRPr/>
          </a:p>
          <a:p>
            <a:pPr marL="0" lvl="0" indent="0" algn="l" rtl="0">
              <a:spcBef>
                <a:spcPts val="800"/>
              </a:spcBef>
              <a:spcAft>
                <a:spcPts val="0"/>
              </a:spcAft>
              <a:buNone/>
            </a:pPr>
            <a:r>
              <a:rPr lang="en"/>
              <a:t>Wrap-Up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17"/>
          <p:cNvGrpSpPr/>
          <p:nvPr/>
        </p:nvGrpSpPr>
        <p:grpSpPr>
          <a:xfrm>
            <a:off x="-187050" y="-185339"/>
            <a:ext cx="9317211" cy="5354439"/>
            <a:chOff x="184357" y="-271653"/>
            <a:chExt cx="11969695" cy="7139253"/>
          </a:xfrm>
        </p:grpSpPr>
        <p:sp>
          <p:nvSpPr>
            <p:cNvPr id="199" name="Google Shape;199;p17"/>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00" name="Google Shape;200;p17"/>
            <p:cNvSpPr/>
            <p:nvPr/>
          </p:nvSpPr>
          <p:spPr>
            <a:xfrm>
              <a:off x="1963130"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01" name="Google Shape;201;p17"/>
            <p:cNvSpPr/>
            <p:nvPr/>
          </p:nvSpPr>
          <p:spPr>
            <a:xfrm>
              <a:off x="1701802" y="9600"/>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02" name="Google Shape;202;p17"/>
            <p:cNvSpPr/>
            <p:nvPr/>
          </p:nvSpPr>
          <p:spPr>
            <a:xfrm>
              <a:off x="1396998"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03" name="Google Shape;203;p17"/>
            <p:cNvSpPr/>
            <p:nvPr/>
          </p:nvSpPr>
          <p:spPr>
            <a:xfrm>
              <a:off x="107042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04" name="Google Shape;204;p17"/>
            <p:cNvSpPr/>
            <p:nvPr/>
          </p:nvSpPr>
          <p:spPr>
            <a:xfrm>
              <a:off x="765631"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05" name="Google Shape;205;p17"/>
            <p:cNvSpPr/>
            <p:nvPr/>
          </p:nvSpPr>
          <p:spPr>
            <a:xfrm>
              <a:off x="184357" y="-24535"/>
              <a:ext cx="8712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06" name="Google Shape;206;p17"/>
            <p:cNvSpPr/>
            <p:nvPr/>
          </p:nvSpPr>
          <p:spPr>
            <a:xfrm rot="10800000">
              <a:off x="11600683" y="48346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07" name="Google Shape;207;p17"/>
            <p:cNvSpPr/>
            <p:nvPr/>
          </p:nvSpPr>
          <p:spPr>
            <a:xfrm rot="10800000">
              <a:off x="113076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08" name="Google Shape;208;p17"/>
            <p:cNvSpPr/>
            <p:nvPr/>
          </p:nvSpPr>
          <p:spPr>
            <a:xfrm rot="10800000">
              <a:off x="10996508" y="2820396"/>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w="127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09" name="Google Shape;209;p17"/>
            <p:cNvSpPr/>
            <p:nvPr/>
          </p:nvSpPr>
          <p:spPr>
            <a:xfrm rot="10800000">
              <a:off x="10669014" y="1869501"/>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10" name="Google Shape;210;p17"/>
            <p:cNvSpPr/>
            <p:nvPr/>
          </p:nvSpPr>
          <p:spPr>
            <a:xfrm rot="10800000">
              <a:off x="10350967" y="907734"/>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w="127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11" name="Google Shape;211;p17"/>
            <p:cNvSpPr/>
            <p:nvPr/>
          </p:nvSpPr>
          <p:spPr>
            <a:xfrm>
              <a:off x="509947" y="2089"/>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12" name="Google Shape;212;p17"/>
            <p:cNvSpPr txBox="1"/>
            <p:nvPr/>
          </p:nvSpPr>
          <p:spPr>
            <a:xfrm rot="-5400000" flipH="1">
              <a:off x="197326" y="276147"/>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b="0" i="0" u="none" strike="noStrike" cap="none">
                  <a:solidFill>
                    <a:schemeClr val="lt1"/>
                  </a:solidFill>
                  <a:latin typeface="Roboto"/>
                  <a:ea typeface="Roboto"/>
                  <a:cs typeface="Roboto"/>
                  <a:sym typeface="Roboto"/>
                </a:rPr>
                <a:t>Module 1</a:t>
              </a:r>
              <a:endParaRPr>
                <a:solidFill>
                  <a:schemeClr val="lt1"/>
                </a:solidFill>
                <a:latin typeface="Roboto"/>
                <a:ea typeface="Roboto"/>
                <a:cs typeface="Roboto"/>
                <a:sym typeface="Roboto"/>
              </a:endParaRPr>
            </a:p>
          </p:txBody>
        </p:sp>
        <p:sp>
          <p:nvSpPr>
            <p:cNvPr id="213" name="Google Shape;213;p17"/>
            <p:cNvSpPr txBox="1"/>
            <p:nvPr/>
          </p:nvSpPr>
          <p:spPr>
            <a:xfrm rot="5400000">
              <a:off x="9740364" y="1510194"/>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2</a:t>
              </a:r>
              <a:endParaRPr>
                <a:solidFill>
                  <a:schemeClr val="lt1"/>
                </a:solidFill>
                <a:latin typeface="Roboto"/>
                <a:ea typeface="Roboto"/>
                <a:cs typeface="Roboto"/>
                <a:sym typeface="Roboto"/>
              </a:endParaRPr>
            </a:p>
          </p:txBody>
        </p:sp>
        <p:sp>
          <p:nvSpPr>
            <p:cNvPr id="214" name="Google Shape;214;p17"/>
            <p:cNvSpPr txBox="1"/>
            <p:nvPr/>
          </p:nvSpPr>
          <p:spPr>
            <a:xfrm rot="5400000">
              <a:off x="10037729" y="2476631"/>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3</a:t>
              </a:r>
              <a:endParaRPr>
                <a:solidFill>
                  <a:schemeClr val="lt1"/>
                </a:solidFill>
                <a:latin typeface="Roboto"/>
                <a:ea typeface="Roboto"/>
                <a:cs typeface="Roboto"/>
                <a:sym typeface="Roboto"/>
              </a:endParaRPr>
            </a:p>
          </p:txBody>
        </p:sp>
        <p:sp>
          <p:nvSpPr>
            <p:cNvPr id="215" name="Google Shape;215;p17"/>
            <p:cNvSpPr txBox="1"/>
            <p:nvPr/>
          </p:nvSpPr>
          <p:spPr>
            <a:xfrm rot="5400000">
              <a:off x="10375994" y="3431918"/>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4</a:t>
              </a:r>
              <a:endParaRPr>
                <a:solidFill>
                  <a:schemeClr val="lt1"/>
                </a:solidFill>
                <a:latin typeface="Roboto"/>
                <a:ea typeface="Roboto"/>
                <a:cs typeface="Roboto"/>
                <a:sym typeface="Roboto"/>
              </a:endParaRPr>
            </a:p>
          </p:txBody>
        </p:sp>
        <p:sp>
          <p:nvSpPr>
            <p:cNvPr id="216" name="Google Shape;216;p17"/>
            <p:cNvSpPr txBox="1"/>
            <p:nvPr/>
          </p:nvSpPr>
          <p:spPr>
            <a:xfrm rot="5400000">
              <a:off x="10684512" y="4387204"/>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217" name="Google Shape;217;p17"/>
            <p:cNvSpPr txBox="1"/>
            <p:nvPr/>
          </p:nvSpPr>
          <p:spPr>
            <a:xfrm rot="5400000">
              <a:off x="10985206" y="5430483"/>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218" name="Google Shape;218;p17"/>
            <p:cNvPicPr preferRelativeResize="0"/>
            <p:nvPr/>
          </p:nvPicPr>
          <p:blipFill rotWithShape="1">
            <a:blip r:embed="rId3">
              <a:alphaModFix/>
            </a:blip>
            <a:srcRect/>
            <a:stretch/>
          </p:blipFill>
          <p:spPr>
            <a:xfrm>
              <a:off x="1157550" y="6009300"/>
              <a:ext cx="762000" cy="733425"/>
            </a:xfrm>
            <a:prstGeom prst="rect">
              <a:avLst/>
            </a:prstGeom>
            <a:noFill/>
            <a:ln>
              <a:noFill/>
            </a:ln>
          </p:spPr>
        </p:pic>
      </p:grpSp>
      <p:sp>
        <p:nvSpPr>
          <p:cNvPr id="219" name="Google Shape;219;p17"/>
          <p:cNvSpPr txBox="1">
            <a:spLocks noGrp="1"/>
          </p:cNvSpPr>
          <p:nvPr>
            <p:ph type="title"/>
          </p:nvPr>
        </p:nvSpPr>
        <p:spPr>
          <a:xfrm>
            <a:off x="804400" y="239850"/>
            <a:ext cx="66720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What is the PIT?</a:t>
            </a:r>
            <a:endParaRPr/>
          </a:p>
        </p:txBody>
      </p:sp>
      <p:pic>
        <p:nvPicPr>
          <p:cNvPr id="220" name="Google Shape;220;p17"/>
          <p:cNvPicPr preferRelativeResize="0"/>
          <p:nvPr/>
        </p:nvPicPr>
        <p:blipFill>
          <a:blip r:embed="rId4">
            <a:alphaModFix/>
          </a:blip>
          <a:stretch>
            <a:fillRect/>
          </a:stretch>
        </p:blipFill>
        <p:spPr>
          <a:xfrm>
            <a:off x="725725" y="867725"/>
            <a:ext cx="6899525" cy="3739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18"/>
          <p:cNvGrpSpPr/>
          <p:nvPr/>
        </p:nvGrpSpPr>
        <p:grpSpPr>
          <a:xfrm>
            <a:off x="-187050" y="-185339"/>
            <a:ext cx="9317211" cy="5354439"/>
            <a:chOff x="184357" y="-271653"/>
            <a:chExt cx="11969695" cy="7139253"/>
          </a:xfrm>
        </p:grpSpPr>
        <p:sp>
          <p:nvSpPr>
            <p:cNvPr id="227" name="Google Shape;227;p18"/>
            <p:cNvSpPr/>
            <p:nvPr/>
          </p:nvSpPr>
          <p:spPr>
            <a:xfrm>
              <a:off x="2351309"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28" name="Google Shape;228;p18"/>
            <p:cNvSpPr/>
            <p:nvPr/>
          </p:nvSpPr>
          <p:spPr>
            <a:xfrm>
              <a:off x="1963130"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29" name="Google Shape;229;p18"/>
            <p:cNvSpPr/>
            <p:nvPr/>
          </p:nvSpPr>
          <p:spPr>
            <a:xfrm>
              <a:off x="1701802" y="9600"/>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30" name="Google Shape;230;p18"/>
            <p:cNvSpPr/>
            <p:nvPr/>
          </p:nvSpPr>
          <p:spPr>
            <a:xfrm>
              <a:off x="1396998"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31" name="Google Shape;231;p18"/>
            <p:cNvSpPr/>
            <p:nvPr/>
          </p:nvSpPr>
          <p:spPr>
            <a:xfrm>
              <a:off x="1070426" y="-1286"/>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32" name="Google Shape;232;p18"/>
            <p:cNvSpPr/>
            <p:nvPr/>
          </p:nvSpPr>
          <p:spPr>
            <a:xfrm>
              <a:off x="765631" y="-1285"/>
              <a:ext cx="95886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33" name="Google Shape;233;p18"/>
            <p:cNvSpPr/>
            <p:nvPr/>
          </p:nvSpPr>
          <p:spPr>
            <a:xfrm>
              <a:off x="184357" y="-24535"/>
              <a:ext cx="871200" cy="6858000"/>
            </a:xfrm>
            <a:prstGeom prst="rect">
              <a:avLst/>
            </a:prstGeom>
            <a:solidFill>
              <a:schemeClr val="lt2"/>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34" name="Google Shape;234;p18"/>
            <p:cNvSpPr/>
            <p:nvPr/>
          </p:nvSpPr>
          <p:spPr>
            <a:xfrm rot="10800000">
              <a:off x="11600683" y="48346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35" name="Google Shape;235;p18"/>
            <p:cNvSpPr/>
            <p:nvPr/>
          </p:nvSpPr>
          <p:spPr>
            <a:xfrm rot="10800000">
              <a:off x="113076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36" name="Google Shape;236;p18"/>
            <p:cNvSpPr/>
            <p:nvPr/>
          </p:nvSpPr>
          <p:spPr>
            <a:xfrm rot="10800000">
              <a:off x="10996508" y="2820396"/>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w="127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37" name="Google Shape;237;p18"/>
            <p:cNvSpPr/>
            <p:nvPr/>
          </p:nvSpPr>
          <p:spPr>
            <a:xfrm rot="10800000">
              <a:off x="10669014" y="1869501"/>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38" name="Google Shape;238;p18"/>
            <p:cNvSpPr/>
            <p:nvPr/>
          </p:nvSpPr>
          <p:spPr>
            <a:xfrm rot="10800000">
              <a:off x="10350967" y="907734"/>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w="127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39" name="Google Shape;239;p18"/>
            <p:cNvSpPr/>
            <p:nvPr/>
          </p:nvSpPr>
          <p:spPr>
            <a:xfrm>
              <a:off x="509947" y="2089"/>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40" name="Google Shape;240;p18"/>
            <p:cNvSpPr txBox="1"/>
            <p:nvPr/>
          </p:nvSpPr>
          <p:spPr>
            <a:xfrm rot="-5400000" flipH="1">
              <a:off x="197326" y="276147"/>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b="0" i="0" u="none" strike="noStrike" cap="none">
                  <a:solidFill>
                    <a:schemeClr val="lt1"/>
                  </a:solidFill>
                  <a:latin typeface="Roboto"/>
                  <a:ea typeface="Roboto"/>
                  <a:cs typeface="Roboto"/>
                  <a:sym typeface="Roboto"/>
                </a:rPr>
                <a:t>Module 1</a:t>
              </a:r>
              <a:endParaRPr>
                <a:solidFill>
                  <a:schemeClr val="lt1"/>
                </a:solidFill>
                <a:latin typeface="Roboto"/>
                <a:ea typeface="Roboto"/>
                <a:cs typeface="Roboto"/>
                <a:sym typeface="Roboto"/>
              </a:endParaRPr>
            </a:p>
          </p:txBody>
        </p:sp>
        <p:sp>
          <p:nvSpPr>
            <p:cNvPr id="241" name="Google Shape;241;p18"/>
            <p:cNvSpPr txBox="1"/>
            <p:nvPr/>
          </p:nvSpPr>
          <p:spPr>
            <a:xfrm rot="5400000">
              <a:off x="9740364" y="1510194"/>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2</a:t>
              </a:r>
              <a:endParaRPr>
                <a:solidFill>
                  <a:schemeClr val="lt1"/>
                </a:solidFill>
                <a:latin typeface="Roboto"/>
                <a:ea typeface="Roboto"/>
                <a:cs typeface="Roboto"/>
                <a:sym typeface="Roboto"/>
              </a:endParaRPr>
            </a:p>
          </p:txBody>
        </p:sp>
        <p:sp>
          <p:nvSpPr>
            <p:cNvPr id="242" name="Google Shape;242;p18"/>
            <p:cNvSpPr txBox="1"/>
            <p:nvPr/>
          </p:nvSpPr>
          <p:spPr>
            <a:xfrm rot="5400000">
              <a:off x="10037729" y="2476631"/>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3</a:t>
              </a:r>
              <a:endParaRPr>
                <a:solidFill>
                  <a:schemeClr val="lt1"/>
                </a:solidFill>
                <a:latin typeface="Roboto"/>
                <a:ea typeface="Roboto"/>
                <a:cs typeface="Roboto"/>
                <a:sym typeface="Roboto"/>
              </a:endParaRPr>
            </a:p>
          </p:txBody>
        </p:sp>
        <p:sp>
          <p:nvSpPr>
            <p:cNvPr id="243" name="Google Shape;243;p18"/>
            <p:cNvSpPr txBox="1"/>
            <p:nvPr/>
          </p:nvSpPr>
          <p:spPr>
            <a:xfrm rot="5400000">
              <a:off x="10375994" y="3431918"/>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4</a:t>
              </a:r>
              <a:endParaRPr>
                <a:solidFill>
                  <a:schemeClr val="lt1"/>
                </a:solidFill>
                <a:latin typeface="Roboto"/>
                <a:ea typeface="Roboto"/>
                <a:cs typeface="Roboto"/>
                <a:sym typeface="Roboto"/>
              </a:endParaRPr>
            </a:p>
          </p:txBody>
        </p:sp>
        <p:sp>
          <p:nvSpPr>
            <p:cNvPr id="244" name="Google Shape;244;p18"/>
            <p:cNvSpPr txBox="1"/>
            <p:nvPr/>
          </p:nvSpPr>
          <p:spPr>
            <a:xfrm rot="5400000">
              <a:off x="10684512" y="4387204"/>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Module 5</a:t>
              </a:r>
              <a:endParaRPr>
                <a:solidFill>
                  <a:schemeClr val="lt1"/>
                </a:solidFill>
                <a:latin typeface="Roboto"/>
                <a:ea typeface="Roboto"/>
                <a:cs typeface="Roboto"/>
                <a:sym typeface="Roboto"/>
              </a:endParaRPr>
            </a:p>
          </p:txBody>
        </p:sp>
        <p:sp>
          <p:nvSpPr>
            <p:cNvPr id="245" name="Google Shape;245;p18"/>
            <p:cNvSpPr txBox="1"/>
            <p:nvPr/>
          </p:nvSpPr>
          <p:spPr>
            <a:xfrm rot="5400000">
              <a:off x="10985206" y="5430483"/>
              <a:ext cx="1461300" cy="365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lt1"/>
                  </a:solidFill>
                  <a:latin typeface="Roboto"/>
                  <a:ea typeface="Roboto"/>
                  <a:cs typeface="Roboto"/>
                  <a:sym typeface="Roboto"/>
                </a:rPr>
                <a:t>Wrap- Up</a:t>
              </a:r>
              <a:endParaRPr>
                <a:solidFill>
                  <a:schemeClr val="lt1"/>
                </a:solidFill>
                <a:latin typeface="Roboto"/>
                <a:ea typeface="Roboto"/>
                <a:cs typeface="Roboto"/>
                <a:sym typeface="Roboto"/>
              </a:endParaRPr>
            </a:p>
          </p:txBody>
        </p:sp>
        <p:pic>
          <p:nvPicPr>
            <p:cNvPr id="246" name="Google Shape;246;p18"/>
            <p:cNvPicPr preferRelativeResize="0"/>
            <p:nvPr/>
          </p:nvPicPr>
          <p:blipFill rotWithShape="1">
            <a:blip r:embed="rId3">
              <a:alphaModFix/>
            </a:blip>
            <a:srcRect/>
            <a:stretch/>
          </p:blipFill>
          <p:spPr>
            <a:xfrm>
              <a:off x="1157550" y="6009300"/>
              <a:ext cx="762000" cy="733425"/>
            </a:xfrm>
            <a:prstGeom prst="rect">
              <a:avLst/>
            </a:prstGeom>
            <a:noFill/>
            <a:ln>
              <a:noFill/>
            </a:ln>
          </p:spPr>
        </p:pic>
      </p:grpSp>
      <p:sp>
        <p:nvSpPr>
          <p:cNvPr id="247" name="Google Shape;247;p18"/>
          <p:cNvSpPr txBox="1">
            <a:spLocks noGrp="1"/>
          </p:cNvSpPr>
          <p:nvPr>
            <p:ph type="title"/>
          </p:nvPr>
        </p:nvSpPr>
        <p:spPr>
          <a:xfrm>
            <a:off x="846288" y="281600"/>
            <a:ext cx="66720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Why Do We Conduct The PIT</a:t>
            </a:r>
            <a:endParaRPr/>
          </a:p>
        </p:txBody>
      </p:sp>
      <p:pic>
        <p:nvPicPr>
          <p:cNvPr id="248" name="Google Shape;248;p18"/>
          <p:cNvPicPr preferRelativeResize="0"/>
          <p:nvPr/>
        </p:nvPicPr>
        <p:blipFill>
          <a:blip r:embed="rId4">
            <a:alphaModFix/>
          </a:blip>
          <a:stretch>
            <a:fillRect/>
          </a:stretch>
        </p:blipFill>
        <p:spPr>
          <a:xfrm>
            <a:off x="1883450" y="854300"/>
            <a:ext cx="4438775" cy="4234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9"/>
          <p:cNvGrpSpPr/>
          <p:nvPr/>
        </p:nvGrpSpPr>
        <p:grpSpPr>
          <a:xfrm>
            <a:off x="7034" y="-9128"/>
            <a:ext cx="9032305" cy="5159828"/>
            <a:chOff x="9379" y="-12171"/>
            <a:chExt cx="12043073" cy="6879771"/>
          </a:xfrm>
        </p:grpSpPr>
        <p:sp>
          <p:nvSpPr>
            <p:cNvPr id="255" name="Google Shape;255;p19"/>
            <p:cNvSpPr/>
            <p:nvPr/>
          </p:nvSpPr>
          <p:spPr>
            <a:xfrm>
              <a:off x="2351309"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56" name="Google Shape;256;p19"/>
            <p:cNvSpPr/>
            <p:nvPr/>
          </p:nvSpPr>
          <p:spPr>
            <a:xfrm>
              <a:off x="1901366"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57" name="Google Shape;257;p19"/>
            <p:cNvSpPr/>
            <p:nvPr/>
          </p:nvSpPr>
          <p:spPr>
            <a:xfrm>
              <a:off x="1600202" y="9600"/>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58" name="Google Shape;258;p19"/>
            <p:cNvSpPr/>
            <p:nvPr/>
          </p:nvSpPr>
          <p:spPr>
            <a:xfrm>
              <a:off x="1295398" y="-1285"/>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59" name="Google Shape;259;p19"/>
            <p:cNvSpPr/>
            <p:nvPr/>
          </p:nvSpPr>
          <p:spPr>
            <a:xfrm>
              <a:off x="581767" y="-1300"/>
              <a:ext cx="9975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60" name="Google Shape;260;p19"/>
            <p:cNvSpPr/>
            <p:nvPr/>
          </p:nvSpPr>
          <p:spPr>
            <a:xfrm>
              <a:off x="9379" y="-12171"/>
              <a:ext cx="5724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61" name="Google Shape;261;p19"/>
            <p:cNvSpPr/>
            <p:nvPr/>
          </p:nvSpPr>
          <p:spPr>
            <a:xfrm rot="10800000">
              <a:off x="11499083" y="47330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003D79"/>
            </a:solidFill>
            <a:ln w="12700" cap="flat" cmpd="sng">
              <a:solidFill>
                <a:srgbClr val="003D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62" name="Google Shape;262;p19"/>
            <p:cNvSpPr/>
            <p:nvPr/>
          </p:nvSpPr>
          <p:spPr>
            <a:xfrm rot="10800000">
              <a:off x="112060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F48E58"/>
            </a:solidFill>
            <a:ln w="12700" cap="flat" cmpd="sng">
              <a:solidFill>
                <a:srgbClr val="F48E5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63" name="Google Shape;263;p19"/>
            <p:cNvSpPr/>
            <p:nvPr/>
          </p:nvSpPr>
          <p:spPr>
            <a:xfrm rot="10800000">
              <a:off x="10894908" y="2820396"/>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7E5479"/>
            </a:solidFill>
            <a:ln w="12700" cap="flat" cmpd="sng">
              <a:solidFill>
                <a:srgbClr val="7E54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64" name="Google Shape;264;p19"/>
            <p:cNvSpPr/>
            <p:nvPr/>
          </p:nvSpPr>
          <p:spPr>
            <a:xfrm rot="10800000">
              <a:off x="10567414" y="1869501"/>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BB6253"/>
            </a:solidFill>
            <a:ln w="12700" cap="flat" cmpd="sng">
              <a:solidFill>
                <a:srgbClr val="BB625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65" name="Google Shape;265;p19"/>
            <p:cNvSpPr/>
            <p:nvPr/>
          </p:nvSpPr>
          <p:spPr>
            <a:xfrm>
              <a:off x="13657" y="905597"/>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1F8DBF"/>
            </a:solidFill>
            <a:ln w="12700" cap="flat" cmpd="sng">
              <a:solidFill>
                <a:srgbClr val="1F8DB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66" name="Google Shape;266;p19"/>
            <p:cNvSpPr txBox="1"/>
            <p:nvPr/>
          </p:nvSpPr>
          <p:spPr>
            <a:xfrm rot="-5400000">
              <a:off x="-273468" y="1174872"/>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2</a:t>
              </a:r>
              <a:endParaRPr>
                <a:solidFill>
                  <a:srgbClr val="FFFFFF"/>
                </a:solidFill>
                <a:latin typeface="Roboto"/>
                <a:ea typeface="Roboto"/>
                <a:cs typeface="Roboto"/>
                <a:sym typeface="Roboto"/>
              </a:endParaRPr>
            </a:p>
          </p:txBody>
        </p:sp>
        <p:sp>
          <p:nvSpPr>
            <p:cNvPr id="267" name="Google Shape;267;p19"/>
            <p:cNvSpPr txBox="1"/>
            <p:nvPr/>
          </p:nvSpPr>
          <p:spPr>
            <a:xfrm rot="5400000">
              <a:off x="9925522" y="2469731"/>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3</a:t>
              </a:r>
              <a:endParaRPr>
                <a:solidFill>
                  <a:srgbClr val="FFFFFF"/>
                </a:solidFill>
                <a:latin typeface="Roboto"/>
                <a:ea typeface="Roboto"/>
                <a:cs typeface="Roboto"/>
                <a:sym typeface="Roboto"/>
              </a:endParaRPr>
            </a:p>
          </p:txBody>
        </p:sp>
        <p:sp>
          <p:nvSpPr>
            <p:cNvPr id="268" name="Google Shape;268;p19"/>
            <p:cNvSpPr txBox="1"/>
            <p:nvPr/>
          </p:nvSpPr>
          <p:spPr>
            <a:xfrm rot="5400000">
              <a:off x="10267494" y="34250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4</a:t>
              </a:r>
              <a:endParaRPr>
                <a:solidFill>
                  <a:srgbClr val="FFFFFF"/>
                </a:solidFill>
                <a:latin typeface="Roboto"/>
                <a:ea typeface="Roboto"/>
                <a:cs typeface="Roboto"/>
                <a:sym typeface="Roboto"/>
              </a:endParaRPr>
            </a:p>
          </p:txBody>
        </p:sp>
        <p:sp>
          <p:nvSpPr>
            <p:cNvPr id="269" name="Google Shape;269;p19"/>
            <p:cNvSpPr txBox="1"/>
            <p:nvPr/>
          </p:nvSpPr>
          <p:spPr>
            <a:xfrm rot="5400000">
              <a:off x="105760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5</a:t>
              </a:r>
              <a:endParaRPr>
                <a:solidFill>
                  <a:srgbClr val="FFFFFF"/>
                </a:solidFill>
                <a:latin typeface="Roboto"/>
                <a:ea typeface="Roboto"/>
                <a:cs typeface="Roboto"/>
                <a:sym typeface="Roboto"/>
              </a:endParaRPr>
            </a:p>
          </p:txBody>
        </p:sp>
        <p:sp>
          <p:nvSpPr>
            <p:cNvPr id="270" name="Google Shape;270;p19"/>
            <p:cNvSpPr txBox="1"/>
            <p:nvPr/>
          </p:nvSpPr>
          <p:spPr>
            <a:xfrm rot="5400000">
              <a:off x="10978306" y="53219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Wrap- Up</a:t>
              </a:r>
              <a:endParaRPr>
                <a:solidFill>
                  <a:srgbClr val="FFFFFF"/>
                </a:solidFill>
                <a:latin typeface="Roboto"/>
                <a:ea typeface="Roboto"/>
                <a:cs typeface="Roboto"/>
                <a:sym typeface="Roboto"/>
              </a:endParaRPr>
            </a:p>
          </p:txBody>
        </p:sp>
        <p:pic>
          <p:nvPicPr>
            <p:cNvPr id="271" name="Google Shape;271;p19"/>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272" name="Google Shape;272;p19"/>
          <p:cNvSpPr txBox="1">
            <a:spLocks noGrp="1"/>
          </p:cNvSpPr>
          <p:nvPr>
            <p:ph type="title"/>
          </p:nvPr>
        </p:nvSpPr>
        <p:spPr>
          <a:xfrm>
            <a:off x="439175" y="397125"/>
            <a:ext cx="73740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Why Utilize PIT Data</a:t>
            </a:r>
            <a:endParaRPr/>
          </a:p>
        </p:txBody>
      </p:sp>
      <p:sp>
        <p:nvSpPr>
          <p:cNvPr id="273" name="Google Shape;273;p19"/>
          <p:cNvSpPr txBox="1"/>
          <p:nvPr/>
        </p:nvSpPr>
        <p:spPr>
          <a:xfrm>
            <a:off x="719900" y="1303913"/>
            <a:ext cx="6441300" cy="19086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Most reliable source of data on homelessness</a:t>
            </a:r>
            <a:endParaRPr sz="1600">
              <a:solidFill>
                <a:schemeClr val="dk2"/>
              </a:solidFill>
              <a:latin typeface="Roboto"/>
              <a:ea typeface="Roboto"/>
              <a:cs typeface="Roboto"/>
              <a:sym typeface="Roboto"/>
            </a:endParaRPr>
          </a:p>
          <a:p>
            <a:pPr marL="457200" lvl="0" indent="-330200" algn="l" rtl="0">
              <a:lnSpc>
                <a:spcPct val="150000"/>
              </a:lnSpc>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Occurs at the same time across the country</a:t>
            </a:r>
            <a:endParaRPr sz="1600">
              <a:solidFill>
                <a:schemeClr val="dk2"/>
              </a:solidFill>
              <a:latin typeface="Roboto"/>
              <a:ea typeface="Roboto"/>
              <a:cs typeface="Roboto"/>
              <a:sym typeface="Roboto"/>
            </a:endParaRPr>
          </a:p>
          <a:p>
            <a:pPr marL="457200" lvl="0" indent="-330200" algn="l" rtl="0">
              <a:lnSpc>
                <a:spcPct val="150000"/>
              </a:lnSpc>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Comprehensive data for numerous demographics</a:t>
            </a:r>
            <a:endParaRPr sz="1600">
              <a:solidFill>
                <a:schemeClr val="dk2"/>
              </a:solidFill>
              <a:latin typeface="Roboto"/>
              <a:ea typeface="Roboto"/>
              <a:cs typeface="Roboto"/>
              <a:sym typeface="Roboto"/>
            </a:endParaRPr>
          </a:p>
          <a:p>
            <a:pPr marL="457200" lvl="0" indent="-330200" algn="l" rtl="0">
              <a:lnSpc>
                <a:spcPct val="150000"/>
              </a:lnSpc>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Allows us to gauge the needs of our communities </a:t>
            </a:r>
            <a:endParaRPr sz="1600">
              <a:solidFill>
                <a:schemeClr val="dk2"/>
              </a:solidFill>
              <a:latin typeface="Roboto"/>
              <a:ea typeface="Roboto"/>
              <a:cs typeface="Roboto"/>
              <a:sym typeface="Roboto"/>
            </a:endParaRPr>
          </a:p>
          <a:p>
            <a:pPr marL="457200" lvl="0" indent="-330200" algn="l" rtl="0">
              <a:lnSpc>
                <a:spcPct val="150000"/>
              </a:lnSpc>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Allows us to understand our capacity to respond to the crisis</a:t>
            </a:r>
            <a:endParaRPr sz="16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20"/>
          <p:cNvGrpSpPr/>
          <p:nvPr/>
        </p:nvGrpSpPr>
        <p:grpSpPr>
          <a:xfrm>
            <a:off x="-170215" y="-8163"/>
            <a:ext cx="9038579" cy="5159825"/>
            <a:chOff x="1014" y="-12167"/>
            <a:chExt cx="12051439" cy="6879767"/>
          </a:xfrm>
        </p:grpSpPr>
        <p:sp>
          <p:nvSpPr>
            <p:cNvPr id="280" name="Google Shape;280;p20"/>
            <p:cNvSpPr/>
            <p:nvPr/>
          </p:nvSpPr>
          <p:spPr>
            <a:xfrm>
              <a:off x="2351309"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81" name="Google Shape;281;p20"/>
            <p:cNvSpPr/>
            <p:nvPr/>
          </p:nvSpPr>
          <p:spPr>
            <a:xfrm>
              <a:off x="1901366"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82" name="Google Shape;282;p20"/>
            <p:cNvSpPr/>
            <p:nvPr/>
          </p:nvSpPr>
          <p:spPr>
            <a:xfrm>
              <a:off x="1600202" y="9600"/>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83" name="Google Shape;283;p20"/>
            <p:cNvSpPr/>
            <p:nvPr/>
          </p:nvSpPr>
          <p:spPr>
            <a:xfrm>
              <a:off x="554367" y="-1300"/>
              <a:ext cx="10329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84" name="Google Shape;284;p20"/>
            <p:cNvSpPr/>
            <p:nvPr/>
          </p:nvSpPr>
          <p:spPr>
            <a:xfrm>
              <a:off x="9357" y="-12167"/>
              <a:ext cx="5535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85" name="Google Shape;285;p20"/>
            <p:cNvSpPr/>
            <p:nvPr/>
          </p:nvSpPr>
          <p:spPr>
            <a:xfrm rot="10800000">
              <a:off x="11499083" y="47330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003D79"/>
            </a:solidFill>
            <a:ln w="12700" cap="flat" cmpd="sng">
              <a:solidFill>
                <a:srgbClr val="003D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86" name="Google Shape;286;p20"/>
            <p:cNvSpPr/>
            <p:nvPr/>
          </p:nvSpPr>
          <p:spPr>
            <a:xfrm rot="10800000">
              <a:off x="112060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F48E58"/>
            </a:solidFill>
            <a:ln w="12700" cap="flat" cmpd="sng">
              <a:solidFill>
                <a:srgbClr val="F48E5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87" name="Google Shape;287;p20"/>
            <p:cNvSpPr/>
            <p:nvPr/>
          </p:nvSpPr>
          <p:spPr>
            <a:xfrm rot="10800000">
              <a:off x="10894908" y="2820396"/>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7E5479"/>
            </a:solidFill>
            <a:ln w="12700" cap="flat" cmpd="sng">
              <a:solidFill>
                <a:srgbClr val="7E54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88" name="Google Shape;288;p20"/>
            <p:cNvSpPr/>
            <p:nvPr/>
          </p:nvSpPr>
          <p:spPr>
            <a:xfrm rot="10800000" flipH="1">
              <a:off x="1014" y="1869501"/>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BB6253"/>
            </a:solidFill>
            <a:ln w="12700" cap="flat" cmpd="sng">
              <a:solidFill>
                <a:srgbClr val="BB625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289" name="Google Shape;289;p20"/>
            <p:cNvSpPr txBox="1"/>
            <p:nvPr/>
          </p:nvSpPr>
          <p:spPr>
            <a:xfrm rot="-5400000" flipH="1">
              <a:off x="-265025" y="2164931"/>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3</a:t>
              </a:r>
              <a:endParaRPr>
                <a:solidFill>
                  <a:srgbClr val="FFFFFF"/>
                </a:solidFill>
                <a:latin typeface="Roboto"/>
                <a:ea typeface="Roboto"/>
                <a:cs typeface="Roboto"/>
                <a:sym typeface="Roboto"/>
              </a:endParaRPr>
            </a:p>
          </p:txBody>
        </p:sp>
        <p:sp>
          <p:nvSpPr>
            <p:cNvPr id="290" name="Google Shape;290;p20"/>
            <p:cNvSpPr txBox="1"/>
            <p:nvPr/>
          </p:nvSpPr>
          <p:spPr>
            <a:xfrm rot="5400000">
              <a:off x="10267494" y="34250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4</a:t>
              </a:r>
              <a:endParaRPr>
                <a:solidFill>
                  <a:srgbClr val="FFFFFF"/>
                </a:solidFill>
                <a:latin typeface="Roboto"/>
                <a:ea typeface="Roboto"/>
                <a:cs typeface="Roboto"/>
                <a:sym typeface="Roboto"/>
              </a:endParaRPr>
            </a:p>
          </p:txBody>
        </p:sp>
        <p:sp>
          <p:nvSpPr>
            <p:cNvPr id="291" name="Google Shape;291;p20"/>
            <p:cNvSpPr txBox="1"/>
            <p:nvPr/>
          </p:nvSpPr>
          <p:spPr>
            <a:xfrm rot="5400000">
              <a:off x="105760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5</a:t>
              </a:r>
              <a:endParaRPr>
                <a:solidFill>
                  <a:srgbClr val="FFFFFF"/>
                </a:solidFill>
                <a:latin typeface="Roboto"/>
                <a:ea typeface="Roboto"/>
                <a:cs typeface="Roboto"/>
                <a:sym typeface="Roboto"/>
              </a:endParaRPr>
            </a:p>
          </p:txBody>
        </p:sp>
        <p:sp>
          <p:nvSpPr>
            <p:cNvPr id="292" name="Google Shape;292;p20"/>
            <p:cNvSpPr txBox="1"/>
            <p:nvPr/>
          </p:nvSpPr>
          <p:spPr>
            <a:xfrm rot="5400000">
              <a:off x="10978306" y="53219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Wrap- Up</a:t>
              </a:r>
              <a:endParaRPr>
                <a:solidFill>
                  <a:srgbClr val="FFFFFF"/>
                </a:solidFill>
                <a:latin typeface="Roboto"/>
                <a:ea typeface="Roboto"/>
                <a:cs typeface="Roboto"/>
                <a:sym typeface="Roboto"/>
              </a:endParaRPr>
            </a:p>
          </p:txBody>
        </p:sp>
        <p:pic>
          <p:nvPicPr>
            <p:cNvPr id="293" name="Google Shape;293;p20"/>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294" name="Google Shape;294;p20"/>
          <p:cNvSpPr txBox="1">
            <a:spLocks noGrp="1"/>
          </p:cNvSpPr>
          <p:nvPr>
            <p:ph type="title"/>
          </p:nvPr>
        </p:nvSpPr>
        <p:spPr>
          <a:xfrm>
            <a:off x="1972913" y="329450"/>
            <a:ext cx="4752300" cy="572700"/>
          </a:xfrm>
          <a:prstGeom prst="rect">
            <a:avLst/>
          </a:prstGeom>
        </p:spPr>
        <p:txBody>
          <a:bodyPr spcFirstLastPara="1" wrap="square" lIns="68575" tIns="34275" rIns="68575" bIns="34275" anchor="ctr" anchorCtr="0">
            <a:normAutofit fontScale="90000"/>
          </a:bodyPr>
          <a:lstStyle/>
          <a:p>
            <a:pPr marL="0" lvl="0" indent="0" algn="ctr" rtl="0">
              <a:spcBef>
                <a:spcPts val="0"/>
              </a:spcBef>
              <a:spcAft>
                <a:spcPts val="0"/>
              </a:spcAft>
              <a:buNone/>
            </a:pPr>
            <a:r>
              <a:rPr lang="en"/>
              <a:t>2023 PIT Data Highlights</a:t>
            </a:r>
            <a:endParaRPr/>
          </a:p>
        </p:txBody>
      </p:sp>
      <p:pic>
        <p:nvPicPr>
          <p:cNvPr id="295" name="Google Shape;295;p20"/>
          <p:cNvPicPr preferRelativeResize="0"/>
          <p:nvPr/>
        </p:nvPicPr>
        <p:blipFill rotWithShape="1">
          <a:blip r:embed="rId4">
            <a:alphaModFix/>
          </a:blip>
          <a:srcRect b="65309"/>
          <a:stretch/>
        </p:blipFill>
        <p:spPr>
          <a:xfrm>
            <a:off x="810075" y="1271450"/>
            <a:ext cx="6744126" cy="3026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1"/>
          <p:cNvGrpSpPr/>
          <p:nvPr/>
        </p:nvGrpSpPr>
        <p:grpSpPr>
          <a:xfrm>
            <a:off x="760" y="-9125"/>
            <a:ext cx="9038579" cy="5159825"/>
            <a:chOff x="1014" y="-12167"/>
            <a:chExt cx="12051439" cy="6879767"/>
          </a:xfrm>
        </p:grpSpPr>
        <p:sp>
          <p:nvSpPr>
            <p:cNvPr id="302" name="Google Shape;302;p21"/>
            <p:cNvSpPr/>
            <p:nvPr/>
          </p:nvSpPr>
          <p:spPr>
            <a:xfrm>
              <a:off x="2351309"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03" name="Google Shape;303;p21"/>
            <p:cNvSpPr/>
            <p:nvPr/>
          </p:nvSpPr>
          <p:spPr>
            <a:xfrm>
              <a:off x="1901366"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04" name="Google Shape;304;p21"/>
            <p:cNvSpPr/>
            <p:nvPr/>
          </p:nvSpPr>
          <p:spPr>
            <a:xfrm>
              <a:off x="1600202" y="9600"/>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05" name="Google Shape;305;p21"/>
            <p:cNvSpPr/>
            <p:nvPr/>
          </p:nvSpPr>
          <p:spPr>
            <a:xfrm>
              <a:off x="554367" y="-1300"/>
              <a:ext cx="10329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06" name="Google Shape;306;p21"/>
            <p:cNvSpPr/>
            <p:nvPr/>
          </p:nvSpPr>
          <p:spPr>
            <a:xfrm>
              <a:off x="9357" y="-12167"/>
              <a:ext cx="5535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07" name="Google Shape;307;p21"/>
            <p:cNvSpPr/>
            <p:nvPr/>
          </p:nvSpPr>
          <p:spPr>
            <a:xfrm rot="10800000">
              <a:off x="11499083" y="47330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003D79"/>
            </a:solidFill>
            <a:ln w="12700" cap="flat" cmpd="sng">
              <a:solidFill>
                <a:srgbClr val="003D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08" name="Google Shape;308;p21"/>
            <p:cNvSpPr/>
            <p:nvPr/>
          </p:nvSpPr>
          <p:spPr>
            <a:xfrm rot="10800000">
              <a:off x="112060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F48E58"/>
            </a:solidFill>
            <a:ln w="12700" cap="flat" cmpd="sng">
              <a:solidFill>
                <a:srgbClr val="F48E5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09" name="Google Shape;309;p21"/>
            <p:cNvSpPr/>
            <p:nvPr/>
          </p:nvSpPr>
          <p:spPr>
            <a:xfrm rot="10800000">
              <a:off x="10894908" y="2820396"/>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7E5479"/>
            </a:solidFill>
            <a:ln w="12700" cap="flat" cmpd="sng">
              <a:solidFill>
                <a:srgbClr val="7E54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10" name="Google Shape;310;p21"/>
            <p:cNvSpPr/>
            <p:nvPr/>
          </p:nvSpPr>
          <p:spPr>
            <a:xfrm rot="10800000" flipH="1">
              <a:off x="1014" y="1869501"/>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BB6253"/>
            </a:solidFill>
            <a:ln w="12700" cap="flat" cmpd="sng">
              <a:solidFill>
                <a:srgbClr val="BB625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11" name="Google Shape;311;p21"/>
            <p:cNvSpPr txBox="1"/>
            <p:nvPr/>
          </p:nvSpPr>
          <p:spPr>
            <a:xfrm rot="-5400000" flipH="1">
              <a:off x="-265025" y="2164931"/>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3</a:t>
              </a:r>
              <a:endParaRPr>
                <a:solidFill>
                  <a:srgbClr val="FFFFFF"/>
                </a:solidFill>
                <a:latin typeface="Roboto"/>
                <a:ea typeface="Roboto"/>
                <a:cs typeface="Roboto"/>
                <a:sym typeface="Roboto"/>
              </a:endParaRPr>
            </a:p>
          </p:txBody>
        </p:sp>
        <p:sp>
          <p:nvSpPr>
            <p:cNvPr id="312" name="Google Shape;312;p21"/>
            <p:cNvSpPr txBox="1"/>
            <p:nvPr/>
          </p:nvSpPr>
          <p:spPr>
            <a:xfrm rot="5400000">
              <a:off x="10267494" y="34250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4</a:t>
              </a:r>
              <a:endParaRPr>
                <a:solidFill>
                  <a:srgbClr val="FFFFFF"/>
                </a:solidFill>
                <a:latin typeface="Roboto"/>
                <a:ea typeface="Roboto"/>
                <a:cs typeface="Roboto"/>
                <a:sym typeface="Roboto"/>
              </a:endParaRPr>
            </a:p>
          </p:txBody>
        </p:sp>
        <p:sp>
          <p:nvSpPr>
            <p:cNvPr id="313" name="Google Shape;313;p21"/>
            <p:cNvSpPr txBox="1"/>
            <p:nvPr/>
          </p:nvSpPr>
          <p:spPr>
            <a:xfrm rot="5400000">
              <a:off x="105760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5</a:t>
              </a:r>
              <a:endParaRPr>
                <a:solidFill>
                  <a:srgbClr val="FFFFFF"/>
                </a:solidFill>
                <a:latin typeface="Roboto"/>
                <a:ea typeface="Roboto"/>
                <a:cs typeface="Roboto"/>
                <a:sym typeface="Roboto"/>
              </a:endParaRPr>
            </a:p>
          </p:txBody>
        </p:sp>
        <p:sp>
          <p:nvSpPr>
            <p:cNvPr id="314" name="Google Shape;314;p21"/>
            <p:cNvSpPr txBox="1"/>
            <p:nvPr/>
          </p:nvSpPr>
          <p:spPr>
            <a:xfrm rot="5400000">
              <a:off x="10978306" y="53219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Wrap- Up</a:t>
              </a:r>
              <a:endParaRPr>
                <a:solidFill>
                  <a:srgbClr val="FFFFFF"/>
                </a:solidFill>
                <a:latin typeface="Roboto"/>
                <a:ea typeface="Roboto"/>
                <a:cs typeface="Roboto"/>
                <a:sym typeface="Roboto"/>
              </a:endParaRPr>
            </a:p>
          </p:txBody>
        </p:sp>
        <p:pic>
          <p:nvPicPr>
            <p:cNvPr id="315" name="Google Shape;315;p21"/>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316" name="Google Shape;316;p21"/>
          <p:cNvSpPr txBox="1">
            <a:spLocks noGrp="1"/>
          </p:cNvSpPr>
          <p:nvPr>
            <p:ph type="title"/>
          </p:nvPr>
        </p:nvSpPr>
        <p:spPr>
          <a:xfrm>
            <a:off x="759050" y="343875"/>
            <a:ext cx="70857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2023 PIT Data Highlights Continued</a:t>
            </a:r>
            <a:endParaRPr/>
          </a:p>
        </p:txBody>
      </p:sp>
      <p:pic>
        <p:nvPicPr>
          <p:cNvPr id="317" name="Google Shape;317;p21"/>
          <p:cNvPicPr preferRelativeResize="0"/>
          <p:nvPr/>
        </p:nvPicPr>
        <p:blipFill rotWithShape="1">
          <a:blip r:embed="rId4">
            <a:alphaModFix/>
          </a:blip>
          <a:srcRect l="1505" t="34549" r="2006" b="4634"/>
          <a:stretch/>
        </p:blipFill>
        <p:spPr>
          <a:xfrm>
            <a:off x="1892700" y="1033000"/>
            <a:ext cx="4818426" cy="3929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3" name="Google Shape;323;p22"/>
          <p:cNvGrpSpPr/>
          <p:nvPr/>
        </p:nvGrpSpPr>
        <p:grpSpPr>
          <a:xfrm>
            <a:off x="7018" y="-9125"/>
            <a:ext cx="9032321" cy="5159825"/>
            <a:chOff x="9357" y="-12167"/>
            <a:chExt cx="12043095" cy="6879767"/>
          </a:xfrm>
        </p:grpSpPr>
        <p:sp>
          <p:nvSpPr>
            <p:cNvPr id="324" name="Google Shape;324;p22"/>
            <p:cNvSpPr/>
            <p:nvPr/>
          </p:nvSpPr>
          <p:spPr>
            <a:xfrm>
              <a:off x="2351309"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25" name="Google Shape;325;p22"/>
            <p:cNvSpPr/>
            <p:nvPr/>
          </p:nvSpPr>
          <p:spPr>
            <a:xfrm>
              <a:off x="1901366"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26" name="Google Shape;326;p22"/>
            <p:cNvSpPr/>
            <p:nvPr/>
          </p:nvSpPr>
          <p:spPr>
            <a:xfrm>
              <a:off x="562866" y="9600"/>
              <a:ext cx="106260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27" name="Google Shape;327;p22"/>
            <p:cNvSpPr/>
            <p:nvPr/>
          </p:nvSpPr>
          <p:spPr>
            <a:xfrm>
              <a:off x="9357" y="-12167"/>
              <a:ext cx="5535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28" name="Google Shape;328;p22"/>
            <p:cNvSpPr/>
            <p:nvPr/>
          </p:nvSpPr>
          <p:spPr>
            <a:xfrm rot="10800000">
              <a:off x="11499083" y="47330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003D79"/>
            </a:solidFill>
            <a:ln w="12700" cap="flat" cmpd="sng">
              <a:solidFill>
                <a:srgbClr val="003D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29" name="Google Shape;329;p22"/>
            <p:cNvSpPr/>
            <p:nvPr/>
          </p:nvSpPr>
          <p:spPr>
            <a:xfrm rot="10800000">
              <a:off x="112060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F48E58"/>
            </a:solidFill>
            <a:ln w="12700" cap="flat" cmpd="sng">
              <a:solidFill>
                <a:srgbClr val="F48E5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30" name="Google Shape;330;p22"/>
            <p:cNvSpPr/>
            <p:nvPr/>
          </p:nvSpPr>
          <p:spPr>
            <a:xfrm rot="10800000" flipH="1">
              <a:off x="38794" y="282039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7E5479"/>
            </a:solidFill>
            <a:ln w="12700" cap="flat" cmpd="sng">
              <a:solidFill>
                <a:srgbClr val="7E54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31" name="Google Shape;331;p22"/>
            <p:cNvSpPr txBox="1"/>
            <p:nvPr/>
          </p:nvSpPr>
          <p:spPr>
            <a:xfrm rot="-5400000" flipH="1">
              <a:off x="-241723" y="31202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4</a:t>
              </a:r>
              <a:endParaRPr>
                <a:solidFill>
                  <a:srgbClr val="FFFFFF"/>
                </a:solidFill>
                <a:latin typeface="Roboto"/>
                <a:ea typeface="Roboto"/>
                <a:cs typeface="Roboto"/>
                <a:sym typeface="Roboto"/>
              </a:endParaRPr>
            </a:p>
          </p:txBody>
        </p:sp>
        <p:sp>
          <p:nvSpPr>
            <p:cNvPr id="332" name="Google Shape;332;p22"/>
            <p:cNvSpPr txBox="1"/>
            <p:nvPr/>
          </p:nvSpPr>
          <p:spPr>
            <a:xfrm rot="5400000">
              <a:off x="105760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5</a:t>
              </a:r>
              <a:endParaRPr>
                <a:solidFill>
                  <a:srgbClr val="FFFFFF"/>
                </a:solidFill>
                <a:latin typeface="Roboto"/>
                <a:ea typeface="Roboto"/>
                <a:cs typeface="Roboto"/>
                <a:sym typeface="Roboto"/>
              </a:endParaRPr>
            </a:p>
          </p:txBody>
        </p:sp>
        <p:sp>
          <p:nvSpPr>
            <p:cNvPr id="333" name="Google Shape;333;p22"/>
            <p:cNvSpPr txBox="1"/>
            <p:nvPr/>
          </p:nvSpPr>
          <p:spPr>
            <a:xfrm rot="5400000">
              <a:off x="10978306" y="53219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Wrap- Up</a:t>
              </a:r>
              <a:endParaRPr>
                <a:solidFill>
                  <a:srgbClr val="FFFFFF"/>
                </a:solidFill>
                <a:latin typeface="Roboto"/>
                <a:ea typeface="Roboto"/>
                <a:cs typeface="Roboto"/>
                <a:sym typeface="Roboto"/>
              </a:endParaRPr>
            </a:p>
          </p:txBody>
        </p:sp>
        <p:pic>
          <p:nvPicPr>
            <p:cNvPr id="334" name="Google Shape;334;p22"/>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335" name="Google Shape;335;p22"/>
          <p:cNvSpPr txBox="1">
            <a:spLocks noGrp="1"/>
          </p:cNvSpPr>
          <p:nvPr>
            <p:ph type="title"/>
          </p:nvPr>
        </p:nvSpPr>
        <p:spPr>
          <a:xfrm>
            <a:off x="99075" y="179600"/>
            <a:ext cx="85206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Comparison Year Over Year</a:t>
            </a:r>
            <a:endParaRPr/>
          </a:p>
        </p:txBody>
      </p:sp>
      <p:sp>
        <p:nvSpPr>
          <p:cNvPr id="336" name="Google Shape;336;p22"/>
          <p:cNvSpPr/>
          <p:nvPr/>
        </p:nvSpPr>
        <p:spPr>
          <a:xfrm>
            <a:off x="3634600" y="1300988"/>
            <a:ext cx="1065900" cy="5727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a:off x="3634600" y="2129663"/>
            <a:ext cx="1065900" cy="5727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a:off x="3634600" y="2958350"/>
            <a:ext cx="1065900" cy="5727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a:off x="3634600" y="3787025"/>
            <a:ext cx="1065900" cy="5727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txBox="1"/>
          <p:nvPr/>
        </p:nvSpPr>
        <p:spPr>
          <a:xfrm>
            <a:off x="1409550" y="1359875"/>
            <a:ext cx="20283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7,054 Total</a:t>
            </a:r>
            <a:endParaRPr sz="2000">
              <a:solidFill>
                <a:schemeClr val="dk1"/>
              </a:solidFill>
              <a:latin typeface="Roboto"/>
              <a:ea typeface="Roboto"/>
              <a:cs typeface="Roboto"/>
              <a:sym typeface="Roboto"/>
            </a:endParaRPr>
          </a:p>
        </p:txBody>
      </p:sp>
      <p:sp>
        <p:nvSpPr>
          <p:cNvPr id="341" name="Google Shape;341;p22"/>
          <p:cNvSpPr txBox="1"/>
          <p:nvPr/>
        </p:nvSpPr>
        <p:spPr>
          <a:xfrm>
            <a:off x="1339300" y="2202225"/>
            <a:ext cx="2028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2,845 ES</a:t>
            </a:r>
            <a:endParaRPr sz="2000">
              <a:solidFill>
                <a:schemeClr val="dk1"/>
              </a:solidFill>
              <a:latin typeface="Roboto"/>
              <a:ea typeface="Roboto"/>
              <a:cs typeface="Roboto"/>
              <a:sym typeface="Roboto"/>
            </a:endParaRPr>
          </a:p>
        </p:txBody>
      </p:sp>
      <p:sp>
        <p:nvSpPr>
          <p:cNvPr id="342" name="Google Shape;342;p22"/>
          <p:cNvSpPr txBox="1"/>
          <p:nvPr/>
        </p:nvSpPr>
        <p:spPr>
          <a:xfrm>
            <a:off x="1339300" y="3044600"/>
            <a:ext cx="2028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654 TH</a:t>
            </a:r>
            <a:endParaRPr sz="2000">
              <a:solidFill>
                <a:schemeClr val="dk1"/>
              </a:solidFill>
              <a:latin typeface="Roboto"/>
              <a:ea typeface="Roboto"/>
              <a:cs typeface="Roboto"/>
              <a:sym typeface="Roboto"/>
            </a:endParaRPr>
          </a:p>
        </p:txBody>
      </p:sp>
      <p:sp>
        <p:nvSpPr>
          <p:cNvPr id="343" name="Google Shape;343;p22"/>
          <p:cNvSpPr txBox="1"/>
          <p:nvPr/>
        </p:nvSpPr>
        <p:spPr>
          <a:xfrm>
            <a:off x="1197550" y="3873275"/>
            <a:ext cx="2240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3,555 Unsheltered</a:t>
            </a:r>
            <a:endParaRPr sz="2000">
              <a:solidFill>
                <a:schemeClr val="dk1"/>
              </a:solidFill>
              <a:latin typeface="Roboto"/>
              <a:ea typeface="Roboto"/>
              <a:cs typeface="Roboto"/>
              <a:sym typeface="Roboto"/>
            </a:endParaRPr>
          </a:p>
        </p:txBody>
      </p:sp>
      <p:sp>
        <p:nvSpPr>
          <p:cNvPr id="344" name="Google Shape;344;p22"/>
          <p:cNvSpPr txBox="1"/>
          <p:nvPr/>
        </p:nvSpPr>
        <p:spPr>
          <a:xfrm>
            <a:off x="5089250" y="1359875"/>
            <a:ext cx="20283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9,065 Total </a:t>
            </a:r>
            <a:endParaRPr sz="2000">
              <a:solidFill>
                <a:schemeClr val="dk1"/>
              </a:solidFill>
              <a:latin typeface="Roboto"/>
              <a:ea typeface="Roboto"/>
              <a:cs typeface="Roboto"/>
              <a:sym typeface="Roboto"/>
            </a:endParaRPr>
          </a:p>
        </p:txBody>
      </p:sp>
      <p:sp>
        <p:nvSpPr>
          <p:cNvPr id="345" name="Google Shape;345;p22"/>
          <p:cNvSpPr txBox="1"/>
          <p:nvPr/>
        </p:nvSpPr>
        <p:spPr>
          <a:xfrm>
            <a:off x="5089250" y="2169725"/>
            <a:ext cx="20283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3,067 ES</a:t>
            </a:r>
            <a:endParaRPr sz="2000">
              <a:solidFill>
                <a:schemeClr val="dk1"/>
              </a:solidFill>
              <a:latin typeface="Roboto"/>
              <a:ea typeface="Roboto"/>
              <a:cs typeface="Roboto"/>
              <a:sym typeface="Roboto"/>
            </a:endParaRPr>
          </a:p>
        </p:txBody>
      </p:sp>
      <p:sp>
        <p:nvSpPr>
          <p:cNvPr id="346" name="Google Shape;346;p22"/>
          <p:cNvSpPr txBox="1"/>
          <p:nvPr/>
        </p:nvSpPr>
        <p:spPr>
          <a:xfrm>
            <a:off x="5089250" y="3044600"/>
            <a:ext cx="20283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820 TH</a:t>
            </a:r>
            <a:endParaRPr sz="2000">
              <a:solidFill>
                <a:schemeClr val="dk1"/>
              </a:solidFill>
              <a:latin typeface="Roboto"/>
              <a:ea typeface="Roboto"/>
              <a:cs typeface="Roboto"/>
              <a:sym typeface="Roboto"/>
            </a:endParaRPr>
          </a:p>
        </p:txBody>
      </p:sp>
      <p:sp>
        <p:nvSpPr>
          <p:cNvPr id="347" name="Google Shape;347;p22"/>
          <p:cNvSpPr txBox="1"/>
          <p:nvPr/>
        </p:nvSpPr>
        <p:spPr>
          <a:xfrm>
            <a:off x="4983200" y="3827075"/>
            <a:ext cx="22404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5,178 Unsheltered</a:t>
            </a:r>
            <a:endParaRPr sz="2000">
              <a:solidFill>
                <a:schemeClr val="dk1"/>
              </a:solidFill>
              <a:latin typeface="Roboto"/>
              <a:ea typeface="Roboto"/>
              <a:cs typeface="Roboto"/>
              <a:sym typeface="Roboto"/>
            </a:endParaRPr>
          </a:p>
        </p:txBody>
      </p:sp>
      <p:sp>
        <p:nvSpPr>
          <p:cNvPr id="348" name="Google Shape;348;p22"/>
          <p:cNvSpPr txBox="1"/>
          <p:nvPr/>
        </p:nvSpPr>
        <p:spPr>
          <a:xfrm>
            <a:off x="1233250" y="825225"/>
            <a:ext cx="2240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Roboto"/>
                <a:ea typeface="Roboto"/>
                <a:cs typeface="Roboto"/>
                <a:sym typeface="Roboto"/>
              </a:rPr>
              <a:t>2022</a:t>
            </a:r>
            <a:endParaRPr sz="1800" b="1">
              <a:solidFill>
                <a:schemeClr val="dk1"/>
              </a:solidFill>
              <a:latin typeface="Roboto"/>
              <a:ea typeface="Roboto"/>
              <a:cs typeface="Roboto"/>
              <a:sym typeface="Roboto"/>
            </a:endParaRPr>
          </a:p>
        </p:txBody>
      </p:sp>
      <p:sp>
        <p:nvSpPr>
          <p:cNvPr id="349" name="Google Shape;349;p22"/>
          <p:cNvSpPr txBox="1"/>
          <p:nvPr/>
        </p:nvSpPr>
        <p:spPr>
          <a:xfrm>
            <a:off x="4983200" y="825225"/>
            <a:ext cx="2240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Roboto"/>
                <a:ea typeface="Roboto"/>
                <a:cs typeface="Roboto"/>
                <a:sym typeface="Roboto"/>
              </a:rPr>
              <a:t>2023</a:t>
            </a:r>
            <a:endParaRPr sz="1800" b="1">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pSp>
        <p:nvGrpSpPr>
          <p:cNvPr id="355" name="Google Shape;355;p23"/>
          <p:cNvGrpSpPr/>
          <p:nvPr/>
        </p:nvGrpSpPr>
        <p:grpSpPr>
          <a:xfrm>
            <a:off x="7018" y="-9125"/>
            <a:ext cx="9032321" cy="5159825"/>
            <a:chOff x="9357" y="-12167"/>
            <a:chExt cx="12043095" cy="6879767"/>
          </a:xfrm>
        </p:grpSpPr>
        <p:sp>
          <p:nvSpPr>
            <p:cNvPr id="356" name="Google Shape;356;p23"/>
            <p:cNvSpPr/>
            <p:nvPr/>
          </p:nvSpPr>
          <p:spPr>
            <a:xfrm>
              <a:off x="2351309"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57" name="Google Shape;357;p23"/>
            <p:cNvSpPr/>
            <p:nvPr/>
          </p:nvSpPr>
          <p:spPr>
            <a:xfrm>
              <a:off x="1901366" y="-1286"/>
              <a:ext cx="95886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58" name="Google Shape;358;p23"/>
            <p:cNvSpPr/>
            <p:nvPr/>
          </p:nvSpPr>
          <p:spPr>
            <a:xfrm>
              <a:off x="562866" y="9600"/>
              <a:ext cx="106260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59" name="Google Shape;359;p23"/>
            <p:cNvSpPr/>
            <p:nvPr/>
          </p:nvSpPr>
          <p:spPr>
            <a:xfrm>
              <a:off x="9357" y="-12167"/>
              <a:ext cx="553500" cy="6858000"/>
            </a:xfrm>
            <a:prstGeom prst="rect">
              <a:avLst/>
            </a:prstGeom>
            <a:solidFill>
              <a:srgbClr val="FFFFFF"/>
            </a:solidFill>
            <a:ln>
              <a:noFill/>
            </a:ln>
            <a:effectLst>
              <a:outerShdw blurRad="215900" dist="38100" sx="101000" sy="101000" algn="ctr" rotWithShape="0">
                <a:srgbClr val="D3D5D6">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60" name="Google Shape;360;p23"/>
            <p:cNvSpPr/>
            <p:nvPr/>
          </p:nvSpPr>
          <p:spPr>
            <a:xfrm rot="10800000">
              <a:off x="11499083" y="4733008"/>
              <a:ext cx="553369"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003D79"/>
            </a:solidFill>
            <a:ln w="12700" cap="flat" cmpd="sng">
              <a:solidFill>
                <a:srgbClr val="003D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61" name="Google Shape;361;p23"/>
            <p:cNvSpPr/>
            <p:nvPr/>
          </p:nvSpPr>
          <p:spPr>
            <a:xfrm rot="10800000">
              <a:off x="11206084" y="377923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F48E58"/>
            </a:solidFill>
            <a:ln w="12700" cap="flat" cmpd="sng">
              <a:solidFill>
                <a:srgbClr val="F48E5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62" name="Google Shape;362;p23"/>
            <p:cNvSpPr/>
            <p:nvPr/>
          </p:nvSpPr>
          <p:spPr>
            <a:xfrm rot="10800000" flipH="1">
              <a:off x="38794" y="2820396"/>
              <a:ext cx="553370" cy="1187538"/>
            </a:xfrm>
            <a:custGeom>
              <a:avLst/>
              <a:gdLst/>
              <a:ahLst/>
              <a:cxnLst/>
              <a:rect l="l" t="t" r="r" b="b"/>
              <a:pathLst>
                <a:path w="1844565" h="3626070" extrusionOk="0">
                  <a:moveTo>
                    <a:pt x="1844565" y="0"/>
                  </a:moveTo>
                  <a:lnTo>
                    <a:pt x="1844565" y="3626070"/>
                  </a:lnTo>
                  <a:cubicBezTo>
                    <a:pt x="825840" y="3626070"/>
                    <a:pt x="0" y="2814347"/>
                    <a:pt x="0" y="1813035"/>
                  </a:cubicBezTo>
                  <a:cubicBezTo>
                    <a:pt x="0" y="811723"/>
                    <a:pt x="825840" y="0"/>
                    <a:pt x="1844565" y="0"/>
                  </a:cubicBezTo>
                  <a:close/>
                </a:path>
              </a:pathLst>
            </a:custGeom>
            <a:solidFill>
              <a:srgbClr val="7E5479"/>
            </a:solidFill>
            <a:ln w="12700" cap="flat" cmpd="sng">
              <a:solidFill>
                <a:srgbClr val="7E54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a:ea typeface="Roboto"/>
                <a:cs typeface="Roboto"/>
                <a:sym typeface="Roboto"/>
              </a:endParaRPr>
            </a:p>
          </p:txBody>
        </p:sp>
        <p:sp>
          <p:nvSpPr>
            <p:cNvPr id="363" name="Google Shape;363;p23"/>
            <p:cNvSpPr txBox="1"/>
            <p:nvPr/>
          </p:nvSpPr>
          <p:spPr>
            <a:xfrm rot="-5400000" flipH="1">
              <a:off x="-241723" y="3120218"/>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4</a:t>
              </a:r>
              <a:endParaRPr>
                <a:solidFill>
                  <a:srgbClr val="FFFFFF"/>
                </a:solidFill>
                <a:latin typeface="Roboto"/>
                <a:ea typeface="Roboto"/>
                <a:cs typeface="Roboto"/>
                <a:sym typeface="Roboto"/>
              </a:endParaRPr>
            </a:p>
          </p:txBody>
        </p:sp>
        <p:sp>
          <p:nvSpPr>
            <p:cNvPr id="364" name="Google Shape;364;p23"/>
            <p:cNvSpPr txBox="1"/>
            <p:nvPr/>
          </p:nvSpPr>
          <p:spPr>
            <a:xfrm rot="5400000">
              <a:off x="10576012" y="4380304"/>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Module 5</a:t>
              </a:r>
              <a:endParaRPr>
                <a:solidFill>
                  <a:srgbClr val="FFFFFF"/>
                </a:solidFill>
                <a:latin typeface="Roboto"/>
                <a:ea typeface="Roboto"/>
                <a:cs typeface="Roboto"/>
                <a:sym typeface="Roboto"/>
              </a:endParaRPr>
            </a:p>
          </p:txBody>
        </p:sp>
        <p:sp>
          <p:nvSpPr>
            <p:cNvPr id="365" name="Google Shape;365;p23"/>
            <p:cNvSpPr txBox="1"/>
            <p:nvPr/>
          </p:nvSpPr>
          <p:spPr>
            <a:xfrm rot="5400000">
              <a:off x="10978306" y="5321983"/>
              <a:ext cx="14613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rgbClr val="FFFFFF"/>
                  </a:solidFill>
                  <a:latin typeface="Roboto"/>
                  <a:ea typeface="Roboto"/>
                  <a:cs typeface="Roboto"/>
                  <a:sym typeface="Roboto"/>
                </a:rPr>
                <a:t>Wrap- Up</a:t>
              </a:r>
              <a:endParaRPr>
                <a:solidFill>
                  <a:srgbClr val="FFFFFF"/>
                </a:solidFill>
                <a:latin typeface="Roboto"/>
                <a:ea typeface="Roboto"/>
                <a:cs typeface="Roboto"/>
                <a:sym typeface="Roboto"/>
              </a:endParaRPr>
            </a:p>
          </p:txBody>
        </p:sp>
        <p:pic>
          <p:nvPicPr>
            <p:cNvPr id="366" name="Google Shape;366;p23"/>
            <p:cNvPicPr preferRelativeResize="0"/>
            <p:nvPr/>
          </p:nvPicPr>
          <p:blipFill rotWithShape="1">
            <a:blip r:embed="rId3">
              <a:alphaModFix/>
            </a:blip>
            <a:srcRect/>
            <a:stretch/>
          </p:blipFill>
          <p:spPr>
            <a:xfrm>
              <a:off x="765978" y="6110900"/>
              <a:ext cx="762000" cy="733425"/>
            </a:xfrm>
            <a:prstGeom prst="rect">
              <a:avLst/>
            </a:prstGeom>
            <a:noFill/>
            <a:ln>
              <a:noFill/>
            </a:ln>
          </p:spPr>
        </p:pic>
      </p:grpSp>
      <p:sp>
        <p:nvSpPr>
          <p:cNvPr id="367" name="Google Shape;367;p23"/>
          <p:cNvSpPr txBox="1">
            <a:spLocks noGrp="1"/>
          </p:cNvSpPr>
          <p:nvPr>
            <p:ph type="title"/>
          </p:nvPr>
        </p:nvSpPr>
        <p:spPr>
          <a:xfrm>
            <a:off x="262888" y="314650"/>
            <a:ext cx="85206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2023 Housing Inventory Count Data</a:t>
            </a:r>
            <a:endParaRPr/>
          </a:p>
        </p:txBody>
      </p:sp>
      <p:pic>
        <p:nvPicPr>
          <p:cNvPr id="368" name="Google Shape;368;p23"/>
          <p:cNvPicPr preferRelativeResize="0"/>
          <p:nvPr/>
        </p:nvPicPr>
        <p:blipFill>
          <a:blip r:embed="rId4">
            <a:alphaModFix/>
          </a:blip>
          <a:stretch>
            <a:fillRect/>
          </a:stretch>
        </p:blipFill>
        <p:spPr>
          <a:xfrm>
            <a:off x="1817800" y="1046275"/>
            <a:ext cx="5232110" cy="39955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On-screen Show (16:9)</PresentationFormat>
  <Paragraphs>171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Roboto</vt:lpstr>
      <vt:lpstr>Arial</vt:lpstr>
      <vt:lpstr>Calibri</vt:lpstr>
      <vt:lpstr>Roboto Black</vt:lpstr>
      <vt:lpstr>Twentieth Century</vt:lpstr>
      <vt:lpstr>Office Theme</vt:lpstr>
      <vt:lpstr>Utilizing your PIT Data</vt:lpstr>
      <vt:lpstr>Agenda</vt:lpstr>
      <vt:lpstr>What is the PIT?</vt:lpstr>
      <vt:lpstr>Why Do We Conduct The PIT</vt:lpstr>
      <vt:lpstr>Why Utilize PIT Data</vt:lpstr>
      <vt:lpstr>2023 PIT Data Highlights</vt:lpstr>
      <vt:lpstr>2023 PIT Data Highlights Continued</vt:lpstr>
      <vt:lpstr>Comparison Year Over Year</vt:lpstr>
      <vt:lpstr>2023 Housing Inventory Count Data</vt:lpstr>
      <vt:lpstr>2023 Housing Inventory Count Data</vt:lpstr>
      <vt:lpstr>Comparison To HIC Data</vt:lpstr>
      <vt:lpstr>Applying the PIT to Funding Requests</vt:lpstr>
      <vt:lpstr>LHC Strategic Planning</vt:lpstr>
      <vt:lpstr>PowerPoint Presentation</vt:lpstr>
      <vt:lpstr>Links + Resources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your PIT Data</dc:title>
  <cp:lastModifiedBy>Ava Paredes</cp:lastModifiedBy>
  <cp:revision>1</cp:revision>
  <dcterms:modified xsi:type="dcterms:W3CDTF">2023-07-12T14:57:12Z</dcterms:modified>
</cp:coreProperties>
</file>