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6"/>
  </p:notes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boto" charset="1" panose="02000000000000000000"/>
      <p:regular r:id="rId10"/>
    </p:embeddedFont>
    <p:embeddedFont>
      <p:font typeface="Roboto Bold" charset="1" panose="02000000000000000000"/>
      <p:regular r:id="rId11"/>
    </p:embeddedFont>
    <p:embeddedFont>
      <p:font typeface="Roboto Italics" charset="1" panose="02000000000000000000"/>
      <p:regular r:id="rId12"/>
    </p:embeddedFont>
    <p:embeddedFont>
      <p:font typeface="Roboto Bold Italics" charset="1" panose="02000000000000000000"/>
      <p:regular r:id="rId13"/>
    </p:embeddedFont>
    <p:embeddedFont>
      <p:font typeface="Fira Sans Light" charset="1" panose="020B0403050000020004"/>
      <p:regular r:id="rId14"/>
    </p:embeddedFont>
    <p:embeddedFont>
      <p:font typeface="Fira Sans Light Bold" charset="1" panose="020B0503050000020004"/>
      <p:regular r:id="rId15"/>
    </p:embeddedFont>
    <p:embeddedFont>
      <p:font typeface="Fira Sans Light Italics" charset="1" panose="020B0403050000020004"/>
      <p:regular r:id="rId16"/>
    </p:embeddedFont>
    <p:embeddedFont>
      <p:font typeface="Fira Sans Light Bold Italics" charset="1" panose="020B0503050000020004"/>
      <p:regular r:id="rId17"/>
    </p:embeddedFont>
    <p:embeddedFont>
      <p:font typeface="Fira Sans Medium" charset="1" panose="020B0603050000020004"/>
      <p:regular r:id="rId18"/>
    </p:embeddedFont>
    <p:embeddedFont>
      <p:font typeface="Fira Sans Medium Bold" charset="1" panose="020B0603050000020004"/>
      <p:regular r:id="rId19"/>
    </p:embeddedFont>
    <p:embeddedFont>
      <p:font typeface="Fira Sans Medium Italics" charset="1" panose="020B0603050000020004"/>
      <p:regular r:id="rId20"/>
    </p:embeddedFont>
    <p:embeddedFont>
      <p:font typeface="Fira Sans Medium Bold Italics" charset="1" panose="020B07030500000200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30" Target="slides/slide9.xml" Type="http://schemas.openxmlformats.org/officeDocument/2006/relationships/slide"/><Relationship Id="rId31" Target="slides/slide10.xml" Type="http://schemas.openxmlformats.org/officeDocument/2006/relationships/slide"/><Relationship Id="rId32" Target="slides/slide11.xml" Type="http://schemas.openxmlformats.org/officeDocument/2006/relationships/slide"/><Relationship Id="rId33" Target="slides/slide12.xml" Type="http://schemas.openxmlformats.org/officeDocument/2006/relationships/slide"/><Relationship Id="rId34" Target="slides/slide13.xml" Type="http://schemas.openxmlformats.org/officeDocument/2006/relationships/slide"/><Relationship Id="rId35" Target="slides/slide14.xml" Type="http://schemas.openxmlformats.org/officeDocument/2006/relationships/slide"/><Relationship Id="rId36" Target="notesMasters/notesMaster1.xml" Type="http://schemas.openxmlformats.org/officeDocument/2006/relationships/notesMaster"/><Relationship Id="rId37" Target="theme/theme2.xml" Type="http://schemas.openxmlformats.org/officeDocument/2006/relationships/theme"/><Relationship Id="rId38" Target="notesSlides/notesSlide1.xml" Type="http://schemas.openxmlformats.org/officeDocument/2006/relationships/notesSlide"/><Relationship Id="rId39" Target="notesSlides/notesSlide2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HUD requires CoCs to conduct an annual evaluation of their CES focused on quality and effectivesness for participants and service providers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34 percent</a:t>
            </a:r>
          </a:p>
          <a:p>
            <a:r>
              <a:rPr lang="en-US"/>
              <a:t>of providers said they were unable to match people to housing programs either due to access or ineligibility.</a:t>
            </a:r>
          </a:p>
          <a:p>
            <a:r>
              <a:rPr lang="en-US"/>
              <a:t>In multiple interviews with service providers, providers were forthcoming about their stringent eligibility</a:t>
            </a:r>
          </a:p>
          <a:p>
            <a:r>
              <a:rPr lang="en-US"/>
              <a:t>requirements but conceded that they understood the impact this has on their local system.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00" r="-7957" b="-2790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080052" y="-7723902"/>
            <a:ext cx="11032926" cy="9544289"/>
            <a:chOff x="0" y="0"/>
            <a:chExt cx="6209994" cy="53721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209994" cy="5372100"/>
            </a:xfrm>
            <a:custGeom>
              <a:avLst/>
              <a:gdLst/>
              <a:ahLst/>
              <a:cxnLst/>
              <a:rect r="r" b="b" t="t" l="l"/>
              <a:pathLst>
                <a:path h="5372100" w="6209994">
                  <a:moveTo>
                    <a:pt x="4659324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9324" y="5372100"/>
                  </a:lnTo>
                  <a:lnTo>
                    <a:pt x="6209994" y="2686050"/>
                  </a:lnTo>
                  <a:lnTo>
                    <a:pt x="4659324" y="0"/>
                  </a:lnTo>
                  <a:close/>
                </a:path>
              </a:pathLst>
            </a:custGeom>
            <a:solidFill>
              <a:srgbClr val="003D79"/>
            </a:solidFill>
          </p:spPr>
        </p:sp>
      </p:grpSp>
      <p:grpSp>
        <p:nvGrpSpPr>
          <p:cNvPr name="Group 5" id="5"/>
          <p:cNvGrpSpPr/>
          <p:nvPr/>
        </p:nvGrpSpPr>
        <p:grpSpPr>
          <a:xfrm rot="-10800000">
            <a:off x="4741512" y="3973382"/>
            <a:ext cx="17580182" cy="13157506"/>
            <a:chOff x="0" y="0"/>
            <a:chExt cx="7177842" cy="53721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177842" cy="5372100"/>
            </a:xfrm>
            <a:custGeom>
              <a:avLst/>
              <a:gdLst/>
              <a:ahLst/>
              <a:cxnLst/>
              <a:rect r="r" b="b" t="t" l="l"/>
              <a:pathLst>
                <a:path h="5372100" w="7177842">
                  <a:moveTo>
                    <a:pt x="562717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627172" y="5372100"/>
                  </a:lnTo>
                  <a:lnTo>
                    <a:pt x="7177842" y="2686050"/>
                  </a:lnTo>
                  <a:lnTo>
                    <a:pt x="5627172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057137" y="443737"/>
            <a:ext cx="2758548" cy="827564"/>
          </a:xfrm>
          <a:custGeom>
            <a:avLst/>
            <a:gdLst/>
            <a:ahLst/>
            <a:cxnLst/>
            <a:rect r="r" b="b" t="t" l="l"/>
            <a:pathLst>
              <a:path h="827564" w="2758548">
                <a:moveTo>
                  <a:pt x="0" y="0"/>
                </a:moveTo>
                <a:lnTo>
                  <a:pt x="2758548" y="0"/>
                </a:lnTo>
                <a:lnTo>
                  <a:pt x="2758548" y="827564"/>
                </a:lnTo>
                <a:lnTo>
                  <a:pt x="0" y="827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7952874" y="4440107"/>
            <a:ext cx="9306426" cy="5411759"/>
            <a:chOff x="0" y="0"/>
            <a:chExt cx="12408569" cy="7215679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9525"/>
              <a:ext cx="12408569" cy="60674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1999"/>
                </a:lnSpc>
              </a:pPr>
              <a:r>
                <a:rPr lang="en-US" sz="9999" spc="299">
                  <a:solidFill>
                    <a:srgbClr val="003D79"/>
                  </a:solidFill>
                  <a:latin typeface="Roboto Bold"/>
                </a:rPr>
                <a:t>COORDINATED ENTRY EVALUATION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6422987"/>
              <a:ext cx="12408569" cy="7926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900"/>
                </a:lnSpc>
              </a:pPr>
              <a:r>
                <a:rPr lang="en-US" sz="3500" spc="105">
                  <a:solidFill>
                    <a:srgbClr val="003D79"/>
                  </a:solidFill>
                  <a:latin typeface="Roboto Bold"/>
                </a:rPr>
                <a:t>Key Takeaways and Next Steps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22966" y="477590"/>
            <a:ext cx="14489313" cy="2441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spc="-139">
                <a:solidFill>
                  <a:srgbClr val="003D79"/>
                </a:solidFill>
                <a:latin typeface="Roboto"/>
              </a:rPr>
              <a:t>Recommendations: Referral and Placement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93307" y="7433838"/>
            <a:ext cx="5261108" cy="1566514"/>
            <a:chOff x="0" y="0"/>
            <a:chExt cx="7014811" cy="208868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9050"/>
              <a:ext cx="7014811" cy="628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89">
                  <a:solidFill>
                    <a:srgbClr val="003D79"/>
                  </a:solidFill>
                  <a:latin typeface="Roboto Bold"/>
                </a:rPr>
                <a:t>Referral Issues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957326"/>
              <a:ext cx="7014811" cy="1131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pc="12">
                  <a:solidFill>
                    <a:srgbClr val="003D79"/>
                  </a:solidFill>
                  <a:latin typeface="Roboto"/>
                </a:rPr>
                <a:t>Increase utilization of CE referral process across geography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6111477"/>
            <a:ext cx="1233950" cy="1068716"/>
            <a:chOff x="0" y="0"/>
            <a:chExt cx="1645266" cy="1424954"/>
          </a:xfrm>
        </p:grpSpPr>
        <p:grpSp>
          <p:nvGrpSpPr>
            <p:cNvPr name="Group 7" id="7"/>
            <p:cNvGrpSpPr/>
            <p:nvPr/>
          </p:nvGrpSpPr>
          <p:grpSpPr>
            <a:xfrm rot="-10800000">
              <a:off x="0" y="0"/>
              <a:ext cx="1645266" cy="1424954"/>
              <a:chOff x="0" y="0"/>
              <a:chExt cx="6202680" cy="53721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202680" cy="5372100"/>
              </a:xfrm>
              <a:custGeom>
                <a:avLst/>
                <a:gdLst/>
                <a:ahLst/>
                <a:cxnLst/>
                <a:rect r="r" b="b" t="t" l="l"/>
                <a:pathLst>
                  <a:path h="5372100" w="620268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BB6253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362053" y="234110"/>
              <a:ext cx="921160" cy="880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spc="-79">
                  <a:solidFill>
                    <a:srgbClr val="FFFFFF"/>
                  </a:solidFill>
                  <a:latin typeface="Fira Sans Medium"/>
                </a:rPr>
                <a:t>01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108225" y="5776854"/>
            <a:ext cx="6071549" cy="2023714"/>
            <a:chOff x="0" y="0"/>
            <a:chExt cx="8095399" cy="2698285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19050"/>
              <a:ext cx="8095399" cy="12382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89">
                  <a:solidFill>
                    <a:srgbClr val="003D79"/>
                  </a:solidFill>
                  <a:latin typeface="Roboto Bold"/>
                </a:rPr>
                <a:t>Gaps Between Referral and Placement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566926"/>
              <a:ext cx="8095399" cy="1131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pc="12">
                  <a:solidFill>
                    <a:srgbClr val="003D79"/>
                  </a:solidFill>
                  <a:latin typeface="Roboto"/>
                </a:rPr>
                <a:t>Reduce household wait time between referral and housing placement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837440" y="4565263"/>
            <a:ext cx="1233950" cy="1068716"/>
            <a:chOff x="0" y="0"/>
            <a:chExt cx="1645266" cy="1424954"/>
          </a:xfrm>
        </p:grpSpPr>
        <p:grpSp>
          <p:nvGrpSpPr>
            <p:cNvPr name="Group 14" id="14"/>
            <p:cNvGrpSpPr/>
            <p:nvPr/>
          </p:nvGrpSpPr>
          <p:grpSpPr>
            <a:xfrm rot="-10800000">
              <a:off x="0" y="0"/>
              <a:ext cx="1645266" cy="1424954"/>
              <a:chOff x="0" y="0"/>
              <a:chExt cx="6202680" cy="53721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6202680" cy="5372100"/>
              </a:xfrm>
              <a:custGeom>
                <a:avLst/>
                <a:gdLst/>
                <a:ahLst/>
                <a:cxnLst/>
                <a:rect r="r" b="b" t="t" l="l"/>
                <a:pathLst>
                  <a:path h="5372100" w="620268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BB6253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362053" y="234110"/>
              <a:ext cx="921160" cy="880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spc="-79">
                  <a:solidFill>
                    <a:srgbClr val="FFFFFF"/>
                  </a:solidFill>
                  <a:latin typeface="Fira Sans Medium"/>
                </a:rPr>
                <a:t>02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183583" y="4275708"/>
            <a:ext cx="5806081" cy="2004664"/>
            <a:chOff x="0" y="0"/>
            <a:chExt cx="7741441" cy="2672885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19050"/>
              <a:ext cx="7741441" cy="628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89">
                  <a:solidFill>
                    <a:srgbClr val="003D79"/>
                  </a:solidFill>
                  <a:latin typeface="Roboto Bold"/>
                </a:rPr>
                <a:t>Maintaining Contact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957326"/>
              <a:ext cx="7741441" cy="17155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pc="12">
                  <a:solidFill>
                    <a:srgbClr val="003D79"/>
                  </a:solidFill>
                  <a:latin typeface="Roboto"/>
                </a:rPr>
                <a:t>Examine strategies to reduce length of time/ resources needed to locate program participants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1960624" y="3063079"/>
            <a:ext cx="1233950" cy="1068716"/>
            <a:chOff x="0" y="0"/>
            <a:chExt cx="1645266" cy="1424954"/>
          </a:xfrm>
        </p:grpSpPr>
        <p:grpSp>
          <p:nvGrpSpPr>
            <p:cNvPr name="Group 21" id="21"/>
            <p:cNvGrpSpPr/>
            <p:nvPr/>
          </p:nvGrpSpPr>
          <p:grpSpPr>
            <a:xfrm rot="-10800000">
              <a:off x="0" y="0"/>
              <a:ext cx="1645266" cy="1424954"/>
              <a:chOff x="0" y="0"/>
              <a:chExt cx="6202680" cy="53721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6202680" cy="5372100"/>
              </a:xfrm>
              <a:custGeom>
                <a:avLst/>
                <a:gdLst/>
                <a:ahLst/>
                <a:cxnLst/>
                <a:rect r="r" b="b" t="t" l="l"/>
                <a:pathLst>
                  <a:path h="5372100" w="620268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BB6253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0">
              <a:off x="362053" y="234110"/>
              <a:ext cx="921160" cy="880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spc="-79">
                  <a:solidFill>
                    <a:srgbClr val="FFFFFF"/>
                  </a:solidFill>
                  <a:latin typeface="Fira Sans Medium"/>
                </a:rPr>
                <a:t>03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680652" y="9515874"/>
            <a:ext cx="16926697" cy="1542251"/>
            <a:chOff x="0" y="0"/>
            <a:chExt cx="58960502" cy="53721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8960500" cy="5372100"/>
            </a:xfrm>
            <a:custGeom>
              <a:avLst/>
              <a:gdLst/>
              <a:ahLst/>
              <a:cxnLst/>
              <a:rect r="r" b="b" t="t" l="l"/>
              <a:pathLst>
                <a:path h="5372100" w="589605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BB6253"/>
            </a:solid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171575" y="3383802"/>
            <a:ext cx="15906246" cy="0"/>
          </a:xfrm>
          <a:prstGeom prst="line">
            <a:avLst/>
          </a:prstGeom>
          <a:ln cap="rnd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1171575" y="4571170"/>
            <a:ext cx="15944850" cy="0"/>
          </a:xfrm>
          <a:prstGeom prst="line">
            <a:avLst/>
          </a:prstGeom>
          <a:ln cap="rnd" w="9525">
            <a:solidFill>
              <a:srgbClr val="000000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171575" y="6025051"/>
            <a:ext cx="15944850" cy="0"/>
          </a:xfrm>
          <a:prstGeom prst="line">
            <a:avLst/>
          </a:prstGeom>
          <a:ln cap="rnd" w="9525">
            <a:solidFill>
              <a:srgbClr val="000000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171575" y="7202894"/>
            <a:ext cx="15944850" cy="0"/>
          </a:xfrm>
          <a:prstGeom prst="line">
            <a:avLst/>
          </a:prstGeom>
          <a:ln cap="rnd" w="9525">
            <a:solidFill>
              <a:srgbClr val="000000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171575" y="8380736"/>
            <a:ext cx="15944850" cy="0"/>
          </a:xfrm>
          <a:prstGeom prst="line">
            <a:avLst/>
          </a:prstGeom>
          <a:ln cap="rnd" w="9525">
            <a:solidFill>
              <a:srgbClr val="000000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171575" y="2572986"/>
            <a:ext cx="320426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">
                <a:solidFill>
                  <a:srgbClr val="003D79"/>
                </a:solidFill>
                <a:latin typeface="Roboto"/>
              </a:rPr>
              <a:t>Activity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71575" y="3413882"/>
            <a:ext cx="15906246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pc="15">
                <a:solidFill>
                  <a:srgbClr val="003D79"/>
                </a:solidFill>
                <a:latin typeface="Roboto"/>
              </a:rPr>
              <a:t>Research how other CoC's are using the referral process and make recommendations to CESC based on findings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71575" y="4591725"/>
            <a:ext cx="15944850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pc="15">
                <a:solidFill>
                  <a:srgbClr val="003D79"/>
                </a:solidFill>
                <a:latin typeface="Roboto"/>
              </a:rPr>
              <a:t>Create quick trains related to referral functionality and best practices in HMIS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71575" y="6042473"/>
            <a:ext cx="15906246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pc="15">
                <a:solidFill>
                  <a:srgbClr val="003D79"/>
                </a:solidFill>
                <a:latin typeface="Roboto"/>
              </a:rPr>
              <a:t>In conjunction with HMIS team find ways to include alerts to help case managers remember to maintain contact information for clients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71575" y="7217181"/>
            <a:ext cx="15906246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pc="15">
                <a:solidFill>
                  <a:srgbClr val="003D79"/>
                </a:solidFill>
                <a:latin typeface="Roboto"/>
              </a:rPr>
              <a:t>Conduct review of HMIS data and utilize qualitative surveys to understand frequency of "back door" entries into services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71575" y="895350"/>
            <a:ext cx="16347900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spc="-139">
                <a:solidFill>
                  <a:srgbClr val="003D79"/>
                </a:solidFill>
                <a:latin typeface="Fira Sans Medium"/>
              </a:rPr>
              <a:t>Priority Projects: Referral</a:t>
            </a:r>
          </a:p>
        </p:txBody>
      </p:sp>
      <p:sp>
        <p:nvSpPr>
          <p:cNvPr name="AutoShape 13" id="13"/>
          <p:cNvSpPr/>
          <p:nvPr/>
        </p:nvSpPr>
        <p:spPr>
          <a:xfrm>
            <a:off x="1190625" y="5263237"/>
            <a:ext cx="15944850" cy="0"/>
          </a:xfrm>
          <a:prstGeom prst="line">
            <a:avLst/>
          </a:prstGeom>
          <a:ln cap="rnd" w="9525">
            <a:solidFill>
              <a:srgbClr val="000000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1190625" y="5353632"/>
            <a:ext cx="1594485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spc="14">
                <a:solidFill>
                  <a:srgbClr val="003D79"/>
                </a:solidFill>
                <a:latin typeface="Roboto"/>
              </a:rPr>
              <a:t>Create outreach best practices resource guide 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680652" y="9515874"/>
            <a:ext cx="16926697" cy="1542251"/>
            <a:chOff x="0" y="0"/>
            <a:chExt cx="58960502" cy="53721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8960500" cy="5372100"/>
            </a:xfrm>
            <a:custGeom>
              <a:avLst/>
              <a:gdLst/>
              <a:ahLst/>
              <a:cxnLst/>
              <a:rect r="r" b="b" t="t" l="l"/>
              <a:pathLst>
                <a:path h="5372100" w="589605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9DBB53"/>
            </a:solid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22966" y="477590"/>
            <a:ext cx="14489313" cy="120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spc="-139">
                <a:solidFill>
                  <a:srgbClr val="003D79"/>
                </a:solidFill>
                <a:latin typeface="Roboto"/>
              </a:rPr>
              <a:t>Recommendations: Administration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648541" y="4490078"/>
            <a:ext cx="5261108" cy="2004664"/>
            <a:chOff x="0" y="0"/>
            <a:chExt cx="7014811" cy="267288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9050"/>
              <a:ext cx="7014811" cy="628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89">
                  <a:solidFill>
                    <a:srgbClr val="003D79"/>
                  </a:solidFill>
                  <a:latin typeface="Roboto Bold"/>
                </a:rPr>
                <a:t>Training Issues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957326"/>
              <a:ext cx="7014811" cy="17155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pc="12">
                  <a:solidFill>
                    <a:srgbClr val="003D79"/>
                  </a:solidFill>
                  <a:latin typeface="Roboto"/>
                </a:rPr>
                <a:t>Adopt a renewed focus on CE training that is housing-focused and reflective of provider needs. 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93307" y="4204619"/>
            <a:ext cx="1233950" cy="1068716"/>
            <a:chOff x="0" y="0"/>
            <a:chExt cx="1645266" cy="1424954"/>
          </a:xfrm>
        </p:grpSpPr>
        <p:grpSp>
          <p:nvGrpSpPr>
            <p:cNvPr name="Group 7" id="7"/>
            <p:cNvGrpSpPr/>
            <p:nvPr/>
          </p:nvGrpSpPr>
          <p:grpSpPr>
            <a:xfrm rot="-10800000">
              <a:off x="0" y="0"/>
              <a:ext cx="1645266" cy="1424954"/>
              <a:chOff x="0" y="0"/>
              <a:chExt cx="6202680" cy="53721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202680" cy="5372100"/>
              </a:xfrm>
              <a:custGeom>
                <a:avLst/>
                <a:gdLst/>
                <a:ahLst/>
                <a:cxnLst/>
                <a:rect r="r" b="b" t="t" l="l"/>
                <a:pathLst>
                  <a:path h="5372100" w="620268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BB6253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362053" y="234110"/>
              <a:ext cx="921160" cy="880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spc="-79">
                  <a:solidFill>
                    <a:srgbClr val="FFFFFF"/>
                  </a:solidFill>
                  <a:latin typeface="Fira Sans Medium"/>
                </a:rPr>
                <a:t>01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187751" y="4490078"/>
            <a:ext cx="6071549" cy="2004664"/>
            <a:chOff x="0" y="0"/>
            <a:chExt cx="8095399" cy="2672885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19050"/>
              <a:ext cx="8095399" cy="628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89">
                  <a:solidFill>
                    <a:srgbClr val="003D79"/>
                  </a:solidFill>
                  <a:latin typeface="Roboto Bold"/>
                </a:rPr>
                <a:t>Review Performance Data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957326"/>
              <a:ext cx="8095399" cy="17155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pc="12">
                  <a:solidFill>
                    <a:srgbClr val="003D79"/>
                  </a:solidFill>
                  <a:latin typeface="Roboto"/>
                </a:rPr>
                <a:t>Create a System's Change Committee dedicated to regularly addressing performance improvement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650800" y="4204619"/>
            <a:ext cx="1233950" cy="1068716"/>
            <a:chOff x="0" y="0"/>
            <a:chExt cx="1645266" cy="1424954"/>
          </a:xfrm>
        </p:grpSpPr>
        <p:grpSp>
          <p:nvGrpSpPr>
            <p:cNvPr name="Group 14" id="14"/>
            <p:cNvGrpSpPr/>
            <p:nvPr/>
          </p:nvGrpSpPr>
          <p:grpSpPr>
            <a:xfrm rot="-10800000">
              <a:off x="0" y="0"/>
              <a:ext cx="1645266" cy="1424954"/>
              <a:chOff x="0" y="0"/>
              <a:chExt cx="6202680" cy="53721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6202680" cy="5372100"/>
              </a:xfrm>
              <a:custGeom>
                <a:avLst/>
                <a:gdLst/>
                <a:ahLst/>
                <a:cxnLst/>
                <a:rect r="r" b="b" t="t" l="l"/>
                <a:pathLst>
                  <a:path h="5372100" w="620268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BB6253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362053" y="234110"/>
              <a:ext cx="921160" cy="880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spc="-79">
                  <a:solidFill>
                    <a:srgbClr val="FFFFFF"/>
                  </a:solidFill>
                  <a:latin typeface="Fira Sans Medium"/>
                </a:rPr>
                <a:t>02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80652" y="9515874"/>
            <a:ext cx="16926697" cy="1542251"/>
            <a:chOff x="0" y="0"/>
            <a:chExt cx="58960502" cy="53721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8960500" cy="5372100"/>
            </a:xfrm>
            <a:custGeom>
              <a:avLst/>
              <a:gdLst/>
              <a:ahLst/>
              <a:cxnLst/>
              <a:rect r="r" b="b" t="t" l="l"/>
              <a:pathLst>
                <a:path h="5372100" w="589605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BB6253"/>
            </a:solid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171575" y="3223269"/>
            <a:ext cx="15906246" cy="0"/>
          </a:xfrm>
          <a:prstGeom prst="line">
            <a:avLst/>
          </a:prstGeom>
          <a:ln cap="rnd" w="28575">
            <a:solidFill>
              <a:srgbClr val="9DBB5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1171575" y="4410637"/>
            <a:ext cx="15944850" cy="0"/>
          </a:xfrm>
          <a:prstGeom prst="line">
            <a:avLst/>
          </a:prstGeom>
          <a:ln cap="rnd" w="9525">
            <a:solidFill>
              <a:srgbClr val="000000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171575" y="6379054"/>
            <a:ext cx="15944850" cy="0"/>
          </a:xfrm>
          <a:prstGeom prst="line">
            <a:avLst/>
          </a:prstGeom>
          <a:ln cap="rnd" w="9525">
            <a:solidFill>
              <a:srgbClr val="000000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171575" y="7556897"/>
            <a:ext cx="15944850" cy="0"/>
          </a:xfrm>
          <a:prstGeom prst="line">
            <a:avLst/>
          </a:prstGeom>
          <a:ln cap="rnd" w="9525">
            <a:solidFill>
              <a:srgbClr val="000000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171575" y="8372789"/>
            <a:ext cx="15944850" cy="0"/>
          </a:xfrm>
          <a:prstGeom prst="line">
            <a:avLst/>
          </a:prstGeom>
          <a:ln cap="rnd" w="9525">
            <a:solidFill>
              <a:srgbClr val="000000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171575" y="2412453"/>
            <a:ext cx="320426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">
                <a:solidFill>
                  <a:srgbClr val="003D79"/>
                </a:solidFill>
                <a:latin typeface="Roboto"/>
              </a:rPr>
              <a:t>Activity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71575" y="3253349"/>
            <a:ext cx="15906246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pc="15">
                <a:solidFill>
                  <a:srgbClr val="003D79"/>
                </a:solidFill>
                <a:latin typeface="Roboto"/>
              </a:rPr>
              <a:t>Create Coordinated Entry Planning Entity roles and responsibilities document to support local efforts related to CE.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71575" y="4431192"/>
            <a:ext cx="15944850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pc="15">
                <a:solidFill>
                  <a:srgbClr val="003D79"/>
                </a:solidFill>
                <a:latin typeface="Roboto"/>
              </a:rPr>
              <a:t>Provide more robust and consistent training on how to serve CE participants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71575" y="6396475"/>
            <a:ext cx="15906246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pc="15">
                <a:solidFill>
                  <a:srgbClr val="003D79"/>
                </a:solidFill>
                <a:latin typeface="Roboto"/>
              </a:rPr>
              <a:t>Standardize DV workaround process: make updates based on findings from partnership with TCFV, Victim Service Providers, and other CoC's.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71575" y="7571184"/>
            <a:ext cx="15906246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pc="15">
                <a:solidFill>
                  <a:srgbClr val="003D79"/>
                </a:solidFill>
                <a:latin typeface="Roboto"/>
              </a:rPr>
              <a:t>Establish protocols related to annual evaluation at the CoC level and the local level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71575" y="885825"/>
            <a:ext cx="16347900" cy="120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spc="-139">
                <a:solidFill>
                  <a:srgbClr val="003D79"/>
                </a:solidFill>
                <a:latin typeface="Roboto"/>
              </a:rPr>
              <a:t>Priority Projects: Administration</a:t>
            </a:r>
          </a:p>
        </p:txBody>
      </p:sp>
      <p:sp>
        <p:nvSpPr>
          <p:cNvPr name="AutoShape 13" id="13"/>
          <p:cNvSpPr/>
          <p:nvPr/>
        </p:nvSpPr>
        <p:spPr>
          <a:xfrm>
            <a:off x="1190625" y="5102704"/>
            <a:ext cx="15944850" cy="0"/>
          </a:xfrm>
          <a:prstGeom prst="line">
            <a:avLst/>
          </a:prstGeom>
          <a:ln cap="rnd" w="9525">
            <a:solidFill>
              <a:srgbClr val="003D79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1190625" y="5188429"/>
            <a:ext cx="15944850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spc="14">
                <a:solidFill>
                  <a:srgbClr val="003D79"/>
                </a:solidFill>
                <a:latin typeface="Roboto"/>
              </a:rPr>
              <a:t>Collaborate on a training to provides with high-barriers programs to de stigmatize clients with "high needs"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680652" y="9515874"/>
            <a:ext cx="16926697" cy="1542251"/>
            <a:chOff x="0" y="0"/>
            <a:chExt cx="58960502" cy="53721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8960500" cy="5372100"/>
            </a:xfrm>
            <a:custGeom>
              <a:avLst/>
              <a:gdLst/>
              <a:ahLst/>
              <a:cxnLst/>
              <a:rect r="r" b="b" t="t" l="l"/>
              <a:pathLst>
                <a:path h="5372100" w="589605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9DBB53"/>
            </a:solid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15000" y="0"/>
            <a:ext cx="6858000" cy="10287000"/>
          </a:xfrm>
          <a:custGeom>
            <a:avLst/>
            <a:gdLst/>
            <a:ahLst/>
            <a:cxnLst/>
            <a:rect r="r" b="b" t="t" l="l"/>
            <a:pathLst>
              <a:path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0788674" y="-2535890"/>
            <a:ext cx="8901106" cy="5082240"/>
          </a:xfrm>
          <a:custGeom>
            <a:avLst/>
            <a:gdLst/>
            <a:ahLst/>
            <a:cxnLst/>
            <a:rect r="r" b="b" t="t" l="l"/>
            <a:pathLst>
              <a:path h="5082240" w="8901106">
                <a:moveTo>
                  <a:pt x="8901107" y="0"/>
                </a:moveTo>
                <a:lnTo>
                  <a:pt x="0" y="0"/>
                </a:lnTo>
                <a:lnTo>
                  <a:pt x="0" y="5082240"/>
                </a:lnTo>
                <a:lnTo>
                  <a:pt x="8901107" y="5082240"/>
                </a:lnTo>
                <a:lnTo>
                  <a:pt x="890110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51576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40977" y="4304910"/>
            <a:ext cx="1095607" cy="1095607"/>
          </a:xfrm>
          <a:custGeom>
            <a:avLst/>
            <a:gdLst/>
            <a:ahLst/>
            <a:cxnLst/>
            <a:rect r="r" b="b" t="t" l="l"/>
            <a:pathLst>
              <a:path h="1095607" w="1095607">
                <a:moveTo>
                  <a:pt x="0" y="0"/>
                </a:moveTo>
                <a:lnTo>
                  <a:pt x="1095607" y="0"/>
                </a:lnTo>
                <a:lnTo>
                  <a:pt x="1095607" y="1095607"/>
                </a:lnTo>
                <a:lnTo>
                  <a:pt x="0" y="1095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40977" y="6471666"/>
            <a:ext cx="1096536" cy="1096536"/>
          </a:xfrm>
          <a:custGeom>
            <a:avLst/>
            <a:gdLst/>
            <a:ahLst/>
            <a:cxnLst/>
            <a:rect r="r" b="b" t="t" l="l"/>
            <a:pathLst>
              <a:path h="1096536" w="1096536">
                <a:moveTo>
                  <a:pt x="0" y="0"/>
                </a:moveTo>
                <a:lnTo>
                  <a:pt x="1096536" y="0"/>
                </a:lnTo>
                <a:lnTo>
                  <a:pt x="1096536" y="1096536"/>
                </a:lnTo>
                <a:lnTo>
                  <a:pt x="0" y="10965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540977" y="8531323"/>
            <a:ext cx="1092819" cy="1092819"/>
          </a:xfrm>
          <a:custGeom>
            <a:avLst/>
            <a:gdLst/>
            <a:ahLst/>
            <a:cxnLst/>
            <a:rect r="r" b="b" t="t" l="l"/>
            <a:pathLst>
              <a:path h="1092819" w="1092819">
                <a:moveTo>
                  <a:pt x="0" y="0"/>
                </a:moveTo>
                <a:lnTo>
                  <a:pt x="1092819" y="0"/>
                </a:lnTo>
                <a:lnTo>
                  <a:pt x="1092819" y="1092820"/>
                </a:lnTo>
                <a:lnTo>
                  <a:pt x="0" y="10928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10529" y="720335"/>
            <a:ext cx="8782105" cy="282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99"/>
              </a:lnSpc>
            </a:pPr>
            <a:r>
              <a:rPr lang="en-US" sz="9999">
                <a:solidFill>
                  <a:srgbClr val="003D79"/>
                </a:solidFill>
                <a:latin typeface="Roboto"/>
              </a:rPr>
              <a:t>Research Questions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010670" y="4142985"/>
            <a:ext cx="12115280" cy="161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spc="105">
                <a:solidFill>
                  <a:srgbClr val="003D79"/>
                </a:solidFill>
                <a:latin typeface="Roboto Bold"/>
              </a:rPr>
              <a:t>How are those experiencing homelessness accessing housing/ services through CE in each TX BoS CoC region?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001582" y="6200784"/>
            <a:ext cx="12115280" cy="161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spc="105">
                <a:solidFill>
                  <a:srgbClr val="003D79"/>
                </a:solidFill>
                <a:latin typeface="Roboto Bold"/>
              </a:rPr>
              <a:t>Is the CE assessment and referral process being implemented as planned (across each TX BoS CoC region)?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001582" y="8258583"/>
            <a:ext cx="12115280" cy="161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spc="105">
                <a:solidFill>
                  <a:srgbClr val="003D79"/>
                </a:solidFill>
                <a:latin typeface="Roboto Bold"/>
              </a:rPr>
              <a:t>How is the CE process connecting those enrolled in CE with the appropriate housing opportunities/ services to quickly end their experience with homelessness?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597240" y="858042"/>
            <a:ext cx="8827896" cy="282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99"/>
              </a:lnSpc>
            </a:pPr>
            <a:r>
              <a:rPr lang="en-US" sz="9999">
                <a:solidFill>
                  <a:srgbClr val="003D79"/>
                </a:solidFill>
                <a:latin typeface="Roboto Bold"/>
              </a:rPr>
              <a:t>Limitations/ Considerations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597240" y="4383806"/>
            <a:ext cx="8827896" cy="528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12">
                <a:solidFill>
                  <a:srgbClr val="003D79"/>
                </a:solidFill>
                <a:latin typeface="Roboto"/>
              </a:rPr>
              <a:t>Data collection may not fully capture the experiences in the full CoC (due to vast and rural nature of the CoC)</a:t>
            </a:r>
          </a:p>
          <a:p>
            <a:pPr>
              <a:lnSpc>
                <a:spcPts val="3499"/>
              </a:lnSpc>
            </a:pPr>
          </a:p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12">
                <a:solidFill>
                  <a:srgbClr val="003D79"/>
                </a:solidFill>
                <a:latin typeface="Roboto"/>
              </a:rPr>
              <a:t>Poor data quality and inconsistent data collection made it difficult to rely on quantitative data</a:t>
            </a:r>
          </a:p>
          <a:p>
            <a:pPr>
              <a:lnSpc>
                <a:spcPts val="3499"/>
              </a:lnSpc>
            </a:pPr>
          </a:p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12">
                <a:solidFill>
                  <a:srgbClr val="003D79"/>
                </a:solidFill>
                <a:latin typeface="Roboto"/>
              </a:rPr>
              <a:t>Because of site limitations (size, staffing, and reach), survey respondent coverage may not be consistent</a:t>
            </a:r>
          </a:p>
          <a:p>
            <a:pPr>
              <a:lnSpc>
                <a:spcPts val="3499"/>
              </a:lnSpc>
            </a:pPr>
          </a:p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12">
                <a:solidFill>
                  <a:srgbClr val="003D79"/>
                </a:solidFill>
                <a:latin typeface="Roboto"/>
              </a:rPr>
              <a:t>Due</a:t>
            </a:r>
            <a:r>
              <a:rPr lang="en-US" sz="2499" spc="12">
                <a:solidFill>
                  <a:srgbClr val="003D79"/>
                </a:solidFill>
                <a:latin typeface="Roboto"/>
              </a:rPr>
              <a:t> to constraints, focus groups were only conducted with clients at five sites (representing four CE regions)</a:t>
            </a:r>
          </a:p>
          <a:p>
            <a:pPr>
              <a:lnSpc>
                <a:spcPts val="3499"/>
              </a:lnSpc>
            </a:pPr>
          </a:p>
        </p:txBody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-5546209" y="-220132"/>
            <a:ext cx="12387786" cy="10727265"/>
            <a:chOff x="0" y="0"/>
            <a:chExt cx="4282440" cy="3708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0" t="-36501" r="0" b="-3650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-5400000">
            <a:off x="13144500" y="4372374"/>
            <a:ext cx="10287000" cy="1542251"/>
            <a:chOff x="0" y="0"/>
            <a:chExt cx="35832548" cy="53721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832548" cy="5372100"/>
            </a:xfrm>
            <a:custGeom>
              <a:avLst/>
              <a:gdLst/>
              <a:ahLst/>
              <a:cxnLst/>
              <a:rect r="r" b="b" t="t" l="l"/>
              <a:pathLst>
                <a:path h="5372100" w="35832548">
                  <a:moveTo>
                    <a:pt x="3428188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4281880" y="5372100"/>
                  </a:lnTo>
                  <a:lnTo>
                    <a:pt x="35832548" y="2686050"/>
                  </a:lnTo>
                  <a:lnTo>
                    <a:pt x="34281880" y="0"/>
                  </a:lnTo>
                  <a:close/>
                </a:path>
              </a:pathLst>
            </a:custGeom>
            <a:solidFill>
              <a:srgbClr val="9DBB53"/>
            </a:solid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1210902"/>
            <a:ext cx="7865598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500" spc="105">
                <a:solidFill>
                  <a:srgbClr val="003D79"/>
                </a:solidFill>
                <a:latin typeface="Roboto Bold"/>
              </a:rPr>
              <a:t>Program Participant Surveys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4000" y="2232180"/>
            <a:ext cx="7865598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500" spc="105">
                <a:solidFill>
                  <a:srgbClr val="003D79"/>
                </a:solidFill>
                <a:latin typeface="Roboto Bold"/>
              </a:rPr>
              <a:t>Service Provider Surveys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182100" y="3251355"/>
            <a:ext cx="7865598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500" spc="105">
                <a:solidFill>
                  <a:srgbClr val="003D79"/>
                </a:solidFill>
                <a:latin typeface="Roboto Bold"/>
              </a:rPr>
              <a:t>Participant Focus Groups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114425"/>
            <a:ext cx="6023746" cy="4213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99"/>
              </a:lnSpc>
            </a:pPr>
            <a:r>
              <a:rPr lang="en-US" sz="9999">
                <a:solidFill>
                  <a:srgbClr val="003D79"/>
                </a:solidFill>
                <a:latin typeface="Roboto Bold"/>
              </a:rPr>
              <a:t>Overview of Activities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0">
            <a:off x="-1979938" y="7033509"/>
            <a:ext cx="7793063" cy="4449583"/>
          </a:xfrm>
          <a:custGeom>
            <a:avLst/>
            <a:gdLst/>
            <a:ahLst/>
            <a:cxnLst/>
            <a:rect r="r" b="b" t="t" l="l"/>
            <a:pathLst>
              <a:path h="4449583" w="7793063">
                <a:moveTo>
                  <a:pt x="7793062" y="0"/>
                </a:moveTo>
                <a:lnTo>
                  <a:pt x="0" y="0"/>
                </a:lnTo>
                <a:lnTo>
                  <a:pt x="0" y="4449582"/>
                </a:lnTo>
                <a:lnTo>
                  <a:pt x="7793062" y="4449582"/>
                </a:lnTo>
                <a:lnTo>
                  <a:pt x="77930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51576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82100" y="4270530"/>
            <a:ext cx="7865598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500" spc="105">
                <a:solidFill>
                  <a:srgbClr val="003D79"/>
                </a:solidFill>
                <a:latin typeface="Roboto Bold"/>
              </a:rPr>
              <a:t>Key Stakeholder Interviews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82100" y="5232919"/>
            <a:ext cx="7865598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500" spc="105">
                <a:solidFill>
                  <a:srgbClr val="003D79"/>
                </a:solidFill>
                <a:latin typeface="Roboto Bold"/>
              </a:rPr>
              <a:t>Input from Persons with Lived Experience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29725" y="6627186"/>
            <a:ext cx="7865598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500" spc="105">
                <a:solidFill>
                  <a:srgbClr val="003D79"/>
                </a:solidFill>
                <a:latin typeface="Roboto Bold"/>
              </a:rPr>
              <a:t>Analysis of HMIS and System Performance Measure Data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229725" y="8179761"/>
            <a:ext cx="7865598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500" spc="105">
                <a:solidFill>
                  <a:srgbClr val="003D79"/>
                </a:solidFill>
                <a:latin typeface="Roboto Bold"/>
              </a:rPr>
              <a:t>Assessment of Policies, Program, and Training Resources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4923" y="295584"/>
            <a:ext cx="1694416" cy="1467522"/>
            <a:chOff x="0" y="0"/>
            <a:chExt cx="2259221" cy="1956696"/>
          </a:xfrm>
        </p:grpSpPr>
        <p:grpSp>
          <p:nvGrpSpPr>
            <p:cNvPr name="Group 3" id="3"/>
            <p:cNvGrpSpPr/>
            <p:nvPr/>
          </p:nvGrpSpPr>
          <p:grpSpPr>
            <a:xfrm rot="-10800000">
              <a:off x="0" y="0"/>
              <a:ext cx="2259221" cy="1956696"/>
              <a:chOff x="0" y="0"/>
              <a:chExt cx="6202680" cy="53721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202680" cy="5372100"/>
              </a:xfrm>
              <a:custGeom>
                <a:avLst/>
                <a:gdLst/>
                <a:ahLst/>
                <a:cxnLst/>
                <a:rect r="r" b="b" t="t" l="l"/>
                <a:pathLst>
                  <a:path h="5372100" w="620268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9DBB53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586689" y="412916"/>
              <a:ext cx="1085844" cy="11880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68"/>
                </a:lnSpc>
              </a:pPr>
              <a:r>
                <a:rPr lang="en-US" sz="6153">
                  <a:solidFill>
                    <a:srgbClr val="FFFFFF"/>
                  </a:solidFill>
                  <a:latin typeface="Fira Sans Medium Bold"/>
                </a:rPr>
                <a:t>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296620" y="761355"/>
            <a:ext cx="5971080" cy="8911273"/>
            <a:chOff x="0" y="0"/>
            <a:chExt cx="7961440" cy="1188169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035050"/>
              <a:ext cx="7961440" cy="10846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582928" indent="-291464" lvl="1">
                <a:lnSpc>
                  <a:spcPts val="3779"/>
                </a:lnSpc>
                <a:buFont typeface="Arial"/>
                <a:buChar char="•"/>
              </a:pPr>
              <a:r>
                <a:rPr lang="en-US" sz="2699" spc="13">
                  <a:solidFill>
                    <a:srgbClr val="003D79"/>
                  </a:solidFill>
                  <a:latin typeface="Roboto"/>
                </a:rPr>
                <a:t>The CES is functional</a:t>
              </a:r>
            </a:p>
            <a:p>
              <a:pPr marL="582928" indent="-291464" lvl="1">
                <a:lnSpc>
                  <a:spcPts val="3779"/>
                </a:lnSpc>
                <a:buFont typeface="Arial"/>
                <a:buChar char="•"/>
              </a:pPr>
              <a:r>
                <a:rPr lang="en-US" sz="2699" spc="13">
                  <a:solidFill>
                    <a:srgbClr val="003D79"/>
                  </a:solidFill>
                  <a:latin typeface="Roboto"/>
                </a:rPr>
                <a:t>The CoC and Service Providers are dedication to continual improvement</a:t>
              </a:r>
            </a:p>
            <a:p>
              <a:pPr marL="582928" indent="-291464" lvl="1">
                <a:lnSpc>
                  <a:spcPts val="3779"/>
                </a:lnSpc>
                <a:buFont typeface="Arial"/>
                <a:buChar char="•"/>
              </a:pPr>
              <a:r>
                <a:rPr lang="en-US" sz="2699" spc="13">
                  <a:solidFill>
                    <a:srgbClr val="003D79"/>
                  </a:solidFill>
                  <a:latin typeface="Roboto"/>
                </a:rPr>
                <a:t>Providers were generally optimistic </a:t>
              </a:r>
            </a:p>
            <a:p>
              <a:pPr marL="582928" indent="-291464" lvl="1">
                <a:lnSpc>
                  <a:spcPts val="3779"/>
                </a:lnSpc>
                <a:buFont typeface="Arial"/>
                <a:buChar char="•"/>
              </a:pPr>
              <a:r>
                <a:rPr lang="en-US" sz="2699" spc="13">
                  <a:solidFill>
                    <a:srgbClr val="003D79"/>
                  </a:solidFill>
                  <a:latin typeface="Roboto"/>
                </a:rPr>
                <a:t>Program participants are generally satisfied</a:t>
              </a:r>
            </a:p>
            <a:p>
              <a:pPr marL="582928" indent="-291464" lvl="1">
                <a:lnSpc>
                  <a:spcPts val="3779"/>
                </a:lnSpc>
                <a:buFont typeface="Arial"/>
                <a:buChar char="•"/>
              </a:pPr>
              <a:r>
                <a:rPr lang="en-US" sz="2699" spc="13">
                  <a:solidFill>
                    <a:srgbClr val="003D79"/>
                  </a:solidFill>
                  <a:latin typeface="Roboto"/>
                </a:rPr>
                <a:t>Case managers are responsive to needs; at times going above and beyond.</a:t>
              </a:r>
            </a:p>
            <a:p>
              <a:pPr marL="582928" indent="-291464" lvl="1">
                <a:lnSpc>
                  <a:spcPts val="3779"/>
                </a:lnSpc>
                <a:buFont typeface="Arial"/>
                <a:buChar char="•"/>
              </a:pPr>
              <a:r>
                <a:rPr lang="en-US" sz="2699" spc="13">
                  <a:solidFill>
                    <a:srgbClr val="003D79"/>
                  </a:solidFill>
                  <a:latin typeface="Roboto"/>
                </a:rPr>
                <a:t>Most service providers considered CE onboarding/ training to be "very" or "somewhat" effective</a:t>
              </a:r>
            </a:p>
            <a:p>
              <a:pPr marL="582928" indent="-291464" lvl="1">
                <a:lnSpc>
                  <a:spcPts val="3779"/>
                </a:lnSpc>
                <a:buFont typeface="Arial"/>
                <a:buChar char="•"/>
              </a:pPr>
              <a:r>
                <a:rPr lang="en-US" sz="2699" spc="13">
                  <a:solidFill>
                    <a:srgbClr val="003D79"/>
                  </a:solidFill>
                  <a:latin typeface="Roboto"/>
                </a:rPr>
                <a:t>Most providers found CE process to be "very" or "mostly" transparent</a:t>
              </a:r>
            </a:p>
            <a:p>
              <a:pPr marL="0" indent="0" lvl="0">
                <a:lnSpc>
                  <a:spcPts val="3499"/>
                </a:lnSpc>
                <a:spcBef>
                  <a:spcPct val="0"/>
                </a:spcBef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9525"/>
              <a:ext cx="7961440" cy="720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4200"/>
                </a:lnSpc>
                <a:spcBef>
                  <a:spcPct val="0"/>
                </a:spcBef>
              </a:pPr>
              <a:r>
                <a:rPr lang="en-US" sz="3500" spc="105">
                  <a:solidFill>
                    <a:srgbClr val="9DBB53"/>
                  </a:solidFill>
                  <a:latin typeface="Fira Sans Medium Bold"/>
                </a:rPr>
                <a:t>Strengths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515475" y="295584"/>
            <a:ext cx="1694416" cy="1467522"/>
            <a:chOff x="0" y="0"/>
            <a:chExt cx="2259221" cy="1956696"/>
          </a:xfrm>
        </p:grpSpPr>
        <p:grpSp>
          <p:nvGrpSpPr>
            <p:cNvPr name="Group 10" id="10"/>
            <p:cNvGrpSpPr/>
            <p:nvPr/>
          </p:nvGrpSpPr>
          <p:grpSpPr>
            <a:xfrm rot="-10800000">
              <a:off x="0" y="0"/>
              <a:ext cx="2259221" cy="1956696"/>
              <a:chOff x="0" y="0"/>
              <a:chExt cx="6202680" cy="53721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6202680" cy="5372100"/>
              </a:xfrm>
              <a:custGeom>
                <a:avLst/>
                <a:gdLst/>
                <a:ahLst/>
                <a:cxnLst/>
                <a:rect r="r" b="b" t="t" l="l"/>
                <a:pathLst>
                  <a:path h="5372100" w="620268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BB6253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586689" y="412916"/>
              <a:ext cx="1085844" cy="11880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68"/>
                </a:lnSpc>
              </a:pPr>
              <a:r>
                <a:rPr lang="en-US" sz="6153">
                  <a:solidFill>
                    <a:srgbClr val="FFFFFF"/>
                  </a:solidFill>
                  <a:latin typeface="Fira Sans Medium Bold"/>
                </a:rPr>
                <a:t>W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2246718" y="2001231"/>
            <a:ext cx="471378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1543266" y="791556"/>
            <a:ext cx="4713780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500" spc="105">
                <a:solidFill>
                  <a:srgbClr val="BB6253"/>
                </a:solidFill>
                <a:latin typeface="Roboto Bold"/>
              </a:rPr>
              <a:t>Weaknesses</a:t>
            </a:r>
          </a:p>
        </p:txBody>
      </p:sp>
      <p:sp>
        <p:nvSpPr>
          <p:cNvPr name="AutoShape 15" id="15"/>
          <p:cNvSpPr/>
          <p:nvPr/>
        </p:nvSpPr>
        <p:spPr>
          <a:xfrm flipV="true">
            <a:off x="9105900" y="1028700"/>
            <a:ext cx="0" cy="8229600"/>
          </a:xfrm>
          <a:prstGeom prst="line">
            <a:avLst/>
          </a:prstGeom>
          <a:ln cap="rnd" w="76200">
            <a:solidFill>
              <a:srgbClr val="003D79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9944922" y="2048856"/>
            <a:ext cx="835521" cy="835521"/>
          </a:xfrm>
          <a:custGeom>
            <a:avLst/>
            <a:gdLst/>
            <a:ahLst/>
            <a:cxnLst/>
            <a:rect r="r" b="b" t="t" l="l"/>
            <a:pathLst>
              <a:path h="835521" w="835521">
                <a:moveTo>
                  <a:pt x="0" y="0"/>
                </a:moveTo>
                <a:lnTo>
                  <a:pt x="835521" y="0"/>
                </a:lnTo>
                <a:lnTo>
                  <a:pt x="835521" y="835521"/>
                </a:lnTo>
                <a:lnTo>
                  <a:pt x="0" y="8355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1156039" y="2209442"/>
            <a:ext cx="5488233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42"/>
              </a:lnSpc>
            </a:pPr>
            <a:r>
              <a:rPr lang="en-US" sz="3285" spc="98">
                <a:solidFill>
                  <a:srgbClr val="003D79"/>
                </a:solidFill>
                <a:latin typeface="Roboto"/>
              </a:rPr>
              <a:t>Data Collection and Quality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9944922" y="6989625"/>
            <a:ext cx="835521" cy="835521"/>
          </a:xfrm>
          <a:custGeom>
            <a:avLst/>
            <a:gdLst/>
            <a:ahLst/>
            <a:cxnLst/>
            <a:rect r="r" b="b" t="t" l="l"/>
            <a:pathLst>
              <a:path h="835521" w="835521">
                <a:moveTo>
                  <a:pt x="0" y="0"/>
                </a:moveTo>
                <a:lnTo>
                  <a:pt x="835521" y="0"/>
                </a:lnTo>
                <a:lnTo>
                  <a:pt x="835521" y="835521"/>
                </a:lnTo>
                <a:lnTo>
                  <a:pt x="0" y="8355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943173" y="5143500"/>
            <a:ext cx="837270" cy="837270"/>
          </a:xfrm>
          <a:custGeom>
            <a:avLst/>
            <a:gdLst/>
            <a:ahLst/>
            <a:cxnLst/>
            <a:rect r="r" b="b" t="t" l="l"/>
            <a:pathLst>
              <a:path h="837270" w="837270">
                <a:moveTo>
                  <a:pt x="0" y="0"/>
                </a:moveTo>
                <a:lnTo>
                  <a:pt x="837270" y="0"/>
                </a:lnTo>
                <a:lnTo>
                  <a:pt x="837270" y="837270"/>
                </a:lnTo>
                <a:lnTo>
                  <a:pt x="0" y="8372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156039" y="5304960"/>
            <a:ext cx="6516933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42"/>
              </a:lnSpc>
            </a:pPr>
            <a:r>
              <a:rPr lang="en-US" sz="3285" spc="98">
                <a:solidFill>
                  <a:srgbClr val="003D79"/>
                </a:solidFill>
                <a:latin typeface="Roboto"/>
              </a:rPr>
              <a:t>Underserved Rural Communities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244170" y="6980100"/>
            <a:ext cx="6516933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42"/>
              </a:lnSpc>
            </a:pPr>
            <a:r>
              <a:rPr lang="en-US" sz="3285" spc="98">
                <a:solidFill>
                  <a:srgbClr val="003D79"/>
                </a:solidFill>
                <a:latin typeface="Roboto"/>
              </a:rPr>
              <a:t>Lack of Low Barrier Shelters and Housing Units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209891" y="2836752"/>
            <a:ext cx="6585492" cy="307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12">
                <a:solidFill>
                  <a:srgbClr val="003D79"/>
                </a:solidFill>
                <a:latin typeface="Roboto"/>
              </a:rPr>
              <a:t>Referals frequently do not go through HMIS or the CES</a:t>
            </a:r>
          </a:p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12">
                <a:solidFill>
                  <a:srgbClr val="003D79"/>
                </a:solidFill>
                <a:latin typeface="Roboto"/>
              </a:rPr>
              <a:t>Limited Staffing/ funding</a:t>
            </a:r>
          </a:p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12">
                <a:solidFill>
                  <a:srgbClr val="003D79"/>
                </a:solidFill>
                <a:latin typeface="Roboto"/>
              </a:rPr>
              <a:t>Eligibility requirements make prioritization and referrals difficult</a:t>
            </a:r>
          </a:p>
          <a:p>
            <a:pPr>
              <a:lnSpc>
                <a:spcPts val="3499"/>
              </a:lnSpc>
            </a:pPr>
          </a:p>
          <a:p>
            <a:pPr marL="0" indent="0" lvl="0"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1209891" y="8037375"/>
            <a:ext cx="6585492" cy="306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12">
                <a:solidFill>
                  <a:srgbClr val="003D79"/>
                </a:solidFill>
                <a:latin typeface="Roboto"/>
              </a:rPr>
              <a:t>The most vulnerable individuals with greatest needs are screened out due to perceived barriers (lack of income, substance abuse, criminal record)</a:t>
            </a:r>
          </a:p>
          <a:p>
            <a:pPr>
              <a:lnSpc>
                <a:spcPts val="3499"/>
              </a:lnSpc>
            </a:pPr>
          </a:p>
          <a:p>
            <a:pPr>
              <a:lnSpc>
                <a:spcPts val="3499"/>
              </a:lnSpc>
            </a:pPr>
          </a:p>
          <a:p>
            <a:pPr marL="0" indent="0" lvl="0"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11209891" y="5868850"/>
            <a:ext cx="6585492" cy="1542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12">
                <a:solidFill>
                  <a:srgbClr val="003D79"/>
                </a:solidFill>
                <a:latin typeface="Roboto"/>
              </a:rPr>
              <a:t>Lack of access to transportation, internet, and physical/ mental disabilities</a:t>
            </a:r>
          </a:p>
          <a:p>
            <a:pPr>
              <a:lnSpc>
                <a:spcPts val="1768"/>
              </a:lnSpc>
            </a:pPr>
          </a:p>
          <a:p>
            <a:pPr>
              <a:lnSpc>
                <a:spcPts val="1768"/>
              </a:lnSpc>
            </a:pPr>
          </a:p>
          <a:p>
            <a:pPr marL="0" indent="0" lvl="0">
              <a:lnSpc>
                <a:spcPts val="176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22966" y="477590"/>
            <a:ext cx="14489313" cy="120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spc="-139">
                <a:solidFill>
                  <a:srgbClr val="003D79"/>
                </a:solidFill>
                <a:latin typeface="Roboto"/>
              </a:rPr>
              <a:t>Recommendations: Ensuring Access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93307" y="3592478"/>
            <a:ext cx="4849210" cy="2004664"/>
            <a:chOff x="0" y="0"/>
            <a:chExt cx="6465613" cy="267288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9050"/>
              <a:ext cx="6465613" cy="628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89">
                  <a:solidFill>
                    <a:srgbClr val="003D79"/>
                  </a:solidFill>
                  <a:latin typeface="Roboto Bold"/>
                </a:rPr>
                <a:t>Vast Rural Geography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957326"/>
              <a:ext cx="6465613" cy="17155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pc="12">
                  <a:solidFill>
                    <a:srgbClr val="003D79"/>
                  </a:solidFill>
                  <a:latin typeface="Roboto"/>
                </a:rPr>
                <a:t>Reduce barriers to CE in rural areas by centralizing services and providing transport options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93307" y="2104662"/>
            <a:ext cx="1233950" cy="1068716"/>
            <a:chOff x="0" y="0"/>
            <a:chExt cx="1645266" cy="1424954"/>
          </a:xfrm>
        </p:grpSpPr>
        <p:grpSp>
          <p:nvGrpSpPr>
            <p:cNvPr name="Group 7" id="7"/>
            <p:cNvGrpSpPr/>
            <p:nvPr/>
          </p:nvGrpSpPr>
          <p:grpSpPr>
            <a:xfrm rot="-10800000">
              <a:off x="0" y="0"/>
              <a:ext cx="1645266" cy="1424954"/>
              <a:chOff x="0" y="0"/>
              <a:chExt cx="6202680" cy="53721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202680" cy="5372100"/>
              </a:xfrm>
              <a:custGeom>
                <a:avLst/>
                <a:gdLst/>
                <a:ahLst/>
                <a:cxnLst/>
                <a:rect r="r" b="b" t="t" l="l"/>
                <a:pathLst>
                  <a:path h="5372100" w="620268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BB6253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362053" y="234110"/>
              <a:ext cx="921160" cy="880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spc="-79">
                  <a:solidFill>
                    <a:srgbClr val="FFFFFF"/>
                  </a:solidFill>
                  <a:latin typeface="Fira Sans Medium"/>
                </a:rPr>
                <a:t>01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209672" y="5143500"/>
            <a:ext cx="4924707" cy="2023714"/>
            <a:chOff x="0" y="0"/>
            <a:chExt cx="6566276" cy="2698285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19050"/>
              <a:ext cx="6566276" cy="12382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89">
                  <a:solidFill>
                    <a:srgbClr val="003D79"/>
                  </a:solidFill>
                  <a:latin typeface="Roboto Bold"/>
                </a:rPr>
                <a:t>Online/ Emailed Assessments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566926"/>
              <a:ext cx="6566276" cy="1131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pc="12">
                  <a:solidFill>
                    <a:srgbClr val="003D79"/>
                  </a:solidFill>
                  <a:latin typeface="Roboto"/>
                </a:rPr>
                <a:t>Eliminate technical barriers that may delay enrollment in CE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842469" y="3925912"/>
            <a:ext cx="1233950" cy="1068716"/>
            <a:chOff x="0" y="0"/>
            <a:chExt cx="1645266" cy="1424954"/>
          </a:xfrm>
        </p:grpSpPr>
        <p:grpSp>
          <p:nvGrpSpPr>
            <p:cNvPr name="Group 14" id="14"/>
            <p:cNvGrpSpPr/>
            <p:nvPr/>
          </p:nvGrpSpPr>
          <p:grpSpPr>
            <a:xfrm rot="-10800000">
              <a:off x="0" y="0"/>
              <a:ext cx="1645266" cy="1424954"/>
              <a:chOff x="0" y="0"/>
              <a:chExt cx="6202680" cy="53721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6202680" cy="5372100"/>
              </a:xfrm>
              <a:custGeom>
                <a:avLst/>
                <a:gdLst/>
                <a:ahLst/>
                <a:cxnLst/>
                <a:rect r="r" b="b" t="t" l="l"/>
                <a:pathLst>
                  <a:path h="5372100" w="620268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BB6253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362053" y="234110"/>
              <a:ext cx="921160" cy="880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spc="-79">
                  <a:solidFill>
                    <a:srgbClr val="FFFFFF"/>
                  </a:solidFill>
                  <a:latin typeface="Fira Sans Medium"/>
                </a:rPr>
                <a:t>02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509238" y="7100463"/>
            <a:ext cx="5806081" cy="2004664"/>
            <a:chOff x="0" y="0"/>
            <a:chExt cx="7741441" cy="2672885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19050"/>
              <a:ext cx="7741441" cy="628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89">
                  <a:solidFill>
                    <a:srgbClr val="003D79"/>
                  </a:solidFill>
                  <a:latin typeface="Roboto Bold"/>
                </a:rPr>
                <a:t>Marketing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957326"/>
              <a:ext cx="7741441" cy="17155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pc="12">
                  <a:solidFill>
                    <a:srgbClr val="003D79"/>
                  </a:solidFill>
                  <a:latin typeface="Roboto"/>
                </a:rPr>
                <a:t>Develop more strategic marketing/ outreach strategies to increase public awareness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509238" y="5922082"/>
            <a:ext cx="1233950" cy="1068716"/>
            <a:chOff x="0" y="0"/>
            <a:chExt cx="1645266" cy="1424954"/>
          </a:xfrm>
        </p:grpSpPr>
        <p:grpSp>
          <p:nvGrpSpPr>
            <p:cNvPr name="Group 21" id="21"/>
            <p:cNvGrpSpPr/>
            <p:nvPr/>
          </p:nvGrpSpPr>
          <p:grpSpPr>
            <a:xfrm rot="-10800000">
              <a:off x="0" y="0"/>
              <a:ext cx="1645266" cy="1424954"/>
              <a:chOff x="0" y="0"/>
              <a:chExt cx="6202680" cy="53721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6202680" cy="5372100"/>
              </a:xfrm>
              <a:custGeom>
                <a:avLst/>
                <a:gdLst/>
                <a:ahLst/>
                <a:cxnLst/>
                <a:rect r="r" b="b" t="t" l="l"/>
                <a:pathLst>
                  <a:path h="5372100" w="620268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BB6253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0">
              <a:off x="362053" y="234110"/>
              <a:ext cx="921160" cy="880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spc="-79">
                  <a:solidFill>
                    <a:srgbClr val="FFFFFF"/>
                  </a:solidFill>
                  <a:latin typeface="Fira Sans Medium"/>
                </a:rPr>
                <a:t>03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680652" y="9515874"/>
            <a:ext cx="16926697" cy="1542251"/>
            <a:chOff x="0" y="0"/>
            <a:chExt cx="58960502" cy="53721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8960500" cy="5372100"/>
            </a:xfrm>
            <a:custGeom>
              <a:avLst/>
              <a:gdLst/>
              <a:ahLst/>
              <a:cxnLst/>
              <a:rect r="r" b="b" t="t" l="l"/>
              <a:pathLst>
                <a:path h="5372100" w="589605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BB6253"/>
            </a:solid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171575" y="3526498"/>
            <a:ext cx="15906246" cy="0"/>
          </a:xfrm>
          <a:prstGeom prst="line">
            <a:avLst/>
          </a:prstGeom>
          <a:ln cap="rnd" w="28575">
            <a:solidFill>
              <a:srgbClr val="9DBB5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1171575" y="4713866"/>
            <a:ext cx="15944850" cy="0"/>
          </a:xfrm>
          <a:prstGeom prst="line">
            <a:avLst/>
          </a:prstGeom>
          <a:ln cap="rnd" w="9525">
            <a:solidFill>
              <a:srgbClr val="000000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171575" y="5891708"/>
            <a:ext cx="15944850" cy="0"/>
          </a:xfrm>
          <a:prstGeom prst="line">
            <a:avLst/>
          </a:prstGeom>
          <a:ln cap="rnd" w="9525">
            <a:solidFill>
              <a:srgbClr val="000000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171575" y="7069551"/>
            <a:ext cx="15944850" cy="0"/>
          </a:xfrm>
          <a:prstGeom prst="line">
            <a:avLst/>
          </a:prstGeom>
          <a:ln cap="rnd" w="9525">
            <a:solidFill>
              <a:srgbClr val="000000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171575" y="8247394"/>
            <a:ext cx="15944850" cy="0"/>
          </a:xfrm>
          <a:prstGeom prst="line">
            <a:avLst/>
          </a:prstGeom>
          <a:ln cap="rnd" w="9525">
            <a:solidFill>
              <a:srgbClr val="000000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171575" y="2715682"/>
            <a:ext cx="320426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">
                <a:solidFill>
                  <a:srgbClr val="003D79"/>
                </a:solidFill>
                <a:latin typeface="Roboto"/>
              </a:rPr>
              <a:t>Activity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71575" y="3820145"/>
            <a:ext cx="15906246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pc="15">
                <a:solidFill>
                  <a:srgbClr val="003D79"/>
                </a:solidFill>
                <a:latin typeface="Roboto"/>
              </a:rPr>
              <a:t>Update Non-discrimination Policy and add to Written Standards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71575" y="4734421"/>
            <a:ext cx="15944850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pc="15">
                <a:solidFill>
                  <a:srgbClr val="003D79"/>
                </a:solidFill>
                <a:latin typeface="Roboto"/>
              </a:rPr>
              <a:t>Create Revamped Marketing Materials utilizing feedback from service providers and those with lived expertise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71575" y="5909130"/>
            <a:ext cx="15906246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pc="15">
                <a:solidFill>
                  <a:srgbClr val="003D79"/>
                </a:solidFill>
                <a:latin typeface="Roboto"/>
              </a:rPr>
              <a:t>Develop Communications plan and Resource Guide to help communities identify additional CE partners to supplement the CE system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71575" y="7083838"/>
            <a:ext cx="15906246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pc="15">
                <a:solidFill>
                  <a:srgbClr val="003D79"/>
                </a:solidFill>
                <a:latin typeface="Roboto"/>
              </a:rPr>
              <a:t>Update training materials and resources at least annually to better support service providers in abiding by best practices.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71575" y="885825"/>
            <a:ext cx="10577144" cy="120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spc="-139">
                <a:solidFill>
                  <a:srgbClr val="003D79"/>
                </a:solidFill>
                <a:latin typeface="Roboto"/>
              </a:rPr>
              <a:t>Priority Projects: Access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680652" y="9515874"/>
            <a:ext cx="16926697" cy="1542251"/>
            <a:chOff x="0" y="0"/>
            <a:chExt cx="58960502" cy="53721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8960500" cy="5372100"/>
            </a:xfrm>
            <a:custGeom>
              <a:avLst/>
              <a:gdLst/>
              <a:ahLst/>
              <a:cxnLst/>
              <a:rect r="r" b="b" t="t" l="l"/>
              <a:pathLst>
                <a:path h="5372100" w="589605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9DBB53"/>
            </a:solid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22966" y="477590"/>
            <a:ext cx="14489313" cy="2441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spc="-139">
                <a:solidFill>
                  <a:srgbClr val="003D79"/>
                </a:solidFill>
                <a:latin typeface="Roboto"/>
              </a:rPr>
              <a:t>Recommendations: Assessment and Prioritization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193307" y="4894601"/>
            <a:ext cx="5261108" cy="2004664"/>
            <a:chOff x="0" y="0"/>
            <a:chExt cx="7014811" cy="267288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9050"/>
              <a:ext cx="7014811" cy="628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89">
                  <a:solidFill>
                    <a:srgbClr val="003D79"/>
                  </a:solidFill>
                  <a:latin typeface="Roboto Bold"/>
                </a:rPr>
                <a:t>Prioritization Inconsistency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957326"/>
              <a:ext cx="7014811" cy="17155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pc="12">
                  <a:solidFill>
                    <a:srgbClr val="003D79"/>
                  </a:solidFill>
                  <a:latin typeface="Roboto"/>
                </a:rPr>
                <a:t>Adjust CE prioritization policies regularly by evaluating data, changing needs, and resources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589911" y="3540426"/>
            <a:ext cx="1233950" cy="1068716"/>
            <a:chOff x="0" y="0"/>
            <a:chExt cx="1645266" cy="1424954"/>
          </a:xfrm>
        </p:grpSpPr>
        <p:grpSp>
          <p:nvGrpSpPr>
            <p:cNvPr name="Group 7" id="7"/>
            <p:cNvGrpSpPr/>
            <p:nvPr/>
          </p:nvGrpSpPr>
          <p:grpSpPr>
            <a:xfrm rot="-10800000">
              <a:off x="0" y="0"/>
              <a:ext cx="1645266" cy="1424954"/>
              <a:chOff x="0" y="0"/>
              <a:chExt cx="6202680" cy="53721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202680" cy="5372100"/>
              </a:xfrm>
              <a:custGeom>
                <a:avLst/>
                <a:gdLst/>
                <a:ahLst/>
                <a:cxnLst/>
                <a:rect r="r" b="b" t="t" l="l"/>
                <a:pathLst>
                  <a:path h="5372100" w="620268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BB6253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362053" y="234110"/>
              <a:ext cx="921160" cy="880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spc="-79">
                  <a:solidFill>
                    <a:srgbClr val="FFFFFF"/>
                  </a:solidFill>
                  <a:latin typeface="Fira Sans Medium"/>
                </a:rPr>
                <a:t>01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454415" y="6984990"/>
            <a:ext cx="6071549" cy="2004664"/>
            <a:chOff x="0" y="0"/>
            <a:chExt cx="8095399" cy="2672885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19050"/>
              <a:ext cx="8095399" cy="628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89">
                  <a:solidFill>
                    <a:srgbClr val="003D79"/>
                  </a:solidFill>
                  <a:latin typeface="Roboto Bold"/>
                </a:rPr>
                <a:t>Online or Emailed Assessments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957326"/>
              <a:ext cx="8095399" cy="17155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pc="12">
                  <a:solidFill>
                    <a:srgbClr val="003D79"/>
                  </a:solidFill>
                  <a:latin typeface="Roboto"/>
                </a:rPr>
                <a:t>Support communities in identifying changes that could positively impact Black/ African American households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527025" y="5611474"/>
            <a:ext cx="1233950" cy="1068716"/>
            <a:chOff x="0" y="0"/>
            <a:chExt cx="1645266" cy="1424954"/>
          </a:xfrm>
        </p:grpSpPr>
        <p:grpSp>
          <p:nvGrpSpPr>
            <p:cNvPr name="Group 14" id="14"/>
            <p:cNvGrpSpPr/>
            <p:nvPr/>
          </p:nvGrpSpPr>
          <p:grpSpPr>
            <a:xfrm rot="-10800000">
              <a:off x="0" y="0"/>
              <a:ext cx="1645266" cy="1424954"/>
              <a:chOff x="0" y="0"/>
              <a:chExt cx="6202680" cy="53721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6202680" cy="5372100"/>
              </a:xfrm>
              <a:custGeom>
                <a:avLst/>
                <a:gdLst/>
                <a:ahLst/>
                <a:cxnLst/>
                <a:rect r="r" b="b" t="t" l="l"/>
                <a:pathLst>
                  <a:path h="5372100" w="620268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BB6253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362053" y="234110"/>
              <a:ext cx="921160" cy="880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spc="-79">
                  <a:solidFill>
                    <a:srgbClr val="FFFFFF"/>
                  </a:solidFill>
                  <a:latin typeface="Fira Sans Medium"/>
                </a:rPr>
                <a:t>02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183583" y="4894601"/>
            <a:ext cx="5806081" cy="1566514"/>
            <a:chOff x="0" y="0"/>
            <a:chExt cx="7741441" cy="2088685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19050"/>
              <a:ext cx="7741441" cy="628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00"/>
                </a:lnSpc>
                <a:spcBef>
                  <a:spcPct val="0"/>
                </a:spcBef>
              </a:pPr>
              <a:r>
                <a:rPr lang="en-US" sz="3000" spc="89">
                  <a:solidFill>
                    <a:srgbClr val="003D79"/>
                  </a:solidFill>
                  <a:latin typeface="Roboto Bold"/>
                </a:rPr>
                <a:t>Diversion 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957326"/>
              <a:ext cx="7741441" cy="1131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  <a:spcBef>
                  <a:spcPct val="0"/>
                </a:spcBef>
              </a:pPr>
              <a:r>
                <a:rPr lang="en-US" sz="2499" spc="12">
                  <a:solidFill>
                    <a:srgbClr val="003D79"/>
                  </a:solidFill>
                  <a:latin typeface="Roboto"/>
                </a:rPr>
                <a:t>Support uniform diversion practices across the CoC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4469648" y="3540426"/>
            <a:ext cx="1233950" cy="1068716"/>
            <a:chOff x="0" y="0"/>
            <a:chExt cx="1645266" cy="1424954"/>
          </a:xfrm>
        </p:grpSpPr>
        <p:grpSp>
          <p:nvGrpSpPr>
            <p:cNvPr name="Group 21" id="21"/>
            <p:cNvGrpSpPr/>
            <p:nvPr/>
          </p:nvGrpSpPr>
          <p:grpSpPr>
            <a:xfrm rot="-10800000">
              <a:off x="0" y="0"/>
              <a:ext cx="1645266" cy="1424954"/>
              <a:chOff x="0" y="0"/>
              <a:chExt cx="6202680" cy="53721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6202680" cy="5372100"/>
              </a:xfrm>
              <a:custGeom>
                <a:avLst/>
                <a:gdLst/>
                <a:ahLst/>
                <a:cxnLst/>
                <a:rect r="r" b="b" t="t" l="l"/>
                <a:pathLst>
                  <a:path h="5372100" w="620268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BB6253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0">
              <a:off x="362053" y="234110"/>
              <a:ext cx="921160" cy="880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spc="-79">
                  <a:solidFill>
                    <a:srgbClr val="FFFFFF"/>
                  </a:solidFill>
                  <a:latin typeface="Fira Sans Medium"/>
                </a:rPr>
                <a:t>03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680652" y="9515874"/>
            <a:ext cx="16926697" cy="1542251"/>
            <a:chOff x="0" y="0"/>
            <a:chExt cx="58960502" cy="53721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8960500" cy="5372100"/>
            </a:xfrm>
            <a:custGeom>
              <a:avLst/>
              <a:gdLst/>
              <a:ahLst/>
              <a:cxnLst/>
              <a:rect r="r" b="b" t="t" l="l"/>
              <a:pathLst>
                <a:path h="5372100" w="589605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BB6253"/>
            </a:solid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171575" y="4261366"/>
            <a:ext cx="15906246" cy="0"/>
          </a:xfrm>
          <a:prstGeom prst="line">
            <a:avLst/>
          </a:prstGeom>
          <a:ln cap="rnd" w="28575">
            <a:solidFill>
              <a:srgbClr val="9DBB5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171575" y="5458258"/>
            <a:ext cx="15944850" cy="0"/>
          </a:xfrm>
          <a:prstGeom prst="line">
            <a:avLst/>
          </a:prstGeom>
          <a:ln cap="rnd" w="9525">
            <a:solidFill>
              <a:srgbClr val="000000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1171575" y="6636101"/>
            <a:ext cx="15944850" cy="0"/>
          </a:xfrm>
          <a:prstGeom prst="line">
            <a:avLst/>
          </a:prstGeom>
          <a:ln cap="rnd" w="9525">
            <a:solidFill>
              <a:srgbClr val="000000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1171575" y="7813943"/>
            <a:ext cx="15944850" cy="0"/>
          </a:xfrm>
          <a:prstGeom prst="line">
            <a:avLst/>
          </a:prstGeom>
          <a:ln cap="rnd" w="9525">
            <a:solidFill>
              <a:srgbClr val="000000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1171575" y="8991786"/>
            <a:ext cx="15944850" cy="0"/>
          </a:xfrm>
          <a:prstGeom prst="line">
            <a:avLst/>
          </a:prstGeom>
          <a:ln cap="rnd" w="9525">
            <a:solidFill>
              <a:srgbClr val="000000">
                <a:alpha val="4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1171575" y="3464837"/>
            <a:ext cx="320426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">
                <a:solidFill>
                  <a:srgbClr val="003D79"/>
                </a:solidFill>
                <a:latin typeface="Roboto"/>
              </a:rPr>
              <a:t>Activity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71575" y="4305733"/>
            <a:ext cx="15906246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pc="15">
                <a:solidFill>
                  <a:srgbClr val="003D79"/>
                </a:solidFill>
                <a:latin typeface="Roboto"/>
              </a:rPr>
              <a:t>Participate in HUD community workgroups and NAEH mini-lab series on equity to work towards developing new assessment and prioritization processes.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71575" y="5483576"/>
            <a:ext cx="15944850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pc="15">
                <a:solidFill>
                  <a:srgbClr val="003D79"/>
                </a:solidFill>
                <a:latin typeface="Roboto"/>
              </a:rPr>
              <a:t>Launch Diversion Pilot program to begin process for rolling out formalized Diversion workflow to all communities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71575" y="6658285"/>
            <a:ext cx="15906246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pc="15">
                <a:solidFill>
                  <a:srgbClr val="003D79"/>
                </a:solidFill>
                <a:latin typeface="Roboto"/>
              </a:rPr>
              <a:t>Conduct thorough review of all training materials and move towards a "housing focused" rather than "assessment- focused" lens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71575" y="7832993"/>
            <a:ext cx="15906246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spc="15">
                <a:solidFill>
                  <a:srgbClr val="003D79"/>
                </a:solidFill>
                <a:latin typeface="Roboto"/>
              </a:rPr>
              <a:t>Work alongside Coordinated Entry Steering Committee to understand current issues with prioritization policy and make updates accordingly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71575" y="895350"/>
            <a:ext cx="16347900" cy="243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spc="-139">
                <a:solidFill>
                  <a:srgbClr val="003D79"/>
                </a:solidFill>
                <a:latin typeface="Fira Sans Medium"/>
              </a:rPr>
              <a:t>Priority Projects: Assessment/ Prioritization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680652" y="9515874"/>
            <a:ext cx="16926697" cy="1542251"/>
            <a:chOff x="0" y="0"/>
            <a:chExt cx="58960502" cy="53721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8960500" cy="5372100"/>
            </a:xfrm>
            <a:custGeom>
              <a:avLst/>
              <a:gdLst/>
              <a:ahLst/>
              <a:cxnLst/>
              <a:rect r="r" b="b" t="t" l="l"/>
              <a:pathLst>
                <a:path h="5372100" w="589605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9DBB53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DAFjv_fWvFE</dc:identifier>
  <dcterms:modified xsi:type="dcterms:W3CDTF">2011-08-01T06:04:30Z</dcterms:modified>
  <cp:revision>1</cp:revision>
  <dc:title>Coordinated Entry Evaluation</dc:title>
</cp:coreProperties>
</file>